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05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3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1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856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9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3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7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6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3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3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8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945DE-1F8D-4C9F-977D-2F3BDAD79A18}" type="datetimeFigureOut">
              <a:rPr lang="en-US" smtClean="0"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3F98A-D5CA-4629-9E99-700C3C0DF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26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48075" y="1876426"/>
            <a:ext cx="2971800" cy="284797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333750" y="1619251"/>
            <a:ext cx="3562350" cy="339089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971925" y="2190751"/>
            <a:ext cx="2362200" cy="226694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305299" y="2511424"/>
            <a:ext cx="1704975" cy="1591393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28950" y="1352552"/>
            <a:ext cx="4124325" cy="395287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635381" y="2892425"/>
            <a:ext cx="5057775" cy="129857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2100" dirty="0" smtClean="0">
                <a:latin typeface="Lucida Console" panose="020B0609040504020204" pitchFamily="49" charset="0"/>
              </a:rPr>
              <a:t>I</a:t>
            </a:r>
          </a:p>
          <a:p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239396" y="3324226"/>
            <a:ext cx="92309" cy="3283"/>
          </a:xfrm>
          <a:prstGeom prst="line">
            <a:avLst/>
          </a:prstGeom>
          <a:ln w="92075" cap="sq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114550" y="5793660"/>
            <a:ext cx="103195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0070C0"/>
                </a:solidFill>
                <a:latin typeface="Copperplate Gothic Bold" panose="020E0705020206020404" pitchFamily="34" charset="0"/>
              </a:rPr>
              <a:t>Integrative Endocrinology </a:t>
            </a:r>
            <a:endParaRPr lang="en-US" sz="3000" dirty="0">
              <a:solidFill>
                <a:srgbClr val="0070C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13" name="Flowchart: Connector 12"/>
          <p:cNvSpPr/>
          <p:nvPr/>
        </p:nvSpPr>
        <p:spPr>
          <a:xfrm>
            <a:off x="5048249" y="12668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Connector 13"/>
          <p:cNvSpPr/>
          <p:nvPr/>
        </p:nvSpPr>
        <p:spPr>
          <a:xfrm>
            <a:off x="5057774" y="15240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Connector 14"/>
          <p:cNvSpPr/>
          <p:nvPr/>
        </p:nvSpPr>
        <p:spPr>
          <a:xfrm>
            <a:off x="5048249" y="18097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Connector 15"/>
          <p:cNvSpPr/>
          <p:nvPr/>
        </p:nvSpPr>
        <p:spPr>
          <a:xfrm>
            <a:off x="5048249" y="21145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Connector 16"/>
          <p:cNvSpPr/>
          <p:nvPr/>
        </p:nvSpPr>
        <p:spPr>
          <a:xfrm>
            <a:off x="5010149" y="52101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5010149" y="49149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5019674" y="4664793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5019674" y="43624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/>
          <p:cNvSpPr/>
          <p:nvPr/>
        </p:nvSpPr>
        <p:spPr>
          <a:xfrm>
            <a:off x="5924549" y="32385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/>
          <p:cNvSpPr/>
          <p:nvPr/>
        </p:nvSpPr>
        <p:spPr>
          <a:xfrm>
            <a:off x="4229099" y="32670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lowchart: Connector 22"/>
          <p:cNvSpPr/>
          <p:nvPr/>
        </p:nvSpPr>
        <p:spPr>
          <a:xfrm>
            <a:off x="5619749" y="19145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6543674" y="32385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6800849" y="32480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7086599" y="32480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/>
          <p:cNvSpPr/>
          <p:nvPr/>
        </p:nvSpPr>
        <p:spPr>
          <a:xfrm>
            <a:off x="3924299" y="32670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2933699" y="32670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3257549" y="32766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3581399" y="32766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lowchart: Connector 31"/>
          <p:cNvSpPr/>
          <p:nvPr/>
        </p:nvSpPr>
        <p:spPr>
          <a:xfrm>
            <a:off x="3809999" y="44386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Connector 32"/>
          <p:cNvSpPr/>
          <p:nvPr/>
        </p:nvSpPr>
        <p:spPr>
          <a:xfrm>
            <a:off x="4010024" y="42100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owchart: Connector 33"/>
          <p:cNvSpPr/>
          <p:nvPr/>
        </p:nvSpPr>
        <p:spPr>
          <a:xfrm>
            <a:off x="4219574" y="39909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Connector 34"/>
          <p:cNvSpPr/>
          <p:nvPr/>
        </p:nvSpPr>
        <p:spPr>
          <a:xfrm>
            <a:off x="3581399" y="46767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owchart: Connector 35"/>
          <p:cNvSpPr/>
          <p:nvPr/>
        </p:nvSpPr>
        <p:spPr>
          <a:xfrm>
            <a:off x="5962649" y="39528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owchart: Connector 36"/>
          <p:cNvSpPr/>
          <p:nvPr/>
        </p:nvSpPr>
        <p:spPr>
          <a:xfrm>
            <a:off x="5781674" y="47720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lowchart: Connector 37"/>
          <p:cNvSpPr/>
          <p:nvPr/>
        </p:nvSpPr>
        <p:spPr>
          <a:xfrm>
            <a:off x="6353174" y="43434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Connector 38"/>
          <p:cNvSpPr/>
          <p:nvPr/>
        </p:nvSpPr>
        <p:spPr>
          <a:xfrm>
            <a:off x="6553199" y="45815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owchart: Connector 39"/>
          <p:cNvSpPr/>
          <p:nvPr/>
        </p:nvSpPr>
        <p:spPr>
          <a:xfrm>
            <a:off x="4238624" y="24860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lowchart: Connector 40"/>
          <p:cNvSpPr/>
          <p:nvPr/>
        </p:nvSpPr>
        <p:spPr>
          <a:xfrm>
            <a:off x="3952874" y="22479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Flowchart: Connector 41"/>
          <p:cNvSpPr/>
          <p:nvPr/>
        </p:nvSpPr>
        <p:spPr>
          <a:xfrm>
            <a:off x="3724274" y="20669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lowchart: Connector 42"/>
          <p:cNvSpPr/>
          <p:nvPr/>
        </p:nvSpPr>
        <p:spPr>
          <a:xfrm>
            <a:off x="3543299" y="18954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Flowchart: Connector 43"/>
          <p:cNvSpPr/>
          <p:nvPr/>
        </p:nvSpPr>
        <p:spPr>
          <a:xfrm>
            <a:off x="6238874" y="32480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45" name="Flowchart: Connector 44"/>
          <p:cNvSpPr/>
          <p:nvPr/>
        </p:nvSpPr>
        <p:spPr>
          <a:xfrm>
            <a:off x="6105524" y="21812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lowchart: Connector 45"/>
          <p:cNvSpPr/>
          <p:nvPr/>
        </p:nvSpPr>
        <p:spPr>
          <a:xfrm>
            <a:off x="6305549" y="20002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lowchart: Connector 46"/>
          <p:cNvSpPr/>
          <p:nvPr/>
        </p:nvSpPr>
        <p:spPr>
          <a:xfrm>
            <a:off x="5714999" y="16573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lowchart: Connector 47"/>
          <p:cNvSpPr/>
          <p:nvPr/>
        </p:nvSpPr>
        <p:spPr>
          <a:xfrm>
            <a:off x="5886449" y="24193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owchart: Connector 48"/>
          <p:cNvSpPr/>
          <p:nvPr/>
        </p:nvSpPr>
        <p:spPr>
          <a:xfrm>
            <a:off x="6410324" y="26289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lowchart: Connector 49"/>
          <p:cNvSpPr/>
          <p:nvPr/>
        </p:nvSpPr>
        <p:spPr>
          <a:xfrm>
            <a:off x="6657974" y="25241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lowchart: Connector 50"/>
          <p:cNvSpPr/>
          <p:nvPr/>
        </p:nvSpPr>
        <p:spPr>
          <a:xfrm>
            <a:off x="6353174" y="38862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lowchart: Connector 51"/>
          <p:cNvSpPr/>
          <p:nvPr/>
        </p:nvSpPr>
        <p:spPr>
          <a:xfrm>
            <a:off x="5686424" y="44862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lowchart: Connector 52"/>
          <p:cNvSpPr/>
          <p:nvPr/>
        </p:nvSpPr>
        <p:spPr>
          <a:xfrm>
            <a:off x="6467474" y="36195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Connector 53"/>
          <p:cNvSpPr/>
          <p:nvPr/>
        </p:nvSpPr>
        <p:spPr>
          <a:xfrm>
            <a:off x="6743699" y="37147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lowchart: Connector 54"/>
          <p:cNvSpPr/>
          <p:nvPr/>
        </p:nvSpPr>
        <p:spPr>
          <a:xfrm>
            <a:off x="6600824" y="40671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lowchart: Connector 55"/>
          <p:cNvSpPr/>
          <p:nvPr/>
        </p:nvSpPr>
        <p:spPr>
          <a:xfrm>
            <a:off x="6153149" y="41814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lowchart: Connector 56"/>
          <p:cNvSpPr/>
          <p:nvPr/>
        </p:nvSpPr>
        <p:spPr>
          <a:xfrm>
            <a:off x="4419599" y="4512393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lowchart: Connector 57"/>
          <p:cNvSpPr/>
          <p:nvPr/>
        </p:nvSpPr>
        <p:spPr>
          <a:xfrm>
            <a:off x="4324349" y="4788618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lowchart: Connector 58"/>
          <p:cNvSpPr/>
          <p:nvPr/>
        </p:nvSpPr>
        <p:spPr>
          <a:xfrm>
            <a:off x="3705224" y="37814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lowchart: Connector 59"/>
          <p:cNvSpPr/>
          <p:nvPr/>
        </p:nvSpPr>
        <p:spPr>
          <a:xfrm>
            <a:off x="3428999" y="393382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lowchart: Connector 60"/>
          <p:cNvSpPr/>
          <p:nvPr/>
        </p:nvSpPr>
        <p:spPr>
          <a:xfrm>
            <a:off x="3619499" y="29146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lowchart: Connector 61"/>
          <p:cNvSpPr/>
          <p:nvPr/>
        </p:nvSpPr>
        <p:spPr>
          <a:xfrm>
            <a:off x="3733799" y="26098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lowchart: Connector 62"/>
          <p:cNvSpPr/>
          <p:nvPr/>
        </p:nvSpPr>
        <p:spPr>
          <a:xfrm>
            <a:off x="3457574" y="241935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lowchart: Connector 63"/>
          <p:cNvSpPr/>
          <p:nvPr/>
        </p:nvSpPr>
        <p:spPr>
          <a:xfrm>
            <a:off x="3305174" y="28098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lowchart: Connector 64"/>
          <p:cNvSpPr/>
          <p:nvPr/>
        </p:nvSpPr>
        <p:spPr>
          <a:xfrm>
            <a:off x="4476749" y="1933576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Connector 65"/>
          <p:cNvSpPr/>
          <p:nvPr/>
        </p:nvSpPr>
        <p:spPr>
          <a:xfrm>
            <a:off x="4333874" y="1676401"/>
            <a:ext cx="152401" cy="17145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2514599" y="6305551"/>
            <a:ext cx="5724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pperplate Gothic Bold" panose="020E0705020206020404" pitchFamily="34" charset="0"/>
              </a:rPr>
              <a:t>Connecting the dots for optimal health</a:t>
            </a:r>
            <a:endParaRPr lang="en-US" dirty="0"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35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8756" y="1825625"/>
            <a:ext cx="5057775" cy="129857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42100" dirty="0" smtClean="0">
                <a:latin typeface="Lucida Console" panose="020B0609040504020204" pitchFamily="49" charset="0"/>
              </a:rPr>
              <a:t>I</a:t>
            </a: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572771" y="2266951"/>
            <a:ext cx="92309" cy="3283"/>
          </a:xfrm>
          <a:prstGeom prst="line">
            <a:avLst/>
          </a:prstGeom>
          <a:ln w="92075" cap="sq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43364" y="2936160"/>
            <a:ext cx="10047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Copperplate Gothic Bold" panose="020E0705020206020404" pitchFamily="34" charset="0"/>
              </a:rPr>
              <a:t>Integrative Endocrinology </a:t>
            </a:r>
            <a:endParaRPr lang="en-US" sz="1200" dirty="0">
              <a:solidFill>
                <a:srgbClr val="0070C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22951" y="3711794"/>
            <a:ext cx="3615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pperplate Gothic Bold" panose="020E0705020206020404" pitchFamily="34" charset="0"/>
              </a:rPr>
              <a:t>Marla S. </a:t>
            </a:r>
            <a:r>
              <a:rPr lang="en-US" dirty="0" err="1" smtClean="0">
                <a:latin typeface="Copperplate Gothic Bold" panose="020E0705020206020404" pitchFamily="34" charset="0"/>
              </a:rPr>
              <a:t>Barkoff</a:t>
            </a:r>
            <a:r>
              <a:rPr lang="en-US" dirty="0" smtClean="0">
                <a:latin typeface="Copperplate Gothic Bold" panose="020E0705020206020404" pitchFamily="34" charset="0"/>
              </a:rPr>
              <a:t>, M.D.</a:t>
            </a:r>
          </a:p>
          <a:p>
            <a:r>
              <a:rPr lang="en-US" dirty="0" smtClean="0">
                <a:latin typeface="Copperplate Gothic Bold" panose="020E0705020206020404" pitchFamily="34" charset="0"/>
              </a:rPr>
              <a:t>Executive Director</a:t>
            </a:r>
            <a:endParaRPr lang="en-US" dirty="0">
              <a:latin typeface="Copperplate Gothic Bold" panose="020E07050202060204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38510" y="3708140"/>
            <a:ext cx="50029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pperplate Gothic Bold" panose="020E0705020206020404" pitchFamily="34" charset="0"/>
              </a:rPr>
              <a:t>1137 W. Wrightwood Ave.</a:t>
            </a:r>
          </a:p>
          <a:p>
            <a:r>
              <a:rPr lang="en-US" dirty="0" smtClean="0">
                <a:latin typeface="Copperplate Gothic Bold" panose="020E0705020206020404" pitchFamily="34" charset="0"/>
              </a:rPr>
              <a:t>Chicago, IL 60614</a:t>
            </a:r>
            <a:endParaRPr lang="en-US" sz="800" dirty="0" smtClean="0">
              <a:latin typeface="Copperplate Gothic Bold" panose="020E0705020206020404" pitchFamily="34" charset="0"/>
            </a:endParaRPr>
          </a:p>
          <a:p>
            <a:r>
              <a:rPr lang="en-US" dirty="0" smtClean="0">
                <a:latin typeface="Copperplate Gothic Bold" panose="020E0705020206020404" pitchFamily="34" charset="0"/>
              </a:rPr>
              <a:t>P: 773-885-0558</a:t>
            </a:r>
          </a:p>
          <a:p>
            <a:r>
              <a:rPr lang="en-US" dirty="0" smtClean="0">
                <a:latin typeface="Copperplate Gothic Bold" panose="020E0705020206020404" pitchFamily="34" charset="0"/>
              </a:rPr>
              <a:t>F: 773-123-4567</a:t>
            </a:r>
            <a:endParaRPr lang="en-US" sz="800" dirty="0" smtClean="0">
              <a:latin typeface="Copperplate Gothic Bold" panose="020E0705020206020404" pitchFamily="34" charset="0"/>
            </a:endParaRPr>
          </a:p>
          <a:p>
            <a:r>
              <a:rPr lang="en-US" dirty="0" smtClean="0">
                <a:latin typeface="Copperplate Gothic Bold" panose="020E0705020206020404" pitchFamily="34" charset="0"/>
              </a:rPr>
              <a:t>E: </a:t>
            </a:r>
            <a:r>
              <a:rPr lang="en-US" b="1" dirty="0" smtClean="0">
                <a:latin typeface="Arial Narrow" panose="020B0606020202030204" pitchFamily="34" charset="0"/>
                <a:cs typeface="Lucida Sans Unicode" panose="020B0602030504020204" pitchFamily="34" charset="0"/>
              </a:rPr>
              <a:t>drbarkoff@integrativeendo.com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99641" y="5843751"/>
            <a:ext cx="4014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pperplate Gothic Bold" panose="020E0705020206020404" pitchFamily="34" charset="0"/>
              </a:rPr>
              <a:t>www.integrativeendo.com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725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41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Copperplate Gothic Bold</vt:lpstr>
      <vt:lpstr>Lucida Console</vt:lpstr>
      <vt:lpstr>Lucida Sans Unicode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Mbarkoff</dc:creator>
  <cp:lastModifiedBy>Mbarkoff</cp:lastModifiedBy>
  <cp:revision>20</cp:revision>
  <dcterms:created xsi:type="dcterms:W3CDTF">2016-10-15T03:17:27Z</dcterms:created>
  <dcterms:modified xsi:type="dcterms:W3CDTF">2016-10-18T04:04:05Z</dcterms:modified>
</cp:coreProperties>
</file>