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2" r:id="rId1"/>
  </p:sldMasterIdLst>
  <p:notesMasterIdLst>
    <p:notesMasterId r:id="rId4"/>
  </p:notesMasterIdLst>
  <p:handoutMasterIdLst>
    <p:handoutMasterId r:id="rId5"/>
  </p:handoutMasterIdLst>
  <p:sldIdLst>
    <p:sldId id="460" r:id="rId2"/>
    <p:sldId id="461" r:id="rId3"/>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2688" userDrawn="1">
          <p15:clr>
            <a:srgbClr val="A4A3A4"/>
          </p15:clr>
        </p15:guide>
        <p15:guide id="3" pos="5616" userDrawn="1">
          <p15:clr>
            <a:srgbClr val="A4A3A4"/>
          </p15:clr>
        </p15:guide>
        <p15:guide id="4" orient="horz" pos="408" userDrawn="1">
          <p15:clr>
            <a:srgbClr val="A4A3A4"/>
          </p15:clr>
        </p15:guide>
        <p15:guide id="5" orient="horz" pos="3984" userDrawn="1">
          <p15:clr>
            <a:srgbClr val="A4A3A4"/>
          </p15:clr>
        </p15:guide>
        <p15:guide id="6" orient="horz" pos="672" userDrawn="1">
          <p15:clr>
            <a:srgbClr val="A4A3A4"/>
          </p15:clr>
        </p15:guide>
        <p15:guide id="7" orient="horz" pos="2064" userDrawn="1">
          <p15:clr>
            <a:srgbClr val="A4A3A4"/>
          </p15:clr>
        </p15:guide>
        <p15:guide id="8" orient="horz" pos="37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6158"/>
    <a:srgbClr val="298FC2"/>
    <a:srgbClr val="B58500"/>
    <a:srgbClr val="A8AD00"/>
    <a:srgbClr val="3A5DAE"/>
    <a:srgbClr val="E57200"/>
    <a:srgbClr val="890C58"/>
    <a:srgbClr val="C04C36"/>
    <a:srgbClr val="1B806D"/>
    <a:srgbClr val="6532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60" autoAdjust="0"/>
    <p:restoredTop sz="95000"/>
  </p:normalViewPr>
  <p:slideViewPr>
    <p:cSldViewPr snapToGrid="0" snapToObjects="1" showGuides="1">
      <p:cViewPr>
        <p:scale>
          <a:sx n="80" d="100"/>
          <a:sy n="80" d="100"/>
        </p:scale>
        <p:origin x="-54" y="420"/>
      </p:cViewPr>
      <p:guideLst>
        <p:guide orient="horz" pos="408"/>
        <p:guide orient="horz" pos="3984"/>
        <p:guide orient="horz" pos="672"/>
        <p:guide orient="horz" pos="2064"/>
        <p:guide orient="horz" pos="3744"/>
        <p:guide pos="2688"/>
        <p:guide pos="5616"/>
      </p:guideLst>
    </p:cSldViewPr>
  </p:slideViewPr>
  <p:outlineViewPr>
    <p:cViewPr>
      <p:scale>
        <a:sx n="100" d="100"/>
        <a:sy n="100" d="100"/>
      </p:scale>
      <p:origin x="0" y="-9896"/>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E17FB3CA-3EEA-6E41-A809-A5092A842654}" type="datetimeFigureOut">
              <a:rPr lang="en-US" smtClean="0"/>
              <a:t>10/10/2016</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A64857C5-EE7B-9A4B-B29F-719AACE15262}" type="slidenum">
              <a:rPr lang="en-US" smtClean="0"/>
              <a:t>‹#›</a:t>
            </a:fld>
            <a:endParaRPr lang="en-US"/>
          </a:p>
        </p:txBody>
      </p:sp>
    </p:spTree>
    <p:extLst>
      <p:ext uri="{BB962C8B-B14F-4D97-AF65-F5344CB8AC3E}">
        <p14:creationId xmlns:p14="http://schemas.microsoft.com/office/powerpoint/2010/main" val="242441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66C473D2-B880-3444-8712-73A9C63BB8D0}" type="datetimeFigureOut">
              <a:rPr lang="en-US" smtClean="0"/>
              <a:t>10/10/2016</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45C45EB7-FEBA-E748-9E24-EC455650DC86}" type="slidenum">
              <a:rPr lang="en-US" smtClean="0"/>
              <a:t>‹#›</a:t>
            </a:fld>
            <a:endParaRPr lang="en-US"/>
          </a:p>
        </p:txBody>
      </p:sp>
    </p:spTree>
    <p:extLst>
      <p:ext uri="{BB962C8B-B14F-4D97-AF65-F5344CB8AC3E}">
        <p14:creationId xmlns:p14="http://schemas.microsoft.com/office/powerpoint/2010/main" val="142231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C45EB7-FEBA-E748-9E24-EC455650DC86}" type="slidenum">
              <a:rPr lang="en-US" smtClean="0"/>
              <a:t>2</a:t>
            </a:fld>
            <a:endParaRPr lang="en-US"/>
          </a:p>
        </p:txBody>
      </p:sp>
    </p:spTree>
    <p:extLst>
      <p:ext uri="{BB962C8B-B14F-4D97-AF65-F5344CB8AC3E}">
        <p14:creationId xmlns:p14="http://schemas.microsoft.com/office/powerpoint/2010/main" val="3695814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aption &amp; Photo-AL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282440" y="0"/>
            <a:ext cx="790956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9763" y="2286000"/>
            <a:ext cx="3429317" cy="3721608"/>
          </a:xfrm>
        </p:spPr>
        <p:txBody>
          <a:bodyPr>
            <a:normAutofit/>
          </a:bodyPr>
          <a:lstStyle>
            <a:lvl1pPr marL="0" indent="0">
              <a:lnSpc>
                <a:spcPts val="2400"/>
              </a:lnSpc>
              <a:spcBef>
                <a:spcPts val="0"/>
              </a:spcBef>
              <a:buNone/>
              <a:defRPr sz="1800">
                <a:solidFill>
                  <a:srgbClr val="696158"/>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Content Placeholder 14"/>
          <p:cNvSpPr>
            <a:spLocks noGrp="1"/>
          </p:cNvSpPr>
          <p:nvPr>
            <p:ph sz="quarter" idx="14" hasCustomPrompt="1"/>
          </p:nvPr>
        </p:nvSpPr>
        <p:spPr>
          <a:xfrm>
            <a:off x="639763" y="6400800"/>
            <a:ext cx="3566160" cy="266700"/>
          </a:xfrm>
        </p:spPr>
        <p:txBody>
          <a:bodyPr anchor="ctr" anchorCtr="0">
            <a:normAutofit/>
          </a:bodyPr>
          <a:lstStyle>
            <a:lvl1pPr>
              <a:lnSpc>
                <a:spcPct val="100000"/>
              </a:lnSpc>
              <a:spcBef>
                <a:spcPts val="0"/>
              </a:spcBef>
              <a:defRPr lang="en-US" sz="800" baseline="0" dirty="0">
                <a:solidFill>
                  <a:srgbClr val="696158"/>
                </a:solidFill>
                <a:latin typeface="Roboto Slab Light"/>
                <a:ea typeface="Roboto Slab Light"/>
                <a:cs typeface="Times New Roman" panose="02020603050405020304" pitchFamily="18" charset="0"/>
              </a:defRPr>
            </a:lvl1pPr>
          </a:lstStyle>
          <a:p>
            <a:pPr lvl="0"/>
            <a:r>
              <a:rPr lang="en-US" dirty="0" smtClean="0"/>
              <a:t>© 2016 Newell Brands  |  Presentation Title</a:t>
            </a:r>
            <a:endParaRPr lang="en-US" dirty="0"/>
          </a:p>
        </p:txBody>
      </p:sp>
      <p:sp>
        <p:nvSpPr>
          <p:cNvPr id="9" name="Text Placeholder 11"/>
          <p:cNvSpPr>
            <a:spLocks noGrp="1"/>
          </p:cNvSpPr>
          <p:nvPr>
            <p:ph type="body" sz="quarter" idx="13" hasCustomPrompt="1"/>
          </p:nvPr>
        </p:nvSpPr>
        <p:spPr>
          <a:xfrm>
            <a:off x="639763" y="365760"/>
            <a:ext cx="3429317" cy="365760"/>
          </a:xfrm>
        </p:spPr>
        <p:txBody>
          <a:bodyPr>
            <a:noAutofit/>
          </a:bodyPr>
          <a:lstStyle>
            <a:lvl1pPr>
              <a:lnSpc>
                <a:spcPct val="100000"/>
              </a:lnSpc>
              <a:spcBef>
                <a:spcPts val="0"/>
              </a:spcBef>
              <a:defRPr sz="1800">
                <a:solidFill>
                  <a:srgbClr val="696158"/>
                </a:solidFill>
                <a:latin typeface="Roboto Light"/>
              </a:defRPr>
            </a:lvl1pPr>
            <a:lvl2pPr>
              <a:defRPr>
                <a:latin typeface="Roboto Slab Light"/>
              </a:defRPr>
            </a:lvl2pPr>
            <a:lvl3pPr>
              <a:defRPr>
                <a:latin typeface="Roboto Slab Light"/>
              </a:defRPr>
            </a:lvl3pPr>
            <a:lvl4pPr>
              <a:defRPr>
                <a:latin typeface="Roboto Slab Light"/>
              </a:defRPr>
            </a:lvl4pPr>
            <a:lvl5pPr>
              <a:defRPr>
                <a:latin typeface="Roboto Slab Light"/>
              </a:defRPr>
            </a:lvl5pPr>
          </a:lstStyle>
          <a:p>
            <a:pPr lvl="0"/>
            <a:r>
              <a:rPr lang="en-US" dirty="0" smtClean="0"/>
              <a:t>Segment head</a:t>
            </a:r>
            <a:endParaRPr lang="en-US" dirty="0"/>
          </a:p>
        </p:txBody>
      </p:sp>
    </p:spTree>
    <p:extLst>
      <p:ext uri="{BB962C8B-B14F-4D97-AF65-F5344CB8AC3E}">
        <p14:creationId xmlns:p14="http://schemas.microsoft.com/office/powerpoint/2010/main" val="9453635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30457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23F2D7BF-472F-4192-9261-DF682FCC6002}" type="datetimeFigureOut">
              <a:rPr lang="en-US" smtClean="0"/>
              <a:t>10/10/2016</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009DEB3-B5CC-44FB-950D-396BFAFF3857}" type="slidenum">
              <a:rPr lang="en-US" smtClean="0"/>
              <a:t>‹#›</a:t>
            </a:fld>
            <a:endParaRPr lang="en-US"/>
          </a:p>
        </p:txBody>
      </p:sp>
    </p:spTree>
    <p:extLst>
      <p:ext uri="{BB962C8B-B14F-4D97-AF65-F5344CB8AC3E}">
        <p14:creationId xmlns:p14="http://schemas.microsoft.com/office/powerpoint/2010/main" val="461052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0080" y="365125"/>
            <a:ext cx="11055096" cy="1325563"/>
          </a:xfrm>
        </p:spPr>
        <p:txBody>
          <a:bodyPr/>
          <a:lstStyle>
            <a:lvl1pPr>
              <a:lnSpc>
                <a:spcPct val="100000"/>
              </a:lnSpc>
              <a:defRPr/>
            </a:lvl1pPr>
          </a:lstStyle>
          <a:p>
            <a:r>
              <a:rPr lang="en-US" dirty="0" smtClean="0"/>
              <a:t>Click to add Headline</a:t>
            </a:r>
            <a:endParaRPr lang="en-US" dirty="0"/>
          </a:p>
        </p:txBody>
      </p:sp>
      <p:sp>
        <p:nvSpPr>
          <p:cNvPr id="3" name="Content Placeholder 2"/>
          <p:cNvSpPr>
            <a:spLocks noGrp="1"/>
          </p:cNvSpPr>
          <p:nvPr>
            <p:ph idx="1"/>
          </p:nvPr>
        </p:nvSpPr>
        <p:spPr>
          <a:xfrm>
            <a:off x="640080" y="1825625"/>
            <a:ext cx="1105509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7"/>
          <p:cNvSpPr>
            <a:spLocks noGrp="1"/>
          </p:cNvSpPr>
          <p:nvPr>
            <p:ph type="body" sz="quarter" idx="12" hasCustomPrompt="1"/>
          </p:nvPr>
        </p:nvSpPr>
        <p:spPr>
          <a:xfrm>
            <a:off x="640080" y="6400800"/>
            <a:ext cx="4398264" cy="265176"/>
          </a:xfrm>
        </p:spPr>
        <p:txBody>
          <a:bodyPr anchor="ctr" anchorCtr="0">
            <a:normAutofit/>
          </a:bodyPr>
          <a:lstStyle>
            <a:lvl1pPr>
              <a:lnSpc>
                <a:spcPct val="100000"/>
              </a:lnSpc>
              <a:spcBef>
                <a:spcPts val="0"/>
              </a:spcBef>
              <a:defRPr lang="en-US" sz="800" kern="1200" baseline="0" dirty="0">
                <a:solidFill>
                  <a:srgbClr val="696158"/>
                </a:solidFill>
                <a:latin typeface="Roboto Slab Light"/>
                <a:ea typeface="+mn-ea"/>
                <a:cs typeface="+mn-cs"/>
              </a:defRPr>
            </a:lvl1pPr>
          </a:lstStyle>
          <a:p>
            <a:pPr lvl="0"/>
            <a:r>
              <a:rPr lang="en-US" sz="800" dirty="0" smtClean="0">
                <a:solidFill>
                  <a:srgbClr val="696158"/>
                </a:solidFill>
                <a:latin typeface="Roboto Slab Light" charset="0"/>
                <a:ea typeface="Roboto Slab Light" charset="0"/>
                <a:cs typeface="Roboto Slab Light" charset="0"/>
              </a:rPr>
              <a:t>© 2016 Newell Brands  |  </a:t>
            </a:r>
            <a:r>
              <a:rPr lang="en-US" dirty="0" smtClean="0"/>
              <a:t>Presentation Title</a:t>
            </a:r>
            <a:endParaRPr lang="en-US" dirty="0"/>
          </a:p>
        </p:txBody>
      </p:sp>
      <p:sp>
        <p:nvSpPr>
          <p:cNvPr id="9" name="Text Placeholder 11"/>
          <p:cNvSpPr>
            <a:spLocks noGrp="1"/>
          </p:cNvSpPr>
          <p:nvPr>
            <p:ph type="body" sz="quarter" idx="13" hasCustomPrompt="1"/>
          </p:nvPr>
        </p:nvSpPr>
        <p:spPr>
          <a:xfrm>
            <a:off x="640080" y="365760"/>
            <a:ext cx="5431536" cy="365760"/>
          </a:xfrm>
        </p:spPr>
        <p:txBody>
          <a:bodyPr>
            <a:noAutofit/>
          </a:bodyPr>
          <a:lstStyle>
            <a:lvl1pPr>
              <a:lnSpc>
                <a:spcPct val="100000"/>
              </a:lnSpc>
              <a:spcBef>
                <a:spcPts val="0"/>
              </a:spcBef>
              <a:defRPr sz="1800">
                <a:solidFill>
                  <a:srgbClr val="696158"/>
                </a:solidFill>
                <a:latin typeface="Roboto Slab Light"/>
              </a:defRPr>
            </a:lvl1pPr>
            <a:lvl2pPr>
              <a:defRPr>
                <a:latin typeface="Roboto Slab Light"/>
              </a:defRPr>
            </a:lvl2pPr>
            <a:lvl3pPr>
              <a:defRPr>
                <a:latin typeface="Roboto Slab Light"/>
              </a:defRPr>
            </a:lvl3pPr>
            <a:lvl4pPr>
              <a:defRPr>
                <a:latin typeface="Roboto Slab Light"/>
              </a:defRPr>
            </a:lvl4pPr>
            <a:lvl5pPr>
              <a:defRPr>
                <a:latin typeface="Roboto Slab Light"/>
              </a:defRPr>
            </a:lvl5pPr>
          </a:lstStyle>
          <a:p>
            <a:pPr lvl="0"/>
            <a:r>
              <a:rPr lang="en-US" dirty="0" smtClean="0"/>
              <a:t>Section or chapter head</a:t>
            </a:r>
            <a:endParaRPr lang="en-US" dirty="0"/>
          </a:p>
        </p:txBody>
      </p:sp>
    </p:spTree>
    <p:extLst>
      <p:ext uri="{BB962C8B-B14F-4D97-AF65-F5344CB8AC3E}">
        <p14:creationId xmlns:p14="http://schemas.microsoft.com/office/powerpoint/2010/main" val="23651778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65125"/>
            <a:ext cx="11055096" cy="132588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40080" y="1825625"/>
            <a:ext cx="11055096"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Shape 20"/>
          <p:cNvSpPr txBox="1">
            <a:spLocks/>
          </p:cNvSpPr>
          <p:nvPr/>
        </p:nvSpPr>
        <p:spPr>
          <a:xfrm>
            <a:off x="9043416" y="6400800"/>
            <a:ext cx="2651760" cy="274320"/>
          </a:xfrm>
          <a:prstGeom prst="rect">
            <a:avLst/>
          </a:prstGeom>
        </p:spPr>
        <p:txBody>
          <a:bodyPr vert="horz" lIns="91440" tIns="45720" rIns="91440" bIns="45720" rtlCol="0" anchor="ctr"/>
          <a:lstStyle>
            <a:defPPr>
              <a:defRPr lang="en-US"/>
            </a:defPPr>
            <a:lvl1pPr algn="r">
              <a:defRPr sz="1050">
                <a:solidFill>
                  <a:schemeClr val="tx1">
                    <a:tint val="75000"/>
                  </a:schemeClr>
                </a:solidFill>
              </a:defRPr>
            </a:lvl1pPr>
          </a:lstStyle>
          <a:p>
            <a:pPr lvl="0"/>
            <a:fld id="{86CB4B4D-7CA3-9044-876B-883B54F8677D}" type="slidenum">
              <a:rPr lang="en-US" sz="800" smtClean="0"/>
              <a:pPr lvl="0"/>
              <a:t>‹#›</a:t>
            </a:fld>
            <a:endParaRPr lang="en-US" sz="800" dirty="0"/>
          </a:p>
        </p:txBody>
      </p:sp>
    </p:spTree>
    <p:extLst>
      <p:ext uri="{BB962C8B-B14F-4D97-AF65-F5344CB8AC3E}">
        <p14:creationId xmlns:p14="http://schemas.microsoft.com/office/powerpoint/2010/main" val="4074165054"/>
      </p:ext>
    </p:extLst>
  </p:cSld>
  <p:clrMap bg1="lt1" tx1="dk1" bg2="lt2" tx2="dk2" accent1="accent1" accent2="accent2" accent3="accent3" accent4="accent4" accent5="accent5" accent6="accent6" hlink="hlink" folHlink="folHlink"/>
  <p:sldLayoutIdLst>
    <p:sldLayoutId id="2147483657" r:id="rId1"/>
    <p:sldLayoutId id="2147483689" r:id="rId2"/>
    <p:sldLayoutId id="2147483718" r:id="rId3"/>
    <p:sldLayoutId id="2147483719" r:id="rId4"/>
  </p:sldLayoutIdLst>
  <p:timing>
    <p:tnLst>
      <p:par>
        <p:cTn id="1" dur="indefinite" restart="never" nodeType="tmRoot"/>
      </p:par>
    </p:tnLst>
  </p:timing>
  <p:txStyles>
    <p:titleStyle>
      <a:lvl1pPr algn="l" defTabSz="914400" rtl="0" eaLnBrk="1" latinLnBrk="0" hangingPunct="1">
        <a:lnSpc>
          <a:spcPct val="100000"/>
        </a:lnSpc>
        <a:spcBef>
          <a:spcPct val="0"/>
        </a:spcBef>
        <a:buNone/>
        <a:defRPr sz="50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798513" indent="-228600" algn="l" defTabSz="914400" rtl="0" eaLnBrk="1" latinLnBrk="0" hangingPunct="1">
        <a:lnSpc>
          <a:spcPct val="90000"/>
        </a:lnSpc>
        <a:spcBef>
          <a:spcPts val="500"/>
        </a:spcBef>
        <a:buFont typeface="Roboto Light" panose="02000000000000000000" pitchFamily="2" charset="0"/>
        <a:buChar char="–"/>
        <a:tabLst/>
        <a:defRPr sz="2000" kern="1200">
          <a:solidFill>
            <a:schemeClr val="tx1"/>
          </a:solidFill>
          <a:latin typeface="+mn-lt"/>
          <a:ea typeface="+mn-ea"/>
          <a:cs typeface="+mn-cs"/>
        </a:defRPr>
      </a:lvl3pPr>
      <a:lvl4pPr marL="114617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482725" indent="-228600" algn="l" defTabSz="914400" rtl="0" eaLnBrk="1" latinLnBrk="0" hangingPunct="1">
        <a:lnSpc>
          <a:spcPct val="90000"/>
        </a:lnSpc>
        <a:spcBef>
          <a:spcPts val="500"/>
        </a:spcBef>
        <a:buFont typeface="Roboto Light" panose="02000000000000000000" pitchFamily="2"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Inspiration for Logo</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299" y="4395445"/>
            <a:ext cx="1933626" cy="2253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4789" y="4736179"/>
            <a:ext cx="5838825" cy="1571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 5"/>
          <p:cNvGrpSpPr/>
          <p:nvPr/>
        </p:nvGrpSpPr>
        <p:grpSpPr>
          <a:xfrm>
            <a:off x="1200917" y="3776323"/>
            <a:ext cx="973774" cy="524120"/>
            <a:chOff x="1200917" y="3776323"/>
            <a:chExt cx="973774" cy="524120"/>
          </a:xfrm>
        </p:grpSpPr>
        <p:sp>
          <p:nvSpPr>
            <p:cNvPr id="5" name="Oval 4"/>
            <p:cNvSpPr/>
            <p:nvPr/>
          </p:nvSpPr>
          <p:spPr>
            <a:xfrm>
              <a:off x="1200917" y="3776323"/>
              <a:ext cx="534390" cy="524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307792" y="3877467"/>
              <a:ext cx="866899" cy="369332"/>
            </a:xfrm>
            <a:prstGeom prst="rect">
              <a:avLst/>
            </a:prstGeom>
            <a:noFill/>
          </p:spPr>
          <p:txBody>
            <a:bodyPr wrap="square" rtlCol="0">
              <a:spAutoFit/>
            </a:bodyPr>
            <a:lstStyle/>
            <a:p>
              <a:r>
                <a:rPr lang="en-US" b="1" dirty="0" smtClean="0">
                  <a:solidFill>
                    <a:schemeClr val="bg1"/>
                  </a:solidFill>
                </a:rPr>
                <a:t>1</a:t>
              </a:r>
              <a:endParaRPr lang="en-US" b="1" dirty="0">
                <a:solidFill>
                  <a:schemeClr val="bg1"/>
                </a:solidFill>
              </a:endParaRPr>
            </a:p>
          </p:txBody>
        </p:sp>
      </p:grpSp>
      <p:grpSp>
        <p:nvGrpSpPr>
          <p:cNvPr id="7" name="Group 6"/>
          <p:cNvGrpSpPr/>
          <p:nvPr/>
        </p:nvGrpSpPr>
        <p:grpSpPr>
          <a:xfrm>
            <a:off x="3764508" y="3514643"/>
            <a:ext cx="937656" cy="524120"/>
            <a:chOff x="4061383" y="3087143"/>
            <a:chExt cx="937656" cy="524120"/>
          </a:xfrm>
        </p:grpSpPr>
        <p:sp>
          <p:nvSpPr>
            <p:cNvPr id="11" name="Oval 10"/>
            <p:cNvSpPr/>
            <p:nvPr/>
          </p:nvSpPr>
          <p:spPr>
            <a:xfrm>
              <a:off x="4061383" y="3087143"/>
              <a:ext cx="534390" cy="524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132140" y="3182556"/>
              <a:ext cx="866899" cy="369332"/>
            </a:xfrm>
            <a:prstGeom prst="rect">
              <a:avLst/>
            </a:prstGeom>
            <a:noFill/>
          </p:spPr>
          <p:txBody>
            <a:bodyPr wrap="square" rtlCol="0">
              <a:spAutoFit/>
            </a:bodyPr>
            <a:lstStyle/>
            <a:p>
              <a:r>
                <a:rPr lang="en-US" b="1" dirty="0" smtClean="0">
                  <a:solidFill>
                    <a:schemeClr val="bg1"/>
                  </a:solidFill>
                </a:rPr>
                <a:t>2</a:t>
              </a:r>
              <a:endParaRPr lang="en-US" b="1" dirty="0">
                <a:solidFill>
                  <a:schemeClr val="bg1"/>
                </a:solidFill>
              </a:endParaRPr>
            </a:p>
          </p:txBody>
        </p:sp>
      </p:grpSp>
      <p:grpSp>
        <p:nvGrpSpPr>
          <p:cNvPr id="8" name="Group 7"/>
          <p:cNvGrpSpPr/>
          <p:nvPr/>
        </p:nvGrpSpPr>
        <p:grpSpPr>
          <a:xfrm>
            <a:off x="6602210" y="4351699"/>
            <a:ext cx="973774" cy="524120"/>
            <a:chOff x="6602210" y="4351699"/>
            <a:chExt cx="973774" cy="524120"/>
          </a:xfrm>
        </p:grpSpPr>
        <p:sp>
          <p:nvSpPr>
            <p:cNvPr id="13" name="Oval 12"/>
            <p:cNvSpPr/>
            <p:nvPr/>
          </p:nvSpPr>
          <p:spPr>
            <a:xfrm>
              <a:off x="6602210" y="4351699"/>
              <a:ext cx="534390" cy="524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709085" y="4452843"/>
              <a:ext cx="866899" cy="369332"/>
            </a:xfrm>
            <a:prstGeom prst="rect">
              <a:avLst/>
            </a:prstGeom>
            <a:noFill/>
          </p:spPr>
          <p:txBody>
            <a:bodyPr wrap="square" rtlCol="0">
              <a:spAutoFit/>
            </a:bodyPr>
            <a:lstStyle/>
            <a:p>
              <a:r>
                <a:rPr lang="en-US" b="1" dirty="0" smtClean="0">
                  <a:solidFill>
                    <a:schemeClr val="bg1"/>
                  </a:solidFill>
                </a:rPr>
                <a:t>3</a:t>
              </a:r>
              <a:endParaRPr lang="en-US" b="1" dirty="0">
                <a:solidFill>
                  <a:schemeClr val="bg1"/>
                </a:solidFill>
              </a:endParaRPr>
            </a:p>
          </p:txBody>
        </p:sp>
      </p:grpSp>
      <p:pic>
        <p:nvPicPr>
          <p:cNvPr id="307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3994" y="4062133"/>
            <a:ext cx="1894777" cy="23315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414448" y="1606391"/>
            <a:ext cx="11551920" cy="1754326"/>
          </a:xfrm>
          <a:prstGeom prst="rect">
            <a:avLst/>
          </a:prstGeom>
          <a:noFill/>
        </p:spPr>
        <p:txBody>
          <a:bodyPr wrap="square" rtlCol="0">
            <a:spAutoFit/>
          </a:bodyPr>
          <a:lstStyle/>
          <a:p>
            <a:r>
              <a:rPr lang="en-US" dirty="0" smtClean="0"/>
              <a:t>For the logo, I’d like to combine 3 concepts into one logo.  The first concept is the tree of life.  The tree of life is an ancient, mystical tree that illustrates the plant-based nature of our products. The second concept is the heart chakra.  The heart chakra is always denoted by the color green and I’d like to see a body sitting in a yoga position with the heart chakra illuminated in green.  The third concept is the sacred spiral.  The spiral represents the “</a:t>
            </a:r>
            <a:r>
              <a:rPr lang="en-US" dirty="0" err="1" smtClean="0"/>
              <a:t>Prana</a:t>
            </a:r>
            <a:r>
              <a:rPr lang="en-US" dirty="0" smtClean="0"/>
              <a:t>” of our product line.  I’d like to see the spiral incorporated into the logo (either as a part of the green chakra circle or radiating from the center like the sample image below). </a:t>
            </a:r>
            <a:endParaRPr lang="en-US" dirty="0"/>
          </a:p>
        </p:txBody>
      </p:sp>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5773" y="5227891"/>
            <a:ext cx="1459242" cy="1498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5325394" y="3360717"/>
            <a:ext cx="6241172" cy="88608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Please start with a person sitting in a yoga position (similar to #2) with her arms raised to form a tree-like  visual with leaves (similar to #1) and embed the sacred spiral (#3) into the visual.</a:t>
            </a:r>
            <a:endParaRPr lang="en-US" sz="1600" dirty="0"/>
          </a:p>
        </p:txBody>
      </p:sp>
    </p:spTree>
    <p:extLst>
      <p:ext uri="{BB962C8B-B14F-4D97-AF65-F5344CB8AC3E}">
        <p14:creationId xmlns:p14="http://schemas.microsoft.com/office/powerpoint/2010/main" val="3556570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364" y="1969295"/>
            <a:ext cx="1143528" cy="23714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4510" y="1426122"/>
            <a:ext cx="1323975" cy="2914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9529" y="1426122"/>
            <a:ext cx="1190625" cy="3019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4650663" y="4323941"/>
            <a:ext cx="2238704" cy="369332"/>
          </a:xfrm>
          <a:prstGeom prst="rect">
            <a:avLst/>
          </a:prstGeom>
          <a:noFill/>
        </p:spPr>
        <p:txBody>
          <a:bodyPr wrap="square" rtlCol="0">
            <a:spAutoFit/>
          </a:bodyPr>
          <a:lstStyle/>
          <a:p>
            <a:r>
              <a:rPr lang="en-US" dirty="0"/>
              <a:t>2</a:t>
            </a:r>
            <a:r>
              <a:rPr lang="en-US" dirty="0" smtClean="0"/>
              <a:t> ounce</a:t>
            </a:r>
            <a:endParaRPr lang="en-US" dirty="0"/>
          </a:p>
        </p:txBody>
      </p:sp>
      <p:sp>
        <p:nvSpPr>
          <p:cNvPr id="13" name="TextBox 12"/>
          <p:cNvSpPr txBox="1"/>
          <p:nvPr/>
        </p:nvSpPr>
        <p:spPr>
          <a:xfrm>
            <a:off x="2695904" y="4373132"/>
            <a:ext cx="2238704" cy="369332"/>
          </a:xfrm>
          <a:prstGeom prst="rect">
            <a:avLst/>
          </a:prstGeom>
          <a:noFill/>
        </p:spPr>
        <p:txBody>
          <a:bodyPr wrap="square" rtlCol="0">
            <a:spAutoFit/>
          </a:bodyPr>
          <a:lstStyle/>
          <a:p>
            <a:r>
              <a:rPr lang="en-US" dirty="0" smtClean="0"/>
              <a:t>4 ounce</a:t>
            </a:r>
            <a:endParaRPr lang="en-US" dirty="0"/>
          </a:p>
        </p:txBody>
      </p:sp>
      <p:sp>
        <p:nvSpPr>
          <p:cNvPr id="14" name="TextBox 13"/>
          <p:cNvSpPr txBox="1"/>
          <p:nvPr/>
        </p:nvSpPr>
        <p:spPr>
          <a:xfrm>
            <a:off x="457200" y="4373132"/>
            <a:ext cx="2238704" cy="369332"/>
          </a:xfrm>
          <a:prstGeom prst="rect">
            <a:avLst/>
          </a:prstGeom>
          <a:noFill/>
        </p:spPr>
        <p:txBody>
          <a:bodyPr wrap="square" rtlCol="0">
            <a:spAutoFit/>
          </a:bodyPr>
          <a:lstStyle/>
          <a:p>
            <a:r>
              <a:rPr lang="en-US" dirty="0" smtClean="0"/>
              <a:t>1/2 ounce</a:t>
            </a:r>
            <a:endParaRPr lang="en-US" dirty="0"/>
          </a:p>
        </p:txBody>
      </p:sp>
      <p:sp>
        <p:nvSpPr>
          <p:cNvPr id="12" name="Title 1"/>
          <p:cNvSpPr>
            <a:spLocks noGrp="1"/>
          </p:cNvSpPr>
          <p:nvPr>
            <p:ph type="title"/>
          </p:nvPr>
        </p:nvSpPr>
        <p:spPr>
          <a:xfrm>
            <a:off x="787224" y="-66140"/>
            <a:ext cx="11055096" cy="1325880"/>
          </a:xfrm>
        </p:spPr>
        <p:txBody>
          <a:bodyPr/>
          <a:lstStyle/>
          <a:p>
            <a:r>
              <a:rPr lang="en-US" dirty="0" smtClean="0"/>
              <a:t>Color Considerations</a:t>
            </a:r>
            <a:endParaRPr lang="en-US" dirty="0"/>
          </a:p>
        </p:txBody>
      </p:sp>
      <p:sp>
        <p:nvSpPr>
          <p:cNvPr id="15" name="Rectangle 14"/>
          <p:cNvSpPr/>
          <p:nvPr/>
        </p:nvSpPr>
        <p:spPr>
          <a:xfrm>
            <a:off x="6453352" y="1526254"/>
            <a:ext cx="4485780" cy="303154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The </a:t>
            </a:r>
            <a:r>
              <a:rPr lang="en-US" sz="1600" dirty="0" err="1" smtClean="0"/>
              <a:t>Prana</a:t>
            </a:r>
            <a:r>
              <a:rPr lang="en-US" sz="1600" dirty="0"/>
              <a:t> </a:t>
            </a:r>
            <a:r>
              <a:rPr lang="en-US" sz="1600" dirty="0" smtClean="0"/>
              <a:t>Tonics products will be packaged in green bottles with white tops.  The product label will either be white or clear depending on the logo design.  Please design the logo using colors that will look great on a green bottle or white label.  </a:t>
            </a:r>
            <a:endParaRPr lang="en-US" sz="1600" dirty="0"/>
          </a:p>
        </p:txBody>
      </p:sp>
      <p:grpSp>
        <p:nvGrpSpPr>
          <p:cNvPr id="16" name="Group 15"/>
          <p:cNvGrpSpPr/>
          <p:nvPr/>
        </p:nvGrpSpPr>
        <p:grpSpPr>
          <a:xfrm>
            <a:off x="10839544" y="3359950"/>
            <a:ext cx="1371600" cy="3157657"/>
            <a:chOff x="7924800" y="1371600"/>
            <a:chExt cx="1371600" cy="3157657"/>
          </a:xfrm>
        </p:grpSpPr>
        <p:pic>
          <p:nvPicPr>
            <p:cNvPr id="1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67510" y="1537850"/>
              <a:ext cx="1189355" cy="29914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7924800" y="1371600"/>
              <a:ext cx="1371600" cy="338554"/>
            </a:xfrm>
            <a:prstGeom prst="rect">
              <a:avLst/>
            </a:prstGeom>
            <a:noFill/>
          </p:spPr>
          <p:txBody>
            <a:bodyPr wrap="square" rtlCol="0">
              <a:spAutoFit/>
            </a:bodyPr>
            <a:lstStyle/>
            <a:p>
              <a:pPr algn="l">
                <a:buClr>
                  <a:schemeClr val="accent2"/>
                </a:buClr>
                <a:buSzPct val="100000"/>
              </a:pPr>
              <a:r>
                <a:rPr lang="en-US" b="1" dirty="0" smtClean="0">
                  <a:solidFill>
                    <a:schemeClr val="tx1"/>
                  </a:solidFill>
                  <a:latin typeface="+mn-lt"/>
                </a:rPr>
                <a:t>Inspiration</a:t>
              </a:r>
            </a:p>
          </p:txBody>
        </p:sp>
      </p:grpSp>
      <p:pic>
        <p:nvPicPr>
          <p:cNvPr id="19"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29683" y="3991668"/>
            <a:ext cx="1109861" cy="26563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481309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Newell-Main">
      <a:dk1>
        <a:srgbClr val="696057"/>
      </a:dk1>
      <a:lt1>
        <a:sysClr val="window" lastClr="FFFFFF"/>
      </a:lt1>
      <a:dk2>
        <a:srgbClr val="288DC1"/>
      </a:dk2>
      <a:lt2>
        <a:srgbClr val="C74B37"/>
      </a:lt2>
      <a:accent1>
        <a:srgbClr val="683277"/>
      </a:accent1>
      <a:accent2>
        <a:srgbClr val="3B5CAD"/>
      </a:accent2>
      <a:accent3>
        <a:srgbClr val="8E0B56"/>
      </a:accent3>
      <a:accent4>
        <a:srgbClr val="1B806E"/>
      </a:accent4>
      <a:accent5>
        <a:srgbClr val="EA7200"/>
      </a:accent5>
      <a:accent6>
        <a:srgbClr val="B88400"/>
      </a:accent6>
      <a:hlink>
        <a:srgbClr val="3B5CAD"/>
      </a:hlink>
      <a:folHlink>
        <a:srgbClr val="683277"/>
      </a:folHlink>
    </a:clrScheme>
    <a:fontScheme name="Newell">
      <a:majorFont>
        <a:latin typeface="Roboto Slab Light"/>
        <a:ea typeface=""/>
        <a:cs typeface=""/>
      </a:majorFont>
      <a:minorFont>
        <a:latin typeface="Robot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8</TotalTime>
  <Words>239</Words>
  <Application>Microsoft Office PowerPoint</Application>
  <PresentationFormat>Custom</PresentationFormat>
  <Paragraphs>13</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blank</vt:lpstr>
      <vt:lpstr>Inspiration for Logo</vt:lpstr>
      <vt:lpstr>Color Considerations</vt:lpstr>
    </vt:vector>
  </TitlesOfParts>
  <Company>Newell Rubbermaid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Inspiration for Logo</dc:title>
  <dc:creator>Gross, Takiyah</dc:creator>
  <cp:lastModifiedBy>Gross, Takiyah</cp:lastModifiedBy>
  <cp:revision>1</cp:revision>
  <cp:lastPrinted>2016-04-06T20:45:17Z</cp:lastPrinted>
  <dcterms:created xsi:type="dcterms:W3CDTF">2016-10-11T01:37:44Z</dcterms:created>
  <dcterms:modified xsi:type="dcterms:W3CDTF">2016-10-11T01:45:52Z</dcterms:modified>
</cp:coreProperties>
</file>