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344" r:id="rId2"/>
    <p:sldId id="531" r:id="rId3"/>
    <p:sldId id="491" r:id="rId4"/>
    <p:sldId id="533" r:id="rId5"/>
    <p:sldId id="321" r:id="rId6"/>
    <p:sldId id="489" r:id="rId7"/>
    <p:sldId id="529" r:id="rId8"/>
    <p:sldId id="490" r:id="rId9"/>
    <p:sldId id="487" r:id="rId10"/>
    <p:sldId id="530" r:id="rId11"/>
    <p:sldId id="482" r:id="rId12"/>
    <p:sldId id="534" r:id="rId13"/>
    <p:sldId id="479" r:id="rId14"/>
    <p:sldId id="506" r:id="rId15"/>
    <p:sldId id="488" r:id="rId16"/>
    <p:sldId id="535" r:id="rId17"/>
    <p:sldId id="536" r:id="rId18"/>
    <p:sldId id="537" r:id="rId19"/>
    <p:sldId id="538" r:id="rId20"/>
    <p:sldId id="539" r:id="rId21"/>
    <p:sldId id="540" r:id="rId22"/>
    <p:sldId id="494" r:id="rId23"/>
    <p:sldId id="541" r:id="rId24"/>
    <p:sldId id="542" r:id="rId25"/>
    <p:sldId id="504" r:id="rId26"/>
    <p:sldId id="528" r:id="rId27"/>
    <p:sldId id="256" r:id="rId28"/>
    <p:sldId id="495" r:id="rId29"/>
    <p:sldId id="496" r:id="rId30"/>
    <p:sldId id="497" r:id="rId31"/>
    <p:sldId id="498" r:id="rId32"/>
    <p:sldId id="499" r:id="rId33"/>
    <p:sldId id="526" r:id="rId34"/>
    <p:sldId id="500" r:id="rId35"/>
    <p:sldId id="501" r:id="rId36"/>
    <p:sldId id="502" r:id="rId37"/>
    <p:sldId id="503" r:id="rId38"/>
    <p:sldId id="517" r:id="rId39"/>
    <p:sldId id="543" r:id="rId40"/>
    <p:sldId id="544" r:id="rId41"/>
    <p:sldId id="545" r:id="rId42"/>
    <p:sldId id="546" r:id="rId43"/>
    <p:sldId id="547" r:id="rId44"/>
    <p:sldId id="521" r:id="rId45"/>
    <p:sldId id="518" r:id="rId46"/>
    <p:sldId id="522" r:id="rId47"/>
    <p:sldId id="523" r:id="rId48"/>
    <p:sldId id="520" r:id="rId49"/>
    <p:sldId id="519" r:id="rId50"/>
    <p:sldId id="524" r:id="rId51"/>
    <p:sldId id="525" r:id="rId52"/>
    <p:sldId id="527" r:id="rId53"/>
    <p:sldId id="486" r:id="rId54"/>
    <p:sldId id="549" r:id="rId55"/>
    <p:sldId id="548" r:id="rId5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29" autoAdjust="0"/>
  </p:normalViewPr>
  <p:slideViewPr>
    <p:cSldViewPr>
      <p:cViewPr varScale="1">
        <p:scale>
          <a:sx n="91" d="100"/>
          <a:sy n="91" d="100"/>
        </p:scale>
        <p:origin x="8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ur\Dropbox\Comparaison%20de%20croissance%20de%20valeur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ur\Dropbox\Comparaison%20de%20croissance%20de%20valeur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ur\Dropbox\Dossier%20central%20d'analyse\Analyse%20du%20rendement%20total%20S&amp;P500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ur\Dropbox\Comparaison%20de%20croissance%20de%20valeu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ur\Dropbox\Comparaison%20de%20croissance%20de%20valeu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ur\Dropbox\Comparaison%20de%20croissance%20de%20valeur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ur\Dropbox\Dossier%20central%20d'analyse\Analyse%20historique%20TSX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fr-CA" sz="1800" b="1" dirty="0">
                <a:solidFill>
                  <a:srgbClr val="FF0000"/>
                </a:solidFill>
              </a:rPr>
              <a:t>Investissement équivalent</a:t>
            </a:r>
            <a:r>
              <a:rPr lang="fr-CA" sz="1800" b="1" baseline="0" dirty="0">
                <a:solidFill>
                  <a:srgbClr val="FF0000"/>
                </a:solidFill>
              </a:rPr>
              <a:t> à</a:t>
            </a:r>
            <a:r>
              <a:rPr lang="fr-CA" sz="1800" b="1" dirty="0">
                <a:solidFill>
                  <a:srgbClr val="FF0000"/>
                </a:solidFill>
              </a:rPr>
              <a:t> </a:t>
            </a:r>
            <a:r>
              <a:rPr lang="fr-CA" sz="1800" b="1" u="sng" dirty="0">
                <a:solidFill>
                  <a:srgbClr val="FF0000"/>
                </a:solidFill>
              </a:rPr>
              <a:t>4$</a:t>
            </a:r>
            <a:r>
              <a:rPr lang="fr-CA" sz="1800" b="1" u="sng" baseline="0" dirty="0">
                <a:solidFill>
                  <a:srgbClr val="FF0000"/>
                </a:solidFill>
              </a:rPr>
              <a:t> par jour</a:t>
            </a:r>
            <a:r>
              <a:rPr lang="fr-CA" sz="1800" b="1" dirty="0">
                <a:solidFill>
                  <a:srgbClr val="FF0000"/>
                </a:solidFill>
              </a:rPr>
              <a:t> </a:t>
            </a:r>
            <a:r>
              <a:rPr lang="fr-CA" sz="1800" b="1" baseline="0" dirty="0">
                <a:solidFill>
                  <a:srgbClr val="FF0000"/>
                </a:solidFill>
              </a:rPr>
              <a:t>en actions* de 1965 à 2015</a:t>
            </a:r>
            <a:endParaRPr lang="fr-CA" sz="1800" b="1" dirty="0">
              <a:solidFill>
                <a:srgbClr val="FF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Données!$W$7:$W$57</c:f>
              <c:numCache>
                <c:formatCode>General</c:formatCod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numCache>
            </c:numRef>
          </c:cat>
          <c:val>
            <c:numRef>
              <c:f>Données!$AN$7:$AN$57</c:f>
              <c:numCache>
                <c:formatCode>_ * #\ ##0.00_)\ [$$-C0C]_ ;_ * \(#\ ##0.00\)\ [$$-C0C]_ ;_ * "-"??_)\ [$$-C0C]_ ;_ @_ </c:formatCode>
                <c:ptCount val="51"/>
                <c:pt idx="0">
                  <c:v>1576.8</c:v>
                </c:pt>
                <c:pt idx="1">
                  <c:v>2620.7584000000002</c:v>
                </c:pt>
                <c:pt idx="2">
                  <c:v>5260.0975775999996</c:v>
                </c:pt>
                <c:pt idx="3">
                  <c:v>7324.9063595839998</c:v>
                </c:pt>
                <c:pt idx="4">
                  <c:v>7871.2760981872634</c:v>
                </c:pt>
                <c:pt idx="5">
                  <c:v>9508.5703440528214</c:v>
                </c:pt>
                <c:pt idx="6">
                  <c:v>12350.610207403477</c:v>
                </c:pt>
                <c:pt idx="7">
                  <c:v>16144.603332454664</c:v>
                </c:pt>
                <c:pt idx="8">
                  <c:v>14647.029972602282</c:v>
                </c:pt>
                <c:pt idx="9">
                  <c:v>11532.633460383233</c:v>
                </c:pt>
                <c:pt idx="10">
                  <c:v>17566.040438438133</c:v>
                </c:pt>
                <c:pt idx="11">
                  <c:v>23135.665173140769</c:v>
                </c:pt>
                <c:pt idx="12">
                  <c:v>22283.672646865536</c:v>
                </c:pt>
                <c:pt idx="13">
                  <c:v>24788.394243327621</c:v>
                </c:pt>
                <c:pt idx="14">
                  <c:v>30500.634110746694</c:v>
                </c:pt>
                <c:pt idx="15">
                  <c:v>41644.706246302943</c:v>
                </c:pt>
                <c:pt idx="16">
                  <c:v>40087.376809061738</c:v>
                </c:pt>
                <c:pt idx="17">
                  <c:v>49607.567910019716</c:v>
                </c:pt>
                <c:pt idx="18">
                  <c:v>61485.351763663741</c:v>
                </c:pt>
                <c:pt idx="19">
                  <c:v>65526.111185973954</c:v>
                </c:pt>
                <c:pt idx="20">
                  <c:v>86814.000097022232</c:v>
                </c:pt>
                <c:pt idx="21">
                  <c:v>102927.48411312792</c:v>
                </c:pt>
                <c:pt idx="22">
                  <c:v>107623.4961206349</c:v>
                </c:pt>
                <c:pt idx="23">
                  <c:v>125009.6865542476</c:v>
                </c:pt>
                <c:pt idx="24">
                  <c:v>164031.18346085915</c:v>
                </c:pt>
                <c:pt idx="25">
                  <c:v>157051.13310435534</c:v>
                </c:pt>
                <c:pt idx="26">
                  <c:v>203686.80603909661</c:v>
                </c:pt>
                <c:pt idx="27">
                  <c:v>216635.02717728601</c:v>
                </c:pt>
                <c:pt idx="28">
                  <c:v>235760.72437864618</c:v>
                </c:pt>
                <c:pt idx="29">
                  <c:v>235560.17930799566</c:v>
                </c:pt>
                <c:pt idx="30">
                  <c:v>321399.36314164207</c:v>
                </c:pt>
                <c:pt idx="31">
                  <c:v>390659.8294013869</c:v>
                </c:pt>
                <c:pt idx="32">
                  <c:v>515245.45583342237</c:v>
                </c:pt>
                <c:pt idx="33">
                  <c:v>654149.10708511272</c:v>
                </c:pt>
                <c:pt idx="34">
                  <c:v>780174.83743128413</c:v>
                </c:pt>
                <c:pt idx="35">
                  <c:v>694873.37047641166</c:v>
                </c:pt>
                <c:pt idx="36">
                  <c:v>599543.03198019043</c:v>
                </c:pt>
                <c:pt idx="37">
                  <c:v>456161.30127296457</c:v>
                </c:pt>
                <c:pt idx="38">
                  <c:v>579806.18871284614</c:v>
                </c:pt>
                <c:pt idx="39">
                  <c:v>632998.87950828939</c:v>
                </c:pt>
                <c:pt idx="40">
                  <c:v>652858.18701402983</c:v>
                </c:pt>
                <c:pt idx="41">
                  <c:v>744614.096821966</c:v>
                </c:pt>
                <c:pt idx="42">
                  <c:v>772186.69021073484</c:v>
                </c:pt>
                <c:pt idx="43">
                  <c:v>471924.48102854827</c:v>
                </c:pt>
                <c:pt idx="44">
                  <c:v>589363.67888054263</c:v>
                </c:pt>
                <c:pt idx="45">
                  <c:v>668221.5808138937</c:v>
                </c:pt>
                <c:pt idx="46">
                  <c:v>670351.26239470765</c:v>
                </c:pt>
                <c:pt idx="47">
                  <c:v>765864.83912996668</c:v>
                </c:pt>
                <c:pt idx="48">
                  <c:v>1000591.5902254765</c:v>
                </c:pt>
                <c:pt idx="49">
                  <c:v>1119291.6262818573</c:v>
                </c:pt>
                <c:pt idx="50">
                  <c:v>1114027.1165241662</c:v>
                </c:pt>
              </c:numCache>
            </c:numRef>
          </c:val>
          <c:smooth val="0"/>
        </c:ser>
        <c:ser>
          <c:idx val="1"/>
          <c:order val="1"/>
          <c:tx>
            <c:v>Dépôts nets</c:v>
          </c:tx>
          <c:spPr>
            <a:ln w="38100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Données!$AH$7:$AH$57</c:f>
              <c:numCache>
                <c:formatCode>_ * #\ ##0.00_)\ [$$-C0C]_ ;_ * \(#\ ##0.00\)\ [$$-C0C]_ ;_ * "-"??_)\ [$$-C0C]_ ;_ @_ </c:formatCode>
                <c:ptCount val="51"/>
                <c:pt idx="0">
                  <c:v>1460</c:v>
                </c:pt>
                <c:pt idx="1">
                  <c:v>2920</c:v>
                </c:pt>
                <c:pt idx="2">
                  <c:v>4380</c:v>
                </c:pt>
                <c:pt idx="3">
                  <c:v>5840</c:v>
                </c:pt>
                <c:pt idx="4">
                  <c:v>7300</c:v>
                </c:pt>
                <c:pt idx="5">
                  <c:v>8760</c:v>
                </c:pt>
                <c:pt idx="6">
                  <c:v>10220</c:v>
                </c:pt>
                <c:pt idx="7">
                  <c:v>11680</c:v>
                </c:pt>
                <c:pt idx="8">
                  <c:v>13140</c:v>
                </c:pt>
                <c:pt idx="9">
                  <c:v>14600</c:v>
                </c:pt>
                <c:pt idx="10">
                  <c:v>16060</c:v>
                </c:pt>
                <c:pt idx="11">
                  <c:v>17520</c:v>
                </c:pt>
                <c:pt idx="12">
                  <c:v>18980</c:v>
                </c:pt>
                <c:pt idx="13">
                  <c:v>20440</c:v>
                </c:pt>
                <c:pt idx="14">
                  <c:v>21900</c:v>
                </c:pt>
                <c:pt idx="15">
                  <c:v>23360</c:v>
                </c:pt>
                <c:pt idx="16">
                  <c:v>24820</c:v>
                </c:pt>
                <c:pt idx="17">
                  <c:v>26280</c:v>
                </c:pt>
                <c:pt idx="18">
                  <c:v>27740</c:v>
                </c:pt>
                <c:pt idx="19">
                  <c:v>29200</c:v>
                </c:pt>
                <c:pt idx="20">
                  <c:v>30660</c:v>
                </c:pt>
                <c:pt idx="21">
                  <c:v>32120</c:v>
                </c:pt>
                <c:pt idx="22">
                  <c:v>33580</c:v>
                </c:pt>
                <c:pt idx="23">
                  <c:v>35040</c:v>
                </c:pt>
                <c:pt idx="24">
                  <c:v>36500</c:v>
                </c:pt>
                <c:pt idx="25">
                  <c:v>37960</c:v>
                </c:pt>
                <c:pt idx="26">
                  <c:v>39420</c:v>
                </c:pt>
                <c:pt idx="27">
                  <c:v>40880</c:v>
                </c:pt>
                <c:pt idx="28">
                  <c:v>42340</c:v>
                </c:pt>
                <c:pt idx="29">
                  <c:v>43800</c:v>
                </c:pt>
                <c:pt idx="30">
                  <c:v>45260</c:v>
                </c:pt>
                <c:pt idx="31">
                  <c:v>46720</c:v>
                </c:pt>
                <c:pt idx="32">
                  <c:v>48180</c:v>
                </c:pt>
                <c:pt idx="33">
                  <c:v>49640</c:v>
                </c:pt>
                <c:pt idx="34">
                  <c:v>51100</c:v>
                </c:pt>
                <c:pt idx="35">
                  <c:v>52560</c:v>
                </c:pt>
                <c:pt idx="36">
                  <c:v>54020</c:v>
                </c:pt>
                <c:pt idx="37">
                  <c:v>55480</c:v>
                </c:pt>
                <c:pt idx="38">
                  <c:v>56940</c:v>
                </c:pt>
                <c:pt idx="39">
                  <c:v>58400</c:v>
                </c:pt>
                <c:pt idx="40">
                  <c:v>59860</c:v>
                </c:pt>
                <c:pt idx="41">
                  <c:v>61320</c:v>
                </c:pt>
                <c:pt idx="42">
                  <c:v>62780</c:v>
                </c:pt>
                <c:pt idx="43">
                  <c:v>64240</c:v>
                </c:pt>
                <c:pt idx="44">
                  <c:v>65700</c:v>
                </c:pt>
                <c:pt idx="45">
                  <c:v>67160</c:v>
                </c:pt>
                <c:pt idx="46">
                  <c:v>68620</c:v>
                </c:pt>
                <c:pt idx="47">
                  <c:v>70080</c:v>
                </c:pt>
                <c:pt idx="48">
                  <c:v>71540</c:v>
                </c:pt>
                <c:pt idx="49">
                  <c:v>73000</c:v>
                </c:pt>
                <c:pt idx="50">
                  <c:v>74460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8441872"/>
        <c:axId val="181252576"/>
      </c:lineChart>
      <c:catAx>
        <c:axId val="17844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52576"/>
        <c:crosses val="autoZero"/>
        <c:auto val="1"/>
        <c:lblAlgn val="ctr"/>
        <c:lblOffset val="100"/>
        <c:noMultiLvlLbl val="0"/>
      </c:catAx>
      <c:valAx>
        <c:axId val="18125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 * #,##0_)\ [$$-C0C]_ ;_ * \(#,##0\)\ [$$-C0C]_ ;_ * &quot;-&quot;_)\ [$$-C0C]_ ;_ @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8441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fr-CA" sz="1800" b="1" dirty="0">
                <a:solidFill>
                  <a:srgbClr val="FF0000"/>
                </a:solidFill>
              </a:rPr>
              <a:t>Investissement équivalent à </a:t>
            </a:r>
            <a:r>
              <a:rPr lang="fr-CA" sz="1800" b="1" u="sng" dirty="0">
                <a:solidFill>
                  <a:srgbClr val="FF0000"/>
                </a:solidFill>
              </a:rPr>
              <a:t>4$ par jour </a:t>
            </a:r>
            <a:r>
              <a:rPr lang="fr-CA" sz="1800" b="1" dirty="0">
                <a:solidFill>
                  <a:srgbClr val="FF0000"/>
                </a:solidFill>
              </a:rPr>
              <a:t>en actions* de 1965 à 2015</a:t>
            </a:r>
          </a:p>
          <a:p>
            <a:pPr>
              <a:defRPr/>
            </a:pPr>
            <a:r>
              <a:rPr lang="fr-CA" sz="1800" b="1" dirty="0">
                <a:solidFill>
                  <a:srgbClr val="FF0000"/>
                </a:solidFill>
              </a:rPr>
              <a:t>mais avec</a:t>
            </a:r>
            <a:r>
              <a:rPr lang="fr-CA" sz="1800" b="1" baseline="0" dirty="0">
                <a:solidFill>
                  <a:srgbClr val="FF0000"/>
                </a:solidFill>
              </a:rPr>
              <a:t> le </a:t>
            </a:r>
            <a:r>
              <a:rPr lang="fr-CA" sz="1800" b="1" u="sng" baseline="0" dirty="0">
                <a:solidFill>
                  <a:srgbClr val="FF0000"/>
                </a:solidFill>
              </a:rPr>
              <a:t>retrait total </a:t>
            </a:r>
            <a:r>
              <a:rPr lang="fr-CA" sz="1800" b="1" baseline="0" dirty="0">
                <a:solidFill>
                  <a:srgbClr val="FF0000"/>
                </a:solidFill>
              </a:rPr>
              <a:t>des investissements suite à la baisse de 40% de 1973/1974 et réinvestissement en 1976</a:t>
            </a:r>
            <a:endParaRPr lang="fr-CA" sz="1800" b="1" dirty="0">
              <a:solidFill>
                <a:srgbClr val="FF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Données!$W$7:$W$57</c:f>
              <c:numCache>
                <c:formatCode>General</c:formatCod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numCache>
            </c:numRef>
          </c:cat>
          <c:val>
            <c:numRef>
              <c:f>Données!$BG$7:$BG$57</c:f>
              <c:numCache>
                <c:formatCode>_ * #\ ##0.00_)\ [$$-C0C]_ ;_ * \(#\ ##0.00\)\ [$$-C0C]_ ;_ * "-"??_)\ [$$-C0C]_ ;_ @_ </c:formatCode>
                <c:ptCount val="51"/>
                <c:pt idx="0">
                  <c:v>1576.8</c:v>
                </c:pt>
                <c:pt idx="1">
                  <c:v>2620.7584000000002</c:v>
                </c:pt>
                <c:pt idx="2">
                  <c:v>5260.0975775999996</c:v>
                </c:pt>
                <c:pt idx="3">
                  <c:v>7324.9063595839998</c:v>
                </c:pt>
                <c:pt idx="4">
                  <c:v>7871.2760981872634</c:v>
                </c:pt>
                <c:pt idx="5">
                  <c:v>9508.5703440528214</c:v>
                </c:pt>
                <c:pt idx="6">
                  <c:v>12350.610207403477</c:v>
                </c:pt>
                <c:pt idx="7">
                  <c:v>16144.603332454664</c:v>
                </c:pt>
                <c:pt idx="8">
                  <c:v>14647.029972602282</c:v>
                </c:pt>
                <c:pt idx="9">
                  <c:v>11532.633460383233</c:v>
                </c:pt>
                <c:pt idx="10">
                  <c:v>0</c:v>
                </c:pt>
                <c:pt idx="11">
                  <c:v>13301.67808</c:v>
                </c:pt>
                <c:pt idx="12">
                  <c:v>13374.080340479999</c:v>
                </c:pt>
                <c:pt idx="13">
                  <c:v>15486.779875461119</c:v>
                </c:pt>
                <c:pt idx="14">
                  <c:v>19692.158215285825</c:v>
                </c:pt>
                <c:pt idx="15">
                  <c:v>27561.26215451743</c:v>
                </c:pt>
                <c:pt idx="16">
                  <c:v>26989.77380370121</c:v>
                </c:pt>
                <c:pt idx="17">
                  <c:v>33969.029921619243</c:v>
                </c:pt>
                <c:pt idx="18">
                  <c:v>42656.552025629571</c:v>
                </c:pt>
                <c:pt idx="19">
                  <c:v>45925.330658680381</c:v>
                </c:pt>
                <c:pt idx="20">
                  <c:v>61411.388533649777</c:v>
                </c:pt>
                <c:pt idx="21">
                  <c:v>73308.039030235639</c:v>
                </c:pt>
                <c:pt idx="22">
                  <c:v>77085.848240172942</c:v>
                </c:pt>
                <c:pt idx="23">
                  <c:v>90013.542083238193</c:v>
                </c:pt>
                <c:pt idx="24">
                  <c:v>118641.18408195993</c:v>
                </c:pt>
                <c:pt idx="25">
                  <c:v>113976.02369377998</c:v>
                </c:pt>
                <c:pt idx="26">
                  <c:v>148335.29044650728</c:v>
                </c:pt>
                <c:pt idx="27">
                  <c:v>158183.82671151168</c:v>
                </c:pt>
                <c:pt idx="28">
                  <c:v>172574.97667514413</c:v>
                </c:pt>
                <c:pt idx="29">
                  <c:v>172816.73183841811</c:v>
                </c:pt>
                <c:pt idx="30">
                  <c:v>236319.24837289494</c:v>
                </c:pt>
                <c:pt idx="31">
                  <c:v>287712.89053120289</c:v>
                </c:pt>
                <c:pt idx="32">
                  <c:v>379973.17815800058</c:v>
                </c:pt>
                <c:pt idx="33">
                  <c:v>482894.40354802873</c:v>
                </c:pt>
                <c:pt idx="34">
                  <c:v>576381.74022215419</c:v>
                </c:pt>
                <c:pt idx="35">
                  <c:v>513701.30705749505</c:v>
                </c:pt>
                <c:pt idx="36">
                  <c:v>443553.88537650323</c:v>
                </c:pt>
                <c:pt idx="37">
                  <c:v>337765.53900076594</c:v>
                </c:pt>
                <c:pt idx="38">
                  <c:v>429798.75791397045</c:v>
                </c:pt>
                <c:pt idx="39">
                  <c:v>469640.78736831382</c:v>
                </c:pt>
                <c:pt idx="40">
                  <c:v>484762.71020199492</c:v>
                </c:pt>
                <c:pt idx="41">
                  <c:v>553321.44420987018</c:v>
                </c:pt>
                <c:pt idx="42">
                  <c:v>574198.79475721566</c:v>
                </c:pt>
                <c:pt idx="43">
                  <c:v>351151.86480190151</c:v>
                </c:pt>
                <c:pt idx="44">
                  <c:v>439001.7716783674</c:v>
                </c:pt>
                <c:pt idx="45">
                  <c:v>498162.26376823353</c:v>
                </c:pt>
                <c:pt idx="46">
                  <c:v>500121.88603200176</c:v>
                </c:pt>
                <c:pt idx="47">
                  <c:v>571803.35007648205</c:v>
                </c:pt>
                <c:pt idx="48">
                  <c:v>747535.40849973261</c:v>
                </c:pt>
                <c:pt idx="49">
                  <c:v>836627.87129420135</c:v>
                </c:pt>
                <c:pt idx="50">
                  <c:v>833059.34406643617</c:v>
                </c:pt>
              </c:numCache>
            </c:numRef>
          </c:val>
          <c:smooth val="0"/>
        </c:ser>
        <c:ser>
          <c:idx val="1"/>
          <c:order val="1"/>
          <c:spPr>
            <a:ln w="381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val>
            <c:numRef>
              <c:f>Données!$AN$7:$AN$57</c:f>
              <c:numCache>
                <c:formatCode>_ * #\ ##0.00_)\ [$$-C0C]_ ;_ * \(#\ ##0.00\)\ [$$-C0C]_ ;_ * "-"??_)\ [$$-C0C]_ ;_ @_ </c:formatCode>
                <c:ptCount val="51"/>
                <c:pt idx="0">
                  <c:v>1576.8</c:v>
                </c:pt>
                <c:pt idx="1">
                  <c:v>2620.7584000000002</c:v>
                </c:pt>
                <c:pt idx="2">
                  <c:v>5260.0975775999996</c:v>
                </c:pt>
                <c:pt idx="3">
                  <c:v>7324.9063595839998</c:v>
                </c:pt>
                <c:pt idx="4">
                  <c:v>7871.2760981872634</c:v>
                </c:pt>
                <c:pt idx="5">
                  <c:v>9508.5703440528214</c:v>
                </c:pt>
                <c:pt idx="6">
                  <c:v>12350.610207403477</c:v>
                </c:pt>
                <c:pt idx="7">
                  <c:v>16144.603332454664</c:v>
                </c:pt>
                <c:pt idx="8">
                  <c:v>14647.029972602282</c:v>
                </c:pt>
                <c:pt idx="9">
                  <c:v>11532.633460383233</c:v>
                </c:pt>
                <c:pt idx="10">
                  <c:v>17566.040438438133</c:v>
                </c:pt>
                <c:pt idx="11">
                  <c:v>23135.665173140769</c:v>
                </c:pt>
                <c:pt idx="12">
                  <c:v>22283.672646865536</c:v>
                </c:pt>
                <c:pt idx="13">
                  <c:v>24788.394243327621</c:v>
                </c:pt>
                <c:pt idx="14">
                  <c:v>30500.634110746694</c:v>
                </c:pt>
                <c:pt idx="15">
                  <c:v>41644.706246302943</c:v>
                </c:pt>
                <c:pt idx="16">
                  <c:v>40087.376809061738</c:v>
                </c:pt>
                <c:pt idx="17">
                  <c:v>49607.567910019716</c:v>
                </c:pt>
                <c:pt idx="18">
                  <c:v>61485.351763663741</c:v>
                </c:pt>
                <c:pt idx="19">
                  <c:v>65526.111185973954</c:v>
                </c:pt>
                <c:pt idx="20">
                  <c:v>86814.000097022232</c:v>
                </c:pt>
                <c:pt idx="21">
                  <c:v>102927.48411312792</c:v>
                </c:pt>
                <c:pt idx="22">
                  <c:v>107623.4961206349</c:v>
                </c:pt>
                <c:pt idx="23">
                  <c:v>125009.6865542476</c:v>
                </c:pt>
                <c:pt idx="24">
                  <c:v>164031.18346085915</c:v>
                </c:pt>
                <c:pt idx="25">
                  <c:v>157051.13310435534</c:v>
                </c:pt>
                <c:pt idx="26">
                  <c:v>203686.80603909661</c:v>
                </c:pt>
                <c:pt idx="27">
                  <c:v>216635.02717728601</c:v>
                </c:pt>
                <c:pt idx="28">
                  <c:v>235760.72437864618</c:v>
                </c:pt>
                <c:pt idx="29">
                  <c:v>235560.17930799566</c:v>
                </c:pt>
                <c:pt idx="30">
                  <c:v>321399.36314164207</c:v>
                </c:pt>
                <c:pt idx="31">
                  <c:v>390659.8294013869</c:v>
                </c:pt>
                <c:pt idx="32">
                  <c:v>515245.45583342237</c:v>
                </c:pt>
                <c:pt idx="33">
                  <c:v>654149.10708511272</c:v>
                </c:pt>
                <c:pt idx="34">
                  <c:v>780174.83743128413</c:v>
                </c:pt>
                <c:pt idx="35">
                  <c:v>694873.37047641166</c:v>
                </c:pt>
                <c:pt idx="36">
                  <c:v>599543.03198019043</c:v>
                </c:pt>
                <c:pt idx="37">
                  <c:v>456161.30127296457</c:v>
                </c:pt>
                <c:pt idx="38">
                  <c:v>579806.18871284614</c:v>
                </c:pt>
                <c:pt idx="39">
                  <c:v>632998.87950828939</c:v>
                </c:pt>
                <c:pt idx="40">
                  <c:v>652858.18701402983</c:v>
                </c:pt>
                <c:pt idx="41">
                  <c:v>744614.096821966</c:v>
                </c:pt>
                <c:pt idx="42">
                  <c:v>772186.69021073484</c:v>
                </c:pt>
                <c:pt idx="43">
                  <c:v>471924.48102854827</c:v>
                </c:pt>
                <c:pt idx="44">
                  <c:v>589363.67888054263</c:v>
                </c:pt>
                <c:pt idx="45">
                  <c:v>668221.5808138937</c:v>
                </c:pt>
                <c:pt idx="46">
                  <c:v>670351.26239470765</c:v>
                </c:pt>
                <c:pt idx="47">
                  <c:v>765864.83912996668</c:v>
                </c:pt>
                <c:pt idx="48">
                  <c:v>1000591.5902254765</c:v>
                </c:pt>
                <c:pt idx="49">
                  <c:v>1119291.6262818573</c:v>
                </c:pt>
                <c:pt idx="50">
                  <c:v>1114027.1165241662</c:v>
                </c:pt>
              </c:numCache>
            </c:numRef>
          </c:val>
          <c:smooth val="0"/>
        </c:ser>
        <c:ser>
          <c:idx val="2"/>
          <c:order val="2"/>
          <c:tx>
            <c:v>Dépôts nets</c:v>
          </c:tx>
          <c:spPr>
            <a:ln w="38100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Données!$BA$7:$BA$57</c:f>
              <c:numCache>
                <c:formatCode>_ * #\ ##0.00_)\ [$$-C0C]_ ;_ * \(#\ ##0.00\)\ [$$-C0C]_ ;_ * "-"??_)\ [$$-C0C]_ ;_ @_ </c:formatCode>
                <c:ptCount val="51"/>
                <c:pt idx="0">
                  <c:v>1460</c:v>
                </c:pt>
                <c:pt idx="1">
                  <c:v>2920</c:v>
                </c:pt>
                <c:pt idx="2">
                  <c:v>4380</c:v>
                </c:pt>
                <c:pt idx="3">
                  <c:v>5840</c:v>
                </c:pt>
                <c:pt idx="4">
                  <c:v>7300</c:v>
                </c:pt>
                <c:pt idx="5">
                  <c:v>8760</c:v>
                </c:pt>
                <c:pt idx="6">
                  <c:v>10220</c:v>
                </c:pt>
                <c:pt idx="7">
                  <c:v>11680</c:v>
                </c:pt>
                <c:pt idx="8">
                  <c:v>13140</c:v>
                </c:pt>
                <c:pt idx="9">
                  <c:v>14600</c:v>
                </c:pt>
                <c:pt idx="10">
                  <c:v>14600</c:v>
                </c:pt>
                <c:pt idx="11">
                  <c:v>16060</c:v>
                </c:pt>
                <c:pt idx="12">
                  <c:v>17520</c:v>
                </c:pt>
                <c:pt idx="13">
                  <c:v>18980</c:v>
                </c:pt>
                <c:pt idx="14">
                  <c:v>20440</c:v>
                </c:pt>
                <c:pt idx="15">
                  <c:v>21900</c:v>
                </c:pt>
                <c:pt idx="16">
                  <c:v>23360</c:v>
                </c:pt>
                <c:pt idx="17">
                  <c:v>24820</c:v>
                </c:pt>
                <c:pt idx="18">
                  <c:v>26280</c:v>
                </c:pt>
                <c:pt idx="19">
                  <c:v>27740</c:v>
                </c:pt>
                <c:pt idx="20">
                  <c:v>29200</c:v>
                </c:pt>
                <c:pt idx="21">
                  <c:v>30660</c:v>
                </c:pt>
                <c:pt idx="22">
                  <c:v>32120</c:v>
                </c:pt>
                <c:pt idx="23">
                  <c:v>33580</c:v>
                </c:pt>
                <c:pt idx="24">
                  <c:v>35040</c:v>
                </c:pt>
                <c:pt idx="25">
                  <c:v>36500</c:v>
                </c:pt>
                <c:pt idx="26">
                  <c:v>37960</c:v>
                </c:pt>
                <c:pt idx="27">
                  <c:v>39420</c:v>
                </c:pt>
                <c:pt idx="28">
                  <c:v>40880</c:v>
                </c:pt>
                <c:pt idx="29">
                  <c:v>42340</c:v>
                </c:pt>
                <c:pt idx="30">
                  <c:v>43800</c:v>
                </c:pt>
                <c:pt idx="31">
                  <c:v>45260</c:v>
                </c:pt>
                <c:pt idx="32">
                  <c:v>46720</c:v>
                </c:pt>
                <c:pt idx="33">
                  <c:v>48180</c:v>
                </c:pt>
                <c:pt idx="34">
                  <c:v>49640</c:v>
                </c:pt>
                <c:pt idx="35">
                  <c:v>51100</c:v>
                </c:pt>
                <c:pt idx="36">
                  <c:v>52560</c:v>
                </c:pt>
                <c:pt idx="37">
                  <c:v>54020</c:v>
                </c:pt>
                <c:pt idx="38">
                  <c:v>55480</c:v>
                </c:pt>
                <c:pt idx="39">
                  <c:v>56940</c:v>
                </c:pt>
                <c:pt idx="40">
                  <c:v>58400</c:v>
                </c:pt>
                <c:pt idx="41">
                  <c:v>59860</c:v>
                </c:pt>
                <c:pt idx="42">
                  <c:v>61320</c:v>
                </c:pt>
                <c:pt idx="43">
                  <c:v>62780</c:v>
                </c:pt>
                <c:pt idx="44">
                  <c:v>64240</c:v>
                </c:pt>
                <c:pt idx="45">
                  <c:v>65700</c:v>
                </c:pt>
                <c:pt idx="46">
                  <c:v>67160</c:v>
                </c:pt>
                <c:pt idx="47">
                  <c:v>68620</c:v>
                </c:pt>
                <c:pt idx="48">
                  <c:v>70080</c:v>
                </c:pt>
                <c:pt idx="49">
                  <c:v>71540</c:v>
                </c:pt>
                <c:pt idx="50">
                  <c:v>73000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248264"/>
        <c:axId val="181251792"/>
      </c:lineChart>
      <c:catAx>
        <c:axId val="181248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51792"/>
        <c:crosses val="autoZero"/>
        <c:auto val="1"/>
        <c:lblAlgn val="ctr"/>
        <c:lblOffset val="100"/>
        <c:noMultiLvlLbl val="0"/>
      </c:catAx>
      <c:valAx>
        <c:axId val="181251792"/>
        <c:scaling>
          <c:orientation val="minMax"/>
          <c:max val="12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 * #,##0_)\ [$$-C0C]_ ;_ * \(#,##0\)\ [$$-C0C]_ ;_ * &quot;-&quot;_)\ [$$-C0C]_ ;_ @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48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fr-CA" sz="1700" dirty="0">
                <a:solidFill>
                  <a:srgbClr val="FF0000"/>
                </a:solidFill>
              </a:rPr>
              <a:t>Rendement annuel minimum,</a:t>
            </a:r>
            <a:r>
              <a:rPr lang="fr-CA" sz="1700" baseline="0" dirty="0">
                <a:solidFill>
                  <a:srgbClr val="FF0000"/>
                </a:solidFill>
              </a:rPr>
              <a:t> </a:t>
            </a:r>
            <a:r>
              <a:rPr lang="fr-CA" sz="1700" baseline="0" dirty="0" smtClean="0">
                <a:solidFill>
                  <a:srgbClr val="FF0000"/>
                </a:solidFill>
              </a:rPr>
              <a:t>maximum, moyen</a:t>
            </a:r>
            <a:r>
              <a:rPr lang="fr-CA" sz="1700" dirty="0" smtClean="0">
                <a:solidFill>
                  <a:srgbClr val="FF0000"/>
                </a:solidFill>
              </a:rPr>
              <a:t> des</a:t>
            </a:r>
            <a:r>
              <a:rPr lang="fr-CA" sz="1700" baseline="0" dirty="0" smtClean="0">
                <a:solidFill>
                  <a:srgbClr val="FF0000"/>
                </a:solidFill>
              </a:rPr>
              <a:t> actions*</a:t>
            </a:r>
            <a:r>
              <a:rPr lang="fr-CA" sz="1700" dirty="0" smtClean="0">
                <a:solidFill>
                  <a:srgbClr val="FF0000"/>
                </a:solidFill>
              </a:rPr>
              <a:t> </a:t>
            </a:r>
            <a:r>
              <a:rPr lang="fr-CA" sz="1700" dirty="0">
                <a:solidFill>
                  <a:srgbClr val="FF0000"/>
                </a:solidFill>
              </a:rPr>
              <a:t>de 1935 à 2016</a:t>
            </a:r>
          </a:p>
        </c:rich>
      </c:tx>
      <c:layout>
        <c:manualLayout>
          <c:xMode val="edge"/>
          <c:yMode val="edge"/>
          <c:x val="0.10523109949648253"/>
          <c:y val="1.6112173714606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9.8242569308016642E-2"/>
          <c:y val="0.13045849442203206"/>
          <c:w val="0.8856200124317033"/>
          <c:h val="0.74483042650795117"/>
        </c:manualLayout>
      </c:layout>
      <c:stockChart>
        <c:ser>
          <c:idx val="0"/>
          <c:order val="0"/>
          <c:tx>
            <c:v>Minimum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cat>
            <c:strRef>
              <c:f>'Total Return'!$D$1:$L$1</c:f>
              <c:strCache>
                <c:ptCount val="9"/>
                <c:pt idx="0">
                  <c:v>1 an</c:v>
                </c:pt>
                <c:pt idx="1">
                  <c:v>2 ans</c:v>
                </c:pt>
                <c:pt idx="2">
                  <c:v>3 ans</c:v>
                </c:pt>
                <c:pt idx="3">
                  <c:v>4 ans</c:v>
                </c:pt>
                <c:pt idx="4">
                  <c:v>5 ans</c:v>
                </c:pt>
                <c:pt idx="5">
                  <c:v>10 ans</c:v>
                </c:pt>
                <c:pt idx="6">
                  <c:v>15 ans</c:v>
                </c:pt>
                <c:pt idx="7">
                  <c:v>20 ans</c:v>
                </c:pt>
                <c:pt idx="8">
                  <c:v>25 ans</c:v>
                </c:pt>
              </c:strCache>
            </c:strRef>
          </c:cat>
          <c:val>
            <c:numRef>
              <c:f>'Total Return'!$D$7:$L$7</c:f>
              <c:numCache>
                <c:formatCode>0.00%</c:formatCode>
                <c:ptCount val="9"/>
                <c:pt idx="0">
                  <c:v>-0.52566999999999997</c:v>
                </c:pt>
                <c:pt idx="1">
                  <c:v>-0.25064294224982336</c:v>
                </c:pt>
                <c:pt idx="2">
                  <c:v>-0.1772568568963134</c:v>
                </c:pt>
                <c:pt idx="3">
                  <c:v>-0.13656347339758024</c:v>
                </c:pt>
                <c:pt idx="4">
                  <c:v>-0.14874636685248374</c:v>
                </c:pt>
                <c:pt idx="5">
                  <c:v>-4.6641007814001559E-2</c:v>
                </c:pt>
                <c:pt idx="6">
                  <c:v>7.409058565957625E-3</c:v>
                </c:pt>
                <c:pt idx="7">
                  <c:v>2.4090378528469576E-2</c:v>
                </c:pt>
                <c:pt idx="8">
                  <c:v>3.4126991125087817E-2</c:v>
                </c:pt>
              </c:numCache>
            </c:numRef>
          </c:val>
          <c:smooth val="0"/>
        </c:ser>
        <c:ser>
          <c:idx val="1"/>
          <c:order val="1"/>
          <c:tx>
            <c:v>Maximum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cat>
            <c:strRef>
              <c:f>'Total Return'!$D$1:$L$1</c:f>
              <c:strCache>
                <c:ptCount val="9"/>
                <c:pt idx="0">
                  <c:v>1 an</c:v>
                </c:pt>
                <c:pt idx="1">
                  <c:v>2 ans</c:v>
                </c:pt>
                <c:pt idx="2">
                  <c:v>3 ans</c:v>
                </c:pt>
                <c:pt idx="3">
                  <c:v>4 ans</c:v>
                </c:pt>
                <c:pt idx="4">
                  <c:v>5 ans</c:v>
                </c:pt>
                <c:pt idx="5">
                  <c:v>10 ans</c:v>
                </c:pt>
                <c:pt idx="6">
                  <c:v>15 ans</c:v>
                </c:pt>
                <c:pt idx="7">
                  <c:v>20 ans</c:v>
                </c:pt>
                <c:pt idx="8">
                  <c:v>25 ans</c:v>
                </c:pt>
              </c:strCache>
            </c:strRef>
          </c:cat>
          <c:val>
            <c:numRef>
              <c:f>'Total Return'!$D$8:$L$8</c:f>
              <c:numCache>
                <c:formatCode>0.00%</c:formatCode>
                <c:ptCount val="9"/>
                <c:pt idx="0">
                  <c:v>0.53371000000000013</c:v>
                </c:pt>
                <c:pt idx="1">
                  <c:v>0.39787374251038854</c:v>
                </c:pt>
                <c:pt idx="2">
                  <c:v>0.3006655369312663</c:v>
                </c:pt>
                <c:pt idx="3">
                  <c:v>0.27906108117880252</c:v>
                </c:pt>
                <c:pt idx="4">
                  <c:v>0.26184361938124873</c:v>
                </c:pt>
                <c:pt idx="5">
                  <c:v>0.16721705668066825</c:v>
                </c:pt>
                <c:pt idx="6">
                  <c:v>0.1574221313222503</c:v>
                </c:pt>
                <c:pt idx="7">
                  <c:v>0.14375982267835313</c:v>
                </c:pt>
                <c:pt idx="8">
                  <c:v>0.13042302871357922</c:v>
                </c:pt>
              </c:numCache>
            </c:numRef>
          </c:val>
          <c:smooth val="0"/>
        </c:ser>
        <c:ser>
          <c:idx val="2"/>
          <c:order val="2"/>
          <c:tx>
            <c:v>Moyenne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cat>
            <c:strRef>
              <c:f>'Total Return'!$D$1:$L$1</c:f>
              <c:strCache>
                <c:ptCount val="9"/>
                <c:pt idx="0">
                  <c:v>1 an</c:v>
                </c:pt>
                <c:pt idx="1">
                  <c:v>2 ans</c:v>
                </c:pt>
                <c:pt idx="2">
                  <c:v>3 ans</c:v>
                </c:pt>
                <c:pt idx="3">
                  <c:v>4 ans</c:v>
                </c:pt>
                <c:pt idx="4">
                  <c:v>5 ans</c:v>
                </c:pt>
                <c:pt idx="5">
                  <c:v>10 ans</c:v>
                </c:pt>
                <c:pt idx="6">
                  <c:v>15 ans</c:v>
                </c:pt>
                <c:pt idx="7">
                  <c:v>20 ans</c:v>
                </c:pt>
                <c:pt idx="8">
                  <c:v>25 ans</c:v>
                </c:pt>
              </c:strCache>
            </c:strRef>
          </c:cat>
          <c:val>
            <c:numRef>
              <c:f>'Total Return'!$D$9:$L$9</c:f>
              <c:numCache>
                <c:formatCode>0.00%</c:formatCode>
                <c:ptCount val="9"/>
                <c:pt idx="0">
                  <c:v>8.329374999999993E-2</c:v>
                </c:pt>
                <c:pt idx="1">
                  <c:v>8.1220943123144165E-2</c:v>
                </c:pt>
                <c:pt idx="2">
                  <c:v>8.0265440497144819E-2</c:v>
                </c:pt>
                <c:pt idx="3">
                  <c:v>7.9408699333072638E-2</c:v>
                </c:pt>
                <c:pt idx="4">
                  <c:v>7.8699070327879692E-2</c:v>
                </c:pt>
                <c:pt idx="5">
                  <c:v>8.0054937794364178E-2</c:v>
                </c:pt>
                <c:pt idx="6">
                  <c:v>8.1990341964867944E-2</c:v>
                </c:pt>
                <c:pt idx="7">
                  <c:v>8.1712868535595423E-2</c:v>
                </c:pt>
                <c:pt idx="8">
                  <c:v>7.845150338520375E-2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25400" cap="flat" cmpd="sng" algn="ctr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</c:hiLowLines>
        <c:axId val="181253752"/>
        <c:axId val="181249048"/>
      </c:stockChart>
      <c:catAx>
        <c:axId val="181253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49048"/>
        <c:crosses val="autoZero"/>
        <c:auto val="1"/>
        <c:lblAlgn val="ctr"/>
        <c:lblOffset val="100"/>
        <c:noMultiLvlLbl val="0"/>
      </c:catAx>
      <c:valAx>
        <c:axId val="181249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537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fr-CA"/>
              <a:t>Valeur d'un portefeuille selon différents rendements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4%</c:v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Données!$AV$7:$AV$31</c:f>
              <c:numCache>
                <c:formatCode>_ * #\ ##0.00_)\ [$$-C0C]_ ;_ * \(#\ ##0.00\)\ [$$-C0C]_ ;_ * "-"??_)\ [$$-C0C]_ ;_ @_ </c:formatCode>
                <c:ptCount val="25"/>
                <c:pt idx="0">
                  <c:v>22880</c:v>
                </c:pt>
                <c:pt idx="1">
                  <c:v>23795.200000000001</c:v>
                </c:pt>
                <c:pt idx="2">
                  <c:v>24747.008000000002</c:v>
                </c:pt>
                <c:pt idx="3">
                  <c:v>25736.888320000002</c:v>
                </c:pt>
                <c:pt idx="4">
                  <c:v>26766.363852800001</c:v>
                </c:pt>
                <c:pt idx="5">
                  <c:v>27837.018406912001</c:v>
                </c:pt>
                <c:pt idx="6">
                  <c:v>28950.499143188481</c:v>
                </c:pt>
                <c:pt idx="7">
                  <c:v>30108.519108916022</c:v>
                </c:pt>
                <c:pt idx="8">
                  <c:v>31312.859873272664</c:v>
                </c:pt>
                <c:pt idx="9">
                  <c:v>32565.37426820357</c:v>
                </c:pt>
                <c:pt idx="10">
                  <c:v>33867.98923893171</c:v>
                </c:pt>
                <c:pt idx="11">
                  <c:v>35222.708808488977</c:v>
                </c:pt>
                <c:pt idx="12">
                  <c:v>36631.617160828537</c:v>
                </c:pt>
                <c:pt idx="13">
                  <c:v>38096.881847261677</c:v>
                </c:pt>
                <c:pt idx="14">
                  <c:v>39620.757121152143</c:v>
                </c:pt>
                <c:pt idx="15">
                  <c:v>41205.587405998231</c:v>
                </c:pt>
                <c:pt idx="16">
                  <c:v>42853.810902238161</c:v>
                </c:pt>
                <c:pt idx="17">
                  <c:v>44567.963338327689</c:v>
                </c:pt>
                <c:pt idx="18">
                  <c:v>46350.681871860797</c:v>
                </c:pt>
                <c:pt idx="19">
                  <c:v>48204.709146735229</c:v>
                </c:pt>
                <c:pt idx="20">
                  <c:v>50132.897512604635</c:v>
                </c:pt>
                <c:pt idx="21">
                  <c:v>52138.213413108824</c:v>
                </c:pt>
                <c:pt idx="22">
                  <c:v>54223.741949633179</c:v>
                </c:pt>
                <c:pt idx="23">
                  <c:v>56392.691627618507</c:v>
                </c:pt>
                <c:pt idx="24">
                  <c:v>58648.399292723247</c:v>
                </c:pt>
              </c:numCache>
            </c:numRef>
          </c:val>
          <c:smooth val="0"/>
        </c:ser>
        <c:ser>
          <c:idx val="1"/>
          <c:order val="1"/>
          <c:tx>
            <c:v>8%</c:v>
          </c:tx>
          <c:spPr>
            <a:ln w="381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val>
            <c:numRef>
              <c:f>Données!$BD$7:$BD$31</c:f>
              <c:numCache>
                <c:formatCode>_ * #\ ##0.00_)\ [$$-C0C]_ ;_ * \(#\ ##0.00\)\ [$$-C0C]_ ;_ * "-"??_)\ [$$-C0C]_ ;_ @_ </c:formatCode>
                <c:ptCount val="25"/>
                <c:pt idx="0">
                  <c:v>23760</c:v>
                </c:pt>
                <c:pt idx="1">
                  <c:v>25660.799999999999</c:v>
                </c:pt>
                <c:pt idx="2">
                  <c:v>27713.664000000001</c:v>
                </c:pt>
                <c:pt idx="3">
                  <c:v>29930.757120000002</c:v>
                </c:pt>
                <c:pt idx="4">
                  <c:v>32325.217689600002</c:v>
                </c:pt>
                <c:pt idx="5">
                  <c:v>34911.235104767999</c:v>
                </c:pt>
                <c:pt idx="6">
                  <c:v>37704.133913149439</c:v>
                </c:pt>
                <c:pt idx="7">
                  <c:v>40720.464626201392</c:v>
                </c:pt>
                <c:pt idx="8">
                  <c:v>43978.101796297502</c:v>
                </c:pt>
                <c:pt idx="9">
                  <c:v>47496.349940001302</c:v>
                </c:pt>
                <c:pt idx="10">
                  <c:v>51296.057935201403</c:v>
                </c:pt>
                <c:pt idx="11">
                  <c:v>55399.742570017515</c:v>
                </c:pt>
                <c:pt idx="12">
                  <c:v>59831.721975618915</c:v>
                </c:pt>
                <c:pt idx="13">
                  <c:v>64618.259733668427</c:v>
                </c:pt>
                <c:pt idx="14">
                  <c:v>69787.720512361906</c:v>
                </c:pt>
                <c:pt idx="15">
                  <c:v>75370.73815335086</c:v>
                </c:pt>
                <c:pt idx="16">
                  <c:v>81400.397205618923</c:v>
                </c:pt>
                <c:pt idx="17">
                  <c:v>87912.428982068435</c:v>
                </c:pt>
                <c:pt idx="18">
                  <c:v>94945.423300633905</c:v>
                </c:pt>
                <c:pt idx="19">
                  <c:v>102541.05716468462</c:v>
                </c:pt>
                <c:pt idx="20">
                  <c:v>110744.34173785939</c:v>
                </c:pt>
                <c:pt idx="21">
                  <c:v>119603.88907688814</c:v>
                </c:pt>
                <c:pt idx="22">
                  <c:v>129172.20020303919</c:v>
                </c:pt>
                <c:pt idx="23">
                  <c:v>139505.97621928231</c:v>
                </c:pt>
                <c:pt idx="24">
                  <c:v>150666.45431682491</c:v>
                </c:pt>
              </c:numCache>
            </c:numRef>
          </c:val>
          <c:smooth val="0"/>
        </c:ser>
        <c:ser>
          <c:idx val="2"/>
          <c:order val="2"/>
          <c:tx>
            <c:v>16%</c:v>
          </c:tx>
          <c:spPr>
            <a:ln w="38100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Données!$BL$7:$BL$31</c:f>
              <c:numCache>
                <c:formatCode>_ * #\ ##0.00_)\ [$$-C0C]_ ;_ * \(#\ ##0.00\)\ [$$-C0C]_ ;_ * "-"??_)\ [$$-C0C]_ ;_ @_ </c:formatCode>
                <c:ptCount val="25"/>
                <c:pt idx="0">
                  <c:v>25520</c:v>
                </c:pt>
                <c:pt idx="1">
                  <c:v>29603.200000000001</c:v>
                </c:pt>
                <c:pt idx="2">
                  <c:v>34339.712</c:v>
                </c:pt>
                <c:pt idx="3">
                  <c:v>39834.065920000001</c:v>
                </c:pt>
                <c:pt idx="4">
                  <c:v>46207.516467200003</c:v>
                </c:pt>
                <c:pt idx="5">
                  <c:v>53600.719101952003</c:v>
                </c:pt>
                <c:pt idx="6">
                  <c:v>62176.834158264326</c:v>
                </c:pt>
                <c:pt idx="7">
                  <c:v>72125.127623586624</c:v>
                </c:pt>
                <c:pt idx="8">
                  <c:v>83665.148043360488</c:v>
                </c:pt>
                <c:pt idx="9">
                  <c:v>97051.571730298165</c:v>
                </c:pt>
                <c:pt idx="10">
                  <c:v>112579.82320714588</c:v>
                </c:pt>
                <c:pt idx="11">
                  <c:v>130592.59492028922</c:v>
                </c:pt>
                <c:pt idx="12">
                  <c:v>151487.41010753548</c:v>
                </c:pt>
                <c:pt idx="13">
                  <c:v>175725.39572474116</c:v>
                </c:pt>
                <c:pt idx="14">
                  <c:v>203841.45904069976</c:v>
                </c:pt>
                <c:pt idx="15">
                  <c:v>236456.09248721172</c:v>
                </c:pt>
                <c:pt idx="16">
                  <c:v>274289.0672851656</c:v>
                </c:pt>
                <c:pt idx="17">
                  <c:v>318175.31805079209</c:v>
                </c:pt>
                <c:pt idx="18">
                  <c:v>369083.36893891881</c:v>
                </c:pt>
                <c:pt idx="19">
                  <c:v>428136.70796914585</c:v>
                </c:pt>
                <c:pt idx="20">
                  <c:v>496638.5812442092</c:v>
                </c:pt>
                <c:pt idx="21">
                  <c:v>576100.75424328272</c:v>
                </c:pt>
                <c:pt idx="22">
                  <c:v>668276.87492220791</c:v>
                </c:pt>
                <c:pt idx="23">
                  <c:v>775201.17490976118</c:v>
                </c:pt>
                <c:pt idx="24">
                  <c:v>899233.36289532296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252184"/>
        <c:axId val="181252968"/>
      </c:lineChart>
      <c:catAx>
        <c:axId val="18125218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52968"/>
        <c:crosses val="autoZero"/>
        <c:auto val="1"/>
        <c:lblAlgn val="ctr"/>
        <c:lblOffset val="100"/>
        <c:noMultiLvlLbl val="0"/>
      </c:catAx>
      <c:valAx>
        <c:axId val="181252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 * #\ ##0.00_)\ [$$-C0C]_ ;_ * \(#\ ##0.00\)\ [$$-C0C]_ ;_ * &quot;-&quot;??_)\ [$$-C0C]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52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CA" baseline="0" dirty="0" smtClean="0"/>
              <a:t>1000$ dans une </a:t>
            </a:r>
            <a:r>
              <a:rPr lang="fr-CA" baseline="0" dirty="0" smtClean="0">
                <a:solidFill>
                  <a:srgbClr val="FF0000"/>
                </a:solidFill>
              </a:rPr>
              <a:t>obligation</a:t>
            </a:r>
            <a:r>
              <a:rPr lang="fr-CA" baseline="0" dirty="0" smtClean="0"/>
              <a:t> </a:t>
            </a:r>
            <a:r>
              <a:rPr lang="fr-CA" baseline="0" dirty="0"/>
              <a:t>à 2% pendant 5 ans</a:t>
            </a:r>
            <a:endParaRPr lang="fr-CA" dirty="0"/>
          </a:p>
        </c:rich>
      </c:tx>
      <c:layout>
        <c:manualLayout>
          <c:xMode val="edge"/>
          <c:yMode val="edge"/>
          <c:x val="0.12476377952755906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Données!$CP$7:$CP$12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Données!$CV$7:$CV$12</c:f>
              <c:numCache>
                <c:formatCode>_ * #\ ##0.00_)\ [$$-C0C]_ ;_ * \(#\ ##0.00\)\ [$$-C0C]_ ;_ * "-"??_)\ [$$-C0C]_ ;_ @_ </c:formatCode>
                <c:ptCount val="6"/>
                <c:pt idx="0">
                  <c:v>1000</c:v>
                </c:pt>
                <c:pt idx="1">
                  <c:v>1020</c:v>
                </c:pt>
                <c:pt idx="2">
                  <c:v>1040</c:v>
                </c:pt>
                <c:pt idx="3">
                  <c:v>1060</c:v>
                </c:pt>
                <c:pt idx="4">
                  <c:v>1080</c:v>
                </c:pt>
                <c:pt idx="5">
                  <c:v>1100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254144"/>
        <c:axId val="181254536"/>
      </c:lineChart>
      <c:catAx>
        <c:axId val="18125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54536"/>
        <c:crosses val="autoZero"/>
        <c:auto val="1"/>
        <c:lblAlgn val="ctr"/>
        <c:lblOffset val="100"/>
        <c:noMultiLvlLbl val="0"/>
      </c:catAx>
      <c:valAx>
        <c:axId val="181254536"/>
        <c:scaling>
          <c:orientation val="minMax"/>
          <c:max val="1600"/>
          <c:min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* #\ ##0.00_)\ [$$-C0C]_ ;_ * \(#\ ##0.00\)\ [$$-C0C]_ ;_ * &quot;-&quot;??_)\ [$$-C0C]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54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CA" baseline="0"/>
              <a:t>1000$ dans les </a:t>
            </a:r>
            <a:r>
              <a:rPr lang="fr-CA" baseline="0">
                <a:solidFill>
                  <a:schemeClr val="tx2"/>
                </a:solidFill>
              </a:rPr>
              <a:t>actions</a:t>
            </a:r>
            <a:r>
              <a:rPr lang="fr-CA" baseline="0"/>
              <a:t>* de 1977 à 1981</a:t>
            </a:r>
            <a:endParaRPr lang="fr-CA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Données!$CN$7:$CN$12</c:f>
              <c:strCache>
                <c:ptCount val="6"/>
                <c:pt idx="0">
                  <c:v> 1 000,00  $ </c:v>
                </c:pt>
                <c:pt idx="1">
                  <c:v> 926,00  $ </c:v>
                </c:pt>
                <c:pt idx="2">
                  <c:v> 985,26  $ </c:v>
                </c:pt>
                <c:pt idx="3">
                  <c:v> 1 164,58  $ </c:v>
                </c:pt>
                <c:pt idx="4">
                  <c:v> 1 540,74  $ </c:v>
                </c:pt>
                <c:pt idx="5">
                  <c:v> 1 463,70  $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Données!$CH$7:$CH$12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Données!$CN$7:$CN$12</c:f>
              <c:numCache>
                <c:formatCode>_ * #\ ##0.00_)\ [$$-C0C]_ ;_ * \(#\ ##0.00\)\ [$$-C0C]_ ;_ * "-"??_)\ [$$-C0C]_ ;_ @_ </c:formatCode>
                <c:ptCount val="6"/>
                <c:pt idx="0">
                  <c:v>1000</c:v>
                </c:pt>
                <c:pt idx="1">
                  <c:v>926</c:v>
                </c:pt>
                <c:pt idx="2">
                  <c:v>985.26400000000001</c:v>
                </c:pt>
                <c:pt idx="3">
                  <c:v>1164.582048</c:v>
                </c:pt>
                <c:pt idx="4">
                  <c:v>1540.7420495040001</c:v>
                </c:pt>
                <c:pt idx="5">
                  <c:v>1463.7049470288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254928"/>
        <c:axId val="181247480"/>
      </c:lineChart>
      <c:catAx>
        <c:axId val="18125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47480"/>
        <c:crosses val="autoZero"/>
        <c:auto val="1"/>
        <c:lblAlgn val="ctr"/>
        <c:lblOffset val="100"/>
        <c:noMultiLvlLbl val="0"/>
      </c:catAx>
      <c:valAx>
        <c:axId val="181247480"/>
        <c:scaling>
          <c:orientation val="minMax"/>
          <c:min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* #\ ##0.00_)\ [$$-C0C]_ ;_ * \(#\ ##0.00\)\ [$$-C0C]_ ;_ * &quot;-&quot;??_)\ [$$-C0C]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5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Taux</a:t>
            </a:r>
            <a:r>
              <a:rPr lang="en-US" baseline="0"/>
              <a:t> d'intérêt des obligations 10 ans du Canada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'Taux Data'!$B$1</c:f>
              <c:strCache>
                <c:ptCount val="1"/>
                <c:pt idx="0">
                  <c:v>Rendement (%)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'Taux Data'!$A$2:$A$99</c:f>
              <c:numCache>
                <c:formatCode>General</c:formatCode>
                <c:ptCount val="98"/>
                <c:pt idx="0">
                  <c:v>1919</c:v>
                </c:pt>
                <c:pt idx="1">
                  <c:v>1920</c:v>
                </c:pt>
                <c:pt idx="2">
                  <c:v>1921</c:v>
                </c:pt>
                <c:pt idx="3">
                  <c:v>1922</c:v>
                </c:pt>
                <c:pt idx="4">
                  <c:v>1923</c:v>
                </c:pt>
                <c:pt idx="5">
                  <c:v>1924</c:v>
                </c:pt>
                <c:pt idx="6">
                  <c:v>1925</c:v>
                </c:pt>
                <c:pt idx="7">
                  <c:v>1926</c:v>
                </c:pt>
                <c:pt idx="8">
                  <c:v>1927</c:v>
                </c:pt>
                <c:pt idx="9">
                  <c:v>1928</c:v>
                </c:pt>
                <c:pt idx="10">
                  <c:v>1929</c:v>
                </c:pt>
                <c:pt idx="11">
                  <c:v>1930</c:v>
                </c:pt>
                <c:pt idx="12">
                  <c:v>1931</c:v>
                </c:pt>
                <c:pt idx="13">
                  <c:v>1932</c:v>
                </c:pt>
                <c:pt idx="14">
                  <c:v>1933</c:v>
                </c:pt>
                <c:pt idx="15">
                  <c:v>1934</c:v>
                </c:pt>
                <c:pt idx="16">
                  <c:v>1935</c:v>
                </c:pt>
                <c:pt idx="17">
                  <c:v>1936</c:v>
                </c:pt>
                <c:pt idx="18">
                  <c:v>1937</c:v>
                </c:pt>
                <c:pt idx="19">
                  <c:v>1938</c:v>
                </c:pt>
                <c:pt idx="20">
                  <c:v>1939</c:v>
                </c:pt>
                <c:pt idx="21">
                  <c:v>1940</c:v>
                </c:pt>
                <c:pt idx="22">
                  <c:v>1941</c:v>
                </c:pt>
                <c:pt idx="23">
                  <c:v>1942</c:v>
                </c:pt>
                <c:pt idx="24">
                  <c:v>1943</c:v>
                </c:pt>
                <c:pt idx="25">
                  <c:v>1944</c:v>
                </c:pt>
                <c:pt idx="26">
                  <c:v>1945</c:v>
                </c:pt>
                <c:pt idx="27">
                  <c:v>1946</c:v>
                </c:pt>
                <c:pt idx="28">
                  <c:v>1947</c:v>
                </c:pt>
                <c:pt idx="29">
                  <c:v>1948</c:v>
                </c:pt>
                <c:pt idx="30">
                  <c:v>1949</c:v>
                </c:pt>
                <c:pt idx="31">
                  <c:v>1950</c:v>
                </c:pt>
                <c:pt idx="32">
                  <c:v>1951</c:v>
                </c:pt>
                <c:pt idx="33">
                  <c:v>1952</c:v>
                </c:pt>
                <c:pt idx="34">
                  <c:v>1953</c:v>
                </c:pt>
                <c:pt idx="35">
                  <c:v>1954</c:v>
                </c:pt>
                <c:pt idx="36">
                  <c:v>1955</c:v>
                </c:pt>
                <c:pt idx="37">
                  <c:v>1956</c:v>
                </c:pt>
                <c:pt idx="38">
                  <c:v>1957</c:v>
                </c:pt>
                <c:pt idx="39">
                  <c:v>1958</c:v>
                </c:pt>
                <c:pt idx="40">
                  <c:v>1959</c:v>
                </c:pt>
                <c:pt idx="41">
                  <c:v>1960</c:v>
                </c:pt>
                <c:pt idx="42">
                  <c:v>1961</c:v>
                </c:pt>
                <c:pt idx="43">
                  <c:v>1962</c:v>
                </c:pt>
                <c:pt idx="44">
                  <c:v>1963</c:v>
                </c:pt>
                <c:pt idx="45">
                  <c:v>1964</c:v>
                </c:pt>
                <c:pt idx="46">
                  <c:v>1965</c:v>
                </c:pt>
                <c:pt idx="47">
                  <c:v>1966</c:v>
                </c:pt>
                <c:pt idx="48">
                  <c:v>1967</c:v>
                </c:pt>
                <c:pt idx="49">
                  <c:v>1968</c:v>
                </c:pt>
                <c:pt idx="50">
                  <c:v>1969</c:v>
                </c:pt>
                <c:pt idx="51">
                  <c:v>1970</c:v>
                </c:pt>
                <c:pt idx="52">
                  <c:v>1971</c:v>
                </c:pt>
                <c:pt idx="53">
                  <c:v>1972</c:v>
                </c:pt>
                <c:pt idx="54">
                  <c:v>1973</c:v>
                </c:pt>
                <c:pt idx="55">
                  <c:v>1974</c:v>
                </c:pt>
                <c:pt idx="56">
                  <c:v>1975</c:v>
                </c:pt>
                <c:pt idx="57">
                  <c:v>1976</c:v>
                </c:pt>
                <c:pt idx="58">
                  <c:v>1977</c:v>
                </c:pt>
                <c:pt idx="59">
                  <c:v>1978</c:v>
                </c:pt>
                <c:pt idx="60">
                  <c:v>1979</c:v>
                </c:pt>
                <c:pt idx="61">
                  <c:v>1980</c:v>
                </c:pt>
                <c:pt idx="62">
                  <c:v>1981</c:v>
                </c:pt>
                <c:pt idx="63">
                  <c:v>1982</c:v>
                </c:pt>
                <c:pt idx="64">
                  <c:v>1983</c:v>
                </c:pt>
                <c:pt idx="65">
                  <c:v>1984</c:v>
                </c:pt>
                <c:pt idx="66">
                  <c:v>1985</c:v>
                </c:pt>
                <c:pt idx="67">
                  <c:v>1986</c:v>
                </c:pt>
                <c:pt idx="68">
                  <c:v>1987</c:v>
                </c:pt>
                <c:pt idx="69">
                  <c:v>1988</c:v>
                </c:pt>
                <c:pt idx="70">
                  <c:v>1989</c:v>
                </c:pt>
                <c:pt idx="71">
                  <c:v>1990</c:v>
                </c:pt>
                <c:pt idx="72">
                  <c:v>1991</c:v>
                </c:pt>
                <c:pt idx="73">
                  <c:v>1992</c:v>
                </c:pt>
                <c:pt idx="74">
                  <c:v>1993</c:v>
                </c:pt>
                <c:pt idx="75">
                  <c:v>1994</c:v>
                </c:pt>
                <c:pt idx="76">
                  <c:v>1995</c:v>
                </c:pt>
                <c:pt idx="77">
                  <c:v>1996</c:v>
                </c:pt>
                <c:pt idx="78">
                  <c:v>1997</c:v>
                </c:pt>
                <c:pt idx="79">
                  <c:v>1998</c:v>
                </c:pt>
                <c:pt idx="80">
                  <c:v>1999</c:v>
                </c:pt>
                <c:pt idx="81">
                  <c:v>2000</c:v>
                </c:pt>
                <c:pt idx="82">
                  <c:v>2001</c:v>
                </c:pt>
                <c:pt idx="83">
                  <c:v>2002</c:v>
                </c:pt>
                <c:pt idx="84">
                  <c:v>2003</c:v>
                </c:pt>
                <c:pt idx="85">
                  <c:v>2004</c:v>
                </c:pt>
                <c:pt idx="86">
                  <c:v>2005</c:v>
                </c:pt>
                <c:pt idx="87">
                  <c:v>2006</c:v>
                </c:pt>
                <c:pt idx="88">
                  <c:v>2007</c:v>
                </c:pt>
                <c:pt idx="89">
                  <c:v>2008</c:v>
                </c:pt>
                <c:pt idx="90">
                  <c:v>2009</c:v>
                </c:pt>
                <c:pt idx="91">
                  <c:v>2010</c:v>
                </c:pt>
                <c:pt idx="92">
                  <c:v>2011</c:v>
                </c:pt>
                <c:pt idx="93">
                  <c:v>2012</c:v>
                </c:pt>
                <c:pt idx="94">
                  <c:v>2013</c:v>
                </c:pt>
                <c:pt idx="95">
                  <c:v>2014</c:v>
                </c:pt>
                <c:pt idx="96">
                  <c:v>2015</c:v>
                </c:pt>
                <c:pt idx="97">
                  <c:v>2016</c:v>
                </c:pt>
              </c:numCache>
            </c:numRef>
          </c:cat>
          <c:val>
            <c:numRef>
              <c:f>'Taux Data'!$B$2:$B$99</c:f>
              <c:numCache>
                <c:formatCode>General</c:formatCode>
                <c:ptCount val="98"/>
                <c:pt idx="0">
                  <c:v>5.6</c:v>
                </c:pt>
                <c:pt idx="1">
                  <c:v>6.35</c:v>
                </c:pt>
                <c:pt idx="2">
                  <c:v>5.65</c:v>
                </c:pt>
                <c:pt idx="3">
                  <c:v>5.32</c:v>
                </c:pt>
                <c:pt idx="4">
                  <c:v>5.1100000000000003</c:v>
                </c:pt>
                <c:pt idx="5">
                  <c:v>4.88</c:v>
                </c:pt>
                <c:pt idx="6">
                  <c:v>4.8600000000000003</c:v>
                </c:pt>
                <c:pt idx="7">
                  <c:v>4.82</c:v>
                </c:pt>
                <c:pt idx="8">
                  <c:v>4.38</c:v>
                </c:pt>
                <c:pt idx="9">
                  <c:v>4.71</c:v>
                </c:pt>
                <c:pt idx="10">
                  <c:v>4.92</c:v>
                </c:pt>
                <c:pt idx="11">
                  <c:v>4.5599999999999996</c:v>
                </c:pt>
                <c:pt idx="12">
                  <c:v>5.42</c:v>
                </c:pt>
                <c:pt idx="13">
                  <c:v>4.83</c:v>
                </c:pt>
                <c:pt idx="14">
                  <c:v>4.62</c:v>
                </c:pt>
                <c:pt idx="15">
                  <c:v>3.46</c:v>
                </c:pt>
                <c:pt idx="16">
                  <c:v>3.67</c:v>
                </c:pt>
                <c:pt idx="17">
                  <c:v>3.11</c:v>
                </c:pt>
                <c:pt idx="18">
                  <c:v>3.21</c:v>
                </c:pt>
                <c:pt idx="19">
                  <c:v>3.03</c:v>
                </c:pt>
                <c:pt idx="20">
                  <c:v>3.5</c:v>
                </c:pt>
                <c:pt idx="21">
                  <c:v>3.11</c:v>
                </c:pt>
                <c:pt idx="22">
                  <c:v>3.06</c:v>
                </c:pt>
                <c:pt idx="23">
                  <c:v>3.06</c:v>
                </c:pt>
                <c:pt idx="24">
                  <c:v>3</c:v>
                </c:pt>
                <c:pt idx="25">
                  <c:v>2.99</c:v>
                </c:pt>
                <c:pt idx="26">
                  <c:v>2.83</c:v>
                </c:pt>
                <c:pt idx="27">
                  <c:v>2.6</c:v>
                </c:pt>
                <c:pt idx="28">
                  <c:v>2.56</c:v>
                </c:pt>
                <c:pt idx="29">
                  <c:v>2.93</c:v>
                </c:pt>
                <c:pt idx="30">
                  <c:v>2.79</c:v>
                </c:pt>
                <c:pt idx="31">
                  <c:v>3.01</c:v>
                </c:pt>
                <c:pt idx="32">
                  <c:v>3.49</c:v>
                </c:pt>
                <c:pt idx="33">
                  <c:v>3.61</c:v>
                </c:pt>
                <c:pt idx="34">
                  <c:v>3.61</c:v>
                </c:pt>
                <c:pt idx="35">
                  <c:v>3.13</c:v>
                </c:pt>
                <c:pt idx="36">
                  <c:v>3.4</c:v>
                </c:pt>
                <c:pt idx="37">
                  <c:v>3.97</c:v>
                </c:pt>
                <c:pt idx="38">
                  <c:v>3.82</c:v>
                </c:pt>
                <c:pt idx="39">
                  <c:v>4.63</c:v>
                </c:pt>
                <c:pt idx="40">
                  <c:v>5.45</c:v>
                </c:pt>
                <c:pt idx="41">
                  <c:v>5.31</c:v>
                </c:pt>
                <c:pt idx="42">
                  <c:v>4.93</c:v>
                </c:pt>
                <c:pt idx="43">
                  <c:v>5.0999999999999996</c:v>
                </c:pt>
                <c:pt idx="44">
                  <c:v>5.18</c:v>
                </c:pt>
                <c:pt idx="45">
                  <c:v>5</c:v>
                </c:pt>
                <c:pt idx="46">
                  <c:v>5.4</c:v>
                </c:pt>
                <c:pt idx="47">
                  <c:v>5.76</c:v>
                </c:pt>
                <c:pt idx="48">
                  <c:v>6.54</c:v>
                </c:pt>
                <c:pt idx="49">
                  <c:v>7.3</c:v>
                </c:pt>
                <c:pt idx="50">
                  <c:v>8.33</c:v>
                </c:pt>
                <c:pt idx="51">
                  <c:v>6.99</c:v>
                </c:pt>
                <c:pt idx="52">
                  <c:v>6.56</c:v>
                </c:pt>
                <c:pt idx="53">
                  <c:v>7.12</c:v>
                </c:pt>
                <c:pt idx="54">
                  <c:v>7.7</c:v>
                </c:pt>
                <c:pt idx="55">
                  <c:v>8.77</c:v>
                </c:pt>
                <c:pt idx="56">
                  <c:v>9.49</c:v>
                </c:pt>
                <c:pt idx="57">
                  <c:v>8.4700000000000006</c:v>
                </c:pt>
                <c:pt idx="58">
                  <c:v>8.77</c:v>
                </c:pt>
                <c:pt idx="59">
                  <c:v>9.68</c:v>
                </c:pt>
                <c:pt idx="60">
                  <c:v>11.32</c:v>
                </c:pt>
                <c:pt idx="61">
                  <c:v>12.67</c:v>
                </c:pt>
                <c:pt idx="62">
                  <c:v>15.27</c:v>
                </c:pt>
                <c:pt idx="63">
                  <c:v>11.69</c:v>
                </c:pt>
                <c:pt idx="64">
                  <c:v>12.02</c:v>
                </c:pt>
                <c:pt idx="65">
                  <c:v>11.66</c:v>
                </c:pt>
                <c:pt idx="66">
                  <c:v>10.06</c:v>
                </c:pt>
                <c:pt idx="67">
                  <c:v>9.23</c:v>
                </c:pt>
                <c:pt idx="68">
                  <c:v>10.34</c:v>
                </c:pt>
                <c:pt idx="69">
                  <c:v>10.36</c:v>
                </c:pt>
                <c:pt idx="70">
                  <c:v>9.69</c:v>
                </c:pt>
                <c:pt idx="71">
                  <c:v>10.51</c:v>
                </c:pt>
                <c:pt idx="72">
                  <c:v>8.9700000000000006</c:v>
                </c:pt>
                <c:pt idx="73">
                  <c:v>8.5399999999999991</c:v>
                </c:pt>
                <c:pt idx="74">
                  <c:v>7.12</c:v>
                </c:pt>
                <c:pt idx="75">
                  <c:v>9.16</c:v>
                </c:pt>
                <c:pt idx="76">
                  <c:v>7.43</c:v>
                </c:pt>
                <c:pt idx="77">
                  <c:v>6.77</c:v>
                </c:pt>
                <c:pt idx="78">
                  <c:v>5.8</c:v>
                </c:pt>
                <c:pt idx="79">
                  <c:v>5.08</c:v>
                </c:pt>
                <c:pt idx="80">
                  <c:v>6.25</c:v>
                </c:pt>
                <c:pt idx="81">
                  <c:v>5.59</c:v>
                </c:pt>
                <c:pt idx="82">
                  <c:v>5.75</c:v>
                </c:pt>
                <c:pt idx="83">
                  <c:v>5.37</c:v>
                </c:pt>
                <c:pt idx="84">
                  <c:v>5.14</c:v>
                </c:pt>
                <c:pt idx="85">
                  <c:v>4.8600000000000003</c:v>
                </c:pt>
                <c:pt idx="86">
                  <c:v>4.04</c:v>
                </c:pt>
                <c:pt idx="87">
                  <c:v>4.1100000000000003</c:v>
                </c:pt>
                <c:pt idx="88">
                  <c:v>4.18</c:v>
                </c:pt>
                <c:pt idx="89">
                  <c:v>3.45</c:v>
                </c:pt>
                <c:pt idx="90">
                  <c:v>4.08</c:v>
                </c:pt>
                <c:pt idx="91">
                  <c:v>3.51</c:v>
                </c:pt>
                <c:pt idx="92">
                  <c:v>2.42</c:v>
                </c:pt>
                <c:pt idx="93">
                  <c:v>2.27</c:v>
                </c:pt>
                <c:pt idx="94">
                  <c:v>3.09</c:v>
                </c:pt>
                <c:pt idx="95">
                  <c:v>2.2200000000000002</c:v>
                </c:pt>
                <c:pt idx="96">
                  <c:v>2.04</c:v>
                </c:pt>
                <c:pt idx="97">
                  <c:v>1.6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251400"/>
        <c:axId val="537960912"/>
      </c:lineChart>
      <c:catAx>
        <c:axId val="181251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7960912"/>
        <c:crosses val="autoZero"/>
        <c:auto val="1"/>
        <c:lblAlgn val="ctr"/>
        <c:lblOffset val="100"/>
        <c:noMultiLvlLbl val="0"/>
      </c:catAx>
      <c:valAx>
        <c:axId val="537960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1251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3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10000"/>
        </a:schemeClr>
      </a:solidFill>
      <a:ln w="28575">
        <a:solidFill>
          <a:schemeClr val="phClr"/>
        </a:solidFill>
      </a:ln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10000"/>
        </a:schemeClr>
      </a:solidFill>
      <a:ln w="28575">
        <a:solidFill>
          <a:schemeClr val="phClr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2857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25400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2857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0.66435</cdr:x>
      <cdr:y>0.75671</cdr:y>
    </cdr:from>
    <cdr:to>
      <cdr:x>0.97772</cdr:x>
      <cdr:y>0.88314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5751172" y="4762500"/>
          <a:ext cx="2712816" cy="7957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CA" sz="2000" b="1" dirty="0">
              <a:solidFill>
                <a:schemeClr val="accent3">
                  <a:lumMod val="50000"/>
                </a:schemeClr>
              </a:solidFill>
            </a:rPr>
            <a:t>Montant</a:t>
          </a:r>
          <a:r>
            <a:rPr lang="fr-CA" sz="2000" b="1" baseline="0" dirty="0">
              <a:solidFill>
                <a:schemeClr val="accent3">
                  <a:lumMod val="50000"/>
                </a:schemeClr>
              </a:solidFill>
            </a:rPr>
            <a:t> épargné: 74,460$</a:t>
          </a:r>
          <a:endParaRPr lang="fr-CA" sz="2000" b="1" dirty="0">
            <a:solidFill>
              <a:schemeClr val="accent3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0.67604</cdr:x>
      <cdr:y>0.14889</cdr:y>
    </cdr:from>
    <cdr:to>
      <cdr:x>0.98942</cdr:x>
      <cdr:y>0.27532</cdr:y>
    </cdr:to>
    <cdr:sp macro="" textlink="">
      <cdr:nvSpPr>
        <cdr:cNvPr id="4" name="ZoneTexte 1"/>
        <cdr:cNvSpPr txBox="1"/>
      </cdr:nvSpPr>
      <cdr:spPr>
        <a:xfrm xmlns:a="http://schemas.openxmlformats.org/drawingml/2006/main">
          <a:off x="5852450" y="937067"/>
          <a:ext cx="2712899" cy="7957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CA" sz="2000" b="1" baseline="0" dirty="0">
              <a:solidFill>
                <a:srgbClr val="0070C0"/>
              </a:solidFill>
            </a:rPr>
            <a:t>Valeur finale: 1,114,000$</a:t>
          </a:r>
          <a:endParaRPr lang="fr-CA" sz="2000" b="1" dirty="0">
            <a:solidFill>
              <a:srgbClr val="0070C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0.07927</cdr:x>
      <cdr:y>0.50383</cdr:y>
    </cdr:from>
    <cdr:to>
      <cdr:x>0.67872</cdr:x>
      <cdr:y>0.59578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687220" y="3170986"/>
          <a:ext cx="5196605" cy="5787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CA" sz="2000" baseline="0">
              <a:solidFill>
                <a:srgbClr val="FF0000"/>
              </a:solidFill>
              <a:latin typeface="+mj-lt"/>
            </a:rPr>
            <a:t>La peur de perdre a finalement couté 281,000$ !</a:t>
          </a:r>
          <a:endParaRPr lang="fr-CA" sz="2000">
            <a:solidFill>
              <a:srgbClr val="FF0000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0.68707</cdr:x>
      <cdr:y>0.76478</cdr:y>
    </cdr:from>
    <cdr:to>
      <cdr:x>1</cdr:x>
      <cdr:y>0.89121</cdr:y>
    </cdr:to>
    <cdr:sp macro="" textlink="">
      <cdr:nvSpPr>
        <cdr:cNvPr id="4" name="ZoneTexte 1"/>
        <cdr:cNvSpPr txBox="1"/>
      </cdr:nvSpPr>
      <cdr:spPr>
        <a:xfrm xmlns:a="http://schemas.openxmlformats.org/drawingml/2006/main">
          <a:off x="5956140" y="4813300"/>
          <a:ext cx="2712816" cy="7957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CA" sz="2000" b="1" dirty="0">
              <a:solidFill>
                <a:schemeClr val="accent3">
                  <a:lumMod val="50000"/>
                </a:schemeClr>
              </a:solidFill>
            </a:rPr>
            <a:t>Montant</a:t>
          </a:r>
          <a:r>
            <a:rPr lang="fr-CA" sz="2000" b="1" baseline="0" dirty="0">
              <a:solidFill>
                <a:schemeClr val="accent3">
                  <a:lumMod val="50000"/>
                </a:schemeClr>
              </a:solidFill>
            </a:rPr>
            <a:t> épargné: 73,000$</a:t>
          </a:r>
          <a:endParaRPr lang="fr-CA" sz="2000" b="1" dirty="0">
            <a:solidFill>
              <a:schemeClr val="accent3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0.56745</cdr:x>
      <cdr:y>0.33374</cdr:y>
    </cdr:from>
    <cdr:to>
      <cdr:x>0.88039</cdr:x>
      <cdr:y>0.46018</cdr:y>
    </cdr:to>
    <cdr:sp macro="" textlink="">
      <cdr:nvSpPr>
        <cdr:cNvPr id="5" name="ZoneTexte 1"/>
        <cdr:cNvSpPr txBox="1"/>
      </cdr:nvSpPr>
      <cdr:spPr>
        <a:xfrm xmlns:a="http://schemas.openxmlformats.org/drawingml/2006/main">
          <a:off x="4919241" y="2100484"/>
          <a:ext cx="2712816" cy="7957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CA" sz="2000" b="1" baseline="0">
              <a:solidFill>
                <a:srgbClr val="0070C0"/>
              </a:solidFill>
            </a:rPr>
            <a:t>Nouvelle valeur finale: 833,000$</a:t>
          </a:r>
          <a:endParaRPr lang="fr-CA" sz="2000" b="1">
            <a:solidFill>
              <a:srgbClr val="0070C0"/>
            </a:solidFill>
          </a:endParaRPr>
        </a:p>
      </cdr:txBody>
    </cdr:sp>
  </cdr:relSizeAnchor>
  <cdr:relSizeAnchor xmlns:cdr="http://schemas.openxmlformats.org/drawingml/2006/chartDrawing">
    <cdr:from>
      <cdr:x>0.46622</cdr:x>
      <cdr:y>0.20731</cdr:y>
    </cdr:from>
    <cdr:to>
      <cdr:x>0.77916</cdr:x>
      <cdr:y>0.33374</cdr:y>
    </cdr:to>
    <cdr:sp macro="" textlink="">
      <cdr:nvSpPr>
        <cdr:cNvPr id="6" name="ZoneTexte 1"/>
        <cdr:cNvSpPr txBox="1"/>
      </cdr:nvSpPr>
      <cdr:spPr>
        <a:xfrm xmlns:a="http://schemas.openxmlformats.org/drawingml/2006/main">
          <a:off x="4041654" y="1304724"/>
          <a:ext cx="2712816" cy="7957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CA" sz="2000" b="1" baseline="0">
              <a:solidFill>
                <a:srgbClr val="002060"/>
              </a:solidFill>
            </a:rPr>
            <a:t>Ancienne valeur finale: 1,114,000$</a:t>
          </a:r>
          <a:endParaRPr lang="fr-CA" sz="2000" b="1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0.97357</cdr:x>
      <cdr:y>0.26054</cdr:y>
    </cdr:from>
    <cdr:to>
      <cdr:x>0.97357</cdr:x>
      <cdr:y>0.39655</cdr:y>
    </cdr:to>
    <cdr:cxnSp macro="">
      <cdr:nvCxnSpPr>
        <cdr:cNvPr id="8" name="Connecteur droit avec flèche 7"/>
        <cdr:cNvCxnSpPr/>
      </cdr:nvCxnSpPr>
      <cdr:spPr>
        <a:xfrm xmlns:a="http://schemas.openxmlformats.org/drawingml/2006/main">
          <a:off x="8439873" y="1639747"/>
          <a:ext cx="0" cy="85604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0.11978</cdr:x>
      <cdr:y>0.14956</cdr:y>
    </cdr:from>
    <cdr:to>
      <cdr:x>0.17549</cdr:x>
      <cdr:y>0.84512</cdr:y>
    </cdr:to>
    <cdr:sp macro="" textlink="">
      <cdr:nvSpPr>
        <cdr:cNvPr id="2" name="Ellipse 1"/>
        <cdr:cNvSpPr/>
      </cdr:nvSpPr>
      <cdr:spPr>
        <a:xfrm xmlns:a="http://schemas.openxmlformats.org/drawingml/2006/main">
          <a:off x="1036923" y="943096"/>
          <a:ext cx="482276" cy="4386054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0.70921</cdr:x>
      <cdr:y>0.36711</cdr:y>
    </cdr:from>
    <cdr:to>
      <cdr:x>0.76492</cdr:x>
      <cdr:y>0.55258</cdr:y>
    </cdr:to>
    <cdr:sp macro="" textlink="">
      <cdr:nvSpPr>
        <cdr:cNvPr id="3" name="Ellipse 2"/>
        <cdr:cNvSpPr/>
      </cdr:nvSpPr>
      <cdr:spPr>
        <a:xfrm xmlns:a="http://schemas.openxmlformats.org/drawingml/2006/main">
          <a:off x="6139566" y="2314936"/>
          <a:ext cx="482279" cy="1169525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0.22713</cdr:x>
      <cdr:y>0.11331</cdr:y>
    </cdr:from>
    <cdr:to>
      <cdr:x>0.77287</cdr:x>
      <cdr:y>0.23592</cdr:y>
    </cdr:to>
    <cdr:sp macro="" textlink="">
      <cdr:nvSpPr>
        <cdr:cNvPr id="8" name="ZoneTexte 1"/>
        <cdr:cNvSpPr txBox="1"/>
      </cdr:nvSpPr>
      <cdr:spPr>
        <a:xfrm xmlns:a="http://schemas.openxmlformats.org/drawingml/2006/main">
          <a:off x="1966241" y="714496"/>
          <a:ext cx="4724416" cy="7731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CA" sz="1600" dirty="0" smtClean="0">
              <a:solidFill>
                <a:schemeClr val="tx2"/>
              </a:solidFill>
            </a:rPr>
            <a:t>Il est vrai que le rendement des actions sur une période d’un an fluctue beaucoup…</a:t>
          </a:r>
          <a:endParaRPr lang="fr-CA" sz="1600" dirty="0">
            <a:solidFill>
              <a:schemeClr val="tx2"/>
            </a:solidFill>
          </a:endParaRPr>
        </a:p>
      </cdr:txBody>
    </cdr:sp>
  </cdr:relSizeAnchor>
  <cdr:relSizeAnchor xmlns:cdr="http://schemas.openxmlformats.org/drawingml/2006/chartDrawing">
    <cdr:from>
      <cdr:x>0.20072</cdr:x>
      <cdr:y>0.1979</cdr:y>
    </cdr:from>
    <cdr:to>
      <cdr:x>0.22713</cdr:x>
      <cdr:y>0.23415</cdr:y>
    </cdr:to>
    <cdr:cxnSp macro="">
      <cdr:nvCxnSpPr>
        <cdr:cNvPr id="9" name="Connecteur droit avec flèche 8"/>
        <cdr:cNvCxnSpPr/>
      </cdr:nvCxnSpPr>
      <cdr:spPr>
        <a:xfrm xmlns:a="http://schemas.openxmlformats.org/drawingml/2006/main" flipH="1">
          <a:off x="1737650" y="1247916"/>
          <a:ext cx="228591" cy="22858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0.57922</cdr:x>
      <cdr:y>0.66918</cdr:y>
    </cdr:from>
    <cdr:to>
      <cdr:x>0.97058</cdr:x>
      <cdr:y>0.83836</cdr:y>
    </cdr:to>
    <cdr:sp macro="" textlink="">
      <cdr:nvSpPr>
        <cdr:cNvPr id="11" name="ZoneTexte 1"/>
        <cdr:cNvSpPr txBox="1"/>
      </cdr:nvSpPr>
      <cdr:spPr>
        <a:xfrm xmlns:a="http://schemas.openxmlformats.org/drawingml/2006/main">
          <a:off x="5014249" y="4219708"/>
          <a:ext cx="3387964" cy="10667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CA" sz="1600" dirty="0" smtClean="0">
              <a:solidFill>
                <a:schemeClr val="tx2"/>
              </a:solidFill>
            </a:rPr>
            <a:t>Par contre, le</a:t>
          </a:r>
          <a:r>
            <a:rPr lang="fr-CA" sz="1600" baseline="0" dirty="0" smtClean="0">
              <a:solidFill>
                <a:schemeClr val="tx2"/>
              </a:solidFill>
            </a:rPr>
            <a:t> rendement</a:t>
          </a:r>
          <a:r>
            <a:rPr lang="fr-CA" sz="1600" dirty="0" smtClean="0">
              <a:solidFill>
                <a:schemeClr val="tx2"/>
              </a:solidFill>
            </a:rPr>
            <a:t> des actions</a:t>
          </a:r>
          <a:r>
            <a:rPr lang="fr-CA" sz="1600" baseline="0" dirty="0" smtClean="0">
              <a:solidFill>
                <a:schemeClr val="tx2"/>
              </a:solidFill>
            </a:rPr>
            <a:t> </a:t>
          </a:r>
          <a:r>
            <a:rPr lang="fr-CA" sz="1600" baseline="0" dirty="0">
              <a:solidFill>
                <a:schemeClr val="tx2"/>
              </a:solidFill>
            </a:rPr>
            <a:t>sur une période de 15 </a:t>
          </a:r>
          <a:r>
            <a:rPr lang="fr-CA" sz="1600" baseline="0" dirty="0" smtClean="0">
              <a:solidFill>
                <a:schemeClr val="tx2"/>
              </a:solidFill>
            </a:rPr>
            <a:t>ans et plus est </a:t>
          </a:r>
          <a:r>
            <a:rPr lang="fr-CA" sz="1600" baseline="0" dirty="0">
              <a:solidFill>
                <a:schemeClr val="tx2"/>
              </a:solidFill>
            </a:rPr>
            <a:t>beaucoup plus </a:t>
          </a:r>
          <a:r>
            <a:rPr lang="fr-CA" sz="1600" baseline="0" dirty="0" smtClean="0">
              <a:solidFill>
                <a:schemeClr val="tx2"/>
              </a:solidFill>
            </a:rPr>
            <a:t>stable </a:t>
          </a:r>
          <a:r>
            <a:rPr lang="fr-CA" sz="1600" baseline="0" dirty="0">
              <a:solidFill>
                <a:schemeClr val="tx2"/>
              </a:solidFill>
            </a:rPr>
            <a:t>et </a:t>
          </a:r>
          <a:r>
            <a:rPr lang="fr-CA" sz="1600" baseline="0" dirty="0" smtClean="0">
              <a:solidFill>
                <a:schemeClr val="tx2"/>
              </a:solidFill>
            </a:rPr>
            <a:t>n‘a </a:t>
          </a:r>
          <a:r>
            <a:rPr lang="fr-CA" sz="1600" baseline="0" dirty="0">
              <a:solidFill>
                <a:schemeClr val="tx2"/>
              </a:solidFill>
            </a:rPr>
            <a:t>jamais été </a:t>
          </a:r>
          <a:r>
            <a:rPr lang="fr-CA" sz="1600" baseline="0" dirty="0" smtClean="0">
              <a:solidFill>
                <a:schemeClr val="tx2"/>
              </a:solidFill>
            </a:rPr>
            <a:t>négatif </a:t>
          </a:r>
          <a:r>
            <a:rPr lang="fr-CA" sz="1600" baseline="0" dirty="0">
              <a:solidFill>
                <a:schemeClr val="tx2"/>
              </a:solidFill>
            </a:rPr>
            <a:t>depuis 1935!</a:t>
          </a:r>
          <a:endParaRPr lang="fr-CA" sz="1600" dirty="0">
            <a:solidFill>
              <a:schemeClr val="tx2"/>
            </a:solidFill>
          </a:endParaRPr>
        </a:p>
      </cdr:txBody>
    </cdr:sp>
  </cdr:relSizeAnchor>
  <cdr:relSizeAnchor xmlns:cdr="http://schemas.openxmlformats.org/drawingml/2006/chartDrawing">
    <cdr:from>
      <cdr:x>0.82568</cdr:x>
      <cdr:y>0.5725</cdr:y>
    </cdr:from>
    <cdr:to>
      <cdr:x>0.82568</cdr:x>
      <cdr:y>0.65709</cdr:y>
    </cdr:to>
    <cdr:cxnSp macro="">
      <cdr:nvCxnSpPr>
        <cdr:cNvPr id="12" name="Connecteur droit avec flèche 11"/>
        <cdr:cNvCxnSpPr/>
      </cdr:nvCxnSpPr>
      <cdr:spPr>
        <a:xfrm xmlns:a="http://schemas.openxmlformats.org/drawingml/2006/main" flipV="1">
          <a:off x="7147829" y="3610096"/>
          <a:ext cx="21" cy="533377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0.80808</cdr:x>
      <cdr:y>0.36707</cdr:y>
    </cdr:from>
    <cdr:to>
      <cdr:x>0.86379</cdr:x>
      <cdr:y>0.55254</cdr:y>
    </cdr:to>
    <cdr:sp macro="" textlink="">
      <cdr:nvSpPr>
        <cdr:cNvPr id="10" name="Ellipse 9"/>
        <cdr:cNvSpPr/>
      </cdr:nvSpPr>
      <cdr:spPr>
        <a:xfrm xmlns:a="http://schemas.openxmlformats.org/drawingml/2006/main">
          <a:off x="6995450" y="2314696"/>
          <a:ext cx="482276" cy="1169535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0.9049</cdr:x>
      <cdr:y>0.36707</cdr:y>
    </cdr:from>
    <cdr:to>
      <cdr:x>0.96061</cdr:x>
      <cdr:y>0.55254</cdr:y>
    </cdr:to>
    <cdr:sp macro="" textlink="">
      <cdr:nvSpPr>
        <cdr:cNvPr id="13" name="Ellipse 12"/>
        <cdr:cNvSpPr/>
      </cdr:nvSpPr>
      <cdr:spPr>
        <a:xfrm xmlns:a="http://schemas.openxmlformats.org/drawingml/2006/main">
          <a:off x="7833650" y="2314696"/>
          <a:ext cx="482276" cy="1169535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r-FR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0.10585</cdr:x>
      <cdr:y>0.17083</cdr:y>
    </cdr:from>
    <cdr:to>
      <cdr:x>0.64082</cdr:x>
      <cdr:y>0.3307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916447" y="1076425"/>
          <a:ext cx="4631744" cy="10073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CA" sz="1800" dirty="0">
              <a:solidFill>
                <a:srgbClr val="002060"/>
              </a:solidFill>
            </a:rPr>
            <a:t>Les taux d'intérêt</a:t>
          </a:r>
          <a:r>
            <a:rPr lang="fr-CA" sz="1800" baseline="0" dirty="0">
              <a:solidFill>
                <a:srgbClr val="002060"/>
              </a:solidFill>
            </a:rPr>
            <a:t> n'ont jamais été aussi bas au Canada en près de 100 </a:t>
          </a:r>
          <a:r>
            <a:rPr lang="fr-CA" sz="1800" baseline="0" dirty="0" smtClean="0">
              <a:solidFill>
                <a:srgbClr val="002060"/>
              </a:solidFill>
            </a:rPr>
            <a:t>ans</a:t>
          </a:r>
          <a:r>
            <a:rPr lang="fr-CA" sz="1800" dirty="0">
              <a:solidFill>
                <a:srgbClr val="002060"/>
              </a:solidFill>
            </a:rPr>
            <a:t> </a:t>
          </a:r>
          <a:r>
            <a:rPr lang="fr-CA" sz="1800" dirty="0" smtClean="0">
              <a:solidFill>
                <a:srgbClr val="002060"/>
              </a:solidFill>
            </a:rPr>
            <a:t>à seulement 1.8%!</a:t>
          </a:r>
          <a:endParaRPr lang="fr-CA" sz="1800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0.03354</cdr:x>
      <cdr:y>0.86279</cdr:y>
    </cdr:from>
    <cdr:to>
      <cdr:x>0.96646</cdr:x>
      <cdr:y>0.86279</cdr:y>
    </cdr:to>
    <cdr:cxnSp macro="">
      <cdr:nvCxnSpPr>
        <cdr:cNvPr id="4" name="Connecteur droit 3"/>
        <cdr:cNvCxnSpPr/>
      </cdr:nvCxnSpPr>
      <cdr:spPr>
        <a:xfrm xmlns:a="http://schemas.openxmlformats.org/drawingml/2006/main" flipH="1">
          <a:off x="290391" y="5436577"/>
          <a:ext cx="8077200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9991CC0A-3CA3-4650-95A4-9BF0EA9531C6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E13CF560-90BE-4542-90D8-01B016EC19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04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4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9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47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4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7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0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90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1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33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1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6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D7DD5-5A59-4103-BD68-96494598E851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C5971-CDA4-4277-82A0-6DC26B765E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2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maturcot.com" TargetMode="External"/><Relationship Id="rId2" Type="http://schemas.openxmlformats.org/officeDocument/2006/relationships/hyperlink" Target="http://www.maturcot.com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400800"/>
          </a:xfrm>
        </p:spPr>
        <p:txBody>
          <a:bodyPr>
            <a:normAutofit/>
          </a:bodyPr>
          <a:lstStyle/>
          <a:p>
            <a:pPr algn="just"/>
            <a:r>
              <a:rPr lang="fr-CA" cap="small" dirty="0" smtClean="0"/>
              <a:t>L’idéal n’est-il pas d’avoir suffisamment d’argent et d’être en santé afin de pouvoir réaliser nos rêves?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657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1.  Ne pas épargner!</a:t>
            </a:r>
          </a:p>
          <a:p>
            <a:endParaRPr lang="fr-CA" dirty="0" smtClean="0"/>
          </a:p>
          <a:p>
            <a:r>
              <a:rPr lang="fr-CA" dirty="0" smtClean="0"/>
              <a:t>Vous croyez que ce n’est pas utile d’épargner?</a:t>
            </a:r>
            <a:endParaRPr lang="fr-CA" dirty="0"/>
          </a:p>
          <a:p>
            <a:pPr algn="l"/>
            <a:endParaRPr lang="fr-CA" dirty="0" smtClean="0"/>
          </a:p>
          <a:p>
            <a:pPr algn="l"/>
            <a:r>
              <a:rPr lang="fr-CA" dirty="0" smtClean="0"/>
              <a:t>Vous avez cependant plus de risque d’avoir des ennuis financiers à cause de ces événements </a:t>
            </a:r>
            <a:r>
              <a:rPr lang="fr-CA" dirty="0" smtClean="0"/>
              <a:t>imprévisibles:</a:t>
            </a:r>
            <a:endParaRPr lang="fr-CA" dirty="0" smtClean="0"/>
          </a:p>
          <a:p>
            <a:pPr algn="l"/>
            <a:endParaRPr lang="fr-CA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Divorce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Perte d’emploi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Maladie grave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Réduction des prestations gouvernementales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Espérance de vie qui s’allonge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Avoir de l’épargne vous aiderait grandement à passer à travers ces dures épreuves…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fr-C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7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533400" y="304800"/>
            <a:ext cx="8229600" cy="61722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600" dirty="0" smtClean="0"/>
              <a:t>2. La peur de perdre…</a:t>
            </a:r>
          </a:p>
          <a:p>
            <a:endParaRPr lang="fr-CA" sz="3600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3600" dirty="0" smtClean="0"/>
              <a:t>En 1973 et 1974, la valeur des actions américaines diminue de 40%. 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3600" dirty="0" smtClean="0"/>
              <a:t>Un investisseur qui avait investi 4$ par jours depuis 1965 a vu son portefeuille passé de 13,300$ à 9,500$.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3600" u="sng" dirty="0" smtClean="0"/>
              <a:t>Pris de panique</a:t>
            </a:r>
            <a:r>
              <a:rPr lang="fr-CA" sz="3600" dirty="0" smtClean="0"/>
              <a:t>, il vend toutes ses actions pour arrêter l’hémorragie. 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3600" dirty="0" smtClean="0"/>
              <a:t>En 1975, les actions américaines augmentent de 37%.  Maintenant </a:t>
            </a:r>
            <a:r>
              <a:rPr lang="fr-CA" sz="3600" u="sng" dirty="0" smtClean="0"/>
              <a:t>tout excité</a:t>
            </a:r>
            <a:r>
              <a:rPr lang="fr-CA" sz="3600" dirty="0" smtClean="0"/>
              <a:t> après une telle performance, l’investisseur réinvesti ses 9,500$ l’année suivante.  </a:t>
            </a:r>
          </a:p>
          <a:p>
            <a:endParaRPr lang="fr-CA" sz="3600" dirty="0" smtClean="0"/>
          </a:p>
          <a:p>
            <a:r>
              <a:rPr lang="fr-CA" sz="3600" dirty="0" smtClean="0"/>
              <a:t>Quel a été l’impact de cette décision?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2690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721604"/>
              </p:ext>
            </p:extLst>
          </p:nvPr>
        </p:nvGraphicFramePr>
        <p:xfrm>
          <a:off x="237522" y="282133"/>
          <a:ext cx="8668956" cy="6293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104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490335"/>
              </p:ext>
            </p:extLst>
          </p:nvPr>
        </p:nvGraphicFramePr>
        <p:xfrm>
          <a:off x="243550" y="276104"/>
          <a:ext cx="8656899" cy="6305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597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533400" y="304800"/>
            <a:ext cx="8229600" cy="617220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sz="3600" dirty="0"/>
              <a:t>2. La peur de </a:t>
            </a:r>
            <a:r>
              <a:rPr lang="fr-CA" sz="3600" dirty="0" smtClean="0"/>
              <a:t>perdre…</a:t>
            </a:r>
          </a:p>
          <a:p>
            <a:pPr algn="just"/>
            <a:endParaRPr lang="fr-CA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3600" dirty="0" smtClean="0"/>
              <a:t>Malheureusement, les décisions motivées par la peur de perdre font finalement perdre beaucoup d’argent!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3600" dirty="0" smtClean="0"/>
              <a:t>Pour preuve, le rendement des actions a été de </a:t>
            </a:r>
            <a:r>
              <a:rPr lang="fr-CA" sz="3600" dirty="0" smtClean="0">
                <a:solidFill>
                  <a:srgbClr val="FF0000"/>
                </a:solidFill>
              </a:rPr>
              <a:t>10.35%</a:t>
            </a:r>
            <a:r>
              <a:rPr lang="fr-CA" sz="3600" dirty="0" smtClean="0"/>
              <a:t> par année depuis 30 ans, alors que le rendement réellement obtenu par les investisseurs n’a été que de </a:t>
            </a:r>
            <a:r>
              <a:rPr lang="fr-CA" sz="3600" dirty="0" smtClean="0">
                <a:solidFill>
                  <a:srgbClr val="FF0000"/>
                </a:solidFill>
              </a:rPr>
              <a:t>3.66</a:t>
            </a:r>
            <a:r>
              <a:rPr lang="fr-CA" sz="3600" dirty="0" smtClean="0">
                <a:solidFill>
                  <a:srgbClr val="FF0000"/>
                </a:solidFill>
              </a:rPr>
              <a:t>%</a:t>
            </a:r>
            <a:r>
              <a:rPr lang="fr-CA" sz="3600" dirty="0" smtClean="0"/>
              <a:t>*. </a:t>
            </a:r>
            <a:endParaRPr lang="fr-CA" sz="3600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3600" dirty="0" smtClean="0"/>
              <a:t>Bien que cela soit faux, la croyance populaire que les actions ce n’est pas payant s’explique!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0833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 smtClean="0"/>
              <a:t>3. Avoir une vision à court terme…</a:t>
            </a:r>
          </a:p>
          <a:p>
            <a:pPr algn="just"/>
            <a:endParaRPr lang="fr-CA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Nous mesurons davantage l’impact à court terme de nos décisions plutôt qu’à long terme.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L’épargne provoque une émotion négative, car nous avons l’impression qu’elle nous prive de quelque chose.</a:t>
            </a:r>
            <a:endParaRPr lang="fr-CA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Alors que dépenser pour se </a:t>
            </a:r>
            <a:r>
              <a:rPr lang="fr-CA" dirty="0"/>
              <a:t>procurer un bien ou faire une activité provoque une émotion </a:t>
            </a:r>
            <a:r>
              <a:rPr lang="fr-CA" dirty="0" smtClean="0"/>
              <a:t>positive.</a:t>
            </a:r>
          </a:p>
        </p:txBody>
      </p:sp>
    </p:spTree>
    <p:extLst>
      <p:ext uri="{BB962C8B-B14F-4D97-AF65-F5344CB8AC3E}">
        <p14:creationId xmlns:p14="http://schemas.microsoft.com/office/powerpoint/2010/main" val="365772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sz="4000" dirty="0" smtClean="0"/>
              <a:t>3. Avoir une vision à court terme…</a:t>
            </a:r>
          </a:p>
          <a:p>
            <a:pPr algn="just"/>
            <a:endParaRPr lang="fr-CA" dirty="0"/>
          </a:p>
          <a:p>
            <a:r>
              <a:rPr lang="fr-CA" dirty="0" smtClean="0"/>
              <a:t>Question…</a:t>
            </a:r>
          </a:p>
          <a:p>
            <a:pPr algn="just"/>
            <a:endParaRPr lang="fr-CA" dirty="0"/>
          </a:p>
          <a:p>
            <a:r>
              <a:rPr lang="fr-CA" dirty="0" smtClean="0"/>
              <a:t>Sachant que 22,000$ investis à </a:t>
            </a:r>
            <a:r>
              <a:rPr lang="fr-CA" dirty="0" smtClean="0">
                <a:solidFill>
                  <a:srgbClr val="FF0000"/>
                </a:solidFill>
              </a:rPr>
              <a:t>8%</a:t>
            </a:r>
            <a:r>
              <a:rPr lang="fr-CA" dirty="0" smtClean="0"/>
              <a:t> pendant 50 ans vaudra au final </a:t>
            </a:r>
            <a:r>
              <a:rPr lang="fr-CA" dirty="0" smtClean="0">
                <a:solidFill>
                  <a:srgbClr val="FF0000"/>
                </a:solidFill>
              </a:rPr>
              <a:t>1,000,000$</a:t>
            </a:r>
            <a:r>
              <a:rPr lang="fr-CA" dirty="0" smtClean="0"/>
              <a:t>...</a:t>
            </a:r>
          </a:p>
          <a:p>
            <a:endParaRPr lang="fr-CA" dirty="0" smtClean="0"/>
          </a:p>
          <a:p>
            <a:r>
              <a:rPr lang="fr-CA" sz="4200" dirty="0" smtClean="0"/>
              <a:t>Combien vaudra votre même 22,000$ si votre rendement est de </a:t>
            </a:r>
            <a:r>
              <a:rPr lang="fr-CA" sz="4200" dirty="0" smtClean="0">
                <a:solidFill>
                  <a:srgbClr val="FF0000"/>
                </a:solidFill>
              </a:rPr>
              <a:t>4%</a:t>
            </a:r>
            <a:r>
              <a:rPr lang="fr-CA" sz="4200" dirty="0" smtClean="0"/>
              <a:t> </a:t>
            </a:r>
            <a:r>
              <a:rPr lang="fr-CA" sz="4200" dirty="0" smtClean="0"/>
              <a:t>(la moitié soit </a:t>
            </a:r>
            <a:r>
              <a:rPr lang="fr-CA" sz="4200" dirty="0" smtClean="0">
                <a:solidFill>
                  <a:srgbClr val="FF0000"/>
                </a:solidFill>
              </a:rPr>
              <a:t>500,000$?</a:t>
            </a:r>
            <a:r>
              <a:rPr lang="fr-CA" sz="4200" dirty="0" smtClean="0"/>
              <a:t>) </a:t>
            </a:r>
            <a:r>
              <a:rPr lang="fr-CA" sz="4200" dirty="0" smtClean="0"/>
              <a:t>ou si votre rendement est de </a:t>
            </a:r>
            <a:r>
              <a:rPr lang="fr-CA" sz="4200" dirty="0" smtClean="0">
                <a:solidFill>
                  <a:srgbClr val="FF0000"/>
                </a:solidFill>
              </a:rPr>
              <a:t>16% </a:t>
            </a:r>
            <a:r>
              <a:rPr lang="fr-CA" sz="4200" dirty="0" smtClean="0"/>
              <a:t>(le double soit </a:t>
            </a:r>
            <a:r>
              <a:rPr lang="fr-CA" sz="4200" dirty="0" smtClean="0">
                <a:solidFill>
                  <a:srgbClr val="FF0000"/>
                </a:solidFill>
              </a:rPr>
              <a:t>2,000,000$?</a:t>
            </a:r>
            <a:r>
              <a:rPr lang="fr-CA" sz="4200" dirty="0" smtClean="0"/>
              <a:t>)?</a:t>
            </a:r>
            <a:endParaRPr lang="fr-CA" sz="4200" dirty="0" smtClean="0"/>
          </a:p>
        </p:txBody>
      </p:sp>
    </p:spTree>
    <p:extLst>
      <p:ext uri="{BB962C8B-B14F-4D97-AF65-F5344CB8AC3E}">
        <p14:creationId xmlns:p14="http://schemas.microsoft.com/office/powerpoint/2010/main" val="273633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 smtClean="0"/>
              <a:t>3. Avoir une vision à court terme…</a:t>
            </a:r>
          </a:p>
          <a:p>
            <a:pPr algn="just"/>
            <a:endParaRPr lang="fr-CA" dirty="0"/>
          </a:p>
          <a:p>
            <a:r>
              <a:rPr lang="fr-CA" dirty="0" smtClean="0"/>
              <a:t>La réponse…</a:t>
            </a:r>
          </a:p>
          <a:p>
            <a:endParaRPr lang="fr-CA" dirty="0"/>
          </a:p>
          <a:p>
            <a:pPr algn="just"/>
            <a:r>
              <a:rPr lang="fr-CA" dirty="0" smtClean="0"/>
              <a:t>Si votre rendement est de </a:t>
            </a:r>
            <a:r>
              <a:rPr lang="fr-CA" dirty="0" smtClean="0">
                <a:solidFill>
                  <a:srgbClr val="FF0000"/>
                </a:solidFill>
              </a:rPr>
              <a:t>4%</a:t>
            </a:r>
            <a:r>
              <a:rPr lang="fr-CA" dirty="0" smtClean="0"/>
              <a:t> au lieu de 8%, la valeur finale de votre portefeuille sera de </a:t>
            </a:r>
            <a:r>
              <a:rPr lang="fr-CA" dirty="0" smtClean="0">
                <a:solidFill>
                  <a:srgbClr val="FF0000"/>
                </a:solidFill>
              </a:rPr>
              <a:t>156,000$</a:t>
            </a:r>
            <a:r>
              <a:rPr lang="fr-CA" dirty="0" smtClean="0"/>
              <a:t> presque 10 fois moins!</a:t>
            </a:r>
          </a:p>
          <a:p>
            <a:endParaRPr lang="fr-CA" dirty="0" smtClean="0"/>
          </a:p>
          <a:p>
            <a:pPr algn="just"/>
            <a:r>
              <a:rPr lang="fr-CA" dirty="0"/>
              <a:t>Si votre rendement est de </a:t>
            </a:r>
            <a:r>
              <a:rPr lang="fr-CA" dirty="0" smtClean="0">
                <a:solidFill>
                  <a:srgbClr val="FF0000"/>
                </a:solidFill>
              </a:rPr>
              <a:t>16%</a:t>
            </a:r>
            <a:r>
              <a:rPr lang="fr-CA" dirty="0" smtClean="0"/>
              <a:t> </a:t>
            </a:r>
            <a:r>
              <a:rPr lang="fr-CA" dirty="0"/>
              <a:t>au lieu de 8%, la valeur finale de votre portefeuille sera de </a:t>
            </a:r>
            <a:r>
              <a:rPr lang="fr-CA" dirty="0" smtClean="0">
                <a:solidFill>
                  <a:srgbClr val="FF0000"/>
                </a:solidFill>
              </a:rPr>
              <a:t>37,000,000</a:t>
            </a:r>
            <a:r>
              <a:rPr lang="fr-CA" dirty="0">
                <a:solidFill>
                  <a:srgbClr val="FF0000"/>
                </a:solidFill>
              </a:rPr>
              <a:t>$</a:t>
            </a:r>
            <a:r>
              <a:rPr lang="fr-CA" dirty="0"/>
              <a:t> presque </a:t>
            </a:r>
            <a:r>
              <a:rPr lang="fr-CA" dirty="0" smtClean="0"/>
              <a:t>37 </a:t>
            </a:r>
            <a:r>
              <a:rPr lang="fr-CA" dirty="0"/>
              <a:t>fois </a:t>
            </a:r>
            <a:r>
              <a:rPr lang="fr-CA" dirty="0" smtClean="0"/>
              <a:t>plus!!!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5905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/>
              <a:t>3. Avoir une vision à court terme</a:t>
            </a:r>
            <a:r>
              <a:rPr lang="fr-CA" dirty="0" smtClean="0"/>
              <a:t>…</a:t>
            </a:r>
            <a:endParaRPr lang="fr-CA" dirty="0"/>
          </a:p>
          <a:p>
            <a:pPr algn="just"/>
            <a:endParaRPr lang="fr-CA" dirty="0" smtClean="0"/>
          </a:p>
          <a:p>
            <a:pPr algn="just"/>
            <a:endParaRPr lang="fr-CA" dirty="0"/>
          </a:p>
          <a:p>
            <a:r>
              <a:rPr lang="fr-CA" dirty="0" smtClean="0"/>
              <a:t>Question…</a:t>
            </a:r>
          </a:p>
          <a:p>
            <a:pPr algn="just"/>
            <a:endParaRPr lang="fr-CA" dirty="0"/>
          </a:p>
          <a:p>
            <a:r>
              <a:rPr lang="fr-CA" dirty="0" smtClean="0"/>
              <a:t>Sachant que 22,000$ investis à 8% pendant </a:t>
            </a:r>
            <a:r>
              <a:rPr lang="fr-CA" dirty="0" smtClean="0">
                <a:solidFill>
                  <a:srgbClr val="FF0000"/>
                </a:solidFill>
              </a:rPr>
              <a:t>25 ans</a:t>
            </a:r>
            <a:r>
              <a:rPr lang="fr-CA" dirty="0" smtClean="0"/>
              <a:t> vaudra au final </a:t>
            </a:r>
            <a:r>
              <a:rPr lang="fr-CA" dirty="0" smtClean="0">
                <a:solidFill>
                  <a:srgbClr val="FF0000"/>
                </a:solidFill>
              </a:rPr>
              <a:t>150,000$</a:t>
            </a:r>
            <a:r>
              <a:rPr lang="fr-CA" dirty="0" smtClean="0"/>
              <a:t>...</a:t>
            </a:r>
          </a:p>
          <a:p>
            <a:endParaRPr lang="fr-CA" dirty="0" smtClean="0"/>
          </a:p>
          <a:p>
            <a:r>
              <a:rPr lang="fr-CA" dirty="0" smtClean="0"/>
              <a:t>Combien vaudra votre même 22,000$ investis à 8% si vous investissez pendant </a:t>
            </a:r>
            <a:r>
              <a:rPr lang="fr-CA" dirty="0" smtClean="0">
                <a:solidFill>
                  <a:srgbClr val="FF0000"/>
                </a:solidFill>
              </a:rPr>
              <a:t>12,5 ans</a:t>
            </a:r>
            <a:r>
              <a:rPr lang="fr-CA" dirty="0" smtClean="0"/>
              <a:t> ou si vous investissez pendant </a:t>
            </a:r>
            <a:r>
              <a:rPr lang="fr-CA" dirty="0" smtClean="0">
                <a:solidFill>
                  <a:srgbClr val="FF0000"/>
                </a:solidFill>
              </a:rPr>
              <a:t>50 ans</a:t>
            </a:r>
            <a:r>
              <a:rPr lang="fr-CA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587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/>
              <a:t>3. Avoir une vision à court terme</a:t>
            </a:r>
            <a:r>
              <a:rPr lang="fr-CA" dirty="0" smtClean="0"/>
              <a:t>…</a:t>
            </a:r>
            <a:endParaRPr lang="fr-CA" dirty="0"/>
          </a:p>
          <a:p>
            <a:pPr algn="just"/>
            <a:endParaRPr lang="fr-CA" dirty="0" smtClean="0"/>
          </a:p>
          <a:p>
            <a:pPr algn="just"/>
            <a:endParaRPr lang="fr-CA" dirty="0"/>
          </a:p>
          <a:p>
            <a:r>
              <a:rPr lang="fr-CA" dirty="0" smtClean="0"/>
              <a:t>La réponse…</a:t>
            </a:r>
          </a:p>
          <a:p>
            <a:endParaRPr lang="fr-CA" dirty="0"/>
          </a:p>
          <a:p>
            <a:pPr algn="just"/>
            <a:r>
              <a:rPr lang="fr-CA" dirty="0" smtClean="0"/>
              <a:t>Si </a:t>
            </a:r>
            <a:r>
              <a:rPr lang="fr-CA" dirty="0"/>
              <a:t>vous investissez pendant </a:t>
            </a:r>
            <a:r>
              <a:rPr lang="fr-CA" dirty="0" smtClean="0">
                <a:solidFill>
                  <a:srgbClr val="FF0000"/>
                </a:solidFill>
              </a:rPr>
              <a:t>12,5 ans</a:t>
            </a:r>
            <a:r>
              <a:rPr lang="fr-CA" dirty="0" smtClean="0"/>
              <a:t> au lieu de 25 ans, la valeur finale de votre portefeuille sera de </a:t>
            </a:r>
            <a:r>
              <a:rPr lang="fr-CA" dirty="0" smtClean="0">
                <a:solidFill>
                  <a:srgbClr val="FF0000"/>
                </a:solidFill>
              </a:rPr>
              <a:t>58,000$</a:t>
            </a:r>
            <a:r>
              <a:rPr lang="fr-CA" dirty="0" smtClean="0"/>
              <a:t> presque 3 fois moins!</a:t>
            </a:r>
          </a:p>
          <a:p>
            <a:endParaRPr lang="fr-CA" dirty="0" smtClean="0"/>
          </a:p>
          <a:p>
            <a:pPr algn="just"/>
            <a:r>
              <a:rPr lang="fr-CA" dirty="0" smtClean="0"/>
              <a:t>Si </a:t>
            </a:r>
            <a:r>
              <a:rPr lang="fr-CA" dirty="0"/>
              <a:t>vous investissez pendant </a:t>
            </a:r>
            <a:r>
              <a:rPr lang="fr-CA" dirty="0" smtClean="0">
                <a:solidFill>
                  <a:srgbClr val="FF0000"/>
                </a:solidFill>
              </a:rPr>
              <a:t>50 ans</a:t>
            </a:r>
            <a:r>
              <a:rPr lang="fr-CA" dirty="0" smtClean="0"/>
              <a:t> au lieu de 25 ans,</a:t>
            </a:r>
            <a:r>
              <a:rPr lang="fr-CA" dirty="0" smtClean="0">
                <a:solidFill>
                  <a:srgbClr val="FF0000"/>
                </a:solidFill>
              </a:rPr>
              <a:t> </a:t>
            </a:r>
            <a:r>
              <a:rPr lang="fr-CA" dirty="0" smtClean="0"/>
              <a:t>la </a:t>
            </a:r>
            <a:r>
              <a:rPr lang="fr-CA" dirty="0"/>
              <a:t>valeur finale de votre portefeuille sera de </a:t>
            </a:r>
            <a:r>
              <a:rPr lang="fr-CA" dirty="0" smtClean="0">
                <a:solidFill>
                  <a:srgbClr val="FF0000"/>
                </a:solidFill>
              </a:rPr>
              <a:t>1,000,000</a:t>
            </a:r>
            <a:r>
              <a:rPr lang="fr-CA" dirty="0">
                <a:solidFill>
                  <a:srgbClr val="FF0000"/>
                </a:solidFill>
              </a:rPr>
              <a:t>$</a:t>
            </a:r>
            <a:r>
              <a:rPr lang="fr-CA" dirty="0"/>
              <a:t> presque </a:t>
            </a:r>
            <a:r>
              <a:rPr lang="fr-CA" dirty="0" smtClean="0"/>
              <a:t>7 </a:t>
            </a:r>
            <a:r>
              <a:rPr lang="fr-CA" dirty="0"/>
              <a:t>fois </a:t>
            </a:r>
            <a:r>
              <a:rPr lang="fr-CA" dirty="0" smtClean="0"/>
              <a:t>plus!!!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0328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2819400"/>
            <a:ext cx="8229600" cy="12954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cap="small" dirty="0" smtClean="0"/>
              <a:t>Quels sont vos rêves?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542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sz="3700" dirty="0"/>
              <a:t>3. Avoir une vision à court terme</a:t>
            </a:r>
            <a:r>
              <a:rPr lang="fr-CA" sz="3700" dirty="0" smtClean="0"/>
              <a:t>…</a:t>
            </a:r>
            <a:endParaRPr lang="fr-CA" sz="3700" dirty="0"/>
          </a:p>
          <a:p>
            <a:pPr algn="just"/>
            <a:endParaRPr lang="fr-CA" dirty="0" smtClean="0"/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En matière d’impact financier, les choix que nous faisons à court terme ont un impact exponentiel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C’est pour cette raison que nos </a:t>
            </a:r>
            <a:r>
              <a:rPr lang="fr-CA" dirty="0" smtClean="0"/>
              <a:t>cafés quotidiens à 4</a:t>
            </a:r>
            <a:r>
              <a:rPr lang="fr-CA" dirty="0" smtClean="0"/>
              <a:t>$ </a:t>
            </a:r>
            <a:r>
              <a:rPr lang="fr-CA" dirty="0" smtClean="0"/>
              <a:t>finissent par coûter 1 millions de dollars!!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7574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429120"/>
              </p:ext>
            </p:extLst>
          </p:nvPr>
        </p:nvGraphicFramePr>
        <p:xfrm>
          <a:off x="237522" y="282133"/>
          <a:ext cx="8668956" cy="6293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576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4. L’accès à l’information pertinente…</a:t>
            </a:r>
          </a:p>
          <a:p>
            <a:pPr algn="l"/>
            <a:endParaRPr lang="fr-CA" dirty="0" smtClean="0"/>
          </a:p>
          <a:p>
            <a:pPr algn="just"/>
            <a:r>
              <a:rPr lang="fr-CA" dirty="0" smtClean="0"/>
              <a:t>L’accès à l’information pertinente est primordiale afin de prendre des décisions d’investissement rationnelles.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fr-CA" dirty="0" smtClean="0"/>
          </a:p>
          <a:p>
            <a:pPr algn="just"/>
            <a:r>
              <a:rPr lang="fr-CA" dirty="0" smtClean="0"/>
              <a:t>Il y a deux pièges à éviter:</a:t>
            </a:r>
          </a:p>
          <a:p>
            <a:pPr algn="just"/>
            <a:endParaRPr lang="fr-CA" dirty="0" smtClean="0"/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Prendre une décision basée sur trop peu d’information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Prendre une décision basée sur une trop grande quantité d’information</a:t>
            </a:r>
            <a:endParaRPr lang="fr-CA" dirty="0"/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74458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4. L’accès à l’information pertinente…</a:t>
            </a:r>
          </a:p>
          <a:p>
            <a:pPr algn="just"/>
            <a:endParaRPr lang="fr-CA" dirty="0" smtClean="0"/>
          </a:p>
          <a:p>
            <a:pPr marL="742950" indent="-742950" algn="just">
              <a:buAutoNum type="arabicPeriod"/>
            </a:pPr>
            <a:r>
              <a:rPr lang="fr-CA" dirty="0" smtClean="0"/>
              <a:t>Prendre une décision basée sur trop peu d’information</a:t>
            </a:r>
          </a:p>
          <a:p>
            <a:pPr algn="just"/>
            <a:endParaRPr lang="fr-CA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On ne prend pas la décision d’investir des milliers de dollars de la même manière que l’on prend la décision d’acheter un nouvelle marque de </a:t>
            </a:r>
            <a:r>
              <a:rPr lang="fr-CA" dirty="0" smtClean="0"/>
              <a:t>savon à 5$!</a:t>
            </a:r>
            <a:endParaRPr lang="fr-CA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On ne doit pas investir nos économies sur la base d’avoir un bon « feeling », sur le conseil d’un ami ou d’un critère non pertinent…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Une bonne manière de détecter le manque d’information dans une décision, c’est la présence des mots:« Je pense que »!</a:t>
            </a:r>
            <a:endParaRPr lang="fr-CA" dirty="0"/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342336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4. L’accès à l’information pertinente…</a:t>
            </a:r>
          </a:p>
          <a:p>
            <a:pPr algn="just"/>
            <a:endParaRPr lang="fr-CA" dirty="0" smtClean="0"/>
          </a:p>
          <a:p>
            <a:pPr algn="just"/>
            <a:r>
              <a:rPr lang="fr-CA" dirty="0" smtClean="0"/>
              <a:t>2. 	Prendre une décision basée sur une trop 	grande quantité d’information</a:t>
            </a:r>
          </a:p>
          <a:p>
            <a:pPr algn="just"/>
            <a:endParaRPr lang="fr-CA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Les médias et les médias sociaux nous bombardent d’informations qui sont souvent partielles et contradictoires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Toutes ces informations peuvent jeter le doute dans notre esprit et nous influencer dans nos décisions d’investissement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Il est nécessaire de filtrer toute cette information et de se fier à des sources fiables.</a:t>
            </a:r>
            <a:endParaRPr lang="fr-CA" dirty="0"/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6719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400" dirty="0" smtClean="0"/>
              <a:t>4. L’accès à l’information pertinente…</a:t>
            </a:r>
          </a:p>
          <a:p>
            <a:pPr algn="l"/>
            <a:endParaRPr lang="fr-CA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Les principales sources d’informations sont les rapports annuels des entreprises et des gouvernements. 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Disponibles en ligne ou en format papier, ils contiennent toute l’information financière nécessaire à la prise de décision rationnelle.</a:t>
            </a:r>
            <a:endParaRPr lang="fr-CA" dirty="0"/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3984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100" dirty="0"/>
              <a:t>4. L’accès à l’information pertinente</a:t>
            </a:r>
            <a:r>
              <a:rPr lang="fr-CA" sz="3100" dirty="0" smtClean="0"/>
              <a:t>…</a:t>
            </a:r>
            <a:endParaRPr lang="fr-CA" sz="3100" dirty="0"/>
          </a:p>
          <a:p>
            <a:pPr algn="just"/>
            <a:endParaRPr lang="fr-CA" dirty="0" smtClean="0"/>
          </a:p>
          <a:p>
            <a:pPr algn="just"/>
            <a:r>
              <a:rPr lang="fr-CA" sz="4000" dirty="0" smtClean="0"/>
              <a:t>Cependant, la technologie nous offre de nos jours des moyens beaucoup plus efficaces pour traiter une quantité phénoménale d’information rapidement!</a:t>
            </a:r>
            <a:endParaRPr lang="fr-CA" sz="4000" dirty="0"/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20939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100" dirty="0" smtClean="0"/>
              <a:t>5.  Le manque de notions financières…</a:t>
            </a:r>
          </a:p>
          <a:p>
            <a:pPr algn="just"/>
            <a:endParaRPr lang="fr-CA" sz="1000" dirty="0"/>
          </a:p>
          <a:p>
            <a:pPr algn="just"/>
            <a:r>
              <a:rPr lang="fr-CA" dirty="0" smtClean="0"/>
              <a:t>Dans quoi peut-on investir?</a:t>
            </a:r>
          </a:p>
          <a:p>
            <a:pPr algn="just"/>
            <a:endParaRPr lang="fr-CA" sz="1000" dirty="0"/>
          </a:p>
          <a:p>
            <a:pPr marL="742950" indent="-742950" algn="just">
              <a:buFont typeface="+mj-lt"/>
              <a:buAutoNum type="arabicPeriod"/>
            </a:pPr>
            <a:r>
              <a:rPr lang="fr-CA" sz="3000" dirty="0" smtClean="0"/>
              <a:t>Les </a:t>
            </a:r>
            <a:r>
              <a:rPr lang="fr-CA" sz="3000" dirty="0" smtClean="0">
                <a:solidFill>
                  <a:srgbClr val="FF0000"/>
                </a:solidFill>
              </a:rPr>
              <a:t>obligations</a:t>
            </a:r>
            <a:r>
              <a:rPr lang="fr-CA" sz="3000" dirty="0" smtClean="0"/>
              <a:t> </a:t>
            </a:r>
            <a:r>
              <a:rPr lang="fr-CA" sz="3000" dirty="0"/>
              <a:t>(rendement fixe mais faible)</a:t>
            </a:r>
            <a:endParaRPr lang="fr-CA" sz="3000" dirty="0" smtClean="0"/>
          </a:p>
          <a:p>
            <a:pPr algn="just"/>
            <a:r>
              <a:rPr lang="fr-CA" sz="3000" dirty="0" smtClean="0"/>
              <a:t>2.      Les </a:t>
            </a:r>
            <a:r>
              <a:rPr lang="fr-CA" sz="3000" dirty="0" smtClean="0">
                <a:solidFill>
                  <a:schemeClr val="tx2"/>
                </a:solidFill>
              </a:rPr>
              <a:t>actions</a:t>
            </a:r>
            <a:r>
              <a:rPr lang="fr-CA" sz="3000" dirty="0" smtClean="0"/>
              <a:t> (rendement variable mais élevé)</a:t>
            </a:r>
          </a:p>
          <a:p>
            <a:endParaRPr lang="fr-CA" dirty="0" smtClean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2264748"/>
              </p:ext>
            </p:extLst>
          </p:nvPr>
        </p:nvGraphicFramePr>
        <p:xfrm>
          <a:off x="34159" y="328448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9626460"/>
              </p:ext>
            </p:extLst>
          </p:nvPr>
        </p:nvGraphicFramePr>
        <p:xfrm>
          <a:off x="4495800" y="328448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653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sz="3400" dirty="0"/>
              <a:t>5.  Le manque de notions financières…</a:t>
            </a:r>
          </a:p>
          <a:p>
            <a:pPr algn="just"/>
            <a:endParaRPr lang="fr-CA" dirty="0" smtClean="0"/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Les obligations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Quand un gouvernement ou une entreprise a besoin d’argent, il peut soit emprunter à la banque ou soit emprunter directement du grand public.  S’il emprunte du public, on dit qu’il émet une obligation…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728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sz="3400" dirty="0"/>
              <a:t>5.  Le manque de notions financières…</a:t>
            </a:r>
          </a:p>
          <a:p>
            <a:pPr algn="just"/>
            <a:endParaRPr lang="fr-CA" dirty="0" smtClean="0"/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Les obligations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En investissant dans une obligation, vous devenez donc prêteur d’argent, à un taux d’intérêt fixe et votre argent vous sera remboursé à une date déterminée à l’avance.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67181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1676400"/>
            <a:ext cx="8229600" cy="4191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cap="small" dirty="0" smtClean="0"/>
              <a:t>Malheureusement, ce n’est pas tout le monde qui </a:t>
            </a:r>
            <a:r>
              <a:rPr lang="fr-CA" cap="small" dirty="0"/>
              <a:t>a</a:t>
            </a:r>
            <a:r>
              <a:rPr lang="fr-CA" cap="small" dirty="0" smtClean="0"/>
              <a:t> la chance de réaliser tous leurs rêves, pourtant ceux-ci sont  à la portée de presque tous…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0648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/>
              <a:t>5.  Le manque de notions financières…</a:t>
            </a:r>
          </a:p>
          <a:p>
            <a:pPr algn="just"/>
            <a:endParaRPr lang="fr-CA" dirty="0" smtClean="0"/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Les obligations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Exemple: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Obligation de la Province de Québec d’une valeur de 1000$ payant un taux d’intérêt de 2% et venant à échéance le 1</a:t>
            </a:r>
            <a:r>
              <a:rPr lang="fr-CA" baseline="30000" dirty="0" smtClean="0"/>
              <a:t>er</a:t>
            </a:r>
            <a:r>
              <a:rPr lang="fr-CA" dirty="0" smtClean="0"/>
              <a:t> décembre 2021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Dans cet exemple, vous prêtez 1,000$ au gouvernement du Québec pour 5 ans.  Vous recevrez 20$ par année en intérêt (2% de 1000$).  Le gouvernement vous remboursera 1,000$ le 1</a:t>
            </a:r>
            <a:r>
              <a:rPr lang="fr-CA" baseline="30000" dirty="0" smtClean="0"/>
              <a:t>er</a:t>
            </a:r>
            <a:r>
              <a:rPr lang="fr-CA" dirty="0" smtClean="0"/>
              <a:t> décembre 2021.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6799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/>
              <a:t>5.  Le manque de notions financières…</a:t>
            </a:r>
          </a:p>
          <a:p>
            <a:pPr algn="just"/>
            <a:endParaRPr lang="fr-CA" dirty="0" smtClean="0"/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Les obligations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On classifie les obligations comme des  investissements relativement sécuritaires car à l’échéance vous perdrez de l’argent seulement si celui qui emprunte l’argent fait faillite (ce qui est assez rare).</a:t>
            </a:r>
          </a:p>
          <a:p>
            <a:pPr algn="just"/>
            <a:r>
              <a:rPr lang="fr-CA" dirty="0" smtClean="0"/>
              <a:t>Le rendement est limité, mais connu à l’avance.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29716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/>
              <a:t>5.  Le manque de notions financières…</a:t>
            </a:r>
          </a:p>
          <a:p>
            <a:pPr algn="just"/>
            <a:endParaRPr lang="fr-CA" dirty="0" smtClean="0"/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Les obligations</a:t>
            </a:r>
          </a:p>
          <a:p>
            <a:pPr algn="just"/>
            <a:endParaRPr lang="fr-CA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Le prix des obligations fluctue à tous les jours, car on peut les revendre avant la date d’échéance.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Vous perdrez une partie de votre capital si les taux d’intérêt ont augmenté depuis votre achat initial</a:t>
            </a:r>
            <a:r>
              <a:rPr lang="fr-CA" dirty="0"/>
              <a:t>.</a:t>
            </a:r>
            <a:r>
              <a:rPr lang="fr-CA" dirty="0" smtClean="0"/>
              <a:t>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/>
              <a:t>V</a:t>
            </a:r>
            <a:r>
              <a:rPr lang="fr-CA" dirty="0" smtClean="0"/>
              <a:t>ous encaisserez plus que votre capital si les taux d’intérêt ont </a:t>
            </a:r>
            <a:r>
              <a:rPr lang="fr-CA" dirty="0"/>
              <a:t>baissé depuis votre </a:t>
            </a:r>
            <a:r>
              <a:rPr lang="fr-CA" dirty="0" smtClean="0"/>
              <a:t>achat initial.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76448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553396"/>
              </p:ext>
            </p:extLst>
          </p:nvPr>
        </p:nvGraphicFramePr>
        <p:xfrm>
          <a:off x="243009" y="278423"/>
          <a:ext cx="8657981" cy="6301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139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/>
              <a:t>5.  Le manque de notions financières…</a:t>
            </a:r>
          </a:p>
          <a:p>
            <a:pPr algn="just"/>
            <a:endParaRPr lang="fr-CA" dirty="0" smtClean="0"/>
          </a:p>
          <a:p>
            <a:pPr algn="just"/>
            <a:r>
              <a:rPr lang="fr-CA" dirty="0" smtClean="0"/>
              <a:t>2.  Les actions</a:t>
            </a:r>
          </a:p>
          <a:p>
            <a:pPr algn="just"/>
            <a:endParaRPr lang="fr-CA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Parce qu’il a </a:t>
            </a:r>
            <a:r>
              <a:rPr lang="fr-CA" smtClean="0"/>
              <a:t>besoin d’argent, </a:t>
            </a:r>
            <a:r>
              <a:rPr lang="fr-CA" dirty="0" smtClean="0"/>
              <a:t>un propriétaire d’entreprise peut décider de vendre des parts de son entreprise à d’autres investisseurs.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Ces parts, c’est ce que l’on appelle les actions.  Elles font de vous un véritable propriétaire de l’entreprise et elles ne sont pas remboursables. 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Par contre, les actions peuvent être achetées et vendues en tout temps sur le marché des actions que l’on appelle la bourse.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3095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/>
              <a:t>5.  Le manque de notions financières…</a:t>
            </a:r>
          </a:p>
          <a:p>
            <a:pPr algn="just"/>
            <a:endParaRPr lang="fr-CA" dirty="0" smtClean="0"/>
          </a:p>
          <a:p>
            <a:pPr algn="just"/>
            <a:r>
              <a:rPr lang="fr-CA" dirty="0" smtClean="0"/>
              <a:t>2.  Les actions</a:t>
            </a:r>
          </a:p>
          <a:p>
            <a:pPr algn="just"/>
            <a:endParaRPr lang="fr-CA" dirty="0" smtClean="0"/>
          </a:p>
          <a:p>
            <a:pPr algn="just"/>
            <a:r>
              <a:rPr lang="fr-CA" dirty="0" smtClean="0"/>
              <a:t>Le prix des actions fluctue à la hausse ou à la baisse à tous les jours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Il fluctue en fonction de l’offre et la demande (décisions souvent émotives)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Il fluctue en fonction des profits de l’entreprise qui sont rendus publics à tous les 3 mois (décisions plus rationnelles).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3093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dirty="0"/>
              <a:t>5.  Le manque de notions financières…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2.  Les actions</a:t>
            </a:r>
          </a:p>
          <a:p>
            <a:pPr algn="just"/>
            <a:endParaRPr lang="fr-CA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En général, le rendement des actions est plus élevé que le rendement des obligations, mais moins prévisible. 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La possibilité de gain est illimitée, alors que la possibilité de perdre tout notre investissement est possible dans le cas de la faillite de l’entreprise.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2814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CA" sz="3400" dirty="0"/>
              <a:t>5.  Le manque de notions financières…</a:t>
            </a:r>
          </a:p>
          <a:p>
            <a:pPr algn="just"/>
            <a:endParaRPr lang="fr-CA" dirty="0" smtClean="0"/>
          </a:p>
          <a:p>
            <a:pPr algn="just"/>
            <a:r>
              <a:rPr lang="fr-CA" dirty="0" smtClean="0"/>
              <a:t>On peut investir dans les obligations et les actions en ouvrant l’un des comptes suivants dans une institution financière:</a:t>
            </a:r>
          </a:p>
          <a:p>
            <a:pPr algn="just"/>
            <a:endParaRPr lang="fr-CA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REER </a:t>
            </a:r>
            <a:r>
              <a:rPr lang="fr-CA" sz="2800" dirty="0" smtClean="0"/>
              <a:t>(Régime enregistré d’épargne retraite)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CELI </a:t>
            </a:r>
            <a:r>
              <a:rPr lang="fr-CA" sz="2800" dirty="0" smtClean="0"/>
              <a:t>(Compte d’épargne libre d’impôt)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Compte d’investissement</a:t>
            </a:r>
          </a:p>
        </p:txBody>
      </p:sp>
    </p:spTree>
    <p:extLst>
      <p:ext uri="{BB962C8B-B14F-4D97-AF65-F5344CB8AC3E}">
        <p14:creationId xmlns:p14="http://schemas.microsoft.com/office/powerpoint/2010/main" val="216390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6.  Les frais…</a:t>
            </a:r>
          </a:p>
          <a:p>
            <a:pPr algn="l"/>
            <a:endParaRPr lang="fr-CA" dirty="0" smtClean="0"/>
          </a:p>
          <a:p>
            <a:pPr algn="just"/>
            <a:r>
              <a:rPr lang="fr-CA" dirty="0" smtClean="0"/>
              <a:t>Il est important de connaître le montant des frais que vous payez pour la gestion de vos investissements.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Il existe 3 grandes catégories: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Les frais de gestion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Les frais de transaction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fr-CA" dirty="0" smtClean="0"/>
              <a:t>Les frais administratifs</a:t>
            </a:r>
          </a:p>
          <a:p>
            <a:pPr algn="just"/>
            <a:endParaRPr lang="fr-CA" dirty="0" smtClean="0"/>
          </a:p>
          <a:p>
            <a:pPr algn="just"/>
            <a:endParaRPr lang="fr-CA" dirty="0"/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300055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6.  Les frais…</a:t>
            </a:r>
          </a:p>
          <a:p>
            <a:pPr algn="l"/>
            <a:endParaRPr lang="fr-CA" dirty="0" smtClean="0"/>
          </a:p>
          <a:p>
            <a:pPr algn="just"/>
            <a:r>
              <a:rPr lang="fr-CA" dirty="0" smtClean="0"/>
              <a:t>Vouloir réduire ses frais est tout à fait justifié, mais vouloir les supprimer complètement vous priverait de bons conseils.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Les conseillers financiers sont soumis à des exigences de la part de leurs employeurs au niveau des revenus qu’ils génèrent…</a:t>
            </a:r>
          </a:p>
          <a:p>
            <a:pPr algn="just"/>
            <a:endParaRPr lang="fr-CA" dirty="0"/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424484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46121"/>
              </p:ext>
            </p:extLst>
          </p:nvPr>
        </p:nvGraphicFramePr>
        <p:xfrm>
          <a:off x="243550" y="282133"/>
          <a:ext cx="8656899" cy="6293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330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buAutoNum type="arabicPeriod" startAt="6"/>
            </a:pPr>
            <a:r>
              <a:rPr lang="fr-CA" dirty="0" smtClean="0"/>
              <a:t>Les frais…</a:t>
            </a:r>
          </a:p>
          <a:p>
            <a:pPr algn="l"/>
            <a:endParaRPr lang="fr-CA" dirty="0"/>
          </a:p>
          <a:p>
            <a:pPr lvl="0" algn="l"/>
            <a:r>
              <a:rPr lang="fr-CA" sz="4800" dirty="0"/>
              <a:t>Quelle</a:t>
            </a:r>
            <a:r>
              <a:rPr lang="fr-CA" dirty="0"/>
              <a:t> est la structure de rémunération des conseillers en placement</a:t>
            </a:r>
            <a:r>
              <a:rPr lang="fr-CA" dirty="0" smtClean="0"/>
              <a:t>?</a:t>
            </a:r>
          </a:p>
          <a:p>
            <a:pPr lvl="0" algn="l"/>
            <a:r>
              <a:rPr lang="fr-CA" dirty="0"/>
              <a:t/>
            </a:r>
            <a:br>
              <a:rPr lang="fr-CA" dirty="0"/>
            </a:br>
            <a:r>
              <a:rPr lang="fr-CA" dirty="0"/>
              <a:t>1 – Conseillers à salaire fixe plus bonus</a:t>
            </a:r>
          </a:p>
          <a:p>
            <a:pPr algn="l"/>
            <a:r>
              <a:rPr lang="fr-CA" dirty="0"/>
              <a:t> 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fr-CA" dirty="0"/>
              <a:t>Ce sont principalement les conseillers que l’on retrouvent dans les succursales bancaires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fr-CA" dirty="0"/>
              <a:t>Ils ont généralement accès à une gamme de produits limitée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fr-CA" dirty="0"/>
              <a:t>Ils ont généralement des objectifs de vente pour les produits les plus payants pour leur employeur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fr-CA" dirty="0"/>
              <a:t>Leur temps n’est pas strictement alloué à la gestion de placement et leur expertise non plus.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fr-CA" dirty="0"/>
              <a:t>Le taux de roulement du personnel est élevé</a:t>
            </a:r>
          </a:p>
          <a:p>
            <a:pPr algn="l"/>
            <a:endParaRPr lang="fr-CA" dirty="0"/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78547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buAutoNum type="arabicPeriod" startAt="6"/>
            </a:pPr>
            <a:r>
              <a:rPr lang="fr-CA" sz="5700" dirty="0" smtClean="0"/>
              <a:t>Les frais…</a:t>
            </a:r>
          </a:p>
          <a:p>
            <a:pPr algn="l"/>
            <a:endParaRPr lang="fr-CA" sz="5700" dirty="0"/>
          </a:p>
          <a:p>
            <a:pPr lvl="0" algn="l"/>
            <a:r>
              <a:rPr lang="fr-CA" sz="5700" dirty="0"/>
              <a:t>Quelle est la structure de rémunération des conseillers en placement</a:t>
            </a:r>
            <a:r>
              <a:rPr lang="fr-CA" sz="5700" dirty="0" smtClean="0"/>
              <a:t>?</a:t>
            </a:r>
          </a:p>
          <a:p>
            <a:pPr lvl="0" algn="l"/>
            <a:r>
              <a:rPr lang="fr-CA" sz="5700" dirty="0"/>
              <a:t/>
            </a:r>
            <a:br>
              <a:rPr lang="fr-CA" sz="5700" dirty="0"/>
            </a:br>
            <a:r>
              <a:rPr lang="fr-CA" sz="5700" dirty="0" smtClean="0"/>
              <a:t>2 </a:t>
            </a:r>
            <a:r>
              <a:rPr lang="fr-CA" sz="5700" dirty="0"/>
              <a:t>– Conseillers à commissions seulement</a:t>
            </a:r>
          </a:p>
          <a:p>
            <a:pPr algn="l"/>
            <a:r>
              <a:rPr lang="fr-CA" dirty="0"/>
              <a:t> 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fr-CA" sz="7000" dirty="0"/>
              <a:t>Ce sont généralement les conseillers financiers que l’on appelle de plein exercice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fr-CA" sz="7000" dirty="0"/>
              <a:t>Ils ont accès à tous les produits financiers ou presque mais ils peuvent se limiter volontairement à certains produits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sz="7000" dirty="0"/>
              <a:t>Ils n’ont aucun salaire de base.  Ils touchent </a:t>
            </a:r>
            <a:r>
              <a:rPr lang="fr-CA" sz="7000" dirty="0" smtClean="0"/>
              <a:t>de 20% à 60% </a:t>
            </a:r>
            <a:r>
              <a:rPr lang="fr-CA" sz="7000" dirty="0"/>
              <a:t>des frais payés par leurs clients. </a:t>
            </a:r>
            <a:endParaRPr lang="fr-CA" sz="70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sz="7000" dirty="0" smtClean="0"/>
              <a:t>Ils doivent charger au moins 450,000$ de frais par année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sz="7000" dirty="0" smtClean="0"/>
              <a:t>Leur rémunération est coupée de 50% à 100% lorsqu’ils s’occupent de familles ayant moins de 250,000$ </a:t>
            </a:r>
            <a:endParaRPr lang="fr-CA" sz="7000" dirty="0"/>
          </a:p>
          <a:p>
            <a:pPr algn="l"/>
            <a:endParaRPr lang="fr-CA" dirty="0"/>
          </a:p>
          <a:p>
            <a:pPr algn="l"/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59944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buAutoNum type="arabicPeriod" startAt="6"/>
            </a:pPr>
            <a:r>
              <a:rPr lang="fr-CA" sz="5700" dirty="0" smtClean="0"/>
              <a:t>Les frais…</a:t>
            </a:r>
          </a:p>
          <a:p>
            <a:pPr algn="l"/>
            <a:endParaRPr lang="fr-CA" sz="5700" dirty="0"/>
          </a:p>
          <a:p>
            <a:pPr lvl="0" algn="l"/>
            <a:r>
              <a:rPr lang="fr-CA" sz="6000" dirty="0"/>
              <a:t>Introduction d’une nouvelle </a:t>
            </a:r>
            <a:r>
              <a:rPr lang="fr-CA" sz="6000" dirty="0" smtClean="0"/>
              <a:t>règlementation</a:t>
            </a:r>
          </a:p>
          <a:p>
            <a:pPr lvl="0" algn="l"/>
            <a:r>
              <a:rPr lang="fr-CA" dirty="0"/>
              <a:t> </a:t>
            </a:r>
          </a:p>
          <a:p>
            <a:pPr marL="857250" lvl="0" indent="-857250" algn="l">
              <a:buFont typeface="Arial" panose="020B0604020202020204" pitchFamily="34" charset="0"/>
              <a:buChar char="•"/>
            </a:pPr>
            <a:r>
              <a:rPr lang="fr-CA" sz="7200" dirty="0"/>
              <a:t>À partir de 2017, les clients recevront un rapport annuel présentant la somme, payée l’année précédente, de tous les frais dont certains étaient auparavant « cachés »!</a:t>
            </a:r>
          </a:p>
          <a:p>
            <a:pPr marL="857250" lvl="0" indent="-857250" algn="l">
              <a:buFont typeface="Arial" panose="020B0604020202020204" pitchFamily="34" charset="0"/>
              <a:buChar char="•"/>
            </a:pPr>
            <a:r>
              <a:rPr lang="fr-CA" sz="7200" dirty="0"/>
              <a:t>Les clients recevront également un rapport sur la performance de leur portefeuille</a:t>
            </a:r>
          </a:p>
          <a:p>
            <a:pPr algn="l"/>
            <a:endParaRPr lang="fr-CA" dirty="0"/>
          </a:p>
          <a:p>
            <a:pPr algn="l"/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78836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6.  Les frais…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L’important c’est qu’il y ait un rapport raisonnable entre les frais que vous payez et le rendement de vos investissements. 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Sachant que les </a:t>
            </a:r>
            <a:r>
              <a:rPr lang="fr-CA" dirty="0" smtClean="0">
                <a:solidFill>
                  <a:srgbClr val="FF0000"/>
                </a:solidFill>
              </a:rPr>
              <a:t>actions</a:t>
            </a:r>
            <a:r>
              <a:rPr lang="fr-CA" dirty="0" smtClean="0"/>
              <a:t> rapportent environ </a:t>
            </a:r>
            <a:r>
              <a:rPr lang="fr-CA" dirty="0" smtClean="0">
                <a:solidFill>
                  <a:srgbClr val="FF0000"/>
                </a:solidFill>
              </a:rPr>
              <a:t>10%</a:t>
            </a:r>
            <a:r>
              <a:rPr lang="fr-CA" dirty="0" smtClean="0"/>
              <a:t> par année à long terme, quelle proportion de ce rendement seriez-vous prêts à payer à titre de frais de gestion?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Sachant que </a:t>
            </a:r>
            <a:r>
              <a:rPr lang="fr-CA" dirty="0"/>
              <a:t>les </a:t>
            </a:r>
            <a:r>
              <a:rPr lang="fr-CA" dirty="0">
                <a:solidFill>
                  <a:srgbClr val="FF0000"/>
                </a:solidFill>
              </a:rPr>
              <a:t>obligations</a:t>
            </a:r>
            <a:r>
              <a:rPr lang="fr-CA" dirty="0"/>
              <a:t> rapportent environ </a:t>
            </a:r>
            <a:r>
              <a:rPr lang="fr-CA" dirty="0">
                <a:solidFill>
                  <a:srgbClr val="FF0000"/>
                </a:solidFill>
              </a:rPr>
              <a:t>2</a:t>
            </a:r>
            <a:r>
              <a:rPr lang="fr-CA" dirty="0" smtClean="0">
                <a:solidFill>
                  <a:srgbClr val="FF0000"/>
                </a:solidFill>
              </a:rPr>
              <a:t>%</a:t>
            </a:r>
            <a:r>
              <a:rPr lang="fr-CA" dirty="0" smtClean="0"/>
              <a:t> </a:t>
            </a:r>
            <a:r>
              <a:rPr lang="fr-CA" dirty="0"/>
              <a:t>par année à long terme, quelle proportion de ce rendement seriez-vous prêts à payer à titre de frais de gestion?</a:t>
            </a:r>
          </a:p>
          <a:p>
            <a:pPr algn="just"/>
            <a:endParaRPr lang="fr-CA" dirty="0" smtClean="0"/>
          </a:p>
          <a:p>
            <a:pPr algn="just"/>
            <a:endParaRPr lang="fr-CA" dirty="0"/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85724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7.  Les impôts…</a:t>
            </a:r>
          </a:p>
          <a:p>
            <a:pPr algn="just"/>
            <a:endParaRPr lang="fr-CA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Il n’y a aucun impôt à payer pour les investissements faits dans un REER.  Par contre, les montants retirés du REER sont imposables comme un revenu de travail.</a:t>
            </a:r>
          </a:p>
          <a:p>
            <a:pPr algn="just"/>
            <a:endParaRPr lang="fr-CA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Il n’y a aucun impôt à payer pour les investissements faits dans un CELI.  Les montants retirés ne sont pas imposables non plus, mais il y a une limite de cotisation de 5,500$ par année dans un CELI.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8750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/>
              <a:t>7.  Les impôts…</a:t>
            </a:r>
            <a:endParaRPr lang="fr-CA" dirty="0" smtClean="0"/>
          </a:p>
          <a:p>
            <a:pPr algn="just"/>
            <a:endParaRPr lang="fr-CA" dirty="0" smtClean="0"/>
          </a:p>
          <a:p>
            <a:pPr algn="just"/>
            <a:r>
              <a:rPr lang="fr-CA" dirty="0" smtClean="0"/>
              <a:t>Pour les investissements faits dans un compte d’investissement régulier, les taux maximum d’impôt appliqués sur les investissements pour un québécois gagnant 50,000$ par année sont les suivants:</a:t>
            </a:r>
          </a:p>
          <a:p>
            <a:pPr algn="just"/>
            <a:endParaRPr lang="fr-CA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37.12% sur les revenus d’intérêt des obligations, payable à tous les ans.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17,49% sur les revenus de dividende des actions, payable à tous les ans.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18,56% sur les gains en capital, payable seulement dans l’année où le gain est réalisé.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8855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/>
              <a:t>7.  Les impôts</a:t>
            </a:r>
            <a:r>
              <a:rPr lang="fr-CA" dirty="0" smtClean="0"/>
              <a:t>…</a:t>
            </a:r>
          </a:p>
          <a:p>
            <a:pPr algn="just"/>
            <a:endParaRPr lang="fr-CA" dirty="0" smtClean="0"/>
          </a:p>
          <a:p>
            <a:r>
              <a:rPr lang="fr-CA" dirty="0" smtClean="0">
                <a:solidFill>
                  <a:srgbClr val="FF0000"/>
                </a:solidFill>
              </a:rPr>
              <a:t>Attention !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Parfois, les taux d’imposition peuvent être de plus de 100% sans que l’on s’en aperçoive!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3069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59911"/>
              </p:ext>
            </p:extLst>
          </p:nvPr>
        </p:nvGraphicFramePr>
        <p:xfrm>
          <a:off x="228602" y="228606"/>
          <a:ext cx="8686796" cy="6519912"/>
        </p:xfrm>
        <a:graphic>
          <a:graphicData uri="http://schemas.openxmlformats.org/drawingml/2006/table">
            <a:tbl>
              <a:tblPr/>
              <a:tblGrid>
                <a:gridCol w="742172"/>
                <a:gridCol w="742172"/>
                <a:gridCol w="742172"/>
                <a:gridCol w="1169485"/>
                <a:gridCol w="902416"/>
                <a:gridCol w="922095"/>
                <a:gridCol w="1239768"/>
                <a:gridCol w="742172"/>
                <a:gridCol w="742172"/>
                <a:gridCol w="742172"/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fr-CA" sz="20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Obligation du Canada 4,25% 1er juin 2018 vendue à 110,87$ par tranche de 100$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fr-CA" sz="20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pour un rendement de 1.42%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CA" sz="20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Entrées de fonds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CA" sz="20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Sorties de fonds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48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juin 2014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-1 108,70 $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Achat de 1,000$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décembre 2014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21,25 $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Intérêt reçu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-10,63 $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à payer (50%)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juin 2015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21,25 $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Intérêt reçu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-10,63 $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à payer (50%)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décembre 2015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21,25 $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Intérêt reçu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-10,63 $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à payer (50%)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juin 2016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21,25 $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Intérêt reçu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-10,63 $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à payer (50%)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décembre 2016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21,25 $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Intérêt reçu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-10,63 $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à payer (50%)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juin 2017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21,25 $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Intérêt reçu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-10,63 $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à payer (50%)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décembre 2017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21,25 $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Intérêt reçu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-10,63 $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à payer (50%)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juin 2018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21,25 $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Intérêt reçu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-10,63 $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à payer (50%)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3048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juin 2018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1 000,00 $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Rachat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48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A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Montants totaux: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1 170,00 $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-1 193,70 $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Perte: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2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-23,70 $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fr-CA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avant frais de transaction ou de gestion</a:t>
                      </a:r>
                    </a:p>
                  </a:txBody>
                  <a:tcPr marL="5672" marR="5672" marT="56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03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buAutoNum type="arabicPeriod" startAt="7"/>
            </a:pPr>
            <a:r>
              <a:rPr lang="fr-CA" dirty="0" smtClean="0"/>
              <a:t>Les </a:t>
            </a:r>
            <a:r>
              <a:rPr lang="fr-CA" dirty="0"/>
              <a:t>impôts</a:t>
            </a:r>
            <a:r>
              <a:rPr lang="fr-CA" dirty="0" smtClean="0"/>
              <a:t>…</a:t>
            </a:r>
          </a:p>
          <a:p>
            <a:pPr algn="l"/>
            <a:endParaRPr lang="fr-CA" dirty="0" smtClean="0"/>
          </a:p>
          <a:p>
            <a:pPr algn="just"/>
            <a:r>
              <a:rPr lang="fr-CA" dirty="0" smtClean="0"/>
              <a:t>On ne parle ici que des impôts directs, car les revenus d’investissements peuvent venir réduire paiements faits par les gouvernements </a:t>
            </a:r>
            <a:r>
              <a:rPr lang="fr-CA" dirty="0" smtClean="0"/>
              <a:t>tels </a:t>
            </a:r>
            <a:r>
              <a:rPr lang="fr-CA" dirty="0" smtClean="0"/>
              <a:t>que:</a:t>
            </a:r>
          </a:p>
          <a:p>
            <a:pPr algn="just"/>
            <a:endParaRPr lang="fr-CA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Prestation de la sécurité de la vieillesse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Prestation canadienne pour enfants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Remboursement de TPS/TVQ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Etc.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0644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32459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8.  L’augmentation du coût de la vie…</a:t>
            </a:r>
          </a:p>
          <a:p>
            <a:pPr algn="l"/>
            <a:endParaRPr lang="fr-CA" dirty="0"/>
          </a:p>
          <a:p>
            <a:pPr algn="l"/>
            <a:r>
              <a:rPr lang="fr-CA" dirty="0" smtClean="0"/>
              <a:t>Maintenir un niveau de vie stable est un lutte sans cesse.  Souvent, l’augmentation du coût de la vie difficile à évaluer.  Elle peut provenir de différentes sources:</a:t>
            </a:r>
          </a:p>
          <a:p>
            <a:pPr algn="l"/>
            <a:endParaRPr lang="fr-CA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Augmentation du prix des biens et services que l’on achète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Augmentation des taux d’imposition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Augmentation des taux d’intérêt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Baisse des revenus d’emploi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Baisse des paiements des gouvernements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Baisse des revenus d’investissement</a:t>
            </a:r>
          </a:p>
          <a:p>
            <a:pPr algn="just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6497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6172200"/>
          </a:xfrm>
        </p:spPr>
        <p:txBody>
          <a:bodyPr>
            <a:normAutofit/>
          </a:bodyPr>
          <a:lstStyle/>
          <a:p>
            <a:pPr algn="just"/>
            <a:r>
              <a:rPr lang="fr-CA" sz="3600" dirty="0" smtClean="0"/>
              <a:t>Pourquoi y </a:t>
            </a:r>
            <a:r>
              <a:rPr lang="fr-CA" sz="3600" dirty="0" err="1" smtClean="0"/>
              <a:t>a-t-il</a:t>
            </a:r>
            <a:r>
              <a:rPr lang="fr-CA" sz="3600" dirty="0" smtClean="0"/>
              <a:t> si peu de gens qui sont millionnaires sachant que</a:t>
            </a:r>
            <a:r>
              <a:rPr lang="fr-CA" sz="3600" dirty="0"/>
              <a:t> </a:t>
            </a:r>
            <a:r>
              <a:rPr lang="fr-CA" sz="3600" dirty="0" smtClean="0"/>
              <a:t>l’équivalent de 4$ par jour</a:t>
            </a:r>
            <a:r>
              <a:rPr lang="fr-CA" sz="3600" dirty="0"/>
              <a:t> </a:t>
            </a:r>
            <a:r>
              <a:rPr lang="fr-CA" sz="3600" dirty="0" smtClean="0"/>
              <a:t>d’économies investis dans la bourse de 1965 à 2015 a généré un portefeuille de plus de 1 million de dollars?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0313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32459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8.  L’augmentation du coût de la vie…</a:t>
            </a:r>
          </a:p>
          <a:p>
            <a:pPr algn="l"/>
            <a:endParaRPr lang="fr-CA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Si on se concentre uniquement sur l’augmentation du prix des biens et services, celui-ci a augmenté en moyenne de 1,9% </a:t>
            </a:r>
            <a:r>
              <a:rPr lang="fr-CA" dirty="0" smtClean="0"/>
              <a:t>en 2015 (officiellement!). </a:t>
            </a:r>
            <a:endParaRPr lang="fr-CA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Par conséquent, vos investissements doivent générer un rendement d’au moins 1,9% après avoir payé les frais de gestion et les impôts juste pour pouvoir acheter </a:t>
            </a:r>
            <a:r>
              <a:rPr lang="fr-CA" dirty="0" smtClean="0"/>
              <a:t>la même quantité de biens et services </a:t>
            </a:r>
            <a:r>
              <a:rPr lang="fr-CA" dirty="0" smtClean="0"/>
              <a:t>d’une année à l’autre!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6760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324599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8.  L’augmentation du coût de la vie…</a:t>
            </a:r>
          </a:p>
          <a:p>
            <a:pPr algn="l"/>
            <a:endParaRPr lang="fr-CA" dirty="0" smtClean="0"/>
          </a:p>
          <a:p>
            <a:pPr algn="l"/>
            <a:r>
              <a:rPr lang="fr-CA" dirty="0" smtClean="0"/>
              <a:t>En d’autres mots, voici ce qu’un investisseur doit obtenir pour maintenir son style de vie:</a:t>
            </a:r>
          </a:p>
          <a:p>
            <a:pPr algn="l"/>
            <a:endParaRPr lang="fr-CA" dirty="0"/>
          </a:p>
          <a:p>
            <a:pPr algn="l"/>
            <a:r>
              <a:rPr lang="fr-CA" b="1" dirty="0" smtClean="0"/>
              <a:t>Rendement:		</a:t>
            </a:r>
            <a:r>
              <a:rPr lang="fr-CA" sz="4500" b="1" dirty="0" smtClean="0"/>
              <a:t>	</a:t>
            </a:r>
            <a:r>
              <a:rPr lang="fr-CA" b="1" dirty="0" smtClean="0"/>
              <a:t>6%</a:t>
            </a:r>
          </a:p>
          <a:p>
            <a:pPr algn="l"/>
            <a:r>
              <a:rPr lang="fr-CA" dirty="0" smtClean="0"/>
              <a:t>Frais de gestion:		</a:t>
            </a:r>
            <a:r>
              <a:rPr lang="fr-CA" dirty="0" smtClean="0">
                <a:solidFill>
                  <a:srgbClr val="FF0000"/>
                </a:solidFill>
              </a:rPr>
              <a:t>-2%</a:t>
            </a:r>
            <a:endParaRPr lang="fr-CA" dirty="0" smtClean="0"/>
          </a:p>
          <a:p>
            <a:pPr algn="l"/>
            <a:r>
              <a:rPr lang="fr-CA" dirty="0" smtClean="0"/>
              <a:t>Impôts (50%):		</a:t>
            </a:r>
            <a:r>
              <a:rPr lang="fr-CA" dirty="0" smtClean="0">
                <a:solidFill>
                  <a:srgbClr val="FF0000"/>
                </a:solidFill>
              </a:rPr>
              <a:t>-2%</a:t>
            </a:r>
          </a:p>
          <a:p>
            <a:pPr algn="l"/>
            <a:r>
              <a:rPr lang="fr-CA" dirty="0" smtClean="0"/>
              <a:t>Rendement net:		2%</a:t>
            </a:r>
          </a:p>
          <a:p>
            <a:pPr algn="l"/>
            <a:endParaRPr lang="fr-CA" dirty="0"/>
          </a:p>
          <a:p>
            <a:pPr algn="l"/>
            <a:r>
              <a:rPr lang="fr-CA" dirty="0" smtClean="0"/>
              <a:t>Dans cet exemple, c’est un rendement de 6% que l’investisseur doit obtenir juste pour maintenir son style de vie.  </a:t>
            </a:r>
          </a:p>
          <a:p>
            <a:pPr algn="l"/>
            <a:endParaRPr lang="fr-CA" dirty="0"/>
          </a:p>
          <a:p>
            <a:pPr algn="l"/>
            <a:r>
              <a:rPr lang="fr-CA" dirty="0" smtClean="0"/>
              <a:t>Puisque les taux de rendement des obligations sont autour de 1.8%, il n’est pas donc pas réaliste d’obtenir un tel </a:t>
            </a:r>
            <a:r>
              <a:rPr lang="fr-CA" dirty="0" smtClean="0"/>
              <a:t>rendement, net des frais et impôt, </a:t>
            </a:r>
            <a:r>
              <a:rPr lang="fr-CA" dirty="0" smtClean="0"/>
              <a:t>sans risque!</a:t>
            </a:r>
          </a:p>
        </p:txBody>
      </p:sp>
    </p:spTree>
    <p:extLst>
      <p:ext uri="{BB962C8B-B14F-4D97-AF65-F5344CB8AC3E}">
        <p14:creationId xmlns:p14="http://schemas.microsoft.com/office/powerpoint/2010/main" val="183750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32459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sz="3900" dirty="0" smtClean="0"/>
              <a:t>8.  L’augmentation du coût de la vie…</a:t>
            </a:r>
          </a:p>
          <a:p>
            <a:pPr algn="l"/>
            <a:endParaRPr lang="fr-CA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Opter pour des investissements « sans risque » crée un faux sentiment de sécurité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Le rendement offert après les frais de gestion et les impôts est négatif! 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L’excès de conservatisme nuit donc grandement à l’obtention de l’indépendance financière…</a:t>
            </a:r>
          </a:p>
        </p:txBody>
      </p:sp>
    </p:spTree>
    <p:extLst>
      <p:ext uri="{BB962C8B-B14F-4D97-AF65-F5344CB8AC3E}">
        <p14:creationId xmlns:p14="http://schemas.microsoft.com/office/powerpoint/2010/main" val="350549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Conclusion…</a:t>
            </a:r>
          </a:p>
          <a:p>
            <a:pPr algn="just"/>
            <a:endParaRPr lang="fr-CA" dirty="0"/>
          </a:p>
          <a:p>
            <a:pPr algn="just"/>
            <a:r>
              <a:rPr lang="fr-CA" dirty="0" smtClean="0"/>
              <a:t>Parmi tous les facteurs qui nuisent financièrement aux individus, le seul que nous ne pouvons vous aider, c’est l’</a:t>
            </a:r>
            <a:r>
              <a:rPr lang="fr-CA" dirty="0" smtClean="0">
                <a:solidFill>
                  <a:srgbClr val="FF0000"/>
                </a:solidFill>
              </a:rPr>
              <a:t>inaction</a:t>
            </a:r>
            <a:r>
              <a:rPr lang="fr-CA" dirty="0" smtClean="0"/>
              <a:t>!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741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Conclusion…</a:t>
            </a:r>
          </a:p>
          <a:p>
            <a:pPr algn="just"/>
            <a:endParaRPr lang="fr-CA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Si vous n’avez pas d’épargne, ni de fonds de pension, vous obtiendrez à 65 ans </a:t>
            </a:r>
            <a:r>
              <a:rPr lang="fr-CA" dirty="0" smtClean="0">
                <a:solidFill>
                  <a:srgbClr val="FF0000"/>
                </a:solidFill>
              </a:rPr>
              <a:t>moins de  20,000$ </a:t>
            </a:r>
            <a:r>
              <a:rPr lang="fr-CA" dirty="0" smtClean="0"/>
              <a:t>par année du gouvernement. 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Le revenu nécessaire pour assurer une </a:t>
            </a:r>
            <a:r>
              <a:rPr lang="fr-CA" u="sng" dirty="0" smtClean="0"/>
              <a:t>qualité de vie minimale</a:t>
            </a:r>
            <a:r>
              <a:rPr lang="fr-CA" dirty="0" smtClean="0"/>
              <a:t> a été établi à </a:t>
            </a:r>
            <a:r>
              <a:rPr lang="fr-CA" dirty="0" smtClean="0">
                <a:solidFill>
                  <a:srgbClr val="FF0000"/>
                </a:solidFill>
              </a:rPr>
              <a:t>25,000$</a:t>
            </a:r>
            <a:r>
              <a:rPr lang="fr-CA" dirty="0" smtClean="0"/>
              <a:t> à Montréal…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Tout ce que vous devez faire c’est prendre contact avec nous et on s’occupe du reste!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340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/>
              <a:t>L’équipe</a:t>
            </a:r>
            <a:r>
              <a:rPr lang="fr-CA" dirty="0" smtClean="0"/>
              <a:t>…</a:t>
            </a:r>
          </a:p>
          <a:p>
            <a:pPr algn="l"/>
            <a:r>
              <a:rPr lang="fr-CA" dirty="0"/>
              <a:t/>
            </a:r>
            <a:br>
              <a:rPr lang="fr-CA" dirty="0"/>
            </a:br>
            <a:r>
              <a:rPr lang="fr-CA" dirty="0"/>
              <a:t>Marc-André Turcot, CFA, Pl. Fin.</a:t>
            </a:r>
            <a:br>
              <a:rPr lang="fr-CA" dirty="0"/>
            </a:br>
            <a:r>
              <a:rPr lang="fr-CA" dirty="0"/>
              <a:t>Nicolas Racicot, Ms. Fin., Pl. fin</a:t>
            </a:r>
            <a:r>
              <a:rPr lang="fr-CA" dirty="0" smtClean="0"/>
              <a:t>.</a:t>
            </a:r>
          </a:p>
          <a:p>
            <a:pPr algn="l"/>
            <a:endParaRPr lang="fr-CA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Gestionnaires </a:t>
            </a:r>
            <a:r>
              <a:rPr lang="fr-CA" dirty="0"/>
              <a:t>de portefeuille chez CIBC Wood </a:t>
            </a:r>
            <a:r>
              <a:rPr lang="fr-CA" dirty="0" err="1"/>
              <a:t>Gundy</a:t>
            </a:r>
            <a:r>
              <a:rPr lang="fr-CA" dirty="0"/>
              <a:t> avec un actif sous gestion de 150M$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 smtClean="0"/>
              <a:t>Chargés </a:t>
            </a:r>
            <a:r>
              <a:rPr lang="fr-CA" dirty="0"/>
              <a:t>de cours à l’Université de Sherbrooke pour les étudiants à la maitrise en finance 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CA" dirty="0"/>
              <a:t>Plus de 15 ans d’expérience dans le domaine des services </a:t>
            </a:r>
            <a:r>
              <a:rPr lang="fr-CA" dirty="0" smtClean="0"/>
              <a:t>financiers</a:t>
            </a:r>
          </a:p>
          <a:p>
            <a:pPr algn="l"/>
            <a:endParaRPr lang="fr-CA" dirty="0"/>
          </a:p>
          <a:p>
            <a:r>
              <a:rPr lang="fr-CA" dirty="0"/>
              <a:t>Site web: </a:t>
            </a:r>
            <a:r>
              <a:rPr lang="fr-CA" dirty="0">
                <a:hlinkClick r:id="rId2"/>
              </a:rPr>
              <a:t>www.maturcot.com</a:t>
            </a:r>
            <a:endParaRPr lang="fr-CA" dirty="0"/>
          </a:p>
          <a:p>
            <a:r>
              <a:rPr lang="fr-CA" dirty="0"/>
              <a:t>Courriel: </a:t>
            </a:r>
            <a:r>
              <a:rPr lang="fr-CA" dirty="0">
                <a:hlinkClick r:id="rId3"/>
              </a:rPr>
              <a:t>info@maturcot.com</a:t>
            </a:r>
            <a:endParaRPr lang="fr-CA" dirty="0"/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368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4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dirty="0" smtClean="0"/>
              <a:t>Le constat…</a:t>
            </a:r>
          </a:p>
          <a:p>
            <a:pPr algn="just"/>
            <a:endParaRPr lang="fr-CA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4600" dirty="0"/>
              <a:t>8</a:t>
            </a:r>
            <a:r>
              <a:rPr lang="fr-CA" sz="4600" dirty="0" smtClean="0"/>
              <a:t>0% des familles québécoises ont accumulé moins de 300,000$ d’épargne. 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4600" dirty="0"/>
              <a:t>L</a:t>
            </a:r>
            <a:r>
              <a:rPr lang="fr-CA" sz="4600" dirty="0" smtClean="0"/>
              <a:t>a majorité des familles s’expose à une précarité financière. 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sz="4600" dirty="0" smtClean="0"/>
              <a:t>L’industrie financière s’intéresse peu aux familles ayant moins de 250,000$ d’épargne parce qu’elle ne les trouve pas rentables.</a:t>
            </a:r>
            <a:endParaRPr lang="en-US" sz="4600" dirty="0" smtClean="0"/>
          </a:p>
        </p:txBody>
      </p:sp>
    </p:spTree>
    <p:extLst>
      <p:ext uri="{BB962C8B-B14F-4D97-AF65-F5344CB8AC3E}">
        <p14:creationId xmlns:p14="http://schemas.microsoft.com/office/powerpoint/2010/main" val="382897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533400" y="304800"/>
            <a:ext cx="8229600" cy="61722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dirty="0" smtClean="0"/>
              <a:t>Notre projet</a:t>
            </a:r>
          </a:p>
          <a:p>
            <a:endParaRPr lang="fr-CA" sz="3600" dirty="0"/>
          </a:p>
          <a:p>
            <a:r>
              <a:rPr lang="fr-CA" sz="3600" dirty="0"/>
              <a:t>Notre </a:t>
            </a:r>
            <a:r>
              <a:rPr lang="fr-CA" sz="3600" dirty="0" smtClean="0"/>
              <a:t>projet est </a:t>
            </a:r>
            <a:r>
              <a:rPr lang="fr-CA" sz="3600" dirty="0"/>
              <a:t>d’aider les familles à maximiser leur indépendance financière à long terme en partageant notre savoir et notre expertise</a:t>
            </a:r>
            <a:r>
              <a:rPr lang="fr-CA" sz="3600" dirty="0" smtClean="0"/>
              <a:t>.</a:t>
            </a:r>
          </a:p>
          <a:p>
            <a:endParaRPr lang="fr-CA" sz="3600" dirty="0"/>
          </a:p>
          <a:p>
            <a:r>
              <a:rPr lang="fr-CA" sz="3600" dirty="0" smtClean="0"/>
              <a:t>Votre succès deviendra donc notre succès!</a:t>
            </a:r>
          </a:p>
          <a:p>
            <a:pPr algn="just"/>
            <a:endParaRPr lang="fr-CA" sz="3600" dirty="0"/>
          </a:p>
          <a:p>
            <a:pPr algn="just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8574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533400" y="304800"/>
            <a:ext cx="8229600" cy="6172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dirty="0" smtClean="0"/>
              <a:t>Les principaux facteurs qui nuisent à l’atteinte du succès financier…</a:t>
            </a:r>
          </a:p>
          <a:p>
            <a:endParaRPr lang="fr-CA" dirty="0" smtClean="0"/>
          </a:p>
          <a:p>
            <a:pPr marL="742950" indent="-742950" algn="just">
              <a:buAutoNum type="arabicPeriod"/>
            </a:pPr>
            <a:r>
              <a:rPr lang="fr-CA" dirty="0" smtClean="0"/>
              <a:t>Ne pas épargner!</a:t>
            </a:r>
          </a:p>
          <a:p>
            <a:pPr marL="742950" indent="-742950" algn="just">
              <a:buAutoNum type="arabicPeriod"/>
            </a:pPr>
            <a:r>
              <a:rPr lang="fr-CA" dirty="0" smtClean="0"/>
              <a:t>La peur de perdre</a:t>
            </a:r>
            <a:endParaRPr lang="fr-CA" dirty="0"/>
          </a:p>
          <a:p>
            <a:pPr marL="742950" indent="-742950" algn="just">
              <a:buAutoNum type="arabicPeriod"/>
            </a:pPr>
            <a:r>
              <a:rPr lang="fr-CA" dirty="0" smtClean="0"/>
              <a:t>Avoir une vision à court terme</a:t>
            </a:r>
            <a:endParaRPr lang="fr-CA" dirty="0"/>
          </a:p>
          <a:p>
            <a:pPr marL="742950" indent="-742950" algn="just">
              <a:buAutoNum type="arabicPeriod"/>
            </a:pPr>
            <a:r>
              <a:rPr lang="fr-CA" dirty="0" smtClean="0"/>
              <a:t>L’accès à l’information pertinente</a:t>
            </a:r>
          </a:p>
          <a:p>
            <a:pPr marL="742950" indent="-742950" algn="just">
              <a:buAutoNum type="arabicPeriod"/>
            </a:pPr>
            <a:r>
              <a:rPr lang="fr-CA" dirty="0" smtClean="0"/>
              <a:t>Le manque de notions financières</a:t>
            </a:r>
            <a:endParaRPr lang="fr-CA" dirty="0"/>
          </a:p>
          <a:p>
            <a:pPr marL="742950" indent="-742950" algn="just">
              <a:buAutoNum type="arabicPeriod"/>
            </a:pPr>
            <a:r>
              <a:rPr lang="fr-CA" dirty="0" smtClean="0"/>
              <a:t>Les frais</a:t>
            </a:r>
            <a:endParaRPr lang="fr-CA" dirty="0"/>
          </a:p>
          <a:p>
            <a:pPr marL="742950" indent="-742950" algn="just">
              <a:buAutoNum type="arabicPeriod"/>
            </a:pPr>
            <a:r>
              <a:rPr lang="fr-CA" dirty="0" smtClean="0"/>
              <a:t>Les impôts</a:t>
            </a:r>
          </a:p>
          <a:p>
            <a:pPr marL="742950" indent="-742950" algn="just">
              <a:buAutoNum type="arabicPeriod"/>
            </a:pPr>
            <a:r>
              <a:rPr lang="fr-CA" dirty="0" smtClean="0"/>
              <a:t>L’augmentation du coût de la vie</a:t>
            </a:r>
          </a:p>
          <a:p>
            <a:pPr algn="just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1093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685800" y="304800"/>
            <a:ext cx="7772400" cy="624839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A" dirty="0" smtClean="0"/>
              <a:t>1.  Ne pas épargner!</a:t>
            </a:r>
          </a:p>
          <a:p>
            <a:pPr algn="l"/>
            <a:endParaRPr lang="fr-CA" dirty="0" smtClean="0"/>
          </a:p>
          <a:p>
            <a:r>
              <a:rPr lang="fr-CA" dirty="0" smtClean="0"/>
              <a:t>Vous croyez ne pas avoir les moyens d’épargner?</a:t>
            </a:r>
          </a:p>
          <a:p>
            <a:endParaRPr lang="fr-CA" dirty="0" smtClean="0"/>
          </a:p>
          <a:p>
            <a:pPr algn="just"/>
            <a:r>
              <a:rPr lang="fr-CA" dirty="0" smtClean="0"/>
              <a:t>Pour générer 4$ par jour, il suffit: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faire son café à la maison au lieu de l’acheter sur la route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Faire son lunch au lieu de manger au restaurant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CA" dirty="0" smtClean="0"/>
              <a:t>Réduire le nombre de chaînes sur votre abonnement au câble</a:t>
            </a:r>
          </a:p>
          <a:p>
            <a:pPr algn="just"/>
            <a:endParaRPr lang="fr-CA" dirty="0" smtClean="0"/>
          </a:p>
          <a:p>
            <a:pPr algn="just"/>
            <a:r>
              <a:rPr lang="fr-CA" dirty="0" smtClean="0"/>
              <a:t>Bref il est possible d’y arriver </a:t>
            </a:r>
            <a:r>
              <a:rPr lang="fr-CA" dirty="0" smtClean="0">
                <a:solidFill>
                  <a:srgbClr val="FF0000"/>
                </a:solidFill>
              </a:rPr>
              <a:t>sans réduire</a:t>
            </a:r>
            <a:r>
              <a:rPr lang="fr-CA" dirty="0" smtClean="0"/>
              <a:t> son style de vie de façon significative!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48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37638</TotalTime>
  <Words>2714</Words>
  <Application>Microsoft Office PowerPoint</Application>
  <PresentationFormat>Affichage à l'écran (4:3)</PresentationFormat>
  <Paragraphs>407</Paragraphs>
  <Slides>55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55</vt:i4>
      </vt:variant>
    </vt:vector>
  </HeadingPairs>
  <TitlesOfParts>
    <vt:vector size="58" baseType="lpstr">
      <vt:lpstr>Arial</vt:lpstr>
      <vt:lpstr>Calibri</vt:lpstr>
      <vt:lpstr>Thème Office</vt:lpstr>
      <vt:lpstr>L’idéal n’est-il pas d’avoir suffisamment d’argent et d’être en santé afin de pouvoir réaliser nos rêves?</vt:lpstr>
      <vt:lpstr>Présentation PowerPoint</vt:lpstr>
      <vt:lpstr>Présentation PowerPoint</vt:lpstr>
      <vt:lpstr>Présentation PowerPoint</vt:lpstr>
      <vt:lpstr>Pourquoi y a-t-il si peu de gens qui sont millionnaires sachant que l’équivalent de 4$ par jour d’économies investis dans la bourse de 1965 à 2015 a généré un portefeuille de plus de 1 million de dollars?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CIBC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gestion de portefeuille FEC 852</dc:title>
  <dc:creator>Racicot, Nicolas</dc:creator>
  <cp:lastModifiedBy>Marc-André Turcot</cp:lastModifiedBy>
  <cp:revision>368</cp:revision>
  <cp:lastPrinted>2016-10-10T18:02:09Z</cp:lastPrinted>
  <dcterms:created xsi:type="dcterms:W3CDTF">2016-08-15T19:32:36Z</dcterms:created>
  <dcterms:modified xsi:type="dcterms:W3CDTF">2016-10-10T18:03:55Z</dcterms:modified>
</cp:coreProperties>
</file>