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74" r:id="rId2"/>
  </p:sldMasterIdLst>
  <p:notesMasterIdLst>
    <p:notesMasterId r:id="rId9"/>
  </p:notesMasterIdLst>
  <p:handoutMasterIdLst>
    <p:handoutMasterId r:id="rId10"/>
  </p:handoutMasterIdLst>
  <p:sldIdLst>
    <p:sldId id="257" r:id="rId3"/>
    <p:sldId id="284" r:id="rId4"/>
    <p:sldId id="262" r:id="rId5"/>
    <p:sldId id="263" r:id="rId6"/>
    <p:sldId id="265" r:id="rId7"/>
    <p:sldId id="292" r:id="rId8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1" autoAdjust="0"/>
  </p:normalViewPr>
  <p:slideViewPr>
    <p:cSldViewPr snapToGrid="0" snapToObjects="1">
      <p:cViewPr varScale="1">
        <p:scale>
          <a:sx n="70" d="100"/>
          <a:sy n="70" d="100"/>
        </p:scale>
        <p:origin x="138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5" tIns="45452" rIns="90905" bIns="45452" numCol="1" anchor="t" anchorCtr="0" compatLnSpc="1">
            <a:prstTxWarp prst="textNoShape">
              <a:avLst/>
            </a:prstTxWarp>
          </a:bodyPr>
          <a:lstStyle>
            <a:lvl1pPr>
              <a:defRPr sz="1200" noProof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1643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5" tIns="45452" rIns="90905" bIns="45452" numCol="1" anchor="t" anchorCtr="0" compatLnSpc="1">
            <a:prstTxWarp prst="textNoShape">
              <a:avLst/>
            </a:prstTxWarp>
          </a:bodyPr>
          <a:lstStyle>
            <a:lvl1pPr algn="r">
              <a:defRPr sz="1200" noProof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58664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5" tIns="45452" rIns="90905" bIns="45452" numCol="1" anchor="b" anchorCtr="0" compatLnSpc="1">
            <a:prstTxWarp prst="textNoShape">
              <a:avLst/>
            </a:prstTxWarp>
          </a:bodyPr>
          <a:lstStyle>
            <a:lvl1pPr>
              <a:defRPr sz="1200" noProof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1643" y="6658664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5" tIns="45452" rIns="90905" bIns="45452" numCol="1" anchor="b" anchorCtr="0" compatLnSpc="1">
            <a:prstTxWarp prst="textNoShape">
              <a:avLst/>
            </a:prstTxWarp>
          </a:bodyPr>
          <a:lstStyle>
            <a:lvl1pPr algn="r">
              <a:defRPr sz="1200" noProof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ABEBB87-ABC1-4553-8C03-578355183557}" type="slidenum">
              <a:rPr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451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5" tIns="45452" rIns="90905" bIns="45452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643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5" tIns="45452" rIns="90905" bIns="45452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608" y="3329940"/>
            <a:ext cx="73888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5" tIns="45452" rIns="90905" bIns="454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8664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5" tIns="45452" rIns="90905" bIns="45452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643" y="6658664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05" tIns="45452" rIns="90905" bIns="45452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0393B70-DBB9-4354-A033-89152D46E87D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842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7DDD6-A3CB-4AF2-9232-5875BABB6178}" type="slidenum">
              <a:rPr lang="de-DE"/>
              <a:pPr/>
              <a:t>1</a:t>
            </a:fld>
            <a:endParaRPr lang="de-DE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5235917" y="6662321"/>
            <a:ext cx="4000161" cy="34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69" tIns="47139" rIns="94269" bIns="47139" anchor="b"/>
          <a:lstStyle/>
          <a:p>
            <a:pPr algn="r" defTabSz="942193"/>
            <a:fld id="{A3ECB43E-C846-4889-8D81-A3116DBB8757}" type="slidenum">
              <a:rPr lang="en-GB" sz="1300"/>
              <a:pPr algn="r" defTabSz="942193"/>
              <a:t>1</a:t>
            </a:fld>
            <a:endParaRPr lang="en-GB" sz="1300" dirty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25463"/>
            <a:ext cx="3506787" cy="2630487"/>
          </a:xfrm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329940"/>
            <a:ext cx="6773123" cy="3154680"/>
          </a:xfrm>
          <a:noFill/>
          <a:ln/>
        </p:spPr>
        <p:txBody>
          <a:bodyPr lIns="94269" tIns="47139" rIns="94269" bIns="47139"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3475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E0790-9945-41F0-9F87-E10D458D0BB3}" type="slidenum">
              <a:rPr lang="de-DE"/>
              <a:pPr/>
              <a:t>2</a:t>
            </a:fld>
            <a:endParaRPr lang="de-DE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25463"/>
            <a:ext cx="3506787" cy="26304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329940"/>
            <a:ext cx="6773123" cy="3154680"/>
          </a:xfrm>
          <a:noFill/>
          <a:ln/>
        </p:spPr>
        <p:txBody>
          <a:bodyPr/>
          <a:lstStyle/>
          <a:p>
            <a:pPr eaLnBrk="1" hangingPunct="1"/>
            <a:endParaRPr lang="en-CA" noProof="1" smtClean="0"/>
          </a:p>
        </p:txBody>
      </p:sp>
    </p:spTree>
    <p:extLst>
      <p:ext uri="{BB962C8B-B14F-4D97-AF65-F5344CB8AC3E}">
        <p14:creationId xmlns:p14="http://schemas.microsoft.com/office/powerpoint/2010/main" val="121467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7F305-DB77-4912-A3D0-AF2DC95C7517}" type="slidenum">
              <a:rPr lang="de-DE"/>
              <a:pPr/>
              <a:t>3</a:t>
            </a:fld>
            <a:endParaRPr lang="de-DE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25463"/>
            <a:ext cx="3506787" cy="26304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329940"/>
            <a:ext cx="6773123" cy="315468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16070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58936-B972-457E-8DF7-B1DE95EB02FF}" type="slidenum">
              <a:rPr lang="de-DE"/>
              <a:pPr/>
              <a:t>4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5200" y="-9525"/>
            <a:ext cx="4772025" cy="357981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667" y="3743748"/>
            <a:ext cx="8660957" cy="2888140"/>
          </a:xfrm>
          <a:noFill/>
          <a:ln/>
        </p:spPr>
        <p:txBody>
          <a:bodyPr lIns="89190" tIns="44597" rIns="89190" bIns="44597"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39683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E0CAF-40B2-40A8-8CE4-20E73769D15B}" type="slidenum">
              <a:rPr lang="de-DE"/>
              <a:pPr/>
              <a:t>5</a:t>
            </a:fld>
            <a:endParaRPr lang="de-D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25463"/>
            <a:ext cx="3506787" cy="26304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329940"/>
            <a:ext cx="6773123" cy="315468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201779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C49DB-DC80-488B-B4BA-32E9665FEE3A}" type="slidenum">
              <a:rPr lang="de-DE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65438" y="525463"/>
            <a:ext cx="3506787" cy="26304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1477" y="3329940"/>
            <a:ext cx="6773123" cy="3154680"/>
          </a:xfrm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02131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600" b="1"/>
              <a:t>YOUR LOGO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1458913"/>
            <a:ext cx="7485063" cy="960437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2293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63600" y="2454275"/>
            <a:ext cx="7510463" cy="8001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 b="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  <p:transition spd="med"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5E05686F-85A7-4A35-BC19-29C31F199DF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8775" y="176213"/>
            <a:ext cx="213042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176213"/>
            <a:ext cx="624205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EDCDD43B-E372-4BF7-BE1E-59AAE40AF985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7225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358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4861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8862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87586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65538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06999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0619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7C08B290-2AD8-42D8-831B-0B3EA7461796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92207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14366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34093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9641611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5344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25062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15162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64799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6885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D1B6147B-2A8D-4B2E-9F7D-47ADA4E0A77D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BCD41A62-11B9-45EC-8D4A-7FE479F6D9E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85C418DF-9D6B-4191-AF4C-FC928DAD35AD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288BAD29-983B-467D-B115-F42528D63D0F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635BEEAE-78EA-421D-A40A-24B04D9BFC5F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33BD120A-55A8-41A9-8989-226941573DE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DCD48670-F3A1-416A-8BFB-0D4102B41DD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ChangeArrowheads="1"/>
          </p:cNvSpPr>
          <p:nvPr/>
        </p:nvSpPr>
        <p:spPr bwMode="gray">
          <a:xfrm>
            <a:off x="2162175" y="6408738"/>
            <a:ext cx="47847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sz="1000" dirty="0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14325" y="176213"/>
            <a:ext cx="55356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269" name="Rectangle 1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693BB0BE-F11C-43DD-A183-1806306DB62E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7173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614488"/>
            <a:ext cx="8524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gray">
          <a:xfrm>
            <a:off x="7188200" y="6184900"/>
            <a:ext cx="1646238" cy="3778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600" b="1"/>
              <a:t>YOUR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/>
  </p:transition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chemeClr val="tx1"/>
          </a:solidFill>
          <a:latin typeface="+mn-lt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Page </a:t>
            </a:r>
            <a:r>
              <a:rPr lang="de-DE" smtClean="0">
                <a:sym typeface="Wingdings" pitchFamily="2" charset="2"/>
              </a:rPr>
              <a:t></a:t>
            </a:r>
            <a:r>
              <a:rPr lang="de-DE" smtClean="0"/>
              <a:t> </a:t>
            </a:r>
            <a:fld id="{693BB0BE-F11C-43DD-A183-1806306DB62E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85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2-03-17_header_sans texte_hi-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45" y="-37825"/>
            <a:ext cx="9163238" cy="3813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04732" y="0"/>
            <a:ext cx="7485063" cy="960437"/>
          </a:xfrm>
        </p:spPr>
        <p:txBody>
          <a:bodyPr/>
          <a:lstStyle/>
          <a:p>
            <a:pPr algn="ctr"/>
            <a:r>
              <a:rPr lang="en-CA" sz="4800" noProof="1" smtClean="0">
                <a:solidFill>
                  <a:srgbClr val="00B050"/>
                </a:solidFill>
              </a:rPr>
              <a:t>Groupe MC2</a:t>
            </a:r>
            <a:endParaRPr lang="en-CA" noProof="1" smtClean="0">
              <a:solidFill>
                <a:srgbClr val="00B050"/>
              </a:solidFill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16341" y="1906730"/>
            <a:ext cx="3930556" cy="800100"/>
          </a:xfrm>
        </p:spPr>
        <p:txBody>
          <a:bodyPr/>
          <a:lstStyle/>
          <a:p>
            <a:pPr algn="ctr"/>
            <a:r>
              <a:rPr lang="en-CA" noProof="1" smtClean="0">
                <a:solidFill>
                  <a:srgbClr val="00B050"/>
                </a:solidFill>
              </a:rPr>
              <a:t>Voici un </a:t>
            </a:r>
            <a:r>
              <a:rPr lang="en-CA" noProof="1" smtClean="0">
                <a:solidFill>
                  <a:srgbClr val="00B050"/>
                </a:solidFill>
              </a:rPr>
              <a:t>aperçu </a:t>
            </a:r>
            <a:r>
              <a:rPr lang="en-CA" noProof="1" smtClean="0">
                <a:solidFill>
                  <a:srgbClr val="00B050"/>
                </a:solidFill>
              </a:rPr>
              <a:t>de nos services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463"/>
            <a:ext cx="3073021" cy="17369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45" y="3813463"/>
            <a:ext cx="3007055" cy="173692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21" y="3775638"/>
            <a:ext cx="3063924" cy="17747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1" smtClean="0">
                <a:solidFill>
                  <a:srgbClr val="00B050"/>
                </a:solidFill>
              </a:rPr>
              <a:t>Vison de Groupe MC2</a:t>
            </a:r>
          </a:p>
        </p:txBody>
      </p:sp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340"/>
            <a:ext cx="3859795" cy="228660"/>
          </a:xfrm>
          <a:noFill/>
        </p:spPr>
        <p:txBody>
          <a:bodyPr/>
          <a:lstStyle/>
          <a:p>
            <a:r>
              <a:rPr lang="de-DE" dirty="0"/>
              <a:t>Page </a:t>
            </a:r>
            <a:r>
              <a:rPr lang="de-DE" dirty="0">
                <a:sym typeface="Wingdings" pitchFamily="2" charset="2"/>
              </a:rPr>
              <a:t></a:t>
            </a:r>
            <a:r>
              <a:rPr lang="de-DE" dirty="0"/>
              <a:t> </a:t>
            </a:r>
            <a:fld id="{B363FBA3-2E9D-41CF-83F8-7EFC0FB47ABB}" type="slidenum">
              <a:rPr lang="de-DE"/>
              <a:pPr/>
              <a:t>2</a:t>
            </a:fld>
            <a:endParaRPr lang="de-DE" dirty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65250"/>
            <a:ext cx="5859463" cy="2600325"/>
          </a:xfrm>
        </p:spPr>
        <p:txBody>
          <a:bodyPr>
            <a:normAutofit/>
          </a:bodyPr>
          <a:lstStyle/>
          <a:p>
            <a:pPr marL="192087" lvl="1" indent="0" algn="just">
              <a:buClr>
                <a:schemeClr val="accent2"/>
              </a:buClr>
              <a:buNone/>
            </a:pPr>
            <a:r>
              <a:rPr lang="de-DE" sz="2000" noProof="1" smtClean="0"/>
              <a:t>Groupe MC2 est là pour servir ses clients avec </a:t>
            </a:r>
            <a:r>
              <a:rPr lang="de-DE" sz="2000" noProof="1" smtClean="0"/>
              <a:t>longévité </a:t>
            </a:r>
            <a:r>
              <a:rPr lang="de-DE" sz="2000" noProof="1" smtClean="0"/>
              <a:t>et structure. Nous sommes une équipe jeune et dynamique </a:t>
            </a:r>
            <a:r>
              <a:rPr lang="de-DE" sz="2000" noProof="1" smtClean="0"/>
              <a:t>prêt </a:t>
            </a:r>
            <a:r>
              <a:rPr lang="de-DE" sz="2000" noProof="1" smtClean="0"/>
              <a:t>à relever les défis demandés.</a:t>
            </a:r>
          </a:p>
          <a:p>
            <a:pPr marL="192087" lvl="1" indent="0" algn="just">
              <a:buClr>
                <a:schemeClr val="accent2"/>
              </a:buClr>
              <a:buNone/>
            </a:pPr>
            <a:endParaRPr lang="de-DE" sz="2000" noProof="1" smtClean="0"/>
          </a:p>
          <a:p>
            <a:pPr marL="192087" lvl="1" indent="0" algn="just">
              <a:buClr>
                <a:schemeClr val="accent2"/>
              </a:buClr>
              <a:buNone/>
            </a:pPr>
            <a:r>
              <a:rPr lang="de-DE" sz="2000" noProof="1" smtClean="0"/>
              <a:t>Nous offrons une gamme de services qui saura satisfaire chacun de vos besoins.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83" y="4078007"/>
            <a:ext cx="6444861" cy="21590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1" smtClean="0"/>
              <a:t>Notre société</a:t>
            </a:r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028" y="6554573"/>
            <a:ext cx="3859795" cy="228660"/>
          </a:xfrm>
          <a:noFill/>
        </p:spPr>
        <p:txBody>
          <a:bodyPr/>
          <a:lstStyle/>
          <a:p>
            <a:r>
              <a:rPr lang="de-DE" dirty="0"/>
              <a:t>Page </a:t>
            </a:r>
            <a:r>
              <a:rPr lang="de-DE" dirty="0">
                <a:sym typeface="Wingdings" pitchFamily="2" charset="2"/>
              </a:rPr>
              <a:t></a:t>
            </a:r>
            <a:r>
              <a:rPr lang="de-DE" dirty="0"/>
              <a:t> </a:t>
            </a:r>
            <a:fld id="{37089972-4373-498A-81B0-ECD84E2FD2A0}" type="slidenum">
              <a:rPr lang="de-DE"/>
              <a:pPr/>
              <a:t>3</a:t>
            </a:fld>
            <a:endParaRPr lang="de-DE" dirty="0"/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gray">
          <a:xfrm>
            <a:off x="328613" y="1555750"/>
            <a:ext cx="4164012" cy="360363"/>
          </a:xfrm>
          <a:prstGeom prst="rect">
            <a:avLst/>
          </a:prstGeom>
          <a:solidFill>
            <a:srgbClr val="00B05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CA" sz="1800" b="1" noProof="1" smtClean="0">
                <a:solidFill>
                  <a:srgbClr val="FFFFFF"/>
                </a:solidFill>
              </a:rPr>
              <a:t>Profil</a:t>
            </a:r>
            <a:endParaRPr lang="en-CA" sz="1800" b="1" noProof="1">
              <a:solidFill>
                <a:srgbClr val="FFFFFF"/>
              </a:solidFill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gray">
          <a:xfrm>
            <a:off x="328613" y="1916112"/>
            <a:ext cx="4164012" cy="3879851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 marL="190500" indent="-190500" algn="just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CA" sz="1600" b="1" dirty="0" smtClean="0">
                <a:solidFill>
                  <a:srgbClr val="00B050"/>
                </a:solidFill>
              </a:rPr>
              <a:t>Groupe MC2</a:t>
            </a:r>
            <a:r>
              <a:rPr lang="en-CA" sz="1600" dirty="0" smtClean="0"/>
              <a:t> </a:t>
            </a:r>
            <a:r>
              <a:rPr lang="en-CA" sz="1600" dirty="0"/>
              <a:t>est un service de consultation en </a:t>
            </a:r>
            <a:r>
              <a:rPr lang="en-CA" sz="1600" dirty="0" err="1"/>
              <a:t>génie</a:t>
            </a:r>
            <a:r>
              <a:rPr lang="en-CA" sz="1600" dirty="0"/>
              <a:t> civil. Elle se </a:t>
            </a:r>
            <a:r>
              <a:rPr lang="en-CA" sz="1600" dirty="0" err="1"/>
              <a:t>spécialise</a:t>
            </a:r>
            <a:r>
              <a:rPr lang="en-CA" sz="1600" dirty="0"/>
              <a:t> </a:t>
            </a:r>
            <a:r>
              <a:rPr lang="en-CA" sz="1600" dirty="0" err="1"/>
              <a:t>dans</a:t>
            </a:r>
            <a:r>
              <a:rPr lang="en-CA" sz="1600" dirty="0"/>
              <a:t> la certification des </a:t>
            </a:r>
            <a:r>
              <a:rPr lang="en-CA" sz="1600" dirty="0" err="1"/>
              <a:t>usines</a:t>
            </a:r>
            <a:r>
              <a:rPr lang="en-CA" sz="1600" dirty="0"/>
              <a:t> à </a:t>
            </a:r>
            <a:r>
              <a:rPr lang="en-CA" sz="1600" dirty="0" err="1"/>
              <a:t>béton</a:t>
            </a:r>
            <a:r>
              <a:rPr lang="en-CA" sz="1600" dirty="0"/>
              <a:t> </a:t>
            </a:r>
            <a:r>
              <a:rPr lang="en-CA" sz="1600" dirty="0" err="1"/>
              <a:t>selon</a:t>
            </a:r>
            <a:r>
              <a:rPr lang="en-CA" sz="1600" dirty="0"/>
              <a:t> la </a:t>
            </a:r>
            <a:r>
              <a:rPr lang="en-CA" sz="1600" dirty="0" err="1"/>
              <a:t>norme</a:t>
            </a:r>
            <a:r>
              <a:rPr lang="en-CA" sz="1600" dirty="0"/>
              <a:t> NQ 2621-905. De plus, </a:t>
            </a:r>
            <a:r>
              <a:rPr lang="en-CA" sz="1600" dirty="0" err="1"/>
              <a:t>elle</a:t>
            </a:r>
            <a:r>
              <a:rPr lang="en-CA" sz="1600" dirty="0"/>
              <a:t> </a:t>
            </a:r>
            <a:r>
              <a:rPr lang="en-CA" sz="1600" dirty="0" err="1"/>
              <a:t>offre</a:t>
            </a:r>
            <a:r>
              <a:rPr lang="en-CA" sz="1600" dirty="0"/>
              <a:t> des </a:t>
            </a:r>
            <a:r>
              <a:rPr lang="en-CA" sz="1600" dirty="0" err="1"/>
              <a:t>techniciens</a:t>
            </a:r>
            <a:r>
              <a:rPr lang="en-CA" sz="1600" dirty="0"/>
              <a:t> pour le </a:t>
            </a:r>
            <a:r>
              <a:rPr lang="en-CA" sz="1600" dirty="0" err="1"/>
              <a:t>contrôle</a:t>
            </a:r>
            <a:r>
              <a:rPr lang="en-CA" sz="1600" dirty="0"/>
              <a:t> </a:t>
            </a:r>
            <a:r>
              <a:rPr lang="en-CA" sz="1600" dirty="0" err="1"/>
              <a:t>qualité</a:t>
            </a:r>
            <a:r>
              <a:rPr lang="en-CA" sz="1600" dirty="0"/>
              <a:t>, des </a:t>
            </a:r>
            <a:r>
              <a:rPr lang="en-CA" sz="1600" dirty="0" err="1"/>
              <a:t>essais</a:t>
            </a:r>
            <a:r>
              <a:rPr lang="en-CA" sz="1600" dirty="0"/>
              <a:t> de </a:t>
            </a:r>
            <a:r>
              <a:rPr lang="en-CA" sz="1600" dirty="0" err="1"/>
              <a:t>laboratoire</a:t>
            </a:r>
            <a:r>
              <a:rPr lang="en-CA" sz="1600" dirty="0"/>
              <a:t>, de la formation en </a:t>
            </a:r>
            <a:r>
              <a:rPr lang="en-CA" sz="1600" dirty="0" err="1"/>
              <a:t>chantier</a:t>
            </a:r>
            <a:r>
              <a:rPr lang="en-CA" sz="1600" dirty="0"/>
              <a:t> pour </a:t>
            </a:r>
            <a:r>
              <a:rPr lang="en-CA" sz="1600" dirty="0" err="1"/>
              <a:t>votre</a:t>
            </a:r>
            <a:r>
              <a:rPr lang="en-CA" sz="1600" dirty="0"/>
              <a:t> </a:t>
            </a:r>
            <a:r>
              <a:rPr lang="en-CA" sz="1600" dirty="0" err="1"/>
              <a:t>équipe</a:t>
            </a:r>
            <a:r>
              <a:rPr lang="en-CA" sz="1600" dirty="0"/>
              <a:t> et de la consultation unique pour </a:t>
            </a:r>
            <a:r>
              <a:rPr lang="en-CA" sz="1600" dirty="0" err="1"/>
              <a:t>vous</a:t>
            </a:r>
            <a:r>
              <a:rPr lang="en-CA" sz="1600" dirty="0"/>
              <a:t> aider à </a:t>
            </a:r>
            <a:r>
              <a:rPr lang="en-CA" sz="1600" dirty="0" err="1"/>
              <a:t>vous</a:t>
            </a:r>
            <a:r>
              <a:rPr lang="en-CA" sz="1600" dirty="0"/>
              <a:t> </a:t>
            </a:r>
            <a:r>
              <a:rPr lang="en-CA" sz="1600" dirty="0" err="1"/>
              <a:t>démarquer</a:t>
            </a:r>
            <a:r>
              <a:rPr lang="en-CA" sz="1600" dirty="0"/>
              <a:t> du </a:t>
            </a:r>
            <a:r>
              <a:rPr lang="en-CA" sz="1600" dirty="0" err="1"/>
              <a:t>marché</a:t>
            </a:r>
            <a:r>
              <a:rPr lang="en-CA" sz="1600" dirty="0"/>
              <a:t> </a:t>
            </a:r>
            <a:r>
              <a:rPr lang="en-CA" sz="1600" dirty="0" err="1"/>
              <a:t>actuel</a:t>
            </a:r>
            <a:r>
              <a:rPr lang="en-CA" sz="1600" dirty="0" smtClean="0"/>
              <a:t>.</a:t>
            </a:r>
            <a:endParaRPr lang="en-CA" sz="1600" noProof="1" smtClean="0"/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gray">
          <a:xfrm>
            <a:off x="4672013" y="1555750"/>
            <a:ext cx="4164012" cy="360363"/>
          </a:xfrm>
          <a:prstGeom prst="rect">
            <a:avLst/>
          </a:prstGeom>
          <a:solidFill>
            <a:srgbClr val="00B05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CA" sz="1800" b="1" noProof="1" smtClean="0">
                <a:solidFill>
                  <a:srgbClr val="FFFFFF"/>
                </a:solidFill>
              </a:rPr>
              <a:t>Mission</a:t>
            </a:r>
            <a:endParaRPr lang="en-CA" sz="1800" b="1" noProof="1">
              <a:solidFill>
                <a:srgbClr val="FFFFFF"/>
              </a:solidFill>
            </a:endParaRP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gray">
          <a:xfrm>
            <a:off x="4672013" y="1916113"/>
            <a:ext cx="4164012" cy="387985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 marL="190500" indent="-190500" algn="just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CA" sz="1600" dirty="0"/>
              <a:t>Notre mission est d’être un </a:t>
            </a:r>
            <a:r>
              <a:rPr lang="en-CA" sz="1600" dirty="0" err="1"/>
              <a:t>partenaire</a:t>
            </a:r>
            <a:r>
              <a:rPr lang="en-CA" sz="1600" dirty="0"/>
              <a:t> </a:t>
            </a:r>
            <a:r>
              <a:rPr lang="en-CA" sz="1600" dirty="0" err="1"/>
              <a:t>essentiel</a:t>
            </a:r>
            <a:r>
              <a:rPr lang="en-CA" sz="1600" dirty="0"/>
              <a:t> </a:t>
            </a:r>
            <a:r>
              <a:rPr lang="en-CA" sz="1600" dirty="0" err="1"/>
              <a:t>auprès</a:t>
            </a:r>
            <a:r>
              <a:rPr lang="en-CA" sz="1600" dirty="0"/>
              <a:t> de </a:t>
            </a:r>
            <a:r>
              <a:rPr lang="en-CA" sz="1600" dirty="0" err="1"/>
              <a:t>nos</a:t>
            </a:r>
            <a:r>
              <a:rPr lang="en-CA" sz="1600" dirty="0"/>
              <a:t> clients. Nous </a:t>
            </a:r>
            <a:r>
              <a:rPr lang="en-CA" sz="1600" dirty="0" err="1"/>
              <a:t>voulons</a:t>
            </a:r>
            <a:r>
              <a:rPr lang="en-CA" sz="1600" dirty="0"/>
              <a:t> assurer le </a:t>
            </a:r>
            <a:r>
              <a:rPr lang="en-CA" sz="1600" dirty="0" err="1"/>
              <a:t>meilleur</a:t>
            </a:r>
            <a:r>
              <a:rPr lang="en-CA" sz="1600" dirty="0"/>
              <a:t> </a:t>
            </a:r>
            <a:r>
              <a:rPr lang="en-CA" sz="1600" dirty="0" err="1"/>
              <a:t>rendement</a:t>
            </a:r>
            <a:r>
              <a:rPr lang="en-CA" sz="1600" dirty="0"/>
              <a:t> et </a:t>
            </a:r>
            <a:r>
              <a:rPr lang="en-CA" sz="1600" dirty="0" err="1"/>
              <a:t>protéger</a:t>
            </a:r>
            <a:r>
              <a:rPr lang="en-CA" sz="1600" dirty="0"/>
              <a:t> les </a:t>
            </a:r>
            <a:r>
              <a:rPr lang="en-CA" sz="1600" dirty="0" err="1"/>
              <a:t>intérêts</a:t>
            </a:r>
            <a:r>
              <a:rPr lang="en-CA" sz="1600" dirty="0"/>
              <a:t> de </a:t>
            </a:r>
            <a:r>
              <a:rPr lang="en-CA" sz="1600" dirty="0" err="1"/>
              <a:t>chaque</a:t>
            </a:r>
            <a:r>
              <a:rPr lang="en-CA" sz="1600" dirty="0"/>
              <a:t> </a:t>
            </a:r>
            <a:r>
              <a:rPr lang="en-CA" sz="1600" dirty="0" err="1"/>
              <a:t>entreprise</a:t>
            </a:r>
            <a:r>
              <a:rPr lang="en-CA" sz="1600" dirty="0"/>
              <a:t> </a:t>
            </a:r>
            <a:r>
              <a:rPr lang="en-CA" sz="1600" dirty="0" err="1"/>
              <a:t>ou</a:t>
            </a:r>
            <a:r>
              <a:rPr lang="en-CA" sz="1600" dirty="0"/>
              <a:t> </a:t>
            </a:r>
            <a:r>
              <a:rPr lang="en-CA" sz="1600" b="1" dirty="0">
                <a:solidFill>
                  <a:srgbClr val="00B050"/>
                </a:solidFill>
              </a:rPr>
              <a:t>Groupe MC2 </a:t>
            </a:r>
            <a:r>
              <a:rPr lang="en-CA" sz="1600" dirty="0"/>
              <a:t>sera </a:t>
            </a:r>
            <a:r>
              <a:rPr lang="en-CA" sz="1600" dirty="0" err="1" smtClean="0"/>
              <a:t>appelé</a:t>
            </a:r>
            <a:r>
              <a:rPr lang="en-CA" sz="1600" dirty="0" smtClean="0"/>
              <a:t> </a:t>
            </a:r>
            <a:r>
              <a:rPr lang="en-CA" sz="1600" dirty="0"/>
              <a:t>à </a:t>
            </a:r>
            <a:r>
              <a:rPr lang="en-CA" sz="1600" dirty="0" err="1"/>
              <a:t>offrir</a:t>
            </a:r>
            <a:r>
              <a:rPr lang="en-CA" sz="1600" dirty="0"/>
              <a:t> </a:t>
            </a:r>
            <a:r>
              <a:rPr lang="en-CA" sz="1600" dirty="0" err="1"/>
              <a:t>ses</a:t>
            </a:r>
            <a:r>
              <a:rPr lang="en-CA" sz="1600" dirty="0"/>
              <a:t> services.</a:t>
            </a:r>
            <a:endParaRPr lang="fr-CA" sz="1600" dirty="0"/>
          </a:p>
          <a:p>
            <a:pPr algn="just">
              <a:spcBef>
                <a:spcPct val="40000"/>
              </a:spcBef>
              <a:buClr>
                <a:schemeClr val="accent2"/>
              </a:buClr>
            </a:pPr>
            <a:endParaRPr lang="en-CA" sz="1600" noProof="1" smtClean="0"/>
          </a:p>
          <a:p>
            <a:pPr marL="190500" indent="-190500">
              <a:spcBef>
                <a:spcPct val="40000"/>
              </a:spcBef>
            </a:pPr>
            <a:endParaRPr lang="en-CA" sz="1200" noProof="1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gray">
          <a:xfrm>
            <a:off x="328613" y="1202981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r>
              <a:rPr lang="en-CA" noProof="1" smtClean="0"/>
              <a:t>Qui sommes-nous</a:t>
            </a:r>
            <a:endParaRPr lang="en-CA" noProof="1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76213"/>
            <a:ext cx="4025663" cy="10382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8"/>
          <p:cNvSpPr>
            <a:spLocks noGrp="1" noChangeArrowheads="1"/>
          </p:cNvSpPr>
          <p:nvPr>
            <p:ph type="title"/>
          </p:nvPr>
        </p:nvSpPr>
        <p:spPr>
          <a:xfrm>
            <a:off x="422996" y="452718"/>
            <a:ext cx="5991451" cy="585507"/>
          </a:xfrm>
        </p:spPr>
        <p:txBody>
          <a:bodyPr/>
          <a:lstStyle/>
          <a:p>
            <a:r>
              <a:rPr lang="en-CA" noProof="1" smtClean="0">
                <a:solidFill>
                  <a:srgbClr val="00B050"/>
                </a:solidFill>
              </a:rPr>
              <a:t>Pourquoi GroupeMC2</a:t>
            </a:r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29340"/>
            <a:ext cx="3859795" cy="228660"/>
          </a:xfrm>
          <a:noFill/>
        </p:spPr>
        <p:txBody>
          <a:bodyPr/>
          <a:lstStyle/>
          <a:p>
            <a:r>
              <a:rPr lang="de-DE"/>
              <a:t>Page </a:t>
            </a:r>
            <a:r>
              <a:rPr lang="de-DE">
                <a:sym typeface="Wingdings" pitchFamily="2" charset="2"/>
              </a:rPr>
              <a:t></a:t>
            </a:r>
            <a:r>
              <a:rPr lang="de-DE"/>
              <a:t> </a:t>
            </a:r>
            <a:fld id="{EA57A53D-865D-4CE8-B082-F25F71915E4D}" type="slidenum">
              <a:rPr lang="de-DE"/>
              <a:pPr/>
              <a:t>4</a:t>
            </a:fld>
            <a:endParaRPr lang="de-DE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gray">
          <a:xfrm>
            <a:off x="314325" y="1038225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endParaRPr lang="en-CA" noProof="1"/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gray">
          <a:xfrm>
            <a:off x="3406325" y="1555750"/>
            <a:ext cx="5544000" cy="360363"/>
          </a:xfrm>
          <a:prstGeom prst="rect">
            <a:avLst/>
          </a:prstGeom>
          <a:solidFill>
            <a:srgbClr val="00B05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CA" sz="1800" b="1" noProof="1" smtClean="0">
                <a:solidFill>
                  <a:srgbClr val="FFFFFF"/>
                </a:solidFill>
              </a:rPr>
              <a:t>Pourquoi nous choisir?</a:t>
            </a:r>
            <a:endParaRPr lang="en-CA" sz="1800" b="1" noProof="1">
              <a:solidFill>
                <a:srgbClr val="FFFFFF"/>
              </a:solidFill>
            </a:endParaRPr>
          </a:p>
        </p:txBody>
      </p:sp>
      <p:sp>
        <p:nvSpPr>
          <p:cNvPr id="14346" name="Rectangle 6"/>
          <p:cNvSpPr>
            <a:spLocks noChangeArrowheads="1"/>
          </p:cNvSpPr>
          <p:nvPr/>
        </p:nvSpPr>
        <p:spPr bwMode="gray">
          <a:xfrm>
            <a:off x="3406325" y="1555750"/>
            <a:ext cx="5544000" cy="4240213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 lvl="7" algn="just">
              <a:spcBef>
                <a:spcPct val="40000"/>
              </a:spcBef>
              <a:buClr>
                <a:schemeClr val="accent2"/>
              </a:buClr>
            </a:pPr>
            <a:endParaRPr lang="fr-CA" sz="1200" dirty="0" smtClean="0"/>
          </a:p>
          <a:p>
            <a:pPr marL="190500" indent="-190500" algn="just">
              <a:spcBef>
                <a:spcPct val="40000"/>
              </a:spcBef>
              <a:buClr>
                <a:schemeClr val="accent2"/>
              </a:buClr>
            </a:pPr>
            <a:endParaRPr lang="fr-CA" sz="800" dirty="0" smtClean="0"/>
          </a:p>
          <a:p>
            <a:pPr marL="190500" indent="-190500" algn="just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fr-CA" sz="1400" dirty="0" smtClean="0"/>
              <a:t>Groupe MC2 est un groupe de consultation en génie civil. Il est </a:t>
            </a:r>
            <a:r>
              <a:rPr lang="fr-CA" sz="1400" dirty="0"/>
              <a:t>à</a:t>
            </a:r>
            <a:r>
              <a:rPr lang="fr-CA" sz="1400" dirty="0" smtClean="0"/>
              <a:t> </a:t>
            </a:r>
            <a:r>
              <a:rPr lang="fr-CA" sz="1400" dirty="0" smtClean="0"/>
              <a:t>noter que MC2 est pour </a:t>
            </a:r>
            <a:r>
              <a:rPr lang="fr-CA" sz="1400" dirty="0" smtClean="0"/>
              <a:t>Matériaux </a:t>
            </a:r>
            <a:r>
              <a:rPr lang="fr-CA" sz="1400" dirty="0" smtClean="0"/>
              <a:t>de </a:t>
            </a:r>
            <a:r>
              <a:rPr lang="fr-CA" sz="1400" dirty="0" smtClean="0"/>
              <a:t>Construction </a:t>
            </a:r>
            <a:r>
              <a:rPr lang="fr-CA" sz="1400" dirty="0" smtClean="0"/>
              <a:t>et de </a:t>
            </a:r>
            <a:r>
              <a:rPr lang="fr-CA" sz="1400" dirty="0" smtClean="0"/>
              <a:t>Consultation</a:t>
            </a:r>
            <a:r>
              <a:rPr lang="fr-CA" sz="1400" dirty="0" smtClean="0"/>
              <a:t>. Fort d’une équipe structuré, nous sommes persuadés d’atteindre vos attentes </a:t>
            </a:r>
            <a:r>
              <a:rPr lang="fr-CA" sz="1400" dirty="0" smtClean="0"/>
              <a:t>recherchées.</a:t>
            </a:r>
            <a:endParaRPr lang="fr-CA" sz="1400" dirty="0"/>
          </a:p>
          <a:p>
            <a:pPr algn="just">
              <a:spcBef>
                <a:spcPct val="40000"/>
              </a:spcBef>
              <a:buClr>
                <a:schemeClr val="accent2"/>
              </a:buClr>
            </a:pPr>
            <a:endParaRPr lang="fr-CA" sz="1400" dirty="0" smtClean="0"/>
          </a:p>
          <a:p>
            <a:pPr marL="190500" indent="-190500" algn="just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fr-CA" sz="1400" dirty="0" smtClean="0"/>
              <a:t>Nous sommes là en apport à vos services déjà en place. Nous voulons apporter le meilleur de nos connaissances à votre équipe ou bien prendre en charge en impartition total ou partiel votre côté technique</a:t>
            </a:r>
          </a:p>
          <a:p>
            <a:pPr marL="190500" indent="-190500" algn="just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fr-CA" sz="1400" noProof="1" smtClean="0"/>
          </a:p>
          <a:p>
            <a:pPr marL="190500" indent="-190500" algn="just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fr-CA" sz="1400" noProof="1" smtClean="0"/>
              <a:t>Travailler avec Groupe MC2 est gage de succès et de </a:t>
            </a:r>
            <a:r>
              <a:rPr lang="fr-CA" sz="1400" noProof="1" smtClean="0"/>
              <a:t>longévité</a:t>
            </a:r>
            <a:r>
              <a:rPr lang="fr-CA" sz="1400" noProof="1" smtClean="0"/>
              <a:t>. </a:t>
            </a:r>
            <a:endParaRPr lang="en-CA" sz="1400" noProof="1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96" y="2115403"/>
            <a:ext cx="2638425" cy="31921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6"/>
          <p:cNvSpPr>
            <a:spLocks noGrp="1" noChangeArrowheads="1"/>
          </p:cNvSpPr>
          <p:nvPr>
            <p:ph type="title"/>
          </p:nvPr>
        </p:nvSpPr>
        <p:spPr>
          <a:xfrm>
            <a:off x="328613" y="452718"/>
            <a:ext cx="7055380" cy="1400530"/>
          </a:xfrm>
        </p:spPr>
        <p:txBody>
          <a:bodyPr/>
          <a:lstStyle/>
          <a:p>
            <a:r>
              <a:rPr lang="fr-CA" noProof="1" smtClean="0">
                <a:solidFill>
                  <a:srgbClr val="00B050"/>
                </a:solidFill>
              </a:rPr>
              <a:t>Nos services</a:t>
            </a:r>
            <a:endParaRPr lang="de-DE" noProof="1" smtClean="0">
              <a:solidFill>
                <a:srgbClr val="00B050"/>
              </a:solidFill>
            </a:endParaRPr>
          </a:p>
        </p:txBody>
      </p:sp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492" y="6629340"/>
            <a:ext cx="3859795" cy="228660"/>
          </a:xfrm>
          <a:noFill/>
        </p:spPr>
        <p:txBody>
          <a:bodyPr/>
          <a:lstStyle/>
          <a:p>
            <a:r>
              <a:rPr lang="de-DE" dirty="0">
                <a:solidFill>
                  <a:schemeClr val="tx1">
                    <a:alpha val="60000"/>
                  </a:schemeClr>
                </a:solidFill>
              </a:rPr>
              <a:t>Page </a:t>
            </a:r>
            <a:r>
              <a:rPr lang="de-DE" dirty="0">
                <a:solidFill>
                  <a:schemeClr val="tx1">
                    <a:alpha val="60000"/>
                  </a:schemeClr>
                </a:solidFill>
                <a:sym typeface="Wingdings" pitchFamily="2" charset="2"/>
              </a:rPr>
              <a:t></a:t>
            </a:r>
            <a:r>
              <a:rPr lang="de-DE" dirty="0">
                <a:solidFill>
                  <a:schemeClr val="tx1">
                    <a:alpha val="60000"/>
                  </a:schemeClr>
                </a:solidFill>
              </a:rPr>
              <a:t> </a:t>
            </a:r>
            <a:fld id="{65D24FDB-DBF5-4C06-9829-D1A9B8EA6A98}" type="slidenum">
              <a:rPr lang="de-DE">
                <a:solidFill>
                  <a:schemeClr val="tx1">
                    <a:alpha val="60000"/>
                  </a:schemeClr>
                </a:solidFill>
              </a:rPr>
              <a:pPr/>
              <a:t>5</a:t>
            </a:fld>
            <a:endParaRPr lang="de-DE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gray">
          <a:xfrm>
            <a:off x="328613" y="3643313"/>
            <a:ext cx="2738437" cy="2661234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>
              <a:spcBef>
                <a:spcPct val="40000"/>
              </a:spcBef>
              <a:buClr>
                <a:schemeClr val="accent2"/>
              </a:buClr>
            </a:pPr>
            <a:r>
              <a:rPr lang="en-CA" sz="1400" b="1" noProof="1" smtClean="0"/>
              <a:t>Laboratoire</a:t>
            </a:r>
          </a:p>
          <a:p>
            <a:pPr marL="190500" indent="-19050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fr-CA" sz="1200" noProof="1" smtClean="0"/>
              <a:t>Essais de laboratoire pour assurer un bon suivi avec vos matériaux conformes aux exigences.</a:t>
            </a:r>
          </a:p>
          <a:p>
            <a:pPr marL="190500" indent="-19050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fr-CA" sz="1200" noProof="1" smtClean="0"/>
              <a:t>Optimisation de mélanges de béton.</a:t>
            </a:r>
          </a:p>
          <a:p>
            <a:pPr marL="190500" indent="-19050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fr-CA" sz="1200" noProof="1" smtClean="0"/>
              <a:t>Contrôle qualitatifs de vos matériaux.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gray">
          <a:xfrm>
            <a:off x="3213100" y="3643313"/>
            <a:ext cx="2738438" cy="2661234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>
              <a:spcBef>
                <a:spcPct val="40000"/>
              </a:spcBef>
              <a:buClr>
                <a:schemeClr val="accent2"/>
              </a:buClr>
            </a:pPr>
            <a:r>
              <a:rPr lang="en-CA" sz="1400" b="1" noProof="1" smtClean="0"/>
              <a:t>Chantier</a:t>
            </a:r>
          </a:p>
          <a:p>
            <a:pPr marL="190500" indent="-19050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CA" sz="1200" noProof="1" smtClean="0"/>
              <a:t>Assurer un bon suivi en chantier avec nos techniciens.</a:t>
            </a:r>
          </a:p>
          <a:p>
            <a:pPr marL="190500" indent="-19050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CA" sz="1200" noProof="1" smtClean="0"/>
              <a:t>Faire les essais tel que demandé par les devis.</a:t>
            </a:r>
          </a:p>
          <a:p>
            <a:pPr marL="190500" indent="-19050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CA" sz="1200" noProof="1" smtClean="0"/>
              <a:t>Expertise sur des cas de litige avec vos clients.</a:t>
            </a:r>
          </a:p>
          <a:p>
            <a:pPr marL="190500" indent="-19050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CA" sz="1200" noProof="1" smtClean="0"/>
              <a:t>Faire le suivi avec votre doseur pour assurer un bon fonctionnement au chantier.</a:t>
            </a:r>
          </a:p>
          <a:p>
            <a:pPr marL="190500" indent="-19050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CA" sz="1400" noProof="1"/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gray">
          <a:xfrm>
            <a:off x="6097588" y="3643313"/>
            <a:ext cx="2738437" cy="215265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108000" rIns="72000" bIns="72000"/>
          <a:lstStyle/>
          <a:p>
            <a:pPr>
              <a:spcBef>
                <a:spcPct val="40000"/>
              </a:spcBef>
              <a:buClr>
                <a:schemeClr val="accent2"/>
              </a:buClr>
            </a:pPr>
            <a:r>
              <a:rPr lang="en-CA" sz="1400" b="1" noProof="1" smtClean="0"/>
              <a:t>Consultation</a:t>
            </a:r>
          </a:p>
          <a:p>
            <a:pPr marL="285750" indent="-28575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CA" sz="1200" noProof="1" smtClean="0"/>
              <a:t>Consultation pour vos devis et soumission.</a:t>
            </a:r>
          </a:p>
          <a:p>
            <a:pPr marL="285750" indent="-28575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CA" sz="1200" noProof="1" smtClean="0"/>
              <a:t>Consultation pour suivi BNQ.</a:t>
            </a:r>
          </a:p>
          <a:p>
            <a:pPr marL="285750" indent="-28575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fr-CA" sz="1200" noProof="1" smtClean="0"/>
              <a:t>Support de votre équipe technique.</a:t>
            </a:r>
          </a:p>
          <a:p>
            <a:pPr marL="285750" indent="-285750">
              <a:spcBef>
                <a:spcPct val="4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fr-CA" sz="1200" noProof="1" smtClean="0"/>
              <a:t>Avoir un expert près de vous en tout temps.</a:t>
            </a:r>
            <a:endParaRPr lang="en-CA" sz="1200" noProof="1"/>
          </a:p>
        </p:txBody>
      </p:sp>
      <p:sp>
        <p:nvSpPr>
          <p:cNvPr id="16392" name="Rectangle 6" descr="Bild4"/>
          <p:cNvSpPr>
            <a:spLocks noChangeAspect="1" noChangeArrowheads="1"/>
          </p:cNvSpPr>
          <p:nvPr/>
        </p:nvSpPr>
        <p:spPr bwMode="auto">
          <a:xfrm>
            <a:off x="6097588" y="1555750"/>
            <a:ext cx="2738437" cy="20955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393" name="Rectangle 7" descr="Bild3"/>
          <p:cNvSpPr>
            <a:spLocks noChangeAspect="1" noChangeArrowheads="1"/>
          </p:cNvSpPr>
          <p:nvPr/>
        </p:nvSpPr>
        <p:spPr bwMode="auto">
          <a:xfrm>
            <a:off x="328613" y="1555750"/>
            <a:ext cx="2738437" cy="20955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394" name="Rectangle 8" descr="Bild2"/>
          <p:cNvSpPr>
            <a:spLocks noChangeAspect="1" noChangeArrowheads="1"/>
          </p:cNvSpPr>
          <p:nvPr/>
        </p:nvSpPr>
        <p:spPr bwMode="auto">
          <a:xfrm>
            <a:off x="3213100" y="1555750"/>
            <a:ext cx="2738438" cy="20955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6397" name="Rectangle 7"/>
          <p:cNvSpPr>
            <a:spLocks noChangeArrowheads="1"/>
          </p:cNvSpPr>
          <p:nvPr/>
        </p:nvSpPr>
        <p:spPr bwMode="gray">
          <a:xfrm>
            <a:off x="314324" y="1038225"/>
            <a:ext cx="8636001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endParaRPr lang="en-CA" noProof="1"/>
          </a:p>
        </p:txBody>
      </p:sp>
      <p:pic>
        <p:nvPicPr>
          <p:cNvPr id="15" name="Picture 14" descr="autoroute 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3100" y="1555750"/>
            <a:ext cx="2738438" cy="208756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1555750"/>
            <a:ext cx="2738437" cy="21402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67" y="1555750"/>
            <a:ext cx="2703372" cy="21402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8" y="1529426"/>
            <a:ext cx="2738437" cy="21402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noProof="1" smtClean="0"/>
              <a:t>Notre proposition</a:t>
            </a:r>
            <a:endParaRPr lang="de-DE" noProof="1" smtClean="0"/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633661"/>
            <a:ext cx="3859795" cy="228660"/>
          </a:xfrm>
          <a:noFill/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</a:t>
            </a: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</a:t>
            </a:r>
            <a:r>
              <a:rPr lang="de-D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fld id="{2D1FECCD-FED0-4512-92DE-B3D84F20C074}" type="slidenum">
              <a:rPr lang="de-DE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de-D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gray">
          <a:xfrm>
            <a:off x="314325" y="1555750"/>
            <a:ext cx="1719263" cy="968375"/>
          </a:xfrm>
          <a:prstGeom prst="rect">
            <a:avLst/>
          </a:prstGeom>
          <a:solidFill>
            <a:srgbClr val="00B05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CA" sz="1600" b="1" noProof="1">
                <a:solidFill>
                  <a:srgbClr val="FFFFFF"/>
                </a:solidFill>
              </a:rPr>
              <a:t>R</a:t>
            </a:r>
            <a:r>
              <a:rPr lang="en-CA" sz="1600" b="1" noProof="1" smtClean="0">
                <a:solidFill>
                  <a:srgbClr val="FFFFFF"/>
                </a:solidFill>
              </a:rPr>
              <a:t>émunération Standard</a:t>
            </a: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gray">
          <a:xfrm>
            <a:off x="2033588" y="1555750"/>
            <a:ext cx="6811962" cy="968375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pPr marL="285750" indent="-285750" algn="just">
              <a:lnSpc>
                <a:spcPct val="90000"/>
              </a:lnSpc>
              <a:spcBef>
                <a:spcPct val="10000"/>
              </a:spcBef>
              <a:buClr>
                <a:srgbClr val="2A79D0"/>
              </a:buClr>
              <a:buFont typeface="Wingdings" pitchFamily="2" charset="2"/>
              <a:buChar char="§"/>
            </a:pPr>
            <a:r>
              <a:rPr lang="en-CA" sz="1600" noProof="1" smtClean="0">
                <a:solidFill>
                  <a:srgbClr val="000000"/>
                </a:solidFill>
              </a:rPr>
              <a:t>Taux horaire</a:t>
            </a:r>
          </a:p>
          <a:p>
            <a:pPr marL="285750" indent="-285750" algn="just">
              <a:lnSpc>
                <a:spcPct val="90000"/>
              </a:lnSpc>
              <a:spcBef>
                <a:spcPct val="10000"/>
              </a:spcBef>
              <a:buClr>
                <a:srgbClr val="2A79D0"/>
              </a:buClr>
              <a:buFont typeface="Wingdings" pitchFamily="2" charset="2"/>
              <a:buChar char="§"/>
            </a:pPr>
            <a:r>
              <a:rPr lang="en-CA" sz="1600" noProof="1" smtClean="0">
                <a:solidFill>
                  <a:srgbClr val="000000"/>
                </a:solidFill>
              </a:rPr>
              <a:t>Dépenses </a:t>
            </a:r>
            <a:r>
              <a:rPr lang="en-CA" sz="1600" noProof="1" smtClean="0">
                <a:solidFill>
                  <a:srgbClr val="000000"/>
                </a:solidFill>
              </a:rPr>
              <a:t>facturées </a:t>
            </a:r>
            <a:r>
              <a:rPr lang="en-CA" sz="1600" noProof="1" smtClean="0">
                <a:solidFill>
                  <a:srgbClr val="000000"/>
                </a:solidFill>
              </a:rPr>
              <a:t>à l’essais</a:t>
            </a:r>
            <a:endParaRPr lang="en-CA" sz="1600" noProof="1">
              <a:solidFill>
                <a:srgbClr val="000000"/>
              </a:solidFill>
            </a:endParaRP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gray">
          <a:xfrm>
            <a:off x="314325" y="2646363"/>
            <a:ext cx="1719263" cy="966787"/>
          </a:xfrm>
          <a:prstGeom prst="rect">
            <a:avLst/>
          </a:prstGeom>
          <a:solidFill>
            <a:srgbClr val="00B05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CA" sz="1600" b="1" noProof="1" smtClean="0">
                <a:solidFill>
                  <a:srgbClr val="FFFFFF"/>
                </a:solidFill>
              </a:rPr>
              <a:t>Rémunération de certification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gray">
          <a:xfrm>
            <a:off x="2033588" y="2646363"/>
            <a:ext cx="6811962" cy="96678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pPr marL="285750" indent="-285750" algn="just">
              <a:lnSpc>
                <a:spcPct val="90000"/>
              </a:lnSpc>
              <a:spcBef>
                <a:spcPct val="10000"/>
              </a:spcBef>
              <a:buClr>
                <a:srgbClr val="2A79D0"/>
              </a:buClr>
              <a:buFont typeface="Wingdings" pitchFamily="2" charset="2"/>
              <a:buChar char="§"/>
            </a:pPr>
            <a:r>
              <a:rPr lang="en-CA" sz="1600" noProof="1" smtClean="0">
                <a:solidFill>
                  <a:srgbClr val="000000"/>
                </a:solidFill>
              </a:rPr>
              <a:t>Facturé à l’heure. </a:t>
            </a:r>
            <a:endParaRPr lang="en-CA" sz="1800" noProof="1">
              <a:solidFill>
                <a:srgbClr val="000000"/>
              </a:solidFill>
            </a:endParaRPr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gray">
          <a:xfrm>
            <a:off x="314325" y="3736975"/>
            <a:ext cx="1719263" cy="966788"/>
          </a:xfrm>
          <a:prstGeom prst="rect">
            <a:avLst/>
          </a:prstGeom>
          <a:solidFill>
            <a:srgbClr val="00B05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CA" sz="1600" b="1" noProof="1" smtClean="0">
                <a:solidFill>
                  <a:srgbClr val="FFFFFF"/>
                </a:solidFill>
              </a:rPr>
              <a:t>  Rémunération tout inclus</a:t>
            </a:r>
            <a:endParaRPr lang="en-CA" sz="1600" b="1" noProof="1">
              <a:solidFill>
                <a:srgbClr val="FFFFFF"/>
              </a:solidFill>
            </a:endParaRPr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gray">
          <a:xfrm>
            <a:off x="2033588" y="3736975"/>
            <a:ext cx="6811962" cy="966788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/>
          <a:lstStyle/>
          <a:p>
            <a:pPr marL="285750" indent="-285750" algn="just">
              <a:lnSpc>
                <a:spcPct val="90000"/>
              </a:lnSpc>
              <a:spcBef>
                <a:spcPct val="10000"/>
              </a:spcBef>
              <a:buClr>
                <a:srgbClr val="2A79D0"/>
              </a:buClr>
              <a:buFont typeface="Wingdings" pitchFamily="2" charset="2"/>
              <a:buChar char="§"/>
            </a:pPr>
            <a:r>
              <a:rPr lang="en-CA" sz="1600" noProof="1" smtClean="0">
                <a:solidFill>
                  <a:srgbClr val="000000"/>
                </a:solidFill>
              </a:rPr>
              <a:t>Tout </a:t>
            </a:r>
            <a:r>
              <a:rPr lang="en-CA" sz="1600" noProof="1" smtClean="0">
                <a:solidFill>
                  <a:srgbClr val="000000"/>
                </a:solidFill>
              </a:rPr>
              <a:t>dépendant </a:t>
            </a:r>
            <a:r>
              <a:rPr lang="en-CA" sz="1600" noProof="1" smtClean="0">
                <a:solidFill>
                  <a:srgbClr val="000000"/>
                </a:solidFill>
              </a:rPr>
              <a:t>du volume de votre entreprise</a:t>
            </a:r>
            <a:r>
              <a:rPr lang="en-CA" sz="1200" noProof="1" smtClean="0">
                <a:solidFill>
                  <a:srgbClr val="000000"/>
                </a:solidFill>
              </a:rPr>
              <a:t>.</a:t>
            </a:r>
            <a:endParaRPr lang="en-CA" sz="1200" noProof="1">
              <a:solidFill>
                <a:srgbClr val="000000"/>
              </a:solidFill>
            </a:endParaRPr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gray">
          <a:xfrm>
            <a:off x="314325" y="4827588"/>
            <a:ext cx="1719263" cy="968375"/>
          </a:xfrm>
          <a:prstGeom prst="rect">
            <a:avLst/>
          </a:prstGeom>
          <a:solidFill>
            <a:srgbClr val="00B050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en-CA" sz="1600" b="1" noProof="1" smtClean="0">
                <a:solidFill>
                  <a:srgbClr val="FFFFFF"/>
                </a:solidFill>
              </a:rPr>
              <a:t>Rémunération</a:t>
            </a:r>
            <a:r>
              <a:rPr lang="en-CA" sz="1600" b="1" noProof="1">
                <a:solidFill>
                  <a:srgbClr val="FFFFFF"/>
                </a:solidFill>
              </a:rPr>
              <a:t> </a:t>
            </a:r>
            <a:r>
              <a:rPr lang="en-CA" sz="1600" b="1" noProof="1" smtClean="0">
                <a:solidFill>
                  <a:srgbClr val="FFFFFF"/>
                </a:solidFill>
              </a:rPr>
              <a:t>hors norme</a:t>
            </a:r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gray">
          <a:xfrm>
            <a:off x="2024063" y="4827588"/>
            <a:ext cx="6811962" cy="968375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108000" tIns="72000" rIns="72000" bIns="72000" anchor="ctr" anchorCtr="0"/>
          <a:lstStyle/>
          <a:p>
            <a:pPr marL="285750" indent="-285750">
              <a:lnSpc>
                <a:spcPct val="90000"/>
              </a:lnSpc>
              <a:spcBef>
                <a:spcPct val="10000"/>
              </a:spcBef>
              <a:buClr>
                <a:srgbClr val="2A79D0"/>
              </a:buClr>
              <a:buFont typeface="Wingdings" pitchFamily="2" charset="2"/>
              <a:buChar char="§"/>
            </a:pPr>
            <a:r>
              <a:rPr lang="en-CA" sz="1600" noProof="1" smtClean="0">
                <a:solidFill>
                  <a:srgbClr val="000000"/>
                </a:solidFill>
              </a:rPr>
              <a:t>À discuter afin de bien comprendre les enjeux.</a:t>
            </a:r>
            <a:endParaRPr lang="en-CA" sz="1600" noProof="1">
              <a:solidFill>
                <a:srgbClr val="000000"/>
              </a:solidFill>
            </a:endParaRPr>
          </a:p>
        </p:txBody>
      </p:sp>
      <p:sp>
        <p:nvSpPr>
          <p:cNvPr id="17424" name="Rectangle 7"/>
          <p:cNvSpPr>
            <a:spLocks noChangeArrowheads="1"/>
          </p:cNvSpPr>
          <p:nvPr/>
        </p:nvSpPr>
        <p:spPr bwMode="gray">
          <a:xfrm>
            <a:off x="314325" y="1038225"/>
            <a:ext cx="575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 eaLnBrk="0" hangingPunct="0"/>
            <a:r>
              <a:rPr lang="en-CA" noProof="1" smtClean="0">
                <a:solidFill>
                  <a:srgbClr val="000000"/>
                </a:solidFill>
              </a:rPr>
              <a:t>Mode de rémunération</a:t>
            </a:r>
            <a:endParaRPr lang="en-CA" noProof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92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sentationLoad">
  <a:themeElements>
    <a:clrScheme name="PresentationLoad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PresentationLo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PresentationLoad</Template>
  <TotalTime>461</TotalTime>
  <Words>424</Words>
  <Application>Microsoft Office PowerPoint</Application>
  <PresentationFormat>Affichage à l'écran (4:3)</PresentationFormat>
  <Paragraphs>59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Century Gothic</vt:lpstr>
      <vt:lpstr>Times New Roman</vt:lpstr>
      <vt:lpstr>Wingdings</vt:lpstr>
      <vt:lpstr>Wingdings 3</vt:lpstr>
      <vt:lpstr>PresentationLoad</vt:lpstr>
      <vt:lpstr>Ion</vt:lpstr>
      <vt:lpstr>Groupe MC2</vt:lpstr>
      <vt:lpstr>Vison de Groupe MC2</vt:lpstr>
      <vt:lpstr>Notre société</vt:lpstr>
      <vt:lpstr>Pourquoi GroupeMC2</vt:lpstr>
      <vt:lpstr>Nos services</vt:lpstr>
      <vt:lpstr>Notre proposition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Daniel Bissonnette</dc:creator>
  <dc:description>PresentationLoad.com</dc:description>
  <cp:lastModifiedBy>Guillaume Lépine</cp:lastModifiedBy>
  <cp:revision>93</cp:revision>
  <cp:lastPrinted>2013-01-11T19:26:21Z</cp:lastPrinted>
  <dcterms:created xsi:type="dcterms:W3CDTF">2007-11-27T23:54:21Z</dcterms:created>
  <dcterms:modified xsi:type="dcterms:W3CDTF">2016-08-23T20:16:12Z</dcterms:modified>
</cp:coreProperties>
</file>