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31"/>
  </p:notesMasterIdLst>
  <p:sldIdLst>
    <p:sldId id="256" r:id="rId2"/>
    <p:sldId id="257" r:id="rId3"/>
    <p:sldId id="262" r:id="rId4"/>
    <p:sldId id="263" r:id="rId5"/>
    <p:sldId id="267" r:id="rId6"/>
    <p:sldId id="275" r:id="rId7"/>
    <p:sldId id="273" r:id="rId8"/>
    <p:sldId id="274" r:id="rId9"/>
    <p:sldId id="280" r:id="rId10"/>
    <p:sldId id="281" r:id="rId11"/>
    <p:sldId id="276" r:id="rId12"/>
    <p:sldId id="277" r:id="rId13"/>
    <p:sldId id="278" r:id="rId14"/>
    <p:sldId id="284" r:id="rId15"/>
    <p:sldId id="279" r:id="rId16"/>
    <p:sldId id="283" r:id="rId17"/>
    <p:sldId id="286" r:id="rId18"/>
    <p:sldId id="282" r:id="rId19"/>
    <p:sldId id="269" r:id="rId20"/>
    <p:sldId id="290" r:id="rId21"/>
    <p:sldId id="260" r:id="rId22"/>
    <p:sldId id="259" r:id="rId23"/>
    <p:sldId id="287" r:id="rId24"/>
    <p:sldId id="258" r:id="rId25"/>
    <p:sldId id="261" r:id="rId26"/>
    <p:sldId id="264" r:id="rId27"/>
    <p:sldId id="270" r:id="rId28"/>
    <p:sldId id="288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12" autoAdjust="0"/>
    <p:restoredTop sz="86377" autoAdjust="0"/>
  </p:normalViewPr>
  <p:slideViewPr>
    <p:cSldViewPr>
      <p:cViewPr varScale="1">
        <p:scale>
          <a:sx n="79" d="100"/>
          <a:sy n="79" d="100"/>
        </p:scale>
        <p:origin x="121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DB7A7-1FC5-4E74-B8E3-D3CC7C4AED6D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0831F-641E-4D4C-9148-2F646BE083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0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0831F-641E-4D4C-9148-2F646BE0839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43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D52-0AE8-4D2B-A216-46B3F18CD6D1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2966-530F-4A21-9D16-2A0EE93B7F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D52-0AE8-4D2B-A216-46B3F18CD6D1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2966-530F-4A21-9D16-2A0EE93B7F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D52-0AE8-4D2B-A216-46B3F18CD6D1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2966-530F-4A21-9D16-2A0EE93B7F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D52-0AE8-4D2B-A216-46B3F18CD6D1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2966-530F-4A21-9D16-2A0EE93B7F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D52-0AE8-4D2B-A216-46B3F18CD6D1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2966-530F-4A21-9D16-2A0EE93B7F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D52-0AE8-4D2B-A216-46B3F18CD6D1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2966-530F-4A21-9D16-2A0EE93B7F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D52-0AE8-4D2B-A216-46B3F18CD6D1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2966-530F-4A21-9D16-2A0EE93B7F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D52-0AE8-4D2B-A216-46B3F18CD6D1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2966-530F-4A21-9D16-2A0EE93B7F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D52-0AE8-4D2B-A216-46B3F18CD6D1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2966-530F-4A21-9D16-2A0EE93B7F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D52-0AE8-4D2B-A216-46B3F18CD6D1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2966-530F-4A21-9D16-2A0EE93B7F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D52-0AE8-4D2B-A216-46B3F18CD6D1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2966-530F-4A21-9D16-2A0EE93B7F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57D52-0AE8-4D2B-A216-46B3F18CD6D1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42966-530F-4A21-9D16-2A0EE93B7F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spd="slow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OuByNGQ2cYCFVRbiAodn4EMqg&amp;url=http://luxatic.com/the-jumeirah-zabeel-saray-hotel-in-dubais-palm-jumeirah/&amp;ei=LTikVau3FdS2oQSfg7LQCg&amp;bvm=bv.97653015,d.cGU&amp;psig=AFQjCNFSVpzlWIrI06i25-CCfnB9zSkI0g&amp;ust=143691201764961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agerco.com/" TargetMode="External"/><Relationship Id="rId13" Type="http://schemas.openxmlformats.org/officeDocument/2006/relationships/hyperlink" Target="http://www.rockwoodmfg.com/index.php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12" Type="http://schemas.openxmlformats.org/officeDocument/2006/relationships/image" Target="../media/image27.png"/><Relationship Id="rId17" Type="http://schemas.openxmlformats.org/officeDocument/2006/relationships/image" Target="../media/image30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gres&amp;cd=&amp;cad=rja&amp;uact=8&amp;ved=0CAgQjRwwAGoVChMIzP7Wq5fbxgIV05yICh0X0A4A&amp;url=http://hardwareplusllc.com/store/index.html&amp;ei=pEulVcycGtO5ogSXoDs&amp;psig=AFQjCNEBEBopyjaOo-FafTMWKpGQy1vLVg&amp;ust=1436982564524069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3.png"/><Relationship Id="rId15" Type="http://schemas.openxmlformats.org/officeDocument/2006/relationships/hyperlink" Target="http://www.oshkoshdoor.com/" TargetMode="External"/><Relationship Id="rId10" Type="http://schemas.openxmlformats.org/officeDocument/2006/relationships/hyperlink" Target="https://www.trimcobbw.com/door-hardware/index.asp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OD8-7-d2cYCFdRZiAodaXIPmQ&amp;url=http://www.columbusdoor.com/&amp;ei=qkWkVeD_BtSzoQTp5L3ICQ&amp;bvm=bv.97653015,d.cGU&amp;psig=AFQjCNHhvquln0obtOetthxmVxgEGdNq7A&amp;ust=143691547871887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Ly4muCW2cYCFUKliAodgKUP1g&amp;url=http://list25.com/the-25-most-powerful-superheroes-of-all-time/&amp;ei=lj6kVbyVKcLKogSAy76wDQ&amp;bvm=bv.97653015,d.cGU&amp;psig=AFQjCNFdWz8a1BLwG2pQksO6ISjZN2wnQg&amp;ust=143691363947592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&amp;url=http://unitedoperations.com/construction/&amp;ei=MTykVaPrAozcoATD25X4BQ&amp;bvm=bv.97653015,d.cGU&amp;psig=AFQjCNEo-bUA_YJhsnYQGlpBLbbGRxxj4w&amp;ust=143691307365449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MzU2byY2cYCFVKViAodIR8FIA&amp;url=http://citruspawn.com/about-us-citrus-pawn-shop/&amp;ei=ZUCkVYyOBdKqogShvpSAAg&amp;bvm=bv.97653015,d.cGU&amp;psig=AFQjCNHFOMD2vY_sp74sQVrbf2QZ0W8uHw&amp;ust=143691409405893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6002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We didn’t invent the barn door, we just perfected it!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5240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Modern sliding door system for hospitality, medical</a:t>
            </a:r>
            <a:r>
              <a:rPr lang="en-US" i="1" dirty="0"/>
              <a:t>,</a:t>
            </a:r>
            <a:r>
              <a:rPr lang="en-US" i="1" dirty="0" smtClean="0"/>
              <a:t> assisted living and Office </a:t>
            </a:r>
            <a:r>
              <a:rPr lang="en-US" dirty="0" smtClean="0"/>
              <a:t> Now STC tested </a:t>
            </a:r>
          </a:p>
          <a:p>
            <a:endParaRPr lang="en-US" dirty="0"/>
          </a:p>
        </p:txBody>
      </p:sp>
      <p:pic>
        <p:nvPicPr>
          <p:cNvPr id="1026" name="Picture 2" descr="C:\Users\Steve\Desktop\Serenity Door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819400" cy="2330320"/>
          </a:xfrm>
          <a:prstGeom prst="rect">
            <a:avLst/>
          </a:prstGeom>
          <a:noFill/>
        </p:spPr>
      </p:pic>
      <p:pic>
        <p:nvPicPr>
          <p:cNvPr id="1027" name="Picture 3" descr="C:\Users\Steve\Desktop\FASTRAC\Serenity Barn Door Flyer_files\Barn do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9600"/>
            <a:ext cx="3190875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638800"/>
            <a:ext cx="5486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Barn Door Wood Trim Cased Opening – Right section track detail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898" r="6898"/>
          <a:stretch>
            <a:fillRect/>
          </a:stretch>
        </p:blipFill>
        <p:spPr bwMode="auto">
          <a:xfrm>
            <a:off x="1371600" y="612774"/>
            <a:ext cx="64770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Steve\Desktop\Serenity Doo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96112" cy="740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715000"/>
            <a:ext cx="5486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Barn Door Wood Trim Cased Opening – Bottom section receiving channel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898" r="689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teve\Desktop\Serenity Doo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96112" cy="740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562600"/>
            <a:ext cx="5486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 Barn Door Wood Cased Opening – Right section track detail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898" r="6898"/>
          <a:stretch>
            <a:fillRect/>
          </a:stretch>
        </p:blipFill>
        <p:spPr bwMode="auto">
          <a:xfrm>
            <a:off x="1447800" y="612774"/>
            <a:ext cx="60960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teve\Desktop\Serenity Doo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96112" cy="740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791200"/>
            <a:ext cx="5486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Barn Door Wood Cased Opening – Bottom section receiving channel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898" r="6898"/>
          <a:stretch>
            <a:fillRect/>
          </a:stretch>
        </p:blipFill>
        <p:spPr bwMode="auto">
          <a:xfrm>
            <a:off x="1447800" y="612774"/>
            <a:ext cx="61722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teve\Desktop\Serenity Doo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96112" cy="740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86400"/>
            <a:ext cx="5486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Barn Door Optional Wood Trim Wraps – Wood cased opening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898" r="6898"/>
          <a:stretch>
            <a:fillRect/>
          </a:stretch>
        </p:blipFill>
        <p:spPr bwMode="auto">
          <a:xfrm>
            <a:off x="1600200" y="6096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teve\Desktop\Serenity Doo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96112" cy="740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638800"/>
            <a:ext cx="5486400" cy="566738"/>
          </a:xfrm>
        </p:spPr>
        <p:txBody>
          <a:bodyPr>
            <a:normAutofit/>
          </a:bodyPr>
          <a:lstStyle/>
          <a:p>
            <a:r>
              <a:rPr lang="en-US" dirty="0" smtClean="0"/>
              <a:t>Optional Wood Trim Wraps – Wood cased opening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898" r="6898"/>
          <a:stretch>
            <a:fillRect/>
          </a:stretch>
        </p:blipFill>
        <p:spPr bwMode="auto">
          <a:xfrm>
            <a:off x="1524000" y="612774"/>
            <a:ext cx="6477000" cy="487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teve\Desktop\Serenity Doo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96112" cy="740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562600"/>
            <a:ext cx="5486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Optional Wood Trim Wraps – Wood cased opening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898" r="6898"/>
          <a:stretch>
            <a:fillRect/>
          </a:stretch>
        </p:blipFill>
        <p:spPr bwMode="auto">
          <a:xfrm>
            <a:off x="1524000" y="533400"/>
            <a:ext cx="6172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teve\Desktop\Serenity Doo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96112" cy="740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562600"/>
            <a:ext cx="5791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Optional Wood Trim Wraps – Wood cased opening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898" r="6898"/>
          <a:stretch>
            <a:fillRect/>
          </a:stretch>
        </p:blipFill>
        <p:spPr bwMode="auto">
          <a:xfrm>
            <a:off x="1447800" y="612774"/>
            <a:ext cx="64770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teve\Desktop\Serenity Doo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96112" cy="740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867400"/>
            <a:ext cx="54864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Optional Wood Trim Wraps – Wood cased opening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898" r="6898"/>
          <a:stretch>
            <a:fillRect/>
          </a:stretch>
        </p:blipFill>
        <p:spPr bwMode="auto">
          <a:xfrm>
            <a:off x="1447800" y="609600"/>
            <a:ext cx="6400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teve\Desktop\Serenity Doo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96112" cy="740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858000" cy="1447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Soft Close Door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1800" i="1" dirty="0" smtClean="0"/>
              <a:t>A soft close is an added feature that enables a barn door to have a controlled and gentle close at either side of its travel</a:t>
            </a:r>
            <a:r>
              <a:rPr lang="en-US" sz="1800" b="1" i="1" dirty="0" smtClean="0"/>
              <a:t> </a:t>
            </a:r>
            <a:endParaRPr lang="en-US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Safety - </a:t>
            </a:r>
            <a:r>
              <a:rPr lang="en-US" sz="2000" dirty="0" smtClean="0"/>
              <a:t>Gently stops the slamming of the barn door even when it is shut/open aggressively as it softly closes the barn door in a safe and quite manner.</a:t>
            </a:r>
          </a:p>
          <a:p>
            <a:r>
              <a:rPr lang="en-US" sz="2000" b="1" dirty="0" smtClean="0"/>
              <a:t>Extends the life of your door - </a:t>
            </a:r>
            <a:r>
              <a:rPr lang="en-US" sz="2000" dirty="0" smtClean="0"/>
              <a:t>Slamming of the barn door is one of the major factors that decreases the life of your door. With a soft close the speed of the door closing will be controlled relieving stress to the hardware, the door, and its mounting system.</a:t>
            </a:r>
          </a:p>
          <a:p>
            <a:r>
              <a:rPr lang="en-US" sz="2000" b="1" dirty="0" smtClean="0"/>
              <a:t>Ease of operation - </a:t>
            </a:r>
            <a:r>
              <a:rPr lang="en-US" sz="2000" dirty="0" smtClean="0"/>
              <a:t>There is no learning curve for people who have not previously used a barn door. The guest does not have to learn how fast or slow to close the barn door because the soft close takes care of it.</a:t>
            </a:r>
          </a:p>
          <a:p>
            <a:r>
              <a:rPr lang="en-US" sz="2000" b="1" dirty="0" smtClean="0"/>
              <a:t>Adds to your barn door experience - </a:t>
            </a:r>
            <a:r>
              <a:rPr lang="en-US" sz="2000" dirty="0" smtClean="0"/>
              <a:t>It’s pretty cool!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7650" name="Picture 2" descr="http://hangingdoorhardware.com/pocketdoors/soft_close_door/ip_soft_cl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410200"/>
            <a:ext cx="5334000" cy="1004047"/>
          </a:xfrm>
          <a:prstGeom prst="rect">
            <a:avLst/>
          </a:prstGeom>
          <a:noFill/>
        </p:spPr>
      </p:pic>
      <p:pic>
        <p:nvPicPr>
          <p:cNvPr id="5" name="Picture 2" descr="C:\Users\Steve\Desktop\Serenity Doo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1295400" cy="11449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800" cy="117316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We can make your project a reality!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3074" name="Picture 2" descr="C:\Users\Steve\Desktop\Serenity Door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1810512" cy="1600200"/>
          </a:xfrm>
          <a:prstGeom prst="rect">
            <a:avLst/>
          </a:prstGeom>
          <a:noFill/>
        </p:spPr>
      </p:pic>
      <p:pic>
        <p:nvPicPr>
          <p:cNvPr id="3076" name="Picture 4" descr="http://cdn.luxatic.com/wp-content/uploads/2013/01/Jumeirah-Zabeel-Saray-Dubai-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768" y="1828799"/>
            <a:ext cx="8346232" cy="47007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Roller System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14381734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Specifications</a:t>
            </a:r>
            <a:br>
              <a:rPr lang="en-US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Door info: 1-3/4 doors, with custom finishes and veneers. Engineered wood slabs. Product ships complete with door and all hardware. Doors ship prepped for all hardware.</a:t>
            </a:r>
          </a:p>
          <a:p>
            <a:r>
              <a:rPr lang="en-US" sz="2000" dirty="0" smtClean="0"/>
              <a:t>Track info: Track is aluminum. It can be powder coated, painted, wood wrapped, or anodized. Retrofit to any opening, with or without receiving channel. Sealed for sound and light.</a:t>
            </a:r>
          </a:p>
          <a:p>
            <a:r>
              <a:rPr lang="en-US" sz="2000" dirty="0" smtClean="0"/>
              <a:t>Hardware: Multiple options for hardware, with double door options, simultaneous opening, soft open and close options, privacy or keyed mortise or cylindrical locks, pulls, or handles.</a:t>
            </a:r>
          </a:p>
          <a:p>
            <a:endParaRPr lang="en-US" dirty="0"/>
          </a:p>
        </p:txBody>
      </p:sp>
      <p:pic>
        <p:nvPicPr>
          <p:cNvPr id="4" name="Picture 2" descr="C:\Users\Steve\Desktop\Serenity Door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1524000" cy="1259633"/>
          </a:xfrm>
          <a:prstGeom prst="rect">
            <a:avLst/>
          </a:prstGeom>
          <a:noFill/>
        </p:spPr>
      </p:pic>
      <p:pic>
        <p:nvPicPr>
          <p:cNvPr id="7170" name="Picture 2" descr="http://www.crown-industrial.com/frames/Graphics/page9_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495800"/>
            <a:ext cx="2971800" cy="20764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3657600" cy="1173162"/>
          </a:xfrm>
        </p:spPr>
        <p:txBody>
          <a:bodyPr/>
          <a:lstStyle/>
          <a:p>
            <a:r>
              <a:rPr lang="en-US" dirty="0" smtClean="0"/>
              <a:t>Choices!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Fully sealed for light </a:t>
            </a:r>
          </a:p>
          <a:p>
            <a:r>
              <a:rPr lang="en-US" sz="1600" dirty="0" smtClean="0"/>
              <a:t>Sound dampening </a:t>
            </a:r>
          </a:p>
          <a:p>
            <a:r>
              <a:rPr lang="en-US" sz="1600" dirty="0" smtClean="0"/>
              <a:t>ADA Lever , Key locking for offices and secure areas</a:t>
            </a:r>
          </a:p>
          <a:p>
            <a:r>
              <a:rPr lang="en-US" sz="1600" dirty="0" smtClean="0"/>
              <a:t>Privacy levers , occupied indicator option</a:t>
            </a:r>
          </a:p>
          <a:p>
            <a:r>
              <a:rPr lang="en-US" sz="1600" dirty="0" smtClean="0"/>
              <a:t>Soft close, soft open standard</a:t>
            </a:r>
          </a:p>
          <a:p>
            <a:r>
              <a:rPr lang="en-US" sz="1600" dirty="0" smtClean="0"/>
              <a:t>One of the most secure barn door system on the market</a:t>
            </a:r>
          </a:p>
          <a:p>
            <a:r>
              <a:rPr lang="en-US" sz="1600" dirty="0" smtClean="0"/>
              <a:t>Fits almost any existing framed opening</a:t>
            </a:r>
          </a:p>
          <a:p>
            <a:r>
              <a:rPr lang="en-US" sz="1600" dirty="0" smtClean="0"/>
              <a:t>Hollow Metal, Aluminum or Wood openings</a:t>
            </a:r>
          </a:p>
          <a:p>
            <a:r>
              <a:rPr lang="en-US" sz="1600" dirty="0" smtClean="0"/>
              <a:t>Wood wrap or Veneer covered</a:t>
            </a:r>
          </a:p>
          <a:p>
            <a:r>
              <a:rPr lang="en-US" sz="1600" dirty="0" smtClean="0"/>
              <a:t>Custom painted track system</a:t>
            </a:r>
          </a:p>
          <a:p>
            <a:r>
              <a:rPr lang="en-US" sz="1600" dirty="0" smtClean="0"/>
              <a:t>Adaptable to almost any application where you have wall space.</a:t>
            </a:r>
          </a:p>
          <a:p>
            <a:r>
              <a:rPr lang="en-US" sz="1600" dirty="0" smtClean="0"/>
              <a:t>Stile and Rail doors</a:t>
            </a:r>
          </a:p>
          <a:p>
            <a:r>
              <a:rPr lang="en-US" sz="1600" dirty="0" smtClean="0"/>
              <a:t>Flush doors</a:t>
            </a:r>
          </a:p>
          <a:p>
            <a:r>
              <a:rPr lang="en-US" sz="1600" dirty="0" smtClean="0"/>
              <a:t>Metal doors</a:t>
            </a:r>
          </a:p>
          <a:p>
            <a:r>
              <a:rPr lang="en-US" sz="1600" dirty="0" smtClean="0"/>
              <a:t>Custom doors of almost any type. </a:t>
            </a:r>
          </a:p>
          <a:p>
            <a:r>
              <a:rPr lang="en-US" sz="1600" dirty="0" smtClean="0"/>
              <a:t>Bi-parting simultaneous opening </a:t>
            </a:r>
          </a:p>
          <a:p>
            <a:r>
              <a:rPr lang="en-US" sz="1600" dirty="0" smtClean="0"/>
              <a:t>Radius wall barn doors</a:t>
            </a:r>
            <a:endParaRPr lang="en-US" sz="1600" dirty="0"/>
          </a:p>
        </p:txBody>
      </p:sp>
      <p:pic>
        <p:nvPicPr>
          <p:cNvPr id="4098" name="Picture 2" descr="C:\Users\Steve\Desktop\Serenity Door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1524000" cy="12596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6705600" cy="960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offer full service, and offer it fast!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     With our national network of manufactures to choose from  such as VT industries, Oshkosh Doors,  Dorma Products , Hager Co, Rockwood, Schlage, Trimco, Cal Royal, Stanley and many other brand names. We are able to find what you need.</a:t>
            </a:r>
            <a:endParaRPr lang="en-US" sz="2400" dirty="0"/>
          </a:p>
        </p:txBody>
      </p:sp>
      <p:pic>
        <p:nvPicPr>
          <p:cNvPr id="4" name="Picture 2" descr="C:\Users\Steve\Desktop\Serenity Doo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1"/>
            <a:ext cx="1290696" cy="1066800"/>
          </a:xfrm>
          <a:prstGeom prst="rect">
            <a:avLst/>
          </a:prstGeom>
          <a:noFill/>
        </p:spPr>
      </p:pic>
      <p:pic>
        <p:nvPicPr>
          <p:cNvPr id="43010" name="Picture 2" descr="http://www.vtindustries.com/Sitefinity/WebsiteTemplates/DefaultTemplate/App_Themes/Default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733800"/>
            <a:ext cx="952500" cy="790575"/>
          </a:xfrm>
          <a:prstGeom prst="rect">
            <a:avLst/>
          </a:prstGeom>
          <a:noFill/>
        </p:spPr>
      </p:pic>
      <p:pic>
        <p:nvPicPr>
          <p:cNvPr id="43012" name="Picture 4" descr="Entry Door Knobs, Door Locks &amp; Hardware | Schl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886200"/>
            <a:ext cx="1466850" cy="533400"/>
          </a:xfrm>
          <a:prstGeom prst="rect">
            <a:avLst/>
          </a:prstGeom>
          <a:noFill/>
        </p:spPr>
      </p:pic>
      <p:sp>
        <p:nvSpPr>
          <p:cNvPr id="43014" name="AutoShape 6" descr="Image result for DORMA"/>
          <p:cNvSpPr>
            <a:spLocks noChangeAspect="1" noChangeArrowheads="1"/>
          </p:cNvSpPr>
          <p:nvPr/>
        </p:nvSpPr>
        <p:spPr bwMode="auto">
          <a:xfrm>
            <a:off x="0" y="-136525"/>
            <a:ext cx="1438275" cy="93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016" name="AutoShape 8" descr="Image result for DORMA"/>
          <p:cNvSpPr>
            <a:spLocks noChangeAspect="1" noChangeArrowheads="1"/>
          </p:cNvSpPr>
          <p:nvPr/>
        </p:nvSpPr>
        <p:spPr bwMode="auto">
          <a:xfrm>
            <a:off x="0" y="-136525"/>
            <a:ext cx="1438275" cy="93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3018" name="Picture 10" descr="http://hardwareplusllc.com/store/media/dorma-log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3502532"/>
            <a:ext cx="1981200" cy="1297687"/>
          </a:xfrm>
          <a:prstGeom prst="rect">
            <a:avLst/>
          </a:prstGeom>
          <a:noFill/>
        </p:spPr>
      </p:pic>
      <p:pic>
        <p:nvPicPr>
          <p:cNvPr id="43020" name="Picture 12" descr="Hager Companie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4724400"/>
            <a:ext cx="1884064" cy="762000"/>
          </a:xfrm>
          <a:prstGeom prst="rect">
            <a:avLst/>
          </a:prstGeom>
          <a:noFill/>
        </p:spPr>
      </p:pic>
      <p:pic>
        <p:nvPicPr>
          <p:cNvPr id="43022" name="Picture 14" descr="https://www.trimcobbw.com/door-hardware/media/images/batch1/TRIMCO-LOGO.jpg">
            <a:hlinkClick r:id="rId10" tooltip="Trimco Homepag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7400" y="3886200"/>
            <a:ext cx="1752600" cy="620713"/>
          </a:xfrm>
          <a:prstGeom prst="rect">
            <a:avLst/>
          </a:prstGeom>
          <a:noFill/>
        </p:spPr>
      </p:pic>
      <p:pic>
        <p:nvPicPr>
          <p:cNvPr id="43024" name="Picture 16" descr="Stanleyl Hardware 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1" y="5028222"/>
            <a:ext cx="2590799" cy="381978"/>
          </a:xfrm>
          <a:prstGeom prst="rect">
            <a:avLst/>
          </a:prstGeom>
          <a:noFill/>
        </p:spPr>
      </p:pic>
      <p:pic>
        <p:nvPicPr>
          <p:cNvPr id="43026" name="Picture 18" descr="http://www.rockwoodmfg.com/picts/aa_rwood_logo3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00" y="4800600"/>
            <a:ext cx="1276350" cy="685800"/>
          </a:xfrm>
          <a:prstGeom prst="rect">
            <a:avLst/>
          </a:prstGeom>
          <a:noFill/>
        </p:spPr>
      </p:pic>
      <p:pic>
        <p:nvPicPr>
          <p:cNvPr id="43028" name="Picture 20" descr="http://www.oshkoshdoor.com/styles/style1/images/logo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200" y="5867400"/>
            <a:ext cx="1876425" cy="723900"/>
          </a:xfrm>
          <a:prstGeom prst="rect">
            <a:avLst/>
          </a:prstGeom>
          <a:noFill/>
        </p:spPr>
      </p:pic>
      <p:pic>
        <p:nvPicPr>
          <p:cNvPr id="43036" name="Picture 28" descr="Accurate Lock &amp; Hardware Co.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00400" y="5791200"/>
            <a:ext cx="5276850" cy="590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5105400" cy="1143000"/>
          </a:xfrm>
        </p:spPr>
        <p:txBody>
          <a:bodyPr/>
          <a:lstStyle/>
          <a:p>
            <a:r>
              <a:rPr lang="en-US" dirty="0" smtClean="0"/>
              <a:t>         They love it!</a:t>
            </a:r>
            <a:endParaRPr lang="en-US" dirty="0"/>
          </a:p>
        </p:txBody>
      </p:sp>
      <p:pic>
        <p:nvPicPr>
          <p:cNvPr id="2050" name="Picture 2" descr="C:\Users\Steve\Desktop\Serenity Barn Door flier_files\c56d9b06dfeb456b1980b0932b9d1e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67400" y="1752600"/>
            <a:ext cx="2895600" cy="4800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2000" y="1600200"/>
            <a:ext cx="48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“The liability of fingers being smashed in most current slider door systems is quite suspect.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Serenity</a:t>
            </a:r>
            <a:r>
              <a:rPr lang="en-US" dirty="0" smtClean="0"/>
              <a:t> by Fastrac helps alleviate this with their top of the line soft close system”--Bill, Hospitality Contractor</a:t>
            </a:r>
          </a:p>
          <a:p>
            <a:endParaRPr lang="en-US" dirty="0" smtClean="0"/>
          </a:p>
        </p:txBody>
      </p:sp>
      <p:pic>
        <p:nvPicPr>
          <p:cNvPr id="5" name="Picture 2" descr="C:\Users\Steve\Desktop\Serenity Doo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1524000" cy="125963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33800" y="3505200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8" name="Picture 3" descr="C:\Users\Steve\Desktop\FASTRAC\Serenity Barn Door Flyer_files\Barn do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962400"/>
            <a:ext cx="4572000" cy="26203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705600" cy="99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Fastrac Building Supply  </a:t>
            </a:r>
            <a:br>
              <a:rPr lang="en-US" sz="1800" dirty="0" smtClean="0"/>
            </a:br>
            <a:r>
              <a:rPr lang="en-US" sz="1800" dirty="0" smtClean="0"/>
              <a:t>“The Contractors Choice” when it comes to turn key projects.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077200" cy="4572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6400" dirty="0" smtClean="0"/>
              <a:t>       	Fastrac has provided millwork, doors and specialties for tens of thousands of Hotel rooms, Medical and Office Buildings from coast to coast. </a:t>
            </a:r>
            <a:br>
              <a:rPr lang="en-US" sz="6400" dirty="0" smtClean="0"/>
            </a:b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 smtClean="0"/>
              <a:t>Supply and install is our specialty. We understand deadlines and difficult schedules that we, as a team, must encounter.  From vanities, running trim, production millwork, and bathroom specialties, to doors and hardware. We offer a wide variety of products to best meet your needs.</a:t>
            </a:r>
          </a:p>
          <a:p>
            <a:endParaRPr lang="en-US" sz="6400" dirty="0" smtClean="0"/>
          </a:p>
          <a:p>
            <a:r>
              <a:rPr lang="en-US" sz="6400" dirty="0" smtClean="0"/>
              <a:t>Sliding door systems</a:t>
            </a:r>
          </a:p>
          <a:p>
            <a:r>
              <a:rPr lang="en-US" sz="6400" dirty="0" smtClean="0"/>
              <a:t>Hollow metal doors</a:t>
            </a:r>
          </a:p>
          <a:p>
            <a:r>
              <a:rPr lang="en-US" sz="6400" dirty="0" smtClean="0"/>
              <a:t>Hollow metal frames</a:t>
            </a:r>
          </a:p>
          <a:p>
            <a:r>
              <a:rPr lang="en-US" sz="6400" dirty="0" smtClean="0"/>
              <a:t>Wood doors</a:t>
            </a:r>
          </a:p>
          <a:p>
            <a:r>
              <a:rPr lang="en-US" sz="6400" dirty="0" smtClean="0"/>
              <a:t>Wood frames</a:t>
            </a:r>
          </a:p>
          <a:p>
            <a:r>
              <a:rPr lang="en-US" sz="6400" dirty="0" smtClean="0"/>
              <a:t>Custom millwork</a:t>
            </a:r>
          </a:p>
          <a:p>
            <a:r>
              <a:rPr lang="en-US" sz="6400" dirty="0" smtClean="0"/>
              <a:t>Bath accessories (Partitions)</a:t>
            </a:r>
          </a:p>
          <a:p>
            <a:r>
              <a:rPr lang="en-US" sz="6400" dirty="0" smtClean="0"/>
              <a:t>Crown and trim</a:t>
            </a:r>
          </a:p>
          <a:p>
            <a:r>
              <a:rPr lang="en-US" sz="6400" dirty="0" smtClean="0"/>
              <a:t>Door hardware</a:t>
            </a:r>
          </a:p>
          <a:p>
            <a:r>
              <a:rPr lang="en-US" sz="6400" dirty="0" smtClean="0"/>
              <a:t>Installation</a:t>
            </a:r>
          </a:p>
          <a:p>
            <a:pPr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endParaRPr lang="en-US" sz="1800" dirty="0"/>
          </a:p>
        </p:txBody>
      </p:sp>
      <p:pic>
        <p:nvPicPr>
          <p:cNvPr id="5122" name="Picture 2" descr="C:\Users\Steve\Desktop\Serenity Door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96112" cy="740664"/>
          </a:xfrm>
          <a:prstGeom prst="rect">
            <a:avLst/>
          </a:prstGeom>
          <a:noFill/>
        </p:spPr>
      </p:pic>
      <p:pic>
        <p:nvPicPr>
          <p:cNvPr id="4098" name="Picture 2" descr="http://www.columbusdoor.com/images/cdvisua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971800"/>
            <a:ext cx="3962400" cy="27778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867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Partnership!</a:t>
            </a:r>
            <a:br>
              <a:rPr lang="en-US" dirty="0" smtClean="0"/>
            </a:br>
            <a:r>
              <a:rPr lang="en-US" sz="3100" i="1" dirty="0" smtClean="0"/>
              <a:t>We will make you look good.</a:t>
            </a:r>
            <a:endParaRPr lang="en-US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 </a:t>
            </a:r>
            <a:r>
              <a:rPr lang="en-US" sz="2000" dirty="0" smtClean="0"/>
              <a:t>What makes us different? Attitude and discipline! Tired of the same old 6-8 weeks? Give our expedite program a try! </a:t>
            </a:r>
          </a:p>
          <a:p>
            <a:pPr algn="ctr">
              <a:buNone/>
            </a:pPr>
            <a:r>
              <a:rPr lang="en-US" sz="2000" dirty="0" smtClean="0"/>
              <a:t> Why use us?  Experience, attention to detail, and pride in what we do set us apart from the competitors. </a:t>
            </a:r>
          </a:p>
          <a:p>
            <a:pPr algn="ctr">
              <a:buNone/>
            </a:pPr>
            <a:r>
              <a:rPr lang="en-US" sz="2000" dirty="0" smtClean="0"/>
              <a:t>As a member of your team, we don’t rest until the final room is turned.  Serenity by Fastrac is a company that can be trusted.  </a:t>
            </a:r>
            <a:endParaRPr lang="en-US" sz="2000" dirty="0"/>
          </a:p>
        </p:txBody>
      </p:sp>
      <p:pic>
        <p:nvPicPr>
          <p:cNvPr id="9218" name="Picture 2" descr="C:\Users\Steve\Desktop\Serenity Door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896112" cy="740664"/>
          </a:xfrm>
          <a:prstGeom prst="rect">
            <a:avLst/>
          </a:prstGeom>
          <a:noFill/>
        </p:spPr>
      </p:pic>
      <p:pic>
        <p:nvPicPr>
          <p:cNvPr id="9220" name="Picture 4" descr="http://cdn4.list25.com/wp-content/uploads/2011/12/superheroe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114800"/>
            <a:ext cx="4591050" cy="2333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READY!</a:t>
            </a:r>
            <a:endParaRPr lang="en-US" dirty="0"/>
          </a:p>
        </p:txBody>
      </p:sp>
      <p:pic>
        <p:nvPicPr>
          <p:cNvPr id="4" name="Picture 2" descr="C:\Users\Steve\Desktop\Serenity Door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896112" cy="740664"/>
          </a:xfrm>
          <a:prstGeom prst="rect">
            <a:avLst/>
          </a:prstGeom>
          <a:noFill/>
        </p:spPr>
      </p:pic>
      <p:pic>
        <p:nvPicPr>
          <p:cNvPr id="28674" name="Picture 2" descr="http://upwordstranslation.com/wp-content/uploads/2013/11/construction-w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7467600" cy="49739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Serenity Sliding Door Systems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51817844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Fastrac Building Supply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88937037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096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Professional &amp; Reliable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  Our staff of industry professionals specialize in Medical, Hospitality, and Assisted Living projects throughout the country.  Our office locations in Colorado and Arizona allow us to provide a quick turnaround on pricing and product.  Our seasoned team is ready to meet and exceed you project needs and expectations.</a:t>
            </a:r>
            <a:endParaRPr lang="en-US" sz="2800" dirty="0"/>
          </a:p>
        </p:txBody>
      </p:sp>
      <p:pic>
        <p:nvPicPr>
          <p:cNvPr id="8194" name="Picture 2" descr="C:\Users\Steve\Desktop\Serenity Door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1295400" cy="1070688"/>
          </a:xfrm>
          <a:prstGeom prst="rect">
            <a:avLst/>
          </a:prstGeom>
          <a:noFill/>
        </p:spPr>
      </p:pic>
      <p:pic>
        <p:nvPicPr>
          <p:cNvPr id="8196" name="Picture 4" descr="https://encrypted-tbn3.gstatic.com/images?q=tbn:ANd9GcT2wXyBskcVF6TIyze8KP25aNUB3DNf3qKNIMYGMNGVUoEPaU6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343400"/>
            <a:ext cx="3581400" cy="23829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553200" cy="1143000"/>
          </a:xfrm>
        </p:spPr>
        <p:txBody>
          <a:bodyPr/>
          <a:lstStyle/>
          <a:p>
            <a:r>
              <a:rPr lang="en-US" dirty="0" smtClean="0"/>
              <a:t>Integrity and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/>
              <a:t>Mission statement:</a:t>
            </a:r>
          </a:p>
          <a:p>
            <a:pPr>
              <a:buNone/>
            </a:pPr>
            <a:r>
              <a:rPr lang="en-US" dirty="0" smtClean="0"/>
              <a:t>   	Family </a:t>
            </a:r>
            <a:r>
              <a:rPr lang="en-US" dirty="0"/>
              <a:t>owned and operated, we offer a wide variety of services at the highest level of quality. We will see your project through from concept to completion.  We are a team member first and foremost. </a:t>
            </a:r>
          </a:p>
          <a:p>
            <a:endParaRPr lang="en-US" dirty="0"/>
          </a:p>
        </p:txBody>
      </p:sp>
      <p:pic>
        <p:nvPicPr>
          <p:cNvPr id="10242" name="Picture 2" descr="C:\Users\Steve\Desktop\Serenity Door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96112" cy="740664"/>
          </a:xfrm>
          <a:prstGeom prst="rect">
            <a:avLst/>
          </a:prstGeom>
          <a:noFill/>
        </p:spPr>
      </p:pic>
      <p:pic>
        <p:nvPicPr>
          <p:cNvPr id="10244" name="Picture 4" descr="http://citruspawn.com/wp-content/uploads/bfi_thumb/Committed-m3z10tulbbd1u9kmzypjl2a2iu90l73gtgl6fuq7h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020944"/>
            <a:ext cx="2881646" cy="28370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6189264" cy="1447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One of the most secure, quiet, and safe barn door systems on the market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001000" cy="39925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000" dirty="0" smtClean="0"/>
              <a:t>Our sliding doors are fully sealed for sound and light…soft close, soft open, quiet and ADA compliant.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Unlike most systems our Serenity line is LEVER lockable by key or privacy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No loud banging, no smashed fingers.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Retrofit almost any opening.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No visible sight line.</a:t>
            </a:r>
          </a:p>
          <a:p>
            <a:endParaRPr lang="en-US" dirty="0"/>
          </a:p>
        </p:txBody>
      </p:sp>
      <p:pic>
        <p:nvPicPr>
          <p:cNvPr id="11266" name="Picture 2" descr="zero clearance door tr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733800"/>
            <a:ext cx="3276600" cy="2971800"/>
          </a:xfrm>
          <a:prstGeom prst="rect">
            <a:avLst/>
          </a:prstGeom>
          <a:noFill/>
        </p:spPr>
      </p:pic>
      <p:pic>
        <p:nvPicPr>
          <p:cNvPr id="6" name="Picture 2" descr="C:\Users\Steve\Desktop\Serenity Doo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1810512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715000"/>
            <a:ext cx="5486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Barn Door Aluminum Cased Opening – Right section detail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898" r="6898"/>
          <a:stretch>
            <a:fillRect/>
          </a:stretch>
        </p:blipFill>
        <p:spPr bwMode="auto">
          <a:xfrm>
            <a:off x="1295400" y="612774"/>
            <a:ext cx="6324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icture Placeholder 2"/>
          <p:cNvSpPr txBox="1">
            <a:spLocks/>
          </p:cNvSpPr>
          <p:nvPr/>
        </p:nvSpPr>
        <p:spPr>
          <a:xfrm>
            <a:off x="1828800" y="609600"/>
            <a:ext cx="5486400" cy="4114800"/>
          </a:xfrm>
          <a:prstGeom prst="rect">
            <a:avLst/>
          </a:prstGeom>
        </p:spPr>
      </p:sp>
      <p:pic>
        <p:nvPicPr>
          <p:cNvPr id="7" name="Picture 3" descr="C:\Users\Steve\Desktop\Serenity Doo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96112" cy="740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562600"/>
            <a:ext cx="5486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Barn Door Aluminum Cased Opening – Bottom section receiving channel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898" r="6898"/>
          <a:stretch>
            <a:fillRect/>
          </a:stretch>
        </p:blipFill>
        <p:spPr/>
      </p:pic>
      <p:pic>
        <p:nvPicPr>
          <p:cNvPr id="5" name="Picture 3" descr="C:\Users\Steve\Desktop\Serenity Doo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96112" cy="740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867400"/>
            <a:ext cx="54864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Hollow Metal Cased Opening – right track detail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898" r="689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teve\Desktop\Serenity Doo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96112" cy="740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715000"/>
            <a:ext cx="4840288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Hollow Cased Opening – Bottom section receiving channel 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898" r="6898"/>
          <a:stretch>
            <a:fillRect/>
          </a:stretch>
        </p:blipFill>
        <p:spPr bwMode="auto">
          <a:xfrm>
            <a:off x="1143000" y="612774"/>
            <a:ext cx="69342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Steve\Desktop\Serenity Doo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96112" cy="740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324</Words>
  <Application>Microsoft Office PowerPoint</Application>
  <PresentationFormat>On-screen Show (4:3)</PresentationFormat>
  <Paragraphs>86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We didn’t invent the barn door, we just perfected it!</vt:lpstr>
      <vt:lpstr>We can make your project a reality!</vt:lpstr>
      <vt:lpstr>Professional &amp; Reliable</vt:lpstr>
      <vt:lpstr>Integrity and Quality</vt:lpstr>
      <vt:lpstr>One of the most secure, quiet, and safe barn door systems on the market </vt:lpstr>
      <vt:lpstr>Barn Door Aluminum Cased Opening – Right section detail</vt:lpstr>
      <vt:lpstr>Barn Door Aluminum Cased Opening – Bottom section receiving channel</vt:lpstr>
      <vt:lpstr>Hollow Metal Cased Opening – right track detail</vt:lpstr>
      <vt:lpstr>Hollow Cased Opening – Bottom section receiving channel  </vt:lpstr>
      <vt:lpstr>Barn Door Wood Trim Cased Opening – Right section track detail</vt:lpstr>
      <vt:lpstr>Barn Door Wood Trim Cased Opening – Bottom section receiving channel</vt:lpstr>
      <vt:lpstr> Barn Door Wood Cased Opening – Right section track detail</vt:lpstr>
      <vt:lpstr>Barn Door Wood Cased Opening – Bottom section receiving channel</vt:lpstr>
      <vt:lpstr>Barn Door Optional Wood Trim Wraps – Wood cased opening</vt:lpstr>
      <vt:lpstr>Optional Wood Trim Wraps – Wood cased opening</vt:lpstr>
      <vt:lpstr>Optional Wood Trim Wraps – Wood cased opening</vt:lpstr>
      <vt:lpstr>Optional Wood Trim Wraps – Wood cased opening</vt:lpstr>
      <vt:lpstr>Optional Wood Trim Wraps – Wood cased opening</vt:lpstr>
      <vt:lpstr>Soft Close Door A soft close is an added feature that enables a barn door to have a controlled and gentle close at either side of its travel </vt:lpstr>
      <vt:lpstr>Roller System </vt:lpstr>
      <vt:lpstr>Specifications </vt:lpstr>
      <vt:lpstr>Choices!</vt:lpstr>
      <vt:lpstr>We offer full service, and offer it fast! </vt:lpstr>
      <vt:lpstr>         They love it!</vt:lpstr>
      <vt:lpstr>Fastrac Building Supply   “The Contractors Choice” when it comes to turn key projects.</vt:lpstr>
      <vt:lpstr>Partnership! We will make you look good.</vt:lpstr>
      <vt:lpstr>WE ARE READY!</vt:lpstr>
      <vt:lpstr>Serenity Sliding Door Systems</vt:lpstr>
      <vt:lpstr>Fastrac Building Supply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didn’t invent the barn door, we just perfected it!</dc:title>
  <dc:creator>Steve</dc:creator>
  <cp:lastModifiedBy>Dan Sardi</cp:lastModifiedBy>
  <cp:revision>58</cp:revision>
  <dcterms:created xsi:type="dcterms:W3CDTF">2015-07-13T21:26:25Z</dcterms:created>
  <dcterms:modified xsi:type="dcterms:W3CDTF">2015-10-28T18:24:24Z</dcterms:modified>
  <cp:contentStatus/>
</cp:coreProperties>
</file>