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6858000" cy="1219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14" d="100"/>
          <a:sy n="214" d="100"/>
        </p:scale>
        <p:origin x="270" y="-13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94BC0-610E-4510-9973-B9D5EA5C21D8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8D39B2-A442-46FA-A146-87794C0AB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944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8D39B2-A442-46FA-A146-87794C0ABE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033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54A6-98E2-4A88-889F-05BDB0F9C19F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D488-2433-4F96-81C3-A47CBACEA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20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54A6-98E2-4A88-889F-05BDB0F9C19F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D488-2433-4F96-81C3-A47CBACEA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04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54A6-98E2-4A88-889F-05BDB0F9C19F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D488-2433-4F96-81C3-A47CBACEA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255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54A6-98E2-4A88-889F-05BDB0F9C19F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D488-2433-4F96-81C3-A47CBACEA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750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54A6-98E2-4A88-889F-05BDB0F9C19F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D488-2433-4F96-81C3-A47CBACEA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67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54A6-98E2-4A88-889F-05BDB0F9C19F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D488-2433-4F96-81C3-A47CBACEA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31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54A6-98E2-4A88-889F-05BDB0F9C19F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D488-2433-4F96-81C3-A47CBACEA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201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54A6-98E2-4A88-889F-05BDB0F9C19F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D488-2433-4F96-81C3-A47CBACEA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105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54A6-98E2-4A88-889F-05BDB0F9C19F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D488-2433-4F96-81C3-A47CBACEA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339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54A6-98E2-4A88-889F-05BDB0F9C19F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D488-2433-4F96-81C3-A47CBACEA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251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54A6-98E2-4A88-889F-05BDB0F9C19F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D488-2433-4F96-81C3-A47CBACEA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24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E54A6-98E2-4A88-889F-05BDB0F9C19F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5D488-2433-4F96-81C3-A47CBACEA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643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765" y="1226662"/>
            <a:ext cx="5278582" cy="926458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-20782" y="10889671"/>
            <a:ext cx="62393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General Notes:</a:t>
            </a:r>
          </a:p>
          <a:p>
            <a:pPr marL="342900" indent="-342900">
              <a:buAutoNum type="arabicPeriod"/>
            </a:pPr>
            <a:r>
              <a:rPr lang="en-US" sz="1200" dirty="0" smtClean="0"/>
              <a:t>Format for 8.5 inch x 11 inch paper, make the point size as large as possible</a:t>
            </a:r>
          </a:p>
          <a:p>
            <a:pPr marL="342900" indent="-342900">
              <a:buAutoNum type="arabicPeriod"/>
            </a:pPr>
            <a:r>
              <a:rPr lang="en-US" sz="1200" dirty="0" smtClean="0"/>
              <a:t>Left justify all text </a:t>
            </a:r>
          </a:p>
          <a:p>
            <a:pPr marL="342900" indent="-342900">
              <a:buAutoNum type="arabicPeriod"/>
            </a:pPr>
            <a:r>
              <a:rPr lang="en-US" sz="1200" dirty="0" smtClean="0"/>
              <a:t>Remove periods (.) on all </a:t>
            </a:r>
            <a:r>
              <a:rPr lang="en-US" sz="1200" smtClean="0"/>
              <a:t>the </a:t>
            </a:r>
            <a:r>
              <a:rPr lang="en-US" sz="1200" smtClean="0"/>
              <a:t>phrases</a:t>
            </a:r>
            <a:endParaRPr lang="en-US" sz="1200" dirty="0" smtClean="0"/>
          </a:p>
        </p:txBody>
      </p:sp>
      <p:sp>
        <p:nvSpPr>
          <p:cNvPr id="6" name="Line Callout 1 (Accent Bar) 5"/>
          <p:cNvSpPr/>
          <p:nvPr/>
        </p:nvSpPr>
        <p:spPr>
          <a:xfrm>
            <a:off x="347870" y="72287"/>
            <a:ext cx="1769165" cy="335217"/>
          </a:xfrm>
          <a:prstGeom prst="accentCallout1">
            <a:avLst>
              <a:gd name="adj1" fmla="val 18750"/>
              <a:gd name="adj2" fmla="val -8333"/>
              <a:gd name="adj3" fmla="val 367237"/>
              <a:gd name="adj4" fmla="val 4368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solidFill>
                  <a:schemeClr val="tx1"/>
                </a:solidFill>
              </a:rPr>
              <a:t>Pour Your Cup</a:t>
            </a:r>
          </a:p>
          <a:p>
            <a:r>
              <a:rPr lang="en-US" sz="1000" dirty="0">
                <a:solidFill>
                  <a:schemeClr val="tx1"/>
                </a:solidFill>
              </a:rPr>
              <a:t>The </a:t>
            </a:r>
            <a:r>
              <a:rPr lang="en-US" sz="1000" dirty="0" err="1" smtClean="0">
                <a:solidFill>
                  <a:schemeClr val="tx1"/>
                </a:solidFill>
              </a:rPr>
              <a:t>Microgenerosity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  <a:r>
              <a:rPr lang="en-US" sz="1000" dirty="0">
                <a:solidFill>
                  <a:schemeClr val="tx1"/>
                </a:solidFill>
              </a:rPr>
              <a:t>App</a:t>
            </a:r>
          </a:p>
        </p:txBody>
      </p:sp>
      <p:sp>
        <p:nvSpPr>
          <p:cNvPr id="7" name="Line Callout 1 (Accent Bar) 6"/>
          <p:cNvSpPr/>
          <p:nvPr/>
        </p:nvSpPr>
        <p:spPr>
          <a:xfrm>
            <a:off x="599662" y="806796"/>
            <a:ext cx="1769165" cy="335217"/>
          </a:xfrm>
          <a:prstGeom prst="accentCallout1">
            <a:avLst>
              <a:gd name="adj1" fmla="val 18750"/>
              <a:gd name="adj2" fmla="val -8333"/>
              <a:gd name="adj3" fmla="val 310902"/>
              <a:gd name="adj4" fmla="val 22903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Remove Overlap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8" name="Line Callout 1 (Accent Bar) 7"/>
          <p:cNvSpPr/>
          <p:nvPr/>
        </p:nvSpPr>
        <p:spPr>
          <a:xfrm>
            <a:off x="-175590" y="2067465"/>
            <a:ext cx="1030356" cy="335217"/>
          </a:xfrm>
          <a:prstGeom prst="accentCallout1">
            <a:avLst>
              <a:gd name="adj1" fmla="val 18750"/>
              <a:gd name="adj2" fmla="val -8333"/>
              <a:gd name="adj3" fmla="val 29229"/>
              <a:gd name="adj4" fmla="val 10595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Pour Your Cup makes it easy for people to find others to do 5-45 minute favors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9" name="Line Callout 1 (Accent Bar) 8"/>
          <p:cNvSpPr/>
          <p:nvPr/>
        </p:nvSpPr>
        <p:spPr>
          <a:xfrm>
            <a:off x="4913244" y="367615"/>
            <a:ext cx="1769165" cy="335217"/>
          </a:xfrm>
          <a:prstGeom prst="accentCallout1">
            <a:avLst>
              <a:gd name="adj1" fmla="val 18750"/>
              <a:gd name="adj2" fmla="val -8333"/>
              <a:gd name="adj3" fmla="val 367237"/>
              <a:gd name="adj4" fmla="val 4368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Make Logo Bigger, remove orange so it is blue/green on gray, or make white logo on blue/green background.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" name="Line Callout 1 (Accent Bar) 9"/>
          <p:cNvSpPr/>
          <p:nvPr/>
        </p:nvSpPr>
        <p:spPr>
          <a:xfrm>
            <a:off x="6218583" y="3409247"/>
            <a:ext cx="1769165" cy="335217"/>
          </a:xfrm>
          <a:prstGeom prst="accentCallout1">
            <a:avLst>
              <a:gd name="adj1" fmla="val 18750"/>
              <a:gd name="adj2" fmla="val -8333"/>
              <a:gd name="adj3" fmla="val 41089"/>
              <a:gd name="adj4" fmla="val -5743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solidFill>
                  <a:schemeClr val="tx1"/>
                </a:solidFill>
              </a:rPr>
              <a:t>m</a:t>
            </a:r>
            <a:r>
              <a:rPr lang="en-US" sz="1000" dirty="0" smtClean="0">
                <a:solidFill>
                  <a:schemeClr val="tx1"/>
                </a:solidFill>
              </a:rPr>
              <a:t>ake 20% medallion bigger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2" name="Line Callout 1 (Accent Bar) 11"/>
          <p:cNvSpPr/>
          <p:nvPr/>
        </p:nvSpPr>
        <p:spPr>
          <a:xfrm>
            <a:off x="5973417" y="2118516"/>
            <a:ext cx="1769165" cy="335217"/>
          </a:xfrm>
          <a:prstGeom prst="accentCallout1">
            <a:avLst>
              <a:gd name="adj1" fmla="val 18750"/>
              <a:gd name="adj2" fmla="val -8333"/>
              <a:gd name="adj3" fmla="val 100388"/>
              <a:gd name="adj4" fmla="val -5125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Remove Oval in the middle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3" name="Line Callout 1 (Accent Bar) 12"/>
          <p:cNvSpPr/>
          <p:nvPr/>
        </p:nvSpPr>
        <p:spPr>
          <a:xfrm>
            <a:off x="-29819" y="4483390"/>
            <a:ext cx="1769165" cy="335217"/>
          </a:xfrm>
          <a:prstGeom prst="accentCallout1">
            <a:avLst>
              <a:gd name="adj1" fmla="val 18750"/>
              <a:gd name="adj2" fmla="val -8333"/>
              <a:gd name="adj3" fmla="val 216023"/>
              <a:gd name="adj4" fmla="val 79082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Free to Members (capitalize Free)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4" name="Line Callout 1 (Accent Bar) 13"/>
          <p:cNvSpPr/>
          <p:nvPr/>
        </p:nvSpPr>
        <p:spPr>
          <a:xfrm>
            <a:off x="6430618" y="4893490"/>
            <a:ext cx="1769165" cy="335217"/>
          </a:xfrm>
          <a:prstGeom prst="accentCallout1">
            <a:avLst>
              <a:gd name="adj1" fmla="val 18750"/>
              <a:gd name="adj2" fmla="val -8333"/>
              <a:gd name="adj3" fmla="val 41089"/>
              <a:gd name="adj4" fmla="val -5743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Studies show doing two hours of volunteer work a week makes people happier-Adam Grant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5" name="Line Callout 1 (Accent Bar) 14"/>
          <p:cNvSpPr/>
          <p:nvPr/>
        </p:nvSpPr>
        <p:spPr>
          <a:xfrm>
            <a:off x="6867940" y="3983759"/>
            <a:ext cx="1769165" cy="335217"/>
          </a:xfrm>
          <a:prstGeom prst="accentCallout1">
            <a:avLst>
              <a:gd name="adj1" fmla="val 18750"/>
              <a:gd name="adj2" fmla="val -8333"/>
              <a:gd name="adj3" fmla="val 41089"/>
              <a:gd name="adj4" fmla="val -5743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Remove the word “Source:”. “per cent” should be “%”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6" name="Line Callout 1 (Accent Bar) 15"/>
          <p:cNvSpPr/>
          <p:nvPr/>
        </p:nvSpPr>
        <p:spPr>
          <a:xfrm>
            <a:off x="205410" y="2841018"/>
            <a:ext cx="1769165" cy="335217"/>
          </a:xfrm>
          <a:prstGeom prst="accentCallout1">
            <a:avLst>
              <a:gd name="adj1" fmla="val 18750"/>
              <a:gd name="adj2" fmla="val -8333"/>
              <a:gd name="adj3" fmla="val -107161"/>
              <a:gd name="adj4" fmla="val 11728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Favors Tailored to </a:t>
            </a:r>
            <a:r>
              <a:rPr lang="en-US" sz="1000" dirty="0">
                <a:solidFill>
                  <a:schemeClr val="tx1"/>
                </a:solidFill>
              </a:rPr>
              <a:t>N</a:t>
            </a:r>
            <a:r>
              <a:rPr lang="en-US" sz="1000" dirty="0" smtClean="0">
                <a:solidFill>
                  <a:schemeClr val="tx1"/>
                </a:solidFill>
              </a:rPr>
              <a:t>eeds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7" name="Line Callout 1 (Accent Bar) 16"/>
          <p:cNvSpPr/>
          <p:nvPr/>
        </p:nvSpPr>
        <p:spPr>
          <a:xfrm>
            <a:off x="6682409" y="2805419"/>
            <a:ext cx="1769165" cy="335217"/>
          </a:xfrm>
          <a:prstGeom prst="accentCallout1">
            <a:avLst>
              <a:gd name="adj1" fmla="val 18750"/>
              <a:gd name="adj2" fmla="val -8333"/>
              <a:gd name="adj3" fmla="val 41089"/>
              <a:gd name="adj4" fmla="val -5743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Contribute as Much as You </a:t>
            </a:r>
            <a:r>
              <a:rPr lang="en-US" sz="1000" dirty="0">
                <a:solidFill>
                  <a:schemeClr val="tx1"/>
                </a:solidFill>
              </a:rPr>
              <a:t>W</a:t>
            </a:r>
            <a:r>
              <a:rPr lang="en-US" sz="1000" dirty="0" smtClean="0">
                <a:solidFill>
                  <a:schemeClr val="tx1"/>
                </a:solidFill>
              </a:rPr>
              <a:t>ant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" name="Line Callout 1 (Accent Bar) 17"/>
          <p:cNvSpPr/>
          <p:nvPr/>
        </p:nvSpPr>
        <p:spPr>
          <a:xfrm>
            <a:off x="347870" y="7806372"/>
            <a:ext cx="1769165" cy="335217"/>
          </a:xfrm>
          <a:prstGeom prst="accentCallout1">
            <a:avLst>
              <a:gd name="adj1" fmla="val 18750"/>
              <a:gd name="adj2" fmla="val -8333"/>
              <a:gd name="adj3" fmla="val 216023"/>
              <a:gd name="adj4" fmla="val 79082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Larger front bubble with “Thank You” in it.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9" name="Line Callout 1 (Accent Bar) 18"/>
          <p:cNvSpPr/>
          <p:nvPr/>
        </p:nvSpPr>
        <p:spPr>
          <a:xfrm>
            <a:off x="4364182" y="5925016"/>
            <a:ext cx="1769165" cy="335217"/>
          </a:xfrm>
          <a:prstGeom prst="accentCallout1">
            <a:avLst>
              <a:gd name="adj1" fmla="val 18750"/>
              <a:gd name="adj2" fmla="val -8333"/>
              <a:gd name="adj3" fmla="val 101988"/>
              <a:gd name="adj4" fmla="val -4165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Moderators Create </a:t>
            </a:r>
            <a:r>
              <a:rPr lang="en-US" sz="1000" dirty="0">
                <a:solidFill>
                  <a:schemeClr val="tx1"/>
                </a:solidFill>
              </a:rPr>
              <a:t>C</a:t>
            </a:r>
            <a:r>
              <a:rPr lang="en-US" sz="1000" dirty="0" smtClean="0">
                <a:solidFill>
                  <a:schemeClr val="tx1"/>
                </a:solidFill>
              </a:rPr>
              <a:t>ustomized Landing </a:t>
            </a:r>
            <a:r>
              <a:rPr lang="en-US" sz="1000" dirty="0">
                <a:solidFill>
                  <a:schemeClr val="tx1"/>
                </a:solidFill>
              </a:rPr>
              <a:t>P</a:t>
            </a:r>
            <a:r>
              <a:rPr lang="en-US" sz="1000" dirty="0" smtClean="0">
                <a:solidFill>
                  <a:schemeClr val="tx1"/>
                </a:solidFill>
              </a:rPr>
              <a:t>ages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0" name="Line Callout 1 (Accent Bar) 19"/>
          <p:cNvSpPr/>
          <p:nvPr/>
        </p:nvSpPr>
        <p:spPr>
          <a:xfrm>
            <a:off x="6414053" y="7930007"/>
            <a:ext cx="1769165" cy="335217"/>
          </a:xfrm>
          <a:prstGeom prst="accentCallout1">
            <a:avLst>
              <a:gd name="adj1" fmla="val 18750"/>
              <a:gd name="adj2" fmla="val -8333"/>
              <a:gd name="adj3" fmla="val 100389"/>
              <a:gd name="adj4" fmla="val -7822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Moderators Track Engagement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Line Callout 1 (Accent Bar) 21"/>
          <p:cNvSpPr/>
          <p:nvPr/>
        </p:nvSpPr>
        <p:spPr>
          <a:xfrm>
            <a:off x="5866422" y="8672130"/>
            <a:ext cx="1769165" cy="335217"/>
          </a:xfrm>
          <a:prstGeom prst="accentCallout1">
            <a:avLst>
              <a:gd name="adj1" fmla="val 18750"/>
              <a:gd name="adj2" fmla="val -8333"/>
              <a:gd name="adj3" fmla="val 97424"/>
              <a:gd name="adj4" fmla="val -5294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Success Stories Shared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4" name="Line Callout 1 (Accent Bar) 23"/>
          <p:cNvSpPr/>
          <p:nvPr/>
        </p:nvSpPr>
        <p:spPr>
          <a:xfrm>
            <a:off x="599662" y="9780901"/>
            <a:ext cx="1769165" cy="335217"/>
          </a:xfrm>
          <a:prstGeom prst="accentCallout1">
            <a:avLst>
              <a:gd name="adj1" fmla="val 18750"/>
              <a:gd name="adj2" fmla="val -8333"/>
              <a:gd name="adj3" fmla="val -222794"/>
              <a:gd name="adj4" fmla="val 81890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Members Make Gifts to Eligible Organizations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5" name="Line Callout 1 (Accent Bar) 24"/>
          <p:cNvSpPr/>
          <p:nvPr/>
        </p:nvSpPr>
        <p:spPr>
          <a:xfrm>
            <a:off x="205410" y="9163542"/>
            <a:ext cx="1769165" cy="335217"/>
          </a:xfrm>
          <a:prstGeom prst="accentCallout1">
            <a:avLst>
              <a:gd name="adj1" fmla="val 18750"/>
              <a:gd name="adj2" fmla="val -8333"/>
              <a:gd name="adj3" fmla="val -282094"/>
              <a:gd name="adj4" fmla="val 13526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Members Give Thanks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6" name="Line Callout 1 (Accent Bar) 25"/>
          <p:cNvSpPr/>
          <p:nvPr/>
        </p:nvSpPr>
        <p:spPr>
          <a:xfrm>
            <a:off x="5898119" y="7368416"/>
            <a:ext cx="1769165" cy="335217"/>
          </a:xfrm>
          <a:prstGeom prst="accentCallout1">
            <a:avLst>
              <a:gd name="adj1" fmla="val 18750"/>
              <a:gd name="adj2" fmla="val -8333"/>
              <a:gd name="adj3" fmla="val 195268"/>
              <a:gd name="adj4" fmla="val -106873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Members Facilitate Referrals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7" name="Line Callout 1 (Accent Bar) 26"/>
          <p:cNvSpPr/>
          <p:nvPr/>
        </p:nvSpPr>
        <p:spPr>
          <a:xfrm>
            <a:off x="6782701" y="6884230"/>
            <a:ext cx="1769165" cy="335217"/>
          </a:xfrm>
          <a:prstGeom prst="accentCallout1">
            <a:avLst>
              <a:gd name="adj1" fmla="val 18750"/>
              <a:gd name="adj2" fmla="val -8333"/>
              <a:gd name="adj3" fmla="val 109284"/>
              <a:gd name="adj4" fmla="val -13327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Members  Create Profile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8" name="Line Callout 1 (Accent Bar) 27"/>
          <p:cNvSpPr/>
          <p:nvPr/>
        </p:nvSpPr>
        <p:spPr>
          <a:xfrm>
            <a:off x="6815832" y="6490247"/>
            <a:ext cx="1769165" cy="335217"/>
          </a:xfrm>
          <a:prstGeom prst="accentCallout1">
            <a:avLst>
              <a:gd name="adj1" fmla="val 18750"/>
              <a:gd name="adj2" fmla="val -8333"/>
              <a:gd name="adj3" fmla="val 213058"/>
              <a:gd name="adj4" fmla="val -19001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Members  Browse Profiles and Make Connections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9" name="Line Callout 1 (Accent Bar) 28"/>
          <p:cNvSpPr/>
          <p:nvPr/>
        </p:nvSpPr>
        <p:spPr>
          <a:xfrm>
            <a:off x="2484783" y="10575891"/>
            <a:ext cx="2126974" cy="335217"/>
          </a:xfrm>
          <a:prstGeom prst="accentCallout1">
            <a:avLst>
              <a:gd name="adj1" fmla="val 18750"/>
              <a:gd name="adj2" fmla="val -8333"/>
              <a:gd name="adj3" fmla="val -356219"/>
              <a:gd name="adj4" fmla="val 5042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Remove words on all sign posts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0" name="Line Callout 1 (Accent Bar) 29"/>
          <p:cNvSpPr/>
          <p:nvPr/>
        </p:nvSpPr>
        <p:spPr>
          <a:xfrm>
            <a:off x="172280" y="3542228"/>
            <a:ext cx="1769165" cy="335217"/>
          </a:xfrm>
          <a:prstGeom prst="accentCallout1">
            <a:avLst>
              <a:gd name="adj1" fmla="val 18750"/>
              <a:gd name="adj2" fmla="val -8333"/>
              <a:gd name="adj3" fmla="val -38966"/>
              <a:gd name="adj4" fmla="val 83576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People matched based on organizations, values, and interests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1" name="Line Callout 1 (Accent Bar) 30"/>
          <p:cNvSpPr/>
          <p:nvPr/>
        </p:nvSpPr>
        <p:spPr>
          <a:xfrm>
            <a:off x="3628235" y="5589799"/>
            <a:ext cx="1769165" cy="335217"/>
          </a:xfrm>
          <a:prstGeom prst="accentCallout1">
            <a:avLst>
              <a:gd name="adj1" fmla="val 18750"/>
              <a:gd name="adj2" fmla="val -8333"/>
              <a:gd name="adj3" fmla="val 163286"/>
              <a:gd name="adj4" fmla="val -3933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Pour Your Cup Establishes Network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2" name="Line Callout 1 (Accent Bar) 31"/>
          <p:cNvSpPr/>
          <p:nvPr/>
        </p:nvSpPr>
        <p:spPr>
          <a:xfrm>
            <a:off x="5488570" y="6252863"/>
            <a:ext cx="1769165" cy="335217"/>
          </a:xfrm>
          <a:prstGeom prst="accentCallout1">
            <a:avLst>
              <a:gd name="adj1" fmla="val 18750"/>
              <a:gd name="adj2" fmla="val -8333"/>
              <a:gd name="adj3" fmla="val 101988"/>
              <a:gd name="adj4" fmla="val -4165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Moderators Invite and Approve Members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4" name="Line Callout 1 (Accent Bar) 33"/>
          <p:cNvSpPr/>
          <p:nvPr/>
        </p:nvSpPr>
        <p:spPr>
          <a:xfrm>
            <a:off x="5248764" y="10640211"/>
            <a:ext cx="2126974" cy="335217"/>
          </a:xfrm>
          <a:prstGeom prst="accentCallout1">
            <a:avLst>
              <a:gd name="adj1" fmla="val 18750"/>
              <a:gd name="adj2" fmla="val -8333"/>
              <a:gd name="adj3" fmla="val -60820"/>
              <a:gd name="adj4" fmla="val 1708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Add YouTube icon</a:t>
            </a:r>
            <a:endParaRPr 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61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203</Words>
  <Application>Microsoft Office PowerPoint</Application>
  <PresentationFormat>Widescreen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Dana Clemens</dc:creator>
  <cp:lastModifiedBy>Dana Clemens</cp:lastModifiedBy>
  <cp:revision>15</cp:revision>
  <dcterms:created xsi:type="dcterms:W3CDTF">2016-10-04T16:27:56Z</dcterms:created>
  <dcterms:modified xsi:type="dcterms:W3CDTF">2016-10-06T14:04:03Z</dcterms:modified>
</cp:coreProperties>
</file>