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66" r:id="rId3"/>
    <p:sldId id="258" r:id="rId4"/>
    <p:sldId id="267" r:id="rId5"/>
    <p:sldId id="259" r:id="rId6"/>
    <p:sldId id="268" r:id="rId7"/>
    <p:sldId id="260" r:id="rId8"/>
    <p:sldId id="261" r:id="rId9"/>
    <p:sldId id="262" r:id="rId10"/>
    <p:sldId id="263" r:id="rId11"/>
    <p:sldId id="264" r:id="rId12"/>
    <p:sldId id="269" r:id="rId13"/>
    <p:sldId id="270" r:id="rId14"/>
    <p:sldId id="265" r:id="rId15"/>
    <p:sldId id="271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095" autoAdjust="0"/>
  </p:normalViewPr>
  <p:slideViewPr>
    <p:cSldViewPr snapToGrid="0">
      <p:cViewPr varScale="1">
        <p:scale>
          <a:sx n="108" d="100"/>
          <a:sy n="108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BB4C7-EF34-4F75-B51F-339F83422560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827CD-8A1B-46D7-84E1-9A24CE130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15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Top Page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827CD-8A1B-46D7-84E1-9A24CE130B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479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A7843839-22AC-42F8-A133-8F31A475D6D1}" type="slidenum">
              <a:rPr lang="en-US" altLang="en-US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89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/>
              <a:t>Bottom </a:t>
            </a:r>
            <a:r>
              <a:rPr lang="en-US" altLang="en-US" dirty="0"/>
              <a:t>Page 5</a:t>
            </a:r>
          </a:p>
        </p:txBody>
      </p:sp>
    </p:spTree>
    <p:extLst>
      <p:ext uri="{BB962C8B-B14F-4D97-AF65-F5344CB8AC3E}">
        <p14:creationId xmlns:p14="http://schemas.microsoft.com/office/powerpoint/2010/main" val="1109882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827CD-8A1B-46D7-84E1-9A24CE130B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085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Top Page 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827CD-8A1B-46D7-84E1-9A24CE130B3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63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Bottom Page 7?????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827CD-8A1B-46D7-84E1-9A24CE130B3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546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Bottom Page 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827CD-8A1B-46D7-84E1-9A24CE130B3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49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Bottom Page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827CD-8A1B-46D7-84E1-9A24CE130B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52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Top Page 2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827CD-8A1B-46D7-84E1-9A24CE130B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17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Bottom Page 2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827CD-8A1B-46D7-84E1-9A24CE130B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399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6EA536-B601-4DC2-B32A-8CC20CDC0C60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dirty="0"/>
              <a:t>Top Page 3</a:t>
            </a:r>
          </a:p>
        </p:txBody>
      </p:sp>
    </p:spTree>
    <p:extLst>
      <p:ext uri="{BB962C8B-B14F-4D97-AF65-F5344CB8AC3E}">
        <p14:creationId xmlns:p14="http://schemas.microsoft.com/office/powerpoint/2010/main" val="1844405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6EA536-B601-4DC2-B32A-8CC20CDC0C60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dirty="0"/>
              <a:t>Bottom Page 3</a:t>
            </a:r>
          </a:p>
        </p:txBody>
      </p:sp>
    </p:spTree>
    <p:extLst>
      <p:ext uri="{BB962C8B-B14F-4D97-AF65-F5344CB8AC3E}">
        <p14:creationId xmlns:p14="http://schemas.microsoft.com/office/powerpoint/2010/main" val="3428842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Top</a:t>
            </a:r>
            <a:r>
              <a:rPr lang="en-US" baseline="0" dirty="0"/>
              <a:t> </a:t>
            </a:r>
            <a:r>
              <a:rPr lang="en-US" dirty="0"/>
              <a:t>Page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827CD-8A1B-46D7-84E1-9A24CE130B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18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E5A7A280-8EAD-4C03-8FA0-454694EDE879}" type="slidenum">
              <a:rPr lang="en-US" altLang="en-US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48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/>
              <a:t>Bottom P</a:t>
            </a:r>
            <a:r>
              <a:rPr lang="en-US" altLang="en-US" dirty="0"/>
              <a:t>age 4</a:t>
            </a:r>
          </a:p>
        </p:txBody>
      </p:sp>
    </p:spTree>
    <p:extLst>
      <p:ext uri="{BB962C8B-B14F-4D97-AF65-F5344CB8AC3E}">
        <p14:creationId xmlns:p14="http://schemas.microsoft.com/office/powerpoint/2010/main" val="4099888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744DCAB1-8A22-4BAE-A02F-238403D76055}" type="slidenum">
              <a:rPr lang="en-US" altLang="en-US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68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dirty="0"/>
              <a:t>Top Page 5</a:t>
            </a:r>
          </a:p>
        </p:txBody>
      </p:sp>
    </p:spTree>
    <p:extLst>
      <p:ext uri="{BB962C8B-B14F-4D97-AF65-F5344CB8AC3E}">
        <p14:creationId xmlns:p14="http://schemas.microsoft.com/office/powerpoint/2010/main" val="596620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B6F0-6FA4-42F2-9210-5E84B53181B4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CD7E-D37E-4B1A-BF7F-9A4F1868A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66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B6F0-6FA4-42F2-9210-5E84B53181B4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CD7E-D37E-4B1A-BF7F-9A4F1868A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494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B6F0-6FA4-42F2-9210-5E84B53181B4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CD7E-D37E-4B1A-BF7F-9A4F1868A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04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B6F0-6FA4-42F2-9210-5E84B53181B4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CD7E-D37E-4B1A-BF7F-9A4F1868A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74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B6F0-6FA4-42F2-9210-5E84B53181B4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CD7E-D37E-4B1A-BF7F-9A4F1868A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18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B6F0-6FA4-42F2-9210-5E84B53181B4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CD7E-D37E-4B1A-BF7F-9A4F1868A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44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B6F0-6FA4-42F2-9210-5E84B53181B4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CD7E-D37E-4B1A-BF7F-9A4F1868A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46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B6F0-6FA4-42F2-9210-5E84B53181B4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CD7E-D37E-4B1A-BF7F-9A4F1868A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58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B6F0-6FA4-42F2-9210-5E84B53181B4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CD7E-D37E-4B1A-BF7F-9A4F1868A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30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B6F0-6FA4-42F2-9210-5E84B53181B4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CD7E-D37E-4B1A-BF7F-9A4F1868A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812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B6F0-6FA4-42F2-9210-5E84B53181B4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CD7E-D37E-4B1A-BF7F-9A4F1868A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97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8B6F0-6FA4-42F2-9210-5E84B53181B4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BCD7E-D37E-4B1A-BF7F-9A4F1868A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1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61967" y="1340993"/>
            <a:ext cx="7606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Knowledge, Experience, Quality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833" y="2139343"/>
            <a:ext cx="2471737" cy="434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863374" y="3866889"/>
            <a:ext cx="4203626" cy="299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en-US" sz="1600" b="1" dirty="0"/>
              <a:t>Wi-Fi for compatibility with all hospitals.</a:t>
            </a:r>
          </a:p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en-US" sz="1600" b="1" dirty="0"/>
              <a:t>Battery life in excess of 72-hours.   Standard Alkaline AA batteries.</a:t>
            </a:r>
          </a:p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en-US" sz="1600" b="1" dirty="0"/>
              <a:t>Single Wi-Fi device simultaneously performs both tasks of Hospital Patient Monitoring and Holter ECG.</a:t>
            </a:r>
          </a:p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en-US" sz="1600" b="1" dirty="0"/>
              <a:t>Standard AP units allow unlimited ECG range in the hospital.</a:t>
            </a:r>
          </a:p>
        </p:txBody>
      </p:sp>
      <p:sp>
        <p:nvSpPr>
          <p:cNvPr id="7" name="Rectangle 6"/>
          <p:cNvSpPr/>
          <p:nvPr/>
        </p:nvSpPr>
        <p:spPr>
          <a:xfrm>
            <a:off x="4666986" y="3405224"/>
            <a:ext cx="39874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en-US" altLang="en-US" sz="2400" b="1" dirty="0"/>
              <a:t>3 Electrodes = 6 ECG Leads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570" y="257350"/>
            <a:ext cx="2269845" cy="9236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63374" y="272203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Major breakthrough in long term ECG recordings. The 79a Cardiac Monitoring Software is a major step forward.</a:t>
            </a:r>
          </a:p>
        </p:txBody>
      </p:sp>
      <p:sp>
        <p:nvSpPr>
          <p:cNvPr id="8" name="Rectangle 7"/>
          <p:cNvSpPr/>
          <p:nvPr/>
        </p:nvSpPr>
        <p:spPr>
          <a:xfrm>
            <a:off x="4556550" y="2217034"/>
            <a:ext cx="39874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en-US" altLang="en-US" sz="2400" b="1" dirty="0"/>
              <a:t>300-2W Wi-Fi Transmitter</a:t>
            </a:r>
          </a:p>
        </p:txBody>
      </p:sp>
    </p:spTree>
    <p:extLst>
      <p:ext uri="{BB962C8B-B14F-4D97-AF65-F5344CB8AC3E}">
        <p14:creationId xmlns:p14="http://schemas.microsoft.com/office/powerpoint/2010/main" val="846235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1480687" y="634465"/>
            <a:ext cx="8229600" cy="88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 b="1" dirty="0">
                <a:solidFill>
                  <a:srgbClr val="000000"/>
                </a:solidFill>
              </a:rPr>
              <a:t>The Very Best in Atrial Fib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6705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8382000" y="1600200"/>
            <a:ext cx="2133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en-US" sz="1600" b="1">
                <a:solidFill>
                  <a:srgbClr val="000000"/>
                </a:solidFill>
              </a:rPr>
              <a:t>A-Fib detection is found in both the real-time ECG Trends and the Holter processing.</a:t>
            </a:r>
          </a:p>
          <a:p>
            <a:pPr>
              <a:spcBef>
                <a:spcPts val="400"/>
              </a:spcBef>
            </a:pPr>
            <a:endParaRPr lang="en-US" altLang="en-US" sz="1600" b="1">
              <a:solidFill>
                <a:srgbClr val="000000"/>
              </a:solidFill>
            </a:endParaRPr>
          </a:p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en-US" sz="1600" b="1">
                <a:solidFill>
                  <a:srgbClr val="000000"/>
                </a:solidFill>
              </a:rPr>
              <a:t>The A-Fib verification and editing are excellent….the best available.</a:t>
            </a:r>
          </a:p>
          <a:p>
            <a:pPr>
              <a:spcBef>
                <a:spcPts val="400"/>
              </a:spcBef>
            </a:pPr>
            <a:endParaRPr lang="en-US" altLang="en-US" sz="1600" b="1">
              <a:solidFill>
                <a:srgbClr val="000000"/>
              </a:solidFill>
            </a:endParaRPr>
          </a:p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en-US" sz="1600" b="1">
                <a:solidFill>
                  <a:srgbClr val="000000"/>
                </a:solidFill>
              </a:rPr>
              <a:t>A-Fib Burden is provided.</a:t>
            </a:r>
          </a:p>
          <a:p>
            <a:pPr>
              <a:spcBef>
                <a:spcPts val="400"/>
              </a:spcBef>
            </a:pPr>
            <a:endParaRPr lang="en-US" altLang="en-US" sz="1600" b="1">
              <a:solidFill>
                <a:srgbClr val="000000"/>
              </a:solidFill>
            </a:endParaRPr>
          </a:p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en-US" sz="1600" b="1">
                <a:solidFill>
                  <a:srgbClr val="000000"/>
                </a:solidFill>
              </a:rPr>
              <a:t>A unique time display shows the length of each     A-Fib event. </a:t>
            </a:r>
          </a:p>
        </p:txBody>
      </p:sp>
    </p:spTree>
    <p:extLst>
      <p:ext uri="{BB962C8B-B14F-4D97-AF65-F5344CB8AC3E}">
        <p14:creationId xmlns:p14="http://schemas.microsoft.com/office/powerpoint/2010/main" val="35074235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89" r="1120" b="646"/>
          <a:stretch/>
        </p:blipFill>
        <p:spPr>
          <a:xfrm rot="5400000">
            <a:off x="2627699" y="1058473"/>
            <a:ext cx="6675120" cy="476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99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952" y="134753"/>
            <a:ext cx="6217920" cy="66407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628851" y="1286718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Competitive Comparisons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Real-Time Outpatient Cardiac Telemetry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65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171" y="977387"/>
            <a:ext cx="4267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Competitive Comparisons continued</a:t>
            </a:r>
            <a:r>
              <a:rPr lang="en-US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(eVital, if informed by e-mail, will make any appropriate changes)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977" y="115504"/>
            <a:ext cx="5669280" cy="665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713" y="3991952"/>
            <a:ext cx="2269845" cy="9236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92713" y="5102844"/>
            <a:ext cx="2604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Contact Information:</a:t>
            </a:r>
          </a:p>
          <a:p>
            <a:r>
              <a:rPr lang="en-US" dirty="0">
                <a:solidFill>
                  <a:srgbClr val="FF0000"/>
                </a:solidFill>
              </a:rPr>
              <a:t>Office: (214) 550-1385</a:t>
            </a:r>
          </a:p>
          <a:p>
            <a:r>
              <a:rPr lang="en-US" dirty="0">
                <a:solidFill>
                  <a:srgbClr val="FF0000"/>
                </a:solidFill>
              </a:rPr>
              <a:t>Toll Free: (844) 324-4393</a:t>
            </a:r>
          </a:p>
          <a:p>
            <a:r>
              <a:rPr lang="en-US" dirty="0">
                <a:solidFill>
                  <a:srgbClr val="FF0000"/>
                </a:solidFill>
              </a:rPr>
              <a:t>Fax (214) 306-9449</a:t>
            </a:r>
          </a:p>
        </p:txBody>
      </p:sp>
    </p:spTree>
    <p:extLst>
      <p:ext uri="{BB962C8B-B14F-4D97-AF65-F5344CB8AC3E}">
        <p14:creationId xmlns:p14="http://schemas.microsoft.com/office/powerpoint/2010/main" val="1289505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7204" y="981777"/>
            <a:ext cx="3744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Colors for Brochure</a:t>
            </a:r>
          </a:p>
          <a:p>
            <a:r>
              <a:rPr lang="en-US" dirty="0"/>
              <a:t>Sky Blue</a:t>
            </a:r>
          </a:p>
          <a:p>
            <a:r>
              <a:rPr lang="en-US" dirty="0"/>
              <a:t>Navy Blue</a:t>
            </a:r>
          </a:p>
          <a:p>
            <a:r>
              <a:rPr lang="en-US" dirty="0"/>
              <a:t>White</a:t>
            </a:r>
          </a:p>
        </p:txBody>
      </p:sp>
    </p:spTree>
    <p:extLst>
      <p:ext uri="{BB962C8B-B14F-4D97-AF65-F5344CB8AC3E}">
        <p14:creationId xmlns:p14="http://schemas.microsoft.com/office/powerpoint/2010/main" val="1805269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2703" y="3696291"/>
            <a:ext cx="297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Other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Outpatient Mobile Telemetry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EKG Technician Rhythm &amp; Software Training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98567" y="4573455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Contact Information:</a:t>
            </a:r>
          </a:p>
          <a:p>
            <a:r>
              <a:rPr lang="en-US" dirty="0">
                <a:solidFill>
                  <a:srgbClr val="FF0000"/>
                </a:solidFill>
              </a:rPr>
              <a:t>Office: (214) 550-1385</a:t>
            </a:r>
          </a:p>
          <a:p>
            <a:r>
              <a:rPr lang="en-US" dirty="0">
                <a:solidFill>
                  <a:srgbClr val="FF0000"/>
                </a:solidFill>
              </a:rPr>
              <a:t>Toll Free: (844) 324-4393</a:t>
            </a:r>
          </a:p>
          <a:p>
            <a:r>
              <a:rPr lang="en-US" dirty="0">
                <a:solidFill>
                  <a:srgbClr val="FF0000"/>
                </a:solidFill>
              </a:rPr>
              <a:t>Fax (214) 306-9449</a:t>
            </a:r>
          </a:p>
        </p:txBody>
      </p:sp>
    </p:spTree>
    <p:extLst>
      <p:ext uri="{BB962C8B-B14F-4D97-AF65-F5344CB8AC3E}">
        <p14:creationId xmlns:p14="http://schemas.microsoft.com/office/powerpoint/2010/main" val="186583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" t="15377" r="39450" b="8920"/>
          <a:stretch/>
        </p:blipFill>
        <p:spPr bwMode="auto">
          <a:xfrm>
            <a:off x="3246828" y="3694172"/>
            <a:ext cx="2586089" cy="262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60486" y="332484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ECG Leads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7458" y="3694172"/>
            <a:ext cx="2895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“6X3”</a:t>
            </a:r>
          </a:p>
          <a:p>
            <a:r>
              <a:rPr lang="en-US" b="1" dirty="0"/>
              <a:t>ISCHEMIA MONITORING</a:t>
            </a:r>
          </a:p>
          <a:p>
            <a:endParaRPr lang="en-US" b="1" dirty="0"/>
          </a:p>
          <a:p>
            <a:r>
              <a:rPr lang="en-US" b="1" dirty="0"/>
              <a:t>1=CM1</a:t>
            </a:r>
          </a:p>
          <a:p>
            <a:r>
              <a:rPr lang="en-US" b="1" dirty="0"/>
              <a:t>2=CM5</a:t>
            </a:r>
          </a:p>
          <a:p>
            <a:r>
              <a:rPr lang="en-US" b="1" dirty="0"/>
              <a:t>3=Mv5 (m=Modified)</a:t>
            </a:r>
          </a:p>
          <a:p>
            <a:r>
              <a:rPr lang="en-US" b="1" dirty="0"/>
              <a:t>4=mV1</a:t>
            </a:r>
          </a:p>
          <a:p>
            <a:r>
              <a:rPr lang="en-US" b="1" dirty="0"/>
              <a:t>5=mV5</a:t>
            </a:r>
          </a:p>
          <a:p>
            <a:r>
              <a:rPr lang="en-US" b="1" dirty="0"/>
              <a:t>6=</a:t>
            </a:r>
            <a:r>
              <a:rPr lang="en-US" b="1" dirty="0" err="1"/>
              <a:t>mAVF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470717" y="304696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 Electrodes=6-Leads</a:t>
            </a:r>
          </a:p>
        </p:txBody>
      </p:sp>
      <p:sp>
        <p:nvSpPr>
          <p:cNvPr id="6" name="Rectangle 5"/>
          <p:cNvSpPr/>
          <p:nvPr/>
        </p:nvSpPr>
        <p:spPr>
          <a:xfrm>
            <a:off x="2901069" y="160868"/>
            <a:ext cx="5245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6-Lead ECG from only 3-Electrodes DMS</a:t>
            </a:r>
          </a:p>
        </p:txBody>
      </p:sp>
      <p:sp>
        <p:nvSpPr>
          <p:cNvPr id="7" name="Rectangle 6"/>
          <p:cNvSpPr/>
          <p:nvPr/>
        </p:nvSpPr>
        <p:spPr>
          <a:xfrm>
            <a:off x="2182455" y="649809"/>
            <a:ext cx="64237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below shows the simplicity of 3-electrodes providing ECG vectors of six (6) valuable looks of the electrical activity of the patient’s heart. Use the 300-2, 300-2W, 300-3, and 300-4 recorders with the 3-electrode ECG cables.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Now, all 1, 2, and 3 channel Holter ECG recorders are obsolete.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 and 2 Lead Patch type Holter ECG recorders are now obsolete.</a:t>
            </a:r>
          </a:p>
        </p:txBody>
      </p:sp>
    </p:spTree>
    <p:extLst>
      <p:ext uri="{BB962C8B-B14F-4D97-AF65-F5344CB8AC3E}">
        <p14:creationId xmlns:p14="http://schemas.microsoft.com/office/powerpoint/2010/main" val="401910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02755" y="288921"/>
            <a:ext cx="7381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Anywhere ECG System 100% ECG Telemetry 24/7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980" y="2859271"/>
            <a:ext cx="5000137" cy="399872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3835" y="925027"/>
            <a:ext cx="3840480" cy="213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652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1817569" y="277528"/>
            <a:ext cx="9107103" cy="624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Instant Access to Full Disclosure During Real-Time ECG Monitoring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5746603" y="1525283"/>
            <a:ext cx="5765211" cy="3739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en-US" sz="1600" b="1" dirty="0"/>
              <a:t>Full Disclosure is seen instantly for any patient on the second monitor display.</a:t>
            </a:r>
          </a:p>
          <a:p>
            <a:pPr>
              <a:lnSpc>
                <a:spcPct val="90000"/>
              </a:lnSpc>
              <a:spcBef>
                <a:spcPts val="400"/>
              </a:spcBef>
            </a:pPr>
            <a:endParaRPr lang="en-US" altLang="en-US" sz="1600" b="1" dirty="0"/>
          </a:p>
          <a:p>
            <a:pPr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en-US" sz="1600" b="1" dirty="0"/>
              <a:t>Any time period during a 3-day time period is instantly accessed and seen in the Full Disclosure ECG mode.</a:t>
            </a:r>
          </a:p>
          <a:p>
            <a:pPr>
              <a:lnSpc>
                <a:spcPct val="90000"/>
              </a:lnSpc>
              <a:spcBef>
                <a:spcPts val="400"/>
              </a:spcBef>
            </a:pPr>
            <a:endParaRPr lang="en-US" altLang="en-US" sz="1600" b="1" dirty="0"/>
          </a:p>
          <a:p>
            <a:pPr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en-US" sz="1600" b="1" dirty="0"/>
              <a:t>The CV Page Scan Full Disclosure works exactly the same as in Holter.</a:t>
            </a:r>
          </a:p>
          <a:p>
            <a:pPr>
              <a:lnSpc>
                <a:spcPct val="90000"/>
              </a:lnSpc>
              <a:spcBef>
                <a:spcPts val="400"/>
              </a:spcBef>
            </a:pPr>
            <a:endParaRPr lang="en-US" altLang="en-US" sz="1600" b="1" dirty="0"/>
          </a:p>
          <a:p>
            <a:pPr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en-US" sz="1600" b="1" dirty="0"/>
              <a:t>Enlarged ECG displays and ECG Strips can be viewed and printed at any time.</a:t>
            </a:r>
          </a:p>
          <a:p>
            <a:pPr>
              <a:lnSpc>
                <a:spcPct val="90000"/>
              </a:lnSpc>
              <a:spcBef>
                <a:spcPts val="400"/>
              </a:spcBef>
            </a:pPr>
            <a:endParaRPr lang="en-US" altLang="en-US" sz="1600" b="1" dirty="0"/>
          </a:p>
          <a:p>
            <a:pPr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en-US" sz="1600" b="1" dirty="0"/>
              <a:t> Full Disclosure can be built in the real-time ECG mode on the second monitor 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1"/>
          <a:stretch>
            <a:fillRect/>
          </a:stretch>
        </p:blipFill>
        <p:spPr bwMode="auto">
          <a:xfrm>
            <a:off x="317793" y="1087480"/>
            <a:ext cx="5265179" cy="4572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356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40411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4142" y="406379"/>
            <a:ext cx="9497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One Click on the V-</a:t>
            </a:r>
            <a:r>
              <a:rPr lang="en-US" altLang="en-US" b="1" dirty="0" err="1">
                <a:solidFill>
                  <a:srgbClr val="FF0000"/>
                </a:solidFill>
              </a:rPr>
              <a:t>Tach</a:t>
            </a:r>
            <a:r>
              <a:rPr lang="en-US" altLang="en-US" b="1" dirty="0">
                <a:solidFill>
                  <a:srgbClr val="FF0000"/>
                </a:solidFill>
              </a:rPr>
              <a:t> Trend, and… the whole Picture of Sustained V-</a:t>
            </a:r>
            <a:r>
              <a:rPr lang="en-US" altLang="en-US" b="1" dirty="0" err="1">
                <a:solidFill>
                  <a:srgbClr val="FF0000"/>
                </a:solidFill>
              </a:rPr>
              <a:t>Tach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1"/>
          <a:stretch>
            <a:fillRect/>
          </a:stretch>
        </p:blipFill>
        <p:spPr bwMode="auto">
          <a:xfrm>
            <a:off x="462013" y="1000762"/>
            <a:ext cx="5598577" cy="4370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356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207013" y="1765456"/>
            <a:ext cx="5054545" cy="247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en-US" sz="1600" b="1" dirty="0"/>
              <a:t>Monitor 1 continues to show  real-time ECG of all patients.</a:t>
            </a:r>
          </a:p>
          <a:p>
            <a:pPr>
              <a:spcBef>
                <a:spcPts val="400"/>
              </a:spcBef>
              <a:buFont typeface="Arial" panose="020B0604020202020204" pitchFamily="34" charset="0"/>
              <a:buNone/>
            </a:pPr>
            <a:endParaRPr lang="en-US" altLang="en-US" sz="1600" b="1" dirty="0"/>
          </a:p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en-US" sz="1600" b="1" dirty="0"/>
              <a:t>Monitor 2 shows you the ECG  data that you probably never get to see.</a:t>
            </a:r>
          </a:p>
          <a:p>
            <a:pPr>
              <a:spcBef>
                <a:spcPts val="400"/>
              </a:spcBef>
              <a:buFont typeface="Arial" panose="020B0604020202020204" pitchFamily="34" charset="0"/>
              <a:buNone/>
            </a:pPr>
            <a:endParaRPr lang="en-US" altLang="en-US" sz="1600" b="1" dirty="0"/>
          </a:p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en-US" sz="1600" b="1" dirty="0"/>
              <a:t>And at the end of each minute, a Holter ECG file is automatically created in the PC’s hard disk for each patient.</a:t>
            </a:r>
          </a:p>
        </p:txBody>
      </p:sp>
    </p:spTree>
    <p:extLst>
      <p:ext uri="{BB962C8B-B14F-4D97-AF65-F5344CB8AC3E}">
        <p14:creationId xmlns:p14="http://schemas.microsoft.com/office/powerpoint/2010/main" val="6194940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87655" y="702644"/>
            <a:ext cx="8778240" cy="5852160"/>
            <a:chOff x="-129354" y="139896"/>
            <a:chExt cx="9273354" cy="6033376"/>
          </a:xfrm>
        </p:grpSpPr>
        <p:sp>
          <p:nvSpPr>
            <p:cNvPr id="3" name="Text Box 1"/>
            <p:cNvSpPr txBox="1">
              <a:spLocks noChangeArrowheads="1"/>
            </p:cNvSpPr>
            <p:nvPr/>
          </p:nvSpPr>
          <p:spPr bwMode="auto">
            <a:xfrm>
              <a:off x="-129354" y="139896"/>
              <a:ext cx="8839200" cy="775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2000" b="1" dirty="0">
                  <a:solidFill>
                    <a:srgbClr val="000000"/>
                  </a:solidFill>
                </a:rPr>
                <a:t>                 3-Lead ECG                                                  6-Lead ECG</a:t>
              </a:r>
            </a:p>
          </p:txBody>
        </p:sp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96"/>
            <a:stretch>
              <a:fillRect/>
            </a:stretch>
          </p:blipFill>
          <p:spPr bwMode="auto">
            <a:xfrm>
              <a:off x="152400" y="915472"/>
              <a:ext cx="4572000" cy="5257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50096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667" b="6918"/>
            <a:stretch>
              <a:fillRect/>
            </a:stretch>
          </p:blipFill>
          <p:spPr bwMode="auto">
            <a:xfrm>
              <a:off x="4724400" y="915472"/>
              <a:ext cx="4419600" cy="5257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61667" b="6918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86452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1166261" y="228200"/>
            <a:ext cx="8763000" cy="802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 b="1" dirty="0">
                <a:solidFill>
                  <a:srgbClr val="000000"/>
                </a:solidFill>
              </a:rPr>
              <a:t>T-Wave Alternans (TWA)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23" y="1194952"/>
            <a:ext cx="6675120" cy="5227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7795661" y="1545657"/>
            <a:ext cx="2362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en-US" sz="1600" b="1" dirty="0">
                <a:solidFill>
                  <a:srgbClr val="000000"/>
                </a:solidFill>
              </a:rPr>
              <a:t>TWA occurs very often, and why hide it from cardiologists. </a:t>
            </a:r>
          </a:p>
          <a:p>
            <a:pPr>
              <a:spcBef>
                <a:spcPts val="400"/>
              </a:spcBef>
            </a:pPr>
            <a:endParaRPr lang="en-US" altLang="en-US" sz="1600" b="1" dirty="0">
              <a:solidFill>
                <a:srgbClr val="000000"/>
              </a:solidFill>
            </a:endParaRPr>
          </a:p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en-US" sz="1600" b="1" dirty="0">
                <a:solidFill>
                  <a:srgbClr val="000000"/>
                </a:solidFill>
              </a:rPr>
              <a:t>It is included in the Holter processing of each patient.</a:t>
            </a:r>
          </a:p>
          <a:p>
            <a:pPr>
              <a:spcBef>
                <a:spcPts val="400"/>
              </a:spcBef>
            </a:pPr>
            <a:endParaRPr lang="en-US" altLang="en-US" sz="1600" b="1" dirty="0">
              <a:solidFill>
                <a:srgbClr val="000000"/>
              </a:solidFill>
            </a:endParaRPr>
          </a:p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en-US" sz="1600" b="1" dirty="0">
                <a:solidFill>
                  <a:srgbClr val="000000"/>
                </a:solidFill>
              </a:rPr>
              <a:t>Each T-wave in each ECG Lead is analyzed for the amplitude of the T-wave.</a:t>
            </a:r>
          </a:p>
          <a:p>
            <a:pPr>
              <a:spcBef>
                <a:spcPts val="400"/>
              </a:spcBef>
            </a:pPr>
            <a:endParaRPr lang="en-US" altLang="en-US" sz="1600" b="1" dirty="0">
              <a:solidFill>
                <a:srgbClr val="000000"/>
              </a:solidFill>
            </a:endParaRPr>
          </a:p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en-US" sz="1600" b="1" dirty="0">
                <a:solidFill>
                  <a:srgbClr val="000000"/>
                </a:solidFill>
              </a:rPr>
              <a:t>The Holter process takes less than 30-seconds to locate and display the ECGs showing TWA. </a:t>
            </a:r>
          </a:p>
        </p:txBody>
      </p:sp>
    </p:spTree>
    <p:extLst>
      <p:ext uri="{BB962C8B-B14F-4D97-AF65-F5344CB8AC3E}">
        <p14:creationId xmlns:p14="http://schemas.microsoft.com/office/powerpoint/2010/main" val="27618276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1012257" y="452386"/>
            <a:ext cx="8763000" cy="107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 b="1" dirty="0">
                <a:solidFill>
                  <a:srgbClr val="000000"/>
                </a:solidFill>
              </a:rPr>
              <a:t>Elongated QTc</a:t>
            </a: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8382000" y="1600200"/>
            <a:ext cx="2209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en-US" sz="1600" b="1" dirty="0">
                <a:solidFill>
                  <a:srgbClr val="000000"/>
                </a:solidFill>
              </a:rPr>
              <a:t>QTc analysis is provided for all ECG complexes during the monitoring time period.</a:t>
            </a:r>
          </a:p>
          <a:p>
            <a:pPr>
              <a:spcBef>
                <a:spcPts val="400"/>
              </a:spcBef>
            </a:pPr>
            <a:endParaRPr lang="en-US" altLang="en-US" sz="1600" b="1" dirty="0">
              <a:solidFill>
                <a:srgbClr val="000000"/>
              </a:solidFill>
            </a:endParaRPr>
          </a:p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en-US" sz="1600" b="1" dirty="0">
                <a:solidFill>
                  <a:srgbClr val="000000"/>
                </a:solidFill>
              </a:rPr>
              <a:t>Finding the Elongated QTc is a simple and quick process.</a:t>
            </a:r>
          </a:p>
          <a:p>
            <a:pPr>
              <a:spcBef>
                <a:spcPts val="400"/>
              </a:spcBef>
            </a:pPr>
            <a:endParaRPr lang="en-US" altLang="en-US" sz="1600" b="1" dirty="0">
              <a:solidFill>
                <a:srgbClr val="000000"/>
              </a:solidFill>
            </a:endParaRPr>
          </a:p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en-US" sz="1600" b="1" dirty="0">
                <a:solidFill>
                  <a:srgbClr val="000000"/>
                </a:solidFill>
              </a:rPr>
              <a:t>An electronic ruler is provided for verification of the data.</a:t>
            </a:r>
          </a:p>
          <a:p>
            <a:pPr>
              <a:spcBef>
                <a:spcPts val="400"/>
              </a:spcBef>
            </a:pPr>
            <a:endParaRPr lang="en-US" altLang="en-US" sz="1600" b="1" dirty="0">
              <a:solidFill>
                <a:srgbClr val="000000"/>
              </a:solidFill>
            </a:endParaRPr>
          </a:p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en-US" sz="1600" b="1" dirty="0">
                <a:solidFill>
                  <a:srgbClr val="000000"/>
                </a:solidFill>
              </a:rPr>
              <a:t>The yellow arrow is the 50% of R-R.</a:t>
            </a:r>
          </a:p>
        </p:txBody>
      </p: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6705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0302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638</Words>
  <Application>Microsoft Office PowerPoint</Application>
  <PresentationFormat>Widescreen</PresentationFormat>
  <Paragraphs>111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Microsoft YaHei</vt:lpstr>
      <vt:lpstr>Arial</vt:lpstr>
      <vt:lpstr>Bell MT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EFH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Karimazondo, Toni</dc:creator>
  <cp:lastModifiedBy>eVital Cardiac1</cp:lastModifiedBy>
  <cp:revision>21</cp:revision>
  <dcterms:created xsi:type="dcterms:W3CDTF">2016-09-01T01:26:33Z</dcterms:created>
  <dcterms:modified xsi:type="dcterms:W3CDTF">2016-09-15T15:47:41Z</dcterms:modified>
</cp:coreProperties>
</file>