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26" r:id="rId2"/>
    <p:sldId id="256" r:id="rId3"/>
    <p:sldId id="263" r:id="rId4"/>
    <p:sldId id="257" r:id="rId5"/>
    <p:sldId id="258" r:id="rId6"/>
    <p:sldId id="259" r:id="rId7"/>
    <p:sldId id="311" r:id="rId8"/>
    <p:sldId id="327" r:id="rId9"/>
    <p:sldId id="264" r:id="rId10"/>
    <p:sldId id="265" r:id="rId11"/>
    <p:sldId id="260" r:id="rId12"/>
    <p:sldId id="312" r:id="rId13"/>
    <p:sldId id="328" r:id="rId14"/>
    <p:sldId id="261" r:id="rId15"/>
    <p:sldId id="262" r:id="rId16"/>
    <p:sldId id="266" r:id="rId17"/>
    <p:sldId id="313" r:id="rId18"/>
    <p:sldId id="267" r:id="rId19"/>
    <p:sldId id="268" r:id="rId20"/>
    <p:sldId id="269" r:id="rId21"/>
    <p:sldId id="314" r:id="rId22"/>
    <p:sldId id="329" r:id="rId23"/>
    <p:sldId id="270" r:id="rId24"/>
    <p:sldId id="271" r:id="rId25"/>
    <p:sldId id="272" r:id="rId26"/>
    <p:sldId id="273" r:id="rId27"/>
    <p:sldId id="315" r:id="rId28"/>
    <p:sldId id="330" r:id="rId29"/>
    <p:sldId id="274" r:id="rId30"/>
    <p:sldId id="275" r:id="rId31"/>
    <p:sldId id="278" r:id="rId32"/>
    <p:sldId id="316" r:id="rId33"/>
    <p:sldId id="333" r:id="rId34"/>
    <p:sldId id="276" r:id="rId35"/>
    <p:sldId id="277" r:id="rId36"/>
    <p:sldId id="331" r:id="rId37"/>
    <p:sldId id="279" r:id="rId38"/>
    <p:sldId id="317" r:id="rId39"/>
    <p:sldId id="334" r:id="rId40"/>
    <p:sldId id="282" r:id="rId41"/>
    <p:sldId id="285" r:id="rId42"/>
    <p:sldId id="283" r:id="rId43"/>
    <p:sldId id="332" r:id="rId44"/>
    <p:sldId id="335" r:id="rId45"/>
    <p:sldId id="284" r:id="rId46"/>
    <p:sldId id="281" r:id="rId47"/>
    <p:sldId id="287" r:id="rId48"/>
    <p:sldId id="318" r:id="rId49"/>
    <p:sldId id="336" r:id="rId50"/>
    <p:sldId id="288" r:id="rId51"/>
    <p:sldId id="289" r:id="rId52"/>
    <p:sldId id="290" r:id="rId53"/>
    <p:sldId id="319" r:id="rId54"/>
    <p:sldId id="341" r:id="rId55"/>
    <p:sldId id="291" r:id="rId56"/>
    <p:sldId id="309" r:id="rId57"/>
    <p:sldId id="292" r:id="rId58"/>
    <p:sldId id="293" r:id="rId59"/>
    <p:sldId id="320" r:id="rId60"/>
    <p:sldId id="342" r:id="rId61"/>
    <p:sldId id="294" r:id="rId62"/>
    <p:sldId id="295" r:id="rId63"/>
    <p:sldId id="296" r:id="rId64"/>
    <p:sldId id="321" r:id="rId65"/>
    <p:sldId id="337" r:id="rId66"/>
    <p:sldId id="297" r:id="rId67"/>
    <p:sldId id="298" r:id="rId68"/>
    <p:sldId id="299" r:id="rId69"/>
    <p:sldId id="322" r:id="rId70"/>
    <p:sldId id="340" r:id="rId71"/>
    <p:sldId id="300" r:id="rId72"/>
    <p:sldId id="301" r:id="rId73"/>
    <p:sldId id="302" r:id="rId74"/>
    <p:sldId id="323" r:id="rId75"/>
    <p:sldId id="339" r:id="rId76"/>
    <p:sldId id="303" r:id="rId77"/>
    <p:sldId id="304" r:id="rId78"/>
    <p:sldId id="305" r:id="rId79"/>
    <p:sldId id="324" r:id="rId80"/>
    <p:sldId id="338" r:id="rId81"/>
    <p:sldId id="306" r:id="rId82"/>
    <p:sldId id="307" r:id="rId83"/>
    <p:sldId id="310" r:id="rId84"/>
    <p:sldId id="325" r:id="rId8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arah.tlili@getusion.org" initials="f" lastIdx="5" clrIdx="0">
    <p:extLst>
      <p:ext uri="{19B8F6BF-5375-455C-9EA6-DF929625EA0E}">
        <p15:presenceInfo xmlns:p15="http://schemas.microsoft.com/office/powerpoint/2012/main" userId="farah.tlili@getusion.or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15" autoAdjust="0"/>
    <p:restoredTop sz="94660"/>
  </p:normalViewPr>
  <p:slideViewPr>
    <p:cSldViewPr snapToGrid="0">
      <p:cViewPr varScale="1">
        <p:scale>
          <a:sx n="71" d="100"/>
          <a:sy n="71" d="100"/>
        </p:scale>
        <p:origin x="60"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fld id="{9F1AA9F4-7413-4A8F-8D62-E3D8A62A40A5}" type="datetimeFigureOut">
              <a:rPr lang="de-DE" smtClean="0"/>
              <a:t>15.09.2016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F85EC29-72E4-4DE1-9C3A-2EF8E78FDF65}" type="slidenum">
              <a:rPr lang="de-DE" smtClean="0"/>
              <a:t>‹N°›</a:t>
            </a:fld>
            <a:endParaRPr lang="de-DE"/>
          </a:p>
        </p:txBody>
      </p:sp>
    </p:spTree>
    <p:extLst>
      <p:ext uri="{BB962C8B-B14F-4D97-AF65-F5344CB8AC3E}">
        <p14:creationId xmlns:p14="http://schemas.microsoft.com/office/powerpoint/2010/main" val="1153717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F1AA9F4-7413-4A8F-8D62-E3D8A62A40A5}" type="datetimeFigureOut">
              <a:rPr lang="de-DE" smtClean="0"/>
              <a:t>15.09.2016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F85EC29-72E4-4DE1-9C3A-2EF8E78FDF65}" type="slidenum">
              <a:rPr lang="de-DE" smtClean="0"/>
              <a:t>‹N°›</a:t>
            </a:fld>
            <a:endParaRPr lang="de-DE"/>
          </a:p>
        </p:txBody>
      </p:sp>
    </p:spTree>
    <p:extLst>
      <p:ext uri="{BB962C8B-B14F-4D97-AF65-F5344CB8AC3E}">
        <p14:creationId xmlns:p14="http://schemas.microsoft.com/office/powerpoint/2010/main" val="7452061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F1AA9F4-7413-4A8F-8D62-E3D8A62A40A5}" type="datetimeFigureOut">
              <a:rPr lang="de-DE" smtClean="0"/>
              <a:t>15.09.2016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F85EC29-72E4-4DE1-9C3A-2EF8E78FDF65}" type="slidenum">
              <a:rPr lang="de-DE" smtClean="0"/>
              <a:t>‹N°›</a:t>
            </a:fld>
            <a:endParaRPr lang="de-DE"/>
          </a:p>
        </p:txBody>
      </p:sp>
    </p:spTree>
    <p:extLst>
      <p:ext uri="{BB962C8B-B14F-4D97-AF65-F5344CB8AC3E}">
        <p14:creationId xmlns:p14="http://schemas.microsoft.com/office/powerpoint/2010/main" val="31417072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9F1AA9F4-7413-4A8F-8D62-E3D8A62A40A5}" type="datetimeFigureOut">
              <a:rPr lang="de-DE" smtClean="0"/>
              <a:t>15.09.2016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F85EC29-72E4-4DE1-9C3A-2EF8E78FDF65}" type="slidenum">
              <a:rPr lang="de-DE" smtClean="0"/>
              <a:t>‹N°›</a:t>
            </a:fld>
            <a:endParaRPr lang="de-DE"/>
          </a:p>
        </p:txBody>
      </p:sp>
    </p:spTree>
    <p:extLst>
      <p:ext uri="{BB962C8B-B14F-4D97-AF65-F5344CB8AC3E}">
        <p14:creationId xmlns:p14="http://schemas.microsoft.com/office/powerpoint/2010/main" val="1707637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fld id="{9F1AA9F4-7413-4A8F-8D62-E3D8A62A40A5}" type="datetimeFigureOut">
              <a:rPr lang="de-DE" smtClean="0"/>
              <a:t>15.09.2016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FF85EC29-72E4-4DE1-9C3A-2EF8E78FDF65}" type="slidenum">
              <a:rPr lang="de-DE" smtClean="0"/>
              <a:t>‹N°›</a:t>
            </a:fld>
            <a:endParaRPr lang="de-DE"/>
          </a:p>
        </p:txBody>
      </p:sp>
    </p:spTree>
    <p:extLst>
      <p:ext uri="{BB962C8B-B14F-4D97-AF65-F5344CB8AC3E}">
        <p14:creationId xmlns:p14="http://schemas.microsoft.com/office/powerpoint/2010/main" val="11903506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9F1AA9F4-7413-4A8F-8D62-E3D8A62A40A5}" type="datetimeFigureOut">
              <a:rPr lang="de-DE" smtClean="0"/>
              <a:t>15.09.2016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F85EC29-72E4-4DE1-9C3A-2EF8E78FDF65}" type="slidenum">
              <a:rPr lang="de-DE" smtClean="0"/>
              <a:t>‹N°›</a:t>
            </a:fld>
            <a:endParaRPr lang="de-DE"/>
          </a:p>
        </p:txBody>
      </p:sp>
    </p:spTree>
    <p:extLst>
      <p:ext uri="{BB962C8B-B14F-4D97-AF65-F5344CB8AC3E}">
        <p14:creationId xmlns:p14="http://schemas.microsoft.com/office/powerpoint/2010/main" val="34979217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fld id="{9F1AA9F4-7413-4A8F-8D62-E3D8A62A40A5}" type="datetimeFigureOut">
              <a:rPr lang="de-DE" smtClean="0"/>
              <a:t>15.09.2016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FF85EC29-72E4-4DE1-9C3A-2EF8E78FDF65}" type="slidenum">
              <a:rPr lang="de-DE" smtClean="0"/>
              <a:t>‹N°›</a:t>
            </a:fld>
            <a:endParaRPr lang="de-DE"/>
          </a:p>
        </p:txBody>
      </p:sp>
    </p:spTree>
    <p:extLst>
      <p:ext uri="{BB962C8B-B14F-4D97-AF65-F5344CB8AC3E}">
        <p14:creationId xmlns:p14="http://schemas.microsoft.com/office/powerpoint/2010/main" val="977066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fld id="{9F1AA9F4-7413-4A8F-8D62-E3D8A62A40A5}" type="datetimeFigureOut">
              <a:rPr lang="de-DE" smtClean="0"/>
              <a:t>15.09.2016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FF85EC29-72E4-4DE1-9C3A-2EF8E78FDF65}" type="slidenum">
              <a:rPr lang="de-DE" smtClean="0"/>
              <a:t>‹N°›</a:t>
            </a:fld>
            <a:endParaRPr lang="de-DE"/>
          </a:p>
        </p:txBody>
      </p:sp>
    </p:spTree>
    <p:extLst>
      <p:ext uri="{BB962C8B-B14F-4D97-AF65-F5344CB8AC3E}">
        <p14:creationId xmlns:p14="http://schemas.microsoft.com/office/powerpoint/2010/main" val="35156019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9F1AA9F4-7413-4A8F-8D62-E3D8A62A40A5}" type="datetimeFigureOut">
              <a:rPr lang="de-DE" smtClean="0"/>
              <a:t>15.09.2016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FF85EC29-72E4-4DE1-9C3A-2EF8E78FDF65}" type="slidenum">
              <a:rPr lang="de-DE" smtClean="0"/>
              <a:t>‹N°›</a:t>
            </a:fld>
            <a:endParaRPr lang="de-DE"/>
          </a:p>
        </p:txBody>
      </p:sp>
    </p:spTree>
    <p:extLst>
      <p:ext uri="{BB962C8B-B14F-4D97-AF65-F5344CB8AC3E}">
        <p14:creationId xmlns:p14="http://schemas.microsoft.com/office/powerpoint/2010/main" val="18662852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9F1AA9F4-7413-4A8F-8D62-E3D8A62A40A5}" type="datetimeFigureOut">
              <a:rPr lang="de-DE" smtClean="0"/>
              <a:t>15.09.2016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F85EC29-72E4-4DE1-9C3A-2EF8E78FDF65}" type="slidenum">
              <a:rPr lang="de-DE" smtClean="0"/>
              <a:t>‹N°›</a:t>
            </a:fld>
            <a:endParaRPr lang="de-DE"/>
          </a:p>
        </p:txBody>
      </p:sp>
    </p:spTree>
    <p:extLst>
      <p:ext uri="{BB962C8B-B14F-4D97-AF65-F5344CB8AC3E}">
        <p14:creationId xmlns:p14="http://schemas.microsoft.com/office/powerpoint/2010/main" val="4237236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fld id="{9F1AA9F4-7413-4A8F-8D62-E3D8A62A40A5}" type="datetimeFigureOut">
              <a:rPr lang="de-DE" smtClean="0"/>
              <a:t>15.09.2016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FF85EC29-72E4-4DE1-9C3A-2EF8E78FDF65}" type="slidenum">
              <a:rPr lang="de-DE" smtClean="0"/>
              <a:t>‹N°›</a:t>
            </a:fld>
            <a:endParaRPr lang="de-DE"/>
          </a:p>
        </p:txBody>
      </p:sp>
    </p:spTree>
    <p:extLst>
      <p:ext uri="{BB962C8B-B14F-4D97-AF65-F5344CB8AC3E}">
        <p14:creationId xmlns:p14="http://schemas.microsoft.com/office/powerpoint/2010/main" val="3649501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1AA9F4-7413-4A8F-8D62-E3D8A62A40A5}" type="datetimeFigureOut">
              <a:rPr lang="de-DE" smtClean="0"/>
              <a:t>15.09.2016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F85EC29-72E4-4DE1-9C3A-2EF8E78FDF65}" type="slidenum">
              <a:rPr lang="de-DE" smtClean="0"/>
              <a:t>‹N°›</a:t>
            </a:fld>
            <a:endParaRPr lang="de-DE"/>
          </a:p>
        </p:txBody>
      </p:sp>
    </p:spTree>
    <p:extLst>
      <p:ext uri="{BB962C8B-B14F-4D97-AF65-F5344CB8AC3E}">
        <p14:creationId xmlns:p14="http://schemas.microsoft.com/office/powerpoint/2010/main" val="4759563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wcostroutes.com/fr/fly_from_Friedrichshafe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wcostroutes.com/fr/fly_from_Friedrichshafe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wcostroutes.com/fr/fly_from_Friedrichshafen"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wcostroutes.com/fr/fly_from_Friedrichshafen"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2.xml"/><Relationship Id="rId5" Type="http://schemas.openxmlformats.org/officeDocument/2006/relationships/image" Target="../media/image28.jpg"/><Relationship Id="rId4" Type="http://schemas.openxmlformats.org/officeDocument/2006/relationships/image" Target="../media/image27.jpg"/></Relationships>
</file>

<file path=ppt/slides/_rels/slide2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31.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wcostroutes.com/fr/fly_from_Friedrichshafen"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30.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g"/><Relationship Id="rId5" Type="http://schemas.openxmlformats.org/officeDocument/2006/relationships/image" Target="../media/image36.jpeg"/><Relationship Id="rId4" Type="http://schemas.openxmlformats.org/officeDocument/2006/relationships/image" Target="../media/image35.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wcostroutes.com/fr/fly_from_Friedrichshafen" TargetMode="Externa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3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wcostroutes.com/fr/fly_from_Friedrichshafen"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wcostroutes.com/fr/fly_from_Friedrichshafen"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4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wcostroutes.com/fr/fly_from_Friedrichshafen"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51.jpeg"/><Relationship Id="rId1" Type="http://schemas.openxmlformats.org/officeDocument/2006/relationships/slideLayout" Target="../slideLayouts/slideLayout2.xml"/><Relationship Id="rId5" Type="http://schemas.openxmlformats.org/officeDocument/2006/relationships/image" Target="../media/image54.jpg"/><Relationship Id="rId4" Type="http://schemas.openxmlformats.org/officeDocument/2006/relationships/image" Target="../media/image53.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wcostroutes.com/fr/fly_from_Friedrichshafen"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g"/><Relationship Id="rId1" Type="http://schemas.openxmlformats.org/officeDocument/2006/relationships/slideLayout" Target="../slideLayouts/slideLayout2.xml"/><Relationship Id="rId4" Type="http://schemas.openxmlformats.org/officeDocument/2006/relationships/image" Target="../media/image57.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wcostroutes.com/fr/fly_from_Friedrichshafen"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eg"/><Relationship Id="rId4" Type="http://schemas.openxmlformats.org/officeDocument/2006/relationships/image" Target="../media/image60.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wcostroutes.com/fr/fly_from_Friedrichshafen" TargetMode="Externa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wcostroutes.com/fr/fly_from_Altenrhein" TargetMode="External"/><Relationship Id="rId1" Type="http://schemas.openxmlformats.org/officeDocument/2006/relationships/slideLayout" Target="../slideLayouts/slideLayout2.xml"/><Relationship Id="rId4" Type="http://schemas.openxmlformats.org/officeDocument/2006/relationships/hyperlink" Target="http://www.lowcostroutes.com/fr/fly_from_Friedrichshafen"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wcostroutes.com/fr/fly_from_Friedrichshafen" TargetMode="Externa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jpe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wcostroutes.com/fr/fly_from_Friedrichshafen"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wcostroutes.com/fr/fly_from_Friedrichshafen"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 Id="rId5" Type="http://schemas.openxmlformats.org/officeDocument/2006/relationships/image" Target="../media/image76.jpg"/><Relationship Id="rId4" Type="http://schemas.openxmlformats.org/officeDocument/2006/relationships/image" Target="../media/image75.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www.lowcostroutes.com/fr/fly_from_Friedrichshafen" TargetMode="Externa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349624" y="779929"/>
            <a:ext cx="11004176" cy="5397034"/>
          </a:xfrm>
        </p:spPr>
        <p:txBody>
          <a:bodyPr>
            <a:normAutofit/>
          </a:bodyPr>
          <a:lstStyle/>
          <a:p>
            <a:pPr marL="0" indent="0">
              <a:buNone/>
            </a:pPr>
            <a:r>
              <a:rPr lang="fr-FR" sz="4400" dirty="0" smtClean="0"/>
              <a:t>                            </a:t>
            </a:r>
          </a:p>
          <a:p>
            <a:pPr marL="0" indent="0">
              <a:buNone/>
            </a:pPr>
            <a:endParaRPr lang="fr-FR" sz="4400" dirty="0"/>
          </a:p>
          <a:p>
            <a:pPr marL="0" indent="0">
              <a:buNone/>
            </a:pPr>
            <a:endParaRPr lang="fr-FR" sz="4400" dirty="0" smtClean="0"/>
          </a:p>
          <a:p>
            <a:pPr marL="0" indent="0">
              <a:buNone/>
            </a:pPr>
            <a:r>
              <a:rPr lang="fr-FR" sz="9600" dirty="0"/>
              <a:t> </a:t>
            </a:r>
            <a:r>
              <a:rPr lang="fr-FR" sz="9600" dirty="0" smtClean="0"/>
              <a:t>                   BERLIN</a:t>
            </a:r>
            <a:endParaRPr lang="fr-FR" sz="9600" dirty="0"/>
          </a:p>
        </p:txBody>
      </p:sp>
    </p:spTree>
    <p:extLst>
      <p:ext uri="{BB962C8B-B14F-4D97-AF65-F5344CB8AC3E}">
        <p14:creationId xmlns:p14="http://schemas.microsoft.com/office/powerpoint/2010/main" val="20335741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193" y="4029508"/>
            <a:ext cx="3855787" cy="2569963"/>
          </a:xfrm>
          <a:prstGeom prst="rect">
            <a:avLst/>
          </a:prstGeom>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9810" y="600685"/>
            <a:ext cx="3873692" cy="2592192"/>
          </a:xfrm>
          <a:prstGeom prst="rect">
            <a:avLst/>
          </a:prstGeom>
        </p:spPr>
      </p:pic>
      <p:pic>
        <p:nvPicPr>
          <p:cNvPr id="10" name="Grafik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67147" y="4243210"/>
            <a:ext cx="6715868" cy="2466872"/>
          </a:xfrm>
          <a:prstGeom prst="rect">
            <a:avLst/>
          </a:prstGeom>
        </p:spPr>
      </p:pic>
      <p:pic>
        <p:nvPicPr>
          <p:cNvPr id="9" name="Grafik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19414" y="1700629"/>
            <a:ext cx="3347754" cy="2231836"/>
          </a:xfrm>
          <a:prstGeom prst="rect">
            <a:avLst/>
          </a:prstGeom>
        </p:spPr>
      </p:pic>
      <p:pic>
        <p:nvPicPr>
          <p:cNvPr id="11" name="Grafik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53081" y="362547"/>
            <a:ext cx="4121597" cy="3068467"/>
          </a:xfrm>
          <a:prstGeom prst="rect">
            <a:avLst/>
          </a:prstGeom>
        </p:spPr>
      </p:pic>
    </p:spTree>
    <p:extLst>
      <p:ext uri="{BB962C8B-B14F-4D97-AF65-F5344CB8AC3E}">
        <p14:creationId xmlns:p14="http://schemas.microsoft.com/office/powerpoint/2010/main" val="3555244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891118" y="588496"/>
            <a:ext cx="7826187" cy="4351338"/>
          </a:xfrm>
        </p:spPr>
        <p:txBody>
          <a:bodyPr/>
          <a:lstStyle/>
          <a:p>
            <a:pPr marL="0" indent="0">
              <a:buNone/>
            </a:pPr>
            <a:r>
              <a:rPr lang="fr-FR" dirty="0"/>
              <a:t>Ecoles de langues </a:t>
            </a:r>
            <a:r>
              <a:rPr lang="fr-FR" dirty="0" smtClean="0"/>
              <a:t>à Bielefeld: </a:t>
            </a:r>
          </a:p>
          <a:p>
            <a:pPr marL="0" indent="0">
              <a:buNone/>
            </a:pPr>
            <a:r>
              <a:rPr lang="de-DE" dirty="0" err="1" smtClean="0"/>
              <a:t>Getusion</a:t>
            </a:r>
            <a:r>
              <a:rPr lang="de-DE" dirty="0" smtClean="0"/>
              <a:t> </a:t>
            </a:r>
            <a:r>
              <a:rPr lang="de-DE" dirty="0" err="1" smtClean="0"/>
              <a:t>est</a:t>
            </a:r>
            <a:r>
              <a:rPr lang="de-DE" dirty="0" smtClean="0"/>
              <a:t> </a:t>
            </a:r>
            <a:r>
              <a:rPr lang="de-DE" dirty="0" err="1" smtClean="0"/>
              <a:t>partenaire</a:t>
            </a:r>
            <a:r>
              <a:rPr lang="de-DE" dirty="0" smtClean="0"/>
              <a:t> </a:t>
            </a:r>
            <a:r>
              <a:rPr lang="de-DE" dirty="0" err="1" smtClean="0"/>
              <a:t>d‘une</a:t>
            </a:r>
            <a:r>
              <a:rPr lang="de-DE" dirty="0" smtClean="0"/>
              <a:t> </a:t>
            </a:r>
            <a:r>
              <a:rPr lang="de-DE" dirty="0" err="1" smtClean="0"/>
              <a:t>seule</a:t>
            </a:r>
            <a:r>
              <a:rPr lang="de-DE" dirty="0" smtClean="0"/>
              <a:t> </a:t>
            </a:r>
            <a:r>
              <a:rPr lang="de-DE" dirty="0" err="1" smtClean="0"/>
              <a:t>école</a:t>
            </a:r>
            <a:r>
              <a:rPr lang="de-DE" dirty="0" smtClean="0"/>
              <a:t> de </a:t>
            </a:r>
            <a:r>
              <a:rPr lang="de-DE" dirty="0" err="1" smtClean="0"/>
              <a:t>langues</a:t>
            </a:r>
            <a:r>
              <a:rPr lang="de-DE" dirty="0" smtClean="0"/>
              <a:t> à Bielefeld , </a:t>
            </a:r>
            <a:r>
              <a:rPr lang="de-DE" dirty="0" err="1" smtClean="0"/>
              <a:t>l‘école</a:t>
            </a:r>
            <a:r>
              <a:rPr lang="de-DE" dirty="0" smtClean="0"/>
              <a:t> Tandem .</a:t>
            </a:r>
            <a:endParaRPr lang="de-DE" dirty="0"/>
          </a:p>
        </p:txBody>
      </p:sp>
      <p:pic>
        <p:nvPicPr>
          <p:cNvPr id="4"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208" y="2047473"/>
            <a:ext cx="200025" cy="200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608" y="2199873"/>
            <a:ext cx="200025" cy="2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02691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fontScale="92500" lnSpcReduction="20000"/>
          </a:bodyPr>
          <a:lstStyle/>
          <a:p>
            <a:pPr marL="0" indent="0">
              <a:buNone/>
            </a:pPr>
            <a:r>
              <a:rPr lang="fr-FR" dirty="0" smtClean="0"/>
              <a:t>Aéroports les plus proches:</a:t>
            </a:r>
          </a:p>
          <a:p>
            <a:pPr marL="0" indent="0" fontAlgn="t">
              <a:buNone/>
            </a:pPr>
            <a:r>
              <a:rPr lang="fr-FR" dirty="0" smtClean="0"/>
              <a:t>    Paderborn/</a:t>
            </a:r>
            <a:r>
              <a:rPr lang="fr-FR" dirty="0" err="1" smtClean="0"/>
              <a:t>Lippstadt</a:t>
            </a:r>
            <a:r>
              <a:rPr lang="fr-FR" dirty="0" smtClean="0"/>
              <a:t> </a:t>
            </a:r>
            <a:r>
              <a:rPr lang="fr-FR" dirty="0"/>
              <a:t>(PAD) </a:t>
            </a:r>
            <a:r>
              <a:rPr lang="fr-FR" dirty="0" smtClean="0"/>
              <a:t>,à  47km  </a:t>
            </a:r>
            <a:endParaRPr lang="fr-FR" dirty="0"/>
          </a:p>
          <a:p>
            <a:pPr marL="0" indent="0" fontAlgn="t">
              <a:buNone/>
            </a:pPr>
            <a:r>
              <a:rPr lang="fr-FR" dirty="0"/>
              <a:t> </a:t>
            </a:r>
            <a:r>
              <a:rPr lang="fr-FR" dirty="0" smtClean="0"/>
              <a:t>   Münster/</a:t>
            </a:r>
            <a:r>
              <a:rPr lang="fr-FR" dirty="0" err="1" smtClean="0"/>
              <a:t>Osnabruck</a:t>
            </a:r>
            <a:r>
              <a:rPr lang="fr-FR" dirty="0" smtClean="0"/>
              <a:t> (FMO</a:t>
            </a:r>
            <a:r>
              <a:rPr lang="fr-FR" dirty="0"/>
              <a:t>) </a:t>
            </a:r>
            <a:r>
              <a:rPr lang="fr-FR" dirty="0" smtClean="0"/>
              <a:t>à 59 km</a:t>
            </a:r>
            <a:endParaRPr lang="fr-FR" dirty="0"/>
          </a:p>
          <a:p>
            <a:pPr marL="0" indent="0" fontAlgn="t">
              <a:buNone/>
            </a:pPr>
            <a:r>
              <a:rPr lang="fr-FR" dirty="0"/>
              <a:t> </a:t>
            </a:r>
            <a:r>
              <a:rPr lang="fr-FR" dirty="0" smtClean="0"/>
              <a:t>   Dortmund (DTM) à 86 km</a:t>
            </a:r>
            <a:endParaRPr lang="fr-FR" dirty="0"/>
          </a:p>
          <a:p>
            <a:pPr marL="0" indent="0" fontAlgn="t">
              <a:buNone/>
            </a:pPr>
            <a:r>
              <a:rPr lang="fr-FR" dirty="0"/>
              <a:t> </a:t>
            </a:r>
            <a:r>
              <a:rPr lang="fr-FR" dirty="0" smtClean="0"/>
              <a:t>   </a:t>
            </a:r>
            <a:r>
              <a:rPr lang="fr-FR" dirty="0" err="1" smtClean="0"/>
              <a:t>Hannover</a:t>
            </a:r>
            <a:r>
              <a:rPr lang="fr-FR" dirty="0" smtClean="0"/>
              <a:t> (HAJ</a:t>
            </a:r>
            <a:r>
              <a:rPr lang="fr-FR" dirty="0"/>
              <a:t>) </a:t>
            </a:r>
            <a:r>
              <a:rPr lang="fr-FR" dirty="0" smtClean="0"/>
              <a:t>à 92 km </a:t>
            </a:r>
            <a:endParaRPr lang="fr-FR" dirty="0"/>
          </a:p>
          <a:p>
            <a:pPr marL="0" indent="0" fontAlgn="t">
              <a:buNone/>
            </a:pPr>
            <a:r>
              <a:rPr lang="fr-FR" dirty="0"/>
              <a:t> </a:t>
            </a:r>
            <a:r>
              <a:rPr lang="fr-FR" dirty="0" smtClean="0"/>
              <a:t>   Brême (BRE</a:t>
            </a:r>
            <a:r>
              <a:rPr lang="fr-FR" dirty="0"/>
              <a:t>) </a:t>
            </a:r>
            <a:r>
              <a:rPr lang="fr-FR" dirty="0" smtClean="0"/>
              <a:t> à 114 km </a:t>
            </a:r>
            <a:endParaRPr lang="fr-FR" dirty="0"/>
          </a:p>
          <a:p>
            <a:pPr marL="0" indent="0" fontAlgn="t">
              <a:buNone/>
            </a:pPr>
            <a:r>
              <a:rPr lang="fr-FR" dirty="0" smtClean="0"/>
              <a:t>    Enschede/</a:t>
            </a:r>
            <a:r>
              <a:rPr lang="fr-FR" dirty="0" err="1" smtClean="0"/>
              <a:t>Twenthe</a:t>
            </a:r>
            <a:r>
              <a:rPr lang="fr-FR" dirty="0" smtClean="0"/>
              <a:t> (ENS</a:t>
            </a:r>
            <a:r>
              <a:rPr lang="fr-FR" dirty="0"/>
              <a:t>) </a:t>
            </a:r>
            <a:r>
              <a:rPr lang="fr-FR" dirty="0" smtClean="0"/>
              <a:t>à 117 km </a:t>
            </a:r>
            <a:endParaRPr lang="fr-FR" dirty="0"/>
          </a:p>
          <a:p>
            <a:pPr marL="0" indent="0" fontAlgn="t">
              <a:buNone/>
            </a:pPr>
            <a:r>
              <a:rPr lang="fr-FR" dirty="0"/>
              <a:t> </a:t>
            </a:r>
            <a:r>
              <a:rPr lang="fr-FR" dirty="0" smtClean="0"/>
              <a:t>   Düsseldorf (DUS</a:t>
            </a:r>
            <a:r>
              <a:rPr lang="fr-FR" dirty="0"/>
              <a:t>) </a:t>
            </a:r>
            <a:r>
              <a:rPr lang="fr-FR" dirty="0" smtClean="0"/>
              <a:t>à 148 km </a:t>
            </a:r>
            <a:endParaRPr lang="fr-FR" dirty="0"/>
          </a:p>
          <a:p>
            <a:pPr marL="0" indent="0" fontAlgn="t">
              <a:buNone/>
            </a:pPr>
            <a:r>
              <a:rPr lang="fr-FR" dirty="0"/>
              <a:t> </a:t>
            </a:r>
            <a:r>
              <a:rPr lang="fr-FR" dirty="0" smtClean="0"/>
              <a:t>   </a:t>
            </a:r>
            <a:r>
              <a:rPr lang="fr-FR" dirty="0" err="1" smtClean="0"/>
              <a:t>Köln</a:t>
            </a:r>
            <a:r>
              <a:rPr lang="fr-FR" dirty="0" smtClean="0"/>
              <a:t>/Bonn (CGN</a:t>
            </a:r>
            <a:r>
              <a:rPr lang="fr-FR" dirty="0"/>
              <a:t>) à</a:t>
            </a:r>
            <a:r>
              <a:rPr lang="fr-FR" dirty="0" smtClean="0"/>
              <a:t> 162 km</a:t>
            </a:r>
            <a:endParaRPr lang="fr-FR" dirty="0"/>
          </a:p>
          <a:p>
            <a:pPr marL="0" indent="0" fontAlgn="t">
              <a:buNone/>
            </a:pPr>
            <a:r>
              <a:rPr lang="fr-FR" dirty="0" smtClean="0"/>
              <a:t>    Bremerhaven (BRV</a:t>
            </a:r>
            <a:r>
              <a:rPr lang="fr-FR" dirty="0"/>
              <a:t>) </a:t>
            </a:r>
            <a:r>
              <a:rPr lang="fr-FR" dirty="0" smtClean="0"/>
              <a:t>à  164 km</a:t>
            </a:r>
            <a:endParaRPr lang="fr-FR" dirty="0"/>
          </a:p>
          <a:p>
            <a:endParaRPr lang="fr-FR" dirty="0" smtClean="0"/>
          </a:p>
          <a:p>
            <a:endParaRPr lang="fr-FR" dirty="0"/>
          </a:p>
        </p:txBody>
      </p:sp>
      <p:pic>
        <p:nvPicPr>
          <p:cNvPr id="4"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208" y="2047473"/>
            <a:ext cx="200025" cy="200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608" y="2199873"/>
            <a:ext cx="200025" cy="2000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8008" y="2352273"/>
            <a:ext cx="200025" cy="2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708193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buNone/>
            </a:pPr>
            <a:endParaRPr lang="fr-FR" sz="6600" dirty="0"/>
          </a:p>
          <a:p>
            <a:pPr marL="0" indent="0">
              <a:buNone/>
            </a:pPr>
            <a:endParaRPr lang="fr-FR" sz="6600" dirty="0" smtClean="0"/>
          </a:p>
          <a:p>
            <a:pPr marL="0" indent="0">
              <a:buNone/>
            </a:pPr>
            <a:endParaRPr lang="fr-FR" sz="6600" dirty="0"/>
          </a:p>
          <a:p>
            <a:pPr marL="0" indent="0">
              <a:buNone/>
            </a:pPr>
            <a:r>
              <a:rPr lang="fr-FR" sz="6600" dirty="0" smtClean="0"/>
              <a:t>                                       Brême</a:t>
            </a:r>
            <a:endParaRPr lang="fr-FR" sz="6600" dirty="0"/>
          </a:p>
        </p:txBody>
      </p:sp>
    </p:spTree>
    <p:extLst>
      <p:ext uri="{BB962C8B-B14F-4D97-AF65-F5344CB8AC3E}">
        <p14:creationId xmlns:p14="http://schemas.microsoft.com/office/powerpoint/2010/main" val="508537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78507" y="1941937"/>
            <a:ext cx="10515600" cy="1325563"/>
          </a:xfrm>
        </p:spPr>
        <p:txBody>
          <a:bodyPr>
            <a:normAutofit fontScale="90000"/>
          </a:bodyPr>
          <a:lstStyle/>
          <a:p>
            <a:r>
              <a:rPr lang="fr-FR" sz="3600" dirty="0" smtClean="0"/>
              <a:t>Brême (</a:t>
            </a:r>
            <a:r>
              <a:rPr lang="fr-FR" sz="3600" dirty="0" err="1" smtClean="0"/>
              <a:t>Bremen</a:t>
            </a:r>
            <a:r>
              <a:rPr lang="fr-FR" sz="3600" dirty="0" smtClean="0"/>
              <a:t>),</a:t>
            </a:r>
            <a:r>
              <a:rPr lang="it-IT" sz="3600" dirty="0">
                <a:solidFill>
                  <a:srgbClr val="000000"/>
                </a:solidFill>
                <a:latin typeface="Arial" panose="020B0604020202020204" pitchFamily="34" charset="0"/>
              </a:rPr>
              <a:t> “</a:t>
            </a:r>
            <a:r>
              <a:rPr lang="it-IT" sz="3600" dirty="0" smtClean="0">
                <a:solidFill>
                  <a:srgbClr val="000000"/>
                </a:solidFill>
                <a:latin typeface="Arial" panose="020B0604020202020204" pitchFamily="34" charset="0"/>
              </a:rPr>
              <a:t>Brema : </a:t>
            </a:r>
            <a:r>
              <a:rPr lang="it-IT" sz="3600" dirty="0">
                <a:solidFill>
                  <a:srgbClr val="000000"/>
                </a:solidFill>
                <a:latin typeface="Arial" panose="020B0604020202020204" pitchFamily="34" charset="0"/>
              </a:rPr>
              <a:t>non solo i quattro musicanti</a:t>
            </a:r>
            <a:r>
              <a:rPr lang="it-IT" sz="3600" dirty="0" smtClean="0">
                <a:solidFill>
                  <a:srgbClr val="000000"/>
                </a:solidFill>
                <a:latin typeface="Arial" panose="020B0604020202020204" pitchFamily="34" charset="0"/>
              </a:rPr>
              <a:t>...”</a:t>
            </a:r>
            <a:r>
              <a:rPr lang="de-DE" dirty="0"/>
              <a:t/>
            </a:r>
            <a:br>
              <a:rPr lang="de-DE" dirty="0"/>
            </a:br>
            <a:r>
              <a:rPr lang="fr-FR" dirty="0" smtClean="0"/>
              <a:t> </a:t>
            </a:r>
            <a:r>
              <a:rPr lang="fr-FR" dirty="0"/>
              <a:t/>
            </a:r>
            <a:br>
              <a:rPr lang="fr-FR" dirty="0"/>
            </a:br>
            <a:r>
              <a:rPr lang="fr-FR" dirty="0"/>
              <a:t/>
            </a:r>
            <a:br>
              <a:rPr lang="fr-FR" dirty="0"/>
            </a:br>
            <a:endParaRPr lang="de-DE" dirty="0"/>
          </a:p>
        </p:txBody>
      </p:sp>
      <p:sp>
        <p:nvSpPr>
          <p:cNvPr id="5" name="Rechteck 4"/>
          <p:cNvSpPr/>
          <p:nvPr/>
        </p:nvSpPr>
        <p:spPr>
          <a:xfrm>
            <a:off x="333339" y="2714563"/>
            <a:ext cx="11805936" cy="3139321"/>
          </a:xfrm>
          <a:prstGeom prst="rect">
            <a:avLst/>
          </a:prstGeom>
        </p:spPr>
        <p:txBody>
          <a:bodyPr wrap="square">
            <a:spAutoFit/>
          </a:bodyPr>
          <a:lstStyle/>
          <a:p>
            <a:r>
              <a:rPr lang="fr-FR" dirty="0" smtClean="0">
                <a:solidFill>
                  <a:srgbClr val="2C2C2C"/>
                </a:solidFill>
                <a:latin typeface="Arial" panose="020B0604020202020204" pitchFamily="34" charset="0"/>
              </a:rPr>
              <a:t>Brême aux </a:t>
            </a:r>
            <a:r>
              <a:rPr lang="fr-FR" dirty="0">
                <a:solidFill>
                  <a:srgbClr val="2C2C2C"/>
                </a:solidFill>
                <a:latin typeface="Arial" panose="020B0604020202020204" pitchFamily="34" charset="0"/>
              </a:rPr>
              <a:t>musiciens célèbres dans le monde entier, </a:t>
            </a:r>
            <a:r>
              <a:rPr lang="fr-FR" b="0" i="0" dirty="0">
                <a:solidFill>
                  <a:srgbClr val="2C2C2C"/>
                </a:solidFill>
                <a:effectLst/>
                <a:latin typeface="Arial" panose="020B0604020202020204" pitchFamily="34" charset="0"/>
              </a:rPr>
              <a:t>est le cœur du nord-ouest de l'Allemagne. </a:t>
            </a:r>
          </a:p>
          <a:p>
            <a:r>
              <a:rPr lang="fr-FR" b="0" i="0" dirty="0">
                <a:solidFill>
                  <a:srgbClr val="2C2C2C"/>
                </a:solidFill>
                <a:effectLst/>
                <a:latin typeface="Arial" panose="020B0604020202020204" pitchFamily="34" charset="0"/>
              </a:rPr>
              <a:t>Cet essaim de traditions, de sciences, de technologies et d'aéronautique vit au rythme effréné des innovations techniques et industrielles.</a:t>
            </a:r>
          </a:p>
          <a:p>
            <a:endParaRPr lang="fr-FR" b="0" i="0" dirty="0">
              <a:solidFill>
                <a:srgbClr val="2C2C2C"/>
              </a:solidFill>
              <a:effectLst/>
              <a:latin typeface="Arial" panose="020B0604020202020204" pitchFamily="34" charset="0"/>
            </a:endParaRPr>
          </a:p>
          <a:p>
            <a:r>
              <a:rPr lang="fr-FR" dirty="0">
                <a:solidFill>
                  <a:srgbClr val="2C2C2C"/>
                </a:solidFill>
                <a:latin typeface="Arial" panose="020B0604020202020204" pitchFamily="34" charset="0"/>
              </a:rPr>
              <a:t>Après de nombreux changements structurels ,la ville de Brême est aujourd’hui un site important de l’industrie navale , automobile sidérurgique , électronique et </a:t>
            </a:r>
            <a:r>
              <a:rPr lang="fr-FR" dirty="0" smtClean="0">
                <a:solidFill>
                  <a:srgbClr val="2C2C2C"/>
                </a:solidFill>
                <a:latin typeface="Arial" panose="020B0604020202020204" pitchFamily="34" charset="0"/>
              </a:rPr>
              <a:t>alimentaire .  </a:t>
            </a:r>
          </a:p>
          <a:p>
            <a:r>
              <a:rPr lang="fr-FR" dirty="0" smtClean="0">
                <a:solidFill>
                  <a:srgbClr val="2C2C2C"/>
                </a:solidFill>
                <a:latin typeface="Arial" panose="020B0604020202020204" pitchFamily="34" charset="0"/>
              </a:rPr>
              <a:t>Cette </a:t>
            </a:r>
            <a:r>
              <a:rPr lang="fr-FR" dirty="0">
                <a:solidFill>
                  <a:srgbClr val="2C2C2C"/>
                </a:solidFill>
                <a:latin typeface="Arial" panose="020B0604020202020204" pitchFamily="34" charset="0"/>
              </a:rPr>
              <a:t>ville fut également la première ville allemande à porter le titre  de « villes des sciences » en 2015.</a:t>
            </a:r>
          </a:p>
          <a:p>
            <a:endParaRPr lang="fr-FR" dirty="0">
              <a:solidFill>
                <a:srgbClr val="2C2C2C"/>
              </a:solidFill>
              <a:latin typeface="Arial" panose="020B0604020202020204" pitchFamily="34" charset="0"/>
            </a:endParaRPr>
          </a:p>
          <a:p>
            <a:endParaRPr lang="fr-FR" dirty="0">
              <a:solidFill>
                <a:srgbClr val="2C2C2C"/>
              </a:solidFill>
              <a:latin typeface="Arial" panose="020B0604020202020204" pitchFamily="34" charset="0"/>
            </a:endParaRPr>
          </a:p>
          <a:p>
            <a:endParaRPr lang="fr-FR" dirty="0">
              <a:solidFill>
                <a:srgbClr val="2C2C2C"/>
              </a:solidFill>
              <a:latin typeface="Arial" panose="020B0604020202020204" pitchFamily="34" charset="0"/>
            </a:endParaRPr>
          </a:p>
          <a:p>
            <a:r>
              <a:rPr lang="fr-FR" b="0" i="0" dirty="0">
                <a:solidFill>
                  <a:srgbClr val="2C2C2C"/>
                </a:solidFill>
                <a:effectLst/>
                <a:latin typeface="Arial" panose="020B0604020202020204" pitchFamily="34" charset="0"/>
              </a:rPr>
              <a:t> </a:t>
            </a:r>
            <a:endParaRPr lang="de-DE" dirty="0"/>
          </a:p>
        </p:txBody>
      </p:sp>
    </p:spTree>
    <p:extLst>
      <p:ext uri="{BB962C8B-B14F-4D97-AF65-F5344CB8AC3E}">
        <p14:creationId xmlns:p14="http://schemas.microsoft.com/office/powerpoint/2010/main" val="356146084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609599" y="568325"/>
            <a:ext cx="11425519" cy="4351338"/>
          </a:xfrm>
        </p:spPr>
        <p:txBody>
          <a:bodyPr/>
          <a:lstStyle/>
          <a:p>
            <a:pPr marL="0" indent="0">
              <a:buNone/>
            </a:pPr>
            <a:r>
              <a:rPr lang="fr-FR" sz="2000" b="0" i="0" dirty="0">
                <a:solidFill>
                  <a:srgbClr val="2C2C2C"/>
                </a:solidFill>
                <a:effectLst/>
                <a:latin typeface="Arial" panose="020B0604020202020204" pitchFamily="34" charset="0"/>
              </a:rPr>
              <a:t>Cette ville hanséatique vieille de 1200 ans propose plusieurs attractions séduisantes : le </a:t>
            </a:r>
            <a:r>
              <a:rPr lang="fr-FR" sz="2000" b="0" i="0" dirty="0" err="1">
                <a:solidFill>
                  <a:srgbClr val="2C2C2C"/>
                </a:solidFill>
                <a:effectLst/>
                <a:latin typeface="Arial" panose="020B0604020202020204" pitchFamily="34" charset="0"/>
              </a:rPr>
              <a:t>Schlachte</a:t>
            </a:r>
            <a:r>
              <a:rPr lang="fr-FR" sz="2000" b="0" i="0" dirty="0">
                <a:solidFill>
                  <a:srgbClr val="2C2C2C"/>
                </a:solidFill>
                <a:effectLst/>
                <a:latin typeface="Arial" panose="020B0604020202020204" pitchFamily="34" charset="0"/>
              </a:rPr>
              <a:t>, joliment restauré, le long de la rivière Weser, le module spatial Columbus de la Station Spatiale Internationale et le musée des sciences </a:t>
            </a:r>
            <a:r>
              <a:rPr lang="fr-FR" sz="2000" b="0" i="0" dirty="0" err="1" smtClean="0">
                <a:solidFill>
                  <a:srgbClr val="2C2C2C"/>
                </a:solidFill>
                <a:effectLst/>
                <a:latin typeface="Arial" panose="020B0604020202020204" pitchFamily="34" charset="0"/>
              </a:rPr>
              <a:t>Universum</a:t>
            </a:r>
            <a:r>
              <a:rPr lang="fr-FR" sz="2000" b="0" i="0" dirty="0" smtClean="0">
                <a:solidFill>
                  <a:srgbClr val="2C2C2C"/>
                </a:solidFill>
                <a:effectLst/>
                <a:latin typeface="Arial" panose="020B0604020202020204" pitchFamily="34" charset="0"/>
              </a:rPr>
              <a:t>.</a:t>
            </a:r>
            <a:endParaRPr lang="fr-FR" sz="2000" b="0" i="0" dirty="0">
              <a:solidFill>
                <a:srgbClr val="2C2C2C"/>
              </a:solidFill>
              <a:effectLst/>
              <a:latin typeface="Arial" panose="020B0604020202020204" pitchFamily="34" charset="0"/>
            </a:endParaRPr>
          </a:p>
          <a:p>
            <a:endParaRPr lang="fr-FR" dirty="0">
              <a:solidFill>
                <a:srgbClr val="2C2C2C"/>
              </a:solidFill>
              <a:latin typeface="Arial" panose="020B0604020202020204" pitchFamily="34" charset="0"/>
            </a:endParaRPr>
          </a:p>
          <a:p>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7379" y="3868915"/>
            <a:ext cx="3741420" cy="2494280"/>
          </a:xfrm>
          <a:prstGeom prst="rect">
            <a:avLst/>
          </a:prstGeo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599" y="4386863"/>
            <a:ext cx="4104362" cy="2509133"/>
          </a:xfrm>
          <a:prstGeom prst="rect">
            <a:avLst/>
          </a:prstGeom>
        </p:spPr>
      </p:pic>
      <p:pic>
        <p:nvPicPr>
          <p:cNvPr id="8" name="Inhaltsplatzhalter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0333" y="1961715"/>
            <a:ext cx="3580727" cy="2387152"/>
          </a:xfrm>
          <a:prstGeom prst="rect">
            <a:avLst/>
          </a:prstGeom>
        </p:spPr>
      </p:pic>
    </p:spTree>
    <p:extLst>
      <p:ext uri="{BB962C8B-B14F-4D97-AF65-F5344CB8AC3E}">
        <p14:creationId xmlns:p14="http://schemas.microsoft.com/office/powerpoint/2010/main" val="1614718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fr-FR" sz="3200" dirty="0" smtClean="0"/>
              <a:t>Écoles de langues à </a:t>
            </a:r>
            <a:r>
              <a:rPr lang="fr-FR" sz="3200" dirty="0"/>
              <a:t>Brême </a:t>
            </a:r>
            <a:r>
              <a:rPr lang="fr-FR" sz="3200" dirty="0" smtClean="0"/>
              <a:t>:</a:t>
            </a:r>
            <a:endParaRPr lang="de-DE" sz="3200" dirty="0"/>
          </a:p>
        </p:txBody>
      </p:sp>
      <p:sp>
        <p:nvSpPr>
          <p:cNvPr id="3" name="Inhaltsplatzhalter 2"/>
          <p:cNvSpPr>
            <a:spLocks noGrp="1"/>
          </p:cNvSpPr>
          <p:nvPr>
            <p:ph idx="1"/>
          </p:nvPr>
        </p:nvSpPr>
        <p:spPr/>
        <p:txBody>
          <a:bodyPr/>
          <a:lstStyle/>
          <a:p>
            <a:pPr marL="0" indent="0">
              <a:buNone/>
            </a:pPr>
            <a:r>
              <a:rPr lang="fr-FR" dirty="0" err="1"/>
              <a:t>Getusion</a:t>
            </a:r>
            <a:r>
              <a:rPr lang="fr-FR" dirty="0"/>
              <a:t> est partenaire d’une seule école de langue à </a:t>
            </a:r>
            <a:r>
              <a:rPr lang="fr-FR" dirty="0" smtClean="0"/>
              <a:t>Brême , </a:t>
            </a:r>
            <a:r>
              <a:rPr lang="fr-FR" dirty="0"/>
              <a:t/>
            </a:r>
            <a:br>
              <a:rPr lang="fr-FR" dirty="0"/>
            </a:br>
            <a:r>
              <a:rPr lang="fr-FR" dirty="0" smtClean="0"/>
              <a:t>l’école Casa </a:t>
            </a:r>
            <a:r>
              <a:rPr lang="fr-FR" dirty="0" smtClean="0"/>
              <a:t>Tandem. </a:t>
            </a:r>
            <a:endParaRPr lang="de-DE" dirty="0"/>
          </a:p>
        </p:txBody>
      </p:sp>
    </p:spTree>
    <p:extLst>
      <p:ext uri="{BB962C8B-B14F-4D97-AF65-F5344CB8AC3E}">
        <p14:creationId xmlns:p14="http://schemas.microsoft.com/office/powerpoint/2010/main" val="74519569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smtClean="0"/>
              <a:t>Les aéroports les plus proches :</a:t>
            </a:r>
          </a:p>
          <a:p>
            <a:pPr marL="0" indent="0">
              <a:buNone/>
            </a:pPr>
            <a:r>
              <a:rPr lang="fr-FR" dirty="0" smtClean="0"/>
              <a:t>                  L’aéroport de Brême</a:t>
            </a:r>
            <a:endParaRPr lang="fr-FR" dirty="0"/>
          </a:p>
        </p:txBody>
      </p:sp>
      <p:pic>
        <p:nvPicPr>
          <p:cNvPr id="4"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208" y="2047473"/>
            <a:ext cx="200025" cy="200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608" y="2199873"/>
            <a:ext cx="200025" cy="2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2243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68085" y="0"/>
            <a:ext cx="10515600" cy="1325563"/>
          </a:xfrm>
        </p:spPr>
        <p:txBody>
          <a:bodyPr>
            <a:normAutofit/>
          </a:bodyPr>
          <a:lstStyle/>
          <a:p>
            <a:r>
              <a:rPr lang="fr-FR" dirty="0"/>
              <a:t/>
            </a:r>
            <a:br>
              <a:rPr lang="fr-FR" dirty="0"/>
            </a:br>
            <a:r>
              <a:rPr lang="fr-FR" dirty="0"/>
              <a:t>Düsseldorf : le podium de l'Allemagne</a:t>
            </a:r>
            <a:endParaRPr lang="de-DE" dirty="0"/>
          </a:p>
        </p:txBody>
      </p:sp>
      <p:sp>
        <p:nvSpPr>
          <p:cNvPr id="3" name="Inhaltsplatzhalter 2"/>
          <p:cNvSpPr>
            <a:spLocks noGrp="1"/>
          </p:cNvSpPr>
          <p:nvPr>
            <p:ph idx="1"/>
          </p:nvPr>
        </p:nvSpPr>
        <p:spPr>
          <a:xfrm>
            <a:off x="351040" y="1964302"/>
            <a:ext cx="11713028" cy="1518486"/>
          </a:xfrm>
        </p:spPr>
        <p:txBody>
          <a:bodyPr>
            <a:normAutofit lnSpcReduction="10000"/>
          </a:bodyPr>
          <a:lstStyle/>
          <a:p>
            <a:pPr marL="0" indent="0">
              <a:buNone/>
            </a:pPr>
            <a:r>
              <a:rPr lang="fr-FR" sz="3000" dirty="0">
                <a:latin typeface="Aldhabi" panose="01000000000000000000" pitchFamily="2" charset="-78"/>
                <a:cs typeface="Aldhabi" panose="01000000000000000000" pitchFamily="2" charset="-78"/>
              </a:rPr>
              <a:t>Située directement au bord du Rhin,  </a:t>
            </a:r>
            <a:r>
              <a:rPr lang="fr-FR" sz="3000" dirty="0" smtClean="0">
                <a:latin typeface="Aldhabi" panose="01000000000000000000" pitchFamily="2" charset="-78"/>
                <a:cs typeface="Aldhabi" panose="01000000000000000000" pitchFamily="2" charset="-78"/>
              </a:rPr>
              <a:t>la ville </a:t>
            </a:r>
            <a:r>
              <a:rPr lang="fr-FR" sz="3000" dirty="0" smtClean="0">
                <a:latin typeface="Aldhabi" panose="01000000000000000000" pitchFamily="2" charset="-78"/>
                <a:cs typeface="Aldhabi" panose="01000000000000000000" pitchFamily="2" charset="-78"/>
              </a:rPr>
              <a:t>compte </a:t>
            </a:r>
            <a:r>
              <a:rPr lang="fr-FR" sz="3000" dirty="0">
                <a:latin typeface="Aldhabi" panose="01000000000000000000" pitchFamily="2" charset="-78"/>
                <a:cs typeface="Aldhabi" panose="01000000000000000000" pitchFamily="2" charset="-78"/>
              </a:rPr>
              <a:t>612.178  habitants</a:t>
            </a:r>
            <a:r>
              <a:rPr lang="fr-FR" sz="3000" dirty="0" smtClean="0">
                <a:latin typeface="Aldhabi" panose="01000000000000000000" pitchFamily="2" charset="-78"/>
                <a:cs typeface="Aldhabi" panose="01000000000000000000" pitchFamily="2" charset="-78"/>
              </a:rPr>
              <a:t>.</a:t>
            </a:r>
          </a:p>
          <a:p>
            <a:pPr marL="0" indent="0">
              <a:buNone/>
            </a:pPr>
            <a:r>
              <a:rPr lang="fr-FR" sz="3000" dirty="0" smtClean="0">
                <a:latin typeface="Aldhabi" panose="01000000000000000000" pitchFamily="2" charset="-78"/>
                <a:cs typeface="Aldhabi" panose="01000000000000000000" pitchFamily="2" charset="-78"/>
              </a:rPr>
              <a:t> </a:t>
            </a:r>
            <a:r>
              <a:rPr lang="fr-FR" sz="3000" dirty="0">
                <a:latin typeface="Aldhabi" panose="01000000000000000000" pitchFamily="2" charset="-78"/>
                <a:cs typeface="Aldhabi" panose="01000000000000000000" pitchFamily="2" charset="-78"/>
              </a:rPr>
              <a:t>Métropole des affaires ,elle  est une place boursière importante et  accueille d’</a:t>
            </a:r>
            <a:r>
              <a:rPr lang="fr-FR" sz="3000" dirty="0" err="1">
                <a:latin typeface="Aldhabi" panose="01000000000000000000" pitchFamily="2" charset="-78"/>
                <a:cs typeface="Aldhabi" panose="01000000000000000000" pitchFamily="2" charset="-78"/>
              </a:rPr>
              <a:t>inombrables</a:t>
            </a:r>
            <a:r>
              <a:rPr lang="fr-FR" sz="3000" dirty="0">
                <a:latin typeface="Aldhabi" panose="01000000000000000000" pitchFamily="2" charset="-78"/>
                <a:cs typeface="Aldhabi" panose="01000000000000000000" pitchFamily="2" charset="-78"/>
              </a:rPr>
              <a:t> salons et de </a:t>
            </a:r>
            <a:r>
              <a:rPr lang="de-DE" sz="3000" dirty="0" err="1" smtClean="0">
                <a:latin typeface="Aldhabi" panose="01000000000000000000" pitchFamily="2" charset="-78"/>
                <a:cs typeface="Aldhabi" panose="01000000000000000000" pitchFamily="2" charset="-78"/>
              </a:rPr>
              <a:t>foires</a:t>
            </a:r>
            <a:r>
              <a:rPr lang="de-DE" sz="3000" dirty="0" smtClean="0">
                <a:latin typeface="Aldhabi" panose="01000000000000000000" pitchFamily="2" charset="-78"/>
                <a:cs typeface="Aldhabi" panose="01000000000000000000" pitchFamily="2" charset="-78"/>
              </a:rPr>
              <a:t> .   </a:t>
            </a:r>
            <a:endParaRPr lang="de-DE" sz="3000" dirty="0">
              <a:latin typeface="Aldhabi" panose="01000000000000000000" pitchFamily="2" charset="-78"/>
              <a:cs typeface="Aldhabi" panose="01000000000000000000" pitchFamily="2" charset="-78"/>
            </a:endParaRPr>
          </a:p>
          <a:p>
            <a:pPr marL="0" indent="0">
              <a:buNone/>
            </a:pPr>
            <a:r>
              <a:rPr lang="de-DE" sz="3000" dirty="0" smtClean="0">
                <a:latin typeface="Aldhabi" panose="01000000000000000000" pitchFamily="2" charset="-78"/>
                <a:cs typeface="Aldhabi" panose="01000000000000000000" pitchFamily="2" charset="-78"/>
              </a:rPr>
              <a:t>Paris </a:t>
            </a:r>
            <a:r>
              <a:rPr lang="de-DE" sz="3000" dirty="0">
                <a:latin typeface="Aldhabi" panose="01000000000000000000" pitchFamily="2" charset="-78"/>
                <a:cs typeface="Aldhabi" panose="01000000000000000000" pitchFamily="2" charset="-78"/>
              </a:rPr>
              <a:t>, </a:t>
            </a:r>
            <a:r>
              <a:rPr lang="de-DE" sz="3000" dirty="0" err="1">
                <a:latin typeface="Aldhabi" panose="01000000000000000000" pitchFamily="2" charset="-78"/>
                <a:cs typeface="Aldhabi" panose="01000000000000000000" pitchFamily="2" charset="-78"/>
              </a:rPr>
              <a:t>Londres</a:t>
            </a:r>
            <a:r>
              <a:rPr lang="de-DE" sz="3000" dirty="0">
                <a:latin typeface="Aldhabi" panose="01000000000000000000" pitchFamily="2" charset="-78"/>
                <a:cs typeface="Aldhabi" panose="01000000000000000000" pitchFamily="2" charset="-78"/>
              </a:rPr>
              <a:t> et Berlin ne </a:t>
            </a:r>
            <a:r>
              <a:rPr lang="de-DE" sz="3000" dirty="0" err="1">
                <a:latin typeface="Aldhabi" panose="01000000000000000000" pitchFamily="2" charset="-78"/>
                <a:cs typeface="Aldhabi" panose="01000000000000000000" pitchFamily="2" charset="-78"/>
              </a:rPr>
              <a:t>sont</a:t>
            </a:r>
            <a:r>
              <a:rPr lang="de-DE" sz="3000" dirty="0">
                <a:latin typeface="Aldhabi" panose="01000000000000000000" pitchFamily="2" charset="-78"/>
                <a:cs typeface="Aldhabi" panose="01000000000000000000" pitchFamily="2" charset="-78"/>
              </a:rPr>
              <a:t> </a:t>
            </a:r>
            <a:r>
              <a:rPr lang="de-DE" sz="3000" dirty="0" err="1">
                <a:latin typeface="Aldhabi" panose="01000000000000000000" pitchFamily="2" charset="-78"/>
                <a:cs typeface="Aldhabi" panose="01000000000000000000" pitchFamily="2" charset="-78"/>
              </a:rPr>
              <a:t>respectivement</a:t>
            </a:r>
            <a:r>
              <a:rPr lang="de-DE" sz="3000" dirty="0">
                <a:latin typeface="Aldhabi" panose="01000000000000000000" pitchFamily="2" charset="-78"/>
                <a:cs typeface="Aldhabi" panose="01000000000000000000" pitchFamily="2" charset="-78"/>
              </a:rPr>
              <a:t> </a:t>
            </a:r>
            <a:r>
              <a:rPr lang="de-DE" sz="3000" dirty="0" err="1">
                <a:latin typeface="Aldhabi" panose="01000000000000000000" pitchFamily="2" charset="-78"/>
                <a:cs typeface="Aldhabi" panose="01000000000000000000" pitchFamily="2" charset="-78"/>
              </a:rPr>
              <a:t>qu‘à</a:t>
            </a:r>
            <a:r>
              <a:rPr lang="de-DE" sz="3000" dirty="0">
                <a:latin typeface="Aldhabi" panose="01000000000000000000" pitchFamily="2" charset="-78"/>
                <a:cs typeface="Aldhabi" panose="01000000000000000000" pitchFamily="2" charset="-78"/>
              </a:rPr>
              <a:t> 550 km </a:t>
            </a:r>
            <a:r>
              <a:rPr lang="de-DE" sz="3000" dirty="0" err="1">
                <a:latin typeface="Aldhabi" panose="01000000000000000000" pitchFamily="2" charset="-78"/>
                <a:cs typeface="Aldhabi" panose="01000000000000000000" pitchFamily="2" charset="-78"/>
              </a:rPr>
              <a:t>environ</a:t>
            </a:r>
            <a:r>
              <a:rPr lang="de-DE" sz="3000" dirty="0">
                <a:latin typeface="Aldhabi" panose="01000000000000000000" pitchFamily="2" charset="-78"/>
                <a:cs typeface="Aldhabi" panose="01000000000000000000" pitchFamily="2" charset="-78"/>
              </a:rPr>
              <a:t> de la </a:t>
            </a:r>
            <a:r>
              <a:rPr lang="de-DE" sz="3000" dirty="0" err="1">
                <a:latin typeface="Aldhabi" panose="01000000000000000000" pitchFamily="2" charset="-78"/>
                <a:cs typeface="Aldhabi" panose="01000000000000000000" pitchFamily="2" charset="-78"/>
              </a:rPr>
              <a:t>ville</a:t>
            </a:r>
            <a:r>
              <a:rPr lang="de-DE" sz="3000" dirty="0">
                <a:latin typeface="Aldhabi" panose="01000000000000000000" pitchFamily="2" charset="-78"/>
                <a:cs typeface="Aldhabi" panose="01000000000000000000" pitchFamily="2" charset="-78"/>
              </a:rPr>
              <a:t> .</a:t>
            </a:r>
          </a:p>
          <a:p>
            <a:pPr marL="0" indent="0">
              <a:buNone/>
            </a:pPr>
            <a:endParaRPr lang="fr-FR" dirty="0"/>
          </a:p>
          <a:p>
            <a:pPr marL="0" indent="0">
              <a:buNone/>
            </a:pPr>
            <a:endParaRPr lang="fr-FR" dirty="0"/>
          </a:p>
        </p:txBody>
      </p:sp>
      <p:sp>
        <p:nvSpPr>
          <p:cNvPr id="4" name="Textfeld 3"/>
          <p:cNvSpPr txBox="1"/>
          <p:nvPr/>
        </p:nvSpPr>
        <p:spPr>
          <a:xfrm>
            <a:off x="340992" y="5260333"/>
            <a:ext cx="11723076" cy="646331"/>
          </a:xfrm>
          <a:prstGeom prst="rect">
            <a:avLst/>
          </a:prstGeom>
          <a:noFill/>
        </p:spPr>
        <p:txBody>
          <a:bodyPr wrap="square" rtlCol="0">
            <a:spAutoFit/>
          </a:bodyPr>
          <a:lstStyle/>
          <a:p>
            <a:r>
              <a:rPr lang="de-DE" dirty="0" err="1"/>
              <a:t>L‘excellente</a:t>
            </a:r>
            <a:r>
              <a:rPr lang="de-DE" dirty="0"/>
              <a:t>  </a:t>
            </a:r>
            <a:r>
              <a:rPr lang="fr-FR" dirty="0"/>
              <a:t>réputation de l‘université Heinrich- Heine, de l‘école supérieure de  musique et de l‘académie publique  des beaux-arts séduit des jeunes gens  venus </a:t>
            </a:r>
            <a:r>
              <a:rPr lang="fr-FR" dirty="0" smtClean="0"/>
              <a:t>des quatre coins du monde.</a:t>
            </a:r>
            <a:endParaRPr lang="de-DE" dirty="0"/>
          </a:p>
        </p:txBody>
      </p:sp>
      <p:sp>
        <p:nvSpPr>
          <p:cNvPr id="5" name="Textfeld 4"/>
          <p:cNvSpPr txBox="1"/>
          <p:nvPr/>
        </p:nvSpPr>
        <p:spPr>
          <a:xfrm>
            <a:off x="249535" y="3664572"/>
            <a:ext cx="11713028" cy="1200329"/>
          </a:xfrm>
          <a:prstGeom prst="rect">
            <a:avLst/>
          </a:prstGeom>
          <a:noFill/>
        </p:spPr>
        <p:txBody>
          <a:bodyPr wrap="square" rtlCol="0">
            <a:spAutoFit/>
          </a:bodyPr>
          <a:lstStyle/>
          <a:p>
            <a:r>
              <a:rPr lang="de-DE" dirty="0" err="1"/>
              <a:t>Depuis</a:t>
            </a:r>
            <a:r>
              <a:rPr lang="de-DE" dirty="0"/>
              <a:t> </a:t>
            </a:r>
            <a:r>
              <a:rPr lang="de-DE" dirty="0" err="1"/>
              <a:t>plusieurs</a:t>
            </a:r>
            <a:r>
              <a:rPr lang="de-DE" dirty="0"/>
              <a:t> </a:t>
            </a:r>
            <a:r>
              <a:rPr lang="de-DE" dirty="0" err="1"/>
              <a:t>années</a:t>
            </a:r>
            <a:r>
              <a:rPr lang="de-DE" dirty="0"/>
              <a:t>, </a:t>
            </a:r>
            <a:r>
              <a:rPr lang="fr-FR" dirty="0"/>
              <a:t>la </a:t>
            </a:r>
            <a:r>
              <a:rPr lang="fr-FR" dirty="0" smtClean="0"/>
              <a:t>septième </a:t>
            </a:r>
            <a:r>
              <a:rPr lang="fr-FR" dirty="0"/>
              <a:t>plus grande ville </a:t>
            </a:r>
            <a:r>
              <a:rPr lang="fr-FR" dirty="0" smtClean="0"/>
              <a:t>d’Allemagne s‘affirme </a:t>
            </a:r>
            <a:r>
              <a:rPr lang="fr-FR" dirty="0"/>
              <a:t>comme  une plateforme médiatique novatrice  reconnue au niveau international  pour la qualité de ses concepts en  marketing et publicité. </a:t>
            </a:r>
          </a:p>
          <a:p>
            <a:r>
              <a:rPr lang="fr-FR" dirty="0" smtClean="0"/>
              <a:t>Düsseldorf est également connue pour ses entreprises textiles et ses maisons de mode , la ville de mode la plus influente d’Allemagne.</a:t>
            </a:r>
          </a:p>
        </p:txBody>
      </p:sp>
    </p:spTree>
    <p:extLst>
      <p:ext uri="{BB962C8B-B14F-4D97-AF65-F5344CB8AC3E}">
        <p14:creationId xmlns:p14="http://schemas.microsoft.com/office/powerpoint/2010/main" val="52879507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5836" y="3951970"/>
            <a:ext cx="5123329" cy="2703972"/>
          </a:xfrm>
          <a:prstGeom prst="rect">
            <a:avLst/>
          </a:prstGeom>
        </p:spPr>
      </p:pic>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79777" y="3951970"/>
            <a:ext cx="5693016" cy="2686181"/>
          </a:xfrm>
          <a:prstGeom prst="rect">
            <a:avLst/>
          </a:prstGeom>
        </p:spPr>
      </p:pic>
      <p:pic>
        <p:nvPicPr>
          <p:cNvPr id="10" name="Grafik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9777" y="226957"/>
            <a:ext cx="5693016" cy="3435632"/>
          </a:xfrm>
          <a:prstGeom prst="rect">
            <a:avLst/>
          </a:prstGeom>
        </p:spPr>
      </p:pic>
      <p:pic>
        <p:nvPicPr>
          <p:cNvPr id="13" name="Grafik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5836" y="226957"/>
            <a:ext cx="5123329" cy="3402639"/>
          </a:xfrm>
          <a:prstGeom prst="rect">
            <a:avLst/>
          </a:prstGeom>
        </p:spPr>
      </p:pic>
    </p:spTree>
    <p:extLst>
      <p:ext uri="{BB962C8B-B14F-4D97-AF65-F5344CB8AC3E}">
        <p14:creationId xmlns:p14="http://schemas.microsoft.com/office/powerpoint/2010/main" val="266784218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1374820" y="1090986"/>
            <a:ext cx="9144000" cy="918708"/>
          </a:xfrm>
        </p:spPr>
        <p:txBody>
          <a:bodyPr>
            <a:normAutofit fontScale="90000"/>
          </a:bodyPr>
          <a:lstStyle/>
          <a:p>
            <a:r>
              <a:rPr lang="de-DE" sz="2700" dirty="0"/>
              <a:t>Berlin</a:t>
            </a:r>
            <a:r>
              <a:rPr lang="de-DE" dirty="0"/>
              <a:t> </a:t>
            </a:r>
            <a:r>
              <a:rPr lang="de-DE" dirty="0" smtClean="0"/>
              <a:t/>
            </a:r>
            <a:br>
              <a:rPr lang="de-DE" dirty="0" smtClean="0"/>
            </a:br>
            <a:r>
              <a:rPr lang="de-DE" sz="1800" dirty="0" err="1" smtClean="0"/>
              <a:t>Berlin</a:t>
            </a:r>
            <a:r>
              <a:rPr lang="de-DE" sz="1800" dirty="0" smtClean="0"/>
              <a:t> </a:t>
            </a:r>
            <a:r>
              <a:rPr lang="de-DE" sz="1800" dirty="0"/>
              <a:t>, die ganze Welt in einer einzigen Stadt </a:t>
            </a:r>
            <a:br>
              <a:rPr lang="de-DE" sz="1800" dirty="0"/>
            </a:br>
            <a:r>
              <a:rPr lang="de-DE" sz="1800" dirty="0"/>
              <a:t> le </a:t>
            </a:r>
            <a:r>
              <a:rPr lang="de-DE" sz="1800" dirty="0" err="1"/>
              <a:t>monde</a:t>
            </a:r>
            <a:r>
              <a:rPr lang="de-DE" sz="1800" dirty="0"/>
              <a:t> </a:t>
            </a:r>
            <a:r>
              <a:rPr lang="de-DE" sz="1800" dirty="0" err="1"/>
              <a:t>entier</a:t>
            </a:r>
            <a:r>
              <a:rPr lang="de-DE" sz="1800" dirty="0"/>
              <a:t>  </a:t>
            </a:r>
            <a:r>
              <a:rPr lang="de-DE" sz="1800" dirty="0" err="1"/>
              <a:t>dans</a:t>
            </a:r>
            <a:r>
              <a:rPr lang="de-DE" sz="1800" dirty="0"/>
              <a:t> </a:t>
            </a:r>
            <a:r>
              <a:rPr lang="de-DE" sz="1800" dirty="0" err="1"/>
              <a:t>une</a:t>
            </a:r>
            <a:r>
              <a:rPr lang="de-DE" sz="1800" dirty="0"/>
              <a:t> </a:t>
            </a:r>
            <a:r>
              <a:rPr lang="de-DE" sz="1800" dirty="0" err="1"/>
              <a:t>seule</a:t>
            </a:r>
            <a:r>
              <a:rPr lang="de-DE" sz="1800" dirty="0"/>
              <a:t> et </a:t>
            </a:r>
            <a:r>
              <a:rPr lang="de-DE" sz="1800" dirty="0" err="1"/>
              <a:t>unique</a:t>
            </a:r>
            <a:r>
              <a:rPr lang="de-DE" sz="1800" dirty="0"/>
              <a:t>  </a:t>
            </a:r>
            <a:r>
              <a:rPr lang="de-DE" sz="1800" dirty="0" err="1"/>
              <a:t>ville</a:t>
            </a:r>
            <a:r>
              <a:rPr lang="de-DE" sz="1800" dirty="0"/>
              <a:t/>
            </a:r>
            <a:br>
              <a:rPr lang="de-DE" sz="1800" dirty="0"/>
            </a:br>
            <a:r>
              <a:rPr lang="de-DE" sz="1800" dirty="0"/>
              <a:t>Berlin , la </a:t>
            </a:r>
            <a:r>
              <a:rPr lang="de-DE" sz="1800" dirty="0" err="1"/>
              <a:t>ville</a:t>
            </a:r>
            <a:r>
              <a:rPr lang="de-DE" sz="1800" dirty="0"/>
              <a:t> </a:t>
            </a:r>
            <a:r>
              <a:rPr lang="de-DE" sz="1800" dirty="0" err="1"/>
              <a:t>qui</a:t>
            </a:r>
            <a:r>
              <a:rPr lang="de-DE" sz="1800" dirty="0"/>
              <a:t> ne dort </a:t>
            </a:r>
            <a:r>
              <a:rPr lang="de-DE" sz="1800" dirty="0" err="1"/>
              <a:t>jamais</a:t>
            </a:r>
            <a:r>
              <a:rPr lang="de-DE" sz="1800" dirty="0"/>
              <a:t>.</a:t>
            </a:r>
            <a:br>
              <a:rPr lang="de-DE" sz="1800" dirty="0"/>
            </a:br>
            <a:endParaRPr lang="de-DE" sz="1800" dirty="0"/>
          </a:p>
        </p:txBody>
      </p:sp>
      <p:sp>
        <p:nvSpPr>
          <p:cNvPr id="4" name="Rechteck 3"/>
          <p:cNvSpPr/>
          <p:nvPr/>
        </p:nvSpPr>
        <p:spPr>
          <a:xfrm>
            <a:off x="2765367" y="2738597"/>
            <a:ext cx="6096000" cy="369332"/>
          </a:xfrm>
          <a:prstGeom prst="rect">
            <a:avLst/>
          </a:prstGeom>
        </p:spPr>
        <p:txBody>
          <a:bodyPr>
            <a:spAutoFit/>
          </a:bodyPr>
          <a:lstStyle/>
          <a:p>
            <a:endParaRPr lang="de-DE" dirty="0"/>
          </a:p>
        </p:txBody>
      </p:sp>
      <p:sp>
        <p:nvSpPr>
          <p:cNvPr id="8" name="Textfeld 7"/>
          <p:cNvSpPr txBox="1"/>
          <p:nvPr/>
        </p:nvSpPr>
        <p:spPr>
          <a:xfrm>
            <a:off x="540912" y="2558811"/>
            <a:ext cx="10811815" cy="1477328"/>
          </a:xfrm>
          <a:prstGeom prst="rect">
            <a:avLst/>
          </a:prstGeom>
          <a:noFill/>
        </p:spPr>
        <p:txBody>
          <a:bodyPr wrap="square" rtlCol="0">
            <a:spAutoFit/>
          </a:bodyPr>
          <a:lstStyle/>
          <a:p>
            <a:r>
              <a:rPr lang="fr-FR" dirty="0"/>
              <a:t>Très souvent, dans nos vies, nous avons envie de changements, de trouver le lieu qui nous </a:t>
            </a:r>
            <a:r>
              <a:rPr lang="fr-FR" dirty="0" smtClean="0"/>
              <a:t>inspire et nous pousse à </a:t>
            </a:r>
            <a:r>
              <a:rPr lang="fr-FR" dirty="0"/>
              <a:t>réaliser nos rêves. Berlin est, par de nombreux aspects, </a:t>
            </a:r>
            <a:r>
              <a:rPr lang="fr-FR" dirty="0" smtClean="0"/>
              <a:t>une</a:t>
            </a:r>
            <a:r>
              <a:rPr lang="fr-FR" dirty="0" smtClean="0"/>
              <a:t> </a:t>
            </a:r>
            <a:r>
              <a:rPr lang="fr-FR" dirty="0"/>
              <a:t>ville idéale pour </a:t>
            </a:r>
            <a:r>
              <a:rPr lang="fr-FR" dirty="0" smtClean="0"/>
              <a:t>créer ce changement </a:t>
            </a:r>
            <a:r>
              <a:rPr lang="fr-FR" dirty="0" smtClean="0"/>
              <a:t>. </a:t>
            </a:r>
            <a:r>
              <a:rPr lang="fr-FR" dirty="0"/>
              <a:t>La capitale allemande pousse à la création, au dépassement de soi. Lorsqu’on évoque le mot « Berlin » pour les personnes qui y vivent, bien souvent reviennent les idées et vie paisible, d’énergie créative, de métissage culturel fascinant </a:t>
            </a:r>
            <a:r>
              <a:rPr lang="fr-FR" dirty="0" smtClean="0"/>
              <a:t>.</a:t>
            </a:r>
          </a:p>
          <a:p>
            <a:r>
              <a:rPr lang="fr-FR" dirty="0" smtClean="0"/>
              <a:t> </a:t>
            </a:r>
            <a:r>
              <a:rPr lang="fr-FR" dirty="0"/>
              <a:t>Eh oui, à Berlin, tout semble possible !</a:t>
            </a:r>
            <a:endParaRPr lang="de-DE" dirty="0"/>
          </a:p>
        </p:txBody>
      </p:sp>
      <p:sp>
        <p:nvSpPr>
          <p:cNvPr id="9" name="Textfeld 8"/>
          <p:cNvSpPr txBox="1"/>
          <p:nvPr/>
        </p:nvSpPr>
        <p:spPr>
          <a:xfrm>
            <a:off x="0" y="4585257"/>
            <a:ext cx="12274134" cy="2308324"/>
          </a:xfrm>
          <a:prstGeom prst="rect">
            <a:avLst/>
          </a:prstGeom>
          <a:noFill/>
        </p:spPr>
        <p:txBody>
          <a:bodyPr wrap="square" rtlCol="0">
            <a:spAutoFit/>
          </a:bodyPr>
          <a:lstStyle/>
          <a:p>
            <a:r>
              <a:rPr lang="fr-FR" dirty="0"/>
              <a:t>Berlin, c’est une ville dans laquelle le voyageur qui s’y arrête pour quelques jours ressentira immédiatement le patrimoine historique. En se baladant à travers la ville, celui qui prend le temps de parcourir les quartiers de la ville se rendra compte de la diversité de la capitale Allemande,  et comprendra pourquoi tant de jeunes – ou moins jeunes – curieux du monde entier choisissent d’y rester.  Découvrir Berlin et prendre la décision de s’y installer, cela veut dire tomber sous le charme de l’île aux Musées, des balades au bord de la Spree, des bretzel salés et bières en été</a:t>
            </a:r>
            <a:r>
              <a:rPr lang="fr-FR" dirty="0" smtClean="0"/>
              <a:t>.</a:t>
            </a:r>
          </a:p>
          <a:p>
            <a:r>
              <a:rPr lang="fr-FR" dirty="0" smtClean="0"/>
              <a:t> </a:t>
            </a:r>
            <a:r>
              <a:rPr lang="fr-FR" dirty="0"/>
              <a:t>Vivre à Berlin, c’est aussi rencontrer des gens de toutes les nationalités et cultures différentes qui font la richesse de la capitale. </a:t>
            </a:r>
          </a:p>
          <a:p>
            <a:endParaRPr lang="fr-FR" dirty="0">
              <a:solidFill>
                <a:srgbClr val="FF0000"/>
              </a:solidFill>
            </a:endParaRPr>
          </a:p>
          <a:p>
            <a:endParaRPr lang="de-DE" dirty="0"/>
          </a:p>
        </p:txBody>
      </p:sp>
    </p:spTree>
    <p:extLst>
      <p:ext uri="{BB962C8B-B14F-4D97-AF65-F5344CB8AC3E}">
        <p14:creationId xmlns:p14="http://schemas.microsoft.com/office/powerpoint/2010/main" val="25976718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981132"/>
            <a:ext cx="10515600" cy="1325563"/>
          </a:xfrm>
        </p:spPr>
        <p:txBody>
          <a:bodyPr>
            <a:normAutofit/>
          </a:bodyPr>
          <a:lstStyle/>
          <a:p>
            <a:r>
              <a:rPr lang="fr-FR" sz="2000" dirty="0"/>
              <a:t>Ecoles de langues </a:t>
            </a:r>
            <a:r>
              <a:rPr lang="fr-FR" sz="2000" dirty="0" smtClean="0"/>
              <a:t>à Brême : </a:t>
            </a:r>
            <a:br>
              <a:rPr lang="fr-FR" sz="2000" dirty="0" smtClean="0"/>
            </a:br>
            <a:r>
              <a:rPr lang="fr-FR" sz="2000" dirty="0" err="1" smtClean="0"/>
              <a:t>Getusion</a:t>
            </a:r>
            <a:r>
              <a:rPr lang="fr-FR" sz="2000" dirty="0" smtClean="0"/>
              <a:t> </a:t>
            </a:r>
            <a:r>
              <a:rPr lang="fr-FR" sz="2000" dirty="0"/>
              <a:t>est partenaire de 2 </a:t>
            </a:r>
            <a:r>
              <a:rPr lang="fr-FR" sz="2000" dirty="0" smtClean="0"/>
              <a:t>écoles </a:t>
            </a:r>
            <a:r>
              <a:rPr lang="fr-FR" sz="2000" dirty="0"/>
              <a:t>de </a:t>
            </a:r>
            <a:r>
              <a:rPr lang="fr-FR" sz="2000" dirty="0" smtClean="0"/>
              <a:t>langues </a:t>
            </a:r>
            <a:r>
              <a:rPr lang="fr-FR" sz="2000" dirty="0"/>
              <a:t>à </a:t>
            </a:r>
            <a:r>
              <a:rPr lang="fr-FR" sz="2000" dirty="0" smtClean="0"/>
              <a:t>Düsseldorf , à savoir </a:t>
            </a:r>
            <a:r>
              <a:rPr lang="fr-FR" sz="2000" dirty="0"/>
              <a:t>IIK &amp; </a:t>
            </a:r>
            <a:r>
              <a:rPr lang="fr-FR" sz="2000" dirty="0" err="1" smtClean="0"/>
              <a:t>Sprachcaffe</a:t>
            </a:r>
            <a:r>
              <a:rPr lang="fr-FR" sz="2000" dirty="0" smtClean="0"/>
              <a:t>.</a:t>
            </a:r>
            <a:r>
              <a:rPr lang="fr-FR" dirty="0"/>
              <a:t/>
            </a:r>
            <a:br>
              <a:rPr lang="fr-FR" dirty="0"/>
            </a:br>
            <a:endParaRPr lang="de-DE" dirty="0"/>
          </a:p>
        </p:txBody>
      </p:sp>
    </p:spTree>
    <p:extLst>
      <p:ext uri="{BB962C8B-B14F-4D97-AF65-F5344CB8AC3E}">
        <p14:creationId xmlns:p14="http://schemas.microsoft.com/office/powerpoint/2010/main" val="15951656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smtClean="0"/>
              <a:t>            </a:t>
            </a:r>
            <a:r>
              <a:rPr lang="fr-FR" sz="3200" dirty="0" smtClean="0"/>
              <a:t>Les aéroports les plus proches :</a:t>
            </a:r>
          </a:p>
          <a:p>
            <a:pPr marL="0" indent="0">
              <a:buNone/>
            </a:pPr>
            <a:r>
              <a:rPr lang="fr-FR" dirty="0"/>
              <a:t> </a:t>
            </a:r>
            <a:r>
              <a:rPr lang="fr-FR" dirty="0" smtClean="0"/>
              <a:t>                </a:t>
            </a:r>
            <a:r>
              <a:rPr lang="fr-FR" dirty="0"/>
              <a:t> </a:t>
            </a:r>
            <a:r>
              <a:rPr lang="fr-FR" dirty="0" smtClean="0"/>
              <a:t>L'aéroport International </a:t>
            </a:r>
            <a:r>
              <a:rPr lang="fr-FR" dirty="0"/>
              <a:t>de </a:t>
            </a:r>
            <a:r>
              <a:rPr lang="fr-FR" dirty="0" smtClean="0"/>
              <a:t>Düsseldorf</a:t>
            </a:r>
          </a:p>
          <a:p>
            <a:pPr marL="0" indent="0">
              <a:buNone/>
            </a:pPr>
            <a:r>
              <a:rPr lang="fr-FR" dirty="0" smtClean="0"/>
              <a:t>                  L’aéroport de Cologne à 53 km</a:t>
            </a:r>
          </a:p>
          <a:p>
            <a:pPr marL="0" indent="0">
              <a:buNone/>
            </a:pPr>
            <a:endParaRPr lang="fr-FR" dirty="0"/>
          </a:p>
        </p:txBody>
      </p:sp>
      <p:pic>
        <p:nvPicPr>
          <p:cNvPr id="4"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208" y="2047473"/>
            <a:ext cx="200025" cy="200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608" y="2199873"/>
            <a:ext cx="200025" cy="2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19236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934200" y="2161801"/>
            <a:ext cx="10515600" cy="4351338"/>
          </a:xfrm>
        </p:spPr>
        <p:txBody>
          <a:bodyPr>
            <a:normAutofit fontScale="92500" lnSpcReduction="20000"/>
          </a:bodyPr>
          <a:lstStyle/>
          <a:p>
            <a:pPr marL="0" indent="0">
              <a:buNone/>
            </a:pPr>
            <a:r>
              <a:rPr lang="fr-FR" sz="6600" dirty="0" smtClean="0"/>
              <a:t>                          </a:t>
            </a:r>
          </a:p>
          <a:p>
            <a:pPr marL="0" indent="0">
              <a:buNone/>
            </a:pPr>
            <a:endParaRPr lang="fr-FR" sz="6600" dirty="0"/>
          </a:p>
          <a:p>
            <a:pPr marL="0" indent="0">
              <a:buNone/>
            </a:pPr>
            <a:endParaRPr lang="fr-FR" sz="6600" dirty="0" smtClean="0"/>
          </a:p>
          <a:p>
            <a:pPr marL="0" indent="0">
              <a:buNone/>
            </a:pPr>
            <a:r>
              <a:rPr lang="fr-FR" sz="9600" dirty="0"/>
              <a:t> </a:t>
            </a:r>
            <a:r>
              <a:rPr lang="fr-FR" sz="9600" dirty="0" smtClean="0"/>
              <a:t>                                        </a:t>
            </a:r>
            <a:r>
              <a:rPr lang="fr-FR" sz="9600" dirty="0" err="1" smtClean="0"/>
              <a:t>Dresden</a:t>
            </a:r>
            <a:endParaRPr lang="fr-FR" sz="9600" dirty="0"/>
          </a:p>
        </p:txBody>
      </p:sp>
    </p:spTree>
    <p:extLst>
      <p:ext uri="{BB962C8B-B14F-4D97-AF65-F5344CB8AC3E}">
        <p14:creationId xmlns:p14="http://schemas.microsoft.com/office/powerpoint/2010/main" val="324538046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dirty="0"/>
              <a:t>Dresde </a:t>
            </a:r>
            <a:r>
              <a:rPr lang="fr-FR" dirty="0" smtClean="0"/>
              <a:t>( </a:t>
            </a:r>
            <a:r>
              <a:rPr lang="fr-FR" dirty="0" err="1" smtClean="0"/>
              <a:t>Dresden</a:t>
            </a:r>
            <a:r>
              <a:rPr lang="fr-FR" dirty="0" smtClean="0"/>
              <a:t> </a:t>
            </a:r>
            <a:r>
              <a:rPr lang="fr-FR" dirty="0"/>
              <a:t>) , la ville de résidence des familles princières et royales </a:t>
            </a:r>
            <a:endParaRPr lang="de-DE" dirty="0"/>
          </a:p>
        </p:txBody>
      </p:sp>
      <p:sp>
        <p:nvSpPr>
          <p:cNvPr id="3" name="Inhaltsplatzhalter 2"/>
          <p:cNvSpPr>
            <a:spLocks noGrp="1"/>
          </p:cNvSpPr>
          <p:nvPr>
            <p:ph idx="1"/>
          </p:nvPr>
        </p:nvSpPr>
        <p:spPr>
          <a:xfrm>
            <a:off x="0" y="1781176"/>
            <a:ext cx="12548347" cy="4879975"/>
          </a:xfrm>
        </p:spPr>
        <p:txBody>
          <a:bodyPr>
            <a:normAutofit/>
          </a:bodyPr>
          <a:lstStyle/>
          <a:p>
            <a:pPr marL="0" indent="0">
              <a:buNone/>
            </a:pPr>
            <a:r>
              <a:rPr lang="fr-FR" sz="2000" dirty="0" smtClean="0"/>
              <a:t>Située </a:t>
            </a:r>
            <a:r>
              <a:rPr lang="fr-FR" sz="2000" dirty="0"/>
              <a:t>sur les rives de l'Elbe, la ville de Dresde </a:t>
            </a:r>
            <a:r>
              <a:rPr lang="fr-FR" sz="2000" dirty="0" smtClean="0"/>
              <a:t>offre </a:t>
            </a:r>
            <a:r>
              <a:rPr lang="fr-FR" sz="2000" dirty="0"/>
              <a:t>une végétation luxuriante et verdoyante, </a:t>
            </a:r>
            <a:r>
              <a:rPr lang="fr-FR" sz="2000" dirty="0" smtClean="0"/>
              <a:t> avec </a:t>
            </a:r>
            <a:r>
              <a:rPr lang="fr-FR" sz="2000" dirty="0"/>
              <a:t>ses nombreux jardins, parcs et forêts. La ville présente une très riche histoire artistique et culturelle : c'est là que le grand compositeur d'opéras Richard Wagner a présenté ses premières œuvres au XIXe siècle et aujourd'hui, une formation d'opéra indépendante continue de faire vivre cet art</a:t>
            </a:r>
            <a:r>
              <a:rPr lang="fr-FR" sz="2000" dirty="0"/>
              <a:t>. </a:t>
            </a:r>
            <a:r>
              <a:rPr lang="fr-FR" sz="2000" dirty="0" smtClean="0"/>
              <a:t> Les </a:t>
            </a:r>
            <a:r>
              <a:rPr lang="fr-FR" sz="2000" dirty="0"/>
              <a:t>amateurs d'art se régaleront de visiter les </a:t>
            </a:r>
            <a:r>
              <a:rPr lang="fr-FR" sz="2000" dirty="0" smtClean="0"/>
              <a:t>musées </a:t>
            </a:r>
            <a:r>
              <a:rPr lang="fr-FR" sz="2000" dirty="0" err="1"/>
              <a:t>Gemäldegalerie</a:t>
            </a:r>
            <a:r>
              <a:rPr lang="fr-FR" sz="2000" dirty="0"/>
              <a:t> </a:t>
            </a:r>
            <a:r>
              <a:rPr lang="fr-FR" sz="2000" dirty="0" err="1"/>
              <a:t>Alte</a:t>
            </a:r>
            <a:r>
              <a:rPr lang="fr-FR" sz="2000" dirty="0"/>
              <a:t> </a:t>
            </a:r>
            <a:r>
              <a:rPr lang="fr-FR" sz="2000" dirty="0" err="1"/>
              <a:t>Meister</a:t>
            </a:r>
            <a:r>
              <a:rPr lang="fr-FR" sz="2000" dirty="0"/>
              <a:t> (« Galerie de Peinture des Maîtres anciens ») et </a:t>
            </a:r>
            <a:r>
              <a:rPr lang="fr-FR" sz="2000" dirty="0" err="1"/>
              <a:t>Grünes</a:t>
            </a:r>
            <a:r>
              <a:rPr lang="fr-FR" sz="2000" dirty="0"/>
              <a:t> </a:t>
            </a:r>
            <a:r>
              <a:rPr lang="fr-FR" sz="2000" dirty="0" err="1"/>
              <a:t>Gewölbe</a:t>
            </a:r>
            <a:r>
              <a:rPr lang="fr-FR" sz="2000" dirty="0"/>
              <a:t> (la « voûte verte ») et les férus d'architecture saliveront devant le mélange de styles que reflète le paysage urbain.</a:t>
            </a:r>
          </a:p>
          <a:p>
            <a:pPr marL="0" indent="0">
              <a:buNone/>
            </a:pPr>
            <a:endParaRPr lang="fr-FR" sz="2000" dirty="0" smtClean="0"/>
          </a:p>
          <a:p>
            <a:pPr marL="0" indent="0">
              <a:buNone/>
            </a:pPr>
            <a:endParaRPr lang="fr-FR" sz="2000" dirty="0" smtClean="0"/>
          </a:p>
          <a:p>
            <a:pPr marL="0" indent="0">
              <a:buNone/>
            </a:pPr>
            <a:r>
              <a:rPr lang="fr-FR" sz="2000" dirty="0" smtClean="0"/>
              <a:t>La </a:t>
            </a:r>
            <a:r>
              <a:rPr lang="fr-FR" sz="2000" dirty="0"/>
              <a:t>ville de Dresde  est également le centre de la région  économique la plus forte de l‘Est de l‘Allemagne. </a:t>
            </a:r>
          </a:p>
          <a:p>
            <a:pPr marL="0" indent="0">
              <a:buNone/>
            </a:pPr>
            <a:r>
              <a:rPr lang="fr-FR" sz="2000" dirty="0"/>
              <a:t>Les entreprises des  domaines de la microélectronique,  des nano et biotechnologies, et  de l‘aéronautique profitent de la  proximité de l‘université et des  différents instituts de recherche. </a:t>
            </a:r>
            <a:endParaRPr lang="fr-FR" sz="2000" dirty="0" smtClean="0"/>
          </a:p>
          <a:p>
            <a:pPr marL="0" indent="0">
              <a:buNone/>
            </a:pPr>
            <a:r>
              <a:rPr lang="fr-FR" sz="2000" dirty="0" smtClean="0"/>
              <a:t>  </a:t>
            </a:r>
            <a:r>
              <a:rPr lang="fr-FR" sz="2000" dirty="0"/>
              <a:t>C‘est de cette convergence qu‘est  né le second surnom de la ville «  </a:t>
            </a:r>
            <a:r>
              <a:rPr lang="fr-FR" sz="2000" dirty="0" err="1"/>
              <a:t>Silicon</a:t>
            </a:r>
            <a:r>
              <a:rPr lang="fr-FR" sz="2000" dirty="0"/>
              <a:t> </a:t>
            </a:r>
            <a:r>
              <a:rPr lang="fr-FR" sz="2000" dirty="0" err="1"/>
              <a:t>Saxony</a:t>
            </a:r>
            <a:r>
              <a:rPr lang="fr-FR" sz="2000" dirty="0"/>
              <a:t> ».</a:t>
            </a:r>
            <a:endParaRPr lang="de-DE" sz="2000" dirty="0"/>
          </a:p>
        </p:txBody>
      </p:sp>
    </p:spTree>
    <p:extLst>
      <p:ext uri="{BB962C8B-B14F-4D97-AF65-F5344CB8AC3E}">
        <p14:creationId xmlns:p14="http://schemas.microsoft.com/office/powerpoint/2010/main" val="268925467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771" y="206881"/>
            <a:ext cx="4809029" cy="3249013"/>
          </a:xfrm>
          <a:prstGeom prst="rect">
            <a:avLst/>
          </a:prstGeom>
        </p:spPr>
      </p:pic>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89979" y="3551649"/>
            <a:ext cx="4968527" cy="3112934"/>
          </a:xfrm>
          <a:prstGeom prst="rect">
            <a:avLst/>
          </a:prstGeom>
        </p:spPr>
      </p:pic>
      <p:pic>
        <p:nvPicPr>
          <p:cNvPr id="15" name="Grafik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89979" y="206881"/>
            <a:ext cx="4968527" cy="3249013"/>
          </a:xfrm>
          <a:prstGeom prst="rect">
            <a:avLst/>
          </a:prstGeom>
        </p:spPr>
      </p:pic>
      <p:pic>
        <p:nvPicPr>
          <p:cNvPr id="16" name="Grafik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8771" y="3703462"/>
            <a:ext cx="4651331" cy="2961121"/>
          </a:xfrm>
          <a:prstGeom prst="rect">
            <a:avLst/>
          </a:prstGeom>
        </p:spPr>
      </p:pic>
    </p:spTree>
    <p:extLst>
      <p:ext uri="{BB962C8B-B14F-4D97-AF65-F5344CB8AC3E}">
        <p14:creationId xmlns:p14="http://schemas.microsoft.com/office/powerpoint/2010/main" val="4214259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11480" y="-1898929"/>
            <a:ext cx="10515600" cy="1325563"/>
          </a:xfrm>
        </p:spPr>
        <p:txBody>
          <a:bodyPr/>
          <a:lstStyle/>
          <a:p>
            <a:r>
              <a:rPr lang="fr-FR" dirty="0" err="1"/>
              <a:t>Frauenkirche</a:t>
            </a:r>
            <a:r>
              <a:rPr lang="fr-FR" dirty="0"/>
              <a:t> ,</a:t>
            </a:r>
            <a:r>
              <a:rPr lang="fr-FR" dirty="0" err="1"/>
              <a:t>goldener</a:t>
            </a:r>
            <a:r>
              <a:rPr lang="fr-FR" dirty="0"/>
              <a:t> </a:t>
            </a:r>
            <a:r>
              <a:rPr lang="fr-FR" dirty="0" err="1"/>
              <a:t>Reiter</a:t>
            </a:r>
            <a:r>
              <a:rPr lang="fr-FR" dirty="0"/>
              <a:t>  , </a:t>
            </a:r>
            <a:r>
              <a:rPr lang="fr-FR" dirty="0" err="1"/>
              <a:t>skyline</a:t>
            </a:r>
            <a:r>
              <a:rPr lang="fr-FR" dirty="0"/>
              <a:t>; </a:t>
            </a:r>
            <a:r>
              <a:rPr lang="fr-FR" dirty="0" err="1"/>
              <a:t>dresdner-zwinger</a:t>
            </a:r>
            <a:r>
              <a:rPr lang="fr-FR" dirty="0"/>
              <a:t> </a:t>
            </a:r>
            <a:endParaRPr lang="de-DE"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9765" y="3400189"/>
            <a:ext cx="4444491" cy="3336787"/>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0059" y="3735082"/>
            <a:ext cx="4521200" cy="2989248"/>
          </a:xfrm>
          <a:prstGeom prst="rect">
            <a:avLst/>
          </a:prstGeom>
        </p:spPr>
      </p:pic>
      <p:pic>
        <p:nvPicPr>
          <p:cNvPr id="8" name="Grafik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99765" y="130313"/>
            <a:ext cx="4444491" cy="3116218"/>
          </a:xfrm>
          <a:prstGeom prst="rect">
            <a:avLst/>
          </a:prstGeom>
        </p:spPr>
      </p:pic>
      <p:pic>
        <p:nvPicPr>
          <p:cNvPr id="9" name="Grafik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0059" y="119439"/>
            <a:ext cx="4521200" cy="3390900"/>
          </a:xfrm>
          <a:prstGeom prst="rect">
            <a:avLst/>
          </a:prstGeom>
        </p:spPr>
      </p:pic>
    </p:spTree>
    <p:extLst>
      <p:ext uri="{BB962C8B-B14F-4D97-AF65-F5344CB8AC3E}">
        <p14:creationId xmlns:p14="http://schemas.microsoft.com/office/powerpoint/2010/main" val="40460573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63958" y="1884832"/>
            <a:ext cx="10515600" cy="1325563"/>
          </a:xfrm>
        </p:spPr>
        <p:txBody>
          <a:bodyPr>
            <a:normAutofit fontScale="90000"/>
          </a:bodyPr>
          <a:lstStyle/>
          <a:p>
            <a:r>
              <a:rPr lang="fr-FR" dirty="0" smtClean="0"/>
              <a:t>Ecoles de langues : </a:t>
            </a:r>
            <a:br>
              <a:rPr lang="fr-FR" dirty="0" smtClean="0"/>
            </a:br>
            <a:r>
              <a:rPr lang="fr-FR" dirty="0" smtClean="0"/>
              <a:t/>
            </a:r>
            <a:br>
              <a:rPr lang="fr-FR" dirty="0" smtClean="0"/>
            </a:br>
            <a:r>
              <a:rPr lang="fr-FR" dirty="0" err="1" smtClean="0"/>
              <a:t>Getusion</a:t>
            </a:r>
            <a:r>
              <a:rPr lang="fr-FR" dirty="0" smtClean="0"/>
              <a:t> </a:t>
            </a:r>
            <a:r>
              <a:rPr lang="fr-FR" dirty="0"/>
              <a:t>est partenaire </a:t>
            </a:r>
            <a:r>
              <a:rPr lang="fr-FR" dirty="0" smtClean="0"/>
              <a:t>d’une </a:t>
            </a:r>
            <a:r>
              <a:rPr lang="fr-FR" dirty="0"/>
              <a:t>seule école de </a:t>
            </a:r>
            <a:r>
              <a:rPr lang="fr-FR" dirty="0" smtClean="0"/>
              <a:t>langues </a:t>
            </a:r>
            <a:r>
              <a:rPr lang="fr-FR" dirty="0"/>
              <a:t>à Dresde  </a:t>
            </a:r>
            <a:r>
              <a:rPr lang="fr-FR" dirty="0" smtClean="0"/>
              <a:t>, </a:t>
            </a:r>
            <a:r>
              <a:rPr lang="fr-FR" dirty="0"/>
              <a:t>l’école Kästner </a:t>
            </a:r>
            <a:r>
              <a:rPr lang="fr-FR" dirty="0" err="1"/>
              <a:t>Kolleg</a:t>
            </a:r>
            <a:r>
              <a:rPr lang="fr-FR" dirty="0"/>
              <a:t> </a:t>
            </a:r>
            <a:r>
              <a:rPr lang="fr-FR" dirty="0" smtClean="0"/>
              <a:t>.</a:t>
            </a:r>
            <a:r>
              <a:rPr lang="de-DE" dirty="0"/>
              <a:t/>
            </a:r>
            <a:br>
              <a:rPr lang="de-DE" dirty="0"/>
            </a:br>
            <a:endParaRPr lang="de-DE" dirty="0"/>
          </a:p>
        </p:txBody>
      </p:sp>
    </p:spTree>
    <p:extLst>
      <p:ext uri="{BB962C8B-B14F-4D97-AF65-F5344CB8AC3E}">
        <p14:creationId xmlns:p14="http://schemas.microsoft.com/office/powerpoint/2010/main" val="151044400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smtClean="0"/>
              <a:t>Les aéroports les plus proches :  </a:t>
            </a:r>
          </a:p>
          <a:p>
            <a:pPr marL="0" indent="0">
              <a:buNone/>
            </a:pPr>
            <a:r>
              <a:rPr lang="fr-FR" dirty="0"/>
              <a:t/>
            </a:r>
            <a:br>
              <a:rPr lang="fr-FR" dirty="0"/>
            </a:br>
            <a:r>
              <a:rPr lang="fr-FR" dirty="0" smtClean="0"/>
              <a:t>           L’aéroport </a:t>
            </a:r>
            <a:r>
              <a:rPr lang="fr-FR" dirty="0"/>
              <a:t>International de Dresde (DRS)</a:t>
            </a:r>
            <a:endParaRPr lang="fr-FR" dirty="0"/>
          </a:p>
        </p:txBody>
      </p:sp>
      <p:pic>
        <p:nvPicPr>
          <p:cNvPr id="4"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208" y="2047473"/>
            <a:ext cx="200025" cy="200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608" y="2199873"/>
            <a:ext cx="200025" cy="2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5096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buNone/>
            </a:pPr>
            <a:endParaRPr lang="fr-FR" dirty="0" smtClean="0"/>
          </a:p>
          <a:p>
            <a:pPr marL="0" indent="0">
              <a:buNone/>
            </a:pPr>
            <a:endParaRPr lang="fr-FR" dirty="0"/>
          </a:p>
          <a:p>
            <a:pPr marL="0" indent="0">
              <a:buNone/>
            </a:pPr>
            <a:endParaRPr lang="fr-FR" dirty="0" smtClean="0"/>
          </a:p>
          <a:p>
            <a:pPr marL="0" indent="0">
              <a:buNone/>
            </a:pPr>
            <a:endParaRPr lang="fr-FR" dirty="0"/>
          </a:p>
          <a:p>
            <a:pPr marL="0" indent="0">
              <a:buNone/>
            </a:pPr>
            <a:endParaRPr lang="fr-FR" dirty="0" smtClean="0"/>
          </a:p>
          <a:p>
            <a:pPr marL="0" indent="0">
              <a:buNone/>
            </a:pPr>
            <a:r>
              <a:rPr lang="fr-FR" sz="6000" dirty="0"/>
              <a:t> </a:t>
            </a:r>
            <a:r>
              <a:rPr lang="fr-FR" sz="6000" dirty="0" smtClean="0"/>
              <a:t>                                      Francfort</a:t>
            </a:r>
            <a:endParaRPr lang="fr-FR" sz="6000" dirty="0"/>
          </a:p>
        </p:txBody>
      </p:sp>
    </p:spTree>
    <p:extLst>
      <p:ext uri="{BB962C8B-B14F-4D97-AF65-F5344CB8AC3E}">
        <p14:creationId xmlns:p14="http://schemas.microsoft.com/office/powerpoint/2010/main" val="30359989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199" y="365125"/>
            <a:ext cx="11896166" cy="1325563"/>
          </a:xfrm>
        </p:spPr>
        <p:txBody>
          <a:bodyPr/>
          <a:lstStyle/>
          <a:p>
            <a:r>
              <a:rPr lang="fr-FR" dirty="0"/>
              <a:t>Francfort-sur-le-Main  (Frankfurt </a:t>
            </a:r>
            <a:r>
              <a:rPr lang="fr-FR" dirty="0" err="1"/>
              <a:t>am</a:t>
            </a:r>
            <a:r>
              <a:rPr lang="fr-FR" dirty="0"/>
              <a:t> Main </a:t>
            </a:r>
            <a:r>
              <a:rPr lang="fr-FR" dirty="0" smtClean="0"/>
              <a:t>) ,</a:t>
            </a:r>
            <a:br>
              <a:rPr lang="fr-FR" dirty="0" smtClean="0"/>
            </a:br>
            <a:r>
              <a:rPr lang="fr-FR" dirty="0"/>
              <a:t> </a:t>
            </a:r>
            <a:r>
              <a:rPr lang="fr-FR" dirty="0" smtClean="0"/>
              <a:t>         </a:t>
            </a:r>
            <a:r>
              <a:rPr lang="fr-FR" dirty="0" smtClean="0"/>
              <a:t> </a:t>
            </a:r>
            <a:r>
              <a:rPr lang="fr-FR" dirty="0"/>
              <a:t>un véritable carrefour d’échanges  </a:t>
            </a:r>
            <a:endParaRPr lang="de-DE" dirty="0"/>
          </a:p>
        </p:txBody>
      </p:sp>
      <p:sp>
        <p:nvSpPr>
          <p:cNvPr id="5" name="Rechteck 4"/>
          <p:cNvSpPr/>
          <p:nvPr/>
        </p:nvSpPr>
        <p:spPr>
          <a:xfrm>
            <a:off x="295353" y="3283959"/>
            <a:ext cx="11639550" cy="2585323"/>
          </a:xfrm>
          <a:prstGeom prst="rect">
            <a:avLst/>
          </a:prstGeom>
        </p:spPr>
        <p:txBody>
          <a:bodyPr wrap="square">
            <a:spAutoFit/>
          </a:bodyPr>
          <a:lstStyle/>
          <a:p>
            <a:r>
              <a:rPr lang="de-DE" dirty="0" smtClean="0"/>
              <a:t>Francfort-</a:t>
            </a:r>
            <a:r>
              <a:rPr lang="de-DE" dirty="0" err="1" smtClean="0"/>
              <a:t>sur</a:t>
            </a:r>
            <a:r>
              <a:rPr lang="de-DE" dirty="0" smtClean="0"/>
              <a:t>-le-Main </a:t>
            </a:r>
            <a:r>
              <a:rPr lang="de-DE" dirty="0" err="1" smtClean="0"/>
              <a:t>compte</a:t>
            </a:r>
            <a:r>
              <a:rPr lang="de-DE" dirty="0" smtClean="0"/>
              <a:t>  </a:t>
            </a:r>
            <a:r>
              <a:rPr lang="de-DE" dirty="0" err="1" smtClean="0"/>
              <a:t>environ</a:t>
            </a:r>
            <a:r>
              <a:rPr lang="de-DE" dirty="0" smtClean="0"/>
              <a:t> 670 000 </a:t>
            </a:r>
            <a:r>
              <a:rPr lang="de-DE" dirty="0" err="1" smtClean="0"/>
              <a:t>habitants</a:t>
            </a:r>
            <a:r>
              <a:rPr lang="de-DE" dirty="0" smtClean="0"/>
              <a:t>. </a:t>
            </a:r>
          </a:p>
          <a:p>
            <a:r>
              <a:rPr lang="de-DE" dirty="0" smtClean="0"/>
              <a:t> </a:t>
            </a:r>
            <a:r>
              <a:rPr lang="de-DE" dirty="0"/>
              <a:t>Le </a:t>
            </a:r>
            <a:r>
              <a:rPr lang="de-DE" dirty="0" err="1" smtClean="0"/>
              <a:t>quotidien</a:t>
            </a:r>
            <a:r>
              <a:rPr lang="de-DE" dirty="0" smtClean="0"/>
              <a:t> </a:t>
            </a:r>
            <a:r>
              <a:rPr lang="de-DE" dirty="0" err="1" smtClean="0"/>
              <a:t>est</a:t>
            </a:r>
            <a:r>
              <a:rPr lang="de-DE" dirty="0" smtClean="0"/>
              <a:t>  </a:t>
            </a:r>
            <a:r>
              <a:rPr lang="de-DE" dirty="0" err="1" smtClean="0"/>
              <a:t>cosmopolite</a:t>
            </a:r>
            <a:r>
              <a:rPr lang="de-DE" dirty="0" smtClean="0"/>
              <a:t> et se </a:t>
            </a:r>
            <a:r>
              <a:rPr lang="de-DE" dirty="0" err="1" smtClean="0"/>
              <a:t>conjugue</a:t>
            </a:r>
            <a:r>
              <a:rPr lang="de-DE" dirty="0" smtClean="0"/>
              <a:t> en </a:t>
            </a:r>
            <a:r>
              <a:rPr lang="de-DE" dirty="0" err="1" smtClean="0"/>
              <a:t>plusieurs</a:t>
            </a:r>
            <a:r>
              <a:rPr lang="de-DE" dirty="0" smtClean="0"/>
              <a:t> </a:t>
            </a:r>
            <a:r>
              <a:rPr lang="de-DE" dirty="0" err="1" smtClean="0"/>
              <a:t>langues</a:t>
            </a:r>
            <a:r>
              <a:rPr lang="de-DE" dirty="0" smtClean="0"/>
              <a:t> </a:t>
            </a:r>
            <a:r>
              <a:rPr lang="de-DE" dirty="0" err="1" smtClean="0"/>
              <a:t>dans</a:t>
            </a:r>
            <a:r>
              <a:rPr lang="de-DE" dirty="0" smtClean="0"/>
              <a:t> </a:t>
            </a:r>
            <a:r>
              <a:rPr lang="de-DE" dirty="0" err="1" smtClean="0"/>
              <a:t>cette</a:t>
            </a:r>
            <a:r>
              <a:rPr lang="de-DE" dirty="0" smtClean="0"/>
              <a:t> </a:t>
            </a:r>
            <a:r>
              <a:rPr lang="de-DE" dirty="0" err="1" smtClean="0"/>
              <a:t>ville</a:t>
            </a:r>
            <a:r>
              <a:rPr lang="de-DE" dirty="0" smtClean="0"/>
              <a:t> </a:t>
            </a:r>
            <a:r>
              <a:rPr lang="de-DE" dirty="0" err="1" smtClean="0"/>
              <a:t>trépidante</a:t>
            </a:r>
            <a:r>
              <a:rPr lang="de-DE" dirty="0" smtClean="0"/>
              <a:t> </a:t>
            </a:r>
            <a:r>
              <a:rPr lang="de-DE" dirty="0" err="1" smtClean="0"/>
              <a:t>qui</a:t>
            </a:r>
            <a:r>
              <a:rPr lang="de-DE" dirty="0" smtClean="0"/>
              <a:t> </a:t>
            </a:r>
            <a:r>
              <a:rPr lang="de-DE" dirty="0" err="1" smtClean="0"/>
              <a:t>grâce</a:t>
            </a:r>
            <a:r>
              <a:rPr lang="de-DE" dirty="0" smtClean="0"/>
              <a:t> à </a:t>
            </a:r>
            <a:r>
              <a:rPr lang="de-DE" dirty="0" err="1" smtClean="0"/>
              <a:t>son</a:t>
            </a:r>
            <a:r>
              <a:rPr lang="de-DE" dirty="0" smtClean="0"/>
              <a:t> </a:t>
            </a:r>
            <a:r>
              <a:rPr lang="de-DE" dirty="0" err="1" smtClean="0"/>
              <a:t>salon</a:t>
            </a:r>
            <a:r>
              <a:rPr lang="de-DE" dirty="0" smtClean="0"/>
              <a:t> du </a:t>
            </a:r>
          </a:p>
          <a:p>
            <a:r>
              <a:rPr lang="de-DE" dirty="0" err="1" smtClean="0"/>
              <a:t>livre</a:t>
            </a:r>
            <a:r>
              <a:rPr lang="de-DE" dirty="0" smtClean="0"/>
              <a:t> et de </a:t>
            </a:r>
            <a:r>
              <a:rPr lang="de-DE" dirty="0" err="1" smtClean="0"/>
              <a:t>l‘automobile</a:t>
            </a:r>
            <a:r>
              <a:rPr lang="de-DE" dirty="0" smtClean="0"/>
              <a:t> (IAA) </a:t>
            </a:r>
            <a:r>
              <a:rPr lang="de-DE" dirty="0" err="1" smtClean="0"/>
              <a:t>marque</a:t>
            </a:r>
            <a:r>
              <a:rPr lang="de-DE" dirty="0" smtClean="0"/>
              <a:t>  le </a:t>
            </a:r>
            <a:r>
              <a:rPr lang="de-DE" dirty="0" err="1" smtClean="0"/>
              <a:t>pas</a:t>
            </a:r>
            <a:r>
              <a:rPr lang="de-DE" dirty="0" smtClean="0"/>
              <a:t> au </a:t>
            </a:r>
            <a:r>
              <a:rPr lang="de-DE" dirty="0" err="1" smtClean="0"/>
              <a:t>niveau</a:t>
            </a:r>
            <a:r>
              <a:rPr lang="de-DE" dirty="0" smtClean="0"/>
              <a:t> international.</a:t>
            </a:r>
          </a:p>
          <a:p>
            <a:endParaRPr lang="de-DE" dirty="0" smtClean="0"/>
          </a:p>
          <a:p>
            <a:r>
              <a:rPr lang="de-DE" dirty="0" smtClean="0"/>
              <a:t>La </a:t>
            </a:r>
            <a:r>
              <a:rPr lang="de-DE" dirty="0" err="1" smtClean="0"/>
              <a:t>cinquième</a:t>
            </a:r>
            <a:r>
              <a:rPr lang="de-DE" dirty="0" smtClean="0"/>
              <a:t> plus </a:t>
            </a:r>
            <a:r>
              <a:rPr lang="de-DE" dirty="0" err="1" smtClean="0"/>
              <a:t>grande</a:t>
            </a:r>
            <a:r>
              <a:rPr lang="de-DE" dirty="0" smtClean="0"/>
              <a:t> </a:t>
            </a:r>
            <a:r>
              <a:rPr lang="de-DE" dirty="0" err="1" smtClean="0"/>
              <a:t>ville</a:t>
            </a:r>
            <a:r>
              <a:rPr lang="de-DE" dirty="0" smtClean="0"/>
              <a:t> </a:t>
            </a:r>
            <a:r>
              <a:rPr lang="de-DE" dirty="0" err="1" smtClean="0"/>
              <a:t>d‘Allemagne</a:t>
            </a:r>
            <a:r>
              <a:rPr lang="de-DE" dirty="0" smtClean="0"/>
              <a:t> </a:t>
            </a:r>
            <a:r>
              <a:rPr lang="de-DE" dirty="0" err="1" smtClean="0"/>
              <a:t>est</a:t>
            </a:r>
            <a:r>
              <a:rPr lang="de-DE" dirty="0" smtClean="0"/>
              <a:t> </a:t>
            </a:r>
            <a:r>
              <a:rPr lang="de-DE" dirty="0" err="1" smtClean="0"/>
              <a:t>une</a:t>
            </a:r>
            <a:r>
              <a:rPr lang="de-DE" dirty="0" smtClean="0"/>
              <a:t> </a:t>
            </a:r>
            <a:r>
              <a:rPr lang="de-DE" dirty="0" err="1" smtClean="0"/>
              <a:t>plaque</a:t>
            </a:r>
            <a:r>
              <a:rPr lang="de-DE" dirty="0" smtClean="0"/>
              <a:t> </a:t>
            </a:r>
            <a:r>
              <a:rPr lang="de-DE" dirty="0" err="1" smtClean="0"/>
              <a:t>tournante</a:t>
            </a:r>
            <a:r>
              <a:rPr lang="de-DE" dirty="0" smtClean="0"/>
              <a:t>  du </a:t>
            </a:r>
            <a:r>
              <a:rPr lang="de-DE" dirty="0" err="1" smtClean="0"/>
              <a:t>commerce</a:t>
            </a:r>
            <a:r>
              <a:rPr lang="de-DE" dirty="0" smtClean="0"/>
              <a:t> et du </a:t>
            </a:r>
            <a:r>
              <a:rPr lang="de-DE" dirty="0" err="1" smtClean="0"/>
              <a:t>marché</a:t>
            </a:r>
            <a:r>
              <a:rPr lang="de-DE" dirty="0" smtClean="0"/>
              <a:t> des  </a:t>
            </a:r>
            <a:r>
              <a:rPr lang="de-DE" dirty="0" err="1" smtClean="0"/>
              <a:t>capitaux</a:t>
            </a:r>
            <a:r>
              <a:rPr lang="de-DE" dirty="0" smtClean="0"/>
              <a:t>, </a:t>
            </a:r>
            <a:r>
              <a:rPr lang="de-DE" dirty="0" err="1" smtClean="0"/>
              <a:t>ce</a:t>
            </a:r>
            <a:r>
              <a:rPr lang="de-DE" dirty="0" smtClean="0"/>
              <a:t> </a:t>
            </a:r>
            <a:r>
              <a:rPr lang="de-DE" dirty="0" err="1" smtClean="0"/>
              <a:t>depuis</a:t>
            </a:r>
            <a:r>
              <a:rPr lang="de-DE" dirty="0" smtClean="0"/>
              <a:t> le </a:t>
            </a:r>
            <a:r>
              <a:rPr lang="de-DE" dirty="0" err="1" smtClean="0"/>
              <a:t>Moyen-Âge</a:t>
            </a:r>
            <a:r>
              <a:rPr lang="de-DE" dirty="0"/>
              <a:t>. </a:t>
            </a:r>
            <a:r>
              <a:rPr lang="de-DE" dirty="0" err="1"/>
              <a:t>Aujourd‘hui</a:t>
            </a:r>
            <a:r>
              <a:rPr lang="de-DE" dirty="0"/>
              <a:t>, la </a:t>
            </a:r>
            <a:r>
              <a:rPr lang="de-DE" dirty="0" err="1"/>
              <a:t>finance</a:t>
            </a:r>
            <a:r>
              <a:rPr lang="de-DE" dirty="0"/>
              <a:t>, les </a:t>
            </a:r>
            <a:r>
              <a:rPr lang="de-DE" dirty="0" err="1"/>
              <a:t>foires</a:t>
            </a:r>
            <a:r>
              <a:rPr lang="de-DE" dirty="0"/>
              <a:t> et  </a:t>
            </a:r>
            <a:r>
              <a:rPr lang="de-DE" dirty="0" err="1"/>
              <a:t>salons</a:t>
            </a:r>
            <a:r>
              <a:rPr lang="de-DE" dirty="0"/>
              <a:t>, et les </a:t>
            </a:r>
            <a:r>
              <a:rPr lang="de-DE" dirty="0" err="1"/>
              <a:t>services</a:t>
            </a:r>
            <a:r>
              <a:rPr lang="de-DE" dirty="0"/>
              <a:t> </a:t>
            </a:r>
            <a:r>
              <a:rPr lang="de-DE" dirty="0" err="1"/>
              <a:t>sont</a:t>
            </a:r>
            <a:r>
              <a:rPr lang="de-DE" dirty="0"/>
              <a:t> au </a:t>
            </a:r>
            <a:r>
              <a:rPr lang="de-DE" dirty="0" err="1"/>
              <a:t>cœur</a:t>
            </a:r>
            <a:r>
              <a:rPr lang="de-DE" dirty="0"/>
              <a:t>  de </a:t>
            </a:r>
            <a:r>
              <a:rPr lang="de-DE" dirty="0" err="1"/>
              <a:t>l‘activité</a:t>
            </a:r>
            <a:r>
              <a:rPr lang="de-DE" dirty="0"/>
              <a:t> de la </a:t>
            </a:r>
            <a:r>
              <a:rPr lang="de-DE" dirty="0" err="1"/>
              <a:t>ville</a:t>
            </a:r>
            <a:r>
              <a:rPr lang="de-DE" dirty="0"/>
              <a:t>. </a:t>
            </a:r>
            <a:endParaRPr lang="de-DE" dirty="0" smtClean="0"/>
          </a:p>
          <a:p>
            <a:r>
              <a:rPr lang="de-DE" dirty="0" smtClean="0"/>
              <a:t>La </a:t>
            </a:r>
            <a:r>
              <a:rPr lang="de-DE" dirty="0"/>
              <a:t>Banque  </a:t>
            </a:r>
            <a:r>
              <a:rPr lang="de-DE" dirty="0" err="1"/>
              <a:t>centrale</a:t>
            </a:r>
            <a:r>
              <a:rPr lang="de-DE" dirty="0"/>
              <a:t> </a:t>
            </a:r>
            <a:r>
              <a:rPr lang="de-DE" dirty="0" err="1"/>
              <a:t>européenne</a:t>
            </a:r>
            <a:r>
              <a:rPr lang="de-DE" dirty="0"/>
              <a:t> (BCE) y a </a:t>
            </a:r>
            <a:r>
              <a:rPr lang="de-DE" dirty="0" err="1"/>
              <a:t>son</a:t>
            </a:r>
            <a:r>
              <a:rPr lang="de-DE" dirty="0"/>
              <a:t>  </a:t>
            </a:r>
            <a:r>
              <a:rPr lang="de-DE" dirty="0" err="1"/>
              <a:t>siège</a:t>
            </a:r>
            <a:r>
              <a:rPr lang="de-DE" dirty="0"/>
              <a:t>, </a:t>
            </a:r>
            <a:r>
              <a:rPr lang="de-DE" dirty="0" err="1"/>
              <a:t>ainsi</a:t>
            </a:r>
            <a:r>
              <a:rPr lang="de-DE" dirty="0"/>
              <a:t> </a:t>
            </a:r>
            <a:r>
              <a:rPr lang="de-DE" dirty="0" err="1"/>
              <a:t>que</a:t>
            </a:r>
            <a:r>
              <a:rPr lang="de-DE" dirty="0"/>
              <a:t> la </a:t>
            </a:r>
            <a:r>
              <a:rPr lang="de-DE" dirty="0" err="1"/>
              <a:t>banque</a:t>
            </a:r>
            <a:r>
              <a:rPr lang="de-DE" dirty="0"/>
              <a:t> </a:t>
            </a:r>
            <a:r>
              <a:rPr lang="de-DE" dirty="0" err="1"/>
              <a:t>centrale</a:t>
            </a:r>
            <a:r>
              <a:rPr lang="de-DE" dirty="0"/>
              <a:t>  </a:t>
            </a:r>
            <a:r>
              <a:rPr lang="de-DE" dirty="0" err="1"/>
              <a:t>allemande</a:t>
            </a:r>
            <a:r>
              <a:rPr lang="de-DE" dirty="0"/>
              <a:t> et la plus </a:t>
            </a:r>
            <a:r>
              <a:rPr lang="de-DE" dirty="0" err="1"/>
              <a:t>importante</a:t>
            </a:r>
            <a:r>
              <a:rPr lang="de-DE" dirty="0"/>
              <a:t> </a:t>
            </a:r>
          </a:p>
          <a:p>
            <a:r>
              <a:rPr lang="de-DE" dirty="0" err="1"/>
              <a:t>place</a:t>
            </a:r>
            <a:r>
              <a:rPr lang="de-DE" dirty="0"/>
              <a:t> </a:t>
            </a:r>
            <a:r>
              <a:rPr lang="de-DE" dirty="0" err="1"/>
              <a:t>boursière</a:t>
            </a:r>
            <a:r>
              <a:rPr lang="de-DE" dirty="0"/>
              <a:t> </a:t>
            </a:r>
            <a:r>
              <a:rPr lang="de-DE" dirty="0" err="1"/>
              <a:t>allemande</a:t>
            </a:r>
            <a:r>
              <a:rPr lang="de-DE" dirty="0"/>
              <a:t>. </a:t>
            </a:r>
            <a:endParaRPr lang="de-DE" dirty="0" smtClean="0"/>
          </a:p>
          <a:p>
            <a:r>
              <a:rPr lang="de-DE" dirty="0" err="1" smtClean="0"/>
              <a:t>L‘université</a:t>
            </a:r>
            <a:r>
              <a:rPr lang="de-DE" dirty="0" smtClean="0"/>
              <a:t> </a:t>
            </a:r>
            <a:r>
              <a:rPr lang="de-DE" dirty="0"/>
              <a:t>la plus </a:t>
            </a:r>
            <a:r>
              <a:rPr lang="de-DE" dirty="0" err="1"/>
              <a:t>ancienne</a:t>
            </a:r>
            <a:r>
              <a:rPr lang="de-DE" dirty="0"/>
              <a:t> et la  plus </a:t>
            </a:r>
            <a:r>
              <a:rPr lang="de-DE" dirty="0" err="1"/>
              <a:t>connue</a:t>
            </a:r>
            <a:r>
              <a:rPr lang="de-DE" dirty="0"/>
              <a:t> de la </a:t>
            </a:r>
            <a:r>
              <a:rPr lang="de-DE" dirty="0" err="1"/>
              <a:t>ville</a:t>
            </a:r>
            <a:r>
              <a:rPr lang="de-DE" dirty="0"/>
              <a:t> </a:t>
            </a:r>
            <a:r>
              <a:rPr lang="de-DE" dirty="0" err="1"/>
              <a:t>est</a:t>
            </a:r>
            <a:r>
              <a:rPr lang="de-DE" dirty="0"/>
              <a:t> </a:t>
            </a:r>
            <a:r>
              <a:rPr lang="de-DE" dirty="0" err="1"/>
              <a:t>l‘université</a:t>
            </a:r>
            <a:r>
              <a:rPr lang="de-DE" dirty="0"/>
              <a:t>  Johann Wolfgang Goethe </a:t>
            </a:r>
            <a:r>
              <a:rPr lang="de-DE" dirty="0" err="1"/>
              <a:t>fondée</a:t>
            </a:r>
            <a:r>
              <a:rPr lang="de-DE" dirty="0"/>
              <a:t> en  1914.</a:t>
            </a:r>
          </a:p>
        </p:txBody>
      </p:sp>
      <p:sp>
        <p:nvSpPr>
          <p:cNvPr id="6" name="Rechteck 5"/>
          <p:cNvSpPr/>
          <p:nvPr/>
        </p:nvSpPr>
        <p:spPr>
          <a:xfrm>
            <a:off x="639295" y="1927526"/>
            <a:ext cx="10233875" cy="923330"/>
          </a:xfrm>
          <a:prstGeom prst="rect">
            <a:avLst/>
          </a:prstGeom>
        </p:spPr>
        <p:txBody>
          <a:bodyPr wrap="square">
            <a:spAutoFit/>
          </a:bodyPr>
          <a:lstStyle/>
          <a:p>
            <a:r>
              <a:rPr lang="fr-FR" b="0" i="0" dirty="0">
                <a:solidFill>
                  <a:srgbClr val="868780"/>
                </a:solidFill>
                <a:effectLst/>
                <a:latin typeface="Lato"/>
              </a:rPr>
              <a:t>Située sur la superbe rivière allemande du Main, la </a:t>
            </a:r>
            <a:r>
              <a:rPr lang="fr-FR" b="0" i="0" dirty="0" err="1">
                <a:solidFill>
                  <a:srgbClr val="868780"/>
                </a:solidFill>
                <a:effectLst/>
                <a:latin typeface="Lato"/>
              </a:rPr>
              <a:t>skyline</a:t>
            </a:r>
            <a:r>
              <a:rPr lang="fr-FR" b="0" i="0" dirty="0">
                <a:solidFill>
                  <a:srgbClr val="868780"/>
                </a:solidFill>
                <a:effectLst/>
                <a:latin typeface="Lato"/>
              </a:rPr>
              <a:t> tutoyant le ciel de Francfort lui a valu le surnom de « </a:t>
            </a:r>
            <a:r>
              <a:rPr lang="fr-FR" b="0" i="0" dirty="0" err="1">
                <a:solidFill>
                  <a:srgbClr val="868780"/>
                </a:solidFill>
                <a:effectLst/>
                <a:latin typeface="Lato"/>
              </a:rPr>
              <a:t>Mainhattan</a:t>
            </a:r>
            <a:r>
              <a:rPr lang="fr-FR" b="0" i="0" dirty="0">
                <a:solidFill>
                  <a:srgbClr val="868780"/>
                </a:solidFill>
                <a:effectLst/>
                <a:latin typeface="Lato"/>
              </a:rPr>
              <a:t> ». Mais au-delà des gratte-ciel épurés, Francfort abrite de sublimes trésors historiques et culturels.</a:t>
            </a:r>
            <a:endParaRPr lang="de-DE" dirty="0"/>
          </a:p>
        </p:txBody>
      </p:sp>
    </p:spTree>
    <p:extLst>
      <p:ext uri="{BB962C8B-B14F-4D97-AF65-F5344CB8AC3E}">
        <p14:creationId xmlns:p14="http://schemas.microsoft.com/office/powerpoint/2010/main" val="128180771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8670985" y="-2753730"/>
            <a:ext cx="3117746" cy="1830705"/>
          </a:xfrm>
          <a:prstGeom prst="rect">
            <a:avLst/>
          </a:prstGeom>
        </p:spPr>
      </p:pic>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41929" y="-3060650"/>
            <a:ext cx="4572000" cy="2571750"/>
          </a:xfrm>
          <a:prstGeom prst="rect">
            <a:avLst/>
          </a:prstGeom>
        </p:spPr>
      </p:pic>
      <p:pic>
        <p:nvPicPr>
          <p:cNvPr id="9" name="Grafik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9731" y="339408"/>
            <a:ext cx="3782693" cy="2914688"/>
          </a:xfrm>
          <a:prstGeom prst="rect">
            <a:avLst/>
          </a:prstGeom>
        </p:spPr>
      </p:pic>
      <p:pic>
        <p:nvPicPr>
          <p:cNvPr id="3" name="Grafik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48087" y="2093615"/>
            <a:ext cx="3165798" cy="4226503"/>
          </a:xfrm>
          <a:prstGeom prst="rect">
            <a:avLst/>
          </a:prstGeom>
        </p:spPr>
      </p:pic>
      <p:pic>
        <p:nvPicPr>
          <p:cNvPr id="5" name="Grafik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24100" y="6997093"/>
            <a:ext cx="2847975" cy="1600200"/>
          </a:xfrm>
          <a:prstGeom prst="rect">
            <a:avLst/>
          </a:prstGeom>
        </p:spPr>
      </p:pic>
      <p:pic>
        <p:nvPicPr>
          <p:cNvPr id="10" name="Grafik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670" y="110938"/>
            <a:ext cx="3100259" cy="2618766"/>
          </a:xfrm>
          <a:prstGeom prst="rect">
            <a:avLst/>
          </a:prstGeom>
        </p:spPr>
      </p:pic>
      <p:pic>
        <p:nvPicPr>
          <p:cNvPr id="12" name="Image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05260" y="3751730"/>
            <a:ext cx="4562376" cy="2568388"/>
          </a:xfrm>
          <a:prstGeom prst="rect">
            <a:avLst/>
          </a:prstGeom>
        </p:spPr>
      </p:pic>
    </p:spTree>
    <p:extLst>
      <p:ext uri="{BB962C8B-B14F-4D97-AF65-F5344CB8AC3E}">
        <p14:creationId xmlns:p14="http://schemas.microsoft.com/office/powerpoint/2010/main" val="161629238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58003" y="3980328"/>
            <a:ext cx="3758694" cy="2504794"/>
          </a:xfrm>
        </p:spPr>
      </p:pic>
      <p:pic>
        <p:nvPicPr>
          <p:cNvPr id="6" name="Grafik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5718" y="337848"/>
            <a:ext cx="5379156" cy="2861997"/>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0307" y="3980328"/>
            <a:ext cx="3856543" cy="2571029"/>
          </a:xfrm>
          <a:prstGeom prst="rect">
            <a:avLst/>
          </a:prstGeom>
        </p:spPr>
      </p:pic>
      <p:pic>
        <p:nvPicPr>
          <p:cNvPr id="8" name="Grafik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768" y="3980328"/>
            <a:ext cx="3602430" cy="2401620"/>
          </a:xfrm>
          <a:prstGeom prst="rect">
            <a:avLst/>
          </a:prstGeom>
        </p:spPr>
      </p:pic>
      <p:pic>
        <p:nvPicPr>
          <p:cNvPr id="9" name="Grafik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3382" y="424604"/>
            <a:ext cx="4596499" cy="2775241"/>
          </a:xfrm>
          <a:prstGeom prst="rect">
            <a:avLst/>
          </a:prstGeom>
        </p:spPr>
      </p:pic>
    </p:spTree>
    <p:extLst>
      <p:ext uri="{BB962C8B-B14F-4D97-AF65-F5344CB8AC3E}">
        <p14:creationId xmlns:p14="http://schemas.microsoft.com/office/powerpoint/2010/main" val="33228676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86118" y="1467784"/>
            <a:ext cx="10515600" cy="1325563"/>
          </a:xfrm>
        </p:spPr>
        <p:txBody>
          <a:bodyPr>
            <a:normAutofit fontScale="90000"/>
          </a:bodyPr>
          <a:lstStyle/>
          <a:p>
            <a:r>
              <a:rPr lang="fr-FR" sz="3600" dirty="0" smtClean="0"/>
              <a:t>Ecoles de langues : </a:t>
            </a:r>
            <a:br>
              <a:rPr lang="fr-FR" sz="3600" dirty="0" smtClean="0"/>
            </a:br>
            <a:r>
              <a:rPr lang="fr-FR" dirty="0" smtClean="0"/>
              <a:t/>
            </a:r>
            <a:br>
              <a:rPr lang="fr-FR" dirty="0" smtClean="0"/>
            </a:br>
            <a:r>
              <a:rPr lang="fr-FR" sz="2700" dirty="0" err="1" smtClean="0"/>
              <a:t>Getusion</a:t>
            </a:r>
            <a:r>
              <a:rPr lang="fr-FR" sz="2700" dirty="0" smtClean="0"/>
              <a:t> </a:t>
            </a:r>
            <a:r>
              <a:rPr lang="fr-FR" sz="2700" dirty="0"/>
              <a:t>est partenaire d’une seule école de langues à Francfort </a:t>
            </a:r>
            <a:r>
              <a:rPr lang="fr-FR" sz="2700" dirty="0" smtClean="0"/>
              <a:t>, l’école DID.</a:t>
            </a:r>
            <a:endParaRPr lang="de-DE" sz="2700" dirty="0"/>
          </a:p>
        </p:txBody>
      </p:sp>
      <p:sp>
        <p:nvSpPr>
          <p:cNvPr id="3" name="Inhaltsplatzhalter 2"/>
          <p:cNvSpPr>
            <a:spLocks noGrp="1"/>
          </p:cNvSpPr>
          <p:nvPr>
            <p:ph idx="1"/>
          </p:nvPr>
        </p:nvSpPr>
        <p:spPr/>
        <p:txBody>
          <a:bodyPr/>
          <a:lstStyle/>
          <a:p>
            <a:pPr marL="0" indent="0">
              <a:buNone/>
            </a:pPr>
            <a:r>
              <a:rPr lang="fr-FR" dirty="0" smtClean="0"/>
              <a:t> </a:t>
            </a:r>
          </a:p>
          <a:p>
            <a:pPr marL="0" indent="0">
              <a:buNone/>
            </a:pPr>
            <a:r>
              <a:rPr lang="fr-FR" dirty="0"/>
              <a:t> </a:t>
            </a:r>
            <a:endParaRPr lang="de-DE" dirty="0"/>
          </a:p>
        </p:txBody>
      </p:sp>
    </p:spTree>
    <p:extLst>
      <p:ext uri="{BB962C8B-B14F-4D97-AF65-F5344CB8AC3E}">
        <p14:creationId xmlns:p14="http://schemas.microsoft.com/office/powerpoint/2010/main" val="28199602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838200" y="1825625"/>
            <a:ext cx="11353800" cy="4351338"/>
          </a:xfrm>
        </p:spPr>
        <p:txBody>
          <a:bodyPr/>
          <a:lstStyle/>
          <a:p>
            <a:pPr marL="0" indent="0">
              <a:buNone/>
            </a:pPr>
            <a:r>
              <a:rPr lang="fr-FR" dirty="0" smtClean="0"/>
              <a:t>Les aéroports les plus proches :</a:t>
            </a:r>
          </a:p>
          <a:p>
            <a:pPr marL="0" indent="0">
              <a:buNone/>
            </a:pPr>
            <a:r>
              <a:rPr lang="fr-FR" dirty="0"/>
              <a:t> </a:t>
            </a:r>
            <a:r>
              <a:rPr lang="fr-FR" dirty="0" smtClean="0"/>
              <a:t> </a:t>
            </a:r>
          </a:p>
          <a:p>
            <a:pPr marL="0" indent="0" algn="ctr">
              <a:buNone/>
            </a:pPr>
            <a:r>
              <a:rPr lang="fr-FR" dirty="0" smtClean="0"/>
              <a:t>    </a:t>
            </a:r>
            <a:r>
              <a:rPr lang="de-DE" dirty="0" err="1" smtClean="0"/>
              <a:t>L‘aéroport</a:t>
            </a:r>
            <a:r>
              <a:rPr lang="de-DE" dirty="0" smtClean="0"/>
              <a:t> </a:t>
            </a:r>
            <a:r>
              <a:rPr lang="de-DE" dirty="0"/>
              <a:t>international  de Francfort </a:t>
            </a:r>
            <a:r>
              <a:rPr lang="de-DE" dirty="0" err="1" smtClean="0"/>
              <a:t>qui</a:t>
            </a:r>
            <a:r>
              <a:rPr lang="de-DE" dirty="0" smtClean="0"/>
              <a:t> </a:t>
            </a:r>
            <a:r>
              <a:rPr lang="de-DE" dirty="0" err="1" smtClean="0"/>
              <a:t>relie</a:t>
            </a:r>
            <a:r>
              <a:rPr lang="de-DE" dirty="0" smtClean="0"/>
              <a:t> </a:t>
            </a:r>
            <a:r>
              <a:rPr lang="de-DE" dirty="0" err="1" smtClean="0"/>
              <a:t>l‘Allemagne</a:t>
            </a:r>
            <a:endParaRPr lang="de-DE" dirty="0" smtClean="0"/>
          </a:p>
          <a:p>
            <a:pPr marL="0" indent="0" algn="ctr">
              <a:buNone/>
            </a:pPr>
            <a:r>
              <a:rPr lang="de-DE" dirty="0" smtClean="0"/>
              <a:t> au </a:t>
            </a:r>
            <a:r>
              <a:rPr lang="de-DE" dirty="0" err="1" smtClean="0"/>
              <a:t>monde</a:t>
            </a:r>
            <a:r>
              <a:rPr lang="de-DE" dirty="0" smtClean="0"/>
              <a:t> </a:t>
            </a:r>
            <a:r>
              <a:rPr lang="de-DE" dirty="0" err="1"/>
              <a:t>entier</a:t>
            </a:r>
            <a:r>
              <a:rPr lang="de-DE" dirty="0"/>
              <a:t> </a:t>
            </a:r>
            <a:r>
              <a:rPr lang="de-DE" dirty="0" err="1"/>
              <a:t>grâce</a:t>
            </a:r>
            <a:r>
              <a:rPr lang="de-DE" dirty="0"/>
              <a:t> à </a:t>
            </a:r>
            <a:r>
              <a:rPr lang="de-DE" dirty="0" err="1"/>
              <a:t>ses</a:t>
            </a:r>
            <a:r>
              <a:rPr lang="de-DE" dirty="0"/>
              <a:t> </a:t>
            </a:r>
            <a:r>
              <a:rPr lang="de-DE" dirty="0" err="1"/>
              <a:t>vols</a:t>
            </a:r>
            <a:r>
              <a:rPr lang="de-DE" dirty="0"/>
              <a:t> </a:t>
            </a:r>
            <a:r>
              <a:rPr lang="de-DE" dirty="0" err="1"/>
              <a:t>directs</a:t>
            </a:r>
            <a:r>
              <a:rPr lang="de-DE" dirty="0"/>
              <a:t>. </a:t>
            </a:r>
            <a:endParaRPr lang="de-DE" dirty="0" smtClean="0"/>
          </a:p>
          <a:p>
            <a:pPr marL="0" indent="0">
              <a:buNone/>
            </a:pPr>
            <a:endParaRPr lang="fr-FR" dirty="0"/>
          </a:p>
        </p:txBody>
      </p:sp>
      <p:pic>
        <p:nvPicPr>
          <p:cNvPr id="5"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208" y="2047473"/>
            <a:ext cx="200025" cy="2000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608" y="2199873"/>
            <a:ext cx="200025" cy="2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65682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92500" lnSpcReduction="10000"/>
          </a:bodyPr>
          <a:lstStyle/>
          <a:p>
            <a:pPr marL="0" indent="0">
              <a:buNone/>
            </a:pPr>
            <a:r>
              <a:rPr lang="fr-FR" sz="8000" dirty="0" smtClean="0"/>
              <a:t>                       </a:t>
            </a:r>
          </a:p>
          <a:p>
            <a:pPr marL="0" indent="0">
              <a:buNone/>
            </a:pPr>
            <a:endParaRPr lang="fr-FR" sz="8000" dirty="0"/>
          </a:p>
          <a:p>
            <a:pPr marL="0" indent="0">
              <a:buNone/>
            </a:pPr>
            <a:endParaRPr lang="fr-FR" sz="8000" dirty="0" smtClean="0"/>
          </a:p>
          <a:p>
            <a:pPr marL="0" indent="0">
              <a:buNone/>
            </a:pPr>
            <a:r>
              <a:rPr lang="fr-FR" sz="8000" dirty="0"/>
              <a:t> </a:t>
            </a:r>
            <a:r>
              <a:rPr lang="fr-FR" sz="8000" dirty="0" smtClean="0"/>
              <a:t>                             Fribourg</a:t>
            </a:r>
            <a:endParaRPr lang="fr-FR" sz="8000" dirty="0"/>
          </a:p>
        </p:txBody>
      </p:sp>
    </p:spTree>
    <p:extLst>
      <p:ext uri="{BB962C8B-B14F-4D97-AF65-F5344CB8AC3E}">
        <p14:creationId xmlns:p14="http://schemas.microsoft.com/office/powerpoint/2010/main" val="20953903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65125"/>
            <a:ext cx="11707906" cy="1325563"/>
          </a:xfrm>
        </p:spPr>
        <p:txBody>
          <a:bodyPr/>
          <a:lstStyle/>
          <a:p>
            <a:r>
              <a:rPr lang="fr-FR" dirty="0"/>
              <a:t>Fribourg (Freiburg ) , la métropole la plus méridionale d’Allemagne  </a:t>
            </a:r>
            <a:endParaRPr lang="de-DE" dirty="0"/>
          </a:p>
        </p:txBody>
      </p:sp>
      <p:sp>
        <p:nvSpPr>
          <p:cNvPr id="3" name="Inhaltsplatzhalter 2"/>
          <p:cNvSpPr>
            <a:spLocks noGrp="1"/>
          </p:cNvSpPr>
          <p:nvPr>
            <p:ph idx="1"/>
          </p:nvPr>
        </p:nvSpPr>
        <p:spPr>
          <a:xfrm>
            <a:off x="632011" y="2506662"/>
            <a:ext cx="11031071" cy="4351338"/>
          </a:xfrm>
        </p:spPr>
        <p:txBody>
          <a:bodyPr>
            <a:normAutofit lnSpcReduction="10000"/>
          </a:bodyPr>
          <a:lstStyle/>
          <a:p>
            <a:pPr marL="0" indent="0">
              <a:buNone/>
            </a:pPr>
            <a:r>
              <a:rPr lang="fr-FR" dirty="0"/>
              <a:t>Fribourg-en-Brisgau est une petite ville universitaire animée et prospère à l'ouest de la Forêt Noire. </a:t>
            </a:r>
            <a:endParaRPr lang="fr-FR" dirty="0" smtClean="0"/>
          </a:p>
          <a:p>
            <a:pPr marL="0" indent="0">
              <a:buNone/>
            </a:pPr>
            <a:endParaRPr lang="fr-FR" dirty="0"/>
          </a:p>
          <a:p>
            <a:pPr marL="0" indent="0">
              <a:buNone/>
            </a:pPr>
            <a:r>
              <a:rPr lang="fr-FR" dirty="0"/>
              <a:t>Elle est située le long de la ligne de chemin de fer qui relie Francfort à Bâle. C'est le pied-à-terre idéal pour partir à la découverte de la Forêt Noire. Celle-ci commence exactement où finit le quartier piéton de la ville. </a:t>
            </a:r>
            <a:endParaRPr lang="fr-FR" dirty="0" smtClean="0"/>
          </a:p>
          <a:p>
            <a:pPr marL="0" indent="0">
              <a:buNone/>
            </a:pPr>
            <a:endParaRPr lang="fr-FR" dirty="0"/>
          </a:p>
          <a:p>
            <a:pPr marL="0" indent="0">
              <a:buNone/>
            </a:pPr>
            <a:r>
              <a:rPr lang="fr-FR" dirty="0" smtClean="0"/>
              <a:t>Sa réputation est </a:t>
            </a:r>
            <a:r>
              <a:rPr lang="fr-FR" dirty="0"/>
              <a:t>d'être accueillante, chaleureuse et soucieuse de l'environnement: c'est à Fribourg que naquit, en 1996, le quartier Vauban, premier éco-quartier au monde.</a:t>
            </a:r>
            <a:endParaRPr lang="de-DE" dirty="0"/>
          </a:p>
        </p:txBody>
      </p:sp>
    </p:spTree>
    <p:extLst>
      <p:ext uri="{BB962C8B-B14F-4D97-AF65-F5344CB8AC3E}">
        <p14:creationId xmlns:p14="http://schemas.microsoft.com/office/powerpoint/2010/main" val="285900801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6683" y="282060"/>
            <a:ext cx="4631934" cy="3277795"/>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98340" y="429978"/>
            <a:ext cx="4814047" cy="2981960"/>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8341" y="3655808"/>
            <a:ext cx="4814047" cy="2946698"/>
          </a:xfrm>
          <a:prstGeom prst="rect">
            <a:avLst/>
          </a:prstGeom>
        </p:spPr>
      </p:pic>
      <p:pic>
        <p:nvPicPr>
          <p:cNvPr id="10" name="Grafik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4532" y="3795432"/>
            <a:ext cx="5172075" cy="2914650"/>
          </a:xfrm>
          <a:prstGeom prst="rect">
            <a:avLst/>
          </a:prstGeom>
        </p:spPr>
      </p:pic>
    </p:spTree>
    <p:extLst>
      <p:ext uri="{BB962C8B-B14F-4D97-AF65-F5344CB8AC3E}">
        <p14:creationId xmlns:p14="http://schemas.microsoft.com/office/powerpoint/2010/main" val="87866465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Grafik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8200" y="1852053"/>
            <a:ext cx="10829856" cy="3567906"/>
          </a:xfrm>
          <a:prstGeom prst="rect">
            <a:avLst/>
          </a:prstGeom>
        </p:spPr>
      </p:pic>
    </p:spTree>
    <p:extLst>
      <p:ext uri="{BB962C8B-B14F-4D97-AF65-F5344CB8AC3E}">
        <p14:creationId xmlns:p14="http://schemas.microsoft.com/office/powerpoint/2010/main" val="129218703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87506" y="2043952"/>
            <a:ext cx="9829800" cy="1075765"/>
          </a:xfrm>
        </p:spPr>
        <p:txBody>
          <a:bodyPr>
            <a:normAutofit fontScale="90000"/>
          </a:bodyPr>
          <a:lstStyle/>
          <a:p>
            <a:r>
              <a:rPr lang="fr-FR" dirty="0" smtClean="0"/>
              <a:t>Ecoles de langues : </a:t>
            </a:r>
            <a:br>
              <a:rPr lang="fr-FR" dirty="0" smtClean="0"/>
            </a:br>
            <a:r>
              <a:rPr lang="fr-FR" dirty="0" smtClean="0"/>
              <a:t/>
            </a:r>
            <a:br>
              <a:rPr lang="fr-FR" dirty="0" smtClean="0"/>
            </a:br>
            <a:r>
              <a:rPr lang="fr-FR" dirty="0"/>
              <a:t/>
            </a:r>
            <a:br>
              <a:rPr lang="fr-FR" dirty="0"/>
            </a:br>
            <a:r>
              <a:rPr lang="fr-FR" dirty="0" err="1" smtClean="0"/>
              <a:t>Getusion</a:t>
            </a:r>
            <a:r>
              <a:rPr lang="fr-FR" dirty="0" smtClean="0"/>
              <a:t> </a:t>
            </a:r>
            <a:r>
              <a:rPr lang="fr-FR" dirty="0"/>
              <a:t>est partenaire de 2 écoles de langues à </a:t>
            </a:r>
            <a:r>
              <a:rPr lang="fr-FR" dirty="0" smtClean="0"/>
              <a:t>Fribourg, à savoir ESZ &amp; </a:t>
            </a:r>
            <a:r>
              <a:rPr lang="fr-FR" dirty="0" err="1" smtClean="0"/>
              <a:t>Zum</a:t>
            </a:r>
            <a:r>
              <a:rPr lang="fr-FR" dirty="0" smtClean="0"/>
              <a:t> </a:t>
            </a:r>
            <a:r>
              <a:rPr lang="fr-FR" dirty="0" err="1" smtClean="0"/>
              <a:t>Ehrstein</a:t>
            </a:r>
            <a:r>
              <a:rPr lang="fr-FR" dirty="0" smtClean="0"/>
              <a:t> . </a:t>
            </a:r>
            <a:endParaRPr lang="de-DE" dirty="0"/>
          </a:p>
        </p:txBody>
      </p:sp>
    </p:spTree>
    <p:extLst>
      <p:ext uri="{BB962C8B-B14F-4D97-AF65-F5344CB8AC3E}">
        <p14:creationId xmlns:p14="http://schemas.microsoft.com/office/powerpoint/2010/main" val="332380299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smtClean="0"/>
              <a:t>Les aéroports les plus proches:</a:t>
            </a:r>
          </a:p>
          <a:p>
            <a:pPr marL="0" indent="0">
              <a:buNone/>
            </a:pPr>
            <a:endParaRPr lang="fr-FR" dirty="0" smtClean="0"/>
          </a:p>
          <a:p>
            <a:pPr marL="0" indent="0">
              <a:buNone/>
            </a:pPr>
            <a:r>
              <a:rPr lang="fr-FR" dirty="0" smtClean="0"/>
              <a:t>     L‘aéroport </a:t>
            </a:r>
            <a:r>
              <a:rPr lang="fr-FR" dirty="0"/>
              <a:t>international Bâle Mulhouse </a:t>
            </a:r>
            <a:r>
              <a:rPr lang="fr-FR" dirty="0" smtClean="0"/>
              <a:t>Fribourg, connu par son            nom commercial </a:t>
            </a:r>
            <a:r>
              <a:rPr lang="fr-FR" dirty="0"/>
              <a:t> </a:t>
            </a:r>
            <a:r>
              <a:rPr lang="fr-FR" dirty="0" smtClean="0"/>
              <a:t>’’</a:t>
            </a:r>
            <a:r>
              <a:rPr lang="fr-FR" dirty="0" err="1" smtClean="0"/>
              <a:t>EuroAirport</a:t>
            </a:r>
            <a:r>
              <a:rPr lang="fr-FR" dirty="0" smtClean="0"/>
              <a:t>’’.</a:t>
            </a:r>
            <a:endParaRPr lang="fr-FR" dirty="0"/>
          </a:p>
        </p:txBody>
      </p:sp>
      <p:pic>
        <p:nvPicPr>
          <p:cNvPr id="4"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208" y="2047473"/>
            <a:ext cx="200025" cy="200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608" y="2199873"/>
            <a:ext cx="200025" cy="2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91952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lnSpcReduction="10000"/>
          </a:bodyPr>
          <a:lstStyle/>
          <a:p>
            <a:pPr marL="0" indent="0">
              <a:buNone/>
            </a:pPr>
            <a:r>
              <a:rPr lang="fr-FR" sz="7200" dirty="0" smtClean="0"/>
              <a:t>   </a:t>
            </a:r>
          </a:p>
          <a:p>
            <a:pPr marL="0" indent="0">
              <a:buNone/>
            </a:pPr>
            <a:endParaRPr lang="fr-FR" sz="7200" dirty="0"/>
          </a:p>
          <a:p>
            <a:pPr marL="0" indent="0">
              <a:buNone/>
            </a:pPr>
            <a:endParaRPr lang="fr-FR" sz="7200" dirty="0" smtClean="0"/>
          </a:p>
          <a:p>
            <a:pPr marL="0" indent="0">
              <a:buNone/>
            </a:pPr>
            <a:r>
              <a:rPr lang="fr-FR" sz="7200" dirty="0"/>
              <a:t> </a:t>
            </a:r>
            <a:r>
              <a:rPr lang="fr-FR" sz="7200" dirty="0" smtClean="0"/>
              <a:t>                            </a:t>
            </a:r>
            <a:r>
              <a:rPr lang="fr-FR" sz="7200" dirty="0" err="1" smtClean="0"/>
              <a:t>Frisingue</a:t>
            </a:r>
            <a:r>
              <a:rPr lang="fr-FR" dirty="0" smtClean="0"/>
              <a:t> </a:t>
            </a:r>
            <a:endParaRPr lang="fr-FR" dirty="0"/>
          </a:p>
        </p:txBody>
      </p:sp>
    </p:spTree>
    <p:extLst>
      <p:ext uri="{BB962C8B-B14F-4D97-AF65-F5344CB8AC3E}">
        <p14:creationId xmlns:p14="http://schemas.microsoft.com/office/powerpoint/2010/main" val="86441096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err="1"/>
              <a:t>Humans</a:t>
            </a:r>
            <a:r>
              <a:rPr lang="de-DE" dirty="0"/>
              <a:t> </a:t>
            </a:r>
            <a:r>
              <a:rPr lang="de-DE" dirty="0" err="1"/>
              <a:t>of</a:t>
            </a:r>
            <a:r>
              <a:rPr lang="de-DE" dirty="0"/>
              <a:t> Berlin</a:t>
            </a:r>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32362" y="1690688"/>
            <a:ext cx="3780588" cy="2816192"/>
          </a:xfrm>
          <a:prstGeom prst="rect">
            <a:avLst/>
          </a:prstGeom>
        </p:spPr>
      </p:pic>
      <p:sp>
        <p:nvSpPr>
          <p:cNvPr id="6" name="Textfeld 5"/>
          <p:cNvSpPr txBox="1"/>
          <p:nvPr/>
        </p:nvSpPr>
        <p:spPr>
          <a:xfrm>
            <a:off x="1532362" y="4728729"/>
            <a:ext cx="4433047" cy="1200329"/>
          </a:xfrm>
          <a:prstGeom prst="rect">
            <a:avLst/>
          </a:prstGeom>
          <a:noFill/>
        </p:spPr>
        <p:txBody>
          <a:bodyPr wrap="square" rtlCol="0">
            <a:spAutoFit/>
          </a:bodyPr>
          <a:lstStyle/>
          <a:p>
            <a:r>
              <a:rPr lang="de-DE" dirty="0" smtClean="0"/>
              <a:t>„Ensemble </a:t>
            </a:r>
            <a:r>
              <a:rPr lang="de-DE" dirty="0" err="1"/>
              <a:t>avec</a:t>
            </a:r>
            <a:r>
              <a:rPr lang="de-DE" dirty="0"/>
              <a:t> </a:t>
            </a:r>
            <a:r>
              <a:rPr lang="de-DE" dirty="0" err="1"/>
              <a:t>mon</a:t>
            </a:r>
            <a:r>
              <a:rPr lang="de-DE" dirty="0"/>
              <a:t> </a:t>
            </a:r>
            <a:r>
              <a:rPr lang="de-DE" dirty="0" err="1"/>
              <a:t>petit</a:t>
            </a:r>
            <a:r>
              <a:rPr lang="de-DE" dirty="0"/>
              <a:t> -fils et </a:t>
            </a:r>
            <a:r>
              <a:rPr lang="de-DE" dirty="0" err="1"/>
              <a:t>sa</a:t>
            </a:r>
            <a:r>
              <a:rPr lang="de-DE" dirty="0"/>
              <a:t> </a:t>
            </a:r>
            <a:r>
              <a:rPr lang="de-DE" dirty="0" err="1"/>
              <a:t>femme</a:t>
            </a:r>
            <a:r>
              <a:rPr lang="de-DE" dirty="0"/>
              <a:t> ,</a:t>
            </a:r>
            <a:r>
              <a:rPr lang="de-DE" dirty="0" err="1"/>
              <a:t>nous</a:t>
            </a:r>
            <a:r>
              <a:rPr lang="de-DE" dirty="0"/>
              <a:t> </a:t>
            </a:r>
            <a:r>
              <a:rPr lang="de-DE" dirty="0" err="1"/>
              <a:t>sommes</a:t>
            </a:r>
            <a:r>
              <a:rPr lang="de-DE" dirty="0"/>
              <a:t> </a:t>
            </a:r>
            <a:r>
              <a:rPr lang="de-DE" dirty="0" err="1"/>
              <a:t>impatients</a:t>
            </a:r>
            <a:r>
              <a:rPr lang="de-DE" dirty="0"/>
              <a:t> </a:t>
            </a:r>
            <a:r>
              <a:rPr lang="de-DE" dirty="0" err="1"/>
              <a:t>d‘explorer</a:t>
            </a:r>
            <a:r>
              <a:rPr lang="de-DE" dirty="0"/>
              <a:t>  Berlin </a:t>
            </a:r>
            <a:r>
              <a:rPr lang="de-DE" dirty="0" err="1"/>
              <a:t>pour</a:t>
            </a:r>
            <a:r>
              <a:rPr lang="de-DE" dirty="0"/>
              <a:t> la 1ère </a:t>
            </a:r>
            <a:r>
              <a:rPr lang="de-DE" dirty="0" err="1"/>
              <a:t>fois</a:t>
            </a:r>
            <a:r>
              <a:rPr lang="de-DE" dirty="0"/>
              <a:t> </a:t>
            </a:r>
            <a:r>
              <a:rPr lang="de-DE" dirty="0" err="1"/>
              <a:t>après</a:t>
            </a:r>
            <a:r>
              <a:rPr lang="de-DE" dirty="0"/>
              <a:t> la </a:t>
            </a:r>
            <a:r>
              <a:rPr lang="de-DE" dirty="0" err="1"/>
              <a:t>guerre</a:t>
            </a:r>
            <a:r>
              <a:rPr lang="de-DE" dirty="0"/>
              <a:t>.“</a:t>
            </a:r>
          </a:p>
          <a:p>
            <a:endParaRPr lang="de-DE" dirty="0"/>
          </a:p>
        </p:txBody>
      </p:sp>
      <p:sp>
        <p:nvSpPr>
          <p:cNvPr id="8" name="Rectangle 2"/>
          <p:cNvSpPr>
            <a:spLocks noChangeArrowheads="1"/>
          </p:cNvSpPr>
          <p:nvPr/>
        </p:nvSpPr>
        <p:spPr bwMode="auto">
          <a:xfrm>
            <a:off x="152400" y="242501"/>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de-DE" sz="1800" b="0" i="0" u="none" strike="noStrike" cap="none" normalizeH="0" baseline="0" dirty="0">
              <a:ln>
                <a:noFill/>
              </a:ln>
              <a:solidFill>
                <a:schemeClr val="tx1"/>
              </a:solidFill>
              <a:effectLst/>
              <a:latin typeface="Arial" panose="020B0604020202020204" pitchFamily="34" charset="0"/>
            </a:endParaRPr>
          </a:p>
        </p:txBody>
      </p:sp>
      <p:pic>
        <p:nvPicPr>
          <p:cNvPr id="9" name="Grafik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54577" y="242501"/>
            <a:ext cx="2657402" cy="3984158"/>
          </a:xfrm>
          <a:prstGeom prst="rect">
            <a:avLst/>
          </a:prstGeom>
        </p:spPr>
      </p:pic>
      <p:sp>
        <p:nvSpPr>
          <p:cNvPr id="10" name="Textfeld 9"/>
          <p:cNvSpPr txBox="1"/>
          <p:nvPr/>
        </p:nvSpPr>
        <p:spPr>
          <a:xfrm>
            <a:off x="7436646" y="4535834"/>
            <a:ext cx="3917154" cy="1200329"/>
          </a:xfrm>
          <a:prstGeom prst="rect">
            <a:avLst/>
          </a:prstGeom>
          <a:noFill/>
        </p:spPr>
        <p:txBody>
          <a:bodyPr wrap="square" rtlCol="0">
            <a:spAutoFit/>
          </a:bodyPr>
          <a:lstStyle/>
          <a:p>
            <a:r>
              <a:rPr lang="de-DE" dirty="0"/>
              <a:t>„ </a:t>
            </a:r>
            <a:r>
              <a:rPr lang="fr-FR" dirty="0" smtClean="0"/>
              <a:t>Je </a:t>
            </a:r>
            <a:r>
              <a:rPr lang="fr-FR" dirty="0"/>
              <a:t>ne reste jamais chez moi, Je veux toujours saisir la chance d’être à </a:t>
            </a:r>
            <a:r>
              <a:rPr lang="fr-FR" dirty="0"/>
              <a:t>B</a:t>
            </a:r>
            <a:r>
              <a:rPr lang="fr-FR" dirty="0" smtClean="0"/>
              <a:t>erlin </a:t>
            </a:r>
            <a:r>
              <a:rPr lang="fr-FR" dirty="0"/>
              <a:t>pour profiter des moments magiques qu’offre cette ville hors du </a:t>
            </a:r>
            <a:r>
              <a:rPr lang="fr-FR" dirty="0" smtClean="0"/>
              <a:t>commun. ‘’ </a:t>
            </a:r>
            <a:endParaRPr lang="de-DE" dirty="0"/>
          </a:p>
        </p:txBody>
      </p:sp>
    </p:spTree>
    <p:extLst>
      <p:ext uri="{BB962C8B-B14F-4D97-AF65-F5344CB8AC3E}">
        <p14:creationId xmlns:p14="http://schemas.microsoft.com/office/powerpoint/2010/main" val="129344050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675530" y="205693"/>
            <a:ext cx="10515600" cy="1325563"/>
          </a:xfrm>
        </p:spPr>
        <p:txBody>
          <a:bodyPr/>
          <a:lstStyle/>
          <a:p>
            <a:r>
              <a:rPr lang="fr-FR" dirty="0" err="1"/>
              <a:t>Frisingue</a:t>
            </a:r>
            <a:r>
              <a:rPr lang="fr-FR" dirty="0"/>
              <a:t> (Freising) </a:t>
            </a:r>
            <a:endParaRPr lang="de-DE" dirty="0"/>
          </a:p>
        </p:txBody>
      </p:sp>
      <p:sp>
        <p:nvSpPr>
          <p:cNvPr id="3" name="Inhaltsplatzhalter 2"/>
          <p:cNvSpPr>
            <a:spLocks noGrp="1"/>
          </p:cNvSpPr>
          <p:nvPr>
            <p:ph idx="1"/>
          </p:nvPr>
        </p:nvSpPr>
        <p:spPr/>
        <p:txBody>
          <a:bodyPr>
            <a:normAutofit fontScale="85000" lnSpcReduction="20000"/>
          </a:bodyPr>
          <a:lstStyle/>
          <a:p>
            <a:pPr marL="0" indent="0">
              <a:buNone/>
            </a:pPr>
            <a:r>
              <a:rPr lang="fr-FR" b="1" dirty="0" err="1"/>
              <a:t>Frisingue</a:t>
            </a:r>
            <a:r>
              <a:rPr lang="fr-FR" b="1" dirty="0"/>
              <a:t> </a:t>
            </a:r>
            <a:r>
              <a:rPr lang="fr-FR" dirty="0"/>
              <a:t>est une ville allemande de Bavière de 48 500 habitants. </a:t>
            </a:r>
          </a:p>
          <a:p>
            <a:pPr marL="0" indent="0">
              <a:buNone/>
            </a:pPr>
            <a:r>
              <a:rPr lang="fr-FR" dirty="0"/>
              <a:t>Située au nord de Munich, elle est baignée par </a:t>
            </a:r>
            <a:r>
              <a:rPr lang="fr-FR" dirty="0" smtClean="0"/>
              <a:t>l’Isar et </a:t>
            </a:r>
            <a:r>
              <a:rPr lang="fr-FR" dirty="0" smtClean="0"/>
              <a:t> </a:t>
            </a:r>
            <a:r>
              <a:rPr lang="fr-FR" dirty="0"/>
              <a:t>jumelée avec la ville française d'Arpajon, distante de 701 km, dans </a:t>
            </a:r>
            <a:r>
              <a:rPr lang="fr-FR" dirty="0" smtClean="0"/>
              <a:t>l'Essonne.</a:t>
            </a:r>
          </a:p>
          <a:p>
            <a:pPr marL="0" indent="0">
              <a:buNone/>
            </a:pPr>
            <a:endParaRPr lang="fr-FR" dirty="0"/>
          </a:p>
          <a:p>
            <a:pPr marL="0" indent="0">
              <a:buNone/>
            </a:pPr>
            <a:r>
              <a:rPr lang="fr-FR" dirty="0" smtClean="0"/>
              <a:t>Peu </a:t>
            </a:r>
            <a:r>
              <a:rPr lang="fr-FR" dirty="0"/>
              <a:t>après sa fondation légendaire par l'apôtre </a:t>
            </a:r>
            <a:r>
              <a:rPr lang="fr-FR" dirty="0" err="1"/>
              <a:t>Corbinien</a:t>
            </a:r>
            <a:r>
              <a:rPr lang="fr-FR" dirty="0"/>
              <a:t>, la ville fut, à partir de 739, le siège d'un diocèse, lequel sera transféré à Munich le 1</a:t>
            </a:r>
            <a:r>
              <a:rPr lang="fr-FR" baseline="30000" dirty="0"/>
              <a:t>er</a:t>
            </a:r>
            <a:r>
              <a:rPr lang="fr-FR" dirty="0"/>
              <a:t> avril 1818. </a:t>
            </a:r>
            <a:endParaRPr lang="fr-FR" dirty="0" smtClean="0"/>
          </a:p>
          <a:p>
            <a:pPr marL="0" indent="0">
              <a:buNone/>
            </a:pPr>
            <a:r>
              <a:rPr lang="fr-FR" dirty="0" smtClean="0"/>
              <a:t>La Cathédrale </a:t>
            </a:r>
            <a:r>
              <a:rPr lang="fr-FR" dirty="0"/>
              <a:t>Sainte-Marie et Saint-</a:t>
            </a:r>
            <a:r>
              <a:rPr lang="fr-FR" dirty="0" err="1"/>
              <a:t>Corbinien</a:t>
            </a:r>
            <a:r>
              <a:rPr lang="fr-FR" dirty="0"/>
              <a:t> est le siège de l'épiscopat.</a:t>
            </a:r>
          </a:p>
          <a:p>
            <a:pPr marL="0" indent="0">
              <a:buNone/>
            </a:pPr>
            <a:r>
              <a:rPr lang="fr-FR" dirty="0"/>
              <a:t>L'ours de Saint </a:t>
            </a:r>
            <a:r>
              <a:rPr lang="fr-FR" dirty="0" err="1"/>
              <a:t>Corbinien</a:t>
            </a:r>
            <a:r>
              <a:rPr lang="fr-FR" dirty="0"/>
              <a:t> est le symbole de la ville.</a:t>
            </a:r>
          </a:p>
          <a:p>
            <a:pPr marL="0" indent="0">
              <a:buNone/>
            </a:pPr>
            <a:endParaRPr lang="fr-FR" dirty="0" smtClean="0"/>
          </a:p>
          <a:p>
            <a:pPr marL="0" indent="0">
              <a:buNone/>
            </a:pPr>
            <a:endParaRPr lang="fr-FR" dirty="0" smtClean="0"/>
          </a:p>
          <a:p>
            <a:pPr marL="0" indent="0">
              <a:buNone/>
            </a:pPr>
            <a:r>
              <a:rPr lang="fr-FR" dirty="0" smtClean="0"/>
              <a:t>On </a:t>
            </a:r>
            <a:r>
              <a:rPr lang="fr-FR" dirty="0"/>
              <a:t>y trouve la plus ancienne brasserie au monde, la </a:t>
            </a:r>
            <a:r>
              <a:rPr lang="fr-FR" i="1" dirty="0"/>
              <a:t>Bayerische </a:t>
            </a:r>
            <a:r>
              <a:rPr lang="fr-FR" i="1" dirty="0" err="1"/>
              <a:t>Staatsbrauerei</a:t>
            </a:r>
            <a:r>
              <a:rPr lang="fr-FR" i="1" dirty="0"/>
              <a:t> </a:t>
            </a:r>
            <a:r>
              <a:rPr lang="fr-FR" i="1" dirty="0" err="1"/>
              <a:t>Weihenstephan</a:t>
            </a:r>
            <a:r>
              <a:rPr lang="fr-FR" dirty="0"/>
              <a:t>.</a:t>
            </a:r>
          </a:p>
          <a:p>
            <a:pPr marL="0" indent="0">
              <a:buNone/>
            </a:pPr>
            <a:endParaRPr lang="fr-FR" dirty="0">
              <a:solidFill>
                <a:srgbClr val="FF0000"/>
              </a:solidFill>
            </a:endParaRPr>
          </a:p>
          <a:p>
            <a:pPr marL="0" indent="0">
              <a:buNone/>
            </a:pPr>
            <a:endParaRPr lang="fr-FR" dirty="0"/>
          </a:p>
          <a:p>
            <a:endParaRPr lang="de-DE" dirty="0"/>
          </a:p>
        </p:txBody>
      </p:sp>
    </p:spTree>
    <p:extLst>
      <p:ext uri="{BB962C8B-B14F-4D97-AF65-F5344CB8AC3E}">
        <p14:creationId xmlns:p14="http://schemas.microsoft.com/office/powerpoint/2010/main" val="42304535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9565" y="481806"/>
            <a:ext cx="10515600" cy="1325563"/>
          </a:xfrm>
        </p:spPr>
        <p:txBody>
          <a:bodyPr/>
          <a:lstStyle/>
          <a:p>
            <a:endParaRPr lang="de-DE"/>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389" y="255224"/>
            <a:ext cx="5445892" cy="3474104"/>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67687" y="1144587"/>
            <a:ext cx="4747478" cy="3266048"/>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389" y="4049142"/>
            <a:ext cx="6062483" cy="2259107"/>
          </a:xfrm>
          <a:prstGeom prst="rect">
            <a:avLst/>
          </a:prstGeom>
        </p:spPr>
      </p:pic>
    </p:spTree>
    <p:extLst>
      <p:ext uri="{BB962C8B-B14F-4D97-AF65-F5344CB8AC3E}">
        <p14:creationId xmlns:p14="http://schemas.microsoft.com/office/powerpoint/2010/main" val="187910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602721"/>
            <a:ext cx="10515600" cy="1325563"/>
          </a:xfrm>
        </p:spPr>
        <p:txBody>
          <a:bodyPr>
            <a:normAutofit fontScale="90000"/>
          </a:bodyPr>
          <a:lstStyle/>
          <a:p>
            <a:r>
              <a:rPr lang="fr-FR" dirty="0" smtClean="0"/>
              <a:t>Ecoles de langues : </a:t>
            </a:r>
            <a:br>
              <a:rPr lang="fr-FR" dirty="0" smtClean="0"/>
            </a:br>
            <a:r>
              <a:rPr lang="fr-FR" dirty="0" smtClean="0"/>
              <a:t/>
            </a:r>
            <a:br>
              <a:rPr lang="fr-FR" dirty="0" smtClean="0"/>
            </a:br>
            <a:r>
              <a:rPr lang="fr-FR" dirty="0" err="1" smtClean="0"/>
              <a:t>Getusion</a:t>
            </a:r>
            <a:r>
              <a:rPr lang="fr-FR" dirty="0" smtClean="0"/>
              <a:t> </a:t>
            </a:r>
            <a:r>
              <a:rPr lang="fr-FR" dirty="0"/>
              <a:t>est partenaire d’une seule école de langues à </a:t>
            </a:r>
            <a:r>
              <a:rPr lang="fr-FR" dirty="0" err="1"/>
              <a:t>Frisingue</a:t>
            </a:r>
            <a:r>
              <a:rPr lang="fr-FR" dirty="0"/>
              <a:t> </a:t>
            </a:r>
            <a:r>
              <a:rPr lang="fr-FR" dirty="0" smtClean="0"/>
              <a:t>, l’école </a:t>
            </a:r>
            <a:r>
              <a:rPr lang="fr-FR" dirty="0" err="1" smtClean="0"/>
              <a:t>Aktiv</a:t>
            </a:r>
            <a:r>
              <a:rPr lang="fr-FR" dirty="0" smtClean="0"/>
              <a:t>.</a:t>
            </a:r>
            <a:endParaRPr lang="de-DE" dirty="0"/>
          </a:p>
        </p:txBody>
      </p:sp>
      <p:sp>
        <p:nvSpPr>
          <p:cNvPr id="3" name="Inhaltsplatzhalter 2"/>
          <p:cNvSpPr>
            <a:spLocks noGrp="1"/>
          </p:cNvSpPr>
          <p:nvPr>
            <p:ph idx="1"/>
          </p:nvPr>
        </p:nvSpPr>
        <p:spPr/>
        <p:txBody>
          <a:bodyPr/>
          <a:lstStyle/>
          <a:p>
            <a:pPr marL="0" indent="0">
              <a:buNone/>
            </a:pPr>
            <a:endParaRPr lang="fr-FR" dirty="0"/>
          </a:p>
          <a:p>
            <a:endParaRPr lang="de-DE" dirty="0"/>
          </a:p>
        </p:txBody>
      </p:sp>
    </p:spTree>
    <p:extLst>
      <p:ext uri="{BB962C8B-B14F-4D97-AF65-F5344CB8AC3E}">
        <p14:creationId xmlns:p14="http://schemas.microsoft.com/office/powerpoint/2010/main" val="19797932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buNone/>
            </a:pPr>
            <a:r>
              <a:rPr lang="fr-FR" dirty="0" smtClean="0"/>
              <a:t>Les aéroports les plus proches : </a:t>
            </a:r>
          </a:p>
          <a:p>
            <a:pPr marL="0" indent="0">
              <a:buNone/>
            </a:pPr>
            <a:endParaRPr lang="fr-FR" dirty="0" smtClean="0"/>
          </a:p>
          <a:p>
            <a:pPr marL="0" indent="0" algn="ctr">
              <a:buNone/>
            </a:pPr>
            <a:r>
              <a:rPr lang="fr-FR" dirty="0" smtClean="0"/>
              <a:t>L'aéroport </a:t>
            </a:r>
            <a:r>
              <a:rPr lang="fr-FR" dirty="0"/>
              <a:t>international de Munich </a:t>
            </a:r>
            <a:r>
              <a:rPr lang="fr-FR" dirty="0" smtClean="0"/>
              <a:t>‘’Franz </a:t>
            </a:r>
            <a:r>
              <a:rPr lang="fr-FR" dirty="0"/>
              <a:t>Josef </a:t>
            </a:r>
            <a:r>
              <a:rPr lang="fr-FR" dirty="0" err="1"/>
              <a:t>Strauß</a:t>
            </a:r>
            <a:r>
              <a:rPr lang="fr-FR" dirty="0"/>
              <a:t> </a:t>
            </a:r>
            <a:r>
              <a:rPr lang="fr-FR" dirty="0" smtClean="0"/>
              <a:t>’’qui se </a:t>
            </a:r>
            <a:r>
              <a:rPr lang="fr-FR" dirty="0"/>
              <a:t>trouve sur le territoire de cette </a:t>
            </a:r>
            <a:r>
              <a:rPr lang="fr-FR" dirty="0" smtClean="0"/>
              <a:t>commune</a:t>
            </a:r>
            <a:r>
              <a:rPr lang="fr-FR" dirty="0"/>
              <a:t>.</a:t>
            </a:r>
          </a:p>
          <a:p>
            <a:endParaRPr lang="fr-FR" dirty="0"/>
          </a:p>
        </p:txBody>
      </p:sp>
      <p:pic>
        <p:nvPicPr>
          <p:cNvPr id="4"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208" y="2047473"/>
            <a:ext cx="200025" cy="200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608" y="2199873"/>
            <a:ext cx="200025" cy="2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47453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92500" lnSpcReduction="10000"/>
          </a:bodyPr>
          <a:lstStyle/>
          <a:p>
            <a:pPr marL="0" indent="0">
              <a:buNone/>
            </a:pPr>
            <a:r>
              <a:rPr lang="fr-FR" sz="8000" dirty="0" smtClean="0"/>
              <a:t> </a:t>
            </a:r>
          </a:p>
          <a:p>
            <a:pPr marL="0" indent="0">
              <a:buNone/>
            </a:pPr>
            <a:endParaRPr lang="fr-FR" sz="8000" dirty="0"/>
          </a:p>
          <a:p>
            <a:pPr marL="0" indent="0">
              <a:buNone/>
            </a:pPr>
            <a:endParaRPr lang="fr-FR" sz="8000" dirty="0" smtClean="0"/>
          </a:p>
          <a:p>
            <a:pPr marL="0" indent="0">
              <a:buNone/>
            </a:pPr>
            <a:r>
              <a:rPr lang="fr-FR" sz="8000" dirty="0"/>
              <a:t> </a:t>
            </a:r>
            <a:r>
              <a:rPr lang="fr-FR" sz="8000" dirty="0" smtClean="0"/>
              <a:t>                         Hambourg </a:t>
            </a:r>
          </a:p>
          <a:p>
            <a:endParaRPr lang="fr-FR" dirty="0"/>
          </a:p>
        </p:txBody>
      </p:sp>
    </p:spTree>
    <p:extLst>
      <p:ext uri="{BB962C8B-B14F-4D97-AF65-F5344CB8AC3E}">
        <p14:creationId xmlns:p14="http://schemas.microsoft.com/office/powerpoint/2010/main" val="338879062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dirty="0"/>
              <a:t>Hambourg ( </a:t>
            </a:r>
            <a:r>
              <a:rPr lang="fr-FR" dirty="0" err="1" smtClean="0"/>
              <a:t>Hamburg</a:t>
            </a:r>
            <a:r>
              <a:rPr lang="fr-FR" dirty="0" smtClean="0"/>
              <a:t> ) </a:t>
            </a:r>
            <a:r>
              <a:rPr lang="fr-FR" dirty="0"/>
              <a:t>, la </a:t>
            </a:r>
            <a:r>
              <a:rPr lang="fr-FR" dirty="0" smtClean="0"/>
              <a:t>‘’</a:t>
            </a:r>
            <a:r>
              <a:rPr lang="fr-FR" dirty="0"/>
              <a:t> Venise du Nord </a:t>
            </a:r>
            <a:r>
              <a:rPr lang="fr-FR" dirty="0" smtClean="0"/>
              <a:t>‘’</a:t>
            </a:r>
            <a:endParaRPr lang="de-DE" dirty="0"/>
          </a:p>
        </p:txBody>
      </p:sp>
      <p:pic>
        <p:nvPicPr>
          <p:cNvPr id="3074" name="Picture 2" descr="https://static.tacdn.com/img2/x.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00" y="2147483647"/>
            <a:ext cx="285750" cy="3048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static.tacdn.com/img2/x.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147483647"/>
            <a:ext cx="285750" cy="3048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static.tacdn.com/img2/x.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147483647"/>
            <a:ext cx="285750" cy="3048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s://static.tacdn.com/img2/x.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5900" y="2147483647"/>
            <a:ext cx="285750" cy="304800"/>
          </a:xfrm>
          <a:prstGeom prst="rect">
            <a:avLst/>
          </a:prstGeom>
          <a:noFill/>
          <a:extLst>
            <a:ext uri="{909E8E84-426E-40DD-AFC4-6F175D3DCCD1}">
              <a14:hiddenFill xmlns:a14="http://schemas.microsoft.com/office/drawing/2010/main">
                <a:solidFill>
                  <a:srgbClr val="FFFFFF"/>
                </a:solidFill>
              </a14:hiddenFill>
            </a:ext>
          </a:extLst>
        </p:spPr>
      </p:pic>
      <p:sp>
        <p:nvSpPr>
          <p:cNvPr id="8" name="Rechteck 7"/>
          <p:cNvSpPr/>
          <p:nvPr/>
        </p:nvSpPr>
        <p:spPr>
          <a:xfrm>
            <a:off x="358775" y="2535721"/>
            <a:ext cx="11493345" cy="2585323"/>
          </a:xfrm>
          <a:prstGeom prst="rect">
            <a:avLst/>
          </a:prstGeom>
        </p:spPr>
        <p:txBody>
          <a:bodyPr wrap="square">
            <a:spAutoFit/>
          </a:bodyPr>
          <a:lstStyle/>
          <a:p>
            <a:r>
              <a:rPr lang="fr-FR" b="0" i="0" dirty="0">
                <a:solidFill>
                  <a:srgbClr val="2C2C2C"/>
                </a:solidFill>
                <a:effectLst/>
                <a:latin typeface="Arial" panose="020B0604020202020204" pitchFamily="34" charset="0"/>
              </a:rPr>
              <a:t>Deuxième ville après Berlin par sa taille et sa population, la ville </a:t>
            </a:r>
            <a:r>
              <a:rPr lang="fr-FR" b="0" i="0" dirty="0" smtClean="0">
                <a:solidFill>
                  <a:srgbClr val="2C2C2C"/>
                </a:solidFill>
                <a:effectLst/>
                <a:latin typeface="Arial" panose="020B0604020202020204" pitchFamily="34" charset="0"/>
              </a:rPr>
              <a:t>d'Hambourg </a:t>
            </a:r>
            <a:r>
              <a:rPr lang="fr-FR" dirty="0" smtClean="0">
                <a:solidFill>
                  <a:srgbClr val="2C2C2C"/>
                </a:solidFill>
                <a:latin typeface="Arial" panose="020B0604020202020204" pitchFamily="34" charset="0"/>
              </a:rPr>
              <a:t>est une ville de superlatifs:</a:t>
            </a:r>
            <a:endParaRPr lang="fr-FR" dirty="0">
              <a:solidFill>
                <a:srgbClr val="2C2C2C"/>
              </a:solidFill>
              <a:latin typeface="Arial" panose="020B0604020202020204" pitchFamily="34" charset="0"/>
            </a:endParaRPr>
          </a:p>
          <a:p>
            <a:r>
              <a:rPr lang="fr-FR" dirty="0" smtClean="0">
                <a:solidFill>
                  <a:srgbClr val="2C2C2C"/>
                </a:solidFill>
                <a:latin typeface="Arial" panose="020B0604020202020204" pitchFamily="34" charset="0"/>
              </a:rPr>
              <a:t> </a:t>
            </a:r>
            <a:r>
              <a:rPr lang="fr-FR" dirty="0">
                <a:solidFill>
                  <a:srgbClr val="2C2C2C"/>
                </a:solidFill>
                <a:latin typeface="Arial" panose="020B0604020202020204" pitchFamily="34" charset="0"/>
              </a:rPr>
              <a:t>Elle abrite le deuxième port d‘Europe, le troisième site de construction aéronautique au monde, le </a:t>
            </a:r>
            <a:r>
              <a:rPr lang="fr-FR" dirty="0" smtClean="0">
                <a:solidFill>
                  <a:srgbClr val="2C2C2C"/>
                </a:solidFill>
                <a:latin typeface="Arial" panose="020B0604020202020204" pitchFamily="34" charset="0"/>
              </a:rPr>
              <a:t>plus </a:t>
            </a:r>
            <a:r>
              <a:rPr lang="fr-FR" dirty="0">
                <a:solidFill>
                  <a:srgbClr val="2C2C2C"/>
                </a:solidFill>
                <a:latin typeface="Arial" panose="020B0604020202020204" pitchFamily="34" charset="0"/>
              </a:rPr>
              <a:t>grand carrefour ferroviaire de l‘Europe du Nord, le plus grand nombre de millionnaires en Allemagne... </a:t>
            </a:r>
          </a:p>
          <a:p>
            <a:endParaRPr lang="fr-FR" dirty="0">
              <a:solidFill>
                <a:srgbClr val="2C2C2C"/>
              </a:solidFill>
              <a:latin typeface="Arial" panose="020B0604020202020204" pitchFamily="34" charset="0"/>
            </a:endParaRPr>
          </a:p>
          <a:p>
            <a:endParaRPr lang="fr-FR" b="0" i="0" dirty="0">
              <a:solidFill>
                <a:srgbClr val="2C2C2C"/>
              </a:solidFill>
              <a:effectLst/>
              <a:latin typeface="Arial" panose="020B0604020202020204" pitchFamily="34" charset="0"/>
            </a:endParaRPr>
          </a:p>
          <a:p>
            <a:r>
              <a:rPr lang="fr-FR" b="0" i="0" dirty="0">
                <a:solidFill>
                  <a:srgbClr val="2C2C2C"/>
                </a:solidFill>
                <a:effectLst/>
                <a:latin typeface="Arial" panose="020B0604020202020204" pitchFamily="34" charset="0"/>
              </a:rPr>
              <a:t>Promenez-vous le long de ses cours d'eau et de ses canaux et vous comprendrez vite pourquoi on l'appelle la « Venise du Nord ». Explorez le marché de poisson (</a:t>
            </a:r>
            <a:r>
              <a:rPr lang="fr-FR" b="0" i="0" dirty="0" err="1">
                <a:solidFill>
                  <a:srgbClr val="2C2C2C"/>
                </a:solidFill>
                <a:effectLst/>
                <a:latin typeface="Arial" panose="020B0604020202020204" pitchFamily="34" charset="0"/>
              </a:rPr>
              <a:t>Fischmarkt</a:t>
            </a:r>
            <a:r>
              <a:rPr lang="fr-FR" b="0" i="0" dirty="0">
                <a:solidFill>
                  <a:srgbClr val="2C2C2C"/>
                </a:solidFill>
                <a:effectLst/>
                <a:latin typeface="Arial" panose="020B0604020202020204" pitchFamily="34" charset="0"/>
              </a:rPr>
              <a:t>), le quartier marchand à l'architecture si caractéristique en brique rouge, puis dînez au bord du fleuve ou passez la soirée dans le quartier universitaire. Et ne quittez pas la ville sans avoir fait un tour dans la </a:t>
            </a:r>
            <a:r>
              <a:rPr lang="fr-FR" b="0" i="0" dirty="0" err="1">
                <a:solidFill>
                  <a:srgbClr val="2C2C2C"/>
                </a:solidFill>
                <a:effectLst/>
                <a:latin typeface="Arial" panose="020B0604020202020204" pitchFamily="34" charset="0"/>
              </a:rPr>
              <a:t>Reeperbahn</a:t>
            </a:r>
            <a:r>
              <a:rPr lang="fr-FR" b="0" i="0" dirty="0">
                <a:solidFill>
                  <a:srgbClr val="2C2C2C"/>
                </a:solidFill>
                <a:effectLst/>
                <a:latin typeface="Arial" panose="020B0604020202020204" pitchFamily="34" charset="0"/>
              </a:rPr>
              <a:t>, le fameux « quartier rouge ».</a:t>
            </a:r>
            <a:endParaRPr lang="de-DE" dirty="0"/>
          </a:p>
        </p:txBody>
      </p:sp>
    </p:spTree>
    <p:extLst>
      <p:ext uri="{BB962C8B-B14F-4D97-AF65-F5344CB8AC3E}">
        <p14:creationId xmlns:p14="http://schemas.microsoft.com/office/powerpoint/2010/main" val="179404429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27694" y="129502"/>
            <a:ext cx="5584329" cy="3530902"/>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747" y="85039"/>
            <a:ext cx="5819347" cy="3575365"/>
          </a:xfrm>
          <a:prstGeom prst="rect">
            <a:avLst/>
          </a:prstGeom>
        </p:spPr>
      </p:pic>
      <p:pic>
        <p:nvPicPr>
          <p:cNvPr id="8" name="Grafik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7694" y="3812155"/>
            <a:ext cx="5683267" cy="2933785"/>
          </a:xfrm>
          <a:prstGeom prst="rect">
            <a:avLst/>
          </a:prstGeom>
        </p:spPr>
      </p:pic>
      <p:pic>
        <p:nvPicPr>
          <p:cNvPr id="9" name="Inhaltsplatzhalter 3"/>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379747" y="3812155"/>
            <a:ext cx="5819347" cy="2933786"/>
          </a:xfrm>
        </p:spPr>
      </p:pic>
    </p:spTree>
    <p:extLst>
      <p:ext uri="{BB962C8B-B14F-4D97-AF65-F5344CB8AC3E}">
        <p14:creationId xmlns:p14="http://schemas.microsoft.com/office/powerpoint/2010/main" val="179205627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97859" y="1091267"/>
            <a:ext cx="10515600" cy="1325563"/>
          </a:xfrm>
        </p:spPr>
        <p:txBody>
          <a:bodyPr>
            <a:normAutofit fontScale="90000"/>
          </a:bodyPr>
          <a:lstStyle/>
          <a:p>
            <a:r>
              <a:rPr lang="fr-FR" dirty="0" smtClean="0"/>
              <a:t>Ecoles de langues : </a:t>
            </a:r>
            <a:br>
              <a:rPr lang="fr-FR" dirty="0" smtClean="0"/>
            </a:br>
            <a:r>
              <a:rPr lang="fr-FR" dirty="0" smtClean="0"/>
              <a:t/>
            </a:r>
            <a:br>
              <a:rPr lang="fr-FR" dirty="0" smtClean="0"/>
            </a:br>
            <a:r>
              <a:rPr lang="fr-FR" dirty="0" err="1" smtClean="0"/>
              <a:t>Getusion</a:t>
            </a:r>
            <a:r>
              <a:rPr lang="fr-FR" dirty="0" smtClean="0"/>
              <a:t> </a:t>
            </a:r>
            <a:r>
              <a:rPr lang="fr-FR" dirty="0"/>
              <a:t>est partenaire d’une seule école de langues à Hambourg </a:t>
            </a:r>
            <a:r>
              <a:rPr lang="fr-FR" dirty="0" smtClean="0"/>
              <a:t>, l’école DID.</a:t>
            </a:r>
            <a:endParaRPr lang="de-DE" dirty="0"/>
          </a:p>
        </p:txBody>
      </p:sp>
    </p:spTree>
    <p:extLst>
      <p:ext uri="{BB962C8B-B14F-4D97-AF65-F5344CB8AC3E}">
        <p14:creationId xmlns:p14="http://schemas.microsoft.com/office/powerpoint/2010/main" val="300080775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buNone/>
            </a:pPr>
            <a:r>
              <a:rPr lang="fr-FR" dirty="0" smtClean="0"/>
              <a:t>Les aéroports les plus proches:</a:t>
            </a:r>
          </a:p>
          <a:p>
            <a:pPr marL="0" indent="0">
              <a:buNone/>
            </a:pPr>
            <a:r>
              <a:rPr lang="fr-FR" dirty="0" smtClean="0"/>
              <a:t>                L‘aéroport international de Hambourg </a:t>
            </a:r>
            <a:endParaRPr lang="fr-FR" dirty="0"/>
          </a:p>
        </p:txBody>
      </p:sp>
      <p:pic>
        <p:nvPicPr>
          <p:cNvPr id="4"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208" y="2047473"/>
            <a:ext cx="200025" cy="200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608" y="2199873"/>
            <a:ext cx="200025" cy="2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37891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normAutofit/>
          </a:bodyPr>
          <a:lstStyle/>
          <a:p>
            <a:pPr marL="0" indent="0">
              <a:buNone/>
            </a:pPr>
            <a:endParaRPr lang="fr-FR" sz="6600" dirty="0" smtClean="0"/>
          </a:p>
          <a:p>
            <a:pPr marL="0" indent="0">
              <a:buNone/>
            </a:pPr>
            <a:endParaRPr lang="fr-FR" sz="6600" dirty="0"/>
          </a:p>
          <a:p>
            <a:pPr marL="0" indent="0">
              <a:buNone/>
            </a:pPr>
            <a:endParaRPr lang="fr-FR" sz="6600" dirty="0" smtClean="0"/>
          </a:p>
          <a:p>
            <a:pPr marL="0" indent="0">
              <a:buNone/>
            </a:pPr>
            <a:r>
              <a:rPr lang="fr-FR" sz="6600" dirty="0"/>
              <a:t> </a:t>
            </a:r>
            <a:r>
              <a:rPr lang="fr-FR" sz="6600" dirty="0" smtClean="0"/>
              <a:t>                                   Hanovre</a:t>
            </a:r>
            <a:endParaRPr lang="fr-FR" sz="6600" dirty="0"/>
          </a:p>
        </p:txBody>
      </p:sp>
    </p:spTree>
    <p:extLst>
      <p:ext uri="{BB962C8B-B14F-4D97-AF65-F5344CB8AC3E}">
        <p14:creationId xmlns:p14="http://schemas.microsoft.com/office/powerpoint/2010/main" val="41150618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78374" y="365126"/>
            <a:ext cx="2756618" cy="4132910"/>
          </a:xfrm>
        </p:spPr>
      </p:pic>
      <p:sp>
        <p:nvSpPr>
          <p:cNvPr id="5" name="Textfeld 4"/>
          <p:cNvSpPr txBox="1"/>
          <p:nvPr/>
        </p:nvSpPr>
        <p:spPr>
          <a:xfrm>
            <a:off x="951808" y="4498036"/>
            <a:ext cx="4722850" cy="646331"/>
          </a:xfrm>
          <a:prstGeom prst="rect">
            <a:avLst/>
          </a:prstGeom>
          <a:noFill/>
        </p:spPr>
        <p:txBody>
          <a:bodyPr wrap="square" rtlCol="0">
            <a:spAutoFit/>
          </a:bodyPr>
          <a:lstStyle/>
          <a:p>
            <a:r>
              <a:rPr lang="de-DE" dirty="0"/>
              <a:t>„ </a:t>
            </a:r>
            <a:r>
              <a:rPr lang="fr-FR" dirty="0" smtClean="0"/>
              <a:t>Je </a:t>
            </a:r>
            <a:r>
              <a:rPr lang="fr-FR" dirty="0"/>
              <a:t>suis une personne très active et j’adore ce va-et-vient qui ne s’arrête jamais</a:t>
            </a:r>
            <a:r>
              <a:rPr lang="fr-FR" dirty="0" smtClean="0"/>
              <a:t>.’’</a:t>
            </a:r>
            <a:endParaRPr lang="de-DE" dirty="0"/>
          </a:p>
        </p:txBody>
      </p:sp>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2530"/>
            <a:ext cx="3659386" cy="5486400"/>
          </a:xfrm>
          <a:prstGeom prst="rect">
            <a:avLst/>
          </a:prstGeom>
        </p:spPr>
      </p:pic>
      <p:sp>
        <p:nvSpPr>
          <p:cNvPr id="10" name="Textfeld 9"/>
          <p:cNvSpPr txBox="1"/>
          <p:nvPr/>
        </p:nvSpPr>
        <p:spPr>
          <a:xfrm>
            <a:off x="6302612" y="5683542"/>
            <a:ext cx="3246162" cy="923330"/>
          </a:xfrm>
          <a:prstGeom prst="rect">
            <a:avLst/>
          </a:prstGeom>
          <a:noFill/>
        </p:spPr>
        <p:txBody>
          <a:bodyPr wrap="square" rtlCol="0">
            <a:spAutoFit/>
          </a:bodyPr>
          <a:lstStyle/>
          <a:p>
            <a:r>
              <a:rPr lang="de-DE" dirty="0"/>
              <a:t>„ </a:t>
            </a:r>
            <a:r>
              <a:rPr lang="fr-FR" dirty="0" smtClean="0"/>
              <a:t>Je </a:t>
            </a:r>
            <a:r>
              <a:rPr lang="fr-FR" dirty="0"/>
              <a:t>ne prévois plus mes voyages à l’avance. Je </a:t>
            </a:r>
            <a:r>
              <a:rPr lang="fr-FR" dirty="0" smtClean="0"/>
              <a:t>me lance toujours les </a:t>
            </a:r>
            <a:r>
              <a:rPr lang="fr-FR" dirty="0" smtClean="0"/>
              <a:t>aventures. ‘’</a:t>
            </a:r>
            <a:r>
              <a:rPr lang="fr-FR" dirty="0" smtClean="0"/>
              <a:t> </a:t>
            </a:r>
            <a:endParaRPr lang="de-DE" dirty="0"/>
          </a:p>
        </p:txBody>
      </p:sp>
    </p:spTree>
    <p:extLst>
      <p:ext uri="{BB962C8B-B14F-4D97-AF65-F5344CB8AC3E}">
        <p14:creationId xmlns:p14="http://schemas.microsoft.com/office/powerpoint/2010/main" val="27880267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78541" y="392020"/>
            <a:ext cx="10515600" cy="1019922"/>
          </a:xfrm>
        </p:spPr>
        <p:txBody>
          <a:bodyPr>
            <a:normAutofit fontScale="90000"/>
          </a:bodyPr>
          <a:lstStyle/>
          <a:p>
            <a:r>
              <a:rPr lang="fr-FR" dirty="0" smtClean="0"/>
              <a:t>Hanovre (</a:t>
            </a:r>
            <a:r>
              <a:rPr lang="fr-FR" dirty="0" err="1"/>
              <a:t>Hannover</a:t>
            </a:r>
            <a:r>
              <a:rPr lang="fr-FR" dirty="0"/>
              <a:t>) , la métropole </a:t>
            </a:r>
            <a:r>
              <a:rPr lang="fr-FR" dirty="0" smtClean="0"/>
              <a:t>verte ,</a:t>
            </a:r>
            <a:br>
              <a:rPr lang="fr-FR" dirty="0" smtClean="0"/>
            </a:br>
            <a:r>
              <a:rPr lang="fr-FR" dirty="0"/>
              <a:t> </a:t>
            </a:r>
            <a:r>
              <a:rPr lang="fr-FR" dirty="0" smtClean="0"/>
              <a:t>                   </a:t>
            </a:r>
            <a:r>
              <a:rPr lang="fr-FR" dirty="0" smtClean="0"/>
              <a:t>la  </a:t>
            </a:r>
            <a:r>
              <a:rPr lang="fr-FR" dirty="0"/>
              <a:t>capitale de la biodiversité </a:t>
            </a:r>
            <a:endParaRPr lang="de-DE" dirty="0"/>
          </a:p>
        </p:txBody>
      </p:sp>
      <p:sp>
        <p:nvSpPr>
          <p:cNvPr id="3" name="Inhaltsplatzhalter 2"/>
          <p:cNvSpPr>
            <a:spLocks noGrp="1"/>
          </p:cNvSpPr>
          <p:nvPr>
            <p:ph idx="1"/>
          </p:nvPr>
        </p:nvSpPr>
        <p:spPr>
          <a:xfrm>
            <a:off x="130629" y="1825625"/>
            <a:ext cx="12194453" cy="4351338"/>
          </a:xfrm>
        </p:spPr>
        <p:txBody>
          <a:bodyPr>
            <a:normAutofit fontScale="92500" lnSpcReduction="10000"/>
          </a:bodyPr>
          <a:lstStyle/>
          <a:p>
            <a:pPr marL="0" indent="0">
              <a:buNone/>
            </a:pPr>
            <a:r>
              <a:rPr lang="fr-FR" dirty="0"/>
              <a:t>Située au bord de la rivière Leine au nord de l'Allemagne, Hanovre est la ville la plus verte d’Allemagne – presque la moitié de son territoire est composée d’espaces </a:t>
            </a:r>
            <a:r>
              <a:rPr lang="fr-FR" dirty="0" smtClean="0"/>
              <a:t>verts.</a:t>
            </a:r>
            <a:endParaRPr lang="fr-FR" dirty="0"/>
          </a:p>
          <a:p>
            <a:pPr marL="0" indent="0">
              <a:buNone/>
            </a:pPr>
            <a:endParaRPr lang="fr-FR" dirty="0" smtClean="0"/>
          </a:p>
          <a:p>
            <a:pPr marL="0" indent="0">
              <a:buNone/>
            </a:pPr>
            <a:r>
              <a:rPr lang="fr-FR" dirty="0"/>
              <a:t>C</a:t>
            </a:r>
            <a:r>
              <a:rPr lang="fr-FR" dirty="0" smtClean="0"/>
              <a:t>omposée </a:t>
            </a:r>
            <a:r>
              <a:rPr lang="fr-FR" dirty="0"/>
              <a:t>de 516 000 habitants et regroupe 21 </a:t>
            </a:r>
            <a:r>
              <a:rPr lang="fr-FR" dirty="0" smtClean="0"/>
              <a:t>communes</a:t>
            </a:r>
            <a:r>
              <a:rPr lang="fr-FR" dirty="0" smtClean="0"/>
              <a:t>, la </a:t>
            </a:r>
            <a:r>
              <a:rPr lang="fr-FR" dirty="0"/>
              <a:t>ville est le  siège de plusieurs établissements d'enseignement supérieur. </a:t>
            </a:r>
          </a:p>
          <a:p>
            <a:pPr marL="0" indent="0">
              <a:buNone/>
            </a:pPr>
            <a:endParaRPr lang="fr-FR" dirty="0" smtClean="0"/>
          </a:p>
          <a:p>
            <a:pPr marL="0" indent="0">
              <a:buNone/>
            </a:pPr>
            <a:endParaRPr lang="fr-FR" dirty="0" smtClean="0"/>
          </a:p>
          <a:p>
            <a:pPr marL="0" indent="0">
              <a:buNone/>
            </a:pPr>
            <a:r>
              <a:rPr lang="fr-FR" dirty="0" smtClean="0"/>
              <a:t>Au </a:t>
            </a:r>
            <a:r>
              <a:rPr lang="fr-FR" dirty="0"/>
              <a:t>parc d'exposition de Hanovre, le plus grand au monde, se déroulent chaque année des foires de renom.</a:t>
            </a:r>
          </a:p>
          <a:p>
            <a:pPr marL="0" indent="0">
              <a:buNone/>
            </a:pPr>
            <a:r>
              <a:rPr lang="fr-FR" dirty="0"/>
              <a:t> </a:t>
            </a:r>
            <a:r>
              <a:rPr lang="fr-FR" dirty="0" smtClean="0"/>
              <a:t>Par ailleurs , la ville </a:t>
            </a:r>
            <a:r>
              <a:rPr lang="fr-FR" dirty="0" smtClean="0"/>
              <a:t>propose </a:t>
            </a:r>
            <a:r>
              <a:rPr lang="fr-FR" dirty="0"/>
              <a:t>un large choix d´activités culturelles de réputation internationale à ses citoyens et visiteurs grâce à ses nombreux musées, cafés et théâtres. </a:t>
            </a:r>
            <a:endParaRPr lang="de-DE" dirty="0"/>
          </a:p>
        </p:txBody>
      </p:sp>
    </p:spTree>
    <p:extLst>
      <p:ext uri="{BB962C8B-B14F-4D97-AF65-F5344CB8AC3E}">
        <p14:creationId xmlns:p14="http://schemas.microsoft.com/office/powerpoint/2010/main" val="285337148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59050" y="3844906"/>
            <a:ext cx="4940383" cy="2886960"/>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930" y="3718772"/>
            <a:ext cx="5586154" cy="3139228"/>
          </a:xfrm>
          <a:prstGeom prst="rect">
            <a:avLst/>
          </a:prstGeom>
        </p:spPr>
      </p:pic>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9050" y="133765"/>
            <a:ext cx="4940383" cy="3478420"/>
          </a:xfrm>
          <a:prstGeom prst="rect">
            <a:avLst/>
          </a:prstGeom>
        </p:spPr>
      </p:pic>
      <p:pic>
        <p:nvPicPr>
          <p:cNvPr id="12" name="Inhaltsplatzhalter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930" y="133765"/>
            <a:ext cx="5586154" cy="3348317"/>
          </a:xfrm>
          <a:prstGeom prst="rect">
            <a:avLst/>
          </a:prstGeom>
        </p:spPr>
      </p:pic>
    </p:spTree>
    <p:extLst>
      <p:ext uri="{BB962C8B-B14F-4D97-AF65-F5344CB8AC3E}">
        <p14:creationId xmlns:p14="http://schemas.microsoft.com/office/powerpoint/2010/main" val="218585609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99565" y="2220819"/>
            <a:ext cx="10515600" cy="1325563"/>
          </a:xfrm>
        </p:spPr>
        <p:txBody>
          <a:bodyPr>
            <a:normAutofit fontScale="90000"/>
          </a:bodyPr>
          <a:lstStyle/>
          <a:p>
            <a:r>
              <a:rPr lang="fr-FR" dirty="0" smtClean="0"/>
              <a:t>Ecoles de langues : </a:t>
            </a:r>
            <a:br>
              <a:rPr lang="fr-FR" dirty="0" smtClean="0"/>
            </a:br>
            <a:r>
              <a:rPr lang="fr-FR" dirty="0" smtClean="0"/>
              <a:t/>
            </a:r>
            <a:br>
              <a:rPr lang="fr-FR" dirty="0" smtClean="0"/>
            </a:br>
            <a:r>
              <a:rPr lang="fr-FR" dirty="0" err="1" smtClean="0"/>
              <a:t>Getusion</a:t>
            </a:r>
            <a:r>
              <a:rPr lang="fr-FR" dirty="0" smtClean="0"/>
              <a:t> </a:t>
            </a:r>
            <a:r>
              <a:rPr lang="fr-FR" dirty="0"/>
              <a:t>est </a:t>
            </a:r>
            <a:r>
              <a:rPr lang="fr-FR" dirty="0" smtClean="0"/>
              <a:t>partenaire </a:t>
            </a:r>
            <a:r>
              <a:rPr lang="fr-FR" dirty="0"/>
              <a:t>d’une seule école de langues à </a:t>
            </a:r>
            <a:r>
              <a:rPr lang="fr-FR" dirty="0" smtClean="0"/>
              <a:t>Hanovre, l’école ISK.</a:t>
            </a:r>
            <a:endParaRPr lang="de-DE" dirty="0"/>
          </a:p>
        </p:txBody>
      </p:sp>
    </p:spTree>
    <p:extLst>
      <p:ext uri="{BB962C8B-B14F-4D97-AF65-F5344CB8AC3E}">
        <p14:creationId xmlns:p14="http://schemas.microsoft.com/office/powerpoint/2010/main" val="8345783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smtClean="0"/>
              <a:t>Les aéroports les plus proches :</a:t>
            </a:r>
          </a:p>
          <a:p>
            <a:pPr marL="0" indent="0">
              <a:buNone/>
            </a:pPr>
            <a:r>
              <a:rPr lang="fr-FR" dirty="0" smtClean="0"/>
              <a:t>               L'aéroport</a:t>
            </a:r>
            <a:r>
              <a:rPr lang="fr-FR" b="1" dirty="0" smtClean="0"/>
              <a:t> </a:t>
            </a:r>
            <a:r>
              <a:rPr lang="fr-FR" dirty="0"/>
              <a:t>de Hanovre </a:t>
            </a:r>
            <a:r>
              <a:rPr lang="fr-FR" dirty="0" err="1"/>
              <a:t>Langenhagen</a:t>
            </a:r>
            <a:endParaRPr lang="fr-FR" dirty="0"/>
          </a:p>
        </p:txBody>
      </p:sp>
      <p:pic>
        <p:nvPicPr>
          <p:cNvPr id="4"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208" y="2047473"/>
            <a:ext cx="200025" cy="200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608" y="2199873"/>
            <a:ext cx="200025" cy="2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0876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649941" y="1946649"/>
            <a:ext cx="10515600" cy="4351338"/>
          </a:xfrm>
        </p:spPr>
        <p:txBody>
          <a:bodyPr>
            <a:normAutofit fontScale="92500"/>
          </a:bodyPr>
          <a:lstStyle/>
          <a:p>
            <a:pPr marL="0" indent="0">
              <a:buNone/>
            </a:pPr>
            <a:endParaRPr lang="fr-FR" sz="7200" dirty="0" smtClean="0"/>
          </a:p>
          <a:p>
            <a:pPr marL="0" indent="0">
              <a:buNone/>
            </a:pPr>
            <a:endParaRPr lang="fr-FR" sz="7200" dirty="0"/>
          </a:p>
          <a:p>
            <a:pPr marL="0" indent="0">
              <a:buNone/>
            </a:pPr>
            <a:endParaRPr lang="fr-FR" sz="7200" dirty="0" smtClean="0"/>
          </a:p>
          <a:p>
            <a:pPr marL="0" indent="0">
              <a:buNone/>
            </a:pPr>
            <a:r>
              <a:rPr lang="fr-FR" sz="7200" dirty="0"/>
              <a:t> </a:t>
            </a:r>
            <a:r>
              <a:rPr lang="fr-FR" sz="7200" dirty="0" smtClean="0"/>
              <a:t>                               Heidelberg</a:t>
            </a:r>
          </a:p>
          <a:p>
            <a:pPr marL="0" indent="0">
              <a:buNone/>
            </a:pPr>
            <a:endParaRPr lang="fr-FR" dirty="0"/>
          </a:p>
        </p:txBody>
      </p:sp>
    </p:spTree>
    <p:extLst>
      <p:ext uri="{BB962C8B-B14F-4D97-AF65-F5344CB8AC3E}">
        <p14:creationId xmlns:p14="http://schemas.microsoft.com/office/powerpoint/2010/main" val="343249045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23045" y="229284"/>
            <a:ext cx="10515600" cy="1325563"/>
          </a:xfrm>
        </p:spPr>
        <p:txBody>
          <a:bodyPr>
            <a:normAutofit fontScale="90000"/>
          </a:bodyPr>
          <a:lstStyle/>
          <a:p>
            <a:r>
              <a:rPr lang="fr-FR" dirty="0"/>
              <a:t>Heidelberg , le romantisme allemand rêveur</a:t>
            </a:r>
            <a:br>
              <a:rPr lang="fr-FR" dirty="0"/>
            </a:br>
            <a:r>
              <a:rPr lang="fr-FR" dirty="0"/>
              <a:t>Heidelberg : le visage romantique de l'Allemagne</a:t>
            </a:r>
            <a:br>
              <a:rPr lang="fr-FR" dirty="0"/>
            </a:br>
            <a:endParaRPr lang="de-DE" dirty="0"/>
          </a:p>
        </p:txBody>
      </p:sp>
      <p:sp>
        <p:nvSpPr>
          <p:cNvPr id="3" name="Inhaltsplatzhalter 2"/>
          <p:cNvSpPr>
            <a:spLocks noGrp="1"/>
          </p:cNvSpPr>
          <p:nvPr>
            <p:ph idx="1"/>
          </p:nvPr>
        </p:nvSpPr>
        <p:spPr>
          <a:xfrm>
            <a:off x="323045" y="1961466"/>
            <a:ext cx="11470266" cy="4351338"/>
          </a:xfrm>
        </p:spPr>
        <p:txBody>
          <a:bodyPr>
            <a:normAutofit fontScale="77500" lnSpcReduction="20000"/>
          </a:bodyPr>
          <a:lstStyle/>
          <a:p>
            <a:pPr marL="0" indent="0">
              <a:buNone/>
            </a:pPr>
            <a:r>
              <a:rPr lang="fr-FR" dirty="0" smtClean="0"/>
              <a:t>Heidelberg , </a:t>
            </a:r>
            <a:r>
              <a:rPr lang="fr-FR" dirty="0"/>
              <a:t>où se trouve la plus ancienne université d'Allemagne, a été détruite en grande partie pendant les guerres du XVIIe siècle avant d'être reconstruite dans le style baroque au XVIIIe siècle.</a:t>
            </a:r>
          </a:p>
          <a:p>
            <a:endParaRPr lang="fr-FR" dirty="0"/>
          </a:p>
          <a:p>
            <a:pPr marL="0" indent="0">
              <a:buNone/>
            </a:pPr>
            <a:r>
              <a:rPr lang="fr-FR" dirty="0"/>
              <a:t>Connue dans le monde entier, Heidelberg </a:t>
            </a:r>
            <a:r>
              <a:rPr lang="fr-FR" dirty="0" smtClean="0"/>
              <a:t>est </a:t>
            </a:r>
            <a:r>
              <a:rPr lang="fr-FR" dirty="0"/>
              <a:t>un grand classique du tourisme urbain </a:t>
            </a:r>
            <a:r>
              <a:rPr lang="fr-FR" dirty="0" smtClean="0"/>
              <a:t>international, </a:t>
            </a:r>
            <a:r>
              <a:rPr lang="fr-FR" dirty="0"/>
              <a:t>une offre culturelle et événementielle de haut niveau, une gastronomie à la fois savoureuse et conviviale et une splendide situation entre le Neckar et les contreforts de l'Odenwald.</a:t>
            </a:r>
          </a:p>
          <a:p>
            <a:endParaRPr lang="fr-FR" dirty="0"/>
          </a:p>
          <a:p>
            <a:pPr marL="0" indent="0">
              <a:buNone/>
            </a:pPr>
            <a:r>
              <a:rPr lang="fr-FR" dirty="0" smtClean="0"/>
              <a:t>Ne </a:t>
            </a:r>
            <a:r>
              <a:rPr lang="fr-FR" dirty="0"/>
              <a:t>manquez pas le majestueux château de Heidelberg, le cœur symbolique de la ville et l'Alte </a:t>
            </a:r>
            <a:r>
              <a:rPr lang="fr-FR" dirty="0" err="1"/>
              <a:t>Brucke</a:t>
            </a:r>
            <a:r>
              <a:rPr lang="fr-FR" dirty="0"/>
              <a:t>, le superbe Vieux pont édifié au XVIIIe siècle. Sans oublier la prison historique pour étudiants - datant du XVIe siècle - qui servaient à enfermer les cancres pendant au moins trois jours, la peine maximale s'élevant à un mois d'emprisonnement. </a:t>
            </a:r>
            <a:endParaRPr lang="fr-FR" dirty="0" smtClean="0"/>
          </a:p>
          <a:p>
            <a:pPr marL="0" indent="0">
              <a:buNone/>
            </a:pPr>
            <a:endParaRPr lang="fr-FR" dirty="0"/>
          </a:p>
          <a:p>
            <a:pPr marL="0" indent="0">
              <a:buNone/>
            </a:pPr>
            <a:r>
              <a:rPr lang="fr-FR" dirty="0" smtClean="0"/>
              <a:t>Et </a:t>
            </a:r>
            <a:r>
              <a:rPr lang="fr-FR" dirty="0"/>
              <a:t>on dit que Penn State est la meilleure école pour faire la fête !</a:t>
            </a:r>
            <a:endParaRPr lang="de-DE" dirty="0"/>
          </a:p>
        </p:txBody>
      </p:sp>
    </p:spTree>
    <p:extLst>
      <p:ext uri="{BB962C8B-B14F-4D97-AF65-F5344CB8AC3E}">
        <p14:creationId xmlns:p14="http://schemas.microsoft.com/office/powerpoint/2010/main" val="25559618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457200" y="225425"/>
            <a:ext cx="11353800" cy="4351338"/>
          </a:xfrm>
        </p:spPr>
        <p:txBody>
          <a:bodyPr/>
          <a:lstStyle/>
          <a:p>
            <a:pPr marL="0" indent="0">
              <a:buNone/>
            </a:pPr>
            <a:r>
              <a:rPr lang="fr-FR" dirty="0" smtClean="0"/>
              <a:t>Avez-vous </a:t>
            </a:r>
            <a:r>
              <a:rPr lang="fr-FR" dirty="0"/>
              <a:t>déjà eu l'impression de faire partie de la toile d'un grand peintre ? </a:t>
            </a:r>
            <a:endParaRPr lang="fr-FR" dirty="0" smtClean="0"/>
          </a:p>
          <a:p>
            <a:pPr marL="0" indent="0">
              <a:buNone/>
            </a:pPr>
            <a:endParaRPr lang="fr-FR" dirty="0"/>
          </a:p>
          <a:p>
            <a:pPr marL="0" indent="0">
              <a:buNone/>
            </a:pPr>
            <a:r>
              <a:rPr lang="fr-FR" dirty="0"/>
              <a:t>À 50 km de la frontière française, Heidelberg vous donne cette sensation. Dans son décor de château Renaissance surplombant une ville historique, vous empruntez les chemins et ruelles d'Heidelberg que de nombreux poètes, penseurs et philosophes ont foulées avant vous... Ce tableau vous plaît ? Le pinceau est entre vos mains !</a:t>
            </a:r>
          </a:p>
          <a:p>
            <a:endParaRPr lang="de-DE" dirty="0"/>
          </a:p>
        </p:txBody>
      </p:sp>
    </p:spTree>
    <p:extLst>
      <p:ext uri="{BB962C8B-B14F-4D97-AF65-F5344CB8AC3E}">
        <p14:creationId xmlns:p14="http://schemas.microsoft.com/office/powerpoint/2010/main" val="398117710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81077" y="140259"/>
            <a:ext cx="4307782" cy="2866633"/>
          </a:xfrm>
        </p:spPr>
      </p:pic>
      <p:pic>
        <p:nvPicPr>
          <p:cNvPr id="8" name="Grafik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22726" y="318897"/>
            <a:ext cx="5249561" cy="3066849"/>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17713" y="3385746"/>
            <a:ext cx="4976159" cy="3329503"/>
          </a:xfrm>
          <a:prstGeom prst="rect">
            <a:avLst/>
          </a:prstGeom>
        </p:spPr>
      </p:pic>
    </p:spTree>
    <p:extLst>
      <p:ext uri="{BB962C8B-B14F-4D97-AF65-F5344CB8AC3E}">
        <p14:creationId xmlns:p14="http://schemas.microsoft.com/office/powerpoint/2010/main" val="23445174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9243" y="2047712"/>
            <a:ext cx="11942757" cy="1325563"/>
          </a:xfrm>
        </p:spPr>
        <p:txBody>
          <a:bodyPr>
            <a:normAutofit fontScale="90000"/>
          </a:bodyPr>
          <a:lstStyle/>
          <a:p>
            <a:r>
              <a:rPr lang="fr-FR" dirty="0"/>
              <a:t>	</a:t>
            </a:r>
            <a:r>
              <a:rPr lang="fr-FR" dirty="0"/>
              <a:t/>
            </a:r>
            <a:br>
              <a:rPr lang="fr-FR" dirty="0"/>
            </a:br>
            <a:r>
              <a:rPr lang="fr-FR" dirty="0" smtClean="0"/>
              <a:t> </a:t>
            </a:r>
            <a:r>
              <a:rPr lang="fr-FR" dirty="0"/>
              <a:t>Ecoles de langues : </a:t>
            </a:r>
            <a:r>
              <a:rPr lang="de-DE" dirty="0"/>
              <a:t/>
            </a:r>
            <a:br>
              <a:rPr lang="de-DE" dirty="0"/>
            </a:br>
            <a:r>
              <a:rPr lang="fr-FR" dirty="0" smtClean="0"/>
              <a:t/>
            </a:r>
            <a:br>
              <a:rPr lang="fr-FR" dirty="0" smtClean="0"/>
            </a:br>
            <a:r>
              <a:rPr lang="fr-FR" dirty="0" err="1" smtClean="0"/>
              <a:t>Getusion</a:t>
            </a:r>
            <a:r>
              <a:rPr lang="fr-FR" dirty="0" smtClean="0"/>
              <a:t> </a:t>
            </a:r>
            <a:r>
              <a:rPr lang="fr-FR" dirty="0"/>
              <a:t>est partenaire d’une seule école de langues à Heidelberg </a:t>
            </a:r>
            <a:r>
              <a:rPr lang="fr-FR" dirty="0" smtClean="0"/>
              <a:t>, l’école IH </a:t>
            </a:r>
            <a:r>
              <a:rPr lang="fr-FR" dirty="0" err="1" smtClean="0"/>
              <a:t>Collegium</a:t>
            </a:r>
            <a:r>
              <a:rPr lang="fr-FR" dirty="0" smtClean="0"/>
              <a:t> </a:t>
            </a:r>
            <a:r>
              <a:rPr lang="fr-FR" dirty="0" err="1" smtClean="0"/>
              <a:t>Platinum</a:t>
            </a:r>
            <a:endParaRPr lang="de-DE" dirty="0"/>
          </a:p>
        </p:txBody>
      </p:sp>
    </p:spTree>
    <p:extLst>
      <p:ext uri="{BB962C8B-B14F-4D97-AF65-F5344CB8AC3E}">
        <p14:creationId xmlns:p14="http://schemas.microsoft.com/office/powerpoint/2010/main" val="5682966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smtClean="0"/>
              <a:t>Les aéroports les plus proches:</a:t>
            </a:r>
          </a:p>
          <a:p>
            <a:pPr marL="0" indent="0">
              <a:buNone/>
            </a:pPr>
            <a:r>
              <a:rPr lang="fr-FR" dirty="0" smtClean="0"/>
              <a:t>          L’aéroport international  de Francfort</a:t>
            </a:r>
          </a:p>
          <a:p>
            <a:pPr marL="0" indent="0">
              <a:buNone/>
            </a:pPr>
            <a:r>
              <a:rPr lang="fr-FR" dirty="0" smtClean="0"/>
              <a:t>          L’aéroport international de Stuttgart </a:t>
            </a:r>
            <a:endParaRPr lang="fr-FR" dirty="0"/>
          </a:p>
        </p:txBody>
      </p:sp>
      <p:pic>
        <p:nvPicPr>
          <p:cNvPr id="4"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208" y="2047473"/>
            <a:ext cx="200025" cy="200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608" y="2199873"/>
            <a:ext cx="200025" cy="2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59286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526069" y="2389337"/>
            <a:ext cx="11543271" cy="1325563"/>
          </a:xfrm>
        </p:spPr>
        <p:txBody>
          <a:bodyPr>
            <a:normAutofit fontScale="90000"/>
          </a:bodyPr>
          <a:lstStyle/>
          <a:p>
            <a:r>
              <a:rPr lang="fr-FR" dirty="0"/>
              <a:t>Ecoles de langues à Berlin : </a:t>
            </a:r>
            <a:br>
              <a:rPr lang="fr-FR" dirty="0"/>
            </a:br>
            <a:r>
              <a:rPr lang="fr-FR" dirty="0"/>
              <a:t/>
            </a:r>
            <a:br>
              <a:rPr lang="fr-FR" dirty="0"/>
            </a:br>
            <a:r>
              <a:rPr lang="fr-FR" sz="2700" dirty="0"/>
              <a:t>Bien que la majorité des habitants de Berlin parlent anglais , maîtriser l’allemand reste un atout précieux  pour celui qui </a:t>
            </a:r>
            <a:r>
              <a:rPr lang="fr-FR" sz="2700" dirty="0" smtClean="0"/>
              <a:t>souhaite </a:t>
            </a:r>
            <a:r>
              <a:rPr lang="fr-FR" sz="2700" dirty="0"/>
              <a:t>concrétiser ses </a:t>
            </a:r>
            <a:r>
              <a:rPr lang="fr-FR" sz="2700" dirty="0"/>
              <a:t>rêves</a:t>
            </a:r>
            <a:r>
              <a:rPr lang="fr-FR" sz="2700" dirty="0" smtClean="0"/>
              <a:t>.</a:t>
            </a:r>
            <a:r>
              <a:rPr lang="fr-FR" dirty="0" smtClean="0"/>
              <a:t/>
            </a:r>
            <a:br>
              <a:rPr lang="fr-FR" dirty="0" smtClean="0"/>
            </a:br>
            <a:r>
              <a:rPr lang="fr-FR" dirty="0"/>
              <a:t/>
            </a:r>
            <a:br>
              <a:rPr lang="fr-FR" dirty="0"/>
            </a:br>
            <a:r>
              <a:rPr lang="fr-FR" dirty="0" smtClean="0"/>
              <a:t> </a:t>
            </a:r>
            <a:r>
              <a:rPr lang="fr-FR" sz="2000" dirty="0" err="1"/>
              <a:t>Getusion</a:t>
            </a:r>
            <a:r>
              <a:rPr lang="fr-FR" sz="2000" dirty="0"/>
              <a:t> est partenaire de 5 écoles de langues  à Berlin , à savoir Carl </a:t>
            </a:r>
            <a:r>
              <a:rPr lang="fr-FR" sz="2000" dirty="0" err="1"/>
              <a:t>Duisberg</a:t>
            </a:r>
            <a:r>
              <a:rPr lang="fr-FR" sz="2000" dirty="0"/>
              <a:t> , DID , GLS </a:t>
            </a:r>
            <a:r>
              <a:rPr lang="fr-FR" sz="2000" dirty="0" smtClean="0"/>
              <a:t>, Tandem </a:t>
            </a:r>
            <a:r>
              <a:rPr lang="fr-FR" sz="2000" dirty="0"/>
              <a:t>&amp; Goethe.</a:t>
            </a:r>
            <a:r>
              <a:rPr lang="fr-FR" sz="2000" dirty="0" smtClean="0"/>
              <a:t/>
            </a:r>
            <a:br>
              <a:rPr lang="fr-FR" sz="2000" dirty="0" smtClean="0"/>
            </a:br>
            <a:r>
              <a:rPr lang="fr-FR" sz="2000" dirty="0" smtClean="0"/>
              <a:t> </a:t>
            </a:r>
            <a:r>
              <a:rPr lang="fr-FR" sz="2000" dirty="0"/>
              <a:t/>
            </a:r>
            <a:br>
              <a:rPr lang="fr-FR" sz="2000" dirty="0"/>
            </a:br>
            <a:endParaRPr lang="de-DE" sz="2000" dirty="0"/>
          </a:p>
        </p:txBody>
      </p:sp>
      <p:sp>
        <p:nvSpPr>
          <p:cNvPr id="5" name="Textfeld 4"/>
          <p:cNvSpPr txBox="1"/>
          <p:nvPr/>
        </p:nvSpPr>
        <p:spPr>
          <a:xfrm>
            <a:off x="1284376" y="3052119"/>
            <a:ext cx="6514918" cy="646331"/>
          </a:xfrm>
          <a:prstGeom prst="rect">
            <a:avLst/>
          </a:prstGeom>
          <a:noFill/>
        </p:spPr>
        <p:txBody>
          <a:bodyPr wrap="square" rtlCol="0">
            <a:spAutoFit/>
          </a:bodyPr>
          <a:lstStyle/>
          <a:p>
            <a:endParaRPr lang="fr-FR" dirty="0"/>
          </a:p>
          <a:p>
            <a:endParaRPr lang="fr-FR" dirty="0"/>
          </a:p>
        </p:txBody>
      </p:sp>
    </p:spTree>
    <p:extLst>
      <p:ext uri="{BB962C8B-B14F-4D97-AF65-F5344CB8AC3E}">
        <p14:creationId xmlns:p14="http://schemas.microsoft.com/office/powerpoint/2010/main" val="359169785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fontScale="92500" lnSpcReduction="20000"/>
          </a:bodyPr>
          <a:lstStyle/>
          <a:p>
            <a:pPr marL="0" indent="0">
              <a:buNone/>
            </a:pPr>
            <a:endParaRPr lang="fr-FR" sz="8800" dirty="0" smtClean="0"/>
          </a:p>
          <a:p>
            <a:pPr marL="0" indent="0">
              <a:buNone/>
            </a:pPr>
            <a:endParaRPr lang="fr-FR" sz="8800" dirty="0"/>
          </a:p>
          <a:p>
            <a:pPr marL="0" indent="0">
              <a:buNone/>
            </a:pPr>
            <a:endParaRPr lang="fr-FR" sz="8800" dirty="0" smtClean="0"/>
          </a:p>
          <a:p>
            <a:pPr marL="0" indent="0">
              <a:buNone/>
            </a:pPr>
            <a:r>
              <a:rPr lang="fr-FR" sz="8800" dirty="0"/>
              <a:t> </a:t>
            </a:r>
            <a:r>
              <a:rPr lang="fr-FR" sz="8800" dirty="0" smtClean="0"/>
              <a:t>                       Cologne</a:t>
            </a:r>
          </a:p>
        </p:txBody>
      </p:sp>
    </p:spTree>
    <p:extLst>
      <p:ext uri="{BB962C8B-B14F-4D97-AF65-F5344CB8AC3E}">
        <p14:creationId xmlns:p14="http://schemas.microsoft.com/office/powerpoint/2010/main" val="388157727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4306" y="217208"/>
            <a:ext cx="10515600" cy="1325563"/>
          </a:xfrm>
        </p:spPr>
        <p:txBody>
          <a:bodyPr/>
          <a:lstStyle/>
          <a:p>
            <a:r>
              <a:rPr lang="fr-FR" dirty="0"/>
              <a:t>Cologne (</a:t>
            </a:r>
            <a:r>
              <a:rPr lang="de-DE" dirty="0"/>
              <a:t>Köln</a:t>
            </a:r>
            <a:r>
              <a:rPr lang="fr-FR" dirty="0"/>
              <a:t>) </a:t>
            </a:r>
            <a:r>
              <a:rPr lang="fr-FR" dirty="0" smtClean="0"/>
              <a:t>,</a:t>
            </a:r>
            <a:br>
              <a:rPr lang="fr-FR" dirty="0" smtClean="0"/>
            </a:br>
            <a:r>
              <a:rPr lang="fr-FR" dirty="0"/>
              <a:t> </a:t>
            </a:r>
            <a:r>
              <a:rPr lang="fr-FR" dirty="0" smtClean="0"/>
              <a:t>                  </a:t>
            </a:r>
            <a:r>
              <a:rPr lang="fr-FR" dirty="0" smtClean="0"/>
              <a:t> </a:t>
            </a:r>
            <a:r>
              <a:rPr lang="fr-FR" dirty="0"/>
              <a:t>symbole de l’amour </a:t>
            </a:r>
            <a:endParaRPr lang="de-DE" dirty="0"/>
          </a:p>
        </p:txBody>
      </p:sp>
      <p:sp>
        <p:nvSpPr>
          <p:cNvPr id="4" name="Inhaltsplatzhalter 2"/>
          <p:cNvSpPr>
            <a:spLocks noGrp="1"/>
          </p:cNvSpPr>
          <p:nvPr>
            <p:ph idx="1"/>
          </p:nvPr>
        </p:nvSpPr>
        <p:spPr>
          <a:xfrm>
            <a:off x="98611" y="1704601"/>
            <a:ext cx="11353800" cy="4351338"/>
          </a:xfrm>
        </p:spPr>
        <p:txBody>
          <a:bodyPr>
            <a:normAutofit fontScale="92500" lnSpcReduction="20000"/>
          </a:bodyPr>
          <a:lstStyle/>
          <a:p>
            <a:pPr marL="0" indent="0">
              <a:buNone/>
            </a:pPr>
            <a:r>
              <a:rPr lang="fr-FR" dirty="0"/>
              <a:t>À Cologne, ville chargée de 2000 ans d'histoire, il y en a pour tous les goûts ! Des tours romaines aux magnifiques exemples d'architecture moderne en passant par les églises gothiques. La célèbre </a:t>
            </a:r>
            <a:r>
              <a:rPr lang="fr-FR" dirty="0" err="1"/>
              <a:t>cathédarale</a:t>
            </a:r>
            <a:r>
              <a:rPr lang="fr-FR" dirty="0"/>
              <a:t> est l’œuvre maîtresse de style gothique </a:t>
            </a:r>
            <a:r>
              <a:rPr lang="fr-FR" dirty="0" smtClean="0"/>
              <a:t>.</a:t>
            </a:r>
          </a:p>
          <a:p>
            <a:pPr marL="0" indent="0">
              <a:buNone/>
            </a:pPr>
            <a:endParaRPr lang="fr-FR" dirty="0"/>
          </a:p>
          <a:p>
            <a:pPr marL="0" indent="0">
              <a:buNone/>
            </a:pPr>
            <a:r>
              <a:rPr lang="fr-FR" dirty="0"/>
              <a:t>Cologne compte des musées nombreux et variés, du Musée des arts appliqués au Musée Ludwig, qui abrite des œuvres de Warhol et Picasso. Sans oublier le Musée du chocolat pour les amateurs de cacao</a:t>
            </a:r>
            <a:r>
              <a:rPr lang="fr-FR" dirty="0"/>
              <a:t>. Sa boutique de souvenirs mettra définitivement fin à votre régime, </a:t>
            </a:r>
            <a:r>
              <a:rPr lang="fr-FR" dirty="0" smtClean="0"/>
              <a:t>que </a:t>
            </a:r>
            <a:r>
              <a:rPr lang="fr-FR" dirty="0"/>
              <a:t>vous soyez prévenu !</a:t>
            </a:r>
            <a:endParaRPr lang="fr-FR" dirty="0" smtClean="0"/>
          </a:p>
          <a:p>
            <a:pPr marL="0" indent="0">
              <a:buNone/>
            </a:pPr>
            <a:r>
              <a:rPr lang="fr-FR" dirty="0" smtClean="0"/>
              <a:t> </a:t>
            </a:r>
            <a:endParaRPr lang="fr-FR" dirty="0"/>
          </a:p>
          <a:p>
            <a:endParaRPr lang="fr-FR" dirty="0"/>
          </a:p>
          <a:p>
            <a:pPr marL="0" indent="0">
              <a:buNone/>
            </a:pPr>
            <a:r>
              <a:rPr lang="fr-FR" dirty="0"/>
              <a:t>Cologne est en un mot une ville moderne , cosmopolite et vivante.</a:t>
            </a:r>
          </a:p>
          <a:p>
            <a:pPr marL="0" indent="0">
              <a:buNone/>
            </a:pPr>
            <a:endParaRPr lang="fr-FR" dirty="0"/>
          </a:p>
          <a:p>
            <a:endParaRPr lang="fr-FR" dirty="0"/>
          </a:p>
          <a:p>
            <a:endParaRPr lang="de-DE" dirty="0"/>
          </a:p>
        </p:txBody>
      </p:sp>
    </p:spTree>
    <p:extLst>
      <p:ext uri="{BB962C8B-B14F-4D97-AF65-F5344CB8AC3E}">
        <p14:creationId xmlns:p14="http://schemas.microsoft.com/office/powerpoint/2010/main" val="265888776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88798" y="3563470"/>
            <a:ext cx="4775180" cy="3173505"/>
          </a:xfrm>
          <a:prstGeom prst="rect">
            <a:avLst/>
          </a:prstGeom>
        </p:spPr>
      </p:pic>
      <p:pic>
        <p:nvPicPr>
          <p:cNvPr id="6" name="Grafik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750" y="450270"/>
            <a:ext cx="8572500" cy="2857500"/>
          </a:xfrm>
          <a:prstGeom prst="rect">
            <a:avLst/>
          </a:prstGeom>
        </p:spPr>
      </p:pic>
      <p:pic>
        <p:nvPicPr>
          <p:cNvPr id="7" name="Grafik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7165" y="3563471"/>
            <a:ext cx="5365376" cy="3116683"/>
          </a:xfrm>
          <a:prstGeom prst="rect">
            <a:avLst/>
          </a:prstGeom>
        </p:spPr>
      </p:pic>
      <p:pic>
        <p:nvPicPr>
          <p:cNvPr id="8"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74858" y="7248376"/>
            <a:ext cx="6136341" cy="3451692"/>
          </a:xfrm>
          <a:prstGeom prst="rect">
            <a:avLst/>
          </a:prstGeom>
        </p:spPr>
      </p:pic>
      <p:pic>
        <p:nvPicPr>
          <p:cNvPr id="9" name="Grafik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3500" y="7738109"/>
            <a:ext cx="4762500" cy="3219450"/>
          </a:xfrm>
          <a:prstGeom prst="rect">
            <a:avLst/>
          </a:prstGeom>
        </p:spPr>
      </p:pic>
    </p:spTree>
    <p:extLst>
      <p:ext uri="{BB962C8B-B14F-4D97-AF65-F5344CB8AC3E}">
        <p14:creationId xmlns:p14="http://schemas.microsoft.com/office/powerpoint/2010/main" val="2146647772"/>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39906" y="1911536"/>
            <a:ext cx="10515600" cy="1325563"/>
          </a:xfrm>
        </p:spPr>
        <p:txBody>
          <a:bodyPr>
            <a:normAutofit fontScale="90000"/>
          </a:bodyPr>
          <a:lstStyle/>
          <a:p>
            <a:r>
              <a:rPr lang="fr-FR" dirty="0" smtClean="0"/>
              <a:t>Ecoles de langues : </a:t>
            </a:r>
            <a:br>
              <a:rPr lang="fr-FR" dirty="0" smtClean="0"/>
            </a:br>
            <a:r>
              <a:rPr lang="fr-FR" dirty="0"/>
              <a:t/>
            </a:r>
            <a:br>
              <a:rPr lang="fr-FR" dirty="0"/>
            </a:br>
            <a:r>
              <a:rPr lang="fr-FR" dirty="0" err="1" smtClean="0"/>
              <a:t>Getusion</a:t>
            </a:r>
            <a:r>
              <a:rPr lang="fr-FR" dirty="0" smtClean="0"/>
              <a:t> </a:t>
            </a:r>
            <a:r>
              <a:rPr lang="fr-FR" dirty="0"/>
              <a:t>est partenaire de 2 écoles de langues à Cologne </a:t>
            </a:r>
            <a:r>
              <a:rPr lang="fr-FR" dirty="0" smtClean="0"/>
              <a:t>, à savoir Carl </a:t>
            </a:r>
            <a:r>
              <a:rPr lang="fr-FR" dirty="0" err="1" smtClean="0"/>
              <a:t>Duisberg</a:t>
            </a:r>
            <a:r>
              <a:rPr lang="fr-FR" dirty="0" smtClean="0"/>
              <a:t>  &amp;  Tandem .</a:t>
            </a:r>
            <a:endParaRPr lang="de-DE" dirty="0"/>
          </a:p>
        </p:txBody>
      </p:sp>
    </p:spTree>
    <p:extLst>
      <p:ext uri="{BB962C8B-B14F-4D97-AF65-F5344CB8AC3E}">
        <p14:creationId xmlns:p14="http://schemas.microsoft.com/office/powerpoint/2010/main" val="291146291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82580" y="1233197"/>
            <a:ext cx="11212133" cy="4351338"/>
          </a:xfrm>
        </p:spPr>
        <p:txBody>
          <a:bodyPr/>
          <a:lstStyle/>
          <a:p>
            <a:pPr marL="0" indent="0">
              <a:buNone/>
            </a:pPr>
            <a:r>
              <a:rPr lang="fr-FR" dirty="0" smtClean="0"/>
              <a:t>Les aéroports les plus proches :</a:t>
            </a:r>
          </a:p>
          <a:p>
            <a:pPr marL="0" indent="0">
              <a:buNone/>
            </a:pPr>
            <a:r>
              <a:rPr lang="fr-FR" dirty="0" smtClean="0"/>
              <a:t>                    L’aéroport K</a:t>
            </a:r>
            <a:r>
              <a:rPr lang="de-DE" dirty="0" err="1" smtClean="0"/>
              <a:t>öln</a:t>
            </a:r>
            <a:r>
              <a:rPr lang="fr-FR" dirty="0" smtClean="0"/>
              <a:t>-Bonn</a:t>
            </a:r>
            <a:r>
              <a:rPr lang="fr-FR" dirty="0"/>
              <a:t> (CGN, Allemagne)</a:t>
            </a:r>
            <a:endParaRPr lang="fr-FR" dirty="0"/>
          </a:p>
        </p:txBody>
      </p:sp>
      <p:pic>
        <p:nvPicPr>
          <p:cNvPr id="4"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208" y="2047473"/>
            <a:ext cx="200025" cy="200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608" y="2199873"/>
            <a:ext cx="200025" cy="2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53215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marL="0" indent="0">
              <a:buNone/>
            </a:pPr>
            <a:endParaRPr lang="fr-FR" sz="6600" dirty="0" smtClean="0"/>
          </a:p>
          <a:p>
            <a:pPr marL="0" indent="0">
              <a:buNone/>
            </a:pPr>
            <a:endParaRPr lang="fr-FR" sz="6600" dirty="0"/>
          </a:p>
          <a:p>
            <a:pPr marL="0" indent="0">
              <a:buNone/>
            </a:pPr>
            <a:endParaRPr lang="fr-FR" sz="6600" dirty="0" smtClean="0"/>
          </a:p>
          <a:p>
            <a:pPr marL="0" indent="0">
              <a:buNone/>
            </a:pPr>
            <a:r>
              <a:rPr lang="fr-FR" sz="6600" dirty="0"/>
              <a:t> </a:t>
            </a:r>
            <a:r>
              <a:rPr lang="fr-FR" sz="6600" dirty="0" smtClean="0"/>
              <a:t>                                        Lindau</a:t>
            </a:r>
            <a:endParaRPr lang="fr-FR" sz="6600" dirty="0"/>
          </a:p>
        </p:txBody>
      </p:sp>
    </p:spTree>
    <p:extLst>
      <p:ext uri="{BB962C8B-B14F-4D97-AF65-F5344CB8AC3E}">
        <p14:creationId xmlns:p14="http://schemas.microsoft.com/office/powerpoint/2010/main" val="387078646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39906" y="1211343"/>
            <a:ext cx="10515600" cy="511175"/>
          </a:xfrm>
        </p:spPr>
        <p:txBody>
          <a:bodyPr>
            <a:noAutofit/>
          </a:bodyPr>
          <a:lstStyle/>
          <a:p>
            <a:r>
              <a:rPr lang="fr-FR" sz="2000" dirty="0" smtClean="0"/>
              <a:t>Lindau, </a:t>
            </a:r>
            <a:br>
              <a:rPr lang="fr-FR" sz="2000" dirty="0" smtClean="0"/>
            </a:br>
            <a:r>
              <a:rPr lang="fr-FR" sz="2000" dirty="0"/>
              <a:t> </a:t>
            </a:r>
            <a:r>
              <a:rPr lang="fr-FR" sz="2000" dirty="0" smtClean="0"/>
              <a:t>               </a:t>
            </a:r>
            <a:r>
              <a:rPr lang="fr-FR" sz="2000" dirty="0" smtClean="0"/>
              <a:t>une belle ville  romantique </a:t>
            </a:r>
            <a:r>
              <a:rPr lang="fr-FR" sz="2000" dirty="0"/>
              <a:t>sur le Bodensee en Bavière</a:t>
            </a:r>
            <a:br>
              <a:rPr lang="fr-FR" sz="2000" dirty="0"/>
            </a:br>
            <a:r>
              <a:rPr lang="fr-FR" sz="2000" dirty="0" smtClean="0"/>
              <a:t>                un bijou </a:t>
            </a:r>
            <a:r>
              <a:rPr lang="fr-FR" sz="2000" dirty="0"/>
              <a:t>du patrimoine naturel et architectural  en Bavière</a:t>
            </a:r>
            <a:br>
              <a:rPr lang="fr-FR" sz="2000" dirty="0"/>
            </a:br>
            <a:endParaRPr lang="de-DE" sz="2000" dirty="0"/>
          </a:p>
        </p:txBody>
      </p:sp>
      <p:sp>
        <p:nvSpPr>
          <p:cNvPr id="3" name="Inhaltsplatzhalter 2"/>
          <p:cNvSpPr>
            <a:spLocks noGrp="1"/>
          </p:cNvSpPr>
          <p:nvPr>
            <p:ph idx="1"/>
          </p:nvPr>
        </p:nvSpPr>
        <p:spPr>
          <a:xfrm>
            <a:off x="534667" y="2517912"/>
            <a:ext cx="11526078" cy="3990354"/>
          </a:xfrm>
        </p:spPr>
        <p:txBody>
          <a:bodyPr>
            <a:normAutofit fontScale="47500" lnSpcReduction="20000"/>
          </a:bodyPr>
          <a:lstStyle/>
          <a:p>
            <a:pPr marL="0" indent="0">
              <a:buNone/>
            </a:pPr>
            <a:r>
              <a:rPr lang="fr-FR" sz="3400" dirty="0"/>
              <a:t>La ville de Lindau flotte sur le Lac de Constance comme le morceau d’un fruit sur un vaste récipient de jus bien frais. Elle est reliée à la terre ferme par un pont.  Lindau est à la frontière de trois pays : la Suisse, l’Autriche et </a:t>
            </a:r>
            <a:r>
              <a:rPr lang="fr-FR" sz="3400" dirty="0" smtClean="0"/>
              <a:t>l’Allemagne.</a:t>
            </a:r>
            <a:r>
              <a:rPr lang="fr-FR" sz="3400" dirty="0"/>
              <a:t/>
            </a:r>
            <a:br>
              <a:rPr lang="fr-FR" sz="3400" dirty="0"/>
            </a:br>
            <a:endParaRPr lang="fr-FR" sz="3400" dirty="0"/>
          </a:p>
          <a:p>
            <a:pPr marL="0" indent="0">
              <a:buNone/>
            </a:pPr>
            <a:r>
              <a:rPr lang="fr-FR" sz="3400" dirty="0"/>
              <a:t/>
            </a:r>
            <a:br>
              <a:rPr lang="fr-FR" sz="3400" dirty="0"/>
            </a:br>
            <a:endParaRPr lang="fr-FR" sz="3400" dirty="0"/>
          </a:p>
          <a:p>
            <a:pPr fontAlgn="base"/>
            <a:r>
              <a:rPr lang="fr-FR" sz="3400" dirty="0"/>
              <a:t>Ô routard, qui a si souvent l’occasion en voyage de déplorer la saleté des rues et de blâmer le mépris affiché des hommes pour leur environnement, Lindau t’apportera l’espoir. Un jour peut-être, la moindre parcelle des banlieues de Paris, de New Delhi et de Dakar étincellera comme les pavés de Lindau. Un jour peut-être…</a:t>
            </a:r>
          </a:p>
          <a:p>
            <a:pPr fontAlgn="base"/>
            <a:r>
              <a:rPr lang="fr-FR" sz="3400" i="1" dirty="0" smtClean="0"/>
              <a:t>Ô </a:t>
            </a:r>
            <a:r>
              <a:rPr lang="fr-FR" sz="3400" i="1" dirty="0"/>
              <a:t>routard poète, épris de silence et d’air pur, amateur de paix et de méditation, Lindau est un havre de tranquillité qui te comblera.</a:t>
            </a:r>
          </a:p>
          <a:p>
            <a:pPr fontAlgn="base"/>
            <a:r>
              <a:rPr lang="fr-FR" sz="3400" dirty="0"/>
              <a:t/>
            </a:r>
            <a:br>
              <a:rPr lang="fr-FR" sz="3400" dirty="0"/>
            </a:br>
            <a:r>
              <a:rPr lang="fr-FR" sz="3400" dirty="0"/>
              <a:t>Ô routard, attaché à ton confort et à ta paix. A Lindau, le bonheur du client n’est pas une vaine expression chez les hôteliers. Sois certain que tu ne repartiras jamais déçu.</a:t>
            </a:r>
            <a:br>
              <a:rPr lang="fr-FR" sz="3400" dirty="0"/>
            </a:br>
            <a:endParaRPr lang="fr-FR" sz="3400" dirty="0"/>
          </a:p>
          <a:p>
            <a:pPr fontAlgn="base"/>
            <a:r>
              <a:rPr lang="fr-FR" sz="3400" dirty="0"/>
              <a:t>Ô routard gourmet et gourmand, les ruelles de Lindau, jusqu’à la promenade du bord du lac, sont parsemées d’une kyrielle de restaurants gastronomiques à l’élégance discrète, auxquels tu ne résisteras point. Que la vie était belle en dînant ces </a:t>
            </a:r>
            <a:r>
              <a:rPr lang="fr-FR" sz="3400" dirty="0" err="1"/>
              <a:t>soirs-là</a:t>
            </a:r>
            <a:r>
              <a:rPr lang="fr-FR" sz="3400" dirty="0"/>
              <a:t> à Lindau !</a:t>
            </a:r>
            <a:r>
              <a:rPr lang="fr-FR" dirty="0"/>
              <a:t/>
            </a:r>
            <a:br>
              <a:rPr lang="fr-FR" dirty="0"/>
            </a:br>
            <a:endParaRPr lang="fr-FR" dirty="0"/>
          </a:p>
        </p:txBody>
      </p:sp>
    </p:spTree>
    <p:extLst>
      <p:ext uri="{BB962C8B-B14F-4D97-AF65-F5344CB8AC3E}">
        <p14:creationId xmlns:p14="http://schemas.microsoft.com/office/powerpoint/2010/main" val="22099073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dirty="0"/>
          </a:p>
        </p:txBody>
      </p:sp>
      <p:pic>
        <p:nvPicPr>
          <p:cNvPr id="4" name="Grafik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763" y="128016"/>
            <a:ext cx="4816085" cy="3125344"/>
          </a:xfrm>
          <a:prstGeom prst="rect">
            <a:avLst/>
          </a:prstGeom>
        </p:spPr>
      </p:pic>
      <p:pic>
        <p:nvPicPr>
          <p:cNvPr id="5" name="Grafik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764" y="3710316"/>
            <a:ext cx="4816085" cy="3074900"/>
          </a:xfrm>
          <a:prstGeom prst="rect">
            <a:avLst/>
          </a:prstGeom>
        </p:spPr>
      </p:pic>
      <p:pic>
        <p:nvPicPr>
          <p:cNvPr id="6" name="Grafik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84655" y="128016"/>
            <a:ext cx="4955671" cy="3451922"/>
          </a:xfrm>
          <a:prstGeom prst="rect">
            <a:avLst/>
          </a:prstGeom>
        </p:spPr>
      </p:pic>
      <p:pic>
        <p:nvPicPr>
          <p:cNvPr id="7" name="Grafik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84655" y="3817047"/>
            <a:ext cx="4955671" cy="2968169"/>
          </a:xfrm>
          <a:prstGeom prst="rect">
            <a:avLst/>
          </a:prstGeom>
        </p:spPr>
      </p:pic>
    </p:spTree>
    <p:extLst>
      <p:ext uri="{BB962C8B-B14F-4D97-AF65-F5344CB8AC3E}">
        <p14:creationId xmlns:p14="http://schemas.microsoft.com/office/powerpoint/2010/main" val="207763189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932898" y="1496383"/>
            <a:ext cx="10515600" cy="1325563"/>
          </a:xfrm>
        </p:spPr>
        <p:txBody>
          <a:bodyPr>
            <a:normAutofit fontScale="90000"/>
          </a:bodyPr>
          <a:lstStyle/>
          <a:p>
            <a:r>
              <a:rPr lang="fr-FR" dirty="0" smtClean="0"/>
              <a:t>Ecoles de langues : </a:t>
            </a:r>
            <a:br>
              <a:rPr lang="fr-FR" dirty="0" smtClean="0"/>
            </a:br>
            <a:r>
              <a:rPr lang="fr-FR" dirty="0"/>
              <a:t/>
            </a:r>
            <a:br>
              <a:rPr lang="fr-FR" dirty="0"/>
            </a:br>
            <a:r>
              <a:rPr lang="fr-FR" dirty="0" err="1" smtClean="0"/>
              <a:t>Getusion</a:t>
            </a:r>
            <a:r>
              <a:rPr lang="fr-FR" dirty="0" smtClean="0"/>
              <a:t> </a:t>
            </a:r>
            <a:r>
              <a:rPr lang="fr-FR" dirty="0"/>
              <a:t>est partenaire d’une seule </a:t>
            </a:r>
            <a:r>
              <a:rPr lang="fr-FR" dirty="0" smtClean="0"/>
              <a:t>école de langues  </a:t>
            </a:r>
            <a:r>
              <a:rPr lang="fr-FR" dirty="0"/>
              <a:t>à Lindau </a:t>
            </a:r>
            <a:r>
              <a:rPr lang="fr-FR" dirty="0" smtClean="0"/>
              <a:t>, l’école </a:t>
            </a:r>
            <a:r>
              <a:rPr lang="fr-FR" dirty="0" err="1" smtClean="0"/>
              <a:t>Dialoge</a:t>
            </a:r>
            <a:r>
              <a:rPr lang="fr-FR" dirty="0" smtClean="0"/>
              <a:t> .</a:t>
            </a:r>
            <a:endParaRPr lang="de-DE" dirty="0"/>
          </a:p>
        </p:txBody>
      </p:sp>
    </p:spTree>
    <p:extLst>
      <p:ext uri="{BB962C8B-B14F-4D97-AF65-F5344CB8AC3E}">
        <p14:creationId xmlns:p14="http://schemas.microsoft.com/office/powerpoint/2010/main" val="199875312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smtClean="0"/>
              <a:t>Les aéroports les plus proches :</a:t>
            </a:r>
          </a:p>
          <a:p>
            <a:pPr marL="0" indent="0">
              <a:buNone/>
            </a:pPr>
            <a:r>
              <a:rPr lang="fr-FR" dirty="0" smtClean="0"/>
              <a:t>      L’aéroport</a:t>
            </a:r>
            <a:r>
              <a:rPr lang="fr-FR" dirty="0"/>
              <a:t> Franz Josef </a:t>
            </a:r>
            <a:r>
              <a:rPr lang="fr-FR" dirty="0" smtClean="0"/>
              <a:t>Strauss à Munich</a:t>
            </a:r>
          </a:p>
          <a:p>
            <a:pPr marL="0" indent="0">
              <a:buNone/>
            </a:pPr>
            <a:r>
              <a:rPr lang="fr-FR" dirty="0" smtClean="0"/>
              <a:t>      L’aéroport de Stuttgart</a:t>
            </a:r>
            <a:endParaRPr lang="fr-FR" dirty="0"/>
          </a:p>
        </p:txBody>
      </p:sp>
      <p:pic>
        <p:nvPicPr>
          <p:cNvPr id="1026" name="Picture 2" descr="Voir tous les vols à partir de St. Gallen-Altenrhei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97066" y="2247499"/>
            <a:ext cx="200025" cy="2000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Voir tous les vols à partir de Friedrichshafen">
            <a:hlinkClick r:id="rId4"/>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208" y="2047473"/>
            <a:ext cx="200025" cy="2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31113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3806" y="1150737"/>
            <a:ext cx="10515600" cy="1325563"/>
          </a:xfrm>
        </p:spPr>
        <p:txBody>
          <a:bodyPr>
            <a:normAutofit fontScale="90000"/>
          </a:bodyPr>
          <a:lstStyle/>
          <a:p>
            <a:r>
              <a:rPr lang="fr-FR" dirty="0" smtClean="0"/>
              <a:t>Les aéroports les plus proches : </a:t>
            </a:r>
            <a:br>
              <a:rPr lang="fr-FR" dirty="0" smtClean="0"/>
            </a:br>
            <a:r>
              <a:rPr lang="fr-FR" dirty="0" smtClean="0"/>
              <a:t>      Berlin-Schönefeld (SXF)</a:t>
            </a:r>
            <a:r>
              <a:rPr lang="fr-FR" dirty="0"/>
              <a:t/>
            </a:r>
            <a:br>
              <a:rPr lang="fr-FR" dirty="0"/>
            </a:br>
            <a:r>
              <a:rPr lang="fr-FR" dirty="0" smtClean="0"/>
              <a:t>      Berlin-Tegel </a:t>
            </a:r>
            <a:r>
              <a:rPr lang="fr-FR" dirty="0"/>
              <a:t>(</a:t>
            </a:r>
            <a:r>
              <a:rPr lang="fr-FR" dirty="0" smtClean="0"/>
              <a:t>TXL)</a:t>
            </a:r>
            <a:endParaRPr lang="fr-FR" dirty="0"/>
          </a:p>
        </p:txBody>
      </p:sp>
      <p:pic>
        <p:nvPicPr>
          <p:cNvPr id="4"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208" y="2047473"/>
            <a:ext cx="200025" cy="200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608" y="2199873"/>
            <a:ext cx="200025" cy="2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68483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marL="0" indent="0">
              <a:buNone/>
            </a:pPr>
            <a:endParaRPr lang="fr-FR" sz="5400" dirty="0" smtClean="0"/>
          </a:p>
          <a:p>
            <a:pPr marL="0" indent="0">
              <a:buNone/>
            </a:pPr>
            <a:endParaRPr lang="fr-FR" sz="5400" dirty="0"/>
          </a:p>
          <a:p>
            <a:pPr marL="0" indent="0">
              <a:buNone/>
            </a:pPr>
            <a:endParaRPr lang="fr-FR" sz="5400" dirty="0" smtClean="0"/>
          </a:p>
          <a:p>
            <a:pPr marL="0" indent="0">
              <a:buNone/>
            </a:pPr>
            <a:r>
              <a:rPr lang="fr-FR" sz="5400" dirty="0"/>
              <a:t> </a:t>
            </a:r>
            <a:r>
              <a:rPr lang="fr-FR" sz="5400" dirty="0" smtClean="0"/>
              <a:t>                                        </a:t>
            </a:r>
            <a:r>
              <a:rPr lang="fr-FR" sz="5400" dirty="0" err="1" smtClean="0"/>
              <a:t>Radolfzell</a:t>
            </a:r>
            <a:endParaRPr lang="fr-FR" sz="5400" dirty="0"/>
          </a:p>
        </p:txBody>
      </p:sp>
    </p:spTree>
    <p:extLst>
      <p:ext uri="{BB962C8B-B14F-4D97-AF65-F5344CB8AC3E}">
        <p14:creationId xmlns:p14="http://schemas.microsoft.com/office/powerpoint/2010/main" val="254150094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dirty="0" err="1"/>
              <a:t>Radolfzell</a:t>
            </a:r>
            <a:r>
              <a:rPr lang="fr-FR" dirty="0"/>
              <a:t> </a:t>
            </a:r>
            <a:r>
              <a:rPr lang="fr-FR" dirty="0" err="1"/>
              <a:t>am</a:t>
            </a:r>
            <a:r>
              <a:rPr lang="fr-FR" dirty="0"/>
              <a:t> Bodensee</a:t>
            </a:r>
            <a:r>
              <a:rPr lang="fr-FR" dirty="0" smtClean="0"/>
              <a:t>,</a:t>
            </a:r>
            <a:br>
              <a:rPr lang="fr-FR" dirty="0" smtClean="0"/>
            </a:br>
            <a:r>
              <a:rPr lang="fr-FR" dirty="0"/>
              <a:t> </a:t>
            </a:r>
            <a:r>
              <a:rPr lang="fr-FR" dirty="0" smtClean="0"/>
              <a:t>          </a:t>
            </a:r>
            <a:r>
              <a:rPr lang="fr-FR" dirty="0" smtClean="0"/>
              <a:t> </a:t>
            </a:r>
            <a:r>
              <a:rPr lang="fr-FR" dirty="0"/>
              <a:t>une ville typiquement allemande </a:t>
            </a:r>
            <a:endParaRPr lang="de-DE" dirty="0"/>
          </a:p>
        </p:txBody>
      </p:sp>
      <p:sp>
        <p:nvSpPr>
          <p:cNvPr id="3" name="Inhaltsplatzhalter 2"/>
          <p:cNvSpPr>
            <a:spLocks noGrp="1"/>
          </p:cNvSpPr>
          <p:nvPr>
            <p:ph idx="1"/>
          </p:nvPr>
        </p:nvSpPr>
        <p:spPr>
          <a:xfrm>
            <a:off x="322730" y="2244145"/>
            <a:ext cx="10730754" cy="3820480"/>
          </a:xfrm>
        </p:spPr>
        <p:txBody>
          <a:bodyPr>
            <a:normAutofit fontScale="55000" lnSpcReduction="20000"/>
          </a:bodyPr>
          <a:lstStyle/>
          <a:p>
            <a:pPr marL="0" indent="0">
              <a:buNone/>
            </a:pPr>
            <a:r>
              <a:rPr lang="fr-FR" dirty="0"/>
              <a:t>Venez apprendre l’allemand dans cette ville située sur les  rives du Lac de Constance ! </a:t>
            </a:r>
            <a:endParaRPr lang="fr-FR" dirty="0" smtClean="0"/>
          </a:p>
          <a:p>
            <a:pPr marL="0" indent="0">
              <a:buNone/>
            </a:pPr>
            <a:r>
              <a:rPr lang="fr-FR" dirty="0" smtClean="0"/>
              <a:t>Vous  </a:t>
            </a:r>
            <a:r>
              <a:rPr lang="fr-FR" dirty="0"/>
              <a:t>découvrirez une charmante ville </a:t>
            </a:r>
            <a:r>
              <a:rPr lang="fr-FR" dirty="0" smtClean="0"/>
              <a:t> situé au cœur de l’Europe et  </a:t>
            </a:r>
            <a:r>
              <a:rPr lang="fr-FR" dirty="0"/>
              <a:t>vous </a:t>
            </a:r>
            <a:r>
              <a:rPr lang="fr-FR" dirty="0" smtClean="0"/>
              <a:t>serez </a:t>
            </a:r>
            <a:r>
              <a:rPr lang="fr-FR" dirty="0"/>
              <a:t>en immersion totale dans la langue  </a:t>
            </a:r>
            <a:r>
              <a:rPr lang="fr-FR" dirty="0" smtClean="0"/>
              <a:t>allemande</a:t>
            </a:r>
            <a:r>
              <a:rPr lang="fr-FR" dirty="0"/>
              <a:t>.</a:t>
            </a:r>
            <a:endParaRPr lang="fr-FR" dirty="0"/>
          </a:p>
          <a:p>
            <a:pPr marL="0" indent="0">
              <a:buNone/>
            </a:pPr>
            <a:endParaRPr lang="fr-FR" dirty="0" smtClean="0"/>
          </a:p>
          <a:p>
            <a:pPr marL="0" indent="0">
              <a:buNone/>
            </a:pPr>
            <a:r>
              <a:rPr lang="fr-FR" dirty="0" smtClean="0"/>
              <a:t>Après </a:t>
            </a:r>
            <a:r>
              <a:rPr lang="fr-FR" dirty="0"/>
              <a:t>vos cours d’allemand,  vous pourrez visiter le centre historique </a:t>
            </a:r>
            <a:r>
              <a:rPr lang="fr-FR" dirty="0"/>
              <a:t>de </a:t>
            </a:r>
            <a:r>
              <a:rPr lang="fr-FR" dirty="0" err="1"/>
              <a:t>Radolfzell</a:t>
            </a:r>
            <a:r>
              <a:rPr lang="fr-FR" dirty="0"/>
              <a:t>, retrouver vos camarades  de classe dans un café agréable, ou bien  profiter des nombreux loisirs possibles en  extérieur dans la campagne avoisinante !</a:t>
            </a:r>
          </a:p>
          <a:p>
            <a:pPr marL="0" indent="0">
              <a:buNone/>
            </a:pPr>
            <a:endParaRPr lang="fr-FR" dirty="0"/>
          </a:p>
          <a:p>
            <a:pPr marL="0" indent="0">
              <a:buNone/>
            </a:pPr>
            <a:endParaRPr lang="fr-FR" dirty="0"/>
          </a:p>
          <a:p>
            <a:pPr marL="0" indent="0">
              <a:buNone/>
            </a:pPr>
            <a:r>
              <a:rPr lang="fr-FR" dirty="0"/>
              <a:t>Les eaux miroitantes du Lac de Constance  sont parfaites pour le ski nautique, la voile  et de nombreux autres sports nautiques. </a:t>
            </a:r>
          </a:p>
          <a:p>
            <a:pPr marL="0" indent="0">
              <a:buNone/>
            </a:pPr>
            <a:r>
              <a:rPr lang="fr-FR" dirty="0"/>
              <a:t>Vous pouvez aussi vous contenter  d’admirer la vue à couper le souffle que  vous aurez sur la Suisse depuis le lac ! </a:t>
            </a:r>
            <a:endParaRPr lang="fr-FR" dirty="0" smtClean="0"/>
          </a:p>
          <a:p>
            <a:pPr marL="0" indent="0">
              <a:buNone/>
            </a:pPr>
            <a:endParaRPr lang="fr-FR" dirty="0"/>
          </a:p>
          <a:p>
            <a:pPr marL="0" indent="0">
              <a:buNone/>
            </a:pPr>
            <a:r>
              <a:rPr lang="fr-FR" dirty="0"/>
              <a:t>À quelques kilomètres de </a:t>
            </a:r>
            <a:r>
              <a:rPr lang="fr-FR" dirty="0" err="1"/>
              <a:t>Radolfzell</a:t>
            </a:r>
            <a:r>
              <a:rPr lang="fr-FR" dirty="0"/>
              <a:t> se  trouve la Forêt-Noire, préservée, avec la </a:t>
            </a:r>
            <a:r>
              <a:rPr lang="fr-FR" dirty="0"/>
              <a:t>pittoresque ville de Fribourg à l’Ouest. </a:t>
            </a:r>
          </a:p>
          <a:p>
            <a:pPr marL="0" indent="0">
              <a:buNone/>
            </a:pPr>
            <a:endParaRPr lang="fr-FR" dirty="0"/>
          </a:p>
          <a:p>
            <a:pPr marL="0" indent="0">
              <a:buNone/>
            </a:pPr>
            <a:endParaRPr lang="de-DE" dirty="0"/>
          </a:p>
        </p:txBody>
      </p:sp>
    </p:spTree>
    <p:extLst>
      <p:ext uri="{BB962C8B-B14F-4D97-AF65-F5344CB8AC3E}">
        <p14:creationId xmlns:p14="http://schemas.microsoft.com/office/powerpoint/2010/main" val="18260993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50103" y="3593504"/>
            <a:ext cx="4573225" cy="2956563"/>
          </a:xfrm>
        </p:spPr>
      </p:pic>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104" y="262762"/>
            <a:ext cx="4573225" cy="2864668"/>
          </a:xfrm>
          <a:prstGeom prst="rect">
            <a:avLst/>
          </a:prstGeom>
        </p:spPr>
      </p:pic>
      <p:pic>
        <p:nvPicPr>
          <p:cNvPr id="7" name="Grafik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8682" y="3537385"/>
            <a:ext cx="4202352" cy="3151764"/>
          </a:xfrm>
          <a:prstGeom prst="rect">
            <a:avLst/>
          </a:prstGeom>
        </p:spPr>
      </p:pic>
      <p:pic>
        <p:nvPicPr>
          <p:cNvPr id="9" name="Grafik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24528" y="326838"/>
            <a:ext cx="4316506" cy="2727699"/>
          </a:xfrm>
          <a:prstGeom prst="rect">
            <a:avLst/>
          </a:prstGeom>
        </p:spPr>
      </p:pic>
    </p:spTree>
    <p:extLst>
      <p:ext uri="{BB962C8B-B14F-4D97-AF65-F5344CB8AC3E}">
        <p14:creationId xmlns:p14="http://schemas.microsoft.com/office/powerpoint/2010/main" val="115050808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7518" y="2220819"/>
            <a:ext cx="10515600" cy="1325563"/>
          </a:xfrm>
        </p:spPr>
        <p:txBody>
          <a:bodyPr>
            <a:normAutofit fontScale="90000"/>
          </a:bodyPr>
          <a:lstStyle/>
          <a:p>
            <a:r>
              <a:rPr lang="fr-FR" dirty="0" smtClean="0"/>
              <a:t>Ecoles de langues : </a:t>
            </a:r>
            <a:br>
              <a:rPr lang="fr-FR" dirty="0" smtClean="0"/>
            </a:br>
            <a:r>
              <a:rPr lang="fr-FR" dirty="0" smtClean="0"/>
              <a:t/>
            </a:r>
            <a:br>
              <a:rPr lang="fr-FR" dirty="0" smtClean="0"/>
            </a:br>
            <a:r>
              <a:rPr lang="fr-FR" dirty="0" err="1" smtClean="0"/>
              <a:t>Getusion</a:t>
            </a:r>
            <a:r>
              <a:rPr lang="fr-FR" dirty="0" smtClean="0"/>
              <a:t> </a:t>
            </a:r>
            <a:r>
              <a:rPr lang="fr-FR" dirty="0"/>
              <a:t>est partenaire d’une seule école de langues à </a:t>
            </a:r>
            <a:r>
              <a:rPr lang="fr-FR" dirty="0" err="1"/>
              <a:t>Radolfzell</a:t>
            </a:r>
            <a:r>
              <a:rPr lang="fr-FR" dirty="0"/>
              <a:t> </a:t>
            </a:r>
            <a:r>
              <a:rPr lang="fr-FR" dirty="0" smtClean="0"/>
              <a:t>, l’école Carl </a:t>
            </a:r>
            <a:r>
              <a:rPr lang="fr-FR" dirty="0" err="1" smtClean="0"/>
              <a:t>Duisberg</a:t>
            </a:r>
            <a:r>
              <a:rPr lang="fr-FR" dirty="0" smtClean="0"/>
              <a:t>.</a:t>
            </a:r>
            <a:endParaRPr lang="de-DE" dirty="0"/>
          </a:p>
        </p:txBody>
      </p:sp>
    </p:spTree>
    <p:extLst>
      <p:ext uri="{BB962C8B-B14F-4D97-AF65-F5344CB8AC3E}">
        <p14:creationId xmlns:p14="http://schemas.microsoft.com/office/powerpoint/2010/main" val="302377858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smtClean="0"/>
              <a:t>Les aéroports les plus proches : </a:t>
            </a:r>
          </a:p>
          <a:p>
            <a:pPr marL="0" indent="0">
              <a:buNone/>
            </a:pPr>
            <a:r>
              <a:rPr lang="fr-FR" dirty="0" smtClean="0"/>
              <a:t>                    L’aéroport de Stuttgart</a:t>
            </a:r>
            <a:endParaRPr lang="fr-FR" dirty="0"/>
          </a:p>
        </p:txBody>
      </p:sp>
      <p:pic>
        <p:nvPicPr>
          <p:cNvPr id="4"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83208" y="2047473"/>
            <a:ext cx="200025" cy="200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35608" y="2199873"/>
            <a:ext cx="200025" cy="2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917061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marL="0" indent="0">
              <a:buNone/>
            </a:pPr>
            <a:endParaRPr lang="fr-FR" sz="8000" dirty="0" smtClean="0"/>
          </a:p>
          <a:p>
            <a:pPr marL="0" indent="0">
              <a:buNone/>
            </a:pPr>
            <a:endParaRPr lang="fr-FR" sz="8000" dirty="0"/>
          </a:p>
          <a:p>
            <a:pPr marL="0" indent="0">
              <a:buNone/>
            </a:pPr>
            <a:r>
              <a:rPr lang="fr-FR" sz="8000" dirty="0" smtClean="0"/>
              <a:t>                      Ratisbonne</a:t>
            </a:r>
            <a:endParaRPr lang="fr-FR" sz="8000" dirty="0"/>
          </a:p>
        </p:txBody>
      </p:sp>
    </p:spTree>
    <p:extLst>
      <p:ext uri="{BB962C8B-B14F-4D97-AF65-F5344CB8AC3E}">
        <p14:creationId xmlns:p14="http://schemas.microsoft.com/office/powerpoint/2010/main" val="98255481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fr-FR" dirty="0"/>
              <a:t>Ratisbonne </a:t>
            </a:r>
            <a:r>
              <a:rPr lang="fr-FR" dirty="0" smtClean="0"/>
              <a:t>( </a:t>
            </a:r>
            <a:r>
              <a:rPr lang="fr-FR" dirty="0" err="1" smtClean="0"/>
              <a:t>Regensburg</a:t>
            </a:r>
            <a:r>
              <a:rPr lang="fr-FR" dirty="0" smtClean="0"/>
              <a:t> </a:t>
            </a:r>
            <a:r>
              <a:rPr lang="fr-FR" dirty="0"/>
              <a:t>) , </a:t>
            </a:r>
            <a:r>
              <a:rPr lang="fr-FR" dirty="0" smtClean="0"/>
              <a:t/>
            </a:r>
            <a:br>
              <a:rPr lang="fr-FR" dirty="0" smtClean="0"/>
            </a:br>
            <a:r>
              <a:rPr lang="fr-FR" dirty="0"/>
              <a:t> </a:t>
            </a:r>
            <a:r>
              <a:rPr lang="fr-FR" dirty="0" smtClean="0"/>
              <a:t>          </a:t>
            </a:r>
            <a:r>
              <a:rPr lang="fr-FR" dirty="0" smtClean="0"/>
              <a:t>forteresse </a:t>
            </a:r>
            <a:r>
              <a:rPr lang="fr-FR" dirty="0"/>
              <a:t>au bord de la rivière </a:t>
            </a:r>
            <a:r>
              <a:rPr lang="fr-FR" dirty="0" err="1"/>
              <a:t>Regen</a:t>
            </a:r>
            <a:r>
              <a:rPr lang="fr-FR" dirty="0"/>
              <a:t> </a:t>
            </a:r>
            <a:endParaRPr lang="de-DE" dirty="0"/>
          </a:p>
        </p:txBody>
      </p:sp>
      <p:sp>
        <p:nvSpPr>
          <p:cNvPr id="3" name="Inhaltsplatzhalter 2"/>
          <p:cNvSpPr>
            <a:spLocks noGrp="1"/>
          </p:cNvSpPr>
          <p:nvPr>
            <p:ph idx="1"/>
          </p:nvPr>
        </p:nvSpPr>
        <p:spPr>
          <a:xfrm>
            <a:off x="717176" y="2672790"/>
            <a:ext cx="10515600" cy="4351338"/>
          </a:xfrm>
        </p:spPr>
        <p:txBody>
          <a:bodyPr>
            <a:normAutofit/>
          </a:bodyPr>
          <a:lstStyle/>
          <a:p>
            <a:pPr marL="0" indent="0">
              <a:buNone/>
            </a:pPr>
            <a:r>
              <a:rPr lang="fr-FR" sz="2000" dirty="0"/>
              <a:t>Fondée par les Romains en 179 après J.-C., sous le nom de </a:t>
            </a:r>
            <a:r>
              <a:rPr lang="fr-FR" sz="2000" dirty="0" err="1"/>
              <a:t>Casta</a:t>
            </a:r>
            <a:r>
              <a:rPr lang="fr-FR" sz="2000" dirty="0"/>
              <a:t> Regina (qui veut dire ‘forteresse au bord de la rivière </a:t>
            </a:r>
            <a:r>
              <a:rPr lang="fr-FR" sz="2000" dirty="0" err="1"/>
              <a:t>Regen</a:t>
            </a:r>
            <a:r>
              <a:rPr lang="fr-FR" sz="2000" dirty="0"/>
              <a:t>’), Ratisbonne est l’une des plus anciennes villes d’Allemagne. Elle fut relativement épargnée par les bombardements alliés de la deuxième guerre mondiale.</a:t>
            </a:r>
          </a:p>
          <a:p>
            <a:endParaRPr lang="fr-FR" sz="2000" dirty="0"/>
          </a:p>
          <a:p>
            <a:pPr marL="0" indent="0">
              <a:buNone/>
            </a:pPr>
            <a:r>
              <a:rPr lang="fr-FR" sz="1800" dirty="0"/>
              <a:t>Aujourd’hui, les visiteurs viennent en masse voir cette magnifique vieille ville et admirer ses nombreuses constructions médiévales encore intactes. </a:t>
            </a:r>
          </a:p>
          <a:p>
            <a:pPr marL="0" indent="0">
              <a:buNone/>
            </a:pPr>
            <a:r>
              <a:rPr lang="fr-FR" sz="1800" dirty="0"/>
              <a:t>Le Pont de pierre datant du 12ème siècle vit passer les Croisés sur leur chemin vers la Terre Sainte.</a:t>
            </a:r>
          </a:p>
          <a:p>
            <a:pPr marL="0" indent="0">
              <a:buNone/>
            </a:pPr>
            <a:r>
              <a:rPr lang="fr-FR" sz="1800" dirty="0"/>
              <a:t> La cathédrale de Ratisbonne (aussi appelée Dôme Saint-Pierre) est l’un des plus beaux exemples d’architecture gothique d’Allemagne du Sud.</a:t>
            </a:r>
            <a:endParaRPr lang="de-DE" sz="1800" dirty="0"/>
          </a:p>
        </p:txBody>
      </p:sp>
    </p:spTree>
    <p:extLst>
      <p:ext uri="{BB962C8B-B14F-4D97-AF65-F5344CB8AC3E}">
        <p14:creationId xmlns:p14="http://schemas.microsoft.com/office/powerpoint/2010/main" val="3401934600"/>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4" name="Inhaltsplatzhalt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50482" y="1801905"/>
            <a:ext cx="5941518" cy="4061340"/>
          </a:xfrm>
        </p:spPr>
      </p:pic>
      <p:pic>
        <p:nvPicPr>
          <p:cNvPr id="6" name="Grafik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112" y="1801905"/>
            <a:ext cx="5309041" cy="4061340"/>
          </a:xfrm>
          <a:prstGeom prst="rect">
            <a:avLst/>
          </a:prstGeom>
        </p:spPr>
      </p:pic>
    </p:spTree>
    <p:extLst>
      <p:ext uri="{BB962C8B-B14F-4D97-AF65-F5344CB8AC3E}">
        <p14:creationId xmlns:p14="http://schemas.microsoft.com/office/powerpoint/2010/main" val="130539931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757517" y="1871196"/>
            <a:ext cx="10515600" cy="1325563"/>
          </a:xfrm>
        </p:spPr>
        <p:txBody>
          <a:bodyPr>
            <a:normAutofit fontScale="90000"/>
          </a:bodyPr>
          <a:lstStyle/>
          <a:p>
            <a:r>
              <a:rPr lang="fr-FR" dirty="0" smtClean="0"/>
              <a:t>Ecoles de langues :</a:t>
            </a:r>
            <a:br>
              <a:rPr lang="fr-FR" dirty="0" smtClean="0"/>
            </a:br>
            <a:r>
              <a:rPr lang="fr-FR" dirty="0"/>
              <a:t/>
            </a:r>
            <a:br>
              <a:rPr lang="fr-FR" dirty="0"/>
            </a:br>
            <a:r>
              <a:rPr lang="fr-FR" dirty="0" err="1" smtClean="0"/>
              <a:t>Getusion</a:t>
            </a:r>
            <a:r>
              <a:rPr lang="fr-FR" dirty="0" smtClean="0"/>
              <a:t> </a:t>
            </a:r>
            <a:r>
              <a:rPr lang="fr-FR" dirty="0"/>
              <a:t>est partenaire de 2 écoles de langues à </a:t>
            </a:r>
            <a:r>
              <a:rPr lang="fr-FR" dirty="0" smtClean="0"/>
              <a:t>Ratisbonne, à savoir </a:t>
            </a:r>
            <a:r>
              <a:rPr lang="fr-FR" dirty="0" err="1" smtClean="0"/>
              <a:t>Aktiv</a:t>
            </a:r>
            <a:r>
              <a:rPr lang="fr-FR" dirty="0" smtClean="0"/>
              <a:t> &amp; </a:t>
            </a:r>
            <a:r>
              <a:rPr lang="fr-FR" dirty="0" err="1" smtClean="0"/>
              <a:t>Horizonte</a:t>
            </a:r>
            <a:r>
              <a:rPr lang="fr-FR" dirty="0" smtClean="0"/>
              <a:t>.</a:t>
            </a:r>
            <a:endParaRPr lang="de-DE" dirty="0"/>
          </a:p>
        </p:txBody>
      </p:sp>
    </p:spTree>
    <p:extLst>
      <p:ext uri="{BB962C8B-B14F-4D97-AF65-F5344CB8AC3E}">
        <p14:creationId xmlns:p14="http://schemas.microsoft.com/office/powerpoint/2010/main" val="18931908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lstStyle/>
          <a:p>
            <a:pPr marL="0" indent="0">
              <a:buNone/>
            </a:pPr>
            <a:r>
              <a:rPr lang="fr-FR" dirty="0" smtClean="0"/>
              <a:t>Les aéroports les plus proches :</a:t>
            </a:r>
          </a:p>
          <a:p>
            <a:pPr marL="0" indent="0">
              <a:buNone/>
            </a:pPr>
            <a:r>
              <a:rPr lang="fr-FR" dirty="0" smtClean="0"/>
              <a:t>            L’aéroport international „ Franz </a:t>
            </a:r>
            <a:r>
              <a:rPr lang="fr-FR" dirty="0"/>
              <a:t>Josef </a:t>
            </a:r>
            <a:r>
              <a:rPr lang="fr-FR" dirty="0" err="1" smtClean="0"/>
              <a:t>Strauß</a:t>
            </a:r>
            <a:r>
              <a:rPr lang="fr-FR" dirty="0" smtClean="0"/>
              <a:t> ‘’ de Munich </a:t>
            </a:r>
            <a:endParaRPr lang="fr-FR" dirty="0"/>
          </a:p>
        </p:txBody>
      </p:sp>
      <p:pic>
        <p:nvPicPr>
          <p:cNvPr id="5"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4620" y="3479207"/>
            <a:ext cx="200025" cy="20002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5633" y="3479207"/>
            <a:ext cx="200025" cy="2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93909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a:xfrm>
            <a:off x="6589059" y="3251013"/>
            <a:ext cx="7319681" cy="2773269"/>
          </a:xfrm>
        </p:spPr>
        <p:txBody>
          <a:bodyPr>
            <a:normAutofit fontScale="40000" lnSpcReduction="20000"/>
          </a:bodyPr>
          <a:lstStyle/>
          <a:p>
            <a:pPr marL="0" indent="0">
              <a:buNone/>
            </a:pPr>
            <a:r>
              <a:rPr lang="fr-FR" dirty="0" smtClean="0"/>
              <a:t>                                             </a:t>
            </a:r>
          </a:p>
          <a:p>
            <a:pPr marL="0" indent="0">
              <a:buNone/>
            </a:pPr>
            <a:endParaRPr lang="fr-FR" dirty="0"/>
          </a:p>
          <a:p>
            <a:pPr marL="0" indent="0">
              <a:buNone/>
            </a:pPr>
            <a:endParaRPr lang="fr-FR" dirty="0" smtClean="0"/>
          </a:p>
          <a:p>
            <a:pPr marL="0" indent="0">
              <a:buNone/>
            </a:pPr>
            <a:endParaRPr lang="fr-FR" dirty="0"/>
          </a:p>
          <a:p>
            <a:pPr marL="0" indent="0">
              <a:buNone/>
            </a:pPr>
            <a:endParaRPr lang="fr-FR" dirty="0" smtClean="0"/>
          </a:p>
          <a:p>
            <a:pPr marL="0" indent="0">
              <a:buNone/>
            </a:pPr>
            <a:endParaRPr lang="fr-FR" dirty="0"/>
          </a:p>
          <a:p>
            <a:pPr marL="0" indent="0">
              <a:buNone/>
            </a:pPr>
            <a:r>
              <a:rPr lang="fr-FR" sz="8800" dirty="0" smtClean="0"/>
              <a:t>                                                                                                  </a:t>
            </a:r>
            <a:r>
              <a:rPr lang="fr-FR" sz="18000" dirty="0" smtClean="0"/>
              <a:t>BIELEFELD  </a:t>
            </a:r>
            <a:endParaRPr lang="fr-FR" sz="18000" dirty="0"/>
          </a:p>
        </p:txBody>
      </p:sp>
    </p:spTree>
    <p:extLst>
      <p:ext uri="{BB962C8B-B14F-4D97-AF65-F5344CB8AC3E}">
        <p14:creationId xmlns:p14="http://schemas.microsoft.com/office/powerpoint/2010/main" val="23637378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idx="1"/>
          </p:nvPr>
        </p:nvSpPr>
        <p:spPr/>
        <p:txBody>
          <a:bodyPr>
            <a:normAutofit/>
          </a:bodyPr>
          <a:lstStyle/>
          <a:p>
            <a:pPr marL="0" indent="0">
              <a:buNone/>
            </a:pPr>
            <a:r>
              <a:rPr lang="fr-FR" sz="8800" dirty="0" smtClean="0"/>
              <a:t>                 </a:t>
            </a:r>
          </a:p>
          <a:p>
            <a:pPr marL="0" indent="0">
              <a:buNone/>
            </a:pPr>
            <a:endParaRPr lang="fr-FR" sz="8800" dirty="0"/>
          </a:p>
          <a:p>
            <a:pPr marL="0" indent="0">
              <a:buNone/>
            </a:pPr>
            <a:r>
              <a:rPr lang="fr-FR" sz="8800" dirty="0" smtClean="0"/>
              <a:t>                         Munich</a:t>
            </a:r>
            <a:endParaRPr lang="fr-FR" sz="8800" dirty="0"/>
          </a:p>
        </p:txBody>
      </p:sp>
    </p:spTree>
    <p:extLst>
      <p:ext uri="{BB962C8B-B14F-4D97-AF65-F5344CB8AC3E}">
        <p14:creationId xmlns:p14="http://schemas.microsoft.com/office/powerpoint/2010/main" val="83443897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8971" y="365126"/>
            <a:ext cx="11244943" cy="1137104"/>
          </a:xfrm>
        </p:spPr>
        <p:txBody>
          <a:bodyPr>
            <a:normAutofit fontScale="90000"/>
          </a:bodyPr>
          <a:lstStyle/>
          <a:p>
            <a:r>
              <a:rPr lang="fr-FR" dirty="0"/>
              <a:t>Munich(</a:t>
            </a:r>
            <a:r>
              <a:rPr lang="de-DE" dirty="0"/>
              <a:t>München)</a:t>
            </a:r>
            <a:r>
              <a:rPr lang="fr-FR" dirty="0"/>
              <a:t>, </a:t>
            </a:r>
            <a:r>
              <a:rPr lang="fr-FR" dirty="0" smtClean="0"/>
              <a:t/>
            </a:r>
            <a:br>
              <a:rPr lang="fr-FR" dirty="0" smtClean="0"/>
            </a:br>
            <a:r>
              <a:rPr lang="fr-FR" dirty="0"/>
              <a:t> </a:t>
            </a:r>
            <a:r>
              <a:rPr lang="fr-FR" dirty="0" smtClean="0"/>
              <a:t>                </a:t>
            </a:r>
            <a:r>
              <a:rPr lang="fr-FR" dirty="0" smtClean="0"/>
              <a:t>une </a:t>
            </a:r>
            <a:r>
              <a:rPr lang="fr-FR" dirty="0"/>
              <a:t>ville où vivre est un art </a:t>
            </a:r>
            <a:endParaRPr lang="de-DE" dirty="0"/>
          </a:p>
        </p:txBody>
      </p:sp>
      <p:sp>
        <p:nvSpPr>
          <p:cNvPr id="3" name="Inhaltsplatzhalter 2"/>
          <p:cNvSpPr>
            <a:spLocks noGrp="1"/>
          </p:cNvSpPr>
          <p:nvPr>
            <p:ph idx="1"/>
          </p:nvPr>
        </p:nvSpPr>
        <p:spPr>
          <a:xfrm>
            <a:off x="600698" y="1693275"/>
            <a:ext cx="10515600" cy="4214103"/>
          </a:xfrm>
        </p:spPr>
        <p:txBody>
          <a:bodyPr>
            <a:normAutofit fontScale="77500" lnSpcReduction="20000"/>
          </a:bodyPr>
          <a:lstStyle/>
          <a:p>
            <a:endParaRPr lang="fr-FR" dirty="0"/>
          </a:p>
          <a:p>
            <a:endParaRPr lang="fr-FR" dirty="0"/>
          </a:p>
          <a:p>
            <a:endParaRPr lang="fr-FR" dirty="0"/>
          </a:p>
          <a:p>
            <a:pPr marL="0" indent="0">
              <a:buNone/>
            </a:pPr>
            <a:r>
              <a:rPr lang="fr-FR" dirty="0"/>
              <a:t>Ville du monde moderne avec du cœur et une longue tradition, décontractée et pleine de charme, animée et enchanteresse à la fois : C'est tout le charme bavarois qui se dégage de Munich</a:t>
            </a:r>
            <a:r>
              <a:rPr lang="fr-FR" dirty="0" smtClean="0"/>
              <a:t>.</a:t>
            </a:r>
          </a:p>
          <a:p>
            <a:pPr marL="0" indent="0">
              <a:buNone/>
            </a:pPr>
            <a:endParaRPr lang="fr-FR" dirty="0"/>
          </a:p>
          <a:p>
            <a:pPr marL="0" indent="0">
              <a:buNone/>
            </a:pPr>
            <a:r>
              <a:rPr lang="fr-FR" sz="2300" dirty="0" err="1"/>
              <a:t>Lifestyle</a:t>
            </a:r>
            <a:r>
              <a:rPr lang="fr-FR" sz="2300" dirty="0"/>
              <a:t>, mode de vie ou art de vivre : quel que soit le nom qu'on lui donne, c'est une chose à laquelle on excelle à Munich. Cela tient-il au célèbre ciel blanc-bleuté qui baigne la ville ou à ses trésors ? </a:t>
            </a:r>
            <a:endParaRPr lang="fr-FR" sz="2300" dirty="0" smtClean="0"/>
          </a:p>
          <a:p>
            <a:pPr marL="0" indent="0">
              <a:buNone/>
            </a:pPr>
            <a:r>
              <a:rPr lang="fr-FR" sz="2300" dirty="0" smtClean="0"/>
              <a:t>En </a:t>
            </a:r>
            <a:r>
              <a:rPr lang="fr-FR" sz="2300" dirty="0"/>
              <a:t>tous cas, les Munichois aiment à se montrer sous leur meilleur jour, que ce soit dans les </a:t>
            </a:r>
            <a:r>
              <a:rPr lang="fr-FR" sz="2300" dirty="0" err="1"/>
              <a:t>Biergartens</a:t>
            </a:r>
            <a:r>
              <a:rPr lang="fr-FR" sz="2300" dirty="0"/>
              <a:t>, sur l'un des plus fastueux boulevards ou dans le stade du FC Bayern.</a:t>
            </a:r>
          </a:p>
          <a:p>
            <a:pPr marL="0" indent="0">
              <a:buNone/>
            </a:pPr>
            <a:r>
              <a:rPr lang="fr-FR" sz="2300" dirty="0"/>
              <a:t>Partez sur les traces des athlètes internationaux au Parc Olympique ! Vous pourrez réveiller votre âme de champion au cours d'une séance de patinage sur la patinoire olympique. Et ne manquez pas de faire un tour sur la </a:t>
            </a:r>
            <a:r>
              <a:rPr lang="fr-FR" sz="2300" dirty="0" err="1"/>
              <a:t>Marienplatz</a:t>
            </a:r>
            <a:r>
              <a:rPr lang="fr-FR" sz="2300" dirty="0"/>
              <a:t> pour observer les passants et pour admirer le Glockenspiel de l'Hôtel de Ville.</a:t>
            </a:r>
            <a:endParaRPr lang="de-DE" sz="2300" dirty="0"/>
          </a:p>
        </p:txBody>
      </p:sp>
    </p:spTree>
    <p:extLst>
      <p:ext uri="{BB962C8B-B14F-4D97-AF65-F5344CB8AC3E}">
        <p14:creationId xmlns:p14="http://schemas.microsoft.com/office/powerpoint/2010/main" val="424329225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endParaRPr lang="de-DE"/>
          </a:p>
        </p:txBody>
      </p:sp>
      <p:pic>
        <p:nvPicPr>
          <p:cNvPr id="7" name="Grafik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4621" y="557493"/>
            <a:ext cx="4998332" cy="2996640"/>
          </a:xfrm>
          <a:prstGeom prst="rect">
            <a:avLst/>
          </a:prstGeom>
        </p:spPr>
      </p:pic>
      <p:pic>
        <p:nvPicPr>
          <p:cNvPr id="8" name="Grafik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12541" y="557493"/>
            <a:ext cx="5141259" cy="2996640"/>
          </a:xfrm>
          <a:prstGeom prst="rect">
            <a:avLst/>
          </a:prstGeom>
        </p:spPr>
      </p:pic>
      <p:pic>
        <p:nvPicPr>
          <p:cNvPr id="13" name="Grafik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4621" y="3980797"/>
            <a:ext cx="5132803" cy="2528047"/>
          </a:xfrm>
          <a:prstGeom prst="rect">
            <a:avLst/>
          </a:prstGeom>
        </p:spPr>
      </p:pic>
      <p:pic>
        <p:nvPicPr>
          <p:cNvPr id="14" name="Grafik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746501"/>
            <a:ext cx="5257800" cy="2996640"/>
          </a:xfrm>
          <a:prstGeom prst="rect">
            <a:avLst/>
          </a:prstGeom>
        </p:spPr>
      </p:pic>
    </p:spTree>
    <p:extLst>
      <p:ext uri="{BB962C8B-B14F-4D97-AF65-F5344CB8AC3E}">
        <p14:creationId xmlns:p14="http://schemas.microsoft.com/office/powerpoint/2010/main" val="51544319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smtClean="0"/>
              <a:t>Ecoles de langues : </a:t>
            </a:r>
          </a:p>
          <a:p>
            <a:pPr marL="0" indent="0">
              <a:buNone/>
            </a:pPr>
            <a:endParaRPr lang="fr-FR" dirty="0" smtClean="0"/>
          </a:p>
          <a:p>
            <a:pPr marL="0" indent="0">
              <a:buNone/>
            </a:pPr>
            <a:r>
              <a:rPr lang="fr-FR" dirty="0" err="1" smtClean="0"/>
              <a:t>Getusion</a:t>
            </a:r>
            <a:r>
              <a:rPr lang="fr-FR" dirty="0" smtClean="0"/>
              <a:t> est partenaire de 5 écoles de langues à Munich , à savoir </a:t>
            </a:r>
          </a:p>
          <a:p>
            <a:pPr marL="0" indent="0">
              <a:buNone/>
            </a:pPr>
            <a:r>
              <a:rPr lang="fr-FR" dirty="0" smtClean="0"/>
              <a:t>Carl </a:t>
            </a:r>
            <a:r>
              <a:rPr lang="fr-FR" dirty="0" err="1" smtClean="0"/>
              <a:t>Duisberg</a:t>
            </a:r>
            <a:r>
              <a:rPr lang="fr-FR" dirty="0" smtClean="0"/>
              <a:t> , DID , </a:t>
            </a:r>
            <a:r>
              <a:rPr lang="fr-FR" dirty="0" err="1" smtClean="0"/>
              <a:t>Aktiv</a:t>
            </a:r>
            <a:r>
              <a:rPr lang="fr-FR" dirty="0" smtClean="0"/>
              <a:t> , Goethe &amp; Tandem. </a:t>
            </a:r>
            <a:endParaRPr lang="fr-FR" dirty="0"/>
          </a:p>
        </p:txBody>
      </p:sp>
    </p:spTree>
    <p:extLst>
      <p:ext uri="{BB962C8B-B14F-4D97-AF65-F5344CB8AC3E}">
        <p14:creationId xmlns:p14="http://schemas.microsoft.com/office/powerpoint/2010/main" val="3776656648"/>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marL="0" indent="0">
              <a:buNone/>
            </a:pPr>
            <a:r>
              <a:rPr lang="fr-FR" dirty="0" smtClean="0"/>
              <a:t>Les aéroports les plus proches : </a:t>
            </a:r>
          </a:p>
          <a:p>
            <a:pPr marL="0" indent="0">
              <a:buNone/>
            </a:pPr>
            <a:r>
              <a:rPr lang="fr-FR" dirty="0" smtClean="0"/>
              <a:t>      L’aéroport international „Franz </a:t>
            </a:r>
            <a:r>
              <a:rPr lang="fr-FR" dirty="0"/>
              <a:t>Josef </a:t>
            </a:r>
            <a:r>
              <a:rPr lang="fr-FR" dirty="0" err="1" smtClean="0"/>
              <a:t>Strauß</a:t>
            </a:r>
            <a:r>
              <a:rPr lang="fr-FR" dirty="0" smtClean="0"/>
              <a:t> ’’ de Munich</a:t>
            </a:r>
            <a:endParaRPr lang="fr-FR" dirty="0"/>
          </a:p>
        </p:txBody>
      </p:sp>
      <p:pic>
        <p:nvPicPr>
          <p:cNvPr id="4"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4620" y="3479207"/>
            <a:ext cx="200025" cy="2000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Voir tous les vols à partir de Friedrichshafen">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77020" y="3631607"/>
            <a:ext cx="200025" cy="200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45156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792940" y="714748"/>
            <a:ext cx="10027025" cy="1325563"/>
          </a:xfrm>
        </p:spPr>
        <p:txBody>
          <a:bodyPr/>
          <a:lstStyle/>
          <a:p>
            <a:r>
              <a:rPr lang="fr-FR" dirty="0" smtClean="0"/>
              <a:t>        Bielefeld</a:t>
            </a:r>
            <a:r>
              <a:rPr lang="fr-FR" dirty="0"/>
              <a:t> : ville de commerce et d'art</a:t>
            </a:r>
            <a:br>
              <a:rPr lang="fr-FR" dirty="0"/>
            </a:br>
            <a:endParaRPr lang="de-DE" dirty="0"/>
          </a:p>
        </p:txBody>
      </p:sp>
      <p:sp>
        <p:nvSpPr>
          <p:cNvPr id="3" name="Inhaltsplatzhalter 2"/>
          <p:cNvSpPr>
            <a:spLocks noGrp="1"/>
          </p:cNvSpPr>
          <p:nvPr>
            <p:ph idx="1"/>
          </p:nvPr>
        </p:nvSpPr>
        <p:spPr>
          <a:xfrm>
            <a:off x="687859" y="1718794"/>
            <a:ext cx="11504141" cy="4351338"/>
          </a:xfrm>
        </p:spPr>
        <p:txBody>
          <a:bodyPr/>
          <a:lstStyle/>
          <a:p>
            <a:pPr marL="0" indent="0">
              <a:buNone/>
            </a:pPr>
            <a:r>
              <a:rPr lang="fr-FR" dirty="0"/>
              <a:t>Bielefeld a été fondée en 1214 par le comte Hermann </a:t>
            </a:r>
            <a:r>
              <a:rPr lang="fr-FR" dirty="0" err="1"/>
              <a:t>von</a:t>
            </a:r>
            <a:r>
              <a:rPr lang="fr-FR" dirty="0"/>
              <a:t> </a:t>
            </a:r>
            <a:r>
              <a:rPr lang="fr-FR" dirty="0" err="1"/>
              <a:t>Ravensberg</a:t>
            </a:r>
            <a:r>
              <a:rPr lang="fr-FR" dirty="0"/>
              <a:t>. </a:t>
            </a:r>
            <a:endParaRPr lang="fr-FR" dirty="0" smtClean="0"/>
          </a:p>
          <a:p>
            <a:pPr marL="0" indent="0">
              <a:buNone/>
            </a:pPr>
            <a:r>
              <a:rPr lang="fr-FR" dirty="0" smtClean="0"/>
              <a:t>Cet </a:t>
            </a:r>
            <a:r>
              <a:rPr lang="fr-FR" dirty="0"/>
              <a:t>homme visionnaire était déjà conscient de la situation intéressante du lieu, au carrefour de voies commerciales et à proximité immédiate d'un col traversant la forêt de </a:t>
            </a:r>
            <a:r>
              <a:rPr lang="fr-FR" dirty="0" err="1"/>
              <a:t>Teutobourg</a:t>
            </a:r>
            <a:r>
              <a:rPr lang="fr-FR" dirty="0"/>
              <a:t>. Il s'y est développé une ville de négoce abritant traditionnellement un grand marché et de jolies maisons à colombage, qui marquent encore aujourd'hui le visage de Bielefeld au même titre que le goût prononcé de ses habitants pour l'art.</a:t>
            </a:r>
            <a:endParaRPr lang="de-DE" dirty="0"/>
          </a:p>
        </p:txBody>
      </p:sp>
    </p:spTree>
    <p:extLst>
      <p:ext uri="{BB962C8B-B14F-4D97-AF65-F5344CB8AC3E}">
        <p14:creationId xmlns:p14="http://schemas.microsoft.com/office/powerpoint/2010/main" val="1291404719"/>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332</TotalTime>
  <Words>1792</Words>
  <Application>Microsoft Office PowerPoint</Application>
  <PresentationFormat>Grand écran</PresentationFormat>
  <Paragraphs>264</Paragraphs>
  <Slides>84</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84</vt:i4>
      </vt:variant>
    </vt:vector>
  </HeadingPairs>
  <TitlesOfParts>
    <vt:vector size="90" baseType="lpstr">
      <vt:lpstr>Aldhabi</vt:lpstr>
      <vt:lpstr>Arial</vt:lpstr>
      <vt:lpstr>Calibri</vt:lpstr>
      <vt:lpstr>Calibri Light</vt:lpstr>
      <vt:lpstr>Lato</vt:lpstr>
      <vt:lpstr>Office</vt:lpstr>
      <vt:lpstr>Présentation PowerPoint</vt:lpstr>
      <vt:lpstr>Berlin  Berlin , die ganze Welt in einer einzigen Stadt   le monde entier  dans une seule et unique  ville Berlin , la ville qui ne dort jamais. </vt:lpstr>
      <vt:lpstr>Présentation PowerPoint</vt:lpstr>
      <vt:lpstr>Humans of Berlin</vt:lpstr>
      <vt:lpstr>Présentation PowerPoint</vt:lpstr>
      <vt:lpstr>Ecoles de langues à Berlin :   Bien que la majorité des habitants de Berlin parlent anglais , maîtriser l’allemand reste un atout précieux  pour celui qui souhaite concrétiser ses rêves.   Getusion est partenaire de 5 écoles de langues  à Berlin , à savoir Carl Duisberg , DID , GLS , Tandem &amp; Goethe.   </vt:lpstr>
      <vt:lpstr>Les aéroports les plus proches :        Berlin-Schönefeld (SXF)       Berlin-Tegel (TXL)</vt:lpstr>
      <vt:lpstr>Présentation PowerPoint</vt:lpstr>
      <vt:lpstr>        Bielefeld : ville de commerce et d'art </vt:lpstr>
      <vt:lpstr>Présentation PowerPoint</vt:lpstr>
      <vt:lpstr>Présentation PowerPoint</vt:lpstr>
      <vt:lpstr>Présentation PowerPoint</vt:lpstr>
      <vt:lpstr>Présentation PowerPoint</vt:lpstr>
      <vt:lpstr>Brême (Bremen), “Brema : non solo i quattro musicanti...”    </vt:lpstr>
      <vt:lpstr>Présentation PowerPoint</vt:lpstr>
      <vt:lpstr>Écoles de langues à Brême :</vt:lpstr>
      <vt:lpstr>Présentation PowerPoint</vt:lpstr>
      <vt:lpstr> Düsseldorf : le podium de l'Allemagne</vt:lpstr>
      <vt:lpstr>Présentation PowerPoint</vt:lpstr>
      <vt:lpstr>Ecoles de langues à Brême :  Getusion est partenaire de 2 écoles de langues à Düsseldorf , à savoir IIK &amp; Sprachcaffe. </vt:lpstr>
      <vt:lpstr>Présentation PowerPoint</vt:lpstr>
      <vt:lpstr>Présentation PowerPoint</vt:lpstr>
      <vt:lpstr>Dresde ( Dresden ) , la ville de résidence des familles princières et royales </vt:lpstr>
      <vt:lpstr>Présentation PowerPoint</vt:lpstr>
      <vt:lpstr>Frauenkirche ,goldener Reiter  , skyline; dresdner-zwinger </vt:lpstr>
      <vt:lpstr>Ecoles de langues :   Getusion est partenaire d’une seule école de langues à Dresde  , l’école Kästner Kolleg . </vt:lpstr>
      <vt:lpstr>Présentation PowerPoint</vt:lpstr>
      <vt:lpstr>Présentation PowerPoint</vt:lpstr>
      <vt:lpstr>Francfort-sur-le-Main  (Frankfurt am Main ) ,            un véritable carrefour d’échanges  </vt:lpstr>
      <vt:lpstr>Présentation PowerPoint</vt:lpstr>
      <vt:lpstr>Ecoles de langues :   Getusion est partenaire d’une seule école de langues à Francfort , l’école DID.</vt:lpstr>
      <vt:lpstr>Présentation PowerPoint</vt:lpstr>
      <vt:lpstr>Présentation PowerPoint</vt:lpstr>
      <vt:lpstr>Fribourg (Freiburg ) , la métropole la plus méridionale d’Allemagne  </vt:lpstr>
      <vt:lpstr>Présentation PowerPoint</vt:lpstr>
      <vt:lpstr>Présentation PowerPoint</vt:lpstr>
      <vt:lpstr>Ecoles de langues :    Getusion est partenaire de 2 écoles de langues à Fribourg, à savoir ESZ &amp; Zum Ehrstein . </vt:lpstr>
      <vt:lpstr>Présentation PowerPoint</vt:lpstr>
      <vt:lpstr>Présentation PowerPoint</vt:lpstr>
      <vt:lpstr>Frisingue (Freising) </vt:lpstr>
      <vt:lpstr>Présentation PowerPoint</vt:lpstr>
      <vt:lpstr>Ecoles de langues :   Getusion est partenaire d’une seule école de langues à Frisingue , l’école Aktiv.</vt:lpstr>
      <vt:lpstr>Présentation PowerPoint</vt:lpstr>
      <vt:lpstr>Présentation PowerPoint</vt:lpstr>
      <vt:lpstr>Hambourg ( Hamburg ) , la ‘’ Venise du Nord ‘’</vt:lpstr>
      <vt:lpstr>Présentation PowerPoint</vt:lpstr>
      <vt:lpstr>Ecoles de langues :   Getusion est partenaire d’une seule école de langues à Hambourg , l’école DID.</vt:lpstr>
      <vt:lpstr>Présentation PowerPoint</vt:lpstr>
      <vt:lpstr>Présentation PowerPoint</vt:lpstr>
      <vt:lpstr>Hanovre (Hannover) , la métropole verte ,                     la  capitale de la biodiversité </vt:lpstr>
      <vt:lpstr>Présentation PowerPoint</vt:lpstr>
      <vt:lpstr>Ecoles de langues :   Getusion est partenaire d’une seule école de langues à Hanovre, l’école ISK.</vt:lpstr>
      <vt:lpstr>Présentation PowerPoint</vt:lpstr>
      <vt:lpstr>Présentation PowerPoint</vt:lpstr>
      <vt:lpstr>Heidelberg , le romantisme allemand rêveur Heidelberg : le visage romantique de l'Allemagne </vt:lpstr>
      <vt:lpstr>Présentation PowerPoint</vt:lpstr>
      <vt:lpstr>Présentation PowerPoint</vt:lpstr>
      <vt:lpstr>   Ecoles de langues :   Getusion est partenaire d’une seule école de langues à Heidelberg , l’école IH Collegium Platinum</vt:lpstr>
      <vt:lpstr>Présentation PowerPoint</vt:lpstr>
      <vt:lpstr>Présentation PowerPoint</vt:lpstr>
      <vt:lpstr>Cologne (Köln) ,                     symbole de l’amour </vt:lpstr>
      <vt:lpstr>Présentation PowerPoint</vt:lpstr>
      <vt:lpstr>Ecoles de langues :   Getusion est partenaire de 2 écoles de langues à Cologne , à savoir Carl Duisberg  &amp;  Tandem .</vt:lpstr>
      <vt:lpstr>Présentation PowerPoint</vt:lpstr>
      <vt:lpstr>Présentation PowerPoint</vt:lpstr>
      <vt:lpstr>Lindau,                  une belle ville  romantique sur le Bodensee en Bavière                 un bijou du patrimoine naturel et architectural  en Bavière </vt:lpstr>
      <vt:lpstr>Présentation PowerPoint</vt:lpstr>
      <vt:lpstr>Ecoles de langues :   Getusion est partenaire d’une seule école de langues  à Lindau , l’école Dialoge .</vt:lpstr>
      <vt:lpstr>Présentation PowerPoint</vt:lpstr>
      <vt:lpstr>Présentation PowerPoint</vt:lpstr>
      <vt:lpstr>Radolfzell am Bodensee,             une ville typiquement allemande </vt:lpstr>
      <vt:lpstr>Présentation PowerPoint</vt:lpstr>
      <vt:lpstr>Ecoles de langues :   Getusion est partenaire d’une seule école de langues à Radolfzell , l’école Carl Duisberg.</vt:lpstr>
      <vt:lpstr>Présentation PowerPoint</vt:lpstr>
      <vt:lpstr>Présentation PowerPoint</vt:lpstr>
      <vt:lpstr>Ratisbonne ( Regensburg ) ,             forteresse au bord de la rivière Regen </vt:lpstr>
      <vt:lpstr>Présentation PowerPoint</vt:lpstr>
      <vt:lpstr>Ecoles de langues :  Getusion est partenaire de 2 écoles de langues à Ratisbonne, à savoir Aktiv &amp; Horizonte.</vt:lpstr>
      <vt:lpstr>Présentation PowerPoint</vt:lpstr>
      <vt:lpstr>Présentation PowerPoint</vt:lpstr>
      <vt:lpstr>Munich(München),                   une ville où vivre est un art </vt:lpstr>
      <vt:lpstr>Présentation PowerPoint</vt:lpstr>
      <vt:lpstr>Présentation PowerPoint</vt:lpstr>
      <vt:lpstr>Présentation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farah.tlili@getusion.org</dc:creator>
  <cp:lastModifiedBy>Souha Ben Naceur</cp:lastModifiedBy>
  <cp:revision>253</cp:revision>
  <dcterms:created xsi:type="dcterms:W3CDTF">2016-09-01T12:49:42Z</dcterms:created>
  <dcterms:modified xsi:type="dcterms:W3CDTF">2016-09-15T15:20:02Z</dcterms:modified>
</cp:coreProperties>
</file>