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264" r:id="rId3"/>
  </p:sldIdLst>
  <p:sldSz cx="9144000" cy="5715000" type="screen16x10"/>
  <p:notesSz cx="9388475" cy="7102475"/>
  <p:defaultTextStyle>
    <a:defPPr>
      <a:defRPr lang="en-US"/>
    </a:defPPr>
    <a:lvl1pPr marL="0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1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02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04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05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06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07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09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11" algn="l" defTabSz="45710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clrMru>
    <a:srgbClr val="F5CBB7"/>
    <a:srgbClr val="F5CECE"/>
    <a:srgbClr val="FF8E18"/>
    <a:srgbClr val="FFB2A8"/>
    <a:srgbClr val="FFC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1971" autoAdjust="0"/>
  </p:normalViewPr>
  <p:slideViewPr>
    <p:cSldViewPr snapToGrid="0" snapToObjects="1">
      <p:cViewPr varScale="1">
        <p:scale>
          <a:sx n="94" d="100"/>
          <a:sy n="94" d="100"/>
        </p:scale>
        <p:origin x="120" y="8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4" y="0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A2B04615-FAE4-E644-8C30-D5FB369E9AB2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6119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4" y="6746119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46B0D87B-7CC8-F44D-B013-D78C1DCBF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4" y="0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B3A66549-61C4-BE4B-88C9-D3002FA297F3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531813"/>
            <a:ext cx="4260850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6"/>
            <a:ext cx="7510780" cy="3196114"/>
          </a:xfrm>
          <a:prstGeom prst="rect">
            <a:avLst/>
          </a:prstGeom>
        </p:spPr>
        <p:txBody>
          <a:bodyPr vert="horz" lIns="94221" tIns="47111" rIns="94221" bIns="4711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4" y="6746119"/>
            <a:ext cx="4068339" cy="3551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E012044D-7B91-6844-B818-69C63FEBA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5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1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02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04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05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06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07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09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11" algn="l" defTabSz="45710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3813" y="531813"/>
            <a:ext cx="4260850" cy="26638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2044D-7B91-6844-B818-69C63FEBA1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90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775360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A621B-4F47-4E55-B5AA-3E15F4F19E02}" type="datetime1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5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0C980-C143-4C1F-8A7D-C533DD21098F}" type="datetime1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2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CD48-3E97-437C-8D4E-6B2B2A303B6E}" type="datetime1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1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DF5C2-CAC7-49CC-88AA-34D483B4F431}" type="datetime1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1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1" indent="0">
              <a:buNone/>
              <a:defRPr sz="2000" b="1"/>
            </a:lvl2pPr>
            <a:lvl3pPr marL="914202" indent="0">
              <a:buNone/>
              <a:defRPr sz="1800" b="1"/>
            </a:lvl3pPr>
            <a:lvl4pPr marL="1371304" indent="0">
              <a:buNone/>
              <a:defRPr sz="1600" b="1"/>
            </a:lvl4pPr>
            <a:lvl5pPr marL="1828405" indent="0">
              <a:buNone/>
              <a:defRPr sz="1600" b="1"/>
            </a:lvl5pPr>
            <a:lvl6pPr marL="2285506" indent="0">
              <a:buNone/>
              <a:defRPr sz="1600" b="1"/>
            </a:lvl6pPr>
            <a:lvl7pPr marL="2742607" indent="0">
              <a:buNone/>
              <a:defRPr sz="1600" b="1"/>
            </a:lvl7pPr>
            <a:lvl8pPr marL="3199709" indent="0">
              <a:buNone/>
              <a:defRPr sz="1600" b="1"/>
            </a:lvl8pPr>
            <a:lvl9pPr marL="365681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1" indent="0">
              <a:buNone/>
              <a:defRPr sz="2000" b="1"/>
            </a:lvl2pPr>
            <a:lvl3pPr marL="914202" indent="0">
              <a:buNone/>
              <a:defRPr sz="1800" b="1"/>
            </a:lvl3pPr>
            <a:lvl4pPr marL="1371304" indent="0">
              <a:buNone/>
              <a:defRPr sz="1600" b="1"/>
            </a:lvl4pPr>
            <a:lvl5pPr marL="1828405" indent="0">
              <a:buNone/>
              <a:defRPr sz="1600" b="1"/>
            </a:lvl5pPr>
            <a:lvl6pPr marL="2285506" indent="0">
              <a:buNone/>
              <a:defRPr sz="1600" b="1"/>
            </a:lvl6pPr>
            <a:lvl7pPr marL="2742607" indent="0">
              <a:buNone/>
              <a:defRPr sz="1600" b="1"/>
            </a:lvl7pPr>
            <a:lvl8pPr marL="3199709" indent="0">
              <a:buNone/>
              <a:defRPr sz="1600" b="1"/>
            </a:lvl8pPr>
            <a:lvl9pPr marL="365681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5D81B-A5EB-4BDD-A9A1-2FC4EB9D17AD}" type="datetime1">
              <a:rPr lang="en-US" smtClean="0"/>
              <a:t>8/26/2016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1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41B5-1F85-4CC9-9C77-6B19523086C9}" type="datetime1">
              <a:rPr lang="en-US" smtClean="0"/>
              <a:t>8/26/2016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7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88A47-607C-4A1C-B090-9BCF6EBDDF61}" type="datetime1">
              <a:rPr lang="en-US" smtClean="0"/>
              <a:t>8/26/2016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1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1" y="227543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8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1" y="1195922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101" indent="0">
              <a:buNone/>
              <a:defRPr sz="1200"/>
            </a:lvl2pPr>
            <a:lvl3pPr marL="914202" indent="0">
              <a:buNone/>
              <a:defRPr sz="1000"/>
            </a:lvl3pPr>
            <a:lvl4pPr marL="1371304" indent="0">
              <a:buNone/>
              <a:defRPr sz="900"/>
            </a:lvl4pPr>
            <a:lvl5pPr marL="1828405" indent="0">
              <a:buNone/>
              <a:defRPr sz="900"/>
            </a:lvl5pPr>
            <a:lvl6pPr marL="2285506" indent="0">
              <a:buNone/>
              <a:defRPr sz="900"/>
            </a:lvl6pPr>
            <a:lvl7pPr marL="2742607" indent="0">
              <a:buNone/>
              <a:defRPr sz="900"/>
            </a:lvl7pPr>
            <a:lvl8pPr marL="3199709" indent="0">
              <a:buNone/>
              <a:defRPr sz="900"/>
            </a:lvl8pPr>
            <a:lvl9pPr marL="365681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F98F7-E1D2-4E3E-A96F-2D2E2CC2D210}" type="datetime1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1"/>
            <a:ext cx="5486400" cy="4722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01" indent="0">
              <a:buNone/>
              <a:defRPr sz="2800"/>
            </a:lvl2pPr>
            <a:lvl3pPr marL="914202" indent="0">
              <a:buNone/>
              <a:defRPr sz="2400"/>
            </a:lvl3pPr>
            <a:lvl4pPr marL="1371304" indent="0">
              <a:buNone/>
              <a:defRPr sz="2000"/>
            </a:lvl4pPr>
            <a:lvl5pPr marL="1828405" indent="0">
              <a:buNone/>
              <a:defRPr sz="2000"/>
            </a:lvl5pPr>
            <a:lvl6pPr marL="2285506" indent="0">
              <a:buNone/>
              <a:defRPr sz="2000"/>
            </a:lvl6pPr>
            <a:lvl7pPr marL="2742607" indent="0">
              <a:buNone/>
              <a:defRPr sz="2000"/>
            </a:lvl7pPr>
            <a:lvl8pPr marL="3199709" indent="0">
              <a:buNone/>
              <a:defRPr sz="2000"/>
            </a:lvl8pPr>
            <a:lvl9pPr marL="365681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8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101" indent="0">
              <a:buNone/>
              <a:defRPr sz="1200"/>
            </a:lvl2pPr>
            <a:lvl3pPr marL="914202" indent="0">
              <a:buNone/>
              <a:defRPr sz="1000"/>
            </a:lvl3pPr>
            <a:lvl4pPr marL="1371304" indent="0">
              <a:buNone/>
              <a:defRPr sz="900"/>
            </a:lvl4pPr>
            <a:lvl5pPr marL="1828405" indent="0">
              <a:buNone/>
              <a:defRPr sz="900"/>
            </a:lvl5pPr>
            <a:lvl6pPr marL="2285506" indent="0">
              <a:buNone/>
              <a:defRPr sz="900"/>
            </a:lvl6pPr>
            <a:lvl7pPr marL="2742607" indent="0">
              <a:buNone/>
              <a:defRPr sz="900"/>
            </a:lvl7pPr>
            <a:lvl8pPr marL="3199709" indent="0">
              <a:buNone/>
              <a:defRPr sz="900"/>
            </a:lvl8pPr>
            <a:lvl9pPr marL="365681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D0A5-DD7F-4EA8-BB2E-7532E311562B}" type="datetime1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5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A0FC-F4E7-4CDA-BD54-82E4D6756AEE}" type="datetime1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2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9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9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260-AFCD-44EE-A427-11D1E8AE1453}" type="datetime1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2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21" tIns="45710" rIns="91421" bIns="4571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21" tIns="45710" rIns="91421" bIns="4571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21" tIns="45710" rIns="91421" bIns="4571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75895-9BD6-401C-A2BD-D2D348DB38F7}" type="datetime1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 vert="horz" lIns="91421" tIns="45710" rIns="91421" bIns="4571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21" tIns="45710" rIns="91421" bIns="4571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3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hf sldNum="0" hdr="0" ftr="0" dt="0"/>
  <p:txStyles>
    <p:titleStyle>
      <a:lvl1pPr algn="ctr" defTabSz="45710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6" indent="-342826" algn="l" defTabSz="45710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90" indent="-285688" algn="l" defTabSz="45710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53" indent="-228550" algn="l" defTabSz="45710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54" indent="-228550" algn="l" defTabSz="45710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56" indent="-228550" algn="l" defTabSz="45710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57" indent="-228550" algn="l" defTabSz="45710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59" indent="-228550" algn="l" defTabSz="45710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60" indent="-228550" algn="l" defTabSz="45710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61" indent="-228550" algn="l" defTabSz="45710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1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2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04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05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06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07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09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11" algn="l" defTabSz="457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864561"/>
              </p:ext>
            </p:extLst>
          </p:nvPr>
        </p:nvGraphicFramePr>
        <p:xfrm>
          <a:off x="1220602" y="1067830"/>
          <a:ext cx="3672336" cy="2065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Acrobat Document" r:id="rId4" imgW="9144000" imgH="5143500" progId="AcroExch.Document.7">
                  <p:embed/>
                </p:oleObj>
              </mc:Choice>
              <mc:Fallback>
                <p:oleObj name="Acrobat Document" r:id="rId4" imgW="9144000" imgH="51435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>
                        <a:lum/>
                      </a:blip>
                      <a:stretch>
                        <a:fillRect/>
                      </a:stretch>
                    </p:blipFill>
                    <p:spPr>
                      <a:xfrm>
                        <a:off x="1220602" y="1067830"/>
                        <a:ext cx="3672336" cy="2065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22413"/>
              </p:ext>
            </p:extLst>
          </p:nvPr>
        </p:nvGraphicFramePr>
        <p:xfrm>
          <a:off x="2236844" y="32077"/>
          <a:ext cx="208280" cy="5660877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566087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lnL w="12700" cmpd="sng">
                      <a:solidFill>
                        <a:scrgbClr r="0" g="0" b="0"/>
                      </a:solidFill>
                      <a:prstDash val="dot"/>
                    </a:lnL>
                    <a:lnR w="12700" cmpd="sng">
                      <a:solidFill>
                        <a:scrgbClr r="0" g="0" b="0"/>
                      </a:solidFill>
                      <a:prstDash val="dot"/>
                    </a:lnR>
                    <a:lnT w="12700" cmpd="sng">
                      <a:solidFill>
                        <a:scrgbClr r="0" g="0" b="0"/>
                      </a:solidFill>
                      <a:prstDash val="dot"/>
                    </a:lnT>
                    <a:lnB w="12700" cmpd="sng">
                      <a:solidFill>
                        <a:scrgbClr r="0" g="0" b="0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435550"/>
              </p:ext>
            </p:extLst>
          </p:nvPr>
        </p:nvGraphicFramePr>
        <p:xfrm>
          <a:off x="6765830" y="16041"/>
          <a:ext cx="208280" cy="5660877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566087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lnL w="12700" cmpd="sng">
                      <a:solidFill>
                        <a:scrgbClr r="0" g="0" b="0"/>
                      </a:solidFill>
                      <a:prstDash val="dot"/>
                    </a:lnL>
                    <a:lnR w="12700" cmpd="sng">
                      <a:solidFill>
                        <a:scrgbClr r="0" g="0" b="0"/>
                      </a:solidFill>
                      <a:prstDash val="dot"/>
                    </a:lnR>
                    <a:lnT w="12700" cmpd="sng">
                      <a:solidFill>
                        <a:scrgbClr r="0" g="0" b="0"/>
                      </a:solidFill>
                      <a:prstDash val="dot"/>
                    </a:lnT>
                    <a:lnB w="12700" cmpd="sng">
                      <a:solidFill>
                        <a:scrgbClr r="0" g="0" b="0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93169" y="734281"/>
            <a:ext cx="3834652" cy="854060"/>
          </a:xfrm>
          <a:prstGeom prst="rect">
            <a:avLst/>
          </a:prstGeom>
          <a:noFill/>
        </p:spPr>
        <p:txBody>
          <a:bodyPr wrap="square" lIns="91421" tIns="45710" rIns="91421" bIns="45710" rtlCol="0">
            <a:spAutoFit/>
          </a:bodyPr>
          <a:lstStyle/>
          <a:p>
            <a:pPr algn="ctr"/>
            <a:r>
              <a:rPr lang="en-US" sz="1050" b="1" dirty="0">
                <a:latin typeface="Comfortaa"/>
                <a:cs typeface="Comfortaa"/>
              </a:rPr>
              <a:t>bagel and </a:t>
            </a:r>
            <a:r>
              <a:rPr lang="en-US" sz="1050" b="1" dirty="0" smtClean="0">
                <a:latin typeface="Comfortaa"/>
                <a:cs typeface="Comfortaa"/>
              </a:rPr>
              <a:t>restaurant</a:t>
            </a:r>
          </a:p>
          <a:p>
            <a:pPr algn="ctr"/>
            <a:r>
              <a:rPr lang="en-US" sz="1050" dirty="0" smtClean="0">
                <a:latin typeface="Tw Cen MT" panose="020B0602020104020603" pitchFamily="34" charset="0"/>
                <a:cs typeface="Comfortaa"/>
              </a:rPr>
              <a:t>181 Grand Street</a:t>
            </a:r>
            <a:r>
              <a:rPr lang="en-US" sz="1050" dirty="0">
                <a:latin typeface="Tw Cen MT" panose="020B0602020104020603" pitchFamily="34" charset="0"/>
                <a:cs typeface="Comfortaa"/>
              </a:rPr>
              <a:t/>
            </a:r>
            <a:br>
              <a:rPr lang="en-US" sz="1050" dirty="0">
                <a:latin typeface="Tw Cen MT" panose="020B0602020104020603" pitchFamily="34" charset="0"/>
                <a:cs typeface="Comfortaa"/>
              </a:rPr>
            </a:br>
            <a:r>
              <a:rPr lang="en-US" sz="1050" dirty="0">
                <a:latin typeface="Tw Cen MT" panose="020B0602020104020603" pitchFamily="34" charset="0"/>
                <a:cs typeface="Comfortaa"/>
              </a:rPr>
              <a:t>212 335 0609</a:t>
            </a:r>
          </a:p>
          <a:p>
            <a:pPr algn="ctr"/>
            <a:endParaRPr lang="en-US" dirty="0">
              <a:latin typeface="Tw Cen MT" panose="020B0602020104020603" pitchFamily="34" charset="0"/>
              <a:cs typeface="Comfortaa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4787" y="136348"/>
            <a:ext cx="700614" cy="59269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05443" y="2122571"/>
            <a:ext cx="2335369" cy="384719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1600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salad</a:t>
            </a:r>
            <a:r>
              <a:rPr lang="en-US" sz="1600" u="sng" dirty="0">
                <a:solidFill>
                  <a:srgbClr val="000000"/>
                </a:solidFill>
                <a:latin typeface="Tw Cen MT" panose="020B0602020104020603" pitchFamily="34" charset="0"/>
                <a:cs typeface="Comfortaa"/>
              </a:rPr>
              <a:t/>
            </a:r>
            <a:br>
              <a:rPr lang="en-US" sz="1600" u="sng" dirty="0">
                <a:solidFill>
                  <a:srgbClr val="000000"/>
                </a:solidFill>
                <a:latin typeface="Tw Cen MT" panose="020B0602020104020603" pitchFamily="34" charset="0"/>
                <a:cs typeface="Comfortaa"/>
              </a:rPr>
            </a:b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Comfortaa"/>
              </a:rPr>
              <a:t>Two Shot 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Tuna Salad $12</a:t>
            </a:r>
            <a: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mixed 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greens, tomato, onion, avocado </a:t>
            </a:r>
            <a:b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HS salmon, hard boiled egg</a:t>
            </a:r>
            <a: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Wellness Salad  $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14</a:t>
            </a: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mixed greens, </a:t>
            </a: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, onion, </a:t>
            </a: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avocado </a:t>
            </a:r>
            <a:b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HS 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salmon, hard boiled egg </a:t>
            </a:r>
            <a:endParaRPr lang="en-US" sz="1000" dirty="0" smtClean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/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Everything Schnitzel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Salad $16</a:t>
            </a:r>
            <a:r>
              <a:rPr lang="en-US" sz="1100" b="1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100" b="1" dirty="0">
                <a:latin typeface="Tw Cen MT" panose="020B0602020104020603" pitchFamily="34" charset="0"/>
                <a:cs typeface="Gill Sans SemiBold"/>
              </a:rPr>
            </a:br>
            <a:r>
              <a:rPr lang="en-US" sz="1100" dirty="0">
                <a:latin typeface="Tw Cen MT" panose="020B0602020104020603" pitchFamily="34" charset="0"/>
                <a:cs typeface="Gill Sans SemiBold"/>
              </a:rPr>
              <a:t>chicken cutlet</a:t>
            </a:r>
            <a:r>
              <a:rPr lang="en-US" sz="1100" dirty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100" dirty="0">
                <a:latin typeface="Tw Cen MT" panose="020B0602020104020603" pitchFamily="34" charset="0"/>
                <a:cs typeface="Times New Roman" panose="02020603050405020304" pitchFamily="18" charset="0"/>
              </a:rPr>
              <a:t> ∙ greens</a:t>
            </a:r>
            <a:r>
              <a:rPr lang="en-US" sz="1100" dirty="0">
                <a:solidFill>
                  <a:srgbClr val="000000"/>
                </a:solidFill>
                <a:latin typeface="Tw Cen MT" panose="020B0602020104020603" pitchFamily="34" charset="0"/>
              </a:rPr>
              <a:t> tomato</a:t>
            </a:r>
            <a:r>
              <a:rPr lang="en-US" sz="11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br>
              <a:rPr lang="en-US" sz="11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100" dirty="0" err="1" smtClean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1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w Cen MT" panose="020B0602020104020603" pitchFamily="34" charset="0"/>
                <a:cs typeface="Times New Roman" panose="02020603050405020304" pitchFamily="18" charset="0"/>
              </a:rPr>
              <a:t>∙  </a:t>
            </a:r>
            <a:r>
              <a:rPr lang="en-US" sz="1100" dirty="0">
                <a:solidFill>
                  <a:srgbClr val="000000"/>
                </a:solidFill>
                <a:latin typeface="Tw Cen MT" panose="020B0602020104020603" pitchFamily="34" charset="0"/>
              </a:rPr>
              <a:t>cucumber</a:t>
            </a:r>
            <a:r>
              <a:rPr lang="en-US" sz="1100" dirty="0">
                <a:latin typeface="Tw Cen MT" panose="020B0602020104020603" pitchFamily="34" charset="0"/>
                <a:cs typeface="Times New Roman" panose="02020603050405020304" pitchFamily="18" charset="0"/>
              </a:rPr>
              <a:t> ∙ red </a:t>
            </a:r>
            <a:r>
              <a:rPr lang="en-US" sz="1100" dirty="0">
                <a:solidFill>
                  <a:srgbClr val="000000"/>
                </a:solidFill>
                <a:latin typeface="Tw Cen MT" panose="020B0602020104020603" pitchFamily="34" charset="0"/>
              </a:rPr>
              <a:t>onion</a:t>
            </a:r>
            <a:r>
              <a:rPr lang="en-US" sz="11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1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Greek Salad  $10</a:t>
            </a:r>
            <a:r>
              <a:rPr lang="en-US" sz="1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tomato, cucumber, red onion</a:t>
            </a:r>
          </a:p>
          <a:p>
            <a:pPr algn="ctr"/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Cobb Salad $14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, onion, avocado </a:t>
            </a:r>
            <a:b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grilled chicken, </a:t>
            </a:r>
            <a:b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bacon, blue cheese 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hard boiled egg </a:t>
            </a:r>
          </a:p>
          <a:p>
            <a:pPr algn="ctr"/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Mixed Green Salad  $</a:t>
            </a: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9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, cucumber, red </a:t>
            </a: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onion</a:t>
            </a:r>
            <a:endParaRPr lang="en-US" sz="1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/>
            <a:endParaRPr lang="en-US" sz="1000" dirty="0" smtClean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/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200" i="1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endParaRPr lang="en-US" sz="1200" i="1" dirty="0">
              <a:latin typeface="Tw Cen MT" panose="020B06020201040206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41649"/>
            <a:ext cx="2316478" cy="62323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>
                <a:solidFill>
                  <a:srgbClr val="000000"/>
                </a:solidFill>
                <a:latin typeface="Gill Sans MT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972523" y="1321332"/>
            <a:ext cx="2293829" cy="892544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1600" u="sng" dirty="0" smtClean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soup</a:t>
            </a:r>
            <a:r>
              <a:rPr lang="en-US" sz="2400" dirty="0">
                <a:solidFill>
                  <a:srgbClr val="000000"/>
                </a:solidFill>
                <a:latin typeface="Bauhaus 93"/>
                <a:cs typeface="Bauhaus 93"/>
              </a:rPr>
              <a:t/>
            </a:r>
            <a:br>
              <a:rPr lang="en-US" sz="2400" dirty="0">
                <a:solidFill>
                  <a:srgbClr val="000000"/>
                </a:solidFill>
                <a:latin typeface="Bauhaus 93"/>
                <a:cs typeface="Bauhaus 93"/>
              </a:rPr>
            </a:br>
            <a:r>
              <a:rPr lang="en-US" sz="1100" dirty="0">
                <a:solidFill>
                  <a:srgbClr val="000000"/>
                </a:solidFill>
                <a:latin typeface="Bauhaus 93"/>
                <a:cs typeface="Bauhaus 9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Matzoh</a:t>
            </a: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Ball Soup 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$7</a:t>
            </a:r>
            <a:b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Chicken </a:t>
            </a: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Noodle Soup 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7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$2 add a </a:t>
            </a:r>
            <a:r>
              <a:rPr lang="en-US" sz="1000" dirty="0" err="1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matzoh</a:t>
            </a: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ball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endParaRPr lang="en-US" sz="1200" b="1" dirty="0">
              <a:solidFill>
                <a:srgbClr val="000000"/>
              </a:solidFill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45895" y="-56625"/>
            <a:ext cx="2259797" cy="5229104"/>
          </a:xfrm>
          <a:prstGeom prst="rect">
            <a:avLst/>
          </a:prstGeom>
          <a:noFill/>
        </p:spPr>
        <p:txBody>
          <a:bodyPr wrap="square" lIns="91421" tIns="45710" rIns="91421" bIns="45710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  <a:latin typeface="Tw Cen MT" panose="020B0602020104020603" pitchFamily="34" charset="0"/>
                <a:cs typeface="Bauhaus 93"/>
              </a:rPr>
              <a:t>  </a:t>
            </a:r>
            <a:r>
              <a:rPr lang="en-US" sz="1600" u="sng" dirty="0" smtClean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breakfast all day!</a:t>
            </a:r>
            <a:endParaRPr lang="en-US" sz="1200" u="sng" dirty="0">
              <a:solidFill>
                <a:srgbClr val="000000"/>
              </a:solidFill>
              <a:latin typeface="Blippo Blk BT" panose="04030905020B02020C03" pitchFamily="82" charset="0"/>
            </a:endParaRPr>
          </a:p>
          <a:p>
            <a:pPr algn="ctr"/>
            <a:r>
              <a:rPr lang="en-US" sz="1200" b="1" dirty="0" err="1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Matzoh</a:t>
            </a: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Brei</a:t>
            </a: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  $9</a:t>
            </a:r>
            <a: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scrambled eggs with </a:t>
            </a:r>
            <a:r>
              <a:rPr lang="en-US" sz="1000" dirty="0" err="1">
                <a:solidFill>
                  <a:srgbClr val="000000"/>
                </a:solidFill>
                <a:latin typeface="Tw Cen MT" panose="020B0602020104020603" pitchFamily="34" charset="0"/>
              </a:rPr>
              <a:t>matzoh</a:t>
            </a:r>
            <a: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Blintzes $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12</a:t>
            </a:r>
            <a:endParaRPr lang="en-US" sz="1200" b="1" dirty="0">
              <a:solidFill>
                <a:srgbClr val="000000"/>
              </a:solidFill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</a:rPr>
              <a:t>cheese crepe, sour cream, preserves</a:t>
            </a:r>
            <a: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The Pancake $12</a:t>
            </a:r>
            <a:b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plain, blueberry or banana-chocolate</a:t>
            </a:r>
            <a:endParaRPr lang="en-US" sz="1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/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French Toast $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12</a:t>
            </a:r>
            <a:b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challah </a:t>
            </a:r>
            <a:r>
              <a:rPr lang="en-US" sz="1000" dirty="0" err="1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french</a:t>
            </a:r>
            <a:r>
              <a:rPr lang="en-US" sz="1000" dirty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toast</a:t>
            </a:r>
            <a:b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</a:b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Breakfast Fruit Parfait $9</a:t>
            </a:r>
            <a:b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</a:br>
            <a:r>
              <a:rPr lang="en-US" sz="1000" dirty="0" err="1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greek</a:t>
            </a: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 yogurt, seasonal fruit, granola</a:t>
            </a:r>
            <a:endParaRPr lang="en-US" sz="1000" dirty="0">
              <a:solidFill>
                <a:srgbClr val="000000"/>
              </a:solidFill>
              <a:latin typeface="Tw Cen MT" panose="020B0602020104020603" pitchFamily="34" charset="0"/>
              <a:cs typeface="Gill Sans"/>
            </a:endParaRPr>
          </a:p>
          <a:p>
            <a:pPr algn="ctr"/>
            <a:r>
              <a:rPr lang="en-US" sz="1600" u="sng" dirty="0" smtClean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eggs</a:t>
            </a:r>
            <a:endParaRPr lang="en-US" sz="1600" u="sng" dirty="0">
              <a:solidFill>
                <a:srgbClr val="000000"/>
              </a:solidFill>
              <a:latin typeface="Blippo Blk BT" panose="04030905020B02020C03" pitchFamily="82" charset="0"/>
              <a:cs typeface="Comfortaa"/>
            </a:endParaRPr>
          </a:p>
          <a:p>
            <a:pPr algn="ctr"/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Egg &amp; Cheese Sandwich 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100" b="1" dirty="0">
                <a:latin typeface="Tw Cen MT" panose="020B0602020104020603" pitchFamily="34" charset="0"/>
                <a:cs typeface="Gill Sans SemiBold"/>
              </a:rPr>
              <a:t>7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b="1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two </a:t>
            </a:r>
            <a:r>
              <a:rPr lang="en-US" sz="1000" dirty="0">
                <a:latin typeface="Tw Cen MT" panose="020B0602020104020603" pitchFamily="34" charset="0"/>
                <a:cs typeface="Gill Sans MT"/>
              </a:rPr>
              <a:t>eggs and cheese on a bagel</a:t>
            </a:r>
            <a:endParaRPr lang="en-US" sz="1000" dirty="0">
              <a:solidFill>
                <a:srgbClr val="000000"/>
              </a:solidFill>
              <a:latin typeface="Tw Cen MT" panose="020B0602020104020603" pitchFamily="34" charset="0"/>
              <a:cs typeface="Comfortaa"/>
            </a:endParaRPr>
          </a:p>
          <a:p>
            <a:pPr algn="ctr"/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Le Grand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Breakfast 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$16</a:t>
            </a:r>
          </a:p>
          <a:p>
            <a:pPr algn="ctr"/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two </a:t>
            </a:r>
            <a:r>
              <a:rPr lang="en-US" sz="1000" dirty="0">
                <a:latin typeface="Tw Cen MT" panose="020B0602020104020603" pitchFamily="34" charset="0"/>
                <a:cs typeface="Gill Sans MT"/>
              </a:rPr>
              <a:t>eggs, latke, pancake, bacon</a:t>
            </a:r>
            <a:r>
              <a:rPr lang="en-US" sz="1200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Gill Sans MT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MT"/>
              </a:rPr>
              <a:t>Bunny Breakfast $14</a:t>
            </a:r>
            <a:br>
              <a:rPr lang="en-US" sz="1200" b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i="1" dirty="0" smtClean="0">
                <a:latin typeface="Tw Cen MT" panose="020B0602020104020603" pitchFamily="34" charset="0"/>
                <a:cs typeface="Gill Sans MT"/>
              </a:rPr>
              <a:t>served with a  bagel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0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two eggs avocado, nova salmon</a:t>
            </a:r>
            <a:r>
              <a:rPr lang="en-US" sz="1200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Gill Sans MT"/>
              </a:rPr>
            </a:br>
            <a:r>
              <a:rPr lang="en-US" sz="1200" dirty="0" smtClean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Eggs a la Baz $14</a:t>
            </a:r>
            <a:br>
              <a:rPr lang="en-US" sz="1200" b="1" dirty="0">
                <a:latin typeface="Tw Cen MT" panose="020B0602020104020603" pitchFamily="34" charset="0"/>
                <a:cs typeface="Gill Sans SemiBold"/>
              </a:rPr>
            </a:br>
            <a:r>
              <a:rPr lang="en-US" sz="1100" dirty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000" dirty="0">
                <a:latin typeface="Tw Cen MT" panose="020B0602020104020603" pitchFamily="34" charset="0"/>
                <a:cs typeface="Gill Sans MT"/>
              </a:rPr>
              <a:t>two latkes, two poached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eggs, nova</a:t>
            </a:r>
            <a:endParaRPr lang="en-US" sz="1000" dirty="0">
              <a:latin typeface="Tw Cen MT" panose="020B0602020104020603" pitchFamily="34" charset="0"/>
              <a:cs typeface="Gill Sans MT"/>
            </a:endParaRPr>
          </a:p>
          <a:p>
            <a:pPr algn="ctr"/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L-E-O $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14</a:t>
            </a:r>
            <a:br>
              <a:rPr lang="en-US" sz="1200" b="1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i="1" dirty="0" smtClean="0">
                <a:latin typeface="Tw Cen MT" panose="020B0602020104020603" pitchFamily="34" charset="0"/>
                <a:cs typeface="Gill Sans MT"/>
              </a:rPr>
              <a:t>served with a bagel</a:t>
            </a:r>
            <a:r>
              <a:rPr lang="en-US" sz="1100" b="1" i="1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100" b="1" i="1" dirty="0">
                <a:latin typeface="Tw Cen MT" panose="020B0602020104020603" pitchFamily="34" charset="0"/>
                <a:cs typeface="Gill Sans MT"/>
              </a:rPr>
            </a:br>
            <a:r>
              <a:rPr lang="en-US" sz="1000" dirty="0">
                <a:latin typeface="Tw Cen MT" panose="020B0602020104020603" pitchFamily="34" charset="0"/>
                <a:cs typeface="Gill Sans MT"/>
              </a:rPr>
              <a:t>nova ‘lox’, eggs and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onion</a:t>
            </a:r>
          </a:p>
          <a:p>
            <a:pPr algn="ctr"/>
            <a:r>
              <a:rPr lang="en-US" sz="1000" b="1" dirty="0" smtClean="0">
                <a:latin typeface="Tw Cen MT" panose="020B0602020104020603" pitchFamily="34" charset="0"/>
                <a:cs typeface="Gill Sans MT"/>
              </a:rPr>
              <a:t>Kitty Breakfast $14</a:t>
            </a:r>
          </a:p>
          <a:p>
            <a:pPr algn="ctr"/>
            <a:r>
              <a:rPr lang="en-US" sz="1000" i="1" dirty="0" smtClean="0">
                <a:latin typeface="Tw Cen MT" panose="020B0602020104020603" pitchFamily="34" charset="0"/>
                <a:cs typeface="Gill Sans MT"/>
              </a:rPr>
              <a:t>served with a bagel</a:t>
            </a:r>
            <a:br>
              <a:rPr lang="en-US" sz="1000" i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two </a:t>
            </a:r>
            <a:r>
              <a:rPr lang="en-US" sz="1000" dirty="0" err="1" smtClean="0">
                <a:latin typeface="Tw Cen MT" panose="020B0602020104020603" pitchFamily="34" charset="0"/>
                <a:cs typeface="Gill Sans MT"/>
              </a:rPr>
              <a:t>eggs,avocado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, bacon, latke</a:t>
            </a:r>
            <a:endParaRPr lang="en-US" sz="1000" dirty="0">
              <a:latin typeface="Tw Cen MT" panose="020B0602020104020603" pitchFamily="34" charset="0"/>
              <a:cs typeface="Gill Sans MT"/>
            </a:endParaRPr>
          </a:p>
          <a:p>
            <a:pPr algn="ctr">
              <a:lnSpc>
                <a:spcPct val="90000"/>
              </a:lnSpc>
            </a:pPr>
            <a:r>
              <a:rPr lang="en-US" sz="1200" b="1" dirty="0">
                <a:latin typeface="Tw Cen MT" panose="020B0602020104020603" pitchFamily="34" charset="0"/>
                <a:cs typeface="Gill Sans MT"/>
              </a:rPr>
              <a:t>Eggs any style </a:t>
            </a:r>
            <a:r>
              <a:rPr lang="en-US" sz="1200" b="1" dirty="0" smtClean="0">
                <a:latin typeface="Tw Cen MT" panose="020B0602020104020603" pitchFamily="34" charset="0"/>
                <a:cs typeface="Gill Sans MT"/>
              </a:rPr>
              <a:t>$7</a:t>
            </a:r>
            <a:br>
              <a:rPr lang="en-US" sz="1200" b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served </a:t>
            </a:r>
            <a:r>
              <a:rPr lang="en-US" sz="1000" dirty="0">
                <a:latin typeface="Tw Cen MT" panose="020B0602020104020603" pitchFamily="34" charset="0"/>
                <a:cs typeface="Gill Sans MT"/>
              </a:rPr>
              <a:t>with a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bagel</a:t>
            </a:r>
            <a:r>
              <a:rPr lang="en-US" sz="300" i="1" dirty="0" smtClean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300" i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i="1" dirty="0" smtClean="0">
                <a:latin typeface="Tw Cen MT" panose="020B0602020104020603" pitchFamily="34" charset="0"/>
                <a:cs typeface="Gill Sans MT"/>
              </a:rPr>
              <a:t>add </a:t>
            </a:r>
            <a:r>
              <a:rPr lang="en-US" sz="1000" i="1" dirty="0">
                <a:latin typeface="Tw Cen MT" panose="020B0602020104020603" pitchFamily="34" charset="0"/>
                <a:cs typeface="Gill Sans MT"/>
              </a:rPr>
              <a:t>to any egg plate: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030" y="5030101"/>
            <a:ext cx="2120730" cy="1061821"/>
          </a:xfrm>
          <a:prstGeom prst="rect">
            <a:avLst/>
          </a:prstGeom>
          <a:noFill/>
        </p:spPr>
        <p:txBody>
          <a:bodyPr wrap="square" lIns="91431" tIns="45716" rIns="91431" bIns="45716" numCol="2" rtlCol="0">
            <a:spAutoFit/>
          </a:bodyPr>
          <a:lstStyle/>
          <a:p>
            <a:r>
              <a:rPr lang="en-US" sz="900" i="1" dirty="0">
                <a:latin typeface="Tw Cen MT" panose="020B0602020104020603" pitchFamily="34" charset="0"/>
                <a:cs typeface="Gill Sans"/>
              </a:rPr>
              <a:t>Latke $3 </a:t>
            </a:r>
          </a:p>
          <a:p>
            <a:r>
              <a:rPr lang="en-US" sz="900" i="1" dirty="0">
                <a:latin typeface="Tw Cen MT" panose="020B0602020104020603" pitchFamily="34" charset="0"/>
                <a:cs typeface="Gill Sans"/>
              </a:rPr>
              <a:t>Bacon $3</a:t>
            </a:r>
          </a:p>
          <a:p>
            <a:r>
              <a:rPr lang="en-US" sz="900" i="1" dirty="0">
                <a:latin typeface="Tw Cen MT" panose="020B0602020104020603" pitchFamily="34" charset="0"/>
                <a:cs typeface="Gill Sans"/>
              </a:rPr>
              <a:t>Avocado $3</a:t>
            </a:r>
          </a:p>
          <a:p>
            <a:r>
              <a:rPr lang="en-US" sz="900" i="1" dirty="0">
                <a:latin typeface="Tw Cen MT" panose="020B0602020104020603" pitchFamily="34" charset="0"/>
                <a:cs typeface="Gill Sans"/>
              </a:rPr>
              <a:t>Tomato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$.75</a:t>
            </a:r>
            <a:br>
              <a:rPr lang="en-US" sz="900" i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Horseradish $.75</a:t>
            </a:r>
            <a:endParaRPr lang="en-US" sz="9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900" i="1" dirty="0" smtClean="0">
                <a:latin typeface="Tw Cen MT" panose="020B0602020104020603" pitchFamily="34" charset="0"/>
                <a:cs typeface="Gill Sans"/>
              </a:rPr>
            </a:br>
            <a:endParaRPr lang="en-US" sz="9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Cheese </a:t>
            </a:r>
            <a:r>
              <a:rPr lang="en-US" sz="900" i="1" dirty="0">
                <a:latin typeface="Tw Cen MT" panose="020B0602020104020603" pitchFamily="34" charset="0"/>
                <a:cs typeface="Gill Sans"/>
              </a:rPr>
              <a:t>$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2</a:t>
            </a:r>
          </a:p>
          <a:p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Gravlax $6</a:t>
            </a:r>
            <a:endParaRPr lang="en-US" sz="9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900" i="1" dirty="0">
                <a:latin typeface="Tw Cen MT" panose="020B0602020104020603" pitchFamily="34" charset="0"/>
                <a:cs typeface="Gill Sans"/>
              </a:rPr>
              <a:t>Nova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$5</a:t>
            </a:r>
            <a:endParaRPr lang="en-US" sz="9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900" i="1" dirty="0">
                <a:latin typeface="Tw Cen MT" panose="020B0602020104020603" pitchFamily="34" charset="0"/>
                <a:cs typeface="Gill Sans"/>
              </a:rPr>
              <a:t>Sable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$</a:t>
            </a:r>
            <a:r>
              <a:rPr lang="en-US" sz="900" i="1" dirty="0">
                <a:latin typeface="Tw Cen MT" panose="020B0602020104020603" pitchFamily="34" charset="0"/>
                <a:cs typeface="Gill Sans"/>
              </a:rPr>
              <a:t>6</a:t>
            </a:r>
            <a:br>
              <a:rPr lang="en-US" sz="900" i="1" dirty="0">
                <a:latin typeface="Tw Cen MT" panose="020B0602020104020603" pitchFamily="34" charset="0"/>
                <a:cs typeface="Gill Sans"/>
              </a:rPr>
            </a:br>
            <a:r>
              <a:rPr lang="en-US" sz="900" i="1" dirty="0">
                <a:latin typeface="Tw Cen MT" panose="020B0602020104020603" pitchFamily="34" charset="0"/>
                <a:cs typeface="Gill Sans"/>
              </a:rPr>
              <a:t>Onion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$.75</a:t>
            </a:r>
            <a:endParaRPr lang="en-US" sz="900" i="1" dirty="0">
              <a:latin typeface="Tw Cen MT" panose="020B0602020104020603" pitchFamily="34" charset="0"/>
              <a:cs typeface="Gill Sans"/>
            </a:endParaRPr>
          </a:p>
          <a:p>
            <a:endParaRPr lang="en-US" sz="1100" i="1" dirty="0"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048011" y="0"/>
            <a:ext cx="2099599" cy="1775863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sz="1400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for the table</a:t>
            </a:r>
          </a:p>
          <a:p>
            <a:pPr algn="ctr">
              <a:lnSpc>
                <a:spcPct val="90000"/>
              </a:lnSpc>
            </a:pPr>
            <a:r>
              <a:rPr lang="en-US" sz="1200" b="1" dirty="0">
                <a:latin typeface="Tw Cen MT" panose="020B0602020104020603" pitchFamily="34" charset="0"/>
                <a:cs typeface="Comfortaa"/>
              </a:rPr>
              <a:t>Joyce’s Famous</a:t>
            </a:r>
            <a:r>
              <a:rPr lang="en-US" sz="1200" b="1" dirty="0">
                <a:latin typeface="Tw Cen MT" panose="020B0602020104020603" pitchFamily="34" charset="0"/>
                <a:cs typeface="Bauhaus 93"/>
              </a:rPr>
              <a:t>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Latkes $10</a:t>
            </a:r>
            <a:r>
              <a:rPr lang="en-US" sz="1200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applesauce, </a:t>
            </a:r>
            <a:r>
              <a:rPr lang="en-US" sz="1000" dirty="0">
                <a:latin typeface="Tw Cen MT" panose="020B0602020104020603" pitchFamily="34" charset="0"/>
                <a:cs typeface="Gill Sans MT"/>
              </a:rPr>
              <a:t>sour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cream</a:t>
            </a:r>
            <a:br>
              <a:rPr lang="en-US" sz="10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400" b="1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400" b="1" dirty="0">
                <a:latin typeface="Tw Cen MT" panose="020B0602020104020603" pitchFamily="34" charset="0"/>
                <a:cs typeface="Gill Sans MT"/>
              </a:rPr>
            </a:br>
            <a:r>
              <a:rPr lang="en-US" sz="1200" b="1" dirty="0">
                <a:latin typeface="Tw Cen MT" panose="020B0602020104020603" pitchFamily="34" charset="0"/>
                <a:cs typeface="Gill Sans MT"/>
              </a:rPr>
              <a:t>Latkes </a:t>
            </a:r>
            <a:r>
              <a:rPr lang="en-US" sz="1200" b="1" dirty="0" err="1" smtClean="0">
                <a:latin typeface="Tw Cen MT" panose="020B0602020104020603" pitchFamily="34" charset="0"/>
                <a:cs typeface="Gill Sans MT"/>
              </a:rPr>
              <a:t>FancyPants</a:t>
            </a:r>
            <a:r>
              <a:rPr lang="en-US" sz="1200" b="1" dirty="0" smtClean="0">
                <a:latin typeface="Tw Cen MT" panose="020B0602020104020603" pitchFamily="34" charset="0"/>
                <a:cs typeface="Gill Sans MT"/>
              </a:rPr>
              <a:t>  $15</a:t>
            </a:r>
            <a:br>
              <a:rPr lang="en-US" sz="1200" b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nova salmon, sour cream</a:t>
            </a:r>
            <a:br>
              <a:rPr lang="en-US" sz="10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400" dirty="0" smtClean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4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MT"/>
              </a:rPr>
              <a:t>Whitefish </a:t>
            </a:r>
            <a:r>
              <a:rPr lang="en-US" sz="1200" b="1" dirty="0" smtClean="0">
                <a:latin typeface="Tw Cen MT" panose="020B0602020104020603" pitchFamily="34" charset="0"/>
                <a:ea typeface="Gill Sans MT"/>
                <a:cs typeface="Gill Sans SemiBold"/>
              </a:rPr>
              <a:t>&amp; Bagel Chips $10</a:t>
            </a:r>
            <a:br>
              <a:rPr lang="en-US" sz="1200" b="1" dirty="0" smtClean="0">
                <a:latin typeface="Tw Cen MT" panose="020B0602020104020603" pitchFamily="34" charset="0"/>
                <a:ea typeface="Gill Sans MT"/>
                <a:cs typeface="Gill Sans SemiBold"/>
              </a:rPr>
            </a:br>
            <a:r>
              <a:rPr lang="en-US" sz="400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400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200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Deli Salad Trio&amp; PICKLES!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 $10</a:t>
            </a:r>
            <a:br>
              <a:rPr lang="en-US" sz="1200" b="1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400" b="1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400" b="1" dirty="0">
                <a:latin typeface="Tw Cen MT" panose="020B0602020104020603" pitchFamily="34" charset="0"/>
                <a:cs typeface="Gill Sans SemiBold"/>
              </a:rPr>
            </a:br>
            <a:r>
              <a:rPr lang="en-US" sz="1200" dirty="0">
                <a:latin typeface="Tw Cen MT" panose="020B0602020104020603" pitchFamily="34" charset="0"/>
                <a:ea typeface="Gill Sans MT"/>
                <a:cs typeface="Gill Sans MT"/>
              </a:rPr>
              <a:t>		</a:t>
            </a:r>
            <a:r>
              <a:rPr lang="en-US" sz="1200" dirty="0">
                <a:latin typeface="Gill Sans MT"/>
                <a:ea typeface="Gill Sans MT"/>
                <a:cs typeface="Gill Sans MT"/>
              </a:rPr>
              <a:t>	</a:t>
            </a:r>
          </a:p>
        </p:txBody>
      </p:sp>
      <p:sp>
        <p:nvSpPr>
          <p:cNvPr id="4" name="Rectangle 3"/>
          <p:cNvSpPr/>
          <p:nvPr/>
        </p:nvSpPr>
        <p:spPr>
          <a:xfrm>
            <a:off x="2529618" y="3961599"/>
            <a:ext cx="5002322" cy="1938984"/>
          </a:xfrm>
          <a:prstGeom prst="rect">
            <a:avLst/>
          </a:prstGeom>
        </p:spPr>
        <p:txBody>
          <a:bodyPr wrap="square" lIns="91431" tIns="45716" rIns="91431" bIns="45716" numCol="2">
            <a:spAutoFit/>
          </a:bodyPr>
          <a:lstStyle/>
          <a:p>
            <a:r>
              <a:rPr lang="en-US" sz="1000" b="1" dirty="0">
                <a:latin typeface="Tw Cen MT" panose="020B0602020104020603" pitchFamily="34" charset="0"/>
                <a:cs typeface="Gill Sans SemiBold"/>
              </a:rPr>
              <a:t>Seltzer!	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		$3</a:t>
            </a:r>
          </a:p>
          <a:p>
            <a:r>
              <a:rPr lang="en-US" sz="1000" b="1" dirty="0" err="1">
                <a:latin typeface="Tw Cen MT" panose="020B0602020104020603" pitchFamily="34" charset="0"/>
                <a:cs typeface="Gill Sans SemiBold"/>
              </a:rPr>
              <a:t>Dr</a:t>
            </a:r>
            <a:r>
              <a:rPr lang="en-US" sz="1000" b="1" dirty="0">
                <a:latin typeface="Tw Cen MT" panose="020B0602020104020603" pitchFamily="34" charset="0"/>
                <a:cs typeface="Gill Sans SemiBold"/>
              </a:rPr>
              <a:t> Brown’s Soda  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$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3</a:t>
            </a:r>
            <a:br>
              <a:rPr lang="en-US" sz="1000" dirty="0">
                <a:latin typeface="Tw Cen MT" panose="020B0602020104020603" pitchFamily="34" charset="0"/>
                <a:cs typeface="Gill Sans SemiBold"/>
              </a:rPr>
            </a:br>
            <a:r>
              <a:rPr lang="en-US" sz="1000" i="1" dirty="0" err="1">
                <a:latin typeface="Tw Cen MT" panose="020B0602020104020603" pitchFamily="34" charset="0"/>
                <a:cs typeface="Gill Sans"/>
              </a:rPr>
              <a:t>cel</a:t>
            </a:r>
            <a:r>
              <a:rPr lang="en-US" sz="1000" i="1" dirty="0">
                <a:latin typeface="Tw Cen MT" panose="020B0602020104020603" pitchFamily="34" charset="0"/>
                <a:cs typeface="Gill Sans"/>
              </a:rPr>
              <a:t>-ray, root beer, cream soda, </a:t>
            </a:r>
            <a:r>
              <a:rPr lang="en-US" sz="1000" i="1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1000" i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i="1" dirty="0" smtClean="0">
                <a:latin typeface="Tw Cen MT" panose="020B0602020104020603" pitchFamily="34" charset="0"/>
                <a:cs typeface="Gill Sans"/>
              </a:rPr>
              <a:t>black cherry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1000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Coca-Cola or Diet Coke        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$3</a:t>
            </a:r>
          </a:p>
          <a:p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Iced Tea 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		$3</a:t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Lemonade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			$3 </a:t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Lime Rickey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		$3</a:t>
            </a:r>
          </a:p>
          <a:p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Saratoga Water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	$3</a:t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MILK SHAKE			$8</a:t>
            </a:r>
          </a:p>
          <a:p>
            <a:endParaRPr lang="en-US" sz="1000" dirty="0" smtClean="0">
              <a:latin typeface="Tw Cen MT" panose="020B0602020104020603" pitchFamily="34" charset="0"/>
              <a:cs typeface="Gill Sans SemiBold"/>
            </a:endParaRPr>
          </a:p>
          <a:p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Fresh Squeezed Juice        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$6</a:t>
            </a:r>
          </a:p>
          <a:p>
            <a:r>
              <a:rPr lang="en-US" sz="1000" i="1" dirty="0">
                <a:latin typeface="Tw Cen MT" panose="020B0602020104020603" pitchFamily="34" charset="0"/>
                <a:cs typeface="Gill Sans MT"/>
              </a:rPr>
              <a:t>o</a:t>
            </a:r>
            <a:r>
              <a:rPr lang="en-US" sz="1000" i="1" dirty="0" smtClean="0">
                <a:latin typeface="Tw Cen MT" panose="020B0602020104020603" pitchFamily="34" charset="0"/>
                <a:cs typeface="Gill Sans MT"/>
              </a:rPr>
              <a:t>range or grapefruit       </a:t>
            </a:r>
          </a:p>
          <a:p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Baz Brew coffee  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 $3</a:t>
            </a:r>
          </a:p>
          <a:p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Hot Tea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     		 $3</a:t>
            </a:r>
          </a:p>
          <a:p>
            <a:r>
              <a:rPr lang="en-US" sz="1000" i="1" dirty="0" smtClean="0">
                <a:latin typeface="Tw Cen MT" panose="020B0602020104020603" pitchFamily="34" charset="0"/>
                <a:cs typeface="Gill Sans"/>
              </a:rPr>
              <a:t>green</a:t>
            </a:r>
            <a:r>
              <a:rPr lang="en-US" sz="1000" i="1" dirty="0">
                <a:latin typeface="Tw Cen MT" panose="020B0602020104020603" pitchFamily="34" charset="0"/>
                <a:cs typeface="Gill Sans"/>
              </a:rPr>
              <a:t>, mint, chamomile, black</a:t>
            </a:r>
          </a:p>
          <a:p>
            <a:r>
              <a:rPr lang="en-US" sz="1000" b="1" dirty="0">
                <a:latin typeface="Tw Cen MT" panose="020B0602020104020603" pitchFamily="34" charset="0"/>
                <a:cs typeface="Gill Sans SemiBold"/>
              </a:rPr>
              <a:t>Soda float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	 $8</a:t>
            </a:r>
            <a:br>
              <a:rPr lang="en-US" sz="1000" dirty="0">
                <a:latin typeface="Tw Cen MT" panose="020B0602020104020603" pitchFamily="34" charset="0"/>
                <a:cs typeface="Gill Sans SemiBold"/>
              </a:rPr>
            </a:br>
            <a:r>
              <a:rPr lang="en-US" sz="1000" i="1" dirty="0" smtClean="0">
                <a:latin typeface="Tw Cen MT" panose="020B0602020104020603" pitchFamily="34" charset="0"/>
                <a:cs typeface="Gill Sans MT"/>
              </a:rPr>
              <a:t>r</a:t>
            </a:r>
            <a:r>
              <a:rPr lang="en-US" sz="900" i="1" dirty="0" smtClean="0">
                <a:latin typeface="Tw Cen MT" panose="020B0602020104020603" pitchFamily="34" charset="0"/>
                <a:cs typeface="Gill Sans MT"/>
              </a:rPr>
              <a:t>oot beer, cream soda, </a:t>
            </a:r>
            <a:br>
              <a:rPr lang="en-US" sz="900" i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900" i="1" dirty="0" err="1" smtClean="0">
                <a:latin typeface="Tw Cen MT" panose="020B0602020104020603" pitchFamily="34" charset="0"/>
                <a:cs typeface="Gill Sans MT"/>
              </a:rPr>
              <a:t>coca-cola</a:t>
            </a:r>
            <a:r>
              <a:rPr lang="en-US" sz="900" i="1" dirty="0" smtClean="0">
                <a:latin typeface="Tw Cen MT" panose="020B0602020104020603" pitchFamily="34" charset="0"/>
                <a:cs typeface="Gill Sans MT"/>
              </a:rPr>
              <a:t> or black cherry</a:t>
            </a:r>
            <a:br>
              <a:rPr lang="en-US" sz="900" i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900" i="1" dirty="0" smtClean="0">
                <a:latin typeface="Tw Cen MT" panose="020B0602020104020603" pitchFamily="34" charset="0"/>
                <a:cs typeface="Gill Sans MT"/>
              </a:rPr>
              <a:t> &amp; vanilla ice cream</a:t>
            </a:r>
          </a:p>
          <a:p>
            <a:r>
              <a:rPr lang="en-US" sz="1000" b="1" dirty="0" smtClean="0">
                <a:latin typeface="Tw Cen MT" panose="020B0602020104020603" pitchFamily="34" charset="0"/>
                <a:cs typeface="Gill Sans SemiBold"/>
              </a:rPr>
              <a:t>Egg Cream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	 $6</a:t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900" i="1" dirty="0" smtClean="0">
                <a:latin typeface="Tw Cen MT" panose="020B0602020104020603" pitchFamily="34" charset="0"/>
                <a:cs typeface="Gill Sans MT"/>
              </a:rPr>
              <a:t>chocolate, coffee, vanilla, strawberry</a:t>
            </a:r>
          </a:p>
          <a:p>
            <a:endParaRPr lang="en-US" sz="1000" dirty="0" smtClean="0"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81165" y="3570980"/>
            <a:ext cx="125866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en-US" u="sng" dirty="0" smtClean="0">
                <a:latin typeface="Blippo Blk BT" panose="04030905020B02020C03" pitchFamily="82" charset="0"/>
                <a:cs typeface="Comfortaa"/>
              </a:rPr>
              <a:t>beverages</a:t>
            </a:r>
            <a:endParaRPr lang="en-US" u="sng" dirty="0">
              <a:latin typeface="Blippo Blk BT" panose="04030905020B02020C03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0453" y="2233935"/>
            <a:ext cx="190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w Cen MT" panose="020B0602020104020603" pitchFamily="34" charset="0"/>
                <a:cs typeface="Comfortaa"/>
              </a:rPr>
              <a:t>catering and events!</a:t>
            </a:r>
            <a:r>
              <a:rPr lang="en-US" sz="1200" dirty="0">
                <a:latin typeface="Tw Cen MT" panose="020B0602020104020603" pitchFamily="34" charset="0"/>
                <a:cs typeface="Comfortaa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Comfortaa"/>
              </a:rPr>
            </a:br>
            <a:r>
              <a:rPr lang="en-US" sz="1200" dirty="0">
                <a:latin typeface="Tw Cen MT" panose="020B0602020104020603" pitchFamily="34" charset="0"/>
                <a:cs typeface="Comfortaa"/>
              </a:rPr>
              <a:t>menu available at www.bazbagel.com</a:t>
            </a:r>
          </a:p>
          <a:p>
            <a:pPr algn="ctr"/>
            <a:r>
              <a:rPr lang="en-US" sz="1200" dirty="0">
                <a:latin typeface="Tw Cen MT" panose="020B0602020104020603" pitchFamily="34" charset="0"/>
                <a:cs typeface="Comfortaa"/>
              </a:rPr>
              <a:t>catering@bazbagel.com</a:t>
            </a:r>
            <a:r>
              <a:rPr lang="en-US" sz="12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20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endParaRPr lang="en-US" sz="1200" dirty="0">
              <a:latin typeface="Tw Cen MT" panose="020B0602020104020603" pitchFamily="34" charset="0"/>
              <a:cs typeface="Comforta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06500" y="1166506"/>
            <a:ext cx="26156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</a:t>
            </a:r>
            <a:r>
              <a:rPr lang="en-US" b="1" dirty="0" smtClean="0"/>
              <a:t>elivery!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>Monday- Friday : </a:t>
            </a:r>
            <a:r>
              <a:rPr lang="en-US" sz="1400" dirty="0" smtClean="0"/>
              <a:t>7am-3:00pm</a:t>
            </a:r>
            <a:br>
              <a:rPr lang="en-US" sz="1400" dirty="0" smtClean="0"/>
            </a:br>
            <a:r>
              <a:rPr lang="en-US" sz="1400" b="1" dirty="0" smtClean="0"/>
              <a:t>Saturday &amp; Sunday</a:t>
            </a:r>
            <a:r>
              <a:rPr lang="en-US" sz="1400" dirty="0" smtClean="0"/>
              <a:t>: 8am-4:00pm</a:t>
            </a:r>
          </a:p>
          <a:p>
            <a:pPr algn="ctr"/>
            <a:r>
              <a:rPr lang="en-US" sz="1400" dirty="0" smtClean="0"/>
              <a:t>212 335 0609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6972523" y="4017795"/>
            <a:ext cx="2201210" cy="92332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    </a:t>
            </a:r>
            <a:endParaRPr lang="en-US" sz="1000" dirty="0">
              <a:latin typeface="Tw Cen MT" panose="020B0602020104020603" pitchFamily="34" charset="0"/>
              <a:cs typeface="Gill Sans"/>
            </a:endParaRPr>
          </a:p>
          <a:p>
            <a:endParaRPr lang="en-US" sz="1100" dirty="0">
              <a:latin typeface="Tw Cen MT" panose="020B0602020104020603" pitchFamily="34" charset="0"/>
              <a:cs typeface="Gill Sans"/>
            </a:endParaRPr>
          </a:p>
          <a:p>
            <a:endParaRPr lang="en-US" sz="1100" dirty="0">
              <a:latin typeface="Tw Cen MT" panose="020B0602020104020603" pitchFamily="34" charset="0"/>
              <a:cs typeface="Gill Sans"/>
            </a:endParaRPr>
          </a:p>
          <a:p>
            <a:r>
              <a:rPr lang="en-US" sz="1100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100" dirty="0">
                <a:latin typeface="Tw Cen MT" panose="020B0602020104020603" pitchFamily="34" charset="0"/>
                <a:cs typeface="Gill Sans SemiBold"/>
              </a:rPr>
            </a:br>
            <a:endParaRPr lang="en-US" sz="1100" dirty="0">
              <a:latin typeface="Tw Cen MT" panose="020B0602020104020603" pitchFamily="34" charset="0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82452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740714"/>
              </p:ext>
            </p:extLst>
          </p:nvPr>
        </p:nvGraphicFramePr>
        <p:xfrm>
          <a:off x="2236844" y="32077"/>
          <a:ext cx="208280" cy="5660877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566087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lnL w="12700" cmpd="sng">
                      <a:solidFill>
                        <a:scrgbClr r="0" g="0" b="0"/>
                      </a:solidFill>
                      <a:prstDash val="dot"/>
                    </a:lnL>
                    <a:lnR w="12700" cmpd="sng">
                      <a:solidFill>
                        <a:scrgbClr r="0" g="0" b="0"/>
                      </a:solidFill>
                      <a:prstDash val="dot"/>
                    </a:lnR>
                    <a:lnT w="12700" cmpd="sng">
                      <a:solidFill>
                        <a:scrgbClr r="0" g="0" b="0"/>
                      </a:solidFill>
                      <a:prstDash val="dot"/>
                    </a:lnT>
                    <a:lnB w="12700" cmpd="sng">
                      <a:solidFill>
                        <a:scrgbClr r="0" g="0" b="0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945503"/>
              </p:ext>
            </p:extLst>
          </p:nvPr>
        </p:nvGraphicFramePr>
        <p:xfrm>
          <a:off x="6765830" y="16041"/>
          <a:ext cx="208280" cy="5660877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566087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lnL w="12700" cmpd="sng">
                      <a:solidFill>
                        <a:scrgbClr r="0" g="0" b="0"/>
                      </a:solidFill>
                      <a:prstDash val="dot"/>
                    </a:lnL>
                    <a:lnR w="12700" cmpd="sng">
                      <a:solidFill>
                        <a:scrgbClr r="0" g="0" b="0"/>
                      </a:solidFill>
                      <a:prstDash val="dot"/>
                    </a:lnR>
                    <a:lnT w="12700" cmpd="sng">
                      <a:solidFill>
                        <a:scrgbClr r="0" g="0" b="0"/>
                      </a:solidFill>
                      <a:prstDash val="dot"/>
                    </a:lnT>
                    <a:lnB w="12700" cmpd="sng">
                      <a:solidFill>
                        <a:scrgbClr r="0" g="0" b="0"/>
                      </a:solidFill>
                      <a:prstDash val="dot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-13089" y="4787069"/>
            <a:ext cx="4239576" cy="1231086"/>
          </a:xfrm>
          <a:prstGeom prst="rect">
            <a:avLst/>
          </a:prstGeom>
          <a:noFill/>
        </p:spPr>
        <p:txBody>
          <a:bodyPr wrap="square" lIns="91421" tIns="45710" rIns="91421" bIns="45710" numCol="1" rtlCol="0">
            <a:spAutoFit/>
          </a:bodyPr>
          <a:lstStyle/>
          <a:p>
            <a:r>
              <a:rPr lang="en-US" sz="900" i="1" dirty="0">
                <a:latin typeface="Tw Cen MT" panose="020B0602020104020603" pitchFamily="34" charset="0"/>
              </a:rPr>
              <a:t>+$.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75</a:t>
            </a:r>
            <a:r>
              <a:rPr lang="en-US" sz="900" i="1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900" i="1" dirty="0">
                <a:latin typeface="Tw Cen MT" panose="020B0602020104020603" pitchFamily="34" charset="0"/>
                <a:cs typeface="Gill Sans"/>
              </a:rPr>
              <a:t>tomato, onion,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cucumber, chive</a:t>
            </a:r>
            <a:br>
              <a:rPr lang="en-US" sz="900" i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           caper</a:t>
            </a:r>
            <a:r>
              <a:rPr lang="en-US" sz="900" i="1" dirty="0">
                <a:latin typeface="Tw Cen MT" panose="020B0602020104020603" pitchFamily="34" charset="0"/>
                <a:cs typeface="Gill Sans"/>
              </a:rPr>
              <a:t>, lettuce</a:t>
            </a:r>
            <a:br>
              <a:rPr lang="en-US" sz="900" i="1" dirty="0">
                <a:latin typeface="Tw Cen MT" panose="020B0602020104020603" pitchFamily="34" charset="0"/>
                <a:cs typeface="Gill Sans"/>
              </a:rPr>
            </a:br>
            <a:r>
              <a:rPr lang="en-US" sz="900" i="1" dirty="0">
                <a:latin typeface="Tw Cen MT" panose="020B0602020104020603" pitchFamily="34" charset="0"/>
                <a:cs typeface="Gill Sans"/>
              </a:rPr>
              <a:t>+ $2 avocado 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   +$2 </a:t>
            </a:r>
            <a:r>
              <a:rPr lang="en-US" sz="900" i="1" dirty="0" err="1" smtClean="0">
                <a:latin typeface="Tw Cen MT" panose="020B0602020104020603" pitchFamily="34" charset="0"/>
                <a:cs typeface="Gill Sans"/>
              </a:rPr>
              <a:t>Tobiko</a:t>
            </a:r>
            <a:endParaRPr lang="en-US" sz="9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900" i="1" dirty="0">
                <a:latin typeface="Tw Cen MT" panose="020B0602020104020603" pitchFamily="34" charset="0"/>
                <a:cs typeface="Gill Sans"/>
              </a:rPr>
              <a:t>+ $1 horseradish           </a:t>
            </a:r>
            <a:br>
              <a:rPr lang="en-US" sz="900" i="1" dirty="0">
                <a:latin typeface="Tw Cen MT" panose="020B0602020104020603" pitchFamily="34" charset="0"/>
                <a:cs typeface="Gill Sans"/>
              </a:rPr>
            </a:br>
            <a:r>
              <a:rPr lang="en-US" sz="900" i="1" dirty="0">
                <a:latin typeface="Tw Cen MT" panose="020B0602020104020603" pitchFamily="34" charset="0"/>
                <a:cs typeface="Gill Sans"/>
              </a:rPr>
              <a:t>+ $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>2 cheese</a:t>
            </a:r>
            <a:r>
              <a:rPr lang="en-US" sz="850" i="1" dirty="0" smtClean="0">
                <a:latin typeface="Tw Cen MT" panose="020B0602020104020603" pitchFamily="34" charset="0"/>
                <a:cs typeface="Gill Sans"/>
              </a:rPr>
              <a:t> (</a:t>
            </a:r>
            <a:r>
              <a:rPr lang="en-US" sz="850" i="1" dirty="0" err="1" smtClean="0">
                <a:latin typeface="Tw Cen MT" panose="020B0602020104020603" pitchFamily="34" charset="0"/>
                <a:cs typeface="Gill Sans"/>
              </a:rPr>
              <a:t>american</a:t>
            </a:r>
            <a:r>
              <a:rPr lang="en-US" sz="850" i="1" dirty="0">
                <a:latin typeface="Tw Cen MT" panose="020B0602020104020603" pitchFamily="34" charset="0"/>
                <a:cs typeface="Gill Sans"/>
              </a:rPr>
              <a:t>, cheddar, muenster, </a:t>
            </a:r>
            <a:r>
              <a:rPr lang="en-US" sz="850" i="1" dirty="0" err="1" smtClean="0">
                <a:latin typeface="Tw Cen MT" panose="020B0602020104020603" pitchFamily="34" charset="0"/>
                <a:cs typeface="Gill Sans"/>
              </a:rPr>
              <a:t>swiss</a:t>
            </a:r>
            <a:r>
              <a:rPr lang="en-US" sz="800" i="1" dirty="0">
                <a:latin typeface="Tw Cen MT" panose="020B0602020104020603" pitchFamily="34" charset="0"/>
                <a:cs typeface="Gill Sans"/>
              </a:rPr>
              <a:t>)</a:t>
            </a:r>
            <a:br>
              <a:rPr lang="en-US" sz="800" i="1" dirty="0">
                <a:latin typeface="Tw Cen MT" panose="020B0602020104020603" pitchFamily="34" charset="0"/>
                <a:cs typeface="Gill Sans"/>
              </a:rPr>
            </a:br>
            <a:r>
              <a:rPr lang="en-US" sz="900" i="1" dirty="0">
                <a:latin typeface="Tw Cen MT" panose="020B0602020104020603" pitchFamily="34" charset="0"/>
                <a:cs typeface="Gill Sans"/>
              </a:rPr>
              <a:t>+ $2 open-faced </a:t>
            </a:r>
            <a:r>
              <a:rPr lang="en-US" sz="900" i="1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900" i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i="1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000" i="1" dirty="0">
                <a:latin typeface="Tw Cen MT" panose="020B0602020104020603" pitchFamily="34" charset="0"/>
                <a:cs typeface="Gill Sans"/>
              </a:rPr>
            </a:br>
            <a:endParaRPr lang="en-US" sz="1000" i="1" dirty="0">
              <a:solidFill>
                <a:srgbClr val="F5CBB7"/>
              </a:solidFill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1392433"/>
            <a:ext cx="4572000" cy="1661973"/>
          </a:xfrm>
          <a:prstGeom prst="rect">
            <a:avLst/>
          </a:prstGeom>
        </p:spPr>
        <p:txBody>
          <a:bodyPr lIns="91421" tIns="45710" rIns="91421" bIns="45710">
            <a:spAutoFit/>
          </a:bodyPr>
          <a:lstStyle/>
          <a:p>
            <a:pPr algn="just"/>
            <a:endParaRPr lang="en-US" sz="3600" dirty="0">
              <a:solidFill>
                <a:srgbClr val="000000"/>
              </a:solidFill>
              <a:latin typeface="Gill Sans MT"/>
            </a:endParaRPr>
          </a:p>
          <a:p>
            <a:endParaRPr lang="en-US" sz="2400" dirty="0">
              <a:latin typeface="Gill Sans MT"/>
              <a:cs typeface="Gill Sans MT"/>
            </a:endParaRPr>
          </a:p>
          <a:p>
            <a:endParaRPr lang="en-US" sz="2400" dirty="0"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663" y="-56047"/>
            <a:ext cx="2286001" cy="2000527"/>
          </a:xfrm>
          <a:prstGeom prst="rect">
            <a:avLst/>
          </a:prstGeom>
          <a:noFill/>
        </p:spPr>
        <p:txBody>
          <a:bodyPr wrap="square" lIns="91421" tIns="45710" rIns="91421" bIns="45710" rtlCol="0">
            <a:spAutoFit/>
          </a:bodyPr>
          <a:lstStyle/>
          <a:p>
            <a:pPr algn="ctr"/>
            <a:r>
              <a:rPr lang="en-US" sz="1600" u="sng" dirty="0">
                <a:latin typeface="Blippo Blk BT" panose="04030905020B02020C03" pitchFamily="82" charset="0"/>
                <a:cs typeface="Comfortaa"/>
              </a:rPr>
              <a:t>bagels</a:t>
            </a:r>
            <a:r>
              <a:rPr lang="en-US" sz="1600" u="sng" dirty="0">
                <a:latin typeface="Bauhaus 93"/>
                <a:cs typeface="Bauhaus 93"/>
              </a:rPr>
              <a:t/>
            </a:r>
            <a:br>
              <a:rPr lang="en-US" sz="1600" u="sng" dirty="0">
                <a:latin typeface="Bauhaus 93"/>
                <a:cs typeface="Bauhaus 93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Bagel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: $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1.75  </a:t>
            </a:r>
            <a:endParaRPr lang="en-US" sz="12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000" dirty="0">
                <a:latin typeface="Tw Cen MT" panose="020B0602020104020603" pitchFamily="34" charset="0"/>
                <a:cs typeface="Gill Sans MT"/>
              </a:rPr>
              <a:t>plain, sesame, everything,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poppy </a:t>
            </a:r>
            <a:r>
              <a:rPr lang="en-US" sz="1000" dirty="0">
                <a:latin typeface="Tw Cen MT" panose="020B0602020104020603" pitchFamily="34" charset="0"/>
                <a:cs typeface="Gill Sans MT"/>
              </a:rPr>
              <a:t>pumpernickel, pumpernickel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everything </a:t>
            </a:r>
            <a:r>
              <a:rPr lang="en-US" sz="1000" dirty="0">
                <a:latin typeface="Tw Cen MT" panose="020B0602020104020603" pitchFamily="34" charset="0"/>
                <a:cs typeface="Gill Sans MT"/>
              </a:rPr>
              <a:t>whole wheat, whole wheat everything</a:t>
            </a:r>
          </a:p>
          <a:p>
            <a:pPr algn="ctr"/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Flagel: $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1.95</a:t>
            </a:r>
            <a:endParaRPr lang="en-US" sz="12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200" dirty="0">
                <a:latin typeface="Tw Cen MT" panose="020B0602020104020603" pitchFamily="34" charset="0"/>
                <a:cs typeface="Gill Sans MT"/>
              </a:rPr>
              <a:t>thin pressed bagel</a:t>
            </a:r>
            <a:endParaRPr lang="en-US" sz="1200" dirty="0">
              <a:latin typeface="Tw Cen MT" panose="020B0602020104020603" pitchFamily="34" charset="0"/>
            </a:endParaRPr>
          </a:p>
          <a:p>
            <a:pPr algn="ctr"/>
            <a:r>
              <a:rPr lang="en-US" sz="1000" dirty="0">
                <a:latin typeface="Tw Cen MT" panose="020B0602020104020603" pitchFamily="34" charset="0"/>
              </a:rPr>
              <a:t>p</a:t>
            </a:r>
            <a:r>
              <a:rPr lang="en-US" sz="1000" dirty="0" smtClean="0">
                <a:latin typeface="Tw Cen MT" panose="020B0602020104020603" pitchFamily="34" charset="0"/>
              </a:rPr>
              <a:t>lain</a:t>
            </a:r>
            <a:r>
              <a:rPr lang="en-US" sz="1000" dirty="0">
                <a:latin typeface="Tw Cen MT" panose="020B0602020104020603" pitchFamily="34" charset="0"/>
              </a:rPr>
              <a:t>, everything, whole </a:t>
            </a:r>
            <a:r>
              <a:rPr lang="en-US" sz="1000" dirty="0" smtClean="0">
                <a:latin typeface="Tw Cen MT" panose="020B0602020104020603" pitchFamily="34" charset="0"/>
              </a:rPr>
              <a:t>wheat </a:t>
            </a:r>
            <a:r>
              <a:rPr lang="en-US" sz="1000" dirty="0">
                <a:latin typeface="Tw Cen MT" panose="020B0602020104020603" pitchFamily="34" charset="0"/>
              </a:rPr>
              <a:t/>
            </a:r>
            <a:br>
              <a:rPr lang="en-US" sz="1000" dirty="0">
                <a:latin typeface="Tw Cen MT" panose="020B0602020104020603" pitchFamily="34" charset="0"/>
              </a:rPr>
            </a:br>
            <a:r>
              <a:rPr lang="en-US" sz="1000" dirty="0">
                <a:latin typeface="Tw Cen MT" panose="020B0602020104020603" pitchFamily="34" charset="0"/>
              </a:rPr>
              <a:t>whole wheat everything</a:t>
            </a:r>
            <a:br>
              <a:rPr lang="en-US" sz="1000" dirty="0">
                <a:latin typeface="Tw Cen MT" panose="020B0602020104020603" pitchFamily="34" charset="0"/>
              </a:rPr>
            </a:b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Gluten Free Bagel   $2.50</a:t>
            </a:r>
            <a:r>
              <a:rPr lang="en-US" sz="1200" dirty="0">
                <a:latin typeface="Tw Cen MT" panose="020B0602020104020603" pitchFamily="34" charset="0"/>
              </a:rPr>
              <a:t/>
            </a:r>
            <a:br>
              <a:rPr lang="en-US" sz="1200" dirty="0">
                <a:latin typeface="Tw Cen MT" panose="020B0602020104020603" pitchFamily="34" charset="0"/>
              </a:rPr>
            </a:br>
            <a:r>
              <a:rPr lang="en-US" sz="1000" dirty="0">
                <a:latin typeface="Tw Cen MT" panose="020B0602020104020603" pitchFamily="34" charset="0"/>
              </a:rPr>
              <a:t>plain, everything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25792" y="261641"/>
            <a:ext cx="2367200" cy="4094947"/>
          </a:xfrm>
          <a:prstGeom prst="rect">
            <a:avLst/>
          </a:prstGeom>
        </p:spPr>
        <p:txBody>
          <a:bodyPr wrap="square" lIns="91421" tIns="45710" rIns="91421" bIns="4571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u="sng" dirty="0" smtClean="0">
                <a:latin typeface="Blippo Blk BT" panose="04030905020B02020C03" pitchFamily="82" charset="0"/>
                <a:cs typeface="Comfortaa"/>
              </a:rPr>
              <a:t>sandwich favorites</a:t>
            </a:r>
            <a:br>
              <a:rPr lang="en-US" sz="1600" u="sng" dirty="0" smtClean="0">
                <a:latin typeface="Blippo Blk BT" panose="04030905020B02020C03" pitchFamily="82" charset="0"/>
                <a:cs typeface="Comfortaa"/>
              </a:rPr>
            </a:br>
            <a:r>
              <a:rPr lang="en-US" sz="900" dirty="0" smtClean="0">
                <a:latin typeface="Tw Cen MT" panose="020B0602020104020603" pitchFamily="34" charset="0"/>
                <a:cs typeface="Comfortaa"/>
              </a:rPr>
              <a:t>served with a  pickle</a:t>
            </a:r>
            <a:br>
              <a:rPr lang="en-US" sz="900" dirty="0" smtClean="0">
                <a:latin typeface="Tw Cen MT" panose="020B0602020104020603" pitchFamily="34" charset="0"/>
                <a:cs typeface="Comfortaa"/>
              </a:rPr>
            </a:br>
            <a:r>
              <a:rPr lang="en-US" sz="300" dirty="0" smtClean="0">
                <a:latin typeface="Tw Cen MT" panose="020B0602020104020603" pitchFamily="34" charset="0"/>
                <a:cs typeface="Comfortaa"/>
              </a:rPr>
              <a:t/>
            </a:r>
            <a:br>
              <a:rPr lang="en-US" sz="300" dirty="0" smtClean="0">
                <a:latin typeface="Tw Cen MT" panose="020B0602020104020603" pitchFamily="34" charset="0"/>
                <a:cs typeface="Comfortaa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Grilled Cheese Deluxe $12</a:t>
            </a:r>
            <a:br>
              <a:rPr lang="en-US" sz="1200" b="1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grilled cheese on challah bread</a:t>
            </a:r>
            <a:br>
              <a:rPr lang="en-US" sz="10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900" i="1" dirty="0" smtClean="0">
                <a:latin typeface="Tw Cen MT" panose="020B0602020104020603" pitchFamily="34" charset="0"/>
                <a:cs typeface="Gill Sans MT"/>
              </a:rPr>
              <a:t>add bacon $3  add tomato $2</a:t>
            </a:r>
            <a:r>
              <a:rPr lang="en-US" sz="100" i="1" dirty="0" smtClean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00" i="1" dirty="0" smtClean="0">
                <a:latin typeface="Tw Cen MT" panose="020B0602020104020603" pitchFamily="34" charset="0"/>
                <a:cs typeface="Gill Sans MT"/>
              </a:rPr>
            </a:br>
            <a:endParaRPr lang="en-US" sz="100" i="1" dirty="0" smtClean="0">
              <a:latin typeface="Tw Cen MT" panose="020B0602020104020603" pitchFamily="34" charset="0"/>
              <a:cs typeface="Gill Sans MT"/>
            </a:endParaRPr>
          </a:p>
          <a:p>
            <a:pPr algn="ctr">
              <a:lnSpc>
                <a:spcPct val="90000"/>
              </a:lnSpc>
            </a:pPr>
            <a:endParaRPr lang="en-US" sz="100" i="1" dirty="0" smtClean="0">
              <a:latin typeface="Tw Cen MT" panose="020B0602020104020603" pitchFamily="34" charset="0"/>
              <a:cs typeface="Gill Sans MT"/>
            </a:endParaRPr>
          </a:p>
          <a:p>
            <a:pPr algn="ctr">
              <a:lnSpc>
                <a:spcPct val="90000"/>
              </a:lnSpc>
            </a:pPr>
            <a:endParaRPr lang="en-US" sz="100" i="1" dirty="0" smtClean="0">
              <a:latin typeface="Tw Cen MT" panose="020B0602020104020603" pitchFamily="34" charset="0"/>
              <a:cs typeface="Gill Sans MT"/>
            </a:endParaRPr>
          </a:p>
          <a:p>
            <a:pPr algn="ctr">
              <a:lnSpc>
                <a:spcPct val="90000"/>
              </a:lnSpc>
            </a:pP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BLT $12</a:t>
            </a:r>
          </a:p>
          <a:p>
            <a:pPr algn="ctr">
              <a:lnSpc>
                <a:spcPct val="90000"/>
              </a:lnSpc>
            </a:pP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bacon, lettuce, tomato, mayo, </a:t>
            </a:r>
            <a:br>
              <a:rPr lang="en-US" sz="1000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whole wheat toast</a:t>
            </a:r>
            <a:br>
              <a:rPr lang="en-US" sz="1000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add</a:t>
            </a:r>
            <a:r>
              <a:rPr lang="en-US" sz="900" dirty="0" smtClean="0">
                <a:latin typeface="Tw Cen MT" panose="020B0602020104020603" pitchFamily="34" charset="0"/>
                <a:cs typeface="Gill Sans"/>
              </a:rPr>
              <a:t> avocado $3</a:t>
            </a:r>
          </a:p>
          <a:p>
            <a:pPr algn="ctr">
              <a:lnSpc>
                <a:spcPct val="90000"/>
              </a:lnSpc>
            </a:pPr>
            <a:endParaRPr lang="en-US" sz="500" i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Vegetarian</a:t>
            </a:r>
            <a:r>
              <a:rPr lang="en-US" sz="1100" b="1" dirty="0" smtClean="0">
                <a:latin typeface="Tw Cen MT" panose="020B0602020104020603" pitchFamily="34" charset="0"/>
                <a:cs typeface="Gill Sans SemiBold"/>
              </a:rPr>
              <a:t> Delight  $12</a:t>
            </a:r>
            <a:r>
              <a:rPr lang="en-US" sz="11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1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100" b="1" dirty="0" smtClean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sliced egg, muenster cheese, avocado, </a:t>
            </a:r>
            <a:br>
              <a:rPr lang="en-US" sz="10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onion, cucumber, tomato, spicy mayo, </a:t>
            </a:r>
            <a:r>
              <a:rPr lang="en-US" sz="1000" b="1" dirty="0" smtClean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000" b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whole wheat toast</a:t>
            </a:r>
            <a:br>
              <a:rPr lang="en-US" sz="10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500" dirty="0" smtClean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5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MT"/>
              </a:rPr>
              <a:t>Everything Schnitzel </a:t>
            </a:r>
            <a:br>
              <a:rPr lang="en-US" sz="1200" b="1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MT"/>
              </a:rPr>
              <a:t>Sandwich </a:t>
            </a:r>
            <a:r>
              <a:rPr lang="en-US" sz="1200" b="1" smtClean="0">
                <a:latin typeface="Tw Cen MT" panose="020B0602020104020603" pitchFamily="34" charset="0"/>
                <a:cs typeface="Gill Sans SemiBold"/>
              </a:rPr>
              <a:t>$14</a:t>
            </a:r>
            <a:r>
              <a:rPr lang="en-US" sz="11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1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100" b="1" dirty="0" smtClean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000" dirty="0" smtClean="0">
                <a:latin typeface="Tw Cen MT" panose="020B0602020104020603" pitchFamily="34" charset="0"/>
                <a:cs typeface="Gill Sans MT"/>
              </a:rPr>
              <a:t>tomato, lettuce, challah , mayo, mustard</a:t>
            </a:r>
            <a:br>
              <a:rPr lang="en-US" sz="10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500" dirty="0" smtClean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5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Tina </a:t>
            </a:r>
            <a:r>
              <a:rPr lang="en-US" sz="1200" b="1" smtClean="0">
                <a:latin typeface="Tw Cen MT" panose="020B0602020104020603" pitchFamily="34" charset="0"/>
                <a:cs typeface="Gill Sans SemiBold"/>
              </a:rPr>
              <a:t>Turkey Sandwich$14</a:t>
            </a:r>
            <a:endParaRPr lang="en-US" sz="1200" b="1" dirty="0" smtClean="0">
              <a:latin typeface="Tw Cen MT" panose="020B0602020104020603" pitchFamily="34" charset="0"/>
              <a:cs typeface="Gill Sans SemiBold"/>
            </a:endParaRPr>
          </a:p>
          <a:p>
            <a:pPr algn="ctr">
              <a:lnSpc>
                <a:spcPct val="90000"/>
              </a:lnSpc>
            </a:pP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turkey, </a:t>
            </a:r>
            <a:r>
              <a:rPr lang="en-US" sz="1000" dirty="0" err="1" smtClean="0">
                <a:latin typeface="Tw Cen MT" panose="020B0602020104020603" pitchFamily="34" charset="0"/>
                <a:cs typeface="Gill Sans"/>
              </a:rPr>
              <a:t>swiss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, avocado,  challah</a:t>
            </a:r>
          </a:p>
          <a:p>
            <a:pPr algn="ctr">
              <a:lnSpc>
                <a:spcPct val="90000"/>
              </a:lnSpc>
            </a:pPr>
            <a:endParaRPr lang="en-US" sz="10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000" b="1" dirty="0" smtClean="0">
                <a:latin typeface="Tw Cen MT" panose="020B0602020104020603" pitchFamily="34" charset="0"/>
                <a:cs typeface="Gill Sans"/>
              </a:rPr>
              <a:t>The King $12</a:t>
            </a:r>
          </a:p>
          <a:p>
            <a:pPr algn="ctr">
              <a:lnSpc>
                <a:spcPct val="90000"/>
              </a:lnSpc>
            </a:pP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Peanut butter, banana, honey,</a:t>
            </a:r>
            <a:br>
              <a:rPr lang="en-US" sz="1000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whole wheat bagel</a:t>
            </a:r>
          </a:p>
          <a:p>
            <a:pPr algn="ctr">
              <a:lnSpc>
                <a:spcPct val="90000"/>
              </a:lnSpc>
            </a:pP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1000" dirty="0" smtClean="0">
                <a:latin typeface="Tw Cen MT" panose="020B0602020104020603" pitchFamily="34" charset="0"/>
                <a:cs typeface="Gill Sans"/>
              </a:rPr>
            </a:br>
            <a:endParaRPr lang="en-US" sz="10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000" dirty="0"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43655" y="6846509"/>
            <a:ext cx="2734733" cy="120032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mfortaa"/>
                <a:cs typeface="Comfortaa"/>
              </a:rPr>
              <a:t>		</a:t>
            </a:r>
            <a:br>
              <a:rPr lang="en-US" sz="1200" dirty="0">
                <a:solidFill>
                  <a:srgbClr val="000000"/>
                </a:solidFill>
                <a:latin typeface="Comfortaa"/>
                <a:cs typeface="Comfortaa"/>
              </a:rPr>
            </a:br>
            <a:r>
              <a:rPr lang="en-US" sz="1200" dirty="0">
                <a:solidFill>
                  <a:srgbClr val="000000"/>
                </a:solidFill>
                <a:latin typeface="Comfortaa"/>
                <a:cs typeface="Comfortaa"/>
              </a:rPr>
              <a:t>		on the side</a:t>
            </a:r>
          </a:p>
          <a:p>
            <a:pPr algn="ctr"/>
            <a:r>
              <a:rPr lang="en-US" sz="1200" b="1" dirty="0">
                <a:latin typeface="Gill Sans MT"/>
                <a:cs typeface="Gill Sans MT"/>
              </a:rPr>
              <a:t>Potato or Macaroni Salad  $6</a:t>
            </a:r>
            <a:br>
              <a:rPr lang="en-US" sz="1200" b="1" dirty="0">
                <a:latin typeface="Gill Sans MT"/>
                <a:cs typeface="Gill Sans MT"/>
              </a:rPr>
            </a:br>
            <a:r>
              <a:rPr lang="en-US" sz="1200" b="1" dirty="0">
                <a:latin typeface="Gill Sans MT"/>
                <a:cs typeface="Gill Sans MT"/>
              </a:rPr>
              <a:t>Cole Slaw + Pickle  $6</a:t>
            </a:r>
          </a:p>
          <a:p>
            <a:pPr algn="ctr"/>
            <a:r>
              <a:rPr lang="en-US" sz="1200" b="1" dirty="0">
                <a:latin typeface="Gill Sans MT"/>
                <a:cs typeface="Gill Sans MT"/>
              </a:rPr>
              <a:t>Pickle Plate $5</a:t>
            </a:r>
            <a:br>
              <a:rPr lang="en-US" sz="1200" b="1" dirty="0">
                <a:latin typeface="Gill Sans MT"/>
                <a:cs typeface="Gill Sans MT"/>
              </a:rPr>
            </a:br>
            <a:endParaRPr lang="en-US" sz="1200" dirty="0">
              <a:latin typeface="Gill Sans MT"/>
              <a:cs typeface="Gill Sans M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88172" y="3518225"/>
            <a:ext cx="4453249" cy="1692751"/>
          </a:xfrm>
          <a:prstGeom prst="rect">
            <a:avLst/>
          </a:prstGeom>
          <a:noFill/>
        </p:spPr>
        <p:txBody>
          <a:bodyPr wrap="square" lIns="91421" tIns="45710" rIns="91421" bIns="45710" numCol="2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Nova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Salmon         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	              $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11                             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000" dirty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Scottish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Salmon	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                        $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12    </a:t>
            </a:r>
            <a:br>
              <a:rPr lang="en-US" sz="1000" dirty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House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-cured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Gravlax                   $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11                     </a:t>
            </a:r>
            <a:endParaRPr lang="en-US" sz="1000" dirty="0">
              <a:latin typeface="Tw Cen MT" panose="020B0602020104020603" pitchFamily="34" charset="0"/>
              <a:cs typeface="Gill Sans"/>
            </a:endParaRPr>
          </a:p>
          <a:p>
            <a:pPr>
              <a:lnSpc>
                <a:spcPct val="90000"/>
              </a:lnSpc>
            </a:pP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Sable                                          $14                   </a:t>
            </a:r>
            <a:endParaRPr lang="en-US" sz="1000" dirty="0">
              <a:latin typeface="Tw Cen MT" panose="020B0602020104020603" pitchFamily="34" charset="0"/>
              <a:cs typeface="Gill Sans"/>
            </a:endParaRPr>
          </a:p>
          <a:p>
            <a:pPr>
              <a:lnSpc>
                <a:spcPct val="90000"/>
              </a:lnSpc>
            </a:pPr>
            <a:r>
              <a:rPr lang="en-US" sz="1000" dirty="0">
                <a:latin typeface="Tw Cen MT" panose="020B0602020104020603" pitchFamily="34" charset="0"/>
                <a:cs typeface="Gill Sans"/>
              </a:rPr>
              <a:t>   Hot Smoked Salmon              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  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$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14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000" dirty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Whitefish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Salad	  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        $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11</a:t>
            </a:r>
            <a:endParaRPr lang="en-US" sz="1000" dirty="0">
              <a:latin typeface="Tw Cen MT" panose="020B0602020104020603" pitchFamily="34" charset="0"/>
              <a:cs typeface="Gill Sans"/>
            </a:endParaRPr>
          </a:p>
          <a:p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Tuna 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Salad		  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	 $9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</a:t>
            </a:r>
            <a:br>
              <a:rPr lang="en-US" sz="1000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Egg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salad	           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            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$9</a:t>
            </a:r>
            <a:endParaRPr lang="en-US" sz="1000" dirty="0">
              <a:latin typeface="Tw Cen MT" panose="020B0602020104020603" pitchFamily="34" charset="0"/>
              <a:cs typeface="Gill Sans"/>
            </a:endParaRPr>
          </a:p>
          <a:p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Chicken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Salad      	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              $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9</a:t>
            </a:r>
            <a:r>
              <a:rPr lang="en-US" sz="11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100" dirty="0">
                <a:latin typeface="Tw Cen MT" panose="020B0602020104020603" pitchFamily="34" charset="0"/>
                <a:cs typeface="Gill Sans"/>
              </a:rPr>
            </a:br>
            <a:endParaRPr lang="en-US" sz="1100" dirty="0">
              <a:latin typeface="Tw Cen MT" panose="020B0602020104020603" pitchFamily="34" charset="0"/>
              <a:cs typeface="Gill Sans"/>
            </a:endParaRPr>
          </a:p>
          <a:p>
            <a:pPr>
              <a:lnSpc>
                <a:spcPct val="90000"/>
              </a:lnSpc>
            </a:pPr>
            <a:endParaRPr lang="en-US" sz="11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200" dirty="0" smtClean="0">
                <a:latin typeface="Tw Cen MT" panose="020B0602020104020603" pitchFamily="34" charset="0"/>
                <a:cs typeface="Gill Sans"/>
              </a:rPr>
              <a:t>   </a:t>
            </a: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b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200" dirty="0" smtClean="0">
                <a:latin typeface="Tw Cen MT" panose="020B0602020104020603" pitchFamily="34" charset="0"/>
                <a:cs typeface="Bauhaus 93"/>
              </a:rPr>
              <a:t>                   </a:t>
            </a:r>
            <a:endParaRPr lang="en-US" sz="1200" dirty="0">
              <a:latin typeface="Tw Cen MT" panose="020B0602020104020603" pitchFamily="34" charset="0"/>
              <a:cs typeface="Bauhaus 93"/>
            </a:endParaRPr>
          </a:p>
          <a:p>
            <a:pPr>
              <a:lnSpc>
                <a:spcPct val="90000"/>
              </a:lnSpc>
            </a:pPr>
            <a:r>
              <a:rPr lang="en-US" sz="12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dirty="0" smtClean="0">
                <a:latin typeface="Tw Cen MT" panose="020B0602020104020603" pitchFamily="34" charset="0"/>
                <a:cs typeface="Gill Sans SemiBold"/>
              </a:rPr>
            </a:br>
            <a:endParaRPr lang="en-US" sz="1200" dirty="0"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45125" y="692542"/>
            <a:ext cx="2181868" cy="2893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sz="1200" dirty="0">
                <a:latin typeface="Comfortaa"/>
                <a:cs typeface="Comfortaa"/>
              </a:rPr>
              <a:t>	</a:t>
            </a:r>
            <a:r>
              <a:rPr lang="en-US" sz="1200" dirty="0" smtClean="0">
                <a:latin typeface="Comfortaa"/>
                <a:cs typeface="Comfortaa"/>
              </a:rPr>
              <a:t>       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BAZ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14</a:t>
            </a:r>
            <a:r>
              <a:rPr lang="en-US" sz="1200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Gill Sans SemiBold"/>
              </a:rPr>
            </a:br>
            <a:r>
              <a:rPr lang="en-US" sz="1200" b="1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000" dirty="0">
                <a:latin typeface="Tw Cen MT" panose="020B0602020104020603" pitchFamily="34" charset="0"/>
              </a:rPr>
              <a:t>nova, scallion cream cheese, </a:t>
            </a:r>
            <a:r>
              <a:rPr lang="en-US" sz="1000" dirty="0" smtClean="0">
                <a:latin typeface="Tw Cen MT" panose="020B0602020104020603" pitchFamily="34" charset="0"/>
              </a:rPr>
              <a:t>tomato </a:t>
            </a:r>
            <a:r>
              <a:rPr lang="en-US" sz="1000" dirty="0">
                <a:latin typeface="Tw Cen MT" panose="020B0602020104020603" pitchFamily="34" charset="0"/>
              </a:rPr>
              <a:t>onion, pumpernickel everything bagel</a:t>
            </a:r>
          </a:p>
          <a:p>
            <a:pPr algn="ctr"/>
            <a:r>
              <a:rPr lang="en-US" sz="1200" b="1" dirty="0" err="1" smtClean="0">
                <a:latin typeface="Tw Cen MT" panose="020B0602020104020603" pitchFamily="34" charset="0"/>
                <a:cs typeface="Gill Sans SemiBold"/>
              </a:rPr>
              <a:t>SuperNOVA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13</a:t>
            </a:r>
            <a:endParaRPr lang="en-US" sz="12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000" dirty="0">
                <a:latin typeface="Tw Cen MT" panose="020B0602020104020603" pitchFamily="34" charset="0"/>
              </a:rPr>
              <a:t>nova </a:t>
            </a:r>
            <a:r>
              <a:rPr lang="en-US" sz="1000" dirty="0" smtClean="0">
                <a:latin typeface="Tw Cen MT" panose="020B0602020104020603" pitchFamily="34" charset="0"/>
              </a:rPr>
              <a:t>, vegetable cream cheese</a:t>
            </a:r>
            <a:br>
              <a:rPr lang="en-US" sz="1000" dirty="0" smtClean="0">
                <a:latin typeface="Tw Cen MT" panose="020B0602020104020603" pitchFamily="34" charset="0"/>
              </a:rPr>
            </a:br>
            <a:r>
              <a:rPr lang="en-US" sz="1000" dirty="0" smtClean="0">
                <a:latin typeface="Tw Cen MT" panose="020B0602020104020603" pitchFamily="34" charset="0"/>
              </a:rPr>
              <a:t> tomato, cucumber, whole wheat everything </a:t>
            </a:r>
            <a:r>
              <a:rPr lang="en-US" sz="1000" dirty="0" err="1" smtClean="0">
                <a:latin typeface="Tw Cen MT" panose="020B0602020104020603" pitchFamily="34" charset="0"/>
              </a:rPr>
              <a:t>flagel</a:t>
            </a:r>
            <a:endParaRPr lang="en-US" sz="1000" dirty="0">
              <a:latin typeface="Tw Cen MT" panose="020B0602020104020603" pitchFamily="34" charset="0"/>
            </a:endParaRPr>
          </a:p>
          <a:p>
            <a:pPr algn="ctr"/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Lunch Lady 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$12</a:t>
            </a:r>
            <a:endParaRPr lang="en-US" sz="12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000" dirty="0">
                <a:latin typeface="Tw Cen MT" panose="020B0602020104020603" pitchFamily="34" charset="0"/>
              </a:rPr>
              <a:t>egg salad, tomato, chive, poppy bagel</a:t>
            </a:r>
            <a:endParaRPr lang="en-US" sz="1000" b="1" dirty="0">
              <a:latin typeface="Tw Cen MT" panose="020B0602020104020603" pitchFamily="34" charset="0"/>
            </a:endParaRPr>
          </a:p>
          <a:p>
            <a:pPr algn="ctr"/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Rainbow Kitty 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$14</a:t>
            </a:r>
            <a:br>
              <a:rPr lang="en-US" sz="1200" b="1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</a:rPr>
              <a:t>gravlax</a:t>
            </a:r>
            <a:r>
              <a:rPr lang="en-US" sz="1000" dirty="0">
                <a:latin typeface="Tw Cen MT" panose="020B0602020104020603" pitchFamily="34" charset="0"/>
              </a:rPr>
              <a:t>, cream </a:t>
            </a:r>
            <a:r>
              <a:rPr lang="en-US" sz="1000" dirty="0" smtClean="0">
                <a:latin typeface="Tw Cen MT" panose="020B0602020104020603" pitchFamily="34" charset="0"/>
              </a:rPr>
              <a:t>cheese</a:t>
            </a:r>
            <a:r>
              <a:rPr lang="en-US" sz="1000" dirty="0">
                <a:latin typeface="Tw Cen MT" panose="020B0602020104020603" pitchFamily="34" charset="0"/>
              </a:rPr>
              <a:t/>
            </a:r>
            <a:br>
              <a:rPr lang="en-US" sz="1000" dirty="0">
                <a:latin typeface="Tw Cen MT" panose="020B0602020104020603" pitchFamily="34" charset="0"/>
              </a:rPr>
            </a:br>
            <a:r>
              <a:rPr lang="en-US" sz="1000" dirty="0">
                <a:latin typeface="Tw Cen MT" panose="020B0602020104020603" pitchFamily="34" charset="0"/>
              </a:rPr>
              <a:t> tomato, onion, pumpernickel </a:t>
            </a:r>
            <a:r>
              <a:rPr lang="en-US" sz="1000" dirty="0" smtClean="0">
                <a:latin typeface="Tw Cen MT" panose="020B0602020104020603" pitchFamily="34" charset="0"/>
              </a:rPr>
              <a:t>bagel</a:t>
            </a:r>
            <a:r>
              <a:rPr lang="en-US" sz="1000" dirty="0">
                <a:latin typeface="Tw Cen MT" panose="020B0602020104020603" pitchFamily="34" charset="0"/>
              </a:rPr>
              <a:t/>
            </a:r>
            <a:br>
              <a:rPr lang="en-US" sz="1000" dirty="0">
                <a:latin typeface="Tw Cen MT" panose="020B0602020104020603" pitchFamily="34" charset="0"/>
              </a:rPr>
            </a:b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Mooch $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16</a:t>
            </a:r>
            <a:r>
              <a:rPr lang="en-US" sz="1200" dirty="0">
                <a:latin typeface="Tw Cen MT" panose="020B0602020104020603" pitchFamily="34" charset="0"/>
                <a:cs typeface="Gill Sans SemiBold"/>
              </a:rPr>
              <a:t>	        </a:t>
            </a:r>
          </a:p>
          <a:p>
            <a:pPr algn="ctr"/>
            <a:r>
              <a:rPr lang="en-US" sz="1000" dirty="0">
                <a:latin typeface="Tw Cen MT" panose="020B0602020104020603" pitchFamily="34" charset="0"/>
              </a:rPr>
              <a:t>Scottish salmon, </a:t>
            </a:r>
            <a:r>
              <a:rPr lang="en-US" sz="1000" dirty="0" smtClean="0">
                <a:latin typeface="Tw Cen MT" panose="020B0602020104020603" pitchFamily="34" charset="0"/>
              </a:rPr>
              <a:t>sable</a:t>
            </a:r>
            <a:r>
              <a:rPr lang="en-US" sz="1000" dirty="0">
                <a:latin typeface="Tw Cen MT" panose="020B0602020104020603" pitchFamily="34" charset="0"/>
              </a:rPr>
              <a:t/>
            </a:r>
            <a:br>
              <a:rPr lang="en-US" sz="1000" dirty="0">
                <a:latin typeface="Tw Cen MT" panose="020B0602020104020603" pitchFamily="34" charset="0"/>
              </a:rPr>
            </a:br>
            <a:r>
              <a:rPr lang="en-US" sz="1000" dirty="0">
                <a:latin typeface="Tw Cen MT" panose="020B0602020104020603" pitchFamily="34" charset="0"/>
              </a:rPr>
              <a:t> cream cheese, tomato, onion, </a:t>
            </a:r>
            <a:r>
              <a:rPr lang="en-US" sz="1000" dirty="0" smtClean="0">
                <a:latin typeface="Tw Cen MT" panose="020B0602020104020603" pitchFamily="34" charset="0"/>
              </a:rPr>
              <a:t>chive</a:t>
            </a:r>
          </a:p>
          <a:p>
            <a:pPr algn="ctr"/>
            <a:r>
              <a:rPr lang="en-US" sz="1000" dirty="0">
                <a:latin typeface="Tw Cen MT" panose="020B0602020104020603" pitchFamily="34" charset="0"/>
              </a:rPr>
              <a:t>e</a:t>
            </a:r>
            <a:r>
              <a:rPr lang="en-US" sz="1000" dirty="0" smtClean="0">
                <a:latin typeface="Tw Cen MT" panose="020B0602020104020603" pitchFamily="34" charset="0"/>
              </a:rPr>
              <a:t>verything bagel</a:t>
            </a:r>
            <a:r>
              <a:rPr lang="en-US" sz="800" dirty="0">
                <a:latin typeface="Tw Cen MT" panose="020B0602020104020603" pitchFamily="34" charset="0"/>
              </a:rPr>
              <a:t/>
            </a:r>
            <a:br>
              <a:rPr lang="en-US" sz="800" dirty="0">
                <a:latin typeface="Tw Cen MT" panose="020B0602020104020603" pitchFamily="34" charset="0"/>
              </a:rPr>
            </a:br>
            <a:endParaRPr lang="en-US" sz="1000" dirty="0"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19495" y="1817867"/>
            <a:ext cx="2396069" cy="30776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sz="1400" u="sng" dirty="0">
                <a:latin typeface="Blippo Blk BT" panose="04030905020B02020C03" pitchFamily="82" charset="0"/>
                <a:cs typeface="Comfortaa"/>
              </a:rPr>
              <a:t>b</a:t>
            </a:r>
            <a:r>
              <a:rPr lang="en-US" sz="1400" u="sng" dirty="0" smtClean="0">
                <a:latin typeface="Blippo Blk BT" panose="04030905020B02020C03" pitchFamily="82" charset="0"/>
                <a:cs typeface="Comfortaa"/>
              </a:rPr>
              <a:t>agel sandwiches</a:t>
            </a:r>
            <a:endParaRPr lang="en-US" sz="1400" u="sng" dirty="0">
              <a:latin typeface="Blippo Blk BT" panose="04030905020B02020C03" pitchFamily="82" charset="0"/>
              <a:cs typeface="Comforta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5124" y="4374566"/>
            <a:ext cx="4412876" cy="4745907"/>
          </a:xfrm>
          <a:prstGeom prst="rect">
            <a:avLst/>
          </a:prstGeom>
          <a:noFill/>
        </p:spPr>
        <p:txBody>
          <a:bodyPr wrap="square" lIns="91431" tIns="45716" rIns="91431" bIns="45716" numCol="3" rtlCol="0">
            <a:spAutoFit/>
          </a:bodyPr>
          <a:lstStyle/>
          <a:p>
            <a:pPr algn="ctr">
              <a:lnSpc>
                <a:spcPct val="90000"/>
              </a:lnSpc>
            </a:pPr>
            <a:endParaRPr lang="en-US" sz="14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Tuna $3.75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Whitefish $4.25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Egg Salad $3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Chicken Salad $3.75</a:t>
            </a: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200" dirty="0" smtClean="0">
                <a:latin typeface="Tw Cen MT" panose="020B0602020104020603" pitchFamily="34" charset="0"/>
                <a:cs typeface="Gill Sans"/>
              </a:rPr>
              <a:t>Nova </a:t>
            </a:r>
            <a:r>
              <a:rPr lang="en-US" sz="1200" dirty="0">
                <a:latin typeface="Tw Cen MT" panose="020B0602020104020603" pitchFamily="34" charset="0"/>
                <a:cs typeface="Gill Sans"/>
              </a:rPr>
              <a:t>$8.25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Scottish $9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Gravlax $8.25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Sable $12</a:t>
            </a:r>
          </a:p>
          <a:p>
            <a:pPr algn="ctr">
              <a:lnSpc>
                <a:spcPct val="90000"/>
              </a:lnSpc>
            </a:pPr>
            <a:r>
              <a:rPr lang="en-US" sz="1200" dirty="0" smtClean="0">
                <a:latin typeface="Tw Cen MT" panose="020B0602020104020603" pitchFamily="34" charset="0"/>
                <a:cs typeface="Gill Sans"/>
              </a:rPr>
              <a:t>HS Salmon </a:t>
            </a:r>
            <a:r>
              <a:rPr lang="en-US" sz="1200" dirty="0">
                <a:latin typeface="Tw Cen MT" panose="020B0602020104020603" pitchFamily="34" charset="0"/>
                <a:cs typeface="Gill Sans"/>
              </a:rPr>
              <a:t>$11</a:t>
            </a: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Gill Sans"/>
              </a:rPr>
            </a:br>
            <a:endParaRPr lang="en-US" sz="1200" dirty="0" smtClean="0">
              <a:latin typeface="Tw Cen MT" panose="020B0602020104020603" pitchFamily="34" charset="0"/>
              <a:cs typeface="Gill Sans SemiBold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 SemiBold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 SemiBold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 SemiBold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 SemiBold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 SemiBold"/>
            </a:endParaRPr>
          </a:p>
          <a:p>
            <a:pPr algn="ctr">
              <a:lnSpc>
                <a:spcPct val="90000"/>
              </a:lnSpc>
            </a:pPr>
            <a:r>
              <a:rPr lang="en-US" sz="1200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1200" dirty="0" smtClean="0">
                <a:latin typeface="Tw Cen MT" panose="020B0602020104020603" pitchFamily="34" charset="0"/>
                <a:cs typeface="Gill Sans"/>
              </a:rPr>
            </a:b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200" dirty="0" smtClean="0">
                <a:latin typeface="Tw Cen MT" panose="020B0602020104020603" pitchFamily="34" charset="0"/>
                <a:cs typeface="Gill Sans"/>
              </a:rPr>
              <a:t>Cole </a:t>
            </a:r>
            <a:r>
              <a:rPr lang="en-US" sz="1200" dirty="0">
                <a:latin typeface="Tw Cen MT" panose="020B0602020104020603" pitchFamily="34" charset="0"/>
                <a:cs typeface="Gill Sans"/>
              </a:rPr>
              <a:t>Slaw $3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Potato Salad $3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Cucumber Salad $3</a:t>
            </a:r>
          </a:p>
          <a:p>
            <a:pPr algn="ctr">
              <a:lnSpc>
                <a:spcPct val="90000"/>
              </a:lnSpc>
            </a:pPr>
            <a:r>
              <a:rPr lang="en-US" sz="1200" dirty="0">
                <a:latin typeface="Tw Cen MT" panose="020B0602020104020603" pitchFamily="34" charset="0"/>
                <a:cs typeface="Gill Sans"/>
              </a:rPr>
              <a:t>Pasta Salad $3</a:t>
            </a: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>
              <a:latin typeface="Gill Sans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200" dirty="0" smtClean="0">
              <a:latin typeface="Gill Sans"/>
              <a:cs typeface="Gill Sans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54346" y="3910747"/>
            <a:ext cx="3945293" cy="1172621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u="sng" dirty="0" smtClean="0">
                <a:latin typeface="Blippo Blk BT" panose="04030905020B02020C03" pitchFamily="82" charset="0"/>
                <a:cs typeface="Comfortaa"/>
              </a:rPr>
              <a:t>fish and appetizing salads to go</a:t>
            </a:r>
            <a:r>
              <a:rPr lang="en-US" dirty="0">
                <a:latin typeface="Blippo Blk BT" panose="04030905020B02020C03" pitchFamily="82" charset="0"/>
                <a:cs typeface="Gill Sans"/>
              </a:rPr>
              <a:t/>
            </a:r>
            <a:br>
              <a:rPr lang="en-US" dirty="0">
                <a:latin typeface="Blippo Blk BT" panose="04030905020B02020C03" pitchFamily="82" charset="0"/>
                <a:cs typeface="Gill Sans"/>
              </a:rPr>
            </a:br>
            <a:r>
              <a:rPr lang="en-US" sz="1200" dirty="0">
                <a:latin typeface="Tw Cen MT" panose="020B0602020104020603" pitchFamily="34" charset="0"/>
                <a:cs typeface="Comfortaa"/>
              </a:rPr>
              <a:t>(priced by ¼ </a:t>
            </a:r>
            <a:r>
              <a:rPr lang="en-US" sz="1200" dirty="0" err="1" smtClean="0">
                <a:latin typeface="Tw Cen MT" panose="020B0602020104020603" pitchFamily="34" charset="0"/>
                <a:cs typeface="Comfortaa"/>
              </a:rPr>
              <a:t>lb</a:t>
            </a:r>
            <a:r>
              <a:rPr lang="en-US" sz="1200" dirty="0" smtClean="0">
                <a:latin typeface="Tw Cen MT" panose="020B0602020104020603" pitchFamily="34" charset="0"/>
                <a:cs typeface="Comfortaa"/>
              </a:rPr>
              <a:t>)</a:t>
            </a:r>
            <a:br>
              <a:rPr lang="en-US" sz="1200" dirty="0" smtClean="0">
                <a:latin typeface="Tw Cen MT" panose="020B0602020104020603" pitchFamily="34" charset="0"/>
                <a:cs typeface="Comfortaa"/>
              </a:rPr>
            </a:br>
            <a:r>
              <a:rPr lang="en-US" sz="1200" dirty="0" smtClean="0">
                <a:latin typeface="Tw Cen MT" panose="020B0602020104020603" pitchFamily="34" charset="0"/>
                <a:cs typeface="Comfortaa"/>
              </a:rPr>
              <a:t>available in ½ </a:t>
            </a:r>
            <a:r>
              <a:rPr lang="en-US" sz="1200" dirty="0" err="1" smtClean="0">
                <a:latin typeface="Tw Cen MT" panose="020B0602020104020603" pitchFamily="34" charset="0"/>
                <a:cs typeface="Comfortaa"/>
              </a:rPr>
              <a:t>lb</a:t>
            </a:r>
            <a:r>
              <a:rPr lang="en-US" sz="1200" dirty="0" smtClean="0">
                <a:latin typeface="Tw Cen MT" panose="020B0602020104020603" pitchFamily="34" charset="0"/>
                <a:cs typeface="Comfortaa"/>
              </a:rPr>
              <a:t> and 1lb</a:t>
            </a:r>
            <a:endParaRPr lang="en-US" sz="1200" dirty="0">
              <a:latin typeface="Tw Cen MT" panose="020B0602020104020603" pitchFamily="34" charset="0"/>
              <a:cs typeface="Comfortaa"/>
            </a:endParaRPr>
          </a:p>
          <a:p>
            <a:pPr algn="ctr">
              <a:lnSpc>
                <a:spcPct val="90000"/>
              </a:lnSpc>
            </a:pPr>
            <a:endParaRPr lang="en-US" sz="1400" dirty="0">
              <a:latin typeface="Gill Sans"/>
              <a:cs typeface="Gill Sans"/>
            </a:endParaRP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08766" y="123590"/>
            <a:ext cx="3685592" cy="563223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u="sng" dirty="0" err="1">
                <a:latin typeface="Blippo Blk BT" panose="04030905020B02020C03" pitchFamily="82" charset="0"/>
                <a:cs typeface="Comfortaa"/>
              </a:rPr>
              <a:t>b</a:t>
            </a:r>
            <a:r>
              <a:rPr lang="en-US" sz="2000" u="sng" dirty="0" err="1" smtClean="0">
                <a:latin typeface="Blippo Blk BT" panose="04030905020B02020C03" pitchFamily="82" charset="0"/>
                <a:cs typeface="Comfortaa"/>
              </a:rPr>
              <a:t>az</a:t>
            </a:r>
            <a:r>
              <a:rPr lang="en-US" sz="2000" u="sng" dirty="0" smtClean="0">
                <a:latin typeface="Blippo Blk BT" panose="04030905020B02020C03" pitchFamily="82" charset="0"/>
                <a:cs typeface="Comfortaa"/>
              </a:rPr>
              <a:t> originals</a:t>
            </a:r>
            <a:r>
              <a:rPr lang="en-US" sz="2000" b="1" dirty="0">
                <a:latin typeface="Comfortaa"/>
                <a:cs typeface="Comfortaa"/>
              </a:rPr>
              <a:t/>
            </a:r>
            <a:br>
              <a:rPr lang="en-US" sz="2000" b="1" dirty="0">
                <a:latin typeface="Comfortaa"/>
                <a:cs typeface="Comfortaa"/>
              </a:rPr>
            </a:br>
            <a:r>
              <a:rPr lang="en-US" sz="1400" dirty="0">
                <a:latin typeface="Tw Cen MT" panose="020B0602020104020603" pitchFamily="34" charset="0"/>
                <a:cs typeface="Gill Sans"/>
              </a:rPr>
              <a:t>served with </a:t>
            </a:r>
            <a:r>
              <a:rPr lang="en-US" sz="1400" dirty="0" smtClean="0">
                <a:latin typeface="Tw Cen MT" panose="020B0602020104020603" pitchFamily="34" charset="0"/>
                <a:cs typeface="Gill Sans"/>
              </a:rPr>
              <a:t>a pickle</a:t>
            </a:r>
            <a:endParaRPr lang="en-US" sz="1400" dirty="0"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64660" y="2009283"/>
            <a:ext cx="2408159" cy="164659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sz="1100" dirty="0" smtClean="0">
                <a:latin typeface="Gill Sans SemiBold"/>
                <a:cs typeface="Gill Sans SemiBold"/>
              </a:rPr>
              <a:t> 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Plain CC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  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$3.50</a:t>
            </a:r>
            <a:endParaRPr lang="en-US" sz="1000" dirty="0">
              <a:latin typeface="Tw Cen MT" panose="020B0602020104020603" pitchFamily="34" charset="0"/>
              <a:cs typeface="Gill Sans SemiBold"/>
            </a:endParaRPr>
          </a:p>
          <a:p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Scallion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CC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$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4.50 </a:t>
            </a:r>
          </a:p>
          <a:p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Vegetable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CC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		$4.50</a:t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Beet and Horseradish CC		$4.50</a:t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err="1" smtClean="0">
                <a:latin typeface="Tw Cen MT" panose="020B0602020104020603" pitchFamily="34" charset="0"/>
                <a:cs typeface="Gill Sans SemiBold"/>
              </a:rPr>
              <a:t>Tobiko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Cream CC		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5.0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0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0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Cucumber and Dill CC  		$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4.50</a:t>
            </a:r>
            <a:br>
              <a:rPr lang="en-US" sz="1000" dirty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Blueberry CC  	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		$4.50</a:t>
            </a:r>
          </a:p>
          <a:p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Nova &amp; 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Chive Cream Cheese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5.00 </a:t>
            </a:r>
            <a:endParaRPr lang="en-US" sz="1000" dirty="0">
              <a:latin typeface="Tw Cen MT" panose="020B0602020104020603" pitchFamily="34" charset="0"/>
              <a:cs typeface="Gill Sans SemiBold"/>
            </a:endParaRPr>
          </a:p>
          <a:p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Tofu 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or Scallion Tofu 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CC	             $</a:t>
            </a:r>
            <a:r>
              <a:rPr lang="en-US" sz="1000" dirty="0">
                <a:latin typeface="Tw Cen MT" panose="020B0602020104020603" pitchFamily="34" charset="0"/>
                <a:cs typeface="Gill Sans SemiBold"/>
              </a:rPr>
              <a:t>4.50 </a:t>
            </a:r>
          </a:p>
          <a:p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  Butter   </a:t>
            </a:r>
            <a:r>
              <a:rPr lang="en-US" sz="1000" b="1" dirty="0">
                <a:latin typeface="Tw Cen MT" panose="020B0602020104020603" pitchFamily="34" charset="0"/>
                <a:cs typeface="Gill Sans SemiBold"/>
              </a:rPr>
              <a:t>			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3.0</a:t>
            </a:r>
            <a:r>
              <a:rPr lang="en-US" sz="1000" dirty="0" smtClean="0">
                <a:latin typeface="Tw Cen MT" panose="020B0602020104020603" pitchFamily="34" charset="0"/>
                <a:cs typeface="Gill Sans SemiBold"/>
              </a:rPr>
              <a:t>0</a:t>
            </a:r>
            <a:endParaRPr lang="en-US" sz="1000" dirty="0"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6255" y="5384177"/>
            <a:ext cx="4266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Tw Cen MT" panose="020B0602020104020603" pitchFamily="34" charset="0"/>
              </a:rPr>
              <a:t>Menu item availability and pricing subject to change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5697" y="719958"/>
            <a:ext cx="2043898" cy="2739203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Art’s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Ark 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Tuna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M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elt </a:t>
            </a:r>
            <a:r>
              <a:rPr lang="en-US" sz="1200" b="1" dirty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14</a:t>
            </a:r>
            <a:endParaRPr lang="en-US" sz="12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000" dirty="0">
                <a:latin typeface="Tw Cen MT" panose="020B0602020104020603" pitchFamily="34" charset="0"/>
                <a:cs typeface="Gill Sans"/>
              </a:rPr>
              <a:t>tuna salad, onion, </a:t>
            </a:r>
            <a:r>
              <a:rPr lang="en-US" sz="1000" dirty="0" err="1" smtClean="0">
                <a:latin typeface="Tw Cen MT" panose="020B0602020104020603" pitchFamily="34" charset="0"/>
                <a:cs typeface="Gill Sans"/>
              </a:rPr>
              <a:t>swiss</a:t>
            </a: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1000" dirty="0" smtClean="0">
                <a:latin typeface="Tw Cen MT" panose="020B0602020104020603" pitchFamily="34" charset="0"/>
                <a:cs typeface="Gill Sans"/>
              </a:rPr>
            </a:br>
            <a:r>
              <a:rPr lang="en-US" sz="1000" dirty="0" smtClean="0">
                <a:latin typeface="Tw Cen MT" panose="020B0602020104020603" pitchFamily="34" charset="0"/>
                <a:cs typeface="Gill Sans"/>
              </a:rPr>
              <a:t>sesame </a:t>
            </a:r>
            <a:r>
              <a:rPr lang="en-US" sz="1000" dirty="0">
                <a:latin typeface="Tw Cen MT" panose="020B0602020104020603" pitchFamily="34" charset="0"/>
                <a:cs typeface="Gill Sans"/>
              </a:rPr>
              <a:t>bagel </a:t>
            </a:r>
            <a:r>
              <a:rPr lang="en-US" sz="1200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1200" dirty="0" smtClean="0">
                <a:latin typeface="Tw Cen MT" panose="020B0602020104020603" pitchFamily="34" charset="0"/>
                <a:cs typeface="Gill Sans"/>
              </a:rPr>
            </a:br>
            <a:r>
              <a:rPr lang="en-US" sz="1200" b="1" dirty="0">
                <a:solidFill>
                  <a:srgbClr val="000000"/>
                </a:solidFill>
                <a:latin typeface="Tw Cen MT" panose="020B0602020104020603" pitchFamily="34" charset="0"/>
                <a:cs typeface="Gill Sans MT"/>
              </a:rPr>
              <a:t>The Mystic Pizza Bagel $</a:t>
            </a: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MT"/>
              </a:rPr>
              <a:t>12</a:t>
            </a:r>
            <a:b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MT"/>
              </a:rPr>
              <a:t>tomato</a:t>
            </a:r>
            <a:r>
              <a:rPr lang="en-US" sz="1000" dirty="0">
                <a:latin typeface="Tw Cen MT" panose="020B0602020104020603" pitchFamily="34" charset="0"/>
                <a:cs typeface="Times New Roman" panose="02020603050405020304" pitchFamily="18" charset="0"/>
              </a:rPr>
              <a:t>, mozzarella, </a:t>
            </a:r>
            <a:r>
              <a:rPr lang="en-US" sz="1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basil</a:t>
            </a:r>
            <a:br>
              <a:rPr lang="en-US" sz="1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plain bagel  </a:t>
            </a:r>
            <a:r>
              <a:rPr lang="en-US" sz="12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200" b="1" dirty="0" smtClean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Gold Medal </a:t>
            </a: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$14</a:t>
            </a:r>
            <a:br>
              <a:rPr lang="en-US" sz="1200" b="1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</a:rPr>
              <a:t>Whitefish salad, capers, red onion everything </a:t>
            </a:r>
            <a:r>
              <a:rPr lang="en-US" sz="1000" dirty="0">
                <a:latin typeface="Tw Cen MT" panose="020B0602020104020603" pitchFamily="34" charset="0"/>
              </a:rPr>
              <a:t>bagel</a:t>
            </a:r>
            <a:endParaRPr lang="en-US" sz="1000" b="1" dirty="0">
              <a:latin typeface="Tw Cen MT" panose="020B0602020104020603" pitchFamily="34" charset="0"/>
            </a:endParaRPr>
          </a:p>
          <a:p>
            <a:pPr algn="ctr"/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Pretty in Pink $14</a:t>
            </a:r>
            <a:endParaRPr lang="en-US" sz="12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000" dirty="0" smtClean="0">
                <a:latin typeface="Tw Cen MT" panose="020B0602020104020603" pitchFamily="34" charset="0"/>
              </a:rPr>
              <a:t>Nova, beet and horseradish cream cheese, dill,</a:t>
            </a:r>
            <a:r>
              <a:rPr lang="en-US" sz="1000" dirty="0">
                <a:latin typeface="Tw Cen MT" panose="020B0602020104020603" pitchFamily="34" charset="0"/>
              </a:rPr>
              <a:t> </a:t>
            </a:r>
            <a:r>
              <a:rPr lang="en-US" sz="1000" dirty="0" smtClean="0">
                <a:latin typeface="Tw Cen MT" panose="020B0602020104020603" pitchFamily="34" charset="0"/>
              </a:rPr>
              <a:t>pumpernickel bagel</a:t>
            </a:r>
            <a:r>
              <a:rPr lang="en-US" sz="1000" dirty="0">
                <a:latin typeface="Tw Cen MT" panose="020B0602020104020603" pitchFamily="34" charset="0"/>
              </a:rPr>
              <a:t/>
            </a:r>
            <a:br>
              <a:rPr lang="en-US" sz="1000" dirty="0">
                <a:latin typeface="Tw Cen MT" panose="020B0602020104020603" pitchFamily="34" charset="0"/>
              </a:rPr>
            </a:br>
            <a:r>
              <a:rPr lang="en-US" sz="1200" b="1" dirty="0" smtClean="0">
                <a:latin typeface="Tw Cen MT" panose="020B0602020104020603" pitchFamily="34" charset="0"/>
                <a:cs typeface="Gill Sans SemiBold"/>
              </a:rPr>
              <a:t>The Waldorf  $12</a:t>
            </a:r>
            <a:endParaRPr lang="en-US" sz="1200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000" dirty="0" smtClean="0">
                <a:latin typeface="Tw Cen MT" panose="020B0602020104020603" pitchFamily="34" charset="0"/>
              </a:rPr>
              <a:t>Chicken salad, pink lady apple, lettuce, cinnamon raisin bagel</a:t>
            </a:r>
            <a:r>
              <a:rPr lang="en-US" sz="800" dirty="0">
                <a:latin typeface="Tw Cen MT" panose="020B0602020104020603" pitchFamily="34" charset="0"/>
              </a:rPr>
              <a:t/>
            </a:r>
            <a:br>
              <a:rPr lang="en-US" sz="800" dirty="0">
                <a:latin typeface="Tw Cen MT" panose="020B0602020104020603" pitchFamily="34" charset="0"/>
              </a:rPr>
            </a:br>
            <a:endParaRPr lang="en-US" sz="1000" dirty="0"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60680" y="3217334"/>
            <a:ext cx="18433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Tw Cen MT" panose="020B0602020104020603" pitchFamily="34" charset="0"/>
                <a:ea typeface="Gill Sans MT"/>
                <a:cs typeface="Gill Sans SemiBold"/>
              </a:rPr>
              <a:t>Avocado Toast </a:t>
            </a:r>
            <a:r>
              <a:rPr lang="en-US" sz="1200" b="1" dirty="0" smtClean="0">
                <a:latin typeface="Tw Cen MT" panose="020B0602020104020603" pitchFamily="34" charset="0"/>
                <a:ea typeface="Gill Sans MT"/>
                <a:cs typeface="Gill Sans SemiBold"/>
              </a:rPr>
              <a:t>$12</a:t>
            </a:r>
            <a:br>
              <a:rPr lang="en-US" sz="1200" b="1" dirty="0" smtClean="0">
                <a:latin typeface="Tw Cen MT" panose="020B0602020104020603" pitchFamily="34" charset="0"/>
                <a:ea typeface="Gill Sans MT"/>
                <a:cs typeface="Gill Sans SemiBold"/>
              </a:rPr>
            </a:br>
            <a:r>
              <a:rPr lang="en-US" sz="1000" smtClean="0">
                <a:latin typeface="Tw Cen MT" panose="020B0602020104020603" pitchFamily="34" charset="0"/>
              </a:rPr>
              <a:t>nova salmon, </a:t>
            </a:r>
            <a:r>
              <a:rPr lang="en-US" sz="1000" dirty="0" smtClean="0">
                <a:latin typeface="Tw Cen MT" panose="020B0602020104020603" pitchFamily="34" charset="0"/>
              </a:rPr>
              <a:t>cucumber, lime, watermelon radish</a:t>
            </a:r>
            <a:r>
              <a:rPr lang="en-US" sz="1000" smtClean="0">
                <a:latin typeface="Tw Cen MT" panose="020B0602020104020603" pitchFamily="34" charset="0"/>
              </a:rPr>
              <a:t>, </a:t>
            </a:r>
            <a:r>
              <a:rPr lang="en-US" sz="1000" smtClean="0">
                <a:latin typeface="Tw Cen MT" panose="020B0602020104020603" pitchFamily="34" charset="0"/>
              </a:rPr>
              <a:t/>
            </a:r>
            <a:br>
              <a:rPr lang="en-US" sz="1000" smtClean="0">
                <a:latin typeface="Tw Cen MT" panose="020B0602020104020603" pitchFamily="34" charset="0"/>
              </a:rPr>
            </a:br>
            <a:r>
              <a:rPr lang="en-US" sz="1000" smtClean="0">
                <a:latin typeface="Tw Cen MT" panose="020B0602020104020603" pitchFamily="34" charset="0"/>
              </a:rPr>
              <a:t>whole </a:t>
            </a:r>
            <a:r>
              <a:rPr lang="en-US" sz="1000" dirty="0" smtClean="0">
                <a:latin typeface="Tw Cen MT" panose="020B0602020104020603" pitchFamily="34" charset="0"/>
              </a:rPr>
              <a:t>wheat bagel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7015633" y="3984794"/>
            <a:ext cx="4572000" cy="155427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600" dirty="0">
                <a:solidFill>
                  <a:prstClr val="black"/>
                </a:solidFill>
                <a:latin typeface="Blippo Blk BT" panose="04030905020B02020C03" pitchFamily="82" charset="0"/>
                <a:cs typeface="Comfortaa"/>
              </a:rPr>
              <a:t> </a:t>
            </a:r>
            <a:r>
              <a:rPr lang="en-US" sz="1600" u="sng" dirty="0">
                <a:solidFill>
                  <a:prstClr val="black"/>
                </a:solidFill>
                <a:latin typeface="Blippo Blk BT" panose="04030905020B02020C03" pitchFamily="82" charset="0"/>
                <a:cs typeface="Comfortaa"/>
              </a:rPr>
              <a:t>sweets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Comfortaa"/>
              </a:rPr>
              <a:t/>
            </a:r>
            <a:b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Comfortaa"/>
              </a:rPr>
            </a:br>
            <a:r>
              <a:rPr lang="en-US" sz="1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MILKSHAKES!!!!!  </a:t>
            </a:r>
            <a:br>
              <a:rPr lang="en-US" sz="1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9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vanilla</a:t>
            </a:r>
            <a:r>
              <a:rPr lang="en-US" sz="6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 •  </a:t>
            </a:r>
            <a:r>
              <a:rPr lang="en-US" sz="9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black &amp; white </a:t>
            </a:r>
            <a:r>
              <a:rPr lang="en-US" sz="7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 • </a:t>
            </a:r>
            <a:r>
              <a:rPr lang="en-US" sz="9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strawberry       $8</a:t>
            </a:r>
            <a:br>
              <a:rPr lang="en-US" sz="9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9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 key lime </a:t>
            </a:r>
            <a:r>
              <a:rPr lang="en-US" sz="7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• </a:t>
            </a:r>
            <a:r>
              <a:rPr lang="en-US" sz="9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banana &amp; honey                 $11</a:t>
            </a:r>
            <a: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Chocolate </a:t>
            </a:r>
            <a:r>
              <a:rPr lang="en-US" sz="1000" b="1" dirty="0" err="1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Babka</a:t>
            </a:r>
            <a:r>
              <a:rPr lang="en-US" sz="1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		      $3/$14</a:t>
            </a:r>
          </a:p>
          <a:p>
            <a:pPr lvl="0"/>
            <a:r>
              <a:rPr lang="en-US" sz="10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Cookie Bags                 </a:t>
            </a:r>
            <a:r>
              <a:rPr lang="en-US" sz="10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2 / $5 / $7</a:t>
            </a:r>
            <a:r>
              <a:rPr lang="en-US" sz="10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0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Black </a:t>
            </a:r>
            <a: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and White Cookies                 </a:t>
            </a:r>
            <a:b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  Chocolate Coconut Macaroons       </a:t>
            </a:r>
            <a:b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0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Chocolate or Raspberry Rugalach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661506" y="3308040"/>
            <a:ext cx="18433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 smtClean="0">
                <a:latin typeface="Tw Cen MT" panose="020B0602020104020603" pitchFamily="34" charset="0"/>
                <a:ea typeface="Gill Sans MT"/>
                <a:cs typeface="Gill Sans SemiBold"/>
              </a:rPr>
              <a:t>Tobiko</a:t>
            </a:r>
            <a:r>
              <a:rPr lang="en-US" sz="1200" b="1" dirty="0" smtClean="0">
                <a:latin typeface="Tw Cen MT" panose="020B0602020104020603" pitchFamily="34" charset="0"/>
                <a:ea typeface="Gill Sans MT"/>
                <a:cs typeface="Gill Sans SemiBold"/>
              </a:rPr>
              <a:t>! </a:t>
            </a:r>
            <a:r>
              <a:rPr lang="en-US" sz="1200" b="1" dirty="0" err="1" smtClean="0">
                <a:latin typeface="Tw Cen MT" panose="020B0602020104020603" pitchFamily="34" charset="0"/>
                <a:ea typeface="Gill Sans MT"/>
                <a:cs typeface="Gill Sans SemiBold"/>
              </a:rPr>
              <a:t>Tobiko</a:t>
            </a:r>
            <a:r>
              <a:rPr lang="en-US" sz="1200" b="1" dirty="0" smtClean="0">
                <a:latin typeface="Tw Cen MT" panose="020B0602020104020603" pitchFamily="34" charset="0"/>
                <a:ea typeface="Gill Sans MT"/>
                <a:cs typeface="Gill Sans SemiBold"/>
              </a:rPr>
              <a:t>! $16</a:t>
            </a:r>
            <a:br>
              <a:rPr lang="en-US" sz="1200" b="1" dirty="0" smtClean="0">
                <a:latin typeface="Tw Cen MT" panose="020B0602020104020603" pitchFamily="34" charset="0"/>
                <a:ea typeface="Gill Sans MT"/>
                <a:cs typeface="Gill Sans SemiBold"/>
              </a:rPr>
            </a:br>
            <a:r>
              <a:rPr lang="en-US" sz="1000" dirty="0" smtClean="0">
                <a:latin typeface="Tw Cen MT" panose="020B0602020104020603" pitchFamily="34" charset="0"/>
              </a:rPr>
              <a:t>nova, cucumber, wasabi </a:t>
            </a:r>
            <a:r>
              <a:rPr lang="en-US" sz="1000" dirty="0" err="1" smtClean="0">
                <a:latin typeface="Tw Cen MT" panose="020B0602020104020603" pitchFamily="34" charset="0"/>
              </a:rPr>
              <a:t>tobiko</a:t>
            </a:r>
            <a:r>
              <a:rPr lang="en-US" sz="1000" dirty="0" smtClean="0">
                <a:latin typeface="Tw Cen MT" panose="020B0602020104020603" pitchFamily="34" charset="0"/>
              </a:rPr>
              <a:t>, pumpernickel bagel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9453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32685</TotalTime>
  <Words>137</Words>
  <Application>Microsoft Office PowerPoint</Application>
  <PresentationFormat>On-screen Show (16:10)</PresentationFormat>
  <Paragraphs>195</Paragraphs>
  <Slides>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4" baseType="lpstr">
      <vt:lpstr>Arial</vt:lpstr>
      <vt:lpstr>Bauhaus 93</vt:lpstr>
      <vt:lpstr>Blippo Blk BT</vt:lpstr>
      <vt:lpstr>Calibri</vt:lpstr>
      <vt:lpstr>Comfortaa</vt:lpstr>
      <vt:lpstr>Gill Sans</vt:lpstr>
      <vt:lpstr>Gill Sans MT</vt:lpstr>
      <vt:lpstr>Gill Sans SemiBold</vt:lpstr>
      <vt:lpstr>Times New Roman</vt:lpstr>
      <vt:lpstr>Tw Cen MT</vt:lpstr>
      <vt:lpstr>Office Theme</vt:lpstr>
      <vt:lpstr>Acrobat Document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bari musacchio</dc:creator>
  <cp:lastModifiedBy>Baz Admin</cp:lastModifiedBy>
  <cp:revision>297</cp:revision>
  <cp:lastPrinted>2016-06-10T18:40:00Z</cp:lastPrinted>
  <dcterms:created xsi:type="dcterms:W3CDTF">2014-01-27T15:36:42Z</dcterms:created>
  <dcterms:modified xsi:type="dcterms:W3CDTF">2016-08-27T00:06:08Z</dcterms:modified>
</cp:coreProperties>
</file>