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9" r:id="rId2"/>
    <p:sldId id="267" r:id="rId3"/>
    <p:sldId id="270" r:id="rId4"/>
    <p:sldId id="265" r:id="rId5"/>
    <p:sldId id="271" r:id="rId6"/>
    <p:sldId id="272" r:id="rId7"/>
  </p:sldIdLst>
  <p:sldSz cx="7772400" cy="9875838"/>
  <p:notesSz cx="7010400" cy="9296400"/>
  <p:defaultTextStyle>
    <a:defPPr>
      <a:defRPr lang="en-US"/>
    </a:defPPr>
    <a:lvl1pPr marL="0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1pPr>
    <a:lvl2pPr marL="445697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2pPr>
    <a:lvl3pPr marL="891393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3pPr>
    <a:lvl4pPr marL="1337091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4pPr>
    <a:lvl5pPr marL="1782786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5pPr>
    <a:lvl6pPr marL="2228483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2674178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3119876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3565572" algn="l" defTabSz="445697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1" userDrawn="1">
          <p15:clr>
            <a:srgbClr val="A4A3A4"/>
          </p15:clr>
        </p15:guide>
        <p15:guide id="2" pos="24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8E18"/>
    <a:srgbClr val="FFB2A8"/>
    <a:srgbClr val="FFDEDB"/>
    <a:srgbClr val="FFDBCE"/>
    <a:srgbClr val="FFEDE7"/>
    <a:srgbClr val="FFE6DE"/>
    <a:srgbClr val="FFC2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 autoAdjust="0"/>
    <p:restoredTop sz="94762" autoAdjust="0"/>
  </p:normalViewPr>
  <p:slideViewPr>
    <p:cSldViewPr snapToGrid="0" snapToObjects="1">
      <p:cViewPr varScale="1">
        <p:scale>
          <a:sx n="54" d="100"/>
          <a:sy n="54" d="100"/>
        </p:scale>
        <p:origin x="1986" y="36"/>
      </p:cViewPr>
      <p:guideLst>
        <p:guide orient="horz" pos="3111"/>
        <p:guide pos="24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/>
          <a:lstStyle>
            <a:lvl1pPr algn="r">
              <a:defRPr sz="1200"/>
            </a:lvl1pPr>
          </a:lstStyle>
          <a:p>
            <a:fld id="{A2B04615-FAE4-E644-8C30-D5FB369E9AB2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 anchor="b"/>
          <a:lstStyle>
            <a:lvl1pPr algn="r">
              <a:defRPr sz="1200"/>
            </a:lvl1pPr>
          </a:lstStyle>
          <a:p>
            <a:fld id="{46B0D87B-7CC8-F44D-B013-D78C1DCBF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64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/>
          <a:lstStyle>
            <a:lvl1pPr algn="r">
              <a:defRPr sz="1200"/>
            </a:lvl1pPr>
          </a:lstStyle>
          <a:p>
            <a:fld id="{B3A66549-61C4-BE4B-88C9-D3002FA297F3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33600" y="696913"/>
            <a:ext cx="2743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2" tIns="46582" rIns="93162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62" tIns="46582" rIns="93162" bIns="4658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2" tIns="46582" rIns="93162" bIns="46582" rtlCol="0" anchor="b"/>
          <a:lstStyle>
            <a:lvl1pPr algn="r">
              <a:defRPr sz="1200"/>
            </a:lvl1pPr>
          </a:lstStyle>
          <a:p>
            <a:fld id="{E012044D-7B91-6844-B818-69C63FEBA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5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1pPr>
    <a:lvl2pPr marL="445697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2pPr>
    <a:lvl3pPr marL="891393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3pPr>
    <a:lvl4pPr marL="1337091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4pPr>
    <a:lvl5pPr marL="1782786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5pPr>
    <a:lvl6pPr marL="2228483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6pPr>
    <a:lvl7pPr marL="2674178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7pPr>
    <a:lvl8pPr marL="3119876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8pPr>
    <a:lvl9pPr marL="3565572" algn="l" defTabSz="445697" rtl="0" eaLnBrk="1" latinLnBrk="0" hangingPunct="1">
      <a:defRPr sz="117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33600" y="696913"/>
            <a:ext cx="2743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2044D-7B91-6844-B818-69C63FEBA1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91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2" y="3067923"/>
            <a:ext cx="6606540" cy="21169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1" y="5596308"/>
            <a:ext cx="5440680" cy="25238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8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6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5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44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93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41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90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5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2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7" y="6346145"/>
            <a:ext cx="6606540" cy="1961452"/>
          </a:xfrm>
        </p:spPr>
        <p:txBody>
          <a:bodyPr anchor="t"/>
          <a:lstStyle>
            <a:lvl1pPr algn="l">
              <a:defRPr sz="3927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7" y="4185804"/>
            <a:ext cx="6606540" cy="2160338"/>
          </a:xfrm>
        </p:spPr>
        <p:txBody>
          <a:bodyPr anchor="b"/>
          <a:lstStyle>
            <a:lvl1pPr marL="0" indent="0">
              <a:buNone/>
              <a:defRPr sz="1964">
                <a:solidFill>
                  <a:schemeClr val="tx1">
                    <a:tint val="75000"/>
                  </a:schemeClr>
                </a:solidFill>
              </a:defRPr>
            </a:lvl1pPr>
            <a:lvl2pPr marL="448837" indent="0">
              <a:buNone/>
              <a:defRPr sz="1767">
                <a:solidFill>
                  <a:schemeClr val="tx1">
                    <a:tint val="75000"/>
                  </a:schemeClr>
                </a:solidFill>
              </a:defRPr>
            </a:lvl2pPr>
            <a:lvl3pPr marL="897674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3pPr>
            <a:lvl4pPr marL="1346512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4pPr>
            <a:lvl5pPr marL="1795349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5pPr>
            <a:lvl6pPr marL="2244186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6pPr>
            <a:lvl7pPr marL="2693023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7pPr>
            <a:lvl8pPr marL="3141861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8pPr>
            <a:lvl9pPr marL="3590698" indent="0">
              <a:buNone/>
              <a:defRPr sz="13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1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3" y="2304369"/>
            <a:ext cx="3432810" cy="6517596"/>
          </a:xfrm>
        </p:spPr>
        <p:txBody>
          <a:bodyPr/>
          <a:lstStyle>
            <a:lvl1pPr>
              <a:defRPr sz="2749"/>
            </a:lvl1pPr>
            <a:lvl2pPr>
              <a:defRPr sz="2356"/>
            </a:lvl2pPr>
            <a:lvl3pPr>
              <a:defRPr sz="1964"/>
            </a:lvl3pPr>
            <a:lvl4pPr>
              <a:defRPr sz="1767"/>
            </a:lvl4pPr>
            <a:lvl5pPr>
              <a:defRPr sz="1767"/>
            </a:lvl5pPr>
            <a:lvl6pPr>
              <a:defRPr sz="1767"/>
            </a:lvl6pPr>
            <a:lvl7pPr>
              <a:defRPr sz="1767"/>
            </a:lvl7pPr>
            <a:lvl8pPr>
              <a:defRPr sz="1767"/>
            </a:lvl8pPr>
            <a:lvl9pPr>
              <a:defRPr sz="17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3" y="2304369"/>
            <a:ext cx="3432810" cy="6517596"/>
          </a:xfrm>
        </p:spPr>
        <p:txBody>
          <a:bodyPr/>
          <a:lstStyle>
            <a:lvl1pPr>
              <a:defRPr sz="2749"/>
            </a:lvl1pPr>
            <a:lvl2pPr>
              <a:defRPr sz="2356"/>
            </a:lvl2pPr>
            <a:lvl3pPr>
              <a:defRPr sz="1964"/>
            </a:lvl3pPr>
            <a:lvl4pPr>
              <a:defRPr sz="1767"/>
            </a:lvl4pPr>
            <a:lvl5pPr>
              <a:defRPr sz="1767"/>
            </a:lvl5pPr>
            <a:lvl6pPr>
              <a:defRPr sz="1767"/>
            </a:lvl6pPr>
            <a:lvl7pPr>
              <a:defRPr sz="1767"/>
            </a:lvl7pPr>
            <a:lvl8pPr>
              <a:defRPr sz="1767"/>
            </a:lvl8pPr>
            <a:lvl9pPr>
              <a:defRPr sz="17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1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2" y="2210640"/>
            <a:ext cx="3434160" cy="921287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7" indent="0">
              <a:buNone/>
              <a:defRPr sz="1964" b="1"/>
            </a:lvl2pPr>
            <a:lvl3pPr marL="897674" indent="0">
              <a:buNone/>
              <a:defRPr sz="1767" b="1"/>
            </a:lvl3pPr>
            <a:lvl4pPr marL="1346512" indent="0">
              <a:buNone/>
              <a:defRPr sz="1571" b="1"/>
            </a:lvl4pPr>
            <a:lvl5pPr marL="1795349" indent="0">
              <a:buNone/>
              <a:defRPr sz="1571" b="1"/>
            </a:lvl5pPr>
            <a:lvl6pPr marL="2244186" indent="0">
              <a:buNone/>
              <a:defRPr sz="1571" b="1"/>
            </a:lvl6pPr>
            <a:lvl7pPr marL="2693023" indent="0">
              <a:buNone/>
              <a:defRPr sz="1571" b="1"/>
            </a:lvl7pPr>
            <a:lvl8pPr marL="3141861" indent="0">
              <a:buNone/>
              <a:defRPr sz="1571" b="1"/>
            </a:lvl8pPr>
            <a:lvl9pPr marL="3590698" indent="0">
              <a:buNone/>
              <a:defRPr sz="157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2" y="3131920"/>
            <a:ext cx="3434160" cy="5690039"/>
          </a:xfrm>
        </p:spPr>
        <p:txBody>
          <a:bodyPr/>
          <a:lstStyle>
            <a:lvl1pPr>
              <a:defRPr sz="2356"/>
            </a:lvl1pPr>
            <a:lvl2pPr>
              <a:defRPr sz="1964"/>
            </a:lvl2pPr>
            <a:lvl3pPr>
              <a:defRPr sz="1767"/>
            </a:lvl3pPr>
            <a:lvl4pPr>
              <a:defRPr sz="1571"/>
            </a:lvl4pPr>
            <a:lvl5pPr>
              <a:defRPr sz="1571"/>
            </a:lvl5pPr>
            <a:lvl6pPr>
              <a:defRPr sz="1571"/>
            </a:lvl6pPr>
            <a:lvl7pPr>
              <a:defRPr sz="1571"/>
            </a:lvl7pPr>
            <a:lvl8pPr>
              <a:defRPr sz="1571"/>
            </a:lvl8pPr>
            <a:lvl9pPr>
              <a:defRPr sz="157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9" y="2210640"/>
            <a:ext cx="3435508" cy="921287"/>
          </a:xfrm>
        </p:spPr>
        <p:txBody>
          <a:bodyPr anchor="b"/>
          <a:lstStyle>
            <a:lvl1pPr marL="0" indent="0">
              <a:buNone/>
              <a:defRPr sz="2356" b="1"/>
            </a:lvl1pPr>
            <a:lvl2pPr marL="448837" indent="0">
              <a:buNone/>
              <a:defRPr sz="1964" b="1"/>
            </a:lvl2pPr>
            <a:lvl3pPr marL="897674" indent="0">
              <a:buNone/>
              <a:defRPr sz="1767" b="1"/>
            </a:lvl3pPr>
            <a:lvl4pPr marL="1346512" indent="0">
              <a:buNone/>
              <a:defRPr sz="1571" b="1"/>
            </a:lvl4pPr>
            <a:lvl5pPr marL="1795349" indent="0">
              <a:buNone/>
              <a:defRPr sz="1571" b="1"/>
            </a:lvl5pPr>
            <a:lvl6pPr marL="2244186" indent="0">
              <a:buNone/>
              <a:defRPr sz="1571" b="1"/>
            </a:lvl6pPr>
            <a:lvl7pPr marL="2693023" indent="0">
              <a:buNone/>
              <a:defRPr sz="1571" b="1"/>
            </a:lvl7pPr>
            <a:lvl8pPr marL="3141861" indent="0">
              <a:buNone/>
              <a:defRPr sz="1571" b="1"/>
            </a:lvl8pPr>
            <a:lvl9pPr marL="3590698" indent="0">
              <a:buNone/>
              <a:defRPr sz="157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9" y="3131920"/>
            <a:ext cx="3435508" cy="5690039"/>
          </a:xfrm>
        </p:spPr>
        <p:txBody>
          <a:bodyPr/>
          <a:lstStyle>
            <a:lvl1pPr>
              <a:defRPr sz="2356"/>
            </a:lvl1pPr>
            <a:lvl2pPr>
              <a:defRPr sz="1964"/>
            </a:lvl2pPr>
            <a:lvl3pPr>
              <a:defRPr sz="1767"/>
            </a:lvl3pPr>
            <a:lvl4pPr>
              <a:defRPr sz="1571"/>
            </a:lvl4pPr>
            <a:lvl5pPr>
              <a:defRPr sz="1571"/>
            </a:lvl5pPr>
            <a:lvl6pPr>
              <a:defRPr sz="1571"/>
            </a:lvl6pPr>
            <a:lvl7pPr>
              <a:defRPr sz="1571"/>
            </a:lvl7pPr>
            <a:lvl8pPr>
              <a:defRPr sz="1571"/>
            </a:lvl8pPr>
            <a:lvl9pPr>
              <a:defRPr sz="157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1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7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1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7" y="393211"/>
            <a:ext cx="2557066" cy="1673407"/>
          </a:xfrm>
        </p:spPr>
        <p:txBody>
          <a:bodyPr anchor="b"/>
          <a:lstStyle>
            <a:lvl1pPr algn="l">
              <a:defRPr sz="196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393214"/>
            <a:ext cx="4344988" cy="8428755"/>
          </a:xfrm>
        </p:spPr>
        <p:txBody>
          <a:bodyPr/>
          <a:lstStyle>
            <a:lvl1pPr>
              <a:defRPr sz="3142"/>
            </a:lvl1pPr>
            <a:lvl2pPr>
              <a:defRPr sz="2749"/>
            </a:lvl2pPr>
            <a:lvl3pPr>
              <a:defRPr sz="2356"/>
            </a:lvl3pPr>
            <a:lvl4pPr>
              <a:defRPr sz="1964"/>
            </a:lvl4pPr>
            <a:lvl5pPr>
              <a:defRPr sz="1964"/>
            </a:lvl5pPr>
            <a:lvl6pPr>
              <a:defRPr sz="1964"/>
            </a:lvl6pPr>
            <a:lvl7pPr>
              <a:defRPr sz="1964"/>
            </a:lvl7pPr>
            <a:lvl8pPr>
              <a:defRPr sz="1964"/>
            </a:lvl8pPr>
            <a:lvl9pPr>
              <a:defRPr sz="196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7" y="2066624"/>
            <a:ext cx="2557066" cy="6755349"/>
          </a:xfrm>
        </p:spPr>
        <p:txBody>
          <a:bodyPr/>
          <a:lstStyle>
            <a:lvl1pPr marL="0" indent="0">
              <a:buNone/>
              <a:defRPr sz="1375"/>
            </a:lvl1pPr>
            <a:lvl2pPr marL="448837" indent="0">
              <a:buNone/>
              <a:defRPr sz="1178"/>
            </a:lvl2pPr>
            <a:lvl3pPr marL="897674" indent="0">
              <a:buNone/>
              <a:defRPr sz="983"/>
            </a:lvl3pPr>
            <a:lvl4pPr marL="1346512" indent="0">
              <a:buNone/>
              <a:defRPr sz="884"/>
            </a:lvl4pPr>
            <a:lvl5pPr marL="1795349" indent="0">
              <a:buNone/>
              <a:defRPr sz="884"/>
            </a:lvl5pPr>
            <a:lvl6pPr marL="2244186" indent="0">
              <a:buNone/>
              <a:defRPr sz="884"/>
            </a:lvl6pPr>
            <a:lvl7pPr marL="2693023" indent="0">
              <a:buNone/>
              <a:defRPr sz="884"/>
            </a:lvl7pPr>
            <a:lvl8pPr marL="3141861" indent="0">
              <a:buNone/>
              <a:defRPr sz="884"/>
            </a:lvl8pPr>
            <a:lvl9pPr marL="3590698" indent="0">
              <a:buNone/>
              <a:defRPr sz="88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6913091"/>
            <a:ext cx="4663440" cy="816130"/>
          </a:xfrm>
        </p:spPr>
        <p:txBody>
          <a:bodyPr anchor="b"/>
          <a:lstStyle>
            <a:lvl1pPr algn="l">
              <a:defRPr sz="196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82425"/>
            <a:ext cx="4663440" cy="5925503"/>
          </a:xfrm>
        </p:spPr>
        <p:txBody>
          <a:bodyPr/>
          <a:lstStyle>
            <a:lvl1pPr marL="0" indent="0">
              <a:buNone/>
              <a:defRPr sz="3142"/>
            </a:lvl1pPr>
            <a:lvl2pPr marL="448837" indent="0">
              <a:buNone/>
              <a:defRPr sz="2749"/>
            </a:lvl2pPr>
            <a:lvl3pPr marL="897674" indent="0">
              <a:buNone/>
              <a:defRPr sz="2356"/>
            </a:lvl3pPr>
            <a:lvl4pPr marL="1346512" indent="0">
              <a:buNone/>
              <a:defRPr sz="1964"/>
            </a:lvl4pPr>
            <a:lvl5pPr marL="1795349" indent="0">
              <a:buNone/>
              <a:defRPr sz="1964"/>
            </a:lvl5pPr>
            <a:lvl6pPr marL="2244186" indent="0">
              <a:buNone/>
              <a:defRPr sz="1964"/>
            </a:lvl6pPr>
            <a:lvl7pPr marL="2693023" indent="0">
              <a:buNone/>
              <a:defRPr sz="1964"/>
            </a:lvl7pPr>
            <a:lvl8pPr marL="3141861" indent="0">
              <a:buNone/>
              <a:defRPr sz="1964"/>
            </a:lvl8pPr>
            <a:lvl9pPr marL="3590698" indent="0">
              <a:buNone/>
              <a:defRPr sz="196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729228"/>
            <a:ext cx="4663440" cy="1159040"/>
          </a:xfrm>
        </p:spPr>
        <p:txBody>
          <a:bodyPr/>
          <a:lstStyle>
            <a:lvl1pPr marL="0" indent="0">
              <a:buNone/>
              <a:defRPr sz="1375"/>
            </a:lvl1pPr>
            <a:lvl2pPr marL="448837" indent="0">
              <a:buNone/>
              <a:defRPr sz="1178"/>
            </a:lvl2pPr>
            <a:lvl3pPr marL="897674" indent="0">
              <a:buNone/>
              <a:defRPr sz="983"/>
            </a:lvl3pPr>
            <a:lvl4pPr marL="1346512" indent="0">
              <a:buNone/>
              <a:defRPr sz="884"/>
            </a:lvl4pPr>
            <a:lvl5pPr marL="1795349" indent="0">
              <a:buNone/>
              <a:defRPr sz="884"/>
            </a:lvl5pPr>
            <a:lvl6pPr marL="2244186" indent="0">
              <a:buNone/>
              <a:defRPr sz="884"/>
            </a:lvl6pPr>
            <a:lvl7pPr marL="2693023" indent="0">
              <a:buNone/>
              <a:defRPr sz="884"/>
            </a:lvl7pPr>
            <a:lvl8pPr marL="3141861" indent="0">
              <a:buNone/>
              <a:defRPr sz="884"/>
            </a:lvl8pPr>
            <a:lvl9pPr marL="3590698" indent="0">
              <a:buNone/>
              <a:defRPr sz="88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5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2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3" y="395500"/>
            <a:ext cx="1748790" cy="84264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3" y="395500"/>
            <a:ext cx="5116830" cy="84264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52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1" y="395492"/>
            <a:ext cx="6995160" cy="1645973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1" y="2304369"/>
            <a:ext cx="6995160" cy="6517596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1" y="9153448"/>
            <a:ext cx="1813560" cy="525798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6EB3D-5CEA-3E43-AD7E-0B808D0B2080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1" y="9153448"/>
            <a:ext cx="2461260" cy="525798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153448"/>
            <a:ext cx="1813560" cy="525798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17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A1810-DBAC-B348-8A4F-03A331003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37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ctr" defTabSz="448837" rtl="0" eaLnBrk="1" latinLnBrk="0" hangingPunct="1">
        <a:spcBef>
          <a:spcPct val="0"/>
        </a:spcBef>
        <a:buNone/>
        <a:defRPr sz="43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629" indent="-336629" algn="l" defTabSz="448837" rtl="0" eaLnBrk="1" latinLnBrk="0" hangingPunct="1">
        <a:spcBef>
          <a:spcPct val="20000"/>
        </a:spcBef>
        <a:buFont typeface="Arial"/>
        <a:buChar char="•"/>
        <a:defRPr sz="3142" kern="1200">
          <a:solidFill>
            <a:schemeClr val="tx1"/>
          </a:solidFill>
          <a:latin typeface="+mn-lt"/>
          <a:ea typeface="+mn-ea"/>
          <a:cs typeface="+mn-cs"/>
        </a:defRPr>
      </a:lvl1pPr>
      <a:lvl2pPr marL="729361" indent="-280523" algn="l" defTabSz="448837" rtl="0" eaLnBrk="1" latinLnBrk="0" hangingPunct="1">
        <a:spcBef>
          <a:spcPct val="20000"/>
        </a:spcBef>
        <a:buFont typeface="Arial"/>
        <a:buChar char="–"/>
        <a:defRPr sz="2749" kern="1200">
          <a:solidFill>
            <a:schemeClr val="tx1"/>
          </a:solidFill>
          <a:latin typeface="+mn-lt"/>
          <a:ea typeface="+mn-ea"/>
          <a:cs typeface="+mn-cs"/>
        </a:defRPr>
      </a:lvl2pPr>
      <a:lvl3pPr marL="1122093" indent="-224419" algn="l" defTabSz="448837" rtl="0" eaLnBrk="1" latinLnBrk="0" hangingPunct="1">
        <a:spcBef>
          <a:spcPct val="20000"/>
        </a:spcBef>
        <a:buFont typeface="Arial"/>
        <a:buChar char="•"/>
        <a:defRPr sz="2356" kern="1200">
          <a:solidFill>
            <a:schemeClr val="tx1"/>
          </a:solidFill>
          <a:latin typeface="+mn-lt"/>
          <a:ea typeface="+mn-ea"/>
          <a:cs typeface="+mn-cs"/>
        </a:defRPr>
      </a:lvl3pPr>
      <a:lvl4pPr marL="1570930" indent="-224419" algn="l" defTabSz="448837" rtl="0" eaLnBrk="1" latinLnBrk="0" hangingPunct="1">
        <a:spcBef>
          <a:spcPct val="20000"/>
        </a:spcBef>
        <a:buFont typeface="Arial"/>
        <a:buChar char="–"/>
        <a:defRPr sz="1964" kern="1200">
          <a:solidFill>
            <a:schemeClr val="tx1"/>
          </a:solidFill>
          <a:latin typeface="+mn-lt"/>
          <a:ea typeface="+mn-ea"/>
          <a:cs typeface="+mn-cs"/>
        </a:defRPr>
      </a:lvl4pPr>
      <a:lvl5pPr marL="2019768" indent="-224419" algn="l" defTabSz="448837" rtl="0" eaLnBrk="1" latinLnBrk="0" hangingPunct="1">
        <a:spcBef>
          <a:spcPct val="20000"/>
        </a:spcBef>
        <a:buFont typeface="Arial"/>
        <a:buChar char="»"/>
        <a:defRPr sz="1964" kern="1200">
          <a:solidFill>
            <a:schemeClr val="tx1"/>
          </a:solidFill>
          <a:latin typeface="+mn-lt"/>
          <a:ea typeface="+mn-ea"/>
          <a:cs typeface="+mn-cs"/>
        </a:defRPr>
      </a:lvl5pPr>
      <a:lvl6pPr marL="2468606" indent="-224419" algn="l" defTabSz="448837" rtl="0" eaLnBrk="1" latinLnBrk="0" hangingPunct="1">
        <a:spcBef>
          <a:spcPct val="20000"/>
        </a:spcBef>
        <a:buFont typeface="Arial"/>
        <a:buChar char="•"/>
        <a:defRPr sz="1964" kern="1200">
          <a:solidFill>
            <a:schemeClr val="tx1"/>
          </a:solidFill>
          <a:latin typeface="+mn-lt"/>
          <a:ea typeface="+mn-ea"/>
          <a:cs typeface="+mn-cs"/>
        </a:defRPr>
      </a:lvl6pPr>
      <a:lvl7pPr marL="2917442" indent="-224419" algn="l" defTabSz="448837" rtl="0" eaLnBrk="1" latinLnBrk="0" hangingPunct="1">
        <a:spcBef>
          <a:spcPct val="20000"/>
        </a:spcBef>
        <a:buFont typeface="Arial"/>
        <a:buChar char="•"/>
        <a:defRPr sz="1964" kern="1200">
          <a:solidFill>
            <a:schemeClr val="tx1"/>
          </a:solidFill>
          <a:latin typeface="+mn-lt"/>
          <a:ea typeface="+mn-ea"/>
          <a:cs typeface="+mn-cs"/>
        </a:defRPr>
      </a:lvl7pPr>
      <a:lvl8pPr marL="3366280" indent="-224419" algn="l" defTabSz="448837" rtl="0" eaLnBrk="1" latinLnBrk="0" hangingPunct="1">
        <a:spcBef>
          <a:spcPct val="20000"/>
        </a:spcBef>
        <a:buFont typeface="Arial"/>
        <a:buChar char="•"/>
        <a:defRPr sz="1964" kern="1200">
          <a:solidFill>
            <a:schemeClr val="tx1"/>
          </a:solidFill>
          <a:latin typeface="+mn-lt"/>
          <a:ea typeface="+mn-ea"/>
          <a:cs typeface="+mn-cs"/>
        </a:defRPr>
      </a:lvl8pPr>
      <a:lvl9pPr marL="3815117" indent="-224419" algn="l" defTabSz="448837" rtl="0" eaLnBrk="1" latinLnBrk="0" hangingPunct="1">
        <a:spcBef>
          <a:spcPct val="20000"/>
        </a:spcBef>
        <a:buFont typeface="Arial"/>
        <a:buChar char="•"/>
        <a:defRPr sz="19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1pPr>
      <a:lvl2pPr marL="448837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2pPr>
      <a:lvl3pPr marL="897674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3pPr>
      <a:lvl4pPr marL="1346512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4pPr>
      <a:lvl5pPr marL="1795349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5pPr>
      <a:lvl6pPr marL="2244186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6pPr>
      <a:lvl7pPr marL="2693023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7pPr>
      <a:lvl8pPr marL="3141861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8pPr>
      <a:lvl9pPr marL="3590698" algn="l" defTabSz="448837" rtl="0" eaLnBrk="1" latinLnBrk="0" hangingPunct="1">
        <a:defRPr sz="17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470" y="1996196"/>
            <a:ext cx="4177462" cy="422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9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850" y="1277324"/>
            <a:ext cx="421843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BAZ $14</a:t>
            </a:r>
            <a:r>
              <a:rPr lang="en-US" sz="1800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8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400" b="1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400" dirty="0" smtClean="0">
                <a:latin typeface="Tw Cen MT" panose="020B0602020104020603" pitchFamily="34" charset="0"/>
              </a:rPr>
              <a:t>nova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 scallion cream cheese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tomato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 </a:t>
            </a:r>
            <a:r>
              <a:rPr lang="en-US" sz="1400" dirty="0" smtClean="0">
                <a:latin typeface="Tw Cen MT" panose="020B0602020104020603" pitchFamily="34" charset="0"/>
              </a:rPr>
              <a:t> </a:t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1400" dirty="0" smtClean="0">
                <a:latin typeface="Tw Cen MT" panose="020B0602020104020603" pitchFamily="34" charset="0"/>
              </a:rPr>
              <a:t>onion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 pumpernickel everything bagel</a:t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2000" b="1" dirty="0" smtClean="0">
                <a:latin typeface="Tw Cen MT" panose="020B0602020104020603" pitchFamily="34" charset="0"/>
              </a:rPr>
              <a:t>Pretty in Pink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 $13</a:t>
            </a:r>
            <a:r>
              <a:rPr lang="en-US" sz="1800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8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400" b="1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400" dirty="0" smtClean="0">
                <a:latin typeface="Tw Cen MT" panose="020B0602020104020603" pitchFamily="34" charset="0"/>
              </a:rPr>
              <a:t>nova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 beet &amp; horseradish cream cheese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dill ∙ </a:t>
            </a:r>
            <a:r>
              <a:rPr lang="en-US" sz="1400" dirty="0" smtClean="0">
                <a:latin typeface="Tw Cen MT" panose="020B0602020104020603" pitchFamily="34" charset="0"/>
              </a:rPr>
              <a:t> pumpernickel bagel</a:t>
            </a:r>
          </a:p>
          <a:p>
            <a:pPr algn="ctr"/>
            <a:r>
              <a:rPr lang="en-US" sz="2000" b="1" dirty="0" err="1" smtClean="0">
                <a:latin typeface="Tw Cen MT" panose="020B0602020104020603" pitchFamily="34" charset="0"/>
                <a:cs typeface="Gill Sans SemiBold"/>
              </a:rPr>
              <a:t>SuperNova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 $13</a:t>
            </a:r>
          </a:p>
          <a:p>
            <a:pPr algn="ctr"/>
            <a:r>
              <a:rPr lang="en-US" sz="1400" dirty="0" smtClean="0">
                <a:latin typeface="Tw Cen MT" panose="020B0602020104020603" pitchFamily="34" charset="0"/>
              </a:rPr>
              <a:t>nova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vegetable cream cheese ∙ tomato</a:t>
            </a:r>
            <a:b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cucumber  ∙ whole wheat everything </a:t>
            </a:r>
            <a:r>
              <a:rPr lang="en-US" sz="1400" dirty="0" err="1" smtClean="0">
                <a:latin typeface="Tw Cen MT" panose="020B0602020104020603" pitchFamily="34" charset="0"/>
                <a:cs typeface="Times New Roman" panose="02020603050405020304" pitchFamily="18" charset="0"/>
              </a:rPr>
              <a:t>flagel</a:t>
            </a:r>
            <a:endParaRPr lang="en-US" sz="1400" dirty="0" smtClean="0">
              <a:latin typeface="Tw Cen MT" panose="020B0602020104020603" pitchFamily="34" charset="0"/>
            </a:endParaRPr>
          </a:p>
          <a:p>
            <a:pPr algn="ctr"/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Rainbow Kitty $14</a:t>
            </a:r>
          </a:p>
          <a:p>
            <a:pPr algn="ctr"/>
            <a:r>
              <a:rPr lang="en-US" sz="1400" dirty="0" smtClean="0">
                <a:latin typeface="Tw Cen MT" panose="020B0602020104020603" pitchFamily="34" charset="0"/>
              </a:rPr>
              <a:t>gravlax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cucumber &amp; dill </a:t>
            </a:r>
            <a:r>
              <a:rPr lang="en-US" sz="1400" dirty="0" smtClean="0">
                <a:latin typeface="Tw Cen MT" panose="020B0602020104020603" pitchFamily="34" charset="0"/>
              </a:rPr>
              <a:t>cream cheese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w Cen MT" panose="020B0602020104020603" pitchFamily="34" charset="0"/>
              </a:rPr>
              <a:t/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1400" dirty="0" smtClean="0">
                <a:latin typeface="Tw Cen MT" panose="020B0602020104020603" pitchFamily="34" charset="0"/>
              </a:rPr>
              <a:t> tomato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 onion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pumpernickel bagel</a:t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Mooch $16</a:t>
            </a:r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	</a:t>
            </a:r>
            <a:r>
              <a:rPr lang="en-US" sz="1800" dirty="0" smtClean="0">
                <a:latin typeface="Tw Cen MT" panose="020B0602020104020603" pitchFamily="34" charset="0"/>
                <a:cs typeface="Gill Sans SemiBold"/>
              </a:rPr>
              <a:t>        </a:t>
            </a:r>
          </a:p>
          <a:p>
            <a:pPr algn="ctr"/>
            <a:r>
              <a:rPr lang="en-US" sz="1400" dirty="0" err="1" smtClean="0">
                <a:latin typeface="Tw Cen MT" panose="020B0602020104020603" pitchFamily="34" charset="0"/>
              </a:rPr>
              <a:t>scottish</a:t>
            </a:r>
            <a:r>
              <a:rPr lang="en-US" sz="1400" dirty="0" smtClean="0">
                <a:latin typeface="Tw Cen MT" panose="020B0602020104020603" pitchFamily="34" charset="0"/>
              </a:rPr>
              <a:t> salmon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 sable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/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1400" dirty="0" smtClean="0">
                <a:latin typeface="Tw Cen MT" panose="020B0602020104020603" pitchFamily="34" charset="0"/>
              </a:rPr>
              <a:t> cream cheese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 tomato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onion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 smtClean="0">
                <a:latin typeface="Tw Cen MT" panose="020B0602020104020603" pitchFamily="34" charset="0"/>
              </a:rPr>
              <a:t> chive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 </a:t>
            </a:r>
            <a:r>
              <a:rPr lang="en-US" sz="1400" dirty="0" smtClean="0">
                <a:latin typeface="Tw Cen MT" panose="020B0602020104020603" pitchFamily="34" charset="0"/>
              </a:rPr>
              <a:t/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1400" dirty="0" smtClean="0">
                <a:latin typeface="Tw Cen MT" panose="020B0602020104020603" pitchFamily="34" charset="0"/>
              </a:rPr>
              <a:t>everything bagel </a:t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2000" b="1" dirty="0" err="1">
                <a:latin typeface="Tw Cen MT" panose="020B0602020104020603" pitchFamily="34" charset="0"/>
                <a:cs typeface="Gill Sans SemiBold"/>
              </a:rPr>
              <a:t>Tobiko</a:t>
            </a: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! </a:t>
            </a:r>
            <a:r>
              <a:rPr lang="en-US" sz="2000" b="1" dirty="0" err="1">
                <a:latin typeface="Tw Cen MT" panose="020B0602020104020603" pitchFamily="34" charset="0"/>
                <a:cs typeface="Gill Sans SemiBold"/>
              </a:rPr>
              <a:t>Tobiko</a:t>
            </a: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 ! $16</a:t>
            </a:r>
          </a:p>
          <a:p>
            <a:pPr algn="ctr"/>
            <a:r>
              <a:rPr lang="en-US" sz="1400" dirty="0">
                <a:latin typeface="Tw Cen MT" panose="020B0602020104020603" pitchFamily="34" charset="0"/>
              </a:rPr>
              <a:t>w</a:t>
            </a:r>
            <a:r>
              <a:rPr lang="en-US" sz="1400" dirty="0" smtClean="0">
                <a:latin typeface="Tw Cen MT" panose="020B0602020104020603" pitchFamily="34" charset="0"/>
              </a:rPr>
              <a:t>asabi </a:t>
            </a:r>
            <a:r>
              <a:rPr lang="en-US" sz="1400" dirty="0" err="1">
                <a:latin typeface="Tw Cen MT" panose="020B0602020104020603" pitchFamily="34" charset="0"/>
              </a:rPr>
              <a:t>tobiko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nova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s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almon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cucumber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wasabi </a:t>
            </a:r>
            <a:r>
              <a:rPr lang="en-US" sz="1400" dirty="0" err="1">
                <a:latin typeface="Tw Cen MT" panose="020B0602020104020603" pitchFamily="34" charset="0"/>
                <a:cs typeface="Times New Roman" panose="02020603050405020304" pitchFamily="18" charset="0"/>
              </a:rPr>
              <a:t>t</a:t>
            </a:r>
            <a:r>
              <a:rPr lang="en-US" sz="1400" dirty="0" err="1" smtClean="0">
                <a:latin typeface="Tw Cen MT" panose="020B0602020104020603" pitchFamily="34" charset="0"/>
                <a:cs typeface="Times New Roman" panose="02020603050405020304" pitchFamily="18" charset="0"/>
              </a:rPr>
              <a:t>obiko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ream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c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heese</a:t>
            </a:r>
            <a:endParaRPr lang="en-US" sz="1400" b="1" dirty="0">
              <a:latin typeface="Tw Cen MT" panose="020B0602020104020603" pitchFamily="34" charset="0"/>
            </a:endParaRPr>
          </a:p>
          <a:p>
            <a:pPr algn="ctr"/>
            <a:endParaRPr lang="en-US" sz="1400" dirty="0" smtClean="0">
              <a:latin typeface="Tw Cen MT" panose="020B0602020104020603" pitchFamily="34" charset="0"/>
            </a:endParaRPr>
          </a:p>
          <a:p>
            <a:pPr algn="ctr"/>
            <a:endParaRPr lang="en-US" sz="1400" dirty="0" smtClean="0">
              <a:latin typeface="Tw Cen MT" panose="020B0602020104020603" pitchFamily="34" charset="0"/>
            </a:endParaRPr>
          </a:p>
          <a:p>
            <a:pPr algn="ctr"/>
            <a:r>
              <a:rPr lang="en-US" sz="1400" dirty="0" smtClean="0">
                <a:latin typeface="Tw Cen MT" panose="020B0602020104020603" pitchFamily="34" charset="0"/>
              </a:rPr>
              <a:t/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1400" dirty="0" smtClean="0">
                <a:latin typeface="Tw Cen MT" panose="020B0602020104020603" pitchFamily="34" charset="0"/>
              </a:rPr>
              <a:t/>
            </a:r>
            <a:br>
              <a:rPr lang="en-US" sz="1400" dirty="0" smtClean="0">
                <a:latin typeface="Tw Cen MT" panose="020B0602020104020603" pitchFamily="34" charset="0"/>
              </a:rPr>
            </a:br>
            <a:r>
              <a:rPr lang="en-US" sz="2000" dirty="0" smtClean="0">
                <a:latin typeface="Tw Cen MT" panose="020B0602020104020603" pitchFamily="34" charset="0"/>
              </a:rPr>
              <a:t/>
            </a:r>
            <a:br>
              <a:rPr lang="en-US" sz="2000" dirty="0" smtClean="0">
                <a:latin typeface="Tw Cen MT" panose="020B0602020104020603" pitchFamily="34" charset="0"/>
              </a:rPr>
            </a:br>
            <a:endParaRPr lang="en-US" sz="2000" dirty="0"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6096" y="258719"/>
            <a:ext cx="6773722" cy="97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85" b="1" u="sng" dirty="0">
                <a:latin typeface="Comfortaa"/>
                <a:cs typeface="Comfortaa"/>
              </a:rPr>
              <a:t> </a:t>
            </a:r>
            <a:r>
              <a:rPr lang="en-US" sz="4106" u="sng" dirty="0" err="1">
                <a:latin typeface="Blippo Blk BT" panose="04030905020B02020C03" pitchFamily="82" charset="0"/>
                <a:cs typeface="Comfortaa"/>
              </a:rPr>
              <a:t>baz</a:t>
            </a:r>
            <a:r>
              <a:rPr lang="en-US" sz="4106" u="sng" dirty="0">
                <a:latin typeface="Blippo Blk BT" panose="04030905020B02020C03" pitchFamily="82" charset="0"/>
                <a:cs typeface="Comfortaa"/>
              </a:rPr>
              <a:t> </a:t>
            </a:r>
            <a:r>
              <a:rPr lang="en-US" sz="4106" u="sng" dirty="0" smtClean="0">
                <a:latin typeface="Blippo Blk BT" panose="04030905020B02020C03" pitchFamily="82" charset="0"/>
                <a:cs typeface="Comfortaa"/>
              </a:rPr>
              <a:t>originals  </a:t>
            </a:r>
            <a:r>
              <a:rPr lang="en-US" sz="4106" u="sng" dirty="0">
                <a:latin typeface="Blippo Blk BT" panose="04030905020B02020C03" pitchFamily="82" charset="0"/>
                <a:cs typeface="Comfortaa"/>
              </a:rPr>
              <a:t/>
            </a:r>
            <a:br>
              <a:rPr lang="en-US" sz="4106" u="sng" dirty="0">
                <a:latin typeface="Blippo Blk BT" panose="04030905020B02020C03" pitchFamily="82" charset="0"/>
                <a:cs typeface="Comfortaa"/>
              </a:rPr>
            </a:br>
            <a:r>
              <a:rPr lang="en-US" sz="1643" dirty="0">
                <a:latin typeface="Tw Cen MT" panose="020B0602020104020603" pitchFamily="34" charset="0"/>
                <a:cs typeface="Gill Sans SemiBold"/>
              </a:rPr>
              <a:t>served with </a:t>
            </a:r>
            <a:r>
              <a:rPr lang="en-US" sz="1643" dirty="0" err="1">
                <a:latin typeface="Tw Cen MT" panose="020B0602020104020603" pitchFamily="34" charset="0"/>
                <a:cs typeface="Gill Sans SemiBold"/>
              </a:rPr>
              <a:t>cole</a:t>
            </a:r>
            <a:r>
              <a:rPr lang="en-US" sz="1643" dirty="0">
                <a:latin typeface="Tw Cen MT" panose="020B0602020104020603" pitchFamily="34" charset="0"/>
                <a:cs typeface="Gill Sans SemiBold"/>
              </a:rPr>
              <a:t> slaw</a:t>
            </a:r>
            <a:r>
              <a:rPr lang="en-US" sz="1643" dirty="0">
                <a:latin typeface="Tw Cen MT" panose="020B0602020104020603" pitchFamily="34" charset="0"/>
                <a:cs typeface="Times New Roman" panose="02020603050405020304" pitchFamily="18" charset="0"/>
              </a:rPr>
              <a:t> ∙ potato ∙ fruit ∙ cucumber or macaroni salad &amp; pickle</a:t>
            </a:r>
            <a:endParaRPr lang="en-US" sz="1643" u="sng" dirty="0">
              <a:latin typeface="Blippo Blk BT" panose="04030905020B02020C03" pitchFamily="82" charset="0"/>
              <a:cs typeface="Comforta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4927" y="1217347"/>
            <a:ext cx="4218434" cy="6421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w Cen MT" panose="020B0602020104020603" pitchFamily="34" charset="0"/>
                <a:cs typeface="Times New Roman" panose="02020603050405020304" pitchFamily="18" charset="0"/>
              </a:rPr>
              <a:t>Avocado Toast </a:t>
            </a:r>
            <a:r>
              <a:rPr lang="en-US" sz="2000" b="1" dirty="0">
                <a:latin typeface="Tw Cen MT" panose="020B0602020104020603" pitchFamily="34" charset="0"/>
                <a:ea typeface="Gill Sans MT"/>
                <a:cs typeface="Gill Sans SemiBold"/>
              </a:rPr>
              <a:t>$</a:t>
            </a:r>
            <a:r>
              <a:rPr lang="en-US" sz="2000" b="1" dirty="0" smtClean="0">
                <a:latin typeface="Tw Cen MT" panose="020B0602020104020603" pitchFamily="34" charset="0"/>
                <a:ea typeface="Gill Sans MT"/>
                <a:cs typeface="Gill Sans SemiBold"/>
              </a:rPr>
              <a:t>14</a:t>
            </a:r>
            <a:r>
              <a:rPr lang="en-US" sz="1800" b="1" dirty="0" smtClean="0">
                <a:latin typeface="Tw Cen MT" panose="020B0602020104020603" pitchFamily="34" charset="0"/>
                <a:ea typeface="Gill Sans MT"/>
                <a:cs typeface="Gill Sans SemiBold"/>
              </a:rPr>
              <a:t/>
            </a:r>
            <a:br>
              <a:rPr lang="en-US" sz="1800" b="1" dirty="0" smtClean="0">
                <a:latin typeface="Tw Cen MT" panose="020B0602020104020603" pitchFamily="34" charset="0"/>
                <a:ea typeface="Gill Sans MT"/>
                <a:cs typeface="Gill Sans SemiBold"/>
              </a:rPr>
            </a:br>
            <a:r>
              <a:rPr lang="en-US" sz="1400" dirty="0" smtClean="0">
                <a:latin typeface="Tw Cen MT" panose="020B0602020104020603" pitchFamily="34" charset="0"/>
                <a:ea typeface="Gill Sans MT"/>
                <a:cs typeface="Gill Sans SemiBold"/>
              </a:rPr>
              <a:t>nova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r>
              <a:rPr lang="en-US" sz="1400" dirty="0" smtClean="0">
                <a:latin typeface="Tw Cen MT" panose="020B0602020104020603" pitchFamily="34" charset="0"/>
                <a:ea typeface="Gill Sans MT"/>
                <a:cs typeface="Gill Sans SemiBold"/>
              </a:rPr>
              <a:t> cucumber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400" dirty="0" smtClean="0">
                <a:latin typeface="Tw Cen MT" panose="020B0602020104020603" pitchFamily="34" charset="0"/>
                <a:ea typeface="Gill Sans MT"/>
                <a:cs typeface="Gill Sans SemiBold"/>
              </a:rPr>
              <a:t>lime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watermelon radish ∙</a:t>
            </a:r>
            <a:b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whole wheat bagel</a:t>
            </a:r>
            <a:endParaRPr lang="en-US" sz="14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Lunch Lady $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12</a:t>
            </a:r>
            <a:r>
              <a:rPr lang="en-US" sz="1800" b="1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800" b="1" dirty="0">
                <a:latin typeface="Tw Cen MT" panose="020B0602020104020603" pitchFamily="34" charset="0"/>
                <a:cs typeface="Gill Sans SemiBold"/>
              </a:rPr>
            </a:br>
            <a:r>
              <a:rPr lang="en-US" sz="1400" dirty="0">
                <a:latin typeface="Tw Cen MT" panose="020B0602020104020603" pitchFamily="34" charset="0"/>
              </a:rPr>
              <a:t>egg salad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>
                <a:latin typeface="Tw Cen MT" panose="020B0602020104020603" pitchFamily="34" charset="0"/>
              </a:rPr>
              <a:t> tomato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400" dirty="0">
                <a:latin typeface="Tw Cen MT" panose="020B0602020104020603" pitchFamily="34" charset="0"/>
              </a:rPr>
              <a:t>chive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  ∙ </a:t>
            </a:r>
            <a:r>
              <a:rPr lang="en-US" sz="1400" dirty="0">
                <a:latin typeface="Tw Cen MT" panose="020B0602020104020603" pitchFamily="34" charset="0"/>
              </a:rPr>
              <a:t> poppy bagel</a:t>
            </a:r>
            <a:endParaRPr lang="en-US" sz="1400" b="1" dirty="0">
              <a:latin typeface="Tw Cen MT" panose="020B0602020104020603" pitchFamily="34" charset="0"/>
            </a:endParaRPr>
          </a:p>
          <a:p>
            <a:pPr algn="ctr"/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Golda Medal $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14</a:t>
            </a:r>
            <a:endParaRPr lang="en-US" sz="20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400" dirty="0">
                <a:latin typeface="Tw Cen MT" panose="020B0602020104020603" pitchFamily="34" charset="0"/>
              </a:rPr>
              <a:t>whitefish salad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 ∙ capers ∙  red onion ∙</a:t>
            </a:r>
            <a:b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everything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bagel</a:t>
            </a:r>
            <a:b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w Cen MT" panose="020B0602020104020603" pitchFamily="34" charset="0"/>
                <a:cs typeface="Times New Roman" panose="02020603050405020304" pitchFamily="18" charset="0"/>
              </a:rPr>
              <a:t>The Waldorf </a:t>
            </a: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12</a:t>
            </a:r>
            <a:endParaRPr lang="en-US" sz="20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400" dirty="0">
                <a:latin typeface="Tw Cen MT" panose="020B0602020104020603" pitchFamily="34" charset="0"/>
              </a:rPr>
              <a:t>chicken salad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400" dirty="0">
                <a:latin typeface="Tw Cen MT" panose="020B0602020104020603" pitchFamily="34" charset="0"/>
              </a:rPr>
              <a:t>apple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400" dirty="0">
                <a:latin typeface="Tw Cen MT" panose="020B0602020104020603" pitchFamily="34" charset="0"/>
              </a:rPr>
              <a:t> lettuce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b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w Cen MT" panose="020B0602020104020603" pitchFamily="34" charset="0"/>
              </a:rPr>
              <a:t> </a:t>
            </a:r>
            <a:r>
              <a:rPr lang="en-US" sz="1400" dirty="0">
                <a:latin typeface="Tw Cen MT" panose="020B0602020104020603" pitchFamily="34" charset="0"/>
              </a:rPr>
              <a:t>cinnamon raisin </a:t>
            </a:r>
            <a:r>
              <a:rPr lang="en-US" sz="1400" dirty="0" smtClean="0">
                <a:latin typeface="Tw Cen MT" panose="020B0602020104020603" pitchFamily="34" charset="0"/>
              </a:rPr>
              <a:t>bagel</a:t>
            </a:r>
          </a:p>
          <a:p>
            <a:pPr algn="ctr"/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Art’s </a:t>
            </a: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Ark Tuna Melt $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14</a:t>
            </a:r>
            <a:endParaRPr lang="en-US" sz="20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400" dirty="0" smtClean="0">
                <a:latin typeface="Tw Cen MT" panose="020B0602020104020603" pitchFamily="34" charset="0"/>
                <a:cs typeface="Gill Sans"/>
              </a:rPr>
              <a:t>tuna salad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</a:t>
            </a:r>
            <a:r>
              <a:rPr lang="en-US" sz="1400" dirty="0" smtClean="0">
                <a:latin typeface="Tw Cen MT" panose="020B0602020104020603" pitchFamily="34" charset="0"/>
                <a:cs typeface="Gill Sans"/>
              </a:rPr>
              <a:t> onion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tomato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r>
              <a:rPr lang="en-US" sz="1400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400" dirty="0" err="1" smtClean="0">
                <a:latin typeface="Tw Cen MT" panose="020B0602020104020603" pitchFamily="34" charset="0"/>
                <a:cs typeface="Gill Sans"/>
              </a:rPr>
              <a:t>swiss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sesame bagel</a:t>
            </a:r>
            <a:b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w Cen MT" panose="020B0602020104020603" pitchFamily="34" charset="0"/>
                <a:cs typeface="Gill Sans MT"/>
              </a:rPr>
              <a:t>The King $12</a:t>
            </a:r>
            <a:r>
              <a:rPr lang="en-US" sz="1600" dirty="0" smtClean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600" dirty="0" smtClean="0">
                <a:latin typeface="Tw Cen MT" panose="020B0602020104020603" pitchFamily="34" charset="0"/>
                <a:cs typeface="Gill Sans SemiBold"/>
              </a:rPr>
            </a:b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peanut butter ∙ banana ∙ honey ∙ </a:t>
            </a:r>
            <a:b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whole wheat bagel</a:t>
            </a:r>
            <a:endParaRPr lang="en-US" sz="1400" dirty="0" smtClean="0">
              <a:latin typeface="Tw Cen MT" panose="020B0602020104020603" pitchFamily="34" charset="0"/>
            </a:endParaRPr>
          </a:p>
          <a:p>
            <a:pPr algn="ctr"/>
            <a:r>
              <a:rPr lang="en-US" sz="2000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latin typeface="Tw Cen MT" panose="020B0602020104020603" pitchFamily="34" charset="0"/>
                <a:cs typeface="Times New Roman" panose="02020603050405020304" pitchFamily="18" charset="0"/>
              </a:rPr>
              <a:t>Mystic Pizza Bagel</a:t>
            </a: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 $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12</a:t>
            </a:r>
            <a:r>
              <a:rPr lang="en-US" sz="24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2400" dirty="0">
                <a:latin typeface="Tw Cen MT" panose="020B0602020104020603" pitchFamily="34" charset="0"/>
                <a:cs typeface="Gill Sans"/>
              </a:rPr>
            </a:b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tomato</a:t>
            </a:r>
            <a:r>
              <a:rPr lang="en-US" sz="1400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mozzarella</a:t>
            </a:r>
            <a:r>
              <a:rPr lang="en-US" sz="1400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∙ basil  ∙</a:t>
            </a:r>
            <a:r>
              <a:rPr lang="en-US" sz="1400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400" dirty="0" smtClean="0">
                <a:latin typeface="Tw Cen MT" panose="020B0602020104020603" pitchFamily="34" charset="0"/>
                <a:cs typeface="Gill Sans"/>
              </a:rPr>
              <a:t>garlic </a:t>
            </a:r>
            <a:r>
              <a:rPr lang="en-US" sz="1400" dirty="0">
                <a:latin typeface="Tw Cen MT" panose="020B0602020104020603" pitchFamily="34" charset="0"/>
                <a:cs typeface="Gill Sans"/>
              </a:rPr>
              <a:t>bagel </a:t>
            </a:r>
          </a:p>
          <a:p>
            <a:pPr algn="ctr"/>
            <a: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2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endParaRPr lang="en-US" sz="1200" dirty="0">
              <a:latin typeface="Gill Sans MT"/>
              <a:cs typeface="Gill Sans MT"/>
            </a:endParaRPr>
          </a:p>
          <a:p>
            <a:pPr algn="ctr"/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endParaRPr lang="en-US" sz="1400" dirty="0">
              <a:latin typeface="Tw Cen MT" panose="020B0602020104020603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964" dirty="0">
                <a:latin typeface="Tw Cen MT" panose="020B0602020104020603" pitchFamily="34" charset="0"/>
              </a:rPr>
              <a:t/>
            </a:r>
            <a:br>
              <a:rPr lang="en-US" sz="1964" dirty="0">
                <a:latin typeface="Tw Cen MT" panose="020B0602020104020603" pitchFamily="34" charset="0"/>
              </a:rPr>
            </a:br>
            <a:endParaRPr lang="en-US" sz="1964" dirty="0"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365" y="7248189"/>
            <a:ext cx="7611035" cy="3303834"/>
          </a:xfrm>
          <a:prstGeom prst="rect">
            <a:avLst/>
          </a:prstGeom>
          <a:noFill/>
        </p:spPr>
        <p:txBody>
          <a:bodyPr wrap="square" lIns="89771" tIns="44885" rIns="89771" bIns="44885" numCol="2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latin typeface="Tw Cen MT" panose="020B0602020104020603" pitchFamily="34" charset="0"/>
                <a:cs typeface="Gill Sans"/>
              </a:rPr>
              <a:t> Plain Jane $12  </a:t>
            </a:r>
            <a:r>
              <a:rPr lang="en-US" sz="1964" i="1" dirty="0">
                <a:latin typeface="Tw Cen MT" panose="020B0602020104020603" pitchFamily="34" charset="0"/>
                <a:cs typeface="Gill Sans"/>
              </a:rPr>
              <a:t>		</a:t>
            </a:r>
          </a:p>
          <a:p>
            <a:pPr algn="ctr">
              <a:lnSpc>
                <a:spcPct val="90000"/>
              </a:lnSpc>
            </a:pPr>
            <a:r>
              <a:rPr lang="en-US" sz="1600" dirty="0" smtClean="0">
                <a:latin typeface="Tw Cen MT" panose="020B0602020104020603" pitchFamily="34" charset="0"/>
                <a:cs typeface="Gill Sans"/>
              </a:rPr>
              <a:t>your </a:t>
            </a:r>
            <a:r>
              <a:rPr lang="en-US" sz="1600" dirty="0">
                <a:latin typeface="Tw Cen MT" panose="020B0602020104020603" pitchFamily="34" charset="0"/>
                <a:cs typeface="Gill Sans"/>
              </a:rPr>
              <a:t>choice of three Baz Original cream cheese flavors</a:t>
            </a:r>
            <a:r>
              <a:rPr lang="en-US" sz="24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2400" dirty="0">
                <a:latin typeface="Tw Cen MT" panose="020B0602020104020603" pitchFamily="34" charset="0"/>
                <a:cs typeface="Gill Sans"/>
              </a:rPr>
            </a:br>
            <a:r>
              <a:rPr lang="en-US" sz="2000" b="1" dirty="0">
                <a:latin typeface="Tw Cen MT" panose="020B0602020104020603" pitchFamily="34" charset="0"/>
                <a:cs typeface="Gill Sans"/>
              </a:rPr>
              <a:t>Salmon Trio $</a:t>
            </a:r>
            <a:r>
              <a:rPr lang="en-US" sz="2000" b="1" dirty="0" smtClean="0">
                <a:latin typeface="Tw Cen MT" panose="020B0602020104020603" pitchFamily="34" charset="0"/>
                <a:cs typeface="Gill Sans"/>
              </a:rPr>
              <a:t>18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800" dirty="0">
                <a:latin typeface="Tw Cen MT" panose="020B0602020104020603" pitchFamily="34" charset="0"/>
                <a:cs typeface="Gill Sans"/>
              </a:rPr>
            </a:br>
            <a:r>
              <a:rPr lang="en-US" sz="1600" dirty="0">
                <a:latin typeface="Tw Cen MT" panose="020B0602020104020603" pitchFamily="34" charset="0"/>
                <a:cs typeface="Gill Sans"/>
              </a:rPr>
              <a:t>nova </a:t>
            </a:r>
            <a:r>
              <a:rPr lang="en-US" sz="16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6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g</a:t>
            </a:r>
            <a:r>
              <a:rPr lang="en-US" sz="1600" dirty="0" smtClean="0">
                <a:latin typeface="Tw Cen MT" panose="020B0602020104020603" pitchFamily="34" charset="0"/>
                <a:cs typeface="Gill Sans"/>
              </a:rPr>
              <a:t>ravlax </a:t>
            </a:r>
            <a:r>
              <a:rPr lang="en-US" sz="16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r>
              <a:rPr lang="en-US" sz="1600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600" dirty="0">
                <a:latin typeface="Tw Cen MT" panose="020B0602020104020603" pitchFamily="34" charset="0"/>
                <a:cs typeface="Gill Sans"/>
              </a:rPr>
              <a:t>hot smoked </a:t>
            </a:r>
            <a:r>
              <a:rPr lang="en-US" sz="1600" dirty="0" smtClean="0">
                <a:latin typeface="Tw Cen MT" panose="020B0602020104020603" pitchFamily="34" charset="0"/>
                <a:cs typeface="Gill Sans"/>
              </a:rPr>
              <a:t>salmon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800" dirty="0">
                <a:latin typeface="Tw Cen MT" panose="020B0602020104020603" pitchFamily="34" charset="0"/>
                <a:cs typeface="Gill Sans"/>
              </a:rPr>
            </a:br>
            <a:r>
              <a:rPr lang="en-US" sz="1800" dirty="0">
                <a:latin typeface="Tw Cen MT" panose="020B0602020104020603" pitchFamily="34" charset="0"/>
                <a:cs typeface="Gill Sans"/>
              </a:rPr>
              <a:t>   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	</a:t>
            </a:r>
            <a:r>
              <a:rPr lang="en-US" sz="1800" b="1" dirty="0" smtClean="0">
                <a:latin typeface="Tw Cen MT" panose="020B0602020104020603" pitchFamily="34" charset="0"/>
                <a:cs typeface="Gill Sans"/>
              </a:rPr>
              <a:t> </a:t>
            </a:r>
            <a:endParaRPr lang="en-US" sz="1800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800" b="1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800" b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800" b="1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800" b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800" b="1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800" b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800" b="1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800" b="1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2000" b="1" dirty="0" smtClean="0">
                <a:latin typeface="Tw Cen MT" panose="020B0602020104020603" pitchFamily="34" charset="0"/>
                <a:cs typeface="Gill Sans"/>
              </a:rPr>
              <a:t>Coral </a:t>
            </a:r>
            <a:r>
              <a:rPr lang="en-US" sz="2000" b="1" dirty="0">
                <a:latin typeface="Tw Cen MT" panose="020B0602020104020603" pitchFamily="34" charset="0"/>
                <a:cs typeface="Gill Sans"/>
              </a:rPr>
              <a:t>Bagels $18</a:t>
            </a:r>
            <a:r>
              <a:rPr lang="en-US" sz="1800" b="1" dirty="0">
                <a:latin typeface="Tw Cen MT" panose="020B0602020104020603" pitchFamily="34" charset="0"/>
                <a:cs typeface="Gill Sans"/>
              </a:rPr>
              <a:t>   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	     </a:t>
            </a:r>
            <a:br>
              <a:rPr lang="en-US" sz="1800" dirty="0">
                <a:latin typeface="Tw Cen MT" panose="020B0602020104020603" pitchFamily="34" charset="0"/>
                <a:cs typeface="Gill Sans"/>
              </a:rPr>
            </a:br>
            <a:r>
              <a:rPr lang="en-US" sz="1600" dirty="0">
                <a:latin typeface="Tw Cen MT" panose="020B0602020104020603" pitchFamily="34" charset="0"/>
                <a:cs typeface="Gill Sans"/>
              </a:rPr>
              <a:t>nova </a:t>
            </a:r>
            <a:r>
              <a:rPr lang="en-US" sz="1600" dirty="0">
                <a:latin typeface="Tw Cen MT" panose="020B0602020104020603" pitchFamily="34" charset="0"/>
                <a:cs typeface="Times New Roman" panose="02020603050405020304" pitchFamily="18" charset="0"/>
              </a:rPr>
              <a:t>∙ sable</a:t>
            </a:r>
            <a:r>
              <a:rPr lang="en-US" sz="1600" dirty="0">
                <a:latin typeface="Tw Cen MT" panose="020B0602020104020603" pitchFamily="34" charset="0"/>
                <a:cs typeface="Gill Sans"/>
              </a:rPr>
              <a:t>	</a:t>
            </a:r>
            <a:endParaRPr lang="en-US" sz="1800" b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2000" b="1" dirty="0" smtClean="0">
                <a:latin typeface="Tw Cen MT" panose="020B0602020104020603" pitchFamily="34" charset="0"/>
                <a:cs typeface="Gill Sans"/>
              </a:rPr>
              <a:t>Trifecta $18</a:t>
            </a:r>
            <a:r>
              <a:rPr lang="en-US" sz="1800" b="1" dirty="0" smtClean="0">
                <a:latin typeface="Tw Cen MT" panose="020B0602020104020603" pitchFamily="34" charset="0"/>
                <a:cs typeface="Gill Sans"/>
              </a:rPr>
              <a:t>      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800" dirty="0">
                <a:latin typeface="Tw Cen MT" panose="020B0602020104020603" pitchFamily="34" charset="0"/>
                <a:cs typeface="Gill Sans"/>
              </a:rPr>
            </a:b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600" dirty="0" smtClean="0">
                <a:latin typeface="Tw Cen MT" panose="020B0602020104020603" pitchFamily="34" charset="0"/>
                <a:cs typeface="Gill Sans"/>
              </a:rPr>
              <a:t>egg </a:t>
            </a:r>
            <a:r>
              <a:rPr lang="en-US" sz="1600" dirty="0">
                <a:latin typeface="Tw Cen MT" panose="020B0602020104020603" pitchFamily="34" charset="0"/>
                <a:cs typeface="Gill Sans"/>
              </a:rPr>
              <a:t>salad </a:t>
            </a:r>
            <a:r>
              <a:rPr lang="en-US" sz="1600" dirty="0"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r>
              <a:rPr lang="en-US" sz="1600" dirty="0">
                <a:latin typeface="Tw Cen MT" panose="020B0602020104020603" pitchFamily="34" charset="0"/>
                <a:cs typeface="Gill Sans"/>
              </a:rPr>
              <a:t> tuna salad </a:t>
            </a:r>
            <a:r>
              <a:rPr lang="en-US" sz="16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600" dirty="0">
                <a:latin typeface="Tw Cen MT" panose="020B0602020104020603" pitchFamily="34" charset="0"/>
                <a:cs typeface="Gill Sans"/>
              </a:rPr>
              <a:t>chicken salad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 </a:t>
            </a:r>
            <a:endParaRPr lang="en-US" sz="16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6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600" dirty="0">
                <a:latin typeface="Tw Cen MT" panose="020B0602020104020603" pitchFamily="34" charset="0"/>
                <a:cs typeface="Gill Sans"/>
              </a:rPr>
            </a:br>
            <a:r>
              <a:rPr lang="en-US" sz="8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800" dirty="0">
                <a:latin typeface="Tw Cen MT" panose="020B0602020104020603" pitchFamily="34" charset="0"/>
                <a:cs typeface="Gill Sans"/>
              </a:rPr>
            </a:br>
            <a:endParaRPr lang="en-US" sz="1600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964" dirty="0">
                <a:latin typeface="Bauhaus 93"/>
                <a:cs typeface="Bauhaus 93"/>
              </a:rPr>
              <a:t>	</a:t>
            </a:r>
          </a:p>
          <a:p>
            <a:pPr algn="ctr">
              <a:lnSpc>
                <a:spcPct val="90000"/>
              </a:lnSpc>
            </a:pPr>
            <a:endParaRPr lang="en-US" sz="1964" dirty="0">
              <a:latin typeface="Bauhaus 93"/>
              <a:cs typeface="Bauhaus 93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>
            <a:off x="1239460" y="8837579"/>
            <a:ext cx="2818133" cy="10382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 flipH="1">
            <a:off x="3972957" y="8951548"/>
            <a:ext cx="2566749" cy="9242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0660" y="6330017"/>
            <a:ext cx="743174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Blippo Blk BT" panose="04030905020B02020C03" pitchFamily="82" charset="0"/>
                <a:cs typeface="Comfortaa"/>
              </a:rPr>
              <a:t>	</a:t>
            </a:r>
            <a:r>
              <a:rPr lang="en-US" sz="4000" u="sng" dirty="0" smtClean="0">
                <a:latin typeface="Blippo Blk BT" panose="04030905020B02020C03" pitchFamily="82" charset="0"/>
                <a:cs typeface="Comfortaa"/>
              </a:rPr>
              <a:t>appetizing </a:t>
            </a:r>
            <a:r>
              <a:rPr lang="en-US" sz="4000" u="sng" dirty="0">
                <a:latin typeface="Blippo Blk BT" panose="04030905020B02020C03" pitchFamily="82" charset="0"/>
                <a:cs typeface="Comfortaa"/>
              </a:rPr>
              <a:t>tasting plates</a:t>
            </a:r>
            <a:r>
              <a:rPr lang="en-US" sz="2000" dirty="0">
                <a:latin typeface="Tw Cen MT" panose="020B0602020104020603" pitchFamily="34" charset="0"/>
                <a:cs typeface="Comfortaa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Comfortaa"/>
              </a:rPr>
            </a:br>
            <a:r>
              <a:rPr lang="en-US" sz="1800" dirty="0">
                <a:latin typeface="Tw Cen MT" panose="020B0602020104020603" pitchFamily="34" charset="0"/>
                <a:cs typeface="Gill Sans"/>
              </a:rPr>
              <a:t>served </a:t>
            </a:r>
            <a:r>
              <a:rPr lang="en-US" sz="1800" dirty="0">
                <a:latin typeface="Tw Cen MT" panose="020B0602020104020603" pitchFamily="34" charset="0"/>
              </a:rPr>
              <a:t>with a bagel &amp; cream cheese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>
                <a:latin typeface="Tw Cen MT" panose="020B0602020104020603" pitchFamily="34" charset="0"/>
              </a:rPr>
              <a:t> lettuce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>
                <a:latin typeface="Tw Cen MT" panose="020B0602020104020603" pitchFamily="34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sliced tomato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onion &amp;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pickle</a:t>
            </a:r>
            <a:r>
              <a:rPr lang="en-US" sz="28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2800" dirty="0">
                <a:latin typeface="Tw Cen MT" panose="020B0602020104020603" pitchFamily="34" charset="0"/>
                <a:cs typeface="Gill Sans"/>
              </a:rPr>
            </a:br>
            <a:r>
              <a:rPr lang="en-US" sz="2800" dirty="0" smtClean="0">
                <a:latin typeface="Tw Cen MT" panose="020B0602020104020603" pitchFamily="34" charset="0"/>
                <a:cs typeface="Gill Sans"/>
              </a:rPr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099367" y="8339979"/>
            <a:ext cx="526045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w Cen MT" panose="020B0602020104020603" pitchFamily="34" charset="0"/>
                <a:cs typeface="Gill Sans"/>
              </a:rPr>
              <a:t>		Best </a:t>
            </a:r>
            <a:r>
              <a:rPr lang="en-US" sz="2000" b="1" dirty="0">
                <a:latin typeface="Tw Cen MT" panose="020B0602020104020603" pitchFamily="34" charset="0"/>
                <a:cs typeface="Gill Sans"/>
              </a:rPr>
              <a:t>in Show $26 </a:t>
            </a:r>
            <a:r>
              <a:rPr lang="en-US" sz="20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Gill Sans"/>
              </a:rPr>
            </a:br>
            <a:r>
              <a:rPr lang="en-US" sz="1800" dirty="0" err="1">
                <a:latin typeface="Tw Cen MT" panose="020B0602020104020603" pitchFamily="34" charset="0"/>
                <a:cs typeface="Gill Sans"/>
              </a:rPr>
              <a:t>scottish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 salmon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 gravlax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sable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whitefish salad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4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01316" y="5574659"/>
            <a:ext cx="7978208" cy="1139689"/>
          </a:xfrm>
          <a:prstGeom prst="rect">
            <a:avLst/>
          </a:prstGeom>
        </p:spPr>
        <p:txBody>
          <a:bodyPr wrap="square" lIns="89771" tIns="44885" rIns="89771" bIns="44885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500" u="sng" dirty="0">
                <a:latin typeface="Blippo Blk BT" panose="04030905020B02020C03" pitchFamily="82" charset="0"/>
                <a:cs typeface="Comfortaa"/>
              </a:rPr>
              <a:t>sandwich favorites</a:t>
            </a:r>
            <a:endParaRPr lang="en-US" sz="3500" dirty="0">
              <a:latin typeface="Blippo Blk BT" panose="04030905020B02020C03" pitchFamily="82" charset="0"/>
              <a:cs typeface="Bauhaus 93"/>
            </a:endParaRPr>
          </a:p>
          <a:p>
            <a:pPr algn="ctr"/>
            <a:r>
              <a:rPr lang="en-US" sz="2053" dirty="0">
                <a:latin typeface="Tw Cen MT" panose="020B0602020104020603" pitchFamily="34" charset="0"/>
                <a:cs typeface="Gill Sans SemiBold"/>
              </a:rPr>
              <a:t>served </a:t>
            </a:r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with homemade potato chips, </a:t>
            </a:r>
            <a:r>
              <a:rPr lang="en-US" sz="2053" dirty="0" err="1">
                <a:latin typeface="Tw Cen MT" panose="020B0602020104020603" pitchFamily="34" charset="0"/>
                <a:cs typeface="Gill Sans SemiBold"/>
              </a:rPr>
              <a:t>cole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 slaw</a:t>
            </a:r>
            <a:r>
              <a:rPr lang="en-US" sz="2053" dirty="0">
                <a:latin typeface="Tw Cen MT" panose="020B0602020104020603" pitchFamily="34" charset="0"/>
                <a:cs typeface="Times New Roman" panose="02020603050405020304" pitchFamily="18" charset="0"/>
              </a:rPr>
              <a:t> &amp; pickle</a:t>
            </a:r>
            <a:r>
              <a:rPr lang="en-US" sz="1437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437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endParaRPr lang="en-US" sz="1437" dirty="0">
              <a:latin typeface="Tw Cen MT" panose="020B0602020104020603" pitchFamily="34" charset="0"/>
              <a:cs typeface="Gill Sans SemiBold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374385" y="81270"/>
            <a:ext cx="4552627" cy="3869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946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>for the table</a:t>
            </a:r>
            <a:r>
              <a:rPr lang="en-US" sz="2946" b="1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/>
            </a:r>
            <a:br>
              <a:rPr lang="en-US" sz="2946" b="1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</a:br>
            <a:r>
              <a:rPr lang="en-US" sz="1027" b="1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/>
            </a:r>
            <a:br>
              <a:rPr lang="en-US" sz="1027" b="1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</a:br>
            <a:r>
              <a:rPr lang="en-US" sz="2800" b="1" dirty="0">
                <a:latin typeface="Tw Cen MT" panose="020B0602020104020603" pitchFamily="34" charset="0"/>
                <a:cs typeface="Comfortaa"/>
              </a:rPr>
              <a:t>Joyce’s Famous</a:t>
            </a:r>
            <a:r>
              <a:rPr lang="en-US" sz="2800" b="1" dirty="0">
                <a:latin typeface="Tw Cen MT" panose="020B0602020104020603" pitchFamily="34" charset="0"/>
                <a:cs typeface="Bauhaus 93"/>
              </a:rPr>
              <a:t> </a:t>
            </a:r>
            <a:r>
              <a:rPr lang="en-US" sz="2800" b="1" dirty="0">
                <a:latin typeface="Tw Cen MT" panose="020B0602020104020603" pitchFamily="34" charset="0"/>
                <a:cs typeface="Gill Sans SemiBold"/>
              </a:rPr>
              <a:t>Latkes </a:t>
            </a:r>
            <a:r>
              <a:rPr lang="en-US" sz="2000" b="1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2000" b="1" dirty="0">
                <a:latin typeface="Tw Cen MT" panose="020B0602020104020603" pitchFamily="34" charset="0"/>
                <a:cs typeface="Gill Sans MT"/>
              </a:rPr>
            </a:br>
            <a:r>
              <a:rPr lang="en-US" sz="2000" b="1" dirty="0">
                <a:latin typeface="Tw Cen MT" panose="020B0602020104020603" pitchFamily="34" charset="0"/>
                <a:cs typeface="Gill Sans MT"/>
              </a:rPr>
              <a:t>Traditional $10</a:t>
            </a:r>
            <a:r>
              <a:rPr lang="en-US" sz="1400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400" dirty="0">
                <a:latin typeface="Tw Cen MT" panose="020B0602020104020603" pitchFamily="34" charset="0"/>
                <a:cs typeface="Gill Sans MT"/>
              </a:rPr>
            </a:br>
            <a:r>
              <a:rPr lang="en-US" sz="2000" dirty="0">
                <a:latin typeface="Tw Cen MT" panose="020B0602020104020603" pitchFamily="34" charset="0"/>
                <a:cs typeface="Gill Sans MT"/>
              </a:rPr>
              <a:t>applesauce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>sour cream</a:t>
            </a:r>
            <a:r>
              <a:rPr lang="en-US" sz="1400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1400" dirty="0">
                <a:latin typeface="Tw Cen MT" panose="020B0602020104020603" pitchFamily="34" charset="0"/>
                <a:cs typeface="Gill Sans MT"/>
              </a:rPr>
            </a:b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Fancy Pants $15</a:t>
            </a:r>
            <a:r>
              <a:rPr lang="en-US" sz="1800" b="1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800" b="1" dirty="0">
                <a:latin typeface="Tw Cen MT" panose="020B0602020104020603" pitchFamily="34" charset="0"/>
                <a:cs typeface="Gill Sans SemiBold"/>
              </a:rPr>
            </a:br>
            <a:r>
              <a:rPr lang="en-US" sz="2000" dirty="0">
                <a:latin typeface="Tw Cen MT" panose="020B0602020104020603" pitchFamily="34" charset="0"/>
                <a:cs typeface="Gill Sans MT"/>
              </a:rPr>
              <a:t>nova salmon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>sour cream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endParaRPr lang="en-US" sz="300" b="1" dirty="0">
              <a:latin typeface="Tw Cen MT" panose="020B0602020104020603" pitchFamily="34" charset="0"/>
              <a:cs typeface="Gill Sans MT"/>
            </a:endParaRPr>
          </a:p>
          <a:p>
            <a:pPr algn="ctr"/>
            <a:r>
              <a:rPr lang="en-US" sz="2000" b="1" dirty="0">
                <a:latin typeface="Tw Cen MT" panose="020B0602020104020603" pitchFamily="34" charset="0"/>
                <a:ea typeface="Gill Sans MT"/>
                <a:cs typeface="Gill Sans MT"/>
              </a:rPr>
              <a:t>Whitefish &amp; Bagel Chips </a:t>
            </a:r>
            <a:r>
              <a:rPr lang="en-US" sz="2000" b="1" dirty="0">
                <a:latin typeface="Tw Cen MT" panose="020B0602020104020603" pitchFamily="34" charset="0"/>
                <a:ea typeface="Gill Sans MT"/>
                <a:cs typeface="Gill Sans SemiBold"/>
              </a:rPr>
              <a:t>$10</a:t>
            </a:r>
          </a:p>
          <a:p>
            <a:pPr algn="ctr"/>
            <a:r>
              <a:rPr lang="en-US" sz="2000" dirty="0">
                <a:latin typeface="Tw Cen MT" panose="020B0602020104020603" pitchFamily="34" charset="0"/>
                <a:ea typeface="Gill Sans MT"/>
                <a:cs typeface="Gill Sans SemiBold"/>
              </a:rPr>
              <a:t>whitefish salad 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∙ bagel chips</a:t>
            </a:r>
            <a: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3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3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643" dirty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SemiBold"/>
              </a:rPr>
              <a:t/>
            </a:r>
            <a:br>
              <a:rPr lang="en-US" sz="1643" dirty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SemiBold"/>
              </a:rPr>
            </a:br>
            <a:r>
              <a:rPr lang="en-US" sz="1571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571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961" b="1" dirty="0">
                <a:latin typeface="Tw Cen MT" panose="020B0602020104020603" pitchFamily="34" charset="0"/>
                <a:cs typeface="Times New Roman" panose="02020603050405020304" pitchFamily="18" charset="0"/>
              </a:rPr>
              <a:t>	</a:t>
            </a:r>
            <a:r>
              <a:rPr lang="en-US" sz="1178" dirty="0">
                <a:latin typeface="Tw Cen MT" panose="020B0602020104020603" pitchFamily="34" charset="0"/>
                <a:ea typeface="Gill Sans MT"/>
                <a:cs typeface="Gill Sans MT"/>
              </a:rPr>
              <a:t>		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17" y="3927922"/>
            <a:ext cx="3632022" cy="1882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46" u="sng" dirty="0" smtClean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>Soup</a:t>
            </a:r>
            <a:br>
              <a:rPr lang="en-US" sz="2946" u="sng" dirty="0" smtClean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</a:br>
            <a:r>
              <a:rPr lang="en-US" sz="2946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/>
            </a:r>
            <a:br>
              <a:rPr lang="en-US" sz="2946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</a:br>
            <a:r>
              <a:rPr lang="en-US" sz="2946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/>
            </a:r>
            <a:br>
              <a:rPr lang="en-US" sz="2946" u="sng" dirty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</a:br>
            <a:endParaRPr lang="en-US" sz="1027" u="sng" dirty="0">
              <a:solidFill>
                <a:srgbClr val="000000"/>
              </a:solidFill>
              <a:latin typeface="Blippo Blk BT" panose="04030905020B02020C03" pitchFamily="82" charset="0"/>
              <a:cs typeface="Comfortaa"/>
            </a:endParaRPr>
          </a:p>
          <a:p>
            <a:pPr algn="ctr">
              <a:lnSpc>
                <a:spcPct val="90000"/>
              </a:lnSpc>
            </a:pPr>
            <a:endParaRPr lang="en-US" sz="1964" dirty="0">
              <a:solidFill>
                <a:srgbClr val="000000"/>
              </a:solidFill>
              <a:latin typeface="Tw Cen MT" panose="020B0602020104020603" pitchFamily="34" charset="0"/>
              <a:cs typeface="Gill Sans Semi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5219" y="22763"/>
            <a:ext cx="4752818" cy="5623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46" u="sng" dirty="0" smtClean="0">
                <a:solidFill>
                  <a:srgbClr val="000000"/>
                </a:solidFill>
                <a:latin typeface="Blippo Blk BT" panose="04030905020B02020C03" pitchFamily="82" charset="0"/>
                <a:cs typeface="Comfortaa"/>
              </a:rPr>
              <a:t>salad</a:t>
            </a:r>
            <a:r>
              <a:rPr lang="en-US" sz="2400" dirty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2400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2400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Wellness Salad  $</a:t>
            </a: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14</a:t>
            </a:r>
            <a:r>
              <a:rPr lang="en-US" sz="20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HS salmon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hard boiled egg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mixed greens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onion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avocado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Cobb Salad</a:t>
            </a:r>
            <a:r>
              <a:rPr lang="en-US" sz="2000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$14</a:t>
            </a:r>
            <a:r>
              <a:rPr lang="en-US" sz="1800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800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grilled chicken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bacon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hard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boiled egg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blue cheese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onion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avocado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6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6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mixed greens</a:t>
            </a: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Greek </a:t>
            </a:r>
            <a:r>
              <a:rPr lang="en-US" sz="20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Salad </a:t>
            </a: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$10</a:t>
            </a:r>
            <a:b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cucumber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red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onion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feta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greens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Schnitzel Salad $16</a:t>
            </a:r>
            <a:r>
              <a:rPr lang="en-US" sz="2000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Gill Sans SemiBold"/>
              </a:rPr>
            </a:br>
            <a:r>
              <a:rPr lang="en-US" sz="1700" dirty="0">
                <a:latin typeface="Tw Cen MT" panose="020B0602020104020603" pitchFamily="34" charset="0"/>
                <a:cs typeface="Gill Sans SemiBold"/>
              </a:rPr>
              <a:t>chicken cutlet</a:t>
            </a:r>
            <a:r>
              <a:rPr lang="en-US" sz="1700" dirty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700" dirty="0">
                <a:latin typeface="Tw Cen MT" panose="020B0602020104020603" pitchFamily="34" charset="0"/>
                <a:cs typeface="Times New Roman" panose="02020603050405020304" pitchFamily="18" charset="0"/>
              </a:rPr>
              <a:t> ∙ greens ∙ </a:t>
            </a:r>
            <a:r>
              <a:rPr lang="en-US" sz="1700" dirty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700" dirty="0">
                <a:latin typeface="Tw Cen MT" panose="020B0602020104020603" pitchFamily="34" charset="0"/>
                <a:cs typeface="Times New Roman" panose="02020603050405020304" pitchFamily="18" charset="0"/>
              </a:rPr>
              <a:t>  </a:t>
            </a:r>
            <a:r>
              <a:rPr lang="en-US" sz="17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7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7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Tw Cen MT" panose="020B0602020104020603" pitchFamily="34" charset="0"/>
              </a:rPr>
              <a:t>cucumber</a:t>
            </a:r>
            <a:r>
              <a:rPr lang="en-US" sz="1700" dirty="0">
                <a:latin typeface="Tw Cen MT" panose="020B0602020104020603" pitchFamily="34" charset="0"/>
                <a:cs typeface="Times New Roman" panose="02020603050405020304" pitchFamily="18" charset="0"/>
              </a:rPr>
              <a:t> ∙ red </a:t>
            </a:r>
            <a:r>
              <a:rPr lang="en-US" sz="1700" dirty="0">
                <a:solidFill>
                  <a:srgbClr val="000000"/>
                </a:solidFill>
                <a:latin typeface="Tw Cen MT" panose="020B0602020104020603" pitchFamily="34" charset="0"/>
              </a:rPr>
              <a:t>onion</a:t>
            </a:r>
            <a:r>
              <a:rPr lang="en-US" sz="17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Gill Sans MT"/>
              </a:rPr>
            </a:br>
            <a:r>
              <a:rPr lang="en-US" sz="20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Mixed </a:t>
            </a: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Greens Simple Salad $9</a:t>
            </a:r>
            <a:r>
              <a:rPr lang="en-US" sz="20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tomato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cucumber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red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onion</a:t>
            </a:r>
            <a:b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Comfortaa"/>
              </a:rPr>
              <a:t> Two Shot Tuna </a:t>
            </a: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Salad </a:t>
            </a:r>
            <a:r>
              <a:rPr lang="en-US" sz="20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12</a:t>
            </a:r>
            <a:endParaRPr lang="en-US" sz="2000" b="1" dirty="0">
              <a:solidFill>
                <a:srgbClr val="000000"/>
              </a:solidFill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2000" dirty="0">
                <a:solidFill>
                  <a:srgbClr val="000000"/>
                </a:solidFill>
                <a:latin typeface="Tw Cen MT" panose="020B0602020104020603" pitchFamily="34" charset="0"/>
              </a:rPr>
              <a:t> </a:t>
            </a: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tuna scoop  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∙ onion ∙ </a:t>
            </a: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tomato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∙avocado </a:t>
            </a:r>
            <a:b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hardboiled egg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mixed greens</a:t>
            </a:r>
            <a:endParaRPr lang="en-US" sz="2000" b="1" dirty="0"/>
          </a:p>
        </p:txBody>
      </p:sp>
      <p:sp>
        <p:nvSpPr>
          <p:cNvPr id="2" name="Rectangle 1"/>
          <p:cNvSpPr/>
          <p:nvPr/>
        </p:nvSpPr>
        <p:spPr>
          <a:xfrm>
            <a:off x="523030" y="4383074"/>
            <a:ext cx="2776466" cy="439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58" b="1" dirty="0" err="1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Matzoh</a:t>
            </a:r>
            <a:r>
              <a:rPr lang="en-US" sz="2258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Ball Soup  </a:t>
            </a:r>
            <a:r>
              <a:rPr lang="en-US" sz="2258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$7</a:t>
            </a:r>
            <a:endParaRPr lang="en-US" sz="2258" dirty="0"/>
          </a:p>
        </p:txBody>
      </p:sp>
      <p:sp>
        <p:nvSpPr>
          <p:cNvPr id="3" name="Rectangle 2"/>
          <p:cNvSpPr/>
          <p:nvPr/>
        </p:nvSpPr>
        <p:spPr>
          <a:xfrm>
            <a:off x="-415237" y="4742410"/>
            <a:ext cx="4133176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63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       </a:t>
            </a:r>
            <a:r>
              <a:rPr lang="en-US" sz="22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Chicken </a:t>
            </a:r>
            <a:r>
              <a:rPr lang="en-US" sz="22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Noodle Soup </a:t>
            </a:r>
            <a:r>
              <a:rPr lang="en-US" sz="2463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463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7</a:t>
            </a:r>
            <a:r>
              <a:rPr lang="en-US" sz="2463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463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2463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*</a:t>
            </a:r>
            <a:r>
              <a:rPr lang="en-US" sz="1643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1643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2 </a:t>
            </a:r>
            <a:r>
              <a:rPr lang="en-US" sz="1643" dirty="0">
                <a:solidFill>
                  <a:srgbClr val="000000"/>
                </a:solidFill>
                <a:latin typeface="Tw Cen MT" panose="020B0602020104020603" pitchFamily="34" charset="0"/>
              </a:rPr>
              <a:t>add a </a:t>
            </a:r>
            <a:r>
              <a:rPr lang="en-US" sz="1643" dirty="0" err="1">
                <a:solidFill>
                  <a:srgbClr val="000000"/>
                </a:solidFill>
                <a:latin typeface="Tw Cen MT" panose="020B0602020104020603" pitchFamily="34" charset="0"/>
              </a:rPr>
              <a:t>matzoh</a:t>
            </a:r>
            <a:r>
              <a:rPr lang="en-US" sz="1643" dirty="0">
                <a:solidFill>
                  <a:srgbClr val="000000"/>
                </a:solidFill>
                <a:latin typeface="Tw Cen MT" panose="020B0602020104020603" pitchFamily="34" charset="0"/>
              </a:rPr>
              <a:t> ball </a:t>
            </a:r>
            <a:endParaRPr lang="en-US" sz="1643" b="1" dirty="0">
              <a:solidFill>
                <a:srgbClr val="000000"/>
              </a:solidFill>
              <a:latin typeface="Tw Cen MT" panose="020B0602020104020603" pitchFamily="34" charset="0"/>
              <a:cs typeface="Gill Sans Semi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50024" y="8183394"/>
            <a:ext cx="4340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   Everything Schnitzel   $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14</a:t>
            </a:r>
            <a:endParaRPr lang="en-US" sz="2000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800" dirty="0">
                <a:latin typeface="Tw Cen MT" panose="020B0602020104020603" pitchFamily="34" charset="0"/>
                <a:cs typeface="Gill Sans"/>
              </a:rPr>
              <a:t>chicken cutlet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tomato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lettuce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b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800" dirty="0">
                <a:latin typeface="Tw Cen MT" panose="020B0602020104020603" pitchFamily="34" charset="0"/>
                <a:cs typeface="Gill Sans"/>
              </a:rPr>
              <a:t> mayo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challah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 *add bacon or avocado $3</a:t>
            </a:r>
            <a:r>
              <a:rPr lang="en-US" sz="1600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600" dirty="0">
                <a:latin typeface="Tw Cen MT" panose="020B0602020104020603" pitchFamily="34" charset="0"/>
                <a:cs typeface="Gill Sans"/>
              </a:rPr>
            </a:b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23396" y="7732519"/>
            <a:ext cx="3989103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 Grilled </a:t>
            </a: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Cheese Deluxe 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$12</a:t>
            </a: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b="1" dirty="0">
                <a:latin typeface="Tw Cen MT" panose="020B0602020104020603" pitchFamily="34" charset="0"/>
                <a:cs typeface="Gill Sans SemiBold"/>
              </a:rPr>
            </a:br>
            <a:r>
              <a:rPr lang="en-US" sz="1800" dirty="0">
                <a:latin typeface="Tw Cen MT" panose="020B0602020104020603" pitchFamily="34" charset="0"/>
                <a:cs typeface="Gill Sans MT"/>
              </a:rPr>
              <a:t>grilled cheese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 challah </a:t>
            </a:r>
            <a:r>
              <a:rPr lang="en-US" sz="1800" dirty="0" smtClean="0">
                <a:latin typeface="Tw Cen MT" panose="020B0602020104020603" pitchFamily="34" charset="0"/>
                <a:cs typeface="Gill Sans MT"/>
              </a:rPr>
              <a:t>bread</a:t>
            </a:r>
            <a:br>
              <a:rPr lang="en-US" sz="1800" dirty="0" smtClean="0">
                <a:latin typeface="Tw Cen MT" panose="020B0602020104020603" pitchFamily="34" charset="0"/>
                <a:cs typeface="Gill Sans MT"/>
              </a:rPr>
            </a:br>
            <a:r>
              <a:rPr lang="en-US" sz="1800" dirty="0" smtClean="0">
                <a:latin typeface="Tw Cen MT" panose="020B0602020104020603" pitchFamily="34" charset="0"/>
                <a:cs typeface="Gill Sans MT"/>
              </a:rPr>
              <a:t>*add bacon $3   add tomato $3</a:t>
            </a:r>
            <a:r>
              <a:rPr lang="en-US" sz="2000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Gill Sans SemiBold"/>
              </a:rPr>
            </a:b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3744926" y="6355542"/>
            <a:ext cx="40024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B – L – T $12</a:t>
            </a:r>
            <a:endParaRPr lang="en-US" sz="20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800" dirty="0">
                <a:latin typeface="Tw Cen MT" panose="020B0602020104020603" pitchFamily="34" charset="0"/>
                <a:cs typeface="Gill Sans"/>
              </a:rPr>
              <a:t>bacon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 lettuce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 tomato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mayo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whole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wheat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toast -* add avocado $3</a:t>
            </a:r>
            <a:r>
              <a:rPr lang="en-US" sz="1800" i="1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600" i="1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600" i="1" dirty="0">
                <a:latin typeface="Tw Cen MT" panose="020B0602020104020603" pitchFamily="34" charset="0"/>
                <a:cs typeface="Gill Sans"/>
              </a:rPr>
            </a:b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3744926" y="7217641"/>
            <a:ext cx="3989103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>
                <a:latin typeface="Tw Cen MT" panose="020B0602020104020603" pitchFamily="34" charset="0"/>
                <a:cs typeface="Gill Sans MT"/>
              </a:rPr>
              <a:t>Tina Turkey $</a:t>
            </a:r>
            <a:r>
              <a:rPr lang="en-US" sz="2000" b="1" dirty="0" smtClean="0">
                <a:latin typeface="Tw Cen MT" panose="020B0602020104020603" pitchFamily="34" charset="0"/>
                <a:cs typeface="Gill Sans MT"/>
              </a:rPr>
              <a:t>14</a:t>
            </a:r>
            <a:r>
              <a:rPr lang="en-US" sz="2400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400" dirty="0">
                <a:latin typeface="Tw Cen MT" panose="020B0602020104020603" pitchFamily="34" charset="0"/>
                <a:cs typeface="Gill Sans SemiBold"/>
              </a:rPr>
            </a:b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turkey ∙ </a:t>
            </a:r>
            <a:r>
              <a:rPr lang="en-US" sz="1800" dirty="0" err="1">
                <a:latin typeface="Tw Cen MT" panose="020B0602020104020603" pitchFamily="34" charset="0"/>
                <a:cs typeface="Times New Roman" panose="02020603050405020304" pitchFamily="18" charset="0"/>
              </a:rPr>
              <a:t>swiss</a:t>
            </a:r>
            <a:r>
              <a:rPr lang="en-US" sz="1800" dirty="0">
                <a:latin typeface="Tw Cen MT" panose="020B0602020104020603" pitchFamily="34" charset="0"/>
                <a:ea typeface="Gill Sans MT"/>
                <a:cs typeface="Gill Sans SemiBold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∙ avocado</a:t>
            </a:r>
            <a:r>
              <a:rPr lang="en-US" sz="1800" dirty="0">
                <a:latin typeface="Tw Cen MT" panose="020B0602020104020603" pitchFamily="34" charset="0"/>
                <a:ea typeface="Gill Sans MT"/>
                <a:cs typeface="Gill Sans SemiBold"/>
              </a:rPr>
              <a:t>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Gill Sans"/>
              </a:rPr>
              <a:t>lettuce</a:t>
            </a:r>
          </a:p>
          <a:p>
            <a:pPr algn="ctr"/>
            <a:r>
              <a:rPr lang="en-US" sz="1800" dirty="0">
                <a:latin typeface="Tw Cen MT" panose="020B0602020104020603" pitchFamily="34" charset="0"/>
                <a:cs typeface="Gill Sans"/>
              </a:rPr>
              <a:t>tomato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challah 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 *add bacon $3 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endParaRPr lang="en-US" sz="1800" dirty="0">
              <a:latin typeface="Gill Sans MT"/>
              <a:cs typeface="Gill Sans M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917" y="6428877"/>
            <a:ext cx="3989103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>Vegetarian Delight </a:t>
            </a:r>
            <a:r>
              <a:rPr lang="en-US" sz="2000" b="1" dirty="0" smtClean="0">
                <a:latin typeface="Tw Cen MT" panose="020B0602020104020603" pitchFamily="34" charset="0"/>
                <a:cs typeface="Gill Sans SemiBold"/>
              </a:rPr>
              <a:t>$12</a:t>
            </a:r>
            <a:r>
              <a:rPr lang="en-US" sz="2000" b="1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b="1" dirty="0">
                <a:latin typeface="Tw Cen MT" panose="020B0602020104020603" pitchFamily="34" charset="0"/>
                <a:cs typeface="Gill Sans SemiBold"/>
              </a:rPr>
            </a:br>
            <a:r>
              <a:rPr lang="en-US" sz="2000" b="1" dirty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sliced egg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muenster cheese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avocado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onion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cucumber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tomato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 herb mayo</a:t>
            </a:r>
            <a:r>
              <a:rPr lang="en-US" sz="18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w Cen MT" panose="020B0602020104020603" pitchFamily="34" charset="0"/>
                <a:cs typeface="Gill Sans MT"/>
              </a:rPr>
              <a:t>whole wheat toast</a:t>
            </a:r>
            <a:endParaRPr lang="en-US" sz="1800" b="1" dirty="0">
              <a:latin typeface="Tw Cen MT" panose="020B0602020104020603" pitchFamily="34" charset="0"/>
              <a:cs typeface="Gill Sans M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>
            <a:off x="1133921" y="8827699"/>
            <a:ext cx="2818133" cy="103825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 flipH="1">
            <a:off x="3800248" y="8941668"/>
            <a:ext cx="2566749" cy="92429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-423397" y="3039654"/>
            <a:ext cx="4835896" cy="1000274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sz="21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World Famous Blintzes $</a:t>
            </a:r>
            <a: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12</a:t>
            </a:r>
            <a:b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cheese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crepe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sour cream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 &amp; blueberry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preserves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2102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78375" y="1100118"/>
            <a:ext cx="3815665" cy="1631818"/>
          </a:xfrm>
          <a:prstGeom prst="rect">
            <a:avLst/>
          </a:prstGeom>
        </p:spPr>
        <p:txBody>
          <a:bodyPr lIns="89771" tIns="44885" rIns="89771" bIns="44885">
            <a:spAutoFit/>
          </a:bodyPr>
          <a:lstStyle/>
          <a:p>
            <a:pPr algn="just"/>
            <a:endParaRPr lang="en-US" sz="3534" dirty="0">
              <a:solidFill>
                <a:srgbClr val="000000"/>
              </a:solidFill>
              <a:latin typeface="Gill Sans MT"/>
            </a:endParaRPr>
          </a:p>
          <a:p>
            <a:endParaRPr lang="en-US" sz="2356" dirty="0">
              <a:latin typeface="Gill Sans MT"/>
              <a:cs typeface="Gill Sans MT"/>
            </a:endParaRPr>
          </a:p>
          <a:p>
            <a:endParaRPr lang="en-US" sz="2356" dirty="0">
              <a:latin typeface="Gill Sans MT"/>
              <a:cs typeface="Gill Sans MT"/>
            </a:endParaRPr>
          </a:p>
          <a:p>
            <a:endParaRPr lang="en-US" sz="1723" dirty="0">
              <a:latin typeface="Gill Sans MT"/>
              <a:cs typeface="Gill Sans M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4380" y="125833"/>
            <a:ext cx="7489226" cy="1519179"/>
          </a:xfrm>
          <a:prstGeom prst="rect">
            <a:avLst/>
          </a:prstGeom>
          <a:noFill/>
        </p:spPr>
        <p:txBody>
          <a:bodyPr wrap="square" lIns="89771" tIns="44885" rIns="89771" bIns="44885" rtlCol="0">
            <a:spAutoFit/>
          </a:bodyPr>
          <a:lstStyle/>
          <a:p>
            <a:pPr algn="ctr"/>
            <a:r>
              <a:rPr lang="en-US" sz="3695" u="sng" dirty="0">
                <a:latin typeface="Blippo Blk BT" panose="04030905020B02020C03" pitchFamily="82" charset="0"/>
                <a:cs typeface="Comfortaa"/>
              </a:rPr>
              <a:t>Bagel &amp; Appetizing a la carte</a:t>
            </a:r>
            <a:r>
              <a:rPr lang="en-US" sz="3695" b="1" u="sng" dirty="0">
                <a:latin typeface="Bauhaus 93"/>
                <a:cs typeface="Bauhaus 93"/>
              </a:rPr>
              <a:t/>
            </a:r>
            <a:br>
              <a:rPr lang="en-US" sz="3695" b="1" u="sng" dirty="0">
                <a:latin typeface="Bauhaus 93"/>
                <a:cs typeface="Bauhaus 93"/>
              </a:rPr>
            </a:br>
            <a:r>
              <a:rPr lang="en-US" sz="2053" b="1" dirty="0">
                <a:latin typeface="Bauhaus 93"/>
                <a:cs typeface="Bauhaus 93"/>
              </a:rPr>
              <a:t>     </a:t>
            </a:r>
            <a:r>
              <a:rPr lang="en-US" sz="2053" dirty="0">
                <a:latin typeface="Tw Cen MT" panose="020B0602020104020603" pitchFamily="34" charset="0"/>
                <a:cs typeface="Gill Sans MT"/>
              </a:rPr>
              <a:t>hand-rolled, kettle boiled &amp; </a:t>
            </a:r>
            <a:r>
              <a:rPr lang="en-US" sz="2053" dirty="0" smtClean="0">
                <a:latin typeface="Tw Cen MT" panose="020B0602020104020603" pitchFamily="34" charset="0"/>
                <a:cs typeface="Gill Sans MT"/>
              </a:rPr>
              <a:t>baked</a:t>
            </a:r>
          </a:p>
          <a:p>
            <a:pPr algn="ctr"/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served with </a:t>
            </a:r>
            <a:r>
              <a:rPr lang="en-US" sz="2053" dirty="0" err="1" smtClean="0">
                <a:latin typeface="Tw Cen MT" panose="020B0602020104020603" pitchFamily="34" charset="0"/>
                <a:cs typeface="Gill Sans SemiBold"/>
              </a:rPr>
              <a:t>cole</a:t>
            </a:r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 slaw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potato ∙ fruit ∙ cucumber or macaroni salad &amp; pickle</a:t>
            </a:r>
            <a:r>
              <a:rPr lang="en-US" sz="1964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964" dirty="0">
                <a:latin typeface="Tw Cen MT" panose="020B0602020104020603" pitchFamily="34" charset="0"/>
                <a:cs typeface="Gill Sans SemiBold"/>
              </a:rPr>
            </a:br>
            <a:endParaRPr lang="en-US" sz="1571" dirty="0"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97115" y="11875589"/>
            <a:ext cx="2282331" cy="117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78" dirty="0">
                <a:solidFill>
                  <a:srgbClr val="000000"/>
                </a:solidFill>
                <a:latin typeface="Comfortaa"/>
                <a:cs typeface="Comfortaa"/>
              </a:rPr>
              <a:t>		</a:t>
            </a:r>
            <a:br>
              <a:rPr lang="en-US" sz="1178" dirty="0">
                <a:solidFill>
                  <a:srgbClr val="000000"/>
                </a:solidFill>
                <a:latin typeface="Comfortaa"/>
                <a:cs typeface="Comfortaa"/>
              </a:rPr>
            </a:br>
            <a:r>
              <a:rPr lang="en-US" sz="1178" dirty="0">
                <a:solidFill>
                  <a:srgbClr val="000000"/>
                </a:solidFill>
                <a:latin typeface="Comfortaa"/>
                <a:cs typeface="Comfortaa"/>
              </a:rPr>
              <a:t>		on the side</a:t>
            </a:r>
          </a:p>
          <a:p>
            <a:pPr algn="ctr"/>
            <a:r>
              <a:rPr lang="en-US" sz="1178" b="1" dirty="0">
                <a:latin typeface="Gill Sans MT"/>
                <a:cs typeface="Gill Sans MT"/>
              </a:rPr>
              <a:t>Potato or Macaroni Salad  $6</a:t>
            </a:r>
            <a:br>
              <a:rPr lang="en-US" sz="1178" b="1" dirty="0">
                <a:latin typeface="Gill Sans MT"/>
                <a:cs typeface="Gill Sans MT"/>
              </a:rPr>
            </a:br>
            <a:r>
              <a:rPr lang="en-US" sz="1178" b="1" dirty="0">
                <a:latin typeface="Gill Sans MT"/>
                <a:cs typeface="Gill Sans MT"/>
              </a:rPr>
              <a:t>Cole Slaw + Pickle  $6</a:t>
            </a:r>
          </a:p>
          <a:p>
            <a:pPr algn="ctr"/>
            <a:r>
              <a:rPr lang="en-US" sz="1178" b="1" dirty="0">
                <a:latin typeface="Gill Sans MT"/>
                <a:cs typeface="Gill Sans MT"/>
              </a:rPr>
              <a:t>Pickle Plate $5</a:t>
            </a:r>
            <a:br>
              <a:rPr lang="en-US" sz="1178" b="1" dirty="0">
                <a:latin typeface="Gill Sans MT"/>
                <a:cs typeface="Gill Sans MT"/>
              </a:rPr>
            </a:br>
            <a:endParaRPr lang="en-US" sz="1178" dirty="0">
              <a:latin typeface="Gill Sans MT"/>
              <a:cs typeface="Gill Sans M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06801" y="4720389"/>
            <a:ext cx="3663113" cy="1322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53" dirty="0">
                <a:latin typeface="Tw Cen MT" panose="020B0602020104020603" pitchFamily="34" charset="0"/>
                <a:cs typeface="Gill Sans"/>
              </a:rPr>
              <a:t>Whitefish Salad 			$</a:t>
            </a:r>
            <a:r>
              <a:rPr lang="en-US" sz="2053" dirty="0" smtClean="0">
                <a:latin typeface="Tw Cen MT" panose="020B0602020104020603" pitchFamily="34" charset="0"/>
                <a:cs typeface="Gill Sans"/>
              </a:rPr>
              <a:t>11</a:t>
            </a:r>
            <a:r>
              <a:rPr lang="en-US" sz="2053" dirty="0">
                <a:latin typeface="Tw Cen MT" panose="020B0602020104020603" pitchFamily="34" charset="0"/>
                <a:cs typeface="Gill Sans"/>
              </a:rPr>
              <a:t>	</a:t>
            </a:r>
          </a:p>
          <a:p>
            <a:r>
              <a:rPr lang="en-US" sz="2053" dirty="0">
                <a:latin typeface="Tw Cen MT" panose="020B0602020104020603" pitchFamily="34" charset="0"/>
                <a:cs typeface="Gill Sans"/>
              </a:rPr>
              <a:t>Tuna  Salad				$9	</a:t>
            </a:r>
          </a:p>
          <a:p>
            <a:r>
              <a:rPr lang="en-US" sz="2053" dirty="0">
                <a:latin typeface="Tw Cen MT" panose="020B0602020104020603" pitchFamily="34" charset="0"/>
                <a:cs typeface="Gill Sans"/>
              </a:rPr>
              <a:t>Egg salad 				</a:t>
            </a:r>
            <a:r>
              <a:rPr lang="en-US" sz="2053" dirty="0" smtClean="0">
                <a:latin typeface="Tw Cen MT" panose="020B0602020104020603" pitchFamily="34" charset="0"/>
                <a:cs typeface="Gill Sans"/>
              </a:rPr>
              <a:t>$9</a:t>
            </a:r>
            <a:r>
              <a:rPr lang="en-US" sz="2053" dirty="0">
                <a:latin typeface="Tw Cen MT" panose="020B0602020104020603" pitchFamily="34" charset="0"/>
                <a:cs typeface="Gill Sans"/>
              </a:rPr>
              <a:t>	</a:t>
            </a:r>
            <a:br>
              <a:rPr lang="en-US" sz="2053" dirty="0">
                <a:latin typeface="Tw Cen MT" panose="020B0602020104020603" pitchFamily="34" charset="0"/>
                <a:cs typeface="Gill Sans"/>
              </a:rPr>
            </a:br>
            <a:r>
              <a:rPr lang="en-US" sz="2053" dirty="0">
                <a:latin typeface="Tw Cen MT" panose="020B0602020104020603" pitchFamily="34" charset="0"/>
                <a:cs typeface="Gill Sans"/>
              </a:rPr>
              <a:t>Chicken Salad 			$9</a:t>
            </a:r>
            <a:r>
              <a:rPr lang="en-US" sz="1723" dirty="0">
                <a:latin typeface="Tw Cen MT" panose="020B0602020104020603" pitchFamily="34" charset="0"/>
                <a:cs typeface="Gill Sans"/>
              </a:rPr>
              <a:t>	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1829" y="4204052"/>
            <a:ext cx="4270169" cy="2194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endParaRPr lang="en-US" sz="2874" b="1" dirty="0" smtClean="0">
              <a:latin typeface="Tw Cen MT" panose="020B0602020104020603" pitchFamily="34" charset="0"/>
              <a:cs typeface="Gill Sans"/>
            </a:endParaRPr>
          </a:p>
          <a:p>
            <a:pPr>
              <a:lnSpc>
                <a:spcPct val="90000"/>
              </a:lnSpc>
            </a:pPr>
            <a:r>
              <a:rPr lang="en-US" sz="2053" dirty="0" smtClean="0">
                <a:latin typeface="Tw Cen MT" panose="020B0602020104020603" pitchFamily="34" charset="0"/>
                <a:cs typeface="Gill Sans"/>
              </a:rPr>
              <a:t>Nova Salmon 			$11                              </a:t>
            </a:r>
            <a:br>
              <a:rPr lang="en-US" sz="2053" dirty="0" smtClean="0">
                <a:latin typeface="Tw Cen MT" panose="020B0602020104020603" pitchFamily="34" charset="0"/>
                <a:cs typeface="Gill Sans"/>
              </a:rPr>
            </a:br>
            <a:r>
              <a:rPr lang="en-US" sz="2053" dirty="0" smtClean="0">
                <a:latin typeface="Tw Cen MT" panose="020B0602020104020603" pitchFamily="34" charset="0"/>
                <a:cs typeface="Gill Sans"/>
              </a:rPr>
              <a:t>Scottish Salmon  			$12    </a:t>
            </a:r>
            <a:br>
              <a:rPr lang="en-US" sz="2053" dirty="0" smtClean="0">
                <a:latin typeface="Tw Cen MT" panose="020B0602020104020603" pitchFamily="34" charset="0"/>
                <a:cs typeface="Gill Sans"/>
              </a:rPr>
            </a:br>
            <a:r>
              <a:rPr lang="en-US" sz="2053" dirty="0" smtClean="0">
                <a:latin typeface="Tw Cen MT" panose="020B0602020104020603" pitchFamily="34" charset="0"/>
                <a:cs typeface="Gill Sans"/>
              </a:rPr>
              <a:t>House-cured Gravlax 	$11                     </a:t>
            </a:r>
          </a:p>
          <a:p>
            <a:pPr>
              <a:lnSpc>
                <a:spcPct val="90000"/>
              </a:lnSpc>
            </a:pPr>
            <a:r>
              <a:rPr lang="en-US" sz="2053" dirty="0" smtClean="0">
                <a:latin typeface="Tw Cen MT" panose="020B0602020104020603" pitchFamily="34" charset="0"/>
                <a:cs typeface="Gill Sans"/>
              </a:rPr>
              <a:t>Sable 					$14                   </a:t>
            </a:r>
          </a:p>
          <a:p>
            <a:pPr>
              <a:lnSpc>
                <a:spcPct val="90000"/>
              </a:lnSpc>
            </a:pPr>
            <a:r>
              <a:rPr lang="en-US" sz="2053" dirty="0" smtClean="0">
                <a:latin typeface="Tw Cen MT" panose="020B0602020104020603" pitchFamily="34" charset="0"/>
                <a:cs typeface="Gill Sans"/>
              </a:rPr>
              <a:t>Hot Smoked Salmon		$14</a:t>
            </a:r>
          </a:p>
          <a:p>
            <a:pPr>
              <a:lnSpc>
                <a:spcPct val="90000"/>
              </a:lnSpc>
            </a:pPr>
            <a:r>
              <a:rPr lang="en-US" sz="2053" dirty="0" smtClean="0">
                <a:latin typeface="Tw Cen MT" panose="020B0602020104020603" pitchFamily="34" charset="0"/>
                <a:cs typeface="Gill Sans"/>
              </a:rPr>
              <a:t> </a:t>
            </a:r>
            <a:endParaRPr lang="en-US" sz="2053" dirty="0"/>
          </a:p>
        </p:txBody>
      </p:sp>
      <p:sp>
        <p:nvSpPr>
          <p:cNvPr id="12" name="Rectangle 11"/>
          <p:cNvSpPr/>
          <p:nvPr/>
        </p:nvSpPr>
        <p:spPr>
          <a:xfrm>
            <a:off x="4206801" y="4153345"/>
            <a:ext cx="3546808" cy="943517"/>
          </a:xfrm>
          <a:prstGeom prst="rect">
            <a:avLst/>
          </a:prstGeom>
        </p:spPr>
        <p:txBody>
          <a:bodyPr wrap="square" lIns="89771" tIns="44885" rIns="89771" bIns="44885">
            <a:spAutoFit/>
          </a:bodyPr>
          <a:lstStyle/>
          <a:p>
            <a:pPr lvl="0" algn="ctr"/>
            <a:r>
              <a:rPr lang="en-US" sz="1643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643" dirty="0">
                <a:latin typeface="Tw Cen MT" panose="020B0602020104020603" pitchFamily="34" charset="0"/>
                <a:cs typeface="Gill Sans"/>
              </a:rPr>
            </a:br>
            <a:r>
              <a:rPr lang="en-US" sz="1950" i="1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950" i="1" dirty="0">
                <a:latin typeface="Tw Cen MT" panose="020B0602020104020603" pitchFamily="34" charset="0"/>
                <a:cs typeface="Gill Sans"/>
              </a:rPr>
            </a:br>
            <a:endParaRPr lang="en-US" sz="1950" dirty="0">
              <a:latin typeface="Gill Sans MT"/>
              <a:cs typeface="Gill Sans M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4602" y="7639089"/>
            <a:ext cx="7556704" cy="261797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ctr"/>
            <a:r>
              <a:rPr lang="en-US" sz="2000" dirty="0">
                <a:latin typeface="Tw Cen MT" panose="020B0602020104020603" pitchFamily="34" charset="0"/>
                <a:cs typeface="Gill Sans SemiBold"/>
              </a:rPr>
              <a:t>Plain Cream Cheese		$</a:t>
            </a:r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3.75</a:t>
            </a:r>
            <a:r>
              <a:rPr lang="en-US" sz="2000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Gill Sans SemiBold"/>
              </a:rPr>
            </a:br>
            <a:r>
              <a:rPr lang="en-US" sz="2000" dirty="0">
                <a:latin typeface="Tw Cen MT" panose="020B0602020104020603" pitchFamily="34" charset="0"/>
                <a:cs typeface="Gill Sans SemiBold"/>
              </a:rPr>
              <a:t>Scallion		 			$4.50 </a:t>
            </a:r>
          </a:p>
          <a:p>
            <a:pPr algn="ctr"/>
            <a:r>
              <a:rPr lang="en-US" sz="2000" dirty="0">
                <a:latin typeface="Tw Cen MT" panose="020B0602020104020603" pitchFamily="34" charset="0"/>
                <a:cs typeface="Gill Sans SemiBold"/>
              </a:rPr>
              <a:t>Vegetable 				$</a:t>
            </a:r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4.50</a:t>
            </a:r>
          </a:p>
          <a:p>
            <a:pPr algn="ctr"/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Beet </a:t>
            </a:r>
            <a:r>
              <a:rPr lang="en-US" sz="2000" dirty="0">
                <a:latin typeface="Tw Cen MT" panose="020B0602020104020603" pitchFamily="34" charset="0"/>
                <a:cs typeface="Gill Sans SemiBold"/>
              </a:rPr>
              <a:t>and Horseradish	</a:t>
            </a:r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       $</a:t>
            </a:r>
            <a:r>
              <a:rPr lang="en-US" sz="2000" dirty="0">
                <a:latin typeface="Tw Cen MT" panose="020B0602020104020603" pitchFamily="34" charset="0"/>
                <a:cs typeface="Gill Sans SemiBold"/>
              </a:rPr>
              <a:t>4.50</a:t>
            </a:r>
            <a:br>
              <a:rPr lang="en-US" sz="2000" dirty="0">
                <a:latin typeface="Tw Cen MT" panose="020B0602020104020603" pitchFamily="34" charset="0"/>
                <a:cs typeface="Gill Sans SemiBold"/>
              </a:rPr>
            </a:br>
            <a:r>
              <a:rPr lang="en-US" sz="2000" dirty="0">
                <a:latin typeface="Tw Cen MT" panose="020B0602020104020603" pitchFamily="34" charset="0"/>
                <a:cs typeface="Gill Sans SemiBold"/>
              </a:rPr>
              <a:t>Cucumber Dill 			$4.50   </a:t>
            </a:r>
            <a:br>
              <a:rPr lang="en-US" sz="2000" dirty="0">
                <a:latin typeface="Tw Cen MT" panose="020B0602020104020603" pitchFamily="34" charset="0"/>
                <a:cs typeface="Gill Sans SemiBold"/>
              </a:rPr>
            </a:br>
            <a:endParaRPr lang="en-US" sz="2000" dirty="0">
              <a:latin typeface="Tw Cen MT" panose="020B0602020104020603" pitchFamily="34" charset="0"/>
              <a:cs typeface="Gill Sans SemiBold"/>
            </a:endParaRPr>
          </a:p>
          <a:p>
            <a:pPr algn="ctr"/>
            <a:endParaRPr lang="en-US" sz="2000" dirty="0">
              <a:latin typeface="Tw Cen MT" panose="020B0602020104020603" pitchFamily="34" charset="0"/>
              <a:cs typeface="Gill Sans SemiBold"/>
            </a:endParaRPr>
          </a:p>
          <a:p>
            <a:pPr algn="ctr"/>
            <a:endParaRPr lang="en-US" sz="2000" dirty="0" smtClean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Wasabi </a:t>
            </a:r>
            <a:r>
              <a:rPr lang="en-US" sz="2000" dirty="0" err="1" smtClean="0">
                <a:latin typeface="Tw Cen MT" panose="020B0602020104020603" pitchFamily="34" charset="0"/>
                <a:cs typeface="Gill Sans SemiBold"/>
              </a:rPr>
              <a:t>Tobiko</a:t>
            </a:r>
            <a:r>
              <a:rPr lang="en-US" sz="2000" dirty="0">
                <a:latin typeface="Tw Cen MT" panose="020B0602020104020603" pitchFamily="34" charset="0"/>
                <a:cs typeface="Gill Sans SemiBold"/>
              </a:rPr>
              <a:t>		</a:t>
            </a:r>
            <a:r>
              <a:rPr lang="en-US" sz="2000">
                <a:latin typeface="Tw Cen MT" panose="020B0602020104020603" pitchFamily="34" charset="0"/>
                <a:cs typeface="Gill Sans SemiBold"/>
              </a:rPr>
              <a:t>	</a:t>
            </a:r>
            <a:r>
              <a:rPr lang="en-US" sz="200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000" smtClean="0">
                <a:latin typeface="Tw Cen MT" panose="020B0602020104020603" pitchFamily="34" charset="0"/>
                <a:cs typeface="Gill Sans SemiBold"/>
              </a:rPr>
              <a:t>5.00</a:t>
            </a:r>
            <a:r>
              <a:rPr lang="en-US" sz="2000" smtClean="0">
                <a:latin typeface="Tw Cen MT" panose="020B0602020104020603" pitchFamily="34" charset="0"/>
                <a:cs typeface="Gill Sans SemiBold"/>
              </a:rPr>
              <a:t> </a:t>
            </a:r>
            <a:endParaRPr lang="en-US" sz="2000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2000" dirty="0">
                <a:latin typeface="Tw Cen MT" panose="020B0602020104020603" pitchFamily="34" charset="0"/>
                <a:cs typeface="Gill Sans SemiBold"/>
              </a:rPr>
              <a:t>Nova and Chive     		$5.00 Tofu </a:t>
            </a:r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:Plain or Scallion</a:t>
            </a:r>
            <a:r>
              <a:rPr lang="en-US" sz="2000" dirty="0">
                <a:latin typeface="Tw Cen MT" panose="020B0602020104020603" pitchFamily="34" charset="0"/>
                <a:cs typeface="Gill Sans SemiBold"/>
              </a:rPr>
              <a:t>		</a:t>
            </a:r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$4.50</a:t>
            </a:r>
          </a:p>
          <a:p>
            <a:pPr algn="ctr"/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Blueberry 			      $4.50 </a:t>
            </a:r>
            <a:r>
              <a:rPr lang="en-US" sz="2000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Gill Sans SemiBold"/>
              </a:rPr>
            </a:br>
            <a:r>
              <a:rPr lang="en-US" sz="2000" dirty="0">
                <a:latin typeface="Tw Cen MT" panose="020B0602020104020603" pitchFamily="34" charset="0"/>
                <a:cs typeface="Gill Sans SemiBold"/>
              </a:rPr>
              <a:t>Butter   			    		</a:t>
            </a:r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000" dirty="0" smtClean="0">
                <a:latin typeface="Tw Cen MT" panose="020B0602020104020603" pitchFamily="34" charset="0"/>
                <a:cs typeface="Gill Sans SemiBold"/>
              </a:rPr>
              <a:t>3.00</a:t>
            </a:r>
            <a:endParaRPr lang="en-US" sz="2000" dirty="0">
              <a:latin typeface="Tw Cen MT" panose="020B0602020104020603" pitchFamily="34" charset="0"/>
              <a:cs typeface="Gill Sans SemiBold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05233" y="1288596"/>
            <a:ext cx="4302802" cy="268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Tw Cen MT" panose="020B0602020104020603" pitchFamily="34" charset="0"/>
                <a:cs typeface="Gill Sans SemiBold"/>
              </a:rPr>
              <a:t>Flagel $</a:t>
            </a:r>
            <a:r>
              <a:rPr lang="en-US" sz="2400" b="1" dirty="0" smtClean="0">
                <a:latin typeface="Tw Cen MT" panose="020B0602020104020603" pitchFamily="34" charset="0"/>
                <a:cs typeface="Gill Sans SemiBold"/>
              </a:rPr>
              <a:t>1.95</a:t>
            </a:r>
            <a:endParaRPr lang="en-US" sz="24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800" i="1" dirty="0">
                <a:latin typeface="Tw Cen MT" panose="020B0602020104020603" pitchFamily="34" charset="0"/>
                <a:cs typeface="Gill Sans MT"/>
              </a:rPr>
              <a:t>thin pressed bagel</a:t>
            </a:r>
            <a:endParaRPr lang="en-US" sz="1800" i="1" dirty="0">
              <a:latin typeface="Tw Cen MT" panose="020B0602020104020603" pitchFamily="34" charset="0"/>
            </a:endParaRPr>
          </a:p>
          <a:p>
            <a:pPr algn="ctr"/>
            <a:r>
              <a:rPr lang="en-US" sz="2000" dirty="0">
                <a:latin typeface="Tw Cen MT" panose="020B0602020104020603" pitchFamily="34" charset="0"/>
              </a:rPr>
              <a:t>plain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>
                <a:latin typeface="Tw Cen MT" panose="020B0602020104020603" pitchFamily="34" charset="0"/>
              </a:rPr>
              <a:t> everything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2000" dirty="0">
                <a:latin typeface="Tw Cen MT" panose="020B0602020104020603" pitchFamily="34" charset="0"/>
              </a:rPr>
              <a:t>whole wheat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>
                <a:latin typeface="Tw Cen MT" panose="020B0602020104020603" pitchFamily="34" charset="0"/>
              </a:rPr>
              <a:t>whole wheat everything</a:t>
            </a:r>
            <a:br>
              <a:rPr lang="en-US" sz="2000" dirty="0">
                <a:latin typeface="Tw Cen MT" panose="020B0602020104020603" pitchFamily="34" charset="0"/>
              </a:rPr>
            </a:br>
            <a:r>
              <a:rPr lang="en-US" sz="2000" dirty="0">
                <a:latin typeface="Tw Cen MT" panose="020B0602020104020603" pitchFamily="34" charset="0"/>
                <a:cs typeface="Gill Sans MT"/>
              </a:rPr>
              <a:t>pumpernickel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>pumpernickel everything</a:t>
            </a:r>
            <a:r>
              <a:rPr lang="en-US" sz="2000" dirty="0">
                <a:latin typeface="Tw Cen MT" panose="020B0602020104020603" pitchFamily="34" charset="0"/>
              </a:rPr>
              <a:t/>
            </a:r>
            <a:br>
              <a:rPr lang="en-US" sz="2000" dirty="0">
                <a:latin typeface="Tw Cen MT" panose="020B0602020104020603" pitchFamily="34" charset="0"/>
              </a:rPr>
            </a:br>
            <a:endParaRPr lang="en-US" sz="2000" dirty="0">
              <a:latin typeface="Tw Cen MT" panose="020B0602020104020603" pitchFamily="34" charset="0"/>
            </a:endParaRPr>
          </a:p>
          <a:p>
            <a:pPr algn="ctr"/>
            <a:r>
              <a:rPr lang="en-US" sz="2463" b="1" dirty="0">
                <a:latin typeface="Tw Cen MT" panose="020B0602020104020603" pitchFamily="34" charset="0"/>
                <a:cs typeface="Gill Sans SemiBold"/>
              </a:rPr>
              <a:t>Gluten Free Bagel </a:t>
            </a:r>
            <a:r>
              <a:rPr lang="en-US" sz="2463" b="1" dirty="0" smtClean="0">
                <a:latin typeface="Tw Cen MT" panose="020B0602020104020603" pitchFamily="34" charset="0"/>
                <a:cs typeface="Gill Sans SemiBold"/>
              </a:rPr>
              <a:t> $</a:t>
            </a:r>
            <a:r>
              <a:rPr lang="en-US" sz="2463" b="1" dirty="0" smtClean="0">
                <a:latin typeface="Tw Cen MT" panose="020B0602020104020603" pitchFamily="34" charset="0"/>
                <a:cs typeface="Gill Sans SemiBold"/>
              </a:rPr>
              <a:t>2.75</a:t>
            </a:r>
            <a:r>
              <a:rPr lang="en-US" sz="2463" b="1" dirty="0">
                <a:latin typeface="Tw Cen MT" panose="020B0602020104020603" pitchFamily="34" charset="0"/>
              </a:rPr>
              <a:t/>
            </a:r>
            <a:br>
              <a:rPr lang="en-US" sz="2463" b="1" dirty="0">
                <a:latin typeface="Tw Cen MT" panose="020B0602020104020603" pitchFamily="34" charset="0"/>
              </a:rPr>
            </a:br>
            <a:r>
              <a:rPr lang="en-US" sz="2000" dirty="0">
                <a:latin typeface="Tw Cen MT" panose="020B0602020104020603" pitchFamily="34" charset="0"/>
              </a:rPr>
              <a:t>plain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>
                <a:latin typeface="Tw Cen MT" panose="020B0602020104020603" pitchFamily="34" charset="0"/>
              </a:rPr>
              <a:t>everything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-108794" y="1355938"/>
            <a:ext cx="3989103" cy="26811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latin typeface="Tw Cen MT" panose="020B0602020104020603" pitchFamily="34" charset="0"/>
                <a:cs typeface="Gill Sans SemiBold"/>
              </a:rPr>
              <a:t>Bagel $</a:t>
            </a:r>
            <a:r>
              <a:rPr lang="en-US" sz="2400" b="1" dirty="0" smtClean="0">
                <a:latin typeface="Tw Cen MT" panose="020B0602020104020603" pitchFamily="34" charset="0"/>
                <a:cs typeface="Gill Sans SemiBold"/>
              </a:rPr>
              <a:t>1.75</a:t>
            </a:r>
            <a:endParaRPr lang="en-US" sz="2400" b="1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2000" dirty="0">
                <a:latin typeface="Tw Cen MT" panose="020B0602020104020603" pitchFamily="34" charset="0"/>
                <a:cs typeface="Gill Sans MT"/>
              </a:rPr>
              <a:t>plain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> sesame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> everything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2000" dirty="0" smtClean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>poppy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salt 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> </a:t>
            </a:r>
          </a:p>
          <a:p>
            <a:pPr algn="ctr"/>
            <a:r>
              <a:rPr lang="en-US" sz="2000" dirty="0">
                <a:latin typeface="Tw Cen MT" panose="020B0602020104020603" pitchFamily="34" charset="0"/>
                <a:cs typeface="Gill Sans MT"/>
              </a:rPr>
              <a:t>pumpernickel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</a:p>
          <a:p>
            <a:pPr algn="ctr"/>
            <a:r>
              <a:rPr lang="en-US" sz="2000" dirty="0">
                <a:latin typeface="Tw Cen MT" panose="020B0602020104020603" pitchFamily="34" charset="0"/>
                <a:cs typeface="Gill Sans MT"/>
              </a:rPr>
              <a:t>pumpernickel everything </a:t>
            </a:r>
            <a:br>
              <a:rPr lang="en-US" sz="2000" dirty="0">
                <a:latin typeface="Tw Cen MT" panose="020B0602020104020603" pitchFamily="34" charset="0"/>
                <a:cs typeface="Gill Sans MT"/>
              </a:rPr>
            </a:br>
            <a:r>
              <a:rPr lang="en-US" sz="2000" dirty="0">
                <a:latin typeface="Tw Cen MT" panose="020B0602020104020603" pitchFamily="34" charset="0"/>
                <a:cs typeface="Gill Sans MT"/>
              </a:rPr>
              <a:t>whole wheat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</a:p>
          <a:p>
            <a:pPr algn="ctr"/>
            <a:r>
              <a:rPr lang="en-US" sz="2000" dirty="0">
                <a:latin typeface="Tw Cen MT" panose="020B0602020104020603" pitchFamily="34" charset="0"/>
                <a:cs typeface="Gill Sans MT"/>
              </a:rPr>
              <a:t>whole wheat </a:t>
            </a:r>
            <a:r>
              <a:rPr lang="en-US" sz="2000" dirty="0" smtClean="0">
                <a:latin typeface="Tw Cen MT" panose="020B0602020104020603" pitchFamily="34" charset="0"/>
                <a:cs typeface="Gill Sans MT"/>
              </a:rPr>
              <a:t>everything</a:t>
            </a:r>
            <a:r>
              <a:rPr lang="en-US" sz="2000" dirty="0">
                <a:latin typeface="Tw Cen MT" panose="020B0602020104020603" pitchFamily="34" charset="0"/>
                <a:cs typeface="Times New Roman" panose="02020603050405020304" pitchFamily="18" charset="0"/>
              </a:rPr>
              <a:t> ∙</a:t>
            </a:r>
            <a:r>
              <a:rPr lang="en-US" sz="2000" dirty="0">
                <a:latin typeface="Tw Cen MT" panose="020B0602020104020603" pitchFamily="34" charset="0"/>
                <a:cs typeface="Gill Sans MT"/>
              </a:rPr>
              <a:t/>
            </a:r>
            <a:br>
              <a:rPr lang="en-US" sz="2000" dirty="0">
                <a:latin typeface="Tw Cen MT" panose="020B0602020104020603" pitchFamily="34" charset="0"/>
                <a:cs typeface="Gill Sans MT"/>
              </a:rPr>
            </a:br>
            <a:r>
              <a:rPr lang="en-US" sz="2000" dirty="0">
                <a:latin typeface="Tw Cen MT" panose="020B0602020104020603" pitchFamily="34" charset="0"/>
                <a:cs typeface="Gill Sans MT"/>
              </a:rPr>
              <a:t>cinnamon </a:t>
            </a:r>
            <a:r>
              <a:rPr lang="en-US" sz="2000" dirty="0" smtClean="0">
                <a:latin typeface="Tw Cen MT" panose="020B0602020104020603" pitchFamily="34" charset="0"/>
                <a:cs typeface="Gill Sans MT"/>
              </a:rPr>
              <a:t>raisin </a:t>
            </a:r>
            <a:r>
              <a:rPr lang="en-US" sz="20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onion garlic</a:t>
            </a:r>
            <a:endParaRPr lang="en-US" sz="2000" dirty="0"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3979" y="3862508"/>
            <a:ext cx="7243641" cy="604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95" b="1" dirty="0">
                <a:latin typeface="Tw Cen MT" panose="020B0602020104020603" pitchFamily="34" charset="0"/>
                <a:cs typeface="Gill Sans"/>
              </a:rPr>
              <a:t>Smoked Fish &amp; Appetizing Salads </a:t>
            </a:r>
            <a:endParaRPr lang="en-US" sz="3695" b="1" dirty="0" smtClean="0">
              <a:latin typeface="Tw Cen MT" panose="020B0602020104020603" pitchFamily="34" charset="0"/>
              <a:cs typeface="Gill San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>
            <a:off x="1154821" y="8837579"/>
            <a:ext cx="2818133" cy="10382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 flipH="1">
            <a:off x="3892087" y="8939392"/>
            <a:ext cx="2566749" cy="9242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31249" y="6772439"/>
            <a:ext cx="3989103" cy="975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95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Cream Cheese</a:t>
            </a:r>
            <a:br>
              <a:rPr lang="en-US" sz="3695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2053" b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on </a:t>
            </a:r>
            <a:r>
              <a:rPr lang="en-US" sz="2053" b="1" dirty="0">
                <a:latin typeface="Tw Cen MT" panose="020B0602020104020603" pitchFamily="34" charset="0"/>
                <a:cs typeface="Times New Roman" panose="02020603050405020304" pitchFamily="18" charset="0"/>
              </a:rPr>
              <a:t>a bagel </a:t>
            </a:r>
          </a:p>
        </p:txBody>
      </p:sp>
      <p:sp>
        <p:nvSpPr>
          <p:cNvPr id="8" name="Rectangle 7"/>
          <p:cNvSpPr/>
          <p:nvPr/>
        </p:nvSpPr>
        <p:spPr>
          <a:xfrm>
            <a:off x="425130" y="4363289"/>
            <a:ext cx="322998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b="1" dirty="0">
                <a:latin typeface="Tw Cen MT" panose="020B0602020104020603" pitchFamily="34" charset="0"/>
                <a:cs typeface="Gill Sans"/>
              </a:rPr>
              <a:t>on a </a:t>
            </a:r>
            <a:r>
              <a:rPr lang="en-US" sz="1800" b="1" dirty="0" smtClean="0">
                <a:latin typeface="Tw Cen MT" panose="020B0602020104020603" pitchFamily="34" charset="0"/>
                <a:cs typeface="Gill Sans"/>
              </a:rPr>
              <a:t>bagel with cream cheese   </a:t>
            </a:r>
            <a:endParaRPr lang="en-US" sz="1800" b="1" dirty="0">
              <a:latin typeface="Tw Cen MT" panose="020B0602020104020603" pitchFamily="34" charset="0"/>
              <a:cs typeface="Gill 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79993" y="4376278"/>
            <a:ext cx="1516570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b="1" dirty="0">
                <a:latin typeface="Tw Cen MT" panose="020B0602020104020603" pitchFamily="34" charset="0"/>
                <a:cs typeface="Gill Sans"/>
              </a:rPr>
              <a:t>on a </a:t>
            </a:r>
            <a:r>
              <a:rPr lang="en-US" sz="1800" b="1" dirty="0" smtClean="0">
                <a:latin typeface="Tw Cen MT" panose="020B0602020104020603" pitchFamily="34" charset="0"/>
                <a:cs typeface="Gill Sans"/>
              </a:rPr>
              <a:t>bagel     </a:t>
            </a:r>
            <a:endParaRPr lang="en-US" sz="1800" b="1" dirty="0">
              <a:latin typeface="Tw Cen MT" panose="020B0602020104020603" pitchFamily="34" charset="0"/>
              <a:cs typeface="Gill San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886200" y="4710394"/>
            <a:ext cx="5887" cy="13526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5-Point Star 17"/>
          <p:cNvSpPr/>
          <p:nvPr/>
        </p:nvSpPr>
        <p:spPr>
          <a:xfrm>
            <a:off x="3621290" y="4743603"/>
            <a:ext cx="518039" cy="530558"/>
          </a:xfrm>
          <a:prstGeom prst="star5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252148" y="6043102"/>
            <a:ext cx="5254418" cy="1643527"/>
          </a:xfrm>
          <a:prstGeom prst="rect">
            <a:avLst/>
          </a:prstGeom>
        </p:spPr>
        <p:txBody>
          <a:bodyPr wrap="square" numCol="3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 smtClean="0">
                <a:latin typeface="Tw Cen MT" panose="020B0602020104020603" pitchFamily="34" charset="0"/>
                <a:cs typeface="Gill Sans"/>
              </a:rPr>
              <a:t/>
            </a:r>
            <a:br>
              <a:rPr lang="en-US" sz="1600" b="1" dirty="0" smtClean="0">
                <a:latin typeface="Tw Cen MT" panose="020B0602020104020603" pitchFamily="34" charset="0"/>
                <a:cs typeface="Gill Sans"/>
              </a:rPr>
            </a:b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tomato $.75</a:t>
            </a:r>
            <a:br>
              <a:rPr lang="en-US" sz="1600" i="1" dirty="0" smtClean="0">
                <a:latin typeface="Tw Cen MT" panose="020B0602020104020603" pitchFamily="34" charset="0"/>
                <a:cs typeface="Gill Sans"/>
              </a:rPr>
            </a:b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onion $.75</a:t>
            </a:r>
            <a:br>
              <a:rPr lang="en-US" sz="1600" i="1" dirty="0" smtClean="0">
                <a:latin typeface="Tw Cen MT" panose="020B0602020104020603" pitchFamily="34" charset="0"/>
                <a:cs typeface="Gill Sans"/>
              </a:rPr>
            </a:b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cucumber $.75</a:t>
            </a:r>
            <a:br>
              <a:rPr lang="en-US" sz="1600" i="1" dirty="0" smtClean="0">
                <a:latin typeface="Tw Cen MT" panose="020B0602020104020603" pitchFamily="34" charset="0"/>
                <a:cs typeface="Gill Sans"/>
              </a:rPr>
            </a:br>
            <a:endParaRPr lang="en-US" sz="1600" i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600" i="1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600" i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600" i="1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avocado $3</a:t>
            </a:r>
          </a:p>
          <a:p>
            <a:pPr algn="ctr">
              <a:lnSpc>
                <a:spcPct val="90000"/>
              </a:lnSpc>
            </a:pPr>
            <a:r>
              <a:rPr lang="en-US" sz="1600" i="1" dirty="0">
                <a:latin typeface="Tw Cen MT" panose="020B0602020104020603" pitchFamily="34" charset="0"/>
                <a:cs typeface="Gill Sans"/>
              </a:rPr>
              <a:t>c</a:t>
            </a: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hives $3</a:t>
            </a:r>
          </a:p>
          <a:p>
            <a:pPr algn="ctr">
              <a:lnSpc>
                <a:spcPct val="90000"/>
              </a:lnSpc>
            </a:pPr>
            <a:r>
              <a:rPr lang="en-US" sz="1600" i="1" dirty="0">
                <a:latin typeface="Tw Cen MT" panose="020B0602020104020603" pitchFamily="34" charset="0"/>
                <a:cs typeface="Gill Sans"/>
              </a:rPr>
              <a:t>c</a:t>
            </a: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apers $.75</a:t>
            </a:r>
            <a:br>
              <a:rPr lang="en-US" sz="1600" i="1" dirty="0" smtClean="0">
                <a:latin typeface="Tw Cen MT" panose="020B0602020104020603" pitchFamily="34" charset="0"/>
                <a:cs typeface="Gill Sans"/>
              </a:rPr>
            </a:br>
            <a:endParaRPr lang="en-US" sz="1600" i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600" i="1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600" i="1" dirty="0" smtClean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endParaRPr lang="en-US" sz="1600" i="1" dirty="0">
              <a:latin typeface="Tw Cen MT" panose="020B0602020104020603" pitchFamily="34" charset="0"/>
              <a:cs typeface="Gill Sans"/>
            </a:endParaRPr>
          </a:p>
          <a:p>
            <a:pPr algn="ctr">
              <a:lnSpc>
                <a:spcPct val="90000"/>
              </a:lnSpc>
            </a:pP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horseradish $.75</a:t>
            </a:r>
          </a:p>
          <a:p>
            <a:pPr algn="ctr">
              <a:lnSpc>
                <a:spcPct val="90000"/>
              </a:lnSpc>
            </a:pPr>
            <a:r>
              <a:rPr lang="en-US" sz="1600" i="1" dirty="0">
                <a:latin typeface="Tw Cen MT" panose="020B0602020104020603" pitchFamily="34" charset="0"/>
                <a:cs typeface="Gill Sans"/>
              </a:rPr>
              <a:t>b</a:t>
            </a: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acon $3</a:t>
            </a:r>
          </a:p>
          <a:p>
            <a:pPr algn="ctr">
              <a:lnSpc>
                <a:spcPct val="90000"/>
              </a:lnSpc>
            </a:pPr>
            <a:r>
              <a:rPr lang="en-US" sz="1600" i="1" dirty="0">
                <a:latin typeface="Tw Cen MT" panose="020B0602020104020603" pitchFamily="34" charset="0"/>
                <a:cs typeface="Gill Sans"/>
              </a:rPr>
              <a:t>l</a:t>
            </a:r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ettuce $.75</a:t>
            </a:r>
            <a:br>
              <a:rPr lang="en-US" sz="1600" i="1" dirty="0" smtClean="0">
                <a:latin typeface="Tw Cen MT" panose="020B0602020104020603" pitchFamily="34" charset="0"/>
                <a:cs typeface="Gill Sans"/>
              </a:rPr>
            </a:br>
            <a:r>
              <a:rPr lang="en-US" sz="1800" b="1" dirty="0" smtClean="0">
                <a:latin typeface="Tw Cen MT" panose="020B0602020104020603" pitchFamily="34" charset="0"/>
                <a:cs typeface="Gill Sans"/>
              </a:rPr>
              <a:t>  </a:t>
            </a:r>
            <a:endParaRPr lang="en-US" sz="1800" b="1" dirty="0">
              <a:latin typeface="Tw Cen MT" panose="020B0602020104020603" pitchFamily="34" charset="0"/>
              <a:cs typeface="Gill San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89755" y="6057015"/>
            <a:ext cx="2766398" cy="3554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900" b="1" dirty="0" smtClean="0">
                <a:latin typeface="Tw Cen MT" panose="020B0602020104020603" pitchFamily="34" charset="0"/>
                <a:cs typeface="Gill Sans"/>
              </a:rPr>
              <a:t>gussy up your bagel ! :    </a:t>
            </a:r>
            <a:endParaRPr lang="en-US" sz="1900" b="1" dirty="0">
              <a:latin typeface="Tw Cen MT" panose="020B0602020104020603" pitchFamily="34" charset="0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8110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32" y="103553"/>
            <a:ext cx="1125534" cy="11820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106" y="7813182"/>
            <a:ext cx="6302055" cy="1754326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 ∙ $3 Potato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Latke </a:t>
            </a:r>
          </a:p>
          <a:p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 ∙ $3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Bacon </a:t>
            </a:r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endParaRPr lang="en-US" sz="18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 ∙ $3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Avocado </a:t>
            </a:r>
          </a:p>
          <a:p>
            <a:r>
              <a:rPr lang="en-US" sz="1800" i="1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 $3 Fruit Cup</a:t>
            </a:r>
          </a:p>
          <a:p>
            <a:r>
              <a:rPr lang="en-US" sz="1800" i="1" dirty="0" smtClean="0">
                <a:latin typeface="Tw Cen MT" panose="020B0602020104020603" pitchFamily="34" charset="0"/>
                <a:cs typeface="Gill Sans"/>
              </a:rPr>
              <a:t>      </a:t>
            </a:r>
            <a:endParaRPr lang="en-US" sz="1800" i="1" dirty="0">
              <a:latin typeface="Tw Cen MT" panose="020B0602020104020603" pitchFamily="34" charset="0"/>
              <a:cs typeface="Gill Sans"/>
            </a:endParaRPr>
          </a:p>
          <a:p>
            <a:endParaRPr lang="en-US" sz="18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∙$.</a:t>
            </a:r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75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Tomato </a:t>
            </a:r>
          </a:p>
          <a:p>
            <a:r>
              <a:rPr lang="en-US" sz="1800" i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∙$</a:t>
            </a:r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2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Cheese </a:t>
            </a:r>
          </a:p>
          <a:p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∙$.</a:t>
            </a:r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75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Onion</a:t>
            </a:r>
          </a:p>
          <a:p>
            <a:r>
              <a:rPr lang="en-US" sz="1800" i="1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i="1" dirty="0" smtClean="0">
                <a:latin typeface="Tw Cen MT" panose="020B0602020104020603" pitchFamily="34" charset="0"/>
                <a:cs typeface="Gill Sans"/>
              </a:rPr>
              <a:t>$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3 Greek Yogurt</a:t>
            </a:r>
          </a:p>
          <a:p>
            <a:endParaRPr lang="en-US" sz="1800" i="1" dirty="0">
              <a:latin typeface="Tw Cen MT" panose="020B0602020104020603" pitchFamily="34" charset="0"/>
              <a:cs typeface="Gill Sans"/>
            </a:endParaRPr>
          </a:p>
          <a:p>
            <a:endParaRPr lang="en-US" sz="18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  ∙ $6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Gravlax</a:t>
            </a:r>
          </a:p>
          <a:p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 ∙ $5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Nova </a:t>
            </a:r>
          </a:p>
          <a:p>
            <a:r>
              <a:rPr lang="en-US" sz="1800" i="1" dirty="0">
                <a:latin typeface="Tw Cen MT" panose="020B0602020104020603" pitchFamily="34" charset="0"/>
                <a:cs typeface="Times New Roman" panose="02020603050405020304" pitchFamily="18" charset="0"/>
              </a:rPr>
              <a:t>∙ $6 </a:t>
            </a:r>
            <a:r>
              <a:rPr lang="en-US" sz="1800" i="1" dirty="0">
                <a:latin typeface="Tw Cen MT" panose="020B0602020104020603" pitchFamily="34" charset="0"/>
                <a:cs typeface="Gill Sans"/>
              </a:rPr>
              <a:t>Sable </a:t>
            </a:r>
          </a:p>
          <a:p>
            <a:r>
              <a:rPr lang="en-US" sz="1600" i="1" dirty="0" smtClean="0">
                <a:latin typeface="Tw Cen MT" panose="020B0602020104020603" pitchFamily="34" charset="0"/>
                <a:cs typeface="Gill Sans"/>
              </a:rPr>
              <a:t> </a:t>
            </a:r>
            <a:endParaRPr lang="en-US" sz="1600" i="1" dirty="0">
              <a:latin typeface="Tw Cen MT" panose="020B0602020104020603" pitchFamily="34" charset="0"/>
              <a:cs typeface="Gill Sans"/>
            </a:endParaRPr>
          </a:p>
          <a:p>
            <a:r>
              <a:rPr lang="en-US" sz="1200" i="1" dirty="0">
                <a:latin typeface="Gill Sans"/>
                <a:cs typeface="Gill Sans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625759" y="3776753"/>
            <a:ext cx="4835896" cy="1000274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sz="21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World Famous Blintzes $</a:t>
            </a:r>
            <a: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12</a:t>
            </a:r>
            <a:b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cheese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crepe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sour cream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 &amp; blueberry 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preserves</a:t>
            </a: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-373909" y="336349"/>
            <a:ext cx="7963549" cy="258782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lvl="0" algn="ctr"/>
            <a:r>
              <a:rPr lang="en-US" sz="2874" dirty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2874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endParaRPr lang="en-US" sz="1964" b="1" dirty="0">
              <a:solidFill>
                <a:prstClr val="black"/>
              </a:solidFill>
              <a:latin typeface="Tw Cen MT" panose="020B0602020104020603" pitchFamily="34" charset="0"/>
              <a:cs typeface="Gill Sans SemiBold"/>
            </a:endParaRPr>
          </a:p>
          <a:p>
            <a:pPr lvl="0" algn="ctr"/>
            <a:endParaRPr lang="en-US" sz="1964" b="1" dirty="0">
              <a:solidFill>
                <a:prstClr val="black"/>
              </a:solidFill>
              <a:latin typeface="Tw Cen MT" panose="020B0602020104020603" pitchFamily="34" charset="0"/>
              <a:cs typeface="Gill Sans SemiBold"/>
            </a:endParaRPr>
          </a:p>
          <a:p>
            <a:pPr lvl="0" algn="ctr"/>
            <a:endParaRPr lang="en-US" sz="1964" b="1" dirty="0">
              <a:solidFill>
                <a:prstClr val="black"/>
              </a:solidFill>
              <a:latin typeface="Tw Cen MT" panose="020B0602020104020603" pitchFamily="34" charset="0"/>
              <a:cs typeface="Gill Sans SemiBold"/>
            </a:endParaRPr>
          </a:p>
          <a:p>
            <a:pPr lvl="0" algn="ctr"/>
            <a:endParaRPr lang="en-US" sz="1964" b="1" dirty="0">
              <a:solidFill>
                <a:prstClr val="black"/>
              </a:solidFill>
              <a:latin typeface="Tw Cen MT" panose="020B0602020104020603" pitchFamily="34" charset="0"/>
              <a:cs typeface="Gill Sans SemiBold"/>
            </a:endParaRPr>
          </a:p>
          <a:p>
            <a:pPr lvl="0" algn="ctr"/>
            <a:endParaRPr lang="en-US" sz="1964" b="1" dirty="0">
              <a:solidFill>
                <a:prstClr val="black"/>
              </a:solidFill>
              <a:latin typeface="Tw Cen MT" panose="020B0602020104020603" pitchFamily="34" charset="0"/>
              <a:cs typeface="Gill Sans SemiBold"/>
            </a:endParaRPr>
          </a:p>
          <a:p>
            <a:pPr lvl="0" algn="ctr"/>
            <a:endParaRPr lang="en-US" sz="1964" b="1" dirty="0">
              <a:solidFill>
                <a:prstClr val="black"/>
              </a:solidFill>
              <a:latin typeface="Tw Cen MT" panose="020B0602020104020603" pitchFamily="34" charset="0"/>
              <a:cs typeface="Gill Sans SemiBold"/>
            </a:endParaRPr>
          </a:p>
          <a:p>
            <a:pPr lvl="0" algn="ctr"/>
            <a:r>
              <a:rPr lang="en-US" sz="157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157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endParaRPr lang="en-US" sz="1643" b="1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31440" y="6897962"/>
            <a:ext cx="3989103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4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Eggs any </a:t>
            </a:r>
            <a:r>
              <a:rPr lang="en-US" sz="24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style </a:t>
            </a:r>
            <a:r>
              <a:rPr lang="en-US" sz="24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$7</a:t>
            </a:r>
            <a:endParaRPr lang="en-US" sz="2400" b="1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  <a:p>
            <a:pPr algn="ctr">
              <a:lnSpc>
                <a:spcPct val="90000"/>
              </a:lnSpc>
            </a:pPr>
            <a:r>
              <a:rPr lang="en-US" sz="20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served with a </a:t>
            </a:r>
            <a:r>
              <a:rPr lang="en-US" sz="20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bagel &amp; spread</a:t>
            </a:r>
            <a:br>
              <a:rPr lang="en-US" sz="20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add to your favorite breakfast</a:t>
            </a:r>
          </a:p>
          <a:p>
            <a:pPr lvl="0" algn="ctr">
              <a:lnSpc>
                <a:spcPct val="90000"/>
              </a:lnSpc>
            </a:pPr>
            <a:r>
              <a:rPr lang="en-US" sz="20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</a:t>
            </a:r>
            <a:endParaRPr lang="en-US" sz="2000" b="1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79508" y="4340662"/>
            <a:ext cx="4626104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Cowgirl Western </a:t>
            </a:r>
            <a:r>
              <a:rPr lang="en-US" sz="2100" b="1" dirty="0" err="1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Omelette</a:t>
            </a:r>
            <a:r>
              <a:rPr lang="en-US" sz="21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$12</a:t>
            </a:r>
            <a:b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cheddar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onions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pepper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scallion</a:t>
            </a:r>
            <a:endParaRPr lang="en-US" sz="1800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  <a:p>
            <a:pPr lvl="0" algn="ctr">
              <a:lnSpc>
                <a:spcPct val="90000"/>
              </a:lnSpc>
            </a:pP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served with a bagel</a:t>
            </a:r>
            <a:endParaRPr lang="en-US" sz="1800" b="1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8992" y="538072"/>
            <a:ext cx="3989103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1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L-E-O $</a:t>
            </a:r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14</a:t>
            </a:r>
            <a:r>
              <a:rPr lang="en-US" sz="21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100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nova ‘lox’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eggs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onion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served with a bagel</a:t>
            </a:r>
          </a:p>
          <a:p>
            <a:pPr lvl="0" algn="ctr"/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4326637" y="4791514"/>
            <a:ext cx="3648713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 err="1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Matzoh</a:t>
            </a:r>
            <a:r>
              <a:rPr lang="en-US" sz="21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Brei</a:t>
            </a:r>
            <a:r>
              <a:rPr lang="en-US" sz="21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   $9</a:t>
            </a:r>
            <a:br>
              <a:rPr lang="en-US" sz="21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600" dirty="0">
                <a:solidFill>
                  <a:srgbClr val="000000"/>
                </a:solidFill>
                <a:latin typeface="Tw Cen MT" panose="020B0602020104020603" pitchFamily="34" charset="0"/>
              </a:rPr>
              <a:t>scrambled eggs 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600" dirty="0" err="1">
                <a:solidFill>
                  <a:srgbClr val="000000"/>
                </a:solidFill>
                <a:latin typeface="Tw Cen MT" panose="020B0602020104020603" pitchFamily="34" charset="0"/>
              </a:rPr>
              <a:t>matzoh</a:t>
            </a:r>
            <a:r>
              <a:rPr lang="en-US" sz="24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231232" y="1507594"/>
            <a:ext cx="3989103" cy="9694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1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Bunny Breakfast  $</a:t>
            </a:r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14</a:t>
            </a:r>
            <a:r>
              <a:rPr lang="en-US" sz="21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21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eggs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 avocado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nova salmon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served with a bagel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7239" y="6060603"/>
            <a:ext cx="3989103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21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Eggs a la Baz $14</a:t>
            </a:r>
            <a: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two latkes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two poached eggs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endParaRPr lang="en-US" sz="1800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  <a:p>
            <a:pPr lvl="0" algn="ctr"/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nova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salmon∙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chive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fruit cup</a:t>
            </a:r>
            <a:r>
              <a:rPr lang="en-US" sz="18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18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endParaRPr lang="en-US" sz="1800" b="1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448" y="3157049"/>
            <a:ext cx="4356686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1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Egg &amp; Cheese Sandwich </a:t>
            </a:r>
            <a:r>
              <a:rPr lang="en-US" sz="20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7</a:t>
            </a:r>
            <a:b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two eggs 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cheese 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bagel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fruit </a:t>
            </a:r>
            <a:r>
              <a:rPr lang="en-US" sz="16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cup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18378" y="-504673"/>
            <a:ext cx="5693481" cy="122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2463" b="1" dirty="0">
              <a:solidFill>
                <a:prstClr val="black"/>
              </a:solidFill>
              <a:latin typeface="Tw Cen MT" panose="020B0602020104020603" pitchFamily="34" charset="0"/>
              <a:cs typeface="Gill Sans SemiBold"/>
            </a:endParaRPr>
          </a:p>
          <a:p>
            <a:pPr lvl="0" algn="ctr"/>
            <a:r>
              <a:rPr lang="en-US" sz="4927" b="1" dirty="0">
                <a:solidFill>
                  <a:prstClr val="black"/>
                </a:solidFill>
                <a:latin typeface="Bauhaus 93" panose="04030905020B02020C02" pitchFamily="82" charset="0"/>
                <a:cs typeface="Gill Sans SemiBold"/>
              </a:rPr>
              <a:t>breakfast all day!</a:t>
            </a:r>
            <a:endParaRPr lang="en-US" sz="4927" dirty="0"/>
          </a:p>
        </p:txBody>
      </p:sp>
      <p:sp>
        <p:nvSpPr>
          <p:cNvPr id="16" name="Rectangle 15"/>
          <p:cNvSpPr/>
          <p:nvPr/>
        </p:nvSpPr>
        <p:spPr>
          <a:xfrm>
            <a:off x="3164567" y="5370210"/>
            <a:ext cx="56058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2400" b="1" dirty="0">
              <a:solidFill>
                <a:prstClr val="black"/>
              </a:solidFill>
              <a:latin typeface="Tw Cen MT" panose="020B0602020104020603" pitchFamily="34" charset="0"/>
              <a:cs typeface="Gill Sans SemiBold"/>
            </a:endParaRPr>
          </a:p>
          <a:p>
            <a:pPr lvl="0" algn="ctr"/>
            <a:r>
              <a:rPr lang="en-US" sz="24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Le Grand Breakfast $</a:t>
            </a:r>
            <a:r>
              <a:rPr lang="en-US" sz="24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16</a:t>
            </a:r>
            <a:r>
              <a:rPr lang="en-US" sz="24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24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two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eggs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two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l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atke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b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pancakes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or </a:t>
            </a:r>
            <a:r>
              <a:rPr lang="en-US" sz="1800" dirty="0" err="1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french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toast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b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acon</a:t>
            </a:r>
            <a:endParaRPr lang="en-US" sz="1800" dirty="0"/>
          </a:p>
        </p:txBody>
      </p:sp>
      <p:sp>
        <p:nvSpPr>
          <p:cNvPr id="17" name="Rectangle 16"/>
          <p:cNvSpPr/>
          <p:nvPr/>
        </p:nvSpPr>
        <p:spPr>
          <a:xfrm>
            <a:off x="9068112" y="612267"/>
            <a:ext cx="3989103" cy="37670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1848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3</a:t>
            </a:r>
            <a:endParaRPr lang="en-US" sz="1848" dirty="0">
              <a:solidFill>
                <a:srgbClr val="000000"/>
              </a:solidFill>
              <a:latin typeface="Tw Cen MT" panose="020B0602020104020603" pitchFamily="34" charset="0"/>
              <a:cs typeface="Comforta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55356" y="701498"/>
            <a:ext cx="3989103" cy="116955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The Pancake $12</a:t>
            </a:r>
            <a: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4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800" dirty="0" err="1" smtClean="0">
                <a:solidFill>
                  <a:srgbClr val="000000"/>
                </a:solidFill>
                <a:latin typeface="Tw Cen MT" panose="020B0602020104020603" pitchFamily="34" charset="0"/>
              </a:rPr>
              <a:t>homestyle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 pancake with butter &amp; syrup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+$1 </a:t>
            </a:r>
            <a:r>
              <a:rPr lang="en-US" sz="16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blueberry </a:t>
            </a:r>
            <a:r>
              <a:rPr lang="en-US" sz="16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or  </a:t>
            </a:r>
            <a:r>
              <a:rPr lang="en-US" sz="16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banana or chocolate</a:t>
            </a:r>
            <a:br>
              <a:rPr lang="en-US" sz="16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+ side of eggs or bacon $3</a:t>
            </a:r>
            <a:endParaRPr lang="en-US" sz="1600" dirty="0">
              <a:solidFill>
                <a:srgbClr val="000000"/>
              </a:solidFill>
              <a:latin typeface="Tw Cen MT" panose="020B06020201040206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972954" y="1799920"/>
            <a:ext cx="3989103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French </a:t>
            </a:r>
            <a:r>
              <a:rPr lang="en-US" sz="2100" b="1" dirty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Toast $</a:t>
            </a:r>
            <a: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12</a:t>
            </a:r>
            <a:endParaRPr lang="en-US" sz="2100" b="1" dirty="0">
              <a:solidFill>
                <a:srgbClr val="000000"/>
              </a:solidFill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challah </a:t>
            </a:r>
            <a:r>
              <a:rPr lang="en-US" sz="1800" dirty="0" err="1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french</a:t>
            </a: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  <a:t>toast </a:t>
            </a:r>
            <a:b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  <a:cs typeface="Gill Sans"/>
              </a:rPr>
            </a:br>
            <a:r>
              <a:rPr lang="en-US" sz="1800" dirty="0">
                <a:solidFill>
                  <a:srgbClr val="000000"/>
                </a:solidFill>
                <a:latin typeface="Tw Cen MT" panose="020B0602020104020603" pitchFamily="34" charset="0"/>
              </a:rPr>
              <a:t>+ side of eggs or bacon $3</a:t>
            </a:r>
          </a:p>
          <a:p>
            <a:pPr algn="ctr"/>
            <a:endParaRPr lang="en-US" sz="1800" dirty="0">
              <a:solidFill>
                <a:srgbClr val="000000"/>
              </a:solidFill>
              <a:latin typeface="Tw Cen MT" panose="020B0602020104020603" pitchFamily="34" charset="0"/>
              <a:cs typeface="Gill San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19850" y="2799298"/>
            <a:ext cx="3989103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cs typeface="Gill Sans SemiBold"/>
              </a:rPr>
              <a:t>Breakfast Fruit Parfait </a:t>
            </a:r>
            <a: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SemiBold"/>
              </a:rPr>
              <a:t>$9</a:t>
            </a:r>
            <a:br>
              <a:rPr lang="en-US" sz="2100" b="1" dirty="0" smtClean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SemiBold"/>
              </a:rPr>
            </a:b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MT"/>
              </a:rPr>
              <a:t>seasonal fruit 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MT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MT"/>
              </a:rPr>
              <a:t>greek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MT"/>
              </a:rPr>
              <a:t> yogurt</a:t>
            </a: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w Cen MT" panose="020B0602020104020603" pitchFamily="34" charset="0"/>
                <a:cs typeface="Times New Roman" panose="02020603050405020304" pitchFamily="18" charset="0"/>
              </a:rPr>
              <a:t>∙ organic </a:t>
            </a:r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  <a:ea typeface="Gill Sans MT"/>
                <a:cs typeface="Gill Sans MT"/>
              </a:rPr>
              <a:t>granola</a:t>
            </a:r>
            <a:r>
              <a:rPr lang="en-US" sz="16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600" dirty="0" smtClean="0">
                <a:solidFill>
                  <a:srgbClr val="000000"/>
                </a:solidFill>
                <a:latin typeface="Tw Cen MT" panose="020B0602020104020603" pitchFamily="34" charset="0"/>
              </a:rPr>
            </a:br>
            <a:endParaRPr lang="en-US" sz="18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>
            <a:off x="1154821" y="8873976"/>
            <a:ext cx="2818133" cy="103825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 flipH="1">
            <a:off x="3958510" y="8956780"/>
            <a:ext cx="2566749" cy="9242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992" y="3768611"/>
            <a:ext cx="40384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Bacon</a:t>
            </a:r>
            <a:r>
              <a:rPr lang="en-US" sz="21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, Egg &amp; Cheese </a:t>
            </a:r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Sandwich </a:t>
            </a:r>
            <a: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>$9</a:t>
            </a:r>
            <a:r>
              <a:rPr lang="en-US" sz="18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800" b="1" dirty="0">
                <a:solidFill>
                  <a:prstClr val="black"/>
                </a:solidFill>
                <a:latin typeface="Tw Cen MT" panose="020B0602020104020603" pitchFamily="34" charset="0"/>
                <a:cs typeface="Gill Sans SemiBold"/>
              </a:rPr>
            </a:br>
            <a:r>
              <a:rPr lang="en-US" sz="17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two eggs </a:t>
            </a:r>
            <a:r>
              <a:rPr lang="en-US" sz="17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∙bacon ∙ </a:t>
            </a:r>
            <a:r>
              <a:rPr lang="en-US" sz="17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cheese </a:t>
            </a:r>
            <a:r>
              <a:rPr lang="en-US" sz="17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7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bagel</a:t>
            </a:r>
            <a:r>
              <a:rPr lang="en-US" sz="17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7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fruit cup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endParaRPr lang="en-US" sz="1800" dirty="0">
              <a:solidFill>
                <a:srgbClr val="000000"/>
              </a:solidFill>
              <a:latin typeface="Tw Cen MT" panose="020B0602020104020603" pitchFamily="34" charset="0"/>
              <a:cs typeface="Comforta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4135" y="2389995"/>
            <a:ext cx="3886200" cy="9079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Kitty Breakfast  </a:t>
            </a:r>
            <a:r>
              <a:rPr lang="en-US" sz="21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$</a:t>
            </a:r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14</a:t>
            </a:r>
            <a:r>
              <a:rPr lang="en-US" sz="21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21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eggs 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6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avocado ∙ latke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∙ </a:t>
            </a:r>
            <a:r>
              <a:rPr lang="en-US" sz="16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bacon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6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served with a bagel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72954" y="2699063"/>
            <a:ext cx="38862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Tw Cen MT" panose="020B0602020104020603" pitchFamily="34" charset="0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Tw Cen MT" panose="020B0602020104020603" pitchFamily="34" charset="0"/>
              </a:rPr>
            </a:br>
            <a:endParaRPr lang="en-US" sz="1600" dirty="0"/>
          </a:p>
        </p:txBody>
      </p:sp>
      <p:sp>
        <p:nvSpPr>
          <p:cNvPr id="28" name="Rectangle 27"/>
          <p:cNvSpPr/>
          <p:nvPr/>
        </p:nvSpPr>
        <p:spPr>
          <a:xfrm>
            <a:off x="-35817" y="5154285"/>
            <a:ext cx="4626104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Santorini Sunrise </a:t>
            </a:r>
            <a:r>
              <a:rPr lang="en-US" sz="2100" b="1" dirty="0" err="1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Omelette</a:t>
            </a:r>
            <a:r>
              <a:rPr lang="en-US" sz="21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$12</a:t>
            </a:r>
            <a: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/>
            </a:r>
            <a:br>
              <a:rPr lang="en-US" sz="2000" b="1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</a:b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feta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 tomato </a:t>
            </a: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∙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herbs </a:t>
            </a:r>
            <a:r>
              <a:rPr lang="en-US" sz="1800" dirty="0" err="1" smtClean="0">
                <a:solidFill>
                  <a:prstClr val="black"/>
                </a:solidFill>
                <a:latin typeface="Tw Cen MT" panose="020B0602020104020603" pitchFamily="34" charset="0"/>
                <a:cs typeface="Times New Roman" panose="02020603050405020304" pitchFamily="18" charset="0"/>
              </a:rPr>
              <a:t>omelette</a:t>
            </a:r>
            <a:endParaRPr lang="en-US" sz="1800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  <a:p>
            <a:pPr lvl="0" algn="ctr">
              <a:lnSpc>
                <a:spcPct val="90000"/>
              </a:lnSpc>
            </a:pPr>
            <a:r>
              <a:rPr lang="en-US" sz="1800" dirty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served with a </a:t>
            </a:r>
            <a:r>
              <a:rPr lang="en-US" sz="1800" dirty="0" smtClean="0">
                <a:solidFill>
                  <a:prstClr val="black"/>
                </a:solidFill>
                <a:latin typeface="Tw Cen MT" panose="020B0602020104020603" pitchFamily="34" charset="0"/>
                <a:cs typeface="Gill Sans MT"/>
              </a:rPr>
              <a:t>bagel</a:t>
            </a:r>
            <a:endParaRPr lang="en-US" sz="1800" b="1" dirty="0">
              <a:solidFill>
                <a:prstClr val="black"/>
              </a:solidFill>
              <a:latin typeface="Tw Cen MT" panose="020B0602020104020603" pitchFamily="34" charset="0"/>
              <a:cs typeface="Gill Sans MT"/>
            </a:endParaRPr>
          </a:p>
        </p:txBody>
      </p:sp>
      <p:sp>
        <p:nvSpPr>
          <p:cNvPr id="9" name="5-Point Star 8"/>
          <p:cNvSpPr/>
          <p:nvPr/>
        </p:nvSpPr>
        <p:spPr>
          <a:xfrm rot="20577627">
            <a:off x="4039817" y="5998754"/>
            <a:ext cx="554280" cy="539383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9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943" y="578827"/>
            <a:ext cx="2271845" cy="227184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5434" y="6268678"/>
            <a:ext cx="4300273" cy="293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53" dirty="0">
                <a:latin typeface="Tw Cen MT" panose="020B0602020104020603" pitchFamily="34" charset="0"/>
                <a:cs typeface="Gill Sans SemiBold"/>
              </a:rPr>
              <a:t>Seltzer! 							</a:t>
            </a:r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3</a:t>
            </a:r>
          </a:p>
          <a:p>
            <a:r>
              <a:rPr lang="en-US" sz="2053" dirty="0" err="1">
                <a:latin typeface="Tw Cen MT" panose="020B0602020104020603" pitchFamily="34" charset="0"/>
                <a:cs typeface="Gill Sans SemiBold"/>
              </a:rPr>
              <a:t>Dr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 Brown’s Soda  		            </a:t>
            </a:r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 $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3</a:t>
            </a:r>
            <a:br>
              <a:rPr lang="en-US" sz="2053" dirty="0">
                <a:latin typeface="Tw Cen MT" panose="020B0602020104020603" pitchFamily="34" charset="0"/>
                <a:cs typeface="Gill Sans SemiBold"/>
              </a:rPr>
            </a:br>
            <a:r>
              <a:rPr lang="en-US" sz="2053" i="1" dirty="0" err="1">
                <a:latin typeface="Tw Cen MT" panose="020B0602020104020603" pitchFamily="34" charset="0"/>
                <a:cs typeface="Gill Sans SemiBold"/>
              </a:rPr>
              <a:t>cel</a:t>
            </a:r>
            <a:r>
              <a:rPr lang="en-US" sz="2053" i="1" dirty="0">
                <a:latin typeface="Tw Cen MT" panose="020B0602020104020603" pitchFamily="34" charset="0"/>
                <a:cs typeface="Gill Sans SemiBold"/>
              </a:rPr>
              <a:t>-ray, root beer, cream soda, </a:t>
            </a:r>
            <a:br>
              <a:rPr lang="en-US" sz="2053" i="1" dirty="0">
                <a:latin typeface="Tw Cen MT" panose="020B0602020104020603" pitchFamily="34" charset="0"/>
                <a:cs typeface="Gill Sans SemiBold"/>
              </a:rPr>
            </a:br>
            <a:r>
              <a:rPr lang="en-US" sz="2053" i="1" dirty="0">
                <a:latin typeface="Tw Cen MT" panose="020B0602020104020603" pitchFamily="34" charset="0"/>
                <a:cs typeface="Gill Sans SemiBold"/>
              </a:rPr>
              <a:t>black cherry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2053" dirty="0">
                <a:latin typeface="Tw Cen MT" panose="020B0602020104020603" pitchFamily="34" charset="0"/>
                <a:cs typeface="Gill Sans SemiBold"/>
              </a:rPr>
            </a:br>
            <a:r>
              <a:rPr lang="en-US" sz="2053" dirty="0">
                <a:latin typeface="Tw Cen MT" panose="020B0602020104020603" pitchFamily="34" charset="0"/>
                <a:cs typeface="Gill Sans SemiBold"/>
              </a:rPr>
              <a:t>Coca-Cola or Diet Coke     	    </a:t>
            </a:r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   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$3</a:t>
            </a:r>
          </a:p>
          <a:p>
            <a:r>
              <a:rPr lang="en-US" sz="2053" dirty="0">
                <a:latin typeface="Tw Cen MT" panose="020B0602020104020603" pitchFamily="34" charset="0"/>
                <a:cs typeface="Gill Sans SemiBold"/>
              </a:rPr>
              <a:t>Iced Tea  green tea with mint        </a:t>
            </a:r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3</a:t>
            </a:r>
            <a:br>
              <a:rPr lang="en-US" sz="2053" dirty="0">
                <a:latin typeface="Tw Cen MT" panose="020B0602020104020603" pitchFamily="34" charset="0"/>
                <a:cs typeface="Gill Sans SemiBold"/>
              </a:rPr>
            </a:br>
            <a:r>
              <a:rPr lang="en-US" sz="2053" dirty="0">
                <a:latin typeface="Tw Cen MT" panose="020B0602020104020603" pitchFamily="34" charset="0"/>
                <a:cs typeface="Gill Sans SemiBold"/>
              </a:rPr>
              <a:t>Lemonade  				             $3 </a:t>
            </a:r>
            <a:br>
              <a:rPr lang="en-US" sz="2053" dirty="0">
                <a:latin typeface="Tw Cen MT" panose="020B0602020104020603" pitchFamily="34" charset="0"/>
                <a:cs typeface="Gill Sans SemiBold"/>
              </a:rPr>
            </a:br>
            <a:r>
              <a:rPr lang="en-US" sz="2053" dirty="0">
                <a:latin typeface="Tw Cen MT" panose="020B0602020104020603" pitchFamily="34" charset="0"/>
                <a:cs typeface="Gill Sans SemiBold"/>
              </a:rPr>
              <a:t>Key </a:t>
            </a:r>
            <a:r>
              <a:rPr lang="en-US" sz="2053" b="1" dirty="0">
                <a:solidFill>
                  <a:srgbClr val="92D050"/>
                </a:solidFill>
                <a:latin typeface="Tw Cen MT" panose="020B0602020104020603" pitchFamily="34" charset="0"/>
                <a:cs typeface="Gill Sans SemiBold"/>
              </a:rPr>
              <a:t>Lime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 Rickey			             $3</a:t>
            </a:r>
          </a:p>
          <a:p>
            <a:r>
              <a:rPr lang="en-US" sz="2053" dirty="0">
                <a:latin typeface="Tw Cen MT" panose="020B0602020104020603" pitchFamily="34" charset="0"/>
                <a:cs typeface="Gill Sans SemiBold"/>
              </a:rPr>
              <a:t>Saratoga Water		                   </a:t>
            </a:r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$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3</a:t>
            </a:r>
          </a:p>
        </p:txBody>
      </p:sp>
      <p:sp>
        <p:nvSpPr>
          <p:cNvPr id="3" name="Rectangle 2"/>
          <p:cNvSpPr/>
          <p:nvPr/>
        </p:nvSpPr>
        <p:spPr>
          <a:xfrm>
            <a:off x="4365710" y="6287625"/>
            <a:ext cx="3509597" cy="265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58" dirty="0">
                <a:latin typeface="Tw Cen MT" panose="020B0602020104020603" pitchFamily="34" charset="0"/>
                <a:cs typeface="Gill Sans SemiBold"/>
              </a:rPr>
              <a:t>Fresh Squeezed Juice  </a:t>
            </a:r>
            <a:br>
              <a:rPr lang="en-US" sz="2258" dirty="0">
                <a:latin typeface="Tw Cen MT" panose="020B0602020104020603" pitchFamily="34" charset="0"/>
                <a:cs typeface="Gill Sans SemiBold"/>
              </a:rPr>
            </a:br>
            <a:r>
              <a:rPr lang="en-US" sz="2053" dirty="0">
                <a:latin typeface="Tw Cen MT" panose="020B0602020104020603" pitchFamily="34" charset="0"/>
                <a:cs typeface="Gill Sans MT"/>
              </a:rPr>
              <a:t>Orange or Grapefruit </a:t>
            </a:r>
            <a:r>
              <a:rPr lang="en-US" sz="2053" dirty="0" smtClean="0">
                <a:latin typeface="Tw Cen MT" panose="020B0602020104020603" pitchFamily="34" charset="0"/>
                <a:cs typeface="Gill Sans MT"/>
              </a:rPr>
              <a:t> 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$4</a:t>
            </a:r>
            <a:r>
              <a:rPr lang="en-US" sz="2053" dirty="0" smtClean="0">
                <a:latin typeface="Tw Cen MT" panose="020B0602020104020603" pitchFamily="34" charset="0"/>
                <a:cs typeface="Gill Sans SemiBold"/>
              </a:rPr>
              <a:t>/$</a:t>
            </a:r>
            <a:r>
              <a:rPr lang="en-US" sz="2053" dirty="0">
                <a:latin typeface="Tw Cen MT" panose="020B0602020104020603" pitchFamily="34" charset="0"/>
                <a:cs typeface="Gill Sans SemiBold"/>
              </a:rPr>
              <a:t>6</a:t>
            </a:r>
          </a:p>
          <a:p>
            <a:endParaRPr lang="en-US" sz="2053" dirty="0">
              <a:latin typeface="Tw Cen MT" panose="020B0602020104020603" pitchFamily="34" charset="0"/>
              <a:cs typeface="Gill Sans SemiBold"/>
            </a:endParaRPr>
          </a:p>
          <a:p>
            <a:r>
              <a:rPr lang="en-US" sz="2053" dirty="0">
                <a:latin typeface="Tw Cen MT" panose="020B0602020104020603" pitchFamily="34" charset="0"/>
                <a:cs typeface="Gill Sans SemiBold"/>
              </a:rPr>
              <a:t>Baz Brew coffee	          $3</a:t>
            </a:r>
          </a:p>
          <a:p>
            <a:r>
              <a:rPr lang="en-US" sz="2053" dirty="0">
                <a:latin typeface="Tw Cen MT" panose="020B0602020104020603" pitchFamily="34" charset="0"/>
                <a:cs typeface="Gill Sans SemiBold"/>
              </a:rPr>
              <a:t>Hot Tea 		       	    $3</a:t>
            </a:r>
          </a:p>
          <a:p>
            <a:r>
              <a:rPr lang="en-US" sz="2053" dirty="0">
                <a:latin typeface="Tw Cen MT" panose="020B0602020104020603" pitchFamily="34" charset="0"/>
                <a:cs typeface="Gill Sans"/>
              </a:rPr>
              <a:t>green, mint, chamomile, black</a:t>
            </a:r>
            <a:endParaRPr lang="en-US" sz="2053" dirty="0">
              <a:latin typeface="Tw Cen MT" panose="020B0602020104020603" pitchFamily="34" charset="0"/>
              <a:cs typeface="Gill Sans MT"/>
            </a:endParaRPr>
          </a:p>
          <a:p>
            <a:r>
              <a:rPr lang="en-US" sz="2053" dirty="0">
                <a:latin typeface="Tw Cen MT" panose="020B0602020104020603" pitchFamily="34" charset="0"/>
                <a:cs typeface="Gill Sans MT"/>
              </a:rPr>
              <a:t>Milk			                  $2</a:t>
            </a:r>
            <a:br>
              <a:rPr lang="en-US" sz="2053" dirty="0">
                <a:latin typeface="Tw Cen MT" panose="020B0602020104020603" pitchFamily="34" charset="0"/>
                <a:cs typeface="Gill Sans MT"/>
              </a:rPr>
            </a:br>
            <a:r>
              <a:rPr lang="en-US" sz="2053" dirty="0">
                <a:latin typeface="Tw Cen MT" panose="020B0602020104020603" pitchFamily="34" charset="0"/>
                <a:cs typeface="Gill Sans MT"/>
              </a:rPr>
              <a:t>Chocolate Milk	            $3</a:t>
            </a:r>
          </a:p>
        </p:txBody>
      </p:sp>
      <p:sp>
        <p:nvSpPr>
          <p:cNvPr id="4" name="Rectangle 3"/>
          <p:cNvSpPr/>
          <p:nvPr/>
        </p:nvSpPr>
        <p:spPr>
          <a:xfrm>
            <a:off x="-375817" y="2639435"/>
            <a:ext cx="5182774" cy="3219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74" u="sng" dirty="0">
                <a:latin typeface="Bauhaus 93" panose="04030905020B02020C02" pitchFamily="82" charset="0"/>
                <a:cs typeface="Comfortaa"/>
              </a:rPr>
              <a:t> </a:t>
            </a:r>
            <a:r>
              <a:rPr lang="en-US" sz="3695" u="sng" dirty="0" smtClean="0">
                <a:latin typeface="Bauhaus 93" panose="04030905020B02020C02" pitchFamily="82" charset="0"/>
                <a:cs typeface="Comfortaa"/>
              </a:rPr>
              <a:t>BUBBLES, ROSE </a:t>
            </a:r>
            <a:br>
              <a:rPr lang="en-US" sz="3695" u="sng" dirty="0" smtClean="0">
                <a:latin typeface="Bauhaus 93" panose="04030905020B02020C02" pitchFamily="82" charset="0"/>
                <a:cs typeface="Comfortaa"/>
              </a:rPr>
            </a:br>
            <a:r>
              <a:rPr lang="en-US" sz="3695" u="sng" dirty="0" smtClean="0">
                <a:latin typeface="Bauhaus 93" panose="04030905020B02020C02" pitchFamily="82" charset="0"/>
                <a:cs typeface="Comfortaa"/>
              </a:rPr>
              <a:t>&amp; A </a:t>
            </a:r>
            <a:r>
              <a:rPr lang="en-US" sz="3695" u="sng" dirty="0">
                <a:latin typeface="Bauhaus 93" panose="04030905020B02020C02" pitchFamily="82" charset="0"/>
                <a:cs typeface="Comfortaa"/>
              </a:rPr>
              <a:t>BEER</a:t>
            </a:r>
            <a:endParaRPr lang="en-US" sz="3695" b="1" u="sng" dirty="0">
              <a:latin typeface="Tw Cen MT" panose="020B0602020104020603" pitchFamily="34" charset="0"/>
              <a:cs typeface="Gill Sans SemiBold"/>
            </a:endParaRPr>
          </a:p>
          <a:p>
            <a:pPr algn="ctr"/>
            <a:r>
              <a:rPr lang="en-US" sz="2463" b="1" i="1" dirty="0">
                <a:latin typeface="Tw Cen MT" panose="020B0602020104020603" pitchFamily="34" charset="0"/>
                <a:cs typeface="Gill Sans SemiBold"/>
              </a:rPr>
              <a:t>Glass $12 / Bottle $42</a:t>
            </a:r>
            <a:r>
              <a:rPr lang="en-US" sz="1848" u="sng" dirty="0">
                <a:latin typeface="Tw Cen MT" panose="020B0602020104020603" pitchFamily="34" charset="0"/>
                <a:cs typeface="Gill Sans SemiBold"/>
              </a:rPr>
              <a:t/>
            </a:r>
            <a:br>
              <a:rPr lang="en-US" sz="1848" u="sng" dirty="0">
                <a:latin typeface="Tw Cen MT" panose="020B0602020104020603" pitchFamily="34" charset="0"/>
                <a:cs typeface="Gill Sans SemiBold"/>
              </a:rPr>
            </a:br>
            <a:r>
              <a:rPr lang="en-US" sz="2258" dirty="0" err="1">
                <a:latin typeface="Tw Cen MT" panose="020B0602020104020603" pitchFamily="34" charset="0"/>
                <a:cs typeface="Gill Sans SemiBold"/>
              </a:rPr>
              <a:t>Gruet</a:t>
            </a:r>
            <a:r>
              <a:rPr lang="en-US" sz="2258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2258" b="1" i="1" dirty="0">
                <a:latin typeface="Tw Cen MT" panose="020B0602020104020603" pitchFamily="34" charset="0"/>
                <a:cs typeface="Gill Sans"/>
              </a:rPr>
              <a:t>Blanc de Blanc </a:t>
            </a:r>
            <a:r>
              <a:rPr lang="en-US" sz="2258" b="1" dirty="0">
                <a:latin typeface="Tw Cen MT" panose="020B0602020104020603" pitchFamily="34" charset="0"/>
                <a:cs typeface="Gill Sans"/>
              </a:rPr>
              <a:t>(</a:t>
            </a:r>
            <a:r>
              <a:rPr lang="en-US" sz="2258" dirty="0">
                <a:latin typeface="Tw Cen MT" panose="020B0602020104020603" pitchFamily="34" charset="0"/>
                <a:cs typeface="Gill Sans"/>
              </a:rPr>
              <a:t>New Mexico)</a:t>
            </a:r>
            <a:r>
              <a:rPr lang="en-US" sz="2258" b="1" i="1" dirty="0">
                <a:latin typeface="Tw Cen MT" panose="020B0602020104020603" pitchFamily="34" charset="0"/>
                <a:cs typeface="Gill Sans"/>
              </a:rPr>
              <a:t> </a:t>
            </a:r>
            <a:br>
              <a:rPr lang="en-US" sz="2258" b="1" i="1" dirty="0">
                <a:latin typeface="Tw Cen MT" panose="020B0602020104020603" pitchFamily="34" charset="0"/>
                <a:cs typeface="Gill Sans"/>
              </a:rPr>
            </a:br>
            <a:r>
              <a:rPr lang="en-US" sz="2258" dirty="0" err="1" smtClean="0">
                <a:latin typeface="Tw Cen MT" panose="020B0602020104020603" pitchFamily="34" charset="0"/>
                <a:cs typeface="Gill Sans"/>
              </a:rPr>
              <a:t>FantineL</a:t>
            </a:r>
            <a:r>
              <a:rPr lang="en-US" sz="2258" b="1" i="1" dirty="0" smtClean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2258" b="1" i="1" dirty="0">
                <a:latin typeface="Tw Cen MT" panose="020B0602020104020603" pitchFamily="34" charset="0"/>
                <a:cs typeface="Gill Sans"/>
              </a:rPr>
              <a:t>BRUT ROSE</a:t>
            </a:r>
            <a:r>
              <a:rPr lang="en-US" sz="2258" dirty="0">
                <a:latin typeface="Tw Cen MT" panose="020B0602020104020603" pitchFamily="34" charset="0"/>
                <a:cs typeface="Gill Sans"/>
              </a:rPr>
              <a:t>!  (Italy)</a:t>
            </a:r>
            <a:br>
              <a:rPr lang="en-US" sz="2258" dirty="0">
                <a:latin typeface="Tw Cen MT" panose="020B0602020104020603" pitchFamily="34" charset="0"/>
                <a:cs typeface="Gill Sans"/>
              </a:rPr>
            </a:br>
            <a:r>
              <a:rPr lang="en-US" sz="2258" dirty="0" err="1">
                <a:latin typeface="Tw Cen MT" panose="020B0602020104020603" pitchFamily="34" charset="0"/>
                <a:cs typeface="Gill Sans"/>
              </a:rPr>
              <a:t>Bieler</a:t>
            </a:r>
            <a:r>
              <a:rPr lang="en-US" sz="2258" dirty="0">
                <a:latin typeface="Tw Cen MT" panose="020B0602020104020603" pitchFamily="34" charset="0"/>
                <a:cs typeface="Gill Sans"/>
              </a:rPr>
              <a:t> et </a:t>
            </a:r>
            <a:r>
              <a:rPr lang="en-US" sz="2258" dirty="0" err="1">
                <a:latin typeface="Tw Cen MT" panose="020B0602020104020603" pitchFamily="34" charset="0"/>
                <a:cs typeface="Gill Sans"/>
              </a:rPr>
              <a:t>Fils</a:t>
            </a:r>
            <a:r>
              <a:rPr lang="en-US" sz="2258" dirty="0">
                <a:latin typeface="Tw Cen MT" panose="020B0602020104020603" pitchFamily="34" charset="0"/>
                <a:cs typeface="Gill Sans"/>
              </a:rPr>
              <a:t> </a:t>
            </a:r>
            <a:r>
              <a:rPr lang="en-US" sz="2258" b="1" dirty="0">
                <a:latin typeface="Tw Cen MT" panose="020B0602020104020603" pitchFamily="34" charset="0"/>
                <a:cs typeface="Gill Sans"/>
              </a:rPr>
              <a:t>Rose</a:t>
            </a:r>
            <a:r>
              <a:rPr lang="en-US" sz="2258" dirty="0">
                <a:latin typeface="Tw Cen MT" panose="020B0602020104020603" pitchFamily="34" charset="0"/>
                <a:cs typeface="Gill Sans"/>
              </a:rPr>
              <a:t> (France</a:t>
            </a:r>
            <a:r>
              <a:rPr lang="en-US" sz="2258" dirty="0" smtClean="0">
                <a:latin typeface="Tw Cen MT" panose="020B0602020104020603" pitchFamily="34" charset="0"/>
                <a:cs typeface="Gill Sans"/>
              </a:rPr>
              <a:t>)</a:t>
            </a:r>
            <a:r>
              <a:rPr lang="en-US" sz="1848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1848" dirty="0">
                <a:latin typeface="Tw Cen MT" panose="020B0602020104020603" pitchFamily="34" charset="0"/>
                <a:cs typeface="Gill Sans"/>
              </a:rPr>
            </a:br>
            <a:r>
              <a:rPr lang="en-US" sz="1848" dirty="0">
                <a:latin typeface="Tw Cen MT" panose="020B0602020104020603" pitchFamily="34" charset="0"/>
                <a:cs typeface="Gill Sans"/>
              </a:rPr>
              <a:t>		</a:t>
            </a:r>
            <a:br>
              <a:rPr lang="en-US" sz="1848" dirty="0">
                <a:latin typeface="Tw Cen MT" panose="020B0602020104020603" pitchFamily="34" charset="0"/>
                <a:cs typeface="Gill Sans"/>
              </a:rPr>
            </a:br>
            <a:endParaRPr lang="en-US" sz="1848" dirty="0">
              <a:latin typeface="Tw Cen MT" panose="020B0602020104020603" pitchFamily="34" charset="0"/>
              <a:cs typeface="Gill San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>
            <a:off x="1154821" y="8816348"/>
            <a:ext cx="2818133" cy="10382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5" t="37723" r="21484" b="33633"/>
          <a:stretch/>
        </p:blipFill>
        <p:spPr>
          <a:xfrm flipH="1">
            <a:off x="3892087" y="8920810"/>
            <a:ext cx="2566749" cy="9242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35565" y="5728660"/>
            <a:ext cx="2528012" cy="6594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74" u="sng" dirty="0">
                <a:latin typeface="Bauhaus 93" panose="04030905020B02020C02" pitchFamily="82" charset="0"/>
                <a:cs typeface="Gill Sans SemiBold"/>
              </a:rPr>
              <a:t> </a:t>
            </a:r>
            <a:r>
              <a:rPr lang="en-US" sz="3695" u="sng" dirty="0">
                <a:latin typeface="Bauhaus 93" panose="04030905020B02020C02" pitchFamily="82" charset="0"/>
                <a:cs typeface="Gill Sans SemiBold"/>
              </a:rPr>
              <a:t>BEVERAGES</a:t>
            </a:r>
            <a:endParaRPr lang="en-US" sz="3695" b="1" u="sng" dirty="0">
              <a:latin typeface="Tw Cen MT" panose="020B0602020104020603" pitchFamily="34" charset="0"/>
              <a:cs typeface="Gill Sans Semi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6495" y="125849"/>
            <a:ext cx="5550058" cy="1436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6" dirty="0">
                <a:latin typeface="Blippo Blk BT" panose="04030905020B02020C03" pitchFamily="82" charset="0"/>
                <a:cs typeface="Bauhaus 93"/>
              </a:rPr>
              <a:t>FOUNTAIN FAVORITES</a:t>
            </a:r>
            <a:r>
              <a:rPr lang="en-US" sz="4371" dirty="0">
                <a:latin typeface="Blippo Blk BT" panose="04030905020B02020C03" pitchFamily="82" charset="0"/>
                <a:cs typeface="Bauhaus 93"/>
              </a:rPr>
              <a:t>		 	</a:t>
            </a:r>
            <a:endParaRPr lang="en-US" sz="3885" dirty="0">
              <a:latin typeface="Blippo Blk BT" panose="04030905020B02020C03" pitchFamily="82" charset="0"/>
              <a:cs typeface="Bauhaus 93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335061" y="723152"/>
            <a:ext cx="3989103" cy="20493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63" b="1" u="sng" dirty="0">
                <a:latin typeface="Tw Cen MT" panose="020B0602020104020603" pitchFamily="34" charset="0"/>
              </a:rPr>
              <a:t>Malted Milkshakes </a:t>
            </a:r>
            <a:r>
              <a:rPr lang="en-US" sz="1848" b="1" u="sng" dirty="0">
                <a:latin typeface="Comfortaa" panose="020F0603070200060003" pitchFamily="34" charset="0"/>
              </a:rPr>
              <a:t/>
            </a:r>
            <a:br>
              <a:rPr lang="en-US" sz="1848" b="1" u="sng" dirty="0">
                <a:latin typeface="Comfortaa" panose="020F06030702000600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Vanilla  $8</a:t>
            </a:r>
            <a:br>
              <a:rPr lang="en-US" sz="2053" dirty="0">
                <a:latin typeface="Tw Cen MT" panose="020B06020201040206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Black &amp; White $8</a:t>
            </a:r>
            <a:br>
              <a:rPr lang="en-US" sz="2053" dirty="0">
                <a:latin typeface="Tw Cen MT" panose="020B06020201040206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Strawberry $8</a:t>
            </a:r>
            <a:br>
              <a:rPr lang="en-US" sz="2053" dirty="0">
                <a:latin typeface="Tw Cen MT" panose="020B06020201040206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Banana &amp; Honey $11</a:t>
            </a:r>
            <a:br>
              <a:rPr lang="en-US" sz="2053" dirty="0">
                <a:latin typeface="Tw Cen MT" panose="020B06020201040206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Key Lime   $11 </a:t>
            </a:r>
            <a:endParaRPr lang="en-US" sz="2053" dirty="0"/>
          </a:p>
        </p:txBody>
      </p:sp>
      <p:sp>
        <p:nvSpPr>
          <p:cNvPr id="12" name="Rectangle 11"/>
          <p:cNvSpPr/>
          <p:nvPr/>
        </p:nvSpPr>
        <p:spPr>
          <a:xfrm>
            <a:off x="3887788" y="979243"/>
            <a:ext cx="3989103" cy="24202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63" b="1" u="sng" dirty="0">
                <a:latin typeface="Tw Cen MT" panose="020B0602020104020603" pitchFamily="34" charset="0"/>
              </a:rPr>
              <a:t>Ice Cream Soda Floats $8</a:t>
            </a:r>
            <a:r>
              <a:rPr lang="en-US" sz="1848" b="1" u="sng" dirty="0">
                <a:latin typeface="Tw Cen MT" panose="020B0602020104020603" pitchFamily="34" charset="0"/>
              </a:rPr>
              <a:t/>
            </a:r>
            <a:br>
              <a:rPr lang="en-US" sz="1848" b="1" u="sng" dirty="0">
                <a:latin typeface="Tw Cen MT" panose="020B06020201040206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coca cola , root beer,</a:t>
            </a:r>
            <a:br>
              <a:rPr lang="en-US" sz="2053" dirty="0">
                <a:latin typeface="Tw Cen MT" panose="020B06020201040206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 black cherry, cream </a:t>
            </a:r>
            <a:r>
              <a:rPr lang="en-US" sz="2053" dirty="0" smtClean="0">
                <a:latin typeface="Tw Cen MT" panose="020B0602020104020603" pitchFamily="34" charset="0"/>
              </a:rPr>
              <a:t>soda</a:t>
            </a:r>
            <a:endParaRPr lang="en-US" sz="1848" b="1" dirty="0">
              <a:latin typeface="Tw Cen MT" panose="020B0602020104020603" pitchFamily="34" charset="0"/>
            </a:endParaRPr>
          </a:p>
          <a:p>
            <a:pPr algn="ctr"/>
            <a:r>
              <a:rPr lang="en-US" sz="2400" b="1" u="sng" dirty="0" smtClean="0">
                <a:latin typeface="Tw Cen MT" panose="020B0602020104020603" pitchFamily="34" charset="0"/>
              </a:rPr>
              <a:t>NY Egg Cream $6</a:t>
            </a:r>
            <a:r>
              <a:rPr lang="en-US" sz="1848" b="1" dirty="0">
                <a:latin typeface="Tw Cen MT" panose="020B0602020104020603" pitchFamily="34" charset="0"/>
              </a:rPr>
              <a:t/>
            </a:r>
            <a:br>
              <a:rPr lang="en-US" sz="1848" b="1" dirty="0">
                <a:latin typeface="Tw Cen MT" panose="020B06020201040206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Traditional Chocolate</a:t>
            </a:r>
            <a:br>
              <a:rPr lang="en-US" sz="2053" dirty="0">
                <a:latin typeface="Tw Cen MT" panose="020B0602020104020603" pitchFamily="34" charset="0"/>
              </a:rPr>
            </a:br>
            <a:r>
              <a:rPr lang="en-US" sz="2053" dirty="0">
                <a:latin typeface="Tw Cen MT" panose="020B0602020104020603" pitchFamily="34" charset="0"/>
              </a:rPr>
              <a:t>Vanilla</a:t>
            </a:r>
          </a:p>
          <a:p>
            <a:pPr algn="ctr"/>
            <a:r>
              <a:rPr lang="en-US" sz="2053" dirty="0">
                <a:latin typeface="Tw Cen MT" panose="020B0602020104020603" pitchFamily="34" charset="0"/>
              </a:rPr>
              <a:t>Coffee</a:t>
            </a:r>
            <a:endParaRPr lang="en-US" sz="2053" dirty="0"/>
          </a:p>
        </p:txBody>
      </p:sp>
      <p:sp>
        <p:nvSpPr>
          <p:cNvPr id="14" name="Rectangle 13"/>
          <p:cNvSpPr/>
          <p:nvPr/>
        </p:nvSpPr>
        <p:spPr>
          <a:xfrm>
            <a:off x="-57537" y="5333754"/>
            <a:ext cx="4926231" cy="722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58" b="1" dirty="0">
                <a:latin typeface="Tw Cen MT" panose="020B0602020104020603" pitchFamily="34" charset="0"/>
                <a:cs typeface="Gill Sans"/>
              </a:rPr>
              <a:t>Beer  </a:t>
            </a:r>
            <a:r>
              <a:rPr lang="en-US" sz="2258" dirty="0">
                <a:latin typeface="Tw Cen MT" panose="020B0602020104020603" pitchFamily="34" charset="0"/>
                <a:cs typeface="Gill Sans"/>
              </a:rPr>
              <a:t>Coney Island Mermaid </a:t>
            </a:r>
            <a:r>
              <a:rPr lang="en-US" sz="2258" b="1" dirty="0">
                <a:latin typeface="Tw Cen MT" panose="020B0602020104020603" pitchFamily="34" charset="0"/>
                <a:cs typeface="Gill Sans"/>
              </a:rPr>
              <a:t>Pilsner</a:t>
            </a:r>
            <a:r>
              <a:rPr lang="en-US" sz="2258" dirty="0">
                <a:latin typeface="Tw Cen MT" panose="020B0602020104020603" pitchFamily="34" charset="0"/>
                <a:cs typeface="Gill Sans"/>
              </a:rPr>
              <a:t> $6</a:t>
            </a:r>
            <a:r>
              <a:rPr lang="en-US" sz="2258" dirty="0">
                <a:latin typeface="Tw Cen MT" panose="020B0602020104020603" pitchFamily="34" charset="0"/>
                <a:cs typeface="Gill Sans SemiBold"/>
              </a:rPr>
              <a:t> </a:t>
            </a:r>
            <a:r>
              <a:rPr lang="en-US" sz="616" dirty="0">
                <a:latin typeface="Tw Cen MT" panose="020B0602020104020603" pitchFamily="34" charset="0"/>
                <a:cs typeface="Gill Sans"/>
              </a:rPr>
              <a:t/>
            </a:r>
            <a:br>
              <a:rPr lang="en-US" sz="616" dirty="0">
                <a:latin typeface="Tw Cen MT" panose="020B0602020104020603" pitchFamily="34" charset="0"/>
                <a:cs typeface="Gill Sans"/>
              </a:rPr>
            </a:br>
            <a:endParaRPr lang="en-US" sz="1848" dirty="0">
              <a:latin typeface="Tw Cen MT" panose="020B0602020104020603" pitchFamily="34" charset="0"/>
              <a:cs typeface="Gill Sans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15789" y="3521793"/>
            <a:ext cx="2715362" cy="2320373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Bauhaus 93" panose="04030905020B02020C02" pitchFamily="82" charset="0"/>
              </a:rPr>
              <a:t>Mimosa! $12</a:t>
            </a:r>
            <a:r>
              <a:rPr lang="en-US" dirty="0" smtClean="0">
                <a:latin typeface="Tw Cen MT" panose="020B0602020104020603" pitchFamily="34" charset="0"/>
              </a:rPr>
              <a:t> </a:t>
            </a:r>
            <a:br>
              <a:rPr lang="en-US" dirty="0" smtClean="0">
                <a:latin typeface="Tw Cen MT" panose="020B0602020104020603" pitchFamily="34" charset="0"/>
              </a:rPr>
            </a:br>
            <a:r>
              <a:rPr lang="en-US" sz="2000" dirty="0" smtClean="0">
                <a:latin typeface="Tw Cen MT" panose="020B0602020104020603" pitchFamily="34" charset="0"/>
              </a:rPr>
              <a:t>Grapefruit Juice &amp; Sparkling Rose</a:t>
            </a:r>
          </a:p>
          <a:p>
            <a:pPr algn="ctr"/>
            <a:r>
              <a:rPr lang="en-US" sz="2000" dirty="0" smtClean="0">
                <a:latin typeface="Tw Cen MT" panose="020B0602020104020603" pitchFamily="34" charset="0"/>
              </a:rPr>
              <a:t>or</a:t>
            </a:r>
            <a:endParaRPr lang="en-US" sz="2000" dirty="0">
              <a:latin typeface="Tw Cen MT" panose="020B0602020104020603" pitchFamily="34" charset="0"/>
            </a:endParaRPr>
          </a:p>
          <a:p>
            <a:pPr algn="ctr"/>
            <a:r>
              <a:rPr lang="en-US" sz="2000" dirty="0" smtClean="0">
                <a:latin typeface="Tw Cen MT" panose="020B0602020104020603" pitchFamily="34" charset="0"/>
              </a:rPr>
              <a:t>Orange Juice &amp;</a:t>
            </a:r>
            <a:br>
              <a:rPr lang="en-US" sz="2000" dirty="0" smtClean="0">
                <a:latin typeface="Tw Cen MT" panose="020B0602020104020603" pitchFamily="34" charset="0"/>
              </a:rPr>
            </a:br>
            <a:r>
              <a:rPr lang="en-US" sz="2000" dirty="0" smtClean="0">
                <a:latin typeface="Tw Cen MT" panose="020B0602020104020603" pitchFamily="34" charset="0"/>
              </a:rPr>
              <a:t> Blanc de Blanc</a:t>
            </a:r>
            <a:endParaRPr lang="en-US" sz="2000" dirty="0">
              <a:latin typeface="Tw Cen MT" panose="020B0602020104020603" pitchFamily="34" charset="0"/>
            </a:endParaRPr>
          </a:p>
        </p:txBody>
      </p:sp>
      <p:sp>
        <p:nvSpPr>
          <p:cNvPr id="13" name="5-Point Star 12"/>
          <p:cNvSpPr/>
          <p:nvPr/>
        </p:nvSpPr>
        <p:spPr>
          <a:xfrm>
            <a:off x="226183" y="3277305"/>
            <a:ext cx="573741" cy="546321"/>
          </a:xfrm>
          <a:prstGeom prst="star5">
            <a:avLst/>
          </a:prstGeom>
          <a:solidFill>
            <a:srgbClr val="FFC000"/>
          </a:solidFill>
          <a:ln>
            <a:solidFill>
              <a:srgbClr val="FF8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315648" y="2639435"/>
            <a:ext cx="394810" cy="333835"/>
          </a:xfrm>
          <a:prstGeom prst="star5">
            <a:avLst/>
          </a:prstGeom>
          <a:solidFill>
            <a:srgbClr val="FFC000"/>
          </a:solidFill>
          <a:ln>
            <a:solidFill>
              <a:srgbClr val="FF8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157864" y="3005949"/>
            <a:ext cx="315567" cy="324572"/>
          </a:xfrm>
          <a:prstGeom prst="star5">
            <a:avLst/>
          </a:prstGeom>
          <a:solidFill>
            <a:srgbClr val="FFC000"/>
          </a:solidFill>
          <a:ln>
            <a:solidFill>
              <a:srgbClr val="FF8E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8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24238</TotalTime>
  <Words>321</Words>
  <Application>Microsoft Office PowerPoint</Application>
  <PresentationFormat>Custom</PresentationFormat>
  <Paragraphs>184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Bauhaus 93</vt:lpstr>
      <vt:lpstr>Blippo Blk BT</vt:lpstr>
      <vt:lpstr>Calibri</vt:lpstr>
      <vt:lpstr>Comfortaa</vt:lpstr>
      <vt:lpstr>Gill Sans</vt:lpstr>
      <vt:lpstr>Gill Sans MT</vt:lpstr>
      <vt:lpstr>Gill Sans SemiBold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bari musacchio</dc:creator>
  <cp:lastModifiedBy>Baz Admin</cp:lastModifiedBy>
  <cp:revision>444</cp:revision>
  <cp:lastPrinted>2016-03-31T14:52:31Z</cp:lastPrinted>
  <dcterms:created xsi:type="dcterms:W3CDTF">2014-01-27T15:36:42Z</dcterms:created>
  <dcterms:modified xsi:type="dcterms:W3CDTF">2016-08-27T00:03:47Z</dcterms:modified>
</cp:coreProperties>
</file>