
<file path=[Content_Types].xml><?xml version="1.0" encoding="utf-8"?>
<Types xmlns="http://schemas.openxmlformats.org/package/2006/content-types">
  <Default Extension="xml" ContentType="application/xml"/>
  <Default Extension="jpg" ContentType="image/jpeg"/>
  <Default Extension="tiff" ContentType="image/tiff"/>
  <Default Extension="jpeg" ContentType="image/jpeg"/>
  <Default Extension="xlsx" ContentType="application/vnd.openxmlformats-officedocument.spreadsheetml.sheet"/>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charts/chart2.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3.xml" ContentType="application/vnd.openxmlformats-officedocument.drawingml.chart+xml"/>
  <Override PartName="/ppt/notesSlides/notesSlide25.xml" ContentType="application/vnd.openxmlformats-officedocument.presentationml.notesSlide+xml"/>
  <Override PartName="/ppt/charts/chart4.xml" ContentType="application/vnd.openxmlformats-officedocument.drawingml.chart+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358" r:id="rId2"/>
    <p:sldId id="359" r:id="rId3"/>
    <p:sldId id="360" r:id="rId4"/>
    <p:sldId id="379" r:id="rId5"/>
    <p:sldId id="361" r:id="rId6"/>
    <p:sldId id="362" r:id="rId7"/>
    <p:sldId id="338" r:id="rId8"/>
    <p:sldId id="346" r:id="rId9"/>
    <p:sldId id="342" r:id="rId10"/>
    <p:sldId id="350" r:id="rId11"/>
    <p:sldId id="345" r:id="rId12"/>
    <p:sldId id="343" r:id="rId13"/>
    <p:sldId id="344" r:id="rId14"/>
    <p:sldId id="352" r:id="rId15"/>
    <p:sldId id="297" r:id="rId16"/>
    <p:sldId id="313" r:id="rId17"/>
    <p:sldId id="351" r:id="rId18"/>
    <p:sldId id="312" r:id="rId19"/>
    <p:sldId id="317" r:id="rId20"/>
    <p:sldId id="316" r:id="rId21"/>
    <p:sldId id="354" r:id="rId22"/>
    <p:sldId id="357" r:id="rId23"/>
    <p:sldId id="315" r:id="rId24"/>
    <p:sldId id="325" r:id="rId25"/>
    <p:sldId id="356" r:id="rId26"/>
    <p:sldId id="355" r:id="rId27"/>
    <p:sldId id="363" r:id="rId28"/>
    <p:sldId id="364" r:id="rId29"/>
    <p:sldId id="365" r:id="rId30"/>
    <p:sldId id="366" r:id="rId31"/>
    <p:sldId id="367" r:id="rId32"/>
    <p:sldId id="368" r:id="rId33"/>
    <p:sldId id="369" r:id="rId34"/>
    <p:sldId id="370" r:id="rId35"/>
    <p:sldId id="371" r:id="rId36"/>
    <p:sldId id="372" r:id="rId37"/>
    <p:sldId id="373" r:id="rId38"/>
    <p:sldId id="374" r:id="rId39"/>
    <p:sldId id="375" r:id="rId40"/>
    <p:sldId id="376" r:id="rId41"/>
    <p:sldId id="378" r:id="rId42"/>
    <p:sldId id="377"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138"/>
    <a:srgbClr val="BF3BA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959" autoAdjust="0"/>
    <p:restoredTop sz="78429" autoAdjust="0"/>
  </p:normalViewPr>
  <p:slideViewPr>
    <p:cSldViewPr snapToGrid="0" snapToObjects="1">
      <p:cViewPr>
        <p:scale>
          <a:sx n="147" d="100"/>
          <a:sy n="147" d="100"/>
        </p:scale>
        <p:origin x="-432" y="968"/>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printerSettings" Target="printerSettings/printerSettings1.bin"/></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 Id="rId2" Type="http://schemas.microsoft.com/office/2011/relationships/chartStyle" Target="style1.xml"/><Relationship Id="rId3" Type="http://schemas.microsoft.com/office/2011/relationships/chartColorStyle" Target="colors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3.xlsx"/><Relationship Id="rId2" Type="http://schemas.microsoft.com/office/2011/relationships/chartStyle" Target="style2.xml"/><Relationship Id="rId3" Type="http://schemas.microsoft.com/office/2011/relationships/chartColorStyle" Target="colors2.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cat>
            <c:strRef>
              <c:f>Sheet1!$A$2:$A$4</c:f>
              <c:strCache>
                <c:ptCount val="3"/>
                <c:pt idx="0">
                  <c:v>Investigate</c:v>
                </c:pt>
                <c:pt idx="1">
                  <c:v>Transform</c:v>
                </c:pt>
                <c:pt idx="2">
                  <c:v>Optimise</c:v>
                </c:pt>
              </c:strCache>
            </c:strRef>
          </c:cat>
          <c:val>
            <c:numRef>
              <c:f>Sheet1!$B$2:$B$4</c:f>
              <c:numCache>
                <c:formatCode>General</c:formatCode>
                <c:ptCount val="3"/>
                <c:pt idx="0">
                  <c:v>50.0</c:v>
                </c:pt>
                <c:pt idx="1">
                  <c:v>50.0</c:v>
                </c:pt>
                <c:pt idx="2">
                  <c:v>50.0</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cat>
            <c:strRef>
              <c:f>Sheet1!$A$2:$A$4</c:f>
              <c:strCache>
                <c:ptCount val="3"/>
                <c:pt idx="0">
                  <c:v>Investigate</c:v>
                </c:pt>
                <c:pt idx="1">
                  <c:v>Transform</c:v>
                </c:pt>
                <c:pt idx="2">
                  <c:v>Optimise</c:v>
                </c:pt>
              </c:strCache>
            </c:strRef>
          </c:cat>
          <c:val>
            <c:numRef>
              <c:f>Sheet1!$B$2:$B$4</c:f>
              <c:numCache>
                <c:formatCode>General</c:formatCode>
                <c:ptCount val="3"/>
                <c:pt idx="0">
                  <c:v>50.0</c:v>
                </c:pt>
                <c:pt idx="1">
                  <c:v>50.0</c:v>
                </c:pt>
                <c:pt idx="2">
                  <c:v>50.0</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cat>
            <c:strRef>
              <c:f>Sheet1!$A$2:$A$4</c:f>
              <c:strCache>
                <c:ptCount val="3"/>
                <c:pt idx="0">
                  <c:v>Investigate</c:v>
                </c:pt>
                <c:pt idx="1">
                  <c:v>Transform</c:v>
                </c:pt>
                <c:pt idx="2">
                  <c:v>Optimise</c:v>
                </c:pt>
              </c:strCache>
            </c:strRef>
          </c:cat>
          <c:val>
            <c:numRef>
              <c:f>Sheet1!$B$2:$B$4</c:f>
              <c:numCache>
                <c:formatCode>General</c:formatCode>
                <c:ptCount val="3"/>
                <c:pt idx="0">
                  <c:v>50.0</c:v>
                </c:pt>
                <c:pt idx="1">
                  <c:v>50.0</c:v>
                </c:pt>
                <c:pt idx="2">
                  <c:v>50.0</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cat>
            <c:strRef>
              <c:f>Sheet1!$A$2:$A$4</c:f>
              <c:strCache>
                <c:ptCount val="3"/>
                <c:pt idx="0">
                  <c:v>Investigate</c:v>
                </c:pt>
                <c:pt idx="1">
                  <c:v>Transform</c:v>
                </c:pt>
                <c:pt idx="2">
                  <c:v>Optimise</c:v>
                </c:pt>
              </c:strCache>
            </c:strRef>
          </c:cat>
          <c:val>
            <c:numRef>
              <c:f>Sheet1!$B$2:$B$4</c:f>
              <c:numCache>
                <c:formatCode>General</c:formatCode>
                <c:ptCount val="3"/>
                <c:pt idx="0">
                  <c:v>50.0</c:v>
                </c:pt>
                <c:pt idx="1">
                  <c:v>50.0</c:v>
                </c:pt>
                <c:pt idx="2">
                  <c:v>50.0</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B032E1-D301-5949-81B9-F61DC544F168}" type="datetimeFigureOut">
              <a:rPr lang="en-US" smtClean="0"/>
              <a:t>25/08/16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6135AC-90DC-224E-B55F-E18111327B9F}" type="slidenum">
              <a:rPr lang="en-US" smtClean="0"/>
              <a:t>‹#›</a:t>
            </a:fld>
            <a:endParaRPr lang="en-US"/>
          </a:p>
        </p:txBody>
      </p:sp>
    </p:spTree>
    <p:extLst>
      <p:ext uri="{BB962C8B-B14F-4D97-AF65-F5344CB8AC3E}">
        <p14:creationId xmlns:p14="http://schemas.microsoft.com/office/powerpoint/2010/main" val="294150911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6135AC-90DC-224E-B55F-E18111327B9F}" type="slidenum">
              <a:rPr lang="en-US" smtClean="0"/>
              <a:t>3</a:t>
            </a:fld>
            <a:endParaRPr lang="en-US"/>
          </a:p>
        </p:txBody>
      </p:sp>
    </p:spTree>
    <p:extLst>
      <p:ext uri="{BB962C8B-B14F-4D97-AF65-F5344CB8AC3E}">
        <p14:creationId xmlns:p14="http://schemas.microsoft.com/office/powerpoint/2010/main" val="2088591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Unfortunately, the response</a:t>
            </a:r>
            <a:r>
              <a:rPr lang="en-US" baseline="0" dirty="0" smtClean="0"/>
              <a:t> </a:t>
            </a:r>
            <a:r>
              <a:rPr lang="en-US" dirty="0" smtClean="0"/>
              <a:t>from the media agency industry has not been encouraging. There has been complete silence from</a:t>
            </a:r>
            <a:r>
              <a:rPr lang="en-US" baseline="0" dirty="0" smtClean="0"/>
              <a:t> the largest global agencies on the transparency issues that have erupted. Furthermore, some of the industry’s most senior figures are repeatedly quoted with “increasing programmatic spends” seemingly their biggest vision piece.</a:t>
            </a:r>
          </a:p>
          <a:p>
            <a:endParaRPr lang="en-US" baseline="0" dirty="0" smtClean="0"/>
          </a:p>
          <a:p>
            <a:r>
              <a:rPr lang="en-US" dirty="0" smtClean="0"/>
              <a:t>Carat CEO Simon Ryan</a:t>
            </a:r>
          </a:p>
          <a:p>
            <a:pPr lvl="1"/>
            <a:r>
              <a:rPr lang="en-US" dirty="0" smtClean="0"/>
              <a:t> Outlined clear plans for the media agency to be 100% digital and 40% programmatic by 2020.</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66135AC-90DC-224E-B55F-E18111327B9F}" type="slidenum">
              <a:rPr lang="en-US" smtClean="0"/>
              <a:t>15</a:t>
            </a:fld>
            <a:endParaRPr lang="en-US"/>
          </a:p>
        </p:txBody>
      </p:sp>
    </p:spTree>
    <p:extLst>
      <p:ext uri="{BB962C8B-B14F-4D97-AF65-F5344CB8AC3E}">
        <p14:creationId xmlns:p14="http://schemas.microsoft.com/office/powerpoint/2010/main" val="1924326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6135AC-90DC-224E-B55F-E18111327B9F}" type="slidenum">
              <a:rPr lang="en-US" smtClean="0"/>
              <a:t>20</a:t>
            </a:fld>
            <a:endParaRPr lang="en-US"/>
          </a:p>
        </p:txBody>
      </p:sp>
    </p:spTree>
    <p:extLst>
      <p:ext uri="{BB962C8B-B14F-4D97-AF65-F5344CB8AC3E}">
        <p14:creationId xmlns:p14="http://schemas.microsoft.com/office/powerpoint/2010/main" val="14788785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6135AC-90DC-224E-B55F-E18111327B9F}" type="slidenum">
              <a:rPr lang="en-US" smtClean="0"/>
              <a:t>21</a:t>
            </a:fld>
            <a:endParaRPr lang="en-US"/>
          </a:p>
        </p:txBody>
      </p:sp>
    </p:spTree>
    <p:extLst>
      <p:ext uri="{BB962C8B-B14F-4D97-AF65-F5344CB8AC3E}">
        <p14:creationId xmlns:p14="http://schemas.microsoft.com/office/powerpoint/2010/main" val="4610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6135AC-90DC-224E-B55F-E18111327B9F}" type="slidenum">
              <a:rPr lang="en-US" smtClean="0"/>
              <a:t>22</a:t>
            </a:fld>
            <a:endParaRPr lang="en-US"/>
          </a:p>
        </p:txBody>
      </p:sp>
    </p:spTree>
    <p:extLst>
      <p:ext uri="{BB962C8B-B14F-4D97-AF65-F5344CB8AC3E}">
        <p14:creationId xmlns:p14="http://schemas.microsoft.com/office/powerpoint/2010/main" val="46106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6135AC-90DC-224E-B55F-E18111327B9F}" type="slidenum">
              <a:rPr lang="en-US" smtClean="0"/>
              <a:t>23</a:t>
            </a:fld>
            <a:endParaRPr lang="en-US"/>
          </a:p>
        </p:txBody>
      </p:sp>
    </p:spTree>
    <p:extLst>
      <p:ext uri="{BB962C8B-B14F-4D97-AF65-F5344CB8AC3E}">
        <p14:creationId xmlns:p14="http://schemas.microsoft.com/office/powerpoint/2010/main" val="483504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6135AC-90DC-224E-B55F-E18111327B9F}" type="slidenum">
              <a:rPr lang="en-US" smtClean="0"/>
              <a:t>25</a:t>
            </a:fld>
            <a:endParaRPr lang="en-US"/>
          </a:p>
        </p:txBody>
      </p:sp>
    </p:spTree>
    <p:extLst>
      <p:ext uri="{BB962C8B-B14F-4D97-AF65-F5344CB8AC3E}">
        <p14:creationId xmlns:p14="http://schemas.microsoft.com/office/powerpoint/2010/main" val="5251313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6135AC-90DC-224E-B55F-E18111327B9F}" type="slidenum">
              <a:rPr lang="en-US" smtClean="0"/>
              <a:t>26</a:t>
            </a:fld>
            <a:endParaRPr lang="en-US"/>
          </a:p>
        </p:txBody>
      </p:sp>
    </p:spTree>
    <p:extLst>
      <p:ext uri="{BB962C8B-B14F-4D97-AF65-F5344CB8AC3E}">
        <p14:creationId xmlns:p14="http://schemas.microsoft.com/office/powerpoint/2010/main" val="262402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burgeoning problem with transparency has emerged,</a:t>
            </a:r>
            <a:r>
              <a:rPr lang="en-US" baseline="0" dirty="0" smtClean="0"/>
              <a:t> especially Digital. At a traditional media level, the existence of holding company level volume rebates has emerged. But it is in the Digital ecosystem that a practice of large hidden mark-ups has been uncovered in recent times. This issue has arisen at a time that media spends are increasingly migrating to Digital, and this timing has shaken media agency trust.</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There are extensive kickbacks that exist within media agencies and which result in them earning money twice for the same piece of work. First, they are paid legitimately by an advertising client who uses their expertise and buying systems to purchase media on their behalf. Second, from incentives paid to the agency by the media seller or ad tech vendor who supplies the media.</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66135AC-90DC-224E-B55F-E18111327B9F}" type="slidenum">
              <a:rPr lang="en-US" smtClean="0"/>
              <a:t>29</a:t>
            </a:fld>
            <a:endParaRPr lang="en-US"/>
          </a:p>
        </p:txBody>
      </p:sp>
    </p:spTree>
    <p:extLst>
      <p:ext uri="{BB962C8B-B14F-4D97-AF65-F5344CB8AC3E}">
        <p14:creationId xmlns:p14="http://schemas.microsoft.com/office/powerpoint/2010/main" val="2357007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ANA (US) Conference October 2015 - Jon Mandel Ex CEO Mediacom USA</a:t>
            </a:r>
          </a:p>
          <a:p>
            <a:pPr lvl="1"/>
            <a:r>
              <a:rPr lang="en-US" dirty="0" smtClean="0"/>
              <a:t>“This issue is cultural. The issue is they are hiding things in barter, they are hiding things in programmatic, they have all kinds of ways to hide things from their clients,”</a:t>
            </a:r>
          </a:p>
          <a:p>
            <a:pPr lvl="1"/>
            <a:endParaRPr lang="en-US" dirty="0" smtClean="0"/>
          </a:p>
          <a:p>
            <a:pPr lvl="1"/>
            <a:r>
              <a:rPr lang="en-US" dirty="0" smtClean="0"/>
              <a:t>“They recommend or implement media that is off-strategy or off-target if it works for their financial gain.”</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66135AC-90DC-224E-B55F-E18111327B9F}" type="slidenum">
              <a:rPr lang="en-US" smtClean="0"/>
              <a:t>30</a:t>
            </a:fld>
            <a:endParaRPr lang="en-US"/>
          </a:p>
        </p:txBody>
      </p:sp>
    </p:spTree>
    <p:extLst>
      <p:ext uri="{BB962C8B-B14F-4D97-AF65-F5344CB8AC3E}">
        <p14:creationId xmlns:p14="http://schemas.microsoft.com/office/powerpoint/2010/main" val="9702056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burgeoning problem with transparency has emerged,</a:t>
            </a:r>
            <a:r>
              <a:rPr lang="en-US" baseline="0" dirty="0" smtClean="0"/>
              <a:t> especially Digital. At a traditional media level, the existence of holding company level volume rebates has emerged. But it is in the Digital ecosystem that a practice of large hidden mark-ups has been uncovered in recent times. This issue has arisen at a time that media spends are increasingly migrating to Digital, and this timing has shaken media agency trust.</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There are extensive kickbacks that exist within media agencies and which result in them earning money twice for the same piece of work. First, they are paid legitimately by an advertising client who uses their expertise and buying systems to purchase media on their behalf. Second, from incentives paid to the agency by the media seller or ad tech vendor who supplies the media.</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66135AC-90DC-224E-B55F-E18111327B9F}" type="slidenum">
              <a:rPr lang="en-US" smtClean="0"/>
              <a:t>31</a:t>
            </a:fld>
            <a:endParaRPr lang="en-US"/>
          </a:p>
        </p:txBody>
      </p:sp>
    </p:spTree>
    <p:extLst>
      <p:ext uri="{BB962C8B-B14F-4D97-AF65-F5344CB8AC3E}">
        <p14:creationId xmlns:p14="http://schemas.microsoft.com/office/powerpoint/2010/main" val="240305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6135AC-90DC-224E-B55F-E18111327B9F}" type="slidenum">
              <a:rPr lang="en-US" smtClean="0"/>
              <a:t>4</a:t>
            </a:fld>
            <a:endParaRPr lang="en-US"/>
          </a:p>
        </p:txBody>
      </p:sp>
    </p:spTree>
    <p:extLst>
      <p:ext uri="{BB962C8B-B14F-4D97-AF65-F5344CB8AC3E}">
        <p14:creationId xmlns:p14="http://schemas.microsoft.com/office/powerpoint/2010/main" val="2088591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burgeoning problem with transparency has emerged,</a:t>
            </a:r>
            <a:r>
              <a:rPr lang="en-US" baseline="0" dirty="0" smtClean="0"/>
              <a:t> especially Digital. At a traditional media level, the existence of holding company level volume rebates has emerged. But it is in the Digital ecosystem that a practice of large hidden mark-ups has been uncovered in recent times. This issue has arisen at a time that media spends are increasingly migrating to Digital, and this timing has shaken media agency trust.</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There are extensive kickbacks that exist within media agencies and which result in them earning money twice for the same piece of work. First, they are paid legitimately by an advertising client who uses their expertise and buying systems to purchase media on their behalf. Second, from incentives paid to the agency by the media seller or ad tech vendor who supplies the media.</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66135AC-90DC-224E-B55F-E18111327B9F}" type="slidenum">
              <a:rPr lang="en-US" smtClean="0"/>
              <a:t>32</a:t>
            </a:fld>
            <a:endParaRPr lang="en-US"/>
          </a:p>
        </p:txBody>
      </p:sp>
    </p:spTree>
    <p:extLst>
      <p:ext uri="{BB962C8B-B14F-4D97-AF65-F5344CB8AC3E}">
        <p14:creationId xmlns:p14="http://schemas.microsoft.com/office/powerpoint/2010/main" val="7203320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burgeoning problem with transparency has emerged,</a:t>
            </a:r>
            <a:r>
              <a:rPr lang="en-US" baseline="0" dirty="0" smtClean="0"/>
              <a:t> especially Digital. At a traditional media level, the existence of holding company level volume rebates has emerged. But it is in the Digital ecosystem that a practice of large hidden mark-ups has been uncovered in recent times. This issue has arisen at a time that media spends are increasingly migrating to Digital, and this timing has shaken media agency trust.</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There are extensive kickbacks that exist within media agencies and which result in them earning money twice for the same piece of work. First, they are paid legitimately by an advertising client who uses their expertise and buying systems to purchase media on their behalf. Second, from incentives paid to the agency by the media seller or ad tech vendor who supplies the media.</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66135AC-90DC-224E-B55F-E18111327B9F}" type="slidenum">
              <a:rPr lang="en-US" smtClean="0"/>
              <a:t>33</a:t>
            </a:fld>
            <a:endParaRPr lang="en-US"/>
          </a:p>
        </p:txBody>
      </p:sp>
    </p:spTree>
    <p:extLst>
      <p:ext uri="{BB962C8B-B14F-4D97-AF65-F5344CB8AC3E}">
        <p14:creationId xmlns:p14="http://schemas.microsoft.com/office/powerpoint/2010/main" val="17102686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ANA (US) Conference October 2015 - Jon Mandel Ex CEO Mediacom USA</a:t>
            </a:r>
          </a:p>
          <a:p>
            <a:pPr lvl="1"/>
            <a:r>
              <a:rPr lang="en-US" dirty="0" smtClean="0"/>
              <a:t>“This issue is cultural. The issue is they are hiding things in barter, they are hiding things in programmatic, they have all kinds of ways to hide things from their clients,”</a:t>
            </a:r>
          </a:p>
          <a:p>
            <a:pPr lvl="1"/>
            <a:endParaRPr lang="en-US" dirty="0" smtClean="0"/>
          </a:p>
          <a:p>
            <a:pPr lvl="1"/>
            <a:r>
              <a:rPr lang="en-US" dirty="0" smtClean="0"/>
              <a:t>“They recommend or implement media that is off-strategy or off-target if it works for their financial gain.”</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66135AC-90DC-224E-B55F-E18111327B9F}" type="slidenum">
              <a:rPr lang="en-US" smtClean="0"/>
              <a:t>34</a:t>
            </a:fld>
            <a:endParaRPr lang="en-US"/>
          </a:p>
        </p:txBody>
      </p:sp>
    </p:spTree>
    <p:extLst>
      <p:ext uri="{BB962C8B-B14F-4D97-AF65-F5344CB8AC3E}">
        <p14:creationId xmlns:p14="http://schemas.microsoft.com/office/powerpoint/2010/main" val="199455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burgeoning problem with transparency has emerged,</a:t>
            </a:r>
            <a:r>
              <a:rPr lang="en-US" baseline="0" dirty="0" smtClean="0"/>
              <a:t> especially Digital. At a traditional media level, the existence of holding company level volume rebates has emerged. But it is in the Digital ecosystem that a practice of large hidden mark-ups has been uncovered in recent times. This issue has arisen at a time that media spends are increasingly migrating to Digital, and this timing has shaken media agency trust.</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There are extensive kickbacks that exist within media agencies and which result in them earning money twice for the same piece of work. First, they are paid legitimately by an advertising client who uses their expertise and buying systems to purchase media on their behalf. Second, from incentives paid to the agency by the media seller or ad tech vendor who supplies the media.</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66135AC-90DC-224E-B55F-E18111327B9F}" type="slidenum">
              <a:rPr lang="en-US" smtClean="0"/>
              <a:t>35</a:t>
            </a:fld>
            <a:endParaRPr lang="en-US"/>
          </a:p>
        </p:txBody>
      </p:sp>
    </p:spTree>
    <p:extLst>
      <p:ext uri="{BB962C8B-B14F-4D97-AF65-F5344CB8AC3E}">
        <p14:creationId xmlns:p14="http://schemas.microsoft.com/office/powerpoint/2010/main" val="5160192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6135AC-90DC-224E-B55F-E18111327B9F}" type="slidenum">
              <a:rPr lang="en-US" smtClean="0"/>
              <a:t>39</a:t>
            </a:fld>
            <a:endParaRPr lang="en-US"/>
          </a:p>
        </p:txBody>
      </p:sp>
    </p:spTree>
    <p:extLst>
      <p:ext uri="{BB962C8B-B14F-4D97-AF65-F5344CB8AC3E}">
        <p14:creationId xmlns:p14="http://schemas.microsoft.com/office/powerpoint/2010/main" val="2849565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6135AC-90DC-224E-B55F-E18111327B9F}" type="slidenum">
              <a:rPr lang="en-US" smtClean="0"/>
              <a:t>40</a:t>
            </a:fld>
            <a:endParaRPr lang="en-US"/>
          </a:p>
        </p:txBody>
      </p:sp>
    </p:spTree>
    <p:extLst>
      <p:ext uri="{BB962C8B-B14F-4D97-AF65-F5344CB8AC3E}">
        <p14:creationId xmlns:p14="http://schemas.microsoft.com/office/powerpoint/2010/main" val="4824796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6135AC-90DC-224E-B55F-E18111327B9F}" type="slidenum">
              <a:rPr lang="en-US" smtClean="0"/>
              <a:t>42</a:t>
            </a:fld>
            <a:endParaRPr lang="en-US"/>
          </a:p>
        </p:txBody>
      </p:sp>
    </p:spTree>
    <p:extLst>
      <p:ext uri="{BB962C8B-B14F-4D97-AF65-F5344CB8AC3E}">
        <p14:creationId xmlns:p14="http://schemas.microsoft.com/office/powerpoint/2010/main" val="2137703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burgeoning problem with transparency has emerged,</a:t>
            </a:r>
            <a:r>
              <a:rPr lang="en-US" baseline="0" dirty="0" smtClean="0"/>
              <a:t> especially Digital. At a traditional media level, the existence of holding company level volume rebates has emerged. But it is in the Digital ecosystem that a practice of large hidden mark-ups has been uncovered in recent times. This issue has arisen at a time that media spends are increasingly migrating to Digital, and this timing has shaken media agency trust.</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There are extensive kickbacks that exist within media agencies and which result in them earning money twice for the same piece of work. First, they are paid legitimately by an advertising client who uses their expertise and buying systems to purchase media on their behalf. Second, from incentives paid to the agency by the media seller or ad tech vendor who supplies the media.</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66135AC-90DC-224E-B55F-E18111327B9F}" type="slidenum">
              <a:rPr lang="en-US" smtClean="0"/>
              <a:t>8</a:t>
            </a:fld>
            <a:endParaRPr lang="en-US"/>
          </a:p>
        </p:txBody>
      </p:sp>
    </p:spTree>
    <p:extLst>
      <p:ext uri="{BB962C8B-B14F-4D97-AF65-F5344CB8AC3E}">
        <p14:creationId xmlns:p14="http://schemas.microsoft.com/office/powerpoint/2010/main" val="1584109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ANA (US) Conference October 2015 - Jon Mandel Ex CEO Mediacom USA</a:t>
            </a:r>
          </a:p>
          <a:p>
            <a:pPr lvl="1"/>
            <a:r>
              <a:rPr lang="en-US" dirty="0" smtClean="0"/>
              <a:t>“This issue is cultural. The issue is they are hiding things in barter, they are hiding things in programmatic, they have all kinds of ways to hide things from their clients,”</a:t>
            </a:r>
          </a:p>
          <a:p>
            <a:pPr lvl="1"/>
            <a:endParaRPr lang="en-US" dirty="0" smtClean="0"/>
          </a:p>
          <a:p>
            <a:pPr lvl="1"/>
            <a:r>
              <a:rPr lang="en-US" dirty="0" smtClean="0"/>
              <a:t>“They recommend or implement media that is off-strategy or off-target if it works for their financial gain.”</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66135AC-90DC-224E-B55F-E18111327B9F}" type="slidenum">
              <a:rPr lang="en-US" smtClean="0"/>
              <a:t>9</a:t>
            </a:fld>
            <a:endParaRPr lang="en-US"/>
          </a:p>
        </p:txBody>
      </p:sp>
    </p:spTree>
    <p:extLst>
      <p:ext uri="{BB962C8B-B14F-4D97-AF65-F5344CB8AC3E}">
        <p14:creationId xmlns:p14="http://schemas.microsoft.com/office/powerpoint/2010/main" val="453406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burgeoning problem with transparency has emerged,</a:t>
            </a:r>
            <a:r>
              <a:rPr lang="en-US" baseline="0" dirty="0" smtClean="0"/>
              <a:t> especially Digital. At a traditional media level, the existence of holding company level volume rebates has emerged. But it is in the Digital ecosystem that a practice of large hidden mark-ups has been uncovered in recent times. This issue has arisen at a time that media spends are increasingly migrating to Digital, and this timing has shaken media agency trust.</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There are extensive kickbacks that exist within media agencies and which result in them earning money twice for the same piece of work. First, they are paid legitimately by an advertising client who uses their expertise and buying systems to purchase media on their behalf. Second, from incentives paid to the agency by the media seller or ad tech vendor who supplies the media.</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66135AC-90DC-224E-B55F-E18111327B9F}" type="slidenum">
              <a:rPr lang="en-US" smtClean="0"/>
              <a:t>10</a:t>
            </a:fld>
            <a:endParaRPr lang="en-US"/>
          </a:p>
        </p:txBody>
      </p:sp>
    </p:spTree>
    <p:extLst>
      <p:ext uri="{BB962C8B-B14F-4D97-AF65-F5344CB8AC3E}">
        <p14:creationId xmlns:p14="http://schemas.microsoft.com/office/powerpoint/2010/main" val="94185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burgeoning problem with transparency has emerged,</a:t>
            </a:r>
            <a:r>
              <a:rPr lang="en-US" baseline="0" dirty="0" smtClean="0"/>
              <a:t> especially Digital. At a traditional media level, the existence of holding company level volume rebates has emerged. But it is in the Digital ecosystem that a practice of large hidden mark-ups has been uncovered in recent times. This issue has arisen at a time that media spends are increasingly migrating to Digital, and this timing has shaken media agency trust.</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There are extensive kickbacks that exist within media agencies and which result in them earning money twice for the same piece of work. First, they are paid legitimately by an advertising client who uses their expertise and buying systems to purchase media on their behalf. Second, from incentives paid to the agency by the media seller or ad tech vendor who supplies the media.</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66135AC-90DC-224E-B55F-E18111327B9F}" type="slidenum">
              <a:rPr lang="en-US" smtClean="0"/>
              <a:t>11</a:t>
            </a:fld>
            <a:endParaRPr lang="en-US"/>
          </a:p>
        </p:txBody>
      </p:sp>
    </p:spTree>
    <p:extLst>
      <p:ext uri="{BB962C8B-B14F-4D97-AF65-F5344CB8AC3E}">
        <p14:creationId xmlns:p14="http://schemas.microsoft.com/office/powerpoint/2010/main" val="2074636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burgeoning problem with transparency has emerged,</a:t>
            </a:r>
            <a:r>
              <a:rPr lang="en-US" baseline="0" dirty="0" smtClean="0"/>
              <a:t> especially Digital. At a traditional media level, the existence of holding company level volume rebates has emerged. But it is in the Digital ecosystem that a practice of large hidden mark-ups has been uncovered in recent times. This issue has arisen at a time that media spends are increasingly migrating to Digital, and this timing has shaken media agency trust.</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There are extensive kickbacks that exist within media agencies and which result in them earning money twice for the same piece of work. First, they are paid legitimately by an advertising client who uses their expertise and buying systems to purchase media on their behalf. Second, from incentives paid to the agency by the media seller or ad tech vendor who supplies the media.</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66135AC-90DC-224E-B55F-E18111327B9F}" type="slidenum">
              <a:rPr lang="en-US" smtClean="0"/>
              <a:t>12</a:t>
            </a:fld>
            <a:endParaRPr lang="en-US"/>
          </a:p>
        </p:txBody>
      </p:sp>
    </p:spTree>
    <p:extLst>
      <p:ext uri="{BB962C8B-B14F-4D97-AF65-F5344CB8AC3E}">
        <p14:creationId xmlns:p14="http://schemas.microsoft.com/office/powerpoint/2010/main" val="1294516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ANA (US) Conference October 2015 - Jon Mandel Ex CEO Mediacom USA</a:t>
            </a:r>
          </a:p>
          <a:p>
            <a:pPr lvl="1"/>
            <a:r>
              <a:rPr lang="en-US" dirty="0" smtClean="0"/>
              <a:t>“This issue is cultural. The issue is they are hiding things in barter, they are hiding things in programmatic, they have all kinds of ways to hide things from their clients,”</a:t>
            </a:r>
          </a:p>
          <a:p>
            <a:pPr lvl="1"/>
            <a:endParaRPr lang="en-US" dirty="0" smtClean="0"/>
          </a:p>
          <a:p>
            <a:pPr lvl="1"/>
            <a:r>
              <a:rPr lang="en-US" dirty="0" smtClean="0"/>
              <a:t>“They recommend or implement media that is off-strategy or off-target if it works for their financial gain.”</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66135AC-90DC-224E-B55F-E18111327B9F}" type="slidenum">
              <a:rPr lang="en-US" smtClean="0"/>
              <a:t>13</a:t>
            </a:fld>
            <a:endParaRPr lang="en-US"/>
          </a:p>
        </p:txBody>
      </p:sp>
    </p:spTree>
    <p:extLst>
      <p:ext uri="{BB962C8B-B14F-4D97-AF65-F5344CB8AC3E}">
        <p14:creationId xmlns:p14="http://schemas.microsoft.com/office/powerpoint/2010/main" val="516083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burgeoning problem with transparency has emerged,</a:t>
            </a:r>
            <a:r>
              <a:rPr lang="en-US" baseline="0" dirty="0" smtClean="0"/>
              <a:t> especially Digital. At a traditional media level, the existence of holding company level volume rebates has emerged. But it is in the Digital ecosystem that a practice of large hidden mark-ups has been uncovered in recent times. This issue has arisen at a time that media spends are increasingly migrating to Digital, and this timing has shaken media agency trust.</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There are extensive kickbacks that exist within media agencies and which result in them earning money twice for the same piece of work. First, they are paid legitimately by an advertising client who uses their expertise and buying systems to purchase media on their behalf. Second, from incentives paid to the agency by the media seller or ad tech vendor who supplies the media.</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66135AC-90DC-224E-B55F-E18111327B9F}" type="slidenum">
              <a:rPr lang="en-US" smtClean="0"/>
              <a:t>14</a:t>
            </a:fld>
            <a:endParaRPr lang="en-US"/>
          </a:p>
        </p:txBody>
      </p:sp>
    </p:spTree>
    <p:extLst>
      <p:ext uri="{BB962C8B-B14F-4D97-AF65-F5344CB8AC3E}">
        <p14:creationId xmlns:p14="http://schemas.microsoft.com/office/powerpoint/2010/main" val="51576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D39E576-9717-CD41-A09A-E99AB2D3F4D8}" type="slidenum">
              <a:rPr lang="en-US" smtClean="0"/>
              <a:t>‹#›</a:t>
            </a:fld>
            <a:endParaRPr lang="en-US"/>
          </a:p>
        </p:txBody>
      </p:sp>
      <p:pic>
        <p:nvPicPr>
          <p:cNvPr id="7" name="Picture 6" descr="Real Programmatic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70177" y="1115687"/>
            <a:ext cx="3552390" cy="2485115"/>
          </a:xfrm>
          <a:prstGeom prst="rect">
            <a:avLst/>
          </a:prstGeom>
        </p:spPr>
      </p:pic>
      <p:sp>
        <p:nvSpPr>
          <p:cNvPr id="8" name="Rectangle 7"/>
          <p:cNvSpPr/>
          <p:nvPr userDrawn="1"/>
        </p:nvSpPr>
        <p:spPr>
          <a:xfrm>
            <a:off x="7981533" y="0"/>
            <a:ext cx="1162467" cy="96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userDrawn="1"/>
        </p:nvSpPr>
        <p:spPr>
          <a:xfrm>
            <a:off x="1255302" y="3769628"/>
            <a:ext cx="6573509" cy="707886"/>
          </a:xfrm>
          <a:prstGeom prst="rect">
            <a:avLst/>
          </a:prstGeom>
          <a:noFill/>
        </p:spPr>
        <p:txBody>
          <a:bodyPr wrap="non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2000" dirty="0" smtClean="0"/>
              <a:t>Supporting Brands in Mastering their Programmatic Destinies</a:t>
            </a:r>
            <a:endParaRPr lang="en-US" sz="2000" dirty="0" smtClean="0"/>
          </a:p>
          <a:p>
            <a:endParaRPr lang="en-US" sz="2000" dirty="0"/>
          </a:p>
        </p:txBody>
      </p:sp>
    </p:spTree>
    <p:extLst>
      <p:ext uri="{BB962C8B-B14F-4D97-AF65-F5344CB8AC3E}">
        <p14:creationId xmlns:p14="http://schemas.microsoft.com/office/powerpoint/2010/main" val="991205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FD39E576-9717-CD41-A09A-E99AB2D3F4D8}" type="slidenum">
              <a:rPr lang="en-US" smtClean="0"/>
              <a:t>‹#›</a:t>
            </a:fld>
            <a:endParaRPr lang="en-US"/>
          </a:p>
        </p:txBody>
      </p:sp>
    </p:spTree>
    <p:extLst>
      <p:ext uri="{BB962C8B-B14F-4D97-AF65-F5344CB8AC3E}">
        <p14:creationId xmlns:p14="http://schemas.microsoft.com/office/powerpoint/2010/main" val="3908128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D39E576-9717-CD41-A09A-E99AB2D3F4D8}" type="slidenum">
              <a:rPr lang="en-US" smtClean="0"/>
              <a:t>‹#›</a:t>
            </a:fld>
            <a:endParaRPr lang="en-US"/>
          </a:p>
        </p:txBody>
      </p:sp>
    </p:spTree>
    <p:extLst>
      <p:ext uri="{BB962C8B-B14F-4D97-AF65-F5344CB8AC3E}">
        <p14:creationId xmlns:p14="http://schemas.microsoft.com/office/powerpoint/2010/main" val="837992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D39E576-9717-CD41-A09A-E99AB2D3F4D8}" type="slidenum">
              <a:rPr lang="en-US" smtClean="0"/>
              <a:t>‹#›</a:t>
            </a:fld>
            <a:endParaRPr lang="en-US"/>
          </a:p>
        </p:txBody>
      </p:sp>
    </p:spTree>
    <p:extLst>
      <p:ext uri="{BB962C8B-B14F-4D97-AF65-F5344CB8AC3E}">
        <p14:creationId xmlns:p14="http://schemas.microsoft.com/office/powerpoint/2010/main" val="3853211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Click to edit Master title style</a:t>
            </a:r>
            <a:endParaRPr lang="en-US" dirty="0"/>
          </a:p>
        </p:txBody>
      </p:sp>
      <p:sp>
        <p:nvSpPr>
          <p:cNvPr id="3" name="Content Placeholder 2"/>
          <p:cNvSpPr>
            <a:spLocks noGrp="1"/>
          </p:cNvSpPr>
          <p:nvPr>
            <p:ph idx="1"/>
          </p:nvPr>
        </p:nvSpPr>
        <p:spPr/>
        <p:txBody>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D39E576-9717-CD41-A09A-E99AB2D3F4D8}" type="slidenum">
              <a:rPr lang="en-US" smtClean="0"/>
              <a:t>‹#›</a:t>
            </a:fld>
            <a:endParaRPr lang="en-US"/>
          </a:p>
        </p:txBody>
      </p:sp>
    </p:spTree>
    <p:extLst>
      <p:ext uri="{BB962C8B-B14F-4D97-AF65-F5344CB8AC3E}">
        <p14:creationId xmlns:p14="http://schemas.microsoft.com/office/powerpoint/2010/main" val="518611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smtClean="0"/>
              <a:t>Click to edit Master subtitle style</a:t>
            </a:r>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D39E576-9717-CD41-A09A-E99AB2D3F4D8}" type="slidenum">
              <a:rPr lang="en-US" smtClean="0"/>
              <a:t>‹#›</a:t>
            </a:fld>
            <a:endParaRPr lang="en-US"/>
          </a:p>
        </p:txBody>
      </p:sp>
    </p:spTree>
    <p:extLst>
      <p:ext uri="{BB962C8B-B14F-4D97-AF65-F5344CB8AC3E}">
        <p14:creationId xmlns:p14="http://schemas.microsoft.com/office/powerpoint/2010/main" val="2041608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D39E576-9717-CD41-A09A-E99AB2D3F4D8}" type="slidenum">
              <a:rPr lang="en-US" smtClean="0"/>
              <a:t>‹#›</a:t>
            </a:fld>
            <a:endParaRPr lang="en-US"/>
          </a:p>
        </p:txBody>
      </p:sp>
    </p:spTree>
    <p:extLst>
      <p:ext uri="{BB962C8B-B14F-4D97-AF65-F5344CB8AC3E}">
        <p14:creationId xmlns:p14="http://schemas.microsoft.com/office/powerpoint/2010/main" val="3789689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FD39E576-9717-CD41-A09A-E99AB2D3F4D8}" type="slidenum">
              <a:rPr lang="en-US" smtClean="0"/>
              <a:t>‹#›</a:t>
            </a:fld>
            <a:endParaRPr lang="en-US"/>
          </a:p>
        </p:txBody>
      </p:sp>
    </p:spTree>
    <p:extLst>
      <p:ext uri="{BB962C8B-B14F-4D97-AF65-F5344CB8AC3E}">
        <p14:creationId xmlns:p14="http://schemas.microsoft.com/office/powerpoint/2010/main" val="4181673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FD39E576-9717-CD41-A09A-E99AB2D3F4D8}" type="slidenum">
              <a:rPr lang="en-US" smtClean="0"/>
              <a:t>‹#›</a:t>
            </a:fld>
            <a:endParaRPr lang="en-US"/>
          </a:p>
        </p:txBody>
      </p:sp>
    </p:spTree>
    <p:extLst>
      <p:ext uri="{BB962C8B-B14F-4D97-AF65-F5344CB8AC3E}">
        <p14:creationId xmlns:p14="http://schemas.microsoft.com/office/powerpoint/2010/main" val="2156115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FD39E576-9717-CD41-A09A-E99AB2D3F4D8}" type="slidenum">
              <a:rPr lang="en-US" smtClean="0"/>
              <a:t>‹#›</a:t>
            </a:fld>
            <a:endParaRPr lang="en-US"/>
          </a:p>
        </p:txBody>
      </p:sp>
    </p:spTree>
    <p:extLst>
      <p:ext uri="{BB962C8B-B14F-4D97-AF65-F5344CB8AC3E}">
        <p14:creationId xmlns:p14="http://schemas.microsoft.com/office/powerpoint/2010/main" val="3434189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FD39E576-9717-CD41-A09A-E99AB2D3F4D8}" type="slidenum">
              <a:rPr lang="en-US" smtClean="0"/>
              <a:t>‹#›</a:t>
            </a:fld>
            <a:endParaRPr lang="en-US"/>
          </a:p>
        </p:txBody>
      </p:sp>
    </p:spTree>
    <p:extLst>
      <p:ext uri="{BB962C8B-B14F-4D97-AF65-F5344CB8AC3E}">
        <p14:creationId xmlns:p14="http://schemas.microsoft.com/office/powerpoint/2010/main" val="1779059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FD39E576-9717-CD41-A09A-E99AB2D3F4D8}" type="slidenum">
              <a:rPr lang="en-US" smtClean="0"/>
              <a:t>‹#›</a:t>
            </a:fld>
            <a:endParaRPr lang="en-US"/>
          </a:p>
        </p:txBody>
      </p:sp>
    </p:spTree>
    <p:extLst>
      <p:ext uri="{BB962C8B-B14F-4D97-AF65-F5344CB8AC3E}">
        <p14:creationId xmlns:p14="http://schemas.microsoft.com/office/powerpoint/2010/main" val="55186582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582730" cy="1143000"/>
          </a:xfrm>
          <a:prstGeom prst="rect">
            <a:avLst/>
          </a:prstGeom>
        </p:spPr>
        <p:txBody>
          <a:bodyPr vert="horz" lIns="91440" tIns="45720" rIns="91440" bIns="45720" rtlCol="0" anchor="ctr">
            <a:normAutofit/>
          </a:bodyPr>
          <a:lstStyle/>
          <a:p>
            <a:r>
              <a:rPr lang="en-AU"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39E576-9717-CD41-A09A-E99AB2D3F4D8}" type="slidenum">
              <a:rPr lang="en-US" smtClean="0"/>
              <a:t>‹#›</a:t>
            </a:fld>
            <a:endParaRPr lang="en-US"/>
          </a:p>
        </p:txBody>
      </p:sp>
    </p:spTree>
    <p:extLst>
      <p:ext uri="{BB962C8B-B14F-4D97-AF65-F5344CB8AC3E}">
        <p14:creationId xmlns:p14="http://schemas.microsoft.com/office/powerpoint/2010/main" val="11909162"/>
      </p:ext>
    </p:extLst>
  </p:cSld>
  <p:clrMap bg1="lt1" tx1="dk1" bg2="lt2" tx2="dk2" accent1="accent1" accent2="accent2" accent3="accent3" accent4="accent4" accent5="accent5" accent6="accent6" hlink="hlink" folHlink="folHlink"/>
  <p:sldLayoutIdLst>
    <p:sldLayoutId id="2147483660" r:id="rId1"/>
    <p:sldLayoutId id="2147483650" r:id="rId2"/>
    <p:sldLayoutId id="2147483649"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457200" rtl="0" eaLnBrk="1" latinLnBrk="0" hangingPunct="1">
        <a:spcBef>
          <a:spcPct val="0"/>
        </a:spcBef>
        <a:buNone/>
        <a:defRPr sz="3200" kern="1200">
          <a:solidFill>
            <a:schemeClr val="tx1"/>
          </a:solidFill>
          <a:latin typeface="Tahoma"/>
          <a:ea typeface="+mj-ea"/>
          <a:cs typeface="Tahoma"/>
        </a:defRPr>
      </a:lvl1pPr>
    </p:titleStyle>
    <p:bodyStyle>
      <a:lvl1pPr marL="285750" indent="-285750" algn="l" defTabSz="457200" rtl="0" eaLnBrk="1" latinLnBrk="0" hangingPunct="1">
        <a:spcBef>
          <a:spcPct val="20000"/>
        </a:spcBef>
        <a:buSzPct val="60000"/>
        <a:buFont typeface="Arial"/>
        <a:buChar char="•"/>
        <a:defRPr sz="1800" kern="1200">
          <a:solidFill>
            <a:schemeClr val="tx1"/>
          </a:solidFill>
          <a:latin typeface="Tahoma"/>
          <a:ea typeface="+mn-ea"/>
          <a:cs typeface="Tahoma"/>
        </a:defRPr>
      </a:lvl1pPr>
      <a:lvl2pPr marL="742950" indent="-285750" algn="l" defTabSz="457200" rtl="0" eaLnBrk="1" latinLnBrk="0" hangingPunct="1">
        <a:spcBef>
          <a:spcPct val="20000"/>
        </a:spcBef>
        <a:buSzPct val="60000"/>
        <a:buFont typeface="Arial"/>
        <a:buChar char="•"/>
        <a:defRPr sz="1800" kern="1200">
          <a:solidFill>
            <a:schemeClr val="tx1"/>
          </a:solidFill>
          <a:latin typeface="Tahoma"/>
          <a:ea typeface="+mn-ea"/>
          <a:cs typeface="Tahoma"/>
        </a:defRPr>
      </a:lvl2pPr>
      <a:lvl3pPr marL="1200150" indent="-285750" algn="l" defTabSz="457200" rtl="0" eaLnBrk="1" latinLnBrk="0" hangingPunct="1">
        <a:spcBef>
          <a:spcPct val="20000"/>
        </a:spcBef>
        <a:buSzPct val="60000"/>
        <a:buFont typeface="Arial"/>
        <a:buChar char="•"/>
        <a:defRPr sz="1800" kern="1200">
          <a:solidFill>
            <a:schemeClr val="tx1"/>
          </a:solidFill>
          <a:latin typeface="Tahoma"/>
          <a:ea typeface="+mn-ea"/>
          <a:cs typeface="Tahoma"/>
        </a:defRPr>
      </a:lvl3pPr>
      <a:lvl4pPr marL="1657350" indent="-285750" algn="l" defTabSz="457200" rtl="0" eaLnBrk="1" latinLnBrk="0" hangingPunct="1">
        <a:spcBef>
          <a:spcPct val="20000"/>
        </a:spcBef>
        <a:buSzPct val="60000"/>
        <a:buFont typeface="Arial"/>
        <a:buChar char="•"/>
        <a:defRPr sz="1800" kern="1200">
          <a:solidFill>
            <a:schemeClr val="tx1"/>
          </a:solidFill>
          <a:latin typeface="Tahoma"/>
          <a:ea typeface="+mn-ea"/>
          <a:cs typeface="Tahoma"/>
        </a:defRPr>
      </a:lvl4pPr>
      <a:lvl5pPr marL="2114550" indent="-285750" algn="l" defTabSz="457200" rtl="0" eaLnBrk="1" latinLnBrk="0" hangingPunct="1">
        <a:spcBef>
          <a:spcPct val="20000"/>
        </a:spcBef>
        <a:buSzPct val="60000"/>
        <a:buFont typeface="Arial"/>
        <a:buChar char="•"/>
        <a:defRPr sz="1800" kern="1200">
          <a:solidFill>
            <a:schemeClr val="tx1"/>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7.png"/><Relationship Id="rId5" Type="http://schemas.openxmlformats.org/officeDocument/2006/relationships/image" Target="../media/image4.tiff"/><Relationship Id="rId6" Type="http://schemas.openxmlformats.org/officeDocument/2006/relationships/image" Target="../media/image3.tif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8.tiff"/><Relationship Id="rId4" Type="http://schemas.openxmlformats.org/officeDocument/2006/relationships/image" Target="../media/image6.tiff"/><Relationship Id="rId5" Type="http://schemas.openxmlformats.org/officeDocument/2006/relationships/image" Target="../media/image4.tiff"/><Relationship Id="rId6" Type="http://schemas.openxmlformats.org/officeDocument/2006/relationships/image" Target="../media/image3.tif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image" Target="../media/image8.tiff"/><Relationship Id="rId4" Type="http://schemas.openxmlformats.org/officeDocument/2006/relationships/image" Target="../media/image6.tiff"/><Relationship Id="rId5" Type="http://schemas.openxmlformats.org/officeDocument/2006/relationships/image" Target="../media/image4.tiff"/><Relationship Id="rId6" Type="http://schemas.openxmlformats.org/officeDocument/2006/relationships/image" Target="../media/image3.tiff"/><Relationship Id="rId7" Type="http://schemas.openxmlformats.org/officeDocument/2006/relationships/image" Target="../media/image9.tif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8.tiff"/><Relationship Id="rId5" Type="http://schemas.openxmlformats.org/officeDocument/2006/relationships/image" Target="../media/image6.tiff"/><Relationship Id="rId6" Type="http://schemas.openxmlformats.org/officeDocument/2006/relationships/image" Target="../media/image3.tiff"/><Relationship Id="rId7" Type="http://schemas.openxmlformats.org/officeDocument/2006/relationships/image" Target="../media/image9.tif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8.tiff"/><Relationship Id="rId5" Type="http://schemas.openxmlformats.org/officeDocument/2006/relationships/image" Target="../media/image6.tiff"/><Relationship Id="rId6" Type="http://schemas.openxmlformats.org/officeDocument/2006/relationships/image" Target="../media/image3.tiff"/><Relationship Id="rId7" Type="http://schemas.openxmlformats.org/officeDocument/2006/relationships/image" Target="../media/image9.tif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 Id="rId3" Type="http://schemas.openxmlformats.org/officeDocument/2006/relationships/image" Target="../media/image1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6.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chart" Target="../charts/char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chart" Target="../charts/char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7.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5.png"/><Relationship Id="rId5" Type="http://schemas.openxmlformats.org/officeDocument/2006/relationships/image" Target="../media/image3.tif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1.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7.png"/><Relationship Id="rId5" Type="http://schemas.openxmlformats.org/officeDocument/2006/relationships/image" Target="../media/image4.tiff"/><Relationship Id="rId6" Type="http://schemas.openxmlformats.org/officeDocument/2006/relationships/image" Target="../media/image3.tiff"/><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2.xml.rels><?xml version="1.0" encoding="UTF-8" standalone="yes"?>
<Relationships xmlns="http://schemas.openxmlformats.org/package/2006/relationships"><Relationship Id="rId3" Type="http://schemas.openxmlformats.org/officeDocument/2006/relationships/image" Target="../media/image8.tiff"/><Relationship Id="rId4" Type="http://schemas.openxmlformats.org/officeDocument/2006/relationships/image" Target="../media/image6.tiff"/><Relationship Id="rId5" Type="http://schemas.openxmlformats.org/officeDocument/2006/relationships/image" Target="../media/image4.tiff"/><Relationship Id="rId6" Type="http://schemas.openxmlformats.org/officeDocument/2006/relationships/image" Target="../media/image3.tiff"/><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3.xml.rels><?xml version="1.0" encoding="UTF-8" standalone="yes"?>
<Relationships xmlns="http://schemas.openxmlformats.org/package/2006/relationships"><Relationship Id="rId3" Type="http://schemas.openxmlformats.org/officeDocument/2006/relationships/image" Target="../media/image8.tiff"/><Relationship Id="rId4" Type="http://schemas.openxmlformats.org/officeDocument/2006/relationships/image" Target="../media/image6.tiff"/><Relationship Id="rId5" Type="http://schemas.openxmlformats.org/officeDocument/2006/relationships/image" Target="../media/image4.tiff"/><Relationship Id="rId6" Type="http://schemas.openxmlformats.org/officeDocument/2006/relationships/image" Target="../media/image3.tiff"/><Relationship Id="rId7" Type="http://schemas.openxmlformats.org/officeDocument/2006/relationships/image" Target="../media/image9.tiff"/><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4.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8.tiff"/><Relationship Id="rId5" Type="http://schemas.openxmlformats.org/officeDocument/2006/relationships/image" Target="../media/image6.tiff"/><Relationship Id="rId6" Type="http://schemas.openxmlformats.org/officeDocument/2006/relationships/image" Target="../media/image3.tiff"/><Relationship Id="rId7" Type="http://schemas.openxmlformats.org/officeDocument/2006/relationships/image" Target="../media/image9.tiff"/><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5.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8.tiff"/><Relationship Id="rId5" Type="http://schemas.openxmlformats.org/officeDocument/2006/relationships/image" Target="../media/image6.tiff"/><Relationship Id="rId6" Type="http://schemas.openxmlformats.org/officeDocument/2006/relationships/image" Target="../media/image3.tiff"/><Relationship Id="rId7" Type="http://schemas.openxmlformats.org/officeDocument/2006/relationships/image" Target="../media/image9.tiff"/><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chart" Target="../charts/char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chart" Target="../charts/char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tiff"/></Relationships>
</file>

<file path=ppt/slides/_rels/slide9.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5.png"/><Relationship Id="rId5" Type="http://schemas.openxmlformats.org/officeDocument/2006/relationships/image" Target="../media/image3.tif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5921" y="4635799"/>
            <a:ext cx="7582730" cy="1143000"/>
          </a:xfrm>
        </p:spPr>
        <p:txBody>
          <a:bodyPr/>
          <a:lstStyle/>
          <a:p>
            <a:pPr algn="ctr"/>
            <a:r>
              <a:rPr lang="en-US" dirty="0" err="1" smtClean="0"/>
              <a:t>Powerpoint</a:t>
            </a:r>
            <a:r>
              <a:rPr lang="en-US" dirty="0" smtClean="0"/>
              <a:t> Template &amp; Design Brief</a:t>
            </a:r>
            <a:endParaRPr lang="en-US" sz="2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11" y="1066859"/>
            <a:ext cx="7332189" cy="3326221"/>
          </a:xfrm>
          <a:prstGeom prst="rect">
            <a:avLst/>
          </a:prstGeom>
        </p:spPr>
      </p:pic>
    </p:spTree>
    <p:extLst>
      <p:ext uri="{BB962C8B-B14F-4D97-AF65-F5344CB8AC3E}">
        <p14:creationId xmlns:p14="http://schemas.microsoft.com/office/powerpoint/2010/main" val="162981294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universal problem has erupted</a:t>
            </a:r>
            <a:endParaRPr lang="en-US" dirty="0"/>
          </a:p>
        </p:txBody>
      </p:sp>
      <p:sp>
        <p:nvSpPr>
          <p:cNvPr id="3" name="Rectangle 2"/>
          <p:cNvSpPr/>
          <p:nvPr/>
        </p:nvSpPr>
        <p:spPr>
          <a:xfrm>
            <a:off x="354438" y="2352878"/>
            <a:ext cx="8319440" cy="403629"/>
          </a:xfrm>
          <a:prstGeom prst="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2015</a:t>
            </a:r>
            <a:endParaRPr lang="en-US" dirty="0">
              <a:solidFill>
                <a:srgbClr val="000000"/>
              </a:solidFill>
            </a:endParaRPr>
          </a:p>
        </p:txBody>
      </p:sp>
      <p:sp>
        <p:nvSpPr>
          <p:cNvPr id="6" name="Rectangle 5"/>
          <p:cNvSpPr/>
          <p:nvPr/>
        </p:nvSpPr>
        <p:spPr>
          <a:xfrm>
            <a:off x="364525" y="2352878"/>
            <a:ext cx="2037991" cy="403629"/>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2014</a:t>
            </a:r>
            <a:endParaRPr lang="en-US" dirty="0">
              <a:solidFill>
                <a:schemeClr val="tx1"/>
              </a:solidFill>
            </a:endParaRPr>
          </a:p>
        </p:txBody>
      </p:sp>
      <p:sp>
        <p:nvSpPr>
          <p:cNvPr id="8" name="Rectangle 7"/>
          <p:cNvSpPr/>
          <p:nvPr/>
        </p:nvSpPr>
        <p:spPr>
          <a:xfrm>
            <a:off x="6744162" y="2352878"/>
            <a:ext cx="1929716" cy="403629"/>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2016</a:t>
            </a:r>
            <a:endParaRPr lang="en-US" dirty="0">
              <a:solidFill>
                <a:srgbClr val="000000"/>
              </a:solidFill>
            </a:endParaRPr>
          </a:p>
        </p:txBody>
      </p:sp>
      <p:pic>
        <p:nvPicPr>
          <p:cNvPr id="4" name="Picture 3"/>
          <p:cNvPicPr>
            <a:picLocks noChangeAspect="1"/>
          </p:cNvPicPr>
          <p:nvPr/>
        </p:nvPicPr>
        <p:blipFill>
          <a:blip r:embed="rId3"/>
          <a:stretch>
            <a:fillRect/>
          </a:stretch>
        </p:blipFill>
        <p:spPr>
          <a:xfrm>
            <a:off x="4241108" y="1703270"/>
            <a:ext cx="546100" cy="363976"/>
          </a:xfrm>
          <a:prstGeom prst="rect">
            <a:avLst/>
          </a:prstGeom>
        </p:spPr>
      </p:pic>
      <p:cxnSp>
        <p:nvCxnSpPr>
          <p:cNvPr id="7" name="Straight Connector 6"/>
          <p:cNvCxnSpPr/>
          <p:nvPr/>
        </p:nvCxnSpPr>
        <p:spPr>
          <a:xfrm>
            <a:off x="4241108" y="1703270"/>
            <a:ext cx="692" cy="6496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184304" y="2067246"/>
            <a:ext cx="659708" cy="276999"/>
          </a:xfrm>
          <a:prstGeom prst="rect">
            <a:avLst/>
          </a:prstGeom>
          <a:noFill/>
        </p:spPr>
        <p:txBody>
          <a:bodyPr wrap="square" rtlCol="0">
            <a:spAutoFit/>
          </a:bodyPr>
          <a:lstStyle/>
          <a:p>
            <a:r>
              <a:rPr lang="en-US" sz="1200" dirty="0" smtClean="0"/>
              <a:t>July</a:t>
            </a:r>
            <a:endParaRPr lang="en-US" dirty="0"/>
          </a:p>
        </p:txBody>
      </p:sp>
      <p:sp>
        <p:nvSpPr>
          <p:cNvPr id="12" name="Content Placeholder 2"/>
          <p:cNvSpPr>
            <a:spLocks noGrp="1"/>
          </p:cNvSpPr>
          <p:nvPr>
            <p:ph idx="1"/>
          </p:nvPr>
        </p:nvSpPr>
        <p:spPr>
          <a:xfrm>
            <a:off x="457200" y="3743548"/>
            <a:ext cx="8229600" cy="1541128"/>
          </a:xfrm>
        </p:spPr>
        <p:txBody>
          <a:bodyPr>
            <a:normAutofit fontScale="92500"/>
          </a:bodyPr>
          <a:lstStyle/>
          <a:p>
            <a:pPr marL="0" indent="0" algn="ctr">
              <a:buNone/>
            </a:pPr>
            <a:r>
              <a:rPr lang="en-US" sz="2400" b="1" i="1" dirty="0">
                <a:latin typeface="+mn-lt"/>
              </a:rPr>
              <a:t>“Throughout the course of this study we found pockets of definitional misalignment across the programmatic ecosystem</a:t>
            </a:r>
            <a:r>
              <a:rPr lang="en-US" sz="2400" b="1" i="1" dirty="0" smtClean="0">
                <a:latin typeface="+mn-lt"/>
              </a:rPr>
              <a:t>.” </a:t>
            </a:r>
            <a:endParaRPr lang="en-US" sz="2400" b="1" dirty="0">
              <a:latin typeface="+mn-lt"/>
            </a:endParaRPr>
          </a:p>
          <a:p>
            <a:pPr marL="0" indent="0">
              <a:buNone/>
            </a:pPr>
            <a:endParaRPr lang="en-US" dirty="0" smtClean="0"/>
          </a:p>
          <a:p>
            <a:pPr marL="0" indent="0">
              <a:buNone/>
            </a:pPr>
            <a:r>
              <a:rPr lang="en-US" dirty="0" smtClean="0"/>
              <a:t>		</a:t>
            </a:r>
            <a:r>
              <a:rPr lang="en-US" sz="1900" b="1" dirty="0" smtClean="0">
                <a:latin typeface="+mn-lt"/>
              </a:rPr>
              <a:t>Programmatic </a:t>
            </a:r>
            <a:r>
              <a:rPr lang="en-US" sz="1900" b="1" dirty="0">
                <a:latin typeface="+mn-lt"/>
              </a:rPr>
              <a:t>Revenue </a:t>
            </a:r>
            <a:r>
              <a:rPr lang="en-US" sz="1900" b="1" dirty="0" smtClean="0">
                <a:latin typeface="+mn-lt"/>
              </a:rPr>
              <a:t>Report</a:t>
            </a:r>
            <a:endParaRPr lang="en-US" sz="1900" b="1" dirty="0">
              <a:latin typeface="+mn-lt"/>
            </a:endParaRPr>
          </a:p>
        </p:txBody>
      </p:sp>
      <p:pic>
        <p:nvPicPr>
          <p:cNvPr id="13" name="Picture 12"/>
          <p:cNvPicPr>
            <a:picLocks noChangeAspect="1"/>
          </p:cNvPicPr>
          <p:nvPr/>
        </p:nvPicPr>
        <p:blipFill>
          <a:blip r:embed="rId4"/>
          <a:stretch>
            <a:fillRect/>
          </a:stretch>
        </p:blipFill>
        <p:spPr>
          <a:xfrm>
            <a:off x="457200" y="4570510"/>
            <a:ext cx="733179" cy="556509"/>
          </a:xfrm>
          <a:prstGeom prst="rect">
            <a:avLst/>
          </a:prstGeom>
        </p:spPr>
      </p:pic>
      <p:pic>
        <p:nvPicPr>
          <p:cNvPr id="14" name="Picture 13"/>
          <p:cNvPicPr>
            <a:picLocks noChangeAspect="1"/>
          </p:cNvPicPr>
          <p:nvPr/>
        </p:nvPicPr>
        <p:blipFill>
          <a:blip r:embed="rId5"/>
          <a:stretch>
            <a:fillRect/>
          </a:stretch>
        </p:blipFill>
        <p:spPr>
          <a:xfrm>
            <a:off x="3100113" y="1699179"/>
            <a:ext cx="613445" cy="368067"/>
          </a:xfrm>
          <a:prstGeom prst="rect">
            <a:avLst/>
          </a:prstGeom>
        </p:spPr>
      </p:pic>
      <p:cxnSp>
        <p:nvCxnSpPr>
          <p:cNvPr id="15" name="Straight Connector 14"/>
          <p:cNvCxnSpPr/>
          <p:nvPr/>
        </p:nvCxnSpPr>
        <p:spPr>
          <a:xfrm>
            <a:off x="3098108" y="1703270"/>
            <a:ext cx="692" cy="6496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3028604" y="2067246"/>
            <a:ext cx="659708" cy="276999"/>
          </a:xfrm>
          <a:prstGeom prst="rect">
            <a:avLst/>
          </a:prstGeom>
          <a:noFill/>
        </p:spPr>
        <p:txBody>
          <a:bodyPr wrap="square" rtlCol="0">
            <a:spAutoFit/>
          </a:bodyPr>
          <a:lstStyle/>
          <a:p>
            <a:r>
              <a:rPr lang="en-US" sz="1200" smtClean="0"/>
              <a:t>March</a:t>
            </a:r>
            <a:endParaRPr lang="en-US" dirty="0"/>
          </a:p>
        </p:txBody>
      </p:sp>
      <p:cxnSp>
        <p:nvCxnSpPr>
          <p:cNvPr id="17" name="Straight Connector 16"/>
          <p:cNvCxnSpPr/>
          <p:nvPr/>
        </p:nvCxnSpPr>
        <p:spPr>
          <a:xfrm>
            <a:off x="1878908" y="1703270"/>
            <a:ext cx="692" cy="6496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1822104" y="2067246"/>
            <a:ext cx="659708" cy="276999"/>
          </a:xfrm>
          <a:prstGeom prst="rect">
            <a:avLst/>
          </a:prstGeom>
          <a:noFill/>
        </p:spPr>
        <p:txBody>
          <a:bodyPr wrap="square" rtlCol="0">
            <a:spAutoFit/>
          </a:bodyPr>
          <a:lstStyle/>
          <a:p>
            <a:r>
              <a:rPr lang="en-US" sz="1200" dirty="0" smtClean="0"/>
              <a:t>Nov</a:t>
            </a:r>
            <a:endParaRPr lang="en-US" dirty="0"/>
          </a:p>
        </p:txBody>
      </p:sp>
      <p:pic>
        <p:nvPicPr>
          <p:cNvPr id="19" name="Picture 18"/>
          <p:cNvPicPr>
            <a:picLocks noChangeAspect="1"/>
          </p:cNvPicPr>
          <p:nvPr/>
        </p:nvPicPr>
        <p:blipFill>
          <a:blip r:embed="rId6"/>
          <a:stretch>
            <a:fillRect/>
          </a:stretch>
        </p:blipFill>
        <p:spPr>
          <a:xfrm>
            <a:off x="1887914" y="1699718"/>
            <a:ext cx="685800" cy="342900"/>
          </a:xfrm>
          <a:prstGeom prst="rect">
            <a:avLst/>
          </a:prstGeom>
        </p:spPr>
      </p:pic>
    </p:spTree>
    <p:extLst>
      <p:ext uri="{BB962C8B-B14F-4D97-AF65-F5344CB8AC3E}">
        <p14:creationId xmlns:p14="http://schemas.microsoft.com/office/powerpoint/2010/main" val="66263725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universal problem has erupted</a:t>
            </a:r>
            <a:endParaRPr lang="en-US" dirty="0"/>
          </a:p>
        </p:txBody>
      </p:sp>
      <p:sp>
        <p:nvSpPr>
          <p:cNvPr id="3" name="Rectangle 2"/>
          <p:cNvSpPr/>
          <p:nvPr/>
        </p:nvSpPr>
        <p:spPr>
          <a:xfrm>
            <a:off x="354438" y="2352878"/>
            <a:ext cx="8319440" cy="403629"/>
          </a:xfrm>
          <a:prstGeom prst="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2015</a:t>
            </a:r>
            <a:endParaRPr lang="en-US" dirty="0">
              <a:solidFill>
                <a:srgbClr val="000000"/>
              </a:solidFill>
            </a:endParaRPr>
          </a:p>
        </p:txBody>
      </p:sp>
      <p:sp>
        <p:nvSpPr>
          <p:cNvPr id="6" name="Rectangle 5"/>
          <p:cNvSpPr/>
          <p:nvPr/>
        </p:nvSpPr>
        <p:spPr>
          <a:xfrm>
            <a:off x="364525" y="2352878"/>
            <a:ext cx="2037991" cy="403629"/>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2014</a:t>
            </a:r>
            <a:endParaRPr lang="en-US" dirty="0">
              <a:solidFill>
                <a:schemeClr val="tx1"/>
              </a:solidFill>
            </a:endParaRPr>
          </a:p>
        </p:txBody>
      </p:sp>
      <p:sp>
        <p:nvSpPr>
          <p:cNvPr id="8" name="Rectangle 7"/>
          <p:cNvSpPr/>
          <p:nvPr/>
        </p:nvSpPr>
        <p:spPr>
          <a:xfrm>
            <a:off x="6744162" y="2352878"/>
            <a:ext cx="1929716" cy="403629"/>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2016</a:t>
            </a:r>
            <a:endParaRPr lang="en-US" dirty="0">
              <a:solidFill>
                <a:srgbClr val="000000"/>
              </a:solidFill>
            </a:endParaRPr>
          </a:p>
        </p:txBody>
      </p:sp>
      <p:cxnSp>
        <p:nvCxnSpPr>
          <p:cNvPr id="7" name="Straight Connector 6"/>
          <p:cNvCxnSpPr/>
          <p:nvPr/>
        </p:nvCxnSpPr>
        <p:spPr>
          <a:xfrm>
            <a:off x="7047808" y="1703270"/>
            <a:ext cx="692" cy="6496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7003704" y="2067246"/>
            <a:ext cx="659708" cy="276999"/>
          </a:xfrm>
          <a:prstGeom prst="rect">
            <a:avLst/>
          </a:prstGeom>
          <a:noFill/>
        </p:spPr>
        <p:txBody>
          <a:bodyPr wrap="square" rtlCol="0">
            <a:spAutoFit/>
          </a:bodyPr>
          <a:lstStyle/>
          <a:p>
            <a:r>
              <a:rPr lang="en-US" sz="1200" dirty="0" smtClean="0"/>
              <a:t>Feb</a:t>
            </a:r>
            <a:endParaRPr lang="en-US" dirty="0"/>
          </a:p>
        </p:txBody>
      </p:sp>
      <p:sp>
        <p:nvSpPr>
          <p:cNvPr id="12" name="Content Placeholder 2"/>
          <p:cNvSpPr>
            <a:spLocks noGrp="1"/>
          </p:cNvSpPr>
          <p:nvPr>
            <p:ph idx="1"/>
          </p:nvPr>
        </p:nvSpPr>
        <p:spPr>
          <a:xfrm>
            <a:off x="354438" y="3187701"/>
            <a:ext cx="8229600" cy="2374900"/>
          </a:xfrm>
        </p:spPr>
        <p:txBody>
          <a:bodyPr>
            <a:noAutofit/>
          </a:bodyPr>
          <a:lstStyle/>
          <a:p>
            <a:pPr lvl="1"/>
            <a:endParaRPr lang="en-US" sz="2400" b="1" dirty="0" smtClean="0">
              <a:latin typeface="+mn-lt"/>
            </a:endParaRPr>
          </a:p>
          <a:p>
            <a:pPr marL="457200" lvl="1" indent="0">
              <a:buNone/>
            </a:pPr>
            <a:r>
              <a:rPr lang="en-US" sz="2400" b="1" dirty="0" smtClean="0">
                <a:latin typeface="+mn-lt"/>
              </a:rPr>
              <a:t>More </a:t>
            </a:r>
            <a:r>
              <a:rPr lang="en-US" sz="2400" b="1" dirty="0">
                <a:latin typeface="+mn-lt"/>
              </a:rPr>
              <a:t>than 70% of global advertisers agree that the way an agency manages rebates is the biggest barrier to building long-term </a:t>
            </a:r>
            <a:r>
              <a:rPr lang="en-US" sz="2400" b="1" dirty="0" smtClean="0">
                <a:latin typeface="+mn-lt"/>
              </a:rPr>
              <a:t>trust</a:t>
            </a:r>
            <a:endParaRPr lang="en-US" sz="2400" b="1" dirty="0">
              <a:latin typeface="+mn-lt"/>
            </a:endParaRPr>
          </a:p>
          <a:p>
            <a:pPr lvl="1"/>
            <a:endParaRPr lang="en-US" sz="2400" b="1" dirty="0">
              <a:latin typeface="+mn-lt"/>
            </a:endParaRPr>
          </a:p>
          <a:p>
            <a:pPr marL="0" indent="0">
              <a:buNone/>
            </a:pPr>
            <a:r>
              <a:rPr lang="en-US" sz="2400" b="1" dirty="0" smtClean="0">
                <a:latin typeface="+mn-lt"/>
              </a:rPr>
              <a:t>	</a:t>
            </a:r>
            <a:r>
              <a:rPr lang="en-US" b="1" dirty="0" smtClean="0">
                <a:latin typeface="+mn-lt"/>
              </a:rPr>
              <a:t>ID </a:t>
            </a:r>
            <a:r>
              <a:rPr lang="en-US" b="1" dirty="0" err="1">
                <a:latin typeface="+mn-lt"/>
              </a:rPr>
              <a:t>Comms</a:t>
            </a:r>
            <a:r>
              <a:rPr lang="en-US" b="1" dirty="0">
                <a:latin typeface="+mn-lt"/>
              </a:rPr>
              <a:t> Transparency Survey 2016</a:t>
            </a:r>
          </a:p>
          <a:p>
            <a:pPr marL="0" indent="0">
              <a:buNone/>
            </a:pPr>
            <a:endParaRPr lang="en-US" sz="2400" dirty="0" smtClean="0"/>
          </a:p>
          <a:p>
            <a:endParaRPr lang="en-US" sz="2400" dirty="0"/>
          </a:p>
          <a:p>
            <a:endParaRPr lang="en-US" sz="2400" dirty="0"/>
          </a:p>
        </p:txBody>
      </p:sp>
      <p:pic>
        <p:nvPicPr>
          <p:cNvPr id="13" name="Picture 12"/>
          <p:cNvPicPr>
            <a:picLocks noChangeAspect="1"/>
          </p:cNvPicPr>
          <p:nvPr/>
        </p:nvPicPr>
        <p:blipFill>
          <a:blip r:embed="rId3"/>
          <a:stretch>
            <a:fillRect/>
          </a:stretch>
        </p:blipFill>
        <p:spPr>
          <a:xfrm>
            <a:off x="7060508" y="1703270"/>
            <a:ext cx="545964" cy="363976"/>
          </a:xfrm>
          <a:prstGeom prst="rect">
            <a:avLst/>
          </a:prstGeom>
        </p:spPr>
      </p:pic>
      <p:pic>
        <p:nvPicPr>
          <p:cNvPr id="10" name="Picture 9"/>
          <p:cNvPicPr>
            <a:picLocks noChangeAspect="1"/>
          </p:cNvPicPr>
          <p:nvPr/>
        </p:nvPicPr>
        <p:blipFill>
          <a:blip r:embed="rId4"/>
          <a:stretch>
            <a:fillRect/>
          </a:stretch>
        </p:blipFill>
        <p:spPr>
          <a:xfrm>
            <a:off x="4241108" y="1703270"/>
            <a:ext cx="546100" cy="363976"/>
          </a:xfrm>
          <a:prstGeom prst="rect">
            <a:avLst/>
          </a:prstGeom>
        </p:spPr>
      </p:pic>
      <p:cxnSp>
        <p:nvCxnSpPr>
          <p:cNvPr id="14" name="Straight Connector 13"/>
          <p:cNvCxnSpPr/>
          <p:nvPr/>
        </p:nvCxnSpPr>
        <p:spPr>
          <a:xfrm>
            <a:off x="4241108" y="1703270"/>
            <a:ext cx="692" cy="6496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184304" y="2067246"/>
            <a:ext cx="659708" cy="276999"/>
          </a:xfrm>
          <a:prstGeom prst="rect">
            <a:avLst/>
          </a:prstGeom>
          <a:noFill/>
        </p:spPr>
        <p:txBody>
          <a:bodyPr wrap="square" rtlCol="0">
            <a:spAutoFit/>
          </a:bodyPr>
          <a:lstStyle/>
          <a:p>
            <a:r>
              <a:rPr lang="en-US" sz="1200" dirty="0" smtClean="0"/>
              <a:t>July</a:t>
            </a:r>
            <a:endParaRPr lang="en-US" dirty="0"/>
          </a:p>
        </p:txBody>
      </p:sp>
      <p:pic>
        <p:nvPicPr>
          <p:cNvPr id="16" name="Picture 15"/>
          <p:cNvPicPr>
            <a:picLocks noChangeAspect="1"/>
          </p:cNvPicPr>
          <p:nvPr/>
        </p:nvPicPr>
        <p:blipFill>
          <a:blip r:embed="rId5"/>
          <a:stretch>
            <a:fillRect/>
          </a:stretch>
        </p:blipFill>
        <p:spPr>
          <a:xfrm>
            <a:off x="3100113" y="1699179"/>
            <a:ext cx="613445" cy="368067"/>
          </a:xfrm>
          <a:prstGeom prst="rect">
            <a:avLst/>
          </a:prstGeom>
        </p:spPr>
      </p:pic>
      <p:cxnSp>
        <p:nvCxnSpPr>
          <p:cNvPr id="17" name="Straight Connector 16"/>
          <p:cNvCxnSpPr/>
          <p:nvPr/>
        </p:nvCxnSpPr>
        <p:spPr>
          <a:xfrm>
            <a:off x="3098108" y="1703270"/>
            <a:ext cx="692" cy="6496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3028604" y="2067246"/>
            <a:ext cx="659708" cy="276999"/>
          </a:xfrm>
          <a:prstGeom prst="rect">
            <a:avLst/>
          </a:prstGeom>
          <a:noFill/>
        </p:spPr>
        <p:txBody>
          <a:bodyPr wrap="square" rtlCol="0">
            <a:spAutoFit/>
          </a:bodyPr>
          <a:lstStyle/>
          <a:p>
            <a:r>
              <a:rPr lang="en-US" sz="1200" smtClean="0"/>
              <a:t>March</a:t>
            </a:r>
            <a:endParaRPr lang="en-US" dirty="0"/>
          </a:p>
        </p:txBody>
      </p:sp>
      <p:cxnSp>
        <p:nvCxnSpPr>
          <p:cNvPr id="19" name="Straight Connector 18"/>
          <p:cNvCxnSpPr/>
          <p:nvPr/>
        </p:nvCxnSpPr>
        <p:spPr>
          <a:xfrm>
            <a:off x="1878908" y="1703270"/>
            <a:ext cx="692" cy="6496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1822104" y="2067246"/>
            <a:ext cx="659708" cy="276999"/>
          </a:xfrm>
          <a:prstGeom prst="rect">
            <a:avLst/>
          </a:prstGeom>
          <a:noFill/>
        </p:spPr>
        <p:txBody>
          <a:bodyPr wrap="square" rtlCol="0">
            <a:spAutoFit/>
          </a:bodyPr>
          <a:lstStyle/>
          <a:p>
            <a:r>
              <a:rPr lang="en-US" sz="1200" dirty="0" smtClean="0"/>
              <a:t>Nov</a:t>
            </a:r>
            <a:endParaRPr lang="en-US" dirty="0"/>
          </a:p>
        </p:txBody>
      </p:sp>
      <p:pic>
        <p:nvPicPr>
          <p:cNvPr id="21" name="Picture 20"/>
          <p:cNvPicPr>
            <a:picLocks noChangeAspect="1"/>
          </p:cNvPicPr>
          <p:nvPr/>
        </p:nvPicPr>
        <p:blipFill>
          <a:blip r:embed="rId6"/>
          <a:stretch>
            <a:fillRect/>
          </a:stretch>
        </p:blipFill>
        <p:spPr>
          <a:xfrm>
            <a:off x="1887914" y="1699718"/>
            <a:ext cx="685800" cy="342900"/>
          </a:xfrm>
          <a:prstGeom prst="rect">
            <a:avLst/>
          </a:prstGeom>
        </p:spPr>
      </p:pic>
    </p:spTree>
    <p:extLst>
      <p:ext uri="{BB962C8B-B14F-4D97-AF65-F5344CB8AC3E}">
        <p14:creationId xmlns:p14="http://schemas.microsoft.com/office/powerpoint/2010/main" val="16610078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universal problem has erupted</a:t>
            </a:r>
            <a:endParaRPr lang="en-US" dirty="0"/>
          </a:p>
        </p:txBody>
      </p:sp>
      <p:sp>
        <p:nvSpPr>
          <p:cNvPr id="3" name="Rectangle 2"/>
          <p:cNvSpPr/>
          <p:nvPr/>
        </p:nvSpPr>
        <p:spPr>
          <a:xfrm>
            <a:off x="354438" y="2352878"/>
            <a:ext cx="8319440" cy="403629"/>
          </a:xfrm>
          <a:prstGeom prst="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2015</a:t>
            </a:r>
            <a:endParaRPr lang="en-US" dirty="0">
              <a:solidFill>
                <a:srgbClr val="000000"/>
              </a:solidFill>
            </a:endParaRPr>
          </a:p>
        </p:txBody>
      </p:sp>
      <p:sp>
        <p:nvSpPr>
          <p:cNvPr id="6" name="Rectangle 5"/>
          <p:cNvSpPr/>
          <p:nvPr/>
        </p:nvSpPr>
        <p:spPr>
          <a:xfrm>
            <a:off x="364525" y="2352878"/>
            <a:ext cx="2037991" cy="403629"/>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2014</a:t>
            </a:r>
            <a:endParaRPr lang="en-US" dirty="0">
              <a:solidFill>
                <a:schemeClr val="tx1"/>
              </a:solidFill>
            </a:endParaRPr>
          </a:p>
        </p:txBody>
      </p:sp>
      <p:sp>
        <p:nvSpPr>
          <p:cNvPr id="8" name="Rectangle 7"/>
          <p:cNvSpPr/>
          <p:nvPr/>
        </p:nvSpPr>
        <p:spPr>
          <a:xfrm>
            <a:off x="6744162" y="2352878"/>
            <a:ext cx="1929716" cy="403629"/>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2016</a:t>
            </a:r>
            <a:endParaRPr lang="en-US" dirty="0">
              <a:solidFill>
                <a:srgbClr val="000000"/>
              </a:solidFill>
            </a:endParaRPr>
          </a:p>
        </p:txBody>
      </p:sp>
      <p:cxnSp>
        <p:nvCxnSpPr>
          <p:cNvPr id="7" name="Straight Connector 6"/>
          <p:cNvCxnSpPr/>
          <p:nvPr/>
        </p:nvCxnSpPr>
        <p:spPr>
          <a:xfrm>
            <a:off x="7582486" y="1703270"/>
            <a:ext cx="692" cy="6496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7552449" y="2067246"/>
            <a:ext cx="659708" cy="276999"/>
          </a:xfrm>
          <a:prstGeom prst="rect">
            <a:avLst/>
          </a:prstGeom>
          <a:noFill/>
        </p:spPr>
        <p:txBody>
          <a:bodyPr wrap="square" rtlCol="0">
            <a:spAutoFit/>
          </a:bodyPr>
          <a:lstStyle/>
          <a:p>
            <a:r>
              <a:rPr lang="en-US" sz="1200" dirty="0" smtClean="0"/>
              <a:t>April</a:t>
            </a:r>
            <a:endParaRPr lang="en-US" dirty="0"/>
          </a:p>
        </p:txBody>
      </p:sp>
      <p:sp>
        <p:nvSpPr>
          <p:cNvPr id="14" name="Content Placeholder 2"/>
          <p:cNvSpPr>
            <a:spLocks noGrp="1"/>
          </p:cNvSpPr>
          <p:nvPr>
            <p:ph idx="1"/>
          </p:nvPr>
        </p:nvSpPr>
        <p:spPr>
          <a:xfrm>
            <a:off x="325745" y="3042139"/>
            <a:ext cx="8348133" cy="2641600"/>
          </a:xfrm>
        </p:spPr>
        <p:txBody>
          <a:bodyPr>
            <a:noAutofit/>
          </a:bodyPr>
          <a:lstStyle/>
          <a:p>
            <a:pPr marL="0" indent="0">
              <a:buNone/>
            </a:pPr>
            <a:endParaRPr lang="en-US" sz="2400" b="1" dirty="0" smtClean="0">
              <a:latin typeface="+mn-lt"/>
            </a:endParaRPr>
          </a:p>
          <a:p>
            <a:pPr marL="0" indent="0">
              <a:buNone/>
            </a:pPr>
            <a:r>
              <a:rPr lang="en-US" sz="2400" b="1" dirty="0" smtClean="0">
                <a:latin typeface="+mn-lt"/>
              </a:rPr>
              <a:t>	“</a:t>
            </a:r>
            <a:r>
              <a:rPr lang="en-US" sz="2400" b="1" dirty="0">
                <a:latin typeface="+mn-lt"/>
              </a:rPr>
              <a:t>I don’t believe that [media agencies] have got the best </a:t>
            </a:r>
            <a:r>
              <a:rPr lang="en-US" sz="2400" b="1" dirty="0" smtClean="0">
                <a:latin typeface="+mn-lt"/>
              </a:rPr>
              <a:t>				interest </a:t>
            </a:r>
            <a:r>
              <a:rPr lang="en-US" sz="2400" b="1" dirty="0">
                <a:latin typeface="+mn-lt"/>
              </a:rPr>
              <a:t>of their </a:t>
            </a:r>
            <a:r>
              <a:rPr lang="en-US" sz="2400" b="1" dirty="0" smtClean="0">
                <a:latin typeface="+mn-lt"/>
              </a:rPr>
              <a:t>clients </a:t>
            </a:r>
            <a:r>
              <a:rPr lang="en-US" sz="2400" b="1" dirty="0">
                <a:latin typeface="+mn-lt"/>
              </a:rPr>
              <a:t>at heart any more.</a:t>
            </a:r>
            <a:r>
              <a:rPr lang="en-US" sz="2400" b="1" dirty="0" smtClean="0">
                <a:latin typeface="+mn-lt"/>
              </a:rPr>
              <a:t>”</a:t>
            </a:r>
          </a:p>
          <a:p>
            <a:pPr marL="457200" lvl="1" indent="0">
              <a:buNone/>
            </a:pPr>
            <a:endParaRPr lang="en-US" sz="2400" b="1" dirty="0">
              <a:latin typeface="+mn-lt"/>
            </a:endParaRPr>
          </a:p>
          <a:p>
            <a:pPr marL="457200" lvl="1" indent="0">
              <a:buNone/>
            </a:pPr>
            <a:r>
              <a:rPr lang="en-US" b="1" dirty="0" smtClean="0">
                <a:latin typeface="+mn-lt"/>
              </a:rPr>
              <a:t>Debbie </a:t>
            </a:r>
            <a:r>
              <a:rPr lang="en-US" b="1" dirty="0">
                <a:latin typeface="+mn-lt"/>
              </a:rPr>
              <a:t>Morrison </a:t>
            </a:r>
            <a:endParaRPr lang="en-US" b="1" dirty="0" smtClean="0">
              <a:latin typeface="+mn-lt"/>
            </a:endParaRPr>
          </a:p>
          <a:p>
            <a:pPr marL="457200" lvl="1" indent="0">
              <a:buNone/>
            </a:pPr>
            <a:r>
              <a:rPr lang="en-US" b="1" dirty="0" smtClean="0">
                <a:latin typeface="+mn-lt"/>
              </a:rPr>
              <a:t>ISBA </a:t>
            </a:r>
            <a:r>
              <a:rPr lang="en-US" b="1" dirty="0">
                <a:latin typeface="+mn-lt"/>
              </a:rPr>
              <a:t>Director of consultancy &amp; best </a:t>
            </a:r>
            <a:r>
              <a:rPr lang="en-US" b="1" dirty="0" smtClean="0">
                <a:latin typeface="+mn-lt"/>
              </a:rPr>
              <a:t>practice</a:t>
            </a:r>
          </a:p>
          <a:p>
            <a:endParaRPr lang="en-US" sz="2400" b="1" dirty="0">
              <a:latin typeface="+mn-lt"/>
            </a:endParaRPr>
          </a:p>
        </p:txBody>
      </p:sp>
      <p:cxnSp>
        <p:nvCxnSpPr>
          <p:cNvPr id="10" name="Straight Connector 9"/>
          <p:cNvCxnSpPr/>
          <p:nvPr/>
        </p:nvCxnSpPr>
        <p:spPr>
          <a:xfrm>
            <a:off x="7047808" y="1703270"/>
            <a:ext cx="692" cy="6496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7006836" y="2063102"/>
            <a:ext cx="659708" cy="276999"/>
          </a:xfrm>
          <a:prstGeom prst="rect">
            <a:avLst/>
          </a:prstGeom>
          <a:noFill/>
        </p:spPr>
        <p:txBody>
          <a:bodyPr wrap="square" rtlCol="0">
            <a:spAutoFit/>
          </a:bodyPr>
          <a:lstStyle/>
          <a:p>
            <a:r>
              <a:rPr lang="en-US" sz="1200" dirty="0" smtClean="0"/>
              <a:t>Feb</a:t>
            </a:r>
            <a:endParaRPr lang="en-US" dirty="0"/>
          </a:p>
        </p:txBody>
      </p:sp>
      <p:pic>
        <p:nvPicPr>
          <p:cNvPr id="13" name="Picture 12"/>
          <p:cNvPicPr>
            <a:picLocks noChangeAspect="1"/>
          </p:cNvPicPr>
          <p:nvPr/>
        </p:nvPicPr>
        <p:blipFill>
          <a:blip r:embed="rId3"/>
          <a:stretch>
            <a:fillRect/>
          </a:stretch>
        </p:blipFill>
        <p:spPr>
          <a:xfrm>
            <a:off x="7060508" y="1703270"/>
            <a:ext cx="545964" cy="363976"/>
          </a:xfrm>
          <a:prstGeom prst="rect">
            <a:avLst/>
          </a:prstGeom>
        </p:spPr>
      </p:pic>
      <p:pic>
        <p:nvPicPr>
          <p:cNvPr id="15" name="Picture 14"/>
          <p:cNvPicPr>
            <a:picLocks noChangeAspect="1"/>
          </p:cNvPicPr>
          <p:nvPr/>
        </p:nvPicPr>
        <p:blipFill>
          <a:blip r:embed="rId4"/>
          <a:stretch>
            <a:fillRect/>
          </a:stretch>
        </p:blipFill>
        <p:spPr>
          <a:xfrm>
            <a:off x="4241108" y="1703270"/>
            <a:ext cx="546100" cy="363976"/>
          </a:xfrm>
          <a:prstGeom prst="rect">
            <a:avLst/>
          </a:prstGeom>
        </p:spPr>
      </p:pic>
      <p:cxnSp>
        <p:nvCxnSpPr>
          <p:cNvPr id="16" name="Straight Connector 15"/>
          <p:cNvCxnSpPr/>
          <p:nvPr/>
        </p:nvCxnSpPr>
        <p:spPr>
          <a:xfrm>
            <a:off x="4241108" y="1703270"/>
            <a:ext cx="692" cy="6496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184304" y="2067246"/>
            <a:ext cx="659708" cy="276999"/>
          </a:xfrm>
          <a:prstGeom prst="rect">
            <a:avLst/>
          </a:prstGeom>
          <a:noFill/>
        </p:spPr>
        <p:txBody>
          <a:bodyPr wrap="square" rtlCol="0">
            <a:spAutoFit/>
          </a:bodyPr>
          <a:lstStyle/>
          <a:p>
            <a:r>
              <a:rPr lang="en-US" sz="1200" dirty="0" smtClean="0"/>
              <a:t>July</a:t>
            </a:r>
            <a:endParaRPr lang="en-US" dirty="0"/>
          </a:p>
        </p:txBody>
      </p:sp>
      <p:pic>
        <p:nvPicPr>
          <p:cNvPr id="18" name="Picture 17"/>
          <p:cNvPicPr>
            <a:picLocks noChangeAspect="1"/>
          </p:cNvPicPr>
          <p:nvPr/>
        </p:nvPicPr>
        <p:blipFill>
          <a:blip r:embed="rId5"/>
          <a:stretch>
            <a:fillRect/>
          </a:stretch>
        </p:blipFill>
        <p:spPr>
          <a:xfrm>
            <a:off x="3100113" y="1699179"/>
            <a:ext cx="613445" cy="368067"/>
          </a:xfrm>
          <a:prstGeom prst="rect">
            <a:avLst/>
          </a:prstGeom>
        </p:spPr>
      </p:pic>
      <p:cxnSp>
        <p:nvCxnSpPr>
          <p:cNvPr id="19" name="Straight Connector 18"/>
          <p:cNvCxnSpPr/>
          <p:nvPr/>
        </p:nvCxnSpPr>
        <p:spPr>
          <a:xfrm>
            <a:off x="3098108" y="1703270"/>
            <a:ext cx="692" cy="6496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3028604" y="2067246"/>
            <a:ext cx="659708" cy="276999"/>
          </a:xfrm>
          <a:prstGeom prst="rect">
            <a:avLst/>
          </a:prstGeom>
          <a:noFill/>
        </p:spPr>
        <p:txBody>
          <a:bodyPr wrap="square" rtlCol="0">
            <a:spAutoFit/>
          </a:bodyPr>
          <a:lstStyle/>
          <a:p>
            <a:r>
              <a:rPr lang="en-US" sz="1200" smtClean="0"/>
              <a:t>March</a:t>
            </a:r>
            <a:endParaRPr lang="en-US" dirty="0"/>
          </a:p>
        </p:txBody>
      </p:sp>
      <p:cxnSp>
        <p:nvCxnSpPr>
          <p:cNvPr id="21" name="Straight Connector 20"/>
          <p:cNvCxnSpPr/>
          <p:nvPr/>
        </p:nvCxnSpPr>
        <p:spPr>
          <a:xfrm>
            <a:off x="1878908" y="1703270"/>
            <a:ext cx="692" cy="6496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1822104" y="2067246"/>
            <a:ext cx="659708" cy="276999"/>
          </a:xfrm>
          <a:prstGeom prst="rect">
            <a:avLst/>
          </a:prstGeom>
          <a:noFill/>
        </p:spPr>
        <p:txBody>
          <a:bodyPr wrap="square" rtlCol="0">
            <a:spAutoFit/>
          </a:bodyPr>
          <a:lstStyle/>
          <a:p>
            <a:r>
              <a:rPr lang="en-US" sz="1200" dirty="0" smtClean="0"/>
              <a:t>Nov</a:t>
            </a:r>
            <a:endParaRPr lang="en-US" dirty="0"/>
          </a:p>
        </p:txBody>
      </p:sp>
      <p:pic>
        <p:nvPicPr>
          <p:cNvPr id="23" name="Picture 22"/>
          <p:cNvPicPr>
            <a:picLocks noChangeAspect="1"/>
          </p:cNvPicPr>
          <p:nvPr/>
        </p:nvPicPr>
        <p:blipFill>
          <a:blip r:embed="rId6"/>
          <a:stretch>
            <a:fillRect/>
          </a:stretch>
        </p:blipFill>
        <p:spPr>
          <a:xfrm>
            <a:off x="1887914" y="1699718"/>
            <a:ext cx="685800" cy="342900"/>
          </a:xfrm>
          <a:prstGeom prst="rect">
            <a:avLst/>
          </a:prstGeom>
        </p:spPr>
      </p:pic>
      <p:pic>
        <p:nvPicPr>
          <p:cNvPr id="5" name="Picture 4"/>
          <p:cNvPicPr>
            <a:picLocks noChangeAspect="1"/>
          </p:cNvPicPr>
          <p:nvPr/>
        </p:nvPicPr>
        <p:blipFill>
          <a:blip r:embed="rId7"/>
          <a:stretch>
            <a:fillRect/>
          </a:stretch>
        </p:blipFill>
        <p:spPr>
          <a:xfrm>
            <a:off x="7591474" y="1703304"/>
            <a:ext cx="613661" cy="363976"/>
          </a:xfrm>
          <a:prstGeom prst="rect">
            <a:avLst/>
          </a:prstGeom>
        </p:spPr>
      </p:pic>
    </p:spTree>
    <p:extLst>
      <p:ext uri="{BB962C8B-B14F-4D97-AF65-F5344CB8AC3E}">
        <p14:creationId xmlns:p14="http://schemas.microsoft.com/office/powerpoint/2010/main" val="49647578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8280468" y="1699179"/>
            <a:ext cx="613445" cy="368067"/>
          </a:xfrm>
          <a:prstGeom prst="rect">
            <a:avLst/>
          </a:prstGeom>
        </p:spPr>
      </p:pic>
      <p:sp>
        <p:nvSpPr>
          <p:cNvPr id="2" name="Title 1"/>
          <p:cNvSpPr>
            <a:spLocks noGrp="1"/>
          </p:cNvSpPr>
          <p:nvPr>
            <p:ph type="title"/>
          </p:nvPr>
        </p:nvSpPr>
        <p:spPr/>
        <p:txBody>
          <a:bodyPr/>
          <a:lstStyle/>
          <a:p>
            <a:r>
              <a:rPr lang="en-US" dirty="0" smtClean="0"/>
              <a:t>A universal problem has erupted</a:t>
            </a:r>
            <a:endParaRPr lang="en-US" dirty="0"/>
          </a:p>
        </p:txBody>
      </p:sp>
      <p:sp>
        <p:nvSpPr>
          <p:cNvPr id="3" name="Rectangle 2"/>
          <p:cNvSpPr/>
          <p:nvPr/>
        </p:nvSpPr>
        <p:spPr>
          <a:xfrm>
            <a:off x="354438" y="2352878"/>
            <a:ext cx="8319440" cy="403629"/>
          </a:xfrm>
          <a:prstGeom prst="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2015</a:t>
            </a:r>
            <a:endParaRPr lang="en-US" dirty="0">
              <a:solidFill>
                <a:srgbClr val="000000"/>
              </a:solidFill>
            </a:endParaRPr>
          </a:p>
        </p:txBody>
      </p:sp>
      <p:sp>
        <p:nvSpPr>
          <p:cNvPr id="6" name="Rectangle 5"/>
          <p:cNvSpPr/>
          <p:nvPr/>
        </p:nvSpPr>
        <p:spPr>
          <a:xfrm>
            <a:off x="364525" y="2352878"/>
            <a:ext cx="2037991" cy="403629"/>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2014</a:t>
            </a:r>
            <a:endParaRPr lang="en-US" dirty="0">
              <a:solidFill>
                <a:schemeClr val="tx1"/>
              </a:solidFill>
            </a:endParaRPr>
          </a:p>
        </p:txBody>
      </p:sp>
      <p:sp>
        <p:nvSpPr>
          <p:cNvPr id="8" name="Rectangle 7"/>
          <p:cNvSpPr/>
          <p:nvPr/>
        </p:nvSpPr>
        <p:spPr>
          <a:xfrm>
            <a:off x="6744162" y="2352878"/>
            <a:ext cx="1929716" cy="403629"/>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2016</a:t>
            </a:r>
            <a:endParaRPr lang="en-US" dirty="0">
              <a:solidFill>
                <a:srgbClr val="000000"/>
              </a:solidFill>
            </a:endParaRPr>
          </a:p>
        </p:txBody>
      </p:sp>
      <p:cxnSp>
        <p:nvCxnSpPr>
          <p:cNvPr id="7" name="Straight Connector 6"/>
          <p:cNvCxnSpPr/>
          <p:nvPr/>
        </p:nvCxnSpPr>
        <p:spPr>
          <a:xfrm>
            <a:off x="8288706" y="1703270"/>
            <a:ext cx="692" cy="6496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8239688" y="2067246"/>
            <a:ext cx="659708" cy="276999"/>
          </a:xfrm>
          <a:prstGeom prst="rect">
            <a:avLst/>
          </a:prstGeom>
          <a:noFill/>
        </p:spPr>
        <p:txBody>
          <a:bodyPr wrap="square" rtlCol="0">
            <a:spAutoFit/>
          </a:bodyPr>
          <a:lstStyle/>
          <a:p>
            <a:r>
              <a:rPr lang="en-US" sz="1200" dirty="0" smtClean="0"/>
              <a:t>June</a:t>
            </a:r>
            <a:endParaRPr lang="en-US" dirty="0"/>
          </a:p>
        </p:txBody>
      </p:sp>
      <p:sp>
        <p:nvSpPr>
          <p:cNvPr id="10" name="Content Placeholder 2"/>
          <p:cNvSpPr>
            <a:spLocks noGrp="1"/>
          </p:cNvSpPr>
          <p:nvPr>
            <p:ph idx="1"/>
          </p:nvPr>
        </p:nvSpPr>
        <p:spPr>
          <a:xfrm>
            <a:off x="354438" y="3162301"/>
            <a:ext cx="8229600" cy="2984500"/>
          </a:xfrm>
        </p:spPr>
        <p:txBody>
          <a:bodyPr>
            <a:normAutofit fontScale="92500" lnSpcReduction="10000"/>
          </a:bodyPr>
          <a:lstStyle/>
          <a:p>
            <a:pPr marL="457200" lvl="1" indent="0">
              <a:buNone/>
            </a:pPr>
            <a:endParaRPr lang="en-US" dirty="0"/>
          </a:p>
          <a:p>
            <a:pPr marL="457200" lvl="1" indent="0">
              <a:buNone/>
            </a:pPr>
            <a:r>
              <a:rPr lang="en-US" sz="2400" b="1" dirty="0" smtClean="0">
                <a:latin typeface="+mn-lt"/>
              </a:rPr>
              <a:t>	Whether </a:t>
            </a:r>
            <a:r>
              <a:rPr lang="en-US" sz="2400" b="1" dirty="0">
                <a:latin typeface="+mn-lt"/>
              </a:rPr>
              <a:t>acting as agency or principal, vast changes in </a:t>
            </a:r>
            <a:r>
              <a:rPr lang="en-US" sz="2400" b="1" dirty="0" smtClean="0">
                <a:latin typeface="+mn-lt"/>
              </a:rPr>
              <a:t>	technology</a:t>
            </a:r>
            <a:r>
              <a:rPr lang="en-US" sz="2400" b="1" dirty="0">
                <a:latin typeface="+mn-lt"/>
              </a:rPr>
              <a:t>, the complex digital supply chain, and the </a:t>
            </a:r>
            <a:r>
              <a:rPr lang="en-US" sz="2400" b="1" dirty="0" smtClean="0">
                <a:latin typeface="+mn-lt"/>
              </a:rPr>
              <a:t>	proliferation </a:t>
            </a:r>
            <a:r>
              <a:rPr lang="en-US" sz="2400" b="1" dirty="0">
                <a:latin typeface="+mn-lt"/>
              </a:rPr>
              <a:t>of media outlets provided agencies with </a:t>
            </a:r>
            <a:r>
              <a:rPr lang="en-US" sz="2400" b="1" dirty="0" smtClean="0">
                <a:latin typeface="+mn-lt"/>
              </a:rPr>
              <a:t>	additional </a:t>
            </a:r>
            <a:r>
              <a:rPr lang="en-US" sz="2400" b="1" dirty="0">
                <a:latin typeface="+mn-lt"/>
              </a:rPr>
              <a:t>opportunities to increase their profit margins </a:t>
            </a:r>
            <a:r>
              <a:rPr lang="en-US" sz="2400" b="1" dirty="0" smtClean="0">
                <a:latin typeface="+mn-lt"/>
              </a:rPr>
              <a:t>	beyond </a:t>
            </a:r>
            <a:r>
              <a:rPr lang="en-US" sz="2400" b="1" dirty="0">
                <a:latin typeface="+mn-lt"/>
              </a:rPr>
              <a:t>agency fees. This has led to disconcerting conflicts </a:t>
            </a:r>
            <a:r>
              <a:rPr lang="en-US" sz="2400" b="1" dirty="0" smtClean="0">
                <a:latin typeface="+mn-lt"/>
              </a:rPr>
              <a:t>of 	interest </a:t>
            </a:r>
            <a:r>
              <a:rPr lang="en-US" sz="2400" b="1" dirty="0">
                <a:latin typeface="+mn-lt"/>
              </a:rPr>
              <a:t>and a lack of transparency</a:t>
            </a:r>
            <a:r>
              <a:rPr lang="en-US" sz="2400" b="1" dirty="0" smtClean="0">
                <a:latin typeface="+mn-lt"/>
              </a:rPr>
              <a:t>.”</a:t>
            </a:r>
            <a:endParaRPr lang="en-US" sz="2400" b="1" dirty="0">
              <a:latin typeface="+mn-lt"/>
            </a:endParaRPr>
          </a:p>
          <a:p>
            <a:endParaRPr lang="en-US" sz="1900" b="1" dirty="0" smtClean="0">
              <a:latin typeface="+mn-lt"/>
            </a:endParaRPr>
          </a:p>
          <a:p>
            <a:pPr marL="0" indent="0">
              <a:buNone/>
            </a:pPr>
            <a:r>
              <a:rPr lang="en-US" sz="1900" b="1" dirty="0">
                <a:latin typeface="+mn-lt"/>
              </a:rPr>
              <a:t>	ANA – Transparency Report</a:t>
            </a:r>
          </a:p>
          <a:p>
            <a:pPr marL="0" indent="0">
              <a:buNone/>
            </a:pPr>
            <a:endParaRPr lang="en-US" dirty="0"/>
          </a:p>
        </p:txBody>
      </p:sp>
      <p:cxnSp>
        <p:nvCxnSpPr>
          <p:cNvPr id="12" name="Straight Connector 11"/>
          <p:cNvCxnSpPr/>
          <p:nvPr/>
        </p:nvCxnSpPr>
        <p:spPr>
          <a:xfrm>
            <a:off x="7582486" y="1703270"/>
            <a:ext cx="692" cy="6496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552449" y="2067246"/>
            <a:ext cx="659708" cy="276999"/>
          </a:xfrm>
          <a:prstGeom prst="rect">
            <a:avLst/>
          </a:prstGeom>
          <a:noFill/>
        </p:spPr>
        <p:txBody>
          <a:bodyPr wrap="square" rtlCol="0">
            <a:spAutoFit/>
          </a:bodyPr>
          <a:lstStyle/>
          <a:p>
            <a:r>
              <a:rPr lang="en-US" sz="1200" dirty="0" smtClean="0"/>
              <a:t>March</a:t>
            </a:r>
            <a:endParaRPr lang="en-US" dirty="0"/>
          </a:p>
        </p:txBody>
      </p:sp>
      <p:cxnSp>
        <p:nvCxnSpPr>
          <p:cNvPr id="14" name="Straight Connector 13"/>
          <p:cNvCxnSpPr/>
          <p:nvPr/>
        </p:nvCxnSpPr>
        <p:spPr>
          <a:xfrm>
            <a:off x="7047808" y="1703270"/>
            <a:ext cx="692" cy="6496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7006836" y="2063102"/>
            <a:ext cx="659708" cy="276999"/>
          </a:xfrm>
          <a:prstGeom prst="rect">
            <a:avLst/>
          </a:prstGeom>
          <a:noFill/>
        </p:spPr>
        <p:txBody>
          <a:bodyPr wrap="square" rtlCol="0">
            <a:spAutoFit/>
          </a:bodyPr>
          <a:lstStyle/>
          <a:p>
            <a:r>
              <a:rPr lang="en-US" sz="1200" dirty="0" smtClean="0"/>
              <a:t>Feb</a:t>
            </a:r>
            <a:endParaRPr lang="en-US" dirty="0"/>
          </a:p>
        </p:txBody>
      </p:sp>
      <p:pic>
        <p:nvPicPr>
          <p:cNvPr id="16" name="Picture 15"/>
          <p:cNvPicPr>
            <a:picLocks noChangeAspect="1"/>
          </p:cNvPicPr>
          <p:nvPr/>
        </p:nvPicPr>
        <p:blipFill>
          <a:blip r:embed="rId4"/>
          <a:stretch>
            <a:fillRect/>
          </a:stretch>
        </p:blipFill>
        <p:spPr>
          <a:xfrm>
            <a:off x="7060508" y="1703270"/>
            <a:ext cx="545964" cy="363976"/>
          </a:xfrm>
          <a:prstGeom prst="rect">
            <a:avLst/>
          </a:prstGeom>
        </p:spPr>
      </p:pic>
      <p:pic>
        <p:nvPicPr>
          <p:cNvPr id="17" name="Picture 16"/>
          <p:cNvPicPr>
            <a:picLocks noChangeAspect="1"/>
          </p:cNvPicPr>
          <p:nvPr/>
        </p:nvPicPr>
        <p:blipFill>
          <a:blip r:embed="rId5"/>
          <a:stretch>
            <a:fillRect/>
          </a:stretch>
        </p:blipFill>
        <p:spPr>
          <a:xfrm>
            <a:off x="4241108" y="1703270"/>
            <a:ext cx="546100" cy="363976"/>
          </a:xfrm>
          <a:prstGeom prst="rect">
            <a:avLst/>
          </a:prstGeom>
        </p:spPr>
      </p:pic>
      <p:cxnSp>
        <p:nvCxnSpPr>
          <p:cNvPr id="18" name="Straight Connector 17"/>
          <p:cNvCxnSpPr/>
          <p:nvPr/>
        </p:nvCxnSpPr>
        <p:spPr>
          <a:xfrm>
            <a:off x="4241108" y="1703270"/>
            <a:ext cx="692" cy="6496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4184304" y="2067246"/>
            <a:ext cx="659708" cy="276999"/>
          </a:xfrm>
          <a:prstGeom prst="rect">
            <a:avLst/>
          </a:prstGeom>
          <a:noFill/>
        </p:spPr>
        <p:txBody>
          <a:bodyPr wrap="square" rtlCol="0">
            <a:spAutoFit/>
          </a:bodyPr>
          <a:lstStyle/>
          <a:p>
            <a:r>
              <a:rPr lang="en-US" sz="1200" dirty="0" smtClean="0"/>
              <a:t>July</a:t>
            </a:r>
            <a:endParaRPr lang="en-US" dirty="0"/>
          </a:p>
        </p:txBody>
      </p:sp>
      <p:pic>
        <p:nvPicPr>
          <p:cNvPr id="20" name="Picture 19"/>
          <p:cNvPicPr>
            <a:picLocks noChangeAspect="1"/>
          </p:cNvPicPr>
          <p:nvPr/>
        </p:nvPicPr>
        <p:blipFill>
          <a:blip r:embed="rId3"/>
          <a:stretch>
            <a:fillRect/>
          </a:stretch>
        </p:blipFill>
        <p:spPr>
          <a:xfrm>
            <a:off x="3100113" y="1699179"/>
            <a:ext cx="613445" cy="368067"/>
          </a:xfrm>
          <a:prstGeom prst="rect">
            <a:avLst/>
          </a:prstGeom>
        </p:spPr>
      </p:pic>
      <p:cxnSp>
        <p:nvCxnSpPr>
          <p:cNvPr id="21" name="Straight Connector 20"/>
          <p:cNvCxnSpPr/>
          <p:nvPr/>
        </p:nvCxnSpPr>
        <p:spPr>
          <a:xfrm>
            <a:off x="3098108" y="1703270"/>
            <a:ext cx="692" cy="6496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3028604" y="2067246"/>
            <a:ext cx="659708" cy="276999"/>
          </a:xfrm>
          <a:prstGeom prst="rect">
            <a:avLst/>
          </a:prstGeom>
          <a:noFill/>
        </p:spPr>
        <p:txBody>
          <a:bodyPr wrap="square" rtlCol="0">
            <a:spAutoFit/>
          </a:bodyPr>
          <a:lstStyle/>
          <a:p>
            <a:r>
              <a:rPr lang="en-US" sz="1200" smtClean="0"/>
              <a:t>March</a:t>
            </a:r>
            <a:endParaRPr lang="en-US" dirty="0"/>
          </a:p>
        </p:txBody>
      </p:sp>
      <p:cxnSp>
        <p:nvCxnSpPr>
          <p:cNvPr id="23" name="Straight Connector 22"/>
          <p:cNvCxnSpPr/>
          <p:nvPr/>
        </p:nvCxnSpPr>
        <p:spPr>
          <a:xfrm>
            <a:off x="1878908" y="1703270"/>
            <a:ext cx="692" cy="6496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822104" y="2067246"/>
            <a:ext cx="659708" cy="276999"/>
          </a:xfrm>
          <a:prstGeom prst="rect">
            <a:avLst/>
          </a:prstGeom>
          <a:noFill/>
        </p:spPr>
        <p:txBody>
          <a:bodyPr wrap="square" rtlCol="0">
            <a:spAutoFit/>
          </a:bodyPr>
          <a:lstStyle/>
          <a:p>
            <a:r>
              <a:rPr lang="en-US" sz="1200" dirty="0" smtClean="0"/>
              <a:t>Nov</a:t>
            </a:r>
            <a:endParaRPr lang="en-US" dirty="0"/>
          </a:p>
        </p:txBody>
      </p:sp>
      <p:pic>
        <p:nvPicPr>
          <p:cNvPr id="25" name="Picture 24"/>
          <p:cNvPicPr>
            <a:picLocks noChangeAspect="1"/>
          </p:cNvPicPr>
          <p:nvPr/>
        </p:nvPicPr>
        <p:blipFill>
          <a:blip r:embed="rId6"/>
          <a:stretch>
            <a:fillRect/>
          </a:stretch>
        </p:blipFill>
        <p:spPr>
          <a:xfrm>
            <a:off x="1887914" y="1699718"/>
            <a:ext cx="685800" cy="342900"/>
          </a:xfrm>
          <a:prstGeom prst="rect">
            <a:avLst/>
          </a:prstGeom>
        </p:spPr>
      </p:pic>
      <p:pic>
        <p:nvPicPr>
          <p:cNvPr id="26" name="Picture 25"/>
          <p:cNvPicPr>
            <a:picLocks noChangeAspect="1"/>
          </p:cNvPicPr>
          <p:nvPr/>
        </p:nvPicPr>
        <p:blipFill>
          <a:blip r:embed="rId7"/>
          <a:stretch>
            <a:fillRect/>
          </a:stretch>
        </p:blipFill>
        <p:spPr>
          <a:xfrm>
            <a:off x="7591474" y="1703304"/>
            <a:ext cx="613661" cy="363976"/>
          </a:xfrm>
          <a:prstGeom prst="rect">
            <a:avLst/>
          </a:prstGeom>
        </p:spPr>
      </p:pic>
    </p:spTree>
    <p:extLst>
      <p:ext uri="{BB962C8B-B14F-4D97-AF65-F5344CB8AC3E}">
        <p14:creationId xmlns:p14="http://schemas.microsoft.com/office/powerpoint/2010/main" val="101889395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universal problem has erupted</a:t>
            </a:r>
            <a:endParaRPr lang="en-US" dirty="0"/>
          </a:p>
        </p:txBody>
      </p:sp>
      <p:sp>
        <p:nvSpPr>
          <p:cNvPr id="3" name="Rectangle 2"/>
          <p:cNvSpPr/>
          <p:nvPr/>
        </p:nvSpPr>
        <p:spPr>
          <a:xfrm>
            <a:off x="354438" y="2352878"/>
            <a:ext cx="8319440" cy="403629"/>
          </a:xfrm>
          <a:prstGeom prst="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2015</a:t>
            </a:r>
            <a:endParaRPr lang="en-US" dirty="0">
              <a:solidFill>
                <a:srgbClr val="000000"/>
              </a:solidFill>
            </a:endParaRPr>
          </a:p>
        </p:txBody>
      </p:sp>
      <p:sp>
        <p:nvSpPr>
          <p:cNvPr id="6" name="Rectangle 5"/>
          <p:cNvSpPr/>
          <p:nvPr/>
        </p:nvSpPr>
        <p:spPr>
          <a:xfrm>
            <a:off x="364525" y="2352878"/>
            <a:ext cx="2037991" cy="403629"/>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2014</a:t>
            </a:r>
            <a:endParaRPr lang="en-US" dirty="0">
              <a:solidFill>
                <a:schemeClr val="tx1"/>
              </a:solidFill>
            </a:endParaRPr>
          </a:p>
        </p:txBody>
      </p:sp>
      <p:sp>
        <p:nvSpPr>
          <p:cNvPr id="8" name="Rectangle 7"/>
          <p:cNvSpPr/>
          <p:nvPr/>
        </p:nvSpPr>
        <p:spPr>
          <a:xfrm>
            <a:off x="6744162" y="2352878"/>
            <a:ext cx="1929716" cy="403629"/>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2016</a:t>
            </a:r>
            <a:endParaRPr lang="en-US" dirty="0">
              <a:solidFill>
                <a:srgbClr val="000000"/>
              </a:solidFill>
            </a:endParaRPr>
          </a:p>
        </p:txBody>
      </p:sp>
      <p:cxnSp>
        <p:nvCxnSpPr>
          <p:cNvPr id="21" name="Straight Connector 20"/>
          <p:cNvCxnSpPr/>
          <p:nvPr/>
        </p:nvCxnSpPr>
        <p:spPr>
          <a:xfrm>
            <a:off x="8368608" y="1703270"/>
            <a:ext cx="692" cy="6496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8496178" y="2067246"/>
            <a:ext cx="582109" cy="276999"/>
          </a:xfrm>
          <a:prstGeom prst="rect">
            <a:avLst/>
          </a:prstGeom>
          <a:noFill/>
        </p:spPr>
        <p:txBody>
          <a:bodyPr wrap="square" rtlCol="0">
            <a:spAutoFit/>
          </a:bodyPr>
          <a:lstStyle/>
          <a:p>
            <a:r>
              <a:rPr lang="en-US" sz="1200" dirty="0" smtClean="0"/>
              <a:t>June</a:t>
            </a:r>
            <a:endParaRPr lang="en-US" dirty="0"/>
          </a:p>
        </p:txBody>
      </p:sp>
      <p:pic>
        <p:nvPicPr>
          <p:cNvPr id="11" name="Picture 10"/>
          <p:cNvPicPr>
            <a:picLocks noChangeAspect="1"/>
          </p:cNvPicPr>
          <p:nvPr/>
        </p:nvPicPr>
        <p:blipFill>
          <a:blip r:embed="rId3"/>
          <a:stretch>
            <a:fillRect/>
          </a:stretch>
        </p:blipFill>
        <p:spPr>
          <a:xfrm>
            <a:off x="8280468" y="1699179"/>
            <a:ext cx="613445" cy="368067"/>
          </a:xfrm>
          <a:prstGeom prst="rect">
            <a:avLst/>
          </a:prstGeom>
        </p:spPr>
      </p:pic>
      <p:cxnSp>
        <p:nvCxnSpPr>
          <p:cNvPr id="12" name="Straight Connector 11"/>
          <p:cNvCxnSpPr/>
          <p:nvPr/>
        </p:nvCxnSpPr>
        <p:spPr>
          <a:xfrm>
            <a:off x="8288706" y="1703270"/>
            <a:ext cx="692" cy="6496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7582486" y="1703270"/>
            <a:ext cx="692" cy="6496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552449" y="2067246"/>
            <a:ext cx="659708" cy="276999"/>
          </a:xfrm>
          <a:prstGeom prst="rect">
            <a:avLst/>
          </a:prstGeom>
          <a:noFill/>
        </p:spPr>
        <p:txBody>
          <a:bodyPr wrap="square" rtlCol="0">
            <a:spAutoFit/>
          </a:bodyPr>
          <a:lstStyle/>
          <a:p>
            <a:r>
              <a:rPr lang="en-US" sz="1200" dirty="0" smtClean="0"/>
              <a:t>March</a:t>
            </a:r>
            <a:endParaRPr lang="en-US" dirty="0"/>
          </a:p>
        </p:txBody>
      </p:sp>
      <p:cxnSp>
        <p:nvCxnSpPr>
          <p:cNvPr id="18" name="Straight Connector 17"/>
          <p:cNvCxnSpPr/>
          <p:nvPr/>
        </p:nvCxnSpPr>
        <p:spPr>
          <a:xfrm>
            <a:off x="7047808" y="1703270"/>
            <a:ext cx="692" cy="6496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7006836" y="2063102"/>
            <a:ext cx="659708" cy="276999"/>
          </a:xfrm>
          <a:prstGeom prst="rect">
            <a:avLst/>
          </a:prstGeom>
          <a:noFill/>
        </p:spPr>
        <p:txBody>
          <a:bodyPr wrap="square" rtlCol="0">
            <a:spAutoFit/>
          </a:bodyPr>
          <a:lstStyle/>
          <a:p>
            <a:r>
              <a:rPr lang="en-US" sz="1200" dirty="0" smtClean="0"/>
              <a:t>Feb</a:t>
            </a:r>
            <a:endParaRPr lang="en-US" dirty="0"/>
          </a:p>
        </p:txBody>
      </p:sp>
      <p:pic>
        <p:nvPicPr>
          <p:cNvPr id="20" name="Picture 19"/>
          <p:cNvPicPr>
            <a:picLocks noChangeAspect="1"/>
          </p:cNvPicPr>
          <p:nvPr/>
        </p:nvPicPr>
        <p:blipFill>
          <a:blip r:embed="rId4"/>
          <a:stretch>
            <a:fillRect/>
          </a:stretch>
        </p:blipFill>
        <p:spPr>
          <a:xfrm>
            <a:off x="7060508" y="1703270"/>
            <a:ext cx="545964" cy="363976"/>
          </a:xfrm>
          <a:prstGeom prst="rect">
            <a:avLst/>
          </a:prstGeom>
        </p:spPr>
      </p:pic>
      <p:pic>
        <p:nvPicPr>
          <p:cNvPr id="24" name="Picture 23"/>
          <p:cNvPicPr>
            <a:picLocks noChangeAspect="1"/>
          </p:cNvPicPr>
          <p:nvPr/>
        </p:nvPicPr>
        <p:blipFill>
          <a:blip r:embed="rId5"/>
          <a:stretch>
            <a:fillRect/>
          </a:stretch>
        </p:blipFill>
        <p:spPr>
          <a:xfrm>
            <a:off x="4241108" y="1703270"/>
            <a:ext cx="546100" cy="363976"/>
          </a:xfrm>
          <a:prstGeom prst="rect">
            <a:avLst/>
          </a:prstGeom>
        </p:spPr>
      </p:pic>
      <p:cxnSp>
        <p:nvCxnSpPr>
          <p:cNvPr id="25" name="Straight Connector 24"/>
          <p:cNvCxnSpPr/>
          <p:nvPr/>
        </p:nvCxnSpPr>
        <p:spPr>
          <a:xfrm>
            <a:off x="4241108" y="1703270"/>
            <a:ext cx="692" cy="6496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4184304" y="2067246"/>
            <a:ext cx="659708" cy="276999"/>
          </a:xfrm>
          <a:prstGeom prst="rect">
            <a:avLst/>
          </a:prstGeom>
          <a:noFill/>
        </p:spPr>
        <p:txBody>
          <a:bodyPr wrap="square" rtlCol="0">
            <a:spAutoFit/>
          </a:bodyPr>
          <a:lstStyle/>
          <a:p>
            <a:r>
              <a:rPr lang="en-US" sz="1200" dirty="0" smtClean="0"/>
              <a:t>July</a:t>
            </a:r>
            <a:endParaRPr lang="en-US" dirty="0"/>
          </a:p>
        </p:txBody>
      </p:sp>
      <p:pic>
        <p:nvPicPr>
          <p:cNvPr id="27" name="Picture 26"/>
          <p:cNvPicPr>
            <a:picLocks noChangeAspect="1"/>
          </p:cNvPicPr>
          <p:nvPr/>
        </p:nvPicPr>
        <p:blipFill>
          <a:blip r:embed="rId3"/>
          <a:stretch>
            <a:fillRect/>
          </a:stretch>
        </p:blipFill>
        <p:spPr>
          <a:xfrm>
            <a:off x="3100113" y="1699179"/>
            <a:ext cx="613445" cy="368067"/>
          </a:xfrm>
          <a:prstGeom prst="rect">
            <a:avLst/>
          </a:prstGeom>
        </p:spPr>
      </p:pic>
      <p:cxnSp>
        <p:nvCxnSpPr>
          <p:cNvPr id="28" name="Straight Connector 27"/>
          <p:cNvCxnSpPr/>
          <p:nvPr/>
        </p:nvCxnSpPr>
        <p:spPr>
          <a:xfrm>
            <a:off x="3098108" y="1703270"/>
            <a:ext cx="692" cy="6496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3028604" y="2067246"/>
            <a:ext cx="659708" cy="276999"/>
          </a:xfrm>
          <a:prstGeom prst="rect">
            <a:avLst/>
          </a:prstGeom>
          <a:noFill/>
        </p:spPr>
        <p:txBody>
          <a:bodyPr wrap="square" rtlCol="0">
            <a:spAutoFit/>
          </a:bodyPr>
          <a:lstStyle/>
          <a:p>
            <a:r>
              <a:rPr lang="en-US" sz="1200" smtClean="0"/>
              <a:t>March</a:t>
            </a:r>
            <a:endParaRPr lang="en-US" dirty="0"/>
          </a:p>
        </p:txBody>
      </p:sp>
      <p:cxnSp>
        <p:nvCxnSpPr>
          <p:cNvPr id="30" name="Straight Connector 29"/>
          <p:cNvCxnSpPr/>
          <p:nvPr/>
        </p:nvCxnSpPr>
        <p:spPr>
          <a:xfrm>
            <a:off x="1878908" y="1703270"/>
            <a:ext cx="692" cy="6496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1822104" y="2067246"/>
            <a:ext cx="659708" cy="276999"/>
          </a:xfrm>
          <a:prstGeom prst="rect">
            <a:avLst/>
          </a:prstGeom>
          <a:noFill/>
        </p:spPr>
        <p:txBody>
          <a:bodyPr wrap="square" rtlCol="0">
            <a:spAutoFit/>
          </a:bodyPr>
          <a:lstStyle/>
          <a:p>
            <a:r>
              <a:rPr lang="en-US" sz="1200" dirty="0" smtClean="0"/>
              <a:t>Nov</a:t>
            </a:r>
            <a:endParaRPr lang="en-US" dirty="0"/>
          </a:p>
        </p:txBody>
      </p:sp>
      <p:pic>
        <p:nvPicPr>
          <p:cNvPr id="32" name="Picture 31"/>
          <p:cNvPicPr>
            <a:picLocks noChangeAspect="1"/>
          </p:cNvPicPr>
          <p:nvPr/>
        </p:nvPicPr>
        <p:blipFill>
          <a:blip r:embed="rId6"/>
          <a:stretch>
            <a:fillRect/>
          </a:stretch>
        </p:blipFill>
        <p:spPr>
          <a:xfrm>
            <a:off x="1887914" y="1699718"/>
            <a:ext cx="685800" cy="342900"/>
          </a:xfrm>
          <a:prstGeom prst="rect">
            <a:avLst/>
          </a:prstGeom>
        </p:spPr>
      </p:pic>
      <p:pic>
        <p:nvPicPr>
          <p:cNvPr id="33" name="Picture 32"/>
          <p:cNvPicPr>
            <a:picLocks noChangeAspect="1"/>
          </p:cNvPicPr>
          <p:nvPr/>
        </p:nvPicPr>
        <p:blipFill>
          <a:blip r:embed="rId7"/>
          <a:stretch>
            <a:fillRect/>
          </a:stretch>
        </p:blipFill>
        <p:spPr>
          <a:xfrm>
            <a:off x="7591474" y="1703304"/>
            <a:ext cx="613661" cy="363976"/>
          </a:xfrm>
          <a:prstGeom prst="rect">
            <a:avLst/>
          </a:prstGeom>
        </p:spPr>
      </p:pic>
      <p:pic>
        <p:nvPicPr>
          <p:cNvPr id="23" name="Picture 22"/>
          <p:cNvPicPr>
            <a:picLocks noChangeAspect="1"/>
          </p:cNvPicPr>
          <p:nvPr/>
        </p:nvPicPr>
        <p:blipFill>
          <a:blip r:embed="rId6"/>
          <a:stretch>
            <a:fillRect/>
          </a:stretch>
        </p:blipFill>
        <p:spPr>
          <a:xfrm>
            <a:off x="8377614" y="1699718"/>
            <a:ext cx="685800" cy="342900"/>
          </a:xfrm>
          <a:prstGeom prst="rect">
            <a:avLst/>
          </a:prstGeom>
        </p:spPr>
      </p:pic>
      <p:sp>
        <p:nvSpPr>
          <p:cNvPr id="4" name="TextBox 3"/>
          <p:cNvSpPr txBox="1"/>
          <p:nvPr/>
        </p:nvSpPr>
        <p:spPr>
          <a:xfrm>
            <a:off x="1270071" y="3707451"/>
            <a:ext cx="7107543" cy="1477327"/>
          </a:xfrm>
          <a:prstGeom prst="rect">
            <a:avLst/>
          </a:prstGeom>
          <a:noFill/>
        </p:spPr>
        <p:txBody>
          <a:bodyPr wrap="square" rtlCol="0">
            <a:spAutoFit/>
          </a:bodyPr>
          <a:lstStyle/>
          <a:p>
            <a:r>
              <a:rPr lang="en-US" sz="2400" b="1" dirty="0" smtClean="0"/>
              <a:t>Advertiser association (AANA) accused of conflict of interest over media agency funding</a:t>
            </a:r>
          </a:p>
          <a:p>
            <a:endParaRPr lang="en-US" sz="2400" b="1" dirty="0"/>
          </a:p>
          <a:p>
            <a:r>
              <a:rPr lang="en-US" b="1" dirty="0" err="1" smtClean="0"/>
              <a:t>Mumbrella</a:t>
            </a:r>
            <a:endParaRPr lang="en-US" b="1" dirty="0"/>
          </a:p>
        </p:txBody>
      </p:sp>
    </p:spTree>
    <p:extLst>
      <p:ext uri="{BB962C8B-B14F-4D97-AF65-F5344CB8AC3E}">
        <p14:creationId xmlns:p14="http://schemas.microsoft.com/office/powerpoint/2010/main" val="139349724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Guess what agencies are saying…..</a:t>
            </a:r>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67637"/>
          <a:stretch/>
        </p:blipFill>
        <p:spPr>
          <a:xfrm>
            <a:off x="566839" y="2068342"/>
            <a:ext cx="4014584" cy="1473123"/>
          </a:xfrm>
          <a:prstGeom prst="rect">
            <a:avLst/>
          </a:prstGeom>
        </p:spPr>
      </p:pic>
      <p:pic>
        <p:nvPicPr>
          <p:cNvPr id="3" name="Picture 2" descr="Screen Shot 2016-07-20 at 11.49.12 am.png"/>
          <p:cNvPicPr>
            <a:picLocks noChangeAspect="1"/>
          </p:cNvPicPr>
          <p:nvPr/>
        </p:nvPicPr>
        <p:blipFill rotWithShape="1">
          <a:blip r:embed="rId4">
            <a:extLst>
              <a:ext uri="{28A0092B-C50C-407E-A947-70E740481C1C}">
                <a14:useLocalDpi xmlns:a14="http://schemas.microsoft.com/office/drawing/2010/main" val="0"/>
              </a:ext>
            </a:extLst>
          </a:blip>
          <a:srcRect t="29562" b="36497"/>
          <a:stretch/>
        </p:blipFill>
        <p:spPr>
          <a:xfrm>
            <a:off x="4775157" y="2174725"/>
            <a:ext cx="3631046" cy="1124859"/>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r="9160" b="70886"/>
          <a:stretch/>
        </p:blipFill>
        <p:spPr>
          <a:xfrm>
            <a:off x="566839" y="4531976"/>
            <a:ext cx="4073865" cy="1254480"/>
          </a:xfrm>
          <a:prstGeom prst="rect">
            <a:avLst/>
          </a:prstGeom>
        </p:spPr>
      </p:pic>
      <p:sp>
        <p:nvSpPr>
          <p:cNvPr id="8" name="Rectangle 7"/>
          <p:cNvSpPr/>
          <p:nvPr/>
        </p:nvSpPr>
        <p:spPr>
          <a:xfrm>
            <a:off x="4725645" y="4506482"/>
            <a:ext cx="3834203" cy="923330"/>
          </a:xfrm>
          <a:prstGeom prst="rect">
            <a:avLst/>
          </a:prstGeom>
        </p:spPr>
        <p:txBody>
          <a:bodyPr wrap="square">
            <a:spAutoFit/>
          </a:bodyPr>
          <a:lstStyle/>
          <a:p>
            <a:r>
              <a:rPr lang="en-US" b="1" dirty="0"/>
              <a:t>MAGNA And Zenith: Digital Growth Fueled By Programmatic, Mobile And Video</a:t>
            </a:r>
            <a:endParaRPr lang="en-US" dirty="0"/>
          </a:p>
        </p:txBody>
      </p:sp>
      <p:pic>
        <p:nvPicPr>
          <p:cNvPr id="9" name="Picture 8" descr="Ad exchanger 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04592" y="5549858"/>
            <a:ext cx="950151" cy="420953"/>
          </a:xfrm>
          <a:prstGeom prst="rect">
            <a:avLst/>
          </a:prstGeom>
        </p:spPr>
      </p:pic>
    </p:spTree>
    <p:extLst>
      <p:ext uri="{BB962C8B-B14F-4D97-AF65-F5344CB8AC3E}">
        <p14:creationId xmlns:p14="http://schemas.microsoft.com/office/powerpoint/2010/main" val="421167827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582730" cy="1143000"/>
          </a:xfrm>
        </p:spPr>
        <p:txBody>
          <a:bodyPr/>
          <a:lstStyle/>
          <a:p>
            <a:r>
              <a:rPr lang="en-US" dirty="0" smtClean="0"/>
              <a:t>One conclusion…….</a:t>
            </a:r>
            <a:endParaRPr lang="en-US" dirty="0"/>
          </a:p>
        </p:txBody>
      </p:sp>
      <p:sp>
        <p:nvSpPr>
          <p:cNvPr id="3" name="Content Placeholder 2"/>
          <p:cNvSpPr>
            <a:spLocks noGrp="1"/>
          </p:cNvSpPr>
          <p:nvPr>
            <p:ph idx="1"/>
          </p:nvPr>
        </p:nvSpPr>
        <p:spPr/>
        <p:txBody>
          <a:bodyPr>
            <a:normAutofit lnSpcReduction="10000"/>
          </a:bodyPr>
          <a:lstStyle/>
          <a:p>
            <a:r>
              <a:rPr lang="en-US" dirty="0" smtClean="0"/>
              <a:t>ANA Transparency Report - June 2016 </a:t>
            </a:r>
          </a:p>
          <a:p>
            <a:pPr lvl="1"/>
            <a:r>
              <a:rPr lang="en-US" dirty="0" smtClean="0"/>
              <a:t>“Brands </a:t>
            </a:r>
            <a:r>
              <a:rPr lang="en-US" dirty="0"/>
              <a:t>need </a:t>
            </a:r>
            <a:r>
              <a:rPr lang="en-US" b="1" dirty="0">
                <a:solidFill>
                  <a:srgbClr val="FF0000"/>
                </a:solidFill>
              </a:rPr>
              <a:t>“Chief Media Officers”</a:t>
            </a:r>
            <a:r>
              <a:rPr lang="en-US" dirty="0"/>
              <a:t> to ensure media agency transparency</a:t>
            </a:r>
            <a:r>
              <a:rPr lang="en-US" dirty="0" smtClean="0"/>
              <a:t>”</a:t>
            </a:r>
          </a:p>
          <a:p>
            <a:pPr lvl="1"/>
            <a:endParaRPr lang="en-US" dirty="0" smtClean="0"/>
          </a:p>
          <a:p>
            <a:r>
              <a:rPr lang="en-US" dirty="0" smtClean="0"/>
              <a:t>ISBA - </a:t>
            </a:r>
            <a:r>
              <a:rPr lang="en-US" dirty="0"/>
              <a:t>Debbie Morrison </a:t>
            </a:r>
            <a:r>
              <a:rPr lang="en-US" dirty="0" smtClean="0"/>
              <a:t>Director </a:t>
            </a:r>
            <a:r>
              <a:rPr lang="en-US" dirty="0"/>
              <a:t>of consultancy &amp; best </a:t>
            </a:r>
            <a:r>
              <a:rPr lang="en-US" dirty="0" smtClean="0"/>
              <a:t>practice</a:t>
            </a:r>
          </a:p>
          <a:p>
            <a:pPr lvl="1"/>
            <a:r>
              <a:rPr lang="en-US" dirty="0"/>
              <a:t>“We look at our clients and hardly any have </a:t>
            </a:r>
            <a:r>
              <a:rPr lang="en-US" b="1" dirty="0">
                <a:solidFill>
                  <a:srgbClr val="FF0000"/>
                </a:solidFill>
              </a:rPr>
              <a:t>media specialists in-house </a:t>
            </a:r>
            <a:r>
              <a:rPr lang="en-US" dirty="0"/>
              <a:t>yet media expenditure tends to be the biggest second spend after capital expenditure. It is crazy. You need someone who knows how to manage </a:t>
            </a:r>
            <a:r>
              <a:rPr lang="en-US" dirty="0" err="1"/>
              <a:t>viewability</a:t>
            </a:r>
            <a:r>
              <a:rPr lang="en-US" dirty="0"/>
              <a:t> and media buying, or the agency can take advantage, especially with digital marketing and programmatic creating so many complications.”</a:t>
            </a:r>
          </a:p>
          <a:p>
            <a:pPr marL="457200" lvl="1" indent="0">
              <a:buNone/>
            </a:pPr>
            <a:endParaRPr lang="en-US" dirty="0" smtClean="0"/>
          </a:p>
          <a:p>
            <a:r>
              <a:rPr lang="en-US" dirty="0"/>
              <a:t>Marketing Week May 2016 – Mark </a:t>
            </a:r>
            <a:r>
              <a:rPr lang="en-US" dirty="0" err="1"/>
              <a:t>Ritson</a:t>
            </a:r>
            <a:r>
              <a:rPr lang="en-US" dirty="0"/>
              <a:t>, Marketing Guru</a:t>
            </a:r>
          </a:p>
          <a:p>
            <a:pPr lvl="1"/>
            <a:r>
              <a:rPr lang="en-US" dirty="0"/>
              <a:t>“If I were a client I would not just take my </a:t>
            </a:r>
            <a:r>
              <a:rPr lang="en-US" b="1" dirty="0">
                <a:solidFill>
                  <a:srgbClr val="FF0000"/>
                </a:solidFill>
              </a:rPr>
              <a:t>media buying in-house</a:t>
            </a:r>
            <a:r>
              <a:rPr lang="en-US" dirty="0"/>
              <a:t>, I’d lock the door and close the curtains too.”</a:t>
            </a:r>
          </a:p>
          <a:p>
            <a:endParaRPr lang="en-US" dirty="0"/>
          </a:p>
          <a:p>
            <a:endParaRPr lang="en-US" dirty="0" smtClean="0"/>
          </a:p>
          <a:p>
            <a:endParaRPr lang="en-US" dirty="0"/>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98698028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6004" y="2432304"/>
            <a:ext cx="1682496" cy="2154436"/>
          </a:xfrm>
          <a:prstGeom prst="rect">
            <a:avLst/>
          </a:prstGeom>
          <a:noFill/>
        </p:spPr>
        <p:txBody>
          <a:bodyPr wrap="square" rtlCol="0">
            <a:spAutoFit/>
          </a:bodyPr>
          <a:lstStyle/>
          <a:p>
            <a:pPr algn="ctr"/>
            <a:r>
              <a:rPr lang="en-US" sz="1400" b="1" u="sng" dirty="0" smtClean="0"/>
              <a:t>Owner Driven</a:t>
            </a:r>
          </a:p>
          <a:p>
            <a:pPr algn="ctr"/>
            <a:endParaRPr lang="en-US" sz="1400" dirty="0"/>
          </a:p>
          <a:p>
            <a:pPr algn="ctr"/>
            <a:r>
              <a:rPr lang="en-US" sz="1400" dirty="0" smtClean="0"/>
              <a:t>MD involvement</a:t>
            </a:r>
          </a:p>
          <a:p>
            <a:pPr algn="ctr"/>
            <a:endParaRPr lang="en-US" sz="1400" dirty="0"/>
          </a:p>
          <a:p>
            <a:pPr algn="ctr"/>
            <a:r>
              <a:rPr lang="en-US" sz="1400" dirty="0" smtClean="0"/>
              <a:t>Simpler reporting</a:t>
            </a:r>
          </a:p>
          <a:p>
            <a:pPr algn="ctr"/>
            <a:endParaRPr lang="en-US" sz="1400" dirty="0"/>
          </a:p>
          <a:p>
            <a:pPr algn="ctr"/>
            <a:r>
              <a:rPr lang="en-US" sz="1400" dirty="0" smtClean="0"/>
              <a:t>Nimble, reactive</a:t>
            </a:r>
          </a:p>
          <a:p>
            <a:pPr algn="ctr"/>
            <a:endParaRPr lang="en-US" dirty="0"/>
          </a:p>
          <a:p>
            <a:pPr algn="ctr"/>
            <a:endParaRPr lang="en-US" dirty="0"/>
          </a:p>
        </p:txBody>
      </p:sp>
      <p:sp>
        <p:nvSpPr>
          <p:cNvPr id="6" name="TextBox 5"/>
          <p:cNvSpPr txBox="1"/>
          <p:nvPr/>
        </p:nvSpPr>
        <p:spPr>
          <a:xfrm>
            <a:off x="2108200" y="2426208"/>
            <a:ext cx="3467100" cy="3293209"/>
          </a:xfrm>
          <a:prstGeom prst="rect">
            <a:avLst/>
          </a:prstGeom>
          <a:noFill/>
        </p:spPr>
        <p:txBody>
          <a:bodyPr wrap="square" rtlCol="0">
            <a:spAutoFit/>
          </a:bodyPr>
          <a:lstStyle/>
          <a:p>
            <a:pPr algn="ctr"/>
            <a:r>
              <a:rPr lang="en-US" sz="1400" b="1" u="sng" dirty="0" err="1" smtClean="0"/>
              <a:t>Inhousing</a:t>
            </a:r>
            <a:r>
              <a:rPr lang="en-US" sz="1400" b="1" u="sng" dirty="0" smtClean="0"/>
              <a:t> challenges</a:t>
            </a:r>
          </a:p>
          <a:p>
            <a:pPr algn="ctr"/>
            <a:endParaRPr lang="en-US" sz="1400" dirty="0"/>
          </a:p>
          <a:p>
            <a:pPr algn="ctr"/>
            <a:r>
              <a:rPr lang="en-US" sz="1400" dirty="0" smtClean="0"/>
              <a:t>Complex needs difficult to execute</a:t>
            </a:r>
          </a:p>
          <a:p>
            <a:pPr algn="ctr"/>
            <a:endParaRPr lang="en-US" sz="1400" dirty="0"/>
          </a:p>
          <a:p>
            <a:pPr algn="ctr"/>
            <a:r>
              <a:rPr lang="en-US" sz="1400" dirty="0" smtClean="0"/>
              <a:t>Building media culture to retain talent</a:t>
            </a:r>
          </a:p>
          <a:p>
            <a:pPr algn="ctr"/>
            <a:endParaRPr lang="en-US" sz="1400" dirty="0"/>
          </a:p>
          <a:p>
            <a:pPr algn="ctr"/>
            <a:r>
              <a:rPr lang="en-US" sz="1400" dirty="0" smtClean="0"/>
              <a:t>Finding time/resource to focus on media </a:t>
            </a:r>
          </a:p>
          <a:p>
            <a:pPr algn="ctr"/>
            <a:endParaRPr lang="en-US" sz="1400" dirty="0"/>
          </a:p>
          <a:p>
            <a:pPr algn="ctr"/>
            <a:r>
              <a:rPr lang="en-US" sz="1400" dirty="0" smtClean="0"/>
              <a:t>Stimulus from latest trends</a:t>
            </a:r>
          </a:p>
          <a:p>
            <a:pPr algn="ctr"/>
            <a:endParaRPr lang="en-US" sz="1400" dirty="0"/>
          </a:p>
          <a:p>
            <a:pPr algn="ctr"/>
            <a:r>
              <a:rPr lang="en-US" sz="1400" dirty="0" smtClean="0"/>
              <a:t>Chief Media Officer isn’t cheap</a:t>
            </a:r>
          </a:p>
          <a:p>
            <a:pPr algn="ctr"/>
            <a:endParaRPr lang="en-US" dirty="0"/>
          </a:p>
          <a:p>
            <a:pPr algn="ctr"/>
            <a:endParaRPr lang="en-US" dirty="0" smtClean="0"/>
          </a:p>
          <a:p>
            <a:pPr algn="ctr"/>
            <a:endParaRPr lang="en-US" dirty="0"/>
          </a:p>
        </p:txBody>
      </p:sp>
      <p:sp>
        <p:nvSpPr>
          <p:cNvPr id="7" name="TextBox 6"/>
          <p:cNvSpPr txBox="1"/>
          <p:nvPr/>
        </p:nvSpPr>
        <p:spPr>
          <a:xfrm>
            <a:off x="5711952" y="2426208"/>
            <a:ext cx="1682496" cy="2954655"/>
          </a:xfrm>
          <a:prstGeom prst="rect">
            <a:avLst/>
          </a:prstGeom>
          <a:noFill/>
        </p:spPr>
        <p:txBody>
          <a:bodyPr wrap="square" rtlCol="0">
            <a:spAutoFit/>
          </a:bodyPr>
          <a:lstStyle/>
          <a:p>
            <a:pPr algn="ctr"/>
            <a:r>
              <a:rPr lang="en-US" sz="1400" b="1" u="sng" dirty="0" smtClean="0"/>
              <a:t>Scale</a:t>
            </a:r>
          </a:p>
          <a:p>
            <a:pPr algn="ctr"/>
            <a:endParaRPr lang="en-US" sz="1400" dirty="0"/>
          </a:p>
          <a:p>
            <a:pPr algn="ctr"/>
            <a:r>
              <a:rPr lang="en-US" sz="1400" dirty="0" err="1" smtClean="0"/>
              <a:t>Inhouse</a:t>
            </a:r>
            <a:r>
              <a:rPr lang="en-US" sz="1400" dirty="0" smtClean="0"/>
              <a:t> specialists</a:t>
            </a:r>
          </a:p>
          <a:p>
            <a:pPr algn="ctr"/>
            <a:endParaRPr lang="en-US" sz="1400" dirty="0"/>
          </a:p>
          <a:p>
            <a:pPr algn="ctr"/>
            <a:r>
              <a:rPr lang="en-US" sz="1400" dirty="0" err="1" smtClean="0"/>
              <a:t>Inhouse</a:t>
            </a:r>
            <a:r>
              <a:rPr lang="en-US" sz="1400" dirty="0" smtClean="0"/>
              <a:t> buying</a:t>
            </a:r>
          </a:p>
          <a:p>
            <a:pPr algn="ctr"/>
            <a:endParaRPr lang="en-US" sz="1400" dirty="0"/>
          </a:p>
          <a:p>
            <a:pPr algn="ctr"/>
            <a:r>
              <a:rPr lang="en-US" sz="1400" dirty="0" smtClean="0"/>
              <a:t>Technology</a:t>
            </a:r>
          </a:p>
          <a:p>
            <a:pPr algn="ctr"/>
            <a:endParaRPr lang="en-US" sz="1400" dirty="0"/>
          </a:p>
          <a:p>
            <a:pPr algn="ctr"/>
            <a:r>
              <a:rPr lang="en-US" sz="1400" dirty="0" err="1" smtClean="0"/>
              <a:t>Infrastrucutre</a:t>
            </a:r>
            <a:r>
              <a:rPr lang="en-US" sz="1400" dirty="0" smtClean="0"/>
              <a:t> Investment</a:t>
            </a:r>
          </a:p>
          <a:p>
            <a:pPr algn="ctr"/>
            <a:endParaRPr lang="en-US" sz="1400" dirty="0"/>
          </a:p>
          <a:p>
            <a:pPr algn="ctr"/>
            <a:r>
              <a:rPr lang="en-US" sz="1400" dirty="0" smtClean="0"/>
              <a:t>Global networks</a:t>
            </a:r>
            <a:endParaRPr lang="en-US" sz="1400" dirty="0"/>
          </a:p>
          <a:p>
            <a:pPr algn="ctr"/>
            <a:endParaRPr lang="en-US" dirty="0"/>
          </a:p>
        </p:txBody>
      </p:sp>
      <p:cxnSp>
        <p:nvCxnSpPr>
          <p:cNvPr id="9" name="Straight Arrow Connector 8"/>
          <p:cNvCxnSpPr/>
          <p:nvPr/>
        </p:nvCxnSpPr>
        <p:spPr>
          <a:xfrm>
            <a:off x="399796" y="1962063"/>
            <a:ext cx="6994652" cy="7612"/>
          </a:xfrm>
          <a:prstGeom prst="straightConnector1">
            <a:avLst/>
          </a:prstGeom>
          <a:ln w="66675">
            <a:headEnd type="triangle"/>
            <a:tailEnd type="triangle"/>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209548" y="1499434"/>
            <a:ext cx="644652" cy="369332"/>
          </a:xfrm>
          <a:prstGeom prst="rect">
            <a:avLst/>
          </a:prstGeom>
          <a:noFill/>
        </p:spPr>
        <p:txBody>
          <a:bodyPr wrap="square" rtlCol="0">
            <a:spAutoFit/>
          </a:bodyPr>
          <a:lstStyle/>
          <a:p>
            <a:r>
              <a:rPr lang="en-US" smtClean="0"/>
              <a:t>$3m</a:t>
            </a:r>
            <a:endParaRPr lang="en-US" dirty="0"/>
          </a:p>
        </p:txBody>
      </p:sp>
      <p:sp>
        <p:nvSpPr>
          <p:cNvPr id="11" name="Title 1"/>
          <p:cNvSpPr txBox="1">
            <a:spLocks/>
          </p:cNvSpPr>
          <p:nvPr/>
        </p:nvSpPr>
        <p:spPr>
          <a:xfrm>
            <a:off x="609600" y="427038"/>
            <a:ext cx="758273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a:solidFill>
                  <a:schemeClr val="tx1"/>
                </a:solidFill>
                <a:latin typeface="Tahoma"/>
                <a:ea typeface="+mj-ea"/>
                <a:cs typeface="Tahoma"/>
              </a:defRPr>
            </a:lvl1pPr>
          </a:lstStyle>
          <a:p>
            <a:r>
              <a:rPr lang="en-US" dirty="0" smtClean="0"/>
              <a:t>Effective </a:t>
            </a:r>
            <a:r>
              <a:rPr lang="en-US" dirty="0" err="1" smtClean="0"/>
              <a:t>inhousing</a:t>
            </a:r>
            <a:r>
              <a:rPr lang="en-US" dirty="0" smtClean="0"/>
              <a:t> dependent on scale</a:t>
            </a:r>
            <a:endParaRPr lang="en-US" dirty="0"/>
          </a:p>
        </p:txBody>
      </p:sp>
      <p:cxnSp>
        <p:nvCxnSpPr>
          <p:cNvPr id="14" name="Straight Connector 13"/>
          <p:cNvCxnSpPr/>
          <p:nvPr/>
        </p:nvCxnSpPr>
        <p:spPr>
          <a:xfrm>
            <a:off x="1527048" y="1817966"/>
            <a:ext cx="0" cy="341034"/>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387848" y="1499434"/>
            <a:ext cx="797052" cy="369332"/>
          </a:xfrm>
          <a:prstGeom prst="rect">
            <a:avLst/>
          </a:prstGeom>
          <a:noFill/>
        </p:spPr>
        <p:txBody>
          <a:bodyPr wrap="square" rtlCol="0">
            <a:spAutoFit/>
          </a:bodyPr>
          <a:lstStyle/>
          <a:p>
            <a:r>
              <a:rPr lang="en-US" smtClean="0"/>
              <a:t>$30m</a:t>
            </a:r>
            <a:endParaRPr lang="en-US" dirty="0"/>
          </a:p>
        </p:txBody>
      </p:sp>
      <p:cxnSp>
        <p:nvCxnSpPr>
          <p:cNvPr id="16" name="Straight Connector 15"/>
          <p:cNvCxnSpPr/>
          <p:nvPr/>
        </p:nvCxnSpPr>
        <p:spPr>
          <a:xfrm>
            <a:off x="5705348" y="1817966"/>
            <a:ext cx="0" cy="341034"/>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2630192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582730" cy="1143000"/>
          </a:xfrm>
        </p:spPr>
        <p:txBody>
          <a:bodyPr/>
          <a:lstStyle/>
          <a:p>
            <a:r>
              <a:rPr lang="en-US" dirty="0" smtClean="0"/>
              <a:t>Intersection of key issues</a:t>
            </a:r>
            <a:endParaRPr lang="en-US" dirty="0"/>
          </a:p>
        </p:txBody>
      </p:sp>
      <p:sp>
        <p:nvSpPr>
          <p:cNvPr id="3" name="Content Placeholder 2"/>
          <p:cNvSpPr>
            <a:spLocks noGrp="1"/>
          </p:cNvSpPr>
          <p:nvPr>
            <p:ph idx="1"/>
          </p:nvPr>
        </p:nvSpPr>
        <p:spPr/>
        <p:txBody>
          <a:bodyPr/>
          <a:lstStyle/>
          <a:p>
            <a:r>
              <a:rPr lang="en-US" dirty="0" smtClean="0"/>
              <a:t>Media agency trust &amp; transparency</a:t>
            </a:r>
          </a:p>
          <a:p>
            <a:endParaRPr lang="en-US" dirty="0"/>
          </a:p>
          <a:p>
            <a:r>
              <a:rPr lang="en-US" dirty="0" smtClean="0"/>
              <a:t>Accelerating complexity of the media landscape</a:t>
            </a:r>
          </a:p>
          <a:p>
            <a:endParaRPr lang="en-US" dirty="0"/>
          </a:p>
          <a:p>
            <a:r>
              <a:rPr lang="en-US" dirty="0" smtClean="0"/>
              <a:t>Navigating technology</a:t>
            </a:r>
          </a:p>
          <a:p>
            <a:pPr marL="0" indent="0">
              <a:buNone/>
            </a:pPr>
            <a:endParaRPr lang="en-US" dirty="0"/>
          </a:p>
        </p:txBody>
      </p:sp>
    </p:spTree>
    <p:extLst>
      <p:ext uri="{BB962C8B-B14F-4D97-AF65-F5344CB8AC3E}">
        <p14:creationId xmlns:p14="http://schemas.microsoft.com/office/powerpoint/2010/main" val="112880689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2543"/>
            <a:ext cx="7582730" cy="1143000"/>
          </a:xfrm>
        </p:spPr>
        <p:txBody>
          <a:bodyPr/>
          <a:lstStyle/>
          <a:p>
            <a:r>
              <a:rPr lang="en-US" dirty="0" smtClean="0"/>
              <a:t>Your Chief Media Officers</a:t>
            </a:r>
            <a:endParaRPr lang="en-US" dirty="0"/>
          </a:p>
        </p:txBody>
      </p:sp>
      <p:sp>
        <p:nvSpPr>
          <p:cNvPr id="3" name="Content Placeholder 2"/>
          <p:cNvSpPr>
            <a:spLocks noGrp="1"/>
          </p:cNvSpPr>
          <p:nvPr>
            <p:ph idx="1"/>
          </p:nvPr>
        </p:nvSpPr>
        <p:spPr>
          <a:xfrm>
            <a:off x="4907280" y="2857340"/>
            <a:ext cx="3919728" cy="3988468"/>
          </a:xfrm>
        </p:spPr>
        <p:txBody>
          <a:bodyPr/>
          <a:lstStyle/>
          <a:p>
            <a:r>
              <a:rPr lang="en-US" dirty="0" smtClean="0"/>
              <a:t>29 years global media experience</a:t>
            </a:r>
          </a:p>
          <a:p>
            <a:r>
              <a:rPr lang="en-US" dirty="0" smtClean="0"/>
              <a:t>OMD Melbourne MD – 7 years</a:t>
            </a:r>
          </a:p>
          <a:p>
            <a:r>
              <a:rPr lang="en-US" dirty="0" smtClean="0"/>
              <a:t>McDonalds</a:t>
            </a:r>
          </a:p>
          <a:p>
            <a:r>
              <a:rPr lang="en-US" dirty="0" smtClean="0"/>
              <a:t>Built Digital &amp; Data resources &amp; teams – 2 to 40</a:t>
            </a:r>
          </a:p>
          <a:p>
            <a:r>
              <a:rPr lang="en-US" dirty="0" smtClean="0"/>
              <a:t>Created programmatic resources inside large groups and for small independents</a:t>
            </a: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6883" b="62495"/>
          <a:stretch/>
        </p:blipFill>
        <p:spPr>
          <a:xfrm>
            <a:off x="4909380" y="1072896"/>
            <a:ext cx="3917628" cy="1792224"/>
          </a:xfrm>
          <a:prstGeom prst="rect">
            <a:avLst/>
          </a:prstGeom>
        </p:spPr>
      </p:pic>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t="6883" b="62495"/>
          <a:stretch/>
        </p:blipFill>
        <p:spPr>
          <a:xfrm>
            <a:off x="477588" y="1066800"/>
            <a:ext cx="3917628" cy="1792224"/>
          </a:xfrm>
          <a:prstGeom prst="rect">
            <a:avLst/>
          </a:prstGeom>
        </p:spPr>
      </p:pic>
      <p:sp>
        <p:nvSpPr>
          <p:cNvPr id="12" name="TextBox 11"/>
          <p:cNvSpPr txBox="1"/>
          <p:nvPr/>
        </p:nvSpPr>
        <p:spPr>
          <a:xfrm>
            <a:off x="1475231" y="2493264"/>
            <a:ext cx="2092863" cy="369332"/>
          </a:xfrm>
          <a:prstGeom prst="rect">
            <a:avLst/>
          </a:prstGeom>
          <a:noFill/>
        </p:spPr>
        <p:txBody>
          <a:bodyPr wrap="square" rtlCol="0">
            <a:spAutoFit/>
          </a:bodyPr>
          <a:lstStyle/>
          <a:p>
            <a:r>
              <a:rPr lang="en-US" b="1" dirty="0" smtClean="0">
                <a:solidFill>
                  <a:schemeClr val="bg1"/>
                </a:solidFill>
              </a:rPr>
              <a:t>Andrew Norris</a:t>
            </a:r>
            <a:endParaRPr lang="en-US" b="1" dirty="0">
              <a:solidFill>
                <a:schemeClr val="bg1"/>
              </a:solidFill>
            </a:endParaRPr>
          </a:p>
        </p:txBody>
      </p:sp>
      <p:sp>
        <p:nvSpPr>
          <p:cNvPr id="13" name="TextBox 12"/>
          <p:cNvSpPr txBox="1"/>
          <p:nvPr/>
        </p:nvSpPr>
        <p:spPr>
          <a:xfrm>
            <a:off x="5980176" y="2511552"/>
            <a:ext cx="1548384" cy="365760"/>
          </a:xfrm>
          <a:prstGeom prst="rect">
            <a:avLst/>
          </a:prstGeom>
          <a:noFill/>
        </p:spPr>
        <p:txBody>
          <a:bodyPr wrap="square" rtlCol="0">
            <a:spAutoFit/>
          </a:bodyPr>
          <a:lstStyle/>
          <a:p>
            <a:r>
              <a:rPr lang="en-US" b="1" dirty="0" smtClean="0">
                <a:solidFill>
                  <a:schemeClr val="bg1"/>
                </a:solidFill>
              </a:rPr>
              <a:t>Steve Sinha</a:t>
            </a:r>
            <a:endParaRPr lang="en-US" b="1" dirty="0">
              <a:solidFill>
                <a:schemeClr val="bg1"/>
              </a:solidFill>
            </a:endParaRPr>
          </a:p>
        </p:txBody>
      </p:sp>
      <p:sp>
        <p:nvSpPr>
          <p:cNvPr id="14" name="Content Placeholder 2"/>
          <p:cNvSpPr txBox="1">
            <a:spLocks/>
          </p:cNvSpPr>
          <p:nvPr/>
        </p:nvSpPr>
        <p:spPr>
          <a:xfrm>
            <a:off x="487680" y="2863436"/>
            <a:ext cx="3919728" cy="3988468"/>
          </a:xfrm>
          <a:prstGeom prst="rect">
            <a:avLst/>
          </a:prstGeom>
        </p:spPr>
        <p:txBody>
          <a:bodyPr vert="horz" lIns="91440" tIns="45720" rIns="91440" bIns="45720" rtlCol="0">
            <a:normAutofit/>
          </a:bodyPr>
          <a:lstStyle>
            <a:lvl1pPr marL="285750" indent="-285750" algn="l" defTabSz="457200" rtl="0" eaLnBrk="1" latinLnBrk="0" hangingPunct="1">
              <a:spcBef>
                <a:spcPct val="20000"/>
              </a:spcBef>
              <a:buSzPct val="60000"/>
              <a:buFontTx/>
              <a:buBlip>
                <a:blip r:embed="rId3"/>
              </a:buBlip>
              <a:defRPr sz="1800" kern="1200">
                <a:solidFill>
                  <a:schemeClr val="tx1"/>
                </a:solidFill>
                <a:latin typeface="Tahoma"/>
                <a:ea typeface="+mn-ea"/>
                <a:cs typeface="Tahoma"/>
              </a:defRPr>
            </a:lvl1pPr>
            <a:lvl2pPr marL="742950" indent="-285750" algn="l" defTabSz="457200" rtl="0" eaLnBrk="1" latinLnBrk="0" hangingPunct="1">
              <a:spcBef>
                <a:spcPct val="20000"/>
              </a:spcBef>
              <a:buSzPct val="60000"/>
              <a:buFontTx/>
              <a:buBlip>
                <a:blip r:embed="rId3"/>
              </a:buBlip>
              <a:defRPr sz="1800" kern="1200">
                <a:solidFill>
                  <a:schemeClr val="tx1"/>
                </a:solidFill>
                <a:latin typeface="Tahoma"/>
                <a:ea typeface="+mn-ea"/>
                <a:cs typeface="Tahoma"/>
              </a:defRPr>
            </a:lvl2pPr>
            <a:lvl3pPr marL="1200150" indent="-285750" algn="l" defTabSz="457200" rtl="0" eaLnBrk="1" latinLnBrk="0" hangingPunct="1">
              <a:spcBef>
                <a:spcPct val="20000"/>
              </a:spcBef>
              <a:buSzPct val="60000"/>
              <a:buFontTx/>
              <a:buBlip>
                <a:blip r:embed="rId3"/>
              </a:buBlip>
              <a:defRPr sz="1800" kern="1200">
                <a:solidFill>
                  <a:schemeClr val="tx1"/>
                </a:solidFill>
                <a:latin typeface="Tahoma"/>
                <a:ea typeface="+mn-ea"/>
                <a:cs typeface="Tahoma"/>
              </a:defRPr>
            </a:lvl3pPr>
            <a:lvl4pPr marL="1657350" indent="-285750" algn="l" defTabSz="457200" rtl="0" eaLnBrk="1" latinLnBrk="0" hangingPunct="1">
              <a:spcBef>
                <a:spcPct val="20000"/>
              </a:spcBef>
              <a:buSzPct val="60000"/>
              <a:buFontTx/>
              <a:buBlip>
                <a:blip r:embed="rId3"/>
              </a:buBlip>
              <a:defRPr sz="1800" kern="1200">
                <a:solidFill>
                  <a:schemeClr val="tx1"/>
                </a:solidFill>
                <a:latin typeface="Tahoma"/>
                <a:ea typeface="+mn-ea"/>
                <a:cs typeface="Tahoma"/>
              </a:defRPr>
            </a:lvl4pPr>
            <a:lvl5pPr marL="2114550" indent="-285750" algn="l" defTabSz="457200" rtl="0" eaLnBrk="1" latinLnBrk="0" hangingPunct="1">
              <a:spcBef>
                <a:spcPct val="20000"/>
              </a:spcBef>
              <a:buSzPct val="60000"/>
              <a:buFontTx/>
              <a:buBlip>
                <a:blip r:embed="rId3"/>
              </a:buBlip>
              <a:defRPr sz="1800" kern="1200">
                <a:solidFill>
                  <a:schemeClr val="tx1"/>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26 years global media experience</a:t>
            </a:r>
          </a:p>
          <a:p>
            <a:r>
              <a:rPr lang="en-US" dirty="0" smtClean="0"/>
              <a:t>Mitchells</a:t>
            </a:r>
            <a:r>
              <a:rPr lang="en-US" dirty="0"/>
              <a:t> </a:t>
            </a:r>
            <a:r>
              <a:rPr lang="en-US" dirty="0" smtClean="0"/>
              <a:t>Sydney MD – 6 years</a:t>
            </a:r>
          </a:p>
          <a:p>
            <a:r>
              <a:rPr lang="en-US" dirty="0" smtClean="0"/>
              <a:t>Carat Sydney MD – 3 years</a:t>
            </a:r>
          </a:p>
          <a:p>
            <a:r>
              <a:rPr lang="en-US" dirty="0" smtClean="0"/>
              <a:t>Woolworths, David Jones </a:t>
            </a:r>
            <a:r>
              <a:rPr lang="en-US" dirty="0" err="1" smtClean="0"/>
              <a:t>etc</a:t>
            </a:r>
            <a:endParaRPr lang="en-US" dirty="0" smtClean="0"/>
          </a:p>
          <a:p>
            <a:r>
              <a:rPr lang="en-US" dirty="0" smtClean="0"/>
              <a:t>Apple Europe – Head of Marketing</a:t>
            </a:r>
          </a:p>
          <a:p>
            <a:r>
              <a:rPr lang="en-US" dirty="0" smtClean="0"/>
              <a:t>Ehrenberg Bass, Neuro</a:t>
            </a:r>
          </a:p>
          <a:p>
            <a:r>
              <a:rPr lang="en-US" dirty="0" smtClean="0"/>
              <a:t>D2d data company</a:t>
            </a:r>
          </a:p>
          <a:p>
            <a:r>
              <a:rPr lang="en-US" dirty="0" smtClean="0"/>
              <a:t>Founded Real Programmatic</a:t>
            </a:r>
          </a:p>
          <a:p>
            <a:endParaRPr lang="en-US" dirty="0" smtClean="0"/>
          </a:p>
          <a:p>
            <a:r>
              <a:rPr lang="en-US" dirty="0" smtClean="0"/>
              <a:t>Comfortable working with CEO/CMO/CFO/Procurement</a:t>
            </a:r>
          </a:p>
        </p:txBody>
      </p:sp>
    </p:spTree>
    <p:extLst>
      <p:ext uri="{BB962C8B-B14F-4D97-AF65-F5344CB8AC3E}">
        <p14:creationId xmlns:p14="http://schemas.microsoft.com/office/powerpoint/2010/main" val="53607627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582730" cy="1143000"/>
          </a:xfrm>
        </p:spPr>
        <p:txBody>
          <a:bodyPr/>
          <a:lstStyle/>
          <a:p>
            <a:r>
              <a:rPr lang="en-US" b="1" dirty="0" smtClean="0">
                <a:solidFill>
                  <a:srgbClr val="FF0000"/>
                </a:solidFill>
              </a:rPr>
              <a:t>Confidentiality </a:t>
            </a:r>
            <a:r>
              <a:rPr lang="en-US" b="1" dirty="0" smtClean="0">
                <a:solidFill>
                  <a:srgbClr val="FF0000"/>
                </a:solidFill>
              </a:rPr>
              <a:t>Important!!</a:t>
            </a:r>
            <a:endParaRPr lang="en-US" b="1" dirty="0">
              <a:solidFill>
                <a:srgbClr val="FF0000"/>
              </a:solidFill>
            </a:endParaRPr>
          </a:p>
        </p:txBody>
      </p:sp>
      <p:sp>
        <p:nvSpPr>
          <p:cNvPr id="3" name="Content Placeholder 2"/>
          <p:cNvSpPr>
            <a:spLocks noGrp="1"/>
          </p:cNvSpPr>
          <p:nvPr>
            <p:ph idx="1"/>
          </p:nvPr>
        </p:nvSpPr>
        <p:spPr/>
        <p:txBody>
          <a:bodyPr/>
          <a:lstStyle/>
          <a:p>
            <a:r>
              <a:rPr lang="en-US" dirty="0" smtClean="0"/>
              <a:t>This design brief is for a new company that is still to officially launch</a:t>
            </a:r>
          </a:p>
          <a:p>
            <a:endParaRPr lang="en-US" dirty="0"/>
          </a:p>
          <a:p>
            <a:r>
              <a:rPr lang="en-US" dirty="0" smtClean="0"/>
              <a:t>The brief contains details of the company’s offering &amp; approach</a:t>
            </a:r>
          </a:p>
          <a:p>
            <a:endParaRPr lang="en-US" dirty="0"/>
          </a:p>
          <a:p>
            <a:r>
              <a:rPr lang="en-US" b="1" dirty="0" smtClean="0"/>
              <a:t>It is </a:t>
            </a:r>
            <a:r>
              <a:rPr lang="en-US" b="1" dirty="0" smtClean="0"/>
              <a:t>absolutely </a:t>
            </a:r>
            <a:r>
              <a:rPr lang="en-US" b="1" dirty="0" smtClean="0"/>
              <a:t>imperative that all info is treated in the strictest confidence and not shared with anybody!!</a:t>
            </a:r>
          </a:p>
          <a:p>
            <a:pPr marL="0" indent="0">
              <a:buNone/>
            </a:pPr>
            <a:endParaRPr lang="en-US" dirty="0"/>
          </a:p>
        </p:txBody>
      </p:sp>
    </p:spTree>
    <p:extLst>
      <p:ext uri="{BB962C8B-B14F-4D97-AF65-F5344CB8AC3E}">
        <p14:creationId xmlns:p14="http://schemas.microsoft.com/office/powerpoint/2010/main" val="111221551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Embedded solutions – “your people”</a:t>
            </a:r>
            <a:endParaRPr lang="en-US" dirty="0"/>
          </a:p>
        </p:txBody>
      </p:sp>
      <p:sp>
        <p:nvSpPr>
          <p:cNvPr id="3" name="Content Placeholder 2"/>
          <p:cNvSpPr>
            <a:spLocks noGrp="1"/>
          </p:cNvSpPr>
          <p:nvPr>
            <p:ph idx="1"/>
          </p:nvPr>
        </p:nvSpPr>
        <p:spPr>
          <a:xfrm>
            <a:off x="4523232" y="1600200"/>
            <a:ext cx="4163568" cy="4525963"/>
          </a:xfrm>
        </p:spPr>
        <p:txBody>
          <a:bodyPr>
            <a:normAutofit fontScale="92500"/>
          </a:bodyPr>
          <a:lstStyle/>
          <a:p>
            <a:r>
              <a:rPr lang="en-US" dirty="0" smtClean="0"/>
              <a:t>MD level media talent driving internal solutions</a:t>
            </a:r>
          </a:p>
          <a:p>
            <a:pPr marL="0" indent="0">
              <a:buNone/>
            </a:pPr>
            <a:endParaRPr lang="en-US" dirty="0"/>
          </a:p>
          <a:p>
            <a:r>
              <a:rPr lang="en-US" dirty="0" smtClean="0"/>
              <a:t>Elevate media benefits within </a:t>
            </a:r>
            <a:r>
              <a:rPr lang="en-US" dirty="0" err="1" smtClean="0"/>
              <a:t>organisation</a:t>
            </a:r>
            <a:endParaRPr lang="en-US" dirty="0" smtClean="0"/>
          </a:p>
          <a:p>
            <a:endParaRPr lang="en-US" dirty="0"/>
          </a:p>
          <a:p>
            <a:r>
              <a:rPr lang="en-US" dirty="0" smtClean="0"/>
              <a:t>Media is fully integrated &amp; aligned internally</a:t>
            </a:r>
          </a:p>
          <a:p>
            <a:endParaRPr lang="en-US" dirty="0" smtClean="0"/>
          </a:p>
          <a:p>
            <a:r>
              <a:rPr lang="en-US" dirty="0" smtClean="0"/>
              <a:t>Swift decision making</a:t>
            </a:r>
          </a:p>
          <a:p>
            <a:endParaRPr lang="en-US" dirty="0"/>
          </a:p>
          <a:p>
            <a:r>
              <a:rPr lang="en-US" dirty="0" smtClean="0"/>
              <a:t>Ongoing focus on ROI</a:t>
            </a:r>
          </a:p>
          <a:p>
            <a:pPr marL="0" indent="0">
              <a:buNone/>
            </a:pPr>
            <a:endParaRPr lang="en-US" dirty="0" smtClean="0"/>
          </a:p>
          <a:p>
            <a:r>
              <a:rPr lang="en-US" dirty="0" smtClean="0"/>
              <a:t>Optimal &amp; future proofed outcomes for structures, partnerships &amp; contracts</a:t>
            </a:r>
          </a:p>
        </p:txBody>
      </p:sp>
      <p:pic>
        <p:nvPicPr>
          <p:cNvPr id="4" name="Picture 3"/>
          <p:cNvPicPr>
            <a:picLocks noChangeAspect="1"/>
          </p:cNvPicPr>
          <p:nvPr/>
        </p:nvPicPr>
        <p:blipFill>
          <a:blip r:embed="rId3"/>
          <a:stretch>
            <a:fillRect/>
          </a:stretch>
        </p:blipFill>
        <p:spPr>
          <a:xfrm>
            <a:off x="668274" y="1709928"/>
            <a:ext cx="3666744" cy="3666744"/>
          </a:xfrm>
          <a:prstGeom prst="rect">
            <a:avLst/>
          </a:prstGeom>
        </p:spPr>
      </p:pic>
    </p:spTree>
    <p:extLst>
      <p:ext uri="{BB962C8B-B14F-4D97-AF65-F5344CB8AC3E}">
        <p14:creationId xmlns:p14="http://schemas.microsoft.com/office/powerpoint/2010/main" val="18574240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proofing your media needs</a:t>
            </a:r>
            <a:endParaRPr lang="en-US" dirty="0"/>
          </a:p>
        </p:txBody>
      </p:sp>
      <p:graphicFrame>
        <p:nvGraphicFramePr>
          <p:cNvPr id="7" name="Chart 6"/>
          <p:cNvGraphicFramePr/>
          <p:nvPr>
            <p:extLst>
              <p:ext uri="{D42A27DB-BD31-4B8C-83A1-F6EECF244321}">
                <p14:modId xmlns:p14="http://schemas.microsoft.com/office/powerpoint/2010/main" val="1813422358"/>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11" name="Arc 10"/>
          <p:cNvSpPr/>
          <p:nvPr/>
        </p:nvSpPr>
        <p:spPr>
          <a:xfrm>
            <a:off x="5187660" y="1397000"/>
            <a:ext cx="1530640" cy="4038685"/>
          </a:xfrm>
          <a:prstGeom prst="arc">
            <a:avLst>
              <a:gd name="adj1" fmla="val 16200000"/>
              <a:gd name="adj2" fmla="val 127115"/>
            </a:avLst>
          </a:prstGeom>
          <a:ln>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Arc 11"/>
          <p:cNvSpPr/>
          <p:nvPr/>
        </p:nvSpPr>
        <p:spPr>
          <a:xfrm rot="7112988">
            <a:off x="2785529" y="2327281"/>
            <a:ext cx="1530640" cy="4038685"/>
          </a:xfrm>
          <a:prstGeom prst="arc">
            <a:avLst>
              <a:gd name="adj1" fmla="val 16200000"/>
              <a:gd name="adj2" fmla="val 127115"/>
            </a:avLst>
          </a:prstGeom>
          <a:ln>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Arc 12"/>
          <p:cNvSpPr/>
          <p:nvPr/>
        </p:nvSpPr>
        <p:spPr>
          <a:xfrm rot="14631227">
            <a:off x="2887841" y="431542"/>
            <a:ext cx="1530640" cy="4038685"/>
          </a:xfrm>
          <a:prstGeom prst="arc">
            <a:avLst>
              <a:gd name="adj1" fmla="val 16200000"/>
              <a:gd name="adj2" fmla="val 127115"/>
            </a:avLst>
          </a:prstGeom>
          <a:ln>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TextBox 13"/>
          <p:cNvSpPr txBox="1"/>
          <p:nvPr/>
        </p:nvSpPr>
        <p:spPr>
          <a:xfrm>
            <a:off x="3085270" y="2540000"/>
            <a:ext cx="1422400" cy="338554"/>
          </a:xfrm>
          <a:prstGeom prst="rect">
            <a:avLst/>
          </a:prstGeom>
          <a:noFill/>
        </p:spPr>
        <p:txBody>
          <a:bodyPr wrap="square" rtlCol="0">
            <a:spAutoFit/>
          </a:bodyPr>
          <a:lstStyle/>
          <a:p>
            <a:r>
              <a:rPr lang="en-US" sz="1600" dirty="0" err="1" smtClean="0"/>
              <a:t>Optimise</a:t>
            </a:r>
            <a:endParaRPr lang="en-US" dirty="0"/>
          </a:p>
        </p:txBody>
      </p:sp>
      <p:sp>
        <p:nvSpPr>
          <p:cNvPr id="15" name="TextBox 14"/>
          <p:cNvSpPr txBox="1"/>
          <p:nvPr/>
        </p:nvSpPr>
        <p:spPr>
          <a:xfrm>
            <a:off x="4646540" y="2540000"/>
            <a:ext cx="1422400" cy="338554"/>
          </a:xfrm>
          <a:prstGeom prst="rect">
            <a:avLst/>
          </a:prstGeom>
          <a:noFill/>
        </p:spPr>
        <p:txBody>
          <a:bodyPr wrap="square" rtlCol="0">
            <a:spAutoFit/>
          </a:bodyPr>
          <a:lstStyle/>
          <a:p>
            <a:r>
              <a:rPr lang="en-US" sz="1600" dirty="0" smtClean="0"/>
              <a:t>Investigate</a:t>
            </a:r>
            <a:endParaRPr lang="en-US" dirty="0"/>
          </a:p>
        </p:txBody>
      </p:sp>
      <p:sp>
        <p:nvSpPr>
          <p:cNvPr id="16" name="TextBox 15"/>
          <p:cNvSpPr txBox="1"/>
          <p:nvPr/>
        </p:nvSpPr>
        <p:spPr>
          <a:xfrm>
            <a:off x="3935340" y="3831223"/>
            <a:ext cx="1422400" cy="338554"/>
          </a:xfrm>
          <a:prstGeom prst="rect">
            <a:avLst/>
          </a:prstGeom>
          <a:noFill/>
        </p:spPr>
        <p:txBody>
          <a:bodyPr wrap="square" rtlCol="0">
            <a:spAutoFit/>
          </a:bodyPr>
          <a:lstStyle/>
          <a:p>
            <a:r>
              <a:rPr lang="en-US" sz="1600" dirty="0" smtClean="0"/>
              <a:t>Transform</a:t>
            </a:r>
            <a:endParaRPr lang="en-US" dirty="0"/>
          </a:p>
        </p:txBody>
      </p:sp>
    </p:spTree>
    <p:extLst>
      <p:ext uri="{BB962C8B-B14F-4D97-AF65-F5344CB8AC3E}">
        <p14:creationId xmlns:p14="http://schemas.microsoft.com/office/powerpoint/2010/main" val="166488466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proofing your media needs</a:t>
            </a:r>
            <a:endParaRPr lang="en-US" dirty="0"/>
          </a:p>
        </p:txBody>
      </p:sp>
      <p:graphicFrame>
        <p:nvGraphicFramePr>
          <p:cNvPr id="7" name="Chart 6"/>
          <p:cNvGraphicFramePr/>
          <p:nvPr>
            <p:extLst>
              <p:ext uri="{D42A27DB-BD31-4B8C-83A1-F6EECF244321}">
                <p14:modId xmlns:p14="http://schemas.microsoft.com/office/powerpoint/2010/main" val="955682088"/>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481388" y="2232658"/>
            <a:ext cx="2150927" cy="738664"/>
          </a:xfrm>
          <a:prstGeom prst="rect">
            <a:avLst/>
          </a:prstGeom>
          <a:noFill/>
        </p:spPr>
        <p:txBody>
          <a:bodyPr wrap="square" rtlCol="0">
            <a:spAutoFit/>
          </a:bodyPr>
          <a:lstStyle/>
          <a:p>
            <a:r>
              <a:rPr lang="en-US" sz="1400" dirty="0" smtClean="0"/>
              <a:t>Transparency Audit</a:t>
            </a:r>
          </a:p>
          <a:p>
            <a:r>
              <a:rPr lang="en-US" sz="1400" dirty="0" smtClean="0"/>
              <a:t>Contracts</a:t>
            </a:r>
          </a:p>
          <a:p>
            <a:r>
              <a:rPr lang="en-US" sz="1400" dirty="0" smtClean="0"/>
              <a:t>SLAs and T&amp;Cs</a:t>
            </a:r>
            <a:endParaRPr lang="en-US" sz="1400" dirty="0"/>
          </a:p>
        </p:txBody>
      </p:sp>
      <p:sp>
        <p:nvSpPr>
          <p:cNvPr id="14" name="TextBox 13"/>
          <p:cNvSpPr txBox="1"/>
          <p:nvPr/>
        </p:nvSpPr>
        <p:spPr>
          <a:xfrm>
            <a:off x="6789546" y="2076588"/>
            <a:ext cx="1853894" cy="954107"/>
          </a:xfrm>
          <a:prstGeom prst="rect">
            <a:avLst/>
          </a:prstGeom>
          <a:noFill/>
        </p:spPr>
        <p:txBody>
          <a:bodyPr wrap="square" rtlCol="0">
            <a:spAutoFit/>
          </a:bodyPr>
          <a:lstStyle/>
          <a:p>
            <a:r>
              <a:rPr lang="en-US" sz="1400" dirty="0" smtClean="0"/>
              <a:t>Strategic Review</a:t>
            </a:r>
          </a:p>
          <a:p>
            <a:r>
              <a:rPr lang="en-US" sz="1400" dirty="0" smtClean="0"/>
              <a:t>Commercial &amp; Service Model delivery</a:t>
            </a:r>
          </a:p>
          <a:p>
            <a:endParaRPr lang="en-US" sz="1400" dirty="0"/>
          </a:p>
        </p:txBody>
      </p:sp>
      <p:sp>
        <p:nvSpPr>
          <p:cNvPr id="15" name="TextBox 14"/>
          <p:cNvSpPr txBox="1"/>
          <p:nvPr/>
        </p:nvSpPr>
        <p:spPr>
          <a:xfrm>
            <a:off x="3327577" y="5368822"/>
            <a:ext cx="2572107" cy="1600438"/>
          </a:xfrm>
          <a:prstGeom prst="rect">
            <a:avLst/>
          </a:prstGeom>
          <a:noFill/>
        </p:spPr>
        <p:txBody>
          <a:bodyPr wrap="square" rtlCol="0">
            <a:spAutoFit/>
          </a:bodyPr>
          <a:lstStyle/>
          <a:p>
            <a:r>
              <a:rPr lang="en-US" sz="1400" dirty="0" smtClean="0"/>
              <a:t>Ongoing Media Management</a:t>
            </a:r>
          </a:p>
          <a:p>
            <a:r>
              <a:rPr lang="en-US" sz="1400" dirty="0" smtClean="0"/>
              <a:t>Internal Culture</a:t>
            </a:r>
          </a:p>
          <a:p>
            <a:r>
              <a:rPr lang="en-US" sz="1400" dirty="0" smtClean="0"/>
              <a:t>Focus on ROI</a:t>
            </a:r>
          </a:p>
          <a:p>
            <a:r>
              <a:rPr lang="en-US" sz="1400" dirty="0" smtClean="0"/>
              <a:t>Education</a:t>
            </a:r>
          </a:p>
          <a:p>
            <a:r>
              <a:rPr lang="en-US" sz="1400" dirty="0" smtClean="0"/>
              <a:t>Hiring &amp; Retention</a:t>
            </a:r>
          </a:p>
          <a:p>
            <a:r>
              <a:rPr lang="en-US" sz="1400" dirty="0" smtClean="0"/>
              <a:t>Appraisals &amp; KPIs</a:t>
            </a:r>
          </a:p>
          <a:p>
            <a:endParaRPr lang="en-US" sz="1400" dirty="0"/>
          </a:p>
        </p:txBody>
      </p:sp>
      <p:sp>
        <p:nvSpPr>
          <p:cNvPr id="11" name="TextBox 10"/>
          <p:cNvSpPr txBox="1"/>
          <p:nvPr/>
        </p:nvSpPr>
        <p:spPr>
          <a:xfrm>
            <a:off x="3085270" y="2540000"/>
            <a:ext cx="1422400" cy="338554"/>
          </a:xfrm>
          <a:prstGeom prst="rect">
            <a:avLst/>
          </a:prstGeom>
          <a:noFill/>
        </p:spPr>
        <p:txBody>
          <a:bodyPr wrap="square" rtlCol="0">
            <a:spAutoFit/>
          </a:bodyPr>
          <a:lstStyle/>
          <a:p>
            <a:r>
              <a:rPr lang="en-US" sz="1600" dirty="0" err="1" smtClean="0"/>
              <a:t>Optimise</a:t>
            </a:r>
            <a:endParaRPr lang="en-US" dirty="0"/>
          </a:p>
        </p:txBody>
      </p:sp>
      <p:sp>
        <p:nvSpPr>
          <p:cNvPr id="12" name="TextBox 11"/>
          <p:cNvSpPr txBox="1"/>
          <p:nvPr/>
        </p:nvSpPr>
        <p:spPr>
          <a:xfrm>
            <a:off x="4646540" y="2540000"/>
            <a:ext cx="1422400" cy="338554"/>
          </a:xfrm>
          <a:prstGeom prst="rect">
            <a:avLst/>
          </a:prstGeom>
          <a:noFill/>
        </p:spPr>
        <p:txBody>
          <a:bodyPr wrap="square" rtlCol="0">
            <a:spAutoFit/>
          </a:bodyPr>
          <a:lstStyle/>
          <a:p>
            <a:r>
              <a:rPr lang="en-US" sz="1600" dirty="0" smtClean="0"/>
              <a:t>Investigate</a:t>
            </a:r>
            <a:endParaRPr lang="en-US" dirty="0"/>
          </a:p>
        </p:txBody>
      </p:sp>
      <p:sp>
        <p:nvSpPr>
          <p:cNvPr id="13" name="TextBox 12"/>
          <p:cNvSpPr txBox="1"/>
          <p:nvPr/>
        </p:nvSpPr>
        <p:spPr>
          <a:xfrm>
            <a:off x="3935340" y="3831223"/>
            <a:ext cx="1422400" cy="338554"/>
          </a:xfrm>
          <a:prstGeom prst="rect">
            <a:avLst/>
          </a:prstGeom>
          <a:noFill/>
        </p:spPr>
        <p:txBody>
          <a:bodyPr wrap="square" rtlCol="0">
            <a:spAutoFit/>
          </a:bodyPr>
          <a:lstStyle/>
          <a:p>
            <a:r>
              <a:rPr lang="en-US" sz="1600" dirty="0" smtClean="0"/>
              <a:t>Transform</a:t>
            </a:r>
            <a:endParaRPr lang="en-US" dirty="0"/>
          </a:p>
        </p:txBody>
      </p:sp>
    </p:spTree>
    <p:extLst>
      <p:ext uri="{BB962C8B-B14F-4D97-AF65-F5344CB8AC3E}">
        <p14:creationId xmlns:p14="http://schemas.microsoft.com/office/powerpoint/2010/main" val="375629809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6 step model</a:t>
            </a:r>
            <a:endParaRPr lang="en-US" dirty="0"/>
          </a:p>
        </p:txBody>
      </p:sp>
      <p:sp>
        <p:nvSpPr>
          <p:cNvPr id="5" name="Rounded Rectangle 4"/>
          <p:cNvSpPr/>
          <p:nvPr/>
        </p:nvSpPr>
        <p:spPr>
          <a:xfrm>
            <a:off x="816864" y="1572768"/>
            <a:ext cx="1950720" cy="402336"/>
          </a:xfrm>
          <a:prstGeom prst="round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mtClean="0"/>
              <a:t>Strategy</a:t>
            </a:r>
            <a:endParaRPr lang="en-US"/>
          </a:p>
        </p:txBody>
      </p:sp>
      <p:sp>
        <p:nvSpPr>
          <p:cNvPr id="6" name="Rounded Rectangle 5"/>
          <p:cNvSpPr/>
          <p:nvPr/>
        </p:nvSpPr>
        <p:spPr>
          <a:xfrm>
            <a:off x="1792224" y="2255520"/>
            <a:ext cx="1950720" cy="402336"/>
          </a:xfrm>
          <a:prstGeom prst="round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Data</a:t>
            </a:r>
            <a:endParaRPr lang="en-US" dirty="0"/>
          </a:p>
        </p:txBody>
      </p:sp>
      <p:sp>
        <p:nvSpPr>
          <p:cNvPr id="8" name="Rounded Rectangle 7"/>
          <p:cNvSpPr/>
          <p:nvPr/>
        </p:nvSpPr>
        <p:spPr>
          <a:xfrm>
            <a:off x="2767584" y="2952147"/>
            <a:ext cx="1950720" cy="402336"/>
          </a:xfrm>
          <a:prstGeom prst="round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Education</a:t>
            </a:r>
            <a:endParaRPr lang="en-US" dirty="0"/>
          </a:p>
        </p:txBody>
      </p:sp>
      <p:sp>
        <p:nvSpPr>
          <p:cNvPr id="9" name="Rounded Rectangle 8"/>
          <p:cNvSpPr/>
          <p:nvPr/>
        </p:nvSpPr>
        <p:spPr>
          <a:xfrm>
            <a:off x="3742944" y="3636582"/>
            <a:ext cx="1950720" cy="402336"/>
          </a:xfrm>
          <a:prstGeom prst="round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Structure &amp; Talent</a:t>
            </a:r>
            <a:endParaRPr lang="en-US" dirty="0"/>
          </a:p>
        </p:txBody>
      </p:sp>
      <p:sp>
        <p:nvSpPr>
          <p:cNvPr id="10" name="Rounded Rectangle 9"/>
          <p:cNvSpPr/>
          <p:nvPr/>
        </p:nvSpPr>
        <p:spPr>
          <a:xfrm>
            <a:off x="4718304" y="4302729"/>
            <a:ext cx="1950720" cy="402336"/>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Transparency</a:t>
            </a:r>
            <a:endParaRPr lang="en-US" dirty="0"/>
          </a:p>
        </p:txBody>
      </p:sp>
      <p:sp>
        <p:nvSpPr>
          <p:cNvPr id="11" name="Rounded Rectangle 10"/>
          <p:cNvSpPr/>
          <p:nvPr/>
        </p:nvSpPr>
        <p:spPr>
          <a:xfrm>
            <a:off x="5693664" y="5145024"/>
            <a:ext cx="1950720" cy="402336"/>
          </a:xfrm>
          <a:prstGeom prst="round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Delivery</a:t>
            </a:r>
            <a:endParaRPr lang="en-US" dirty="0"/>
          </a:p>
        </p:txBody>
      </p:sp>
    </p:spTree>
    <p:extLst>
      <p:ext uri="{BB962C8B-B14F-4D97-AF65-F5344CB8AC3E}">
        <p14:creationId xmlns:p14="http://schemas.microsoft.com/office/powerpoint/2010/main" val="22260962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Audit approach – FMCG Case Study</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55019119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 Education Client</a:t>
            </a:r>
            <a:endParaRPr lang="en-US" dirty="0"/>
          </a:p>
        </p:txBody>
      </p:sp>
      <p:sp>
        <p:nvSpPr>
          <p:cNvPr id="3" name="TextBox 2"/>
          <p:cNvSpPr txBox="1"/>
          <p:nvPr/>
        </p:nvSpPr>
        <p:spPr>
          <a:xfrm>
            <a:off x="2194560" y="1231392"/>
            <a:ext cx="4242816" cy="369332"/>
          </a:xfrm>
          <a:prstGeom prst="rect">
            <a:avLst/>
          </a:prstGeom>
          <a:noFill/>
        </p:spPr>
        <p:txBody>
          <a:bodyPr wrap="square" rtlCol="0">
            <a:spAutoFit/>
          </a:bodyPr>
          <a:lstStyle/>
          <a:p>
            <a:r>
              <a:rPr lang="en-US" b="1" u="sng" dirty="0" err="1" smtClean="0"/>
              <a:t>Eg</a:t>
            </a:r>
            <a:r>
              <a:rPr lang="en-US" b="1" u="sng" dirty="0" smtClean="0"/>
              <a:t> Programmatic Partner Selection Model</a:t>
            </a:r>
            <a:endParaRPr lang="en-US" b="1" u="sng" dirty="0"/>
          </a:p>
        </p:txBody>
      </p:sp>
      <p:sp>
        <p:nvSpPr>
          <p:cNvPr id="4" name="Rectangle 3"/>
          <p:cNvSpPr/>
          <p:nvPr/>
        </p:nvSpPr>
        <p:spPr>
          <a:xfrm>
            <a:off x="292608" y="1874726"/>
            <a:ext cx="1645920" cy="1365504"/>
          </a:xfrm>
          <a:prstGeom prst="rect">
            <a:avLst/>
          </a:prstGeom>
          <a:noFill/>
          <a:ln w="28575">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Transparency</a:t>
            </a:r>
            <a:endParaRPr lang="en-US" dirty="0">
              <a:solidFill>
                <a:schemeClr val="tx1"/>
              </a:solidFill>
            </a:endParaRPr>
          </a:p>
        </p:txBody>
      </p:sp>
      <p:sp>
        <p:nvSpPr>
          <p:cNvPr id="11" name="Rectangle 10"/>
          <p:cNvSpPr/>
          <p:nvPr/>
        </p:nvSpPr>
        <p:spPr>
          <a:xfrm>
            <a:off x="2420112" y="1874726"/>
            <a:ext cx="1645920" cy="1365504"/>
          </a:xfrm>
          <a:prstGeom prst="rect">
            <a:avLst/>
          </a:prstGeom>
          <a:noFill/>
          <a:ln w="28575">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chemeClr val="tx1"/>
                </a:solidFill>
              </a:rPr>
              <a:t>InsightTools</a:t>
            </a:r>
            <a:endParaRPr lang="en-US" dirty="0">
              <a:solidFill>
                <a:schemeClr val="tx1"/>
              </a:solidFill>
            </a:endParaRPr>
          </a:p>
        </p:txBody>
      </p:sp>
      <p:sp>
        <p:nvSpPr>
          <p:cNvPr id="12" name="Rectangle 11"/>
          <p:cNvSpPr/>
          <p:nvPr/>
        </p:nvSpPr>
        <p:spPr>
          <a:xfrm>
            <a:off x="4645152" y="1874726"/>
            <a:ext cx="1645920" cy="1365504"/>
          </a:xfrm>
          <a:prstGeom prst="rect">
            <a:avLst/>
          </a:prstGeom>
          <a:noFill/>
          <a:ln w="28575">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Performance</a:t>
            </a:r>
            <a:endParaRPr lang="en-US" dirty="0">
              <a:solidFill>
                <a:schemeClr val="tx1"/>
              </a:solidFill>
            </a:endParaRPr>
          </a:p>
        </p:txBody>
      </p:sp>
      <p:sp>
        <p:nvSpPr>
          <p:cNvPr id="13" name="Rectangle 12"/>
          <p:cNvSpPr/>
          <p:nvPr/>
        </p:nvSpPr>
        <p:spPr>
          <a:xfrm>
            <a:off x="7053072" y="1874726"/>
            <a:ext cx="1645920" cy="1365504"/>
          </a:xfrm>
          <a:prstGeom prst="rect">
            <a:avLst/>
          </a:prstGeom>
          <a:noFill/>
          <a:ln w="28575">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Reporting</a:t>
            </a:r>
            <a:endParaRPr lang="en-US" dirty="0">
              <a:solidFill>
                <a:schemeClr val="tx1"/>
              </a:solidFill>
            </a:endParaRPr>
          </a:p>
        </p:txBody>
      </p:sp>
      <p:sp>
        <p:nvSpPr>
          <p:cNvPr id="8" name="TextBox 7"/>
          <p:cNvSpPr txBox="1"/>
          <p:nvPr/>
        </p:nvSpPr>
        <p:spPr>
          <a:xfrm>
            <a:off x="1950720" y="2240280"/>
            <a:ext cx="505968" cy="707886"/>
          </a:xfrm>
          <a:prstGeom prst="rect">
            <a:avLst/>
          </a:prstGeom>
          <a:noFill/>
        </p:spPr>
        <p:txBody>
          <a:bodyPr wrap="square" rtlCol="0">
            <a:spAutoFit/>
          </a:bodyPr>
          <a:lstStyle/>
          <a:p>
            <a:r>
              <a:rPr lang="en-US" sz="4000" dirty="0" smtClean="0">
                <a:solidFill>
                  <a:schemeClr val="tx2"/>
                </a:solidFill>
              </a:rPr>
              <a:t>+</a:t>
            </a:r>
            <a:endParaRPr lang="en-US" sz="4000" dirty="0">
              <a:solidFill>
                <a:schemeClr val="tx2"/>
              </a:solidFill>
            </a:endParaRPr>
          </a:p>
        </p:txBody>
      </p:sp>
      <p:sp>
        <p:nvSpPr>
          <p:cNvPr id="14" name="TextBox 13"/>
          <p:cNvSpPr txBox="1"/>
          <p:nvPr/>
        </p:nvSpPr>
        <p:spPr>
          <a:xfrm>
            <a:off x="6400800" y="2240280"/>
            <a:ext cx="505968" cy="707886"/>
          </a:xfrm>
          <a:prstGeom prst="rect">
            <a:avLst/>
          </a:prstGeom>
          <a:noFill/>
        </p:spPr>
        <p:txBody>
          <a:bodyPr wrap="square" rtlCol="0">
            <a:spAutoFit/>
          </a:bodyPr>
          <a:lstStyle/>
          <a:p>
            <a:r>
              <a:rPr lang="en-US" sz="4000" dirty="0" smtClean="0">
                <a:solidFill>
                  <a:schemeClr val="tx2"/>
                </a:solidFill>
              </a:rPr>
              <a:t>+</a:t>
            </a:r>
            <a:endParaRPr lang="en-US" sz="4000" dirty="0">
              <a:solidFill>
                <a:schemeClr val="tx2"/>
              </a:solidFill>
            </a:endParaRPr>
          </a:p>
        </p:txBody>
      </p:sp>
      <p:sp>
        <p:nvSpPr>
          <p:cNvPr id="15" name="TextBox 14"/>
          <p:cNvSpPr txBox="1"/>
          <p:nvPr/>
        </p:nvSpPr>
        <p:spPr>
          <a:xfrm>
            <a:off x="4157472" y="2240280"/>
            <a:ext cx="505968" cy="707886"/>
          </a:xfrm>
          <a:prstGeom prst="rect">
            <a:avLst/>
          </a:prstGeom>
          <a:noFill/>
        </p:spPr>
        <p:txBody>
          <a:bodyPr wrap="square" rtlCol="0">
            <a:spAutoFit/>
          </a:bodyPr>
          <a:lstStyle/>
          <a:p>
            <a:r>
              <a:rPr lang="en-US" sz="4000" dirty="0" smtClean="0">
                <a:solidFill>
                  <a:schemeClr val="tx2"/>
                </a:solidFill>
              </a:rPr>
              <a:t>+</a:t>
            </a:r>
            <a:endParaRPr lang="en-US" sz="4000" dirty="0">
              <a:solidFill>
                <a:schemeClr val="tx2"/>
              </a:solidFill>
            </a:endParaRPr>
          </a:p>
        </p:txBody>
      </p:sp>
      <p:sp>
        <p:nvSpPr>
          <p:cNvPr id="16" name="TextBox 15"/>
          <p:cNvSpPr txBox="1"/>
          <p:nvPr/>
        </p:nvSpPr>
        <p:spPr>
          <a:xfrm>
            <a:off x="292608" y="3425952"/>
            <a:ext cx="1767840" cy="523220"/>
          </a:xfrm>
          <a:prstGeom prst="rect">
            <a:avLst/>
          </a:prstGeom>
          <a:noFill/>
        </p:spPr>
        <p:txBody>
          <a:bodyPr wrap="square" rtlCol="0">
            <a:spAutoFit/>
          </a:bodyPr>
          <a:lstStyle/>
          <a:p>
            <a:r>
              <a:rPr lang="en-US" sz="1400" dirty="0" smtClean="0"/>
              <a:t>Transparent model</a:t>
            </a:r>
          </a:p>
          <a:p>
            <a:r>
              <a:rPr lang="en-US" sz="1400" dirty="0" smtClean="0"/>
              <a:t>Remuneration Offer</a:t>
            </a:r>
            <a:endParaRPr lang="en-US" sz="1400" dirty="0"/>
          </a:p>
        </p:txBody>
      </p:sp>
      <p:sp>
        <p:nvSpPr>
          <p:cNvPr id="17" name="TextBox 16"/>
          <p:cNvSpPr txBox="1"/>
          <p:nvPr/>
        </p:nvSpPr>
        <p:spPr>
          <a:xfrm>
            <a:off x="2420112" y="3429226"/>
            <a:ext cx="1658112" cy="954107"/>
          </a:xfrm>
          <a:prstGeom prst="rect">
            <a:avLst/>
          </a:prstGeom>
          <a:noFill/>
        </p:spPr>
        <p:txBody>
          <a:bodyPr wrap="square" rtlCol="0">
            <a:spAutoFit/>
          </a:bodyPr>
          <a:lstStyle/>
          <a:p>
            <a:r>
              <a:rPr lang="en-US" sz="1400" dirty="0" smtClean="0"/>
              <a:t>Different strengths by target</a:t>
            </a:r>
          </a:p>
          <a:p>
            <a:r>
              <a:rPr lang="en-US" sz="1400" dirty="0" smtClean="0"/>
              <a:t>Data access</a:t>
            </a:r>
          </a:p>
          <a:p>
            <a:r>
              <a:rPr lang="en-US" sz="1400" dirty="0" smtClean="0"/>
              <a:t>Segmentation</a:t>
            </a:r>
          </a:p>
        </p:txBody>
      </p:sp>
      <p:sp>
        <p:nvSpPr>
          <p:cNvPr id="18" name="TextBox 17"/>
          <p:cNvSpPr txBox="1"/>
          <p:nvPr/>
        </p:nvSpPr>
        <p:spPr>
          <a:xfrm>
            <a:off x="4663440" y="3425952"/>
            <a:ext cx="1658112" cy="738664"/>
          </a:xfrm>
          <a:prstGeom prst="rect">
            <a:avLst/>
          </a:prstGeom>
          <a:noFill/>
        </p:spPr>
        <p:txBody>
          <a:bodyPr wrap="square" rtlCol="0">
            <a:spAutoFit/>
          </a:bodyPr>
          <a:lstStyle/>
          <a:p>
            <a:r>
              <a:rPr lang="en-US" sz="1400" dirty="0" err="1" smtClean="0"/>
              <a:t>Prog</a:t>
            </a:r>
            <a:r>
              <a:rPr lang="en-US" sz="1400" dirty="0" smtClean="0"/>
              <a:t> performance</a:t>
            </a:r>
          </a:p>
          <a:p>
            <a:r>
              <a:rPr lang="en-US" sz="1400" dirty="0" smtClean="0"/>
              <a:t>Exceed acquisition benchmarks &amp; KPIs</a:t>
            </a:r>
            <a:endParaRPr lang="en-US" sz="1400" dirty="0"/>
          </a:p>
        </p:txBody>
      </p:sp>
      <p:sp>
        <p:nvSpPr>
          <p:cNvPr id="19" name="TextBox 18"/>
          <p:cNvSpPr txBox="1"/>
          <p:nvPr/>
        </p:nvSpPr>
        <p:spPr>
          <a:xfrm>
            <a:off x="7053072" y="3395472"/>
            <a:ext cx="1871472" cy="2031325"/>
          </a:xfrm>
          <a:prstGeom prst="rect">
            <a:avLst/>
          </a:prstGeom>
          <a:noFill/>
        </p:spPr>
        <p:txBody>
          <a:bodyPr wrap="square" rtlCol="0">
            <a:spAutoFit/>
          </a:bodyPr>
          <a:lstStyle/>
          <a:p>
            <a:r>
              <a:rPr lang="en-US" sz="1400" dirty="0" smtClean="0"/>
              <a:t>Analytics &amp; reporting platform</a:t>
            </a:r>
          </a:p>
          <a:p>
            <a:r>
              <a:rPr lang="en-US" sz="1400" dirty="0" smtClean="0"/>
              <a:t>Path-to-conversion reporting</a:t>
            </a:r>
          </a:p>
          <a:p>
            <a:r>
              <a:rPr lang="en-US" sz="1400" dirty="0" smtClean="0"/>
              <a:t>Campaign tags to feed real-time data into custom dashboard/DMP</a:t>
            </a:r>
          </a:p>
          <a:p>
            <a:pPr marL="285750" indent="-285750">
              <a:buFontTx/>
              <a:buChar char="-"/>
            </a:pPr>
            <a:endParaRPr lang="en-US" sz="1400" dirty="0"/>
          </a:p>
        </p:txBody>
      </p:sp>
      <p:sp>
        <p:nvSpPr>
          <p:cNvPr id="25" name="Rounded Rectangle 24"/>
          <p:cNvSpPr/>
          <p:nvPr/>
        </p:nvSpPr>
        <p:spPr>
          <a:xfrm>
            <a:off x="1454590" y="5426797"/>
            <a:ext cx="5199194" cy="402336"/>
          </a:xfrm>
          <a:prstGeom prst="round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More than halved major Trading Desk margin!!</a:t>
            </a:r>
            <a:endParaRPr lang="en-US" dirty="0"/>
          </a:p>
        </p:txBody>
      </p:sp>
    </p:spTree>
    <p:extLst>
      <p:ext uri="{BB962C8B-B14F-4D97-AF65-F5344CB8AC3E}">
        <p14:creationId xmlns:p14="http://schemas.microsoft.com/office/powerpoint/2010/main" val="125565817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deliver alignment &amp; integration</a:t>
            </a:r>
            <a:endParaRPr lang="en-US" dirty="0"/>
          </a:p>
        </p:txBody>
      </p:sp>
      <p:sp>
        <p:nvSpPr>
          <p:cNvPr id="3" name="Content Placeholder 2"/>
          <p:cNvSpPr>
            <a:spLocks noGrp="1"/>
          </p:cNvSpPr>
          <p:nvPr>
            <p:ph idx="1"/>
          </p:nvPr>
        </p:nvSpPr>
        <p:spPr>
          <a:xfrm>
            <a:off x="4864608" y="1600200"/>
            <a:ext cx="4163568" cy="4525963"/>
          </a:xfrm>
        </p:spPr>
        <p:txBody>
          <a:bodyPr>
            <a:normAutofit/>
          </a:bodyPr>
          <a:lstStyle/>
          <a:p>
            <a:r>
              <a:rPr lang="en-US" dirty="0" smtClean="0"/>
              <a:t>Managed services</a:t>
            </a:r>
          </a:p>
          <a:p>
            <a:endParaRPr lang="en-US" dirty="0"/>
          </a:p>
          <a:p>
            <a:r>
              <a:rPr lang="en-US" dirty="0" smtClean="0"/>
              <a:t>In-house solution</a:t>
            </a:r>
          </a:p>
          <a:p>
            <a:endParaRPr lang="en-US" dirty="0"/>
          </a:p>
          <a:p>
            <a:r>
              <a:rPr lang="en-US" dirty="0" smtClean="0"/>
              <a:t>Hybrid</a:t>
            </a:r>
          </a:p>
          <a:p>
            <a:endParaRPr lang="en-US" dirty="0"/>
          </a:p>
          <a:p>
            <a:r>
              <a:rPr lang="en-US" dirty="0" smtClean="0"/>
              <a:t>Control partner relationships</a:t>
            </a:r>
          </a:p>
          <a:p>
            <a:endParaRPr lang="en-US" dirty="0"/>
          </a:p>
          <a:p>
            <a:r>
              <a:rPr lang="en-US" dirty="0" smtClean="0"/>
              <a:t>Ownership of data</a:t>
            </a:r>
          </a:p>
          <a:p>
            <a:endParaRPr lang="en-US" dirty="0"/>
          </a:p>
          <a:p>
            <a:r>
              <a:rPr lang="en-US" dirty="0" smtClean="0"/>
              <a:t>Bespoke solutions</a:t>
            </a:r>
          </a:p>
          <a:p>
            <a:endParaRPr lang="en-US" dirty="0"/>
          </a:p>
          <a:p>
            <a:endParaRPr lang="en-US" dirty="0" smtClean="0"/>
          </a:p>
          <a:p>
            <a:pPr marL="0" indent="0">
              <a:buNone/>
            </a:pPr>
            <a:endParaRPr lang="en-US" dirty="0"/>
          </a:p>
        </p:txBody>
      </p:sp>
      <p:pic>
        <p:nvPicPr>
          <p:cNvPr id="4" name="Picture 3"/>
          <p:cNvPicPr>
            <a:picLocks noChangeAspect="1"/>
          </p:cNvPicPr>
          <p:nvPr/>
        </p:nvPicPr>
        <p:blipFill rotWithShape="1">
          <a:blip r:embed="rId3"/>
          <a:srcRect l="36400" r="5001"/>
          <a:stretch/>
        </p:blipFill>
        <p:spPr>
          <a:xfrm>
            <a:off x="126414" y="1176909"/>
            <a:ext cx="4518738" cy="5607939"/>
          </a:xfrm>
          <a:prstGeom prst="rect">
            <a:avLst/>
          </a:prstGeom>
        </p:spPr>
      </p:pic>
    </p:spTree>
    <p:extLst>
      <p:ext uri="{BB962C8B-B14F-4D97-AF65-F5344CB8AC3E}">
        <p14:creationId xmlns:p14="http://schemas.microsoft.com/office/powerpoint/2010/main" val="30192955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Infographics</a:t>
            </a:r>
            <a:endParaRPr lang="en-US" dirty="0"/>
          </a:p>
        </p:txBody>
      </p:sp>
      <p:sp>
        <p:nvSpPr>
          <p:cNvPr id="6" name="Content Placeholder 2"/>
          <p:cNvSpPr>
            <a:spLocks noGrp="1"/>
          </p:cNvSpPr>
          <p:nvPr>
            <p:ph idx="1"/>
          </p:nvPr>
        </p:nvSpPr>
        <p:spPr>
          <a:xfrm>
            <a:off x="457200" y="1600200"/>
            <a:ext cx="8229600" cy="4525963"/>
          </a:xfrm>
        </p:spPr>
        <p:txBody>
          <a:bodyPr>
            <a:normAutofit/>
          </a:bodyPr>
          <a:lstStyle/>
          <a:p>
            <a:r>
              <a:rPr lang="en-US" dirty="0" smtClean="0"/>
              <a:t>The presentation also includes some specific slides that would benefit from the creation of professional standard infographics</a:t>
            </a:r>
          </a:p>
          <a:p>
            <a:endParaRPr lang="en-US" dirty="0"/>
          </a:p>
          <a:p>
            <a:r>
              <a:rPr lang="en-US" dirty="0" smtClean="0"/>
              <a:t>Each infographic brief is listed here</a:t>
            </a:r>
          </a:p>
          <a:p>
            <a:pPr marL="0" indent="0">
              <a:buNone/>
            </a:pPr>
            <a:endParaRPr lang="en-US" dirty="0"/>
          </a:p>
        </p:txBody>
      </p:sp>
    </p:spTree>
    <p:extLst>
      <p:ext uri="{BB962C8B-B14F-4D97-AF65-F5344CB8AC3E}">
        <p14:creationId xmlns:p14="http://schemas.microsoft.com/office/powerpoint/2010/main" val="60349720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Infographic #1 (see following slides)</a:t>
            </a:r>
            <a:endParaRPr lang="en-US" dirty="0"/>
          </a:p>
        </p:txBody>
      </p:sp>
      <p:sp>
        <p:nvSpPr>
          <p:cNvPr id="6" name="Content Placeholder 2"/>
          <p:cNvSpPr>
            <a:spLocks noGrp="1"/>
          </p:cNvSpPr>
          <p:nvPr>
            <p:ph idx="1"/>
          </p:nvPr>
        </p:nvSpPr>
        <p:spPr>
          <a:xfrm>
            <a:off x="457200" y="1600200"/>
            <a:ext cx="8229600" cy="4525963"/>
          </a:xfrm>
        </p:spPr>
        <p:txBody>
          <a:bodyPr>
            <a:normAutofit fontScale="92500" lnSpcReduction="10000"/>
          </a:bodyPr>
          <a:lstStyle/>
          <a:p>
            <a:r>
              <a:rPr lang="en-US" dirty="0" smtClean="0"/>
              <a:t>The opening 7 slides entitled “A Universal problem has erupted” are actually a slide build.</a:t>
            </a:r>
          </a:p>
          <a:p>
            <a:endParaRPr lang="en-US" dirty="0"/>
          </a:p>
          <a:p>
            <a:r>
              <a:rPr lang="en-US" dirty="0" smtClean="0"/>
              <a:t>We have a timeline running from the start of 2014 to </a:t>
            </a:r>
            <a:r>
              <a:rPr lang="en-US" dirty="0" smtClean="0"/>
              <a:t>mid 2016 (should be to end of 2016!). </a:t>
            </a:r>
            <a:r>
              <a:rPr lang="en-US" dirty="0" smtClean="0"/>
              <a:t>As the slide builds different quotes over time build onto this timeline. So the infographic will build with a flag (from the country of quote) with a month (time of quote). Flags required are USA, Australia, UK, EU and UN</a:t>
            </a:r>
          </a:p>
          <a:p>
            <a:endParaRPr lang="en-US" dirty="0"/>
          </a:p>
          <a:p>
            <a:r>
              <a:rPr lang="en-US" dirty="0" smtClean="0"/>
              <a:t>If you can add months into the timeline, this could help us signify the design – </a:t>
            </a:r>
            <a:r>
              <a:rPr lang="en-US" dirty="0" err="1" smtClean="0"/>
              <a:t>ie</a:t>
            </a:r>
            <a:r>
              <a:rPr lang="en-US" dirty="0" smtClean="0"/>
              <a:t> just adding flags along the timeline</a:t>
            </a:r>
          </a:p>
          <a:p>
            <a:endParaRPr lang="en-US" dirty="0"/>
          </a:p>
          <a:p>
            <a:r>
              <a:rPr lang="en-US" dirty="0" smtClean="0"/>
              <a:t>As this infographic builds, we can place the relevant quotes below in the normal layout</a:t>
            </a:r>
          </a:p>
          <a:p>
            <a:r>
              <a:rPr lang="en-US" dirty="0" smtClean="0"/>
              <a:t>We assume you will need to build the timeline and flags separately so we can custom build/transition across slide builds</a:t>
            </a:r>
          </a:p>
          <a:p>
            <a:endParaRPr lang="en-US" dirty="0"/>
          </a:p>
          <a:p>
            <a:r>
              <a:rPr lang="en-US" dirty="0" smtClean="0"/>
              <a:t>The relevant slides follow here</a:t>
            </a:r>
          </a:p>
        </p:txBody>
      </p:sp>
    </p:spTree>
    <p:extLst>
      <p:ext uri="{BB962C8B-B14F-4D97-AF65-F5344CB8AC3E}">
        <p14:creationId xmlns:p14="http://schemas.microsoft.com/office/powerpoint/2010/main" val="18755290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universal problem has erupted</a:t>
            </a:r>
            <a:endParaRPr lang="en-US" dirty="0"/>
          </a:p>
        </p:txBody>
      </p:sp>
      <p:sp>
        <p:nvSpPr>
          <p:cNvPr id="3" name="Rectangle 2"/>
          <p:cNvSpPr/>
          <p:nvPr/>
        </p:nvSpPr>
        <p:spPr>
          <a:xfrm>
            <a:off x="354438" y="2352878"/>
            <a:ext cx="8319440" cy="403629"/>
          </a:xfrm>
          <a:prstGeom prst="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2015</a:t>
            </a:r>
            <a:endParaRPr lang="en-US" dirty="0">
              <a:solidFill>
                <a:srgbClr val="000000"/>
              </a:solidFill>
            </a:endParaRPr>
          </a:p>
        </p:txBody>
      </p:sp>
      <p:sp>
        <p:nvSpPr>
          <p:cNvPr id="6" name="Rectangle 5"/>
          <p:cNvSpPr/>
          <p:nvPr/>
        </p:nvSpPr>
        <p:spPr>
          <a:xfrm>
            <a:off x="364525" y="2352878"/>
            <a:ext cx="2037991" cy="403629"/>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2014</a:t>
            </a:r>
            <a:endParaRPr lang="en-US" dirty="0">
              <a:solidFill>
                <a:schemeClr val="tx1"/>
              </a:solidFill>
            </a:endParaRPr>
          </a:p>
        </p:txBody>
      </p:sp>
      <p:sp>
        <p:nvSpPr>
          <p:cNvPr id="8" name="Rectangle 7"/>
          <p:cNvSpPr/>
          <p:nvPr/>
        </p:nvSpPr>
        <p:spPr>
          <a:xfrm>
            <a:off x="6744162" y="2352878"/>
            <a:ext cx="1929716" cy="403629"/>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2016</a:t>
            </a:r>
            <a:endParaRPr lang="en-US" dirty="0">
              <a:solidFill>
                <a:srgbClr val="000000"/>
              </a:solidFill>
            </a:endParaRPr>
          </a:p>
        </p:txBody>
      </p:sp>
      <p:cxnSp>
        <p:nvCxnSpPr>
          <p:cNvPr id="7" name="Straight Connector 6"/>
          <p:cNvCxnSpPr/>
          <p:nvPr/>
        </p:nvCxnSpPr>
        <p:spPr>
          <a:xfrm>
            <a:off x="1878908" y="1703270"/>
            <a:ext cx="692" cy="6496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822104" y="2067246"/>
            <a:ext cx="659708" cy="276999"/>
          </a:xfrm>
          <a:prstGeom prst="rect">
            <a:avLst/>
          </a:prstGeom>
          <a:noFill/>
        </p:spPr>
        <p:txBody>
          <a:bodyPr wrap="square" rtlCol="0">
            <a:spAutoFit/>
          </a:bodyPr>
          <a:lstStyle/>
          <a:p>
            <a:r>
              <a:rPr lang="en-US" sz="1200" dirty="0" smtClean="0"/>
              <a:t>Nov</a:t>
            </a:r>
            <a:endParaRPr lang="en-US" dirty="0"/>
          </a:p>
        </p:txBody>
      </p:sp>
      <p:pic>
        <p:nvPicPr>
          <p:cNvPr id="5" name="Picture 4"/>
          <p:cNvPicPr>
            <a:picLocks noChangeAspect="1"/>
          </p:cNvPicPr>
          <p:nvPr/>
        </p:nvPicPr>
        <p:blipFill>
          <a:blip r:embed="rId3"/>
          <a:stretch>
            <a:fillRect/>
          </a:stretch>
        </p:blipFill>
        <p:spPr>
          <a:xfrm>
            <a:off x="1887914" y="1699718"/>
            <a:ext cx="685800" cy="342900"/>
          </a:xfrm>
          <a:prstGeom prst="rect">
            <a:avLst/>
          </a:prstGeom>
        </p:spPr>
      </p:pic>
      <p:sp>
        <p:nvSpPr>
          <p:cNvPr id="4" name="TextBox 3"/>
          <p:cNvSpPr txBox="1"/>
          <p:nvPr/>
        </p:nvSpPr>
        <p:spPr>
          <a:xfrm>
            <a:off x="1116433" y="3574302"/>
            <a:ext cx="6923497" cy="1846659"/>
          </a:xfrm>
          <a:prstGeom prst="rect">
            <a:avLst/>
          </a:prstGeom>
          <a:noFill/>
        </p:spPr>
        <p:txBody>
          <a:bodyPr wrap="square" rtlCol="0">
            <a:spAutoFit/>
          </a:bodyPr>
          <a:lstStyle/>
          <a:p>
            <a:r>
              <a:rPr lang="en-US" sz="2400" b="1" dirty="0"/>
              <a:t>Mediacom staff forged campaign reports to clients and sold discounted TV ads given to them by media </a:t>
            </a:r>
            <a:r>
              <a:rPr lang="en-US" sz="2400" b="1" dirty="0" smtClean="0"/>
              <a:t>				owners</a:t>
            </a:r>
            <a:r>
              <a:rPr lang="en-US" sz="2400" b="1" dirty="0"/>
              <a:t>, audit </a:t>
            </a:r>
            <a:r>
              <a:rPr lang="en-US" sz="2400" b="1" dirty="0" smtClean="0"/>
              <a:t>reveals</a:t>
            </a:r>
          </a:p>
          <a:p>
            <a:endParaRPr lang="en-US" sz="2400" b="1" dirty="0"/>
          </a:p>
          <a:p>
            <a:r>
              <a:rPr lang="en-US" b="1" dirty="0" err="1" smtClean="0"/>
              <a:t>Mumbrella</a:t>
            </a:r>
            <a:endParaRPr lang="en-US" b="1" dirty="0"/>
          </a:p>
        </p:txBody>
      </p:sp>
    </p:spTree>
    <p:extLst>
      <p:ext uri="{BB962C8B-B14F-4D97-AF65-F5344CB8AC3E}">
        <p14:creationId xmlns:p14="http://schemas.microsoft.com/office/powerpoint/2010/main" val="138954723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582730" cy="1143000"/>
          </a:xfrm>
        </p:spPr>
        <p:txBody>
          <a:bodyPr/>
          <a:lstStyle/>
          <a:p>
            <a:r>
              <a:rPr lang="en-US" dirty="0" smtClean="0"/>
              <a:t>Company Background</a:t>
            </a:r>
            <a:endParaRPr lang="en-US" dirty="0"/>
          </a:p>
        </p:txBody>
      </p:sp>
      <p:sp>
        <p:nvSpPr>
          <p:cNvPr id="3" name="Content Placeholder 2"/>
          <p:cNvSpPr>
            <a:spLocks noGrp="1"/>
          </p:cNvSpPr>
          <p:nvPr>
            <p:ph idx="1"/>
          </p:nvPr>
        </p:nvSpPr>
        <p:spPr/>
        <p:txBody>
          <a:bodyPr>
            <a:normAutofit/>
          </a:bodyPr>
          <a:lstStyle/>
          <a:p>
            <a:r>
              <a:rPr lang="en-US" dirty="0" smtClean="0"/>
              <a:t>We are a new company called Media Operations </a:t>
            </a:r>
            <a:r>
              <a:rPr lang="en-US" dirty="0" smtClean="0"/>
              <a:t>Transparency (MOT)</a:t>
            </a:r>
          </a:p>
          <a:p>
            <a:endParaRPr lang="en-US" dirty="0"/>
          </a:p>
          <a:p>
            <a:r>
              <a:rPr lang="en-US" dirty="0" smtClean="0"/>
              <a:t>We have both run media buying agencies for many years.</a:t>
            </a:r>
          </a:p>
          <a:p>
            <a:endParaRPr lang="en-US" dirty="0"/>
          </a:p>
          <a:p>
            <a:r>
              <a:rPr lang="en-US" dirty="0" smtClean="0"/>
              <a:t>Those agencies run by multi-national </a:t>
            </a:r>
            <a:r>
              <a:rPr lang="en-US" dirty="0" err="1" smtClean="0"/>
              <a:t>organisations</a:t>
            </a:r>
            <a:r>
              <a:rPr lang="en-US" dirty="0" smtClean="0"/>
              <a:t> are becoming less and less transparent with the transactions that they are managing – clients are being significantly over-charged in many areas – especia</a:t>
            </a:r>
            <a:r>
              <a:rPr lang="en-US" dirty="0" smtClean="0"/>
              <a:t>lly digital media.</a:t>
            </a:r>
            <a:endParaRPr lang="en-US" dirty="0"/>
          </a:p>
          <a:p>
            <a:endParaRPr lang="en-US" dirty="0" smtClean="0"/>
          </a:p>
          <a:p>
            <a:r>
              <a:rPr lang="en-US" dirty="0" smtClean="0"/>
              <a:t>At the same time, our experience has told us that most clients have little understanding of how media should be planned and bought</a:t>
            </a:r>
          </a:p>
          <a:p>
            <a:endParaRPr lang="en-US" dirty="0"/>
          </a:p>
          <a:p>
            <a:r>
              <a:rPr lang="en-US" dirty="0" smtClean="0"/>
              <a:t>We are making ourselves available to those clients who cant afford a full time specialist but want to ensure that they are making the correct media and marketing decisions that benefit them rather than their agency.</a:t>
            </a:r>
            <a:endParaRPr lang="en-US" dirty="0"/>
          </a:p>
        </p:txBody>
      </p:sp>
    </p:spTree>
    <p:extLst>
      <p:ext uri="{BB962C8B-B14F-4D97-AF65-F5344CB8AC3E}">
        <p14:creationId xmlns:p14="http://schemas.microsoft.com/office/powerpoint/2010/main" val="12386253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100113" y="1699179"/>
            <a:ext cx="613445" cy="368067"/>
          </a:xfrm>
          <a:prstGeom prst="rect">
            <a:avLst/>
          </a:prstGeom>
        </p:spPr>
      </p:pic>
      <p:sp>
        <p:nvSpPr>
          <p:cNvPr id="2" name="Title 1"/>
          <p:cNvSpPr>
            <a:spLocks noGrp="1"/>
          </p:cNvSpPr>
          <p:nvPr>
            <p:ph type="title"/>
          </p:nvPr>
        </p:nvSpPr>
        <p:spPr/>
        <p:txBody>
          <a:bodyPr/>
          <a:lstStyle/>
          <a:p>
            <a:r>
              <a:rPr lang="en-US" dirty="0" smtClean="0"/>
              <a:t>A universal problem has erupted</a:t>
            </a:r>
            <a:endParaRPr lang="en-US" dirty="0"/>
          </a:p>
        </p:txBody>
      </p:sp>
      <p:sp>
        <p:nvSpPr>
          <p:cNvPr id="3" name="Rectangle 2"/>
          <p:cNvSpPr/>
          <p:nvPr/>
        </p:nvSpPr>
        <p:spPr>
          <a:xfrm>
            <a:off x="354438" y="2352878"/>
            <a:ext cx="8319440" cy="403629"/>
          </a:xfrm>
          <a:prstGeom prst="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2015</a:t>
            </a:r>
            <a:endParaRPr lang="en-US" dirty="0">
              <a:solidFill>
                <a:srgbClr val="000000"/>
              </a:solidFill>
            </a:endParaRPr>
          </a:p>
        </p:txBody>
      </p:sp>
      <p:sp>
        <p:nvSpPr>
          <p:cNvPr id="6" name="Rectangle 5"/>
          <p:cNvSpPr/>
          <p:nvPr/>
        </p:nvSpPr>
        <p:spPr>
          <a:xfrm>
            <a:off x="364525" y="2352878"/>
            <a:ext cx="2037991" cy="403629"/>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2014</a:t>
            </a:r>
            <a:endParaRPr lang="en-US" dirty="0">
              <a:solidFill>
                <a:schemeClr val="tx1"/>
              </a:solidFill>
            </a:endParaRPr>
          </a:p>
        </p:txBody>
      </p:sp>
      <p:sp>
        <p:nvSpPr>
          <p:cNvPr id="8" name="Rectangle 7"/>
          <p:cNvSpPr/>
          <p:nvPr/>
        </p:nvSpPr>
        <p:spPr>
          <a:xfrm>
            <a:off x="6744162" y="2352878"/>
            <a:ext cx="1929716" cy="403629"/>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2016</a:t>
            </a:r>
            <a:endParaRPr lang="en-US" dirty="0">
              <a:solidFill>
                <a:srgbClr val="000000"/>
              </a:solidFill>
            </a:endParaRPr>
          </a:p>
        </p:txBody>
      </p:sp>
      <p:cxnSp>
        <p:nvCxnSpPr>
          <p:cNvPr id="7" name="Straight Connector 6"/>
          <p:cNvCxnSpPr/>
          <p:nvPr/>
        </p:nvCxnSpPr>
        <p:spPr>
          <a:xfrm>
            <a:off x="3098108" y="1703270"/>
            <a:ext cx="692" cy="6496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028604" y="2067246"/>
            <a:ext cx="659708" cy="276999"/>
          </a:xfrm>
          <a:prstGeom prst="rect">
            <a:avLst/>
          </a:prstGeom>
          <a:noFill/>
        </p:spPr>
        <p:txBody>
          <a:bodyPr wrap="square" rtlCol="0">
            <a:spAutoFit/>
          </a:bodyPr>
          <a:lstStyle/>
          <a:p>
            <a:r>
              <a:rPr lang="en-US" sz="1200" smtClean="0"/>
              <a:t>March</a:t>
            </a:r>
            <a:endParaRPr lang="en-US" dirty="0"/>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375" y="3002486"/>
            <a:ext cx="6615962" cy="3715814"/>
          </a:xfrm>
          <a:prstGeom prst="rect">
            <a:avLst/>
          </a:prstGeom>
        </p:spPr>
      </p:pic>
      <p:cxnSp>
        <p:nvCxnSpPr>
          <p:cNvPr id="10" name="Straight Connector 9"/>
          <p:cNvCxnSpPr/>
          <p:nvPr/>
        </p:nvCxnSpPr>
        <p:spPr>
          <a:xfrm>
            <a:off x="1878908" y="1703270"/>
            <a:ext cx="692" cy="6496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822104" y="2067246"/>
            <a:ext cx="659708" cy="276999"/>
          </a:xfrm>
          <a:prstGeom prst="rect">
            <a:avLst/>
          </a:prstGeom>
          <a:noFill/>
        </p:spPr>
        <p:txBody>
          <a:bodyPr wrap="square" rtlCol="0">
            <a:spAutoFit/>
          </a:bodyPr>
          <a:lstStyle/>
          <a:p>
            <a:r>
              <a:rPr lang="en-US" sz="1200" dirty="0" smtClean="0"/>
              <a:t>Nov</a:t>
            </a:r>
            <a:endParaRPr lang="en-US" dirty="0"/>
          </a:p>
        </p:txBody>
      </p:sp>
      <p:pic>
        <p:nvPicPr>
          <p:cNvPr id="13" name="Picture 12"/>
          <p:cNvPicPr>
            <a:picLocks noChangeAspect="1"/>
          </p:cNvPicPr>
          <p:nvPr/>
        </p:nvPicPr>
        <p:blipFill>
          <a:blip r:embed="rId5"/>
          <a:stretch>
            <a:fillRect/>
          </a:stretch>
        </p:blipFill>
        <p:spPr>
          <a:xfrm>
            <a:off x="1887914" y="1699718"/>
            <a:ext cx="685800" cy="342900"/>
          </a:xfrm>
          <a:prstGeom prst="rect">
            <a:avLst/>
          </a:prstGeom>
        </p:spPr>
      </p:pic>
    </p:spTree>
    <p:extLst>
      <p:ext uri="{BB962C8B-B14F-4D97-AF65-F5344CB8AC3E}">
        <p14:creationId xmlns:p14="http://schemas.microsoft.com/office/powerpoint/2010/main" val="146203832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universal problem has erupted</a:t>
            </a:r>
            <a:endParaRPr lang="en-US" dirty="0"/>
          </a:p>
        </p:txBody>
      </p:sp>
      <p:sp>
        <p:nvSpPr>
          <p:cNvPr id="3" name="Rectangle 2"/>
          <p:cNvSpPr/>
          <p:nvPr/>
        </p:nvSpPr>
        <p:spPr>
          <a:xfrm>
            <a:off x="354438" y="2352878"/>
            <a:ext cx="8319440" cy="403629"/>
          </a:xfrm>
          <a:prstGeom prst="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2015</a:t>
            </a:r>
            <a:endParaRPr lang="en-US" dirty="0">
              <a:solidFill>
                <a:srgbClr val="000000"/>
              </a:solidFill>
            </a:endParaRPr>
          </a:p>
        </p:txBody>
      </p:sp>
      <p:sp>
        <p:nvSpPr>
          <p:cNvPr id="6" name="Rectangle 5"/>
          <p:cNvSpPr/>
          <p:nvPr/>
        </p:nvSpPr>
        <p:spPr>
          <a:xfrm>
            <a:off x="364525" y="2352878"/>
            <a:ext cx="2037991" cy="403629"/>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2014</a:t>
            </a:r>
            <a:endParaRPr lang="en-US" dirty="0">
              <a:solidFill>
                <a:schemeClr val="tx1"/>
              </a:solidFill>
            </a:endParaRPr>
          </a:p>
        </p:txBody>
      </p:sp>
      <p:sp>
        <p:nvSpPr>
          <p:cNvPr id="8" name="Rectangle 7"/>
          <p:cNvSpPr/>
          <p:nvPr/>
        </p:nvSpPr>
        <p:spPr>
          <a:xfrm>
            <a:off x="6744162" y="2352878"/>
            <a:ext cx="1929716" cy="403629"/>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2016</a:t>
            </a:r>
            <a:endParaRPr lang="en-US" dirty="0">
              <a:solidFill>
                <a:srgbClr val="000000"/>
              </a:solidFill>
            </a:endParaRPr>
          </a:p>
        </p:txBody>
      </p:sp>
      <p:pic>
        <p:nvPicPr>
          <p:cNvPr id="4" name="Picture 3"/>
          <p:cNvPicPr>
            <a:picLocks noChangeAspect="1"/>
          </p:cNvPicPr>
          <p:nvPr/>
        </p:nvPicPr>
        <p:blipFill>
          <a:blip r:embed="rId3"/>
          <a:stretch>
            <a:fillRect/>
          </a:stretch>
        </p:blipFill>
        <p:spPr>
          <a:xfrm>
            <a:off x="4241108" y="1703270"/>
            <a:ext cx="546100" cy="363976"/>
          </a:xfrm>
          <a:prstGeom prst="rect">
            <a:avLst/>
          </a:prstGeom>
        </p:spPr>
      </p:pic>
      <p:cxnSp>
        <p:nvCxnSpPr>
          <p:cNvPr id="7" name="Straight Connector 6"/>
          <p:cNvCxnSpPr/>
          <p:nvPr/>
        </p:nvCxnSpPr>
        <p:spPr>
          <a:xfrm>
            <a:off x="4241108" y="1703270"/>
            <a:ext cx="692" cy="6496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184304" y="2067246"/>
            <a:ext cx="659708" cy="276999"/>
          </a:xfrm>
          <a:prstGeom prst="rect">
            <a:avLst/>
          </a:prstGeom>
          <a:noFill/>
        </p:spPr>
        <p:txBody>
          <a:bodyPr wrap="square" rtlCol="0">
            <a:spAutoFit/>
          </a:bodyPr>
          <a:lstStyle/>
          <a:p>
            <a:r>
              <a:rPr lang="en-US" sz="1200" dirty="0" smtClean="0"/>
              <a:t>July</a:t>
            </a:r>
            <a:endParaRPr lang="en-US" dirty="0"/>
          </a:p>
        </p:txBody>
      </p:sp>
      <p:sp>
        <p:nvSpPr>
          <p:cNvPr id="12" name="Content Placeholder 2"/>
          <p:cNvSpPr>
            <a:spLocks noGrp="1"/>
          </p:cNvSpPr>
          <p:nvPr>
            <p:ph idx="1"/>
          </p:nvPr>
        </p:nvSpPr>
        <p:spPr>
          <a:xfrm>
            <a:off x="457200" y="3743548"/>
            <a:ext cx="8229600" cy="1541128"/>
          </a:xfrm>
        </p:spPr>
        <p:txBody>
          <a:bodyPr>
            <a:normAutofit fontScale="92500"/>
          </a:bodyPr>
          <a:lstStyle/>
          <a:p>
            <a:pPr marL="0" indent="0" algn="ctr">
              <a:buNone/>
            </a:pPr>
            <a:r>
              <a:rPr lang="en-US" sz="2400" b="1" i="1" dirty="0">
                <a:latin typeface="+mn-lt"/>
              </a:rPr>
              <a:t>“Throughout the course of this study we found pockets of definitional misalignment across the programmatic ecosystem</a:t>
            </a:r>
            <a:r>
              <a:rPr lang="en-US" sz="2400" b="1" i="1" dirty="0" smtClean="0">
                <a:latin typeface="+mn-lt"/>
              </a:rPr>
              <a:t>.” </a:t>
            </a:r>
            <a:endParaRPr lang="en-US" sz="2400" b="1" dirty="0">
              <a:latin typeface="+mn-lt"/>
            </a:endParaRPr>
          </a:p>
          <a:p>
            <a:pPr marL="0" indent="0">
              <a:buNone/>
            </a:pPr>
            <a:endParaRPr lang="en-US" dirty="0" smtClean="0"/>
          </a:p>
          <a:p>
            <a:pPr marL="0" indent="0">
              <a:buNone/>
            </a:pPr>
            <a:r>
              <a:rPr lang="en-US" dirty="0" smtClean="0"/>
              <a:t>		</a:t>
            </a:r>
            <a:r>
              <a:rPr lang="en-US" sz="1900" b="1" dirty="0" smtClean="0">
                <a:latin typeface="+mn-lt"/>
              </a:rPr>
              <a:t>Programmatic </a:t>
            </a:r>
            <a:r>
              <a:rPr lang="en-US" sz="1900" b="1" dirty="0">
                <a:latin typeface="+mn-lt"/>
              </a:rPr>
              <a:t>Revenue </a:t>
            </a:r>
            <a:r>
              <a:rPr lang="en-US" sz="1900" b="1" dirty="0" smtClean="0">
                <a:latin typeface="+mn-lt"/>
              </a:rPr>
              <a:t>Report</a:t>
            </a:r>
            <a:endParaRPr lang="en-US" sz="1900" b="1" dirty="0">
              <a:latin typeface="+mn-lt"/>
            </a:endParaRPr>
          </a:p>
        </p:txBody>
      </p:sp>
      <p:pic>
        <p:nvPicPr>
          <p:cNvPr id="13" name="Picture 12"/>
          <p:cNvPicPr>
            <a:picLocks noChangeAspect="1"/>
          </p:cNvPicPr>
          <p:nvPr/>
        </p:nvPicPr>
        <p:blipFill>
          <a:blip r:embed="rId4"/>
          <a:stretch>
            <a:fillRect/>
          </a:stretch>
        </p:blipFill>
        <p:spPr>
          <a:xfrm>
            <a:off x="457200" y="4570510"/>
            <a:ext cx="733179" cy="556509"/>
          </a:xfrm>
          <a:prstGeom prst="rect">
            <a:avLst/>
          </a:prstGeom>
        </p:spPr>
      </p:pic>
      <p:pic>
        <p:nvPicPr>
          <p:cNvPr id="14" name="Picture 13"/>
          <p:cNvPicPr>
            <a:picLocks noChangeAspect="1"/>
          </p:cNvPicPr>
          <p:nvPr/>
        </p:nvPicPr>
        <p:blipFill>
          <a:blip r:embed="rId5"/>
          <a:stretch>
            <a:fillRect/>
          </a:stretch>
        </p:blipFill>
        <p:spPr>
          <a:xfrm>
            <a:off x="3100113" y="1699179"/>
            <a:ext cx="613445" cy="368067"/>
          </a:xfrm>
          <a:prstGeom prst="rect">
            <a:avLst/>
          </a:prstGeom>
        </p:spPr>
      </p:pic>
      <p:cxnSp>
        <p:nvCxnSpPr>
          <p:cNvPr id="15" name="Straight Connector 14"/>
          <p:cNvCxnSpPr/>
          <p:nvPr/>
        </p:nvCxnSpPr>
        <p:spPr>
          <a:xfrm>
            <a:off x="3098108" y="1703270"/>
            <a:ext cx="692" cy="6496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3028604" y="2067246"/>
            <a:ext cx="659708" cy="276999"/>
          </a:xfrm>
          <a:prstGeom prst="rect">
            <a:avLst/>
          </a:prstGeom>
          <a:noFill/>
        </p:spPr>
        <p:txBody>
          <a:bodyPr wrap="square" rtlCol="0">
            <a:spAutoFit/>
          </a:bodyPr>
          <a:lstStyle/>
          <a:p>
            <a:r>
              <a:rPr lang="en-US" sz="1200" smtClean="0"/>
              <a:t>March</a:t>
            </a:r>
            <a:endParaRPr lang="en-US" dirty="0"/>
          </a:p>
        </p:txBody>
      </p:sp>
      <p:cxnSp>
        <p:nvCxnSpPr>
          <p:cNvPr id="17" name="Straight Connector 16"/>
          <p:cNvCxnSpPr/>
          <p:nvPr/>
        </p:nvCxnSpPr>
        <p:spPr>
          <a:xfrm>
            <a:off x="1878908" y="1703270"/>
            <a:ext cx="692" cy="6496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1822104" y="2067246"/>
            <a:ext cx="659708" cy="276999"/>
          </a:xfrm>
          <a:prstGeom prst="rect">
            <a:avLst/>
          </a:prstGeom>
          <a:noFill/>
        </p:spPr>
        <p:txBody>
          <a:bodyPr wrap="square" rtlCol="0">
            <a:spAutoFit/>
          </a:bodyPr>
          <a:lstStyle/>
          <a:p>
            <a:r>
              <a:rPr lang="en-US" sz="1200" dirty="0" smtClean="0"/>
              <a:t>Nov</a:t>
            </a:r>
            <a:endParaRPr lang="en-US" dirty="0"/>
          </a:p>
        </p:txBody>
      </p:sp>
      <p:pic>
        <p:nvPicPr>
          <p:cNvPr id="19" name="Picture 18"/>
          <p:cNvPicPr>
            <a:picLocks noChangeAspect="1"/>
          </p:cNvPicPr>
          <p:nvPr/>
        </p:nvPicPr>
        <p:blipFill>
          <a:blip r:embed="rId6"/>
          <a:stretch>
            <a:fillRect/>
          </a:stretch>
        </p:blipFill>
        <p:spPr>
          <a:xfrm>
            <a:off x="1887914" y="1699718"/>
            <a:ext cx="685800" cy="342900"/>
          </a:xfrm>
          <a:prstGeom prst="rect">
            <a:avLst/>
          </a:prstGeom>
        </p:spPr>
      </p:pic>
    </p:spTree>
    <p:extLst>
      <p:ext uri="{BB962C8B-B14F-4D97-AF65-F5344CB8AC3E}">
        <p14:creationId xmlns:p14="http://schemas.microsoft.com/office/powerpoint/2010/main" val="40364973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universal problem has erupted</a:t>
            </a:r>
            <a:endParaRPr lang="en-US" dirty="0"/>
          </a:p>
        </p:txBody>
      </p:sp>
      <p:sp>
        <p:nvSpPr>
          <p:cNvPr id="3" name="Rectangle 2"/>
          <p:cNvSpPr/>
          <p:nvPr/>
        </p:nvSpPr>
        <p:spPr>
          <a:xfrm>
            <a:off x="354438" y="2352878"/>
            <a:ext cx="8319440" cy="403629"/>
          </a:xfrm>
          <a:prstGeom prst="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2015</a:t>
            </a:r>
            <a:endParaRPr lang="en-US" dirty="0">
              <a:solidFill>
                <a:srgbClr val="000000"/>
              </a:solidFill>
            </a:endParaRPr>
          </a:p>
        </p:txBody>
      </p:sp>
      <p:sp>
        <p:nvSpPr>
          <p:cNvPr id="6" name="Rectangle 5"/>
          <p:cNvSpPr/>
          <p:nvPr/>
        </p:nvSpPr>
        <p:spPr>
          <a:xfrm>
            <a:off x="364525" y="2352878"/>
            <a:ext cx="2037991" cy="403629"/>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2014</a:t>
            </a:r>
            <a:endParaRPr lang="en-US" dirty="0">
              <a:solidFill>
                <a:schemeClr val="tx1"/>
              </a:solidFill>
            </a:endParaRPr>
          </a:p>
        </p:txBody>
      </p:sp>
      <p:sp>
        <p:nvSpPr>
          <p:cNvPr id="8" name="Rectangle 7"/>
          <p:cNvSpPr/>
          <p:nvPr/>
        </p:nvSpPr>
        <p:spPr>
          <a:xfrm>
            <a:off x="6744162" y="2352878"/>
            <a:ext cx="1929716" cy="403629"/>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2016</a:t>
            </a:r>
            <a:endParaRPr lang="en-US" dirty="0">
              <a:solidFill>
                <a:srgbClr val="000000"/>
              </a:solidFill>
            </a:endParaRPr>
          </a:p>
        </p:txBody>
      </p:sp>
      <p:cxnSp>
        <p:nvCxnSpPr>
          <p:cNvPr id="7" name="Straight Connector 6"/>
          <p:cNvCxnSpPr/>
          <p:nvPr/>
        </p:nvCxnSpPr>
        <p:spPr>
          <a:xfrm>
            <a:off x="7047808" y="1703270"/>
            <a:ext cx="692" cy="6496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7003704" y="2067246"/>
            <a:ext cx="659708" cy="276999"/>
          </a:xfrm>
          <a:prstGeom prst="rect">
            <a:avLst/>
          </a:prstGeom>
          <a:noFill/>
        </p:spPr>
        <p:txBody>
          <a:bodyPr wrap="square" rtlCol="0">
            <a:spAutoFit/>
          </a:bodyPr>
          <a:lstStyle/>
          <a:p>
            <a:r>
              <a:rPr lang="en-US" sz="1200" dirty="0" smtClean="0"/>
              <a:t>Feb</a:t>
            </a:r>
            <a:endParaRPr lang="en-US" dirty="0"/>
          </a:p>
        </p:txBody>
      </p:sp>
      <p:sp>
        <p:nvSpPr>
          <p:cNvPr id="12" name="Content Placeholder 2"/>
          <p:cNvSpPr>
            <a:spLocks noGrp="1"/>
          </p:cNvSpPr>
          <p:nvPr>
            <p:ph idx="1"/>
          </p:nvPr>
        </p:nvSpPr>
        <p:spPr>
          <a:xfrm>
            <a:off x="354438" y="3187701"/>
            <a:ext cx="8229600" cy="2374900"/>
          </a:xfrm>
        </p:spPr>
        <p:txBody>
          <a:bodyPr>
            <a:noAutofit/>
          </a:bodyPr>
          <a:lstStyle/>
          <a:p>
            <a:pPr lvl="1"/>
            <a:endParaRPr lang="en-US" sz="2400" b="1" dirty="0" smtClean="0">
              <a:latin typeface="+mn-lt"/>
            </a:endParaRPr>
          </a:p>
          <a:p>
            <a:pPr marL="457200" lvl="1" indent="0">
              <a:buNone/>
            </a:pPr>
            <a:r>
              <a:rPr lang="en-US" sz="2400" b="1" dirty="0" smtClean="0">
                <a:latin typeface="+mn-lt"/>
              </a:rPr>
              <a:t>More </a:t>
            </a:r>
            <a:r>
              <a:rPr lang="en-US" sz="2400" b="1" dirty="0">
                <a:latin typeface="+mn-lt"/>
              </a:rPr>
              <a:t>than 70% of global advertisers agree that the way an agency manages rebates is the biggest barrier to building long-term </a:t>
            </a:r>
            <a:r>
              <a:rPr lang="en-US" sz="2400" b="1" dirty="0" smtClean="0">
                <a:latin typeface="+mn-lt"/>
              </a:rPr>
              <a:t>trust</a:t>
            </a:r>
            <a:endParaRPr lang="en-US" sz="2400" b="1" dirty="0">
              <a:latin typeface="+mn-lt"/>
            </a:endParaRPr>
          </a:p>
          <a:p>
            <a:pPr lvl="1"/>
            <a:endParaRPr lang="en-US" sz="2400" b="1" dirty="0">
              <a:latin typeface="+mn-lt"/>
            </a:endParaRPr>
          </a:p>
          <a:p>
            <a:pPr marL="0" indent="0">
              <a:buNone/>
            </a:pPr>
            <a:r>
              <a:rPr lang="en-US" sz="2400" b="1" dirty="0" smtClean="0">
                <a:latin typeface="+mn-lt"/>
              </a:rPr>
              <a:t>	</a:t>
            </a:r>
            <a:r>
              <a:rPr lang="en-US" b="1" dirty="0" smtClean="0">
                <a:latin typeface="+mn-lt"/>
              </a:rPr>
              <a:t>ID </a:t>
            </a:r>
            <a:r>
              <a:rPr lang="en-US" b="1" dirty="0" err="1">
                <a:latin typeface="+mn-lt"/>
              </a:rPr>
              <a:t>Comms</a:t>
            </a:r>
            <a:r>
              <a:rPr lang="en-US" b="1" dirty="0">
                <a:latin typeface="+mn-lt"/>
              </a:rPr>
              <a:t> Transparency Survey 2016</a:t>
            </a:r>
          </a:p>
          <a:p>
            <a:pPr marL="0" indent="0">
              <a:buNone/>
            </a:pPr>
            <a:endParaRPr lang="en-US" sz="2400" dirty="0" smtClean="0"/>
          </a:p>
          <a:p>
            <a:endParaRPr lang="en-US" sz="2400" dirty="0"/>
          </a:p>
          <a:p>
            <a:endParaRPr lang="en-US" sz="2400" dirty="0"/>
          </a:p>
        </p:txBody>
      </p:sp>
      <p:pic>
        <p:nvPicPr>
          <p:cNvPr id="13" name="Picture 12"/>
          <p:cNvPicPr>
            <a:picLocks noChangeAspect="1"/>
          </p:cNvPicPr>
          <p:nvPr/>
        </p:nvPicPr>
        <p:blipFill>
          <a:blip r:embed="rId3"/>
          <a:stretch>
            <a:fillRect/>
          </a:stretch>
        </p:blipFill>
        <p:spPr>
          <a:xfrm>
            <a:off x="7060508" y="1703270"/>
            <a:ext cx="545964" cy="363976"/>
          </a:xfrm>
          <a:prstGeom prst="rect">
            <a:avLst/>
          </a:prstGeom>
        </p:spPr>
      </p:pic>
      <p:pic>
        <p:nvPicPr>
          <p:cNvPr id="10" name="Picture 9"/>
          <p:cNvPicPr>
            <a:picLocks noChangeAspect="1"/>
          </p:cNvPicPr>
          <p:nvPr/>
        </p:nvPicPr>
        <p:blipFill>
          <a:blip r:embed="rId4"/>
          <a:stretch>
            <a:fillRect/>
          </a:stretch>
        </p:blipFill>
        <p:spPr>
          <a:xfrm>
            <a:off x="4241108" y="1703270"/>
            <a:ext cx="546100" cy="363976"/>
          </a:xfrm>
          <a:prstGeom prst="rect">
            <a:avLst/>
          </a:prstGeom>
        </p:spPr>
      </p:pic>
      <p:cxnSp>
        <p:nvCxnSpPr>
          <p:cNvPr id="14" name="Straight Connector 13"/>
          <p:cNvCxnSpPr/>
          <p:nvPr/>
        </p:nvCxnSpPr>
        <p:spPr>
          <a:xfrm>
            <a:off x="4241108" y="1703270"/>
            <a:ext cx="692" cy="6496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184304" y="2067246"/>
            <a:ext cx="659708" cy="276999"/>
          </a:xfrm>
          <a:prstGeom prst="rect">
            <a:avLst/>
          </a:prstGeom>
          <a:noFill/>
        </p:spPr>
        <p:txBody>
          <a:bodyPr wrap="square" rtlCol="0">
            <a:spAutoFit/>
          </a:bodyPr>
          <a:lstStyle/>
          <a:p>
            <a:r>
              <a:rPr lang="en-US" sz="1200" dirty="0" smtClean="0"/>
              <a:t>July</a:t>
            </a:r>
            <a:endParaRPr lang="en-US" dirty="0"/>
          </a:p>
        </p:txBody>
      </p:sp>
      <p:pic>
        <p:nvPicPr>
          <p:cNvPr id="16" name="Picture 15"/>
          <p:cNvPicPr>
            <a:picLocks noChangeAspect="1"/>
          </p:cNvPicPr>
          <p:nvPr/>
        </p:nvPicPr>
        <p:blipFill>
          <a:blip r:embed="rId5"/>
          <a:stretch>
            <a:fillRect/>
          </a:stretch>
        </p:blipFill>
        <p:spPr>
          <a:xfrm>
            <a:off x="3100113" y="1699179"/>
            <a:ext cx="613445" cy="368067"/>
          </a:xfrm>
          <a:prstGeom prst="rect">
            <a:avLst/>
          </a:prstGeom>
        </p:spPr>
      </p:pic>
      <p:cxnSp>
        <p:nvCxnSpPr>
          <p:cNvPr id="17" name="Straight Connector 16"/>
          <p:cNvCxnSpPr/>
          <p:nvPr/>
        </p:nvCxnSpPr>
        <p:spPr>
          <a:xfrm>
            <a:off x="3098108" y="1703270"/>
            <a:ext cx="692" cy="6496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3028604" y="2067246"/>
            <a:ext cx="659708" cy="276999"/>
          </a:xfrm>
          <a:prstGeom prst="rect">
            <a:avLst/>
          </a:prstGeom>
          <a:noFill/>
        </p:spPr>
        <p:txBody>
          <a:bodyPr wrap="square" rtlCol="0">
            <a:spAutoFit/>
          </a:bodyPr>
          <a:lstStyle/>
          <a:p>
            <a:r>
              <a:rPr lang="en-US" sz="1200" smtClean="0"/>
              <a:t>March</a:t>
            </a:r>
            <a:endParaRPr lang="en-US" dirty="0"/>
          </a:p>
        </p:txBody>
      </p:sp>
      <p:cxnSp>
        <p:nvCxnSpPr>
          <p:cNvPr id="19" name="Straight Connector 18"/>
          <p:cNvCxnSpPr/>
          <p:nvPr/>
        </p:nvCxnSpPr>
        <p:spPr>
          <a:xfrm>
            <a:off x="1878908" y="1703270"/>
            <a:ext cx="692" cy="6496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1822104" y="2067246"/>
            <a:ext cx="659708" cy="276999"/>
          </a:xfrm>
          <a:prstGeom prst="rect">
            <a:avLst/>
          </a:prstGeom>
          <a:noFill/>
        </p:spPr>
        <p:txBody>
          <a:bodyPr wrap="square" rtlCol="0">
            <a:spAutoFit/>
          </a:bodyPr>
          <a:lstStyle/>
          <a:p>
            <a:r>
              <a:rPr lang="en-US" sz="1200" dirty="0" smtClean="0"/>
              <a:t>Nov</a:t>
            </a:r>
            <a:endParaRPr lang="en-US" dirty="0"/>
          </a:p>
        </p:txBody>
      </p:sp>
      <p:pic>
        <p:nvPicPr>
          <p:cNvPr id="21" name="Picture 20"/>
          <p:cNvPicPr>
            <a:picLocks noChangeAspect="1"/>
          </p:cNvPicPr>
          <p:nvPr/>
        </p:nvPicPr>
        <p:blipFill>
          <a:blip r:embed="rId6"/>
          <a:stretch>
            <a:fillRect/>
          </a:stretch>
        </p:blipFill>
        <p:spPr>
          <a:xfrm>
            <a:off x="1887914" y="1699718"/>
            <a:ext cx="685800" cy="342900"/>
          </a:xfrm>
          <a:prstGeom prst="rect">
            <a:avLst/>
          </a:prstGeom>
        </p:spPr>
      </p:pic>
    </p:spTree>
    <p:extLst>
      <p:ext uri="{BB962C8B-B14F-4D97-AF65-F5344CB8AC3E}">
        <p14:creationId xmlns:p14="http://schemas.microsoft.com/office/powerpoint/2010/main" val="154852589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universal problem has erupted</a:t>
            </a:r>
            <a:endParaRPr lang="en-US" dirty="0"/>
          </a:p>
        </p:txBody>
      </p:sp>
      <p:sp>
        <p:nvSpPr>
          <p:cNvPr id="3" name="Rectangle 2"/>
          <p:cNvSpPr/>
          <p:nvPr/>
        </p:nvSpPr>
        <p:spPr>
          <a:xfrm>
            <a:off x="354438" y="2352878"/>
            <a:ext cx="8319440" cy="403629"/>
          </a:xfrm>
          <a:prstGeom prst="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2015</a:t>
            </a:r>
            <a:endParaRPr lang="en-US" dirty="0">
              <a:solidFill>
                <a:srgbClr val="000000"/>
              </a:solidFill>
            </a:endParaRPr>
          </a:p>
        </p:txBody>
      </p:sp>
      <p:sp>
        <p:nvSpPr>
          <p:cNvPr id="6" name="Rectangle 5"/>
          <p:cNvSpPr/>
          <p:nvPr/>
        </p:nvSpPr>
        <p:spPr>
          <a:xfrm>
            <a:off x="364525" y="2352878"/>
            <a:ext cx="2037991" cy="403629"/>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2014</a:t>
            </a:r>
            <a:endParaRPr lang="en-US" dirty="0">
              <a:solidFill>
                <a:schemeClr val="tx1"/>
              </a:solidFill>
            </a:endParaRPr>
          </a:p>
        </p:txBody>
      </p:sp>
      <p:sp>
        <p:nvSpPr>
          <p:cNvPr id="8" name="Rectangle 7"/>
          <p:cNvSpPr/>
          <p:nvPr/>
        </p:nvSpPr>
        <p:spPr>
          <a:xfrm>
            <a:off x="6744162" y="2352878"/>
            <a:ext cx="1929716" cy="403629"/>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2016</a:t>
            </a:r>
            <a:endParaRPr lang="en-US" dirty="0">
              <a:solidFill>
                <a:srgbClr val="000000"/>
              </a:solidFill>
            </a:endParaRPr>
          </a:p>
        </p:txBody>
      </p:sp>
      <p:cxnSp>
        <p:nvCxnSpPr>
          <p:cNvPr id="7" name="Straight Connector 6"/>
          <p:cNvCxnSpPr/>
          <p:nvPr/>
        </p:nvCxnSpPr>
        <p:spPr>
          <a:xfrm>
            <a:off x="7582486" y="1703270"/>
            <a:ext cx="692" cy="6496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7552449" y="2067246"/>
            <a:ext cx="659708" cy="276999"/>
          </a:xfrm>
          <a:prstGeom prst="rect">
            <a:avLst/>
          </a:prstGeom>
          <a:noFill/>
        </p:spPr>
        <p:txBody>
          <a:bodyPr wrap="square" rtlCol="0">
            <a:spAutoFit/>
          </a:bodyPr>
          <a:lstStyle/>
          <a:p>
            <a:r>
              <a:rPr lang="en-US" sz="1200" dirty="0" smtClean="0"/>
              <a:t>April</a:t>
            </a:r>
            <a:endParaRPr lang="en-US" dirty="0"/>
          </a:p>
        </p:txBody>
      </p:sp>
      <p:sp>
        <p:nvSpPr>
          <p:cNvPr id="14" name="Content Placeholder 2"/>
          <p:cNvSpPr>
            <a:spLocks noGrp="1"/>
          </p:cNvSpPr>
          <p:nvPr>
            <p:ph idx="1"/>
          </p:nvPr>
        </p:nvSpPr>
        <p:spPr>
          <a:xfrm>
            <a:off x="325745" y="3042139"/>
            <a:ext cx="8348133" cy="2641600"/>
          </a:xfrm>
        </p:spPr>
        <p:txBody>
          <a:bodyPr>
            <a:noAutofit/>
          </a:bodyPr>
          <a:lstStyle/>
          <a:p>
            <a:pPr marL="0" indent="0">
              <a:buNone/>
            </a:pPr>
            <a:endParaRPr lang="en-US" sz="2400" b="1" dirty="0" smtClean="0">
              <a:latin typeface="+mn-lt"/>
            </a:endParaRPr>
          </a:p>
          <a:p>
            <a:pPr marL="0" indent="0">
              <a:buNone/>
            </a:pPr>
            <a:r>
              <a:rPr lang="en-US" sz="2400" b="1" dirty="0" smtClean="0">
                <a:latin typeface="+mn-lt"/>
              </a:rPr>
              <a:t>	“</a:t>
            </a:r>
            <a:r>
              <a:rPr lang="en-US" sz="2400" b="1" dirty="0">
                <a:latin typeface="+mn-lt"/>
              </a:rPr>
              <a:t>I don’t believe that [media agencies] have got the best </a:t>
            </a:r>
            <a:r>
              <a:rPr lang="en-US" sz="2400" b="1" dirty="0" smtClean="0">
                <a:latin typeface="+mn-lt"/>
              </a:rPr>
              <a:t>				interest </a:t>
            </a:r>
            <a:r>
              <a:rPr lang="en-US" sz="2400" b="1" dirty="0">
                <a:latin typeface="+mn-lt"/>
              </a:rPr>
              <a:t>of their </a:t>
            </a:r>
            <a:r>
              <a:rPr lang="en-US" sz="2400" b="1" dirty="0" smtClean="0">
                <a:latin typeface="+mn-lt"/>
              </a:rPr>
              <a:t>clients </a:t>
            </a:r>
            <a:r>
              <a:rPr lang="en-US" sz="2400" b="1" dirty="0">
                <a:latin typeface="+mn-lt"/>
              </a:rPr>
              <a:t>at heart any more.</a:t>
            </a:r>
            <a:r>
              <a:rPr lang="en-US" sz="2400" b="1" dirty="0" smtClean="0">
                <a:latin typeface="+mn-lt"/>
              </a:rPr>
              <a:t>”</a:t>
            </a:r>
          </a:p>
          <a:p>
            <a:pPr marL="457200" lvl="1" indent="0">
              <a:buNone/>
            </a:pPr>
            <a:endParaRPr lang="en-US" sz="2400" b="1" dirty="0">
              <a:latin typeface="+mn-lt"/>
            </a:endParaRPr>
          </a:p>
          <a:p>
            <a:pPr marL="457200" lvl="1" indent="0">
              <a:buNone/>
            </a:pPr>
            <a:r>
              <a:rPr lang="en-US" b="1" dirty="0" smtClean="0">
                <a:latin typeface="+mn-lt"/>
              </a:rPr>
              <a:t>Debbie </a:t>
            </a:r>
            <a:r>
              <a:rPr lang="en-US" b="1" dirty="0">
                <a:latin typeface="+mn-lt"/>
              </a:rPr>
              <a:t>Morrison </a:t>
            </a:r>
            <a:endParaRPr lang="en-US" b="1" dirty="0" smtClean="0">
              <a:latin typeface="+mn-lt"/>
            </a:endParaRPr>
          </a:p>
          <a:p>
            <a:pPr marL="457200" lvl="1" indent="0">
              <a:buNone/>
            </a:pPr>
            <a:r>
              <a:rPr lang="en-US" b="1" dirty="0" smtClean="0">
                <a:latin typeface="+mn-lt"/>
              </a:rPr>
              <a:t>ISBA </a:t>
            </a:r>
            <a:r>
              <a:rPr lang="en-US" b="1" dirty="0">
                <a:latin typeface="+mn-lt"/>
              </a:rPr>
              <a:t>Director of consultancy &amp; best </a:t>
            </a:r>
            <a:r>
              <a:rPr lang="en-US" b="1" dirty="0" smtClean="0">
                <a:latin typeface="+mn-lt"/>
              </a:rPr>
              <a:t>practice</a:t>
            </a:r>
          </a:p>
          <a:p>
            <a:endParaRPr lang="en-US" sz="2400" b="1" dirty="0">
              <a:latin typeface="+mn-lt"/>
            </a:endParaRPr>
          </a:p>
        </p:txBody>
      </p:sp>
      <p:cxnSp>
        <p:nvCxnSpPr>
          <p:cNvPr id="10" name="Straight Connector 9"/>
          <p:cNvCxnSpPr/>
          <p:nvPr/>
        </p:nvCxnSpPr>
        <p:spPr>
          <a:xfrm>
            <a:off x="7047808" y="1703270"/>
            <a:ext cx="692" cy="6496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7006836" y="2063102"/>
            <a:ext cx="659708" cy="276999"/>
          </a:xfrm>
          <a:prstGeom prst="rect">
            <a:avLst/>
          </a:prstGeom>
          <a:noFill/>
        </p:spPr>
        <p:txBody>
          <a:bodyPr wrap="square" rtlCol="0">
            <a:spAutoFit/>
          </a:bodyPr>
          <a:lstStyle/>
          <a:p>
            <a:r>
              <a:rPr lang="en-US" sz="1200" dirty="0" smtClean="0"/>
              <a:t>Feb</a:t>
            </a:r>
            <a:endParaRPr lang="en-US" dirty="0"/>
          </a:p>
        </p:txBody>
      </p:sp>
      <p:pic>
        <p:nvPicPr>
          <p:cNvPr id="13" name="Picture 12"/>
          <p:cNvPicPr>
            <a:picLocks noChangeAspect="1"/>
          </p:cNvPicPr>
          <p:nvPr/>
        </p:nvPicPr>
        <p:blipFill>
          <a:blip r:embed="rId3"/>
          <a:stretch>
            <a:fillRect/>
          </a:stretch>
        </p:blipFill>
        <p:spPr>
          <a:xfrm>
            <a:off x="7060508" y="1703270"/>
            <a:ext cx="545964" cy="363976"/>
          </a:xfrm>
          <a:prstGeom prst="rect">
            <a:avLst/>
          </a:prstGeom>
        </p:spPr>
      </p:pic>
      <p:pic>
        <p:nvPicPr>
          <p:cNvPr id="15" name="Picture 14"/>
          <p:cNvPicPr>
            <a:picLocks noChangeAspect="1"/>
          </p:cNvPicPr>
          <p:nvPr/>
        </p:nvPicPr>
        <p:blipFill>
          <a:blip r:embed="rId4"/>
          <a:stretch>
            <a:fillRect/>
          </a:stretch>
        </p:blipFill>
        <p:spPr>
          <a:xfrm>
            <a:off x="4241108" y="1703270"/>
            <a:ext cx="546100" cy="363976"/>
          </a:xfrm>
          <a:prstGeom prst="rect">
            <a:avLst/>
          </a:prstGeom>
        </p:spPr>
      </p:pic>
      <p:cxnSp>
        <p:nvCxnSpPr>
          <p:cNvPr id="16" name="Straight Connector 15"/>
          <p:cNvCxnSpPr/>
          <p:nvPr/>
        </p:nvCxnSpPr>
        <p:spPr>
          <a:xfrm>
            <a:off x="4241108" y="1703270"/>
            <a:ext cx="692" cy="6496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184304" y="2067246"/>
            <a:ext cx="659708" cy="276999"/>
          </a:xfrm>
          <a:prstGeom prst="rect">
            <a:avLst/>
          </a:prstGeom>
          <a:noFill/>
        </p:spPr>
        <p:txBody>
          <a:bodyPr wrap="square" rtlCol="0">
            <a:spAutoFit/>
          </a:bodyPr>
          <a:lstStyle/>
          <a:p>
            <a:r>
              <a:rPr lang="en-US" sz="1200" dirty="0" smtClean="0"/>
              <a:t>July</a:t>
            </a:r>
            <a:endParaRPr lang="en-US" dirty="0"/>
          </a:p>
        </p:txBody>
      </p:sp>
      <p:pic>
        <p:nvPicPr>
          <p:cNvPr id="18" name="Picture 17"/>
          <p:cNvPicPr>
            <a:picLocks noChangeAspect="1"/>
          </p:cNvPicPr>
          <p:nvPr/>
        </p:nvPicPr>
        <p:blipFill>
          <a:blip r:embed="rId5"/>
          <a:stretch>
            <a:fillRect/>
          </a:stretch>
        </p:blipFill>
        <p:spPr>
          <a:xfrm>
            <a:off x="3100113" y="1699179"/>
            <a:ext cx="613445" cy="368067"/>
          </a:xfrm>
          <a:prstGeom prst="rect">
            <a:avLst/>
          </a:prstGeom>
        </p:spPr>
      </p:pic>
      <p:cxnSp>
        <p:nvCxnSpPr>
          <p:cNvPr id="19" name="Straight Connector 18"/>
          <p:cNvCxnSpPr/>
          <p:nvPr/>
        </p:nvCxnSpPr>
        <p:spPr>
          <a:xfrm>
            <a:off x="3098108" y="1703270"/>
            <a:ext cx="692" cy="6496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3028604" y="2067246"/>
            <a:ext cx="659708" cy="276999"/>
          </a:xfrm>
          <a:prstGeom prst="rect">
            <a:avLst/>
          </a:prstGeom>
          <a:noFill/>
        </p:spPr>
        <p:txBody>
          <a:bodyPr wrap="square" rtlCol="0">
            <a:spAutoFit/>
          </a:bodyPr>
          <a:lstStyle/>
          <a:p>
            <a:r>
              <a:rPr lang="en-US" sz="1200" smtClean="0"/>
              <a:t>March</a:t>
            </a:r>
            <a:endParaRPr lang="en-US" dirty="0"/>
          </a:p>
        </p:txBody>
      </p:sp>
      <p:cxnSp>
        <p:nvCxnSpPr>
          <p:cNvPr id="21" name="Straight Connector 20"/>
          <p:cNvCxnSpPr/>
          <p:nvPr/>
        </p:nvCxnSpPr>
        <p:spPr>
          <a:xfrm>
            <a:off x="1878908" y="1703270"/>
            <a:ext cx="692" cy="6496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1822104" y="2067246"/>
            <a:ext cx="659708" cy="276999"/>
          </a:xfrm>
          <a:prstGeom prst="rect">
            <a:avLst/>
          </a:prstGeom>
          <a:noFill/>
        </p:spPr>
        <p:txBody>
          <a:bodyPr wrap="square" rtlCol="0">
            <a:spAutoFit/>
          </a:bodyPr>
          <a:lstStyle/>
          <a:p>
            <a:r>
              <a:rPr lang="en-US" sz="1200" dirty="0" smtClean="0"/>
              <a:t>Nov</a:t>
            </a:r>
            <a:endParaRPr lang="en-US" dirty="0"/>
          </a:p>
        </p:txBody>
      </p:sp>
      <p:pic>
        <p:nvPicPr>
          <p:cNvPr id="23" name="Picture 22"/>
          <p:cNvPicPr>
            <a:picLocks noChangeAspect="1"/>
          </p:cNvPicPr>
          <p:nvPr/>
        </p:nvPicPr>
        <p:blipFill>
          <a:blip r:embed="rId6"/>
          <a:stretch>
            <a:fillRect/>
          </a:stretch>
        </p:blipFill>
        <p:spPr>
          <a:xfrm>
            <a:off x="1887914" y="1699718"/>
            <a:ext cx="685800" cy="342900"/>
          </a:xfrm>
          <a:prstGeom prst="rect">
            <a:avLst/>
          </a:prstGeom>
        </p:spPr>
      </p:pic>
      <p:pic>
        <p:nvPicPr>
          <p:cNvPr id="5" name="Picture 4"/>
          <p:cNvPicPr>
            <a:picLocks noChangeAspect="1"/>
          </p:cNvPicPr>
          <p:nvPr/>
        </p:nvPicPr>
        <p:blipFill>
          <a:blip r:embed="rId7"/>
          <a:stretch>
            <a:fillRect/>
          </a:stretch>
        </p:blipFill>
        <p:spPr>
          <a:xfrm>
            <a:off x="7591474" y="1703304"/>
            <a:ext cx="613661" cy="363976"/>
          </a:xfrm>
          <a:prstGeom prst="rect">
            <a:avLst/>
          </a:prstGeom>
        </p:spPr>
      </p:pic>
    </p:spTree>
    <p:extLst>
      <p:ext uri="{BB962C8B-B14F-4D97-AF65-F5344CB8AC3E}">
        <p14:creationId xmlns:p14="http://schemas.microsoft.com/office/powerpoint/2010/main" val="125534536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8280468" y="1699179"/>
            <a:ext cx="613445" cy="368067"/>
          </a:xfrm>
          <a:prstGeom prst="rect">
            <a:avLst/>
          </a:prstGeom>
        </p:spPr>
      </p:pic>
      <p:sp>
        <p:nvSpPr>
          <p:cNvPr id="2" name="Title 1"/>
          <p:cNvSpPr>
            <a:spLocks noGrp="1"/>
          </p:cNvSpPr>
          <p:nvPr>
            <p:ph type="title"/>
          </p:nvPr>
        </p:nvSpPr>
        <p:spPr/>
        <p:txBody>
          <a:bodyPr/>
          <a:lstStyle/>
          <a:p>
            <a:r>
              <a:rPr lang="en-US" dirty="0" smtClean="0"/>
              <a:t>A universal problem has erupted</a:t>
            </a:r>
            <a:endParaRPr lang="en-US" dirty="0"/>
          </a:p>
        </p:txBody>
      </p:sp>
      <p:sp>
        <p:nvSpPr>
          <p:cNvPr id="3" name="Rectangle 2"/>
          <p:cNvSpPr/>
          <p:nvPr/>
        </p:nvSpPr>
        <p:spPr>
          <a:xfrm>
            <a:off x="354438" y="2352878"/>
            <a:ext cx="8319440" cy="403629"/>
          </a:xfrm>
          <a:prstGeom prst="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2015</a:t>
            </a:r>
            <a:endParaRPr lang="en-US" dirty="0">
              <a:solidFill>
                <a:srgbClr val="000000"/>
              </a:solidFill>
            </a:endParaRPr>
          </a:p>
        </p:txBody>
      </p:sp>
      <p:sp>
        <p:nvSpPr>
          <p:cNvPr id="6" name="Rectangle 5"/>
          <p:cNvSpPr/>
          <p:nvPr/>
        </p:nvSpPr>
        <p:spPr>
          <a:xfrm>
            <a:off x="364525" y="2352878"/>
            <a:ext cx="2037991" cy="403629"/>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2014</a:t>
            </a:r>
            <a:endParaRPr lang="en-US" dirty="0">
              <a:solidFill>
                <a:schemeClr val="tx1"/>
              </a:solidFill>
            </a:endParaRPr>
          </a:p>
        </p:txBody>
      </p:sp>
      <p:sp>
        <p:nvSpPr>
          <p:cNvPr id="8" name="Rectangle 7"/>
          <p:cNvSpPr/>
          <p:nvPr/>
        </p:nvSpPr>
        <p:spPr>
          <a:xfrm>
            <a:off x="6744162" y="2352878"/>
            <a:ext cx="1929716" cy="403629"/>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2016</a:t>
            </a:r>
            <a:endParaRPr lang="en-US" dirty="0">
              <a:solidFill>
                <a:srgbClr val="000000"/>
              </a:solidFill>
            </a:endParaRPr>
          </a:p>
        </p:txBody>
      </p:sp>
      <p:cxnSp>
        <p:nvCxnSpPr>
          <p:cNvPr id="7" name="Straight Connector 6"/>
          <p:cNvCxnSpPr/>
          <p:nvPr/>
        </p:nvCxnSpPr>
        <p:spPr>
          <a:xfrm>
            <a:off x="8288706" y="1703270"/>
            <a:ext cx="692" cy="6496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8239688" y="2067246"/>
            <a:ext cx="659708" cy="276999"/>
          </a:xfrm>
          <a:prstGeom prst="rect">
            <a:avLst/>
          </a:prstGeom>
          <a:noFill/>
        </p:spPr>
        <p:txBody>
          <a:bodyPr wrap="square" rtlCol="0">
            <a:spAutoFit/>
          </a:bodyPr>
          <a:lstStyle/>
          <a:p>
            <a:r>
              <a:rPr lang="en-US" sz="1200" dirty="0" smtClean="0"/>
              <a:t>June</a:t>
            </a:r>
            <a:endParaRPr lang="en-US" dirty="0"/>
          </a:p>
        </p:txBody>
      </p:sp>
      <p:sp>
        <p:nvSpPr>
          <p:cNvPr id="10" name="Content Placeholder 2"/>
          <p:cNvSpPr>
            <a:spLocks noGrp="1"/>
          </p:cNvSpPr>
          <p:nvPr>
            <p:ph idx="1"/>
          </p:nvPr>
        </p:nvSpPr>
        <p:spPr>
          <a:xfrm>
            <a:off x="354438" y="3162301"/>
            <a:ext cx="8229600" cy="2984500"/>
          </a:xfrm>
        </p:spPr>
        <p:txBody>
          <a:bodyPr>
            <a:normAutofit fontScale="92500" lnSpcReduction="10000"/>
          </a:bodyPr>
          <a:lstStyle/>
          <a:p>
            <a:pPr marL="457200" lvl="1" indent="0">
              <a:buNone/>
            </a:pPr>
            <a:endParaRPr lang="en-US" dirty="0"/>
          </a:p>
          <a:p>
            <a:pPr marL="457200" lvl="1" indent="0">
              <a:buNone/>
            </a:pPr>
            <a:r>
              <a:rPr lang="en-US" sz="2400" b="1" dirty="0" smtClean="0">
                <a:latin typeface="+mn-lt"/>
              </a:rPr>
              <a:t>	Whether </a:t>
            </a:r>
            <a:r>
              <a:rPr lang="en-US" sz="2400" b="1" dirty="0">
                <a:latin typeface="+mn-lt"/>
              </a:rPr>
              <a:t>acting as agency or principal, vast changes in </a:t>
            </a:r>
            <a:r>
              <a:rPr lang="en-US" sz="2400" b="1" dirty="0" smtClean="0">
                <a:latin typeface="+mn-lt"/>
              </a:rPr>
              <a:t>	technology</a:t>
            </a:r>
            <a:r>
              <a:rPr lang="en-US" sz="2400" b="1" dirty="0">
                <a:latin typeface="+mn-lt"/>
              </a:rPr>
              <a:t>, the complex digital supply chain, and the </a:t>
            </a:r>
            <a:r>
              <a:rPr lang="en-US" sz="2400" b="1" dirty="0" smtClean="0">
                <a:latin typeface="+mn-lt"/>
              </a:rPr>
              <a:t>	proliferation </a:t>
            </a:r>
            <a:r>
              <a:rPr lang="en-US" sz="2400" b="1" dirty="0">
                <a:latin typeface="+mn-lt"/>
              </a:rPr>
              <a:t>of media outlets provided agencies with </a:t>
            </a:r>
            <a:r>
              <a:rPr lang="en-US" sz="2400" b="1" dirty="0" smtClean="0">
                <a:latin typeface="+mn-lt"/>
              </a:rPr>
              <a:t>	additional </a:t>
            </a:r>
            <a:r>
              <a:rPr lang="en-US" sz="2400" b="1" dirty="0">
                <a:latin typeface="+mn-lt"/>
              </a:rPr>
              <a:t>opportunities to increase their profit margins </a:t>
            </a:r>
            <a:r>
              <a:rPr lang="en-US" sz="2400" b="1" dirty="0" smtClean="0">
                <a:latin typeface="+mn-lt"/>
              </a:rPr>
              <a:t>	beyond </a:t>
            </a:r>
            <a:r>
              <a:rPr lang="en-US" sz="2400" b="1" dirty="0">
                <a:latin typeface="+mn-lt"/>
              </a:rPr>
              <a:t>agency fees. This has led to disconcerting conflicts </a:t>
            </a:r>
            <a:r>
              <a:rPr lang="en-US" sz="2400" b="1" dirty="0" smtClean="0">
                <a:latin typeface="+mn-lt"/>
              </a:rPr>
              <a:t>of 	interest </a:t>
            </a:r>
            <a:r>
              <a:rPr lang="en-US" sz="2400" b="1" dirty="0">
                <a:latin typeface="+mn-lt"/>
              </a:rPr>
              <a:t>and a lack of transparency</a:t>
            </a:r>
            <a:r>
              <a:rPr lang="en-US" sz="2400" b="1" dirty="0" smtClean="0">
                <a:latin typeface="+mn-lt"/>
              </a:rPr>
              <a:t>.”</a:t>
            </a:r>
            <a:endParaRPr lang="en-US" sz="2400" b="1" dirty="0">
              <a:latin typeface="+mn-lt"/>
            </a:endParaRPr>
          </a:p>
          <a:p>
            <a:endParaRPr lang="en-US" sz="1900" b="1" dirty="0" smtClean="0">
              <a:latin typeface="+mn-lt"/>
            </a:endParaRPr>
          </a:p>
          <a:p>
            <a:pPr marL="0" indent="0">
              <a:buNone/>
            </a:pPr>
            <a:r>
              <a:rPr lang="en-US" sz="1900" b="1" dirty="0">
                <a:latin typeface="+mn-lt"/>
              </a:rPr>
              <a:t>	ANA – Transparency Report</a:t>
            </a:r>
          </a:p>
          <a:p>
            <a:pPr marL="0" indent="0">
              <a:buNone/>
            </a:pPr>
            <a:endParaRPr lang="en-US" dirty="0"/>
          </a:p>
        </p:txBody>
      </p:sp>
      <p:cxnSp>
        <p:nvCxnSpPr>
          <p:cNvPr id="12" name="Straight Connector 11"/>
          <p:cNvCxnSpPr/>
          <p:nvPr/>
        </p:nvCxnSpPr>
        <p:spPr>
          <a:xfrm>
            <a:off x="7582486" y="1703270"/>
            <a:ext cx="692" cy="6496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552449" y="2067246"/>
            <a:ext cx="659708" cy="276999"/>
          </a:xfrm>
          <a:prstGeom prst="rect">
            <a:avLst/>
          </a:prstGeom>
          <a:noFill/>
        </p:spPr>
        <p:txBody>
          <a:bodyPr wrap="square" rtlCol="0">
            <a:spAutoFit/>
          </a:bodyPr>
          <a:lstStyle/>
          <a:p>
            <a:r>
              <a:rPr lang="en-US" sz="1200" dirty="0" smtClean="0"/>
              <a:t>March</a:t>
            </a:r>
            <a:endParaRPr lang="en-US" dirty="0"/>
          </a:p>
        </p:txBody>
      </p:sp>
      <p:cxnSp>
        <p:nvCxnSpPr>
          <p:cNvPr id="14" name="Straight Connector 13"/>
          <p:cNvCxnSpPr/>
          <p:nvPr/>
        </p:nvCxnSpPr>
        <p:spPr>
          <a:xfrm>
            <a:off x="7047808" y="1703270"/>
            <a:ext cx="692" cy="6496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7006836" y="2063102"/>
            <a:ext cx="659708" cy="276999"/>
          </a:xfrm>
          <a:prstGeom prst="rect">
            <a:avLst/>
          </a:prstGeom>
          <a:noFill/>
        </p:spPr>
        <p:txBody>
          <a:bodyPr wrap="square" rtlCol="0">
            <a:spAutoFit/>
          </a:bodyPr>
          <a:lstStyle/>
          <a:p>
            <a:r>
              <a:rPr lang="en-US" sz="1200" dirty="0" smtClean="0"/>
              <a:t>Feb</a:t>
            </a:r>
            <a:endParaRPr lang="en-US" dirty="0"/>
          </a:p>
        </p:txBody>
      </p:sp>
      <p:pic>
        <p:nvPicPr>
          <p:cNvPr id="16" name="Picture 15"/>
          <p:cNvPicPr>
            <a:picLocks noChangeAspect="1"/>
          </p:cNvPicPr>
          <p:nvPr/>
        </p:nvPicPr>
        <p:blipFill>
          <a:blip r:embed="rId4"/>
          <a:stretch>
            <a:fillRect/>
          </a:stretch>
        </p:blipFill>
        <p:spPr>
          <a:xfrm>
            <a:off x="7060508" y="1703270"/>
            <a:ext cx="545964" cy="363976"/>
          </a:xfrm>
          <a:prstGeom prst="rect">
            <a:avLst/>
          </a:prstGeom>
        </p:spPr>
      </p:pic>
      <p:pic>
        <p:nvPicPr>
          <p:cNvPr id="17" name="Picture 16"/>
          <p:cNvPicPr>
            <a:picLocks noChangeAspect="1"/>
          </p:cNvPicPr>
          <p:nvPr/>
        </p:nvPicPr>
        <p:blipFill>
          <a:blip r:embed="rId5"/>
          <a:stretch>
            <a:fillRect/>
          </a:stretch>
        </p:blipFill>
        <p:spPr>
          <a:xfrm>
            <a:off x="4241108" y="1703270"/>
            <a:ext cx="546100" cy="363976"/>
          </a:xfrm>
          <a:prstGeom prst="rect">
            <a:avLst/>
          </a:prstGeom>
        </p:spPr>
      </p:pic>
      <p:cxnSp>
        <p:nvCxnSpPr>
          <p:cNvPr id="18" name="Straight Connector 17"/>
          <p:cNvCxnSpPr/>
          <p:nvPr/>
        </p:nvCxnSpPr>
        <p:spPr>
          <a:xfrm>
            <a:off x="4241108" y="1703270"/>
            <a:ext cx="692" cy="6496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4184304" y="2067246"/>
            <a:ext cx="659708" cy="276999"/>
          </a:xfrm>
          <a:prstGeom prst="rect">
            <a:avLst/>
          </a:prstGeom>
          <a:noFill/>
        </p:spPr>
        <p:txBody>
          <a:bodyPr wrap="square" rtlCol="0">
            <a:spAutoFit/>
          </a:bodyPr>
          <a:lstStyle/>
          <a:p>
            <a:r>
              <a:rPr lang="en-US" sz="1200" dirty="0" smtClean="0"/>
              <a:t>July</a:t>
            </a:r>
            <a:endParaRPr lang="en-US" dirty="0"/>
          </a:p>
        </p:txBody>
      </p:sp>
      <p:pic>
        <p:nvPicPr>
          <p:cNvPr id="20" name="Picture 19"/>
          <p:cNvPicPr>
            <a:picLocks noChangeAspect="1"/>
          </p:cNvPicPr>
          <p:nvPr/>
        </p:nvPicPr>
        <p:blipFill>
          <a:blip r:embed="rId3"/>
          <a:stretch>
            <a:fillRect/>
          </a:stretch>
        </p:blipFill>
        <p:spPr>
          <a:xfrm>
            <a:off x="3100113" y="1699179"/>
            <a:ext cx="613445" cy="368067"/>
          </a:xfrm>
          <a:prstGeom prst="rect">
            <a:avLst/>
          </a:prstGeom>
        </p:spPr>
      </p:pic>
      <p:cxnSp>
        <p:nvCxnSpPr>
          <p:cNvPr id="21" name="Straight Connector 20"/>
          <p:cNvCxnSpPr/>
          <p:nvPr/>
        </p:nvCxnSpPr>
        <p:spPr>
          <a:xfrm>
            <a:off x="3098108" y="1703270"/>
            <a:ext cx="692" cy="6496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3028604" y="2067246"/>
            <a:ext cx="659708" cy="276999"/>
          </a:xfrm>
          <a:prstGeom prst="rect">
            <a:avLst/>
          </a:prstGeom>
          <a:noFill/>
        </p:spPr>
        <p:txBody>
          <a:bodyPr wrap="square" rtlCol="0">
            <a:spAutoFit/>
          </a:bodyPr>
          <a:lstStyle/>
          <a:p>
            <a:r>
              <a:rPr lang="en-US" sz="1200" smtClean="0"/>
              <a:t>March</a:t>
            </a:r>
            <a:endParaRPr lang="en-US" dirty="0"/>
          </a:p>
        </p:txBody>
      </p:sp>
      <p:cxnSp>
        <p:nvCxnSpPr>
          <p:cNvPr id="23" name="Straight Connector 22"/>
          <p:cNvCxnSpPr/>
          <p:nvPr/>
        </p:nvCxnSpPr>
        <p:spPr>
          <a:xfrm>
            <a:off x="1878908" y="1703270"/>
            <a:ext cx="692" cy="6496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822104" y="2067246"/>
            <a:ext cx="659708" cy="276999"/>
          </a:xfrm>
          <a:prstGeom prst="rect">
            <a:avLst/>
          </a:prstGeom>
          <a:noFill/>
        </p:spPr>
        <p:txBody>
          <a:bodyPr wrap="square" rtlCol="0">
            <a:spAutoFit/>
          </a:bodyPr>
          <a:lstStyle/>
          <a:p>
            <a:r>
              <a:rPr lang="en-US" sz="1200" dirty="0" smtClean="0"/>
              <a:t>Nov</a:t>
            </a:r>
            <a:endParaRPr lang="en-US" dirty="0"/>
          </a:p>
        </p:txBody>
      </p:sp>
      <p:pic>
        <p:nvPicPr>
          <p:cNvPr id="25" name="Picture 24"/>
          <p:cNvPicPr>
            <a:picLocks noChangeAspect="1"/>
          </p:cNvPicPr>
          <p:nvPr/>
        </p:nvPicPr>
        <p:blipFill>
          <a:blip r:embed="rId6"/>
          <a:stretch>
            <a:fillRect/>
          </a:stretch>
        </p:blipFill>
        <p:spPr>
          <a:xfrm>
            <a:off x="1887914" y="1699718"/>
            <a:ext cx="685800" cy="342900"/>
          </a:xfrm>
          <a:prstGeom prst="rect">
            <a:avLst/>
          </a:prstGeom>
        </p:spPr>
      </p:pic>
      <p:pic>
        <p:nvPicPr>
          <p:cNvPr id="26" name="Picture 25"/>
          <p:cNvPicPr>
            <a:picLocks noChangeAspect="1"/>
          </p:cNvPicPr>
          <p:nvPr/>
        </p:nvPicPr>
        <p:blipFill>
          <a:blip r:embed="rId7"/>
          <a:stretch>
            <a:fillRect/>
          </a:stretch>
        </p:blipFill>
        <p:spPr>
          <a:xfrm>
            <a:off x="7591474" y="1703304"/>
            <a:ext cx="613661" cy="363976"/>
          </a:xfrm>
          <a:prstGeom prst="rect">
            <a:avLst/>
          </a:prstGeom>
        </p:spPr>
      </p:pic>
    </p:spTree>
    <p:extLst>
      <p:ext uri="{BB962C8B-B14F-4D97-AF65-F5344CB8AC3E}">
        <p14:creationId xmlns:p14="http://schemas.microsoft.com/office/powerpoint/2010/main" val="41666949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universal problem has erupted</a:t>
            </a:r>
            <a:endParaRPr lang="en-US" dirty="0"/>
          </a:p>
        </p:txBody>
      </p:sp>
      <p:sp>
        <p:nvSpPr>
          <p:cNvPr id="3" name="Rectangle 2"/>
          <p:cNvSpPr/>
          <p:nvPr/>
        </p:nvSpPr>
        <p:spPr>
          <a:xfrm>
            <a:off x="354438" y="2352878"/>
            <a:ext cx="8319440" cy="403629"/>
          </a:xfrm>
          <a:prstGeom prst="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2015</a:t>
            </a:r>
            <a:endParaRPr lang="en-US" dirty="0">
              <a:solidFill>
                <a:srgbClr val="000000"/>
              </a:solidFill>
            </a:endParaRPr>
          </a:p>
        </p:txBody>
      </p:sp>
      <p:sp>
        <p:nvSpPr>
          <p:cNvPr id="6" name="Rectangle 5"/>
          <p:cNvSpPr/>
          <p:nvPr/>
        </p:nvSpPr>
        <p:spPr>
          <a:xfrm>
            <a:off x="364525" y="2352878"/>
            <a:ext cx="2037991" cy="403629"/>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2014</a:t>
            </a:r>
            <a:endParaRPr lang="en-US" dirty="0">
              <a:solidFill>
                <a:schemeClr val="tx1"/>
              </a:solidFill>
            </a:endParaRPr>
          </a:p>
        </p:txBody>
      </p:sp>
      <p:sp>
        <p:nvSpPr>
          <p:cNvPr id="8" name="Rectangle 7"/>
          <p:cNvSpPr/>
          <p:nvPr/>
        </p:nvSpPr>
        <p:spPr>
          <a:xfrm>
            <a:off x="6744162" y="2352878"/>
            <a:ext cx="1929716" cy="403629"/>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2016</a:t>
            </a:r>
            <a:endParaRPr lang="en-US" dirty="0">
              <a:solidFill>
                <a:srgbClr val="000000"/>
              </a:solidFill>
            </a:endParaRPr>
          </a:p>
        </p:txBody>
      </p:sp>
      <p:cxnSp>
        <p:nvCxnSpPr>
          <p:cNvPr id="21" name="Straight Connector 20"/>
          <p:cNvCxnSpPr/>
          <p:nvPr/>
        </p:nvCxnSpPr>
        <p:spPr>
          <a:xfrm>
            <a:off x="8368608" y="1703270"/>
            <a:ext cx="692" cy="6496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8496178" y="2067246"/>
            <a:ext cx="582109" cy="276999"/>
          </a:xfrm>
          <a:prstGeom prst="rect">
            <a:avLst/>
          </a:prstGeom>
          <a:noFill/>
        </p:spPr>
        <p:txBody>
          <a:bodyPr wrap="square" rtlCol="0">
            <a:spAutoFit/>
          </a:bodyPr>
          <a:lstStyle/>
          <a:p>
            <a:r>
              <a:rPr lang="en-US" sz="1200" dirty="0" smtClean="0"/>
              <a:t>June</a:t>
            </a:r>
            <a:endParaRPr lang="en-US" dirty="0"/>
          </a:p>
        </p:txBody>
      </p:sp>
      <p:pic>
        <p:nvPicPr>
          <p:cNvPr id="11" name="Picture 10"/>
          <p:cNvPicPr>
            <a:picLocks noChangeAspect="1"/>
          </p:cNvPicPr>
          <p:nvPr/>
        </p:nvPicPr>
        <p:blipFill>
          <a:blip r:embed="rId3"/>
          <a:stretch>
            <a:fillRect/>
          </a:stretch>
        </p:blipFill>
        <p:spPr>
          <a:xfrm>
            <a:off x="8280468" y="1699179"/>
            <a:ext cx="613445" cy="368067"/>
          </a:xfrm>
          <a:prstGeom prst="rect">
            <a:avLst/>
          </a:prstGeom>
        </p:spPr>
      </p:pic>
      <p:cxnSp>
        <p:nvCxnSpPr>
          <p:cNvPr id="12" name="Straight Connector 11"/>
          <p:cNvCxnSpPr/>
          <p:nvPr/>
        </p:nvCxnSpPr>
        <p:spPr>
          <a:xfrm>
            <a:off x="8288706" y="1703270"/>
            <a:ext cx="692" cy="6496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7582486" y="1703270"/>
            <a:ext cx="692" cy="6496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552449" y="2067246"/>
            <a:ext cx="659708" cy="276999"/>
          </a:xfrm>
          <a:prstGeom prst="rect">
            <a:avLst/>
          </a:prstGeom>
          <a:noFill/>
        </p:spPr>
        <p:txBody>
          <a:bodyPr wrap="square" rtlCol="0">
            <a:spAutoFit/>
          </a:bodyPr>
          <a:lstStyle/>
          <a:p>
            <a:r>
              <a:rPr lang="en-US" sz="1200" dirty="0" smtClean="0"/>
              <a:t>March</a:t>
            </a:r>
            <a:endParaRPr lang="en-US" dirty="0"/>
          </a:p>
        </p:txBody>
      </p:sp>
      <p:cxnSp>
        <p:nvCxnSpPr>
          <p:cNvPr id="18" name="Straight Connector 17"/>
          <p:cNvCxnSpPr/>
          <p:nvPr/>
        </p:nvCxnSpPr>
        <p:spPr>
          <a:xfrm>
            <a:off x="7047808" y="1703270"/>
            <a:ext cx="692" cy="6496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7006836" y="2063102"/>
            <a:ext cx="659708" cy="276999"/>
          </a:xfrm>
          <a:prstGeom prst="rect">
            <a:avLst/>
          </a:prstGeom>
          <a:noFill/>
        </p:spPr>
        <p:txBody>
          <a:bodyPr wrap="square" rtlCol="0">
            <a:spAutoFit/>
          </a:bodyPr>
          <a:lstStyle/>
          <a:p>
            <a:r>
              <a:rPr lang="en-US" sz="1200" dirty="0" smtClean="0"/>
              <a:t>Feb</a:t>
            </a:r>
            <a:endParaRPr lang="en-US" dirty="0"/>
          </a:p>
        </p:txBody>
      </p:sp>
      <p:pic>
        <p:nvPicPr>
          <p:cNvPr id="20" name="Picture 19"/>
          <p:cNvPicPr>
            <a:picLocks noChangeAspect="1"/>
          </p:cNvPicPr>
          <p:nvPr/>
        </p:nvPicPr>
        <p:blipFill>
          <a:blip r:embed="rId4"/>
          <a:stretch>
            <a:fillRect/>
          </a:stretch>
        </p:blipFill>
        <p:spPr>
          <a:xfrm>
            <a:off x="7060508" y="1703270"/>
            <a:ext cx="545964" cy="363976"/>
          </a:xfrm>
          <a:prstGeom prst="rect">
            <a:avLst/>
          </a:prstGeom>
        </p:spPr>
      </p:pic>
      <p:pic>
        <p:nvPicPr>
          <p:cNvPr id="24" name="Picture 23"/>
          <p:cNvPicPr>
            <a:picLocks noChangeAspect="1"/>
          </p:cNvPicPr>
          <p:nvPr/>
        </p:nvPicPr>
        <p:blipFill>
          <a:blip r:embed="rId5"/>
          <a:stretch>
            <a:fillRect/>
          </a:stretch>
        </p:blipFill>
        <p:spPr>
          <a:xfrm>
            <a:off x="4241108" y="1703270"/>
            <a:ext cx="546100" cy="363976"/>
          </a:xfrm>
          <a:prstGeom prst="rect">
            <a:avLst/>
          </a:prstGeom>
        </p:spPr>
      </p:pic>
      <p:cxnSp>
        <p:nvCxnSpPr>
          <p:cNvPr id="25" name="Straight Connector 24"/>
          <p:cNvCxnSpPr/>
          <p:nvPr/>
        </p:nvCxnSpPr>
        <p:spPr>
          <a:xfrm>
            <a:off x="4241108" y="1703270"/>
            <a:ext cx="692" cy="6496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4184304" y="2067246"/>
            <a:ext cx="659708" cy="276999"/>
          </a:xfrm>
          <a:prstGeom prst="rect">
            <a:avLst/>
          </a:prstGeom>
          <a:noFill/>
        </p:spPr>
        <p:txBody>
          <a:bodyPr wrap="square" rtlCol="0">
            <a:spAutoFit/>
          </a:bodyPr>
          <a:lstStyle/>
          <a:p>
            <a:r>
              <a:rPr lang="en-US" sz="1200" dirty="0" smtClean="0"/>
              <a:t>July</a:t>
            </a:r>
            <a:endParaRPr lang="en-US" dirty="0"/>
          </a:p>
        </p:txBody>
      </p:sp>
      <p:pic>
        <p:nvPicPr>
          <p:cNvPr id="27" name="Picture 26"/>
          <p:cNvPicPr>
            <a:picLocks noChangeAspect="1"/>
          </p:cNvPicPr>
          <p:nvPr/>
        </p:nvPicPr>
        <p:blipFill>
          <a:blip r:embed="rId3"/>
          <a:stretch>
            <a:fillRect/>
          </a:stretch>
        </p:blipFill>
        <p:spPr>
          <a:xfrm>
            <a:off x="3100113" y="1699179"/>
            <a:ext cx="613445" cy="368067"/>
          </a:xfrm>
          <a:prstGeom prst="rect">
            <a:avLst/>
          </a:prstGeom>
        </p:spPr>
      </p:pic>
      <p:cxnSp>
        <p:nvCxnSpPr>
          <p:cNvPr id="28" name="Straight Connector 27"/>
          <p:cNvCxnSpPr/>
          <p:nvPr/>
        </p:nvCxnSpPr>
        <p:spPr>
          <a:xfrm>
            <a:off x="3098108" y="1703270"/>
            <a:ext cx="692" cy="6496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3028604" y="2067246"/>
            <a:ext cx="659708" cy="276999"/>
          </a:xfrm>
          <a:prstGeom prst="rect">
            <a:avLst/>
          </a:prstGeom>
          <a:noFill/>
        </p:spPr>
        <p:txBody>
          <a:bodyPr wrap="square" rtlCol="0">
            <a:spAutoFit/>
          </a:bodyPr>
          <a:lstStyle/>
          <a:p>
            <a:r>
              <a:rPr lang="en-US" sz="1200" smtClean="0"/>
              <a:t>March</a:t>
            </a:r>
            <a:endParaRPr lang="en-US" dirty="0"/>
          </a:p>
        </p:txBody>
      </p:sp>
      <p:cxnSp>
        <p:nvCxnSpPr>
          <p:cNvPr id="30" name="Straight Connector 29"/>
          <p:cNvCxnSpPr/>
          <p:nvPr/>
        </p:nvCxnSpPr>
        <p:spPr>
          <a:xfrm>
            <a:off x="1878908" y="1703270"/>
            <a:ext cx="692" cy="6496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1822104" y="2067246"/>
            <a:ext cx="659708" cy="276999"/>
          </a:xfrm>
          <a:prstGeom prst="rect">
            <a:avLst/>
          </a:prstGeom>
          <a:noFill/>
        </p:spPr>
        <p:txBody>
          <a:bodyPr wrap="square" rtlCol="0">
            <a:spAutoFit/>
          </a:bodyPr>
          <a:lstStyle/>
          <a:p>
            <a:r>
              <a:rPr lang="en-US" sz="1200" dirty="0" smtClean="0"/>
              <a:t>Nov</a:t>
            </a:r>
            <a:endParaRPr lang="en-US" dirty="0"/>
          </a:p>
        </p:txBody>
      </p:sp>
      <p:pic>
        <p:nvPicPr>
          <p:cNvPr id="32" name="Picture 31"/>
          <p:cNvPicPr>
            <a:picLocks noChangeAspect="1"/>
          </p:cNvPicPr>
          <p:nvPr/>
        </p:nvPicPr>
        <p:blipFill>
          <a:blip r:embed="rId6"/>
          <a:stretch>
            <a:fillRect/>
          </a:stretch>
        </p:blipFill>
        <p:spPr>
          <a:xfrm>
            <a:off x="1887914" y="1699718"/>
            <a:ext cx="685800" cy="342900"/>
          </a:xfrm>
          <a:prstGeom prst="rect">
            <a:avLst/>
          </a:prstGeom>
        </p:spPr>
      </p:pic>
      <p:pic>
        <p:nvPicPr>
          <p:cNvPr id="33" name="Picture 32"/>
          <p:cNvPicPr>
            <a:picLocks noChangeAspect="1"/>
          </p:cNvPicPr>
          <p:nvPr/>
        </p:nvPicPr>
        <p:blipFill>
          <a:blip r:embed="rId7"/>
          <a:stretch>
            <a:fillRect/>
          </a:stretch>
        </p:blipFill>
        <p:spPr>
          <a:xfrm>
            <a:off x="7591474" y="1703304"/>
            <a:ext cx="613661" cy="363976"/>
          </a:xfrm>
          <a:prstGeom prst="rect">
            <a:avLst/>
          </a:prstGeom>
        </p:spPr>
      </p:pic>
      <p:pic>
        <p:nvPicPr>
          <p:cNvPr id="23" name="Picture 22"/>
          <p:cNvPicPr>
            <a:picLocks noChangeAspect="1"/>
          </p:cNvPicPr>
          <p:nvPr/>
        </p:nvPicPr>
        <p:blipFill>
          <a:blip r:embed="rId6"/>
          <a:stretch>
            <a:fillRect/>
          </a:stretch>
        </p:blipFill>
        <p:spPr>
          <a:xfrm>
            <a:off x="8377614" y="1699718"/>
            <a:ext cx="685800" cy="342900"/>
          </a:xfrm>
          <a:prstGeom prst="rect">
            <a:avLst/>
          </a:prstGeom>
        </p:spPr>
      </p:pic>
      <p:sp>
        <p:nvSpPr>
          <p:cNvPr id="4" name="TextBox 3"/>
          <p:cNvSpPr txBox="1"/>
          <p:nvPr/>
        </p:nvSpPr>
        <p:spPr>
          <a:xfrm>
            <a:off x="1270071" y="3707451"/>
            <a:ext cx="7107543" cy="1477327"/>
          </a:xfrm>
          <a:prstGeom prst="rect">
            <a:avLst/>
          </a:prstGeom>
          <a:noFill/>
        </p:spPr>
        <p:txBody>
          <a:bodyPr wrap="square" rtlCol="0">
            <a:spAutoFit/>
          </a:bodyPr>
          <a:lstStyle/>
          <a:p>
            <a:r>
              <a:rPr lang="en-US" sz="2400" b="1" dirty="0" smtClean="0"/>
              <a:t>Advertiser association (AANA) accused of conflict of interest over media agency funding</a:t>
            </a:r>
          </a:p>
          <a:p>
            <a:endParaRPr lang="en-US" sz="2400" b="1" dirty="0"/>
          </a:p>
          <a:p>
            <a:r>
              <a:rPr lang="en-US" b="1" dirty="0" err="1" smtClean="0"/>
              <a:t>Mumbrella</a:t>
            </a:r>
            <a:endParaRPr lang="en-US" b="1" dirty="0"/>
          </a:p>
        </p:txBody>
      </p:sp>
    </p:spTree>
    <p:extLst>
      <p:ext uri="{BB962C8B-B14F-4D97-AF65-F5344CB8AC3E}">
        <p14:creationId xmlns:p14="http://schemas.microsoft.com/office/powerpoint/2010/main" val="21762840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Infographic #2 (see following slide)</a:t>
            </a:r>
            <a:endParaRPr lang="en-US" dirty="0"/>
          </a:p>
        </p:txBody>
      </p:sp>
      <p:sp>
        <p:nvSpPr>
          <p:cNvPr id="6" name="Content Placeholder 2"/>
          <p:cNvSpPr>
            <a:spLocks noGrp="1"/>
          </p:cNvSpPr>
          <p:nvPr>
            <p:ph idx="1"/>
          </p:nvPr>
        </p:nvSpPr>
        <p:spPr>
          <a:xfrm>
            <a:off x="457200" y="1600200"/>
            <a:ext cx="8229600" cy="4525963"/>
          </a:xfrm>
        </p:spPr>
        <p:txBody>
          <a:bodyPr>
            <a:normAutofit/>
          </a:bodyPr>
          <a:lstStyle/>
          <a:p>
            <a:r>
              <a:rPr lang="en-US" dirty="0" smtClean="0"/>
              <a:t>Build a better graphic for the horizontal axis,  showing ad spend to high ad spend with $3m and $30m marked.</a:t>
            </a:r>
          </a:p>
          <a:p>
            <a:endParaRPr lang="en-US" dirty="0"/>
          </a:p>
          <a:p>
            <a:r>
              <a:rPr lang="en-US" dirty="0" smtClean="0"/>
              <a:t>The text boxes underneath will align to spends of &lt;$3m, $3 - $30m, and $30m+</a:t>
            </a:r>
          </a:p>
          <a:p>
            <a:endParaRPr lang="en-US" dirty="0"/>
          </a:p>
          <a:p>
            <a:r>
              <a:rPr lang="en-US" dirty="0" smtClean="0"/>
              <a:t>Also build better designed text boxes for our 3 columns</a:t>
            </a:r>
          </a:p>
          <a:p>
            <a:endParaRPr lang="en-US" dirty="0"/>
          </a:p>
          <a:p>
            <a:r>
              <a:rPr lang="en-US" dirty="0" smtClean="0"/>
              <a:t>We can then adjust text within these text boxes moving forward</a:t>
            </a:r>
          </a:p>
        </p:txBody>
      </p:sp>
    </p:spTree>
    <p:extLst>
      <p:ext uri="{BB962C8B-B14F-4D97-AF65-F5344CB8AC3E}">
        <p14:creationId xmlns:p14="http://schemas.microsoft.com/office/powerpoint/2010/main" val="66609618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6004" y="2432304"/>
            <a:ext cx="1682496" cy="2154436"/>
          </a:xfrm>
          <a:prstGeom prst="rect">
            <a:avLst/>
          </a:prstGeom>
          <a:noFill/>
        </p:spPr>
        <p:txBody>
          <a:bodyPr wrap="square" rtlCol="0">
            <a:spAutoFit/>
          </a:bodyPr>
          <a:lstStyle/>
          <a:p>
            <a:pPr algn="ctr"/>
            <a:r>
              <a:rPr lang="en-US" sz="1400" b="1" u="sng" dirty="0" smtClean="0"/>
              <a:t>Owner Driven</a:t>
            </a:r>
          </a:p>
          <a:p>
            <a:pPr algn="ctr"/>
            <a:endParaRPr lang="en-US" sz="1400" dirty="0"/>
          </a:p>
          <a:p>
            <a:pPr algn="ctr"/>
            <a:r>
              <a:rPr lang="en-US" sz="1400" dirty="0" smtClean="0"/>
              <a:t>MD involvement</a:t>
            </a:r>
          </a:p>
          <a:p>
            <a:pPr algn="ctr"/>
            <a:endParaRPr lang="en-US" sz="1400" dirty="0"/>
          </a:p>
          <a:p>
            <a:pPr algn="ctr"/>
            <a:r>
              <a:rPr lang="en-US" sz="1400" dirty="0" smtClean="0"/>
              <a:t>Simpler reporting</a:t>
            </a:r>
          </a:p>
          <a:p>
            <a:pPr algn="ctr"/>
            <a:endParaRPr lang="en-US" sz="1400" dirty="0"/>
          </a:p>
          <a:p>
            <a:pPr algn="ctr"/>
            <a:r>
              <a:rPr lang="en-US" sz="1400" dirty="0" smtClean="0"/>
              <a:t>Nimble, reactive</a:t>
            </a:r>
          </a:p>
          <a:p>
            <a:pPr algn="ctr"/>
            <a:endParaRPr lang="en-US" dirty="0"/>
          </a:p>
          <a:p>
            <a:pPr algn="ctr"/>
            <a:endParaRPr lang="en-US" dirty="0"/>
          </a:p>
        </p:txBody>
      </p:sp>
      <p:sp>
        <p:nvSpPr>
          <p:cNvPr id="6" name="TextBox 5"/>
          <p:cNvSpPr txBox="1"/>
          <p:nvPr/>
        </p:nvSpPr>
        <p:spPr>
          <a:xfrm>
            <a:off x="2108200" y="2426208"/>
            <a:ext cx="3467100" cy="3293209"/>
          </a:xfrm>
          <a:prstGeom prst="rect">
            <a:avLst/>
          </a:prstGeom>
          <a:noFill/>
        </p:spPr>
        <p:txBody>
          <a:bodyPr wrap="square" rtlCol="0">
            <a:spAutoFit/>
          </a:bodyPr>
          <a:lstStyle/>
          <a:p>
            <a:pPr algn="ctr"/>
            <a:r>
              <a:rPr lang="en-US" sz="1400" b="1" u="sng" dirty="0" err="1" smtClean="0"/>
              <a:t>Inhousing</a:t>
            </a:r>
            <a:r>
              <a:rPr lang="en-US" sz="1400" b="1" u="sng" dirty="0" smtClean="0"/>
              <a:t> challenges</a:t>
            </a:r>
          </a:p>
          <a:p>
            <a:pPr algn="ctr"/>
            <a:endParaRPr lang="en-US" sz="1400" dirty="0"/>
          </a:p>
          <a:p>
            <a:pPr algn="ctr"/>
            <a:r>
              <a:rPr lang="en-US" sz="1400" dirty="0" smtClean="0"/>
              <a:t>Complex needs difficult to execute</a:t>
            </a:r>
          </a:p>
          <a:p>
            <a:pPr algn="ctr"/>
            <a:endParaRPr lang="en-US" sz="1400" dirty="0"/>
          </a:p>
          <a:p>
            <a:pPr algn="ctr"/>
            <a:r>
              <a:rPr lang="en-US" sz="1400" dirty="0" smtClean="0"/>
              <a:t>Building media culture to retain talent</a:t>
            </a:r>
          </a:p>
          <a:p>
            <a:pPr algn="ctr"/>
            <a:endParaRPr lang="en-US" sz="1400" dirty="0"/>
          </a:p>
          <a:p>
            <a:pPr algn="ctr"/>
            <a:r>
              <a:rPr lang="en-US" sz="1400" dirty="0" smtClean="0"/>
              <a:t>Finding time/resource to focus on media </a:t>
            </a:r>
          </a:p>
          <a:p>
            <a:pPr algn="ctr"/>
            <a:endParaRPr lang="en-US" sz="1400" dirty="0"/>
          </a:p>
          <a:p>
            <a:pPr algn="ctr"/>
            <a:r>
              <a:rPr lang="en-US" sz="1400" dirty="0" smtClean="0"/>
              <a:t>Stimulus from latest trends</a:t>
            </a:r>
          </a:p>
          <a:p>
            <a:pPr algn="ctr"/>
            <a:endParaRPr lang="en-US" sz="1400" dirty="0"/>
          </a:p>
          <a:p>
            <a:pPr algn="ctr"/>
            <a:r>
              <a:rPr lang="en-US" sz="1400" dirty="0" smtClean="0"/>
              <a:t>Chief Media Officer isn’t cheap</a:t>
            </a:r>
          </a:p>
          <a:p>
            <a:pPr algn="ctr"/>
            <a:endParaRPr lang="en-US" dirty="0"/>
          </a:p>
          <a:p>
            <a:pPr algn="ctr"/>
            <a:endParaRPr lang="en-US" dirty="0" smtClean="0"/>
          </a:p>
          <a:p>
            <a:pPr algn="ctr"/>
            <a:endParaRPr lang="en-US" dirty="0"/>
          </a:p>
        </p:txBody>
      </p:sp>
      <p:sp>
        <p:nvSpPr>
          <p:cNvPr id="7" name="TextBox 6"/>
          <p:cNvSpPr txBox="1"/>
          <p:nvPr/>
        </p:nvSpPr>
        <p:spPr>
          <a:xfrm>
            <a:off x="5711952" y="2426208"/>
            <a:ext cx="1682496" cy="2954655"/>
          </a:xfrm>
          <a:prstGeom prst="rect">
            <a:avLst/>
          </a:prstGeom>
          <a:noFill/>
        </p:spPr>
        <p:txBody>
          <a:bodyPr wrap="square" rtlCol="0">
            <a:spAutoFit/>
          </a:bodyPr>
          <a:lstStyle/>
          <a:p>
            <a:pPr algn="ctr"/>
            <a:r>
              <a:rPr lang="en-US" sz="1400" b="1" u="sng" dirty="0" smtClean="0"/>
              <a:t>Scale</a:t>
            </a:r>
          </a:p>
          <a:p>
            <a:pPr algn="ctr"/>
            <a:endParaRPr lang="en-US" sz="1400" dirty="0"/>
          </a:p>
          <a:p>
            <a:pPr algn="ctr"/>
            <a:r>
              <a:rPr lang="en-US" sz="1400" dirty="0" err="1" smtClean="0"/>
              <a:t>Inhouse</a:t>
            </a:r>
            <a:r>
              <a:rPr lang="en-US" sz="1400" dirty="0" smtClean="0"/>
              <a:t> specialists</a:t>
            </a:r>
          </a:p>
          <a:p>
            <a:pPr algn="ctr"/>
            <a:endParaRPr lang="en-US" sz="1400" dirty="0"/>
          </a:p>
          <a:p>
            <a:pPr algn="ctr"/>
            <a:r>
              <a:rPr lang="en-US" sz="1400" dirty="0" err="1" smtClean="0"/>
              <a:t>Inhouse</a:t>
            </a:r>
            <a:r>
              <a:rPr lang="en-US" sz="1400" dirty="0" smtClean="0"/>
              <a:t> buying</a:t>
            </a:r>
          </a:p>
          <a:p>
            <a:pPr algn="ctr"/>
            <a:endParaRPr lang="en-US" sz="1400" dirty="0"/>
          </a:p>
          <a:p>
            <a:pPr algn="ctr"/>
            <a:r>
              <a:rPr lang="en-US" sz="1400" dirty="0" smtClean="0"/>
              <a:t>Technology</a:t>
            </a:r>
          </a:p>
          <a:p>
            <a:pPr algn="ctr"/>
            <a:endParaRPr lang="en-US" sz="1400" dirty="0"/>
          </a:p>
          <a:p>
            <a:pPr algn="ctr"/>
            <a:r>
              <a:rPr lang="en-US" sz="1400" dirty="0" err="1" smtClean="0"/>
              <a:t>Infrastrucutre</a:t>
            </a:r>
            <a:r>
              <a:rPr lang="en-US" sz="1400" dirty="0" smtClean="0"/>
              <a:t> Investment</a:t>
            </a:r>
          </a:p>
          <a:p>
            <a:pPr algn="ctr"/>
            <a:endParaRPr lang="en-US" sz="1400" dirty="0"/>
          </a:p>
          <a:p>
            <a:pPr algn="ctr"/>
            <a:r>
              <a:rPr lang="en-US" sz="1400" dirty="0" smtClean="0"/>
              <a:t>Global networks</a:t>
            </a:r>
            <a:endParaRPr lang="en-US" sz="1400" dirty="0"/>
          </a:p>
          <a:p>
            <a:pPr algn="ctr"/>
            <a:endParaRPr lang="en-US" dirty="0"/>
          </a:p>
        </p:txBody>
      </p:sp>
      <p:cxnSp>
        <p:nvCxnSpPr>
          <p:cNvPr id="9" name="Straight Arrow Connector 8"/>
          <p:cNvCxnSpPr/>
          <p:nvPr/>
        </p:nvCxnSpPr>
        <p:spPr>
          <a:xfrm>
            <a:off x="399796" y="1962063"/>
            <a:ext cx="6994652" cy="7612"/>
          </a:xfrm>
          <a:prstGeom prst="straightConnector1">
            <a:avLst/>
          </a:prstGeom>
          <a:ln w="66675">
            <a:headEnd type="triangle"/>
            <a:tailEnd type="triangle"/>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209548" y="1499434"/>
            <a:ext cx="644652" cy="369332"/>
          </a:xfrm>
          <a:prstGeom prst="rect">
            <a:avLst/>
          </a:prstGeom>
          <a:noFill/>
        </p:spPr>
        <p:txBody>
          <a:bodyPr wrap="square" rtlCol="0">
            <a:spAutoFit/>
          </a:bodyPr>
          <a:lstStyle/>
          <a:p>
            <a:r>
              <a:rPr lang="en-US" smtClean="0"/>
              <a:t>$3m</a:t>
            </a:r>
            <a:endParaRPr lang="en-US" dirty="0"/>
          </a:p>
        </p:txBody>
      </p:sp>
      <p:sp>
        <p:nvSpPr>
          <p:cNvPr id="11" name="Title 1"/>
          <p:cNvSpPr txBox="1">
            <a:spLocks/>
          </p:cNvSpPr>
          <p:nvPr/>
        </p:nvSpPr>
        <p:spPr>
          <a:xfrm>
            <a:off x="609600" y="427038"/>
            <a:ext cx="758273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a:solidFill>
                  <a:schemeClr val="tx1"/>
                </a:solidFill>
                <a:latin typeface="Tahoma"/>
                <a:ea typeface="+mj-ea"/>
                <a:cs typeface="Tahoma"/>
              </a:defRPr>
            </a:lvl1pPr>
          </a:lstStyle>
          <a:p>
            <a:r>
              <a:rPr lang="en-US" dirty="0" smtClean="0"/>
              <a:t>Effective </a:t>
            </a:r>
            <a:r>
              <a:rPr lang="en-US" dirty="0" err="1" smtClean="0"/>
              <a:t>inhousing</a:t>
            </a:r>
            <a:r>
              <a:rPr lang="en-US" dirty="0" smtClean="0"/>
              <a:t> dependent on scale</a:t>
            </a:r>
            <a:endParaRPr lang="en-US" dirty="0"/>
          </a:p>
        </p:txBody>
      </p:sp>
      <p:cxnSp>
        <p:nvCxnSpPr>
          <p:cNvPr id="14" name="Straight Connector 13"/>
          <p:cNvCxnSpPr/>
          <p:nvPr/>
        </p:nvCxnSpPr>
        <p:spPr>
          <a:xfrm>
            <a:off x="1527048" y="1817966"/>
            <a:ext cx="0" cy="341034"/>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387848" y="1499434"/>
            <a:ext cx="797052" cy="369332"/>
          </a:xfrm>
          <a:prstGeom prst="rect">
            <a:avLst/>
          </a:prstGeom>
          <a:noFill/>
        </p:spPr>
        <p:txBody>
          <a:bodyPr wrap="square" rtlCol="0">
            <a:spAutoFit/>
          </a:bodyPr>
          <a:lstStyle/>
          <a:p>
            <a:r>
              <a:rPr lang="en-US" smtClean="0"/>
              <a:t>$30m</a:t>
            </a:r>
            <a:endParaRPr lang="en-US" dirty="0"/>
          </a:p>
        </p:txBody>
      </p:sp>
      <p:cxnSp>
        <p:nvCxnSpPr>
          <p:cNvPr id="16" name="Straight Connector 15"/>
          <p:cNvCxnSpPr/>
          <p:nvPr/>
        </p:nvCxnSpPr>
        <p:spPr>
          <a:xfrm>
            <a:off x="5705348" y="1817966"/>
            <a:ext cx="0" cy="341034"/>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4468903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Infographic #3 (see following slides)</a:t>
            </a:r>
            <a:endParaRPr lang="en-US" dirty="0"/>
          </a:p>
        </p:txBody>
      </p:sp>
      <p:sp>
        <p:nvSpPr>
          <p:cNvPr id="6" name="Content Placeholder 2"/>
          <p:cNvSpPr>
            <a:spLocks noGrp="1"/>
          </p:cNvSpPr>
          <p:nvPr>
            <p:ph idx="1"/>
          </p:nvPr>
        </p:nvSpPr>
        <p:spPr>
          <a:xfrm>
            <a:off x="457200" y="1600200"/>
            <a:ext cx="8229600" cy="4525963"/>
          </a:xfrm>
        </p:spPr>
        <p:txBody>
          <a:bodyPr>
            <a:normAutofit/>
          </a:bodyPr>
          <a:lstStyle/>
          <a:p>
            <a:r>
              <a:rPr lang="en-US" dirty="0" smtClean="0"/>
              <a:t>This needs to be a circle with 3 segments, showing 3 steps we work through and arrows suggesting progressive, circular movement. This could take a variety of infographic type shapes </a:t>
            </a:r>
            <a:r>
              <a:rPr lang="en-US" dirty="0" err="1" smtClean="0"/>
              <a:t>eg</a:t>
            </a:r>
            <a:r>
              <a:rPr lang="en-US" dirty="0" smtClean="0"/>
              <a:t> circular arrow types running into each other. Whatever works best. There is then a build of text boxes to support each of the 3 steps in more detail.</a:t>
            </a:r>
          </a:p>
          <a:p>
            <a:endParaRPr lang="en-US" dirty="0"/>
          </a:p>
          <a:p>
            <a:r>
              <a:rPr lang="en-US" dirty="0" smtClean="0"/>
              <a:t>The starting phase is Investigate – which is deliberately at the top of the circle at “12 o’clock”. This should come through in the design</a:t>
            </a:r>
          </a:p>
        </p:txBody>
      </p:sp>
    </p:spTree>
    <p:extLst>
      <p:ext uri="{BB962C8B-B14F-4D97-AF65-F5344CB8AC3E}">
        <p14:creationId xmlns:p14="http://schemas.microsoft.com/office/powerpoint/2010/main" val="68192394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proofing your media needs</a:t>
            </a:r>
            <a:endParaRPr lang="en-US" dirty="0"/>
          </a:p>
        </p:txBody>
      </p:sp>
      <p:graphicFrame>
        <p:nvGraphicFramePr>
          <p:cNvPr id="7" name="Chart 6"/>
          <p:cNvGraphicFramePr/>
          <p:nvPr>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3085270" y="2540000"/>
            <a:ext cx="1422400" cy="338554"/>
          </a:xfrm>
          <a:prstGeom prst="rect">
            <a:avLst/>
          </a:prstGeom>
          <a:noFill/>
        </p:spPr>
        <p:txBody>
          <a:bodyPr wrap="square" rtlCol="0">
            <a:spAutoFit/>
          </a:bodyPr>
          <a:lstStyle/>
          <a:p>
            <a:r>
              <a:rPr lang="en-US" sz="1600" dirty="0" err="1" smtClean="0"/>
              <a:t>Optimise</a:t>
            </a:r>
            <a:endParaRPr lang="en-US" dirty="0"/>
          </a:p>
        </p:txBody>
      </p:sp>
      <p:sp>
        <p:nvSpPr>
          <p:cNvPr id="9" name="TextBox 8"/>
          <p:cNvSpPr txBox="1"/>
          <p:nvPr/>
        </p:nvSpPr>
        <p:spPr>
          <a:xfrm>
            <a:off x="4646540" y="2540000"/>
            <a:ext cx="1422400" cy="338554"/>
          </a:xfrm>
          <a:prstGeom prst="rect">
            <a:avLst/>
          </a:prstGeom>
          <a:noFill/>
        </p:spPr>
        <p:txBody>
          <a:bodyPr wrap="square" rtlCol="0">
            <a:spAutoFit/>
          </a:bodyPr>
          <a:lstStyle/>
          <a:p>
            <a:r>
              <a:rPr lang="en-US" sz="1600" dirty="0" smtClean="0"/>
              <a:t>Investigate</a:t>
            </a:r>
            <a:endParaRPr lang="en-US" dirty="0"/>
          </a:p>
        </p:txBody>
      </p:sp>
      <p:sp>
        <p:nvSpPr>
          <p:cNvPr id="10" name="TextBox 9"/>
          <p:cNvSpPr txBox="1"/>
          <p:nvPr/>
        </p:nvSpPr>
        <p:spPr>
          <a:xfrm>
            <a:off x="3935340" y="3831223"/>
            <a:ext cx="1422400" cy="338554"/>
          </a:xfrm>
          <a:prstGeom prst="rect">
            <a:avLst/>
          </a:prstGeom>
          <a:noFill/>
        </p:spPr>
        <p:txBody>
          <a:bodyPr wrap="square" rtlCol="0">
            <a:spAutoFit/>
          </a:bodyPr>
          <a:lstStyle/>
          <a:p>
            <a:r>
              <a:rPr lang="en-US" sz="1600" dirty="0" smtClean="0"/>
              <a:t>Transform</a:t>
            </a:r>
            <a:endParaRPr lang="en-US" dirty="0"/>
          </a:p>
        </p:txBody>
      </p:sp>
      <p:sp>
        <p:nvSpPr>
          <p:cNvPr id="11" name="Arc 10"/>
          <p:cNvSpPr/>
          <p:nvPr/>
        </p:nvSpPr>
        <p:spPr>
          <a:xfrm>
            <a:off x="5187660" y="1397000"/>
            <a:ext cx="1530640" cy="4038685"/>
          </a:xfrm>
          <a:prstGeom prst="arc">
            <a:avLst>
              <a:gd name="adj1" fmla="val 16200000"/>
              <a:gd name="adj2" fmla="val 127115"/>
            </a:avLst>
          </a:prstGeom>
          <a:ln>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Arc 11"/>
          <p:cNvSpPr/>
          <p:nvPr/>
        </p:nvSpPr>
        <p:spPr>
          <a:xfrm rot="7112988">
            <a:off x="2785529" y="2327281"/>
            <a:ext cx="1530640" cy="4038685"/>
          </a:xfrm>
          <a:prstGeom prst="arc">
            <a:avLst>
              <a:gd name="adj1" fmla="val 16200000"/>
              <a:gd name="adj2" fmla="val 127115"/>
            </a:avLst>
          </a:prstGeom>
          <a:ln>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Arc 12"/>
          <p:cNvSpPr/>
          <p:nvPr/>
        </p:nvSpPr>
        <p:spPr>
          <a:xfrm rot="14631227">
            <a:off x="2887841" y="431542"/>
            <a:ext cx="1530640" cy="4038685"/>
          </a:xfrm>
          <a:prstGeom prst="arc">
            <a:avLst>
              <a:gd name="adj1" fmla="val 16200000"/>
              <a:gd name="adj2" fmla="val 127115"/>
            </a:avLst>
          </a:prstGeom>
          <a:ln>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9717095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582730" cy="1143000"/>
          </a:xfrm>
        </p:spPr>
        <p:txBody>
          <a:bodyPr/>
          <a:lstStyle/>
          <a:p>
            <a:r>
              <a:rPr lang="en-US" dirty="0" smtClean="0"/>
              <a:t>Brief Outline</a:t>
            </a:r>
            <a:endParaRPr lang="en-US" dirty="0"/>
          </a:p>
        </p:txBody>
      </p:sp>
      <p:sp>
        <p:nvSpPr>
          <p:cNvPr id="3" name="Content Placeholder 2"/>
          <p:cNvSpPr>
            <a:spLocks noGrp="1"/>
          </p:cNvSpPr>
          <p:nvPr>
            <p:ph idx="1"/>
          </p:nvPr>
        </p:nvSpPr>
        <p:spPr/>
        <p:txBody>
          <a:bodyPr>
            <a:normAutofit/>
          </a:bodyPr>
          <a:lstStyle/>
          <a:p>
            <a:r>
              <a:rPr lang="en-US" dirty="0" smtClean="0"/>
              <a:t>We </a:t>
            </a:r>
            <a:r>
              <a:rPr lang="en-US" dirty="0" smtClean="0"/>
              <a:t>have created a new logo for the company (see cover slide &amp; following)</a:t>
            </a:r>
          </a:p>
          <a:p>
            <a:endParaRPr lang="en-US" dirty="0"/>
          </a:p>
          <a:p>
            <a:r>
              <a:rPr lang="en-US" dirty="0" smtClean="0"/>
              <a:t>We want to create a </a:t>
            </a:r>
            <a:r>
              <a:rPr lang="en-US" dirty="0" err="1" smtClean="0"/>
              <a:t>powerpoint</a:t>
            </a:r>
            <a:r>
              <a:rPr lang="en-US" dirty="0" smtClean="0"/>
              <a:t> template that:-</a:t>
            </a:r>
          </a:p>
          <a:p>
            <a:pPr lvl="1"/>
            <a:r>
              <a:rPr lang="en-US" dirty="0" smtClean="0"/>
              <a:t>Captures the consistent look and feel of this </a:t>
            </a:r>
            <a:r>
              <a:rPr lang="en-US" dirty="0" smtClean="0"/>
              <a:t>logo</a:t>
            </a:r>
            <a:endParaRPr lang="en-US" dirty="0"/>
          </a:p>
          <a:p>
            <a:pPr lvl="1"/>
            <a:r>
              <a:rPr lang="en-US" dirty="0" smtClean="0"/>
              <a:t>As well as capturing our first presentation, creates a versatile template framework that will work with a variety of slide/page layouts (text, picture &amp; text </a:t>
            </a:r>
            <a:r>
              <a:rPr lang="en-US" dirty="0" err="1" smtClean="0"/>
              <a:t>etc</a:t>
            </a:r>
            <a:r>
              <a:rPr lang="en-US" dirty="0" smtClean="0"/>
              <a:t>) we will create over time for a variety of presentations that must always retain our consistent brand feel</a:t>
            </a:r>
          </a:p>
          <a:p>
            <a:r>
              <a:rPr lang="en-US" dirty="0" smtClean="0"/>
              <a:t>Our initial credentials presentation follows across slides </a:t>
            </a:r>
            <a:r>
              <a:rPr lang="en-US" dirty="0" smtClean="0"/>
              <a:t>7-26 </a:t>
            </a:r>
            <a:r>
              <a:rPr lang="en-US" dirty="0" smtClean="0"/>
              <a:t>– our immediate job is to apply the winning template design to this presentation</a:t>
            </a:r>
          </a:p>
          <a:p>
            <a:endParaRPr lang="en-US" dirty="0"/>
          </a:p>
          <a:p>
            <a:r>
              <a:rPr lang="en-US" dirty="0" smtClean="0"/>
              <a:t>This presentation also includes about 4 slides that would benefit from the creation of some infographics to bring them to life – the look should be consistent with the </a:t>
            </a:r>
            <a:r>
              <a:rPr lang="en-US" dirty="0" err="1" smtClean="0"/>
              <a:t>powerpoint</a:t>
            </a:r>
            <a:r>
              <a:rPr lang="en-US" dirty="0" smtClean="0"/>
              <a:t> template</a:t>
            </a:r>
          </a:p>
          <a:p>
            <a:pPr marL="0" indent="0">
              <a:buNone/>
            </a:pPr>
            <a:endParaRPr lang="en-US" dirty="0"/>
          </a:p>
        </p:txBody>
      </p:sp>
    </p:spTree>
    <p:extLst>
      <p:ext uri="{BB962C8B-B14F-4D97-AF65-F5344CB8AC3E}">
        <p14:creationId xmlns:p14="http://schemas.microsoft.com/office/powerpoint/2010/main" val="260399081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proofing your media needs</a:t>
            </a:r>
            <a:endParaRPr lang="en-US" dirty="0"/>
          </a:p>
        </p:txBody>
      </p:sp>
      <p:graphicFrame>
        <p:nvGraphicFramePr>
          <p:cNvPr id="7" name="Chart 6"/>
          <p:cNvGraphicFramePr/>
          <p:nvPr>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3085270" y="2540000"/>
            <a:ext cx="1422400" cy="338554"/>
          </a:xfrm>
          <a:prstGeom prst="rect">
            <a:avLst/>
          </a:prstGeom>
          <a:noFill/>
        </p:spPr>
        <p:txBody>
          <a:bodyPr wrap="square" rtlCol="0">
            <a:spAutoFit/>
          </a:bodyPr>
          <a:lstStyle/>
          <a:p>
            <a:r>
              <a:rPr lang="en-US" sz="1600" dirty="0" err="1" smtClean="0"/>
              <a:t>Optimise</a:t>
            </a:r>
            <a:endParaRPr lang="en-US" dirty="0"/>
          </a:p>
        </p:txBody>
      </p:sp>
      <p:sp>
        <p:nvSpPr>
          <p:cNvPr id="9" name="TextBox 8"/>
          <p:cNvSpPr txBox="1"/>
          <p:nvPr/>
        </p:nvSpPr>
        <p:spPr>
          <a:xfrm>
            <a:off x="4646540" y="2540000"/>
            <a:ext cx="1422400" cy="338554"/>
          </a:xfrm>
          <a:prstGeom prst="rect">
            <a:avLst/>
          </a:prstGeom>
          <a:noFill/>
        </p:spPr>
        <p:txBody>
          <a:bodyPr wrap="square" rtlCol="0">
            <a:spAutoFit/>
          </a:bodyPr>
          <a:lstStyle/>
          <a:p>
            <a:r>
              <a:rPr lang="en-US" sz="1600" dirty="0" smtClean="0"/>
              <a:t>Investigate</a:t>
            </a:r>
            <a:endParaRPr lang="en-US" dirty="0"/>
          </a:p>
        </p:txBody>
      </p:sp>
      <p:sp>
        <p:nvSpPr>
          <p:cNvPr id="10" name="TextBox 9"/>
          <p:cNvSpPr txBox="1"/>
          <p:nvPr/>
        </p:nvSpPr>
        <p:spPr>
          <a:xfrm>
            <a:off x="3935340" y="3831223"/>
            <a:ext cx="1422400" cy="338554"/>
          </a:xfrm>
          <a:prstGeom prst="rect">
            <a:avLst/>
          </a:prstGeom>
          <a:noFill/>
        </p:spPr>
        <p:txBody>
          <a:bodyPr wrap="square" rtlCol="0">
            <a:spAutoFit/>
          </a:bodyPr>
          <a:lstStyle/>
          <a:p>
            <a:r>
              <a:rPr lang="en-US" sz="1600" dirty="0" smtClean="0"/>
              <a:t>Transform</a:t>
            </a:r>
            <a:endParaRPr lang="en-US" dirty="0"/>
          </a:p>
        </p:txBody>
      </p:sp>
      <p:sp>
        <p:nvSpPr>
          <p:cNvPr id="3" name="TextBox 2"/>
          <p:cNvSpPr txBox="1"/>
          <p:nvPr/>
        </p:nvSpPr>
        <p:spPr>
          <a:xfrm>
            <a:off x="481388" y="2232658"/>
            <a:ext cx="2150927" cy="738664"/>
          </a:xfrm>
          <a:prstGeom prst="rect">
            <a:avLst/>
          </a:prstGeom>
          <a:noFill/>
        </p:spPr>
        <p:txBody>
          <a:bodyPr wrap="square" rtlCol="0">
            <a:spAutoFit/>
          </a:bodyPr>
          <a:lstStyle/>
          <a:p>
            <a:r>
              <a:rPr lang="en-US" sz="1400" dirty="0" smtClean="0"/>
              <a:t>Transparency Audit</a:t>
            </a:r>
          </a:p>
          <a:p>
            <a:r>
              <a:rPr lang="en-US" sz="1400" dirty="0" smtClean="0"/>
              <a:t>Contracts</a:t>
            </a:r>
          </a:p>
          <a:p>
            <a:r>
              <a:rPr lang="en-US" sz="1400" dirty="0" smtClean="0"/>
              <a:t>SLAs and T&amp;Cs</a:t>
            </a:r>
            <a:endParaRPr lang="en-US" sz="1400" dirty="0"/>
          </a:p>
        </p:txBody>
      </p:sp>
      <p:sp>
        <p:nvSpPr>
          <p:cNvPr id="14" name="TextBox 13"/>
          <p:cNvSpPr txBox="1"/>
          <p:nvPr/>
        </p:nvSpPr>
        <p:spPr>
          <a:xfrm>
            <a:off x="6789546" y="2076588"/>
            <a:ext cx="1853894" cy="954107"/>
          </a:xfrm>
          <a:prstGeom prst="rect">
            <a:avLst/>
          </a:prstGeom>
          <a:noFill/>
        </p:spPr>
        <p:txBody>
          <a:bodyPr wrap="square" rtlCol="0">
            <a:spAutoFit/>
          </a:bodyPr>
          <a:lstStyle/>
          <a:p>
            <a:r>
              <a:rPr lang="en-US" sz="1400" dirty="0" smtClean="0"/>
              <a:t>Strategic Review</a:t>
            </a:r>
          </a:p>
          <a:p>
            <a:r>
              <a:rPr lang="en-US" sz="1400" dirty="0" smtClean="0"/>
              <a:t>Commercial &amp; Service Model delivery</a:t>
            </a:r>
          </a:p>
          <a:p>
            <a:endParaRPr lang="en-US" sz="1400" dirty="0"/>
          </a:p>
        </p:txBody>
      </p:sp>
      <p:sp>
        <p:nvSpPr>
          <p:cNvPr id="15" name="TextBox 14"/>
          <p:cNvSpPr txBox="1"/>
          <p:nvPr/>
        </p:nvSpPr>
        <p:spPr>
          <a:xfrm>
            <a:off x="3327577" y="5368822"/>
            <a:ext cx="2572107" cy="1600438"/>
          </a:xfrm>
          <a:prstGeom prst="rect">
            <a:avLst/>
          </a:prstGeom>
          <a:noFill/>
        </p:spPr>
        <p:txBody>
          <a:bodyPr wrap="square" rtlCol="0">
            <a:spAutoFit/>
          </a:bodyPr>
          <a:lstStyle/>
          <a:p>
            <a:r>
              <a:rPr lang="en-US" sz="1400" dirty="0" smtClean="0"/>
              <a:t>Ongoing Media Management</a:t>
            </a:r>
          </a:p>
          <a:p>
            <a:r>
              <a:rPr lang="en-US" sz="1400" dirty="0" smtClean="0"/>
              <a:t>Internal Culture</a:t>
            </a:r>
          </a:p>
          <a:p>
            <a:r>
              <a:rPr lang="en-US" sz="1400" dirty="0" smtClean="0"/>
              <a:t>Focus on ROI</a:t>
            </a:r>
          </a:p>
          <a:p>
            <a:r>
              <a:rPr lang="en-US" sz="1400" dirty="0" smtClean="0"/>
              <a:t>Education</a:t>
            </a:r>
          </a:p>
          <a:p>
            <a:r>
              <a:rPr lang="en-US" sz="1400" dirty="0" smtClean="0"/>
              <a:t>Hiring &amp; Retention</a:t>
            </a:r>
          </a:p>
          <a:p>
            <a:r>
              <a:rPr lang="en-US" sz="1400" dirty="0" smtClean="0"/>
              <a:t>Appraisals &amp; KPIs</a:t>
            </a:r>
          </a:p>
          <a:p>
            <a:endParaRPr lang="en-US" sz="1400" dirty="0"/>
          </a:p>
        </p:txBody>
      </p:sp>
    </p:spTree>
    <p:extLst>
      <p:ext uri="{BB962C8B-B14F-4D97-AF65-F5344CB8AC3E}">
        <p14:creationId xmlns:p14="http://schemas.microsoft.com/office/powerpoint/2010/main" val="37632068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Infographic #4 (see following slide)</a:t>
            </a:r>
            <a:endParaRPr lang="en-US" dirty="0"/>
          </a:p>
        </p:txBody>
      </p:sp>
      <p:sp>
        <p:nvSpPr>
          <p:cNvPr id="6" name="Content Placeholder 2"/>
          <p:cNvSpPr>
            <a:spLocks noGrp="1"/>
          </p:cNvSpPr>
          <p:nvPr>
            <p:ph idx="1"/>
          </p:nvPr>
        </p:nvSpPr>
        <p:spPr>
          <a:xfrm>
            <a:off x="457200" y="1600200"/>
            <a:ext cx="8229600" cy="4525963"/>
          </a:xfrm>
        </p:spPr>
        <p:txBody>
          <a:bodyPr>
            <a:normAutofit/>
          </a:bodyPr>
          <a:lstStyle/>
          <a:p>
            <a:r>
              <a:rPr lang="en-US" dirty="0" smtClean="0"/>
              <a:t>This is very important. This 6 step model will be at the </a:t>
            </a:r>
            <a:r>
              <a:rPr lang="en-US" dirty="0" err="1" smtClean="0"/>
              <a:t>centre</a:t>
            </a:r>
            <a:r>
              <a:rPr lang="en-US" dirty="0" smtClean="0"/>
              <a:t> of our business, so we really need to bring it to life visually in a very exciting way. Can it look scientific, like a classic marketing theory?</a:t>
            </a:r>
          </a:p>
          <a:p>
            <a:endParaRPr lang="en-US" dirty="0"/>
          </a:p>
          <a:p>
            <a:r>
              <a:rPr lang="en-US" dirty="0" smtClean="0"/>
              <a:t>The steps do work in sequence form the top down – </a:t>
            </a:r>
            <a:r>
              <a:rPr lang="en-US" dirty="0" err="1" smtClean="0"/>
              <a:t>eg</a:t>
            </a:r>
            <a:r>
              <a:rPr lang="en-US" dirty="0" smtClean="0"/>
              <a:t> we start with a strategic review first. So the design can reflect movement through each step.</a:t>
            </a:r>
          </a:p>
          <a:p>
            <a:endParaRPr lang="en-US" dirty="0"/>
          </a:p>
          <a:p>
            <a:r>
              <a:rPr lang="en-US" dirty="0" smtClean="0"/>
              <a:t>We may want to add text boxes to explain each step in more detail later. But the infographic should stand alone as a visually exciting piece in the </a:t>
            </a:r>
            <a:r>
              <a:rPr lang="en-US" smtClean="0"/>
              <a:t>first place without words. </a:t>
            </a:r>
            <a:endParaRPr lang="en-US" dirty="0" smtClean="0"/>
          </a:p>
        </p:txBody>
      </p:sp>
    </p:spTree>
    <p:extLst>
      <p:ext uri="{BB962C8B-B14F-4D97-AF65-F5344CB8AC3E}">
        <p14:creationId xmlns:p14="http://schemas.microsoft.com/office/powerpoint/2010/main" val="21175834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6 step model</a:t>
            </a:r>
            <a:endParaRPr lang="en-US" dirty="0"/>
          </a:p>
        </p:txBody>
      </p:sp>
      <p:sp>
        <p:nvSpPr>
          <p:cNvPr id="5" name="Rounded Rectangle 4"/>
          <p:cNvSpPr/>
          <p:nvPr/>
        </p:nvSpPr>
        <p:spPr>
          <a:xfrm>
            <a:off x="816864" y="1572768"/>
            <a:ext cx="1950720" cy="402336"/>
          </a:xfrm>
          <a:prstGeom prst="round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mtClean="0"/>
              <a:t>Strategy</a:t>
            </a:r>
            <a:endParaRPr lang="en-US"/>
          </a:p>
        </p:txBody>
      </p:sp>
      <p:sp>
        <p:nvSpPr>
          <p:cNvPr id="6" name="Rounded Rectangle 5"/>
          <p:cNvSpPr/>
          <p:nvPr/>
        </p:nvSpPr>
        <p:spPr>
          <a:xfrm>
            <a:off x="1792224" y="2255520"/>
            <a:ext cx="1950720" cy="402336"/>
          </a:xfrm>
          <a:prstGeom prst="round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Data</a:t>
            </a:r>
            <a:endParaRPr lang="en-US" dirty="0"/>
          </a:p>
        </p:txBody>
      </p:sp>
      <p:sp>
        <p:nvSpPr>
          <p:cNvPr id="8" name="Rounded Rectangle 7"/>
          <p:cNvSpPr/>
          <p:nvPr/>
        </p:nvSpPr>
        <p:spPr>
          <a:xfrm>
            <a:off x="2767584" y="2952147"/>
            <a:ext cx="1950720" cy="402336"/>
          </a:xfrm>
          <a:prstGeom prst="round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Education</a:t>
            </a:r>
            <a:endParaRPr lang="en-US" dirty="0"/>
          </a:p>
        </p:txBody>
      </p:sp>
      <p:sp>
        <p:nvSpPr>
          <p:cNvPr id="9" name="Rounded Rectangle 8"/>
          <p:cNvSpPr/>
          <p:nvPr/>
        </p:nvSpPr>
        <p:spPr>
          <a:xfrm>
            <a:off x="3742944" y="3636582"/>
            <a:ext cx="1950720" cy="402336"/>
          </a:xfrm>
          <a:prstGeom prst="round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Structure &amp; Talent</a:t>
            </a:r>
            <a:endParaRPr lang="en-US" dirty="0"/>
          </a:p>
        </p:txBody>
      </p:sp>
      <p:sp>
        <p:nvSpPr>
          <p:cNvPr id="10" name="Rounded Rectangle 9"/>
          <p:cNvSpPr/>
          <p:nvPr/>
        </p:nvSpPr>
        <p:spPr>
          <a:xfrm>
            <a:off x="4718304" y="4302729"/>
            <a:ext cx="1950720" cy="402336"/>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Transparency</a:t>
            </a:r>
            <a:endParaRPr lang="en-US" dirty="0"/>
          </a:p>
        </p:txBody>
      </p:sp>
      <p:sp>
        <p:nvSpPr>
          <p:cNvPr id="11" name="Rounded Rectangle 10"/>
          <p:cNvSpPr/>
          <p:nvPr/>
        </p:nvSpPr>
        <p:spPr>
          <a:xfrm>
            <a:off x="5693664" y="5145024"/>
            <a:ext cx="1950720" cy="402336"/>
          </a:xfrm>
          <a:prstGeom prst="round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Delivery</a:t>
            </a:r>
            <a:endParaRPr lang="en-US" dirty="0"/>
          </a:p>
        </p:txBody>
      </p:sp>
    </p:spTree>
    <p:extLst>
      <p:ext uri="{BB962C8B-B14F-4D97-AF65-F5344CB8AC3E}">
        <p14:creationId xmlns:p14="http://schemas.microsoft.com/office/powerpoint/2010/main" val="178396840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new logo:-</a:t>
            </a:r>
            <a:endParaRPr lang="en-US" dirty="0"/>
          </a:p>
        </p:txBody>
      </p:sp>
      <p:sp>
        <p:nvSpPr>
          <p:cNvPr id="3" name="Content Placeholder 2"/>
          <p:cNvSpPr>
            <a:spLocks noGrp="1"/>
          </p:cNvSpPr>
          <p:nvPr>
            <p:ph idx="1"/>
          </p:nvPr>
        </p:nvSpPr>
        <p:spPr>
          <a:xfrm>
            <a:off x="457200" y="3746501"/>
            <a:ext cx="8229600" cy="2158999"/>
          </a:xfrm>
        </p:spPr>
        <p:txBody>
          <a:bodyPr>
            <a:normAutofit/>
          </a:bodyPr>
          <a:lstStyle/>
          <a:p>
            <a:r>
              <a:rPr lang="en-US" dirty="0" smtClean="0"/>
              <a:t>This logo should be used to inform the consistent look &amp; feel of our presentation</a:t>
            </a:r>
          </a:p>
          <a:p>
            <a:endParaRPr lang="en-US" dirty="0"/>
          </a:p>
          <a:p>
            <a:r>
              <a:rPr lang="en-US" dirty="0" smtClean="0"/>
              <a:t>The logo including words should be a consistent header or footer in the design template  </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0280" y="1243325"/>
            <a:ext cx="5517900" cy="2503176"/>
          </a:xfrm>
          <a:prstGeom prst="rect">
            <a:avLst/>
          </a:prstGeom>
        </p:spPr>
      </p:pic>
    </p:spTree>
    <p:extLst>
      <p:ext uri="{BB962C8B-B14F-4D97-AF65-F5344CB8AC3E}">
        <p14:creationId xmlns:p14="http://schemas.microsoft.com/office/powerpoint/2010/main" val="202804591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presentation</a:t>
            </a:r>
            <a:r>
              <a:rPr lang="is-IS" dirty="0" smtClean="0"/>
              <a:t>…..</a:t>
            </a:r>
            <a:endParaRPr lang="en-US" dirty="0"/>
          </a:p>
        </p:txBody>
      </p:sp>
      <p:sp>
        <p:nvSpPr>
          <p:cNvPr id="6" name="Content Placeholder 2"/>
          <p:cNvSpPr>
            <a:spLocks noGrp="1"/>
          </p:cNvSpPr>
          <p:nvPr>
            <p:ph idx="1"/>
          </p:nvPr>
        </p:nvSpPr>
        <p:spPr>
          <a:xfrm>
            <a:off x="457200" y="1600200"/>
            <a:ext cx="8229600" cy="4525963"/>
          </a:xfrm>
        </p:spPr>
        <p:txBody>
          <a:bodyPr>
            <a:normAutofit/>
          </a:bodyPr>
          <a:lstStyle/>
          <a:p>
            <a:r>
              <a:rPr lang="en-US" dirty="0" smtClean="0"/>
              <a:t>The presentation is on the following slides. The content is all there but the fonts, look &amp; feel </a:t>
            </a:r>
            <a:r>
              <a:rPr lang="en-US" dirty="0" err="1" smtClean="0"/>
              <a:t>etc</a:t>
            </a:r>
            <a:r>
              <a:rPr lang="en-US" dirty="0" smtClean="0"/>
              <a:t> can be completely upgraded.</a:t>
            </a:r>
          </a:p>
          <a:p>
            <a:endParaRPr lang="en-US" dirty="0"/>
          </a:p>
          <a:p>
            <a:r>
              <a:rPr lang="en-US" dirty="0" smtClean="0"/>
              <a:t>As outlined, we need a versatile look &amp; feel that will continue to work across any new presentations we create in the future</a:t>
            </a:r>
          </a:p>
          <a:p>
            <a:pPr lvl="1"/>
            <a:r>
              <a:rPr lang="en-US" dirty="0" smtClean="0"/>
              <a:t>Variety of slide layouts – text, graph/picture &amp; text </a:t>
            </a:r>
            <a:r>
              <a:rPr lang="en-US" dirty="0" err="1" smtClean="0"/>
              <a:t>etc</a:t>
            </a:r>
            <a:endParaRPr lang="en-US" dirty="0" smtClean="0"/>
          </a:p>
          <a:p>
            <a:pPr lvl="1"/>
            <a:endParaRPr lang="en-US" dirty="0"/>
          </a:p>
          <a:p>
            <a:pPr lvl="1"/>
            <a:r>
              <a:rPr lang="en-US" dirty="0" smtClean="0"/>
              <a:t>Headings, bullet points, bullet point indent </a:t>
            </a:r>
            <a:r>
              <a:rPr lang="en-US" dirty="0" err="1" smtClean="0"/>
              <a:t>heirarchies</a:t>
            </a:r>
            <a:r>
              <a:rPr lang="en-US" dirty="0" smtClean="0"/>
              <a:t> </a:t>
            </a:r>
            <a:r>
              <a:rPr lang="en-US" dirty="0" err="1" smtClean="0"/>
              <a:t>etc</a:t>
            </a:r>
            <a:endParaRPr lang="en-US" dirty="0" smtClean="0"/>
          </a:p>
          <a:p>
            <a:pPr lvl="1"/>
            <a:endParaRPr lang="en-US" dirty="0"/>
          </a:p>
          <a:p>
            <a:pPr lvl="1"/>
            <a:r>
              <a:rPr lang="en-US" dirty="0" smtClean="0"/>
              <a:t>Text boxes as summaries at bottom of slide</a:t>
            </a:r>
          </a:p>
          <a:p>
            <a:pPr lvl="1"/>
            <a:endParaRPr lang="en-US" dirty="0"/>
          </a:p>
          <a:p>
            <a:pPr lvl="1"/>
            <a:r>
              <a:rPr lang="en-US" dirty="0" err="1" smtClean="0"/>
              <a:t>Etc</a:t>
            </a:r>
            <a:r>
              <a:rPr lang="en-US" dirty="0" smtClean="0"/>
              <a:t>, </a:t>
            </a:r>
            <a:r>
              <a:rPr lang="en-US" dirty="0" err="1" smtClean="0"/>
              <a:t>etc</a:t>
            </a:r>
            <a:endParaRPr lang="en-US" dirty="0" smtClean="0"/>
          </a:p>
          <a:p>
            <a:pPr marL="0" indent="0">
              <a:buNone/>
            </a:pPr>
            <a:endParaRPr lang="en-US" dirty="0"/>
          </a:p>
        </p:txBody>
      </p:sp>
    </p:spTree>
    <p:extLst>
      <p:ext uri="{BB962C8B-B14F-4D97-AF65-F5344CB8AC3E}">
        <p14:creationId xmlns:p14="http://schemas.microsoft.com/office/powerpoint/2010/main" val="82374195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5921" y="4635799"/>
            <a:ext cx="7582730" cy="1143000"/>
          </a:xfrm>
        </p:spPr>
        <p:txBody>
          <a:bodyPr>
            <a:normAutofit/>
          </a:bodyPr>
          <a:lstStyle/>
          <a:p>
            <a:pPr algn="ctr"/>
            <a:r>
              <a:rPr lang="en-US" sz="3600" dirty="0" smtClean="0"/>
              <a:t>Solving the future</a:t>
            </a:r>
            <a:endParaRPr lang="en-US" sz="36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126" y="735324"/>
            <a:ext cx="7785525" cy="3531876"/>
          </a:xfrm>
          <a:prstGeom prst="rect">
            <a:avLst/>
          </a:prstGeom>
        </p:spPr>
      </p:pic>
    </p:spTree>
    <p:extLst>
      <p:ext uri="{BB962C8B-B14F-4D97-AF65-F5344CB8AC3E}">
        <p14:creationId xmlns:p14="http://schemas.microsoft.com/office/powerpoint/2010/main" val="78237866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universal problem has erupted</a:t>
            </a:r>
            <a:endParaRPr lang="en-US" dirty="0"/>
          </a:p>
        </p:txBody>
      </p:sp>
      <p:sp>
        <p:nvSpPr>
          <p:cNvPr id="3" name="Rectangle 2"/>
          <p:cNvSpPr/>
          <p:nvPr/>
        </p:nvSpPr>
        <p:spPr>
          <a:xfrm>
            <a:off x="354438" y="2352878"/>
            <a:ext cx="8319440" cy="403629"/>
          </a:xfrm>
          <a:prstGeom prst="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2015</a:t>
            </a:r>
            <a:endParaRPr lang="en-US" dirty="0">
              <a:solidFill>
                <a:srgbClr val="000000"/>
              </a:solidFill>
            </a:endParaRPr>
          </a:p>
        </p:txBody>
      </p:sp>
      <p:sp>
        <p:nvSpPr>
          <p:cNvPr id="6" name="Rectangle 5"/>
          <p:cNvSpPr/>
          <p:nvPr/>
        </p:nvSpPr>
        <p:spPr>
          <a:xfrm>
            <a:off x="364525" y="2352878"/>
            <a:ext cx="2037991" cy="403629"/>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2014</a:t>
            </a:r>
            <a:endParaRPr lang="en-US" dirty="0">
              <a:solidFill>
                <a:schemeClr val="tx1"/>
              </a:solidFill>
            </a:endParaRPr>
          </a:p>
        </p:txBody>
      </p:sp>
      <p:sp>
        <p:nvSpPr>
          <p:cNvPr id="8" name="Rectangle 7"/>
          <p:cNvSpPr/>
          <p:nvPr/>
        </p:nvSpPr>
        <p:spPr>
          <a:xfrm>
            <a:off x="6744162" y="2352878"/>
            <a:ext cx="1929716" cy="403629"/>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2016</a:t>
            </a:r>
            <a:endParaRPr lang="en-US" dirty="0">
              <a:solidFill>
                <a:srgbClr val="000000"/>
              </a:solidFill>
            </a:endParaRPr>
          </a:p>
        </p:txBody>
      </p:sp>
      <p:cxnSp>
        <p:nvCxnSpPr>
          <p:cNvPr id="7" name="Straight Connector 6"/>
          <p:cNvCxnSpPr/>
          <p:nvPr/>
        </p:nvCxnSpPr>
        <p:spPr>
          <a:xfrm>
            <a:off x="1878908" y="1703270"/>
            <a:ext cx="692" cy="6496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822104" y="2067246"/>
            <a:ext cx="659708" cy="276999"/>
          </a:xfrm>
          <a:prstGeom prst="rect">
            <a:avLst/>
          </a:prstGeom>
          <a:noFill/>
        </p:spPr>
        <p:txBody>
          <a:bodyPr wrap="square" rtlCol="0">
            <a:spAutoFit/>
          </a:bodyPr>
          <a:lstStyle/>
          <a:p>
            <a:r>
              <a:rPr lang="en-US" sz="1200" dirty="0" smtClean="0"/>
              <a:t>Nov</a:t>
            </a:r>
            <a:endParaRPr lang="en-US" dirty="0"/>
          </a:p>
        </p:txBody>
      </p:sp>
      <p:pic>
        <p:nvPicPr>
          <p:cNvPr id="5" name="Picture 4"/>
          <p:cNvPicPr>
            <a:picLocks noChangeAspect="1"/>
          </p:cNvPicPr>
          <p:nvPr/>
        </p:nvPicPr>
        <p:blipFill>
          <a:blip r:embed="rId3"/>
          <a:stretch>
            <a:fillRect/>
          </a:stretch>
        </p:blipFill>
        <p:spPr>
          <a:xfrm>
            <a:off x="1887914" y="1699718"/>
            <a:ext cx="685800" cy="342900"/>
          </a:xfrm>
          <a:prstGeom prst="rect">
            <a:avLst/>
          </a:prstGeom>
        </p:spPr>
      </p:pic>
      <p:sp>
        <p:nvSpPr>
          <p:cNvPr id="4" name="TextBox 3"/>
          <p:cNvSpPr txBox="1"/>
          <p:nvPr/>
        </p:nvSpPr>
        <p:spPr>
          <a:xfrm>
            <a:off x="1116433" y="3574302"/>
            <a:ext cx="6923497" cy="1846659"/>
          </a:xfrm>
          <a:prstGeom prst="rect">
            <a:avLst/>
          </a:prstGeom>
          <a:noFill/>
        </p:spPr>
        <p:txBody>
          <a:bodyPr wrap="square" rtlCol="0">
            <a:spAutoFit/>
          </a:bodyPr>
          <a:lstStyle/>
          <a:p>
            <a:r>
              <a:rPr lang="en-US" sz="2400" b="1" dirty="0"/>
              <a:t>Mediacom staff forged campaign reports to clients and sold discounted TV ads given to them by media </a:t>
            </a:r>
            <a:r>
              <a:rPr lang="en-US" sz="2400" b="1" dirty="0" smtClean="0"/>
              <a:t>				owners</a:t>
            </a:r>
            <a:r>
              <a:rPr lang="en-US" sz="2400" b="1" dirty="0"/>
              <a:t>, audit </a:t>
            </a:r>
            <a:r>
              <a:rPr lang="en-US" sz="2400" b="1" dirty="0" smtClean="0"/>
              <a:t>reveals</a:t>
            </a:r>
          </a:p>
          <a:p>
            <a:endParaRPr lang="en-US" sz="2400" b="1" dirty="0"/>
          </a:p>
          <a:p>
            <a:r>
              <a:rPr lang="en-US" b="1" dirty="0" err="1" smtClean="0"/>
              <a:t>Mumbrella</a:t>
            </a:r>
            <a:endParaRPr lang="en-US" b="1" dirty="0"/>
          </a:p>
        </p:txBody>
      </p:sp>
    </p:spTree>
    <p:extLst>
      <p:ext uri="{BB962C8B-B14F-4D97-AF65-F5344CB8AC3E}">
        <p14:creationId xmlns:p14="http://schemas.microsoft.com/office/powerpoint/2010/main" val="2283787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100113" y="1699179"/>
            <a:ext cx="613445" cy="368067"/>
          </a:xfrm>
          <a:prstGeom prst="rect">
            <a:avLst/>
          </a:prstGeom>
        </p:spPr>
      </p:pic>
      <p:sp>
        <p:nvSpPr>
          <p:cNvPr id="2" name="Title 1"/>
          <p:cNvSpPr>
            <a:spLocks noGrp="1"/>
          </p:cNvSpPr>
          <p:nvPr>
            <p:ph type="title"/>
          </p:nvPr>
        </p:nvSpPr>
        <p:spPr/>
        <p:txBody>
          <a:bodyPr/>
          <a:lstStyle/>
          <a:p>
            <a:r>
              <a:rPr lang="en-US" dirty="0" smtClean="0"/>
              <a:t>A universal problem has erupted</a:t>
            </a:r>
            <a:endParaRPr lang="en-US" dirty="0"/>
          </a:p>
        </p:txBody>
      </p:sp>
      <p:sp>
        <p:nvSpPr>
          <p:cNvPr id="3" name="Rectangle 2"/>
          <p:cNvSpPr/>
          <p:nvPr/>
        </p:nvSpPr>
        <p:spPr>
          <a:xfrm>
            <a:off x="354438" y="2352878"/>
            <a:ext cx="8319440" cy="403629"/>
          </a:xfrm>
          <a:prstGeom prst="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2015</a:t>
            </a:r>
            <a:endParaRPr lang="en-US" dirty="0">
              <a:solidFill>
                <a:srgbClr val="000000"/>
              </a:solidFill>
            </a:endParaRPr>
          </a:p>
        </p:txBody>
      </p:sp>
      <p:sp>
        <p:nvSpPr>
          <p:cNvPr id="6" name="Rectangle 5"/>
          <p:cNvSpPr/>
          <p:nvPr/>
        </p:nvSpPr>
        <p:spPr>
          <a:xfrm>
            <a:off x="364525" y="2352878"/>
            <a:ext cx="2037991" cy="403629"/>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2014</a:t>
            </a:r>
            <a:endParaRPr lang="en-US" dirty="0">
              <a:solidFill>
                <a:schemeClr val="tx1"/>
              </a:solidFill>
            </a:endParaRPr>
          </a:p>
        </p:txBody>
      </p:sp>
      <p:sp>
        <p:nvSpPr>
          <p:cNvPr id="8" name="Rectangle 7"/>
          <p:cNvSpPr/>
          <p:nvPr/>
        </p:nvSpPr>
        <p:spPr>
          <a:xfrm>
            <a:off x="6744162" y="2352878"/>
            <a:ext cx="1929716" cy="403629"/>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2016</a:t>
            </a:r>
            <a:endParaRPr lang="en-US" dirty="0">
              <a:solidFill>
                <a:srgbClr val="000000"/>
              </a:solidFill>
            </a:endParaRPr>
          </a:p>
        </p:txBody>
      </p:sp>
      <p:cxnSp>
        <p:nvCxnSpPr>
          <p:cNvPr id="7" name="Straight Connector 6"/>
          <p:cNvCxnSpPr/>
          <p:nvPr/>
        </p:nvCxnSpPr>
        <p:spPr>
          <a:xfrm>
            <a:off x="3098108" y="1703270"/>
            <a:ext cx="692" cy="6496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028604" y="2067246"/>
            <a:ext cx="659708" cy="276999"/>
          </a:xfrm>
          <a:prstGeom prst="rect">
            <a:avLst/>
          </a:prstGeom>
          <a:noFill/>
        </p:spPr>
        <p:txBody>
          <a:bodyPr wrap="square" rtlCol="0">
            <a:spAutoFit/>
          </a:bodyPr>
          <a:lstStyle/>
          <a:p>
            <a:r>
              <a:rPr lang="en-US" sz="1200" smtClean="0"/>
              <a:t>March</a:t>
            </a:r>
            <a:endParaRPr lang="en-US" dirty="0"/>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375" y="3002486"/>
            <a:ext cx="6615962" cy="3715814"/>
          </a:xfrm>
          <a:prstGeom prst="rect">
            <a:avLst/>
          </a:prstGeom>
        </p:spPr>
      </p:pic>
      <p:cxnSp>
        <p:nvCxnSpPr>
          <p:cNvPr id="10" name="Straight Connector 9"/>
          <p:cNvCxnSpPr/>
          <p:nvPr/>
        </p:nvCxnSpPr>
        <p:spPr>
          <a:xfrm>
            <a:off x="1878908" y="1703270"/>
            <a:ext cx="692" cy="6496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822104" y="2067246"/>
            <a:ext cx="659708" cy="276999"/>
          </a:xfrm>
          <a:prstGeom prst="rect">
            <a:avLst/>
          </a:prstGeom>
          <a:noFill/>
        </p:spPr>
        <p:txBody>
          <a:bodyPr wrap="square" rtlCol="0">
            <a:spAutoFit/>
          </a:bodyPr>
          <a:lstStyle/>
          <a:p>
            <a:r>
              <a:rPr lang="en-US" sz="1200" dirty="0" smtClean="0"/>
              <a:t>Nov</a:t>
            </a:r>
            <a:endParaRPr lang="en-US" dirty="0"/>
          </a:p>
        </p:txBody>
      </p:sp>
      <p:pic>
        <p:nvPicPr>
          <p:cNvPr id="13" name="Picture 12"/>
          <p:cNvPicPr>
            <a:picLocks noChangeAspect="1"/>
          </p:cNvPicPr>
          <p:nvPr/>
        </p:nvPicPr>
        <p:blipFill>
          <a:blip r:embed="rId5"/>
          <a:stretch>
            <a:fillRect/>
          </a:stretch>
        </p:blipFill>
        <p:spPr>
          <a:xfrm>
            <a:off x="1887914" y="1699718"/>
            <a:ext cx="685800" cy="342900"/>
          </a:xfrm>
          <a:prstGeom prst="rect">
            <a:avLst/>
          </a:prstGeom>
        </p:spPr>
      </p:pic>
    </p:spTree>
    <p:extLst>
      <p:ext uri="{BB962C8B-B14F-4D97-AF65-F5344CB8AC3E}">
        <p14:creationId xmlns:p14="http://schemas.microsoft.com/office/powerpoint/2010/main" val="142265343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13423</TotalTime>
  <Words>3737</Words>
  <Application>Microsoft Macintosh PowerPoint</Application>
  <PresentationFormat>On-screen Show (4:3)</PresentationFormat>
  <Paragraphs>526</Paragraphs>
  <Slides>42</Slides>
  <Notes>26</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Powerpoint Template &amp; Design Brief</vt:lpstr>
      <vt:lpstr>Confidentiality Important!!</vt:lpstr>
      <vt:lpstr>Company Background</vt:lpstr>
      <vt:lpstr>Brief Outline</vt:lpstr>
      <vt:lpstr>Our new logo:-</vt:lpstr>
      <vt:lpstr>The presentation…..</vt:lpstr>
      <vt:lpstr>Solving the future</vt:lpstr>
      <vt:lpstr>A universal problem has erupted</vt:lpstr>
      <vt:lpstr>A universal problem has erupted</vt:lpstr>
      <vt:lpstr>A universal problem has erupted</vt:lpstr>
      <vt:lpstr>A universal problem has erupted</vt:lpstr>
      <vt:lpstr>A universal problem has erupted</vt:lpstr>
      <vt:lpstr>A universal problem has erupted</vt:lpstr>
      <vt:lpstr>A universal problem has erupted</vt:lpstr>
      <vt:lpstr>Guess what agencies are saying…..</vt:lpstr>
      <vt:lpstr>One conclusion…….</vt:lpstr>
      <vt:lpstr>PowerPoint Presentation</vt:lpstr>
      <vt:lpstr>Intersection of key issues</vt:lpstr>
      <vt:lpstr>Your Chief Media Officers</vt:lpstr>
      <vt:lpstr>Embedded solutions – “your people”</vt:lpstr>
      <vt:lpstr>Future proofing your media needs</vt:lpstr>
      <vt:lpstr>Future proofing your media needs</vt:lpstr>
      <vt:lpstr>A 6 step model</vt:lpstr>
      <vt:lpstr>Audit approach – FMCG Case Study</vt:lpstr>
      <vt:lpstr>Case Study – Education Client</vt:lpstr>
      <vt:lpstr>We deliver alignment &amp; integration</vt:lpstr>
      <vt:lpstr>Infographics</vt:lpstr>
      <vt:lpstr>Infographic #1 (see following slides)</vt:lpstr>
      <vt:lpstr>A universal problem has erupted</vt:lpstr>
      <vt:lpstr>A universal problem has erupted</vt:lpstr>
      <vt:lpstr>A universal problem has erupted</vt:lpstr>
      <vt:lpstr>A universal problem has erupted</vt:lpstr>
      <vt:lpstr>A universal problem has erupted</vt:lpstr>
      <vt:lpstr>A universal problem has erupted</vt:lpstr>
      <vt:lpstr>A universal problem has erupted</vt:lpstr>
      <vt:lpstr>Infographic #2 (see following slide)</vt:lpstr>
      <vt:lpstr>PowerPoint Presentation</vt:lpstr>
      <vt:lpstr>Infographic #3 (see following slides)</vt:lpstr>
      <vt:lpstr>Future proofing your media needs</vt:lpstr>
      <vt:lpstr>Future proofing your media needs</vt:lpstr>
      <vt:lpstr>Infographic #4 (see following slide)</vt:lpstr>
      <vt:lpstr>A 6 step model</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andrew.norris</cp:lastModifiedBy>
  <cp:revision>196</cp:revision>
  <cp:lastPrinted>2016-08-07T07:06:20Z</cp:lastPrinted>
  <dcterms:created xsi:type="dcterms:W3CDTF">2015-08-26T22:57:51Z</dcterms:created>
  <dcterms:modified xsi:type="dcterms:W3CDTF">2016-08-25T03:29:24Z</dcterms:modified>
</cp:coreProperties>
</file>