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62" r:id="rId4"/>
    <p:sldId id="259" r:id="rId5"/>
    <p:sldId id="267" r:id="rId6"/>
    <p:sldId id="266" r:id="rId7"/>
    <p:sldId id="265" r:id="rId8"/>
    <p:sldId id="264" r:id="rId9"/>
    <p:sldId id="257" r:id="rId10"/>
    <p:sldId id="268" r:id="rId11"/>
    <p:sldId id="269"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39" d="100"/>
          <a:sy n="139" d="100"/>
        </p:scale>
        <p:origin x="126"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42535-5DF3-49F8-891E-237108280C7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2A84231F-F188-4902-BE76-1F3ADB4F3398}">
      <dgm:prSet phldrT="[Text]"/>
      <dgm:spPr/>
      <dgm:t>
        <a:bodyPr/>
        <a:lstStyle/>
        <a:p>
          <a:r>
            <a:rPr lang="tr-TR" dirty="0" err="1"/>
            <a:t>Parents</a:t>
          </a:r>
          <a:r>
            <a:rPr lang="tr-TR" dirty="0"/>
            <a:t> </a:t>
          </a:r>
          <a:r>
            <a:rPr lang="tr-TR" dirty="0" err="1"/>
            <a:t>have</a:t>
          </a:r>
          <a:r>
            <a:rPr lang="tr-TR" dirty="0"/>
            <a:t> </a:t>
          </a:r>
          <a:r>
            <a:rPr lang="tr-TR" dirty="0" err="1"/>
            <a:t>no</a:t>
          </a:r>
          <a:r>
            <a:rPr lang="tr-TR" dirty="0"/>
            <a:t> </a:t>
          </a:r>
          <a:r>
            <a:rPr lang="tr-TR" dirty="0" err="1"/>
            <a:t>control</a:t>
          </a:r>
          <a:r>
            <a:rPr lang="tr-TR" dirty="0"/>
            <a:t> </a:t>
          </a:r>
          <a:r>
            <a:rPr lang="tr-TR" dirty="0" err="1"/>
            <a:t>over</a:t>
          </a:r>
          <a:r>
            <a:rPr lang="tr-TR" dirty="0"/>
            <a:t> </a:t>
          </a:r>
          <a:r>
            <a:rPr lang="tr-TR" dirty="0" err="1"/>
            <a:t>cash</a:t>
          </a:r>
          <a:r>
            <a:rPr lang="tr-TR" dirty="0"/>
            <a:t> </a:t>
          </a:r>
          <a:r>
            <a:rPr lang="tr-TR" dirty="0" err="1"/>
            <a:t>pocket</a:t>
          </a:r>
          <a:r>
            <a:rPr lang="tr-TR" dirty="0"/>
            <a:t> </a:t>
          </a:r>
          <a:r>
            <a:rPr lang="tr-TR" dirty="0" err="1"/>
            <a:t>money</a:t>
          </a:r>
          <a:endParaRPr lang="en-US" dirty="0"/>
        </a:p>
      </dgm:t>
    </dgm:pt>
    <dgm:pt modelId="{A1F3649D-0089-456A-AD33-3FE75F2B1410}" type="parTrans" cxnId="{04BAEF57-D23D-47EA-AECE-57796BAF77A2}">
      <dgm:prSet/>
      <dgm:spPr/>
      <dgm:t>
        <a:bodyPr/>
        <a:lstStyle/>
        <a:p>
          <a:endParaRPr lang="en-US"/>
        </a:p>
      </dgm:t>
    </dgm:pt>
    <dgm:pt modelId="{B4B4DF60-0B5C-4D3C-8D25-4CEBC4DF8A63}" type="sibTrans" cxnId="{04BAEF57-D23D-47EA-AECE-57796BAF77A2}">
      <dgm:prSet/>
      <dgm:spPr/>
      <dgm:t>
        <a:bodyPr/>
        <a:lstStyle/>
        <a:p>
          <a:endParaRPr lang="en-US"/>
        </a:p>
      </dgm:t>
    </dgm:pt>
    <dgm:pt modelId="{B9045AE7-F053-4F1E-91EA-35BEF7F2DB8C}">
      <dgm:prSet phldrT="[Text]"/>
      <dgm:spPr/>
      <dgm:t>
        <a:bodyPr/>
        <a:lstStyle/>
        <a:p>
          <a:r>
            <a:rPr lang="tr-TR" dirty="0"/>
            <a:t>It is </a:t>
          </a:r>
          <a:r>
            <a:rPr lang="tr-TR" dirty="0" smtClean="0"/>
            <a:t>difficult </a:t>
          </a:r>
          <a:r>
            <a:rPr lang="tr-TR" dirty="0"/>
            <a:t>to send immediate cash money to child in urgent cases</a:t>
          </a:r>
          <a:endParaRPr lang="en-US" dirty="0"/>
        </a:p>
      </dgm:t>
    </dgm:pt>
    <dgm:pt modelId="{F5D7ECC7-10A4-4898-9C00-173ECCB05A24}" type="parTrans" cxnId="{EE686792-1407-4105-953D-82CF57676639}">
      <dgm:prSet/>
      <dgm:spPr/>
      <dgm:t>
        <a:bodyPr/>
        <a:lstStyle/>
        <a:p>
          <a:endParaRPr lang="en-US"/>
        </a:p>
      </dgm:t>
    </dgm:pt>
    <dgm:pt modelId="{8C02FB78-D548-4080-B688-CE622FF02276}" type="sibTrans" cxnId="{EE686792-1407-4105-953D-82CF57676639}">
      <dgm:prSet/>
      <dgm:spPr/>
      <dgm:t>
        <a:bodyPr/>
        <a:lstStyle/>
        <a:p>
          <a:endParaRPr lang="en-US"/>
        </a:p>
      </dgm:t>
    </dgm:pt>
    <dgm:pt modelId="{CFC48384-ADF3-4594-8F63-B8EB8E757C03}">
      <dgm:prSet phldrT="[Text]"/>
      <dgm:spPr/>
      <dgm:t>
        <a:bodyPr/>
        <a:lstStyle/>
        <a:p>
          <a:r>
            <a:rPr lang="tr-TR" dirty="0"/>
            <a:t>Most of the </a:t>
          </a:r>
          <a:r>
            <a:rPr lang="tr-TR" dirty="0" smtClean="0"/>
            <a:t>teens wants to </a:t>
          </a:r>
          <a:r>
            <a:rPr lang="tr-TR" dirty="0"/>
            <a:t>spend their money in online channels</a:t>
          </a:r>
          <a:endParaRPr lang="en-US" dirty="0"/>
        </a:p>
      </dgm:t>
    </dgm:pt>
    <dgm:pt modelId="{DF41E1B4-EC99-4A0A-9CEC-54B22A017050}" type="parTrans" cxnId="{35CD3987-A20F-452F-8AEA-1A1EEBA8327F}">
      <dgm:prSet/>
      <dgm:spPr/>
      <dgm:t>
        <a:bodyPr/>
        <a:lstStyle/>
        <a:p>
          <a:endParaRPr lang="en-US"/>
        </a:p>
      </dgm:t>
    </dgm:pt>
    <dgm:pt modelId="{910C401B-63F3-4D4D-B72B-26D6695C1663}" type="sibTrans" cxnId="{35CD3987-A20F-452F-8AEA-1A1EEBA8327F}">
      <dgm:prSet/>
      <dgm:spPr/>
      <dgm:t>
        <a:bodyPr/>
        <a:lstStyle/>
        <a:p>
          <a:endParaRPr lang="en-US"/>
        </a:p>
      </dgm:t>
    </dgm:pt>
    <dgm:pt modelId="{93F4534C-BCD9-4AB1-AEDA-CA550B29B5AE}">
      <dgm:prSet phldrT="[Text]"/>
      <dgm:spPr/>
      <dgm:t>
        <a:bodyPr/>
        <a:lstStyle/>
        <a:p>
          <a:r>
            <a:rPr lang="tr-TR" dirty="0" err="1"/>
            <a:t>It</a:t>
          </a:r>
          <a:r>
            <a:rPr lang="tr-TR" dirty="0"/>
            <a:t> is </a:t>
          </a:r>
          <a:r>
            <a:rPr lang="tr-TR" dirty="0" err="1"/>
            <a:t>easy</a:t>
          </a:r>
          <a:r>
            <a:rPr lang="tr-TR" dirty="0"/>
            <a:t> </a:t>
          </a:r>
          <a:r>
            <a:rPr lang="tr-TR" dirty="0" err="1"/>
            <a:t>to</a:t>
          </a:r>
          <a:r>
            <a:rPr lang="tr-TR" dirty="0"/>
            <a:t> </a:t>
          </a:r>
          <a:r>
            <a:rPr lang="tr-TR" dirty="0" err="1"/>
            <a:t>loose</a:t>
          </a:r>
          <a:r>
            <a:rPr lang="tr-TR" dirty="0"/>
            <a:t> </a:t>
          </a:r>
          <a:r>
            <a:rPr lang="tr-TR" dirty="0" err="1"/>
            <a:t>cash</a:t>
          </a:r>
          <a:r>
            <a:rPr lang="tr-TR" dirty="0"/>
            <a:t> </a:t>
          </a:r>
          <a:r>
            <a:rPr lang="tr-TR" dirty="0" err="1"/>
            <a:t>money</a:t>
          </a:r>
          <a:endParaRPr lang="en-US" dirty="0"/>
        </a:p>
      </dgm:t>
    </dgm:pt>
    <dgm:pt modelId="{8340478B-7514-4820-BD3B-F0C711146153}" type="parTrans" cxnId="{A3426305-9F22-453B-9DF2-8CEDAE146A36}">
      <dgm:prSet/>
      <dgm:spPr/>
      <dgm:t>
        <a:bodyPr/>
        <a:lstStyle/>
        <a:p>
          <a:endParaRPr lang="en-US"/>
        </a:p>
      </dgm:t>
    </dgm:pt>
    <dgm:pt modelId="{89525C89-2C93-4F21-A5DD-2AF4397CCD0C}" type="sibTrans" cxnId="{A3426305-9F22-453B-9DF2-8CEDAE146A36}">
      <dgm:prSet/>
      <dgm:spPr/>
      <dgm:t>
        <a:bodyPr/>
        <a:lstStyle/>
        <a:p>
          <a:endParaRPr lang="en-US"/>
        </a:p>
      </dgm:t>
    </dgm:pt>
    <dgm:pt modelId="{A487F8A1-7759-47B0-9AF8-0023DD932F81}">
      <dgm:prSet phldrT="[Text]"/>
      <dgm:spPr/>
      <dgm:t>
        <a:bodyPr/>
        <a:lstStyle/>
        <a:p>
          <a:r>
            <a:rPr lang="tr-TR" dirty="0" err="1"/>
            <a:t>Teens</a:t>
          </a:r>
          <a:r>
            <a:rPr lang="tr-TR" dirty="0"/>
            <a:t> </a:t>
          </a:r>
          <a:r>
            <a:rPr lang="tr-TR" dirty="0" err="1"/>
            <a:t>will</a:t>
          </a:r>
          <a:r>
            <a:rPr lang="tr-TR" dirty="0"/>
            <a:t> not </a:t>
          </a:r>
          <a:r>
            <a:rPr lang="tr-TR" dirty="0" err="1"/>
            <a:t>use</a:t>
          </a:r>
          <a:r>
            <a:rPr lang="tr-TR" dirty="0"/>
            <a:t> </a:t>
          </a:r>
          <a:r>
            <a:rPr lang="tr-TR" dirty="0" err="1"/>
            <a:t>cash</a:t>
          </a:r>
          <a:r>
            <a:rPr lang="tr-TR" dirty="0"/>
            <a:t> </a:t>
          </a:r>
          <a:r>
            <a:rPr lang="tr-TR" dirty="0" err="1"/>
            <a:t>when</a:t>
          </a:r>
          <a:r>
            <a:rPr lang="tr-TR" dirty="0"/>
            <a:t> </a:t>
          </a:r>
          <a:r>
            <a:rPr lang="tr-TR" dirty="0" err="1"/>
            <a:t>they</a:t>
          </a:r>
          <a:r>
            <a:rPr lang="tr-TR" dirty="0"/>
            <a:t> </a:t>
          </a:r>
          <a:r>
            <a:rPr lang="tr-TR" dirty="0" err="1"/>
            <a:t>grow-up</a:t>
          </a:r>
          <a:endParaRPr lang="en-US" dirty="0"/>
        </a:p>
      </dgm:t>
    </dgm:pt>
    <dgm:pt modelId="{66A7B3B0-CA91-4E09-8674-A9CC40E3E1BA}" type="parTrans" cxnId="{7D66DEAD-4752-4D39-BBB0-839125DC0F5D}">
      <dgm:prSet/>
      <dgm:spPr/>
      <dgm:t>
        <a:bodyPr/>
        <a:lstStyle/>
        <a:p>
          <a:endParaRPr lang="en-US"/>
        </a:p>
      </dgm:t>
    </dgm:pt>
    <dgm:pt modelId="{5A79AF02-4A62-42AB-A5DE-5FB28811020A}" type="sibTrans" cxnId="{7D66DEAD-4752-4D39-BBB0-839125DC0F5D}">
      <dgm:prSet/>
      <dgm:spPr/>
      <dgm:t>
        <a:bodyPr/>
        <a:lstStyle/>
        <a:p>
          <a:endParaRPr lang="en-US"/>
        </a:p>
      </dgm:t>
    </dgm:pt>
    <dgm:pt modelId="{798A17CA-A470-4D09-A4EF-A0802D52D132}">
      <dgm:prSet/>
      <dgm:spPr/>
      <dgm:t>
        <a:bodyPr/>
        <a:lstStyle/>
        <a:p>
          <a:r>
            <a:rPr lang="tr-TR" dirty="0"/>
            <a:t>No </a:t>
          </a:r>
          <a:r>
            <a:rPr lang="tr-TR" dirty="0" err="1"/>
            <a:t>benefits</a:t>
          </a:r>
          <a:r>
            <a:rPr lang="tr-TR" dirty="0"/>
            <a:t> </a:t>
          </a:r>
          <a:r>
            <a:rPr lang="tr-TR" dirty="0" err="1"/>
            <a:t>and</a:t>
          </a:r>
          <a:r>
            <a:rPr lang="tr-TR" dirty="0"/>
            <a:t> </a:t>
          </a:r>
          <a:r>
            <a:rPr lang="tr-TR" dirty="0" err="1"/>
            <a:t>campains</a:t>
          </a:r>
          <a:r>
            <a:rPr lang="tr-TR" dirty="0"/>
            <a:t> </a:t>
          </a:r>
          <a:r>
            <a:rPr lang="tr-TR" dirty="0" err="1"/>
            <a:t>for</a:t>
          </a:r>
          <a:r>
            <a:rPr lang="tr-TR" dirty="0"/>
            <a:t> </a:t>
          </a:r>
          <a:r>
            <a:rPr lang="tr-TR" dirty="0" err="1"/>
            <a:t>cash</a:t>
          </a:r>
          <a:r>
            <a:rPr lang="tr-TR" dirty="0"/>
            <a:t> </a:t>
          </a:r>
          <a:r>
            <a:rPr lang="tr-TR" dirty="0" err="1"/>
            <a:t>pocket</a:t>
          </a:r>
          <a:r>
            <a:rPr lang="tr-TR" dirty="0"/>
            <a:t> </a:t>
          </a:r>
          <a:r>
            <a:rPr lang="tr-TR" dirty="0" err="1"/>
            <a:t>money</a:t>
          </a:r>
          <a:endParaRPr lang="en-US" dirty="0"/>
        </a:p>
      </dgm:t>
    </dgm:pt>
    <dgm:pt modelId="{F7560EE9-C306-48F9-B680-CE9C2E24E5EC}" type="parTrans" cxnId="{466E5394-87C4-443C-A28C-7A2B3D6924D1}">
      <dgm:prSet/>
      <dgm:spPr/>
      <dgm:t>
        <a:bodyPr/>
        <a:lstStyle/>
        <a:p>
          <a:endParaRPr lang="en-US"/>
        </a:p>
      </dgm:t>
    </dgm:pt>
    <dgm:pt modelId="{EC7D162A-0357-47B0-8D71-8BB566C59379}" type="sibTrans" cxnId="{466E5394-87C4-443C-A28C-7A2B3D6924D1}">
      <dgm:prSet/>
      <dgm:spPr/>
      <dgm:t>
        <a:bodyPr/>
        <a:lstStyle/>
        <a:p>
          <a:endParaRPr lang="en-US"/>
        </a:p>
      </dgm:t>
    </dgm:pt>
    <dgm:pt modelId="{EA7C48E3-90A5-471C-8751-A4B7440866F3}" type="pres">
      <dgm:prSet presAssocID="{2C242535-5DF3-49F8-891E-237108280C7D}" presName="diagram" presStyleCnt="0">
        <dgm:presLayoutVars>
          <dgm:dir/>
          <dgm:resizeHandles val="exact"/>
        </dgm:presLayoutVars>
      </dgm:prSet>
      <dgm:spPr/>
      <dgm:t>
        <a:bodyPr/>
        <a:lstStyle/>
        <a:p>
          <a:endParaRPr lang="en-US"/>
        </a:p>
      </dgm:t>
    </dgm:pt>
    <dgm:pt modelId="{322DE61A-B7B0-4B22-9748-1587CE1DC6C5}" type="pres">
      <dgm:prSet presAssocID="{2A84231F-F188-4902-BE76-1F3ADB4F3398}" presName="node" presStyleLbl="node1" presStyleIdx="0" presStyleCnt="6">
        <dgm:presLayoutVars>
          <dgm:bulletEnabled val="1"/>
        </dgm:presLayoutVars>
      </dgm:prSet>
      <dgm:spPr/>
      <dgm:t>
        <a:bodyPr/>
        <a:lstStyle/>
        <a:p>
          <a:endParaRPr lang="en-US"/>
        </a:p>
      </dgm:t>
    </dgm:pt>
    <dgm:pt modelId="{3923EF5D-B59D-40E8-A2CD-A1D403FC9592}" type="pres">
      <dgm:prSet presAssocID="{B4B4DF60-0B5C-4D3C-8D25-4CEBC4DF8A63}" presName="sibTrans" presStyleCnt="0"/>
      <dgm:spPr/>
    </dgm:pt>
    <dgm:pt modelId="{3F3A7D0E-4463-4882-831F-9D8696FBA7A8}" type="pres">
      <dgm:prSet presAssocID="{B9045AE7-F053-4F1E-91EA-35BEF7F2DB8C}" presName="node" presStyleLbl="node1" presStyleIdx="1" presStyleCnt="6">
        <dgm:presLayoutVars>
          <dgm:bulletEnabled val="1"/>
        </dgm:presLayoutVars>
      </dgm:prSet>
      <dgm:spPr/>
      <dgm:t>
        <a:bodyPr/>
        <a:lstStyle/>
        <a:p>
          <a:endParaRPr lang="en-US"/>
        </a:p>
      </dgm:t>
    </dgm:pt>
    <dgm:pt modelId="{244CF8DA-339A-439B-908A-44B827AAD145}" type="pres">
      <dgm:prSet presAssocID="{8C02FB78-D548-4080-B688-CE622FF02276}" presName="sibTrans" presStyleCnt="0"/>
      <dgm:spPr/>
    </dgm:pt>
    <dgm:pt modelId="{BCE3F1E9-6890-451F-A033-7E0A25248184}" type="pres">
      <dgm:prSet presAssocID="{CFC48384-ADF3-4594-8F63-B8EB8E757C03}" presName="node" presStyleLbl="node1" presStyleIdx="2" presStyleCnt="6">
        <dgm:presLayoutVars>
          <dgm:bulletEnabled val="1"/>
        </dgm:presLayoutVars>
      </dgm:prSet>
      <dgm:spPr/>
      <dgm:t>
        <a:bodyPr/>
        <a:lstStyle/>
        <a:p>
          <a:endParaRPr lang="en-US"/>
        </a:p>
      </dgm:t>
    </dgm:pt>
    <dgm:pt modelId="{C9BC441B-B8AB-4156-A6F4-81F6A62A0F94}" type="pres">
      <dgm:prSet presAssocID="{910C401B-63F3-4D4D-B72B-26D6695C1663}" presName="sibTrans" presStyleCnt="0"/>
      <dgm:spPr/>
    </dgm:pt>
    <dgm:pt modelId="{590F1E11-BE87-4D74-9B06-12C842CCD31E}" type="pres">
      <dgm:prSet presAssocID="{93F4534C-BCD9-4AB1-AEDA-CA550B29B5AE}" presName="node" presStyleLbl="node1" presStyleIdx="3" presStyleCnt="6">
        <dgm:presLayoutVars>
          <dgm:bulletEnabled val="1"/>
        </dgm:presLayoutVars>
      </dgm:prSet>
      <dgm:spPr/>
      <dgm:t>
        <a:bodyPr/>
        <a:lstStyle/>
        <a:p>
          <a:endParaRPr lang="en-US"/>
        </a:p>
      </dgm:t>
    </dgm:pt>
    <dgm:pt modelId="{04F3853D-7D8E-4A49-A0B4-408F8CFF6310}" type="pres">
      <dgm:prSet presAssocID="{89525C89-2C93-4F21-A5DD-2AF4397CCD0C}" presName="sibTrans" presStyleCnt="0"/>
      <dgm:spPr/>
    </dgm:pt>
    <dgm:pt modelId="{7EED6302-F3E0-4790-9936-D123C00C7C14}" type="pres">
      <dgm:prSet presAssocID="{A487F8A1-7759-47B0-9AF8-0023DD932F81}" presName="node" presStyleLbl="node1" presStyleIdx="4" presStyleCnt="6">
        <dgm:presLayoutVars>
          <dgm:bulletEnabled val="1"/>
        </dgm:presLayoutVars>
      </dgm:prSet>
      <dgm:spPr/>
      <dgm:t>
        <a:bodyPr/>
        <a:lstStyle/>
        <a:p>
          <a:endParaRPr lang="en-US"/>
        </a:p>
      </dgm:t>
    </dgm:pt>
    <dgm:pt modelId="{18699AF8-AD16-4EE6-9546-D7E202EC31FF}" type="pres">
      <dgm:prSet presAssocID="{5A79AF02-4A62-42AB-A5DE-5FB28811020A}" presName="sibTrans" presStyleCnt="0"/>
      <dgm:spPr/>
    </dgm:pt>
    <dgm:pt modelId="{2F5C0DF2-207E-4813-B4B4-0CF024C55B6C}" type="pres">
      <dgm:prSet presAssocID="{798A17CA-A470-4D09-A4EF-A0802D52D132}" presName="node" presStyleLbl="node1" presStyleIdx="5" presStyleCnt="6">
        <dgm:presLayoutVars>
          <dgm:bulletEnabled val="1"/>
        </dgm:presLayoutVars>
      </dgm:prSet>
      <dgm:spPr/>
      <dgm:t>
        <a:bodyPr/>
        <a:lstStyle/>
        <a:p>
          <a:endParaRPr lang="en-US"/>
        </a:p>
      </dgm:t>
    </dgm:pt>
  </dgm:ptLst>
  <dgm:cxnLst>
    <dgm:cxn modelId="{EE686792-1407-4105-953D-82CF57676639}" srcId="{2C242535-5DF3-49F8-891E-237108280C7D}" destId="{B9045AE7-F053-4F1E-91EA-35BEF7F2DB8C}" srcOrd="1" destOrd="0" parTransId="{F5D7ECC7-10A4-4898-9C00-173ECCB05A24}" sibTransId="{8C02FB78-D548-4080-B688-CE622FF02276}"/>
    <dgm:cxn modelId="{50BC986F-FEA4-4F08-ADC1-BC63BF10D6CE}" type="presOf" srcId="{A487F8A1-7759-47B0-9AF8-0023DD932F81}" destId="{7EED6302-F3E0-4790-9936-D123C00C7C14}" srcOrd="0" destOrd="0" presId="urn:microsoft.com/office/officeart/2005/8/layout/default"/>
    <dgm:cxn modelId="{899F8155-DC79-4C87-8779-86CC74E79332}" type="presOf" srcId="{CFC48384-ADF3-4594-8F63-B8EB8E757C03}" destId="{BCE3F1E9-6890-451F-A033-7E0A25248184}" srcOrd="0" destOrd="0" presId="urn:microsoft.com/office/officeart/2005/8/layout/default"/>
    <dgm:cxn modelId="{ECB5912F-AD32-4342-A4AD-FCF0D8413DBC}" type="presOf" srcId="{798A17CA-A470-4D09-A4EF-A0802D52D132}" destId="{2F5C0DF2-207E-4813-B4B4-0CF024C55B6C}" srcOrd="0" destOrd="0" presId="urn:microsoft.com/office/officeart/2005/8/layout/default"/>
    <dgm:cxn modelId="{A3426305-9F22-453B-9DF2-8CEDAE146A36}" srcId="{2C242535-5DF3-49F8-891E-237108280C7D}" destId="{93F4534C-BCD9-4AB1-AEDA-CA550B29B5AE}" srcOrd="3" destOrd="0" parTransId="{8340478B-7514-4820-BD3B-F0C711146153}" sibTransId="{89525C89-2C93-4F21-A5DD-2AF4397CCD0C}"/>
    <dgm:cxn modelId="{04BAEF57-D23D-47EA-AECE-57796BAF77A2}" srcId="{2C242535-5DF3-49F8-891E-237108280C7D}" destId="{2A84231F-F188-4902-BE76-1F3ADB4F3398}" srcOrd="0" destOrd="0" parTransId="{A1F3649D-0089-456A-AD33-3FE75F2B1410}" sibTransId="{B4B4DF60-0B5C-4D3C-8D25-4CEBC4DF8A63}"/>
    <dgm:cxn modelId="{3BAC8042-FDE5-45C8-B774-F1E867135DB1}" type="presOf" srcId="{B9045AE7-F053-4F1E-91EA-35BEF7F2DB8C}" destId="{3F3A7D0E-4463-4882-831F-9D8696FBA7A8}" srcOrd="0" destOrd="0" presId="urn:microsoft.com/office/officeart/2005/8/layout/default"/>
    <dgm:cxn modelId="{9D4FD795-D61D-4299-93F5-B17513ABE157}" type="presOf" srcId="{93F4534C-BCD9-4AB1-AEDA-CA550B29B5AE}" destId="{590F1E11-BE87-4D74-9B06-12C842CCD31E}" srcOrd="0" destOrd="0" presId="urn:microsoft.com/office/officeart/2005/8/layout/default"/>
    <dgm:cxn modelId="{35CD3987-A20F-452F-8AEA-1A1EEBA8327F}" srcId="{2C242535-5DF3-49F8-891E-237108280C7D}" destId="{CFC48384-ADF3-4594-8F63-B8EB8E757C03}" srcOrd="2" destOrd="0" parTransId="{DF41E1B4-EC99-4A0A-9CEC-54B22A017050}" sibTransId="{910C401B-63F3-4D4D-B72B-26D6695C1663}"/>
    <dgm:cxn modelId="{1C6DB83A-ABB7-4A64-B258-99BD5338DCD2}" type="presOf" srcId="{2C242535-5DF3-49F8-891E-237108280C7D}" destId="{EA7C48E3-90A5-471C-8751-A4B7440866F3}" srcOrd="0" destOrd="0" presId="urn:microsoft.com/office/officeart/2005/8/layout/default"/>
    <dgm:cxn modelId="{466E5394-87C4-443C-A28C-7A2B3D6924D1}" srcId="{2C242535-5DF3-49F8-891E-237108280C7D}" destId="{798A17CA-A470-4D09-A4EF-A0802D52D132}" srcOrd="5" destOrd="0" parTransId="{F7560EE9-C306-48F9-B680-CE9C2E24E5EC}" sibTransId="{EC7D162A-0357-47B0-8D71-8BB566C59379}"/>
    <dgm:cxn modelId="{8D358512-4AD3-4C68-97AF-725C1BEE8459}" type="presOf" srcId="{2A84231F-F188-4902-BE76-1F3ADB4F3398}" destId="{322DE61A-B7B0-4B22-9748-1587CE1DC6C5}" srcOrd="0" destOrd="0" presId="urn:microsoft.com/office/officeart/2005/8/layout/default"/>
    <dgm:cxn modelId="{7D66DEAD-4752-4D39-BBB0-839125DC0F5D}" srcId="{2C242535-5DF3-49F8-891E-237108280C7D}" destId="{A487F8A1-7759-47B0-9AF8-0023DD932F81}" srcOrd="4" destOrd="0" parTransId="{66A7B3B0-CA91-4E09-8674-A9CC40E3E1BA}" sibTransId="{5A79AF02-4A62-42AB-A5DE-5FB28811020A}"/>
    <dgm:cxn modelId="{0DFE5DC5-5F6F-477F-B7CF-93996E7F789D}" type="presParOf" srcId="{EA7C48E3-90A5-471C-8751-A4B7440866F3}" destId="{322DE61A-B7B0-4B22-9748-1587CE1DC6C5}" srcOrd="0" destOrd="0" presId="urn:microsoft.com/office/officeart/2005/8/layout/default"/>
    <dgm:cxn modelId="{C3A42BB2-A6ED-4A77-BB71-FAC36E53151D}" type="presParOf" srcId="{EA7C48E3-90A5-471C-8751-A4B7440866F3}" destId="{3923EF5D-B59D-40E8-A2CD-A1D403FC9592}" srcOrd="1" destOrd="0" presId="urn:microsoft.com/office/officeart/2005/8/layout/default"/>
    <dgm:cxn modelId="{91B4FF5A-A885-40CD-8576-0C74695032D6}" type="presParOf" srcId="{EA7C48E3-90A5-471C-8751-A4B7440866F3}" destId="{3F3A7D0E-4463-4882-831F-9D8696FBA7A8}" srcOrd="2" destOrd="0" presId="urn:microsoft.com/office/officeart/2005/8/layout/default"/>
    <dgm:cxn modelId="{D1972952-FBE5-410C-AB18-C610E951AE24}" type="presParOf" srcId="{EA7C48E3-90A5-471C-8751-A4B7440866F3}" destId="{244CF8DA-339A-439B-908A-44B827AAD145}" srcOrd="3" destOrd="0" presId="urn:microsoft.com/office/officeart/2005/8/layout/default"/>
    <dgm:cxn modelId="{42918298-8A66-47AD-BE55-C721C6058847}" type="presParOf" srcId="{EA7C48E3-90A5-471C-8751-A4B7440866F3}" destId="{BCE3F1E9-6890-451F-A033-7E0A25248184}" srcOrd="4" destOrd="0" presId="urn:microsoft.com/office/officeart/2005/8/layout/default"/>
    <dgm:cxn modelId="{6B37DB85-1461-4BC8-9E49-1911520002F3}" type="presParOf" srcId="{EA7C48E3-90A5-471C-8751-A4B7440866F3}" destId="{C9BC441B-B8AB-4156-A6F4-81F6A62A0F94}" srcOrd="5" destOrd="0" presId="urn:microsoft.com/office/officeart/2005/8/layout/default"/>
    <dgm:cxn modelId="{00DE4E4C-D4A3-46D2-A88C-934B14B9A69A}" type="presParOf" srcId="{EA7C48E3-90A5-471C-8751-A4B7440866F3}" destId="{590F1E11-BE87-4D74-9B06-12C842CCD31E}" srcOrd="6" destOrd="0" presId="urn:microsoft.com/office/officeart/2005/8/layout/default"/>
    <dgm:cxn modelId="{204690DB-6287-46CE-8D39-3E062AF4E20C}" type="presParOf" srcId="{EA7C48E3-90A5-471C-8751-A4B7440866F3}" destId="{04F3853D-7D8E-4A49-A0B4-408F8CFF6310}" srcOrd="7" destOrd="0" presId="urn:microsoft.com/office/officeart/2005/8/layout/default"/>
    <dgm:cxn modelId="{F805DFFE-9035-4264-8A1D-C34C9E5F2B88}" type="presParOf" srcId="{EA7C48E3-90A5-471C-8751-A4B7440866F3}" destId="{7EED6302-F3E0-4790-9936-D123C00C7C14}" srcOrd="8" destOrd="0" presId="urn:microsoft.com/office/officeart/2005/8/layout/default"/>
    <dgm:cxn modelId="{1BEC8D39-327D-4B53-B94E-ED5DA0CA5403}" type="presParOf" srcId="{EA7C48E3-90A5-471C-8751-A4B7440866F3}" destId="{18699AF8-AD16-4EE6-9546-D7E202EC31FF}" srcOrd="9" destOrd="0" presId="urn:microsoft.com/office/officeart/2005/8/layout/default"/>
    <dgm:cxn modelId="{BEF7F90D-F14E-451C-9892-626EFC9348D9}" type="presParOf" srcId="{EA7C48E3-90A5-471C-8751-A4B7440866F3}" destId="{2F5C0DF2-207E-4813-B4B4-0CF024C55B6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DC99B-F177-4463-94C9-04C3A036096D}" type="doc">
      <dgm:prSet loTypeId="urn:microsoft.com/office/officeart/2011/layout/CircleProcess" loCatId="process" qsTypeId="urn:microsoft.com/office/officeart/2005/8/quickstyle/simple5" qsCatId="simple" csTypeId="urn:microsoft.com/office/officeart/2005/8/colors/colorful5" csCatId="colorful" phldr="1"/>
      <dgm:spPr/>
      <dgm:t>
        <a:bodyPr/>
        <a:lstStyle/>
        <a:p>
          <a:endParaRPr lang="en-US"/>
        </a:p>
      </dgm:t>
    </dgm:pt>
    <dgm:pt modelId="{AF4BA9F7-6DEA-460A-8601-0EA6EAFE862E}">
      <dgm:prSet phldrT="[Text]"/>
      <dgm:spPr/>
      <dgm:t>
        <a:bodyPr/>
        <a:lstStyle/>
        <a:p>
          <a:r>
            <a:rPr lang="tr-TR" dirty="0"/>
            <a:t>Receive your cards from online or offline store</a:t>
          </a:r>
          <a:endParaRPr lang="en-US" dirty="0"/>
        </a:p>
      </dgm:t>
    </dgm:pt>
    <dgm:pt modelId="{A4C69E3A-897D-477B-8080-AA4D8C842CE6}" type="parTrans" cxnId="{9DC8B181-B974-4E0F-9BC9-30EE825E358D}">
      <dgm:prSet/>
      <dgm:spPr/>
      <dgm:t>
        <a:bodyPr/>
        <a:lstStyle/>
        <a:p>
          <a:endParaRPr lang="en-US"/>
        </a:p>
      </dgm:t>
    </dgm:pt>
    <dgm:pt modelId="{8E11161C-7AAE-42A3-A508-EFEFE7C3C5A0}" type="sibTrans" cxnId="{9DC8B181-B974-4E0F-9BC9-30EE825E358D}">
      <dgm:prSet/>
      <dgm:spPr/>
      <dgm:t>
        <a:bodyPr/>
        <a:lstStyle/>
        <a:p>
          <a:endParaRPr lang="en-US"/>
        </a:p>
      </dgm:t>
    </dgm:pt>
    <dgm:pt modelId="{B7C5086E-732F-4157-A809-113F5D2CA8A4}">
      <dgm:prSet phldrT="[Text]"/>
      <dgm:spPr/>
      <dgm:t>
        <a:bodyPr/>
        <a:lstStyle/>
        <a:p>
          <a:r>
            <a:rPr lang="en-US" b="0" i="0" dirty="0"/>
            <a:t>Open an online account </a:t>
          </a:r>
          <a:r>
            <a:rPr lang="tr-TR" b="0" i="0" dirty="0"/>
            <a:t>on Android or IOS App </a:t>
          </a:r>
          <a:r>
            <a:rPr lang="en-US" b="0" i="0" dirty="0"/>
            <a:t>for you and your children within minutes</a:t>
          </a:r>
          <a:r>
            <a:rPr lang="tr-TR" b="0" i="0" dirty="0"/>
            <a:t> </a:t>
          </a:r>
          <a:endParaRPr lang="en-US" dirty="0"/>
        </a:p>
      </dgm:t>
    </dgm:pt>
    <dgm:pt modelId="{B6DBAA99-A636-4902-A95B-0D020E7611D1}" type="parTrans" cxnId="{E8CD72AD-1F86-400D-AF17-4DDB37FD3A6F}">
      <dgm:prSet/>
      <dgm:spPr/>
      <dgm:t>
        <a:bodyPr/>
        <a:lstStyle/>
        <a:p>
          <a:endParaRPr lang="en-US"/>
        </a:p>
      </dgm:t>
    </dgm:pt>
    <dgm:pt modelId="{9E30A090-1023-4461-BDC5-FAFF6180DB96}" type="sibTrans" cxnId="{E8CD72AD-1F86-400D-AF17-4DDB37FD3A6F}">
      <dgm:prSet/>
      <dgm:spPr/>
      <dgm:t>
        <a:bodyPr/>
        <a:lstStyle/>
        <a:p>
          <a:endParaRPr lang="en-US"/>
        </a:p>
      </dgm:t>
    </dgm:pt>
    <dgm:pt modelId="{FC85288C-A457-43A2-855A-B139E882CF22}">
      <dgm:prSet phldrT="[Text]"/>
      <dgm:spPr/>
      <dgm:t>
        <a:bodyPr/>
        <a:lstStyle/>
        <a:p>
          <a:r>
            <a:rPr lang="tr-TR" dirty="0"/>
            <a:t>Assign cards to your children</a:t>
          </a:r>
          <a:endParaRPr lang="en-US" dirty="0"/>
        </a:p>
      </dgm:t>
    </dgm:pt>
    <dgm:pt modelId="{D8429A6B-0107-48A6-926A-5A5EAE90B3A6}" type="parTrans" cxnId="{D77F4941-DBD7-476E-8F8A-B2B7B265BEC2}">
      <dgm:prSet/>
      <dgm:spPr/>
      <dgm:t>
        <a:bodyPr/>
        <a:lstStyle/>
        <a:p>
          <a:endParaRPr lang="en-US"/>
        </a:p>
      </dgm:t>
    </dgm:pt>
    <dgm:pt modelId="{2089C9FA-3017-4F90-9256-5250405AFA74}" type="sibTrans" cxnId="{D77F4941-DBD7-476E-8F8A-B2B7B265BEC2}">
      <dgm:prSet/>
      <dgm:spPr/>
      <dgm:t>
        <a:bodyPr/>
        <a:lstStyle/>
        <a:p>
          <a:endParaRPr lang="en-US"/>
        </a:p>
      </dgm:t>
    </dgm:pt>
    <dgm:pt modelId="{890ABB9B-309C-45F1-8C37-B34F1E097542}">
      <dgm:prSet/>
      <dgm:spPr/>
      <dgm:t>
        <a:bodyPr/>
        <a:lstStyle/>
        <a:p>
          <a:r>
            <a:rPr lang="en-US" b="0" i="0" dirty="0"/>
            <a:t>Set your automatic pocket money transfers and spending rules</a:t>
          </a:r>
          <a:endParaRPr lang="en-US" dirty="0"/>
        </a:p>
      </dgm:t>
    </dgm:pt>
    <dgm:pt modelId="{6AE41E17-66FE-4297-B5F7-FE8C968D749A}" type="parTrans" cxnId="{2F85D60B-BAB2-405E-81D3-5E19A2401805}">
      <dgm:prSet/>
      <dgm:spPr/>
      <dgm:t>
        <a:bodyPr/>
        <a:lstStyle/>
        <a:p>
          <a:endParaRPr lang="en-US"/>
        </a:p>
      </dgm:t>
    </dgm:pt>
    <dgm:pt modelId="{7154F264-3330-440E-A739-440A541B7681}" type="sibTrans" cxnId="{2F85D60B-BAB2-405E-81D3-5E19A2401805}">
      <dgm:prSet/>
      <dgm:spPr/>
      <dgm:t>
        <a:bodyPr/>
        <a:lstStyle/>
        <a:p>
          <a:endParaRPr lang="en-US"/>
        </a:p>
      </dgm:t>
    </dgm:pt>
    <dgm:pt modelId="{B93C4091-9B0F-4720-A11C-474F9433EE51}" type="pres">
      <dgm:prSet presAssocID="{8DCDC99B-F177-4463-94C9-04C3A036096D}" presName="Name0" presStyleCnt="0">
        <dgm:presLayoutVars>
          <dgm:chMax val="11"/>
          <dgm:chPref val="11"/>
          <dgm:dir/>
          <dgm:resizeHandles/>
        </dgm:presLayoutVars>
      </dgm:prSet>
      <dgm:spPr/>
      <dgm:t>
        <a:bodyPr/>
        <a:lstStyle/>
        <a:p>
          <a:endParaRPr lang="en-US"/>
        </a:p>
      </dgm:t>
    </dgm:pt>
    <dgm:pt modelId="{25DA4D25-494E-49AE-8B22-0A96067D2FBE}" type="pres">
      <dgm:prSet presAssocID="{890ABB9B-309C-45F1-8C37-B34F1E097542}" presName="Accent4" presStyleCnt="0"/>
      <dgm:spPr/>
    </dgm:pt>
    <dgm:pt modelId="{880A79D4-39ED-43FA-BF03-AA6123BBDB2C}" type="pres">
      <dgm:prSet presAssocID="{890ABB9B-309C-45F1-8C37-B34F1E097542}" presName="Accent" presStyleLbl="node1" presStyleIdx="0" presStyleCnt="4"/>
      <dgm:spPr/>
    </dgm:pt>
    <dgm:pt modelId="{53B2C741-5F19-49EF-8E6A-E79CBA26F1B8}" type="pres">
      <dgm:prSet presAssocID="{890ABB9B-309C-45F1-8C37-B34F1E097542}" presName="ParentBackground4" presStyleCnt="0"/>
      <dgm:spPr/>
    </dgm:pt>
    <dgm:pt modelId="{AB192A22-D304-40CE-865D-8955EF4EA778}" type="pres">
      <dgm:prSet presAssocID="{890ABB9B-309C-45F1-8C37-B34F1E097542}" presName="ParentBackground" presStyleLbl="fgAcc1" presStyleIdx="0" presStyleCnt="4"/>
      <dgm:spPr/>
      <dgm:t>
        <a:bodyPr/>
        <a:lstStyle/>
        <a:p>
          <a:endParaRPr lang="en-US"/>
        </a:p>
      </dgm:t>
    </dgm:pt>
    <dgm:pt modelId="{B85E0D4E-6D43-4556-ABDD-37503432C313}" type="pres">
      <dgm:prSet presAssocID="{890ABB9B-309C-45F1-8C37-B34F1E097542}" presName="Parent4" presStyleLbl="revTx" presStyleIdx="0" presStyleCnt="0">
        <dgm:presLayoutVars>
          <dgm:chMax val="1"/>
          <dgm:chPref val="1"/>
          <dgm:bulletEnabled val="1"/>
        </dgm:presLayoutVars>
      </dgm:prSet>
      <dgm:spPr/>
      <dgm:t>
        <a:bodyPr/>
        <a:lstStyle/>
        <a:p>
          <a:endParaRPr lang="en-US"/>
        </a:p>
      </dgm:t>
    </dgm:pt>
    <dgm:pt modelId="{311CCA36-4156-4906-A5D5-79B25AF8EFDE}" type="pres">
      <dgm:prSet presAssocID="{FC85288C-A457-43A2-855A-B139E882CF22}" presName="Accent3" presStyleCnt="0"/>
      <dgm:spPr/>
    </dgm:pt>
    <dgm:pt modelId="{231989A8-D639-43ED-9CB2-A614898ADC34}" type="pres">
      <dgm:prSet presAssocID="{FC85288C-A457-43A2-855A-B139E882CF22}" presName="Accent" presStyleLbl="node1" presStyleIdx="1" presStyleCnt="4"/>
      <dgm:spPr/>
    </dgm:pt>
    <dgm:pt modelId="{1C91F4A5-E622-4487-AAB2-1AB96EBDE9A1}" type="pres">
      <dgm:prSet presAssocID="{FC85288C-A457-43A2-855A-B139E882CF22}" presName="ParentBackground3" presStyleCnt="0"/>
      <dgm:spPr/>
    </dgm:pt>
    <dgm:pt modelId="{4F91800F-724E-4E8F-A986-CCC85DFED52C}" type="pres">
      <dgm:prSet presAssocID="{FC85288C-A457-43A2-855A-B139E882CF22}" presName="ParentBackground" presStyleLbl="fgAcc1" presStyleIdx="1" presStyleCnt="4"/>
      <dgm:spPr/>
      <dgm:t>
        <a:bodyPr/>
        <a:lstStyle/>
        <a:p>
          <a:endParaRPr lang="en-US"/>
        </a:p>
      </dgm:t>
    </dgm:pt>
    <dgm:pt modelId="{223E1101-FA1A-424D-8866-201C5724E537}" type="pres">
      <dgm:prSet presAssocID="{FC85288C-A457-43A2-855A-B139E882CF22}" presName="Parent3" presStyleLbl="revTx" presStyleIdx="0" presStyleCnt="0">
        <dgm:presLayoutVars>
          <dgm:chMax val="1"/>
          <dgm:chPref val="1"/>
          <dgm:bulletEnabled val="1"/>
        </dgm:presLayoutVars>
      </dgm:prSet>
      <dgm:spPr/>
      <dgm:t>
        <a:bodyPr/>
        <a:lstStyle/>
        <a:p>
          <a:endParaRPr lang="en-US"/>
        </a:p>
      </dgm:t>
    </dgm:pt>
    <dgm:pt modelId="{E1450A66-29E5-4071-B824-7484B20DA089}" type="pres">
      <dgm:prSet presAssocID="{B7C5086E-732F-4157-A809-113F5D2CA8A4}" presName="Accent2" presStyleCnt="0"/>
      <dgm:spPr/>
    </dgm:pt>
    <dgm:pt modelId="{2DA99487-28A6-49FD-82B4-EF7527B57560}" type="pres">
      <dgm:prSet presAssocID="{B7C5086E-732F-4157-A809-113F5D2CA8A4}" presName="Accent" presStyleLbl="node1" presStyleIdx="2" presStyleCnt="4"/>
      <dgm:spPr/>
    </dgm:pt>
    <dgm:pt modelId="{67AD2721-81DE-448D-8826-9C892C028CEE}" type="pres">
      <dgm:prSet presAssocID="{B7C5086E-732F-4157-A809-113F5D2CA8A4}" presName="ParentBackground2" presStyleCnt="0"/>
      <dgm:spPr/>
    </dgm:pt>
    <dgm:pt modelId="{D818E891-D7F0-46AC-9062-AB7386B1CD3A}" type="pres">
      <dgm:prSet presAssocID="{B7C5086E-732F-4157-A809-113F5D2CA8A4}" presName="ParentBackground" presStyleLbl="fgAcc1" presStyleIdx="2" presStyleCnt="4"/>
      <dgm:spPr/>
      <dgm:t>
        <a:bodyPr/>
        <a:lstStyle/>
        <a:p>
          <a:endParaRPr lang="en-US"/>
        </a:p>
      </dgm:t>
    </dgm:pt>
    <dgm:pt modelId="{4D313F41-20BD-4A92-A7DC-F8128CE52F02}" type="pres">
      <dgm:prSet presAssocID="{B7C5086E-732F-4157-A809-113F5D2CA8A4}" presName="Parent2" presStyleLbl="revTx" presStyleIdx="0" presStyleCnt="0">
        <dgm:presLayoutVars>
          <dgm:chMax val="1"/>
          <dgm:chPref val="1"/>
          <dgm:bulletEnabled val="1"/>
        </dgm:presLayoutVars>
      </dgm:prSet>
      <dgm:spPr/>
      <dgm:t>
        <a:bodyPr/>
        <a:lstStyle/>
        <a:p>
          <a:endParaRPr lang="en-US"/>
        </a:p>
      </dgm:t>
    </dgm:pt>
    <dgm:pt modelId="{2A448845-1F36-4072-B56C-DC960A3A809F}" type="pres">
      <dgm:prSet presAssocID="{AF4BA9F7-6DEA-460A-8601-0EA6EAFE862E}" presName="Accent1" presStyleCnt="0"/>
      <dgm:spPr/>
    </dgm:pt>
    <dgm:pt modelId="{A68C0C79-B069-4CCA-BCB8-4A6FCAA1449B}" type="pres">
      <dgm:prSet presAssocID="{AF4BA9F7-6DEA-460A-8601-0EA6EAFE862E}" presName="Accent" presStyleLbl="node1" presStyleIdx="3" presStyleCnt="4"/>
      <dgm:spPr/>
    </dgm:pt>
    <dgm:pt modelId="{C820717E-8A88-4914-94D0-7BD8601511E6}" type="pres">
      <dgm:prSet presAssocID="{AF4BA9F7-6DEA-460A-8601-0EA6EAFE862E}" presName="ParentBackground1" presStyleCnt="0"/>
      <dgm:spPr/>
    </dgm:pt>
    <dgm:pt modelId="{2CFA5907-472A-49EE-A1C4-BB59FC7CAC52}" type="pres">
      <dgm:prSet presAssocID="{AF4BA9F7-6DEA-460A-8601-0EA6EAFE862E}" presName="ParentBackground" presStyleLbl="fgAcc1" presStyleIdx="3" presStyleCnt="4"/>
      <dgm:spPr/>
      <dgm:t>
        <a:bodyPr/>
        <a:lstStyle/>
        <a:p>
          <a:endParaRPr lang="en-US"/>
        </a:p>
      </dgm:t>
    </dgm:pt>
    <dgm:pt modelId="{F5E36825-CECA-4E78-8B8B-1D65B494C637}" type="pres">
      <dgm:prSet presAssocID="{AF4BA9F7-6DEA-460A-8601-0EA6EAFE862E}" presName="Parent1" presStyleLbl="revTx" presStyleIdx="0" presStyleCnt="0">
        <dgm:presLayoutVars>
          <dgm:chMax val="1"/>
          <dgm:chPref val="1"/>
          <dgm:bulletEnabled val="1"/>
        </dgm:presLayoutVars>
      </dgm:prSet>
      <dgm:spPr/>
      <dgm:t>
        <a:bodyPr/>
        <a:lstStyle/>
        <a:p>
          <a:endParaRPr lang="en-US"/>
        </a:p>
      </dgm:t>
    </dgm:pt>
  </dgm:ptLst>
  <dgm:cxnLst>
    <dgm:cxn modelId="{CC92B6D0-97C5-4AA5-B6A0-2C8AA905ACDB}" type="presOf" srcId="{AF4BA9F7-6DEA-460A-8601-0EA6EAFE862E}" destId="{2CFA5907-472A-49EE-A1C4-BB59FC7CAC52}" srcOrd="0" destOrd="0" presId="urn:microsoft.com/office/officeart/2011/layout/CircleProcess"/>
    <dgm:cxn modelId="{36F5B446-872D-4F11-99B6-66BC6986AF3C}" type="presOf" srcId="{FC85288C-A457-43A2-855A-B139E882CF22}" destId="{4F91800F-724E-4E8F-A986-CCC85DFED52C}" srcOrd="0" destOrd="0" presId="urn:microsoft.com/office/officeart/2011/layout/CircleProcess"/>
    <dgm:cxn modelId="{D2076001-E3E0-44D0-9875-028B519C54E1}" type="presOf" srcId="{890ABB9B-309C-45F1-8C37-B34F1E097542}" destId="{B85E0D4E-6D43-4556-ABDD-37503432C313}" srcOrd="1" destOrd="0" presId="urn:microsoft.com/office/officeart/2011/layout/CircleProcess"/>
    <dgm:cxn modelId="{9DC8B181-B974-4E0F-9BC9-30EE825E358D}" srcId="{8DCDC99B-F177-4463-94C9-04C3A036096D}" destId="{AF4BA9F7-6DEA-460A-8601-0EA6EAFE862E}" srcOrd="0" destOrd="0" parTransId="{A4C69E3A-897D-477B-8080-AA4D8C842CE6}" sibTransId="{8E11161C-7AAE-42A3-A508-EFEFE7C3C5A0}"/>
    <dgm:cxn modelId="{2CA61553-293B-4FC7-B1AF-3351D05F8FAC}" type="presOf" srcId="{890ABB9B-309C-45F1-8C37-B34F1E097542}" destId="{AB192A22-D304-40CE-865D-8955EF4EA778}" srcOrd="0" destOrd="0" presId="urn:microsoft.com/office/officeart/2011/layout/CircleProcess"/>
    <dgm:cxn modelId="{47899802-BFA8-4B16-9C2A-9D6CB136E17C}" type="presOf" srcId="{B7C5086E-732F-4157-A809-113F5D2CA8A4}" destId="{D818E891-D7F0-46AC-9062-AB7386B1CD3A}" srcOrd="0" destOrd="0" presId="urn:microsoft.com/office/officeart/2011/layout/CircleProcess"/>
    <dgm:cxn modelId="{E8CD72AD-1F86-400D-AF17-4DDB37FD3A6F}" srcId="{8DCDC99B-F177-4463-94C9-04C3A036096D}" destId="{B7C5086E-732F-4157-A809-113F5D2CA8A4}" srcOrd="1" destOrd="0" parTransId="{B6DBAA99-A636-4902-A95B-0D020E7611D1}" sibTransId="{9E30A090-1023-4461-BDC5-FAFF6180DB96}"/>
    <dgm:cxn modelId="{BDFE3621-DA4F-48BE-940F-70F385C320BB}" type="presOf" srcId="{FC85288C-A457-43A2-855A-B139E882CF22}" destId="{223E1101-FA1A-424D-8866-201C5724E537}" srcOrd="1" destOrd="0" presId="urn:microsoft.com/office/officeart/2011/layout/CircleProcess"/>
    <dgm:cxn modelId="{43A16ADE-61F9-410C-8A76-E813C853F25A}" type="presOf" srcId="{B7C5086E-732F-4157-A809-113F5D2CA8A4}" destId="{4D313F41-20BD-4A92-A7DC-F8128CE52F02}" srcOrd="1" destOrd="0" presId="urn:microsoft.com/office/officeart/2011/layout/CircleProcess"/>
    <dgm:cxn modelId="{FDB2A9E1-57A4-4DB8-BFA7-17915139CDE5}" type="presOf" srcId="{8DCDC99B-F177-4463-94C9-04C3A036096D}" destId="{B93C4091-9B0F-4720-A11C-474F9433EE51}" srcOrd="0" destOrd="0" presId="urn:microsoft.com/office/officeart/2011/layout/CircleProcess"/>
    <dgm:cxn modelId="{D77F4941-DBD7-476E-8F8A-B2B7B265BEC2}" srcId="{8DCDC99B-F177-4463-94C9-04C3A036096D}" destId="{FC85288C-A457-43A2-855A-B139E882CF22}" srcOrd="2" destOrd="0" parTransId="{D8429A6B-0107-48A6-926A-5A5EAE90B3A6}" sibTransId="{2089C9FA-3017-4F90-9256-5250405AFA74}"/>
    <dgm:cxn modelId="{67F77747-F4F5-485E-91D2-130DC7CD9860}" type="presOf" srcId="{AF4BA9F7-6DEA-460A-8601-0EA6EAFE862E}" destId="{F5E36825-CECA-4E78-8B8B-1D65B494C637}" srcOrd="1" destOrd="0" presId="urn:microsoft.com/office/officeart/2011/layout/CircleProcess"/>
    <dgm:cxn modelId="{2F85D60B-BAB2-405E-81D3-5E19A2401805}" srcId="{8DCDC99B-F177-4463-94C9-04C3A036096D}" destId="{890ABB9B-309C-45F1-8C37-B34F1E097542}" srcOrd="3" destOrd="0" parTransId="{6AE41E17-66FE-4297-B5F7-FE8C968D749A}" sibTransId="{7154F264-3330-440E-A739-440A541B7681}"/>
    <dgm:cxn modelId="{D9E51713-736A-4C44-9A5A-D1858D06D1EA}" type="presParOf" srcId="{B93C4091-9B0F-4720-A11C-474F9433EE51}" destId="{25DA4D25-494E-49AE-8B22-0A96067D2FBE}" srcOrd="0" destOrd="0" presId="urn:microsoft.com/office/officeart/2011/layout/CircleProcess"/>
    <dgm:cxn modelId="{FAF43719-0FD9-4E9C-BDBA-E5DFBAF76E87}" type="presParOf" srcId="{25DA4D25-494E-49AE-8B22-0A96067D2FBE}" destId="{880A79D4-39ED-43FA-BF03-AA6123BBDB2C}" srcOrd="0" destOrd="0" presId="urn:microsoft.com/office/officeart/2011/layout/CircleProcess"/>
    <dgm:cxn modelId="{44D668DE-2E64-4B20-B064-B69DAF199ECE}" type="presParOf" srcId="{B93C4091-9B0F-4720-A11C-474F9433EE51}" destId="{53B2C741-5F19-49EF-8E6A-E79CBA26F1B8}" srcOrd="1" destOrd="0" presId="urn:microsoft.com/office/officeart/2011/layout/CircleProcess"/>
    <dgm:cxn modelId="{1D30331E-B42C-449F-8899-87C7644A3C3E}" type="presParOf" srcId="{53B2C741-5F19-49EF-8E6A-E79CBA26F1B8}" destId="{AB192A22-D304-40CE-865D-8955EF4EA778}" srcOrd="0" destOrd="0" presId="urn:microsoft.com/office/officeart/2011/layout/CircleProcess"/>
    <dgm:cxn modelId="{912554DC-70CF-4779-A254-E07EDAF38A81}" type="presParOf" srcId="{B93C4091-9B0F-4720-A11C-474F9433EE51}" destId="{B85E0D4E-6D43-4556-ABDD-37503432C313}" srcOrd="2" destOrd="0" presId="urn:microsoft.com/office/officeart/2011/layout/CircleProcess"/>
    <dgm:cxn modelId="{16B55DE4-B34F-4AAF-B859-91C7A022FE2D}" type="presParOf" srcId="{B93C4091-9B0F-4720-A11C-474F9433EE51}" destId="{311CCA36-4156-4906-A5D5-79B25AF8EFDE}" srcOrd="3" destOrd="0" presId="urn:microsoft.com/office/officeart/2011/layout/CircleProcess"/>
    <dgm:cxn modelId="{6F8B4940-2A65-4FC3-BC94-316F50B36D0A}" type="presParOf" srcId="{311CCA36-4156-4906-A5D5-79B25AF8EFDE}" destId="{231989A8-D639-43ED-9CB2-A614898ADC34}" srcOrd="0" destOrd="0" presId="urn:microsoft.com/office/officeart/2011/layout/CircleProcess"/>
    <dgm:cxn modelId="{747B3F83-1FBD-4449-8F51-29A3CD6760F7}" type="presParOf" srcId="{B93C4091-9B0F-4720-A11C-474F9433EE51}" destId="{1C91F4A5-E622-4487-AAB2-1AB96EBDE9A1}" srcOrd="4" destOrd="0" presId="urn:microsoft.com/office/officeart/2011/layout/CircleProcess"/>
    <dgm:cxn modelId="{E778FF7D-8900-480C-8C57-C046BDFF715A}" type="presParOf" srcId="{1C91F4A5-E622-4487-AAB2-1AB96EBDE9A1}" destId="{4F91800F-724E-4E8F-A986-CCC85DFED52C}" srcOrd="0" destOrd="0" presId="urn:microsoft.com/office/officeart/2011/layout/CircleProcess"/>
    <dgm:cxn modelId="{6ACBA3C2-EBF9-45B6-B5F9-6266FC8DBC69}" type="presParOf" srcId="{B93C4091-9B0F-4720-A11C-474F9433EE51}" destId="{223E1101-FA1A-424D-8866-201C5724E537}" srcOrd="5" destOrd="0" presId="urn:microsoft.com/office/officeart/2011/layout/CircleProcess"/>
    <dgm:cxn modelId="{EBDB3DE4-0738-41C7-9389-F8ABD4EC8C13}" type="presParOf" srcId="{B93C4091-9B0F-4720-A11C-474F9433EE51}" destId="{E1450A66-29E5-4071-B824-7484B20DA089}" srcOrd="6" destOrd="0" presId="urn:microsoft.com/office/officeart/2011/layout/CircleProcess"/>
    <dgm:cxn modelId="{9B2F43A3-9BE4-4BD7-948C-4CDDFCE1D448}" type="presParOf" srcId="{E1450A66-29E5-4071-B824-7484B20DA089}" destId="{2DA99487-28A6-49FD-82B4-EF7527B57560}" srcOrd="0" destOrd="0" presId="urn:microsoft.com/office/officeart/2011/layout/CircleProcess"/>
    <dgm:cxn modelId="{904C6507-DD63-465F-87A0-A65D2EC4C772}" type="presParOf" srcId="{B93C4091-9B0F-4720-A11C-474F9433EE51}" destId="{67AD2721-81DE-448D-8826-9C892C028CEE}" srcOrd="7" destOrd="0" presId="urn:microsoft.com/office/officeart/2011/layout/CircleProcess"/>
    <dgm:cxn modelId="{3206FE6C-A39C-4FF6-AB57-1D3C3C612920}" type="presParOf" srcId="{67AD2721-81DE-448D-8826-9C892C028CEE}" destId="{D818E891-D7F0-46AC-9062-AB7386B1CD3A}" srcOrd="0" destOrd="0" presId="urn:microsoft.com/office/officeart/2011/layout/CircleProcess"/>
    <dgm:cxn modelId="{EE7E5786-35FC-45F4-9587-6FF12434BDBD}" type="presParOf" srcId="{B93C4091-9B0F-4720-A11C-474F9433EE51}" destId="{4D313F41-20BD-4A92-A7DC-F8128CE52F02}" srcOrd="8" destOrd="0" presId="urn:microsoft.com/office/officeart/2011/layout/CircleProcess"/>
    <dgm:cxn modelId="{9CE83FAE-020D-4A73-B373-0A6E605B101F}" type="presParOf" srcId="{B93C4091-9B0F-4720-A11C-474F9433EE51}" destId="{2A448845-1F36-4072-B56C-DC960A3A809F}" srcOrd="9" destOrd="0" presId="urn:microsoft.com/office/officeart/2011/layout/CircleProcess"/>
    <dgm:cxn modelId="{45077423-4B7E-4ABF-B106-E953AEB1E15D}" type="presParOf" srcId="{2A448845-1F36-4072-B56C-DC960A3A809F}" destId="{A68C0C79-B069-4CCA-BCB8-4A6FCAA1449B}" srcOrd="0" destOrd="0" presId="urn:microsoft.com/office/officeart/2011/layout/CircleProcess"/>
    <dgm:cxn modelId="{BA00E943-91FF-4C7D-A477-A21177A12E5B}" type="presParOf" srcId="{B93C4091-9B0F-4720-A11C-474F9433EE51}" destId="{C820717E-8A88-4914-94D0-7BD8601511E6}" srcOrd="10" destOrd="0" presId="urn:microsoft.com/office/officeart/2011/layout/CircleProcess"/>
    <dgm:cxn modelId="{61495D0D-C535-4C9B-B89B-14D4547140AA}" type="presParOf" srcId="{C820717E-8A88-4914-94D0-7BD8601511E6}" destId="{2CFA5907-472A-49EE-A1C4-BB59FC7CAC52}" srcOrd="0" destOrd="0" presId="urn:microsoft.com/office/officeart/2011/layout/CircleProcess"/>
    <dgm:cxn modelId="{F9560FD0-39D8-470D-8329-CEAB8A840BD4}" type="presParOf" srcId="{B93C4091-9B0F-4720-A11C-474F9433EE51}" destId="{F5E36825-CECA-4E78-8B8B-1D65B494C637}"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DE61A-B7B0-4B22-9748-1587CE1DC6C5}">
      <dsp:nvSpPr>
        <dsp:cNvPr id="0" name=""/>
        <dsp:cNvSpPr/>
      </dsp:nvSpPr>
      <dsp:spPr>
        <a:xfrm>
          <a:off x="0" y="618729"/>
          <a:ext cx="2397279" cy="14383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err="1"/>
            <a:t>Parents</a:t>
          </a:r>
          <a:r>
            <a:rPr lang="tr-TR" sz="2100" kern="1200" dirty="0"/>
            <a:t> </a:t>
          </a:r>
          <a:r>
            <a:rPr lang="tr-TR" sz="2100" kern="1200" dirty="0" err="1"/>
            <a:t>have</a:t>
          </a:r>
          <a:r>
            <a:rPr lang="tr-TR" sz="2100" kern="1200" dirty="0"/>
            <a:t> </a:t>
          </a:r>
          <a:r>
            <a:rPr lang="tr-TR" sz="2100" kern="1200" dirty="0" err="1"/>
            <a:t>no</a:t>
          </a:r>
          <a:r>
            <a:rPr lang="tr-TR" sz="2100" kern="1200" dirty="0"/>
            <a:t> </a:t>
          </a:r>
          <a:r>
            <a:rPr lang="tr-TR" sz="2100" kern="1200" dirty="0" err="1"/>
            <a:t>control</a:t>
          </a:r>
          <a:r>
            <a:rPr lang="tr-TR" sz="2100" kern="1200" dirty="0"/>
            <a:t> </a:t>
          </a:r>
          <a:r>
            <a:rPr lang="tr-TR" sz="2100" kern="1200" dirty="0" err="1"/>
            <a:t>over</a:t>
          </a:r>
          <a:r>
            <a:rPr lang="tr-TR" sz="2100" kern="1200" dirty="0"/>
            <a:t> </a:t>
          </a:r>
          <a:r>
            <a:rPr lang="tr-TR" sz="2100" kern="1200" dirty="0" err="1"/>
            <a:t>cash</a:t>
          </a:r>
          <a:r>
            <a:rPr lang="tr-TR" sz="2100" kern="1200" dirty="0"/>
            <a:t> </a:t>
          </a:r>
          <a:r>
            <a:rPr lang="tr-TR" sz="2100" kern="1200" dirty="0" err="1"/>
            <a:t>pocket</a:t>
          </a:r>
          <a:r>
            <a:rPr lang="tr-TR" sz="2100" kern="1200" dirty="0"/>
            <a:t> </a:t>
          </a:r>
          <a:r>
            <a:rPr lang="tr-TR" sz="2100" kern="1200" dirty="0" err="1"/>
            <a:t>money</a:t>
          </a:r>
          <a:endParaRPr lang="en-US" sz="2100" kern="1200" dirty="0"/>
        </a:p>
      </dsp:txBody>
      <dsp:txXfrm>
        <a:off x="0" y="618729"/>
        <a:ext cx="2397279" cy="1438367"/>
      </dsp:txXfrm>
    </dsp:sp>
    <dsp:sp modelId="{3F3A7D0E-4463-4882-831F-9D8696FBA7A8}">
      <dsp:nvSpPr>
        <dsp:cNvPr id="0" name=""/>
        <dsp:cNvSpPr/>
      </dsp:nvSpPr>
      <dsp:spPr>
        <a:xfrm>
          <a:off x="2637006" y="618729"/>
          <a:ext cx="2397279" cy="143836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a:t>It is </a:t>
          </a:r>
          <a:r>
            <a:rPr lang="tr-TR" sz="2100" kern="1200" dirty="0" smtClean="0"/>
            <a:t>difficult </a:t>
          </a:r>
          <a:r>
            <a:rPr lang="tr-TR" sz="2100" kern="1200" dirty="0"/>
            <a:t>to send immediate cash money to child in urgent cases</a:t>
          </a:r>
          <a:endParaRPr lang="en-US" sz="2100" kern="1200" dirty="0"/>
        </a:p>
      </dsp:txBody>
      <dsp:txXfrm>
        <a:off x="2637006" y="618729"/>
        <a:ext cx="2397279" cy="1438367"/>
      </dsp:txXfrm>
    </dsp:sp>
    <dsp:sp modelId="{BCE3F1E9-6890-451F-A033-7E0A25248184}">
      <dsp:nvSpPr>
        <dsp:cNvPr id="0" name=""/>
        <dsp:cNvSpPr/>
      </dsp:nvSpPr>
      <dsp:spPr>
        <a:xfrm>
          <a:off x="5274013" y="618729"/>
          <a:ext cx="2397279" cy="143836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a:t>Most of the </a:t>
          </a:r>
          <a:r>
            <a:rPr lang="tr-TR" sz="2100" kern="1200" dirty="0" smtClean="0"/>
            <a:t>teens wants to </a:t>
          </a:r>
          <a:r>
            <a:rPr lang="tr-TR" sz="2100" kern="1200" dirty="0"/>
            <a:t>spend their money in online channels</a:t>
          </a:r>
          <a:endParaRPr lang="en-US" sz="2100" kern="1200" dirty="0"/>
        </a:p>
      </dsp:txBody>
      <dsp:txXfrm>
        <a:off x="5274013" y="618729"/>
        <a:ext cx="2397279" cy="1438367"/>
      </dsp:txXfrm>
    </dsp:sp>
    <dsp:sp modelId="{590F1E11-BE87-4D74-9B06-12C842CCD31E}">
      <dsp:nvSpPr>
        <dsp:cNvPr id="0" name=""/>
        <dsp:cNvSpPr/>
      </dsp:nvSpPr>
      <dsp:spPr>
        <a:xfrm>
          <a:off x="0" y="2296824"/>
          <a:ext cx="2397279" cy="143836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err="1"/>
            <a:t>It</a:t>
          </a:r>
          <a:r>
            <a:rPr lang="tr-TR" sz="2100" kern="1200" dirty="0"/>
            <a:t> is </a:t>
          </a:r>
          <a:r>
            <a:rPr lang="tr-TR" sz="2100" kern="1200" dirty="0" err="1"/>
            <a:t>easy</a:t>
          </a:r>
          <a:r>
            <a:rPr lang="tr-TR" sz="2100" kern="1200" dirty="0"/>
            <a:t> </a:t>
          </a:r>
          <a:r>
            <a:rPr lang="tr-TR" sz="2100" kern="1200" dirty="0" err="1"/>
            <a:t>to</a:t>
          </a:r>
          <a:r>
            <a:rPr lang="tr-TR" sz="2100" kern="1200" dirty="0"/>
            <a:t> </a:t>
          </a:r>
          <a:r>
            <a:rPr lang="tr-TR" sz="2100" kern="1200" dirty="0" err="1"/>
            <a:t>loose</a:t>
          </a:r>
          <a:r>
            <a:rPr lang="tr-TR" sz="2100" kern="1200" dirty="0"/>
            <a:t> </a:t>
          </a:r>
          <a:r>
            <a:rPr lang="tr-TR" sz="2100" kern="1200" dirty="0" err="1"/>
            <a:t>cash</a:t>
          </a:r>
          <a:r>
            <a:rPr lang="tr-TR" sz="2100" kern="1200" dirty="0"/>
            <a:t> </a:t>
          </a:r>
          <a:r>
            <a:rPr lang="tr-TR" sz="2100" kern="1200" dirty="0" err="1"/>
            <a:t>money</a:t>
          </a:r>
          <a:endParaRPr lang="en-US" sz="2100" kern="1200" dirty="0"/>
        </a:p>
      </dsp:txBody>
      <dsp:txXfrm>
        <a:off x="0" y="2296824"/>
        <a:ext cx="2397279" cy="1438367"/>
      </dsp:txXfrm>
    </dsp:sp>
    <dsp:sp modelId="{7EED6302-F3E0-4790-9936-D123C00C7C14}">
      <dsp:nvSpPr>
        <dsp:cNvPr id="0" name=""/>
        <dsp:cNvSpPr/>
      </dsp:nvSpPr>
      <dsp:spPr>
        <a:xfrm>
          <a:off x="2637006" y="2296824"/>
          <a:ext cx="2397279" cy="143836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err="1"/>
            <a:t>Teens</a:t>
          </a:r>
          <a:r>
            <a:rPr lang="tr-TR" sz="2100" kern="1200" dirty="0"/>
            <a:t> </a:t>
          </a:r>
          <a:r>
            <a:rPr lang="tr-TR" sz="2100" kern="1200" dirty="0" err="1"/>
            <a:t>will</a:t>
          </a:r>
          <a:r>
            <a:rPr lang="tr-TR" sz="2100" kern="1200" dirty="0"/>
            <a:t> not </a:t>
          </a:r>
          <a:r>
            <a:rPr lang="tr-TR" sz="2100" kern="1200" dirty="0" err="1"/>
            <a:t>use</a:t>
          </a:r>
          <a:r>
            <a:rPr lang="tr-TR" sz="2100" kern="1200" dirty="0"/>
            <a:t> </a:t>
          </a:r>
          <a:r>
            <a:rPr lang="tr-TR" sz="2100" kern="1200" dirty="0" err="1"/>
            <a:t>cash</a:t>
          </a:r>
          <a:r>
            <a:rPr lang="tr-TR" sz="2100" kern="1200" dirty="0"/>
            <a:t> </a:t>
          </a:r>
          <a:r>
            <a:rPr lang="tr-TR" sz="2100" kern="1200" dirty="0" err="1"/>
            <a:t>when</a:t>
          </a:r>
          <a:r>
            <a:rPr lang="tr-TR" sz="2100" kern="1200" dirty="0"/>
            <a:t> </a:t>
          </a:r>
          <a:r>
            <a:rPr lang="tr-TR" sz="2100" kern="1200" dirty="0" err="1"/>
            <a:t>they</a:t>
          </a:r>
          <a:r>
            <a:rPr lang="tr-TR" sz="2100" kern="1200" dirty="0"/>
            <a:t> </a:t>
          </a:r>
          <a:r>
            <a:rPr lang="tr-TR" sz="2100" kern="1200" dirty="0" err="1"/>
            <a:t>grow-up</a:t>
          </a:r>
          <a:endParaRPr lang="en-US" sz="2100" kern="1200" dirty="0"/>
        </a:p>
      </dsp:txBody>
      <dsp:txXfrm>
        <a:off x="2637006" y="2296824"/>
        <a:ext cx="2397279" cy="1438367"/>
      </dsp:txXfrm>
    </dsp:sp>
    <dsp:sp modelId="{2F5C0DF2-207E-4813-B4B4-0CF024C55B6C}">
      <dsp:nvSpPr>
        <dsp:cNvPr id="0" name=""/>
        <dsp:cNvSpPr/>
      </dsp:nvSpPr>
      <dsp:spPr>
        <a:xfrm>
          <a:off x="5274013" y="2296824"/>
          <a:ext cx="2397279" cy="14383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a:t>No </a:t>
          </a:r>
          <a:r>
            <a:rPr lang="tr-TR" sz="2100" kern="1200" dirty="0" err="1"/>
            <a:t>benefits</a:t>
          </a:r>
          <a:r>
            <a:rPr lang="tr-TR" sz="2100" kern="1200" dirty="0"/>
            <a:t> </a:t>
          </a:r>
          <a:r>
            <a:rPr lang="tr-TR" sz="2100" kern="1200" dirty="0" err="1"/>
            <a:t>and</a:t>
          </a:r>
          <a:r>
            <a:rPr lang="tr-TR" sz="2100" kern="1200" dirty="0"/>
            <a:t> </a:t>
          </a:r>
          <a:r>
            <a:rPr lang="tr-TR" sz="2100" kern="1200" dirty="0" err="1"/>
            <a:t>campains</a:t>
          </a:r>
          <a:r>
            <a:rPr lang="tr-TR" sz="2100" kern="1200" dirty="0"/>
            <a:t> </a:t>
          </a:r>
          <a:r>
            <a:rPr lang="tr-TR" sz="2100" kern="1200" dirty="0" err="1"/>
            <a:t>for</a:t>
          </a:r>
          <a:r>
            <a:rPr lang="tr-TR" sz="2100" kern="1200" dirty="0"/>
            <a:t> </a:t>
          </a:r>
          <a:r>
            <a:rPr lang="tr-TR" sz="2100" kern="1200" dirty="0" err="1"/>
            <a:t>cash</a:t>
          </a:r>
          <a:r>
            <a:rPr lang="tr-TR" sz="2100" kern="1200" dirty="0"/>
            <a:t> </a:t>
          </a:r>
          <a:r>
            <a:rPr lang="tr-TR" sz="2100" kern="1200" dirty="0" err="1"/>
            <a:t>pocket</a:t>
          </a:r>
          <a:r>
            <a:rPr lang="tr-TR" sz="2100" kern="1200" dirty="0"/>
            <a:t> </a:t>
          </a:r>
          <a:r>
            <a:rPr lang="tr-TR" sz="2100" kern="1200" dirty="0" err="1"/>
            <a:t>money</a:t>
          </a:r>
          <a:endParaRPr lang="en-US" sz="2100" kern="1200" dirty="0"/>
        </a:p>
      </dsp:txBody>
      <dsp:txXfrm>
        <a:off x="5274013" y="2296824"/>
        <a:ext cx="2397279" cy="143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A79D4-39ED-43FA-BF03-AA6123BBDB2C}">
      <dsp:nvSpPr>
        <dsp:cNvPr id="0" name=""/>
        <dsp:cNvSpPr/>
      </dsp:nvSpPr>
      <dsp:spPr>
        <a:xfrm>
          <a:off x="8972357" y="1591637"/>
          <a:ext cx="2685228" cy="268536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B192A22-D304-40CE-865D-8955EF4EA778}">
      <dsp:nvSpPr>
        <dsp:cNvPr id="0" name=""/>
        <dsp:cNvSpPr/>
      </dsp:nvSpPr>
      <dsp:spPr>
        <a:xfrm>
          <a:off x="9062172" y="1681165"/>
          <a:ext cx="2506750" cy="2506310"/>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i="0" kern="1200" dirty="0"/>
            <a:t>Set your automatic pocket money transfers and spending rules</a:t>
          </a:r>
          <a:endParaRPr lang="en-US" sz="2000" kern="1200" dirty="0"/>
        </a:p>
      </dsp:txBody>
      <dsp:txXfrm>
        <a:off x="9420279" y="2039277"/>
        <a:ext cx="1790536" cy="1790086"/>
      </dsp:txXfrm>
    </dsp:sp>
    <dsp:sp modelId="{231989A8-D639-43ED-9CB2-A614898ADC34}">
      <dsp:nvSpPr>
        <dsp:cNvPr id="0" name=""/>
        <dsp:cNvSpPr/>
      </dsp:nvSpPr>
      <dsp:spPr>
        <a:xfrm rot="2700000">
          <a:off x="6185777" y="1591448"/>
          <a:ext cx="2685272" cy="2685272"/>
        </a:xfrm>
        <a:prstGeom prst="teardrop">
          <a:avLst>
            <a:gd name="adj" fmla="val 10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91800F-724E-4E8F-A986-CCC85DFED52C}">
      <dsp:nvSpPr>
        <dsp:cNvPr id="0" name=""/>
        <dsp:cNvSpPr/>
      </dsp:nvSpPr>
      <dsp:spPr>
        <a:xfrm>
          <a:off x="6287129" y="1681165"/>
          <a:ext cx="2506750" cy="2506310"/>
        </a:xfrm>
        <a:prstGeom prst="ellipse">
          <a:avLst/>
        </a:prstGeom>
        <a:solidFill>
          <a:schemeClr val="lt1">
            <a:alpha val="90000"/>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a:t>Assign cards to your children</a:t>
          </a:r>
          <a:endParaRPr lang="en-US" sz="2000" kern="1200" dirty="0"/>
        </a:p>
      </dsp:txBody>
      <dsp:txXfrm>
        <a:off x="6645236" y="2039277"/>
        <a:ext cx="1790536" cy="1790086"/>
      </dsp:txXfrm>
    </dsp:sp>
    <dsp:sp modelId="{2DA99487-28A6-49FD-82B4-EF7527B57560}">
      <dsp:nvSpPr>
        <dsp:cNvPr id="0" name=""/>
        <dsp:cNvSpPr/>
      </dsp:nvSpPr>
      <dsp:spPr>
        <a:xfrm rot="2700000">
          <a:off x="3422249" y="1591448"/>
          <a:ext cx="2685272" cy="2685272"/>
        </a:xfrm>
        <a:prstGeom prst="teardrop">
          <a:avLst>
            <a:gd name="adj" fmla="val 10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18E891-D7F0-46AC-9062-AB7386B1CD3A}">
      <dsp:nvSpPr>
        <dsp:cNvPr id="0" name=""/>
        <dsp:cNvSpPr/>
      </dsp:nvSpPr>
      <dsp:spPr>
        <a:xfrm>
          <a:off x="3512085" y="1681165"/>
          <a:ext cx="2506750" cy="2506310"/>
        </a:xfrm>
        <a:prstGeom prst="ellipse">
          <a:avLst/>
        </a:prstGeom>
        <a:solidFill>
          <a:schemeClr val="lt1">
            <a:alpha val="90000"/>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i="0" kern="1200" dirty="0"/>
            <a:t>Open an online account </a:t>
          </a:r>
          <a:r>
            <a:rPr lang="tr-TR" sz="2000" b="0" i="0" kern="1200" dirty="0"/>
            <a:t>on Android or IOS App </a:t>
          </a:r>
          <a:r>
            <a:rPr lang="en-US" sz="2000" b="0" i="0" kern="1200" dirty="0"/>
            <a:t>for you and your children within minutes</a:t>
          </a:r>
          <a:r>
            <a:rPr lang="tr-TR" sz="2000" b="0" i="0" kern="1200" dirty="0"/>
            <a:t> </a:t>
          </a:r>
          <a:endParaRPr lang="en-US" sz="2000" kern="1200" dirty="0"/>
        </a:p>
      </dsp:txBody>
      <dsp:txXfrm>
        <a:off x="3870193" y="2039277"/>
        <a:ext cx="1790536" cy="1790086"/>
      </dsp:txXfrm>
    </dsp:sp>
    <dsp:sp modelId="{A68C0C79-B069-4CCA-BCB8-4A6FCAA1449B}">
      <dsp:nvSpPr>
        <dsp:cNvPr id="0" name=""/>
        <dsp:cNvSpPr/>
      </dsp:nvSpPr>
      <dsp:spPr>
        <a:xfrm rot="2700000">
          <a:off x="647206" y="1591448"/>
          <a:ext cx="2685272" cy="2685272"/>
        </a:xfrm>
        <a:prstGeom prst="teardrop">
          <a:avLst>
            <a:gd name="adj" fmla="val 10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CFA5907-472A-49EE-A1C4-BB59FC7CAC52}">
      <dsp:nvSpPr>
        <dsp:cNvPr id="0" name=""/>
        <dsp:cNvSpPr/>
      </dsp:nvSpPr>
      <dsp:spPr>
        <a:xfrm>
          <a:off x="737042" y="1681165"/>
          <a:ext cx="2506750" cy="2506310"/>
        </a:xfrm>
        <a:prstGeom prst="ellipse">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a:t>Receive your cards from online or offline store</a:t>
          </a:r>
          <a:endParaRPr lang="en-US" sz="2000" kern="1200" dirty="0"/>
        </a:p>
      </dsp:txBody>
      <dsp:txXfrm>
        <a:off x="1095149" y="2039277"/>
        <a:ext cx="1790536" cy="17900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62762-F611-4432-BD2F-1465E97F4180}" type="datetimeFigureOut">
              <a:rPr lang="en-US"/>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1A74F-9C98-4FC3-A6D2-6ADD08FAB7EB}" type="slidenum">
              <a:rPr lang="en-US"/>
              <a:t>‹#›</a:t>
            </a:fld>
            <a:endParaRPr lang="en-US"/>
          </a:p>
        </p:txBody>
      </p:sp>
    </p:spTree>
    <p:extLst>
      <p:ext uri="{BB962C8B-B14F-4D97-AF65-F5344CB8AC3E}">
        <p14:creationId xmlns:p14="http://schemas.microsoft.com/office/powerpoint/2010/main" val="405647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01A74F-9C98-4FC3-A6D2-6ADD08FAB7EB}" type="slidenum">
              <a:rPr lang="en-US"/>
              <a:t>9</a:t>
            </a:fld>
            <a:endParaRPr lang="en-US"/>
          </a:p>
        </p:txBody>
      </p:sp>
    </p:spTree>
    <p:extLst>
      <p:ext uri="{BB962C8B-B14F-4D97-AF65-F5344CB8AC3E}">
        <p14:creationId xmlns:p14="http://schemas.microsoft.com/office/powerpoint/2010/main" val="270846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01A74F-9C98-4FC3-A6D2-6ADD08FAB7EB}" type="slidenum">
              <a:rPr lang="en-US"/>
              <a:t>10</a:t>
            </a:fld>
            <a:endParaRPr lang="en-US"/>
          </a:p>
        </p:txBody>
      </p:sp>
    </p:spTree>
    <p:extLst>
      <p:ext uri="{BB962C8B-B14F-4D97-AF65-F5344CB8AC3E}">
        <p14:creationId xmlns:p14="http://schemas.microsoft.com/office/powerpoint/2010/main" val="420586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01A74F-9C98-4FC3-A6D2-6ADD08FAB7EB}" type="slidenum">
              <a:rPr lang="en-US"/>
              <a:t>11</a:t>
            </a:fld>
            <a:endParaRPr lang="en-US"/>
          </a:p>
        </p:txBody>
      </p:sp>
    </p:spTree>
    <p:extLst>
      <p:ext uri="{BB962C8B-B14F-4D97-AF65-F5344CB8AC3E}">
        <p14:creationId xmlns:p14="http://schemas.microsoft.com/office/powerpoint/2010/main" val="149526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01A74F-9C98-4FC3-A6D2-6ADD08FAB7EB}" type="slidenum">
              <a:rPr lang="en-US"/>
              <a:t>12</a:t>
            </a:fld>
            <a:endParaRPr lang="en-US"/>
          </a:p>
        </p:txBody>
      </p:sp>
    </p:spTree>
    <p:extLst>
      <p:ext uri="{BB962C8B-B14F-4D97-AF65-F5344CB8AC3E}">
        <p14:creationId xmlns:p14="http://schemas.microsoft.com/office/powerpoint/2010/main" val="114350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41B821-4A55-47AE-9DF2-4C2732E334E0}"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50970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41B821-4A55-47AE-9DF2-4C2732E334E0}"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28776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41B821-4A55-47AE-9DF2-4C2732E334E0}"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395500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41B821-4A55-47AE-9DF2-4C2732E334E0}"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244554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41B821-4A55-47AE-9DF2-4C2732E334E0}"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325385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41B821-4A55-47AE-9DF2-4C2732E334E0}"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67732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41B821-4A55-47AE-9DF2-4C2732E334E0}"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13272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41B821-4A55-47AE-9DF2-4C2732E334E0}"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305816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1B821-4A55-47AE-9DF2-4C2732E334E0}"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16403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41B821-4A55-47AE-9DF2-4C2732E334E0}"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24405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41B821-4A55-47AE-9DF2-4C2732E334E0}"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ED86C-FA32-4CC7-9BAB-F987970CD0FE}" type="slidenum">
              <a:rPr lang="en-US" smtClean="0"/>
              <a:t>‹#›</a:t>
            </a:fld>
            <a:endParaRPr lang="en-US"/>
          </a:p>
        </p:txBody>
      </p:sp>
    </p:spTree>
    <p:extLst>
      <p:ext uri="{BB962C8B-B14F-4D97-AF65-F5344CB8AC3E}">
        <p14:creationId xmlns:p14="http://schemas.microsoft.com/office/powerpoint/2010/main" val="307401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1B821-4A55-47AE-9DF2-4C2732E334E0}"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ED86C-FA32-4CC7-9BAB-F987970CD0FE}" type="slidenum">
              <a:rPr lang="en-US" smtClean="0"/>
              <a:t>‹#›</a:t>
            </a:fld>
            <a:endParaRPr lang="en-US"/>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459694" y="6130344"/>
            <a:ext cx="2487891" cy="591131"/>
          </a:xfrm>
          <a:prstGeom prst="rect">
            <a:avLst/>
          </a:prstGeom>
        </p:spPr>
      </p:pic>
    </p:spTree>
    <p:extLst>
      <p:ext uri="{BB962C8B-B14F-4D97-AF65-F5344CB8AC3E}">
        <p14:creationId xmlns:p14="http://schemas.microsoft.com/office/powerpoint/2010/main" val="718971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0403" y="1586344"/>
            <a:ext cx="7604198" cy="923330"/>
          </a:xfrm>
          <a:prstGeom prst="rect">
            <a:avLst/>
          </a:prstGeom>
          <a:noFill/>
        </p:spPr>
        <p:txBody>
          <a:bodyPr wrap="none" lIns="91440" tIns="45720" rIns="91440" bIns="45720" anchor="t">
            <a:spAutoFit/>
            <a:scene3d>
              <a:camera prst="orthographicFront"/>
              <a:lightRig rig="soft" dir="t">
                <a:rot lat="0" lon="0" rev="15600000"/>
              </a:lightRig>
            </a:scene3d>
            <a:sp3d extrusionH="57150" prstMaterial="softEdge">
              <a:bevelT w="25400" h="38100"/>
            </a:sp3d>
          </a:bodyPr>
          <a:lstStyle/>
          <a:p>
            <a:pPr algn="ctr"/>
            <a:r>
              <a:rPr lang="tr-TR" sz="5400" b="1" dirty="0">
                <a:ln/>
                <a:solidFill>
                  <a:schemeClr val="accent4"/>
                </a:solidFill>
              </a:rPr>
              <a:t>"New Age Pocket Money"</a:t>
            </a:r>
            <a:endParaRPr lang="en-US" sz="5400" b="1" dirty="0">
              <a:ln/>
              <a:solidFill>
                <a:schemeClr val="accent4"/>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638" y="334693"/>
            <a:ext cx="5267818" cy="1251651"/>
          </a:xfrm>
          <a:prstGeom prst="rect">
            <a:avLst/>
          </a:prstGeom>
        </p:spPr>
      </p:pic>
    </p:spTree>
    <p:extLst>
      <p:ext uri="{BB962C8B-B14F-4D97-AF65-F5344CB8AC3E}">
        <p14:creationId xmlns:p14="http://schemas.microsoft.com/office/powerpoint/2010/main" val="637637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n w="0"/>
                <a:solidFill>
                  <a:schemeClr val="accent2"/>
                </a:solidFill>
                <a:effectLst>
                  <a:outerShdw blurRad="38100" dist="19050" dir="2700000" algn="tl" rotWithShape="0">
                    <a:schemeClr val="dk1">
                      <a:alpha val="40000"/>
                    </a:schemeClr>
                  </a:outerShdw>
                </a:effectLst>
                <a:latin typeface="+mn-lt"/>
              </a:rPr>
              <a:t>The Market</a:t>
            </a:r>
            <a:endParaRPr lang="en-US" dirty="0">
              <a:ln w="0"/>
              <a:solidFill>
                <a:schemeClr val="accent2"/>
              </a:solidFill>
              <a:effectLst>
                <a:outerShdw blurRad="38100" dist="19050" dir="2700000" algn="tl" rotWithShape="0">
                  <a:schemeClr val="dk1">
                    <a:alpha val="40000"/>
                  </a:schemeClr>
                </a:outerShdw>
              </a:effectLst>
              <a:latin typeface="+mn-lt"/>
            </a:endParaRPr>
          </a:p>
        </p:txBody>
      </p:sp>
      <p:sp>
        <p:nvSpPr>
          <p:cNvPr id="3" name="Content Placeholder 2"/>
          <p:cNvSpPr>
            <a:spLocks noGrp="1"/>
          </p:cNvSpPr>
          <p:nvPr>
            <p:ph idx="1"/>
          </p:nvPr>
        </p:nvSpPr>
        <p:spPr>
          <a:xfrm>
            <a:off x="6318250" y="1687513"/>
            <a:ext cx="5643563" cy="4264635"/>
          </a:xfrm>
          <a:solidFill>
            <a:schemeClr val="bg1">
              <a:alpha val="42000"/>
            </a:schemeClr>
          </a:solidFill>
        </p:spPr>
        <p:txBody>
          <a:bodyPr vert="horz" lIns="91440" tIns="45720" rIns="91440" bIns="45720" rtlCol="0" anchor="t">
            <a:normAutofit fontScale="55000" lnSpcReduction="20000"/>
          </a:bodyPr>
          <a:lstStyle/>
          <a:p>
            <a:pPr marL="0" indent="0">
              <a:buNone/>
            </a:pPr>
            <a:r>
              <a:rPr lang="en-US" sz="4800" dirty="0"/>
              <a:t>Turkish people are highly familiar with pocket money in both receiving when they were youngsters and also giving to their kids as parents</a:t>
            </a:r>
          </a:p>
          <a:p>
            <a:pPr marL="0" indent="0">
              <a:buNone/>
            </a:pPr>
            <a:endParaRPr lang="en-US" dirty="0"/>
          </a:p>
          <a:p>
            <a:pPr marL="0" indent="0">
              <a:buNone/>
            </a:pPr>
            <a:r>
              <a:rPr lang="en-US" sz="4800" u="sng"/>
              <a:t>Average</a:t>
            </a:r>
            <a:r>
              <a:rPr lang="en-US" sz="4800" u="sng" dirty="0"/>
              <a:t> Pocket Money by age:</a:t>
            </a:r>
          </a:p>
          <a:p>
            <a:pPr marL="0" indent="0">
              <a:buNone/>
            </a:pPr>
            <a:endParaRPr lang="en-US" dirty="0"/>
          </a:p>
          <a:p>
            <a:pPr marL="0" indent="0">
              <a:buNone/>
            </a:pPr>
            <a:r>
              <a:rPr lang="en-US" sz="4800" dirty="0"/>
              <a:t>5-10    : 40TL</a:t>
            </a:r>
          </a:p>
          <a:p>
            <a:pPr marL="0" indent="0">
              <a:buNone/>
            </a:pPr>
            <a:r>
              <a:rPr lang="en-US" sz="4800" dirty="0"/>
              <a:t>10-15  : 80TL</a:t>
            </a:r>
          </a:p>
          <a:p>
            <a:pPr marL="0" indent="0">
              <a:buNone/>
            </a:pPr>
            <a:r>
              <a:rPr lang="en-US" sz="4800" dirty="0"/>
              <a:t>15-18  : 192 TL</a:t>
            </a:r>
          </a:p>
          <a:p>
            <a:pPr marL="0" indent="0">
              <a:buNone/>
            </a:pPr>
            <a:endParaRPr lang="en-US" dirty="0"/>
          </a:p>
          <a:p>
            <a:pPr marL="0" indent="0">
              <a:buNone/>
            </a:pPr>
            <a:r>
              <a:rPr lang="en-US" sz="2400" dirty="0">
                <a:solidFill>
                  <a:srgbClr val="000000"/>
                </a:solidFill>
                <a:effectLst>
                  <a:outerShdw blurRad="38100" dist="38100" dir="2700000" algn="tl">
                    <a:srgbClr val="000000">
                      <a:alpha val="43137"/>
                    </a:srgbClr>
                  </a:outerShdw>
                </a:effectLst>
                <a:latin typeface="Calibri" charset="0"/>
              </a:rPr>
              <a:t>*Source - ING Bank 2015 Mobile Banking and Financial </a:t>
            </a:r>
            <a:r>
              <a:rPr lang="en-US" sz="2400" err="1">
                <a:solidFill>
                  <a:srgbClr val="000000"/>
                </a:solidFill>
                <a:effectLst>
                  <a:outerShdw blurRad="38100" dist="38100" dir="2700000" algn="tl">
                    <a:srgbClr val="000000">
                      <a:alpha val="43137"/>
                    </a:srgbClr>
                  </a:outerShdw>
                </a:effectLst>
                <a:latin typeface="Calibri" charset="0"/>
              </a:rPr>
              <a:t>Habbits</a:t>
            </a:r>
            <a:r>
              <a:rPr lang="en-US" sz="2400" dirty="0">
                <a:solidFill>
                  <a:srgbClr val="000000"/>
                </a:solidFill>
                <a:effectLst>
                  <a:outerShdw blurRad="38100" dist="38100" dir="2700000" algn="tl">
                    <a:srgbClr val="000000">
                      <a:alpha val="43137"/>
                    </a:srgbClr>
                  </a:outerShdw>
                </a:effectLst>
                <a:latin typeface="Calibri" charset="0"/>
              </a:rPr>
              <a:t> Research</a:t>
            </a:r>
            <a:endParaRPr lang="en-US" sz="2400" dirty="0">
              <a:solidFill>
                <a:srgbClr val="7030A0"/>
              </a:solidFill>
              <a:effectLst>
                <a:outerShdw blurRad="38100" dist="38100" dir="2700000" algn="tl">
                  <a:srgbClr val="000000">
                    <a:alpha val="43137"/>
                  </a:srgbClr>
                </a:outerShdw>
              </a:effectLst>
              <a:latin typeface="Calibri" charset="0"/>
            </a:endParaRPr>
          </a:p>
        </p:txBody>
      </p:sp>
      <p:pic>
        <p:nvPicPr>
          <p:cNvPr id="4" name="Picture 3" descr="ing_arastirma.png"/>
          <p:cNvPicPr>
            <a:picLocks noChangeAspect="1"/>
          </p:cNvPicPr>
          <p:nvPr/>
        </p:nvPicPr>
        <p:blipFill>
          <a:blip r:embed="rId4"/>
          <a:stretch>
            <a:fillRect/>
          </a:stretch>
        </p:blipFill>
        <p:spPr>
          <a:xfrm>
            <a:off x="370936" y="1687513"/>
            <a:ext cx="5717930" cy="5029517"/>
          </a:xfrm>
          <a:prstGeom prst="rect">
            <a:avLst/>
          </a:prstGeom>
        </p:spPr>
      </p:pic>
    </p:spTree>
    <p:extLst>
      <p:ext uri="{BB962C8B-B14F-4D97-AF65-F5344CB8AC3E}">
        <p14:creationId xmlns:p14="http://schemas.microsoft.com/office/powerpoint/2010/main" val="3359103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n w="0"/>
                <a:solidFill>
                  <a:schemeClr val="accent2"/>
                </a:solidFill>
                <a:effectLst>
                  <a:outerShdw blurRad="38100" dist="19050" dir="2700000" algn="tl" rotWithShape="0">
                    <a:schemeClr val="dk1">
                      <a:alpha val="40000"/>
                    </a:schemeClr>
                  </a:outerShdw>
                </a:effectLst>
                <a:latin typeface="+mn-lt"/>
              </a:rPr>
              <a:t>The Market</a:t>
            </a:r>
            <a:endParaRPr lang="en-US" dirty="0">
              <a:ln w="0"/>
              <a:solidFill>
                <a:schemeClr val="accent2"/>
              </a:solidFill>
              <a:effectLst>
                <a:outerShdw blurRad="38100" dist="19050" dir="2700000" algn="tl" rotWithShape="0">
                  <a:schemeClr val="dk1">
                    <a:alpha val="40000"/>
                  </a:schemeClr>
                </a:outerShdw>
              </a:effectLst>
              <a:latin typeface="+mn-lt"/>
            </a:endParaRPr>
          </a:p>
        </p:txBody>
      </p:sp>
      <p:sp>
        <p:nvSpPr>
          <p:cNvPr id="3" name="Content Placeholder 2"/>
          <p:cNvSpPr>
            <a:spLocks noGrp="1"/>
          </p:cNvSpPr>
          <p:nvPr>
            <p:ph idx="1"/>
          </p:nvPr>
        </p:nvSpPr>
        <p:spPr>
          <a:xfrm>
            <a:off x="1079500" y="5761038"/>
            <a:ext cx="8237538" cy="1054588"/>
          </a:xfrm>
          <a:solidFill>
            <a:schemeClr val="bg1">
              <a:alpha val="42000"/>
            </a:schemeClr>
          </a:solidFill>
        </p:spPr>
        <p:txBody>
          <a:bodyPr vert="horz" lIns="91440" tIns="45720" rIns="91440" bIns="45720" rtlCol="0" anchor="t">
            <a:normAutofit fontScale="25000" lnSpcReduction="20000"/>
          </a:bodyPr>
          <a:lstStyle/>
          <a:p>
            <a:r>
              <a:rPr lang="en-US" sz="8800" dirty="0"/>
              <a:t>Mobile Phone penetration is 92%+ in Turkey</a:t>
            </a:r>
          </a:p>
          <a:p>
            <a:r>
              <a:rPr lang="en-US" sz="8800" dirty="0"/>
              <a:t>At the age 10, youngster start using Mobile Phones</a:t>
            </a:r>
            <a:r>
              <a:rPr lang="en-US" sz="4800" dirty="0"/>
              <a:t> </a:t>
            </a:r>
          </a:p>
          <a:p>
            <a:pPr marL="0" indent="0">
              <a:buNone/>
            </a:pPr>
            <a:r>
              <a:rPr lang="en-US" sz="4800" dirty="0">
                <a:latin typeface="Calibri" charset="0"/>
              </a:rPr>
              <a:t>* Source:  TÜİK </a:t>
            </a:r>
            <a:r>
              <a:rPr lang="en-US" sz="4800" dirty="0" err="1">
                <a:latin typeface="Calibri" charset="0"/>
              </a:rPr>
              <a:t>Hanehalkı</a:t>
            </a:r>
            <a:r>
              <a:rPr lang="en-US" sz="4800" dirty="0">
                <a:latin typeface="Calibri" charset="0"/>
              </a:rPr>
              <a:t> </a:t>
            </a:r>
            <a:r>
              <a:rPr lang="en-US" sz="4800" dirty="0" err="1">
                <a:latin typeface="Calibri" charset="0"/>
              </a:rPr>
              <a:t>Bilişim</a:t>
            </a:r>
            <a:r>
              <a:rPr lang="en-US" sz="4800" dirty="0">
                <a:latin typeface="Calibri" charset="0"/>
              </a:rPr>
              <a:t> </a:t>
            </a:r>
            <a:r>
              <a:rPr lang="en-US" sz="4800" dirty="0" err="1">
                <a:latin typeface="Calibri" charset="0"/>
              </a:rPr>
              <a:t>Teknolojileri</a:t>
            </a:r>
            <a:r>
              <a:rPr lang="en-US" sz="4800" dirty="0">
                <a:latin typeface="Calibri" charset="0"/>
              </a:rPr>
              <a:t> </a:t>
            </a:r>
            <a:r>
              <a:rPr lang="en-US" sz="4800" dirty="0" err="1">
                <a:latin typeface="Calibri" charset="0"/>
              </a:rPr>
              <a:t>Kullanım</a:t>
            </a:r>
            <a:r>
              <a:rPr lang="en-US" sz="4800" dirty="0">
                <a:latin typeface="Calibri" charset="0"/>
              </a:rPr>
              <a:t> Araştırması,2013</a:t>
            </a:r>
          </a:p>
          <a:p>
            <a:pPr marL="0" indent="0">
              <a:buNone/>
            </a:pPr>
            <a:endParaRPr lang="en-US" sz="2400" dirty="0">
              <a:solidFill>
                <a:srgbClr val="7030A0"/>
              </a:solidFill>
              <a:effectLst>
                <a:outerShdw blurRad="38100" dist="38100" dir="2700000" algn="tl">
                  <a:srgbClr val="000000">
                    <a:alpha val="43137"/>
                  </a:srgbClr>
                </a:outerShdw>
              </a:effectLst>
              <a:latin typeface="Calibri" charset="0"/>
            </a:endParaRPr>
          </a:p>
        </p:txBody>
      </p:sp>
      <p:pic>
        <p:nvPicPr>
          <p:cNvPr id="5" name="Picture 4"/>
          <p:cNvPicPr>
            <a:picLocks noChangeAspect="1"/>
          </p:cNvPicPr>
          <p:nvPr/>
        </p:nvPicPr>
        <p:blipFill>
          <a:blip r:embed="rId4"/>
          <a:stretch>
            <a:fillRect/>
          </a:stretch>
        </p:blipFill>
        <p:spPr>
          <a:xfrm>
            <a:off x="1079500" y="1365128"/>
            <a:ext cx="9220200" cy="4297603"/>
          </a:xfrm>
          <a:prstGeom prst="rect">
            <a:avLst/>
          </a:prstGeom>
        </p:spPr>
      </p:pic>
    </p:spTree>
    <p:extLst>
      <p:ext uri="{BB962C8B-B14F-4D97-AF65-F5344CB8AC3E}">
        <p14:creationId xmlns:p14="http://schemas.microsoft.com/office/powerpoint/2010/main" val="3811969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249213" y="86265"/>
            <a:ext cx="4318809" cy="1600200"/>
          </a:xfrm>
        </p:spPr>
        <p:txBody>
          <a:bodyPr/>
          <a:lstStyle/>
          <a:p>
            <a:r>
              <a:rPr lang="tr-TR" b="1" dirty="0">
                <a:ln w="22225">
                  <a:solidFill>
                    <a:schemeClr val="accent2"/>
                  </a:solidFill>
                  <a:prstDash val="solid"/>
                </a:ln>
                <a:solidFill>
                  <a:schemeClr val="accent2">
                    <a:lumMod val="40000"/>
                    <a:lumOff val="60000"/>
                  </a:schemeClr>
                </a:solidFill>
              </a:rPr>
              <a:t>Manibux Ecosystem</a:t>
            </a:r>
            <a:endParaRPr lang="en-US" b="1" dirty="0">
              <a:ln w="22225">
                <a:solidFill>
                  <a:schemeClr val="accent2"/>
                </a:solidFill>
                <a:prstDash val="solid"/>
              </a:ln>
              <a:solidFill>
                <a:schemeClr val="accent2">
                  <a:lumMod val="40000"/>
                  <a:lumOff val="60000"/>
                </a:schemeClr>
              </a:solidFill>
            </a:endParaRPr>
          </a:p>
        </p:txBody>
      </p:sp>
      <p:sp>
        <p:nvSpPr>
          <p:cNvPr id="7" name="Text Placeholder 6"/>
          <p:cNvSpPr>
            <a:spLocks noGrp="1"/>
          </p:cNvSpPr>
          <p:nvPr>
            <p:ph type="body" sz="half" idx="2"/>
          </p:nvPr>
        </p:nvSpPr>
        <p:spPr>
          <a:xfrm>
            <a:off x="7413385" y="1901585"/>
            <a:ext cx="2312500" cy="4413250"/>
          </a:xfrm>
        </p:spPr>
        <p:txBody>
          <a:bodyPr vert="horz" lIns="91440" tIns="45720" rIns="91440" bIns="45720" rtlCol="0" anchor="t">
            <a:normAutofit lnSpcReduction="10000"/>
          </a:bodyPr>
          <a:lstStyle/>
          <a:p>
            <a:r>
              <a:rPr lang="en-US" sz="1800" dirty="0">
                <a:solidFill>
                  <a:srgbClr val="000000"/>
                </a:solidFill>
                <a:effectLst>
                  <a:outerShdw blurRad="38100" dist="38100" dir="2700000" algn="tl">
                    <a:srgbClr val="000000">
                      <a:alpha val="43137"/>
                    </a:srgbClr>
                  </a:outerShdw>
                </a:effectLst>
              </a:rPr>
              <a:t>Joy Game</a:t>
            </a:r>
          </a:p>
          <a:p>
            <a:endParaRPr lang="en-US" sz="1800" dirty="0">
              <a:solidFill>
                <a:srgbClr val="000000"/>
              </a:solidFill>
              <a:effectLst>
                <a:outerShdw blurRad="38100" dist="38100" dir="2700000" algn="tl">
                  <a:srgbClr val="000000">
                    <a:alpha val="43137"/>
                  </a:srgbClr>
                </a:outerShdw>
              </a:effectLst>
            </a:endParaRPr>
          </a:p>
          <a:p>
            <a:r>
              <a:rPr lang="en-US" sz="1800" dirty="0" err="1">
                <a:solidFill>
                  <a:srgbClr val="000000"/>
                </a:solidFill>
                <a:effectLst>
                  <a:outerShdw blurRad="38100" dist="38100" dir="2700000" algn="tl">
                    <a:srgbClr val="000000">
                      <a:alpha val="43137"/>
                    </a:srgbClr>
                  </a:outerShdw>
                </a:effectLst>
              </a:rPr>
              <a:t>Yemek</a:t>
            </a:r>
            <a:r>
              <a:rPr lang="en-US" sz="1800" dirty="0">
                <a:solidFill>
                  <a:srgbClr val="000000"/>
                </a:solidFill>
                <a:effectLst>
                  <a:outerShdw blurRad="38100" dist="38100" dir="2700000" algn="tl">
                    <a:srgbClr val="000000">
                      <a:alpha val="43137"/>
                    </a:srgbClr>
                  </a:outerShdw>
                </a:effectLst>
              </a:rPr>
              <a:t> </a:t>
            </a:r>
            <a:r>
              <a:rPr lang="en-US" sz="1800" dirty="0" err="1">
                <a:solidFill>
                  <a:srgbClr val="000000"/>
                </a:solidFill>
                <a:effectLst>
                  <a:outerShdw blurRad="38100" dist="38100" dir="2700000" algn="tl">
                    <a:srgbClr val="000000">
                      <a:alpha val="43137"/>
                    </a:srgbClr>
                  </a:outerShdw>
                </a:effectLst>
              </a:rPr>
              <a:t>Sepeti</a:t>
            </a:r>
            <a:endParaRPr lang="en-US" sz="1800" dirty="0">
              <a:solidFill>
                <a:srgbClr val="000000"/>
              </a:solidFill>
              <a:effectLst>
                <a:outerShdw blurRad="38100" dist="38100" dir="2700000" algn="tl">
                  <a:srgbClr val="000000">
                    <a:alpha val="43137"/>
                  </a:srgbClr>
                </a:outerShdw>
              </a:effectLst>
            </a:endParaRPr>
          </a:p>
          <a:p>
            <a:r>
              <a:rPr lang="en-US" sz="1800" dirty="0">
                <a:solidFill>
                  <a:srgbClr val="000000"/>
                </a:solidFill>
                <a:effectLst>
                  <a:outerShdw blurRad="38100" dist="38100" dir="2700000" algn="tl">
                    <a:srgbClr val="000000">
                      <a:alpha val="43137"/>
                    </a:srgbClr>
                  </a:outerShdw>
                </a:effectLst>
              </a:rPr>
              <a:t>McDonald's</a:t>
            </a:r>
          </a:p>
          <a:p>
            <a:r>
              <a:rPr lang="en-US" sz="1800" dirty="0">
                <a:solidFill>
                  <a:srgbClr val="000000"/>
                </a:solidFill>
                <a:effectLst>
                  <a:outerShdw blurRad="38100" dist="38100" dir="2700000" algn="tl">
                    <a:srgbClr val="000000">
                      <a:alpha val="43137"/>
                    </a:srgbClr>
                  </a:outerShdw>
                </a:effectLst>
              </a:rPr>
              <a:t>Little </a:t>
            </a:r>
            <a:r>
              <a:rPr lang="en-US" sz="1800" dirty="0" err="1">
                <a:solidFill>
                  <a:srgbClr val="000000"/>
                </a:solidFill>
                <a:effectLst>
                  <a:outerShdw blurRad="38100" dist="38100" dir="2700000" algn="tl">
                    <a:srgbClr val="000000">
                      <a:alpha val="43137"/>
                    </a:srgbClr>
                  </a:outerShdw>
                </a:effectLst>
              </a:rPr>
              <a:t>Ceasers</a:t>
            </a:r>
            <a:endParaRPr lang="en-US" sz="1800" dirty="0">
              <a:solidFill>
                <a:srgbClr val="000000"/>
              </a:solidFill>
              <a:effectLst>
                <a:outerShdw blurRad="38100" dist="38100" dir="2700000" algn="tl">
                  <a:srgbClr val="000000">
                    <a:alpha val="43137"/>
                  </a:srgbClr>
                </a:outerShdw>
              </a:effectLst>
            </a:endParaRPr>
          </a:p>
          <a:p>
            <a:endParaRPr lang="en-US" sz="1800" dirty="0">
              <a:solidFill>
                <a:srgbClr val="000000"/>
              </a:solidFill>
              <a:effectLst>
                <a:outerShdw blurRad="38100" dist="38100" dir="2700000" algn="tl">
                  <a:srgbClr val="000000">
                    <a:alpha val="43137"/>
                  </a:srgbClr>
                </a:outerShdw>
              </a:effectLst>
            </a:endParaRPr>
          </a:p>
          <a:p>
            <a:r>
              <a:rPr lang="en-US" sz="1800" dirty="0">
                <a:solidFill>
                  <a:srgbClr val="000000"/>
                </a:solidFill>
                <a:effectLst>
                  <a:outerShdw blurRad="38100" dist="38100" dir="2700000" algn="tl">
                    <a:srgbClr val="000000">
                      <a:alpha val="43137"/>
                    </a:srgbClr>
                  </a:outerShdw>
                </a:effectLst>
              </a:rPr>
              <a:t>D&amp;R</a:t>
            </a:r>
          </a:p>
          <a:p>
            <a:r>
              <a:rPr lang="en-US" sz="1800" dirty="0">
                <a:solidFill>
                  <a:srgbClr val="000000"/>
                </a:solidFill>
                <a:effectLst>
                  <a:outerShdw blurRad="38100" dist="38100" dir="2700000" algn="tl">
                    <a:srgbClr val="000000">
                      <a:alpha val="43137"/>
                    </a:srgbClr>
                  </a:outerShdw>
                </a:effectLst>
              </a:rPr>
              <a:t>Babil.com</a:t>
            </a:r>
          </a:p>
          <a:p>
            <a:endParaRPr lang="en-US" sz="1800" dirty="0">
              <a:solidFill>
                <a:srgbClr val="000000"/>
              </a:solidFill>
              <a:effectLst>
                <a:outerShdw blurRad="38100" dist="38100" dir="2700000" algn="tl">
                  <a:srgbClr val="000000">
                    <a:alpha val="43137"/>
                  </a:srgbClr>
                </a:outerShdw>
              </a:effectLst>
            </a:endParaRPr>
          </a:p>
          <a:p>
            <a:r>
              <a:rPr lang="en-US" sz="1800" dirty="0" err="1">
                <a:solidFill>
                  <a:srgbClr val="000000"/>
                </a:solidFill>
                <a:effectLst>
                  <a:outerShdw blurRad="38100" dist="38100" dir="2700000" algn="tl">
                    <a:srgbClr val="000000">
                      <a:alpha val="43137"/>
                    </a:srgbClr>
                  </a:outerShdw>
                </a:effectLst>
              </a:rPr>
              <a:t>BiTaksi</a:t>
            </a:r>
            <a:endParaRPr lang="en-US" sz="1800" dirty="0">
              <a:solidFill>
                <a:srgbClr val="000000"/>
              </a:solidFill>
              <a:effectLst>
                <a:outerShdw blurRad="38100" dist="38100" dir="2700000" algn="tl">
                  <a:srgbClr val="000000">
                    <a:alpha val="43137"/>
                  </a:srgbClr>
                </a:outerShdw>
              </a:effectLst>
            </a:endParaRPr>
          </a:p>
          <a:p>
            <a:endParaRPr lang="en-US" sz="1800" dirty="0">
              <a:solidFill>
                <a:srgbClr val="000000"/>
              </a:solidFill>
              <a:effectLst>
                <a:outerShdw blurRad="38100" dist="38100" dir="2700000" algn="tl">
                  <a:srgbClr val="000000">
                    <a:alpha val="43137"/>
                  </a:srgbClr>
                </a:outerShdw>
              </a:effectLst>
            </a:endParaRPr>
          </a:p>
          <a:p>
            <a:r>
              <a:rPr lang="en-US" sz="1800" dirty="0">
                <a:solidFill>
                  <a:srgbClr val="000000"/>
                </a:solidFill>
                <a:effectLst>
                  <a:outerShdw blurRad="38100" dist="38100" dir="2700000" algn="tl">
                    <a:srgbClr val="000000">
                      <a:alpha val="43137"/>
                    </a:srgbClr>
                  </a:outerShdw>
                </a:effectLst>
              </a:rPr>
              <a:t>S.O.S</a:t>
            </a:r>
          </a:p>
          <a:p>
            <a:endParaRPr lang="en-US" sz="1800" dirty="0">
              <a:solidFill>
                <a:srgbClr val="000000"/>
              </a:solidFill>
              <a:effectLst>
                <a:outerShdw blurRad="38100" dist="38100" dir="2700000" algn="tl">
                  <a:srgbClr val="000000">
                    <a:alpha val="43137"/>
                  </a:srgbClr>
                </a:outerShdw>
              </a:effectLst>
            </a:endParaRPr>
          </a:p>
          <a:p>
            <a:endParaRPr lang="en-US" sz="1800" dirty="0">
              <a:solidFill>
                <a:srgbClr val="000000"/>
              </a:solidFill>
              <a:effectLst>
                <a:outerShdw blurRad="38100" dist="38100" dir="2700000" algn="tl">
                  <a:srgbClr val="000000">
                    <a:alpha val="43137"/>
                  </a:srgbClr>
                </a:outerShdw>
              </a:effectLst>
            </a:endParaRPr>
          </a:p>
          <a:p>
            <a:endParaRPr lang="en-US" sz="1800" dirty="0">
              <a:solidFill>
                <a:srgbClr val="000000"/>
              </a:solidFill>
              <a:effectLst>
                <a:outerShdw blurRad="38100" dist="38100" dir="2700000" algn="tl">
                  <a:srgbClr val="000000">
                    <a:alpha val="43137"/>
                  </a:srgbClr>
                </a:outerShdw>
              </a:effectLst>
            </a:endParaRPr>
          </a:p>
        </p:txBody>
      </p:sp>
      <p:sp>
        <p:nvSpPr>
          <p:cNvPr id="6" name="Text Placeholder 6"/>
          <p:cNvSpPr txBox="1">
            <a:spLocks/>
          </p:cNvSpPr>
          <p:nvPr/>
        </p:nvSpPr>
        <p:spPr>
          <a:xfrm>
            <a:off x="9503433" y="1912188"/>
            <a:ext cx="2312500" cy="4413250"/>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err="1">
                <a:solidFill>
                  <a:srgbClr val="000000"/>
                </a:solidFill>
                <a:effectLst>
                  <a:outerShdw blurRad="38100" dist="38100" dir="2700000" algn="tl">
                    <a:srgbClr val="000000">
                      <a:alpha val="43137"/>
                    </a:srgbClr>
                  </a:outerShdw>
                </a:effectLst>
              </a:rPr>
              <a:t>Kidzania</a:t>
            </a:r>
            <a:endParaRPr lang="en-US" sz="1800" dirty="0">
              <a:solidFill>
                <a:srgbClr val="000000"/>
              </a:solidFill>
              <a:effectLst>
                <a:outerShdw blurRad="38100" dist="38100" dir="2700000" algn="tl">
                  <a:srgbClr val="000000">
                    <a:alpha val="43137"/>
                  </a:srgbClr>
                </a:outerShdw>
              </a:effectLst>
            </a:endParaRPr>
          </a:p>
          <a:p>
            <a:r>
              <a:rPr lang="en-US" sz="1800" dirty="0" err="1">
                <a:solidFill>
                  <a:srgbClr val="000000"/>
                </a:solidFill>
                <a:effectLst>
                  <a:outerShdw blurRad="38100" dist="38100" dir="2700000" algn="tl">
                    <a:srgbClr val="000000">
                      <a:alpha val="43137"/>
                    </a:srgbClr>
                  </a:outerShdw>
                </a:effectLst>
              </a:rPr>
              <a:t>Vialand</a:t>
            </a:r>
            <a:endParaRPr lang="en-US" sz="1800" dirty="0">
              <a:solidFill>
                <a:srgbClr val="000000"/>
              </a:solidFill>
              <a:effectLst>
                <a:outerShdw blurRad="38100" dist="38100" dir="2700000" algn="tl">
                  <a:srgbClr val="000000">
                    <a:alpha val="43137"/>
                  </a:srgbClr>
                </a:outerShdw>
              </a:effectLst>
            </a:endParaRPr>
          </a:p>
          <a:p>
            <a:r>
              <a:rPr lang="en-US" sz="1800" dirty="0" err="1">
                <a:solidFill>
                  <a:srgbClr val="000000"/>
                </a:solidFill>
                <a:effectLst>
                  <a:outerShdw blurRad="38100" dist="38100" dir="2700000" algn="tl">
                    <a:srgbClr val="000000">
                      <a:alpha val="43137"/>
                    </a:srgbClr>
                  </a:outerShdw>
                </a:effectLst>
              </a:rPr>
              <a:t>KidzMondo</a:t>
            </a:r>
            <a:endParaRPr lang="en-US" sz="1800" dirty="0">
              <a:solidFill>
                <a:srgbClr val="000000"/>
              </a:solidFill>
              <a:effectLst>
                <a:outerShdw blurRad="38100" dist="38100" dir="2700000" algn="tl">
                  <a:srgbClr val="000000">
                    <a:alpha val="43137"/>
                  </a:srgbClr>
                </a:outerShdw>
              </a:effectLst>
            </a:endParaRPr>
          </a:p>
          <a:p>
            <a:r>
              <a:rPr lang="en-US" sz="1800" dirty="0" err="1">
                <a:solidFill>
                  <a:srgbClr val="000000"/>
                </a:solidFill>
                <a:effectLst>
                  <a:outerShdw blurRad="38100" dist="38100" dir="2700000" algn="tl">
                    <a:srgbClr val="000000">
                      <a:alpha val="43137"/>
                    </a:srgbClr>
                  </a:outerShdw>
                </a:effectLst>
              </a:rPr>
              <a:t>FunLoft</a:t>
            </a:r>
            <a:endParaRPr lang="en-US" sz="1800" dirty="0">
              <a:solidFill>
                <a:srgbClr val="000000"/>
              </a:solidFill>
              <a:effectLst>
                <a:outerShdw blurRad="38100" dist="38100" dir="2700000" algn="tl">
                  <a:srgbClr val="000000">
                    <a:alpha val="43137"/>
                  </a:srgbClr>
                </a:outerShdw>
              </a:effectLst>
            </a:endParaRPr>
          </a:p>
          <a:p>
            <a:r>
              <a:rPr lang="en-US" sz="1800" dirty="0" err="1">
                <a:solidFill>
                  <a:srgbClr val="000000"/>
                </a:solidFill>
                <a:effectLst>
                  <a:outerShdw blurRad="38100" dist="38100" dir="2700000" algn="tl">
                    <a:srgbClr val="000000">
                      <a:alpha val="43137"/>
                    </a:srgbClr>
                  </a:outerShdw>
                </a:effectLst>
              </a:rPr>
              <a:t>Biletix</a:t>
            </a:r>
            <a:endParaRPr lang="en-US" sz="1800" dirty="0">
              <a:solidFill>
                <a:srgbClr val="000000"/>
              </a:solidFill>
              <a:effectLst>
                <a:outerShdw blurRad="38100" dist="38100" dir="2700000" algn="tl">
                  <a:srgbClr val="000000">
                    <a:alpha val="43137"/>
                  </a:srgbClr>
                </a:outerShdw>
              </a:effectLst>
            </a:endParaRPr>
          </a:p>
          <a:p>
            <a:r>
              <a:rPr lang="en-US" sz="1800" dirty="0" err="1">
                <a:solidFill>
                  <a:srgbClr val="000000"/>
                </a:solidFill>
                <a:effectLst>
                  <a:outerShdw blurRad="38100" dist="38100" dir="2700000" algn="tl">
                    <a:srgbClr val="000000">
                      <a:alpha val="43137"/>
                    </a:srgbClr>
                  </a:outerShdw>
                </a:effectLst>
              </a:rPr>
              <a:t>Sinemia</a:t>
            </a:r>
            <a:r>
              <a:rPr lang="en-US" sz="1800" dirty="0">
                <a:solidFill>
                  <a:srgbClr val="000000"/>
                </a:solidFill>
                <a:effectLst>
                  <a:outerShdw blurRad="38100" dist="38100" dir="2700000" algn="tl">
                    <a:srgbClr val="000000">
                      <a:alpha val="43137"/>
                    </a:srgbClr>
                  </a:outerShdw>
                </a:effectLst>
              </a:rPr>
              <a:t> </a:t>
            </a:r>
          </a:p>
          <a:p>
            <a:r>
              <a:rPr lang="en-US" sz="1800" dirty="0">
                <a:solidFill>
                  <a:srgbClr val="000000"/>
                </a:solidFill>
                <a:effectLst>
                  <a:outerShdw blurRad="38100" dist="38100" dir="2700000" algn="tl">
                    <a:srgbClr val="000000">
                      <a:alpha val="43137"/>
                    </a:srgbClr>
                  </a:outerShdw>
                </a:effectLst>
              </a:rPr>
              <a:t>S-Film</a:t>
            </a:r>
          </a:p>
          <a:p>
            <a:endParaRPr lang="en-US" sz="1800" dirty="0">
              <a:solidFill>
                <a:srgbClr val="000000"/>
              </a:solidFill>
              <a:effectLst>
                <a:outerShdw blurRad="38100" dist="38100" dir="2700000" algn="tl">
                  <a:srgbClr val="000000">
                    <a:alpha val="43137"/>
                  </a:srgbClr>
                </a:outerShdw>
              </a:effectLst>
            </a:endParaRPr>
          </a:p>
          <a:p>
            <a:r>
              <a:rPr lang="en-US" sz="1800" dirty="0" err="1">
                <a:solidFill>
                  <a:srgbClr val="000000"/>
                </a:solidFill>
                <a:effectLst>
                  <a:outerShdw blurRad="38100" dist="38100" dir="2700000" algn="tl">
                    <a:srgbClr val="000000">
                      <a:alpha val="43137"/>
                    </a:srgbClr>
                  </a:outerShdw>
                </a:effectLst>
              </a:rPr>
              <a:t>Kiko</a:t>
            </a:r>
            <a:endParaRPr lang="en-US" sz="1800" dirty="0">
              <a:solidFill>
                <a:srgbClr val="000000"/>
              </a:solidFill>
              <a:effectLst>
                <a:outerShdw blurRad="38100" dist="38100" dir="2700000" algn="tl">
                  <a:srgbClr val="000000">
                    <a:alpha val="43137"/>
                  </a:srgbClr>
                </a:outerShdw>
              </a:effectLst>
            </a:endParaRPr>
          </a:p>
          <a:p>
            <a:r>
              <a:rPr lang="en-US" sz="1800" dirty="0">
                <a:solidFill>
                  <a:srgbClr val="000000"/>
                </a:solidFill>
                <a:effectLst>
                  <a:outerShdw blurRad="38100" dist="38100" dir="2700000" algn="tl">
                    <a:srgbClr val="000000">
                      <a:alpha val="43137"/>
                    </a:srgbClr>
                  </a:outerShdw>
                </a:effectLst>
              </a:rPr>
              <a:t>MAC</a:t>
            </a:r>
          </a:p>
          <a:p>
            <a:r>
              <a:rPr lang="en-US" sz="1800" dirty="0">
                <a:solidFill>
                  <a:srgbClr val="000000"/>
                </a:solidFill>
                <a:effectLst>
                  <a:outerShdw blurRad="38100" dist="38100" dir="2700000" algn="tl">
                    <a:srgbClr val="000000">
                      <a:alpha val="43137"/>
                    </a:srgbClr>
                  </a:outerShdw>
                </a:effectLst>
              </a:rPr>
              <a:t>Accessorize</a:t>
            </a:r>
          </a:p>
          <a:p>
            <a:r>
              <a:rPr lang="en-US" sz="1800" dirty="0">
                <a:solidFill>
                  <a:srgbClr val="000000"/>
                </a:solidFill>
                <a:effectLst>
                  <a:outerShdw blurRad="38100" dist="38100" dir="2700000" algn="tl">
                    <a:srgbClr val="000000">
                      <a:alpha val="43137"/>
                    </a:srgbClr>
                  </a:outerShdw>
                </a:effectLst>
              </a:rPr>
              <a:t>Victoria's Secret</a:t>
            </a:r>
          </a:p>
          <a:p>
            <a:endParaRPr lang="en-US" sz="1800" dirty="0">
              <a:solidFill>
                <a:srgbClr val="000000"/>
              </a:solidFill>
              <a:effectLst>
                <a:outerShdw blurRad="38100" dist="38100" dir="2700000" algn="tl">
                  <a:srgbClr val="000000">
                    <a:alpha val="43137"/>
                  </a:srgbClr>
                </a:outerShdw>
              </a:effectLst>
            </a:endParaRPr>
          </a:p>
          <a:p>
            <a:endParaRPr lang="en-US" sz="1800" dirty="0">
              <a:solidFill>
                <a:srgbClr val="000000"/>
              </a:solidFill>
              <a:effectLst>
                <a:outerShdw blurRad="38100" dist="38100" dir="2700000" algn="tl">
                  <a:srgbClr val="000000">
                    <a:alpha val="43137"/>
                  </a:srgbClr>
                </a:outerShdw>
              </a:effectLst>
            </a:endParaRPr>
          </a:p>
          <a:p>
            <a:endParaRPr lang="en-US" sz="18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4546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ln w="6600">
                  <a:solidFill>
                    <a:schemeClr val="accent2"/>
                  </a:solidFill>
                  <a:prstDash val="solid"/>
                </a:ln>
                <a:solidFill>
                  <a:srgbClr val="FFFFFF"/>
                </a:solidFill>
                <a:effectLst>
                  <a:outerShdw dist="38100" dir="2700000" algn="tl" rotWithShape="0">
                    <a:schemeClr val="accent2"/>
                  </a:outerShdw>
                </a:effectLst>
              </a:rPr>
              <a:t>The Problem</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4" name="Diagram 3"/>
          <p:cNvGraphicFramePr/>
          <p:nvPr>
            <p:extLst>
              <p:ext uri="{D42A27DB-BD31-4B8C-83A1-F6EECF244321}">
                <p14:modId xmlns:p14="http://schemas.microsoft.com/office/powerpoint/2010/main" val="2045985311"/>
              </p:ext>
            </p:extLst>
          </p:nvPr>
        </p:nvGraphicFramePr>
        <p:xfrm>
          <a:off x="2260353" y="1597981"/>
          <a:ext cx="7671293" cy="4353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712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solidFill>
                  <a:schemeClr val="accent2"/>
                </a:solidFill>
                <a:effectLst>
                  <a:outerShdw blurRad="38100" dist="38100" dir="2700000" algn="tl">
                    <a:srgbClr val="000000">
                      <a:alpha val="43137"/>
                    </a:srgbClr>
                  </a:outerShdw>
                </a:effectLst>
              </a:rPr>
              <a:t>The Idea</a:t>
            </a:r>
            <a:endParaRPr lang="en-US" dirty="0">
              <a:solidFill>
                <a:schemeClr val="accent2"/>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838200" y="1594806"/>
            <a:ext cx="10515600" cy="2630965"/>
          </a:xfrm>
          <a:solidFill>
            <a:srgbClr val="FFFFFF">
              <a:alpha val="54902"/>
            </a:srgbClr>
          </a:solidFill>
        </p:spPr>
        <p:txBody>
          <a:bodyPr>
            <a:noAutofit/>
          </a:bodyPr>
          <a:lstStyle/>
          <a:p>
            <a:pPr>
              <a:buFont typeface="Arial" charset="-94"/>
              <a:buChar char="•"/>
            </a:pPr>
            <a:r>
              <a:rPr lang="en-US" sz="2400" dirty="0"/>
              <a:t>Founded by parents to help make the next generation of young people better at managing their money than the last. </a:t>
            </a:r>
            <a:endParaRPr lang="tr-TR" sz="2400" dirty="0"/>
          </a:p>
          <a:p>
            <a:pPr>
              <a:buFont typeface="Arial" charset="-94"/>
              <a:buChar char="•"/>
            </a:pPr>
            <a:r>
              <a:rPr lang="tr-TR" sz="2400" dirty="0"/>
              <a:t>manibux</a:t>
            </a:r>
            <a:r>
              <a:rPr lang="en-US" sz="2400" dirty="0"/>
              <a:t> created the first fully digital family banking solution designed specially for children and teenagers aged 8-18, offering a pre-paid </a:t>
            </a:r>
            <a:r>
              <a:rPr lang="tr-TR" sz="2400" dirty="0"/>
              <a:t>Mastercard </a:t>
            </a:r>
            <a:r>
              <a:rPr lang="en-US" sz="2400" dirty="0"/>
              <a:t>card and app with unique parental controls. These tools help children learn to earn, save and spend responsibly, whilst giving parents peace of mind</a:t>
            </a:r>
            <a:r>
              <a:rPr lang="tr-TR" sz="2400" dirty="0"/>
              <a:t>,</a:t>
            </a:r>
            <a:r>
              <a:rPr lang="en-US" sz="2400" dirty="0"/>
              <a:t> an easy way to pay pocket money</a:t>
            </a:r>
            <a:r>
              <a:rPr lang="tr-TR" sz="2400" dirty="0"/>
              <a:t> and full control.</a:t>
            </a:r>
            <a:endParaRPr lang="tr-TR" sz="22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7885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ln w="6600">
                  <a:solidFill>
                    <a:schemeClr val="accent2"/>
                  </a:solidFill>
                  <a:prstDash val="solid"/>
                </a:ln>
                <a:solidFill>
                  <a:srgbClr val="FFFFFF"/>
                </a:solidFill>
                <a:effectLst>
                  <a:outerShdw dist="38100" dir="2700000" algn="tl" rotWithShape="0">
                    <a:schemeClr val="accent2"/>
                  </a:outerShdw>
                </a:effectLst>
                <a:latin typeface="+mn-lt"/>
              </a:rPr>
              <a:t>How It Works?</a:t>
            </a:r>
            <a:endParaRPr lang="en-US" b="1" dirty="0">
              <a:ln w="6600">
                <a:solidFill>
                  <a:schemeClr val="accent2"/>
                </a:solidFill>
                <a:prstDash val="solid"/>
              </a:ln>
              <a:solidFill>
                <a:srgbClr val="FFFFFF"/>
              </a:solidFill>
              <a:effectLst>
                <a:outerShdw dist="38100" dir="2700000" algn="tl" rotWithShape="0">
                  <a:schemeClr val="accent2"/>
                </a:outerShdw>
              </a:effectLst>
              <a:latin typeface="+mn-lt"/>
            </a:endParaRPr>
          </a:p>
        </p:txBody>
      </p:sp>
      <p:graphicFrame>
        <p:nvGraphicFramePr>
          <p:cNvPr id="4" name="Diagram 3"/>
          <p:cNvGraphicFramePr/>
          <p:nvPr>
            <p:extLst>
              <p:ext uri="{D42A27DB-BD31-4B8C-83A1-F6EECF244321}">
                <p14:modId xmlns:p14="http://schemas.microsoft.com/office/powerpoint/2010/main" val="657488846"/>
              </p:ext>
            </p:extLst>
          </p:nvPr>
        </p:nvGraphicFramePr>
        <p:xfrm>
          <a:off x="0" y="539556"/>
          <a:ext cx="11748654" cy="5868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435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ln w="6600">
                  <a:solidFill>
                    <a:schemeClr val="accent2"/>
                  </a:solidFill>
                  <a:prstDash val="solid"/>
                </a:ln>
                <a:solidFill>
                  <a:srgbClr val="FFFFFF"/>
                </a:solidFill>
                <a:effectLst>
                  <a:outerShdw dist="38100" dir="2700000" algn="tl" rotWithShape="0">
                    <a:schemeClr val="accent2"/>
                  </a:outerShdw>
                </a:effectLst>
              </a:rPr>
              <a:t>The Product</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3852" y="1578120"/>
            <a:ext cx="1889948" cy="369223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9461" y="1896188"/>
            <a:ext cx="1715065" cy="3055638"/>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l="28799" b="73952"/>
          <a:stretch/>
        </p:blipFill>
        <p:spPr>
          <a:xfrm>
            <a:off x="9632090" y="2104250"/>
            <a:ext cx="1543652" cy="348004"/>
          </a:xfrm>
          <a:prstGeom prst="rect">
            <a:avLst/>
          </a:prstGeom>
        </p:spPr>
      </p:pic>
      <p:pic>
        <p:nvPicPr>
          <p:cNvPr id="12" name="Content Placeholder 11"/>
          <p:cNvPicPr>
            <a:picLocks noGrp="1" noChangeAspect="1"/>
          </p:cNvPicPr>
          <p:nvPr>
            <p:ph idx="1"/>
          </p:nvPr>
        </p:nvPicPr>
        <p:blipFill rotWithShape="1">
          <a:blip r:embed="rId6" cstate="screen">
            <a:extLst>
              <a:ext uri="{28A0092B-C50C-407E-A947-70E740481C1C}">
                <a14:useLocalDpi xmlns:a14="http://schemas.microsoft.com/office/drawing/2010/main"/>
              </a:ext>
            </a:extLst>
          </a:blip>
          <a:srcRect/>
          <a:stretch/>
        </p:blipFill>
        <p:spPr>
          <a:xfrm>
            <a:off x="7397101" y="3977259"/>
            <a:ext cx="2794464" cy="1695255"/>
          </a:xfrm>
          <a:prstGeom prst="roundRect">
            <a:avLst/>
          </a:prstGeom>
          <a:solidFill>
            <a:schemeClr val="bg1">
              <a:alpha val="51000"/>
            </a:schemeClr>
          </a:solidFill>
        </p:spPr>
      </p:pic>
      <p:sp>
        <p:nvSpPr>
          <p:cNvPr id="13" name="TextBox 12"/>
          <p:cNvSpPr txBox="1"/>
          <p:nvPr/>
        </p:nvSpPr>
        <p:spPr>
          <a:xfrm>
            <a:off x="532661" y="1829043"/>
            <a:ext cx="5983550" cy="3170099"/>
          </a:xfrm>
          <a:prstGeom prst="rect">
            <a:avLst/>
          </a:prstGeom>
          <a:solidFill>
            <a:srgbClr val="ED7D31">
              <a:alpha val="80000"/>
            </a:srgb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2000" b="1" dirty="0">
                <a:effectLst>
                  <a:outerShdw blurRad="38100" dist="38100" dir="2700000" algn="tl">
                    <a:srgbClr val="000000">
                      <a:alpha val="43137"/>
                    </a:srgbClr>
                  </a:outerShdw>
                </a:effectLst>
              </a:rPr>
              <a:t>manibux consists of:</a:t>
            </a:r>
          </a:p>
          <a:p>
            <a:endParaRPr lang="tr-TR" dirty="0"/>
          </a:p>
          <a:p>
            <a:pPr marL="285750" indent="-285750">
              <a:buFont typeface="Arial" panose="020B0604020202020204" pitchFamily="34" charset="0"/>
              <a:buChar char="•"/>
            </a:pPr>
            <a:r>
              <a:rPr lang="tr-TR" b="1" dirty="0"/>
              <a:t>manibux app: </a:t>
            </a:r>
            <a:r>
              <a:rPr lang="tr-TR" dirty="0"/>
              <a:t>The manibux app, is used </a:t>
            </a:r>
            <a:r>
              <a:rPr lang="en-US" dirty="0"/>
              <a:t>to activate </a:t>
            </a:r>
            <a:r>
              <a:rPr lang="tr-TR" dirty="0"/>
              <a:t>manibux</a:t>
            </a:r>
            <a:r>
              <a:rPr lang="en-US" dirty="0"/>
              <a:t> card, load money, set </a:t>
            </a:r>
            <a:r>
              <a:rPr lang="tr-TR" dirty="0"/>
              <a:t>manibux</a:t>
            </a:r>
            <a:r>
              <a:rPr lang="en-US" dirty="0"/>
              <a:t> Allowances and check balance</a:t>
            </a:r>
            <a:r>
              <a:rPr lang="tr-TR" dirty="0"/>
              <a:t>s. Manibux app is the main component of the Pocket Money Management System. Parents and teens has different interfaces.</a:t>
            </a:r>
          </a:p>
          <a:p>
            <a:endParaRPr lang="tr-TR" dirty="0"/>
          </a:p>
          <a:p>
            <a:pPr marL="285750" indent="-285750">
              <a:buFont typeface="Arial" panose="020B0604020202020204" pitchFamily="34" charset="0"/>
              <a:buChar char="•"/>
            </a:pPr>
            <a:r>
              <a:rPr lang="tr-TR" b="1" dirty="0"/>
              <a:t>manibux card: </a:t>
            </a:r>
            <a:r>
              <a:rPr lang="en-US" dirty="0"/>
              <a:t>The </a:t>
            </a:r>
            <a:r>
              <a:rPr lang="tr-TR" dirty="0"/>
              <a:t>manibux</a:t>
            </a:r>
            <a:r>
              <a:rPr lang="en-US" dirty="0"/>
              <a:t> card, is a completely safe and secure way to spend. Use it anywhere that </a:t>
            </a:r>
            <a:r>
              <a:rPr lang="en-US" dirty="0" err="1"/>
              <a:t>MasterCard</a:t>
            </a:r>
            <a:r>
              <a:rPr lang="en-US" baseline="30000" dirty="0" err="1"/>
              <a:t>®</a:t>
            </a:r>
            <a:r>
              <a:rPr lang="en-US" dirty="0" err="1"/>
              <a:t>debit</a:t>
            </a:r>
            <a:r>
              <a:rPr lang="en-US" dirty="0"/>
              <a:t> cards are accepted.</a:t>
            </a:r>
          </a:p>
        </p:txBody>
      </p:sp>
    </p:spTree>
    <p:extLst>
      <p:ext uri="{BB962C8B-B14F-4D97-AF65-F5344CB8AC3E}">
        <p14:creationId xmlns:p14="http://schemas.microsoft.com/office/powerpoint/2010/main" val="1404538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ln w="6600">
                  <a:solidFill>
                    <a:schemeClr val="accent2"/>
                  </a:solidFill>
                  <a:prstDash val="solid"/>
                </a:ln>
                <a:solidFill>
                  <a:srgbClr val="FFFFFF"/>
                </a:solidFill>
                <a:effectLst>
                  <a:outerShdw dist="38100" dir="2700000" algn="tl" rotWithShape="0">
                    <a:schemeClr val="accent2"/>
                  </a:outerShdw>
                </a:effectLst>
              </a:rPr>
              <a:t>Distribution Channels</a:t>
            </a:r>
            <a:endParaRPr lang="en-US" dirty="0"/>
          </a:p>
        </p:txBody>
      </p:sp>
      <p:sp>
        <p:nvSpPr>
          <p:cNvPr id="3" name="Content Placeholder 2"/>
          <p:cNvSpPr>
            <a:spLocks noGrp="1"/>
          </p:cNvSpPr>
          <p:nvPr>
            <p:ph idx="1"/>
          </p:nvPr>
        </p:nvSpPr>
        <p:spPr>
          <a:xfrm>
            <a:off x="838200" y="1825625"/>
            <a:ext cx="10515600" cy="2346880"/>
          </a:xfrm>
          <a:solidFill>
            <a:schemeClr val="bg1">
              <a:alpha val="58000"/>
            </a:schemeClr>
          </a:solidFill>
        </p:spPr>
        <p:txBody>
          <a:bodyPr vert="horz" lIns="91440" tIns="45720" rIns="91440" bIns="45720" rtlCol="0" anchor="t">
            <a:normAutofit/>
          </a:bodyPr>
          <a:lstStyle/>
          <a:p>
            <a:r>
              <a:rPr lang="tr-TR" dirty="0"/>
              <a:t>Online: </a:t>
            </a:r>
            <a:r>
              <a:rPr lang="tr-TR" dirty="0" err="1"/>
              <a:t>manibux</a:t>
            </a:r>
            <a:r>
              <a:rPr lang="tr-TR" dirty="0"/>
              <a:t> </a:t>
            </a:r>
            <a:r>
              <a:rPr lang="tr-TR" dirty="0" err="1"/>
              <a:t>card</a:t>
            </a:r>
            <a:r>
              <a:rPr lang="tr-TR" dirty="0"/>
              <a:t> can be </a:t>
            </a:r>
            <a:r>
              <a:rPr lang="tr-TR" dirty="0" err="1"/>
              <a:t>ordered</a:t>
            </a:r>
            <a:r>
              <a:rPr lang="tr-TR" dirty="0"/>
              <a:t> </a:t>
            </a:r>
            <a:r>
              <a:rPr lang="tr-TR" dirty="0" err="1"/>
              <a:t>from</a:t>
            </a:r>
            <a:r>
              <a:rPr lang="tr-TR" dirty="0"/>
              <a:t> http://www.manibux.com </a:t>
            </a:r>
          </a:p>
          <a:p>
            <a:r>
              <a:rPr lang="tr-TR" dirty="0"/>
              <a:t>Offline: </a:t>
            </a:r>
            <a:r>
              <a:rPr lang="tr-TR" dirty="0" err="1"/>
              <a:t>Our</a:t>
            </a:r>
            <a:r>
              <a:rPr lang="tr-TR" dirty="0"/>
              <a:t> </a:t>
            </a:r>
            <a:r>
              <a:rPr lang="tr-TR" dirty="0" err="1"/>
              <a:t>cards</a:t>
            </a:r>
            <a:r>
              <a:rPr lang="tr-TR" dirty="0"/>
              <a:t> </a:t>
            </a:r>
            <a:r>
              <a:rPr lang="tr-TR" dirty="0" err="1"/>
              <a:t>will</a:t>
            </a:r>
            <a:r>
              <a:rPr lang="tr-TR" dirty="0"/>
              <a:t> be </a:t>
            </a:r>
            <a:r>
              <a:rPr lang="tr-TR" dirty="0" err="1"/>
              <a:t>available</a:t>
            </a:r>
            <a:r>
              <a:rPr lang="tr-TR" dirty="0"/>
              <a:t> in </a:t>
            </a:r>
            <a:r>
              <a:rPr lang="tr-TR" dirty="0" err="1"/>
              <a:t>most</a:t>
            </a:r>
            <a:r>
              <a:rPr lang="tr-TR" dirty="0"/>
              <a:t> of </a:t>
            </a:r>
            <a:r>
              <a:rPr lang="tr-TR" dirty="0" err="1"/>
              <a:t>the</a:t>
            </a:r>
            <a:r>
              <a:rPr lang="tr-TR" dirty="0"/>
              <a:t> </a:t>
            </a:r>
            <a:r>
              <a:rPr lang="tr-TR" dirty="0" err="1"/>
              <a:t>big</a:t>
            </a:r>
            <a:r>
              <a:rPr lang="tr-TR" dirty="0"/>
              <a:t> </a:t>
            </a:r>
            <a:r>
              <a:rPr lang="tr-TR" dirty="0" err="1"/>
              <a:t>retailers</a:t>
            </a:r>
            <a:r>
              <a:rPr lang="tr-TR" dirty="0"/>
              <a:t> in </a:t>
            </a:r>
            <a:r>
              <a:rPr lang="tr-TR" dirty="0" err="1"/>
              <a:t>Turkey</a:t>
            </a:r>
            <a:r>
              <a:rPr lang="tr-TR" dirty="0"/>
              <a:t>. </a:t>
            </a:r>
            <a:r>
              <a:rPr lang="tr-TR" dirty="0" err="1"/>
              <a:t>Starting</a:t>
            </a:r>
            <a:r>
              <a:rPr lang="tr-TR" dirty="0"/>
              <a:t> </a:t>
            </a:r>
            <a:r>
              <a:rPr lang="tr-TR" dirty="0" err="1"/>
              <a:t>with</a:t>
            </a:r>
            <a:r>
              <a:rPr lang="tr-TR" dirty="0"/>
              <a:t> D&amp;R, Migros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0368" y="4438836"/>
            <a:ext cx="1481212" cy="1119464"/>
          </a:xfrm>
          <a:prstGeom prst="rect">
            <a:avLst/>
          </a:prstGeom>
          <a:ln>
            <a:noFill/>
          </a:ln>
          <a:effectLst>
            <a:outerShdw blurRad="292100" dist="139700" dir="2700000" algn="tl" rotWithShape="0">
              <a:srgbClr val="333333">
                <a:alpha val="65000"/>
              </a:srgbClr>
            </a:outerShdw>
          </a:effectLst>
        </p:spPr>
      </p:pic>
      <p:pic>
        <p:nvPicPr>
          <p:cNvPr id="1026" name="Picture 2" descr="https://www.migroskurumsal.com/userfiles/kurumsalmalzemeler/Migro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84738" y="4438836"/>
            <a:ext cx="2238446" cy="420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20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Powered </a:t>
            </a:r>
            <a:r>
              <a:rPr lang="tr-TR" dirty="0" err="1"/>
              <a:t>by</a:t>
            </a:r>
            <a:r>
              <a:rPr lang="tr-TR" dirty="0"/>
              <a:t> </a:t>
            </a:r>
            <a:r>
              <a:rPr lang="tr-TR" dirty="0" err="1"/>
              <a:t>ininal</a:t>
            </a:r>
            <a:endParaRPr lang="en-US" dirty="0"/>
          </a:p>
        </p:txBody>
      </p:sp>
      <p:sp>
        <p:nvSpPr>
          <p:cNvPr id="3" name="Content Placeholder 2"/>
          <p:cNvSpPr>
            <a:spLocks noGrp="1"/>
          </p:cNvSpPr>
          <p:nvPr>
            <p:ph idx="1"/>
          </p:nvPr>
        </p:nvSpPr>
        <p:spPr>
          <a:xfrm>
            <a:off x="838200" y="1532549"/>
            <a:ext cx="10515600" cy="4439626"/>
          </a:xfrm>
          <a:solidFill>
            <a:schemeClr val="bg1">
              <a:alpha val="67000"/>
            </a:schemeClr>
          </a:solidFill>
        </p:spPr>
        <p:txBody>
          <a:bodyPr vert="horz" lIns="91440" tIns="45720" rIns="91440" bIns="45720" rtlCol="0" anchor="t">
            <a:normAutofit fontScale="62500" lnSpcReduction="20000"/>
          </a:bodyPr>
          <a:lstStyle/>
          <a:p>
            <a:pPr marL="0" indent="0">
              <a:buNone/>
            </a:pPr>
            <a:r>
              <a:rPr lang="en-US" dirty="0" err="1">
                <a:solidFill>
                  <a:srgbClr val="000000"/>
                </a:solidFill>
                <a:latin typeface="Calibri" charset="0"/>
              </a:rPr>
              <a:t>ininal</a:t>
            </a:r>
            <a:r>
              <a:rPr lang="en-US" dirty="0">
                <a:solidFill>
                  <a:srgbClr val="000000"/>
                </a:solidFill>
                <a:latin typeface="Calibri" charset="0"/>
              </a:rPr>
              <a:t> was founded in 2012 in order to provide basic financial services to both retail and corporate customers and become “the Leading New Generation Payment Platform of Turkey and Region”. </a:t>
            </a:r>
            <a:r>
              <a:rPr lang="en-US" dirty="0" err="1">
                <a:solidFill>
                  <a:srgbClr val="000000"/>
                </a:solidFill>
                <a:latin typeface="Calibri" charset="0"/>
              </a:rPr>
              <a:t>Ininal</a:t>
            </a:r>
            <a:r>
              <a:rPr lang="en-US" dirty="0">
                <a:solidFill>
                  <a:srgbClr val="000000"/>
                </a:solidFill>
                <a:latin typeface="Calibri" charset="0"/>
              </a:rPr>
              <a:t> serves millions of people thanks to industry leader partners such as ; MasterCard, </a:t>
            </a:r>
            <a:r>
              <a:rPr lang="en-US" dirty="0" err="1">
                <a:solidFill>
                  <a:srgbClr val="000000"/>
                </a:solidFill>
                <a:latin typeface="Calibri" charset="0"/>
              </a:rPr>
              <a:t>Paypal</a:t>
            </a:r>
            <a:r>
              <a:rPr lang="en-US" dirty="0">
                <a:solidFill>
                  <a:srgbClr val="000000"/>
                </a:solidFill>
                <a:latin typeface="Calibri" charset="0"/>
              </a:rPr>
              <a:t>, </a:t>
            </a:r>
            <a:r>
              <a:rPr lang="en-US" dirty="0" err="1">
                <a:solidFill>
                  <a:srgbClr val="000000"/>
                </a:solidFill>
                <a:latin typeface="Calibri" charset="0"/>
              </a:rPr>
              <a:t>Migros</a:t>
            </a:r>
            <a:r>
              <a:rPr lang="en-US" dirty="0">
                <a:solidFill>
                  <a:srgbClr val="000000"/>
                </a:solidFill>
                <a:latin typeface="Calibri" charset="0"/>
              </a:rPr>
              <a:t>, PTT, D&amp;R </a:t>
            </a:r>
            <a:r>
              <a:rPr lang="en-US" dirty="0" err="1">
                <a:solidFill>
                  <a:srgbClr val="000000"/>
                </a:solidFill>
                <a:latin typeface="Calibri" charset="0"/>
              </a:rPr>
              <a:t>ve</a:t>
            </a:r>
            <a:r>
              <a:rPr lang="en-US" dirty="0">
                <a:solidFill>
                  <a:srgbClr val="000000"/>
                </a:solidFill>
                <a:latin typeface="Calibri" charset="0"/>
              </a:rPr>
              <a:t> </a:t>
            </a:r>
            <a:r>
              <a:rPr lang="en-US" dirty="0" err="1">
                <a:solidFill>
                  <a:srgbClr val="000000"/>
                </a:solidFill>
                <a:latin typeface="Calibri" charset="0"/>
              </a:rPr>
              <a:t>Teknosa</a:t>
            </a:r>
            <a:endParaRPr lang="en-US" dirty="0">
              <a:solidFill>
                <a:srgbClr val="000000"/>
              </a:solidFill>
              <a:latin typeface="Calibri" charset="0"/>
            </a:endParaRPr>
          </a:p>
          <a:p>
            <a:pPr marL="0" indent="0">
              <a:buNone/>
            </a:pPr>
            <a:endParaRPr lang="en-US" dirty="0">
              <a:solidFill>
                <a:srgbClr val="7F8C8D"/>
              </a:solidFill>
              <a:latin typeface="Calibri" charset="0"/>
            </a:endParaRPr>
          </a:p>
          <a:p>
            <a:pPr marL="0" indent="0">
              <a:buNone/>
            </a:pPr>
            <a:r>
              <a:rPr lang="en-US" dirty="0">
                <a:solidFill>
                  <a:srgbClr val="000000"/>
                </a:solidFill>
                <a:latin typeface="Calibri" charset="0"/>
              </a:rPr>
              <a:t>Retail financial services</a:t>
            </a:r>
          </a:p>
          <a:p>
            <a:r>
              <a:rPr lang="en-US" dirty="0" err="1">
                <a:solidFill>
                  <a:srgbClr val="000000"/>
                </a:solidFill>
                <a:latin typeface="Calibri" charset="0"/>
              </a:rPr>
              <a:t>ininal</a:t>
            </a:r>
            <a:r>
              <a:rPr lang="en-US" dirty="0">
                <a:solidFill>
                  <a:srgbClr val="000000"/>
                </a:solidFill>
                <a:latin typeface="Calibri" charset="0"/>
              </a:rPr>
              <a:t> offers </a:t>
            </a:r>
            <a:r>
              <a:rPr lang="en-US" dirty="0" err="1">
                <a:solidFill>
                  <a:srgbClr val="000000"/>
                </a:solidFill>
                <a:latin typeface="Calibri" charset="0"/>
              </a:rPr>
              <a:t>ininal</a:t>
            </a:r>
            <a:r>
              <a:rPr lang="en-US" dirty="0">
                <a:solidFill>
                  <a:srgbClr val="000000"/>
                </a:solidFill>
                <a:latin typeface="Calibri" charset="0"/>
              </a:rPr>
              <a:t> card, a pre-paid MasterCard, through more than 5.000 retail sales points (</a:t>
            </a:r>
            <a:r>
              <a:rPr lang="en-US" dirty="0" err="1">
                <a:solidFill>
                  <a:srgbClr val="000000"/>
                </a:solidFill>
                <a:latin typeface="Calibri" charset="0"/>
              </a:rPr>
              <a:t>Migros</a:t>
            </a:r>
            <a:r>
              <a:rPr lang="en-US" dirty="0">
                <a:solidFill>
                  <a:srgbClr val="000000"/>
                </a:solidFill>
                <a:latin typeface="Calibri" charset="0"/>
              </a:rPr>
              <a:t>, </a:t>
            </a:r>
            <a:r>
              <a:rPr lang="en-US" dirty="0" err="1">
                <a:solidFill>
                  <a:srgbClr val="000000"/>
                </a:solidFill>
                <a:latin typeface="Calibri" charset="0"/>
              </a:rPr>
              <a:t>Tansaş</a:t>
            </a:r>
            <a:r>
              <a:rPr lang="en-US" dirty="0">
                <a:solidFill>
                  <a:srgbClr val="000000"/>
                </a:solidFill>
                <a:latin typeface="Calibri" charset="0"/>
              </a:rPr>
              <a:t>, D&amp;R, </a:t>
            </a:r>
            <a:r>
              <a:rPr lang="en-US" dirty="0" err="1">
                <a:solidFill>
                  <a:srgbClr val="000000"/>
                </a:solidFill>
                <a:latin typeface="Calibri" charset="0"/>
              </a:rPr>
              <a:t>Teknosa</a:t>
            </a:r>
            <a:r>
              <a:rPr lang="en-US" dirty="0">
                <a:solidFill>
                  <a:srgbClr val="000000"/>
                </a:solidFill>
                <a:latin typeface="Calibri" charset="0"/>
              </a:rPr>
              <a:t>, </a:t>
            </a:r>
            <a:r>
              <a:rPr lang="en-US" dirty="0" err="1">
                <a:solidFill>
                  <a:srgbClr val="000000"/>
                </a:solidFill>
                <a:latin typeface="Calibri" charset="0"/>
              </a:rPr>
              <a:t>Yaysat</a:t>
            </a:r>
            <a:r>
              <a:rPr lang="en-US" dirty="0">
                <a:solidFill>
                  <a:srgbClr val="000000"/>
                </a:solidFill>
                <a:latin typeface="Calibri" charset="0"/>
              </a:rPr>
              <a:t> and PTT) and </a:t>
            </a:r>
            <a:r>
              <a:rPr lang="en-US" dirty="0" err="1">
                <a:solidFill>
                  <a:srgbClr val="000000"/>
                </a:solidFill>
                <a:latin typeface="Calibri" charset="0"/>
              </a:rPr>
              <a:t>ininal</a:t>
            </a:r>
            <a:r>
              <a:rPr lang="en-US" dirty="0">
                <a:solidFill>
                  <a:srgbClr val="000000"/>
                </a:solidFill>
                <a:latin typeface="Calibri" charset="0"/>
              </a:rPr>
              <a:t> mobile wallet application to its customers.</a:t>
            </a:r>
          </a:p>
          <a:p>
            <a:r>
              <a:rPr lang="en-US" dirty="0" err="1">
                <a:solidFill>
                  <a:srgbClr val="000000"/>
                </a:solidFill>
                <a:latin typeface="Calibri" charset="0"/>
              </a:rPr>
              <a:t>ininal</a:t>
            </a:r>
            <a:r>
              <a:rPr lang="en-US" dirty="0">
                <a:solidFill>
                  <a:srgbClr val="000000"/>
                </a:solidFill>
                <a:latin typeface="Calibri" charset="0"/>
              </a:rPr>
              <a:t> users can deposit money into their cards or accounts via more than 10.000 retail and ATM points and spend their deposits in all physical and virtual POS all over the world.</a:t>
            </a:r>
          </a:p>
          <a:p>
            <a:r>
              <a:rPr lang="en-US" dirty="0" err="1">
                <a:solidFill>
                  <a:srgbClr val="000000"/>
                </a:solidFill>
                <a:latin typeface="Calibri" charset="0"/>
              </a:rPr>
              <a:t>ininal</a:t>
            </a:r>
            <a:r>
              <a:rPr lang="en-US" dirty="0">
                <a:solidFill>
                  <a:srgbClr val="000000"/>
                </a:solidFill>
                <a:latin typeface="Calibri" charset="0"/>
              </a:rPr>
              <a:t> users can reach all the services they desire through </a:t>
            </a:r>
            <a:r>
              <a:rPr lang="en-US" dirty="0" err="1">
                <a:solidFill>
                  <a:srgbClr val="000000"/>
                </a:solidFill>
                <a:latin typeface="Calibri" charset="0"/>
              </a:rPr>
              <a:t>ininal</a:t>
            </a:r>
            <a:r>
              <a:rPr lang="en-US" dirty="0">
                <a:solidFill>
                  <a:srgbClr val="000000"/>
                </a:solidFill>
                <a:latin typeface="Calibri" charset="0"/>
              </a:rPr>
              <a:t> online transactions and </a:t>
            </a:r>
            <a:r>
              <a:rPr lang="en-US" dirty="0" err="1">
                <a:solidFill>
                  <a:srgbClr val="000000"/>
                </a:solidFill>
                <a:latin typeface="Calibri" charset="0"/>
              </a:rPr>
              <a:t>ininal</a:t>
            </a:r>
            <a:r>
              <a:rPr lang="en-US" dirty="0">
                <a:solidFill>
                  <a:srgbClr val="000000"/>
                </a:solidFill>
                <a:latin typeface="Calibri" charset="0"/>
              </a:rPr>
              <a:t> mobile wallet.</a:t>
            </a:r>
          </a:p>
          <a:p>
            <a:endParaRPr lang="en-US" dirty="0">
              <a:solidFill>
                <a:srgbClr val="7F8C8D"/>
              </a:solidFill>
              <a:latin typeface="Calibri" charset="0"/>
            </a:endParaRPr>
          </a:p>
          <a:p>
            <a:pPr marL="0" indent="0">
              <a:buNone/>
            </a:pPr>
            <a:r>
              <a:rPr lang="en-US" dirty="0">
                <a:solidFill>
                  <a:srgbClr val="000000"/>
                </a:solidFill>
                <a:latin typeface="Calibri" charset="0"/>
              </a:rPr>
              <a:t>Corporate financial services</a:t>
            </a:r>
          </a:p>
          <a:p>
            <a:pPr marL="0" indent="0"/>
            <a:r>
              <a:rPr lang="en-US" dirty="0">
                <a:solidFill>
                  <a:srgbClr val="000000"/>
                </a:solidFill>
                <a:latin typeface="Calibri" charset="0"/>
              </a:rPr>
              <a:t> </a:t>
            </a:r>
            <a:r>
              <a:rPr lang="en-US" dirty="0" err="1">
                <a:solidFill>
                  <a:srgbClr val="000000"/>
                </a:solidFill>
                <a:latin typeface="Calibri" charset="0"/>
              </a:rPr>
              <a:t>ininal</a:t>
            </a:r>
            <a:r>
              <a:rPr lang="en-US" dirty="0">
                <a:solidFill>
                  <a:srgbClr val="000000"/>
                </a:solidFill>
                <a:latin typeface="Calibri" charset="0"/>
              </a:rPr>
              <a:t> develops customized platforms and offers co-branded cards with its customer customers</a:t>
            </a:r>
          </a:p>
          <a:p>
            <a:pPr marL="0" indent="0"/>
            <a:r>
              <a:rPr lang="en-US" dirty="0">
                <a:solidFill>
                  <a:srgbClr val="000000"/>
                </a:solidFill>
                <a:latin typeface="Calibri" charset="0"/>
              </a:rPr>
              <a:t> </a:t>
            </a:r>
            <a:r>
              <a:rPr lang="en-US" dirty="0" err="1">
                <a:solidFill>
                  <a:srgbClr val="000000"/>
                </a:solidFill>
                <a:latin typeface="Calibri" charset="0"/>
              </a:rPr>
              <a:t>ininal</a:t>
            </a:r>
            <a:r>
              <a:rPr lang="en-US" dirty="0">
                <a:solidFill>
                  <a:srgbClr val="000000"/>
                </a:solidFill>
                <a:latin typeface="Calibri" charset="0"/>
              </a:rPr>
              <a:t> offers lump-sum payment and expense tracking system to its corporate customers through its payment platforms and cards. Furthermore, it increases new customer acquisition through directing </a:t>
            </a:r>
            <a:r>
              <a:rPr lang="en-US" dirty="0" err="1">
                <a:solidFill>
                  <a:srgbClr val="000000"/>
                </a:solidFill>
                <a:latin typeface="Calibri" charset="0"/>
              </a:rPr>
              <a:t>campaings</a:t>
            </a:r>
            <a:r>
              <a:rPr lang="en-US" dirty="0">
                <a:solidFill>
                  <a:srgbClr val="000000"/>
                </a:solidFill>
                <a:latin typeface="Calibri" charset="0"/>
              </a:rPr>
              <a:t> and loyalty programs to end users.</a:t>
            </a:r>
            <a:endParaRPr lang="en-US" dirty="0">
              <a:solidFill>
                <a:srgbClr val="000000"/>
              </a:solidFill>
            </a:endParaRPr>
          </a:p>
        </p:txBody>
      </p:sp>
    </p:spTree>
    <p:extLst>
      <p:ext uri="{BB962C8B-B14F-4D97-AF65-F5344CB8AC3E}">
        <p14:creationId xmlns:p14="http://schemas.microsoft.com/office/powerpoint/2010/main" val="1742070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chemeClr val="accent2"/>
                </a:solidFill>
                <a:effectLst>
                  <a:outerShdw blurRad="38100" dist="38100" dir="2700000" algn="tl">
                    <a:srgbClr val="000000">
                      <a:alpha val="43137"/>
                    </a:srgbClr>
                  </a:outerShdw>
                </a:effectLst>
              </a:rPr>
              <a:t>Global Examples</a:t>
            </a:r>
            <a:endParaRPr lang="en-US" dirty="0"/>
          </a:p>
        </p:txBody>
      </p:sp>
      <p:sp>
        <p:nvSpPr>
          <p:cNvPr id="3" name="Content Placeholder 2"/>
          <p:cNvSpPr>
            <a:spLocks noGrp="1"/>
          </p:cNvSpPr>
          <p:nvPr>
            <p:ph idx="1"/>
          </p:nvPr>
        </p:nvSpPr>
        <p:spPr>
          <a:xfrm>
            <a:off x="838200" y="1825625"/>
            <a:ext cx="10515600" cy="2701987"/>
          </a:xfr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a:bodyPr>
          <a:lstStyle/>
          <a:p>
            <a:r>
              <a:rPr lang="tr-TR" b="1" dirty="0"/>
              <a:t>goHenry: </a:t>
            </a:r>
            <a:r>
              <a:rPr lang="tr-TR" dirty="0"/>
              <a:t>UK Based digital banking solution for parents company founded by parents at 2014. They are already rised 4.000.000 £ for %15 share from crowdcube in May 2016.</a:t>
            </a:r>
          </a:p>
          <a:p>
            <a:r>
              <a:rPr lang="tr-TR" b="1" dirty="0" err="1"/>
              <a:t>Osper</a:t>
            </a:r>
            <a:r>
              <a:rPr lang="tr-TR" b="1" dirty="0"/>
              <a:t>: </a:t>
            </a:r>
            <a:r>
              <a:rPr lang="en-US" dirty="0" err="1"/>
              <a:t>Osper</a:t>
            </a:r>
            <a:r>
              <a:rPr lang="en-US" dirty="0"/>
              <a:t> is a </a:t>
            </a:r>
            <a:r>
              <a:rPr lang="tr-TR" dirty="0"/>
              <a:t>UK Based </a:t>
            </a:r>
            <a:r>
              <a:rPr lang="en-US" dirty="0"/>
              <a:t>prepaid debit card and mobile banking service empowering young people to manage their money responsibly</a:t>
            </a:r>
            <a:r>
              <a:rPr lang="tr-TR" dirty="0"/>
              <a:t> and founded at 2012.</a:t>
            </a:r>
            <a:endParaRPr lang="en-US" dirty="0"/>
          </a:p>
        </p:txBody>
      </p:sp>
    </p:spTree>
    <p:extLst>
      <p:ext uri="{BB962C8B-B14F-4D97-AF65-F5344CB8AC3E}">
        <p14:creationId xmlns:p14="http://schemas.microsoft.com/office/powerpoint/2010/main" val="3645102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ln w="0"/>
                <a:solidFill>
                  <a:schemeClr val="accent2"/>
                </a:solidFill>
                <a:effectLst>
                  <a:outerShdw blurRad="38100" dist="19050" dir="2700000" algn="tl" rotWithShape="0">
                    <a:schemeClr val="dk1">
                      <a:alpha val="40000"/>
                    </a:schemeClr>
                  </a:outerShdw>
                </a:effectLst>
                <a:latin typeface="+mn-lt"/>
              </a:rPr>
              <a:t>The Market</a:t>
            </a:r>
            <a:endParaRPr lang="en-US" dirty="0">
              <a:ln w="0"/>
              <a:solidFill>
                <a:schemeClr val="accent2"/>
              </a:solidFill>
              <a:effectLst>
                <a:outerShdw blurRad="38100" dist="19050" dir="2700000" algn="tl" rotWithShape="0">
                  <a:schemeClr val="dk1">
                    <a:alpha val="40000"/>
                  </a:schemeClr>
                </a:outerShdw>
              </a:effectLst>
              <a:latin typeface="+mn-lt"/>
            </a:endParaRPr>
          </a:p>
        </p:txBody>
      </p:sp>
      <p:sp>
        <p:nvSpPr>
          <p:cNvPr id="3" name="Content Placeholder 2"/>
          <p:cNvSpPr>
            <a:spLocks noGrp="1"/>
          </p:cNvSpPr>
          <p:nvPr>
            <p:ph idx="1"/>
          </p:nvPr>
        </p:nvSpPr>
        <p:spPr>
          <a:xfrm>
            <a:off x="5366238" y="1472182"/>
            <a:ext cx="6712527" cy="4014066"/>
          </a:xfrm>
          <a:solidFill>
            <a:schemeClr val="bg1">
              <a:alpha val="42000"/>
            </a:schemeClr>
          </a:solidFill>
        </p:spPr>
        <p:txBody>
          <a:bodyPr vert="horz" lIns="91440" tIns="45720" rIns="91440" bIns="45720" rtlCol="0" anchor="t">
            <a:normAutofit/>
          </a:bodyPr>
          <a:lstStyle/>
          <a:p>
            <a:pPr marL="0" indent="0"/>
            <a:r>
              <a:rPr lang="en-US" b="1" dirty="0"/>
              <a:t> </a:t>
            </a:r>
            <a:r>
              <a:rPr lang="en-US" dirty="0"/>
              <a:t>Turkey's young population between 8-18 ages is 13.955.016 which is 20% of total population*</a:t>
            </a:r>
          </a:p>
          <a:p>
            <a:pPr marL="0" indent="0"/>
            <a:r>
              <a:rPr lang="en-US" b="1" dirty="0"/>
              <a:t> </a:t>
            </a:r>
            <a:r>
              <a:rPr lang="en-US" dirty="0"/>
              <a:t>This carries Turkey to leading position amongst all EU countries</a:t>
            </a:r>
          </a:p>
          <a:p>
            <a:pPr marL="0" indent="0"/>
            <a:r>
              <a:rPr lang="en-US" b="1" dirty="0"/>
              <a:t>  </a:t>
            </a:r>
            <a:r>
              <a:rPr lang="en-US" dirty="0"/>
              <a:t>As of 2015 in Turkey**: </a:t>
            </a:r>
          </a:p>
          <a:p>
            <a:pPr marL="457200" lvl="1" indent="0"/>
            <a:r>
              <a:rPr lang="en-US" b="1" dirty="0"/>
              <a:t> </a:t>
            </a:r>
            <a:r>
              <a:rPr lang="en-US" dirty="0"/>
              <a:t>5.434.150 students  - primary school</a:t>
            </a:r>
          </a:p>
          <a:p>
            <a:pPr marL="457200" lvl="1" indent="0"/>
            <a:r>
              <a:rPr lang="en-US" b="1" dirty="0"/>
              <a:t> </a:t>
            </a:r>
            <a:r>
              <a:rPr lang="en-US" dirty="0"/>
              <a:t>5.278.107 students  - high-school</a:t>
            </a:r>
          </a:p>
          <a:p>
            <a:pPr marL="457200" lvl="1" indent="0"/>
            <a:r>
              <a:rPr lang="en-US" b="1" dirty="0"/>
              <a:t> </a:t>
            </a:r>
            <a:r>
              <a:rPr lang="en-US" dirty="0"/>
              <a:t>5.691.017 students  - </a:t>
            </a:r>
            <a:r>
              <a:rPr lang="en-US" dirty="0" err="1"/>
              <a:t>lycee</a:t>
            </a:r>
            <a:endParaRPr lang="en-US" b="1" dirty="0"/>
          </a:p>
        </p:txBody>
      </p:sp>
      <p:pic>
        <p:nvPicPr>
          <p:cNvPr id="6" name="Picture 5"/>
          <p:cNvPicPr>
            <a:picLocks noChangeAspect="1"/>
          </p:cNvPicPr>
          <p:nvPr/>
        </p:nvPicPr>
        <p:blipFill>
          <a:blip r:embed="rId4"/>
          <a:stretch>
            <a:fillRect/>
          </a:stretch>
        </p:blipFill>
        <p:spPr>
          <a:xfrm>
            <a:off x="5321788" y="5483465"/>
            <a:ext cx="6663715" cy="417512"/>
          </a:xfrm>
          <a:prstGeom prst="rect">
            <a:avLst/>
          </a:prstGeom>
        </p:spPr>
      </p:pic>
      <p:pic>
        <p:nvPicPr>
          <p:cNvPr id="8" name="Picture 7"/>
          <p:cNvPicPr>
            <a:picLocks noChangeAspect="1"/>
          </p:cNvPicPr>
          <p:nvPr/>
        </p:nvPicPr>
        <p:blipFill>
          <a:blip r:embed="rId5"/>
          <a:stretch>
            <a:fillRect/>
          </a:stretch>
        </p:blipFill>
        <p:spPr>
          <a:xfrm>
            <a:off x="5308241" y="5799138"/>
            <a:ext cx="5343121" cy="390890"/>
          </a:xfrm>
          <a:prstGeom prst="rect">
            <a:avLst/>
          </a:prstGeom>
        </p:spPr>
      </p:pic>
      <p:pic>
        <p:nvPicPr>
          <p:cNvPr id="9" name="Picture 8" descr="Screenshot 2016-07-09 13.27.08.png"/>
          <p:cNvPicPr>
            <a:picLocks noChangeAspect="1"/>
          </p:cNvPicPr>
          <p:nvPr/>
        </p:nvPicPr>
        <p:blipFill>
          <a:blip r:embed="rId6"/>
          <a:stretch>
            <a:fillRect/>
          </a:stretch>
        </p:blipFill>
        <p:spPr>
          <a:xfrm>
            <a:off x="947738" y="1471613"/>
            <a:ext cx="3437059" cy="5211676"/>
          </a:xfrm>
          <a:prstGeom prst="rect">
            <a:avLst/>
          </a:prstGeom>
        </p:spPr>
      </p:pic>
    </p:spTree>
    <p:extLst>
      <p:ext uri="{BB962C8B-B14F-4D97-AF65-F5344CB8AC3E}">
        <p14:creationId xmlns:p14="http://schemas.microsoft.com/office/powerpoint/2010/main" val="4044045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12736</TotalTime>
  <Words>678</Words>
  <Application>Microsoft Office PowerPoint</Application>
  <PresentationFormat>Widescreen</PresentationFormat>
  <Paragraphs>91</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The Problem</vt:lpstr>
      <vt:lpstr>The Idea</vt:lpstr>
      <vt:lpstr>How It Works?</vt:lpstr>
      <vt:lpstr>The Product</vt:lpstr>
      <vt:lpstr>Distribution Channels</vt:lpstr>
      <vt:lpstr>Powered by ininal</vt:lpstr>
      <vt:lpstr>Global Examples</vt:lpstr>
      <vt:lpstr>The Market</vt:lpstr>
      <vt:lpstr>The Market</vt:lpstr>
      <vt:lpstr>The Market</vt:lpstr>
      <vt:lpstr>Manibux Ecosystem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Mete Bayrak</dc:creator>
  <cp:lastModifiedBy>Mete Bayrak</cp:lastModifiedBy>
  <cp:revision>41</cp:revision>
  <dcterms:created xsi:type="dcterms:W3CDTF">2016-05-13T11:33:07Z</dcterms:created>
  <dcterms:modified xsi:type="dcterms:W3CDTF">2016-08-23T18:42:29Z</dcterms:modified>
</cp:coreProperties>
</file>