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7" r:id="rId1"/>
  </p:sldMasterIdLst>
  <p:notesMasterIdLst>
    <p:notesMasterId r:id="rId31"/>
  </p:notesMasterIdLst>
  <p:handoutMasterIdLst>
    <p:handoutMasterId r:id="rId32"/>
  </p:handoutMasterIdLst>
  <p:sldIdLst>
    <p:sldId id="256" r:id="rId2"/>
    <p:sldId id="290" r:id="rId3"/>
    <p:sldId id="284" r:id="rId4"/>
    <p:sldId id="288" r:id="rId5"/>
    <p:sldId id="286" r:id="rId6"/>
    <p:sldId id="276" r:id="rId7"/>
    <p:sldId id="274" r:id="rId8"/>
    <p:sldId id="275" r:id="rId9"/>
    <p:sldId id="289" r:id="rId10"/>
    <p:sldId id="277" r:id="rId11"/>
    <p:sldId id="263" r:id="rId12"/>
    <p:sldId id="287" r:id="rId13"/>
    <p:sldId id="261" r:id="rId14"/>
    <p:sldId id="262" r:id="rId15"/>
    <p:sldId id="264" r:id="rId16"/>
    <p:sldId id="265" r:id="rId17"/>
    <p:sldId id="267" r:id="rId18"/>
    <p:sldId id="268" r:id="rId19"/>
    <p:sldId id="266" r:id="rId20"/>
    <p:sldId id="292" r:id="rId21"/>
    <p:sldId id="269" r:id="rId22"/>
    <p:sldId id="270" r:id="rId23"/>
    <p:sldId id="278" r:id="rId24"/>
    <p:sldId id="259" r:id="rId25"/>
    <p:sldId id="279" r:id="rId26"/>
    <p:sldId id="258" r:id="rId27"/>
    <p:sldId id="260" r:id="rId28"/>
    <p:sldId id="291" r:id="rId29"/>
    <p:sldId id="293" r:id="rId30"/>
  </p:sldIdLst>
  <p:sldSz cx="9144000" cy="6858000" type="screen4x3"/>
  <p:notesSz cx="7010400" cy="9296400"/>
  <p:custDataLst>
    <p:tags r:id="rId33"/>
  </p:custDataLst>
  <p:defaultTex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112B"/>
    <a:srgbClr val="CC9900"/>
    <a:srgbClr val="FFCC99"/>
    <a:srgbClr val="6600FF"/>
    <a:srgbClr val="FFCC00"/>
    <a:srgbClr val="CC6600"/>
    <a:srgbClr val="996633"/>
    <a:srgbClr val="9933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5506" autoAdjust="0"/>
    <p:restoredTop sz="93407" autoAdjust="0"/>
  </p:normalViewPr>
  <p:slideViewPr>
    <p:cSldViewPr>
      <p:cViewPr varScale="1">
        <p:scale>
          <a:sx n="51" d="100"/>
          <a:sy n="51" d="100"/>
        </p:scale>
        <p:origin x="90"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858"/>
    </p:cViewPr>
  </p:sorterViewPr>
  <p:notesViewPr>
    <p:cSldViewPr>
      <p:cViewPr varScale="1">
        <p:scale>
          <a:sx n="73" d="100"/>
          <a:sy n="73" d="100"/>
        </p:scale>
        <p:origin x="2658"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defTabSz="932259">
              <a:defRPr sz="1200">
                <a:latin typeface="Arial" charset="0"/>
              </a:defRPr>
            </a:lvl1pPr>
          </a:lstStyle>
          <a:p>
            <a:pPr>
              <a:defRPr/>
            </a:pPr>
            <a:endParaRPr lang="en-US"/>
          </a:p>
        </p:txBody>
      </p:sp>
      <p:sp>
        <p:nvSpPr>
          <p:cNvPr id="3174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2259">
              <a:defRPr sz="1200">
                <a:latin typeface="Arial" charset="0"/>
              </a:defRPr>
            </a:lvl1pPr>
          </a:lstStyle>
          <a:p>
            <a:pPr>
              <a:defRPr/>
            </a:pPr>
            <a:endParaRPr lang="en-US"/>
          </a:p>
        </p:txBody>
      </p:sp>
      <p:sp>
        <p:nvSpPr>
          <p:cNvPr id="3174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defTabSz="932259">
              <a:defRPr sz="1200">
                <a:latin typeface="Arial" charset="0"/>
              </a:defRPr>
            </a:lvl1pPr>
          </a:lstStyle>
          <a:p>
            <a:pPr>
              <a:defRPr/>
            </a:pPr>
            <a:r>
              <a:rPr lang="en-US"/>
              <a:t>ASTPS©Taxation of Real Estate Professionals</a:t>
            </a:r>
          </a:p>
        </p:txBody>
      </p:sp>
      <p:sp>
        <p:nvSpPr>
          <p:cNvPr id="3174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863">
              <a:defRPr sz="1200">
                <a:latin typeface="Arial" panose="020B0604020202020204" pitchFamily="34" charset="0"/>
              </a:defRPr>
            </a:lvl1pPr>
          </a:lstStyle>
          <a:p>
            <a:fld id="{462FDAE4-7B61-4C62-8582-2E923C5B1E70}" type="slidenum">
              <a:rPr lang="en-US"/>
              <a:pPr/>
              <a:t>‹#›</a:t>
            </a:fld>
            <a:endParaRPr lang="en-US"/>
          </a:p>
        </p:txBody>
      </p:sp>
    </p:spTree>
    <p:extLst>
      <p:ext uri="{BB962C8B-B14F-4D97-AF65-F5344CB8AC3E}">
        <p14:creationId xmlns:p14="http://schemas.microsoft.com/office/powerpoint/2010/main" val="1451323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68" tIns="46584" rIns="93168" bIns="46584" numCol="1" anchor="t" anchorCtr="0" compatLnSpc="1">
            <a:prstTxWarp prst="textNoShape">
              <a:avLst/>
            </a:prstTxWarp>
          </a:bodyPr>
          <a:lstStyle>
            <a:lvl1pPr defTabSz="932259" eaLnBrk="0" hangingPunct="0">
              <a:defRPr sz="1200">
                <a:latin typeface="Times New Roman" pitchFamily="18" charset="0"/>
              </a:defRPr>
            </a:lvl1pPr>
          </a:lstStyle>
          <a:p>
            <a:pPr>
              <a:defRPr/>
            </a:pPr>
            <a:endParaRPr lang="en-US"/>
          </a:p>
        </p:txBody>
      </p:sp>
      <p:sp>
        <p:nvSpPr>
          <p:cNvPr id="35843" name="Rectangle 9"/>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p:spPr>
        <p:txBody>
          <a:bodyPr vert="horz" wrap="square" lIns="93168" tIns="46584" rIns="93168"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68" tIns="46584" rIns="93168" bIns="46584" numCol="1" anchor="t" anchorCtr="0" compatLnSpc="1">
            <a:prstTxWarp prst="textNoShape">
              <a:avLst/>
            </a:prstTxWarp>
          </a:bodyPr>
          <a:lstStyle>
            <a:lvl1pPr algn="r" defTabSz="932259" eaLnBrk="0" hangingPunct="0">
              <a:defRPr sz="1200">
                <a:latin typeface="Times New Roman" pitchFamily="18" charset="0"/>
              </a:defRPr>
            </a:lvl1pPr>
          </a:lstStyle>
          <a:p>
            <a:pPr>
              <a:defRPr/>
            </a:pPr>
            <a:endParaRPr lang="en-US"/>
          </a:p>
        </p:txBody>
      </p:sp>
      <p:sp>
        <p:nvSpPr>
          <p:cNvPr id="2060" name="Rectangle 12"/>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68" tIns="46584" rIns="93168" bIns="46584" numCol="1" anchor="b" anchorCtr="0" compatLnSpc="1">
            <a:prstTxWarp prst="textNoShape">
              <a:avLst/>
            </a:prstTxWarp>
          </a:bodyPr>
          <a:lstStyle>
            <a:lvl1pPr defTabSz="932259" eaLnBrk="0" hangingPunct="0">
              <a:defRPr sz="1200">
                <a:latin typeface="Times New Roman" pitchFamily="18" charset="0"/>
              </a:defRPr>
            </a:lvl1pPr>
          </a:lstStyle>
          <a:p>
            <a:pPr>
              <a:defRPr/>
            </a:pPr>
            <a:r>
              <a:rPr lang="en-US"/>
              <a:t>ASTPS©</a:t>
            </a:r>
          </a:p>
        </p:txBody>
      </p:sp>
      <p:sp>
        <p:nvSpPr>
          <p:cNvPr id="2061" name="Rectangle 13"/>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68" tIns="46584" rIns="93168" bIns="46584" numCol="1" anchor="b" anchorCtr="0" compatLnSpc="1">
            <a:prstTxWarp prst="textNoShape">
              <a:avLst/>
            </a:prstTxWarp>
          </a:bodyPr>
          <a:lstStyle>
            <a:lvl1pPr algn="r" defTabSz="931863" eaLnBrk="0" hangingPunct="0">
              <a:defRPr sz="1200">
                <a:latin typeface="Times New Roman" panose="02020603050405020304" pitchFamily="18" charset="0"/>
              </a:defRPr>
            </a:lvl1pPr>
          </a:lstStyle>
          <a:p>
            <a:fld id="{71A4C1C7-C6C2-442C-AE0C-5858DD296F6A}" type="slidenum">
              <a:rPr lang="en-US"/>
              <a:pPr/>
              <a:t>‹#›</a:t>
            </a:fld>
            <a:endParaRPr lang="en-US"/>
          </a:p>
        </p:txBody>
      </p:sp>
    </p:spTree>
    <p:extLst>
      <p:ext uri="{BB962C8B-B14F-4D97-AF65-F5344CB8AC3E}">
        <p14:creationId xmlns:p14="http://schemas.microsoft.com/office/powerpoint/2010/main" val="242425961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taxandaccounting.bna.com/btac/display/link_res.adp?fedfid=4438587&amp;fname=irs_announcement_2011_40&amp;vname=tmfedtables" TargetMode="External"/><Relationship Id="rId3" Type="http://schemas.openxmlformats.org/officeDocument/2006/relationships/hyperlink" Target="http://taxandaccounting.bna.com/btac/display/link_res.adp?fedfid=4438587&amp;fname=irs_notice_2013_80&amp;vname=tmfedtables" TargetMode="External"/><Relationship Id="rId7" Type="http://schemas.openxmlformats.org/officeDocument/2006/relationships/hyperlink" Target="http://taxandaccounting.bna.com/btac/display/link_res.adp?fedfid=4438587&amp;fname=irs_revproc_2010_51&amp;vname=tmfedtable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taxandaccounting.bna.com/btac/display/link_res.adp?fedfid=4438587&amp;fname=irs_notice_2010_88&amp;vname=tmfedtables" TargetMode="External"/><Relationship Id="rId5" Type="http://schemas.openxmlformats.org/officeDocument/2006/relationships/hyperlink" Target="http://taxandaccounting.bna.com/btac/display/link_res.adp?fedfid=4438587&amp;fname=irs_notice_2012_1&amp;vname=tmfedtables" TargetMode="External"/><Relationship Id="rId4" Type="http://schemas.openxmlformats.org/officeDocument/2006/relationships/hyperlink" Target="http://taxandaccounting.bna.com/btac/display/link_res.adp?fedfid=4438587&amp;fname=irs_notice_2012_72&amp;vname=tmfedtabl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368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BA46859E-6713-4C2E-957D-73EA5DC0B0DD}" type="slidenum">
              <a:rPr lang="en-US" sz="1200">
                <a:latin typeface="Times New Roman" panose="02020603050405020304" pitchFamily="18" charset="0"/>
              </a:rPr>
              <a:pPr/>
              <a:t>1</a:t>
            </a:fld>
            <a:endParaRPr lang="en-US" sz="1200">
              <a:latin typeface="Times New Roman" panose="02020603050405020304" pitchFamily="18"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latin typeface="Arial" panose="020B0604020202020204" pitchFamily="34" charset="0"/>
              </a:rPr>
              <a:t>Many years ago I also had a NYS Real Estate Salesman’s license</a:t>
            </a:r>
          </a:p>
          <a:p>
            <a:r>
              <a:rPr lang="en-US" sz="1600" b="1" dirty="0">
                <a:latin typeface="Arial" panose="020B0604020202020204" pitchFamily="34" charset="0"/>
              </a:rPr>
              <a:t>Housekeeping</a:t>
            </a:r>
          </a:p>
          <a:p>
            <a:r>
              <a:rPr lang="en-US" sz="1600" b="1" dirty="0">
                <a:latin typeface="Arial" panose="020B0604020202020204" pitchFamily="34" charset="0"/>
              </a:rPr>
              <a:t>Handout packages include:</a:t>
            </a:r>
          </a:p>
          <a:p>
            <a:r>
              <a:rPr lang="en-US" sz="1600" b="1" dirty="0">
                <a:latin typeface="Arial" panose="020B0604020202020204" pitchFamily="34" charset="0"/>
              </a:rPr>
              <a:t>1. “Slides”</a:t>
            </a:r>
          </a:p>
          <a:p>
            <a:r>
              <a:rPr lang="en-US" sz="1600" b="1" dirty="0">
                <a:latin typeface="Arial" panose="020B0604020202020204" pitchFamily="34" charset="0"/>
              </a:rPr>
              <a:t>2. Firm brochure on </a:t>
            </a:r>
            <a:r>
              <a:rPr lang="en-US" sz="1600" b="1" dirty="0" err="1">
                <a:latin typeface="Arial" panose="020B0604020202020204" pitchFamily="34" charset="0"/>
              </a:rPr>
              <a:t>TAPeR</a:t>
            </a:r>
            <a:r>
              <a:rPr lang="en-US" sz="1600" b="1" dirty="0">
                <a:latin typeface="Arial" panose="020B0604020202020204" pitchFamily="34" charset="0"/>
              </a:rPr>
              <a:t> services</a:t>
            </a:r>
          </a:p>
          <a:p>
            <a:r>
              <a:rPr lang="en-US" sz="1600" b="1" dirty="0">
                <a:latin typeface="Arial" panose="020B0604020202020204" pitchFamily="34" charset="0"/>
              </a:rPr>
              <a:t>3. Newsletter – </a:t>
            </a:r>
            <a:r>
              <a:rPr lang="en-US" sz="1600" b="1" i="1" dirty="0">
                <a:latin typeface="Arial" panose="020B0604020202020204" pitchFamily="34" charset="0"/>
              </a:rPr>
              <a:t>IRS Times &amp; Inquirer</a:t>
            </a:r>
            <a:endParaRPr lang="en-US" sz="1600" b="1" dirty="0">
              <a:latin typeface="Arial" panose="020B0604020202020204" pitchFamily="34" charset="0"/>
            </a:endParaRPr>
          </a:p>
          <a:p>
            <a:r>
              <a:rPr lang="en-US" sz="1600" b="1" dirty="0">
                <a:latin typeface="Arial" panose="020B0604020202020204" pitchFamily="34" charset="0"/>
              </a:rPr>
              <a:t>4. Response Form</a:t>
            </a:r>
          </a:p>
          <a:p>
            <a:r>
              <a:rPr lang="en-US" sz="1600" b="1" dirty="0">
                <a:latin typeface="Arial" panose="020B0604020202020204" pitchFamily="34" charset="0"/>
              </a:rPr>
              <a:t>5. Business card</a:t>
            </a:r>
          </a:p>
          <a:p>
            <a:endParaRPr lang="en-US" sz="1600" b="1" dirty="0">
              <a:latin typeface="Arial" panose="020B0604020202020204" pitchFamily="34" charset="0"/>
            </a:endParaRPr>
          </a:p>
          <a:p>
            <a:r>
              <a:rPr lang="en-US" sz="1600" b="1" dirty="0">
                <a:latin typeface="Arial" panose="020B0604020202020204" pitchFamily="34" charset="0"/>
              </a:rPr>
              <a:t>I was a Realtor many years ago—It was too hard!</a:t>
            </a:r>
          </a:p>
          <a:p>
            <a:r>
              <a:rPr lang="en-US" sz="1600" b="1" i="1" dirty="0">
                <a:latin typeface="Arial" panose="020B0604020202020204" pitchFamily="34" charset="0"/>
              </a:rPr>
              <a:t>Story: Mrs. Higgins</a:t>
            </a:r>
          </a:p>
        </p:txBody>
      </p:sp>
      <p:sp>
        <p:nvSpPr>
          <p:cNvPr id="36870" name="WordArt 4"/>
          <p:cNvSpPr>
            <a:spLocks noChangeArrowheads="1" noChangeShapeType="1" noTextEdit="1"/>
          </p:cNvSpPr>
          <p:nvPr/>
        </p:nvSpPr>
        <p:spPr bwMode="auto">
          <a:xfrm>
            <a:off x="1870075" y="309563"/>
            <a:ext cx="3095625" cy="668337"/>
          </a:xfrm>
          <a:prstGeom prst="rect">
            <a:avLst/>
          </a:prstGeom>
        </p:spPr>
        <p:txBody>
          <a:bodyPr wrap="none" fromWordArt="1">
            <a:prstTxWarp prst="textDoubleWave1">
              <a:avLst>
                <a:gd name="adj1" fmla="val 6500"/>
                <a:gd name="adj2" fmla="val 0"/>
              </a:avLst>
            </a:prstTxWarp>
          </a:bodyPr>
          <a:lstStyle/>
          <a:p>
            <a:pPr algn="ctr"/>
            <a:r>
              <a:rPr lang="en-US" sz="3500" kern="10" spc="-357">
                <a:ln w="12700">
                  <a:solidFill>
                    <a:srgbClr val="000099"/>
                  </a:solidFill>
                  <a:miter lim="800000"/>
                  <a:headEnd/>
                  <a:tailEnd/>
                </a:ln>
                <a:solidFill>
                  <a:srgbClr val="33CCFF"/>
                </a:solidFill>
                <a:effectLst>
                  <a:outerShdw dist="125724" dir="18900000" algn="ctr" rotWithShape="0">
                    <a:srgbClr val="000099"/>
                  </a:outerShdw>
                </a:effectLst>
                <a:latin typeface="Impact" panose="020B0806030902050204" pitchFamily="34" charset="0"/>
              </a:rPr>
              <a:t>Speaker's Notes</a:t>
            </a:r>
          </a:p>
        </p:txBody>
      </p:sp>
    </p:spTree>
    <p:extLst>
      <p:ext uri="{BB962C8B-B14F-4D97-AF65-F5344CB8AC3E}">
        <p14:creationId xmlns:p14="http://schemas.microsoft.com/office/powerpoint/2010/main" val="365580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460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FFE4C0C4-D9A6-4849-AB32-15BC57190C74}" type="slidenum">
              <a:rPr lang="en-US" sz="1200">
                <a:latin typeface="Times New Roman" panose="02020603050405020304" pitchFamily="18" charset="0"/>
              </a:rPr>
              <a:pPr/>
              <a:t>10</a:t>
            </a:fld>
            <a:endParaRPr lang="en-US" sz="1200">
              <a:latin typeface="Times New Roman" panose="02020603050405020304" pitchFamily="18" charset="0"/>
            </a:endParaRPr>
          </a:p>
        </p:txBody>
      </p:sp>
      <p:sp>
        <p:nvSpPr>
          <p:cNvPr id="46084" name="Rectangle 1026"/>
          <p:cNvSpPr>
            <a:spLocks noGrp="1" noRot="1" noChangeAspect="1" noChangeArrowheads="1" noTextEdit="1"/>
          </p:cNvSpPr>
          <p:nvPr>
            <p:ph type="sldImg"/>
          </p:nvPr>
        </p:nvSpPr>
        <p:spPr>
          <a:ln/>
        </p:spPr>
      </p:sp>
      <p:sp>
        <p:nvSpPr>
          <p:cNvPr id="4608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72863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471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C39841A4-A370-4C3D-8917-B200585A8158}" type="slidenum">
              <a:rPr lang="en-US" sz="1200">
                <a:latin typeface="Times New Roman" panose="02020603050405020304" pitchFamily="18" charset="0"/>
              </a:rPr>
              <a:pPr/>
              <a:t>11</a:t>
            </a:fld>
            <a:endParaRPr lang="en-US" sz="1200">
              <a:latin typeface="Times New Roman" panose="02020603050405020304" pitchFamily="18"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latin typeface="Arial" panose="020B0604020202020204" pitchFamily="34" charset="0"/>
              </a:rPr>
              <a:t>If you make an estimated payment from each commission check, regardless of dates there will be no penalties applied—as long as the amount of the estimate is appropriate to your tax bracket.  It just requires a little more work </a:t>
            </a:r>
          </a:p>
          <a:p>
            <a:endParaRPr lang="en-US" sz="1600" dirty="0">
              <a:latin typeface="Arial" panose="020B0604020202020204" pitchFamily="34" charset="0"/>
            </a:endParaRPr>
          </a:p>
        </p:txBody>
      </p:sp>
    </p:spTree>
    <p:extLst>
      <p:ext uri="{BB962C8B-B14F-4D97-AF65-F5344CB8AC3E}">
        <p14:creationId xmlns:p14="http://schemas.microsoft.com/office/powerpoint/2010/main" val="303979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anose="020B0604020202020204" pitchFamily="34" charset="0"/>
              </a:rPr>
              <a:t>IRS believes in the truth and honesty of taxpayers…</a:t>
            </a:r>
          </a:p>
          <a:p>
            <a:endParaRPr lang="en-US">
              <a:latin typeface="Arial" panose="020B0604020202020204" pitchFamily="34" charset="0"/>
            </a:endParaRPr>
          </a:p>
          <a:p>
            <a:r>
              <a:rPr lang="en-US">
                <a:latin typeface="Arial" panose="020B0604020202020204" pitchFamily="34" charset="0"/>
              </a:rPr>
              <a:t>As long as it’s wrapped in proof!</a:t>
            </a:r>
          </a:p>
        </p:txBody>
      </p:sp>
      <p:sp>
        <p:nvSpPr>
          <p:cNvPr id="4813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481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DFB8033-2C59-4961-A567-B7E4AD909EB4}" type="slidenum">
              <a:rPr lang="en-US" sz="1200">
                <a:latin typeface="Times New Roman" panose="02020603050405020304" pitchFamily="18" charset="0"/>
              </a:rPr>
              <a:pPr/>
              <a:t>12</a:t>
            </a:fld>
            <a:endParaRPr lang="en-US" sz="1200">
              <a:latin typeface="Times New Roman" panose="02020603050405020304" pitchFamily="18" charset="0"/>
            </a:endParaRPr>
          </a:p>
        </p:txBody>
      </p:sp>
    </p:spTree>
    <p:extLst>
      <p:ext uri="{BB962C8B-B14F-4D97-AF65-F5344CB8AC3E}">
        <p14:creationId xmlns:p14="http://schemas.microsoft.com/office/powerpoint/2010/main" val="1670905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4915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E8388E10-D169-4C21-B23E-A8FC88EBC581}" type="slidenum">
              <a:rPr lang="en-US" sz="1200">
                <a:latin typeface="Times New Roman" panose="02020603050405020304" pitchFamily="18" charset="0"/>
              </a:rPr>
              <a:pPr/>
              <a:t>13</a:t>
            </a:fld>
            <a:endParaRPr lang="en-US" sz="1200">
              <a:latin typeface="Times New Roman" panose="02020603050405020304" pitchFamily="18"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2014  56 cents [Notice </a:t>
            </a:r>
            <a:r>
              <a:rPr lang="en-US" dirty="0">
                <a:hlinkClick r:id="rId3"/>
              </a:rPr>
              <a:t>2013-80</a:t>
            </a:r>
            <a:r>
              <a:rPr lang="en-US" dirty="0"/>
              <a:t>] </a:t>
            </a:r>
          </a:p>
          <a:p>
            <a:r>
              <a:rPr lang="en-US" dirty="0"/>
              <a:t>2013  56.5 cents [Notice </a:t>
            </a:r>
            <a:r>
              <a:rPr lang="en-US" dirty="0">
                <a:hlinkClick r:id="rId4"/>
              </a:rPr>
              <a:t>2012-72</a:t>
            </a:r>
            <a:r>
              <a:rPr lang="en-US" dirty="0"/>
              <a:t>]  </a:t>
            </a:r>
          </a:p>
          <a:p>
            <a:pPr marL="228600" indent="-228600">
              <a:buAutoNum type="arabicPlain" startAt="2012"/>
            </a:pPr>
            <a:r>
              <a:rPr lang="en-US" dirty="0"/>
              <a:t>  55.5 cents [Notice </a:t>
            </a:r>
            <a:r>
              <a:rPr lang="en-US" dirty="0">
                <a:hlinkClick r:id="rId5"/>
              </a:rPr>
              <a:t>2012-1</a:t>
            </a:r>
            <a:r>
              <a:rPr lang="en-US" dirty="0"/>
              <a:t>]  </a:t>
            </a:r>
          </a:p>
          <a:p>
            <a:pPr marL="228600" indent="-228600">
              <a:buAutoNum type="arabicPlain" startAt="2011"/>
            </a:pPr>
            <a:r>
              <a:rPr lang="en-US" dirty="0"/>
              <a:t>  51 cents (1/1/11-6/30/11) [Notice </a:t>
            </a:r>
            <a:r>
              <a:rPr lang="en-US" dirty="0">
                <a:hlinkClick r:id="rId6"/>
              </a:rPr>
              <a:t>2010-88</a:t>
            </a:r>
            <a:r>
              <a:rPr lang="en-US" dirty="0"/>
              <a:t>; Rev. Proc. </a:t>
            </a:r>
            <a:r>
              <a:rPr lang="en-US" dirty="0">
                <a:hlinkClick r:id="rId7"/>
              </a:rPr>
              <a:t>2010-51</a:t>
            </a:r>
            <a:r>
              <a:rPr lang="en-US" dirty="0"/>
              <a:t>]   </a:t>
            </a:r>
          </a:p>
          <a:p>
            <a:pPr marL="0" indent="0">
              <a:buNone/>
            </a:pPr>
            <a:r>
              <a:rPr lang="en-US" dirty="0"/>
              <a:t>          55.5 cents (7/1/11-12/31/11) [Announcement </a:t>
            </a:r>
            <a:r>
              <a:rPr lang="en-US" dirty="0">
                <a:hlinkClick r:id="rId8"/>
              </a:rPr>
              <a:t>2011-40</a:t>
            </a:r>
            <a:r>
              <a:rPr lang="en-US" dirty="0"/>
              <a:t>] </a:t>
            </a:r>
          </a:p>
        </p:txBody>
      </p:sp>
    </p:spTree>
    <p:extLst>
      <p:ext uri="{BB962C8B-B14F-4D97-AF65-F5344CB8AC3E}">
        <p14:creationId xmlns:p14="http://schemas.microsoft.com/office/powerpoint/2010/main" val="381983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501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11904CD7-2D38-4F50-B3D3-B0D1E5D46E15}" type="slidenum">
              <a:rPr lang="en-US" sz="1200">
                <a:latin typeface="Times New Roman" panose="02020603050405020304" pitchFamily="18" charset="0"/>
              </a:rPr>
              <a:pPr/>
              <a:t>14</a:t>
            </a:fld>
            <a:endParaRPr lang="en-US" sz="1200">
              <a:latin typeface="Times New Roman" panose="02020603050405020304" pitchFamily="18"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latin typeface="Arial" panose="020B0604020202020204" pitchFamily="34" charset="0"/>
              </a:rPr>
              <a:t>Exclusive use test must be met. Total exclusive use area divided by total area</a:t>
            </a:r>
          </a:p>
          <a:p>
            <a:endParaRPr lang="en-US" sz="1600" dirty="0">
              <a:latin typeface="Arial" panose="020B0604020202020204" pitchFamily="34" charset="0"/>
            </a:endParaRPr>
          </a:p>
          <a:p>
            <a:r>
              <a:rPr lang="en-US" sz="1600" dirty="0">
                <a:latin typeface="Arial" panose="020B0604020202020204" pitchFamily="34" charset="0"/>
              </a:rPr>
              <a:t>Home equity loans – tracing rules apply. If proceeds went to purchase a personal asset you may still deduct on Schedule A, but none can be used on Form 8829. If proceeds were used to by a business asset then the interest can be treated as business interest and deducted on Schedule C – not on 8829. This is to your benefit. Tracing rules also apply here.</a:t>
            </a:r>
          </a:p>
          <a:p>
            <a:endParaRPr lang="en-US" sz="1600" dirty="0">
              <a:latin typeface="Arial" panose="020B0604020202020204" pitchFamily="34" charset="0"/>
            </a:endParaRPr>
          </a:p>
          <a:p>
            <a:r>
              <a:rPr lang="en-US" sz="1600" dirty="0">
                <a:latin typeface="Arial" panose="020B0604020202020204" pitchFamily="34" charset="0"/>
              </a:rPr>
              <a:t>600 </a:t>
            </a:r>
            <a:r>
              <a:rPr lang="en-US" sz="1600" dirty="0" err="1">
                <a:latin typeface="Arial" panose="020B0604020202020204" pitchFamily="34" charset="0"/>
              </a:rPr>
              <a:t>sq</a:t>
            </a:r>
            <a:r>
              <a:rPr lang="en-US" sz="1600" dirty="0">
                <a:latin typeface="Arial" panose="020B0604020202020204" pitchFamily="34" charset="0"/>
              </a:rPr>
              <a:t>’ apartment with home office</a:t>
            </a:r>
          </a:p>
          <a:p>
            <a:endParaRPr lang="en-US" sz="1600" dirty="0">
              <a:latin typeface="Arial" panose="020B0604020202020204" pitchFamily="34" charset="0"/>
            </a:endParaRPr>
          </a:p>
        </p:txBody>
      </p:sp>
    </p:spTree>
    <p:extLst>
      <p:ext uri="{BB962C8B-B14F-4D97-AF65-F5344CB8AC3E}">
        <p14:creationId xmlns:p14="http://schemas.microsoft.com/office/powerpoint/2010/main" val="222543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512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20F19FC1-6262-4985-8BDF-0F50B065A3C8}" type="slidenum">
              <a:rPr lang="en-US" sz="1200">
                <a:latin typeface="Times New Roman" panose="02020603050405020304" pitchFamily="18" charset="0"/>
              </a:rPr>
              <a:pPr/>
              <a:t>15</a:t>
            </a:fld>
            <a:endParaRPr lang="en-US" sz="1200">
              <a:latin typeface="Times New Roman" panose="02020603050405020304" pitchFamily="18"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latin typeface="Arial" panose="020B0604020202020204" pitchFamily="34" charset="0"/>
            </a:endParaRPr>
          </a:p>
          <a:p>
            <a:endParaRPr lang="en-US" sz="1600">
              <a:latin typeface="Arial" panose="020B0604020202020204" pitchFamily="34" charset="0"/>
            </a:endParaRPr>
          </a:p>
          <a:p>
            <a:r>
              <a:rPr lang="en-US" sz="1600">
                <a:latin typeface="Arial" panose="020B0604020202020204" pitchFamily="34" charset="0"/>
              </a:rPr>
              <a:t>On computers we may need to allocate based on usage.</a:t>
            </a:r>
          </a:p>
          <a:p>
            <a:r>
              <a:rPr lang="en-US" sz="1600">
                <a:latin typeface="Arial" panose="020B0604020202020204" pitchFamily="34" charset="0"/>
              </a:rPr>
              <a:t>Lease usually has lower impact on cash flow, often higher total expense.</a:t>
            </a:r>
          </a:p>
          <a:p>
            <a:r>
              <a:rPr lang="en-US" sz="1600">
                <a:latin typeface="Arial" panose="020B0604020202020204" pitchFamily="34" charset="0"/>
              </a:rPr>
              <a:t>You may be able to deduct costs for Internet access, business related software</a:t>
            </a:r>
          </a:p>
          <a:p>
            <a:endParaRPr lang="en-US" sz="1600">
              <a:latin typeface="Arial" panose="020B0604020202020204" pitchFamily="34" charset="0"/>
            </a:endParaRPr>
          </a:p>
          <a:p>
            <a:r>
              <a:rPr lang="en-US" sz="1600">
                <a:latin typeface="Arial" panose="020B0604020202020204" pitchFamily="34" charset="0"/>
              </a:rPr>
              <a:t>Sale of residence with home office – cease deduction in year before sale. If unsure, cease and amend later if you decide to stay</a:t>
            </a:r>
          </a:p>
          <a:p>
            <a:endParaRPr lang="en-US" sz="1600">
              <a:latin typeface="Arial" panose="020B0604020202020204" pitchFamily="34" charset="0"/>
            </a:endParaRPr>
          </a:p>
          <a:p>
            <a:endParaRPr lang="en-US" sz="1600">
              <a:latin typeface="Arial" panose="020B0604020202020204" pitchFamily="34" charset="0"/>
            </a:endParaRPr>
          </a:p>
        </p:txBody>
      </p:sp>
    </p:spTree>
    <p:extLst>
      <p:ext uri="{BB962C8B-B14F-4D97-AF65-F5344CB8AC3E}">
        <p14:creationId xmlns:p14="http://schemas.microsoft.com/office/powerpoint/2010/main" val="96295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522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F9154669-2014-4415-BD2C-AED82A95621F}" type="slidenum">
              <a:rPr lang="en-US" sz="1200">
                <a:latin typeface="Times New Roman" panose="02020603050405020304" pitchFamily="18" charset="0"/>
              </a:rPr>
              <a:pPr/>
              <a:t>16</a:t>
            </a:fld>
            <a:endParaRPr lang="en-US" sz="1200">
              <a:latin typeface="Times New Roman" panose="02020603050405020304" pitchFamily="18"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latin typeface="Arial" panose="020B0604020202020204" pitchFamily="34" charset="0"/>
              </a:rPr>
              <a:t> As with the computer:</a:t>
            </a:r>
          </a:p>
          <a:p>
            <a:r>
              <a:rPr lang="en-US" sz="1600" dirty="0">
                <a:latin typeface="Arial" panose="020B0604020202020204" pitchFamily="34" charset="0"/>
              </a:rPr>
              <a:t>	Lease usually has lower impact on cash flow, often higher total expense.</a:t>
            </a:r>
          </a:p>
          <a:p>
            <a:r>
              <a:rPr lang="en-US" sz="1600" dirty="0">
                <a:latin typeface="Arial" panose="020B0604020202020204" pitchFamily="34" charset="0"/>
              </a:rPr>
              <a:t>Mileage method OK for either owned or leased vehicles.</a:t>
            </a:r>
          </a:p>
          <a:p>
            <a:endParaRPr lang="en-US" sz="1600" dirty="0">
              <a:latin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dirty="0">
                <a:latin typeface="Arial" panose="020B0604020202020204" pitchFamily="34" charset="0"/>
              </a:rPr>
              <a:t>For 2014 .56 per mile, for 2013</a:t>
            </a:r>
            <a:r>
              <a:rPr lang="en-US" sz="1600" baseline="0" dirty="0">
                <a:latin typeface="Arial" panose="020B0604020202020204" pitchFamily="34" charset="0"/>
              </a:rPr>
              <a:t> .565 per mile, for 2012 .555 per mile, </a:t>
            </a:r>
            <a:r>
              <a:rPr lang="en-US" sz="1600" dirty="0">
                <a:latin typeface="Arial" panose="020B0604020202020204" pitchFamily="34" charset="0"/>
              </a:rPr>
              <a:t>for 2010 .50 per mile, and for 2011 .51 per mile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dirty="0">
                <a:latin typeface="Arial" panose="020B0604020202020204" pitchFamily="34" charset="0"/>
              </a:rPr>
              <a:t>Medical and moving:</a:t>
            </a:r>
            <a:r>
              <a:rPr lang="en-US" sz="1600" baseline="0" dirty="0">
                <a:latin typeface="Arial" panose="020B0604020202020204" pitchFamily="34" charset="0"/>
              </a:rPr>
              <a:t> 2014 .235; 2013 .24; 2012 .23</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aseline="0" dirty="0">
                <a:latin typeface="Arial" panose="020B0604020202020204" pitchFamily="34" charset="0"/>
              </a:rPr>
              <a:t>Charitable .14</a:t>
            </a:r>
            <a:endParaRPr lang="en-US" sz="1600" dirty="0">
              <a:latin typeface="Arial" panose="020B0604020202020204" pitchFamily="34" charset="0"/>
            </a:endParaRPr>
          </a:p>
          <a:p>
            <a:endParaRPr lang="en-US" sz="1600" dirty="0">
              <a:latin typeface="Arial" panose="020B0604020202020204" pitchFamily="34" charset="0"/>
            </a:endParaRPr>
          </a:p>
          <a:p>
            <a:r>
              <a:rPr lang="en-US" sz="1600" dirty="0">
                <a:latin typeface="Arial" panose="020B0604020202020204" pitchFamily="34" charset="0"/>
              </a:rPr>
              <a:t>Owned auto: Election to standard rate general must be made in 1</a:t>
            </a:r>
            <a:r>
              <a:rPr lang="en-US" sz="1600" baseline="30000" dirty="0">
                <a:latin typeface="Arial" panose="020B0604020202020204" pitchFamily="34" charset="0"/>
              </a:rPr>
              <a:t>st</a:t>
            </a:r>
            <a:r>
              <a:rPr lang="en-US" sz="1600" dirty="0">
                <a:latin typeface="Arial" panose="020B0604020202020204" pitchFamily="34" charset="0"/>
              </a:rPr>
              <a:t> yr. </a:t>
            </a:r>
          </a:p>
          <a:p>
            <a:r>
              <a:rPr lang="en-US" sz="1600" dirty="0">
                <a:latin typeface="Arial" panose="020B0604020202020204" pitchFamily="34" charset="0"/>
              </a:rPr>
              <a:t>May switch to actual later w/o depreciation or if not fully depreciated must use SL method.</a:t>
            </a:r>
          </a:p>
          <a:p>
            <a:endParaRPr lang="en-US" sz="1600" dirty="0">
              <a:latin typeface="Arial" panose="020B0604020202020204" pitchFamily="34" charset="0"/>
            </a:endParaRPr>
          </a:p>
          <a:p>
            <a:r>
              <a:rPr lang="en-US" sz="1600" dirty="0">
                <a:latin typeface="Arial" panose="020B0604020202020204" pitchFamily="34" charset="0"/>
              </a:rPr>
              <a:t>Leased auto: If elected standard rate per mile method must used for entire period of lease.</a:t>
            </a:r>
          </a:p>
          <a:p>
            <a:endParaRPr lang="en-US" sz="1600" dirty="0">
              <a:latin typeface="Arial" panose="020B0604020202020204" pitchFamily="34" charset="0"/>
            </a:endParaRPr>
          </a:p>
        </p:txBody>
      </p:sp>
    </p:spTree>
    <p:extLst>
      <p:ext uri="{BB962C8B-B14F-4D97-AF65-F5344CB8AC3E}">
        <p14:creationId xmlns:p14="http://schemas.microsoft.com/office/powerpoint/2010/main" val="4001070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532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5537518D-4F07-4FC2-B177-ABBA5D804F71}" type="slidenum">
              <a:rPr lang="en-US" sz="1200">
                <a:latin typeface="Times New Roman" panose="02020603050405020304" pitchFamily="18" charset="0"/>
              </a:rPr>
              <a:pPr/>
              <a:t>17</a:t>
            </a:fld>
            <a:endParaRPr lang="en-US" sz="1200">
              <a:latin typeface="Times New Roman" panose="02020603050405020304" pitchFamily="18"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latin typeface="Arial" panose="020B0604020202020204" pitchFamily="34" charset="0"/>
              </a:rPr>
              <a:t>Be careful not to disturb dependency deductions</a:t>
            </a:r>
          </a:p>
        </p:txBody>
      </p:sp>
    </p:spTree>
    <p:extLst>
      <p:ext uri="{BB962C8B-B14F-4D97-AF65-F5344CB8AC3E}">
        <p14:creationId xmlns:p14="http://schemas.microsoft.com/office/powerpoint/2010/main" val="1520009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542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74FAB3EF-1E6A-4CC3-9CEE-C05607E810FA}" type="slidenum">
              <a:rPr lang="en-US" sz="1200">
                <a:latin typeface="Times New Roman" panose="02020603050405020304" pitchFamily="18" charset="0"/>
              </a:rPr>
              <a:pPr/>
              <a:t>18</a:t>
            </a:fld>
            <a:endParaRPr lang="en-US" sz="1200">
              <a:latin typeface="Times New Roman" panose="02020603050405020304" pitchFamily="18"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latin typeface="Arial" panose="020B0604020202020204" pitchFamily="34" charset="0"/>
              </a:rPr>
              <a:t>Health insurance benefit often motivates this situation</a:t>
            </a:r>
          </a:p>
        </p:txBody>
      </p:sp>
    </p:spTree>
    <p:extLst>
      <p:ext uri="{BB962C8B-B14F-4D97-AF65-F5344CB8AC3E}">
        <p14:creationId xmlns:p14="http://schemas.microsoft.com/office/powerpoint/2010/main" val="448513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552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02336BDC-5EC8-4232-ABA6-D1BF703DE1DE}" type="slidenum">
              <a:rPr lang="en-US" sz="1200">
                <a:latin typeface="Times New Roman" panose="02020603050405020304" pitchFamily="18" charset="0"/>
              </a:rPr>
              <a:pPr/>
              <a:t>19</a:t>
            </a:fld>
            <a:endParaRPr lang="en-US" sz="1200">
              <a:latin typeface="Times New Roman" panose="02020603050405020304" pitchFamily="18" charset="0"/>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latin typeface="Arial" panose="020B0604020202020204" pitchFamily="34" charset="0"/>
              </a:rPr>
              <a:t>A recap of the rules on having family employees</a:t>
            </a:r>
          </a:p>
          <a:p>
            <a:endParaRPr lang="en-US" sz="1600" dirty="0">
              <a:latin typeface="Arial" panose="020B0604020202020204" pitchFamily="34" charset="0"/>
            </a:endParaRPr>
          </a:p>
          <a:p>
            <a:r>
              <a:rPr lang="en-US" sz="1600" dirty="0">
                <a:latin typeface="Arial" panose="020B0604020202020204" pitchFamily="34" charset="0"/>
              </a:rPr>
              <a:t>Example: Child &lt; 18 years of age, not HS graduate</a:t>
            </a:r>
          </a:p>
          <a:p>
            <a:r>
              <a:rPr lang="en-US" sz="1600" dirty="0">
                <a:latin typeface="Arial" panose="020B0604020202020204" pitchFamily="34" charset="0"/>
              </a:rPr>
              <a:t>Wages of: $2,500</a:t>
            </a:r>
          </a:p>
          <a:p>
            <a:r>
              <a:rPr lang="en-US" sz="1600" dirty="0">
                <a:latin typeface="Arial" panose="020B0604020202020204" pitchFamily="34" charset="0"/>
              </a:rPr>
              <a:t>Exempt from FICA, FUTA, NYSUI, WC, NYS DBL</a:t>
            </a:r>
          </a:p>
          <a:p>
            <a:r>
              <a:rPr lang="en-US" sz="1600" dirty="0">
                <a:latin typeface="Arial" panose="020B0604020202020204" pitchFamily="34" charset="0"/>
              </a:rPr>
              <a:t>Savings to parent:</a:t>
            </a:r>
          </a:p>
          <a:p>
            <a:r>
              <a:rPr lang="en-US" sz="1600" dirty="0">
                <a:latin typeface="Arial" panose="020B0604020202020204" pitchFamily="34" charset="0"/>
              </a:rPr>
              <a:t>	15.3% X 2500 = $385</a:t>
            </a:r>
          </a:p>
          <a:p>
            <a:r>
              <a:rPr lang="en-US" sz="1600" dirty="0">
                <a:latin typeface="Arial" panose="020B0604020202020204" pitchFamily="34" charset="0"/>
              </a:rPr>
              <a:t>	28.0% x 2500 = </a:t>
            </a:r>
            <a:r>
              <a:rPr lang="en-US" sz="1600" u="sng" dirty="0">
                <a:latin typeface="Arial" panose="020B0604020202020204" pitchFamily="34" charset="0"/>
              </a:rPr>
              <a:t>$700</a:t>
            </a:r>
          </a:p>
          <a:p>
            <a:r>
              <a:rPr lang="en-US" sz="1600" dirty="0">
                <a:latin typeface="Arial" panose="020B0604020202020204" pitchFamily="34" charset="0"/>
              </a:rPr>
              <a:t>	Total saved    = $1,085</a:t>
            </a:r>
          </a:p>
          <a:p>
            <a:r>
              <a:rPr lang="en-US" sz="1600" dirty="0">
                <a:latin typeface="Arial" panose="020B0604020202020204" pitchFamily="34" charset="0"/>
              </a:rPr>
              <a:t>Must consider impact on education credits, etc.</a:t>
            </a:r>
          </a:p>
          <a:p>
            <a:r>
              <a:rPr lang="en-US" sz="1600" dirty="0">
                <a:latin typeface="Arial" panose="020B0604020202020204" pitchFamily="34" charset="0"/>
              </a:rPr>
              <a:t>But, generally no effect on children of HS age or less.</a:t>
            </a:r>
          </a:p>
          <a:p>
            <a:r>
              <a:rPr lang="en-US" sz="1600" dirty="0">
                <a:latin typeface="Arial" panose="020B0604020202020204" pitchFamily="34" charset="0"/>
              </a:rPr>
              <a:t>No ‘Kiddie Tax’ on earned income.</a:t>
            </a:r>
          </a:p>
          <a:p>
            <a:endParaRPr lang="en-US" sz="1600" dirty="0">
              <a:latin typeface="Arial" panose="020B0604020202020204" pitchFamily="34" charset="0"/>
            </a:endParaRPr>
          </a:p>
        </p:txBody>
      </p:sp>
    </p:spTree>
    <p:extLst>
      <p:ext uri="{BB962C8B-B14F-4D97-AF65-F5344CB8AC3E}">
        <p14:creationId xmlns:p14="http://schemas.microsoft.com/office/powerpoint/2010/main" val="389602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378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378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BCBD9679-2F21-4D48-9C76-68D8323C9864}" type="slidenum">
              <a:rPr lang="en-US" sz="1200">
                <a:latin typeface="Times New Roman" panose="02020603050405020304" pitchFamily="18" charset="0"/>
              </a:rPr>
              <a:pPr/>
              <a:t>2</a:t>
            </a:fld>
            <a:endParaRPr lang="en-US" sz="1200">
              <a:latin typeface="Times New Roman" panose="02020603050405020304" pitchFamily="18" charset="0"/>
            </a:endParaRPr>
          </a:p>
        </p:txBody>
      </p:sp>
    </p:spTree>
    <p:extLst>
      <p:ext uri="{BB962C8B-B14F-4D97-AF65-F5344CB8AC3E}">
        <p14:creationId xmlns:p14="http://schemas.microsoft.com/office/powerpoint/2010/main" val="3550866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5632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D1B640CE-8066-4451-B308-1B6F2375ED6E}" type="slidenum">
              <a:rPr lang="en-US" sz="1200">
                <a:latin typeface="Times New Roman" panose="02020603050405020304" pitchFamily="18" charset="0"/>
              </a:rPr>
              <a:pPr/>
              <a:t>21</a:t>
            </a:fld>
            <a:endParaRPr lang="en-US" sz="1200">
              <a:latin typeface="Times New Roman" panose="02020603050405020304" pitchFamily="18" charset="0"/>
            </a:endParaRPr>
          </a:p>
        </p:txBody>
      </p:sp>
      <p:sp>
        <p:nvSpPr>
          <p:cNvPr id="56324" name="Rectangle 1026"/>
          <p:cNvSpPr>
            <a:spLocks noGrp="1" noRot="1" noChangeAspect="1" noChangeArrowheads="1" noTextEdit="1"/>
          </p:cNvSpPr>
          <p:nvPr>
            <p:ph type="sldImg"/>
          </p:nvPr>
        </p:nvSpPr>
        <p:spPr>
          <a:ln/>
        </p:spPr>
      </p:sp>
      <p:sp>
        <p:nvSpPr>
          <p:cNvPr id="5632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latin typeface="Arial" panose="020B0604020202020204" pitchFamily="34" charset="0"/>
              </a:rPr>
              <a:t>We help set-up systems for a basic package for $500</a:t>
            </a:r>
          </a:p>
          <a:p>
            <a:endParaRPr lang="en-US" sz="1600">
              <a:latin typeface="Arial" panose="020B0604020202020204" pitchFamily="34" charset="0"/>
            </a:endParaRPr>
          </a:p>
          <a:p>
            <a:r>
              <a:rPr lang="en-US" sz="1600">
                <a:latin typeface="Arial" panose="020B0604020202020204" pitchFamily="34" charset="0"/>
              </a:rPr>
              <a:t>Track expenses and sale to which they relate.</a:t>
            </a:r>
          </a:p>
          <a:p>
            <a:r>
              <a:rPr lang="en-US" sz="1600">
                <a:latin typeface="Arial" panose="020B0604020202020204" pitchFamily="34" charset="0"/>
              </a:rPr>
              <a:t>Example: Business gift to home buyer deduction is $25 per person.</a:t>
            </a:r>
          </a:p>
          <a:p>
            <a:r>
              <a:rPr lang="en-US" sz="1600">
                <a:latin typeface="Arial" panose="020B0604020202020204" pitchFamily="34" charset="0"/>
              </a:rPr>
              <a:t>What about $25 to each spouse when they jointly purchase a home?</a:t>
            </a:r>
          </a:p>
        </p:txBody>
      </p:sp>
    </p:spTree>
    <p:extLst>
      <p:ext uri="{BB962C8B-B14F-4D97-AF65-F5344CB8AC3E}">
        <p14:creationId xmlns:p14="http://schemas.microsoft.com/office/powerpoint/2010/main" val="1939267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5734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810F4099-62CE-4B69-962A-3C939B4C02A5}" type="slidenum">
              <a:rPr lang="en-US" sz="1200">
                <a:latin typeface="Times New Roman" panose="02020603050405020304" pitchFamily="18" charset="0"/>
              </a:rPr>
              <a:pPr/>
              <a:t>22</a:t>
            </a:fld>
            <a:endParaRPr lang="en-US" sz="1200">
              <a:latin typeface="Times New Roman" panose="02020603050405020304" pitchFamily="18" charset="0"/>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latin typeface="Arial" panose="020B0604020202020204" pitchFamily="34" charset="0"/>
              </a:rPr>
              <a:t>We also reward referral sources</a:t>
            </a:r>
          </a:p>
        </p:txBody>
      </p:sp>
    </p:spTree>
    <p:extLst>
      <p:ext uri="{BB962C8B-B14F-4D97-AF65-F5344CB8AC3E}">
        <p14:creationId xmlns:p14="http://schemas.microsoft.com/office/powerpoint/2010/main" val="1685012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583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091ADEC8-E02A-42EB-9DF5-086CB025A74E}" type="slidenum">
              <a:rPr lang="en-US" sz="1200">
                <a:latin typeface="Times New Roman" panose="02020603050405020304" pitchFamily="18" charset="0"/>
              </a:rPr>
              <a:pPr/>
              <a:t>23</a:t>
            </a:fld>
            <a:endParaRPr lang="en-US" sz="1200">
              <a:latin typeface="Times New Roman" panose="02020603050405020304" pitchFamily="18" charset="0"/>
            </a:endParaRPr>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anose="020B0604020202020204" pitchFamily="34" charset="0"/>
              </a:rPr>
              <a:t>“Every tax problem has a solution”</a:t>
            </a:r>
          </a:p>
        </p:txBody>
      </p:sp>
    </p:spTree>
    <p:extLst>
      <p:ext uri="{BB962C8B-B14F-4D97-AF65-F5344CB8AC3E}">
        <p14:creationId xmlns:p14="http://schemas.microsoft.com/office/powerpoint/2010/main" val="1616219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5939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6168701E-3CFF-4297-BEBB-3E45874424E4}" type="slidenum">
              <a:rPr lang="en-US" sz="1200">
                <a:latin typeface="Times New Roman" panose="02020603050405020304" pitchFamily="18" charset="0"/>
              </a:rPr>
              <a:pPr/>
              <a:t>24</a:t>
            </a:fld>
            <a:endParaRPr lang="en-US" sz="1200">
              <a:latin typeface="Times New Roman" panose="02020603050405020304" pitchFamily="18"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latin typeface="Arial" panose="020B0604020202020204" pitchFamily="34" charset="0"/>
              </a:rPr>
              <a:t>They want the paperwork done – perhaps more important than the money!</a:t>
            </a:r>
          </a:p>
          <a:p>
            <a:r>
              <a:rPr lang="en-US" sz="1600">
                <a:latin typeface="Arial" panose="020B0604020202020204" pitchFamily="34" charset="0"/>
              </a:rPr>
              <a:t>Many of the taxpayer assistance programs are not available until returns are filed.</a:t>
            </a:r>
          </a:p>
          <a:p>
            <a:r>
              <a:rPr lang="en-US" sz="1600">
                <a:latin typeface="Arial" panose="020B0604020202020204" pitchFamily="34" charset="0"/>
              </a:rPr>
              <a:t>Discharges in bankruptcy are often frustrated by non-filing.</a:t>
            </a:r>
          </a:p>
        </p:txBody>
      </p:sp>
    </p:spTree>
    <p:extLst>
      <p:ext uri="{BB962C8B-B14F-4D97-AF65-F5344CB8AC3E}">
        <p14:creationId xmlns:p14="http://schemas.microsoft.com/office/powerpoint/2010/main" val="2215436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604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28D338C8-748E-426D-98BA-3D7D6EBA9A2A}" type="slidenum">
              <a:rPr lang="en-US" sz="1200">
                <a:latin typeface="Times New Roman" panose="02020603050405020304" pitchFamily="18" charset="0"/>
              </a:rPr>
              <a:pPr/>
              <a:t>25</a:t>
            </a:fld>
            <a:endParaRPr lang="en-US" sz="1200">
              <a:latin typeface="Times New Roman" panose="02020603050405020304" pitchFamily="18" charset="0"/>
            </a:endParaRPr>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361302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614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E01A3DBA-732D-49D7-8AAA-9B22BBCC9B99}" type="slidenum">
              <a:rPr lang="en-US" sz="1200">
                <a:latin typeface="Times New Roman" panose="02020603050405020304" pitchFamily="18" charset="0"/>
              </a:rPr>
              <a:pPr/>
              <a:t>26</a:t>
            </a:fld>
            <a:endParaRPr lang="en-US" sz="1200">
              <a:latin typeface="Times New Roman" panose="02020603050405020304" pitchFamily="18" charset="0"/>
            </a:endParaRPr>
          </a:p>
        </p:txBody>
      </p:sp>
      <p:sp>
        <p:nvSpPr>
          <p:cNvPr id="61444" name="Rectangle 1026"/>
          <p:cNvSpPr>
            <a:spLocks noGrp="1" noRot="1" noChangeAspect="1" noChangeArrowheads="1" noTextEdit="1"/>
          </p:cNvSpPr>
          <p:nvPr>
            <p:ph type="sldImg"/>
          </p:nvPr>
        </p:nvSpPr>
        <p:spPr>
          <a:ln/>
        </p:spPr>
      </p:sp>
      <p:sp>
        <p:nvSpPr>
          <p:cNvPr id="6144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5191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624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DD2CC788-45B1-4F7F-85AD-A547B2F023BD}" type="slidenum">
              <a:rPr lang="en-US" sz="1200">
                <a:latin typeface="Times New Roman" panose="02020603050405020304" pitchFamily="18" charset="0"/>
              </a:rPr>
              <a:pPr/>
              <a:t>27</a:t>
            </a:fld>
            <a:endParaRPr lang="en-US" sz="1200">
              <a:latin typeface="Times New Roman" panose="02020603050405020304" pitchFamily="18"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latin typeface="Arial" panose="020B0604020202020204" pitchFamily="34" charset="0"/>
              </a:rPr>
              <a:t>We represent clients at audits, we do not accompany them.</a:t>
            </a:r>
          </a:p>
          <a:p>
            <a:r>
              <a:rPr lang="en-US" sz="1600">
                <a:latin typeface="Arial" panose="020B0604020202020204" pitchFamily="34" charset="0"/>
              </a:rPr>
              <a:t>George M. Cohan</a:t>
            </a:r>
          </a:p>
          <a:p>
            <a:r>
              <a:rPr lang="en-US" sz="1600">
                <a:latin typeface="Arial" panose="020B0604020202020204" pitchFamily="34" charset="0"/>
              </a:rPr>
              <a:t>Lifestyle questions are a sign of danger</a:t>
            </a:r>
          </a:p>
          <a:p>
            <a:r>
              <a:rPr lang="en-US" sz="1600">
                <a:latin typeface="Arial" panose="020B0604020202020204" pitchFamily="34" charset="0"/>
              </a:rPr>
              <a:t>Error in year under examination will often cause them to look at other years or project an adjustment – for ex: disallow 30% of entertainment expense.</a:t>
            </a:r>
          </a:p>
          <a:p>
            <a:endParaRPr lang="en-US" sz="1600">
              <a:latin typeface="Arial" panose="020B0604020202020204" pitchFamily="34" charset="0"/>
            </a:endParaRPr>
          </a:p>
          <a:p>
            <a:r>
              <a:rPr lang="en-US" sz="1600">
                <a:latin typeface="Arial" panose="020B0604020202020204" pitchFamily="34" charset="0"/>
              </a:rPr>
              <a:t>MSSP directed at Realtors</a:t>
            </a:r>
          </a:p>
        </p:txBody>
      </p:sp>
    </p:spTree>
    <p:extLst>
      <p:ext uri="{BB962C8B-B14F-4D97-AF65-F5344CB8AC3E}">
        <p14:creationId xmlns:p14="http://schemas.microsoft.com/office/powerpoint/2010/main" val="2202194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634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634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2AA5CCE7-9D14-4A2A-95CC-9FDCD70206F5}" type="slidenum">
              <a:rPr lang="en-US" sz="1200">
                <a:latin typeface="Times New Roman" panose="02020603050405020304" pitchFamily="18" charset="0"/>
              </a:rPr>
              <a:pPr/>
              <a:t>28</a:t>
            </a:fld>
            <a:endParaRPr lang="en-US" sz="1200">
              <a:latin typeface="Times New Roman" panose="02020603050405020304" pitchFamily="18" charset="0"/>
            </a:endParaRPr>
          </a:p>
        </p:txBody>
      </p:sp>
    </p:spTree>
    <p:extLst>
      <p:ext uri="{BB962C8B-B14F-4D97-AF65-F5344CB8AC3E}">
        <p14:creationId xmlns:p14="http://schemas.microsoft.com/office/powerpoint/2010/main" val="2334852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645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00BBCBD8-6E39-4F08-906C-A15F2AF70F88}" type="slidenum">
              <a:rPr lang="en-US" sz="1200">
                <a:latin typeface="Times New Roman" panose="02020603050405020304" pitchFamily="18" charset="0"/>
              </a:rPr>
              <a:pPr/>
              <a:t>29</a:t>
            </a:fld>
            <a:endParaRPr lang="en-US" sz="1200">
              <a:latin typeface="Times New Roman" panose="02020603050405020304" pitchFamily="18" charset="0"/>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latin typeface="Arial" panose="020B0604020202020204" pitchFamily="34" charset="0"/>
              </a:rPr>
              <a:t>Appointments with no waiting and prompt turn-around. No surprises on fees.</a:t>
            </a:r>
          </a:p>
          <a:p>
            <a:endParaRPr lang="en-US" sz="1600">
              <a:latin typeface="Arial" panose="020B0604020202020204" pitchFamily="34" charset="0"/>
            </a:endParaRPr>
          </a:p>
          <a:p>
            <a:r>
              <a:rPr lang="en-US" sz="2000" b="1" i="1">
                <a:latin typeface="Arial" panose="020B0604020202020204" pitchFamily="34" charset="0"/>
              </a:rPr>
              <a:t>Pick-up the completed response forms and request permission to email IRS Times Newsletter Monthly.</a:t>
            </a:r>
          </a:p>
        </p:txBody>
      </p:sp>
    </p:spTree>
    <p:extLst>
      <p:ext uri="{BB962C8B-B14F-4D97-AF65-F5344CB8AC3E}">
        <p14:creationId xmlns:p14="http://schemas.microsoft.com/office/powerpoint/2010/main" val="410243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389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64CEB258-497C-4682-9599-63AFE543FA60}" type="slidenum">
              <a:rPr lang="en-US" sz="1200">
                <a:latin typeface="Times New Roman" panose="02020603050405020304" pitchFamily="18" charset="0"/>
              </a:rPr>
              <a:pPr/>
              <a:t>3</a:t>
            </a:fld>
            <a:endParaRPr lang="en-US" sz="1200">
              <a:latin typeface="Times New Roman" panose="02020603050405020304" pitchFamily="18" charset="0"/>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4095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399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399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673CE2B-1DDA-4A54-A45C-10F3537EFCF9}" type="slidenum">
              <a:rPr lang="en-US" sz="1200">
                <a:latin typeface="Times New Roman" panose="02020603050405020304" pitchFamily="18" charset="0"/>
              </a:rPr>
              <a:pPr/>
              <a:t>4</a:t>
            </a:fld>
            <a:endParaRPr lang="en-US" sz="1200">
              <a:latin typeface="Times New Roman" panose="02020603050405020304" pitchFamily="18" charset="0"/>
            </a:endParaRPr>
          </a:p>
        </p:txBody>
      </p:sp>
    </p:spTree>
    <p:extLst>
      <p:ext uri="{BB962C8B-B14F-4D97-AF65-F5344CB8AC3E}">
        <p14:creationId xmlns:p14="http://schemas.microsoft.com/office/powerpoint/2010/main" val="195876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409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7FEA21EE-9342-4206-9FCD-956AF30E7F55}" type="slidenum">
              <a:rPr lang="en-US" sz="1200">
                <a:latin typeface="Times New Roman" panose="02020603050405020304" pitchFamily="18" charset="0"/>
              </a:rPr>
              <a:pPr/>
              <a:t>5</a:t>
            </a:fld>
            <a:endParaRPr lang="en-US" sz="1200">
              <a:latin typeface="Times New Roman" panose="02020603050405020304" pitchFamily="18"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10721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419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EF3B3B31-5E1E-4A26-989E-DBA0FF329175}" type="slidenum">
              <a:rPr lang="en-US" sz="1200">
                <a:latin typeface="Times New Roman" panose="02020603050405020304" pitchFamily="18" charset="0"/>
              </a:rPr>
              <a:pPr/>
              <a:t>6</a:t>
            </a:fld>
            <a:endParaRPr lang="en-US" sz="1200">
              <a:latin typeface="Times New Roman" panose="02020603050405020304" pitchFamily="18"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anose="020B0604020202020204" pitchFamily="34" charset="0"/>
              </a:rPr>
              <a:t>A seller with tax problems doesn’t necessarily keep you from earning a commission.</a:t>
            </a:r>
          </a:p>
          <a:p>
            <a:r>
              <a:rPr lang="en-US">
                <a:latin typeface="Arial" panose="020B0604020202020204" pitchFamily="34" charset="0"/>
              </a:rPr>
              <a:t>IRS will permit payment of the expenses the sale including your commission out of the proceeds at closing.</a:t>
            </a:r>
          </a:p>
          <a:p>
            <a:r>
              <a:rPr lang="en-US">
                <a:latin typeface="Arial" panose="020B0604020202020204" pitchFamily="34" charset="0"/>
              </a:rPr>
              <a:t>The problem may arise when a buyer is unwilling to close on the property subject to a federal tax lien.</a:t>
            </a:r>
          </a:p>
          <a:p>
            <a:endParaRPr lang="en-US">
              <a:latin typeface="Arial" panose="020B0604020202020204" pitchFamily="34" charset="0"/>
            </a:endParaRPr>
          </a:p>
          <a:p>
            <a:r>
              <a:rPr lang="en-US">
                <a:latin typeface="Arial" panose="020B0604020202020204" pitchFamily="34" charset="0"/>
              </a:rPr>
              <a:t>Closing controls commissions</a:t>
            </a:r>
          </a:p>
          <a:p>
            <a:r>
              <a:rPr lang="en-US">
                <a:latin typeface="Arial" panose="020B0604020202020204" pitchFamily="34" charset="0"/>
              </a:rPr>
              <a:t>Liens control closings</a:t>
            </a:r>
          </a:p>
        </p:txBody>
      </p:sp>
    </p:spTree>
    <p:extLst>
      <p:ext uri="{BB962C8B-B14F-4D97-AF65-F5344CB8AC3E}">
        <p14:creationId xmlns:p14="http://schemas.microsoft.com/office/powerpoint/2010/main" val="3776044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430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47CF868E-1715-4A7F-840C-7A5FE01436B3}" type="slidenum">
              <a:rPr lang="en-US" sz="1200">
                <a:latin typeface="Times New Roman" panose="02020603050405020304" pitchFamily="18" charset="0"/>
              </a:rPr>
              <a:pPr/>
              <a:t>7</a:t>
            </a:fld>
            <a:endParaRPr lang="en-US" sz="1200">
              <a:latin typeface="Times New Roman" panose="02020603050405020304" pitchFamily="18"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anose="020B0604020202020204" pitchFamily="34" charset="0"/>
              </a:rPr>
              <a:t>If you have a gain from the sale of your main home, you may qualify to exclude all or part of that gain from your income. Pub. 523, </a:t>
            </a:r>
            <a:r>
              <a:rPr lang="en-US" i="1">
                <a:latin typeface="Arial" panose="020B0604020202020204" pitchFamily="34" charset="0"/>
              </a:rPr>
              <a:t>Selling Your Home</a:t>
            </a:r>
            <a:r>
              <a:rPr lang="en-US">
                <a:latin typeface="Arial" panose="020B0604020202020204" pitchFamily="34" charset="0"/>
              </a:rPr>
              <a:t>, provides rules and worksheets. </a:t>
            </a:r>
          </a:p>
          <a:p>
            <a:endParaRPr lang="en-US">
              <a:latin typeface="Arial" panose="020B0604020202020204" pitchFamily="34" charset="0"/>
            </a:endParaRPr>
          </a:p>
          <a:p>
            <a:r>
              <a:rPr lang="en-US">
                <a:latin typeface="Arial" panose="020B0604020202020204" pitchFamily="34" charset="0"/>
              </a:rPr>
              <a:t>If you sold your home under a contract that provides for part or all of the selling price to be paid in a later year, you made an "installment sale.“</a:t>
            </a:r>
          </a:p>
          <a:p>
            <a:endParaRPr lang="en-US">
              <a:latin typeface="Arial" panose="020B0604020202020204" pitchFamily="34" charset="0"/>
            </a:endParaRPr>
          </a:p>
          <a:p>
            <a:r>
              <a:rPr lang="en-US">
                <a:latin typeface="Arial" panose="020B0604020202020204" pitchFamily="34" charset="0"/>
              </a:rPr>
              <a:t>In general, you are eligible for the exclusion if you have owned and used your home as your main home for a period aggregating at least two years out of the five years prior to its sale. Refer to Pub. 523 for the complete eligibility requirements as well as exceptions to the two year rule. </a:t>
            </a:r>
          </a:p>
          <a:p>
            <a:endParaRPr lang="en-US">
              <a:latin typeface="Arial" panose="020B0604020202020204" pitchFamily="34" charset="0"/>
            </a:endParaRPr>
          </a:p>
          <a:p>
            <a:r>
              <a:rPr lang="en-US" sz="1600" b="1">
                <a:solidFill>
                  <a:srgbClr val="FF0000"/>
                </a:solidFill>
                <a:latin typeface="Arial" panose="020B0604020202020204" pitchFamily="34" charset="0"/>
              </a:rPr>
              <a:t>What if they had an office and home?</a:t>
            </a:r>
          </a:p>
          <a:p>
            <a:r>
              <a:rPr lang="en-US" sz="1600">
                <a:solidFill>
                  <a:srgbClr val="FF0000"/>
                </a:solidFill>
                <a:latin typeface="Arial" panose="020B0604020202020204" pitchFamily="34" charset="0"/>
              </a:rPr>
              <a:t>Cease taking home office in year before sale and year of sale to avoid split transaction</a:t>
            </a:r>
          </a:p>
          <a:p>
            <a:endParaRPr lang="en-US" sz="1600">
              <a:solidFill>
                <a:srgbClr val="FF0000"/>
              </a:solidFill>
              <a:latin typeface="Arial" panose="020B0604020202020204" pitchFamily="34" charset="0"/>
            </a:endParaRPr>
          </a:p>
          <a:p>
            <a:r>
              <a:rPr lang="en-US" sz="1600" b="1">
                <a:solidFill>
                  <a:srgbClr val="FF0000"/>
                </a:solidFill>
                <a:latin typeface="Arial" panose="020B0604020202020204" pitchFamily="34" charset="0"/>
              </a:rPr>
              <a:t>What if they have a principal residence and a vacation home with large potential gains?</a:t>
            </a:r>
          </a:p>
          <a:p>
            <a:r>
              <a:rPr lang="en-US" sz="1600">
                <a:solidFill>
                  <a:srgbClr val="FF0000"/>
                </a:solidFill>
                <a:latin typeface="Arial" panose="020B0604020202020204" pitchFamily="34" charset="0"/>
              </a:rPr>
              <a:t>Sell principal and avoid tax, then live in vacation home for 2 years and sell that with no tax.</a:t>
            </a:r>
          </a:p>
          <a:p>
            <a:endParaRPr lang="en-US" sz="1600">
              <a:solidFill>
                <a:srgbClr val="FF0000"/>
              </a:solidFill>
              <a:latin typeface="Arial" panose="020B0604020202020204" pitchFamily="34" charset="0"/>
            </a:endParaRPr>
          </a:p>
          <a:p>
            <a:endParaRPr lang="en-US" sz="1600">
              <a:solidFill>
                <a:srgbClr val="FF0000"/>
              </a:solidFill>
              <a:latin typeface="Arial" panose="020B0604020202020204" pitchFamily="34" charset="0"/>
            </a:endParaRPr>
          </a:p>
          <a:p>
            <a:endParaRPr lang="en-US">
              <a:latin typeface="Arial" panose="020B0604020202020204" pitchFamily="34" charset="0"/>
            </a:endParaRPr>
          </a:p>
        </p:txBody>
      </p:sp>
    </p:spTree>
    <p:extLst>
      <p:ext uri="{BB962C8B-B14F-4D97-AF65-F5344CB8AC3E}">
        <p14:creationId xmlns:p14="http://schemas.microsoft.com/office/powerpoint/2010/main" val="3283550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2"/>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44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ahoma" panose="020B0604030504040204" pitchFamily="34" charset="0"/>
              </a:defRPr>
            </a:lvl1pPr>
            <a:lvl2pPr marL="742950" indent="-285750" defTabSz="930275" eaLnBrk="0" hangingPunct="0">
              <a:defRPr sz="2400">
                <a:solidFill>
                  <a:schemeClr val="tx1"/>
                </a:solidFill>
                <a:latin typeface="Tahoma" panose="020B0604030504040204" pitchFamily="34" charset="0"/>
              </a:defRPr>
            </a:lvl2pPr>
            <a:lvl3pPr marL="1143000" indent="-228600" defTabSz="930275" eaLnBrk="0" hangingPunct="0">
              <a:defRPr sz="2400">
                <a:solidFill>
                  <a:schemeClr val="tx1"/>
                </a:solidFill>
                <a:latin typeface="Tahoma" panose="020B0604030504040204" pitchFamily="34" charset="0"/>
              </a:defRPr>
            </a:lvl3pPr>
            <a:lvl4pPr marL="1600200" indent="-228600" defTabSz="930275" eaLnBrk="0" hangingPunct="0">
              <a:defRPr sz="2400">
                <a:solidFill>
                  <a:schemeClr val="tx1"/>
                </a:solidFill>
                <a:latin typeface="Tahoma" panose="020B0604030504040204" pitchFamily="34" charset="0"/>
              </a:defRPr>
            </a:lvl4pPr>
            <a:lvl5pPr marL="2057400" indent="-228600" defTabSz="930275" eaLnBrk="0" hangingPunct="0">
              <a:defRPr sz="2400">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defRPr>
            </a:lvl9pPr>
          </a:lstStyle>
          <a:p>
            <a:fld id="{96AFB9F1-5776-40E2-A942-2D0A911DC984}" type="slidenum">
              <a:rPr lang="en-US" sz="1200">
                <a:latin typeface="Times New Roman" panose="02020603050405020304" pitchFamily="18" charset="0"/>
              </a:rPr>
              <a:pPr/>
              <a:t>8</a:t>
            </a:fld>
            <a:endParaRPr lang="en-US" sz="1200">
              <a:latin typeface="Times New Roman" panose="02020603050405020304" pitchFamily="18"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rPr>
              <a:t>Federal tax liens, may be released, subordinated, or discharged.</a:t>
            </a:r>
          </a:p>
          <a:p>
            <a:endParaRPr lang="en-US" dirty="0">
              <a:latin typeface="Arial" panose="020B0604020202020204" pitchFamily="34" charset="0"/>
            </a:endParaRPr>
          </a:p>
          <a:p>
            <a:r>
              <a:rPr lang="en-US" dirty="0">
                <a:latin typeface="Arial" panose="020B0604020202020204" pitchFamily="34" charset="0"/>
              </a:rPr>
              <a:t>New rules permit release or, </a:t>
            </a:r>
            <a:r>
              <a:rPr lang="en-US" dirty="0" err="1">
                <a:latin typeface="Arial" panose="020B0604020202020204" pitchFamily="34" charset="0"/>
              </a:rPr>
              <a:t>nonfiling</a:t>
            </a:r>
            <a:r>
              <a:rPr lang="en-US" dirty="0">
                <a:latin typeface="Arial" panose="020B0604020202020204" pitchFamily="34" charset="0"/>
              </a:rPr>
              <a:t> of federal tax liens below $25,000 of liability when a taxpayer is willing to set up a direct debit installment agreement.</a:t>
            </a:r>
          </a:p>
        </p:txBody>
      </p:sp>
    </p:spTree>
    <p:extLst>
      <p:ext uri="{BB962C8B-B14F-4D97-AF65-F5344CB8AC3E}">
        <p14:creationId xmlns:p14="http://schemas.microsoft.com/office/powerpoint/2010/main" val="400841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rPr>
              <a:t>1099 Form will be issued to homeowner (seller) by the bank that is canceling his debt.</a:t>
            </a:r>
            <a:endParaRPr lang="en-US" b="1" dirty="0">
              <a:latin typeface="Arial" panose="020B0604020202020204" pitchFamily="34" charset="0"/>
            </a:endParaRPr>
          </a:p>
          <a:p>
            <a:endParaRPr lang="en-US" b="1" dirty="0">
              <a:latin typeface="Arial" panose="020B0604020202020204" pitchFamily="34" charset="0"/>
            </a:endParaRPr>
          </a:p>
          <a:p>
            <a:r>
              <a:rPr lang="en-US" b="1" dirty="0">
                <a:latin typeface="Arial" panose="020B0604020202020204" pitchFamily="34" charset="0"/>
              </a:rPr>
              <a:t>Sale of a multiple dwelling - will require allocation</a:t>
            </a:r>
          </a:p>
          <a:p>
            <a:endParaRPr lang="en-US" b="1" dirty="0">
              <a:latin typeface="Arial" panose="020B0604020202020204" pitchFamily="34" charset="0"/>
            </a:endParaRPr>
          </a:p>
          <a:p>
            <a:r>
              <a:rPr lang="en-US" i="1" dirty="0">
                <a:latin typeface="Arial" panose="020B0604020202020204" pitchFamily="34" charset="0"/>
              </a:rPr>
              <a:t>The Mortgage Forgiveness Debt Relief Act of 2007 generally allows taxpayers to exclude income from the discharge of debt on their principal residence. Debt reduced through mortgage restructuring, as well as mortgage debt forgiven in connection with a foreclosure, qualify for this relief.</a:t>
            </a:r>
            <a:endParaRPr lang="en-US" dirty="0">
              <a:latin typeface="Arial" panose="020B0604020202020204" pitchFamily="34" charset="0"/>
            </a:endParaRPr>
          </a:p>
          <a:p>
            <a:endParaRPr lang="en-US" i="1" dirty="0">
              <a:latin typeface="Arial" panose="020B0604020202020204" pitchFamily="34" charset="0"/>
            </a:endParaRPr>
          </a:p>
          <a:p>
            <a:r>
              <a:rPr lang="en-US" i="1" dirty="0">
                <a:latin typeface="Arial" panose="020B0604020202020204" pitchFamily="34" charset="0"/>
              </a:rPr>
              <a:t>This provision applies to</a:t>
            </a:r>
            <a:r>
              <a:rPr lang="en-US" dirty="0">
                <a:latin typeface="Arial" panose="020B0604020202020204" pitchFamily="34" charset="0"/>
              </a:rPr>
              <a:t> </a:t>
            </a:r>
            <a:r>
              <a:rPr lang="en-US" i="1" dirty="0">
                <a:latin typeface="Arial" panose="020B0604020202020204" pitchFamily="34" charset="0"/>
              </a:rPr>
              <a:t>debt forgiven in calendar years 2007 through 2012.</a:t>
            </a:r>
            <a:r>
              <a:rPr lang="en-US" dirty="0">
                <a:latin typeface="Arial" panose="020B0604020202020204" pitchFamily="34" charset="0"/>
              </a:rPr>
              <a:t> </a:t>
            </a:r>
            <a:r>
              <a:rPr lang="en-US" i="1" dirty="0">
                <a:latin typeface="Arial" panose="020B0604020202020204" pitchFamily="34" charset="0"/>
              </a:rPr>
              <a:t>Up to $2 million of forgiven debt is eligible for this exclusion ($1 million if married filing separately). Was extended through 2013, unknown for 2014.</a:t>
            </a:r>
          </a:p>
          <a:p>
            <a:endParaRPr lang="en-US" i="1" dirty="0">
              <a:latin typeface="Arial" panose="020B0604020202020204" pitchFamily="34" charset="0"/>
            </a:endParaRPr>
          </a:p>
          <a:p>
            <a:r>
              <a:rPr lang="en-US" i="1" dirty="0">
                <a:latin typeface="Arial" panose="020B0604020202020204" pitchFamily="34" charset="0"/>
              </a:rPr>
              <a:t>The exclusion doesn’t apply if the discharge is due to services performed for the lender or any other reason not directly related to a decline in the home’s value or the taxpayer’s financial condition.</a:t>
            </a:r>
            <a:endParaRPr lang="en-US" dirty="0">
              <a:latin typeface="Arial" panose="020B0604020202020204" pitchFamily="34" charset="0"/>
            </a:endParaRPr>
          </a:p>
          <a:p>
            <a:endParaRPr lang="en-US" i="1" dirty="0">
              <a:latin typeface="Arial" panose="020B0604020202020204" pitchFamily="34" charset="0"/>
            </a:endParaRPr>
          </a:p>
          <a:p>
            <a:r>
              <a:rPr lang="en-US" i="1" dirty="0">
                <a:latin typeface="Arial" panose="020B0604020202020204" pitchFamily="34" charset="0"/>
              </a:rPr>
              <a:t>The amount excluded reduces the taxpayer’s cost basis in the home. </a:t>
            </a:r>
          </a:p>
          <a:p>
            <a:endParaRPr lang="en-US" i="1" dirty="0">
              <a:latin typeface="Arial" panose="020B0604020202020204" pitchFamily="34" charset="0"/>
            </a:endParaRPr>
          </a:p>
          <a:p>
            <a:r>
              <a:rPr lang="en-US" dirty="0">
                <a:latin typeface="Arial" panose="020B0604020202020204" pitchFamily="34" charset="0"/>
              </a:rPr>
              <a:t>Further information, including detailed examples, can also be found in Pub. 4681, Canceled Debts, Foreclosures, Repossessions, and Abandonments.</a:t>
            </a:r>
          </a:p>
          <a:p>
            <a:endParaRPr lang="en-US" dirty="0">
              <a:latin typeface="Arial" panose="020B0604020202020204" pitchFamily="34" charset="0"/>
            </a:endParaRPr>
          </a:p>
          <a:p>
            <a:r>
              <a:rPr lang="en-US" dirty="0">
                <a:latin typeface="Arial" panose="020B0604020202020204" pitchFamily="34" charset="0"/>
              </a:rPr>
              <a:t>War story: Property was costing taxpayer $1,000 per month, but sale was stopped due to FTL exceeding value of property and buyers refused to even make an offer.</a:t>
            </a:r>
          </a:p>
          <a:p>
            <a:r>
              <a:rPr lang="en-US" dirty="0">
                <a:latin typeface="Arial" panose="020B0604020202020204" pitchFamily="34" charset="0"/>
              </a:rPr>
              <a:t>We applied for a discharge and IRS agreed to release it as remaining assets were more than double the liability.</a:t>
            </a:r>
          </a:p>
          <a:p>
            <a:endParaRPr lang="en-US" b="1" dirty="0">
              <a:latin typeface="Arial" panose="020B0604020202020204" pitchFamily="34" charset="0"/>
            </a:endParaRPr>
          </a:p>
          <a:p>
            <a:endParaRPr lang="en-US" dirty="0">
              <a:latin typeface="Arial" panose="020B0604020202020204" pitchFamily="34" charset="0"/>
            </a:endParaRPr>
          </a:p>
        </p:txBody>
      </p:sp>
      <p:sp>
        <p:nvSpPr>
          <p:cNvPr id="450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r>
              <a:rPr lang="en-US" sz="1200">
                <a:latin typeface="Times New Roman" panose="02020603050405020304" pitchFamily="18" charset="0"/>
              </a:rPr>
              <a:t>ASTPS©</a:t>
            </a:r>
          </a:p>
        </p:txBody>
      </p:sp>
      <p:sp>
        <p:nvSpPr>
          <p:cNvPr id="450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0E220852-9294-4D3B-BE34-45B6812A74A8}" type="slidenum">
              <a:rPr lang="en-US" sz="1200">
                <a:latin typeface="Times New Roman" panose="02020603050405020304" pitchFamily="18" charset="0"/>
              </a:rPr>
              <a:pPr/>
              <a:t>9</a:t>
            </a:fld>
            <a:endParaRPr lang="en-US" sz="1200">
              <a:latin typeface="Times New Roman" panose="02020603050405020304" pitchFamily="18" charset="0"/>
            </a:endParaRPr>
          </a:p>
        </p:txBody>
      </p:sp>
    </p:spTree>
    <p:extLst>
      <p:ext uri="{BB962C8B-B14F-4D97-AF65-F5344CB8AC3E}">
        <p14:creationId xmlns:p14="http://schemas.microsoft.com/office/powerpoint/2010/main" val="565452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Arial" pitchFamily="34" charset="0"/>
              <a:cs typeface="Arial" pitchFamily="34" charset="0"/>
            </a:endParaRPr>
          </a:p>
        </p:txBody>
      </p:sp>
      <p:pic>
        <p:nvPicPr>
          <p:cNvPr id="5" name="Picture 7" descr="Microsoft_2007__TLE_07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0" y="4229100"/>
            <a:ext cx="9144000" cy="2643188"/>
          </a:xfrm>
          <a:custGeom>
            <a:avLst/>
            <a:gdLst>
              <a:gd name="connsiteX0" fmla="*/ 0 w 9144000"/>
              <a:gd name="connsiteY0" fmla="*/ 0 h 2642616"/>
              <a:gd name="connsiteX1" fmla="*/ 9144000 w 9144000"/>
              <a:gd name="connsiteY1" fmla="*/ 0 h 2642616"/>
              <a:gd name="connsiteX2" fmla="*/ 9144000 w 9144000"/>
              <a:gd name="connsiteY2" fmla="*/ 2642616 h 2642616"/>
              <a:gd name="connsiteX3" fmla="*/ 0 w 9144000"/>
              <a:gd name="connsiteY3" fmla="*/ 2642616 h 2642616"/>
              <a:gd name="connsiteX4" fmla="*/ 0 w 9144000"/>
              <a:gd name="connsiteY4" fmla="*/ 0 h 2642616"/>
              <a:gd name="connsiteX0" fmla="*/ 0 w 9144000"/>
              <a:gd name="connsiteY0" fmla="*/ 571 h 2643187"/>
              <a:gd name="connsiteX1" fmla="*/ 3814763 w 9144000"/>
              <a:gd name="connsiteY1" fmla="*/ 0 h 2643187"/>
              <a:gd name="connsiteX2" fmla="*/ 9144000 w 9144000"/>
              <a:gd name="connsiteY2" fmla="*/ 571 h 2643187"/>
              <a:gd name="connsiteX3" fmla="*/ 9144000 w 9144000"/>
              <a:gd name="connsiteY3" fmla="*/ 2643187 h 2643187"/>
              <a:gd name="connsiteX4" fmla="*/ 0 w 9144000"/>
              <a:gd name="connsiteY4" fmla="*/ 2643187 h 2643187"/>
              <a:gd name="connsiteX5" fmla="*/ 0 w 9144000"/>
              <a:gd name="connsiteY5" fmla="*/ 571 h 2643187"/>
              <a:gd name="connsiteX0" fmla="*/ 0 w 9144000"/>
              <a:gd name="connsiteY0" fmla="*/ 571 h 2643187"/>
              <a:gd name="connsiteX1" fmla="*/ 3814763 w 9144000"/>
              <a:gd name="connsiteY1" fmla="*/ 0 h 2643187"/>
              <a:gd name="connsiteX2" fmla="*/ 7743825 w 9144000"/>
              <a:gd name="connsiteY2" fmla="*/ 1 h 2643187"/>
              <a:gd name="connsiteX3" fmla="*/ 9144000 w 9144000"/>
              <a:gd name="connsiteY3" fmla="*/ 571 h 2643187"/>
              <a:gd name="connsiteX4" fmla="*/ 9144000 w 9144000"/>
              <a:gd name="connsiteY4" fmla="*/ 2643187 h 2643187"/>
              <a:gd name="connsiteX5" fmla="*/ 0 w 9144000"/>
              <a:gd name="connsiteY5" fmla="*/ 2643187 h 2643187"/>
              <a:gd name="connsiteX6" fmla="*/ 0 w 9144000"/>
              <a:gd name="connsiteY6" fmla="*/ 571 h 2643187"/>
              <a:gd name="connsiteX0" fmla="*/ 0 w 9144000"/>
              <a:gd name="connsiteY0" fmla="*/ 571 h 2876550"/>
              <a:gd name="connsiteX1" fmla="*/ 3814763 w 9144000"/>
              <a:gd name="connsiteY1" fmla="*/ 0 h 2876550"/>
              <a:gd name="connsiteX2" fmla="*/ 7743825 w 9144000"/>
              <a:gd name="connsiteY2" fmla="*/ 1 h 2876550"/>
              <a:gd name="connsiteX3" fmla="*/ 9144000 w 9144000"/>
              <a:gd name="connsiteY3" fmla="*/ 571 h 2876550"/>
              <a:gd name="connsiteX4" fmla="*/ 9144000 w 9144000"/>
              <a:gd name="connsiteY4" fmla="*/ 2643187 h 2876550"/>
              <a:gd name="connsiteX5" fmla="*/ 0 w 9144000"/>
              <a:gd name="connsiteY5" fmla="*/ 2643187 h 2876550"/>
              <a:gd name="connsiteX6" fmla="*/ 0 w 9144000"/>
              <a:gd name="connsiteY6" fmla="*/ 571 h 2876550"/>
              <a:gd name="connsiteX0" fmla="*/ 0 w 9144000"/>
              <a:gd name="connsiteY0" fmla="*/ 571 h 2876550"/>
              <a:gd name="connsiteX1" fmla="*/ 3814763 w 9144000"/>
              <a:gd name="connsiteY1" fmla="*/ 0 h 2876550"/>
              <a:gd name="connsiteX2" fmla="*/ 7743825 w 9144000"/>
              <a:gd name="connsiteY2" fmla="*/ 1 h 2876550"/>
              <a:gd name="connsiteX3" fmla="*/ 9144000 w 9144000"/>
              <a:gd name="connsiteY3" fmla="*/ 571 h 2876550"/>
              <a:gd name="connsiteX4" fmla="*/ 9144000 w 9144000"/>
              <a:gd name="connsiteY4" fmla="*/ 2643187 h 2876550"/>
              <a:gd name="connsiteX5" fmla="*/ 0 w 9144000"/>
              <a:gd name="connsiteY5" fmla="*/ 2643187 h 2876550"/>
              <a:gd name="connsiteX6" fmla="*/ 0 w 9144000"/>
              <a:gd name="connsiteY6" fmla="*/ 571 h 2876550"/>
              <a:gd name="connsiteX0" fmla="*/ 0 w 9144000"/>
              <a:gd name="connsiteY0" fmla="*/ 571 h 2643187"/>
              <a:gd name="connsiteX1" fmla="*/ 3814763 w 9144000"/>
              <a:gd name="connsiteY1" fmla="*/ 0 h 2643187"/>
              <a:gd name="connsiteX2" fmla="*/ 7743825 w 9144000"/>
              <a:gd name="connsiteY2" fmla="*/ 1 h 2643187"/>
              <a:gd name="connsiteX3" fmla="*/ 9144000 w 9144000"/>
              <a:gd name="connsiteY3" fmla="*/ 571 h 2643187"/>
              <a:gd name="connsiteX4" fmla="*/ 9144000 w 9144000"/>
              <a:gd name="connsiteY4" fmla="*/ 2643187 h 2643187"/>
              <a:gd name="connsiteX5" fmla="*/ 0 w 9144000"/>
              <a:gd name="connsiteY5" fmla="*/ 2643187 h 2643187"/>
              <a:gd name="connsiteX6" fmla="*/ 0 w 9144000"/>
              <a:gd name="connsiteY6" fmla="*/ 571 h 2643187"/>
              <a:gd name="connsiteX0" fmla="*/ 0 w 9144000"/>
              <a:gd name="connsiteY0" fmla="*/ 571 h 2643187"/>
              <a:gd name="connsiteX1" fmla="*/ 3814763 w 9144000"/>
              <a:gd name="connsiteY1" fmla="*/ 0 h 2643187"/>
              <a:gd name="connsiteX2" fmla="*/ 7743825 w 9144000"/>
              <a:gd name="connsiteY2" fmla="*/ 1 h 2643187"/>
              <a:gd name="connsiteX3" fmla="*/ 9144000 w 9144000"/>
              <a:gd name="connsiteY3" fmla="*/ 571 h 2643187"/>
              <a:gd name="connsiteX4" fmla="*/ 9144000 w 9144000"/>
              <a:gd name="connsiteY4" fmla="*/ 2643187 h 2643187"/>
              <a:gd name="connsiteX5" fmla="*/ 0 w 9144000"/>
              <a:gd name="connsiteY5" fmla="*/ 2643187 h 2643187"/>
              <a:gd name="connsiteX6" fmla="*/ 0 w 9144000"/>
              <a:gd name="connsiteY6" fmla="*/ 571 h 2643187"/>
              <a:gd name="connsiteX0" fmla="*/ 0 w 9144000"/>
              <a:gd name="connsiteY0" fmla="*/ 571 h 2643187"/>
              <a:gd name="connsiteX1" fmla="*/ 3814763 w 9144000"/>
              <a:gd name="connsiteY1" fmla="*/ 0 h 2643187"/>
              <a:gd name="connsiteX2" fmla="*/ 7743825 w 9144000"/>
              <a:gd name="connsiteY2" fmla="*/ 1 h 2643187"/>
              <a:gd name="connsiteX3" fmla="*/ 9144000 w 9144000"/>
              <a:gd name="connsiteY3" fmla="*/ 571 h 2643187"/>
              <a:gd name="connsiteX4" fmla="*/ 9144000 w 9144000"/>
              <a:gd name="connsiteY4" fmla="*/ 2643187 h 2643187"/>
              <a:gd name="connsiteX5" fmla="*/ 0 w 9144000"/>
              <a:gd name="connsiteY5" fmla="*/ 2643187 h 2643187"/>
              <a:gd name="connsiteX6" fmla="*/ 0 w 9144000"/>
              <a:gd name="connsiteY6" fmla="*/ 571 h 26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43187">
                <a:moveTo>
                  <a:pt x="0" y="571"/>
                </a:moveTo>
                <a:lnTo>
                  <a:pt x="3814763" y="0"/>
                </a:lnTo>
                <a:cubicBezTo>
                  <a:pt x="6010275" y="1304925"/>
                  <a:pt x="5962651" y="800101"/>
                  <a:pt x="7743825" y="1"/>
                </a:cubicBezTo>
                <a:lnTo>
                  <a:pt x="9144000" y="571"/>
                </a:lnTo>
                <a:lnTo>
                  <a:pt x="9144000" y="2643187"/>
                </a:lnTo>
                <a:lnTo>
                  <a:pt x="0" y="2643187"/>
                </a:lnTo>
                <a:lnTo>
                  <a:pt x="0" y="571"/>
                </a:lnTo>
                <a:close/>
              </a:path>
            </a:pathLst>
          </a:cu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Arial" pitchFamily="34" charset="0"/>
              <a:cs typeface="Arial" pitchFamily="34" charset="0"/>
            </a:endParaRPr>
          </a:p>
        </p:txBody>
      </p:sp>
      <p:sp>
        <p:nvSpPr>
          <p:cNvPr id="7" name="Freeform 6"/>
          <p:cNvSpPr/>
          <p:nvPr/>
        </p:nvSpPr>
        <p:spPr>
          <a:xfrm>
            <a:off x="0" y="4186238"/>
            <a:ext cx="9144000" cy="1362075"/>
          </a:xfrm>
          <a:custGeom>
            <a:avLst/>
            <a:gdLst>
              <a:gd name="connsiteX0" fmla="*/ 0 w 9144000"/>
              <a:gd name="connsiteY0" fmla="*/ 0 h 1905000"/>
              <a:gd name="connsiteX1" fmla="*/ 9144000 w 9144000"/>
              <a:gd name="connsiteY1" fmla="*/ 0 h 1905000"/>
              <a:gd name="connsiteX2" fmla="*/ 9144000 w 9144000"/>
              <a:gd name="connsiteY2" fmla="*/ 1905000 h 1905000"/>
              <a:gd name="connsiteX3" fmla="*/ 0 w 9144000"/>
              <a:gd name="connsiteY3" fmla="*/ 1905000 h 1905000"/>
              <a:gd name="connsiteX4" fmla="*/ 0 w 9144000"/>
              <a:gd name="connsiteY4" fmla="*/ 0 h 1905000"/>
              <a:gd name="connsiteX0" fmla="*/ 0 w 9144000"/>
              <a:gd name="connsiteY0" fmla="*/ 119050 h 2024050"/>
              <a:gd name="connsiteX1" fmla="*/ 3829050 w 9144000"/>
              <a:gd name="connsiteY1" fmla="*/ 0 h 2024050"/>
              <a:gd name="connsiteX2" fmla="*/ 9144000 w 9144000"/>
              <a:gd name="connsiteY2" fmla="*/ 119050 h 2024050"/>
              <a:gd name="connsiteX3" fmla="*/ 9144000 w 9144000"/>
              <a:gd name="connsiteY3" fmla="*/ 2024050 h 2024050"/>
              <a:gd name="connsiteX4" fmla="*/ 0 w 9144000"/>
              <a:gd name="connsiteY4" fmla="*/ 2024050 h 2024050"/>
              <a:gd name="connsiteX5" fmla="*/ 0 w 9144000"/>
              <a:gd name="connsiteY5" fmla="*/ 119050 h 2024050"/>
              <a:gd name="connsiteX0" fmla="*/ 0 w 9144000"/>
              <a:gd name="connsiteY0" fmla="*/ 119050 h 2024050"/>
              <a:gd name="connsiteX1" fmla="*/ 3829050 w 9144000"/>
              <a:gd name="connsiteY1" fmla="*/ 0 h 2024050"/>
              <a:gd name="connsiteX2" fmla="*/ 7700963 w 9144000"/>
              <a:gd name="connsiteY2" fmla="*/ 0 h 2024050"/>
              <a:gd name="connsiteX3" fmla="*/ 9144000 w 9144000"/>
              <a:gd name="connsiteY3" fmla="*/ 119050 h 2024050"/>
              <a:gd name="connsiteX4" fmla="*/ 9144000 w 9144000"/>
              <a:gd name="connsiteY4" fmla="*/ 2024050 h 2024050"/>
              <a:gd name="connsiteX5" fmla="*/ 0 w 9144000"/>
              <a:gd name="connsiteY5" fmla="*/ 2024050 h 2024050"/>
              <a:gd name="connsiteX6" fmla="*/ 0 w 9144000"/>
              <a:gd name="connsiteY6" fmla="*/ 119050 h 2024050"/>
              <a:gd name="connsiteX0" fmla="*/ 0 w 9144000"/>
              <a:gd name="connsiteY0" fmla="*/ 119050 h 2024050"/>
              <a:gd name="connsiteX1" fmla="*/ 3829050 w 9144000"/>
              <a:gd name="connsiteY1" fmla="*/ 0 h 2024050"/>
              <a:gd name="connsiteX2" fmla="*/ 7700963 w 9144000"/>
              <a:gd name="connsiteY2" fmla="*/ 0 h 2024050"/>
              <a:gd name="connsiteX3" fmla="*/ 9144000 w 9144000"/>
              <a:gd name="connsiteY3" fmla="*/ 119050 h 2024050"/>
              <a:gd name="connsiteX4" fmla="*/ 9144000 w 9144000"/>
              <a:gd name="connsiteY4" fmla="*/ 2024050 h 2024050"/>
              <a:gd name="connsiteX5" fmla="*/ 3757613 w 9144000"/>
              <a:gd name="connsiteY5" fmla="*/ 1785925 h 2024050"/>
              <a:gd name="connsiteX6" fmla="*/ 0 w 9144000"/>
              <a:gd name="connsiteY6" fmla="*/ 2024050 h 2024050"/>
              <a:gd name="connsiteX7" fmla="*/ 0 w 9144000"/>
              <a:gd name="connsiteY7" fmla="*/ 119050 h 2024050"/>
              <a:gd name="connsiteX0" fmla="*/ 0 w 9144000"/>
              <a:gd name="connsiteY0" fmla="*/ 119050 h 2024050"/>
              <a:gd name="connsiteX1" fmla="*/ 3829050 w 9144000"/>
              <a:gd name="connsiteY1" fmla="*/ 0 h 2024050"/>
              <a:gd name="connsiteX2" fmla="*/ 7700963 w 9144000"/>
              <a:gd name="connsiteY2" fmla="*/ 0 h 2024050"/>
              <a:gd name="connsiteX3" fmla="*/ 9144000 w 9144000"/>
              <a:gd name="connsiteY3" fmla="*/ 119050 h 2024050"/>
              <a:gd name="connsiteX4" fmla="*/ 9144000 w 9144000"/>
              <a:gd name="connsiteY4" fmla="*/ 2024050 h 2024050"/>
              <a:gd name="connsiteX5" fmla="*/ 7786688 w 9144000"/>
              <a:gd name="connsiteY5" fmla="*/ 1785925 h 2024050"/>
              <a:gd name="connsiteX6" fmla="*/ 3757613 w 9144000"/>
              <a:gd name="connsiteY6" fmla="*/ 1785925 h 2024050"/>
              <a:gd name="connsiteX7" fmla="*/ 0 w 9144000"/>
              <a:gd name="connsiteY7" fmla="*/ 2024050 h 2024050"/>
              <a:gd name="connsiteX8" fmla="*/ 0 w 9144000"/>
              <a:gd name="connsiteY8" fmla="*/ 119050 h 2024050"/>
              <a:gd name="connsiteX0" fmla="*/ 0 w 9144000"/>
              <a:gd name="connsiteY0" fmla="*/ 119050 h 20121550"/>
              <a:gd name="connsiteX1" fmla="*/ 3829050 w 9144000"/>
              <a:gd name="connsiteY1" fmla="*/ 0 h 20121550"/>
              <a:gd name="connsiteX2" fmla="*/ 7700963 w 9144000"/>
              <a:gd name="connsiteY2" fmla="*/ 0 h 20121550"/>
              <a:gd name="connsiteX3" fmla="*/ 9144000 w 9144000"/>
              <a:gd name="connsiteY3" fmla="*/ 119050 h 20121550"/>
              <a:gd name="connsiteX4" fmla="*/ 9144000 w 9144000"/>
              <a:gd name="connsiteY4" fmla="*/ 2024050 h 20121550"/>
              <a:gd name="connsiteX5" fmla="*/ 7786688 w 9144000"/>
              <a:gd name="connsiteY5" fmla="*/ 1785925 h 20121550"/>
              <a:gd name="connsiteX6" fmla="*/ 3757613 w 9144000"/>
              <a:gd name="connsiteY6" fmla="*/ 1785925 h 20121550"/>
              <a:gd name="connsiteX7" fmla="*/ 0 w 9144000"/>
              <a:gd name="connsiteY7" fmla="*/ 2024050 h 20121550"/>
              <a:gd name="connsiteX8" fmla="*/ 0 w 9144000"/>
              <a:gd name="connsiteY8" fmla="*/ 119050 h 20121550"/>
              <a:gd name="connsiteX0" fmla="*/ 0 w 9144000"/>
              <a:gd name="connsiteY0" fmla="*/ 119050 h 34051875"/>
              <a:gd name="connsiteX1" fmla="*/ 3829050 w 9144000"/>
              <a:gd name="connsiteY1" fmla="*/ 0 h 34051875"/>
              <a:gd name="connsiteX2" fmla="*/ 7700963 w 9144000"/>
              <a:gd name="connsiteY2" fmla="*/ 0 h 34051875"/>
              <a:gd name="connsiteX3" fmla="*/ 9144000 w 9144000"/>
              <a:gd name="connsiteY3" fmla="*/ 119050 h 34051875"/>
              <a:gd name="connsiteX4" fmla="*/ 9144000 w 9144000"/>
              <a:gd name="connsiteY4" fmla="*/ 2024050 h 34051875"/>
              <a:gd name="connsiteX5" fmla="*/ 7786688 w 9144000"/>
              <a:gd name="connsiteY5" fmla="*/ 1785925 h 34051875"/>
              <a:gd name="connsiteX6" fmla="*/ 3757613 w 9144000"/>
              <a:gd name="connsiteY6" fmla="*/ 1785925 h 34051875"/>
              <a:gd name="connsiteX7" fmla="*/ 0 w 9144000"/>
              <a:gd name="connsiteY7" fmla="*/ 2024050 h 34051875"/>
              <a:gd name="connsiteX8" fmla="*/ 0 w 9144000"/>
              <a:gd name="connsiteY8" fmla="*/ 119050 h 34051875"/>
              <a:gd name="connsiteX0" fmla="*/ 0 w 9144000"/>
              <a:gd name="connsiteY0" fmla="*/ 119050 h 34051875"/>
              <a:gd name="connsiteX1" fmla="*/ 3829050 w 9144000"/>
              <a:gd name="connsiteY1" fmla="*/ 0 h 34051875"/>
              <a:gd name="connsiteX2" fmla="*/ 7700963 w 9144000"/>
              <a:gd name="connsiteY2" fmla="*/ 0 h 34051875"/>
              <a:gd name="connsiteX3" fmla="*/ 9144000 w 9144000"/>
              <a:gd name="connsiteY3" fmla="*/ 119050 h 34051875"/>
              <a:gd name="connsiteX4" fmla="*/ 9144000 w 9144000"/>
              <a:gd name="connsiteY4" fmla="*/ 2024050 h 34051875"/>
              <a:gd name="connsiteX5" fmla="*/ 7786688 w 9144000"/>
              <a:gd name="connsiteY5" fmla="*/ 1785925 h 34051875"/>
              <a:gd name="connsiteX6" fmla="*/ 3757613 w 9144000"/>
              <a:gd name="connsiteY6" fmla="*/ 1785925 h 34051875"/>
              <a:gd name="connsiteX7" fmla="*/ 0 w 9144000"/>
              <a:gd name="connsiteY7" fmla="*/ 2024050 h 34051875"/>
              <a:gd name="connsiteX8" fmla="*/ 0 w 9144000"/>
              <a:gd name="connsiteY8" fmla="*/ 119050 h 34051875"/>
              <a:gd name="connsiteX0" fmla="*/ 0 w 9144000"/>
              <a:gd name="connsiteY0" fmla="*/ 119050 h 43100625"/>
              <a:gd name="connsiteX1" fmla="*/ 3829050 w 9144000"/>
              <a:gd name="connsiteY1" fmla="*/ 0 h 43100625"/>
              <a:gd name="connsiteX2" fmla="*/ 7700963 w 9144000"/>
              <a:gd name="connsiteY2" fmla="*/ 0 h 43100625"/>
              <a:gd name="connsiteX3" fmla="*/ 9144000 w 9144000"/>
              <a:gd name="connsiteY3" fmla="*/ 119050 h 43100625"/>
              <a:gd name="connsiteX4" fmla="*/ 9144000 w 9144000"/>
              <a:gd name="connsiteY4" fmla="*/ 2024050 h 43100625"/>
              <a:gd name="connsiteX5" fmla="*/ 7786688 w 9144000"/>
              <a:gd name="connsiteY5" fmla="*/ 1785925 h 43100625"/>
              <a:gd name="connsiteX6" fmla="*/ 3757613 w 9144000"/>
              <a:gd name="connsiteY6" fmla="*/ 1785925 h 43100625"/>
              <a:gd name="connsiteX7" fmla="*/ 0 w 9144000"/>
              <a:gd name="connsiteY7" fmla="*/ 2024050 h 43100625"/>
              <a:gd name="connsiteX8" fmla="*/ 0 w 9144000"/>
              <a:gd name="connsiteY8" fmla="*/ 119050 h 43100625"/>
              <a:gd name="connsiteX0" fmla="*/ 0 w 9144000"/>
              <a:gd name="connsiteY0" fmla="*/ 119050 h 43100625"/>
              <a:gd name="connsiteX1" fmla="*/ 3829050 w 9144000"/>
              <a:gd name="connsiteY1" fmla="*/ 0 h 43100625"/>
              <a:gd name="connsiteX2" fmla="*/ 7700963 w 9144000"/>
              <a:gd name="connsiteY2" fmla="*/ 0 h 43100625"/>
              <a:gd name="connsiteX3" fmla="*/ 9144000 w 9144000"/>
              <a:gd name="connsiteY3" fmla="*/ 119050 h 43100625"/>
              <a:gd name="connsiteX4" fmla="*/ 9144000 w 9144000"/>
              <a:gd name="connsiteY4" fmla="*/ 2024050 h 43100625"/>
              <a:gd name="connsiteX5" fmla="*/ 7786688 w 9144000"/>
              <a:gd name="connsiteY5" fmla="*/ 1785925 h 43100625"/>
              <a:gd name="connsiteX6" fmla="*/ 3757613 w 9144000"/>
              <a:gd name="connsiteY6" fmla="*/ 1785925 h 43100625"/>
              <a:gd name="connsiteX7" fmla="*/ 0 w 9144000"/>
              <a:gd name="connsiteY7" fmla="*/ 2024050 h 43100625"/>
              <a:gd name="connsiteX8" fmla="*/ 0 w 9144000"/>
              <a:gd name="connsiteY8" fmla="*/ 119050 h 43100625"/>
              <a:gd name="connsiteX0" fmla="*/ 0 w 9144000"/>
              <a:gd name="connsiteY0" fmla="*/ 119050 h 36433125"/>
              <a:gd name="connsiteX1" fmla="*/ 3829050 w 9144000"/>
              <a:gd name="connsiteY1" fmla="*/ 0 h 36433125"/>
              <a:gd name="connsiteX2" fmla="*/ 7700963 w 9144000"/>
              <a:gd name="connsiteY2" fmla="*/ 0 h 36433125"/>
              <a:gd name="connsiteX3" fmla="*/ 9144000 w 9144000"/>
              <a:gd name="connsiteY3" fmla="*/ 119050 h 36433125"/>
              <a:gd name="connsiteX4" fmla="*/ 9144000 w 9144000"/>
              <a:gd name="connsiteY4" fmla="*/ 2024050 h 36433125"/>
              <a:gd name="connsiteX5" fmla="*/ 7786688 w 9144000"/>
              <a:gd name="connsiteY5" fmla="*/ 1785925 h 36433125"/>
              <a:gd name="connsiteX6" fmla="*/ 3757613 w 9144000"/>
              <a:gd name="connsiteY6" fmla="*/ 1785925 h 36433125"/>
              <a:gd name="connsiteX7" fmla="*/ 0 w 9144000"/>
              <a:gd name="connsiteY7" fmla="*/ 2024050 h 36433125"/>
              <a:gd name="connsiteX8" fmla="*/ 0 w 9144000"/>
              <a:gd name="connsiteY8" fmla="*/ 119050 h 36433125"/>
              <a:gd name="connsiteX0" fmla="*/ 0 w 9144000"/>
              <a:gd name="connsiteY0" fmla="*/ 119050 h 34051875"/>
              <a:gd name="connsiteX1" fmla="*/ 3829050 w 9144000"/>
              <a:gd name="connsiteY1" fmla="*/ 0 h 34051875"/>
              <a:gd name="connsiteX2" fmla="*/ 7700963 w 9144000"/>
              <a:gd name="connsiteY2" fmla="*/ 0 h 34051875"/>
              <a:gd name="connsiteX3" fmla="*/ 9144000 w 9144000"/>
              <a:gd name="connsiteY3" fmla="*/ 119050 h 34051875"/>
              <a:gd name="connsiteX4" fmla="*/ 9144000 w 9144000"/>
              <a:gd name="connsiteY4" fmla="*/ 2024050 h 34051875"/>
              <a:gd name="connsiteX5" fmla="*/ 7786688 w 9144000"/>
              <a:gd name="connsiteY5" fmla="*/ 1785925 h 34051875"/>
              <a:gd name="connsiteX6" fmla="*/ 3757613 w 9144000"/>
              <a:gd name="connsiteY6" fmla="*/ 1785925 h 34051875"/>
              <a:gd name="connsiteX7" fmla="*/ 0 w 9144000"/>
              <a:gd name="connsiteY7" fmla="*/ 2024050 h 34051875"/>
              <a:gd name="connsiteX8" fmla="*/ 0 w 9144000"/>
              <a:gd name="connsiteY8" fmla="*/ 119050 h 340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34051875">
                <a:moveTo>
                  <a:pt x="0" y="119050"/>
                </a:moveTo>
                <a:lnTo>
                  <a:pt x="3829050" y="0"/>
                </a:lnTo>
                <a:cubicBezTo>
                  <a:pt x="5981701" y="28813125"/>
                  <a:pt x="5810250" y="22026575"/>
                  <a:pt x="7700963" y="0"/>
                </a:cubicBezTo>
                <a:lnTo>
                  <a:pt x="9144000" y="119050"/>
                </a:lnTo>
                <a:lnTo>
                  <a:pt x="9144000" y="2024050"/>
                </a:lnTo>
                <a:lnTo>
                  <a:pt x="7786688" y="1785925"/>
                </a:lnTo>
                <a:cubicBezTo>
                  <a:pt x="5891213" y="22740925"/>
                  <a:pt x="6015038" y="34051875"/>
                  <a:pt x="3757613" y="1785925"/>
                </a:cubicBezTo>
                <a:lnTo>
                  <a:pt x="0" y="2024050"/>
                </a:lnTo>
                <a:lnTo>
                  <a:pt x="0" y="11905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Arial" pitchFamily="34" charset="0"/>
              <a:cs typeface="Arial" pitchFamily="34" charset="0"/>
            </a:endParaRPr>
          </a:p>
        </p:txBody>
      </p:sp>
      <p:sp>
        <p:nvSpPr>
          <p:cNvPr id="2" name="Title 1"/>
          <p:cNvSpPr>
            <a:spLocks noGrp="1"/>
          </p:cNvSpPr>
          <p:nvPr>
            <p:ph type="ctrTitle"/>
          </p:nvPr>
        </p:nvSpPr>
        <p:spPr>
          <a:xfrm>
            <a:off x="533400" y="4876800"/>
            <a:ext cx="8077200" cy="990600"/>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219200" y="5867400"/>
            <a:ext cx="6400800" cy="6858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smtClean="0">
                <a:solidFill>
                  <a:schemeClr val="bg1"/>
                </a:solidFill>
                <a:latin typeface="Arial" pitchFamily="34" charset="0"/>
                <a:cs typeface="Arial" pitchFamily="34" charset="0"/>
              </a:defRPr>
            </a:lvl1pPr>
          </a:lstStyle>
          <a:p>
            <a:pPr>
              <a:defRPr/>
            </a:pPr>
            <a:fld id="{632E7A56-6A99-4321-8375-B4E86657E372}" type="datetime1">
              <a:rPr lang="en-US"/>
              <a:pPr>
                <a:defRPr/>
              </a:pPr>
              <a:t>8/24/2016</a:t>
            </a:fld>
            <a:endParaRPr lang="en-US"/>
          </a:p>
        </p:txBody>
      </p:sp>
      <p:sp>
        <p:nvSpPr>
          <p:cNvPr id="9" name="Footer Placeholder 4"/>
          <p:cNvSpPr>
            <a:spLocks noGrp="1"/>
          </p:cNvSpPr>
          <p:nvPr>
            <p:ph type="ftr" sz="quarter" idx="11"/>
          </p:nvPr>
        </p:nvSpPr>
        <p:spPr>
          <a:xfrm>
            <a:off x="2667000" y="6356350"/>
            <a:ext cx="3810000" cy="365125"/>
          </a:xfrm>
        </p:spPr>
        <p:txBody>
          <a:bodyPr/>
          <a:lstStyle>
            <a:lvl1pPr>
              <a:defRPr smtClean="0">
                <a:solidFill>
                  <a:schemeClr val="bg1"/>
                </a:solidFill>
                <a:latin typeface="Arial" pitchFamily="34" charset="0"/>
                <a:cs typeface="Arial" pitchFamily="34" charset="0"/>
              </a:defRPr>
            </a:lvl1pPr>
          </a:lstStyle>
          <a:p>
            <a:pPr>
              <a:defRPr/>
            </a:pPr>
            <a:r>
              <a:rPr lang="en-US"/>
              <a:t>American Society of Tax Problem Solvers©</a:t>
            </a:r>
          </a:p>
        </p:txBody>
      </p:sp>
      <p:sp>
        <p:nvSpPr>
          <p:cNvPr id="10" name="Slide Number Placeholder 5"/>
          <p:cNvSpPr>
            <a:spLocks noGrp="1"/>
          </p:cNvSpPr>
          <p:nvPr>
            <p:ph type="sldNum" sz="quarter" idx="12"/>
          </p:nvPr>
        </p:nvSpPr>
        <p:spPr/>
        <p:txBody>
          <a:bodyPr/>
          <a:lstStyle>
            <a:lvl1pPr>
              <a:defRPr>
                <a:solidFill>
                  <a:schemeClr val="bg1"/>
                </a:solidFill>
              </a:defRPr>
            </a:lvl1pPr>
          </a:lstStyle>
          <a:p>
            <a:fld id="{D24FFFFE-4233-42AF-BDD1-02D4D61751D9}" type="slidenum">
              <a:rPr lang="en-US"/>
              <a:pPr/>
              <a:t>‹#›</a:t>
            </a:fld>
            <a:endParaRPr lang="en-US"/>
          </a:p>
        </p:txBody>
      </p:sp>
    </p:spTree>
    <p:extLst>
      <p:ext uri="{BB962C8B-B14F-4D97-AF65-F5344CB8AC3E}">
        <p14:creationId xmlns:p14="http://schemas.microsoft.com/office/powerpoint/2010/main" val="155484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B124F3-F5A9-461C-86B5-A08648520082}" type="datetime1">
              <a:rPr lang="en-US"/>
              <a:pPr>
                <a:defRPr/>
              </a:pPr>
              <a:t>8/24/2016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American Society of Tax Problem Solvers©</a:t>
            </a:r>
          </a:p>
        </p:txBody>
      </p:sp>
      <p:sp>
        <p:nvSpPr>
          <p:cNvPr id="4" name="Slide Number Placeholder 5"/>
          <p:cNvSpPr>
            <a:spLocks noGrp="1"/>
          </p:cNvSpPr>
          <p:nvPr>
            <p:ph type="sldNum" sz="quarter" idx="12"/>
          </p:nvPr>
        </p:nvSpPr>
        <p:spPr/>
        <p:txBody>
          <a:bodyPr/>
          <a:lstStyle>
            <a:lvl1pPr>
              <a:defRPr/>
            </a:lvl1pPr>
          </a:lstStyle>
          <a:p>
            <a:fld id="{1EB15143-2540-4D02-A62D-25EFF51CC309}" type="slidenum">
              <a:rPr lang="en-US"/>
              <a:pPr/>
              <a:t>‹#›</a:t>
            </a:fld>
            <a:endParaRPr lang="en-US"/>
          </a:p>
        </p:txBody>
      </p:sp>
    </p:spTree>
    <p:extLst>
      <p:ext uri="{BB962C8B-B14F-4D97-AF65-F5344CB8AC3E}">
        <p14:creationId xmlns:p14="http://schemas.microsoft.com/office/powerpoint/2010/main" val="41843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BD89B3-E985-404B-B2B0-2B4D4764D609}" type="datetime1">
              <a:rPr lang="en-US"/>
              <a:pPr>
                <a:defRPr/>
              </a:pPr>
              <a:t>8/24/2016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American Society of Tax Problem Solvers©</a:t>
            </a:r>
          </a:p>
        </p:txBody>
      </p:sp>
      <p:sp>
        <p:nvSpPr>
          <p:cNvPr id="7" name="Slide Number Placeholder 5"/>
          <p:cNvSpPr>
            <a:spLocks noGrp="1"/>
          </p:cNvSpPr>
          <p:nvPr>
            <p:ph type="sldNum" sz="quarter" idx="12"/>
          </p:nvPr>
        </p:nvSpPr>
        <p:spPr/>
        <p:txBody>
          <a:bodyPr/>
          <a:lstStyle>
            <a:lvl1pPr>
              <a:defRPr/>
            </a:lvl1pPr>
          </a:lstStyle>
          <a:p>
            <a:fld id="{AF6F31FE-32F8-4BCE-81DE-7D89F06C89D4}" type="slidenum">
              <a:rPr lang="en-US"/>
              <a:pPr/>
              <a:t>‹#›</a:t>
            </a:fld>
            <a:endParaRPr lang="en-US"/>
          </a:p>
        </p:txBody>
      </p:sp>
    </p:spTree>
    <p:extLst>
      <p:ext uri="{BB962C8B-B14F-4D97-AF65-F5344CB8AC3E}">
        <p14:creationId xmlns:p14="http://schemas.microsoft.com/office/powerpoint/2010/main" val="2546418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C46F8BF-9A7F-44F0-A8B9-99DEBE29D2BD}" type="datetime1">
              <a:rPr lang="en-US"/>
              <a:pPr>
                <a:defRPr/>
              </a:pPr>
              <a:t>8/24/2016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American Society of Tax Problem Solvers©</a:t>
            </a:r>
          </a:p>
        </p:txBody>
      </p:sp>
      <p:sp>
        <p:nvSpPr>
          <p:cNvPr id="7" name="Slide Number Placeholder 5"/>
          <p:cNvSpPr>
            <a:spLocks noGrp="1"/>
          </p:cNvSpPr>
          <p:nvPr>
            <p:ph type="sldNum" sz="quarter" idx="12"/>
          </p:nvPr>
        </p:nvSpPr>
        <p:spPr/>
        <p:txBody>
          <a:bodyPr/>
          <a:lstStyle>
            <a:lvl1pPr>
              <a:defRPr/>
            </a:lvl1pPr>
          </a:lstStyle>
          <a:p>
            <a:fld id="{3989285D-812C-4191-A5F5-18E6FB08B91D}" type="slidenum">
              <a:rPr lang="en-US"/>
              <a:pPr/>
              <a:t>‹#›</a:t>
            </a:fld>
            <a:endParaRPr lang="en-US"/>
          </a:p>
        </p:txBody>
      </p:sp>
    </p:spTree>
    <p:extLst>
      <p:ext uri="{BB962C8B-B14F-4D97-AF65-F5344CB8AC3E}">
        <p14:creationId xmlns:p14="http://schemas.microsoft.com/office/powerpoint/2010/main" val="361314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5138B6-45BA-48FE-933A-C5DCD2A0CB28}" type="datetime1">
              <a:rPr lang="en-US"/>
              <a:pPr>
                <a:defRPr/>
              </a:pPr>
              <a:t>8/24/2016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American Society of Tax Problem Solvers©</a:t>
            </a:r>
          </a:p>
        </p:txBody>
      </p:sp>
      <p:sp>
        <p:nvSpPr>
          <p:cNvPr id="6" name="Slide Number Placeholder 5"/>
          <p:cNvSpPr>
            <a:spLocks noGrp="1"/>
          </p:cNvSpPr>
          <p:nvPr>
            <p:ph type="sldNum" sz="quarter" idx="12"/>
          </p:nvPr>
        </p:nvSpPr>
        <p:spPr/>
        <p:txBody>
          <a:bodyPr/>
          <a:lstStyle>
            <a:lvl1pPr>
              <a:defRPr/>
            </a:lvl1pPr>
          </a:lstStyle>
          <a:p>
            <a:fld id="{19121A62-AF1F-4370-A483-C5E8E88226AA}" type="slidenum">
              <a:rPr lang="en-US"/>
              <a:pPr/>
              <a:t>‹#›</a:t>
            </a:fld>
            <a:endParaRPr lang="en-US"/>
          </a:p>
        </p:txBody>
      </p:sp>
    </p:spTree>
    <p:extLst>
      <p:ext uri="{BB962C8B-B14F-4D97-AF65-F5344CB8AC3E}">
        <p14:creationId xmlns:p14="http://schemas.microsoft.com/office/powerpoint/2010/main" val="2661838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3468E9-8EA7-48F4-8686-0CB2E85159A3}" type="datetime1">
              <a:rPr lang="en-US"/>
              <a:pPr>
                <a:defRPr/>
              </a:pPr>
              <a:t>8/24/2016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American Society of Tax Problem Solvers©</a:t>
            </a:r>
          </a:p>
        </p:txBody>
      </p:sp>
      <p:sp>
        <p:nvSpPr>
          <p:cNvPr id="6" name="Slide Number Placeholder 5"/>
          <p:cNvSpPr>
            <a:spLocks noGrp="1"/>
          </p:cNvSpPr>
          <p:nvPr>
            <p:ph type="sldNum" sz="quarter" idx="12"/>
          </p:nvPr>
        </p:nvSpPr>
        <p:spPr/>
        <p:txBody>
          <a:bodyPr/>
          <a:lstStyle>
            <a:lvl1pPr>
              <a:defRPr/>
            </a:lvl1pPr>
          </a:lstStyle>
          <a:p>
            <a:fld id="{6A8238E2-A302-43F3-9A32-B3BE40A979C2}" type="slidenum">
              <a:rPr lang="en-US"/>
              <a:pPr/>
              <a:t>‹#›</a:t>
            </a:fld>
            <a:endParaRPr lang="en-US"/>
          </a:p>
        </p:txBody>
      </p:sp>
    </p:spTree>
    <p:extLst>
      <p:ext uri="{BB962C8B-B14F-4D97-AF65-F5344CB8AC3E}">
        <p14:creationId xmlns:p14="http://schemas.microsoft.com/office/powerpoint/2010/main" val="68898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pic>
        <p:nvPicPr>
          <p:cNvPr id="5" name="Picture 7" descr="Microsoft_2007__TXT_07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6553200" cy="1143000"/>
          </a:xfrm>
        </p:spPr>
        <p:txBody>
          <a:bodyPr/>
          <a:lstStyle>
            <a:lvl1pPr>
              <a:defRPr b="1">
                <a:solidFill>
                  <a:schemeClr val="bg1"/>
                </a:solidFill>
                <a:effectLst>
                  <a:reflection blurRad="6350" stA="55000" endA="300" endPos="45500" dir="5400000" sy="-100000" algn="bl" rotWithShape="0"/>
                </a:effectLst>
              </a:defRPr>
            </a:lvl1pPr>
          </a:lstStyle>
          <a:p>
            <a:r>
              <a:rPr lang="en-US"/>
              <a:t>Click to edit Master title style</a:t>
            </a:r>
          </a:p>
        </p:txBody>
      </p:sp>
      <p:sp>
        <p:nvSpPr>
          <p:cNvPr id="3" name="Content Placeholder 2"/>
          <p:cNvSpPr>
            <a:spLocks noGrp="1"/>
          </p:cNvSpPr>
          <p:nvPr>
            <p:ph idx="1"/>
          </p:nvPr>
        </p:nvSpPr>
        <p:spPr>
          <a:xfrm>
            <a:off x="457200" y="1752600"/>
            <a:ext cx="8229600" cy="4373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smtClean="0">
                <a:solidFill>
                  <a:schemeClr val="bg1"/>
                </a:solidFill>
              </a:defRPr>
            </a:lvl1pPr>
          </a:lstStyle>
          <a:p>
            <a:pPr>
              <a:defRPr/>
            </a:pPr>
            <a:fld id="{DC7CAA28-1199-4D70-B1DE-BE4C314C18B1}" type="datetime1">
              <a:rPr lang="en-US"/>
              <a:pPr>
                <a:defRPr/>
              </a:pPr>
              <a:t>8/24/2016</a:t>
            </a:fld>
            <a:endParaRPr lang="en-US"/>
          </a:p>
        </p:txBody>
      </p:sp>
      <p:sp>
        <p:nvSpPr>
          <p:cNvPr id="7" name="Footer Placeholder 4"/>
          <p:cNvSpPr>
            <a:spLocks noGrp="1"/>
          </p:cNvSpPr>
          <p:nvPr>
            <p:ph type="ftr" sz="quarter" idx="11"/>
          </p:nvPr>
        </p:nvSpPr>
        <p:spPr>
          <a:xfrm>
            <a:off x="2819400" y="6356350"/>
            <a:ext cx="3505200" cy="365125"/>
          </a:xfrm>
        </p:spPr>
        <p:txBody>
          <a:bodyPr/>
          <a:lstStyle>
            <a:lvl1pPr>
              <a:defRPr smtClean="0">
                <a:solidFill>
                  <a:schemeClr val="bg1"/>
                </a:solidFill>
              </a:defRPr>
            </a:lvl1pPr>
          </a:lstStyle>
          <a:p>
            <a:pPr>
              <a:defRPr/>
            </a:pPr>
            <a:r>
              <a:rPr lang="en-US"/>
              <a:t>American Society of Tax Problem Solvers©</a:t>
            </a:r>
            <a:endParaRPr lang="en-US" dirty="0"/>
          </a:p>
        </p:txBody>
      </p:sp>
      <p:sp>
        <p:nvSpPr>
          <p:cNvPr id="8" name="Slide Number Placeholder 5"/>
          <p:cNvSpPr>
            <a:spLocks noGrp="1"/>
          </p:cNvSpPr>
          <p:nvPr>
            <p:ph type="sldNum" sz="quarter" idx="12"/>
          </p:nvPr>
        </p:nvSpPr>
        <p:spPr/>
        <p:txBody>
          <a:bodyPr/>
          <a:lstStyle>
            <a:lvl1pPr>
              <a:defRPr>
                <a:solidFill>
                  <a:schemeClr val="bg1"/>
                </a:solidFill>
              </a:defRPr>
            </a:lvl1pPr>
          </a:lstStyle>
          <a:p>
            <a:fld id="{9D51B4FF-75D0-4192-AB1B-D2AE7EB086E0}" type="slidenum">
              <a:rPr lang="en-US"/>
              <a:pPr/>
              <a:t>‹#›</a:t>
            </a:fld>
            <a:endParaRPr lang="en-US"/>
          </a:p>
        </p:txBody>
      </p:sp>
    </p:spTree>
    <p:extLst>
      <p:ext uri="{BB962C8B-B14F-4D97-AF65-F5344CB8AC3E}">
        <p14:creationId xmlns:p14="http://schemas.microsoft.com/office/powerpoint/2010/main" val="136145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pic>
        <p:nvPicPr>
          <p:cNvPr id="5" name="Picture 7" descr="Microsoft_2007__TXT_07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6553200" cy="1143000"/>
          </a:xfrm>
        </p:spPr>
        <p:txBody>
          <a:bodyPr/>
          <a:lstStyle>
            <a:lvl1pPr>
              <a:defRPr b="1">
                <a:solidFill>
                  <a:schemeClr val="bg1"/>
                </a:solidFill>
                <a:effectLst>
                  <a:reflection blurRad="6350" stA="55000" endA="300" endPos="45500" dir="5400000" sy="-100000" algn="bl" rotWithShape="0"/>
                </a:effectLst>
              </a:defRPr>
            </a:lvl1pPr>
          </a:lstStyle>
          <a:p>
            <a:r>
              <a:rPr lang="en-US"/>
              <a:t>Click to edit Master title style</a:t>
            </a:r>
          </a:p>
        </p:txBody>
      </p:sp>
      <p:sp>
        <p:nvSpPr>
          <p:cNvPr id="3" name="Content Placeholder 2"/>
          <p:cNvSpPr>
            <a:spLocks noGrp="1"/>
          </p:cNvSpPr>
          <p:nvPr>
            <p:ph idx="1"/>
          </p:nvPr>
        </p:nvSpPr>
        <p:spPr>
          <a:xfrm>
            <a:off x="457200" y="1752600"/>
            <a:ext cx="8229600" cy="4373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smtClean="0">
                <a:solidFill>
                  <a:schemeClr val="bg1"/>
                </a:solidFill>
              </a:defRPr>
            </a:lvl1pPr>
          </a:lstStyle>
          <a:p>
            <a:pPr>
              <a:defRPr/>
            </a:pPr>
            <a:fld id="{6D0A2621-DDA3-4365-B698-1A87A47F2FB2}" type="datetime1">
              <a:rPr lang="en-US"/>
              <a:pPr>
                <a:defRPr/>
              </a:pPr>
              <a:t>8/24/2016</a:t>
            </a:fld>
            <a:endParaRPr lang="en-US"/>
          </a:p>
        </p:txBody>
      </p:sp>
      <p:sp>
        <p:nvSpPr>
          <p:cNvPr id="7" name="Footer Placeholder 4"/>
          <p:cNvSpPr>
            <a:spLocks noGrp="1"/>
          </p:cNvSpPr>
          <p:nvPr>
            <p:ph type="ftr" sz="quarter" idx="11"/>
          </p:nvPr>
        </p:nvSpPr>
        <p:spPr/>
        <p:txBody>
          <a:bodyPr/>
          <a:lstStyle>
            <a:lvl1pPr>
              <a:defRPr smtClean="0">
                <a:solidFill>
                  <a:schemeClr val="bg1"/>
                </a:solidFill>
              </a:defRPr>
            </a:lvl1pPr>
          </a:lstStyle>
          <a:p>
            <a:pPr>
              <a:defRPr/>
            </a:pPr>
            <a:r>
              <a:rPr lang="en-US"/>
              <a:t>American Society of Tax Problem Solvers©</a:t>
            </a:r>
          </a:p>
        </p:txBody>
      </p:sp>
      <p:sp>
        <p:nvSpPr>
          <p:cNvPr id="8" name="Slide Number Placeholder 5"/>
          <p:cNvSpPr>
            <a:spLocks noGrp="1"/>
          </p:cNvSpPr>
          <p:nvPr>
            <p:ph type="sldNum" sz="quarter" idx="12"/>
          </p:nvPr>
        </p:nvSpPr>
        <p:spPr/>
        <p:txBody>
          <a:bodyPr/>
          <a:lstStyle>
            <a:lvl1pPr>
              <a:defRPr>
                <a:solidFill>
                  <a:schemeClr val="bg1"/>
                </a:solidFill>
              </a:defRPr>
            </a:lvl1pPr>
          </a:lstStyle>
          <a:p>
            <a:fld id="{816039AC-B428-48F3-BC17-69C20F32C7D1}" type="slidenum">
              <a:rPr lang="en-US"/>
              <a:pPr/>
              <a:t>‹#›</a:t>
            </a:fld>
            <a:endParaRPr lang="en-US"/>
          </a:p>
        </p:txBody>
      </p:sp>
    </p:spTree>
    <p:extLst>
      <p:ext uri="{BB962C8B-B14F-4D97-AF65-F5344CB8AC3E}">
        <p14:creationId xmlns:p14="http://schemas.microsoft.com/office/powerpoint/2010/main" val="329929912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pic>
        <p:nvPicPr>
          <p:cNvPr id="5" name="Picture 7" descr="Microsoft_2007__TXT_07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6553200" cy="1143000"/>
          </a:xfrm>
        </p:spPr>
        <p:txBody>
          <a:bodyPr/>
          <a:lstStyle>
            <a:lvl1pPr>
              <a:defRPr b="1">
                <a:solidFill>
                  <a:schemeClr val="bg1"/>
                </a:solidFill>
                <a:effectLst>
                  <a:reflection blurRad="6350" stA="55000" endA="300" endPos="45500" dir="5400000" sy="-100000" algn="bl" rotWithShape="0"/>
                </a:effectLst>
              </a:defRPr>
            </a:lvl1pPr>
          </a:lstStyle>
          <a:p>
            <a:r>
              <a:rPr lang="en-US"/>
              <a:t>Click to edit Master title style</a:t>
            </a:r>
          </a:p>
        </p:txBody>
      </p:sp>
      <p:sp>
        <p:nvSpPr>
          <p:cNvPr id="3" name="Content Placeholder 2"/>
          <p:cNvSpPr>
            <a:spLocks noGrp="1"/>
          </p:cNvSpPr>
          <p:nvPr>
            <p:ph idx="1"/>
          </p:nvPr>
        </p:nvSpPr>
        <p:spPr>
          <a:xfrm>
            <a:off x="457200" y="1752600"/>
            <a:ext cx="8229600" cy="4373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smtClean="0">
                <a:solidFill>
                  <a:schemeClr val="bg1"/>
                </a:solidFill>
              </a:defRPr>
            </a:lvl1pPr>
          </a:lstStyle>
          <a:p>
            <a:pPr>
              <a:defRPr/>
            </a:pPr>
            <a:fld id="{2602EF3B-8D57-4428-945F-926EB2C9FFEA}" type="datetime1">
              <a:rPr lang="en-US"/>
              <a:pPr>
                <a:defRPr/>
              </a:pPr>
              <a:t>8/24/2016</a:t>
            </a:fld>
            <a:endParaRPr lang="en-US"/>
          </a:p>
        </p:txBody>
      </p:sp>
      <p:sp>
        <p:nvSpPr>
          <p:cNvPr id="7" name="Footer Placeholder 4"/>
          <p:cNvSpPr>
            <a:spLocks noGrp="1"/>
          </p:cNvSpPr>
          <p:nvPr>
            <p:ph type="ftr" sz="quarter" idx="11"/>
          </p:nvPr>
        </p:nvSpPr>
        <p:spPr/>
        <p:txBody>
          <a:bodyPr/>
          <a:lstStyle>
            <a:lvl1pPr>
              <a:defRPr smtClean="0">
                <a:solidFill>
                  <a:schemeClr val="bg1"/>
                </a:solidFill>
              </a:defRPr>
            </a:lvl1pPr>
          </a:lstStyle>
          <a:p>
            <a:pPr>
              <a:defRPr/>
            </a:pPr>
            <a:r>
              <a:rPr lang="en-US"/>
              <a:t>American Society of Tax Problem Solvers©</a:t>
            </a:r>
          </a:p>
        </p:txBody>
      </p:sp>
      <p:sp>
        <p:nvSpPr>
          <p:cNvPr id="8" name="Slide Number Placeholder 5"/>
          <p:cNvSpPr>
            <a:spLocks noGrp="1"/>
          </p:cNvSpPr>
          <p:nvPr>
            <p:ph type="sldNum" sz="quarter" idx="12"/>
          </p:nvPr>
        </p:nvSpPr>
        <p:spPr/>
        <p:txBody>
          <a:bodyPr/>
          <a:lstStyle>
            <a:lvl1pPr>
              <a:defRPr>
                <a:solidFill>
                  <a:schemeClr val="bg1"/>
                </a:solidFill>
              </a:defRPr>
            </a:lvl1pPr>
          </a:lstStyle>
          <a:p>
            <a:fld id="{57941197-D2EB-4D02-A3E5-075938E65FAA}" type="slidenum">
              <a:rPr lang="en-US"/>
              <a:pPr/>
              <a:t>‹#›</a:t>
            </a:fld>
            <a:endParaRPr lang="en-US"/>
          </a:p>
        </p:txBody>
      </p:sp>
    </p:spTree>
    <p:extLst>
      <p:ext uri="{BB962C8B-B14F-4D97-AF65-F5344CB8AC3E}">
        <p14:creationId xmlns:p14="http://schemas.microsoft.com/office/powerpoint/2010/main" val="145337760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7" descr="Microsoft_2007__TXT_07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0" y="1790700"/>
            <a:ext cx="9144000" cy="5081588"/>
          </a:xfrm>
          <a:custGeom>
            <a:avLst/>
            <a:gdLst>
              <a:gd name="connsiteX0" fmla="*/ 0 w 9144000"/>
              <a:gd name="connsiteY0" fmla="*/ 0 h 2642616"/>
              <a:gd name="connsiteX1" fmla="*/ 9144000 w 9144000"/>
              <a:gd name="connsiteY1" fmla="*/ 0 h 2642616"/>
              <a:gd name="connsiteX2" fmla="*/ 9144000 w 9144000"/>
              <a:gd name="connsiteY2" fmla="*/ 2642616 h 2642616"/>
              <a:gd name="connsiteX3" fmla="*/ 0 w 9144000"/>
              <a:gd name="connsiteY3" fmla="*/ 2642616 h 2642616"/>
              <a:gd name="connsiteX4" fmla="*/ 0 w 9144000"/>
              <a:gd name="connsiteY4" fmla="*/ 0 h 2642616"/>
              <a:gd name="connsiteX0" fmla="*/ 0 w 9144000"/>
              <a:gd name="connsiteY0" fmla="*/ 571 h 2643187"/>
              <a:gd name="connsiteX1" fmla="*/ 3814763 w 9144000"/>
              <a:gd name="connsiteY1" fmla="*/ 0 h 2643187"/>
              <a:gd name="connsiteX2" fmla="*/ 9144000 w 9144000"/>
              <a:gd name="connsiteY2" fmla="*/ 571 h 2643187"/>
              <a:gd name="connsiteX3" fmla="*/ 9144000 w 9144000"/>
              <a:gd name="connsiteY3" fmla="*/ 2643187 h 2643187"/>
              <a:gd name="connsiteX4" fmla="*/ 0 w 9144000"/>
              <a:gd name="connsiteY4" fmla="*/ 2643187 h 2643187"/>
              <a:gd name="connsiteX5" fmla="*/ 0 w 9144000"/>
              <a:gd name="connsiteY5" fmla="*/ 571 h 2643187"/>
              <a:gd name="connsiteX0" fmla="*/ 0 w 9144000"/>
              <a:gd name="connsiteY0" fmla="*/ 571 h 2643187"/>
              <a:gd name="connsiteX1" fmla="*/ 3814763 w 9144000"/>
              <a:gd name="connsiteY1" fmla="*/ 0 h 2643187"/>
              <a:gd name="connsiteX2" fmla="*/ 7743825 w 9144000"/>
              <a:gd name="connsiteY2" fmla="*/ 1 h 2643187"/>
              <a:gd name="connsiteX3" fmla="*/ 9144000 w 9144000"/>
              <a:gd name="connsiteY3" fmla="*/ 571 h 2643187"/>
              <a:gd name="connsiteX4" fmla="*/ 9144000 w 9144000"/>
              <a:gd name="connsiteY4" fmla="*/ 2643187 h 2643187"/>
              <a:gd name="connsiteX5" fmla="*/ 0 w 9144000"/>
              <a:gd name="connsiteY5" fmla="*/ 2643187 h 2643187"/>
              <a:gd name="connsiteX6" fmla="*/ 0 w 9144000"/>
              <a:gd name="connsiteY6" fmla="*/ 571 h 2643187"/>
              <a:gd name="connsiteX0" fmla="*/ 0 w 9144000"/>
              <a:gd name="connsiteY0" fmla="*/ 571 h 2876550"/>
              <a:gd name="connsiteX1" fmla="*/ 3814763 w 9144000"/>
              <a:gd name="connsiteY1" fmla="*/ 0 h 2876550"/>
              <a:gd name="connsiteX2" fmla="*/ 7743825 w 9144000"/>
              <a:gd name="connsiteY2" fmla="*/ 1 h 2876550"/>
              <a:gd name="connsiteX3" fmla="*/ 9144000 w 9144000"/>
              <a:gd name="connsiteY3" fmla="*/ 571 h 2876550"/>
              <a:gd name="connsiteX4" fmla="*/ 9144000 w 9144000"/>
              <a:gd name="connsiteY4" fmla="*/ 2643187 h 2876550"/>
              <a:gd name="connsiteX5" fmla="*/ 0 w 9144000"/>
              <a:gd name="connsiteY5" fmla="*/ 2643187 h 2876550"/>
              <a:gd name="connsiteX6" fmla="*/ 0 w 9144000"/>
              <a:gd name="connsiteY6" fmla="*/ 571 h 2876550"/>
              <a:gd name="connsiteX0" fmla="*/ 0 w 9144000"/>
              <a:gd name="connsiteY0" fmla="*/ 571 h 2876550"/>
              <a:gd name="connsiteX1" fmla="*/ 3814763 w 9144000"/>
              <a:gd name="connsiteY1" fmla="*/ 0 h 2876550"/>
              <a:gd name="connsiteX2" fmla="*/ 7743825 w 9144000"/>
              <a:gd name="connsiteY2" fmla="*/ 1 h 2876550"/>
              <a:gd name="connsiteX3" fmla="*/ 9144000 w 9144000"/>
              <a:gd name="connsiteY3" fmla="*/ 571 h 2876550"/>
              <a:gd name="connsiteX4" fmla="*/ 9144000 w 9144000"/>
              <a:gd name="connsiteY4" fmla="*/ 2643187 h 2876550"/>
              <a:gd name="connsiteX5" fmla="*/ 0 w 9144000"/>
              <a:gd name="connsiteY5" fmla="*/ 2643187 h 2876550"/>
              <a:gd name="connsiteX6" fmla="*/ 0 w 9144000"/>
              <a:gd name="connsiteY6" fmla="*/ 571 h 2876550"/>
              <a:gd name="connsiteX0" fmla="*/ 0 w 9144000"/>
              <a:gd name="connsiteY0" fmla="*/ 571 h 2643187"/>
              <a:gd name="connsiteX1" fmla="*/ 3814763 w 9144000"/>
              <a:gd name="connsiteY1" fmla="*/ 0 h 2643187"/>
              <a:gd name="connsiteX2" fmla="*/ 7743825 w 9144000"/>
              <a:gd name="connsiteY2" fmla="*/ 1 h 2643187"/>
              <a:gd name="connsiteX3" fmla="*/ 9144000 w 9144000"/>
              <a:gd name="connsiteY3" fmla="*/ 571 h 2643187"/>
              <a:gd name="connsiteX4" fmla="*/ 9144000 w 9144000"/>
              <a:gd name="connsiteY4" fmla="*/ 2643187 h 2643187"/>
              <a:gd name="connsiteX5" fmla="*/ 0 w 9144000"/>
              <a:gd name="connsiteY5" fmla="*/ 2643187 h 2643187"/>
              <a:gd name="connsiteX6" fmla="*/ 0 w 9144000"/>
              <a:gd name="connsiteY6" fmla="*/ 571 h 2643187"/>
              <a:gd name="connsiteX0" fmla="*/ 0 w 9144000"/>
              <a:gd name="connsiteY0" fmla="*/ 571 h 2643187"/>
              <a:gd name="connsiteX1" fmla="*/ 3814763 w 9144000"/>
              <a:gd name="connsiteY1" fmla="*/ 0 h 2643187"/>
              <a:gd name="connsiteX2" fmla="*/ 7743825 w 9144000"/>
              <a:gd name="connsiteY2" fmla="*/ 1 h 2643187"/>
              <a:gd name="connsiteX3" fmla="*/ 9144000 w 9144000"/>
              <a:gd name="connsiteY3" fmla="*/ 571 h 2643187"/>
              <a:gd name="connsiteX4" fmla="*/ 9144000 w 9144000"/>
              <a:gd name="connsiteY4" fmla="*/ 2643187 h 2643187"/>
              <a:gd name="connsiteX5" fmla="*/ 0 w 9144000"/>
              <a:gd name="connsiteY5" fmla="*/ 2643187 h 2643187"/>
              <a:gd name="connsiteX6" fmla="*/ 0 w 9144000"/>
              <a:gd name="connsiteY6" fmla="*/ 571 h 2643187"/>
              <a:gd name="connsiteX0" fmla="*/ 0 w 9144000"/>
              <a:gd name="connsiteY0" fmla="*/ 571 h 2643187"/>
              <a:gd name="connsiteX1" fmla="*/ 3814763 w 9144000"/>
              <a:gd name="connsiteY1" fmla="*/ 0 h 2643187"/>
              <a:gd name="connsiteX2" fmla="*/ 7743825 w 9144000"/>
              <a:gd name="connsiteY2" fmla="*/ 1 h 2643187"/>
              <a:gd name="connsiteX3" fmla="*/ 9144000 w 9144000"/>
              <a:gd name="connsiteY3" fmla="*/ 571 h 2643187"/>
              <a:gd name="connsiteX4" fmla="*/ 9144000 w 9144000"/>
              <a:gd name="connsiteY4" fmla="*/ 2643187 h 2643187"/>
              <a:gd name="connsiteX5" fmla="*/ 0 w 9144000"/>
              <a:gd name="connsiteY5" fmla="*/ 2643187 h 2643187"/>
              <a:gd name="connsiteX6" fmla="*/ 0 w 9144000"/>
              <a:gd name="connsiteY6" fmla="*/ 571 h 2643187"/>
              <a:gd name="connsiteX0" fmla="*/ 0 w 9144000"/>
              <a:gd name="connsiteY0" fmla="*/ 571 h 2643187"/>
              <a:gd name="connsiteX1" fmla="*/ 3814763 w 9144000"/>
              <a:gd name="connsiteY1" fmla="*/ 0 h 2643187"/>
              <a:gd name="connsiteX2" fmla="*/ 8810625 w 9144000"/>
              <a:gd name="connsiteY2" fmla="*/ 1 h 2643187"/>
              <a:gd name="connsiteX3" fmla="*/ 9144000 w 9144000"/>
              <a:gd name="connsiteY3" fmla="*/ 571 h 2643187"/>
              <a:gd name="connsiteX4" fmla="*/ 9144000 w 9144000"/>
              <a:gd name="connsiteY4" fmla="*/ 2643187 h 2643187"/>
              <a:gd name="connsiteX5" fmla="*/ 0 w 9144000"/>
              <a:gd name="connsiteY5" fmla="*/ 2643187 h 2643187"/>
              <a:gd name="connsiteX6" fmla="*/ 0 w 9144000"/>
              <a:gd name="connsiteY6" fmla="*/ 571 h 2643187"/>
              <a:gd name="connsiteX0" fmla="*/ 0 w 9363075"/>
              <a:gd name="connsiteY0" fmla="*/ 571 h 2643187"/>
              <a:gd name="connsiteX1" fmla="*/ 7167563 w 9363075"/>
              <a:gd name="connsiteY1" fmla="*/ 0 h 2643187"/>
              <a:gd name="connsiteX2" fmla="*/ 8810625 w 9363075"/>
              <a:gd name="connsiteY2" fmla="*/ 1 h 2643187"/>
              <a:gd name="connsiteX3" fmla="*/ 9144000 w 9363075"/>
              <a:gd name="connsiteY3" fmla="*/ 571 h 2643187"/>
              <a:gd name="connsiteX4" fmla="*/ 9144000 w 9363075"/>
              <a:gd name="connsiteY4" fmla="*/ 2643187 h 2643187"/>
              <a:gd name="connsiteX5" fmla="*/ 0 w 9363075"/>
              <a:gd name="connsiteY5" fmla="*/ 2643187 h 2643187"/>
              <a:gd name="connsiteX6" fmla="*/ 0 w 9363075"/>
              <a:gd name="connsiteY6" fmla="*/ 571 h 2643187"/>
              <a:gd name="connsiteX0" fmla="*/ 0 w 9144000"/>
              <a:gd name="connsiteY0" fmla="*/ 571 h 2643187"/>
              <a:gd name="connsiteX1" fmla="*/ 7167563 w 9144000"/>
              <a:gd name="connsiteY1" fmla="*/ 0 h 2643187"/>
              <a:gd name="connsiteX2" fmla="*/ 8810625 w 9144000"/>
              <a:gd name="connsiteY2" fmla="*/ 1 h 2643187"/>
              <a:gd name="connsiteX3" fmla="*/ 9144000 w 9144000"/>
              <a:gd name="connsiteY3" fmla="*/ 571 h 2643187"/>
              <a:gd name="connsiteX4" fmla="*/ 9144000 w 9144000"/>
              <a:gd name="connsiteY4" fmla="*/ 2643187 h 2643187"/>
              <a:gd name="connsiteX5" fmla="*/ 0 w 9144000"/>
              <a:gd name="connsiteY5" fmla="*/ 2643187 h 2643187"/>
              <a:gd name="connsiteX6" fmla="*/ 0 w 9144000"/>
              <a:gd name="connsiteY6" fmla="*/ 571 h 2643187"/>
              <a:gd name="connsiteX0" fmla="*/ 0 w 9144000"/>
              <a:gd name="connsiteY0" fmla="*/ 571 h 2643187"/>
              <a:gd name="connsiteX1" fmla="*/ 7167563 w 9144000"/>
              <a:gd name="connsiteY1" fmla="*/ 0 h 2643187"/>
              <a:gd name="connsiteX2" fmla="*/ 8810625 w 9144000"/>
              <a:gd name="connsiteY2" fmla="*/ 1 h 2643187"/>
              <a:gd name="connsiteX3" fmla="*/ 9144000 w 9144000"/>
              <a:gd name="connsiteY3" fmla="*/ 571 h 2643187"/>
              <a:gd name="connsiteX4" fmla="*/ 9144000 w 9144000"/>
              <a:gd name="connsiteY4" fmla="*/ 2643187 h 2643187"/>
              <a:gd name="connsiteX5" fmla="*/ 0 w 9144000"/>
              <a:gd name="connsiteY5" fmla="*/ 2643187 h 2643187"/>
              <a:gd name="connsiteX6" fmla="*/ 0 w 9144000"/>
              <a:gd name="connsiteY6" fmla="*/ 571 h 2643187"/>
              <a:gd name="connsiteX0" fmla="*/ 0 w 9144000"/>
              <a:gd name="connsiteY0" fmla="*/ 571 h 2643187"/>
              <a:gd name="connsiteX1" fmla="*/ 7167563 w 9144000"/>
              <a:gd name="connsiteY1" fmla="*/ 0 h 2643187"/>
              <a:gd name="connsiteX2" fmla="*/ 8810625 w 9144000"/>
              <a:gd name="connsiteY2" fmla="*/ 1 h 2643187"/>
              <a:gd name="connsiteX3" fmla="*/ 9144000 w 9144000"/>
              <a:gd name="connsiteY3" fmla="*/ 571 h 2643187"/>
              <a:gd name="connsiteX4" fmla="*/ 9144000 w 9144000"/>
              <a:gd name="connsiteY4" fmla="*/ 2643187 h 2643187"/>
              <a:gd name="connsiteX5" fmla="*/ 0 w 9144000"/>
              <a:gd name="connsiteY5" fmla="*/ 2643187 h 2643187"/>
              <a:gd name="connsiteX6" fmla="*/ 0 w 9144000"/>
              <a:gd name="connsiteY6" fmla="*/ 571 h 2643187"/>
              <a:gd name="connsiteX0" fmla="*/ 0 w 9144000"/>
              <a:gd name="connsiteY0" fmla="*/ 571 h 5081587"/>
              <a:gd name="connsiteX1" fmla="*/ 7167563 w 9144000"/>
              <a:gd name="connsiteY1" fmla="*/ 0 h 5081587"/>
              <a:gd name="connsiteX2" fmla="*/ 8810625 w 9144000"/>
              <a:gd name="connsiteY2" fmla="*/ 1 h 5081587"/>
              <a:gd name="connsiteX3" fmla="*/ 9144000 w 9144000"/>
              <a:gd name="connsiteY3" fmla="*/ 571 h 5081587"/>
              <a:gd name="connsiteX4" fmla="*/ 9144000 w 9144000"/>
              <a:gd name="connsiteY4" fmla="*/ 2643187 h 5081587"/>
              <a:gd name="connsiteX5" fmla="*/ 0 w 9144000"/>
              <a:gd name="connsiteY5" fmla="*/ 5081587 h 5081587"/>
              <a:gd name="connsiteX6" fmla="*/ 0 w 9144000"/>
              <a:gd name="connsiteY6" fmla="*/ 571 h 5081587"/>
              <a:gd name="connsiteX0" fmla="*/ 0 w 9144000"/>
              <a:gd name="connsiteY0" fmla="*/ 571 h 5133975"/>
              <a:gd name="connsiteX1" fmla="*/ 7167563 w 9144000"/>
              <a:gd name="connsiteY1" fmla="*/ 0 h 5133975"/>
              <a:gd name="connsiteX2" fmla="*/ 8810625 w 9144000"/>
              <a:gd name="connsiteY2" fmla="*/ 1 h 5133975"/>
              <a:gd name="connsiteX3" fmla="*/ 9144000 w 9144000"/>
              <a:gd name="connsiteY3" fmla="*/ 571 h 5133975"/>
              <a:gd name="connsiteX4" fmla="*/ 9144000 w 9144000"/>
              <a:gd name="connsiteY4" fmla="*/ 2643187 h 5133975"/>
              <a:gd name="connsiteX5" fmla="*/ 9129713 w 9144000"/>
              <a:gd name="connsiteY5" fmla="*/ 5133975 h 5133975"/>
              <a:gd name="connsiteX6" fmla="*/ 0 w 9144000"/>
              <a:gd name="connsiteY6" fmla="*/ 5081587 h 5133975"/>
              <a:gd name="connsiteX7" fmla="*/ 0 w 9144000"/>
              <a:gd name="connsiteY7" fmla="*/ 571 h 5133975"/>
              <a:gd name="connsiteX0" fmla="*/ 0 w 9144000"/>
              <a:gd name="connsiteY0" fmla="*/ 571 h 5133975"/>
              <a:gd name="connsiteX1" fmla="*/ 7167563 w 9144000"/>
              <a:gd name="connsiteY1" fmla="*/ 0 h 5133975"/>
              <a:gd name="connsiteX2" fmla="*/ 8810625 w 9144000"/>
              <a:gd name="connsiteY2" fmla="*/ 1 h 5133975"/>
              <a:gd name="connsiteX3" fmla="*/ 9144000 w 9144000"/>
              <a:gd name="connsiteY3" fmla="*/ 571 h 5133975"/>
              <a:gd name="connsiteX4" fmla="*/ 9144000 w 9144000"/>
              <a:gd name="connsiteY4" fmla="*/ 2643187 h 5133975"/>
              <a:gd name="connsiteX5" fmla="*/ 9129713 w 9144000"/>
              <a:gd name="connsiteY5" fmla="*/ 5133975 h 5133975"/>
              <a:gd name="connsiteX6" fmla="*/ 0 w 9144000"/>
              <a:gd name="connsiteY6" fmla="*/ 5081587 h 5133975"/>
              <a:gd name="connsiteX7" fmla="*/ 0 w 9144000"/>
              <a:gd name="connsiteY7" fmla="*/ 571 h 5133975"/>
              <a:gd name="connsiteX0" fmla="*/ 0 w 9144000"/>
              <a:gd name="connsiteY0" fmla="*/ 571 h 5133975"/>
              <a:gd name="connsiteX1" fmla="*/ 7167563 w 9144000"/>
              <a:gd name="connsiteY1" fmla="*/ 0 h 5133975"/>
              <a:gd name="connsiteX2" fmla="*/ 8810625 w 9144000"/>
              <a:gd name="connsiteY2" fmla="*/ 1 h 5133975"/>
              <a:gd name="connsiteX3" fmla="*/ 9144000 w 9144000"/>
              <a:gd name="connsiteY3" fmla="*/ 571 h 5133975"/>
              <a:gd name="connsiteX4" fmla="*/ 9144000 w 9144000"/>
              <a:gd name="connsiteY4" fmla="*/ 2643187 h 5133975"/>
              <a:gd name="connsiteX5" fmla="*/ 9129713 w 9144000"/>
              <a:gd name="connsiteY5" fmla="*/ 5133975 h 5133975"/>
              <a:gd name="connsiteX6" fmla="*/ 4267200 w 9144000"/>
              <a:gd name="connsiteY6" fmla="*/ 2414587 h 5133975"/>
              <a:gd name="connsiteX7" fmla="*/ 0 w 9144000"/>
              <a:gd name="connsiteY7" fmla="*/ 571 h 5133975"/>
              <a:gd name="connsiteX0" fmla="*/ 0 w 9144000"/>
              <a:gd name="connsiteY0" fmla="*/ 571 h 5133975"/>
              <a:gd name="connsiteX1" fmla="*/ 7167563 w 9144000"/>
              <a:gd name="connsiteY1" fmla="*/ 0 h 5133975"/>
              <a:gd name="connsiteX2" fmla="*/ 8810625 w 9144000"/>
              <a:gd name="connsiteY2" fmla="*/ 1 h 5133975"/>
              <a:gd name="connsiteX3" fmla="*/ 9144000 w 9144000"/>
              <a:gd name="connsiteY3" fmla="*/ 571 h 5133975"/>
              <a:gd name="connsiteX4" fmla="*/ 9144000 w 9144000"/>
              <a:gd name="connsiteY4" fmla="*/ 2643187 h 5133975"/>
              <a:gd name="connsiteX5" fmla="*/ 9129713 w 9144000"/>
              <a:gd name="connsiteY5" fmla="*/ 5133975 h 5133975"/>
              <a:gd name="connsiteX6" fmla="*/ 76200 w 9144000"/>
              <a:gd name="connsiteY6" fmla="*/ 5081587 h 5133975"/>
              <a:gd name="connsiteX7" fmla="*/ 0 w 9144000"/>
              <a:gd name="connsiteY7" fmla="*/ 571 h 5133975"/>
              <a:gd name="connsiteX0" fmla="*/ 0 w 9175751"/>
              <a:gd name="connsiteY0" fmla="*/ 571 h 5133975"/>
              <a:gd name="connsiteX1" fmla="*/ 7167563 w 9175751"/>
              <a:gd name="connsiteY1" fmla="*/ 0 h 5133975"/>
              <a:gd name="connsiteX2" fmla="*/ 8810625 w 9175751"/>
              <a:gd name="connsiteY2" fmla="*/ 1 h 5133975"/>
              <a:gd name="connsiteX3" fmla="*/ 9144000 w 9175751"/>
              <a:gd name="connsiteY3" fmla="*/ 571 h 5133975"/>
              <a:gd name="connsiteX4" fmla="*/ 9144000 w 9175751"/>
              <a:gd name="connsiteY4" fmla="*/ 2643187 h 5133975"/>
              <a:gd name="connsiteX5" fmla="*/ 9129713 w 9175751"/>
              <a:gd name="connsiteY5" fmla="*/ 5133975 h 5133975"/>
              <a:gd name="connsiteX6" fmla="*/ 76200 w 9175751"/>
              <a:gd name="connsiteY6" fmla="*/ 5081587 h 5133975"/>
              <a:gd name="connsiteX7" fmla="*/ 0 w 9175751"/>
              <a:gd name="connsiteY7" fmla="*/ 571 h 5133975"/>
              <a:gd name="connsiteX0" fmla="*/ 0 w 9709151"/>
              <a:gd name="connsiteY0" fmla="*/ 571 h 5432425"/>
              <a:gd name="connsiteX1" fmla="*/ 7167563 w 9709151"/>
              <a:gd name="connsiteY1" fmla="*/ 0 h 5432425"/>
              <a:gd name="connsiteX2" fmla="*/ 8810625 w 9709151"/>
              <a:gd name="connsiteY2" fmla="*/ 1 h 5432425"/>
              <a:gd name="connsiteX3" fmla="*/ 9144000 w 9709151"/>
              <a:gd name="connsiteY3" fmla="*/ 571 h 5432425"/>
              <a:gd name="connsiteX4" fmla="*/ 9144000 w 9709151"/>
              <a:gd name="connsiteY4" fmla="*/ 2643187 h 5432425"/>
              <a:gd name="connsiteX5" fmla="*/ 9129713 w 9709151"/>
              <a:gd name="connsiteY5" fmla="*/ 5133975 h 5432425"/>
              <a:gd name="connsiteX6" fmla="*/ 609600 w 9709151"/>
              <a:gd name="connsiteY6" fmla="*/ 5386387 h 5432425"/>
              <a:gd name="connsiteX7" fmla="*/ 0 w 9709151"/>
              <a:gd name="connsiteY7" fmla="*/ 571 h 5432425"/>
              <a:gd name="connsiteX0" fmla="*/ 0 w 9144000"/>
              <a:gd name="connsiteY0" fmla="*/ 571 h 5432425"/>
              <a:gd name="connsiteX1" fmla="*/ 7167563 w 9144000"/>
              <a:gd name="connsiteY1" fmla="*/ 0 h 5432425"/>
              <a:gd name="connsiteX2" fmla="*/ 8810625 w 9144000"/>
              <a:gd name="connsiteY2" fmla="*/ 1 h 5432425"/>
              <a:gd name="connsiteX3" fmla="*/ 9144000 w 9144000"/>
              <a:gd name="connsiteY3" fmla="*/ 571 h 5432425"/>
              <a:gd name="connsiteX4" fmla="*/ 9144000 w 9144000"/>
              <a:gd name="connsiteY4" fmla="*/ 2643187 h 5432425"/>
              <a:gd name="connsiteX5" fmla="*/ 9129713 w 9144000"/>
              <a:gd name="connsiteY5" fmla="*/ 5133975 h 5432425"/>
              <a:gd name="connsiteX6" fmla="*/ 0 w 9144000"/>
              <a:gd name="connsiteY6" fmla="*/ 5386387 h 5432425"/>
              <a:gd name="connsiteX7" fmla="*/ 0 w 9144000"/>
              <a:gd name="connsiteY7" fmla="*/ 571 h 5432425"/>
              <a:gd name="connsiteX0" fmla="*/ 0 w 9144000"/>
              <a:gd name="connsiteY0" fmla="*/ 571 h 5203825"/>
              <a:gd name="connsiteX1" fmla="*/ 7167563 w 9144000"/>
              <a:gd name="connsiteY1" fmla="*/ 0 h 5203825"/>
              <a:gd name="connsiteX2" fmla="*/ 8810625 w 9144000"/>
              <a:gd name="connsiteY2" fmla="*/ 1 h 5203825"/>
              <a:gd name="connsiteX3" fmla="*/ 9144000 w 9144000"/>
              <a:gd name="connsiteY3" fmla="*/ 571 h 5203825"/>
              <a:gd name="connsiteX4" fmla="*/ 9144000 w 9144000"/>
              <a:gd name="connsiteY4" fmla="*/ 2643187 h 5203825"/>
              <a:gd name="connsiteX5" fmla="*/ 9129713 w 9144000"/>
              <a:gd name="connsiteY5" fmla="*/ 5133975 h 5203825"/>
              <a:gd name="connsiteX6" fmla="*/ 0 w 9144000"/>
              <a:gd name="connsiteY6" fmla="*/ 5157787 h 5203825"/>
              <a:gd name="connsiteX7" fmla="*/ 0 w 9144000"/>
              <a:gd name="connsiteY7" fmla="*/ 571 h 5203825"/>
              <a:gd name="connsiteX0" fmla="*/ 0 w 9144000"/>
              <a:gd name="connsiteY0" fmla="*/ 571 h 5157787"/>
              <a:gd name="connsiteX1" fmla="*/ 7167563 w 9144000"/>
              <a:gd name="connsiteY1" fmla="*/ 0 h 5157787"/>
              <a:gd name="connsiteX2" fmla="*/ 8810625 w 9144000"/>
              <a:gd name="connsiteY2" fmla="*/ 1 h 5157787"/>
              <a:gd name="connsiteX3" fmla="*/ 9144000 w 9144000"/>
              <a:gd name="connsiteY3" fmla="*/ 571 h 5157787"/>
              <a:gd name="connsiteX4" fmla="*/ 9144000 w 9144000"/>
              <a:gd name="connsiteY4" fmla="*/ 2643187 h 5157787"/>
              <a:gd name="connsiteX5" fmla="*/ 9129713 w 9144000"/>
              <a:gd name="connsiteY5" fmla="*/ 5133975 h 5157787"/>
              <a:gd name="connsiteX6" fmla="*/ 0 w 9144000"/>
              <a:gd name="connsiteY6" fmla="*/ 5157787 h 5157787"/>
              <a:gd name="connsiteX7" fmla="*/ 0 w 9144000"/>
              <a:gd name="connsiteY7" fmla="*/ 571 h 515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57787">
                <a:moveTo>
                  <a:pt x="0" y="571"/>
                </a:moveTo>
                <a:lnTo>
                  <a:pt x="7167563" y="0"/>
                </a:lnTo>
                <a:cubicBezTo>
                  <a:pt x="8105775" y="414338"/>
                  <a:pt x="7720014" y="557214"/>
                  <a:pt x="8810625" y="1"/>
                </a:cubicBezTo>
                <a:lnTo>
                  <a:pt x="9144000" y="571"/>
                </a:lnTo>
                <a:lnTo>
                  <a:pt x="9144000" y="2643187"/>
                </a:lnTo>
                <a:cubicBezTo>
                  <a:pt x="9139238" y="3473450"/>
                  <a:pt x="9134475" y="4303712"/>
                  <a:pt x="9129713" y="5133975"/>
                </a:cubicBezTo>
                <a:cubicBezTo>
                  <a:pt x="6111875" y="5116512"/>
                  <a:pt x="9099551" y="5132388"/>
                  <a:pt x="0" y="5157787"/>
                </a:cubicBezTo>
                <a:lnTo>
                  <a:pt x="0" y="5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1752600"/>
            <a:ext cx="8229600"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274638"/>
            <a:ext cx="6553200" cy="1143000"/>
          </a:xfrm>
        </p:spPr>
        <p:txBody>
          <a:bodyPr/>
          <a:lstStyle>
            <a:lvl1pPr>
              <a:defRPr b="1">
                <a:solidFill>
                  <a:schemeClr val="bg1"/>
                </a:solidFill>
                <a:effectLst>
                  <a:reflection blurRad="6350" stA="55000" endA="300" endPos="45500" dir="5400000" sy="-100000" algn="bl" rotWithShape="0"/>
                </a:effectLst>
              </a:defRPr>
            </a:lvl1p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fld id="{163F465C-C816-42EF-A824-1FDA1314202C}" type="datetime1">
              <a:rPr lang="en-US"/>
              <a:pPr>
                <a:defRPr/>
              </a:pPr>
              <a:t>8/24/2016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American Society of Tax Problem Solvers©</a:t>
            </a:r>
          </a:p>
        </p:txBody>
      </p:sp>
      <p:sp>
        <p:nvSpPr>
          <p:cNvPr id="9" name="Slide Number Placeholder 5"/>
          <p:cNvSpPr>
            <a:spLocks noGrp="1"/>
          </p:cNvSpPr>
          <p:nvPr>
            <p:ph type="sldNum" sz="quarter" idx="12"/>
          </p:nvPr>
        </p:nvSpPr>
        <p:spPr/>
        <p:txBody>
          <a:bodyPr/>
          <a:lstStyle>
            <a:lvl1pPr>
              <a:defRPr/>
            </a:lvl1pPr>
          </a:lstStyle>
          <a:p>
            <a:fld id="{144DC2B0-7A9E-4281-BDBC-A520A7E62AF1}" type="slidenum">
              <a:rPr lang="en-US"/>
              <a:pPr/>
              <a:t>‹#›</a:t>
            </a:fld>
            <a:endParaRPr lang="en-US"/>
          </a:p>
        </p:txBody>
      </p:sp>
    </p:spTree>
    <p:extLst>
      <p:ext uri="{BB962C8B-B14F-4D97-AF65-F5344CB8AC3E}">
        <p14:creationId xmlns:p14="http://schemas.microsoft.com/office/powerpoint/2010/main" val="56220248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4C4485A-C971-4FDD-AE80-C666E6C489FF}" type="datetime1">
              <a:rPr lang="en-US"/>
              <a:pPr>
                <a:defRPr/>
              </a:pPr>
              <a:t>8/24/2016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American Society of Tax Problem Solvers©</a:t>
            </a:r>
          </a:p>
        </p:txBody>
      </p:sp>
      <p:sp>
        <p:nvSpPr>
          <p:cNvPr id="6" name="Slide Number Placeholder 5"/>
          <p:cNvSpPr>
            <a:spLocks noGrp="1"/>
          </p:cNvSpPr>
          <p:nvPr>
            <p:ph type="sldNum" sz="quarter" idx="12"/>
          </p:nvPr>
        </p:nvSpPr>
        <p:spPr/>
        <p:txBody>
          <a:bodyPr/>
          <a:lstStyle>
            <a:lvl1pPr>
              <a:defRPr/>
            </a:lvl1pPr>
          </a:lstStyle>
          <a:p>
            <a:fld id="{8081EC02-9501-435E-AF8D-CA705525A7B1}" type="slidenum">
              <a:rPr lang="en-US"/>
              <a:pPr/>
              <a:t>‹#›</a:t>
            </a:fld>
            <a:endParaRPr lang="en-US"/>
          </a:p>
        </p:txBody>
      </p:sp>
    </p:spTree>
    <p:extLst>
      <p:ext uri="{BB962C8B-B14F-4D97-AF65-F5344CB8AC3E}">
        <p14:creationId xmlns:p14="http://schemas.microsoft.com/office/powerpoint/2010/main" val="45005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291C16B-447C-4B1E-9D6C-2F479DB39366}" type="datetime1">
              <a:rPr lang="en-US"/>
              <a:pPr>
                <a:defRPr/>
              </a:pPr>
              <a:t>8/24/2016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American Society of Tax Problem Solvers©</a:t>
            </a:r>
          </a:p>
        </p:txBody>
      </p:sp>
      <p:sp>
        <p:nvSpPr>
          <p:cNvPr id="7" name="Slide Number Placeholder 5"/>
          <p:cNvSpPr>
            <a:spLocks noGrp="1"/>
          </p:cNvSpPr>
          <p:nvPr>
            <p:ph type="sldNum" sz="quarter" idx="12"/>
          </p:nvPr>
        </p:nvSpPr>
        <p:spPr/>
        <p:txBody>
          <a:bodyPr/>
          <a:lstStyle>
            <a:lvl1pPr>
              <a:defRPr/>
            </a:lvl1pPr>
          </a:lstStyle>
          <a:p>
            <a:fld id="{D110359F-0E74-4CB1-90EA-D8942A0907B9}" type="slidenum">
              <a:rPr lang="en-US"/>
              <a:pPr/>
              <a:t>‹#›</a:t>
            </a:fld>
            <a:endParaRPr lang="en-US"/>
          </a:p>
        </p:txBody>
      </p:sp>
    </p:spTree>
    <p:extLst>
      <p:ext uri="{BB962C8B-B14F-4D97-AF65-F5344CB8AC3E}">
        <p14:creationId xmlns:p14="http://schemas.microsoft.com/office/powerpoint/2010/main" val="398302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E74DB5E-3580-40E0-A9E8-286C89F6CC9A}" type="datetime1">
              <a:rPr lang="en-US"/>
              <a:pPr>
                <a:defRPr/>
              </a:pPr>
              <a:t>8/24/2016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American Society of Tax Problem Solvers©</a:t>
            </a:r>
          </a:p>
        </p:txBody>
      </p:sp>
      <p:sp>
        <p:nvSpPr>
          <p:cNvPr id="9" name="Slide Number Placeholder 5"/>
          <p:cNvSpPr>
            <a:spLocks noGrp="1"/>
          </p:cNvSpPr>
          <p:nvPr>
            <p:ph type="sldNum" sz="quarter" idx="12"/>
          </p:nvPr>
        </p:nvSpPr>
        <p:spPr/>
        <p:txBody>
          <a:bodyPr/>
          <a:lstStyle>
            <a:lvl1pPr>
              <a:defRPr/>
            </a:lvl1pPr>
          </a:lstStyle>
          <a:p>
            <a:fld id="{8173FF15-9A06-48C2-8F58-2A20CA171A34}" type="slidenum">
              <a:rPr lang="en-US"/>
              <a:pPr/>
              <a:t>‹#›</a:t>
            </a:fld>
            <a:endParaRPr lang="en-US"/>
          </a:p>
        </p:txBody>
      </p:sp>
    </p:spTree>
    <p:extLst>
      <p:ext uri="{BB962C8B-B14F-4D97-AF65-F5344CB8AC3E}">
        <p14:creationId xmlns:p14="http://schemas.microsoft.com/office/powerpoint/2010/main" val="104807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0A0213C-2AC8-4943-B288-47852974DFF3}" type="datetime1">
              <a:rPr lang="en-US"/>
              <a:pPr>
                <a:defRPr/>
              </a:pPr>
              <a:t>8/24/2016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American Society of Tax Problem Solvers©</a:t>
            </a:r>
          </a:p>
        </p:txBody>
      </p:sp>
      <p:sp>
        <p:nvSpPr>
          <p:cNvPr id="5" name="Slide Number Placeholder 5"/>
          <p:cNvSpPr>
            <a:spLocks noGrp="1"/>
          </p:cNvSpPr>
          <p:nvPr>
            <p:ph type="sldNum" sz="quarter" idx="12"/>
          </p:nvPr>
        </p:nvSpPr>
        <p:spPr/>
        <p:txBody>
          <a:bodyPr/>
          <a:lstStyle>
            <a:lvl1pPr>
              <a:defRPr/>
            </a:lvl1pPr>
          </a:lstStyle>
          <a:p>
            <a:fld id="{E87EF388-0CDC-439B-AFDA-8BDBC463477C}" type="slidenum">
              <a:rPr lang="en-US"/>
              <a:pPr/>
              <a:t>‹#›</a:t>
            </a:fld>
            <a:endParaRPr lang="en-US"/>
          </a:p>
        </p:txBody>
      </p:sp>
    </p:spTree>
    <p:extLst>
      <p:ext uri="{BB962C8B-B14F-4D97-AF65-F5344CB8AC3E}">
        <p14:creationId xmlns:p14="http://schemas.microsoft.com/office/powerpoint/2010/main" val="43439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34" charset="0"/>
                <a:cs typeface="Arial" pitchFamily="34" charset="0"/>
              </a:defRPr>
            </a:lvl1pPr>
          </a:lstStyle>
          <a:p>
            <a:pPr>
              <a:defRPr/>
            </a:pPr>
            <a:fld id="{FA598515-BEF2-48F9-A7E9-32DE449267F4}" type="datetime1">
              <a:rPr lang="en-US"/>
              <a:pPr>
                <a:defRPr/>
              </a:pPr>
              <a:t>8/24/2016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pitchFamily="34" charset="0"/>
                <a:cs typeface="Arial" pitchFamily="34" charset="0"/>
              </a:defRPr>
            </a:lvl1pPr>
          </a:lstStyle>
          <a:p>
            <a:pPr>
              <a:defRPr/>
            </a:pPr>
            <a:r>
              <a:rPr lang="en-US"/>
              <a:t>American Society of Tax Problem Solvers©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anose="020B0604020202020204" pitchFamily="34" charset="0"/>
                <a:cs typeface="Arial" panose="020B0604020202020204" pitchFamily="34" charset="0"/>
              </a:defRPr>
            </a:lvl1pPr>
          </a:lstStyle>
          <a:p>
            <a:fld id="{040D2C1C-17C1-40D1-8E80-03BEA30DA51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07" r:id="rId6"/>
    <p:sldLayoutId id="2147484808" r:id="rId7"/>
    <p:sldLayoutId id="2147484809" r:id="rId8"/>
    <p:sldLayoutId id="2147484810" r:id="rId9"/>
    <p:sldLayoutId id="2147484811" r:id="rId10"/>
    <p:sldLayoutId id="2147484812" r:id="rId11"/>
    <p:sldLayoutId id="2147484813" r:id="rId12"/>
    <p:sldLayoutId id="2147484814" r:id="rId13"/>
    <p:sldLayoutId id="2147484815" r:id="rId14"/>
  </p:sldLayoutIdLst>
  <p:hf hdr="0" dt="0"/>
  <p:txStyles>
    <p:titleStyle>
      <a:lvl1pPr algn="ctr" rtl="0" fontAlgn="base">
        <a:spcBef>
          <a:spcPct val="0"/>
        </a:spcBef>
        <a:spcAft>
          <a:spcPct val="0"/>
        </a:spcAft>
        <a:defRPr sz="4400"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Excel_Worksheet.xlsx"/><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76200" y="152401"/>
            <a:ext cx="3733800" cy="1676399"/>
          </a:xfrm>
          <a:effectLst/>
        </p:spPr>
        <p:txBody>
          <a:bodyPr rtlCol="0">
            <a:normAutofit fontScale="90000"/>
          </a:bodyPr>
          <a:lstStyle/>
          <a:p>
            <a:pPr fontAlgn="auto">
              <a:spcAft>
                <a:spcPts val="0"/>
              </a:spcAft>
              <a:defRPr/>
            </a:pPr>
            <a:r>
              <a:rPr lang="en-US" dirty="0">
                <a:effectLst/>
              </a:rPr>
              <a:t>Taxation for Real Estate Professionals</a:t>
            </a:r>
            <a:r>
              <a:rPr lang="en-US" sz="3600" baseline="30000" dirty="0">
                <a:effectLst/>
                <a:cs typeface="Tahoma" pitchFamily="34" charset="0"/>
              </a:rPr>
              <a:t>©</a:t>
            </a:r>
          </a:p>
        </p:txBody>
      </p:sp>
      <p:sp>
        <p:nvSpPr>
          <p:cNvPr id="7171" name="Rectangle 15"/>
          <p:cNvSpPr>
            <a:spLocks noGrp="1" noChangeArrowheads="1"/>
          </p:cNvSpPr>
          <p:nvPr>
            <p:ph type="ftr" sz="quarter" idx="11"/>
          </p:nvPr>
        </p:nvSpPr>
        <p:spPr bwMode="auto">
          <a:xfrm>
            <a:off x="2743200" y="6356350"/>
            <a:ext cx="3657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400">
                <a:solidFill>
                  <a:schemeClr val="bg2"/>
                </a:solidFill>
              </a:rPr>
              <a:t>American Society of Tax Problem Solvers©</a:t>
            </a:r>
          </a:p>
        </p:txBody>
      </p:sp>
      <p:sp>
        <p:nvSpPr>
          <p:cNvPr id="71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1BF78B59-B9DD-4065-9CFB-C73B7AC2D749}" type="slidenum">
              <a:rPr lang="en-US" sz="1200">
                <a:solidFill>
                  <a:schemeClr val="bg1"/>
                </a:solidFill>
                <a:latin typeface="Arial" panose="020B0604020202020204" pitchFamily="34" charset="0"/>
              </a:rPr>
              <a:pPr eaLnBrk="1" hangingPunct="1"/>
              <a:t>1</a:t>
            </a:fld>
            <a:endParaRPr lang="en-US" sz="1200">
              <a:solidFill>
                <a:schemeClr val="bg1"/>
              </a:solidFill>
              <a:latin typeface="Arial" panose="020B0604020202020204" pitchFamily="34" charset="0"/>
            </a:endParaRPr>
          </a:p>
        </p:txBody>
      </p:sp>
      <p:sp>
        <p:nvSpPr>
          <p:cNvPr id="9" name="Subtitle 5"/>
          <p:cNvSpPr txBox="1">
            <a:spLocks/>
          </p:cNvSpPr>
          <p:nvPr/>
        </p:nvSpPr>
        <p:spPr bwMode="auto">
          <a:xfrm>
            <a:off x="685800" y="4365625"/>
            <a:ext cx="777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chemeClr val="folHlink"/>
              </a:buClr>
              <a:buSzPct val="6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defRPr/>
            </a:pPr>
            <a:endParaRPr lang="en-US" sz="2800" b="1" dirty="0">
              <a:solidFill>
                <a:schemeClr val="bg1"/>
              </a:solidFill>
              <a:effectLst>
                <a:outerShdw blurRad="38100" dist="38100" dir="2700000" algn="tl">
                  <a:srgbClr val="000000">
                    <a:alpha val="43137"/>
                  </a:srgbClr>
                </a:outerShdw>
              </a:effectLst>
              <a:latin typeface="Comic Sans MS" pitchFamily="66" charset="0"/>
            </a:endParaRPr>
          </a:p>
          <a:p>
            <a:pPr eaLnBrk="1" hangingPunct="1">
              <a:defRPr/>
            </a:pP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Bearded CPA 	</a:t>
            </a:r>
            <a:endPar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defRPr/>
            </a:pP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15640 NE Fourth </a:t>
            </a:r>
            <a:r>
              <a:rPr lang="en-US" sz="2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Plain Blvd Ste 200, </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Vancouver, WA 98682</a:t>
            </a:r>
          </a:p>
        </p:txBody>
      </p:sp>
      <p:sp>
        <p:nvSpPr>
          <p:cNvPr id="2" name="5-Point Star 1"/>
          <p:cNvSpPr/>
          <p:nvPr/>
        </p:nvSpPr>
        <p:spPr>
          <a:xfrm>
            <a:off x="76200" y="6096000"/>
            <a:ext cx="762000" cy="6540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rtlCol="0">
            <a:normAutofit/>
          </a:bodyPr>
          <a:lstStyle/>
          <a:p>
            <a:pPr fontAlgn="auto">
              <a:spcAft>
                <a:spcPts val="0"/>
              </a:spcAft>
              <a:defRPr/>
            </a:pPr>
            <a:r>
              <a:rPr lang="en-US"/>
              <a:t>Part Two</a:t>
            </a:r>
          </a:p>
        </p:txBody>
      </p:sp>
      <p:sp>
        <p:nvSpPr>
          <p:cNvPr id="1638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23F82F5D-CE51-4C3A-9146-4A7B5293D148}" type="slidenum">
              <a:rPr lang="en-US" sz="1200">
                <a:solidFill>
                  <a:schemeClr val="bg1"/>
                </a:solidFill>
                <a:latin typeface="Arial" panose="020B0604020202020204" pitchFamily="34" charset="0"/>
              </a:rPr>
              <a:pPr eaLnBrk="1" hangingPunct="1"/>
              <a:t>10</a:t>
            </a:fld>
            <a:endParaRPr lang="en-US" sz="1200">
              <a:solidFill>
                <a:schemeClr val="bg1"/>
              </a:solidFill>
              <a:latin typeface="Arial" panose="020B0604020202020204" pitchFamily="34" charset="0"/>
            </a:endParaRPr>
          </a:p>
        </p:txBody>
      </p:sp>
      <p:sp>
        <p:nvSpPr>
          <p:cNvPr id="11268" name="Text Box 3"/>
          <p:cNvSpPr txBox="1">
            <a:spLocks noChangeArrowheads="1"/>
          </p:cNvSpPr>
          <p:nvPr/>
        </p:nvSpPr>
        <p:spPr bwMode="auto">
          <a:xfrm>
            <a:off x="3048000" y="2971800"/>
            <a:ext cx="54102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spcBef>
                <a:spcPts val="1200"/>
              </a:spcBef>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Taxes</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and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r" eaLnBrk="1" hangingPunct="1">
              <a:spcBef>
                <a:spcPts val="1200"/>
              </a:spcBef>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Realtor</a:t>
            </a:r>
          </a:p>
        </p:txBody>
      </p:sp>
      <p:sp>
        <p:nvSpPr>
          <p:cNvPr id="4" name="TextBox 3"/>
          <p:cNvSpPr txBox="1"/>
          <p:nvPr/>
        </p:nvSpPr>
        <p:spPr>
          <a:xfrm>
            <a:off x="381000" y="5410200"/>
            <a:ext cx="4648200" cy="954107"/>
          </a:xfrm>
          <a:prstGeom prst="rect">
            <a:avLst/>
          </a:prstGeom>
          <a:noFill/>
        </p:spPr>
        <p:txBody>
          <a:bodyPr>
            <a:spAutoFit/>
          </a:bodyPr>
          <a:lstStyle/>
          <a:p>
            <a:pPr marL="0" lvl="1">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Taxes reduce profits. </a:t>
            </a:r>
          </a:p>
          <a:p>
            <a:pPr marL="0" lvl="1">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Expenses reduce taxes.</a:t>
            </a:r>
            <a:endParaRPr lang="en-US" sz="1600"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457200"/>
            <a:ext cx="5105400" cy="1143000"/>
          </a:xfrm>
        </p:spPr>
        <p:txBody>
          <a:bodyPr rtlCol="0">
            <a:normAutofit/>
          </a:bodyPr>
          <a:lstStyle/>
          <a:p>
            <a:pPr fontAlgn="auto">
              <a:spcAft>
                <a:spcPts val="0"/>
              </a:spcAft>
              <a:defRPr/>
            </a:pPr>
            <a:r>
              <a:rPr lang="en-US"/>
              <a:t>Estimated Taxes</a:t>
            </a:r>
          </a:p>
        </p:txBody>
      </p:sp>
      <p:sp>
        <p:nvSpPr>
          <p:cNvPr id="17411" name="Rectangle 3"/>
          <p:cNvSpPr>
            <a:spLocks noGrp="1" noChangeArrowheads="1"/>
          </p:cNvSpPr>
          <p:nvPr>
            <p:ph idx="1"/>
          </p:nvPr>
        </p:nvSpPr>
        <p:spPr>
          <a:xfrm>
            <a:off x="609600" y="1981200"/>
            <a:ext cx="6858000" cy="4114800"/>
          </a:xfrm>
        </p:spPr>
        <p:txBody>
          <a:bodyPr/>
          <a:lstStyle/>
          <a:p>
            <a:r>
              <a:rPr lang="en-US"/>
              <a:t>Tax is due when income is earned.</a:t>
            </a:r>
          </a:p>
          <a:p>
            <a:r>
              <a:rPr lang="en-US"/>
              <a:t>No magic to the 15</a:t>
            </a:r>
            <a:r>
              <a:rPr lang="en-US" baseline="30000"/>
              <a:t>th</a:t>
            </a:r>
            <a:r>
              <a:rPr lang="en-US"/>
              <a:t> of April, June, September, or January.</a:t>
            </a:r>
          </a:p>
          <a:p>
            <a:r>
              <a:rPr lang="en-US"/>
              <a:t>Send in taxes only when you have money.</a:t>
            </a:r>
          </a:p>
          <a:p>
            <a:r>
              <a:rPr lang="en-US"/>
              <a:t>We send in payments for many clients, at all different times.</a:t>
            </a:r>
          </a:p>
        </p:txBody>
      </p:sp>
      <p:sp>
        <p:nvSpPr>
          <p:cNvPr id="174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1741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5CB78EAD-E215-42F2-BA32-937D5B2F4D33}" type="slidenum">
              <a:rPr lang="en-US" sz="1200">
                <a:solidFill>
                  <a:schemeClr val="bg1"/>
                </a:solidFill>
                <a:latin typeface="Arial" panose="020B0604020202020204" pitchFamily="34" charset="0"/>
              </a:rPr>
              <a:pPr eaLnBrk="1" hangingPunct="1"/>
              <a:t>11</a:t>
            </a:fld>
            <a:endParaRPr lang="en-US" sz="1200">
              <a:solidFill>
                <a:schemeClr val="bg1"/>
              </a:solidFill>
              <a:latin typeface="Arial" panose="020B0604020202020204" pitchFamily="34" charset="0"/>
            </a:endParaRPr>
          </a:p>
        </p:txBody>
      </p:sp>
      <p:pic>
        <p:nvPicPr>
          <p:cNvPr id="17414" name="Picture 4" descr="irs mon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114800"/>
            <a:ext cx="26241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4-Point Star 7"/>
          <p:cNvSpPr/>
          <p:nvPr/>
        </p:nvSpPr>
        <p:spPr>
          <a:xfrm>
            <a:off x="228600" y="6096000"/>
            <a:ext cx="685800" cy="6858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Documentation Issues</a:t>
            </a:r>
          </a:p>
        </p:txBody>
      </p:sp>
      <p:sp>
        <p:nvSpPr>
          <p:cNvPr id="18435"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1843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28A20C9A-526E-44D7-A3F1-F04F2F98A64D}" type="slidenum">
              <a:rPr lang="en-US" sz="1200">
                <a:solidFill>
                  <a:schemeClr val="bg1"/>
                </a:solidFill>
                <a:latin typeface="Arial" panose="020B0604020202020204" pitchFamily="34" charset="0"/>
              </a:rPr>
              <a:pPr eaLnBrk="1" hangingPunct="1"/>
              <a:t>12</a:t>
            </a:fld>
            <a:endParaRPr lang="en-US" sz="1200">
              <a:solidFill>
                <a:schemeClr val="bg1"/>
              </a:solidFill>
              <a:latin typeface="Arial" panose="020B0604020202020204" pitchFamily="34" charset="0"/>
            </a:endParaRPr>
          </a:p>
        </p:txBody>
      </p:sp>
      <p:sp>
        <p:nvSpPr>
          <p:cNvPr id="6" name="Rectangle 5"/>
          <p:cNvSpPr/>
          <p:nvPr/>
        </p:nvSpPr>
        <p:spPr>
          <a:xfrm>
            <a:off x="847526" y="2967335"/>
            <a:ext cx="7448962" cy="923330"/>
          </a:xfrm>
          <a:prstGeom prst="rect">
            <a:avLst/>
          </a:prstGeom>
          <a:noFill/>
        </p:spPr>
        <p:txBody>
          <a:bodyPr wrap="none">
            <a:spAutoFit/>
          </a:bodyPr>
          <a:lstStyle/>
          <a:p>
            <a:pPr algn="ct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are truthful and honest,</a:t>
            </a:r>
          </a:p>
        </p:txBody>
      </p:sp>
      <p:sp>
        <p:nvSpPr>
          <p:cNvPr id="7" name="Rectangle 6"/>
          <p:cNvSpPr/>
          <p:nvPr/>
        </p:nvSpPr>
        <p:spPr>
          <a:xfrm>
            <a:off x="1882174" y="3962400"/>
            <a:ext cx="5626027" cy="1754326"/>
          </a:xfrm>
          <a:prstGeom prst="rect">
            <a:avLst/>
          </a:prstGeom>
          <a:noFill/>
        </p:spPr>
        <p:txBody>
          <a:bodyPr wrap="none">
            <a:spAutoFit/>
          </a:bodyPr>
          <a:lstStyle/>
          <a:p>
            <a:pPr algn="ct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As long as it is</a:t>
            </a:r>
            <a:b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wrapped in proof!</a:t>
            </a:r>
          </a:p>
        </p:txBody>
      </p:sp>
      <p:sp>
        <p:nvSpPr>
          <p:cNvPr id="3" name="Rectangle 2"/>
          <p:cNvSpPr/>
          <p:nvPr/>
        </p:nvSpPr>
        <p:spPr>
          <a:xfrm>
            <a:off x="1752600" y="5710535"/>
            <a:ext cx="5486400" cy="461665"/>
          </a:xfrm>
          <a:prstGeom prst="rect">
            <a:avLst/>
          </a:prstGeom>
        </p:spPr>
        <p:txBody>
          <a:bodyPr>
            <a:spAutoFit/>
          </a:bodyPr>
          <a:lstStyle/>
          <a:p>
            <a:pPr algn="ctr">
              <a:defRPr/>
            </a:pPr>
            <a:r>
              <a:rPr lang="en-US" i="1" dirty="0">
                <a:ln w="18415" cmpd="sng">
                  <a:solidFill>
                    <a:srgbClr val="FFFFFF"/>
                  </a:solidFill>
                  <a:prstDash val="solid"/>
                </a:ln>
                <a:solidFill>
                  <a:srgbClr val="CC9900"/>
                </a:solidFill>
                <a:effectLst>
                  <a:outerShdw blurRad="63500" dir="3600000" algn="tl" rotWithShape="0">
                    <a:srgbClr val="000000">
                      <a:alpha val="70000"/>
                    </a:srgbClr>
                  </a:outerShdw>
                </a:effectLst>
              </a:rPr>
              <a:t>More on this in Part 3 on audits…</a:t>
            </a:r>
          </a:p>
        </p:txBody>
      </p:sp>
      <p:sp>
        <p:nvSpPr>
          <p:cNvPr id="8" name="Rectangle 7"/>
          <p:cNvSpPr/>
          <p:nvPr/>
        </p:nvSpPr>
        <p:spPr>
          <a:xfrm>
            <a:off x="331427" y="1981200"/>
            <a:ext cx="8503866" cy="923330"/>
          </a:xfrm>
          <a:prstGeom prst="rect">
            <a:avLst/>
          </a:prstGeom>
          <a:noFill/>
        </p:spPr>
        <p:txBody>
          <a:bodyPr wrap="none">
            <a:spAutoFit/>
          </a:bodyPr>
          <a:lstStyle/>
          <a:p>
            <a:pPr algn="ct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IRS believes that taxpayers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 fill="hold"/>
                                        <p:tgtEl>
                                          <p:spTgt spid="7"/>
                                        </p:tgtEl>
                                        <p:attrNameLst>
                                          <p:attrName>ppt_w</p:attrName>
                                        </p:attrNameLst>
                                      </p:cBhvr>
                                      <p:tavLst>
                                        <p:tav tm="0">
                                          <p:val>
                                            <p:fltVal val="0"/>
                                          </p:val>
                                        </p:tav>
                                        <p:tav tm="100000">
                                          <p:val>
                                            <p:strVal val="#ppt_w"/>
                                          </p:val>
                                        </p:tav>
                                      </p:tavLst>
                                    </p:anim>
                                    <p:anim calcmode="lin" valueType="num">
                                      <p:cBhvr>
                                        <p:cTn id="8" dur="10" fill="hold"/>
                                        <p:tgtEl>
                                          <p:spTgt spid="7"/>
                                        </p:tgtEl>
                                        <p:attrNameLst>
                                          <p:attrName>ppt_h</p:attrName>
                                        </p:attrNameLst>
                                      </p:cBhvr>
                                      <p:tavLst>
                                        <p:tav tm="0">
                                          <p:val>
                                            <p:fltVal val="0"/>
                                          </p:val>
                                        </p:tav>
                                        <p:tav tm="100000">
                                          <p:val>
                                            <p:strVal val="#ppt_h"/>
                                          </p:val>
                                        </p:tav>
                                      </p:tavLst>
                                    </p:anim>
                                    <p:animEffect transition="in" filter="fade">
                                      <p:cBhvr>
                                        <p:cTn id="9" dur="10"/>
                                        <p:tgtEl>
                                          <p:spTgt spid="7"/>
                                        </p:tgtEl>
                                      </p:cBhvr>
                                    </p:animEffect>
                                  </p:childTnLst>
                                </p:cTn>
                              </p:par>
                            </p:childTnLst>
                          </p:cTn>
                        </p:par>
                        <p:par>
                          <p:cTn id="10" fill="hold" nodeType="afterGroup">
                            <p:stCondLst>
                              <p:cond delay="10"/>
                            </p:stCondLst>
                            <p:childTnLst>
                              <p:par>
                                <p:cTn id="11" presetID="22" presetClass="entr" presetSubtype="4" fill="hold" nodeType="afterEffect">
                                  <p:stCondLst>
                                    <p:cond delay="300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Larry\Local Settings\Temporary Internet Files\Content.IE5\QZZ73RET\MP9001784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667000"/>
            <a:ext cx="2057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p:cNvSpPr>
            <a:spLocks noGrp="1" noChangeArrowheads="1"/>
          </p:cNvSpPr>
          <p:nvPr>
            <p:ph type="title"/>
          </p:nvPr>
        </p:nvSpPr>
        <p:spPr/>
        <p:txBody>
          <a:bodyPr rtlCol="0">
            <a:normAutofit fontScale="90000"/>
          </a:bodyPr>
          <a:lstStyle/>
          <a:p>
            <a:pPr fontAlgn="auto">
              <a:spcAft>
                <a:spcPts val="0"/>
              </a:spcAft>
              <a:defRPr/>
            </a:pPr>
            <a:r>
              <a:rPr lang="en-US"/>
              <a:t>Tax Areas of Special Interest</a:t>
            </a:r>
          </a:p>
        </p:txBody>
      </p:sp>
      <p:sp>
        <p:nvSpPr>
          <p:cNvPr id="19460" name="Rectangle 7"/>
          <p:cNvSpPr>
            <a:spLocks noGrp="1" noChangeArrowheads="1"/>
          </p:cNvSpPr>
          <p:nvPr>
            <p:ph idx="1"/>
          </p:nvPr>
        </p:nvSpPr>
        <p:spPr>
          <a:xfrm>
            <a:off x="914400" y="2057400"/>
            <a:ext cx="7696200" cy="4267200"/>
          </a:xfrm>
        </p:spPr>
        <p:txBody>
          <a:bodyPr/>
          <a:lstStyle/>
          <a:p>
            <a:pPr>
              <a:lnSpc>
                <a:spcPct val="90000"/>
              </a:lnSpc>
            </a:pPr>
            <a:r>
              <a:rPr lang="en-US" dirty="0"/>
              <a:t>The most audited: Schedule C</a:t>
            </a:r>
          </a:p>
          <a:p>
            <a:pPr>
              <a:lnSpc>
                <a:spcPct val="90000"/>
              </a:lnSpc>
            </a:pPr>
            <a:r>
              <a:rPr lang="en-US" dirty="0"/>
              <a:t>Home office.(8829)</a:t>
            </a:r>
          </a:p>
          <a:p>
            <a:pPr>
              <a:lnSpc>
                <a:spcPct val="90000"/>
              </a:lnSpc>
            </a:pPr>
            <a:r>
              <a:rPr lang="en-US" dirty="0"/>
              <a:t>Auto expense (2106)</a:t>
            </a:r>
          </a:p>
          <a:p>
            <a:pPr lvl="1">
              <a:lnSpc>
                <a:spcPct val="90000"/>
              </a:lnSpc>
            </a:pPr>
            <a:r>
              <a:rPr lang="en-US" dirty="0"/>
              <a:t>Actual expenses</a:t>
            </a:r>
          </a:p>
          <a:p>
            <a:pPr lvl="1">
              <a:lnSpc>
                <a:spcPct val="90000"/>
              </a:lnSpc>
            </a:pPr>
            <a:r>
              <a:rPr lang="en-US" dirty="0"/>
              <a:t>Mileage method</a:t>
            </a:r>
          </a:p>
          <a:p>
            <a:pPr>
              <a:lnSpc>
                <a:spcPct val="90000"/>
              </a:lnSpc>
            </a:pPr>
            <a:r>
              <a:rPr lang="en-US" dirty="0"/>
              <a:t>Family employees</a:t>
            </a:r>
          </a:p>
          <a:p>
            <a:pPr>
              <a:lnSpc>
                <a:spcPct val="90000"/>
              </a:lnSpc>
            </a:pPr>
            <a:r>
              <a:rPr lang="en-US" dirty="0"/>
              <a:t>Tracking expenses</a:t>
            </a:r>
          </a:p>
          <a:p>
            <a:pPr lvl="1">
              <a:lnSpc>
                <a:spcPct val="90000"/>
              </a:lnSpc>
            </a:pPr>
            <a:r>
              <a:rPr lang="en-US" dirty="0"/>
              <a:t>Computer, Logbooks and Journals</a:t>
            </a:r>
          </a:p>
        </p:txBody>
      </p:sp>
      <p:sp>
        <p:nvSpPr>
          <p:cNvPr id="1946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1946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2875DB4-09C6-409F-B0DD-D8C0890E4B8F}" type="slidenum">
              <a:rPr lang="en-US" sz="1200">
                <a:solidFill>
                  <a:schemeClr val="bg1"/>
                </a:solidFill>
                <a:latin typeface="Arial" panose="020B0604020202020204" pitchFamily="34" charset="0"/>
              </a:rPr>
              <a:pPr eaLnBrk="1" hangingPunct="1"/>
              <a:t>13</a:t>
            </a:fld>
            <a:endParaRPr lang="en-US" sz="1200">
              <a:solidFill>
                <a:schemeClr val="bg1"/>
              </a:solidFill>
              <a:latin typeface="Arial" panose="020B0604020202020204" pitchFamily="34" charset="0"/>
            </a:endParaRPr>
          </a:p>
        </p:txBody>
      </p:sp>
      <p:pic>
        <p:nvPicPr>
          <p:cNvPr id="19463" name="Picture 25" descr="taxf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3276600"/>
            <a:ext cx="296227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p:txBody>
          <a:bodyPr rtlCol="0">
            <a:normAutofit/>
          </a:bodyPr>
          <a:lstStyle/>
          <a:p>
            <a:pPr fontAlgn="auto">
              <a:spcAft>
                <a:spcPts val="0"/>
              </a:spcAft>
              <a:defRPr/>
            </a:pPr>
            <a:r>
              <a:rPr lang="en-US"/>
              <a:t>Home Office</a:t>
            </a:r>
          </a:p>
        </p:txBody>
      </p:sp>
      <p:sp>
        <p:nvSpPr>
          <p:cNvPr id="14340" name="Rectangle 7"/>
          <p:cNvSpPr>
            <a:spLocks noGrp="1" noChangeArrowheads="1"/>
          </p:cNvSpPr>
          <p:nvPr>
            <p:ph idx="1"/>
          </p:nvPr>
        </p:nvSpPr>
        <p:spPr>
          <a:xfrm>
            <a:off x="838200" y="1981200"/>
            <a:ext cx="7772400" cy="4343400"/>
          </a:xfrm>
        </p:spPr>
        <p:txBody>
          <a:bodyPr rtlCol="0">
            <a:normAutofit lnSpcReduction="10000"/>
          </a:bodyPr>
          <a:lstStyle/>
          <a:p>
            <a:pPr fontAlgn="auto">
              <a:lnSpc>
                <a:spcPct val="90000"/>
              </a:lnSpc>
              <a:spcAft>
                <a:spcPts val="0"/>
              </a:spcAft>
              <a:defRPr/>
            </a:pPr>
            <a:r>
              <a:rPr lang="en-US" sz="2800" b="1" dirty="0"/>
              <a:t>Regular and exclusive use</a:t>
            </a:r>
          </a:p>
          <a:p>
            <a:pPr fontAlgn="auto">
              <a:lnSpc>
                <a:spcPct val="90000"/>
              </a:lnSpc>
              <a:spcAft>
                <a:spcPts val="0"/>
              </a:spcAft>
              <a:defRPr/>
            </a:pPr>
            <a:r>
              <a:rPr lang="en-US" sz="2800" b="1" dirty="0"/>
              <a:t>Indirect expenses </a:t>
            </a:r>
            <a:r>
              <a:rPr lang="en-US" sz="2800" dirty="0"/>
              <a:t>– must allocate, generally on square footage</a:t>
            </a:r>
          </a:p>
          <a:p>
            <a:pPr lvl="1" fontAlgn="auto">
              <a:lnSpc>
                <a:spcPct val="90000"/>
              </a:lnSpc>
              <a:spcAft>
                <a:spcPts val="0"/>
              </a:spcAft>
              <a:defRPr/>
            </a:pPr>
            <a:r>
              <a:rPr lang="en-US" sz="2400" dirty="0"/>
              <a:t>Mortgage interest &amp; property taxes</a:t>
            </a:r>
          </a:p>
          <a:p>
            <a:pPr lvl="1" fontAlgn="auto">
              <a:lnSpc>
                <a:spcPct val="90000"/>
              </a:lnSpc>
              <a:spcAft>
                <a:spcPts val="0"/>
              </a:spcAft>
              <a:defRPr/>
            </a:pPr>
            <a:r>
              <a:rPr lang="en-US" sz="2400" dirty="0"/>
              <a:t>Homeowner’s insurance</a:t>
            </a:r>
          </a:p>
          <a:p>
            <a:pPr lvl="1" fontAlgn="auto">
              <a:lnSpc>
                <a:spcPct val="90000"/>
              </a:lnSpc>
              <a:spcAft>
                <a:spcPts val="0"/>
              </a:spcAft>
              <a:defRPr/>
            </a:pPr>
            <a:r>
              <a:rPr lang="en-US" sz="2400" dirty="0"/>
              <a:t>Repairs &amp; maintenance</a:t>
            </a:r>
          </a:p>
          <a:p>
            <a:pPr lvl="1" fontAlgn="auto">
              <a:lnSpc>
                <a:spcPct val="90000"/>
              </a:lnSpc>
              <a:spcAft>
                <a:spcPts val="0"/>
              </a:spcAft>
              <a:defRPr/>
            </a:pPr>
            <a:r>
              <a:rPr lang="en-US" sz="2400" dirty="0"/>
              <a:t>Rent or depreciation (no land, 39 yrs.)</a:t>
            </a:r>
          </a:p>
          <a:p>
            <a:pPr lvl="1" fontAlgn="auto">
              <a:lnSpc>
                <a:spcPct val="90000"/>
              </a:lnSpc>
              <a:spcAft>
                <a:spcPts val="0"/>
              </a:spcAft>
              <a:defRPr/>
            </a:pPr>
            <a:r>
              <a:rPr lang="en-US" sz="2400" dirty="0"/>
              <a:t>Utilities (may require different allocation %)</a:t>
            </a:r>
          </a:p>
          <a:p>
            <a:pPr lvl="1" fontAlgn="auto">
              <a:lnSpc>
                <a:spcPct val="90000"/>
              </a:lnSpc>
              <a:spcAft>
                <a:spcPts val="0"/>
              </a:spcAft>
              <a:defRPr/>
            </a:pPr>
            <a:r>
              <a:rPr lang="en-US" sz="2400" dirty="0"/>
              <a:t>Water, sewer, trash, snow plowing, etc.</a:t>
            </a:r>
          </a:p>
          <a:p>
            <a:pPr lvl="1" fontAlgn="auto">
              <a:lnSpc>
                <a:spcPct val="90000"/>
              </a:lnSpc>
              <a:spcAft>
                <a:spcPts val="0"/>
              </a:spcAft>
              <a:defRPr/>
            </a:pPr>
            <a:r>
              <a:rPr lang="en-US" sz="2400" dirty="0"/>
              <a:t>Lawn care/landscaping??? </a:t>
            </a:r>
          </a:p>
          <a:p>
            <a:pPr lvl="2" fontAlgn="auto">
              <a:lnSpc>
                <a:spcPct val="90000"/>
              </a:lnSpc>
              <a:spcAft>
                <a:spcPts val="0"/>
              </a:spcAft>
              <a:defRPr/>
            </a:pPr>
            <a:r>
              <a:rPr lang="en-US" sz="2000" dirty="0"/>
              <a:t>How aggressive are you?!?!</a:t>
            </a:r>
          </a:p>
        </p:txBody>
      </p:sp>
      <p:sp>
        <p:nvSpPr>
          <p:cNvPr id="20484"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2048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A002AD7D-9FAB-4F70-A908-0F736A09A1D2}" type="slidenum">
              <a:rPr lang="en-US" sz="1200">
                <a:solidFill>
                  <a:schemeClr val="bg1"/>
                </a:solidFill>
                <a:latin typeface="Arial" panose="020B0604020202020204" pitchFamily="34" charset="0"/>
              </a:rPr>
              <a:pPr eaLnBrk="1" hangingPunct="1"/>
              <a:t>14</a:t>
            </a:fld>
            <a:endParaRPr lang="en-US" sz="1200">
              <a:solidFill>
                <a:schemeClr val="bg1"/>
              </a:solidFill>
              <a:latin typeface="Arial" panose="020B0604020202020204" pitchFamily="34" charset="0"/>
            </a:endParaRPr>
          </a:p>
        </p:txBody>
      </p:sp>
      <p:pic>
        <p:nvPicPr>
          <p:cNvPr id="20486" name="Picture 8" descr="bs0063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2025" y="4724400"/>
            <a:ext cx="13747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5-Point Star 1"/>
          <p:cNvSpPr/>
          <p:nvPr/>
        </p:nvSpPr>
        <p:spPr>
          <a:xfrm>
            <a:off x="76200" y="6324600"/>
            <a:ext cx="4572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normAutofit/>
          </a:bodyPr>
          <a:lstStyle/>
          <a:p>
            <a:pPr fontAlgn="auto">
              <a:spcAft>
                <a:spcPts val="0"/>
              </a:spcAft>
              <a:defRPr/>
            </a:pPr>
            <a:r>
              <a:rPr lang="en-US"/>
              <a:t>Home Office-Concluded</a:t>
            </a:r>
          </a:p>
        </p:txBody>
      </p:sp>
      <p:sp>
        <p:nvSpPr>
          <p:cNvPr id="21507" name="Rectangle 3"/>
          <p:cNvSpPr>
            <a:spLocks noGrp="1" noChangeArrowheads="1"/>
          </p:cNvSpPr>
          <p:nvPr>
            <p:ph idx="1"/>
          </p:nvPr>
        </p:nvSpPr>
        <p:spPr>
          <a:xfrm>
            <a:off x="457200" y="2057400"/>
            <a:ext cx="7315200" cy="4373562"/>
          </a:xfrm>
        </p:spPr>
        <p:txBody>
          <a:bodyPr/>
          <a:lstStyle/>
          <a:p>
            <a:pPr>
              <a:lnSpc>
                <a:spcPct val="90000"/>
              </a:lnSpc>
            </a:pPr>
            <a:r>
              <a:rPr lang="en-US" b="1"/>
              <a:t>Direct expenses</a:t>
            </a:r>
            <a:r>
              <a:rPr lang="en-US"/>
              <a:t> – no allocation</a:t>
            </a:r>
          </a:p>
          <a:p>
            <a:pPr lvl="1">
              <a:lnSpc>
                <a:spcPct val="90000"/>
              </a:lnSpc>
            </a:pPr>
            <a:r>
              <a:rPr lang="en-US"/>
              <a:t>Computers-Buy or Lease? It depends</a:t>
            </a:r>
          </a:p>
          <a:p>
            <a:pPr>
              <a:lnSpc>
                <a:spcPct val="90000"/>
              </a:lnSpc>
            </a:pPr>
            <a:r>
              <a:rPr lang="en-US" b="1"/>
              <a:t>Limitation on deductions</a:t>
            </a:r>
          </a:p>
          <a:p>
            <a:pPr lvl="1">
              <a:lnSpc>
                <a:spcPct val="90000"/>
              </a:lnSpc>
              <a:spcBef>
                <a:spcPts val="1200"/>
              </a:spcBef>
              <a:spcAft>
                <a:spcPts val="600"/>
              </a:spcAft>
            </a:pPr>
            <a:r>
              <a:rPr lang="en-US" b="1"/>
              <a:t>Home costs for insurance, repairs, utilities and depreciation are limited to net income from business</a:t>
            </a:r>
          </a:p>
          <a:p>
            <a:pPr lvl="1">
              <a:lnSpc>
                <a:spcPct val="90000"/>
              </a:lnSpc>
            </a:pPr>
            <a:r>
              <a:rPr lang="en-US" b="1"/>
              <a:t>Disallowed deductions carried forward</a:t>
            </a:r>
          </a:p>
        </p:txBody>
      </p:sp>
      <p:sp>
        <p:nvSpPr>
          <p:cNvPr id="215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2150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7AA6D63F-508A-403D-8AA3-F8CA840422FA}" type="slidenum">
              <a:rPr lang="en-US" sz="1200">
                <a:solidFill>
                  <a:schemeClr val="bg1"/>
                </a:solidFill>
                <a:latin typeface="Arial" panose="020B0604020202020204" pitchFamily="34" charset="0"/>
              </a:rPr>
              <a:pPr eaLnBrk="1" hangingPunct="1"/>
              <a:t>15</a:t>
            </a:fld>
            <a:endParaRPr lang="en-US" sz="1200">
              <a:solidFill>
                <a:schemeClr val="bg1"/>
              </a:solidFill>
              <a:latin typeface="Arial" panose="020B0604020202020204" pitchFamily="34" charset="0"/>
            </a:endParaRPr>
          </a:p>
        </p:txBody>
      </p:sp>
      <p:pic>
        <p:nvPicPr>
          <p:cNvPr id="21510" name="Picture 4" descr="bs0063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4648200"/>
            <a:ext cx="13747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rmAutofit/>
          </a:bodyPr>
          <a:lstStyle/>
          <a:p>
            <a:pPr fontAlgn="auto">
              <a:spcAft>
                <a:spcPts val="0"/>
              </a:spcAft>
              <a:defRPr/>
            </a:pPr>
            <a:r>
              <a:rPr lang="en-US"/>
              <a:t>Automobile</a:t>
            </a:r>
          </a:p>
        </p:txBody>
      </p:sp>
      <p:sp>
        <p:nvSpPr>
          <p:cNvPr id="22531" name="Rectangle 3"/>
          <p:cNvSpPr>
            <a:spLocks noGrp="1" noChangeArrowheads="1"/>
          </p:cNvSpPr>
          <p:nvPr>
            <p:ph idx="1"/>
          </p:nvPr>
        </p:nvSpPr>
        <p:spPr/>
        <p:txBody>
          <a:bodyPr/>
          <a:lstStyle/>
          <a:p>
            <a:r>
              <a:rPr lang="en-US"/>
              <a:t>Actual expense vs. mileage method</a:t>
            </a:r>
          </a:p>
          <a:p>
            <a:r>
              <a:rPr lang="en-US"/>
              <a:t>Track details for actual</a:t>
            </a:r>
          </a:p>
          <a:p>
            <a:r>
              <a:rPr lang="en-US"/>
              <a:t>Track mileage – log book, need total and business</a:t>
            </a:r>
          </a:p>
          <a:p>
            <a:pPr lvl="1"/>
            <a:r>
              <a:rPr lang="en-US"/>
              <a:t>Repair bills reflect mileage</a:t>
            </a:r>
          </a:p>
          <a:p>
            <a:r>
              <a:rPr lang="en-US"/>
              <a:t>Parking and tolls are separate</a:t>
            </a:r>
          </a:p>
          <a:p>
            <a:r>
              <a:rPr lang="en-US"/>
              <a:t>Buy or lease? It depends</a:t>
            </a:r>
          </a:p>
        </p:txBody>
      </p:sp>
      <p:sp>
        <p:nvSpPr>
          <p:cNvPr id="225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2253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64376A1D-5C61-469D-88C2-5B6647947BE0}" type="slidenum">
              <a:rPr lang="en-US" sz="1200">
                <a:solidFill>
                  <a:schemeClr val="bg1"/>
                </a:solidFill>
                <a:latin typeface="Arial" panose="020B0604020202020204" pitchFamily="34" charset="0"/>
              </a:rPr>
              <a:pPr eaLnBrk="1" hangingPunct="1"/>
              <a:t>16</a:t>
            </a:fld>
            <a:endParaRPr lang="en-US" sz="1200">
              <a:solidFill>
                <a:schemeClr val="bg1"/>
              </a:solidFill>
              <a:latin typeface="Arial" panose="020B0604020202020204" pitchFamily="34" charset="0"/>
            </a:endParaRPr>
          </a:p>
        </p:txBody>
      </p:sp>
      <p:pic>
        <p:nvPicPr>
          <p:cNvPr id="22534" name="Picture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657600"/>
            <a:ext cx="35052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4-Point Star 6"/>
          <p:cNvSpPr/>
          <p:nvPr/>
        </p:nvSpPr>
        <p:spPr>
          <a:xfrm>
            <a:off x="228600" y="6096000"/>
            <a:ext cx="685800" cy="6858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0"/>
            <a:ext cx="3727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title"/>
          </p:nvPr>
        </p:nvSpPr>
        <p:spPr/>
        <p:txBody>
          <a:bodyPr rtlCol="0">
            <a:normAutofit/>
          </a:bodyPr>
          <a:lstStyle/>
          <a:p>
            <a:pPr fontAlgn="auto">
              <a:spcAft>
                <a:spcPts val="0"/>
              </a:spcAft>
              <a:defRPr/>
            </a:pPr>
            <a:r>
              <a:rPr lang="en-US"/>
              <a:t>Employ Children</a:t>
            </a:r>
          </a:p>
        </p:txBody>
      </p:sp>
      <p:sp>
        <p:nvSpPr>
          <p:cNvPr id="23556" name="Rectangle 3"/>
          <p:cNvSpPr>
            <a:spLocks noGrp="1" noChangeArrowheads="1"/>
          </p:cNvSpPr>
          <p:nvPr>
            <p:ph idx="1"/>
          </p:nvPr>
        </p:nvSpPr>
        <p:spPr>
          <a:xfrm>
            <a:off x="304800" y="1951038"/>
            <a:ext cx="7010400" cy="4373562"/>
          </a:xfrm>
        </p:spPr>
        <p:txBody>
          <a:bodyPr/>
          <a:lstStyle/>
          <a:p>
            <a:r>
              <a:rPr lang="en-US" dirty="0"/>
              <a:t>Income-shifting strategy</a:t>
            </a:r>
          </a:p>
          <a:p>
            <a:pPr lvl="1"/>
            <a:r>
              <a:rPr lang="en-US" dirty="0"/>
              <a:t>Factors to consider:</a:t>
            </a:r>
          </a:p>
          <a:p>
            <a:pPr lvl="2"/>
            <a:r>
              <a:rPr lang="en-US" dirty="0"/>
              <a:t>Appropriate work done in business</a:t>
            </a:r>
          </a:p>
          <a:p>
            <a:pPr lvl="2"/>
            <a:r>
              <a:rPr lang="en-US" dirty="0"/>
              <a:t>Services must be actually rendered</a:t>
            </a:r>
          </a:p>
          <a:p>
            <a:pPr lvl="2"/>
            <a:r>
              <a:rPr lang="en-US" dirty="0"/>
              <a:t>Earned income not subject to “kiddie tax”</a:t>
            </a:r>
          </a:p>
          <a:p>
            <a:pPr lvl="2"/>
            <a:r>
              <a:rPr lang="en-US" dirty="0"/>
              <a:t>Child’s wages deducted as business expense</a:t>
            </a:r>
          </a:p>
          <a:p>
            <a:pPr lvl="2"/>
            <a:r>
              <a:rPr lang="en-US" dirty="0"/>
              <a:t>May save education credit lost by parent due to adjusted gross income limitation</a:t>
            </a:r>
          </a:p>
        </p:txBody>
      </p:sp>
      <p:sp>
        <p:nvSpPr>
          <p:cNvPr id="2355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2355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F007EEBF-199E-4C4F-8D21-9D507150B05F}" type="slidenum">
              <a:rPr lang="en-US" sz="1200">
                <a:solidFill>
                  <a:schemeClr val="bg1"/>
                </a:solidFill>
                <a:latin typeface="Arial" panose="020B0604020202020204" pitchFamily="34" charset="0"/>
              </a:rPr>
              <a:pPr eaLnBrk="1" hangingPunct="1"/>
              <a:t>17</a:t>
            </a:fld>
            <a:endParaRPr lang="en-US" sz="1200">
              <a:solidFill>
                <a:schemeClr val="bg1"/>
              </a:solidFill>
              <a:latin typeface="Arial" panose="020B0604020202020204" pitchFamily="34" charset="0"/>
            </a:endParaRPr>
          </a:p>
        </p:txBody>
      </p:sp>
      <p:pic>
        <p:nvPicPr>
          <p:cNvPr id="23559" name="Picture 4" descr="pe01145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800" y="2630488"/>
            <a:ext cx="206057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038600"/>
            <a:ext cx="2870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title"/>
          </p:nvPr>
        </p:nvSpPr>
        <p:spPr/>
        <p:txBody>
          <a:bodyPr rtlCol="0">
            <a:normAutofit/>
          </a:bodyPr>
          <a:lstStyle/>
          <a:p>
            <a:pPr fontAlgn="auto">
              <a:spcAft>
                <a:spcPts val="0"/>
              </a:spcAft>
              <a:defRPr/>
            </a:pPr>
            <a:r>
              <a:rPr lang="en-US"/>
              <a:t>Employ Adult Family</a:t>
            </a:r>
          </a:p>
        </p:txBody>
      </p:sp>
      <p:sp>
        <p:nvSpPr>
          <p:cNvPr id="18436" name="Rectangle 3"/>
          <p:cNvSpPr>
            <a:spLocks noGrp="1" noChangeArrowheads="1"/>
          </p:cNvSpPr>
          <p:nvPr>
            <p:ph idx="1"/>
          </p:nvPr>
        </p:nvSpPr>
        <p:spPr>
          <a:xfrm>
            <a:off x="533400" y="2020888"/>
            <a:ext cx="6781800" cy="4227512"/>
          </a:xfrm>
        </p:spPr>
        <p:txBody>
          <a:bodyPr rtlCol="0">
            <a:normAutofit fontScale="92500"/>
          </a:bodyPr>
          <a:lstStyle/>
          <a:p>
            <a:pPr fontAlgn="auto">
              <a:spcAft>
                <a:spcPts val="0"/>
              </a:spcAft>
              <a:defRPr/>
            </a:pPr>
            <a:r>
              <a:rPr lang="en-US" dirty="0"/>
              <a:t>Larger salary may be justified</a:t>
            </a:r>
          </a:p>
          <a:p>
            <a:pPr fontAlgn="auto">
              <a:spcAft>
                <a:spcPts val="0"/>
              </a:spcAft>
              <a:defRPr/>
            </a:pPr>
            <a:r>
              <a:rPr lang="en-US" dirty="0"/>
              <a:t>Wage and benefit plan contributions deducted as business expense</a:t>
            </a:r>
          </a:p>
          <a:p>
            <a:pPr fontAlgn="auto">
              <a:spcAft>
                <a:spcPts val="0"/>
              </a:spcAft>
              <a:defRPr/>
            </a:pPr>
            <a:r>
              <a:rPr lang="en-US" dirty="0"/>
              <a:t>Employee-spouse of sole proprietor can contribute to IRA or be included in retirement plans</a:t>
            </a:r>
          </a:p>
          <a:p>
            <a:pPr fontAlgn="auto">
              <a:spcAft>
                <a:spcPts val="0"/>
              </a:spcAft>
              <a:defRPr/>
            </a:pPr>
            <a:r>
              <a:rPr lang="en-US" dirty="0"/>
              <a:t>AGI-based deductions, phase-outs, and exclusions maximized</a:t>
            </a:r>
          </a:p>
        </p:txBody>
      </p:sp>
      <p:sp>
        <p:nvSpPr>
          <p:cNvPr id="2458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2458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D576457-CE92-4189-AAC6-5F1C15B90ABB}" type="slidenum">
              <a:rPr lang="en-US" sz="1200">
                <a:solidFill>
                  <a:schemeClr val="bg1"/>
                </a:solidFill>
                <a:latin typeface="Arial" panose="020B0604020202020204" pitchFamily="34" charset="0"/>
              </a:rPr>
              <a:pPr eaLnBrk="1" hangingPunct="1"/>
              <a:t>18</a:t>
            </a:fld>
            <a:endParaRPr lang="en-US" sz="1200">
              <a:solidFill>
                <a:schemeClr val="bg1"/>
              </a:solidFill>
              <a:latin typeface="Arial" panose="020B0604020202020204" pitchFamily="34" charset="0"/>
            </a:endParaRPr>
          </a:p>
        </p:txBody>
      </p:sp>
      <p:pic>
        <p:nvPicPr>
          <p:cNvPr id="24583" name="Picture 4" descr="bd0003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600" y="4343400"/>
            <a:ext cx="12922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3"/>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9372600" y="1085850"/>
            <a:ext cx="2870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rtlCol="0">
            <a:normAutofit/>
          </a:bodyPr>
          <a:lstStyle/>
          <a:p>
            <a:pPr fontAlgn="auto">
              <a:spcAft>
                <a:spcPts val="0"/>
              </a:spcAft>
              <a:defRPr/>
            </a:pPr>
            <a:r>
              <a:rPr lang="en-US"/>
              <a:t>Family Employees</a:t>
            </a:r>
          </a:p>
        </p:txBody>
      </p:sp>
      <p:graphicFrame>
        <p:nvGraphicFramePr>
          <p:cNvPr id="25604" name="Object 4"/>
          <p:cNvGraphicFramePr>
            <a:graphicFrameLocks noGrp="1" noChangeAspect="1"/>
          </p:cNvGraphicFramePr>
          <p:nvPr>
            <p:ph idx="1"/>
            <p:extLst>
              <p:ext uri="{D42A27DB-BD31-4B8C-83A1-F6EECF244321}">
                <p14:modId xmlns:p14="http://schemas.microsoft.com/office/powerpoint/2010/main" val="1766091275"/>
              </p:ext>
            </p:extLst>
          </p:nvPr>
        </p:nvGraphicFramePr>
        <p:xfrm>
          <a:off x="838200" y="2178050"/>
          <a:ext cx="7495953" cy="4679950"/>
        </p:xfrm>
        <a:graphic>
          <a:graphicData uri="http://schemas.openxmlformats.org/presentationml/2006/ole">
            <mc:AlternateContent xmlns:mc="http://schemas.openxmlformats.org/markup-compatibility/2006">
              <mc:Choice xmlns:v="urn:schemas-microsoft-com:vml" Requires="v">
                <p:oleObj spid="_x0000_s25647" name="Worksheet" r:id="rId4" imgW="7591320" imgH="4743450" progId="Excel.Sheet.8">
                  <p:embed/>
                </p:oleObj>
              </mc:Choice>
              <mc:Fallback>
                <p:oleObj name="Worksheet" r:id="rId4" imgW="7591320" imgH="4743450" progId="Excel.Sheet.8">
                  <p:embed/>
                  <p:pic>
                    <p:nvPicPr>
                      <p:cNvPr id="0" name="Object 4"/>
                      <p:cNvPicPr>
                        <a:picLocks noGrp="1" noChangeAspect="1" noChangeArrowheads="1"/>
                      </p:cNvPicPr>
                      <p:nvPr/>
                    </p:nvPicPr>
                    <p:blipFill>
                      <a:blip r:embed="rId5"/>
                      <a:srcRect/>
                      <a:stretch>
                        <a:fillRect/>
                      </a:stretch>
                    </p:blipFill>
                    <p:spPr bwMode="auto">
                      <a:xfrm>
                        <a:off x="838200" y="2178050"/>
                        <a:ext cx="7495953" cy="4679950"/>
                      </a:xfrm>
                      <a:prstGeom prst="rect">
                        <a:avLst/>
                      </a:prstGeom>
                      <a:noFill/>
                      <a:ln>
                        <a:noFill/>
                      </a:ln>
                      <a:effectLst/>
                      <a:extLst/>
                    </p:spPr>
                  </p:pic>
                </p:oleObj>
              </mc:Fallback>
            </mc:AlternateContent>
          </a:graphicData>
        </a:graphic>
      </p:graphicFrame>
      <p:sp>
        <p:nvSpPr>
          <p:cNvPr id="2560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A9000067-F4B3-4925-A49A-D397E153C640}" type="slidenum">
              <a:rPr lang="en-US" sz="1200">
                <a:solidFill>
                  <a:schemeClr val="bg1"/>
                </a:solidFill>
                <a:latin typeface="Arial" panose="020B0604020202020204" pitchFamily="34" charset="0"/>
              </a:rPr>
              <a:pPr eaLnBrk="1" hangingPunct="1"/>
              <a:t>19</a:t>
            </a:fld>
            <a:endParaRPr lang="en-US" sz="1200">
              <a:solidFill>
                <a:schemeClr val="bg1"/>
              </a:solidFill>
              <a:latin typeface="Arial" panose="020B0604020202020204" pitchFamily="34" charset="0"/>
            </a:endParaRPr>
          </a:p>
        </p:txBody>
      </p:sp>
      <p:sp>
        <p:nvSpPr>
          <p:cNvPr id="8" name="5-Point Star 7"/>
          <p:cNvSpPr/>
          <p:nvPr/>
        </p:nvSpPr>
        <p:spPr>
          <a:xfrm>
            <a:off x="76200" y="6096000"/>
            <a:ext cx="762000" cy="6540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Introductions</a:t>
            </a:r>
          </a:p>
        </p:txBody>
      </p:sp>
      <p:sp>
        <p:nvSpPr>
          <p:cNvPr id="819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81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3B34B92-931B-43DE-9816-8B58883ACBBA}" type="slidenum">
              <a:rPr lang="en-US" sz="1200">
                <a:solidFill>
                  <a:schemeClr val="bg1"/>
                </a:solidFill>
                <a:latin typeface="Arial" panose="020B0604020202020204" pitchFamily="34" charset="0"/>
              </a:rPr>
              <a:pPr eaLnBrk="1" hangingPunct="1"/>
              <a:t>2</a:t>
            </a:fld>
            <a:endParaRPr lang="en-US" sz="1200">
              <a:solidFill>
                <a:schemeClr val="bg1"/>
              </a:solidFill>
              <a:latin typeface="Arial" panose="020B0604020202020204" pitchFamily="34" charset="0"/>
            </a:endParaRPr>
          </a:p>
        </p:txBody>
      </p:sp>
      <p:sp>
        <p:nvSpPr>
          <p:cNvPr id="8197" name="TextBox 8"/>
          <p:cNvSpPr txBox="1">
            <a:spLocks noChangeArrowheads="1"/>
          </p:cNvSpPr>
          <p:nvPr/>
        </p:nvSpPr>
        <p:spPr bwMode="auto">
          <a:xfrm>
            <a:off x="609600" y="2057400"/>
            <a:ext cx="7848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Roy Martin, CPA</a:t>
            </a:r>
          </a:p>
          <a:p>
            <a:pPr algn="ctr" eaLnBrk="1" hangingPunct="1"/>
            <a:endParaRPr lang="en-US" sz="2000" dirty="0">
              <a:solidFill>
                <a:schemeClr val="bg1"/>
              </a:solidFill>
              <a:latin typeface="Arial" panose="020B0604020202020204" pitchFamily="34" charset="0"/>
              <a:cs typeface="Arial" panose="020B0604020202020204" pitchFamily="34" charset="0"/>
            </a:endParaRPr>
          </a:p>
          <a:p>
            <a:pPr algn="ctr" eaLnBrk="1" hangingPunct="1"/>
            <a:r>
              <a:rPr lang="en-US" sz="2000" dirty="0">
                <a:solidFill>
                  <a:schemeClr val="bg1"/>
                </a:solidFill>
                <a:latin typeface="Arial" panose="020B0604020202020204" pitchFamily="34" charset="0"/>
                <a:cs typeface="Arial" panose="020B0604020202020204" pitchFamily="34" charset="0"/>
              </a:rPr>
              <a:t>Member of the American Society of Tax Problem Solvers</a:t>
            </a:r>
          </a:p>
          <a:p>
            <a:pPr algn="ctr" eaLnBrk="1" hangingPunct="1"/>
            <a:endParaRPr lang="en-US" sz="2000" dirty="0">
              <a:solidFill>
                <a:schemeClr val="bg1"/>
              </a:solidFill>
              <a:latin typeface="Arial" panose="020B0604020202020204" pitchFamily="34" charset="0"/>
              <a:cs typeface="Arial" panose="020B0604020202020204" pitchFamily="34" charset="0"/>
            </a:endParaRPr>
          </a:p>
          <a:p>
            <a:pPr algn="ctr" eaLnBrk="1" hangingPunct="1"/>
            <a:endParaRPr lang="en-US" sz="2000" dirty="0">
              <a:solidFill>
                <a:schemeClr val="bg1"/>
              </a:solidFill>
              <a:latin typeface="Arial" panose="020B0604020202020204" pitchFamily="34" charset="0"/>
              <a:cs typeface="Arial" panose="020B0604020202020204" pitchFamily="34" charset="0"/>
            </a:endParaRPr>
          </a:p>
          <a:p>
            <a:pPr algn="ctr" eaLnBrk="1" hangingPunct="1"/>
            <a:endParaRPr 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Employees</a:t>
            </a:r>
          </a:p>
        </p:txBody>
      </p:sp>
      <p:sp>
        <p:nvSpPr>
          <p:cNvPr id="4" name="Footer Placeholder 3"/>
          <p:cNvSpPr>
            <a:spLocks noGrp="1"/>
          </p:cNvSpPr>
          <p:nvPr>
            <p:ph type="ftr" sz="quarter" idx="11"/>
          </p:nvPr>
        </p:nvSpPr>
        <p:spPr/>
        <p:txBody>
          <a:bodyPr/>
          <a:lstStyle/>
          <a:p>
            <a:pPr>
              <a:defRPr/>
            </a:pPr>
            <a:r>
              <a:rPr lang="en-US"/>
              <a:t>American Society of Tax Problem Solvers©</a:t>
            </a:r>
            <a:endParaRPr lang="en-US" dirty="0"/>
          </a:p>
        </p:txBody>
      </p:sp>
      <p:sp>
        <p:nvSpPr>
          <p:cNvPr id="5" name="Slide Number Placeholder 4"/>
          <p:cNvSpPr>
            <a:spLocks noGrp="1"/>
          </p:cNvSpPr>
          <p:nvPr>
            <p:ph type="sldNum" sz="quarter" idx="12"/>
          </p:nvPr>
        </p:nvSpPr>
        <p:spPr/>
        <p:txBody>
          <a:bodyPr/>
          <a:lstStyle/>
          <a:p>
            <a:fld id="{9D51B4FF-75D0-4192-AB1B-D2AE7EB086E0}" type="slidenum">
              <a:rPr lang="en-US" smtClean="0"/>
              <a:pPr/>
              <a:t>20</a:t>
            </a:fld>
            <a:endParaRPr lang="en-US"/>
          </a:p>
        </p:txBody>
      </p:sp>
      <p:pic>
        <p:nvPicPr>
          <p:cNvPr id="6" name="Picture 5"/>
          <p:cNvPicPr>
            <a:picLocks noChangeAspect="1"/>
          </p:cNvPicPr>
          <p:nvPr/>
        </p:nvPicPr>
        <p:blipFill>
          <a:blip r:embed="rId2"/>
          <a:stretch>
            <a:fillRect/>
          </a:stretch>
        </p:blipFill>
        <p:spPr>
          <a:xfrm>
            <a:off x="1038712" y="2049396"/>
            <a:ext cx="6581288" cy="4276247"/>
          </a:xfrm>
          <a:prstGeom prst="rect">
            <a:avLst/>
          </a:prstGeom>
        </p:spPr>
      </p:pic>
    </p:spTree>
    <p:extLst>
      <p:ext uri="{BB962C8B-B14F-4D97-AF65-F5344CB8AC3E}">
        <p14:creationId xmlns:p14="http://schemas.microsoft.com/office/powerpoint/2010/main" val="72806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267200"/>
            <a:ext cx="33067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201150" y="4572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2"/>
          <p:cNvSpPr>
            <a:spLocks noGrp="1" noChangeArrowheads="1"/>
          </p:cNvSpPr>
          <p:nvPr>
            <p:ph type="title"/>
          </p:nvPr>
        </p:nvSpPr>
        <p:spPr/>
        <p:txBody>
          <a:bodyPr rtlCol="0">
            <a:normAutofit/>
          </a:bodyPr>
          <a:lstStyle/>
          <a:p>
            <a:pPr fontAlgn="auto">
              <a:spcAft>
                <a:spcPts val="0"/>
              </a:spcAft>
              <a:defRPr/>
            </a:pPr>
            <a:r>
              <a:rPr lang="en-US"/>
              <a:t>Accounting Systems</a:t>
            </a:r>
          </a:p>
        </p:txBody>
      </p:sp>
      <p:sp>
        <p:nvSpPr>
          <p:cNvPr id="20484" name="Rectangle 3"/>
          <p:cNvSpPr>
            <a:spLocks noGrp="1" noChangeArrowheads="1"/>
          </p:cNvSpPr>
          <p:nvPr>
            <p:ph idx="1"/>
          </p:nvPr>
        </p:nvSpPr>
        <p:spPr>
          <a:xfrm>
            <a:off x="381000" y="2133600"/>
            <a:ext cx="7772400" cy="3922713"/>
          </a:xfrm>
        </p:spPr>
        <p:txBody>
          <a:bodyPr rtlCol="0">
            <a:normAutofit lnSpcReduction="10000"/>
          </a:bodyPr>
          <a:lstStyle/>
          <a:p>
            <a:pPr fontAlgn="auto">
              <a:spcAft>
                <a:spcPts val="0"/>
              </a:spcAft>
              <a:defRPr/>
            </a:pPr>
            <a:r>
              <a:rPr lang="en-US" dirty="0"/>
              <a:t>Disbursements journal (Expenses)</a:t>
            </a:r>
          </a:p>
          <a:p>
            <a:pPr fontAlgn="auto">
              <a:spcAft>
                <a:spcPts val="0"/>
              </a:spcAft>
              <a:defRPr/>
            </a:pPr>
            <a:r>
              <a:rPr lang="en-US" i="1" dirty="0"/>
              <a:t>Separate bank account &amp; reconciliation</a:t>
            </a:r>
          </a:p>
          <a:p>
            <a:pPr fontAlgn="auto">
              <a:spcAft>
                <a:spcPts val="0"/>
              </a:spcAft>
              <a:defRPr/>
            </a:pPr>
            <a:r>
              <a:rPr lang="en-US" dirty="0"/>
              <a:t>Computerized-QuickBooks/Quicken</a:t>
            </a:r>
          </a:p>
          <a:p>
            <a:pPr fontAlgn="auto">
              <a:spcAft>
                <a:spcPts val="0"/>
              </a:spcAft>
              <a:defRPr/>
            </a:pPr>
            <a:r>
              <a:rPr lang="en-US" dirty="0"/>
              <a:t>You may need to issue 1099’s or W-2s</a:t>
            </a:r>
          </a:p>
          <a:p>
            <a:pPr fontAlgn="auto">
              <a:spcAft>
                <a:spcPts val="0"/>
              </a:spcAft>
              <a:defRPr/>
            </a:pPr>
            <a:r>
              <a:rPr lang="en-US" dirty="0"/>
              <a:t>1099’s from broker (Income)</a:t>
            </a:r>
          </a:p>
          <a:p>
            <a:pPr fontAlgn="auto">
              <a:spcAft>
                <a:spcPts val="0"/>
              </a:spcAft>
              <a:defRPr/>
            </a:pPr>
            <a:r>
              <a:rPr lang="en-US" dirty="0"/>
              <a:t>Receipts journal (Income)</a:t>
            </a:r>
          </a:p>
          <a:p>
            <a:pPr lvl="1" fontAlgn="auto">
              <a:spcAft>
                <a:spcPts val="0"/>
              </a:spcAft>
              <a:defRPr/>
            </a:pPr>
            <a:r>
              <a:rPr lang="en-US" dirty="0"/>
              <a:t>Record sources of deposits &amp; transfers</a:t>
            </a:r>
          </a:p>
          <a:p>
            <a:pPr fontAlgn="auto">
              <a:spcAft>
                <a:spcPts val="0"/>
              </a:spcAft>
              <a:defRPr/>
            </a:pPr>
            <a:endParaRPr lang="en-US" dirty="0"/>
          </a:p>
        </p:txBody>
      </p:sp>
      <p:sp>
        <p:nvSpPr>
          <p:cNvPr id="2663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2663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A5F3A54C-A71B-413F-BD0F-893E0D116BA3}" type="slidenum">
              <a:rPr lang="en-US" sz="1200">
                <a:solidFill>
                  <a:schemeClr val="bg1"/>
                </a:solidFill>
                <a:latin typeface="Arial" panose="020B0604020202020204" pitchFamily="34" charset="0"/>
              </a:rPr>
              <a:pPr eaLnBrk="1" hangingPunct="1"/>
              <a:t>21</a:t>
            </a:fld>
            <a:endParaRPr lang="en-US" sz="1200">
              <a:solidFill>
                <a:schemeClr val="bg1"/>
              </a:solidFill>
              <a:latin typeface="Arial" panose="020B0604020202020204" pitchFamily="34" charset="0"/>
            </a:endParaRPr>
          </a:p>
        </p:txBody>
      </p:sp>
      <p:pic>
        <p:nvPicPr>
          <p:cNvPr id="26632" name="Picture 4" descr="bd0705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8800" y="3429000"/>
            <a:ext cx="24018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10000"/>
            <a:ext cx="41402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title"/>
          </p:nvPr>
        </p:nvSpPr>
        <p:spPr/>
        <p:txBody>
          <a:bodyPr rtlCol="0">
            <a:normAutofit/>
          </a:bodyPr>
          <a:lstStyle/>
          <a:p>
            <a:pPr fontAlgn="auto">
              <a:spcAft>
                <a:spcPts val="0"/>
              </a:spcAft>
              <a:defRPr/>
            </a:pPr>
            <a:r>
              <a:rPr lang="en-US"/>
              <a:t>$$$$$$$$$$$$$$$</a:t>
            </a:r>
          </a:p>
        </p:txBody>
      </p:sp>
      <p:sp>
        <p:nvSpPr>
          <p:cNvPr id="21508" name="Rectangle 3"/>
          <p:cNvSpPr>
            <a:spLocks noGrp="1" noChangeArrowheads="1"/>
          </p:cNvSpPr>
          <p:nvPr>
            <p:ph idx="1"/>
          </p:nvPr>
        </p:nvSpPr>
        <p:spPr>
          <a:xfrm>
            <a:off x="533400" y="1981200"/>
            <a:ext cx="7239000" cy="4343400"/>
          </a:xfrm>
        </p:spPr>
        <p:txBody>
          <a:bodyPr rtlCol="0">
            <a:normAutofit lnSpcReduction="10000"/>
          </a:bodyPr>
          <a:lstStyle/>
          <a:p>
            <a:pPr fontAlgn="auto">
              <a:spcAft>
                <a:spcPts val="0"/>
              </a:spcAft>
              <a:defRPr/>
            </a:pPr>
            <a:r>
              <a:rPr lang="en-US" sz="2800" dirty="0"/>
              <a:t>How much should it cost?</a:t>
            </a:r>
          </a:p>
          <a:p>
            <a:pPr lvl="1" fontAlgn="auto">
              <a:spcAft>
                <a:spcPts val="0"/>
              </a:spcAft>
              <a:defRPr/>
            </a:pPr>
            <a:r>
              <a:rPr lang="en-US" sz="2400" dirty="0"/>
              <a:t>One-time costs</a:t>
            </a:r>
          </a:p>
          <a:p>
            <a:pPr lvl="2" fontAlgn="auto">
              <a:spcAft>
                <a:spcPts val="0"/>
              </a:spcAft>
              <a:defRPr/>
            </a:pPr>
            <a:r>
              <a:rPr lang="en-US" sz="2000" dirty="0"/>
              <a:t>Set-up computerized accounting system</a:t>
            </a:r>
          </a:p>
          <a:p>
            <a:pPr lvl="3" fontAlgn="auto">
              <a:spcAft>
                <a:spcPts val="0"/>
              </a:spcAft>
              <a:defRPr/>
            </a:pPr>
            <a:r>
              <a:rPr lang="en-US" sz="1800" dirty="0"/>
              <a:t>Hardware $500-$600 (Computer &amp; Printer)</a:t>
            </a:r>
          </a:p>
          <a:p>
            <a:pPr lvl="3" fontAlgn="auto">
              <a:spcAft>
                <a:spcPts val="0"/>
              </a:spcAft>
              <a:defRPr/>
            </a:pPr>
            <a:r>
              <a:rPr lang="en-US" sz="1800" dirty="0"/>
              <a:t>Software $150 - $250</a:t>
            </a:r>
          </a:p>
          <a:p>
            <a:pPr lvl="3" fontAlgn="auto">
              <a:spcAft>
                <a:spcPts val="0"/>
              </a:spcAft>
              <a:defRPr/>
            </a:pPr>
            <a:r>
              <a:rPr lang="en-US" sz="1800" dirty="0"/>
              <a:t>Set-up and training $250 - $450</a:t>
            </a:r>
          </a:p>
          <a:p>
            <a:pPr lvl="1" fontAlgn="auto">
              <a:spcAft>
                <a:spcPts val="0"/>
              </a:spcAft>
              <a:defRPr/>
            </a:pPr>
            <a:r>
              <a:rPr lang="en-US" sz="2400" dirty="0"/>
              <a:t>Annual</a:t>
            </a:r>
          </a:p>
          <a:p>
            <a:pPr lvl="2" fontAlgn="auto">
              <a:spcAft>
                <a:spcPts val="0"/>
              </a:spcAft>
              <a:defRPr/>
            </a:pPr>
            <a:r>
              <a:rPr lang="en-US" sz="2000" dirty="0"/>
              <a:t>1040 with Sch. C, Forms 8829 &amp; 2106 </a:t>
            </a:r>
          </a:p>
          <a:p>
            <a:pPr lvl="2" fontAlgn="auto">
              <a:spcAft>
                <a:spcPts val="0"/>
              </a:spcAft>
              <a:defRPr/>
            </a:pPr>
            <a:r>
              <a:rPr lang="en-US" sz="2000" dirty="0"/>
              <a:t>$350 - $550</a:t>
            </a:r>
          </a:p>
          <a:p>
            <a:pPr lvl="1" fontAlgn="auto">
              <a:spcAft>
                <a:spcPts val="0"/>
              </a:spcAft>
              <a:defRPr/>
            </a:pPr>
            <a:r>
              <a:rPr lang="en-US" sz="2400" dirty="0"/>
              <a:t>Optional</a:t>
            </a:r>
          </a:p>
          <a:p>
            <a:pPr lvl="2" fontAlgn="auto">
              <a:spcAft>
                <a:spcPts val="0"/>
              </a:spcAft>
              <a:defRPr/>
            </a:pPr>
            <a:r>
              <a:rPr lang="en-US" sz="2000" dirty="0"/>
              <a:t>Mid-year tax planning review </a:t>
            </a:r>
          </a:p>
          <a:p>
            <a:pPr lvl="2" fontAlgn="auto">
              <a:spcAft>
                <a:spcPts val="0"/>
              </a:spcAft>
              <a:defRPr/>
            </a:pPr>
            <a:r>
              <a:rPr lang="en-US" sz="2000" dirty="0"/>
              <a:t>$250 - $350</a:t>
            </a:r>
          </a:p>
        </p:txBody>
      </p:sp>
      <p:sp>
        <p:nvSpPr>
          <p:cNvPr id="2765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2765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2A5B687F-1D07-47D3-830E-66526E3DC393}" type="slidenum">
              <a:rPr lang="en-US" sz="1200">
                <a:solidFill>
                  <a:schemeClr val="bg1"/>
                </a:solidFill>
                <a:latin typeface="Arial" panose="020B0604020202020204" pitchFamily="34" charset="0"/>
              </a:rPr>
              <a:pPr eaLnBrk="1" hangingPunct="1"/>
              <a:t>22</a:t>
            </a:fld>
            <a:endParaRPr lang="en-US" sz="1200">
              <a:solidFill>
                <a:schemeClr val="bg1"/>
              </a:solidFill>
              <a:latin typeface="Arial" panose="020B0604020202020204" pitchFamily="34" charset="0"/>
            </a:endParaRPr>
          </a:p>
        </p:txBody>
      </p:sp>
      <p:pic>
        <p:nvPicPr>
          <p:cNvPr id="27655" name="Picture 9" descr="bs0205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000" y="762000"/>
            <a:ext cx="24130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6"/>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362200"/>
            <a:ext cx="58166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rtlCol="0">
            <a:normAutofit/>
          </a:bodyPr>
          <a:lstStyle/>
          <a:p>
            <a:pPr fontAlgn="auto">
              <a:spcAft>
                <a:spcPts val="0"/>
              </a:spcAft>
              <a:defRPr/>
            </a:pPr>
            <a:r>
              <a:rPr lang="en-US"/>
              <a:t>Part Three</a:t>
            </a:r>
          </a:p>
        </p:txBody>
      </p:sp>
      <p:sp>
        <p:nvSpPr>
          <p:cNvPr id="2867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2867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A60D062D-8EAE-4D22-B443-A75917EE2E4E}" type="slidenum">
              <a:rPr lang="en-US" sz="1200">
                <a:solidFill>
                  <a:schemeClr val="bg1"/>
                </a:solidFill>
                <a:latin typeface="Arial" panose="020B0604020202020204" pitchFamily="34" charset="0"/>
              </a:rPr>
              <a:pPr eaLnBrk="1" hangingPunct="1"/>
              <a:t>23</a:t>
            </a:fld>
            <a:endParaRPr lang="en-US" sz="1200">
              <a:solidFill>
                <a:schemeClr val="bg1"/>
              </a:solidFill>
              <a:latin typeface="Arial" panose="020B0604020202020204" pitchFamily="34" charset="0"/>
            </a:endParaRPr>
          </a:p>
        </p:txBody>
      </p:sp>
      <p:sp>
        <p:nvSpPr>
          <p:cNvPr id="22532" name="Text Box 3"/>
          <p:cNvSpPr txBox="1">
            <a:spLocks noChangeArrowheads="1"/>
          </p:cNvSpPr>
          <p:nvPr/>
        </p:nvSpPr>
        <p:spPr bwMode="auto">
          <a:xfrm>
            <a:off x="2895600" y="3046274"/>
            <a:ext cx="533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spcBef>
                <a:spcPct val="50000"/>
              </a:spcBef>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Tax Problem Solutions</a:t>
            </a:r>
          </a:p>
        </p:txBody>
      </p:sp>
      <p:sp>
        <p:nvSpPr>
          <p:cNvPr id="6" name="TextBox 5"/>
          <p:cNvSpPr txBox="1"/>
          <p:nvPr/>
        </p:nvSpPr>
        <p:spPr>
          <a:xfrm>
            <a:off x="381000" y="5410200"/>
            <a:ext cx="4648200" cy="954107"/>
          </a:xfrm>
          <a:prstGeom prst="rect">
            <a:avLst/>
          </a:prstGeom>
          <a:noFill/>
        </p:spPr>
        <p:txBody>
          <a:bodyPr>
            <a:spAutoFit/>
          </a:bodyPr>
          <a:lstStyle/>
          <a:p>
            <a:pPr marL="0" lvl="1">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Face it, fix it.</a:t>
            </a:r>
          </a:p>
          <a:p>
            <a:pPr marL="0" lvl="1">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Sooner, not later.</a:t>
            </a:r>
            <a:endParaRPr lang="en-US" sz="1600" dirty="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recr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2854325"/>
            <a:ext cx="35814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title"/>
          </p:nvPr>
        </p:nvSpPr>
        <p:spPr/>
        <p:txBody>
          <a:bodyPr rtlCol="0">
            <a:normAutofit/>
          </a:bodyPr>
          <a:lstStyle/>
          <a:p>
            <a:pPr fontAlgn="auto">
              <a:spcAft>
                <a:spcPts val="0"/>
              </a:spcAft>
              <a:defRPr/>
            </a:pPr>
            <a:r>
              <a:rPr lang="en-US"/>
              <a:t>Unfiled Returns</a:t>
            </a:r>
          </a:p>
        </p:txBody>
      </p:sp>
      <p:sp>
        <p:nvSpPr>
          <p:cNvPr id="29700" name="Rectangle 7"/>
          <p:cNvSpPr>
            <a:spLocks noGrp="1" noChangeArrowheads="1"/>
          </p:cNvSpPr>
          <p:nvPr>
            <p:ph idx="1"/>
          </p:nvPr>
        </p:nvSpPr>
        <p:spPr>
          <a:xfrm>
            <a:off x="3524250" y="2209800"/>
            <a:ext cx="5467350" cy="3886200"/>
          </a:xfrm>
        </p:spPr>
        <p:txBody>
          <a:bodyPr/>
          <a:lstStyle/>
          <a:p>
            <a:r>
              <a:rPr lang="en-US" dirty="0"/>
              <a:t>Failure to file can result in criminal charge</a:t>
            </a:r>
          </a:p>
          <a:p>
            <a:r>
              <a:rPr lang="en-US" dirty="0"/>
              <a:t>Get back in the system</a:t>
            </a:r>
          </a:p>
          <a:p>
            <a:r>
              <a:rPr lang="en-US" dirty="0"/>
              <a:t>File on time, even without money</a:t>
            </a:r>
          </a:p>
          <a:p>
            <a:pPr lvl="1"/>
            <a:r>
              <a:rPr lang="en-US" dirty="0"/>
              <a:t>Avoid penalties</a:t>
            </a:r>
          </a:p>
          <a:p>
            <a:pPr lvl="1"/>
            <a:r>
              <a:rPr lang="en-US" dirty="0"/>
              <a:t>Statute of limitations starts</a:t>
            </a:r>
          </a:p>
        </p:txBody>
      </p:sp>
      <p:sp>
        <p:nvSpPr>
          <p:cNvPr id="2970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2970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81403E37-6ED9-4A81-B6DF-7CD720F2B1D9}" type="slidenum">
              <a:rPr lang="en-US" sz="1200">
                <a:solidFill>
                  <a:schemeClr val="bg1"/>
                </a:solidFill>
                <a:latin typeface="Arial" panose="020B0604020202020204" pitchFamily="34" charset="0"/>
              </a:rPr>
              <a:pPr eaLnBrk="1" hangingPunct="1"/>
              <a:t>24</a:t>
            </a:fld>
            <a:endParaRPr lang="en-US" sz="1200">
              <a:solidFill>
                <a:schemeClr val="bg1"/>
              </a:solidFill>
              <a:latin typeface="Arial" panose="020B0604020202020204" pitchFamily="34" charset="0"/>
            </a:endParaRPr>
          </a:p>
        </p:txBody>
      </p:sp>
      <p:sp>
        <p:nvSpPr>
          <p:cNvPr id="7" name="5-Point Star 6"/>
          <p:cNvSpPr/>
          <p:nvPr/>
        </p:nvSpPr>
        <p:spPr>
          <a:xfrm>
            <a:off x="76200" y="6096000"/>
            <a:ext cx="762000" cy="6540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981200"/>
            <a:ext cx="2225937" cy="5146675"/>
          </a:xfrm>
          <a:prstGeom prst="rect">
            <a:avLst/>
          </a:prstGeom>
        </p:spPr>
      </p:pic>
      <p:grpSp>
        <p:nvGrpSpPr>
          <p:cNvPr id="5" name="Group 4"/>
          <p:cNvGrpSpPr/>
          <p:nvPr/>
        </p:nvGrpSpPr>
        <p:grpSpPr>
          <a:xfrm>
            <a:off x="1752600" y="1949450"/>
            <a:ext cx="1705310" cy="1567870"/>
            <a:chOff x="1936881" y="1949450"/>
            <a:chExt cx="1705310" cy="156787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36881" y="1949450"/>
              <a:ext cx="1705310" cy="1567870"/>
            </a:xfrm>
            <a:prstGeom prst="rect">
              <a:avLst/>
            </a:prstGeom>
          </p:spPr>
        </p:pic>
        <p:sp>
          <p:nvSpPr>
            <p:cNvPr id="4" name="TextBox 3"/>
            <p:cNvSpPr txBox="1"/>
            <p:nvPr/>
          </p:nvSpPr>
          <p:spPr>
            <a:xfrm>
              <a:off x="2247900" y="1984486"/>
              <a:ext cx="1126863" cy="1200329"/>
            </a:xfrm>
            <a:prstGeom prst="rect">
              <a:avLst/>
            </a:prstGeom>
            <a:noFill/>
          </p:spPr>
          <p:txBody>
            <a:bodyPr wrap="square" rtlCol="0">
              <a:spAutoFit/>
            </a:bodyPr>
            <a:lstStyle/>
            <a:p>
              <a:pPr algn="ctr"/>
              <a:r>
                <a:rPr lang="en-US" b="1" dirty="0">
                  <a:solidFill>
                    <a:schemeClr val="bg1"/>
                  </a:solidFill>
                </a:rPr>
                <a:t>IRS wants you!</a:t>
              </a:r>
            </a:p>
          </p:txBody>
        </p:sp>
      </p:gr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rtlCol="0">
            <a:normAutofit/>
          </a:bodyPr>
          <a:lstStyle/>
          <a:p>
            <a:pPr fontAlgn="auto">
              <a:spcAft>
                <a:spcPts val="0"/>
              </a:spcAft>
              <a:defRPr/>
            </a:pPr>
            <a:r>
              <a:rPr lang="en-US"/>
              <a:t>The Ostrich Method</a:t>
            </a:r>
          </a:p>
        </p:txBody>
      </p:sp>
      <p:sp>
        <p:nvSpPr>
          <p:cNvPr id="30723" name="Rectangle 3"/>
          <p:cNvSpPr>
            <a:spLocks noGrp="1" noChangeArrowheads="1"/>
          </p:cNvSpPr>
          <p:nvPr>
            <p:ph idx="1"/>
          </p:nvPr>
        </p:nvSpPr>
        <p:spPr>
          <a:xfrm>
            <a:off x="4724400" y="1981200"/>
            <a:ext cx="3810000" cy="4151313"/>
          </a:xfrm>
        </p:spPr>
        <p:txBody>
          <a:bodyPr/>
          <a:lstStyle/>
          <a:p>
            <a:r>
              <a:rPr lang="en-US" sz="4400"/>
              <a:t>You can’t see what’s coming and your rear end is exposed!</a:t>
            </a:r>
          </a:p>
        </p:txBody>
      </p:sp>
      <p:sp>
        <p:nvSpPr>
          <p:cNvPr id="307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3072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66AF5ED1-4648-475A-839A-CC3D982441A2}" type="slidenum">
              <a:rPr lang="en-US" sz="1200">
                <a:solidFill>
                  <a:schemeClr val="bg1"/>
                </a:solidFill>
                <a:latin typeface="Arial" panose="020B0604020202020204" pitchFamily="34" charset="0"/>
              </a:rPr>
              <a:pPr eaLnBrk="1" hangingPunct="1"/>
              <a:t>25</a:t>
            </a:fld>
            <a:endParaRPr lang="en-US" sz="1200">
              <a:solidFill>
                <a:schemeClr val="bg1"/>
              </a:solidFill>
              <a:latin typeface="Arial" panose="020B0604020202020204" pitchFamily="34" charset="0"/>
            </a:endParaRPr>
          </a:p>
        </p:txBody>
      </p:sp>
      <p:grpSp>
        <p:nvGrpSpPr>
          <p:cNvPr id="30726" name="Group 4"/>
          <p:cNvGrpSpPr>
            <a:grpSpLocks/>
          </p:cNvGrpSpPr>
          <p:nvPr/>
        </p:nvGrpSpPr>
        <p:grpSpPr bwMode="auto">
          <a:xfrm>
            <a:off x="1230313" y="1998663"/>
            <a:ext cx="2947987" cy="4081462"/>
            <a:chOff x="775" y="1259"/>
            <a:chExt cx="1857" cy="2571"/>
          </a:xfrm>
        </p:grpSpPr>
        <p:sp>
          <p:nvSpPr>
            <p:cNvPr id="30727" name="Freeform 5"/>
            <p:cNvSpPr>
              <a:spLocks/>
            </p:cNvSpPr>
            <p:nvPr/>
          </p:nvSpPr>
          <p:spPr bwMode="auto">
            <a:xfrm>
              <a:off x="775" y="1259"/>
              <a:ext cx="1857" cy="2571"/>
            </a:xfrm>
            <a:custGeom>
              <a:avLst/>
              <a:gdLst>
                <a:gd name="T0" fmla="*/ 24 w 14857"/>
                <a:gd name="T1" fmla="*/ 8 h 17998"/>
                <a:gd name="T2" fmla="*/ 25 w 14857"/>
                <a:gd name="T3" fmla="*/ 5 h 17998"/>
                <a:gd name="T4" fmla="*/ 26 w 14857"/>
                <a:gd name="T5" fmla="*/ 8 h 17998"/>
                <a:gd name="T6" fmla="*/ 25 w 14857"/>
                <a:gd name="T7" fmla="*/ 10 h 17998"/>
                <a:gd name="T8" fmla="*/ 27 w 14857"/>
                <a:gd name="T9" fmla="*/ 6 h 17998"/>
                <a:gd name="T10" fmla="*/ 28 w 14857"/>
                <a:gd name="T11" fmla="*/ 6 h 17998"/>
                <a:gd name="T12" fmla="*/ 29 w 14857"/>
                <a:gd name="T13" fmla="*/ 5 h 17998"/>
                <a:gd name="T14" fmla="*/ 28 w 14857"/>
                <a:gd name="T15" fmla="*/ 11 h 17998"/>
                <a:gd name="T16" fmla="*/ 27 w 14857"/>
                <a:gd name="T17" fmla="*/ 16 h 17998"/>
                <a:gd name="T18" fmla="*/ 28 w 14857"/>
                <a:gd name="T19" fmla="*/ 18 h 17998"/>
                <a:gd name="T20" fmla="*/ 27 w 14857"/>
                <a:gd name="T21" fmla="*/ 19 h 17998"/>
                <a:gd name="T22" fmla="*/ 27 w 14857"/>
                <a:gd name="T23" fmla="*/ 20 h 17998"/>
                <a:gd name="T24" fmla="*/ 26 w 14857"/>
                <a:gd name="T25" fmla="*/ 20 h 17998"/>
                <a:gd name="T26" fmla="*/ 26 w 14857"/>
                <a:gd name="T27" fmla="*/ 21 h 17998"/>
                <a:gd name="T28" fmla="*/ 25 w 14857"/>
                <a:gd name="T29" fmla="*/ 22 h 17998"/>
                <a:gd name="T30" fmla="*/ 23 w 14857"/>
                <a:gd name="T31" fmla="*/ 22 h 17998"/>
                <a:gd name="T32" fmla="*/ 23 w 14857"/>
                <a:gd name="T33" fmla="*/ 24 h 17998"/>
                <a:gd name="T34" fmla="*/ 22 w 14857"/>
                <a:gd name="T35" fmla="*/ 34 h 17998"/>
                <a:gd name="T36" fmla="*/ 21 w 14857"/>
                <a:gd name="T37" fmla="*/ 43 h 17998"/>
                <a:gd name="T38" fmla="*/ 22 w 14857"/>
                <a:gd name="T39" fmla="*/ 44 h 17998"/>
                <a:gd name="T40" fmla="*/ 22 w 14857"/>
                <a:gd name="T41" fmla="*/ 45 h 17998"/>
                <a:gd name="T42" fmla="*/ 21 w 14857"/>
                <a:gd name="T43" fmla="*/ 46 h 17998"/>
                <a:gd name="T44" fmla="*/ 20 w 14857"/>
                <a:gd name="T45" fmla="*/ 48 h 17998"/>
                <a:gd name="T46" fmla="*/ 19 w 14857"/>
                <a:gd name="T47" fmla="*/ 52 h 17998"/>
                <a:gd name="T48" fmla="*/ 18 w 14857"/>
                <a:gd name="T49" fmla="*/ 50 h 17998"/>
                <a:gd name="T50" fmla="*/ 18 w 14857"/>
                <a:gd name="T51" fmla="*/ 48 h 17998"/>
                <a:gd name="T52" fmla="*/ 18 w 14857"/>
                <a:gd name="T53" fmla="*/ 48 h 17998"/>
                <a:gd name="T54" fmla="*/ 16 w 14857"/>
                <a:gd name="T55" fmla="*/ 50 h 17998"/>
                <a:gd name="T56" fmla="*/ 14 w 14857"/>
                <a:gd name="T57" fmla="*/ 50 h 17998"/>
                <a:gd name="T58" fmla="*/ 13 w 14857"/>
                <a:gd name="T59" fmla="*/ 50 h 17998"/>
                <a:gd name="T60" fmla="*/ 14 w 14857"/>
                <a:gd name="T61" fmla="*/ 47 h 17998"/>
                <a:gd name="T62" fmla="*/ 12 w 14857"/>
                <a:gd name="T63" fmla="*/ 46 h 17998"/>
                <a:gd name="T64" fmla="*/ 14 w 14857"/>
                <a:gd name="T65" fmla="*/ 44 h 17998"/>
                <a:gd name="T66" fmla="*/ 19 w 14857"/>
                <a:gd name="T67" fmla="*/ 40 h 17998"/>
                <a:gd name="T68" fmla="*/ 20 w 14857"/>
                <a:gd name="T69" fmla="*/ 26 h 17998"/>
                <a:gd name="T70" fmla="*/ 19 w 14857"/>
                <a:gd name="T71" fmla="*/ 24 h 17998"/>
                <a:gd name="T72" fmla="*/ 16 w 14857"/>
                <a:gd name="T73" fmla="*/ 27 h 17998"/>
                <a:gd name="T74" fmla="*/ 11 w 14857"/>
                <a:gd name="T75" fmla="*/ 40 h 17998"/>
                <a:gd name="T76" fmla="*/ 14 w 14857"/>
                <a:gd name="T77" fmla="*/ 41 h 17998"/>
                <a:gd name="T78" fmla="*/ 15 w 14857"/>
                <a:gd name="T79" fmla="*/ 42 h 17998"/>
                <a:gd name="T80" fmla="*/ 12 w 14857"/>
                <a:gd name="T81" fmla="*/ 43 h 17998"/>
                <a:gd name="T82" fmla="*/ 6 w 14857"/>
                <a:gd name="T83" fmla="*/ 45 h 17998"/>
                <a:gd name="T84" fmla="*/ 5 w 14857"/>
                <a:gd name="T85" fmla="*/ 49 h 17998"/>
                <a:gd name="T86" fmla="*/ 7 w 14857"/>
                <a:gd name="T87" fmla="*/ 50 h 17998"/>
                <a:gd name="T88" fmla="*/ 4 w 14857"/>
                <a:gd name="T89" fmla="*/ 51 h 17998"/>
                <a:gd name="T90" fmla="*/ 0 w 14857"/>
                <a:gd name="T91" fmla="*/ 50 h 17998"/>
                <a:gd name="T92" fmla="*/ 2 w 14857"/>
                <a:gd name="T93" fmla="*/ 50 h 17998"/>
                <a:gd name="T94" fmla="*/ 3 w 14857"/>
                <a:gd name="T95" fmla="*/ 44 h 17998"/>
                <a:gd name="T96" fmla="*/ 3 w 14857"/>
                <a:gd name="T97" fmla="*/ 44 h 17998"/>
                <a:gd name="T98" fmla="*/ 2 w 14857"/>
                <a:gd name="T99" fmla="*/ 43 h 17998"/>
                <a:gd name="T100" fmla="*/ 4 w 14857"/>
                <a:gd name="T101" fmla="*/ 41 h 17998"/>
                <a:gd name="T102" fmla="*/ 8 w 14857"/>
                <a:gd name="T103" fmla="*/ 25 h 17998"/>
                <a:gd name="T104" fmla="*/ 7 w 14857"/>
                <a:gd name="T105" fmla="*/ 19 h 17998"/>
                <a:gd name="T106" fmla="*/ 6 w 14857"/>
                <a:gd name="T107" fmla="*/ 15 h 17998"/>
                <a:gd name="T108" fmla="*/ 7 w 14857"/>
                <a:gd name="T109" fmla="*/ 11 h 17998"/>
                <a:gd name="T110" fmla="*/ 10 w 14857"/>
                <a:gd name="T111" fmla="*/ 3 h 17998"/>
                <a:gd name="T112" fmla="*/ 21 w 14857"/>
                <a:gd name="T113" fmla="*/ 3 h 179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857"/>
                <a:gd name="T172" fmla="*/ 0 h 17998"/>
                <a:gd name="T173" fmla="*/ 14857 w 14857"/>
                <a:gd name="T174" fmla="*/ 17998 h 179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857" h="17998">
                  <a:moveTo>
                    <a:pt x="11526" y="1592"/>
                  </a:moveTo>
                  <a:lnTo>
                    <a:pt x="11670" y="1721"/>
                  </a:lnTo>
                  <a:lnTo>
                    <a:pt x="11794" y="1860"/>
                  </a:lnTo>
                  <a:lnTo>
                    <a:pt x="11903" y="2006"/>
                  </a:lnTo>
                  <a:lnTo>
                    <a:pt x="11999" y="2156"/>
                  </a:lnTo>
                  <a:lnTo>
                    <a:pt x="12090" y="2309"/>
                  </a:lnTo>
                  <a:lnTo>
                    <a:pt x="12181" y="2462"/>
                  </a:lnTo>
                  <a:lnTo>
                    <a:pt x="12278" y="2609"/>
                  </a:lnTo>
                  <a:lnTo>
                    <a:pt x="12387" y="2750"/>
                  </a:lnTo>
                  <a:lnTo>
                    <a:pt x="12485" y="2630"/>
                  </a:lnTo>
                  <a:lnTo>
                    <a:pt x="12571" y="2498"/>
                  </a:lnTo>
                  <a:lnTo>
                    <a:pt x="12649" y="2362"/>
                  </a:lnTo>
                  <a:lnTo>
                    <a:pt x="12722" y="2225"/>
                  </a:lnTo>
                  <a:lnTo>
                    <a:pt x="12798" y="2093"/>
                  </a:lnTo>
                  <a:lnTo>
                    <a:pt x="12878" y="1971"/>
                  </a:lnTo>
                  <a:lnTo>
                    <a:pt x="12969" y="1864"/>
                  </a:lnTo>
                  <a:lnTo>
                    <a:pt x="13075" y="1776"/>
                  </a:lnTo>
                  <a:lnTo>
                    <a:pt x="13157" y="1888"/>
                  </a:lnTo>
                  <a:lnTo>
                    <a:pt x="13209" y="2005"/>
                  </a:lnTo>
                  <a:lnTo>
                    <a:pt x="13235" y="2128"/>
                  </a:lnTo>
                  <a:lnTo>
                    <a:pt x="13240" y="2255"/>
                  </a:lnTo>
                  <a:lnTo>
                    <a:pt x="13227" y="2383"/>
                  </a:lnTo>
                  <a:lnTo>
                    <a:pt x="13200" y="2509"/>
                  </a:lnTo>
                  <a:lnTo>
                    <a:pt x="13168" y="2632"/>
                  </a:lnTo>
                  <a:lnTo>
                    <a:pt x="13132" y="2750"/>
                  </a:lnTo>
                  <a:lnTo>
                    <a:pt x="13079" y="2836"/>
                  </a:lnTo>
                  <a:lnTo>
                    <a:pt x="13034" y="2924"/>
                  </a:lnTo>
                  <a:lnTo>
                    <a:pt x="12994" y="3014"/>
                  </a:lnTo>
                  <a:lnTo>
                    <a:pt x="12958" y="3103"/>
                  </a:lnTo>
                  <a:lnTo>
                    <a:pt x="12918" y="3192"/>
                  </a:lnTo>
                  <a:lnTo>
                    <a:pt x="12876" y="3278"/>
                  </a:lnTo>
                  <a:lnTo>
                    <a:pt x="12827" y="3361"/>
                  </a:lnTo>
                  <a:lnTo>
                    <a:pt x="12768" y="3440"/>
                  </a:lnTo>
                  <a:lnTo>
                    <a:pt x="12846" y="3541"/>
                  </a:lnTo>
                  <a:lnTo>
                    <a:pt x="13027" y="3282"/>
                  </a:lnTo>
                  <a:lnTo>
                    <a:pt x="13199" y="3020"/>
                  </a:lnTo>
                  <a:lnTo>
                    <a:pt x="13365" y="2756"/>
                  </a:lnTo>
                  <a:lnTo>
                    <a:pt x="13519" y="2489"/>
                  </a:lnTo>
                  <a:lnTo>
                    <a:pt x="13664" y="2219"/>
                  </a:lnTo>
                  <a:lnTo>
                    <a:pt x="13801" y="1946"/>
                  </a:lnTo>
                  <a:lnTo>
                    <a:pt x="13929" y="1669"/>
                  </a:lnTo>
                  <a:lnTo>
                    <a:pt x="14049" y="1389"/>
                  </a:lnTo>
                  <a:lnTo>
                    <a:pt x="14139" y="1455"/>
                  </a:lnTo>
                  <a:lnTo>
                    <a:pt x="14198" y="1539"/>
                  </a:lnTo>
                  <a:lnTo>
                    <a:pt x="14234" y="1641"/>
                  </a:lnTo>
                  <a:lnTo>
                    <a:pt x="14254" y="1753"/>
                  </a:lnTo>
                  <a:lnTo>
                    <a:pt x="14266" y="1871"/>
                  </a:lnTo>
                  <a:lnTo>
                    <a:pt x="14275" y="1992"/>
                  </a:lnTo>
                  <a:lnTo>
                    <a:pt x="14289" y="2111"/>
                  </a:lnTo>
                  <a:lnTo>
                    <a:pt x="14317" y="2221"/>
                  </a:lnTo>
                  <a:lnTo>
                    <a:pt x="14392" y="2147"/>
                  </a:lnTo>
                  <a:lnTo>
                    <a:pt x="14449" y="2059"/>
                  </a:lnTo>
                  <a:lnTo>
                    <a:pt x="14495" y="1967"/>
                  </a:lnTo>
                  <a:lnTo>
                    <a:pt x="14540" y="1875"/>
                  </a:lnTo>
                  <a:lnTo>
                    <a:pt x="14588" y="1789"/>
                  </a:lnTo>
                  <a:lnTo>
                    <a:pt x="14647" y="1717"/>
                  </a:lnTo>
                  <a:lnTo>
                    <a:pt x="14728" y="1662"/>
                  </a:lnTo>
                  <a:lnTo>
                    <a:pt x="14834" y="1633"/>
                  </a:lnTo>
                  <a:lnTo>
                    <a:pt x="14857" y="1992"/>
                  </a:lnTo>
                  <a:lnTo>
                    <a:pt x="14847" y="2355"/>
                  </a:lnTo>
                  <a:lnTo>
                    <a:pt x="14805" y="2715"/>
                  </a:lnTo>
                  <a:lnTo>
                    <a:pt x="14739" y="3074"/>
                  </a:lnTo>
                  <a:lnTo>
                    <a:pt x="14653" y="3431"/>
                  </a:lnTo>
                  <a:lnTo>
                    <a:pt x="14551" y="3780"/>
                  </a:lnTo>
                  <a:lnTo>
                    <a:pt x="14437" y="4123"/>
                  </a:lnTo>
                  <a:lnTo>
                    <a:pt x="14317" y="4456"/>
                  </a:lnTo>
                  <a:lnTo>
                    <a:pt x="13686" y="5634"/>
                  </a:lnTo>
                  <a:lnTo>
                    <a:pt x="13765" y="5610"/>
                  </a:lnTo>
                  <a:lnTo>
                    <a:pt x="13855" y="5593"/>
                  </a:lnTo>
                  <a:lnTo>
                    <a:pt x="13954" y="5584"/>
                  </a:lnTo>
                  <a:lnTo>
                    <a:pt x="14061" y="5580"/>
                  </a:lnTo>
                  <a:lnTo>
                    <a:pt x="14172" y="5579"/>
                  </a:lnTo>
                  <a:lnTo>
                    <a:pt x="14286" y="5579"/>
                  </a:lnTo>
                  <a:lnTo>
                    <a:pt x="14397" y="5578"/>
                  </a:lnTo>
                  <a:lnTo>
                    <a:pt x="14508" y="5572"/>
                  </a:lnTo>
                  <a:lnTo>
                    <a:pt x="14464" y="5747"/>
                  </a:lnTo>
                  <a:lnTo>
                    <a:pt x="14379" y="5891"/>
                  </a:lnTo>
                  <a:lnTo>
                    <a:pt x="14263" y="6009"/>
                  </a:lnTo>
                  <a:lnTo>
                    <a:pt x="14123" y="6105"/>
                  </a:lnTo>
                  <a:lnTo>
                    <a:pt x="13967" y="6186"/>
                  </a:lnTo>
                  <a:lnTo>
                    <a:pt x="13805" y="6252"/>
                  </a:lnTo>
                  <a:lnTo>
                    <a:pt x="13646" y="6310"/>
                  </a:lnTo>
                  <a:lnTo>
                    <a:pt x="13496" y="6364"/>
                  </a:lnTo>
                  <a:lnTo>
                    <a:pt x="13563" y="6389"/>
                  </a:lnTo>
                  <a:lnTo>
                    <a:pt x="13638" y="6404"/>
                  </a:lnTo>
                  <a:lnTo>
                    <a:pt x="13716" y="6415"/>
                  </a:lnTo>
                  <a:lnTo>
                    <a:pt x="13793" y="6425"/>
                  </a:lnTo>
                  <a:lnTo>
                    <a:pt x="13869" y="6439"/>
                  </a:lnTo>
                  <a:lnTo>
                    <a:pt x="13938" y="6461"/>
                  </a:lnTo>
                  <a:lnTo>
                    <a:pt x="13999" y="6496"/>
                  </a:lnTo>
                  <a:lnTo>
                    <a:pt x="14049" y="6546"/>
                  </a:lnTo>
                  <a:lnTo>
                    <a:pt x="14049" y="6657"/>
                  </a:lnTo>
                  <a:lnTo>
                    <a:pt x="14013" y="6734"/>
                  </a:lnTo>
                  <a:lnTo>
                    <a:pt x="13951" y="6787"/>
                  </a:lnTo>
                  <a:lnTo>
                    <a:pt x="13870" y="6824"/>
                  </a:lnTo>
                  <a:lnTo>
                    <a:pt x="13779" y="6854"/>
                  </a:lnTo>
                  <a:lnTo>
                    <a:pt x="13686" y="6888"/>
                  </a:lnTo>
                  <a:lnTo>
                    <a:pt x="13602" y="6931"/>
                  </a:lnTo>
                  <a:lnTo>
                    <a:pt x="13533" y="6993"/>
                  </a:lnTo>
                  <a:lnTo>
                    <a:pt x="13502" y="6998"/>
                  </a:lnTo>
                  <a:lnTo>
                    <a:pt x="13470" y="6998"/>
                  </a:lnTo>
                  <a:lnTo>
                    <a:pt x="13435" y="6995"/>
                  </a:lnTo>
                  <a:lnTo>
                    <a:pt x="13399" y="6991"/>
                  </a:lnTo>
                  <a:lnTo>
                    <a:pt x="13363" y="6991"/>
                  </a:lnTo>
                  <a:lnTo>
                    <a:pt x="13328" y="6997"/>
                  </a:lnTo>
                  <a:lnTo>
                    <a:pt x="13296" y="7011"/>
                  </a:lnTo>
                  <a:lnTo>
                    <a:pt x="13265" y="7034"/>
                  </a:lnTo>
                  <a:lnTo>
                    <a:pt x="13307" y="7076"/>
                  </a:lnTo>
                  <a:lnTo>
                    <a:pt x="13357" y="7111"/>
                  </a:lnTo>
                  <a:lnTo>
                    <a:pt x="13409" y="7143"/>
                  </a:lnTo>
                  <a:lnTo>
                    <a:pt x="13464" y="7177"/>
                  </a:lnTo>
                  <a:lnTo>
                    <a:pt x="13513" y="7213"/>
                  </a:lnTo>
                  <a:lnTo>
                    <a:pt x="13553" y="7257"/>
                  </a:lnTo>
                  <a:lnTo>
                    <a:pt x="13580" y="7312"/>
                  </a:lnTo>
                  <a:lnTo>
                    <a:pt x="13591" y="7379"/>
                  </a:lnTo>
                  <a:lnTo>
                    <a:pt x="13421" y="7436"/>
                  </a:lnTo>
                  <a:lnTo>
                    <a:pt x="13246" y="7468"/>
                  </a:lnTo>
                  <a:lnTo>
                    <a:pt x="13068" y="7477"/>
                  </a:lnTo>
                  <a:lnTo>
                    <a:pt x="12888" y="7466"/>
                  </a:lnTo>
                  <a:lnTo>
                    <a:pt x="12710" y="7439"/>
                  </a:lnTo>
                  <a:lnTo>
                    <a:pt x="12536" y="7397"/>
                  </a:lnTo>
                  <a:lnTo>
                    <a:pt x="12370" y="7343"/>
                  </a:lnTo>
                  <a:lnTo>
                    <a:pt x="12214" y="7278"/>
                  </a:lnTo>
                  <a:lnTo>
                    <a:pt x="12135" y="7301"/>
                  </a:lnTo>
                  <a:lnTo>
                    <a:pt x="12057" y="7327"/>
                  </a:lnTo>
                  <a:lnTo>
                    <a:pt x="11982" y="7355"/>
                  </a:lnTo>
                  <a:lnTo>
                    <a:pt x="11908" y="7390"/>
                  </a:lnTo>
                  <a:lnTo>
                    <a:pt x="11838" y="7432"/>
                  </a:lnTo>
                  <a:lnTo>
                    <a:pt x="11774" y="7484"/>
                  </a:lnTo>
                  <a:lnTo>
                    <a:pt x="11713" y="7547"/>
                  </a:lnTo>
                  <a:lnTo>
                    <a:pt x="11659" y="7623"/>
                  </a:lnTo>
                  <a:lnTo>
                    <a:pt x="11672" y="7763"/>
                  </a:lnTo>
                  <a:lnTo>
                    <a:pt x="11652" y="7906"/>
                  </a:lnTo>
                  <a:lnTo>
                    <a:pt x="11619" y="8047"/>
                  </a:lnTo>
                  <a:lnTo>
                    <a:pt x="11584" y="8187"/>
                  </a:lnTo>
                  <a:lnTo>
                    <a:pt x="11566" y="8321"/>
                  </a:lnTo>
                  <a:lnTo>
                    <a:pt x="11585" y="8446"/>
                  </a:lnTo>
                  <a:lnTo>
                    <a:pt x="11654" y="8559"/>
                  </a:lnTo>
                  <a:lnTo>
                    <a:pt x="11794" y="8658"/>
                  </a:lnTo>
                  <a:lnTo>
                    <a:pt x="11669" y="9457"/>
                  </a:lnTo>
                  <a:lnTo>
                    <a:pt x="11504" y="10239"/>
                  </a:lnTo>
                  <a:lnTo>
                    <a:pt x="11307" y="11011"/>
                  </a:lnTo>
                  <a:lnTo>
                    <a:pt x="11091" y="11775"/>
                  </a:lnTo>
                  <a:lnTo>
                    <a:pt x="10866" y="12535"/>
                  </a:lnTo>
                  <a:lnTo>
                    <a:pt x="10643" y="13295"/>
                  </a:lnTo>
                  <a:lnTo>
                    <a:pt x="10432" y="14060"/>
                  </a:lnTo>
                  <a:lnTo>
                    <a:pt x="10246" y="14830"/>
                  </a:lnTo>
                  <a:lnTo>
                    <a:pt x="10344" y="14883"/>
                  </a:lnTo>
                  <a:lnTo>
                    <a:pt x="10456" y="14894"/>
                  </a:lnTo>
                  <a:lnTo>
                    <a:pt x="10574" y="14880"/>
                  </a:lnTo>
                  <a:lnTo>
                    <a:pt x="10697" y="14858"/>
                  </a:lnTo>
                  <a:lnTo>
                    <a:pt x="10820" y="14843"/>
                  </a:lnTo>
                  <a:lnTo>
                    <a:pt x="10941" y="14851"/>
                  </a:lnTo>
                  <a:lnTo>
                    <a:pt x="11056" y="14896"/>
                  </a:lnTo>
                  <a:lnTo>
                    <a:pt x="11162" y="14993"/>
                  </a:lnTo>
                  <a:lnTo>
                    <a:pt x="11204" y="14984"/>
                  </a:lnTo>
                  <a:lnTo>
                    <a:pt x="11240" y="14984"/>
                  </a:lnTo>
                  <a:lnTo>
                    <a:pt x="11275" y="14993"/>
                  </a:lnTo>
                  <a:lnTo>
                    <a:pt x="11306" y="15010"/>
                  </a:lnTo>
                  <a:lnTo>
                    <a:pt x="11333" y="15035"/>
                  </a:lnTo>
                  <a:lnTo>
                    <a:pt x="11357" y="15065"/>
                  </a:lnTo>
                  <a:lnTo>
                    <a:pt x="11376" y="15098"/>
                  </a:lnTo>
                  <a:lnTo>
                    <a:pt x="11392" y="15135"/>
                  </a:lnTo>
                  <a:lnTo>
                    <a:pt x="11395" y="15213"/>
                  </a:lnTo>
                  <a:lnTo>
                    <a:pt x="11392" y="15289"/>
                  </a:lnTo>
                  <a:lnTo>
                    <a:pt x="11381" y="15365"/>
                  </a:lnTo>
                  <a:lnTo>
                    <a:pt x="11366" y="15437"/>
                  </a:lnTo>
                  <a:lnTo>
                    <a:pt x="11343" y="15504"/>
                  </a:lnTo>
                  <a:lnTo>
                    <a:pt x="11314" y="15567"/>
                  </a:lnTo>
                  <a:lnTo>
                    <a:pt x="11279" y="15620"/>
                  </a:lnTo>
                  <a:lnTo>
                    <a:pt x="11239" y="15662"/>
                  </a:lnTo>
                  <a:lnTo>
                    <a:pt x="11122" y="15710"/>
                  </a:lnTo>
                  <a:lnTo>
                    <a:pt x="11000" y="15748"/>
                  </a:lnTo>
                  <a:lnTo>
                    <a:pt x="10877" y="15782"/>
                  </a:lnTo>
                  <a:lnTo>
                    <a:pt x="10753" y="15812"/>
                  </a:lnTo>
                  <a:lnTo>
                    <a:pt x="10631" y="15847"/>
                  </a:lnTo>
                  <a:lnTo>
                    <a:pt x="10510" y="15889"/>
                  </a:lnTo>
                  <a:lnTo>
                    <a:pt x="10394" y="15940"/>
                  </a:lnTo>
                  <a:lnTo>
                    <a:pt x="10284" y="16007"/>
                  </a:lnTo>
                  <a:lnTo>
                    <a:pt x="10358" y="16089"/>
                  </a:lnTo>
                  <a:lnTo>
                    <a:pt x="10427" y="16178"/>
                  </a:lnTo>
                  <a:lnTo>
                    <a:pt x="10485" y="16272"/>
                  </a:lnTo>
                  <a:lnTo>
                    <a:pt x="10532" y="16371"/>
                  </a:lnTo>
                  <a:lnTo>
                    <a:pt x="10564" y="16475"/>
                  </a:lnTo>
                  <a:lnTo>
                    <a:pt x="10578" y="16577"/>
                  </a:lnTo>
                  <a:lnTo>
                    <a:pt x="10575" y="16679"/>
                  </a:lnTo>
                  <a:lnTo>
                    <a:pt x="10552" y="16780"/>
                  </a:lnTo>
                  <a:lnTo>
                    <a:pt x="9633" y="17998"/>
                  </a:lnTo>
                  <a:lnTo>
                    <a:pt x="9583" y="17920"/>
                  </a:lnTo>
                  <a:lnTo>
                    <a:pt x="9555" y="17835"/>
                  </a:lnTo>
                  <a:lnTo>
                    <a:pt x="9538" y="17752"/>
                  </a:lnTo>
                  <a:lnTo>
                    <a:pt x="9522" y="17668"/>
                  </a:lnTo>
                  <a:lnTo>
                    <a:pt x="9498" y="17592"/>
                  </a:lnTo>
                  <a:lnTo>
                    <a:pt x="9456" y="17524"/>
                  </a:lnTo>
                  <a:lnTo>
                    <a:pt x="9382" y="17470"/>
                  </a:lnTo>
                  <a:lnTo>
                    <a:pt x="9270" y="17430"/>
                  </a:lnTo>
                  <a:lnTo>
                    <a:pt x="9181" y="17355"/>
                  </a:lnTo>
                  <a:lnTo>
                    <a:pt x="9117" y="17266"/>
                  </a:lnTo>
                  <a:lnTo>
                    <a:pt x="9073" y="17169"/>
                  </a:lnTo>
                  <a:lnTo>
                    <a:pt x="9048" y="17065"/>
                  </a:lnTo>
                  <a:lnTo>
                    <a:pt x="9040" y="16957"/>
                  </a:lnTo>
                  <a:lnTo>
                    <a:pt x="9047" y="16848"/>
                  </a:lnTo>
                  <a:lnTo>
                    <a:pt x="9067" y="16741"/>
                  </a:lnTo>
                  <a:lnTo>
                    <a:pt x="9098" y="16638"/>
                  </a:lnTo>
                  <a:lnTo>
                    <a:pt x="9097" y="16597"/>
                  </a:lnTo>
                  <a:lnTo>
                    <a:pt x="9118" y="16559"/>
                  </a:lnTo>
                  <a:lnTo>
                    <a:pt x="9150" y="16527"/>
                  </a:lnTo>
                  <a:lnTo>
                    <a:pt x="9187" y="16497"/>
                  </a:lnTo>
                  <a:lnTo>
                    <a:pt x="9216" y="16465"/>
                  </a:lnTo>
                  <a:lnTo>
                    <a:pt x="9229" y="16433"/>
                  </a:lnTo>
                  <a:lnTo>
                    <a:pt x="9219" y="16396"/>
                  </a:lnTo>
                  <a:lnTo>
                    <a:pt x="9175" y="16354"/>
                  </a:lnTo>
                  <a:lnTo>
                    <a:pt x="9077" y="16384"/>
                  </a:lnTo>
                  <a:lnTo>
                    <a:pt x="8998" y="16439"/>
                  </a:lnTo>
                  <a:lnTo>
                    <a:pt x="8932" y="16512"/>
                  </a:lnTo>
                  <a:lnTo>
                    <a:pt x="8870" y="16595"/>
                  </a:lnTo>
                  <a:lnTo>
                    <a:pt x="8811" y="16680"/>
                  </a:lnTo>
                  <a:lnTo>
                    <a:pt x="8747" y="16763"/>
                  </a:lnTo>
                  <a:lnTo>
                    <a:pt x="8673" y="16831"/>
                  </a:lnTo>
                  <a:lnTo>
                    <a:pt x="8583" y="16881"/>
                  </a:lnTo>
                  <a:lnTo>
                    <a:pt x="8424" y="16938"/>
                  </a:lnTo>
                  <a:lnTo>
                    <a:pt x="8268" y="17023"/>
                  </a:lnTo>
                  <a:lnTo>
                    <a:pt x="8109" y="17115"/>
                  </a:lnTo>
                  <a:lnTo>
                    <a:pt x="7949" y="17202"/>
                  </a:lnTo>
                  <a:lnTo>
                    <a:pt x="7789" y="17262"/>
                  </a:lnTo>
                  <a:lnTo>
                    <a:pt x="7628" y="17281"/>
                  </a:lnTo>
                  <a:lnTo>
                    <a:pt x="7467" y="17240"/>
                  </a:lnTo>
                  <a:lnTo>
                    <a:pt x="7303" y="17124"/>
                  </a:lnTo>
                  <a:lnTo>
                    <a:pt x="7205" y="17135"/>
                  </a:lnTo>
                  <a:lnTo>
                    <a:pt x="7117" y="17161"/>
                  </a:lnTo>
                  <a:lnTo>
                    <a:pt x="7035" y="17202"/>
                  </a:lnTo>
                  <a:lnTo>
                    <a:pt x="6955" y="17252"/>
                  </a:lnTo>
                  <a:lnTo>
                    <a:pt x="6879" y="17308"/>
                  </a:lnTo>
                  <a:lnTo>
                    <a:pt x="6804" y="17365"/>
                  </a:lnTo>
                  <a:lnTo>
                    <a:pt x="6729" y="17420"/>
                  </a:lnTo>
                  <a:lnTo>
                    <a:pt x="6653" y="17470"/>
                  </a:lnTo>
                  <a:lnTo>
                    <a:pt x="6669" y="17310"/>
                  </a:lnTo>
                  <a:lnTo>
                    <a:pt x="6709" y="17149"/>
                  </a:lnTo>
                  <a:lnTo>
                    <a:pt x="6763" y="16986"/>
                  </a:lnTo>
                  <a:lnTo>
                    <a:pt x="6831" y="16825"/>
                  </a:lnTo>
                  <a:lnTo>
                    <a:pt x="6909" y="16666"/>
                  </a:lnTo>
                  <a:lnTo>
                    <a:pt x="6993" y="16511"/>
                  </a:lnTo>
                  <a:lnTo>
                    <a:pt x="7081" y="16358"/>
                  </a:lnTo>
                  <a:lnTo>
                    <a:pt x="7169" y="16212"/>
                  </a:lnTo>
                  <a:lnTo>
                    <a:pt x="7066" y="16176"/>
                  </a:lnTo>
                  <a:lnTo>
                    <a:pt x="6969" y="16118"/>
                  </a:lnTo>
                  <a:lnTo>
                    <a:pt x="6878" y="16052"/>
                  </a:lnTo>
                  <a:lnTo>
                    <a:pt x="6786" y="15983"/>
                  </a:lnTo>
                  <a:lnTo>
                    <a:pt x="6690" y="15925"/>
                  </a:lnTo>
                  <a:lnTo>
                    <a:pt x="6587" y="15887"/>
                  </a:lnTo>
                  <a:lnTo>
                    <a:pt x="6473" y="15876"/>
                  </a:lnTo>
                  <a:lnTo>
                    <a:pt x="6346" y="15906"/>
                  </a:lnTo>
                  <a:lnTo>
                    <a:pt x="6328" y="15835"/>
                  </a:lnTo>
                  <a:lnTo>
                    <a:pt x="6329" y="15762"/>
                  </a:lnTo>
                  <a:lnTo>
                    <a:pt x="6346" y="15686"/>
                  </a:lnTo>
                  <a:lnTo>
                    <a:pt x="6380" y="15612"/>
                  </a:lnTo>
                  <a:lnTo>
                    <a:pt x="6425" y="15541"/>
                  </a:lnTo>
                  <a:lnTo>
                    <a:pt x="6481" y="15479"/>
                  </a:lnTo>
                  <a:lnTo>
                    <a:pt x="6543" y="15423"/>
                  </a:lnTo>
                  <a:lnTo>
                    <a:pt x="6615" y="15378"/>
                  </a:lnTo>
                  <a:lnTo>
                    <a:pt x="6888" y="15295"/>
                  </a:lnTo>
                  <a:lnTo>
                    <a:pt x="7177" y="15247"/>
                  </a:lnTo>
                  <a:lnTo>
                    <a:pt x="7473" y="15223"/>
                  </a:lnTo>
                  <a:lnTo>
                    <a:pt x="7775" y="15209"/>
                  </a:lnTo>
                  <a:lnTo>
                    <a:pt x="8074" y="15193"/>
                  </a:lnTo>
                  <a:lnTo>
                    <a:pt x="8366" y="15159"/>
                  </a:lnTo>
                  <a:lnTo>
                    <a:pt x="8646" y="15098"/>
                  </a:lnTo>
                  <a:lnTo>
                    <a:pt x="8908" y="14993"/>
                  </a:lnTo>
                  <a:lnTo>
                    <a:pt x="9297" y="14314"/>
                  </a:lnTo>
                  <a:lnTo>
                    <a:pt x="9627" y="13604"/>
                  </a:lnTo>
                  <a:lnTo>
                    <a:pt x="9906" y="12870"/>
                  </a:lnTo>
                  <a:lnTo>
                    <a:pt x="10145" y="12117"/>
                  </a:lnTo>
                  <a:lnTo>
                    <a:pt x="10347" y="11353"/>
                  </a:lnTo>
                  <a:lnTo>
                    <a:pt x="10526" y="10582"/>
                  </a:lnTo>
                  <a:lnTo>
                    <a:pt x="10685" y="9809"/>
                  </a:lnTo>
                  <a:lnTo>
                    <a:pt x="10837" y="9043"/>
                  </a:lnTo>
                  <a:lnTo>
                    <a:pt x="10668" y="8978"/>
                  </a:lnTo>
                  <a:lnTo>
                    <a:pt x="10515" y="8878"/>
                  </a:lnTo>
                  <a:lnTo>
                    <a:pt x="10378" y="8749"/>
                  </a:lnTo>
                  <a:lnTo>
                    <a:pt x="10256" y="8599"/>
                  </a:lnTo>
                  <a:lnTo>
                    <a:pt x="10151" y="8436"/>
                  </a:lnTo>
                  <a:lnTo>
                    <a:pt x="10060" y="8265"/>
                  </a:lnTo>
                  <a:lnTo>
                    <a:pt x="9983" y="8093"/>
                  </a:lnTo>
                  <a:lnTo>
                    <a:pt x="9920" y="7927"/>
                  </a:lnTo>
                  <a:lnTo>
                    <a:pt x="9744" y="8072"/>
                  </a:lnTo>
                  <a:lnTo>
                    <a:pt x="9531" y="8145"/>
                  </a:lnTo>
                  <a:lnTo>
                    <a:pt x="9298" y="8176"/>
                  </a:lnTo>
                  <a:lnTo>
                    <a:pt x="9063" y="8197"/>
                  </a:lnTo>
                  <a:lnTo>
                    <a:pt x="8841" y="8239"/>
                  </a:lnTo>
                  <a:lnTo>
                    <a:pt x="8655" y="8333"/>
                  </a:lnTo>
                  <a:lnTo>
                    <a:pt x="8518" y="8510"/>
                  </a:lnTo>
                  <a:lnTo>
                    <a:pt x="8449" y="8799"/>
                  </a:lnTo>
                  <a:lnTo>
                    <a:pt x="8327" y="9121"/>
                  </a:lnTo>
                  <a:lnTo>
                    <a:pt x="8181" y="9431"/>
                  </a:lnTo>
                  <a:lnTo>
                    <a:pt x="8018" y="9735"/>
                  </a:lnTo>
                  <a:lnTo>
                    <a:pt x="7845" y="10033"/>
                  </a:lnTo>
                  <a:lnTo>
                    <a:pt x="7666" y="10330"/>
                  </a:lnTo>
                  <a:lnTo>
                    <a:pt x="7489" y="10628"/>
                  </a:lnTo>
                  <a:lnTo>
                    <a:pt x="7321" y="10928"/>
                  </a:lnTo>
                  <a:lnTo>
                    <a:pt x="7169" y="11236"/>
                  </a:lnTo>
                  <a:lnTo>
                    <a:pt x="5831" y="13815"/>
                  </a:lnTo>
                  <a:lnTo>
                    <a:pt x="5989" y="13825"/>
                  </a:lnTo>
                  <a:lnTo>
                    <a:pt x="6157" y="13805"/>
                  </a:lnTo>
                  <a:lnTo>
                    <a:pt x="6333" y="13772"/>
                  </a:lnTo>
                  <a:lnTo>
                    <a:pt x="6514" y="13737"/>
                  </a:lnTo>
                  <a:lnTo>
                    <a:pt x="6690" y="13719"/>
                  </a:lnTo>
                  <a:lnTo>
                    <a:pt x="6862" y="13732"/>
                  </a:lnTo>
                  <a:lnTo>
                    <a:pt x="7023" y="13793"/>
                  </a:lnTo>
                  <a:lnTo>
                    <a:pt x="7169" y="13917"/>
                  </a:lnTo>
                  <a:lnTo>
                    <a:pt x="7171" y="14015"/>
                  </a:lnTo>
                  <a:lnTo>
                    <a:pt x="7192" y="14096"/>
                  </a:lnTo>
                  <a:lnTo>
                    <a:pt x="7227" y="14167"/>
                  </a:lnTo>
                  <a:lnTo>
                    <a:pt x="7273" y="14226"/>
                  </a:lnTo>
                  <a:lnTo>
                    <a:pt x="7327" y="14282"/>
                  </a:lnTo>
                  <a:lnTo>
                    <a:pt x="7383" y="14334"/>
                  </a:lnTo>
                  <a:lnTo>
                    <a:pt x="7440" y="14386"/>
                  </a:lnTo>
                  <a:lnTo>
                    <a:pt x="7493" y="14444"/>
                  </a:lnTo>
                  <a:lnTo>
                    <a:pt x="7319" y="14526"/>
                  </a:lnTo>
                  <a:lnTo>
                    <a:pt x="7153" y="14576"/>
                  </a:lnTo>
                  <a:lnTo>
                    <a:pt x="6991" y="14601"/>
                  </a:lnTo>
                  <a:lnTo>
                    <a:pt x="6831" y="14607"/>
                  </a:lnTo>
                  <a:lnTo>
                    <a:pt x="6670" y="14602"/>
                  </a:lnTo>
                  <a:lnTo>
                    <a:pt x="6507" y="14593"/>
                  </a:lnTo>
                  <a:lnTo>
                    <a:pt x="6336" y="14586"/>
                  </a:lnTo>
                  <a:lnTo>
                    <a:pt x="6155" y="14586"/>
                  </a:lnTo>
                  <a:lnTo>
                    <a:pt x="5798" y="14841"/>
                  </a:lnTo>
                  <a:lnTo>
                    <a:pt x="5409" y="14984"/>
                  </a:lnTo>
                  <a:lnTo>
                    <a:pt x="4995" y="15049"/>
                  </a:lnTo>
                  <a:lnTo>
                    <a:pt x="4571" y="15067"/>
                  </a:lnTo>
                  <a:lnTo>
                    <a:pt x="4142" y="15071"/>
                  </a:lnTo>
                  <a:lnTo>
                    <a:pt x="3722" y="15093"/>
                  </a:lnTo>
                  <a:lnTo>
                    <a:pt x="3318" y="15165"/>
                  </a:lnTo>
                  <a:lnTo>
                    <a:pt x="2944" y="15318"/>
                  </a:lnTo>
                  <a:lnTo>
                    <a:pt x="2873" y="15523"/>
                  </a:lnTo>
                  <a:lnTo>
                    <a:pt x="2803" y="15726"/>
                  </a:lnTo>
                  <a:lnTo>
                    <a:pt x="2734" y="15928"/>
                  </a:lnTo>
                  <a:lnTo>
                    <a:pt x="2666" y="16131"/>
                  </a:lnTo>
                  <a:lnTo>
                    <a:pt x="2598" y="16333"/>
                  </a:lnTo>
                  <a:lnTo>
                    <a:pt x="2529" y="16534"/>
                  </a:lnTo>
                  <a:lnTo>
                    <a:pt x="2461" y="16738"/>
                  </a:lnTo>
                  <a:lnTo>
                    <a:pt x="2389" y="16942"/>
                  </a:lnTo>
                  <a:lnTo>
                    <a:pt x="2528" y="16987"/>
                  </a:lnTo>
                  <a:lnTo>
                    <a:pt x="2672" y="17020"/>
                  </a:lnTo>
                  <a:lnTo>
                    <a:pt x="2818" y="17044"/>
                  </a:lnTo>
                  <a:lnTo>
                    <a:pt x="2965" y="17067"/>
                  </a:lnTo>
                  <a:lnTo>
                    <a:pt x="3108" y="17095"/>
                  </a:lnTo>
                  <a:lnTo>
                    <a:pt x="3246" y="17133"/>
                  </a:lnTo>
                  <a:lnTo>
                    <a:pt x="3377" y="17190"/>
                  </a:lnTo>
                  <a:lnTo>
                    <a:pt x="3498" y="17267"/>
                  </a:lnTo>
                  <a:lnTo>
                    <a:pt x="3341" y="17318"/>
                  </a:lnTo>
                  <a:lnTo>
                    <a:pt x="3187" y="17375"/>
                  </a:lnTo>
                  <a:lnTo>
                    <a:pt x="3034" y="17436"/>
                  </a:lnTo>
                  <a:lnTo>
                    <a:pt x="2880" y="17494"/>
                  </a:lnTo>
                  <a:lnTo>
                    <a:pt x="2722" y="17544"/>
                  </a:lnTo>
                  <a:lnTo>
                    <a:pt x="2560" y="17584"/>
                  </a:lnTo>
                  <a:lnTo>
                    <a:pt x="2392" y="17609"/>
                  </a:lnTo>
                  <a:lnTo>
                    <a:pt x="2218" y="17612"/>
                  </a:lnTo>
                  <a:lnTo>
                    <a:pt x="1910" y="17606"/>
                  </a:lnTo>
                  <a:lnTo>
                    <a:pt x="1609" y="17610"/>
                  </a:lnTo>
                  <a:lnTo>
                    <a:pt x="1315" y="17614"/>
                  </a:lnTo>
                  <a:lnTo>
                    <a:pt x="1028" y="17608"/>
                  </a:lnTo>
                  <a:lnTo>
                    <a:pt x="753" y="17580"/>
                  </a:lnTo>
                  <a:lnTo>
                    <a:pt x="488" y="17520"/>
                  </a:lnTo>
                  <a:lnTo>
                    <a:pt x="236" y="17420"/>
                  </a:lnTo>
                  <a:lnTo>
                    <a:pt x="0" y="17267"/>
                  </a:lnTo>
                  <a:lnTo>
                    <a:pt x="116" y="17212"/>
                  </a:lnTo>
                  <a:lnTo>
                    <a:pt x="235" y="17168"/>
                  </a:lnTo>
                  <a:lnTo>
                    <a:pt x="358" y="17132"/>
                  </a:lnTo>
                  <a:lnTo>
                    <a:pt x="484" y="17107"/>
                  </a:lnTo>
                  <a:lnTo>
                    <a:pt x="613" y="17090"/>
                  </a:lnTo>
                  <a:lnTo>
                    <a:pt x="744" y="17081"/>
                  </a:lnTo>
                  <a:lnTo>
                    <a:pt x="877" y="17079"/>
                  </a:lnTo>
                  <a:lnTo>
                    <a:pt x="1013" y="17083"/>
                  </a:lnTo>
                  <a:lnTo>
                    <a:pt x="1567" y="15419"/>
                  </a:lnTo>
                  <a:lnTo>
                    <a:pt x="1528" y="15405"/>
                  </a:lnTo>
                  <a:lnTo>
                    <a:pt x="1488" y="15390"/>
                  </a:lnTo>
                  <a:lnTo>
                    <a:pt x="1449" y="15373"/>
                  </a:lnTo>
                  <a:lnTo>
                    <a:pt x="1415" y="15352"/>
                  </a:lnTo>
                  <a:lnTo>
                    <a:pt x="1386" y="15323"/>
                  </a:lnTo>
                  <a:lnTo>
                    <a:pt x="1368" y="15286"/>
                  </a:lnTo>
                  <a:lnTo>
                    <a:pt x="1363" y="15237"/>
                  </a:lnTo>
                  <a:lnTo>
                    <a:pt x="1376" y="15175"/>
                  </a:lnTo>
                  <a:lnTo>
                    <a:pt x="1409" y="15114"/>
                  </a:lnTo>
                  <a:lnTo>
                    <a:pt x="1458" y="15086"/>
                  </a:lnTo>
                  <a:lnTo>
                    <a:pt x="1519" y="15080"/>
                  </a:lnTo>
                  <a:lnTo>
                    <a:pt x="1581" y="15084"/>
                  </a:lnTo>
                  <a:lnTo>
                    <a:pt x="1638" y="15084"/>
                  </a:lnTo>
                  <a:lnTo>
                    <a:pt x="1683" y="15068"/>
                  </a:lnTo>
                  <a:lnTo>
                    <a:pt x="1705" y="15021"/>
                  </a:lnTo>
                  <a:lnTo>
                    <a:pt x="1700" y="14931"/>
                  </a:lnTo>
                  <a:lnTo>
                    <a:pt x="1579" y="14914"/>
                  </a:lnTo>
                  <a:lnTo>
                    <a:pt x="1447" y="14898"/>
                  </a:lnTo>
                  <a:lnTo>
                    <a:pt x="1314" y="14880"/>
                  </a:lnTo>
                  <a:lnTo>
                    <a:pt x="1184" y="14853"/>
                  </a:lnTo>
                  <a:lnTo>
                    <a:pt x="1066" y="14813"/>
                  </a:lnTo>
                  <a:lnTo>
                    <a:pt x="964" y="14752"/>
                  </a:lnTo>
                  <a:lnTo>
                    <a:pt x="886" y="14665"/>
                  </a:lnTo>
                  <a:lnTo>
                    <a:pt x="841" y="14546"/>
                  </a:lnTo>
                  <a:lnTo>
                    <a:pt x="983" y="14503"/>
                  </a:lnTo>
                  <a:lnTo>
                    <a:pt x="1132" y="14475"/>
                  </a:lnTo>
                  <a:lnTo>
                    <a:pt x="1287" y="14450"/>
                  </a:lnTo>
                  <a:lnTo>
                    <a:pt x="1442" y="14422"/>
                  </a:lnTo>
                  <a:lnTo>
                    <a:pt x="1594" y="14382"/>
                  </a:lnTo>
                  <a:lnTo>
                    <a:pt x="1738" y="14321"/>
                  </a:lnTo>
                  <a:lnTo>
                    <a:pt x="1871" y="14229"/>
                  </a:lnTo>
                  <a:lnTo>
                    <a:pt x="1988" y="14099"/>
                  </a:lnTo>
                  <a:lnTo>
                    <a:pt x="2327" y="13309"/>
                  </a:lnTo>
                  <a:lnTo>
                    <a:pt x="2647" y="12507"/>
                  </a:lnTo>
                  <a:lnTo>
                    <a:pt x="2951" y="11699"/>
                  </a:lnTo>
                  <a:lnTo>
                    <a:pt x="3244" y="10884"/>
                  </a:lnTo>
                  <a:lnTo>
                    <a:pt x="3533" y="10067"/>
                  </a:lnTo>
                  <a:lnTo>
                    <a:pt x="3821" y="9248"/>
                  </a:lnTo>
                  <a:lnTo>
                    <a:pt x="4112" y="8433"/>
                  </a:lnTo>
                  <a:lnTo>
                    <a:pt x="4416" y="7623"/>
                  </a:lnTo>
                  <a:lnTo>
                    <a:pt x="4201" y="7570"/>
                  </a:lnTo>
                  <a:lnTo>
                    <a:pt x="4035" y="7463"/>
                  </a:lnTo>
                  <a:lnTo>
                    <a:pt x="3905" y="7317"/>
                  </a:lnTo>
                  <a:lnTo>
                    <a:pt x="3796" y="7143"/>
                  </a:lnTo>
                  <a:lnTo>
                    <a:pt x="3697" y="6959"/>
                  </a:lnTo>
                  <a:lnTo>
                    <a:pt x="3590" y="6776"/>
                  </a:lnTo>
                  <a:lnTo>
                    <a:pt x="3464" y="6607"/>
                  </a:lnTo>
                  <a:lnTo>
                    <a:pt x="3306" y="6466"/>
                  </a:lnTo>
                  <a:lnTo>
                    <a:pt x="3242" y="6293"/>
                  </a:lnTo>
                  <a:lnTo>
                    <a:pt x="3194" y="6099"/>
                  </a:lnTo>
                  <a:lnTo>
                    <a:pt x="3165" y="5892"/>
                  </a:lnTo>
                  <a:lnTo>
                    <a:pt x="3156" y="5677"/>
                  </a:lnTo>
                  <a:lnTo>
                    <a:pt x="3168" y="5463"/>
                  </a:lnTo>
                  <a:lnTo>
                    <a:pt x="3207" y="5257"/>
                  </a:lnTo>
                  <a:lnTo>
                    <a:pt x="3271" y="5069"/>
                  </a:lnTo>
                  <a:lnTo>
                    <a:pt x="3364" y="4902"/>
                  </a:lnTo>
                  <a:lnTo>
                    <a:pt x="3466" y="4754"/>
                  </a:lnTo>
                  <a:lnTo>
                    <a:pt x="3524" y="4586"/>
                  </a:lnTo>
                  <a:lnTo>
                    <a:pt x="3548" y="4402"/>
                  </a:lnTo>
                  <a:lnTo>
                    <a:pt x="3550" y="4209"/>
                  </a:lnTo>
                  <a:lnTo>
                    <a:pt x="3545" y="4012"/>
                  </a:lnTo>
                  <a:lnTo>
                    <a:pt x="3541" y="3814"/>
                  </a:lnTo>
                  <a:lnTo>
                    <a:pt x="3553" y="3622"/>
                  </a:lnTo>
                  <a:lnTo>
                    <a:pt x="3593" y="3440"/>
                  </a:lnTo>
                  <a:lnTo>
                    <a:pt x="3677" y="3063"/>
                  </a:lnTo>
                  <a:lnTo>
                    <a:pt x="3819" y="2704"/>
                  </a:lnTo>
                  <a:lnTo>
                    <a:pt x="4011" y="2364"/>
                  </a:lnTo>
                  <a:lnTo>
                    <a:pt x="4242" y="2042"/>
                  </a:lnTo>
                  <a:lnTo>
                    <a:pt x="4499" y="1736"/>
                  </a:lnTo>
                  <a:lnTo>
                    <a:pt x="4774" y="1445"/>
                  </a:lnTo>
                  <a:lnTo>
                    <a:pt x="5054" y="1167"/>
                  </a:lnTo>
                  <a:lnTo>
                    <a:pt x="5333" y="902"/>
                  </a:lnTo>
                  <a:lnTo>
                    <a:pt x="6042" y="442"/>
                  </a:lnTo>
                  <a:lnTo>
                    <a:pt x="6832" y="142"/>
                  </a:lnTo>
                  <a:lnTo>
                    <a:pt x="7672" y="0"/>
                  </a:lnTo>
                  <a:lnTo>
                    <a:pt x="8530" y="14"/>
                  </a:lnTo>
                  <a:lnTo>
                    <a:pt x="9374" y="183"/>
                  </a:lnTo>
                  <a:lnTo>
                    <a:pt x="10176" y="502"/>
                  </a:lnTo>
                  <a:lnTo>
                    <a:pt x="10903" y="973"/>
                  </a:lnTo>
                  <a:lnTo>
                    <a:pt x="11526" y="15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8" name="Freeform 6"/>
            <p:cNvSpPr>
              <a:spLocks/>
            </p:cNvSpPr>
            <p:nvPr/>
          </p:nvSpPr>
          <p:spPr bwMode="auto">
            <a:xfrm>
              <a:off x="1368" y="1297"/>
              <a:ext cx="1242" cy="1032"/>
            </a:xfrm>
            <a:custGeom>
              <a:avLst/>
              <a:gdLst>
                <a:gd name="T0" fmla="*/ 5 w 9941"/>
                <a:gd name="T1" fmla="*/ 0 h 7226"/>
                <a:gd name="T2" fmla="*/ 7 w 9941"/>
                <a:gd name="T3" fmla="*/ 1 h 7226"/>
                <a:gd name="T4" fmla="*/ 5 w 9941"/>
                <a:gd name="T5" fmla="*/ 1 h 7226"/>
                <a:gd name="T6" fmla="*/ 8 w 9941"/>
                <a:gd name="T7" fmla="*/ 1 h 7226"/>
                <a:gd name="T8" fmla="*/ 7 w 9941"/>
                <a:gd name="T9" fmla="*/ 1 h 7226"/>
                <a:gd name="T10" fmla="*/ 6 w 9941"/>
                <a:gd name="T11" fmla="*/ 2 h 7226"/>
                <a:gd name="T12" fmla="*/ 8 w 9941"/>
                <a:gd name="T13" fmla="*/ 2 h 7226"/>
                <a:gd name="T14" fmla="*/ 10 w 9941"/>
                <a:gd name="T15" fmla="*/ 3 h 7226"/>
                <a:gd name="T16" fmla="*/ 9 w 9941"/>
                <a:gd name="T17" fmla="*/ 3 h 7226"/>
                <a:gd name="T18" fmla="*/ 10 w 9941"/>
                <a:gd name="T19" fmla="*/ 4 h 7226"/>
                <a:gd name="T20" fmla="*/ 11 w 9941"/>
                <a:gd name="T21" fmla="*/ 4 h 7226"/>
                <a:gd name="T22" fmla="*/ 10 w 9941"/>
                <a:gd name="T23" fmla="*/ 5 h 7226"/>
                <a:gd name="T24" fmla="*/ 11 w 9941"/>
                <a:gd name="T25" fmla="*/ 5 h 7226"/>
                <a:gd name="T26" fmla="*/ 11 w 9941"/>
                <a:gd name="T27" fmla="*/ 5 h 7226"/>
                <a:gd name="T28" fmla="*/ 11 w 9941"/>
                <a:gd name="T29" fmla="*/ 6 h 7226"/>
                <a:gd name="T30" fmla="*/ 13 w 9941"/>
                <a:gd name="T31" fmla="*/ 7 h 7226"/>
                <a:gd name="T32" fmla="*/ 11 w 9941"/>
                <a:gd name="T33" fmla="*/ 7 h 7226"/>
                <a:gd name="T34" fmla="*/ 12 w 9941"/>
                <a:gd name="T35" fmla="*/ 8 h 7226"/>
                <a:gd name="T36" fmla="*/ 12 w 9941"/>
                <a:gd name="T37" fmla="*/ 8 h 7226"/>
                <a:gd name="T38" fmla="*/ 12 w 9941"/>
                <a:gd name="T39" fmla="*/ 8 h 7226"/>
                <a:gd name="T40" fmla="*/ 12 w 9941"/>
                <a:gd name="T41" fmla="*/ 10 h 7226"/>
                <a:gd name="T42" fmla="*/ 12 w 9941"/>
                <a:gd name="T43" fmla="*/ 11 h 7226"/>
                <a:gd name="T44" fmla="*/ 13 w 9941"/>
                <a:gd name="T45" fmla="*/ 9 h 7226"/>
                <a:gd name="T46" fmla="*/ 13 w 9941"/>
                <a:gd name="T47" fmla="*/ 10 h 7226"/>
                <a:gd name="T48" fmla="*/ 15 w 9941"/>
                <a:gd name="T49" fmla="*/ 8 h 7226"/>
                <a:gd name="T50" fmla="*/ 15 w 9941"/>
                <a:gd name="T51" fmla="*/ 11 h 7226"/>
                <a:gd name="T52" fmla="*/ 15 w 9941"/>
                <a:gd name="T53" fmla="*/ 12 h 7226"/>
                <a:gd name="T54" fmla="*/ 18 w 9941"/>
                <a:gd name="T55" fmla="*/ 4 h 7226"/>
                <a:gd name="T56" fmla="*/ 16 w 9941"/>
                <a:gd name="T57" fmla="*/ 14 h 7226"/>
                <a:gd name="T58" fmla="*/ 19 w 9941"/>
                <a:gd name="T59" fmla="*/ 9 h 7226"/>
                <a:gd name="T60" fmla="*/ 14 w 9941"/>
                <a:gd name="T61" fmla="*/ 20 h 7226"/>
                <a:gd name="T62" fmla="*/ 9 w 9941"/>
                <a:gd name="T63" fmla="*/ 20 h 7226"/>
                <a:gd name="T64" fmla="*/ 7 w 9941"/>
                <a:gd name="T65" fmla="*/ 14 h 7226"/>
                <a:gd name="T66" fmla="*/ 7 w 9941"/>
                <a:gd name="T67" fmla="*/ 14 h 7226"/>
                <a:gd name="T68" fmla="*/ 7 w 9941"/>
                <a:gd name="T69" fmla="*/ 14 h 7226"/>
                <a:gd name="T70" fmla="*/ 7 w 9941"/>
                <a:gd name="T71" fmla="*/ 12 h 7226"/>
                <a:gd name="T72" fmla="*/ 7 w 9941"/>
                <a:gd name="T73" fmla="*/ 12 h 7226"/>
                <a:gd name="T74" fmla="*/ 7 w 9941"/>
                <a:gd name="T75" fmla="*/ 11 h 7226"/>
                <a:gd name="T76" fmla="*/ 7 w 9941"/>
                <a:gd name="T77" fmla="*/ 10 h 7226"/>
                <a:gd name="T78" fmla="*/ 7 w 9941"/>
                <a:gd name="T79" fmla="*/ 10 h 7226"/>
                <a:gd name="T80" fmla="*/ 6 w 9941"/>
                <a:gd name="T81" fmla="*/ 10 h 7226"/>
                <a:gd name="T82" fmla="*/ 6 w 9941"/>
                <a:gd name="T83" fmla="*/ 10 h 7226"/>
                <a:gd name="T84" fmla="*/ 6 w 9941"/>
                <a:gd name="T85" fmla="*/ 8 h 7226"/>
                <a:gd name="T86" fmla="*/ 5 w 9941"/>
                <a:gd name="T87" fmla="*/ 9 h 7226"/>
                <a:gd name="T88" fmla="*/ 5 w 9941"/>
                <a:gd name="T89" fmla="*/ 9 h 7226"/>
                <a:gd name="T90" fmla="*/ 4 w 9941"/>
                <a:gd name="T91" fmla="*/ 9 h 7226"/>
                <a:gd name="T92" fmla="*/ 4 w 9941"/>
                <a:gd name="T93" fmla="*/ 8 h 7226"/>
                <a:gd name="T94" fmla="*/ 4 w 9941"/>
                <a:gd name="T95" fmla="*/ 9 h 7226"/>
                <a:gd name="T96" fmla="*/ 3 w 9941"/>
                <a:gd name="T97" fmla="*/ 9 h 7226"/>
                <a:gd name="T98" fmla="*/ 3 w 9941"/>
                <a:gd name="T99" fmla="*/ 9 h 7226"/>
                <a:gd name="T100" fmla="*/ 3 w 9941"/>
                <a:gd name="T101" fmla="*/ 9 h 7226"/>
                <a:gd name="T102" fmla="*/ 4 w 9941"/>
                <a:gd name="T103" fmla="*/ 7 h 7226"/>
                <a:gd name="T104" fmla="*/ 3 w 9941"/>
                <a:gd name="T105" fmla="*/ 7 h 7226"/>
                <a:gd name="T106" fmla="*/ 2 w 9941"/>
                <a:gd name="T107" fmla="*/ 8 h 7226"/>
                <a:gd name="T108" fmla="*/ 2 w 9941"/>
                <a:gd name="T109" fmla="*/ 8 h 7226"/>
                <a:gd name="T110" fmla="*/ 2 w 9941"/>
                <a:gd name="T111" fmla="*/ 8 h 7226"/>
                <a:gd name="T112" fmla="*/ 3 w 9941"/>
                <a:gd name="T113" fmla="*/ 5 h 7226"/>
                <a:gd name="T114" fmla="*/ 1 w 9941"/>
                <a:gd name="T115" fmla="*/ 8 h 7226"/>
                <a:gd name="T116" fmla="*/ 1 w 9941"/>
                <a:gd name="T117" fmla="*/ 8 h 7226"/>
                <a:gd name="T118" fmla="*/ 0 w 9941"/>
                <a:gd name="T119" fmla="*/ 7 h 7226"/>
                <a:gd name="T120" fmla="*/ 0 w 9941"/>
                <a:gd name="T121" fmla="*/ 5 h 7226"/>
                <a:gd name="T122" fmla="*/ 3 w 9941"/>
                <a:gd name="T123" fmla="*/ 1 h 72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941"/>
                <a:gd name="T187" fmla="*/ 0 h 7226"/>
                <a:gd name="T188" fmla="*/ 9941 w 9941"/>
                <a:gd name="T189" fmla="*/ 7226 h 72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941" h="7226">
                  <a:moveTo>
                    <a:pt x="2696" y="4"/>
                  </a:moveTo>
                  <a:lnTo>
                    <a:pt x="2682" y="0"/>
                  </a:lnTo>
                  <a:lnTo>
                    <a:pt x="2670" y="0"/>
                  </a:lnTo>
                  <a:lnTo>
                    <a:pt x="2659" y="3"/>
                  </a:lnTo>
                  <a:lnTo>
                    <a:pt x="2648" y="10"/>
                  </a:lnTo>
                  <a:lnTo>
                    <a:pt x="2636" y="18"/>
                  </a:lnTo>
                  <a:lnTo>
                    <a:pt x="2625" y="28"/>
                  </a:lnTo>
                  <a:lnTo>
                    <a:pt x="2613" y="37"/>
                  </a:lnTo>
                  <a:lnTo>
                    <a:pt x="2600" y="45"/>
                  </a:lnTo>
                  <a:lnTo>
                    <a:pt x="2600" y="105"/>
                  </a:lnTo>
                  <a:lnTo>
                    <a:pt x="2771" y="75"/>
                  </a:lnTo>
                  <a:lnTo>
                    <a:pt x="2953" y="54"/>
                  </a:lnTo>
                  <a:lnTo>
                    <a:pt x="3142" y="45"/>
                  </a:lnTo>
                  <a:lnTo>
                    <a:pt x="3336" y="48"/>
                  </a:lnTo>
                  <a:lnTo>
                    <a:pt x="3529" y="65"/>
                  </a:lnTo>
                  <a:lnTo>
                    <a:pt x="3718" y="93"/>
                  </a:lnTo>
                  <a:lnTo>
                    <a:pt x="3901" y="133"/>
                  </a:lnTo>
                  <a:lnTo>
                    <a:pt x="4072" y="188"/>
                  </a:lnTo>
                  <a:lnTo>
                    <a:pt x="3873" y="189"/>
                  </a:lnTo>
                  <a:lnTo>
                    <a:pt x="3653" y="191"/>
                  </a:lnTo>
                  <a:lnTo>
                    <a:pt x="3418" y="200"/>
                  </a:lnTo>
                  <a:lnTo>
                    <a:pt x="3175" y="213"/>
                  </a:lnTo>
                  <a:lnTo>
                    <a:pt x="2930" y="237"/>
                  </a:lnTo>
                  <a:lnTo>
                    <a:pt x="2687" y="274"/>
                  </a:lnTo>
                  <a:lnTo>
                    <a:pt x="2455" y="324"/>
                  </a:lnTo>
                  <a:lnTo>
                    <a:pt x="2238" y="390"/>
                  </a:lnTo>
                  <a:lnTo>
                    <a:pt x="2364" y="430"/>
                  </a:lnTo>
                  <a:lnTo>
                    <a:pt x="2499" y="445"/>
                  </a:lnTo>
                  <a:lnTo>
                    <a:pt x="2641" y="440"/>
                  </a:lnTo>
                  <a:lnTo>
                    <a:pt x="2789" y="424"/>
                  </a:lnTo>
                  <a:lnTo>
                    <a:pt x="2939" y="399"/>
                  </a:lnTo>
                  <a:lnTo>
                    <a:pt x="3089" y="375"/>
                  </a:lnTo>
                  <a:lnTo>
                    <a:pt x="3238" y="358"/>
                  </a:lnTo>
                  <a:lnTo>
                    <a:pt x="3384" y="349"/>
                  </a:lnTo>
                  <a:lnTo>
                    <a:pt x="3570" y="327"/>
                  </a:lnTo>
                  <a:lnTo>
                    <a:pt x="3749" y="332"/>
                  </a:lnTo>
                  <a:lnTo>
                    <a:pt x="3919" y="356"/>
                  </a:lnTo>
                  <a:lnTo>
                    <a:pt x="4084" y="390"/>
                  </a:lnTo>
                  <a:lnTo>
                    <a:pt x="4250" y="430"/>
                  </a:lnTo>
                  <a:lnTo>
                    <a:pt x="4415" y="464"/>
                  </a:lnTo>
                  <a:lnTo>
                    <a:pt x="4584" y="488"/>
                  </a:lnTo>
                  <a:lnTo>
                    <a:pt x="4759" y="492"/>
                  </a:lnTo>
                  <a:lnTo>
                    <a:pt x="4611" y="523"/>
                  </a:lnTo>
                  <a:lnTo>
                    <a:pt x="4462" y="530"/>
                  </a:lnTo>
                  <a:lnTo>
                    <a:pt x="4314" y="520"/>
                  </a:lnTo>
                  <a:lnTo>
                    <a:pt x="4168" y="505"/>
                  </a:lnTo>
                  <a:lnTo>
                    <a:pt x="4020" y="490"/>
                  </a:lnTo>
                  <a:lnTo>
                    <a:pt x="3873" y="484"/>
                  </a:lnTo>
                  <a:lnTo>
                    <a:pt x="3724" y="496"/>
                  </a:lnTo>
                  <a:lnTo>
                    <a:pt x="3576" y="532"/>
                  </a:lnTo>
                  <a:lnTo>
                    <a:pt x="3614" y="593"/>
                  </a:lnTo>
                  <a:lnTo>
                    <a:pt x="3604" y="618"/>
                  </a:lnTo>
                  <a:lnTo>
                    <a:pt x="3568" y="629"/>
                  </a:lnTo>
                  <a:lnTo>
                    <a:pt x="3512" y="634"/>
                  </a:lnTo>
                  <a:lnTo>
                    <a:pt x="3441" y="634"/>
                  </a:lnTo>
                  <a:lnTo>
                    <a:pt x="3363" y="635"/>
                  </a:lnTo>
                  <a:lnTo>
                    <a:pt x="3285" y="640"/>
                  </a:lnTo>
                  <a:lnTo>
                    <a:pt x="3214" y="652"/>
                  </a:lnTo>
                  <a:lnTo>
                    <a:pt x="3155" y="674"/>
                  </a:lnTo>
                  <a:lnTo>
                    <a:pt x="4664" y="735"/>
                  </a:lnTo>
                  <a:lnTo>
                    <a:pt x="4549" y="735"/>
                  </a:lnTo>
                  <a:lnTo>
                    <a:pt x="4448" y="734"/>
                  </a:lnTo>
                  <a:lnTo>
                    <a:pt x="4354" y="736"/>
                  </a:lnTo>
                  <a:lnTo>
                    <a:pt x="4267" y="741"/>
                  </a:lnTo>
                  <a:lnTo>
                    <a:pt x="4181" y="753"/>
                  </a:lnTo>
                  <a:lnTo>
                    <a:pt x="4093" y="770"/>
                  </a:lnTo>
                  <a:lnTo>
                    <a:pt x="4000" y="799"/>
                  </a:lnTo>
                  <a:lnTo>
                    <a:pt x="3900" y="836"/>
                  </a:lnTo>
                  <a:lnTo>
                    <a:pt x="4102" y="861"/>
                  </a:lnTo>
                  <a:lnTo>
                    <a:pt x="4297" y="876"/>
                  </a:lnTo>
                  <a:lnTo>
                    <a:pt x="4484" y="886"/>
                  </a:lnTo>
                  <a:lnTo>
                    <a:pt x="4669" y="899"/>
                  </a:lnTo>
                  <a:lnTo>
                    <a:pt x="4851" y="919"/>
                  </a:lnTo>
                  <a:lnTo>
                    <a:pt x="5033" y="951"/>
                  </a:lnTo>
                  <a:lnTo>
                    <a:pt x="5219" y="1004"/>
                  </a:lnTo>
                  <a:lnTo>
                    <a:pt x="5410" y="1081"/>
                  </a:lnTo>
                  <a:lnTo>
                    <a:pt x="5318" y="1047"/>
                  </a:lnTo>
                  <a:lnTo>
                    <a:pt x="5183" y="1030"/>
                  </a:lnTo>
                  <a:lnTo>
                    <a:pt x="5014" y="1030"/>
                  </a:lnTo>
                  <a:lnTo>
                    <a:pt x="4822" y="1041"/>
                  </a:lnTo>
                  <a:lnTo>
                    <a:pt x="4616" y="1059"/>
                  </a:lnTo>
                  <a:lnTo>
                    <a:pt x="4409" y="1081"/>
                  </a:lnTo>
                  <a:lnTo>
                    <a:pt x="4211" y="1104"/>
                  </a:lnTo>
                  <a:lnTo>
                    <a:pt x="4033" y="1121"/>
                  </a:lnTo>
                  <a:lnTo>
                    <a:pt x="4224" y="1159"/>
                  </a:lnTo>
                  <a:lnTo>
                    <a:pt x="4428" y="1173"/>
                  </a:lnTo>
                  <a:lnTo>
                    <a:pt x="4638" y="1173"/>
                  </a:lnTo>
                  <a:lnTo>
                    <a:pt x="4850" y="1170"/>
                  </a:lnTo>
                  <a:lnTo>
                    <a:pt x="5059" y="1173"/>
                  </a:lnTo>
                  <a:lnTo>
                    <a:pt x="5264" y="1193"/>
                  </a:lnTo>
                  <a:lnTo>
                    <a:pt x="5457" y="1240"/>
                  </a:lnTo>
                  <a:lnTo>
                    <a:pt x="5639" y="1324"/>
                  </a:lnTo>
                  <a:lnTo>
                    <a:pt x="5511" y="1287"/>
                  </a:lnTo>
                  <a:lnTo>
                    <a:pt x="5386" y="1264"/>
                  </a:lnTo>
                  <a:lnTo>
                    <a:pt x="5263" y="1255"/>
                  </a:lnTo>
                  <a:lnTo>
                    <a:pt x="5139" y="1256"/>
                  </a:lnTo>
                  <a:lnTo>
                    <a:pt x="5015" y="1265"/>
                  </a:lnTo>
                  <a:lnTo>
                    <a:pt x="4889" y="1281"/>
                  </a:lnTo>
                  <a:lnTo>
                    <a:pt x="4758" y="1302"/>
                  </a:lnTo>
                  <a:lnTo>
                    <a:pt x="4626" y="1324"/>
                  </a:lnTo>
                  <a:lnTo>
                    <a:pt x="4824" y="1373"/>
                  </a:lnTo>
                  <a:lnTo>
                    <a:pt x="5030" y="1401"/>
                  </a:lnTo>
                  <a:lnTo>
                    <a:pt x="5240" y="1418"/>
                  </a:lnTo>
                  <a:lnTo>
                    <a:pt x="5450" y="1434"/>
                  </a:lnTo>
                  <a:lnTo>
                    <a:pt x="5658" y="1456"/>
                  </a:lnTo>
                  <a:lnTo>
                    <a:pt x="5859" y="1494"/>
                  </a:lnTo>
                  <a:lnTo>
                    <a:pt x="6051" y="1554"/>
                  </a:lnTo>
                  <a:lnTo>
                    <a:pt x="6231" y="1650"/>
                  </a:lnTo>
                  <a:lnTo>
                    <a:pt x="6165" y="1606"/>
                  </a:lnTo>
                  <a:lnTo>
                    <a:pt x="6047" y="1575"/>
                  </a:lnTo>
                  <a:lnTo>
                    <a:pt x="5890" y="1558"/>
                  </a:lnTo>
                  <a:lnTo>
                    <a:pt x="5705" y="1553"/>
                  </a:lnTo>
                  <a:lnTo>
                    <a:pt x="5507" y="1558"/>
                  </a:lnTo>
                  <a:lnTo>
                    <a:pt x="5306" y="1570"/>
                  </a:lnTo>
                  <a:lnTo>
                    <a:pt x="5117" y="1588"/>
                  </a:lnTo>
                  <a:lnTo>
                    <a:pt x="4951" y="1609"/>
                  </a:lnTo>
                  <a:lnTo>
                    <a:pt x="5064" y="1631"/>
                  </a:lnTo>
                  <a:lnTo>
                    <a:pt x="5187" y="1652"/>
                  </a:lnTo>
                  <a:lnTo>
                    <a:pt x="5318" y="1669"/>
                  </a:lnTo>
                  <a:lnTo>
                    <a:pt x="5454" y="1687"/>
                  </a:lnTo>
                  <a:lnTo>
                    <a:pt x="5593" y="1704"/>
                  </a:lnTo>
                  <a:lnTo>
                    <a:pt x="5732" y="1721"/>
                  </a:lnTo>
                  <a:lnTo>
                    <a:pt x="5870" y="1736"/>
                  </a:lnTo>
                  <a:lnTo>
                    <a:pt x="6002" y="1751"/>
                  </a:lnTo>
                  <a:lnTo>
                    <a:pt x="5884" y="1755"/>
                  </a:lnTo>
                  <a:lnTo>
                    <a:pt x="5763" y="1752"/>
                  </a:lnTo>
                  <a:lnTo>
                    <a:pt x="5636" y="1747"/>
                  </a:lnTo>
                  <a:lnTo>
                    <a:pt x="5504" y="1744"/>
                  </a:lnTo>
                  <a:lnTo>
                    <a:pt x="5370" y="1745"/>
                  </a:lnTo>
                  <a:lnTo>
                    <a:pt x="5233" y="1754"/>
                  </a:lnTo>
                  <a:lnTo>
                    <a:pt x="5093" y="1776"/>
                  </a:lnTo>
                  <a:lnTo>
                    <a:pt x="4951" y="1811"/>
                  </a:lnTo>
                  <a:lnTo>
                    <a:pt x="5106" y="1834"/>
                  </a:lnTo>
                  <a:lnTo>
                    <a:pt x="5270" y="1858"/>
                  </a:lnTo>
                  <a:lnTo>
                    <a:pt x="5441" y="1881"/>
                  </a:lnTo>
                  <a:lnTo>
                    <a:pt x="5617" y="1903"/>
                  </a:lnTo>
                  <a:lnTo>
                    <a:pt x="5795" y="1926"/>
                  </a:lnTo>
                  <a:lnTo>
                    <a:pt x="5974" y="1948"/>
                  </a:lnTo>
                  <a:lnTo>
                    <a:pt x="6152" y="1972"/>
                  </a:lnTo>
                  <a:lnTo>
                    <a:pt x="6327" y="1994"/>
                  </a:lnTo>
                  <a:lnTo>
                    <a:pt x="6220" y="2011"/>
                  </a:lnTo>
                  <a:lnTo>
                    <a:pt x="6115" y="2004"/>
                  </a:lnTo>
                  <a:lnTo>
                    <a:pt x="6013" y="1986"/>
                  </a:lnTo>
                  <a:lnTo>
                    <a:pt x="5914" y="1963"/>
                  </a:lnTo>
                  <a:lnTo>
                    <a:pt x="5816" y="1951"/>
                  </a:lnTo>
                  <a:lnTo>
                    <a:pt x="5721" y="1954"/>
                  </a:lnTo>
                  <a:lnTo>
                    <a:pt x="5630" y="1987"/>
                  </a:lnTo>
                  <a:lnTo>
                    <a:pt x="5544" y="2055"/>
                  </a:lnTo>
                  <a:lnTo>
                    <a:pt x="5717" y="2067"/>
                  </a:lnTo>
                  <a:lnTo>
                    <a:pt x="5883" y="2097"/>
                  </a:lnTo>
                  <a:lnTo>
                    <a:pt x="6043" y="2142"/>
                  </a:lnTo>
                  <a:lnTo>
                    <a:pt x="6198" y="2196"/>
                  </a:lnTo>
                  <a:lnTo>
                    <a:pt x="6351" y="2250"/>
                  </a:lnTo>
                  <a:lnTo>
                    <a:pt x="6504" y="2304"/>
                  </a:lnTo>
                  <a:lnTo>
                    <a:pt x="6662" y="2349"/>
                  </a:lnTo>
                  <a:lnTo>
                    <a:pt x="6824" y="2379"/>
                  </a:lnTo>
                  <a:lnTo>
                    <a:pt x="6693" y="2373"/>
                  </a:lnTo>
                  <a:lnTo>
                    <a:pt x="6546" y="2355"/>
                  </a:lnTo>
                  <a:lnTo>
                    <a:pt x="6386" y="2331"/>
                  </a:lnTo>
                  <a:lnTo>
                    <a:pt x="6220" y="2306"/>
                  </a:lnTo>
                  <a:lnTo>
                    <a:pt x="6048" y="2290"/>
                  </a:lnTo>
                  <a:lnTo>
                    <a:pt x="5875" y="2287"/>
                  </a:lnTo>
                  <a:lnTo>
                    <a:pt x="5705" y="2300"/>
                  </a:lnTo>
                  <a:lnTo>
                    <a:pt x="5544" y="2340"/>
                  </a:lnTo>
                  <a:lnTo>
                    <a:pt x="5676" y="2389"/>
                  </a:lnTo>
                  <a:lnTo>
                    <a:pt x="5816" y="2419"/>
                  </a:lnTo>
                  <a:lnTo>
                    <a:pt x="5960" y="2438"/>
                  </a:lnTo>
                  <a:lnTo>
                    <a:pt x="6104" y="2452"/>
                  </a:lnTo>
                  <a:lnTo>
                    <a:pt x="6248" y="2470"/>
                  </a:lnTo>
                  <a:lnTo>
                    <a:pt x="6390" y="2500"/>
                  </a:lnTo>
                  <a:lnTo>
                    <a:pt x="6524" y="2548"/>
                  </a:lnTo>
                  <a:lnTo>
                    <a:pt x="6652" y="2624"/>
                  </a:lnTo>
                  <a:lnTo>
                    <a:pt x="6540" y="2604"/>
                  </a:lnTo>
                  <a:lnTo>
                    <a:pt x="6426" y="2590"/>
                  </a:lnTo>
                  <a:lnTo>
                    <a:pt x="6306" y="2582"/>
                  </a:lnTo>
                  <a:lnTo>
                    <a:pt x="6186" y="2578"/>
                  </a:lnTo>
                  <a:lnTo>
                    <a:pt x="6067" y="2582"/>
                  </a:lnTo>
                  <a:lnTo>
                    <a:pt x="5951" y="2590"/>
                  </a:lnTo>
                  <a:lnTo>
                    <a:pt x="5838" y="2604"/>
                  </a:lnTo>
                  <a:lnTo>
                    <a:pt x="5734" y="2624"/>
                  </a:lnTo>
                  <a:lnTo>
                    <a:pt x="5834" y="2642"/>
                  </a:lnTo>
                  <a:lnTo>
                    <a:pt x="5934" y="2662"/>
                  </a:lnTo>
                  <a:lnTo>
                    <a:pt x="6033" y="2686"/>
                  </a:lnTo>
                  <a:lnTo>
                    <a:pt x="6131" y="2715"/>
                  </a:lnTo>
                  <a:lnTo>
                    <a:pt x="6228" y="2748"/>
                  </a:lnTo>
                  <a:lnTo>
                    <a:pt x="6321" y="2785"/>
                  </a:lnTo>
                  <a:lnTo>
                    <a:pt x="6411" y="2823"/>
                  </a:lnTo>
                  <a:lnTo>
                    <a:pt x="6499" y="2868"/>
                  </a:lnTo>
                  <a:lnTo>
                    <a:pt x="6425" y="2884"/>
                  </a:lnTo>
                  <a:lnTo>
                    <a:pt x="6347" y="2890"/>
                  </a:lnTo>
                  <a:lnTo>
                    <a:pt x="6266" y="2890"/>
                  </a:lnTo>
                  <a:lnTo>
                    <a:pt x="6184" y="2888"/>
                  </a:lnTo>
                  <a:lnTo>
                    <a:pt x="6101" y="2892"/>
                  </a:lnTo>
                  <a:lnTo>
                    <a:pt x="6021" y="2902"/>
                  </a:lnTo>
                  <a:lnTo>
                    <a:pt x="5943" y="2928"/>
                  </a:lnTo>
                  <a:lnTo>
                    <a:pt x="5869" y="2969"/>
                  </a:lnTo>
                  <a:lnTo>
                    <a:pt x="5933" y="3007"/>
                  </a:lnTo>
                  <a:lnTo>
                    <a:pt x="6016" y="3033"/>
                  </a:lnTo>
                  <a:lnTo>
                    <a:pt x="6109" y="3052"/>
                  </a:lnTo>
                  <a:lnTo>
                    <a:pt x="6198" y="3074"/>
                  </a:lnTo>
                  <a:lnTo>
                    <a:pt x="6270" y="3103"/>
                  </a:lnTo>
                  <a:lnTo>
                    <a:pt x="6314" y="3149"/>
                  </a:lnTo>
                  <a:lnTo>
                    <a:pt x="6318" y="3217"/>
                  </a:lnTo>
                  <a:lnTo>
                    <a:pt x="6270" y="3314"/>
                  </a:lnTo>
                  <a:lnTo>
                    <a:pt x="6262" y="3390"/>
                  </a:lnTo>
                  <a:lnTo>
                    <a:pt x="6243" y="3469"/>
                  </a:lnTo>
                  <a:lnTo>
                    <a:pt x="6220" y="3547"/>
                  </a:lnTo>
                  <a:lnTo>
                    <a:pt x="6198" y="3624"/>
                  </a:lnTo>
                  <a:lnTo>
                    <a:pt x="6186" y="3700"/>
                  </a:lnTo>
                  <a:lnTo>
                    <a:pt x="6189" y="3772"/>
                  </a:lnTo>
                  <a:lnTo>
                    <a:pt x="6216" y="3839"/>
                  </a:lnTo>
                  <a:lnTo>
                    <a:pt x="6270" y="3903"/>
                  </a:lnTo>
                  <a:lnTo>
                    <a:pt x="6297" y="3855"/>
                  </a:lnTo>
                  <a:lnTo>
                    <a:pt x="6319" y="3802"/>
                  </a:lnTo>
                  <a:lnTo>
                    <a:pt x="6339" y="3744"/>
                  </a:lnTo>
                  <a:lnTo>
                    <a:pt x="6353" y="3682"/>
                  </a:lnTo>
                  <a:lnTo>
                    <a:pt x="6364" y="3619"/>
                  </a:lnTo>
                  <a:lnTo>
                    <a:pt x="6369" y="3552"/>
                  </a:lnTo>
                  <a:lnTo>
                    <a:pt x="6369" y="3485"/>
                  </a:lnTo>
                  <a:lnTo>
                    <a:pt x="6365" y="3415"/>
                  </a:lnTo>
                  <a:lnTo>
                    <a:pt x="6434" y="3311"/>
                  </a:lnTo>
                  <a:lnTo>
                    <a:pt x="6499" y="3201"/>
                  </a:lnTo>
                  <a:lnTo>
                    <a:pt x="6561" y="3087"/>
                  </a:lnTo>
                  <a:lnTo>
                    <a:pt x="6626" y="2974"/>
                  </a:lnTo>
                  <a:lnTo>
                    <a:pt x="6695" y="2868"/>
                  </a:lnTo>
                  <a:lnTo>
                    <a:pt x="6770" y="2771"/>
                  </a:lnTo>
                  <a:lnTo>
                    <a:pt x="6858" y="2687"/>
                  </a:lnTo>
                  <a:lnTo>
                    <a:pt x="6958" y="2624"/>
                  </a:lnTo>
                  <a:lnTo>
                    <a:pt x="6979" y="2787"/>
                  </a:lnTo>
                  <a:lnTo>
                    <a:pt x="6975" y="2956"/>
                  </a:lnTo>
                  <a:lnTo>
                    <a:pt x="6950" y="3130"/>
                  </a:lnTo>
                  <a:lnTo>
                    <a:pt x="6909" y="3307"/>
                  </a:lnTo>
                  <a:lnTo>
                    <a:pt x="6859" y="3485"/>
                  </a:lnTo>
                  <a:lnTo>
                    <a:pt x="6801" y="3660"/>
                  </a:lnTo>
                  <a:lnTo>
                    <a:pt x="6744" y="3834"/>
                  </a:lnTo>
                  <a:lnTo>
                    <a:pt x="6690" y="4004"/>
                  </a:lnTo>
                  <a:lnTo>
                    <a:pt x="6786" y="4087"/>
                  </a:lnTo>
                  <a:lnTo>
                    <a:pt x="6973" y="3797"/>
                  </a:lnTo>
                  <a:lnTo>
                    <a:pt x="7162" y="3508"/>
                  </a:lnTo>
                  <a:lnTo>
                    <a:pt x="7350" y="3217"/>
                  </a:lnTo>
                  <a:lnTo>
                    <a:pt x="7542" y="2927"/>
                  </a:lnTo>
                  <a:lnTo>
                    <a:pt x="7731" y="2635"/>
                  </a:lnTo>
                  <a:lnTo>
                    <a:pt x="7920" y="2342"/>
                  </a:lnTo>
                  <a:lnTo>
                    <a:pt x="8109" y="2047"/>
                  </a:lnTo>
                  <a:lnTo>
                    <a:pt x="8296" y="1751"/>
                  </a:lnTo>
                  <a:lnTo>
                    <a:pt x="8297" y="2085"/>
                  </a:lnTo>
                  <a:lnTo>
                    <a:pt x="8239" y="2403"/>
                  </a:lnTo>
                  <a:lnTo>
                    <a:pt x="8134" y="2710"/>
                  </a:lnTo>
                  <a:lnTo>
                    <a:pt x="7999" y="3007"/>
                  </a:lnTo>
                  <a:lnTo>
                    <a:pt x="7846" y="3301"/>
                  </a:lnTo>
                  <a:lnTo>
                    <a:pt x="7688" y="3593"/>
                  </a:lnTo>
                  <a:lnTo>
                    <a:pt x="7540" y="3888"/>
                  </a:lnTo>
                  <a:lnTo>
                    <a:pt x="7417" y="4188"/>
                  </a:lnTo>
                  <a:lnTo>
                    <a:pt x="7245" y="4390"/>
                  </a:lnTo>
                  <a:lnTo>
                    <a:pt x="7329" y="4406"/>
                  </a:lnTo>
                  <a:lnTo>
                    <a:pt x="7412" y="4383"/>
                  </a:lnTo>
                  <a:lnTo>
                    <a:pt x="7492" y="4332"/>
                  </a:lnTo>
                  <a:lnTo>
                    <a:pt x="7570" y="4258"/>
                  </a:lnTo>
                  <a:lnTo>
                    <a:pt x="7642" y="4175"/>
                  </a:lnTo>
                  <a:lnTo>
                    <a:pt x="7711" y="4088"/>
                  </a:lnTo>
                  <a:lnTo>
                    <a:pt x="7777" y="4007"/>
                  </a:lnTo>
                  <a:lnTo>
                    <a:pt x="7838" y="3944"/>
                  </a:lnTo>
                  <a:lnTo>
                    <a:pt x="8029" y="3641"/>
                  </a:lnTo>
                  <a:lnTo>
                    <a:pt x="8232" y="3340"/>
                  </a:lnTo>
                  <a:lnTo>
                    <a:pt x="8435" y="3040"/>
                  </a:lnTo>
                  <a:lnTo>
                    <a:pt x="8638" y="2736"/>
                  </a:lnTo>
                  <a:lnTo>
                    <a:pt x="8831" y="2428"/>
                  </a:lnTo>
                  <a:lnTo>
                    <a:pt x="9012" y="2116"/>
                  </a:lnTo>
                  <a:lnTo>
                    <a:pt x="9173" y="1796"/>
                  </a:lnTo>
                  <a:lnTo>
                    <a:pt x="9309" y="1466"/>
                  </a:lnTo>
                  <a:lnTo>
                    <a:pt x="9305" y="1937"/>
                  </a:lnTo>
                  <a:lnTo>
                    <a:pt x="9265" y="2397"/>
                  </a:lnTo>
                  <a:lnTo>
                    <a:pt x="9187" y="2848"/>
                  </a:lnTo>
                  <a:lnTo>
                    <a:pt x="9070" y="3287"/>
                  </a:lnTo>
                  <a:lnTo>
                    <a:pt x="8915" y="3711"/>
                  </a:lnTo>
                  <a:lnTo>
                    <a:pt x="8718" y="4119"/>
                  </a:lnTo>
                  <a:lnTo>
                    <a:pt x="8480" y="4509"/>
                  </a:lnTo>
                  <a:lnTo>
                    <a:pt x="8201" y="4878"/>
                  </a:lnTo>
                  <a:lnTo>
                    <a:pt x="8258" y="4919"/>
                  </a:lnTo>
                  <a:lnTo>
                    <a:pt x="8595" y="4563"/>
                  </a:lnTo>
                  <a:lnTo>
                    <a:pt x="8849" y="4174"/>
                  </a:lnTo>
                  <a:lnTo>
                    <a:pt x="9043" y="3760"/>
                  </a:lnTo>
                  <a:lnTo>
                    <a:pt x="9199" y="3330"/>
                  </a:lnTo>
                  <a:lnTo>
                    <a:pt x="9343" y="2895"/>
                  </a:lnTo>
                  <a:lnTo>
                    <a:pt x="9500" y="2463"/>
                  </a:lnTo>
                  <a:lnTo>
                    <a:pt x="9690" y="2046"/>
                  </a:lnTo>
                  <a:lnTo>
                    <a:pt x="9941" y="1650"/>
                  </a:lnTo>
                  <a:lnTo>
                    <a:pt x="9940" y="2312"/>
                  </a:lnTo>
                  <a:lnTo>
                    <a:pt x="9856" y="2965"/>
                  </a:lnTo>
                  <a:lnTo>
                    <a:pt x="9693" y="3603"/>
                  </a:lnTo>
                  <a:lnTo>
                    <a:pt x="9456" y="4213"/>
                  </a:lnTo>
                  <a:lnTo>
                    <a:pt x="9146" y="4788"/>
                  </a:lnTo>
                  <a:lnTo>
                    <a:pt x="8771" y="5316"/>
                  </a:lnTo>
                  <a:lnTo>
                    <a:pt x="8332" y="5790"/>
                  </a:lnTo>
                  <a:lnTo>
                    <a:pt x="7838" y="6198"/>
                  </a:lnTo>
                  <a:lnTo>
                    <a:pt x="7725" y="6411"/>
                  </a:lnTo>
                  <a:lnTo>
                    <a:pt x="7595" y="6593"/>
                  </a:lnTo>
                  <a:lnTo>
                    <a:pt x="7446" y="6750"/>
                  </a:lnTo>
                  <a:lnTo>
                    <a:pt x="7282" y="6880"/>
                  </a:lnTo>
                  <a:lnTo>
                    <a:pt x="7104" y="6989"/>
                  </a:lnTo>
                  <a:lnTo>
                    <a:pt x="6911" y="7081"/>
                  </a:lnTo>
                  <a:lnTo>
                    <a:pt x="6710" y="7154"/>
                  </a:lnTo>
                  <a:lnTo>
                    <a:pt x="6499" y="7214"/>
                  </a:lnTo>
                  <a:lnTo>
                    <a:pt x="6181" y="7226"/>
                  </a:lnTo>
                  <a:lnTo>
                    <a:pt x="5857" y="7225"/>
                  </a:lnTo>
                  <a:lnTo>
                    <a:pt x="5536" y="7204"/>
                  </a:lnTo>
                  <a:lnTo>
                    <a:pt x="5221" y="7152"/>
                  </a:lnTo>
                  <a:lnTo>
                    <a:pt x="4917" y="7064"/>
                  </a:lnTo>
                  <a:lnTo>
                    <a:pt x="4630" y="6929"/>
                  </a:lnTo>
                  <a:lnTo>
                    <a:pt x="4366" y="6737"/>
                  </a:lnTo>
                  <a:lnTo>
                    <a:pt x="4129" y="6483"/>
                  </a:lnTo>
                  <a:lnTo>
                    <a:pt x="3998" y="6290"/>
                  </a:lnTo>
                  <a:lnTo>
                    <a:pt x="3858" y="6090"/>
                  </a:lnTo>
                  <a:lnTo>
                    <a:pt x="3726" y="5885"/>
                  </a:lnTo>
                  <a:lnTo>
                    <a:pt x="3614" y="5675"/>
                  </a:lnTo>
                  <a:lnTo>
                    <a:pt x="3537" y="5459"/>
                  </a:lnTo>
                  <a:lnTo>
                    <a:pt x="3512" y="5237"/>
                  </a:lnTo>
                  <a:lnTo>
                    <a:pt x="3551" y="5010"/>
                  </a:lnTo>
                  <a:lnTo>
                    <a:pt x="3672" y="4777"/>
                  </a:lnTo>
                  <a:lnTo>
                    <a:pt x="3679" y="4770"/>
                  </a:lnTo>
                  <a:lnTo>
                    <a:pt x="3687" y="4762"/>
                  </a:lnTo>
                  <a:lnTo>
                    <a:pt x="3696" y="4752"/>
                  </a:lnTo>
                  <a:lnTo>
                    <a:pt x="3704" y="4742"/>
                  </a:lnTo>
                  <a:lnTo>
                    <a:pt x="3710" y="4729"/>
                  </a:lnTo>
                  <a:lnTo>
                    <a:pt x="3714" y="4714"/>
                  </a:lnTo>
                  <a:lnTo>
                    <a:pt x="3714" y="4697"/>
                  </a:lnTo>
                  <a:lnTo>
                    <a:pt x="3709" y="4675"/>
                  </a:lnTo>
                  <a:lnTo>
                    <a:pt x="3672" y="4634"/>
                  </a:lnTo>
                  <a:lnTo>
                    <a:pt x="3624" y="4673"/>
                  </a:lnTo>
                  <a:lnTo>
                    <a:pt x="3581" y="4717"/>
                  </a:lnTo>
                  <a:lnTo>
                    <a:pt x="3544" y="4764"/>
                  </a:lnTo>
                  <a:lnTo>
                    <a:pt x="3513" y="4812"/>
                  </a:lnTo>
                  <a:lnTo>
                    <a:pt x="3487" y="4863"/>
                  </a:lnTo>
                  <a:lnTo>
                    <a:pt x="3466" y="4915"/>
                  </a:lnTo>
                  <a:lnTo>
                    <a:pt x="3451" y="4966"/>
                  </a:lnTo>
                  <a:lnTo>
                    <a:pt x="3441" y="5020"/>
                  </a:lnTo>
                  <a:lnTo>
                    <a:pt x="3450" y="4896"/>
                  </a:lnTo>
                  <a:lnTo>
                    <a:pt x="3465" y="4769"/>
                  </a:lnTo>
                  <a:lnTo>
                    <a:pt x="3489" y="4640"/>
                  </a:lnTo>
                  <a:lnTo>
                    <a:pt x="3523" y="4511"/>
                  </a:lnTo>
                  <a:lnTo>
                    <a:pt x="3568" y="4384"/>
                  </a:lnTo>
                  <a:lnTo>
                    <a:pt x="3629" y="4263"/>
                  </a:lnTo>
                  <a:lnTo>
                    <a:pt x="3707" y="4150"/>
                  </a:lnTo>
                  <a:lnTo>
                    <a:pt x="3805" y="4046"/>
                  </a:lnTo>
                  <a:lnTo>
                    <a:pt x="3747" y="4004"/>
                  </a:lnTo>
                  <a:lnTo>
                    <a:pt x="3679" y="4048"/>
                  </a:lnTo>
                  <a:lnTo>
                    <a:pt x="3617" y="4100"/>
                  </a:lnTo>
                  <a:lnTo>
                    <a:pt x="3560" y="4163"/>
                  </a:lnTo>
                  <a:lnTo>
                    <a:pt x="3511" y="4229"/>
                  </a:lnTo>
                  <a:lnTo>
                    <a:pt x="3464" y="4303"/>
                  </a:lnTo>
                  <a:lnTo>
                    <a:pt x="3421" y="4378"/>
                  </a:lnTo>
                  <a:lnTo>
                    <a:pt x="3382" y="4456"/>
                  </a:lnTo>
                  <a:lnTo>
                    <a:pt x="3346" y="4532"/>
                  </a:lnTo>
                  <a:lnTo>
                    <a:pt x="3359" y="4401"/>
                  </a:lnTo>
                  <a:lnTo>
                    <a:pt x="3395" y="4281"/>
                  </a:lnTo>
                  <a:lnTo>
                    <a:pt x="3447" y="4168"/>
                  </a:lnTo>
                  <a:lnTo>
                    <a:pt x="3511" y="4059"/>
                  </a:lnTo>
                  <a:lnTo>
                    <a:pt x="3578" y="3949"/>
                  </a:lnTo>
                  <a:lnTo>
                    <a:pt x="3645" y="3839"/>
                  </a:lnTo>
                  <a:lnTo>
                    <a:pt x="3702" y="3723"/>
                  </a:lnTo>
                  <a:lnTo>
                    <a:pt x="3747" y="3598"/>
                  </a:lnTo>
                  <a:lnTo>
                    <a:pt x="3665" y="3609"/>
                  </a:lnTo>
                  <a:lnTo>
                    <a:pt x="3589" y="3647"/>
                  </a:lnTo>
                  <a:lnTo>
                    <a:pt x="3520" y="3710"/>
                  </a:lnTo>
                  <a:lnTo>
                    <a:pt x="3455" y="3789"/>
                  </a:lnTo>
                  <a:lnTo>
                    <a:pt x="3397" y="3879"/>
                  </a:lnTo>
                  <a:lnTo>
                    <a:pt x="3344" y="3973"/>
                  </a:lnTo>
                  <a:lnTo>
                    <a:pt x="3295" y="4064"/>
                  </a:lnTo>
                  <a:lnTo>
                    <a:pt x="3251" y="4147"/>
                  </a:lnTo>
                  <a:lnTo>
                    <a:pt x="3265" y="4138"/>
                  </a:lnTo>
                  <a:lnTo>
                    <a:pt x="3281" y="4087"/>
                  </a:lnTo>
                  <a:lnTo>
                    <a:pt x="3303" y="4004"/>
                  </a:lnTo>
                  <a:lnTo>
                    <a:pt x="3334" y="3902"/>
                  </a:lnTo>
                  <a:lnTo>
                    <a:pt x="3373" y="3791"/>
                  </a:lnTo>
                  <a:lnTo>
                    <a:pt x="3425" y="3682"/>
                  </a:lnTo>
                  <a:lnTo>
                    <a:pt x="3491" y="3588"/>
                  </a:lnTo>
                  <a:lnTo>
                    <a:pt x="3576" y="3517"/>
                  </a:lnTo>
                  <a:lnTo>
                    <a:pt x="3575" y="3497"/>
                  </a:lnTo>
                  <a:lnTo>
                    <a:pt x="3571" y="3480"/>
                  </a:lnTo>
                  <a:lnTo>
                    <a:pt x="3567" y="3465"/>
                  </a:lnTo>
                  <a:lnTo>
                    <a:pt x="3560" y="3452"/>
                  </a:lnTo>
                  <a:lnTo>
                    <a:pt x="3553" y="3442"/>
                  </a:lnTo>
                  <a:lnTo>
                    <a:pt x="3543" y="3432"/>
                  </a:lnTo>
                  <a:lnTo>
                    <a:pt x="3532" y="3423"/>
                  </a:lnTo>
                  <a:lnTo>
                    <a:pt x="3519" y="3415"/>
                  </a:lnTo>
                  <a:lnTo>
                    <a:pt x="3251" y="3700"/>
                  </a:lnTo>
                  <a:lnTo>
                    <a:pt x="3254" y="3710"/>
                  </a:lnTo>
                  <a:lnTo>
                    <a:pt x="3254" y="3696"/>
                  </a:lnTo>
                  <a:lnTo>
                    <a:pt x="3251" y="3666"/>
                  </a:lnTo>
                  <a:lnTo>
                    <a:pt x="3249" y="3625"/>
                  </a:lnTo>
                  <a:lnTo>
                    <a:pt x="3247" y="3578"/>
                  </a:lnTo>
                  <a:lnTo>
                    <a:pt x="3253" y="3529"/>
                  </a:lnTo>
                  <a:lnTo>
                    <a:pt x="3266" y="3488"/>
                  </a:lnTo>
                  <a:lnTo>
                    <a:pt x="3288" y="3457"/>
                  </a:lnTo>
                  <a:lnTo>
                    <a:pt x="3279" y="3438"/>
                  </a:lnTo>
                  <a:lnTo>
                    <a:pt x="3268" y="3425"/>
                  </a:lnTo>
                  <a:lnTo>
                    <a:pt x="3253" y="3417"/>
                  </a:lnTo>
                  <a:lnTo>
                    <a:pt x="3237" y="3414"/>
                  </a:lnTo>
                  <a:lnTo>
                    <a:pt x="3217" y="3413"/>
                  </a:lnTo>
                  <a:lnTo>
                    <a:pt x="3197" y="3414"/>
                  </a:lnTo>
                  <a:lnTo>
                    <a:pt x="3175" y="3415"/>
                  </a:lnTo>
                  <a:lnTo>
                    <a:pt x="3155" y="3415"/>
                  </a:lnTo>
                  <a:lnTo>
                    <a:pt x="3203" y="3417"/>
                  </a:lnTo>
                  <a:lnTo>
                    <a:pt x="3212" y="3382"/>
                  </a:lnTo>
                  <a:lnTo>
                    <a:pt x="3200" y="3323"/>
                  </a:lnTo>
                  <a:lnTo>
                    <a:pt x="3179" y="3245"/>
                  </a:lnTo>
                  <a:lnTo>
                    <a:pt x="3162" y="3163"/>
                  </a:lnTo>
                  <a:lnTo>
                    <a:pt x="3164" y="3083"/>
                  </a:lnTo>
                  <a:lnTo>
                    <a:pt x="3203" y="3014"/>
                  </a:lnTo>
                  <a:lnTo>
                    <a:pt x="3288" y="2969"/>
                  </a:lnTo>
                  <a:lnTo>
                    <a:pt x="3288" y="2952"/>
                  </a:lnTo>
                  <a:lnTo>
                    <a:pt x="3289" y="2934"/>
                  </a:lnTo>
                  <a:lnTo>
                    <a:pt x="3290" y="2913"/>
                  </a:lnTo>
                  <a:lnTo>
                    <a:pt x="3290" y="2891"/>
                  </a:lnTo>
                  <a:lnTo>
                    <a:pt x="3287" y="2871"/>
                  </a:lnTo>
                  <a:lnTo>
                    <a:pt x="3279" y="2852"/>
                  </a:lnTo>
                  <a:lnTo>
                    <a:pt x="3268" y="2837"/>
                  </a:lnTo>
                  <a:lnTo>
                    <a:pt x="3251" y="2827"/>
                  </a:lnTo>
                  <a:lnTo>
                    <a:pt x="3156" y="2841"/>
                  </a:lnTo>
                  <a:lnTo>
                    <a:pt x="3072" y="2887"/>
                  </a:lnTo>
                  <a:lnTo>
                    <a:pt x="2996" y="2954"/>
                  </a:lnTo>
                  <a:lnTo>
                    <a:pt x="2920" y="3030"/>
                  </a:lnTo>
                  <a:lnTo>
                    <a:pt x="2844" y="3102"/>
                  </a:lnTo>
                  <a:lnTo>
                    <a:pt x="2761" y="3158"/>
                  </a:lnTo>
                  <a:lnTo>
                    <a:pt x="2669" y="3186"/>
                  </a:lnTo>
                  <a:lnTo>
                    <a:pt x="2563" y="3172"/>
                  </a:lnTo>
                  <a:lnTo>
                    <a:pt x="2593" y="3152"/>
                  </a:lnTo>
                  <a:lnTo>
                    <a:pt x="2627" y="3135"/>
                  </a:lnTo>
                  <a:lnTo>
                    <a:pt x="2663" y="3119"/>
                  </a:lnTo>
                  <a:lnTo>
                    <a:pt x="2698" y="3101"/>
                  </a:lnTo>
                  <a:lnTo>
                    <a:pt x="2731" y="3080"/>
                  </a:lnTo>
                  <a:lnTo>
                    <a:pt x="2757" y="3052"/>
                  </a:lnTo>
                  <a:lnTo>
                    <a:pt x="2778" y="3016"/>
                  </a:lnTo>
                  <a:lnTo>
                    <a:pt x="2791" y="2969"/>
                  </a:lnTo>
                  <a:lnTo>
                    <a:pt x="2702" y="2959"/>
                  </a:lnTo>
                  <a:lnTo>
                    <a:pt x="2616" y="2986"/>
                  </a:lnTo>
                  <a:lnTo>
                    <a:pt x="2534" y="3037"/>
                  </a:lnTo>
                  <a:lnTo>
                    <a:pt x="2454" y="3103"/>
                  </a:lnTo>
                  <a:lnTo>
                    <a:pt x="2372" y="3175"/>
                  </a:lnTo>
                  <a:lnTo>
                    <a:pt x="2289" y="3241"/>
                  </a:lnTo>
                  <a:lnTo>
                    <a:pt x="2198" y="3291"/>
                  </a:lnTo>
                  <a:lnTo>
                    <a:pt x="2103" y="3314"/>
                  </a:lnTo>
                  <a:lnTo>
                    <a:pt x="2156" y="3222"/>
                  </a:lnTo>
                  <a:lnTo>
                    <a:pt x="2210" y="3127"/>
                  </a:lnTo>
                  <a:lnTo>
                    <a:pt x="2272" y="3031"/>
                  </a:lnTo>
                  <a:lnTo>
                    <a:pt x="2337" y="2940"/>
                  </a:lnTo>
                  <a:lnTo>
                    <a:pt x="2408" y="2849"/>
                  </a:lnTo>
                  <a:lnTo>
                    <a:pt x="2484" y="2766"/>
                  </a:lnTo>
                  <a:lnTo>
                    <a:pt x="2568" y="2690"/>
                  </a:lnTo>
                  <a:lnTo>
                    <a:pt x="2658" y="2624"/>
                  </a:lnTo>
                  <a:lnTo>
                    <a:pt x="2533" y="2657"/>
                  </a:lnTo>
                  <a:lnTo>
                    <a:pt x="2416" y="2719"/>
                  </a:lnTo>
                  <a:lnTo>
                    <a:pt x="2307" y="2804"/>
                  </a:lnTo>
                  <a:lnTo>
                    <a:pt x="2203" y="2907"/>
                  </a:lnTo>
                  <a:lnTo>
                    <a:pt x="2105" y="3019"/>
                  </a:lnTo>
                  <a:lnTo>
                    <a:pt x="2012" y="3136"/>
                  </a:lnTo>
                  <a:lnTo>
                    <a:pt x="1924" y="3250"/>
                  </a:lnTo>
                  <a:lnTo>
                    <a:pt x="1836" y="3356"/>
                  </a:lnTo>
                  <a:lnTo>
                    <a:pt x="1779" y="3314"/>
                  </a:lnTo>
                  <a:lnTo>
                    <a:pt x="1800" y="3293"/>
                  </a:lnTo>
                  <a:lnTo>
                    <a:pt x="1823" y="3271"/>
                  </a:lnTo>
                  <a:lnTo>
                    <a:pt x="1846" y="3250"/>
                  </a:lnTo>
                  <a:lnTo>
                    <a:pt x="1867" y="3229"/>
                  </a:lnTo>
                  <a:lnTo>
                    <a:pt x="1885" y="3205"/>
                  </a:lnTo>
                  <a:lnTo>
                    <a:pt x="1900" y="3178"/>
                  </a:lnTo>
                  <a:lnTo>
                    <a:pt x="1908" y="3146"/>
                  </a:lnTo>
                  <a:lnTo>
                    <a:pt x="1913" y="3110"/>
                  </a:lnTo>
                  <a:lnTo>
                    <a:pt x="1875" y="3098"/>
                  </a:lnTo>
                  <a:lnTo>
                    <a:pt x="1834" y="3102"/>
                  </a:lnTo>
                  <a:lnTo>
                    <a:pt x="1792" y="3122"/>
                  </a:lnTo>
                  <a:lnTo>
                    <a:pt x="1752" y="3152"/>
                  </a:lnTo>
                  <a:lnTo>
                    <a:pt x="1711" y="3189"/>
                  </a:lnTo>
                  <a:lnTo>
                    <a:pt x="1672" y="3230"/>
                  </a:lnTo>
                  <a:lnTo>
                    <a:pt x="1637" y="3273"/>
                  </a:lnTo>
                  <a:lnTo>
                    <a:pt x="1606" y="3314"/>
                  </a:lnTo>
                  <a:lnTo>
                    <a:pt x="1604" y="3299"/>
                  </a:lnTo>
                  <a:lnTo>
                    <a:pt x="1600" y="3285"/>
                  </a:lnTo>
                  <a:lnTo>
                    <a:pt x="1592" y="3270"/>
                  </a:lnTo>
                  <a:lnTo>
                    <a:pt x="1585" y="3256"/>
                  </a:lnTo>
                  <a:lnTo>
                    <a:pt x="1575" y="3243"/>
                  </a:lnTo>
                  <a:lnTo>
                    <a:pt x="1565" y="3231"/>
                  </a:lnTo>
                  <a:lnTo>
                    <a:pt x="1556" y="3222"/>
                  </a:lnTo>
                  <a:lnTo>
                    <a:pt x="1548" y="3213"/>
                  </a:lnTo>
                  <a:lnTo>
                    <a:pt x="2065" y="2624"/>
                  </a:lnTo>
                  <a:lnTo>
                    <a:pt x="2008" y="2583"/>
                  </a:lnTo>
                  <a:lnTo>
                    <a:pt x="1918" y="2630"/>
                  </a:lnTo>
                  <a:lnTo>
                    <a:pt x="1833" y="2690"/>
                  </a:lnTo>
                  <a:lnTo>
                    <a:pt x="1754" y="2761"/>
                  </a:lnTo>
                  <a:lnTo>
                    <a:pt x="1678" y="2840"/>
                  </a:lnTo>
                  <a:lnTo>
                    <a:pt x="1603" y="2924"/>
                  </a:lnTo>
                  <a:lnTo>
                    <a:pt x="1529" y="3009"/>
                  </a:lnTo>
                  <a:lnTo>
                    <a:pt x="1454" y="3093"/>
                  </a:lnTo>
                  <a:lnTo>
                    <a:pt x="1378" y="3172"/>
                  </a:lnTo>
                  <a:lnTo>
                    <a:pt x="1383" y="3127"/>
                  </a:lnTo>
                  <a:lnTo>
                    <a:pt x="1411" y="3056"/>
                  </a:lnTo>
                  <a:lnTo>
                    <a:pt x="1458" y="2964"/>
                  </a:lnTo>
                  <a:lnTo>
                    <a:pt x="1521" y="2861"/>
                  </a:lnTo>
                  <a:lnTo>
                    <a:pt x="1593" y="2750"/>
                  </a:lnTo>
                  <a:lnTo>
                    <a:pt x="1672" y="2640"/>
                  </a:lnTo>
                  <a:lnTo>
                    <a:pt x="1755" y="2534"/>
                  </a:lnTo>
                  <a:lnTo>
                    <a:pt x="1836" y="2441"/>
                  </a:lnTo>
                  <a:lnTo>
                    <a:pt x="1801" y="2403"/>
                  </a:lnTo>
                  <a:lnTo>
                    <a:pt x="1771" y="2391"/>
                  </a:lnTo>
                  <a:lnTo>
                    <a:pt x="1741" y="2397"/>
                  </a:lnTo>
                  <a:lnTo>
                    <a:pt x="1714" y="2417"/>
                  </a:lnTo>
                  <a:lnTo>
                    <a:pt x="1686" y="2441"/>
                  </a:lnTo>
                  <a:lnTo>
                    <a:pt x="1660" y="2464"/>
                  </a:lnTo>
                  <a:lnTo>
                    <a:pt x="1634" y="2481"/>
                  </a:lnTo>
                  <a:lnTo>
                    <a:pt x="1606" y="2482"/>
                  </a:lnTo>
                  <a:lnTo>
                    <a:pt x="1581" y="2533"/>
                  </a:lnTo>
                  <a:lnTo>
                    <a:pt x="1550" y="2582"/>
                  </a:lnTo>
                  <a:lnTo>
                    <a:pt x="1516" y="2627"/>
                  </a:lnTo>
                  <a:lnTo>
                    <a:pt x="1477" y="2670"/>
                  </a:lnTo>
                  <a:lnTo>
                    <a:pt x="1437" y="2711"/>
                  </a:lnTo>
                  <a:lnTo>
                    <a:pt x="1395" y="2751"/>
                  </a:lnTo>
                  <a:lnTo>
                    <a:pt x="1357" y="2790"/>
                  </a:lnTo>
                  <a:lnTo>
                    <a:pt x="1320" y="2827"/>
                  </a:lnTo>
                  <a:lnTo>
                    <a:pt x="1227" y="2793"/>
                  </a:lnTo>
                  <a:lnTo>
                    <a:pt x="1158" y="2813"/>
                  </a:lnTo>
                  <a:lnTo>
                    <a:pt x="1108" y="2872"/>
                  </a:lnTo>
                  <a:lnTo>
                    <a:pt x="1064" y="2954"/>
                  </a:lnTo>
                  <a:lnTo>
                    <a:pt x="1021" y="3042"/>
                  </a:lnTo>
                  <a:lnTo>
                    <a:pt x="973" y="3119"/>
                  </a:lnTo>
                  <a:lnTo>
                    <a:pt x="908" y="3167"/>
                  </a:lnTo>
                  <a:lnTo>
                    <a:pt x="823" y="3172"/>
                  </a:lnTo>
                  <a:lnTo>
                    <a:pt x="848" y="3049"/>
                  </a:lnTo>
                  <a:lnTo>
                    <a:pt x="892" y="2935"/>
                  </a:lnTo>
                  <a:lnTo>
                    <a:pt x="954" y="2827"/>
                  </a:lnTo>
                  <a:lnTo>
                    <a:pt x="1028" y="2726"/>
                  </a:lnTo>
                  <a:lnTo>
                    <a:pt x="1111" y="2629"/>
                  </a:lnTo>
                  <a:lnTo>
                    <a:pt x="1198" y="2533"/>
                  </a:lnTo>
                  <a:lnTo>
                    <a:pt x="1288" y="2438"/>
                  </a:lnTo>
                  <a:lnTo>
                    <a:pt x="1378" y="2340"/>
                  </a:lnTo>
                  <a:lnTo>
                    <a:pt x="1294" y="2314"/>
                  </a:lnTo>
                  <a:lnTo>
                    <a:pt x="1217" y="2323"/>
                  </a:lnTo>
                  <a:lnTo>
                    <a:pt x="1145" y="2359"/>
                  </a:lnTo>
                  <a:lnTo>
                    <a:pt x="1078" y="2413"/>
                  </a:lnTo>
                  <a:lnTo>
                    <a:pt x="1012" y="2482"/>
                  </a:lnTo>
                  <a:lnTo>
                    <a:pt x="949" y="2554"/>
                  </a:lnTo>
                  <a:lnTo>
                    <a:pt x="886" y="2625"/>
                  </a:lnTo>
                  <a:lnTo>
                    <a:pt x="823" y="2684"/>
                  </a:lnTo>
                  <a:lnTo>
                    <a:pt x="833" y="2577"/>
                  </a:lnTo>
                  <a:lnTo>
                    <a:pt x="873" y="2469"/>
                  </a:lnTo>
                  <a:lnTo>
                    <a:pt x="939" y="2360"/>
                  </a:lnTo>
                  <a:lnTo>
                    <a:pt x="1020" y="2248"/>
                  </a:lnTo>
                  <a:lnTo>
                    <a:pt x="1113" y="2138"/>
                  </a:lnTo>
                  <a:lnTo>
                    <a:pt x="1207" y="2029"/>
                  </a:lnTo>
                  <a:lnTo>
                    <a:pt x="1297" y="1920"/>
                  </a:lnTo>
                  <a:lnTo>
                    <a:pt x="1378" y="1811"/>
                  </a:lnTo>
                  <a:lnTo>
                    <a:pt x="1320" y="1751"/>
                  </a:lnTo>
                  <a:lnTo>
                    <a:pt x="1199" y="1854"/>
                  </a:lnTo>
                  <a:lnTo>
                    <a:pt x="1084" y="1963"/>
                  </a:lnTo>
                  <a:lnTo>
                    <a:pt x="974" y="2080"/>
                  </a:lnTo>
                  <a:lnTo>
                    <a:pt x="869" y="2201"/>
                  </a:lnTo>
                  <a:lnTo>
                    <a:pt x="773" y="2326"/>
                  </a:lnTo>
                  <a:lnTo>
                    <a:pt x="685" y="2456"/>
                  </a:lnTo>
                  <a:lnTo>
                    <a:pt x="605" y="2590"/>
                  </a:lnTo>
                  <a:lnTo>
                    <a:pt x="537" y="2726"/>
                  </a:lnTo>
                  <a:lnTo>
                    <a:pt x="562" y="2658"/>
                  </a:lnTo>
                  <a:lnTo>
                    <a:pt x="593" y="2592"/>
                  </a:lnTo>
                  <a:lnTo>
                    <a:pt x="632" y="2526"/>
                  </a:lnTo>
                  <a:lnTo>
                    <a:pt x="672" y="2462"/>
                  </a:lnTo>
                  <a:lnTo>
                    <a:pt x="714" y="2397"/>
                  </a:lnTo>
                  <a:lnTo>
                    <a:pt x="753" y="2332"/>
                  </a:lnTo>
                  <a:lnTo>
                    <a:pt x="790" y="2264"/>
                  </a:lnTo>
                  <a:lnTo>
                    <a:pt x="823" y="2197"/>
                  </a:lnTo>
                  <a:lnTo>
                    <a:pt x="727" y="2095"/>
                  </a:lnTo>
                  <a:lnTo>
                    <a:pt x="364" y="2726"/>
                  </a:lnTo>
                  <a:lnTo>
                    <a:pt x="393" y="2646"/>
                  </a:lnTo>
                  <a:lnTo>
                    <a:pt x="389" y="2607"/>
                  </a:lnTo>
                  <a:lnTo>
                    <a:pt x="359" y="2599"/>
                  </a:lnTo>
                  <a:lnTo>
                    <a:pt x="312" y="2610"/>
                  </a:lnTo>
                  <a:lnTo>
                    <a:pt x="259" y="2626"/>
                  </a:lnTo>
                  <a:lnTo>
                    <a:pt x="205" y="2635"/>
                  </a:lnTo>
                  <a:lnTo>
                    <a:pt x="161" y="2625"/>
                  </a:lnTo>
                  <a:lnTo>
                    <a:pt x="135" y="2583"/>
                  </a:lnTo>
                  <a:lnTo>
                    <a:pt x="207" y="2465"/>
                  </a:lnTo>
                  <a:lnTo>
                    <a:pt x="214" y="2364"/>
                  </a:lnTo>
                  <a:lnTo>
                    <a:pt x="180" y="2276"/>
                  </a:lnTo>
                  <a:lnTo>
                    <a:pt x="130" y="2196"/>
                  </a:lnTo>
                  <a:lnTo>
                    <a:pt x="88" y="2118"/>
                  </a:lnTo>
                  <a:lnTo>
                    <a:pt x="80" y="2039"/>
                  </a:lnTo>
                  <a:lnTo>
                    <a:pt x="132" y="1951"/>
                  </a:lnTo>
                  <a:lnTo>
                    <a:pt x="268" y="1852"/>
                  </a:lnTo>
                  <a:lnTo>
                    <a:pt x="236" y="1823"/>
                  </a:lnTo>
                  <a:lnTo>
                    <a:pt x="209" y="1785"/>
                  </a:lnTo>
                  <a:lnTo>
                    <a:pt x="186" y="1740"/>
                  </a:lnTo>
                  <a:lnTo>
                    <a:pt x="163" y="1697"/>
                  </a:lnTo>
                  <a:lnTo>
                    <a:pt x="135" y="1661"/>
                  </a:lnTo>
                  <a:lnTo>
                    <a:pt x="101" y="1639"/>
                  </a:lnTo>
                  <a:lnTo>
                    <a:pt x="56" y="1633"/>
                  </a:lnTo>
                  <a:lnTo>
                    <a:pt x="0" y="1650"/>
                  </a:lnTo>
                  <a:lnTo>
                    <a:pt x="190" y="1310"/>
                  </a:lnTo>
                  <a:lnTo>
                    <a:pt x="450" y="1021"/>
                  </a:lnTo>
                  <a:lnTo>
                    <a:pt x="767" y="776"/>
                  </a:lnTo>
                  <a:lnTo>
                    <a:pt x="1125" y="568"/>
                  </a:lnTo>
                  <a:lnTo>
                    <a:pt x="1512" y="392"/>
                  </a:lnTo>
                  <a:lnTo>
                    <a:pt x="1912" y="245"/>
                  </a:lnTo>
                  <a:lnTo>
                    <a:pt x="2311" y="117"/>
                  </a:lnTo>
                  <a:lnTo>
                    <a:pt x="2696" y="4"/>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9" name="Freeform 7"/>
            <p:cNvSpPr>
              <a:spLocks/>
            </p:cNvSpPr>
            <p:nvPr/>
          </p:nvSpPr>
          <p:spPr bwMode="auto">
            <a:xfrm>
              <a:off x="1199" y="1756"/>
              <a:ext cx="513" cy="639"/>
            </a:xfrm>
            <a:custGeom>
              <a:avLst/>
              <a:gdLst>
                <a:gd name="T0" fmla="*/ 3 w 4104"/>
                <a:gd name="T1" fmla="*/ 1 h 4471"/>
                <a:gd name="T2" fmla="*/ 3 w 4104"/>
                <a:gd name="T3" fmla="*/ 0 h 4471"/>
                <a:gd name="T4" fmla="*/ 3 w 4104"/>
                <a:gd name="T5" fmla="*/ 1 h 4471"/>
                <a:gd name="T6" fmla="*/ 5 w 4104"/>
                <a:gd name="T7" fmla="*/ 1 h 4471"/>
                <a:gd name="T8" fmla="*/ 5 w 4104"/>
                <a:gd name="T9" fmla="*/ 2 h 4471"/>
                <a:gd name="T10" fmla="*/ 5 w 4104"/>
                <a:gd name="T11" fmla="*/ 3 h 4471"/>
                <a:gd name="T12" fmla="*/ 6 w 4104"/>
                <a:gd name="T13" fmla="*/ 2 h 4471"/>
                <a:gd name="T14" fmla="*/ 6 w 4104"/>
                <a:gd name="T15" fmla="*/ 2 h 4471"/>
                <a:gd name="T16" fmla="*/ 6 w 4104"/>
                <a:gd name="T17" fmla="*/ 3 h 4471"/>
                <a:gd name="T18" fmla="*/ 8 w 4104"/>
                <a:gd name="T19" fmla="*/ 2 h 4471"/>
                <a:gd name="T20" fmla="*/ 8 w 4104"/>
                <a:gd name="T21" fmla="*/ 3 h 4471"/>
                <a:gd name="T22" fmla="*/ 8 w 4104"/>
                <a:gd name="T23" fmla="*/ 4 h 4471"/>
                <a:gd name="T24" fmla="*/ 7 w 4104"/>
                <a:gd name="T25" fmla="*/ 6 h 4471"/>
                <a:gd name="T26" fmla="*/ 7 w 4104"/>
                <a:gd name="T27" fmla="*/ 7 h 4471"/>
                <a:gd name="T28" fmla="*/ 8 w 4104"/>
                <a:gd name="T29" fmla="*/ 7 h 4471"/>
                <a:gd name="T30" fmla="*/ 8 w 4104"/>
                <a:gd name="T31" fmla="*/ 8 h 4471"/>
                <a:gd name="T32" fmla="*/ 7 w 4104"/>
                <a:gd name="T33" fmla="*/ 9 h 4471"/>
                <a:gd name="T34" fmla="*/ 7 w 4104"/>
                <a:gd name="T35" fmla="*/ 9 h 4471"/>
                <a:gd name="T36" fmla="*/ 8 w 4104"/>
                <a:gd name="T37" fmla="*/ 9 h 4471"/>
                <a:gd name="T38" fmla="*/ 8 w 4104"/>
                <a:gd name="T39" fmla="*/ 9 h 4471"/>
                <a:gd name="T40" fmla="*/ 7 w 4104"/>
                <a:gd name="T41" fmla="*/ 11 h 4471"/>
                <a:gd name="T42" fmla="*/ 7 w 4104"/>
                <a:gd name="T43" fmla="*/ 11 h 4471"/>
                <a:gd name="T44" fmla="*/ 8 w 4104"/>
                <a:gd name="T45" fmla="*/ 11 h 4471"/>
                <a:gd name="T46" fmla="*/ 7 w 4104"/>
                <a:gd name="T47" fmla="*/ 12 h 4471"/>
                <a:gd name="T48" fmla="*/ 5 w 4104"/>
                <a:gd name="T49" fmla="*/ 13 h 4471"/>
                <a:gd name="T50" fmla="*/ 5 w 4104"/>
                <a:gd name="T51" fmla="*/ 12 h 4471"/>
                <a:gd name="T52" fmla="*/ 6 w 4104"/>
                <a:gd name="T53" fmla="*/ 11 h 4471"/>
                <a:gd name="T54" fmla="*/ 6 w 4104"/>
                <a:gd name="T55" fmla="*/ 11 h 4471"/>
                <a:gd name="T56" fmla="*/ 6 w 4104"/>
                <a:gd name="T57" fmla="*/ 10 h 4471"/>
                <a:gd name="T58" fmla="*/ 5 w 4104"/>
                <a:gd name="T59" fmla="*/ 10 h 4471"/>
                <a:gd name="T60" fmla="*/ 5 w 4104"/>
                <a:gd name="T61" fmla="*/ 10 h 4471"/>
                <a:gd name="T62" fmla="*/ 4 w 4104"/>
                <a:gd name="T63" fmla="*/ 9 h 4471"/>
                <a:gd name="T64" fmla="*/ 5 w 4104"/>
                <a:gd name="T65" fmla="*/ 9 h 4471"/>
                <a:gd name="T66" fmla="*/ 5 w 4104"/>
                <a:gd name="T67" fmla="*/ 8 h 4471"/>
                <a:gd name="T68" fmla="*/ 4 w 4104"/>
                <a:gd name="T69" fmla="*/ 8 h 4471"/>
                <a:gd name="T70" fmla="*/ 4 w 4104"/>
                <a:gd name="T71" fmla="*/ 8 h 4471"/>
                <a:gd name="T72" fmla="*/ 3 w 4104"/>
                <a:gd name="T73" fmla="*/ 7 h 4471"/>
                <a:gd name="T74" fmla="*/ 3 w 4104"/>
                <a:gd name="T75" fmla="*/ 7 h 4471"/>
                <a:gd name="T76" fmla="*/ 3 w 4104"/>
                <a:gd name="T77" fmla="*/ 7 h 4471"/>
                <a:gd name="T78" fmla="*/ 3 w 4104"/>
                <a:gd name="T79" fmla="*/ 8 h 4471"/>
                <a:gd name="T80" fmla="*/ 3 w 4104"/>
                <a:gd name="T81" fmla="*/ 9 h 4471"/>
                <a:gd name="T82" fmla="*/ 2 w 4104"/>
                <a:gd name="T83" fmla="*/ 11 h 4471"/>
                <a:gd name="T84" fmla="*/ 2 w 4104"/>
                <a:gd name="T85" fmla="*/ 11 h 4471"/>
                <a:gd name="T86" fmla="*/ 1 w 4104"/>
                <a:gd name="T87" fmla="*/ 10 h 4471"/>
                <a:gd name="T88" fmla="*/ 1 w 4104"/>
                <a:gd name="T89" fmla="*/ 9 h 4471"/>
                <a:gd name="T90" fmla="*/ 1 w 4104"/>
                <a:gd name="T91" fmla="*/ 9 h 4471"/>
                <a:gd name="T92" fmla="*/ 1 w 4104"/>
                <a:gd name="T93" fmla="*/ 8 h 4471"/>
                <a:gd name="T94" fmla="*/ 1 w 4104"/>
                <a:gd name="T95" fmla="*/ 9 h 4471"/>
                <a:gd name="T96" fmla="*/ 0 w 4104"/>
                <a:gd name="T97" fmla="*/ 8 h 4471"/>
                <a:gd name="T98" fmla="*/ 0 w 4104"/>
                <a:gd name="T99" fmla="*/ 6 h 4471"/>
                <a:gd name="T100" fmla="*/ 1 w 4104"/>
                <a:gd name="T101" fmla="*/ 4 h 4471"/>
                <a:gd name="T102" fmla="*/ 1 w 4104"/>
                <a:gd name="T103" fmla="*/ 3 h 4471"/>
                <a:gd name="T104" fmla="*/ 2 w 4104"/>
                <a:gd name="T105" fmla="*/ 0 h 44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04"/>
                <a:gd name="T160" fmla="*/ 0 h 4471"/>
                <a:gd name="T161" fmla="*/ 4104 w 4104"/>
                <a:gd name="T162" fmla="*/ 4471 h 44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04" h="4471">
                  <a:moveTo>
                    <a:pt x="1294" y="548"/>
                  </a:moveTo>
                  <a:lnTo>
                    <a:pt x="1360" y="530"/>
                  </a:lnTo>
                  <a:lnTo>
                    <a:pt x="1406" y="481"/>
                  </a:lnTo>
                  <a:lnTo>
                    <a:pt x="1442" y="411"/>
                  </a:lnTo>
                  <a:lnTo>
                    <a:pt x="1474" y="327"/>
                  </a:lnTo>
                  <a:lnTo>
                    <a:pt x="1510" y="243"/>
                  </a:lnTo>
                  <a:lnTo>
                    <a:pt x="1556" y="162"/>
                  </a:lnTo>
                  <a:lnTo>
                    <a:pt x="1622" y="100"/>
                  </a:lnTo>
                  <a:lnTo>
                    <a:pt x="1714" y="60"/>
                  </a:lnTo>
                  <a:lnTo>
                    <a:pt x="1721" y="118"/>
                  </a:lnTo>
                  <a:lnTo>
                    <a:pt x="1720" y="182"/>
                  </a:lnTo>
                  <a:lnTo>
                    <a:pt x="1715" y="251"/>
                  </a:lnTo>
                  <a:lnTo>
                    <a:pt x="1710" y="319"/>
                  </a:lnTo>
                  <a:lnTo>
                    <a:pt x="1713" y="387"/>
                  </a:lnTo>
                  <a:lnTo>
                    <a:pt x="1727" y="449"/>
                  </a:lnTo>
                  <a:lnTo>
                    <a:pt x="1757" y="504"/>
                  </a:lnTo>
                  <a:lnTo>
                    <a:pt x="1809" y="548"/>
                  </a:lnTo>
                  <a:lnTo>
                    <a:pt x="2307" y="244"/>
                  </a:lnTo>
                  <a:lnTo>
                    <a:pt x="2314" y="305"/>
                  </a:lnTo>
                  <a:lnTo>
                    <a:pt x="2313" y="382"/>
                  </a:lnTo>
                  <a:lnTo>
                    <a:pt x="2308" y="468"/>
                  </a:lnTo>
                  <a:lnTo>
                    <a:pt x="2303" y="559"/>
                  </a:lnTo>
                  <a:lnTo>
                    <a:pt x="2306" y="649"/>
                  </a:lnTo>
                  <a:lnTo>
                    <a:pt x="2320" y="734"/>
                  </a:lnTo>
                  <a:lnTo>
                    <a:pt x="2349" y="811"/>
                  </a:lnTo>
                  <a:lnTo>
                    <a:pt x="2402" y="874"/>
                  </a:lnTo>
                  <a:lnTo>
                    <a:pt x="2514" y="825"/>
                  </a:lnTo>
                  <a:lnTo>
                    <a:pt x="2625" y="770"/>
                  </a:lnTo>
                  <a:lnTo>
                    <a:pt x="2737" y="714"/>
                  </a:lnTo>
                  <a:lnTo>
                    <a:pt x="2846" y="657"/>
                  </a:lnTo>
                  <a:lnTo>
                    <a:pt x="2959" y="604"/>
                  </a:lnTo>
                  <a:lnTo>
                    <a:pt x="3074" y="556"/>
                  </a:lnTo>
                  <a:lnTo>
                    <a:pt x="3194" y="517"/>
                  </a:lnTo>
                  <a:lnTo>
                    <a:pt x="3320" y="487"/>
                  </a:lnTo>
                  <a:lnTo>
                    <a:pt x="3278" y="545"/>
                  </a:lnTo>
                  <a:lnTo>
                    <a:pt x="3243" y="606"/>
                  </a:lnTo>
                  <a:lnTo>
                    <a:pt x="3214" y="675"/>
                  </a:lnTo>
                  <a:lnTo>
                    <a:pt x="3193" y="746"/>
                  </a:lnTo>
                  <a:lnTo>
                    <a:pt x="3182" y="819"/>
                  </a:lnTo>
                  <a:lnTo>
                    <a:pt x="3182" y="892"/>
                  </a:lnTo>
                  <a:lnTo>
                    <a:pt x="3196" y="965"/>
                  </a:lnTo>
                  <a:lnTo>
                    <a:pt x="3225" y="1035"/>
                  </a:lnTo>
                  <a:lnTo>
                    <a:pt x="3950" y="690"/>
                  </a:lnTo>
                  <a:lnTo>
                    <a:pt x="3966" y="756"/>
                  </a:lnTo>
                  <a:lnTo>
                    <a:pt x="3973" y="818"/>
                  </a:lnTo>
                  <a:lnTo>
                    <a:pt x="3973" y="876"/>
                  </a:lnTo>
                  <a:lnTo>
                    <a:pt x="3966" y="934"/>
                  </a:lnTo>
                  <a:lnTo>
                    <a:pt x="3955" y="992"/>
                  </a:lnTo>
                  <a:lnTo>
                    <a:pt x="3942" y="1050"/>
                  </a:lnTo>
                  <a:lnTo>
                    <a:pt x="3927" y="1112"/>
                  </a:lnTo>
                  <a:lnTo>
                    <a:pt x="3913" y="1177"/>
                  </a:lnTo>
                  <a:lnTo>
                    <a:pt x="3949" y="1330"/>
                  </a:lnTo>
                  <a:lnTo>
                    <a:pt x="3949" y="1486"/>
                  </a:lnTo>
                  <a:lnTo>
                    <a:pt x="3924" y="1642"/>
                  </a:lnTo>
                  <a:lnTo>
                    <a:pt x="3881" y="1800"/>
                  </a:lnTo>
                  <a:lnTo>
                    <a:pt x="3829" y="1958"/>
                  </a:lnTo>
                  <a:lnTo>
                    <a:pt x="3780" y="2117"/>
                  </a:lnTo>
                  <a:lnTo>
                    <a:pt x="3741" y="2277"/>
                  </a:lnTo>
                  <a:lnTo>
                    <a:pt x="3721" y="2436"/>
                  </a:lnTo>
                  <a:lnTo>
                    <a:pt x="3751" y="2461"/>
                  </a:lnTo>
                  <a:lnTo>
                    <a:pt x="3785" y="2477"/>
                  </a:lnTo>
                  <a:lnTo>
                    <a:pt x="3820" y="2486"/>
                  </a:lnTo>
                  <a:lnTo>
                    <a:pt x="3857" y="2490"/>
                  </a:lnTo>
                  <a:lnTo>
                    <a:pt x="3895" y="2491"/>
                  </a:lnTo>
                  <a:lnTo>
                    <a:pt x="3933" y="2491"/>
                  </a:lnTo>
                  <a:lnTo>
                    <a:pt x="3971" y="2492"/>
                  </a:lnTo>
                  <a:lnTo>
                    <a:pt x="4008" y="2497"/>
                  </a:lnTo>
                  <a:lnTo>
                    <a:pt x="3979" y="2579"/>
                  </a:lnTo>
                  <a:lnTo>
                    <a:pt x="3942" y="2655"/>
                  </a:lnTo>
                  <a:lnTo>
                    <a:pt x="3894" y="2728"/>
                  </a:lnTo>
                  <a:lnTo>
                    <a:pt x="3839" y="2797"/>
                  </a:lnTo>
                  <a:lnTo>
                    <a:pt x="3780" y="2865"/>
                  </a:lnTo>
                  <a:lnTo>
                    <a:pt x="3717" y="2931"/>
                  </a:lnTo>
                  <a:lnTo>
                    <a:pt x="3652" y="2999"/>
                  </a:lnTo>
                  <a:lnTo>
                    <a:pt x="3588" y="3065"/>
                  </a:lnTo>
                  <a:lnTo>
                    <a:pt x="3631" y="3136"/>
                  </a:lnTo>
                  <a:lnTo>
                    <a:pt x="3676" y="3167"/>
                  </a:lnTo>
                  <a:lnTo>
                    <a:pt x="3722" y="3171"/>
                  </a:lnTo>
                  <a:lnTo>
                    <a:pt x="3769" y="3153"/>
                  </a:lnTo>
                  <a:lnTo>
                    <a:pt x="3814" y="3121"/>
                  </a:lnTo>
                  <a:lnTo>
                    <a:pt x="3861" y="3084"/>
                  </a:lnTo>
                  <a:lnTo>
                    <a:pt x="3906" y="3049"/>
                  </a:lnTo>
                  <a:lnTo>
                    <a:pt x="3950" y="3024"/>
                  </a:lnTo>
                  <a:lnTo>
                    <a:pt x="4103" y="2883"/>
                  </a:lnTo>
                  <a:lnTo>
                    <a:pt x="4104" y="2997"/>
                  </a:lnTo>
                  <a:lnTo>
                    <a:pt x="4060" y="3117"/>
                  </a:lnTo>
                  <a:lnTo>
                    <a:pt x="3979" y="3244"/>
                  </a:lnTo>
                  <a:lnTo>
                    <a:pt x="3873" y="3371"/>
                  </a:lnTo>
                  <a:lnTo>
                    <a:pt x="3754" y="3494"/>
                  </a:lnTo>
                  <a:lnTo>
                    <a:pt x="3630" y="3609"/>
                  </a:lnTo>
                  <a:lnTo>
                    <a:pt x="3513" y="3712"/>
                  </a:lnTo>
                  <a:lnTo>
                    <a:pt x="3415" y="3797"/>
                  </a:lnTo>
                  <a:lnTo>
                    <a:pt x="3470" y="3883"/>
                  </a:lnTo>
                  <a:lnTo>
                    <a:pt x="3534" y="3918"/>
                  </a:lnTo>
                  <a:lnTo>
                    <a:pt x="3602" y="3912"/>
                  </a:lnTo>
                  <a:lnTo>
                    <a:pt x="3675" y="3877"/>
                  </a:lnTo>
                  <a:lnTo>
                    <a:pt x="3749" y="3825"/>
                  </a:lnTo>
                  <a:lnTo>
                    <a:pt x="3820" y="3762"/>
                  </a:lnTo>
                  <a:lnTo>
                    <a:pt x="3889" y="3703"/>
                  </a:lnTo>
                  <a:lnTo>
                    <a:pt x="3950" y="3654"/>
                  </a:lnTo>
                  <a:lnTo>
                    <a:pt x="4008" y="3654"/>
                  </a:lnTo>
                  <a:lnTo>
                    <a:pt x="3832" y="3811"/>
                  </a:lnTo>
                  <a:lnTo>
                    <a:pt x="3660" y="3981"/>
                  </a:lnTo>
                  <a:lnTo>
                    <a:pt x="3486" y="4147"/>
                  </a:lnTo>
                  <a:lnTo>
                    <a:pt x="3304" y="4296"/>
                  </a:lnTo>
                  <a:lnTo>
                    <a:pt x="3112" y="4408"/>
                  </a:lnTo>
                  <a:lnTo>
                    <a:pt x="2900" y="4471"/>
                  </a:lnTo>
                  <a:lnTo>
                    <a:pt x="2664" y="4469"/>
                  </a:lnTo>
                  <a:lnTo>
                    <a:pt x="2402" y="4385"/>
                  </a:lnTo>
                  <a:lnTo>
                    <a:pt x="2413" y="4293"/>
                  </a:lnTo>
                  <a:lnTo>
                    <a:pt x="2432" y="4200"/>
                  </a:lnTo>
                  <a:lnTo>
                    <a:pt x="2462" y="4114"/>
                  </a:lnTo>
                  <a:lnTo>
                    <a:pt x="2501" y="4035"/>
                  </a:lnTo>
                  <a:lnTo>
                    <a:pt x="2555" y="3971"/>
                  </a:lnTo>
                  <a:lnTo>
                    <a:pt x="2622" y="3924"/>
                  </a:lnTo>
                  <a:lnTo>
                    <a:pt x="2705" y="3898"/>
                  </a:lnTo>
                  <a:lnTo>
                    <a:pt x="2803" y="3898"/>
                  </a:lnTo>
                  <a:lnTo>
                    <a:pt x="2826" y="3855"/>
                  </a:lnTo>
                  <a:lnTo>
                    <a:pt x="2854" y="3811"/>
                  </a:lnTo>
                  <a:lnTo>
                    <a:pt x="2885" y="3768"/>
                  </a:lnTo>
                  <a:lnTo>
                    <a:pt x="2923" y="3726"/>
                  </a:lnTo>
                  <a:lnTo>
                    <a:pt x="2965" y="3684"/>
                  </a:lnTo>
                  <a:lnTo>
                    <a:pt x="3012" y="3641"/>
                  </a:lnTo>
                  <a:lnTo>
                    <a:pt x="3067" y="3597"/>
                  </a:lnTo>
                  <a:lnTo>
                    <a:pt x="3129" y="3553"/>
                  </a:lnTo>
                  <a:lnTo>
                    <a:pt x="3043" y="3555"/>
                  </a:lnTo>
                  <a:lnTo>
                    <a:pt x="2947" y="3557"/>
                  </a:lnTo>
                  <a:lnTo>
                    <a:pt x="2844" y="3557"/>
                  </a:lnTo>
                  <a:lnTo>
                    <a:pt x="2737" y="3551"/>
                  </a:lnTo>
                  <a:lnTo>
                    <a:pt x="2628" y="3537"/>
                  </a:lnTo>
                  <a:lnTo>
                    <a:pt x="2525" y="3510"/>
                  </a:lnTo>
                  <a:lnTo>
                    <a:pt x="2429" y="3469"/>
                  </a:lnTo>
                  <a:lnTo>
                    <a:pt x="2344" y="3411"/>
                  </a:lnTo>
                  <a:lnTo>
                    <a:pt x="2313" y="3385"/>
                  </a:lnTo>
                  <a:lnTo>
                    <a:pt x="2279" y="3349"/>
                  </a:lnTo>
                  <a:lnTo>
                    <a:pt x="2246" y="3304"/>
                  </a:lnTo>
                  <a:lnTo>
                    <a:pt x="2215" y="3257"/>
                  </a:lnTo>
                  <a:lnTo>
                    <a:pt x="2191" y="3202"/>
                  </a:lnTo>
                  <a:lnTo>
                    <a:pt x="2173" y="3146"/>
                  </a:lnTo>
                  <a:lnTo>
                    <a:pt x="2165" y="3086"/>
                  </a:lnTo>
                  <a:lnTo>
                    <a:pt x="2173" y="3024"/>
                  </a:lnTo>
                  <a:lnTo>
                    <a:pt x="2208" y="3010"/>
                  </a:lnTo>
                  <a:lnTo>
                    <a:pt x="2246" y="2994"/>
                  </a:lnTo>
                  <a:lnTo>
                    <a:pt x="2284" y="2976"/>
                  </a:lnTo>
                  <a:lnTo>
                    <a:pt x="2321" y="2955"/>
                  </a:lnTo>
                  <a:lnTo>
                    <a:pt x="2355" y="2930"/>
                  </a:lnTo>
                  <a:lnTo>
                    <a:pt x="2388" y="2900"/>
                  </a:lnTo>
                  <a:lnTo>
                    <a:pt x="2416" y="2865"/>
                  </a:lnTo>
                  <a:lnTo>
                    <a:pt x="2441" y="2822"/>
                  </a:lnTo>
                  <a:lnTo>
                    <a:pt x="2389" y="2800"/>
                  </a:lnTo>
                  <a:lnTo>
                    <a:pt x="2334" y="2792"/>
                  </a:lnTo>
                  <a:lnTo>
                    <a:pt x="2276" y="2796"/>
                  </a:lnTo>
                  <a:lnTo>
                    <a:pt x="2217" y="2807"/>
                  </a:lnTo>
                  <a:lnTo>
                    <a:pt x="2159" y="2826"/>
                  </a:lnTo>
                  <a:lnTo>
                    <a:pt x="2099" y="2845"/>
                  </a:lnTo>
                  <a:lnTo>
                    <a:pt x="2040" y="2866"/>
                  </a:lnTo>
                  <a:lnTo>
                    <a:pt x="1982" y="2883"/>
                  </a:lnTo>
                  <a:lnTo>
                    <a:pt x="1885" y="2843"/>
                  </a:lnTo>
                  <a:lnTo>
                    <a:pt x="1808" y="2783"/>
                  </a:lnTo>
                  <a:lnTo>
                    <a:pt x="1745" y="2710"/>
                  </a:lnTo>
                  <a:lnTo>
                    <a:pt x="1690" y="2627"/>
                  </a:lnTo>
                  <a:lnTo>
                    <a:pt x="1636" y="2540"/>
                  </a:lnTo>
                  <a:lnTo>
                    <a:pt x="1578" y="2452"/>
                  </a:lnTo>
                  <a:lnTo>
                    <a:pt x="1510" y="2369"/>
                  </a:lnTo>
                  <a:lnTo>
                    <a:pt x="1427" y="2295"/>
                  </a:lnTo>
                  <a:lnTo>
                    <a:pt x="1403" y="2326"/>
                  </a:lnTo>
                  <a:lnTo>
                    <a:pt x="1391" y="2362"/>
                  </a:lnTo>
                  <a:lnTo>
                    <a:pt x="1387" y="2399"/>
                  </a:lnTo>
                  <a:lnTo>
                    <a:pt x="1387" y="2438"/>
                  </a:lnTo>
                  <a:lnTo>
                    <a:pt x="1389" y="2475"/>
                  </a:lnTo>
                  <a:lnTo>
                    <a:pt x="1392" y="2512"/>
                  </a:lnTo>
                  <a:lnTo>
                    <a:pt x="1393" y="2547"/>
                  </a:lnTo>
                  <a:lnTo>
                    <a:pt x="1390" y="2579"/>
                  </a:lnTo>
                  <a:lnTo>
                    <a:pt x="1458" y="2671"/>
                  </a:lnTo>
                  <a:lnTo>
                    <a:pt x="1484" y="2762"/>
                  </a:lnTo>
                  <a:lnTo>
                    <a:pt x="1478" y="2854"/>
                  </a:lnTo>
                  <a:lnTo>
                    <a:pt x="1449" y="2944"/>
                  </a:lnTo>
                  <a:lnTo>
                    <a:pt x="1405" y="3035"/>
                  </a:lnTo>
                  <a:lnTo>
                    <a:pt x="1359" y="3128"/>
                  </a:lnTo>
                  <a:lnTo>
                    <a:pt x="1319" y="3218"/>
                  </a:lnTo>
                  <a:lnTo>
                    <a:pt x="1294" y="3309"/>
                  </a:lnTo>
                  <a:lnTo>
                    <a:pt x="1259" y="3396"/>
                  </a:lnTo>
                  <a:lnTo>
                    <a:pt x="1228" y="3496"/>
                  </a:lnTo>
                  <a:lnTo>
                    <a:pt x="1196" y="3601"/>
                  </a:lnTo>
                  <a:lnTo>
                    <a:pt x="1161" y="3703"/>
                  </a:lnTo>
                  <a:lnTo>
                    <a:pt x="1121" y="3793"/>
                  </a:lnTo>
                  <a:lnTo>
                    <a:pt x="1069" y="3861"/>
                  </a:lnTo>
                  <a:lnTo>
                    <a:pt x="1007" y="3899"/>
                  </a:lnTo>
                  <a:lnTo>
                    <a:pt x="930" y="3898"/>
                  </a:lnTo>
                  <a:lnTo>
                    <a:pt x="853" y="3822"/>
                  </a:lnTo>
                  <a:lnTo>
                    <a:pt x="779" y="3743"/>
                  </a:lnTo>
                  <a:lnTo>
                    <a:pt x="710" y="3661"/>
                  </a:lnTo>
                  <a:lnTo>
                    <a:pt x="646" y="3580"/>
                  </a:lnTo>
                  <a:lnTo>
                    <a:pt x="586" y="3494"/>
                  </a:lnTo>
                  <a:lnTo>
                    <a:pt x="530" y="3408"/>
                  </a:lnTo>
                  <a:lnTo>
                    <a:pt x="479" y="3318"/>
                  </a:lnTo>
                  <a:lnTo>
                    <a:pt x="434" y="3228"/>
                  </a:lnTo>
                  <a:lnTo>
                    <a:pt x="416" y="3163"/>
                  </a:lnTo>
                  <a:lnTo>
                    <a:pt x="419" y="3102"/>
                  </a:lnTo>
                  <a:lnTo>
                    <a:pt x="435" y="3044"/>
                  </a:lnTo>
                  <a:lnTo>
                    <a:pt x="453" y="2991"/>
                  </a:lnTo>
                  <a:lnTo>
                    <a:pt x="471" y="2937"/>
                  </a:lnTo>
                  <a:lnTo>
                    <a:pt x="477" y="2886"/>
                  </a:lnTo>
                  <a:lnTo>
                    <a:pt x="468" y="2835"/>
                  </a:lnTo>
                  <a:lnTo>
                    <a:pt x="434" y="2782"/>
                  </a:lnTo>
                  <a:lnTo>
                    <a:pt x="392" y="2814"/>
                  </a:lnTo>
                  <a:lnTo>
                    <a:pt x="357" y="2850"/>
                  </a:lnTo>
                  <a:lnTo>
                    <a:pt x="329" y="2888"/>
                  </a:lnTo>
                  <a:lnTo>
                    <a:pt x="307" y="2931"/>
                  </a:lnTo>
                  <a:lnTo>
                    <a:pt x="289" y="2977"/>
                  </a:lnTo>
                  <a:lnTo>
                    <a:pt x="279" y="3024"/>
                  </a:lnTo>
                  <a:lnTo>
                    <a:pt x="276" y="3074"/>
                  </a:lnTo>
                  <a:lnTo>
                    <a:pt x="281" y="3127"/>
                  </a:lnTo>
                  <a:lnTo>
                    <a:pt x="148" y="3010"/>
                  </a:lnTo>
                  <a:lnTo>
                    <a:pt x="63" y="2864"/>
                  </a:lnTo>
                  <a:lnTo>
                    <a:pt x="17" y="2693"/>
                  </a:lnTo>
                  <a:lnTo>
                    <a:pt x="0" y="2507"/>
                  </a:lnTo>
                  <a:lnTo>
                    <a:pt x="4" y="2314"/>
                  </a:lnTo>
                  <a:lnTo>
                    <a:pt x="19" y="2123"/>
                  </a:lnTo>
                  <a:lnTo>
                    <a:pt x="38" y="1937"/>
                  </a:lnTo>
                  <a:lnTo>
                    <a:pt x="51" y="1766"/>
                  </a:lnTo>
                  <a:lnTo>
                    <a:pt x="242" y="1421"/>
                  </a:lnTo>
                  <a:lnTo>
                    <a:pt x="337" y="1523"/>
                  </a:lnTo>
                  <a:lnTo>
                    <a:pt x="395" y="1448"/>
                  </a:lnTo>
                  <a:lnTo>
                    <a:pt x="445" y="1359"/>
                  </a:lnTo>
                  <a:lnTo>
                    <a:pt x="485" y="1262"/>
                  </a:lnTo>
                  <a:lnTo>
                    <a:pt x="521" y="1158"/>
                  </a:lnTo>
                  <a:lnTo>
                    <a:pt x="554" y="1049"/>
                  </a:lnTo>
                  <a:lnTo>
                    <a:pt x="587" y="940"/>
                  </a:lnTo>
                  <a:lnTo>
                    <a:pt x="622" y="833"/>
                  </a:lnTo>
                  <a:lnTo>
                    <a:pt x="662" y="731"/>
                  </a:lnTo>
                  <a:lnTo>
                    <a:pt x="1197" y="0"/>
                  </a:lnTo>
                  <a:lnTo>
                    <a:pt x="1294" y="5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0" name="Freeform 8"/>
            <p:cNvSpPr>
              <a:spLocks/>
            </p:cNvSpPr>
            <p:nvPr/>
          </p:nvSpPr>
          <p:spPr bwMode="auto">
            <a:xfrm>
              <a:off x="914" y="2182"/>
              <a:ext cx="585" cy="1567"/>
            </a:xfrm>
            <a:custGeom>
              <a:avLst/>
              <a:gdLst>
                <a:gd name="T0" fmla="*/ 9 w 4684"/>
                <a:gd name="T1" fmla="*/ 2 h 10964"/>
                <a:gd name="T2" fmla="*/ 8 w 4684"/>
                <a:gd name="T3" fmla="*/ 6 h 10964"/>
                <a:gd name="T4" fmla="*/ 7 w 4684"/>
                <a:gd name="T5" fmla="*/ 9 h 10964"/>
                <a:gd name="T6" fmla="*/ 6 w 4684"/>
                <a:gd name="T7" fmla="*/ 13 h 10964"/>
                <a:gd name="T8" fmla="*/ 5 w 4684"/>
                <a:gd name="T9" fmla="*/ 17 h 10964"/>
                <a:gd name="T10" fmla="*/ 4 w 4684"/>
                <a:gd name="T11" fmla="*/ 20 h 10964"/>
                <a:gd name="T12" fmla="*/ 4 w 4684"/>
                <a:gd name="T13" fmla="*/ 24 h 10964"/>
                <a:gd name="T14" fmla="*/ 3 w 4684"/>
                <a:gd name="T15" fmla="*/ 28 h 10964"/>
                <a:gd name="T16" fmla="*/ 2 w 4684"/>
                <a:gd name="T17" fmla="*/ 32 h 10964"/>
                <a:gd name="T18" fmla="*/ 2 w 4684"/>
                <a:gd name="T19" fmla="*/ 32 h 10964"/>
                <a:gd name="T20" fmla="*/ 0 w 4684"/>
                <a:gd name="T21" fmla="*/ 32 h 10964"/>
                <a:gd name="T22" fmla="*/ 0 w 4684"/>
                <a:gd name="T23" fmla="*/ 32 h 10964"/>
                <a:gd name="T24" fmla="*/ 1 w 4684"/>
                <a:gd name="T25" fmla="*/ 28 h 10964"/>
                <a:gd name="T26" fmla="*/ 2 w 4684"/>
                <a:gd name="T27" fmla="*/ 24 h 10964"/>
                <a:gd name="T28" fmla="*/ 3 w 4684"/>
                <a:gd name="T29" fmla="*/ 20 h 10964"/>
                <a:gd name="T30" fmla="*/ 4 w 4684"/>
                <a:gd name="T31" fmla="*/ 16 h 10964"/>
                <a:gd name="T32" fmla="*/ 5 w 4684"/>
                <a:gd name="T33" fmla="*/ 12 h 10964"/>
                <a:gd name="T34" fmla="*/ 6 w 4684"/>
                <a:gd name="T35" fmla="*/ 8 h 10964"/>
                <a:gd name="T36" fmla="*/ 7 w 4684"/>
                <a:gd name="T37" fmla="*/ 4 h 10964"/>
                <a:gd name="T38" fmla="*/ 8 w 4684"/>
                <a:gd name="T39" fmla="*/ 0 h 10964"/>
                <a:gd name="T40" fmla="*/ 8 w 4684"/>
                <a:gd name="T41" fmla="*/ 0 h 10964"/>
                <a:gd name="T42" fmla="*/ 8 w 4684"/>
                <a:gd name="T43" fmla="*/ 0 h 10964"/>
                <a:gd name="T44" fmla="*/ 8 w 4684"/>
                <a:gd name="T45" fmla="*/ 0 h 10964"/>
                <a:gd name="T46" fmla="*/ 8 w 4684"/>
                <a:gd name="T47" fmla="*/ 1 h 10964"/>
                <a:gd name="T48" fmla="*/ 8 w 4684"/>
                <a:gd name="T49" fmla="*/ 1 h 10964"/>
                <a:gd name="T50" fmla="*/ 8 w 4684"/>
                <a:gd name="T51" fmla="*/ 1 h 10964"/>
                <a:gd name="T52" fmla="*/ 9 w 4684"/>
                <a:gd name="T53" fmla="*/ 2 h 10964"/>
                <a:gd name="T54" fmla="*/ 9 w 4684"/>
                <a:gd name="T55" fmla="*/ 2 h 10964"/>
                <a:gd name="T56" fmla="*/ 9 w 4684"/>
                <a:gd name="T57" fmla="*/ 2 h 10964"/>
                <a:gd name="T58" fmla="*/ 9 w 4684"/>
                <a:gd name="T59" fmla="*/ 2 h 10964"/>
                <a:gd name="T60" fmla="*/ 9 w 4684"/>
                <a:gd name="T61" fmla="*/ 2 h 10964"/>
                <a:gd name="T62" fmla="*/ 9 w 4684"/>
                <a:gd name="T63" fmla="*/ 2 h 10964"/>
                <a:gd name="T64" fmla="*/ 9 w 4684"/>
                <a:gd name="T65" fmla="*/ 2 h 109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84"/>
                <a:gd name="T100" fmla="*/ 0 h 10964"/>
                <a:gd name="T101" fmla="*/ 4684 w 4684"/>
                <a:gd name="T102" fmla="*/ 10964 h 109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84" h="10964">
                  <a:moveTo>
                    <a:pt x="4684" y="731"/>
                  </a:moveTo>
                  <a:lnTo>
                    <a:pt x="4233" y="1958"/>
                  </a:lnTo>
                  <a:lnTo>
                    <a:pt x="3764" y="3202"/>
                  </a:lnTo>
                  <a:lnTo>
                    <a:pt x="3281" y="4461"/>
                  </a:lnTo>
                  <a:lnTo>
                    <a:pt x="2798" y="5733"/>
                  </a:lnTo>
                  <a:lnTo>
                    <a:pt x="2321" y="7015"/>
                  </a:lnTo>
                  <a:lnTo>
                    <a:pt x="1858" y="8306"/>
                  </a:lnTo>
                  <a:lnTo>
                    <a:pt x="1419" y="9603"/>
                  </a:lnTo>
                  <a:lnTo>
                    <a:pt x="1013" y="10902"/>
                  </a:lnTo>
                  <a:lnTo>
                    <a:pt x="0" y="10964"/>
                  </a:lnTo>
                  <a:lnTo>
                    <a:pt x="457" y="9576"/>
                  </a:lnTo>
                  <a:lnTo>
                    <a:pt x="936" y="8197"/>
                  </a:lnTo>
                  <a:lnTo>
                    <a:pt x="1429" y="6826"/>
                  </a:lnTo>
                  <a:lnTo>
                    <a:pt x="1932" y="5459"/>
                  </a:lnTo>
                  <a:lnTo>
                    <a:pt x="2442" y="4095"/>
                  </a:lnTo>
                  <a:lnTo>
                    <a:pt x="2949" y="2733"/>
                  </a:lnTo>
                  <a:lnTo>
                    <a:pt x="3450" y="1368"/>
                  </a:lnTo>
                  <a:lnTo>
                    <a:pt x="3939" y="0"/>
                  </a:lnTo>
                  <a:lnTo>
                    <a:pt x="4072" y="30"/>
                  </a:lnTo>
                  <a:lnTo>
                    <a:pt x="4167" y="106"/>
                  </a:lnTo>
                  <a:lnTo>
                    <a:pt x="4237" y="215"/>
                  </a:lnTo>
                  <a:lnTo>
                    <a:pt x="4297" y="343"/>
                  </a:lnTo>
                  <a:lnTo>
                    <a:pt x="4357" y="473"/>
                  </a:lnTo>
                  <a:lnTo>
                    <a:pt x="4433" y="591"/>
                  </a:lnTo>
                  <a:lnTo>
                    <a:pt x="4537" y="682"/>
                  </a:lnTo>
                  <a:lnTo>
                    <a:pt x="4684" y="731"/>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1" name="Freeform 9"/>
            <p:cNvSpPr>
              <a:spLocks/>
            </p:cNvSpPr>
            <p:nvPr/>
          </p:nvSpPr>
          <p:spPr bwMode="auto">
            <a:xfrm>
              <a:off x="1224" y="2403"/>
              <a:ext cx="464" cy="827"/>
            </a:xfrm>
            <a:custGeom>
              <a:avLst/>
              <a:gdLst>
                <a:gd name="T0" fmla="*/ 7 w 3710"/>
                <a:gd name="T1" fmla="*/ 1 h 5791"/>
                <a:gd name="T2" fmla="*/ 7 w 3710"/>
                <a:gd name="T3" fmla="*/ 1 h 5791"/>
                <a:gd name="T4" fmla="*/ 7 w 3710"/>
                <a:gd name="T5" fmla="*/ 1 h 5791"/>
                <a:gd name="T6" fmla="*/ 7 w 3710"/>
                <a:gd name="T7" fmla="*/ 1 h 5791"/>
                <a:gd name="T8" fmla="*/ 7 w 3710"/>
                <a:gd name="T9" fmla="*/ 2 h 5791"/>
                <a:gd name="T10" fmla="*/ 7 w 3710"/>
                <a:gd name="T11" fmla="*/ 2 h 5791"/>
                <a:gd name="T12" fmla="*/ 7 w 3710"/>
                <a:gd name="T13" fmla="*/ 2 h 5791"/>
                <a:gd name="T14" fmla="*/ 7 w 3710"/>
                <a:gd name="T15" fmla="*/ 3 h 5791"/>
                <a:gd name="T16" fmla="*/ 7 w 3710"/>
                <a:gd name="T17" fmla="*/ 3 h 5791"/>
                <a:gd name="T18" fmla="*/ 7 w 3710"/>
                <a:gd name="T19" fmla="*/ 3 h 5791"/>
                <a:gd name="T20" fmla="*/ 7 w 3710"/>
                <a:gd name="T21" fmla="*/ 3 h 5791"/>
                <a:gd name="T22" fmla="*/ 7 w 3710"/>
                <a:gd name="T23" fmla="*/ 3 h 5791"/>
                <a:gd name="T24" fmla="*/ 7 w 3710"/>
                <a:gd name="T25" fmla="*/ 3 h 5791"/>
                <a:gd name="T26" fmla="*/ 7 w 3710"/>
                <a:gd name="T27" fmla="*/ 3 h 5791"/>
                <a:gd name="T28" fmla="*/ 7 w 3710"/>
                <a:gd name="T29" fmla="*/ 3 h 5791"/>
                <a:gd name="T30" fmla="*/ 7 w 3710"/>
                <a:gd name="T31" fmla="*/ 4 h 5791"/>
                <a:gd name="T32" fmla="*/ 7 w 3710"/>
                <a:gd name="T33" fmla="*/ 4 h 5791"/>
                <a:gd name="T34" fmla="*/ 7 w 3710"/>
                <a:gd name="T35" fmla="*/ 4 h 5791"/>
                <a:gd name="T36" fmla="*/ 7 w 3710"/>
                <a:gd name="T37" fmla="*/ 4 h 5791"/>
                <a:gd name="T38" fmla="*/ 6 w 3710"/>
                <a:gd name="T39" fmla="*/ 6 h 5791"/>
                <a:gd name="T40" fmla="*/ 6 w 3710"/>
                <a:gd name="T41" fmla="*/ 7 h 5791"/>
                <a:gd name="T42" fmla="*/ 5 w 3710"/>
                <a:gd name="T43" fmla="*/ 9 h 5791"/>
                <a:gd name="T44" fmla="*/ 5 w 3710"/>
                <a:gd name="T45" fmla="*/ 11 h 5791"/>
                <a:gd name="T46" fmla="*/ 4 w 3710"/>
                <a:gd name="T47" fmla="*/ 12 h 5791"/>
                <a:gd name="T48" fmla="*/ 4 w 3710"/>
                <a:gd name="T49" fmla="*/ 14 h 5791"/>
                <a:gd name="T50" fmla="*/ 3 w 3710"/>
                <a:gd name="T51" fmla="*/ 15 h 5791"/>
                <a:gd name="T52" fmla="*/ 2 w 3710"/>
                <a:gd name="T53" fmla="*/ 17 h 5791"/>
                <a:gd name="T54" fmla="*/ 2 w 3710"/>
                <a:gd name="T55" fmla="*/ 17 h 5791"/>
                <a:gd name="T56" fmla="*/ 2 w 3710"/>
                <a:gd name="T57" fmla="*/ 17 h 5791"/>
                <a:gd name="T58" fmla="*/ 2 w 3710"/>
                <a:gd name="T59" fmla="*/ 17 h 5791"/>
                <a:gd name="T60" fmla="*/ 1 w 3710"/>
                <a:gd name="T61" fmla="*/ 17 h 5791"/>
                <a:gd name="T62" fmla="*/ 1 w 3710"/>
                <a:gd name="T63" fmla="*/ 17 h 5791"/>
                <a:gd name="T64" fmla="*/ 1 w 3710"/>
                <a:gd name="T65" fmla="*/ 17 h 5791"/>
                <a:gd name="T66" fmla="*/ 1 w 3710"/>
                <a:gd name="T67" fmla="*/ 17 h 5791"/>
                <a:gd name="T68" fmla="*/ 0 w 3710"/>
                <a:gd name="T69" fmla="*/ 17 h 5791"/>
                <a:gd name="T70" fmla="*/ 0 w 3710"/>
                <a:gd name="T71" fmla="*/ 17 h 5791"/>
                <a:gd name="T72" fmla="*/ 0 w 3710"/>
                <a:gd name="T73" fmla="*/ 17 h 5791"/>
                <a:gd name="T74" fmla="*/ 1 w 3710"/>
                <a:gd name="T75" fmla="*/ 15 h 5791"/>
                <a:gd name="T76" fmla="*/ 1 w 3710"/>
                <a:gd name="T77" fmla="*/ 12 h 5791"/>
                <a:gd name="T78" fmla="*/ 2 w 3710"/>
                <a:gd name="T79" fmla="*/ 10 h 5791"/>
                <a:gd name="T80" fmla="*/ 2 w 3710"/>
                <a:gd name="T81" fmla="*/ 8 h 5791"/>
                <a:gd name="T82" fmla="*/ 3 w 3710"/>
                <a:gd name="T83" fmla="*/ 6 h 5791"/>
                <a:gd name="T84" fmla="*/ 3 w 3710"/>
                <a:gd name="T85" fmla="*/ 4 h 5791"/>
                <a:gd name="T86" fmla="*/ 4 w 3710"/>
                <a:gd name="T87" fmla="*/ 2 h 5791"/>
                <a:gd name="T88" fmla="*/ 4 w 3710"/>
                <a:gd name="T89" fmla="*/ 0 h 5791"/>
                <a:gd name="T90" fmla="*/ 4 w 3710"/>
                <a:gd name="T91" fmla="*/ 0 h 5791"/>
                <a:gd name="T92" fmla="*/ 4 w 3710"/>
                <a:gd name="T93" fmla="*/ 0 h 5791"/>
                <a:gd name="T94" fmla="*/ 5 w 3710"/>
                <a:gd name="T95" fmla="*/ 0 h 5791"/>
                <a:gd name="T96" fmla="*/ 5 w 3710"/>
                <a:gd name="T97" fmla="*/ 0 h 5791"/>
                <a:gd name="T98" fmla="*/ 5 w 3710"/>
                <a:gd name="T99" fmla="*/ 0 h 5791"/>
                <a:gd name="T100" fmla="*/ 6 w 3710"/>
                <a:gd name="T101" fmla="*/ 0 h 5791"/>
                <a:gd name="T102" fmla="*/ 6 w 3710"/>
                <a:gd name="T103" fmla="*/ 0 h 5791"/>
                <a:gd name="T104" fmla="*/ 6 w 3710"/>
                <a:gd name="T105" fmla="*/ 0 h 5791"/>
                <a:gd name="T106" fmla="*/ 7 w 3710"/>
                <a:gd name="T107" fmla="*/ 1 h 5791"/>
                <a:gd name="T108" fmla="*/ 7 w 3710"/>
                <a:gd name="T109" fmla="*/ 1 h 5791"/>
                <a:gd name="T110" fmla="*/ 7 w 3710"/>
                <a:gd name="T111" fmla="*/ 1 h 5791"/>
                <a:gd name="T112" fmla="*/ 7 w 3710"/>
                <a:gd name="T113" fmla="*/ 1 h 5791"/>
                <a:gd name="T114" fmla="*/ 7 w 3710"/>
                <a:gd name="T115" fmla="*/ 1 h 57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10"/>
                <a:gd name="T175" fmla="*/ 0 h 5791"/>
                <a:gd name="T176" fmla="*/ 3710 w 3710"/>
                <a:gd name="T177" fmla="*/ 5791 h 57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10" h="5791">
                  <a:moveTo>
                    <a:pt x="3442" y="203"/>
                  </a:moveTo>
                  <a:lnTo>
                    <a:pt x="3419" y="293"/>
                  </a:lnTo>
                  <a:lnTo>
                    <a:pt x="3421" y="388"/>
                  </a:lnTo>
                  <a:lnTo>
                    <a:pt x="3444" y="489"/>
                  </a:lnTo>
                  <a:lnTo>
                    <a:pt x="3481" y="592"/>
                  </a:lnTo>
                  <a:lnTo>
                    <a:pt x="3531" y="689"/>
                  </a:lnTo>
                  <a:lnTo>
                    <a:pt x="3589" y="781"/>
                  </a:lnTo>
                  <a:lnTo>
                    <a:pt x="3649" y="865"/>
                  </a:lnTo>
                  <a:lnTo>
                    <a:pt x="3710" y="932"/>
                  </a:lnTo>
                  <a:lnTo>
                    <a:pt x="3666" y="975"/>
                  </a:lnTo>
                  <a:lnTo>
                    <a:pt x="3635" y="1023"/>
                  </a:lnTo>
                  <a:lnTo>
                    <a:pt x="3614" y="1076"/>
                  </a:lnTo>
                  <a:lnTo>
                    <a:pt x="3599" y="1134"/>
                  </a:lnTo>
                  <a:lnTo>
                    <a:pt x="3585" y="1195"/>
                  </a:lnTo>
                  <a:lnTo>
                    <a:pt x="3570" y="1256"/>
                  </a:lnTo>
                  <a:lnTo>
                    <a:pt x="3548" y="1319"/>
                  </a:lnTo>
                  <a:lnTo>
                    <a:pt x="3518" y="1379"/>
                  </a:lnTo>
                  <a:lnTo>
                    <a:pt x="3245" y="1947"/>
                  </a:lnTo>
                  <a:lnTo>
                    <a:pt x="2968" y="2516"/>
                  </a:lnTo>
                  <a:lnTo>
                    <a:pt x="2685" y="3085"/>
                  </a:lnTo>
                  <a:lnTo>
                    <a:pt x="2392" y="3649"/>
                  </a:lnTo>
                  <a:lnTo>
                    <a:pt x="2085" y="4203"/>
                  </a:lnTo>
                  <a:lnTo>
                    <a:pt x="1761" y="4744"/>
                  </a:lnTo>
                  <a:lnTo>
                    <a:pt x="1419" y="5266"/>
                  </a:lnTo>
                  <a:lnTo>
                    <a:pt x="1052" y="5766"/>
                  </a:lnTo>
                  <a:lnTo>
                    <a:pt x="925" y="5784"/>
                  </a:lnTo>
                  <a:lnTo>
                    <a:pt x="795" y="5791"/>
                  </a:lnTo>
                  <a:lnTo>
                    <a:pt x="662" y="5789"/>
                  </a:lnTo>
                  <a:lnTo>
                    <a:pt x="525" y="5781"/>
                  </a:lnTo>
                  <a:lnTo>
                    <a:pt x="389" y="5768"/>
                  </a:lnTo>
                  <a:lnTo>
                    <a:pt x="255" y="5750"/>
                  </a:lnTo>
                  <a:lnTo>
                    <a:pt x="125" y="5728"/>
                  </a:lnTo>
                  <a:lnTo>
                    <a:pt x="0" y="5705"/>
                  </a:lnTo>
                  <a:lnTo>
                    <a:pt x="246" y="4985"/>
                  </a:lnTo>
                  <a:lnTo>
                    <a:pt x="506" y="4271"/>
                  </a:lnTo>
                  <a:lnTo>
                    <a:pt x="777" y="3561"/>
                  </a:lnTo>
                  <a:lnTo>
                    <a:pt x="1052" y="2852"/>
                  </a:lnTo>
                  <a:lnTo>
                    <a:pt x="1326" y="2144"/>
                  </a:lnTo>
                  <a:lnTo>
                    <a:pt x="1596" y="1434"/>
                  </a:lnTo>
                  <a:lnTo>
                    <a:pt x="1857" y="721"/>
                  </a:lnTo>
                  <a:lnTo>
                    <a:pt x="2104" y="0"/>
                  </a:lnTo>
                  <a:lnTo>
                    <a:pt x="2264" y="68"/>
                  </a:lnTo>
                  <a:lnTo>
                    <a:pt x="2430" y="94"/>
                  </a:lnTo>
                  <a:lnTo>
                    <a:pt x="2600" y="97"/>
                  </a:lnTo>
                  <a:lnTo>
                    <a:pt x="2772" y="86"/>
                  </a:lnTo>
                  <a:lnTo>
                    <a:pt x="2944" y="78"/>
                  </a:lnTo>
                  <a:lnTo>
                    <a:pt x="3113" y="85"/>
                  </a:lnTo>
                  <a:lnTo>
                    <a:pt x="3280" y="123"/>
                  </a:lnTo>
                  <a:lnTo>
                    <a:pt x="3442"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2" name="Freeform 10"/>
            <p:cNvSpPr>
              <a:spLocks/>
            </p:cNvSpPr>
            <p:nvPr/>
          </p:nvSpPr>
          <p:spPr bwMode="auto">
            <a:xfrm>
              <a:off x="2146" y="2487"/>
              <a:ext cx="82" cy="100"/>
            </a:xfrm>
            <a:custGeom>
              <a:avLst/>
              <a:gdLst>
                <a:gd name="T0" fmla="*/ 1 w 658"/>
                <a:gd name="T1" fmla="*/ 2 h 699"/>
                <a:gd name="T2" fmla="*/ 1 w 658"/>
                <a:gd name="T3" fmla="*/ 2 h 699"/>
                <a:gd name="T4" fmla="*/ 1 w 658"/>
                <a:gd name="T5" fmla="*/ 2 h 699"/>
                <a:gd name="T6" fmla="*/ 1 w 658"/>
                <a:gd name="T7" fmla="*/ 2 h 699"/>
                <a:gd name="T8" fmla="*/ 1 w 658"/>
                <a:gd name="T9" fmla="*/ 2 h 699"/>
                <a:gd name="T10" fmla="*/ 1 w 658"/>
                <a:gd name="T11" fmla="*/ 2 h 699"/>
                <a:gd name="T12" fmla="*/ 0 w 658"/>
                <a:gd name="T13" fmla="*/ 2 h 699"/>
                <a:gd name="T14" fmla="*/ 0 w 658"/>
                <a:gd name="T15" fmla="*/ 2 h 699"/>
                <a:gd name="T16" fmla="*/ 0 w 658"/>
                <a:gd name="T17" fmla="*/ 2 h 699"/>
                <a:gd name="T18" fmla="*/ 0 w 658"/>
                <a:gd name="T19" fmla="*/ 2 h 699"/>
                <a:gd name="T20" fmla="*/ 0 w 658"/>
                <a:gd name="T21" fmla="*/ 2 h 699"/>
                <a:gd name="T22" fmla="*/ 0 w 658"/>
                <a:gd name="T23" fmla="*/ 2 h 699"/>
                <a:gd name="T24" fmla="*/ 0 w 658"/>
                <a:gd name="T25" fmla="*/ 2 h 699"/>
                <a:gd name="T26" fmla="*/ 0 w 658"/>
                <a:gd name="T27" fmla="*/ 2 h 699"/>
                <a:gd name="T28" fmla="*/ 0 w 658"/>
                <a:gd name="T29" fmla="*/ 1 h 699"/>
                <a:gd name="T30" fmla="*/ 0 w 658"/>
                <a:gd name="T31" fmla="*/ 1 h 699"/>
                <a:gd name="T32" fmla="*/ 0 w 658"/>
                <a:gd name="T33" fmla="*/ 1 h 699"/>
                <a:gd name="T34" fmla="*/ 0 w 658"/>
                <a:gd name="T35" fmla="*/ 1 h 699"/>
                <a:gd name="T36" fmla="*/ 0 w 658"/>
                <a:gd name="T37" fmla="*/ 1 h 699"/>
                <a:gd name="T38" fmla="*/ 0 w 658"/>
                <a:gd name="T39" fmla="*/ 1 h 699"/>
                <a:gd name="T40" fmla="*/ 0 w 658"/>
                <a:gd name="T41" fmla="*/ 1 h 699"/>
                <a:gd name="T42" fmla="*/ 0 w 658"/>
                <a:gd name="T43" fmla="*/ 1 h 699"/>
                <a:gd name="T44" fmla="*/ 0 w 658"/>
                <a:gd name="T45" fmla="*/ 1 h 699"/>
                <a:gd name="T46" fmla="*/ 0 w 658"/>
                <a:gd name="T47" fmla="*/ 1 h 699"/>
                <a:gd name="T48" fmla="*/ 0 w 658"/>
                <a:gd name="T49" fmla="*/ 1 h 699"/>
                <a:gd name="T50" fmla="*/ 1 w 658"/>
                <a:gd name="T51" fmla="*/ 1 h 699"/>
                <a:gd name="T52" fmla="*/ 1 w 658"/>
                <a:gd name="T53" fmla="*/ 1 h 699"/>
                <a:gd name="T54" fmla="*/ 1 w 658"/>
                <a:gd name="T55" fmla="*/ 1 h 699"/>
                <a:gd name="T56" fmla="*/ 1 w 658"/>
                <a:gd name="T57" fmla="*/ 1 h 699"/>
                <a:gd name="T58" fmla="*/ 1 w 658"/>
                <a:gd name="T59" fmla="*/ 0 h 699"/>
                <a:gd name="T60" fmla="*/ 1 w 658"/>
                <a:gd name="T61" fmla="*/ 0 h 699"/>
                <a:gd name="T62" fmla="*/ 1 w 658"/>
                <a:gd name="T63" fmla="*/ 0 h 699"/>
                <a:gd name="T64" fmla="*/ 1 w 658"/>
                <a:gd name="T65" fmla="*/ 0 h 699"/>
                <a:gd name="T66" fmla="*/ 1 w 658"/>
                <a:gd name="T67" fmla="*/ 1 h 699"/>
                <a:gd name="T68" fmla="*/ 1 w 658"/>
                <a:gd name="T69" fmla="*/ 1 h 699"/>
                <a:gd name="T70" fmla="*/ 1 w 658"/>
                <a:gd name="T71" fmla="*/ 1 h 699"/>
                <a:gd name="T72" fmla="*/ 1 w 658"/>
                <a:gd name="T73" fmla="*/ 1 h 699"/>
                <a:gd name="T74" fmla="*/ 1 w 658"/>
                <a:gd name="T75" fmla="*/ 1 h 699"/>
                <a:gd name="T76" fmla="*/ 1 w 658"/>
                <a:gd name="T77" fmla="*/ 2 h 699"/>
                <a:gd name="T78" fmla="*/ 1 w 658"/>
                <a:gd name="T79" fmla="*/ 2 h 699"/>
                <a:gd name="T80" fmla="*/ 1 w 658"/>
                <a:gd name="T81" fmla="*/ 2 h 699"/>
                <a:gd name="T82" fmla="*/ 1 w 658"/>
                <a:gd name="T83" fmla="*/ 2 h 699"/>
                <a:gd name="T84" fmla="*/ 1 w 658"/>
                <a:gd name="T85" fmla="*/ 2 h 6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8"/>
                <a:gd name="T130" fmla="*/ 0 h 699"/>
                <a:gd name="T131" fmla="*/ 658 w 658"/>
                <a:gd name="T132" fmla="*/ 699 h 6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8" h="699">
                  <a:moveTo>
                    <a:pt x="601" y="587"/>
                  </a:moveTo>
                  <a:lnTo>
                    <a:pt x="538" y="606"/>
                  </a:lnTo>
                  <a:lnTo>
                    <a:pt x="477" y="627"/>
                  </a:lnTo>
                  <a:lnTo>
                    <a:pt x="418" y="649"/>
                  </a:lnTo>
                  <a:lnTo>
                    <a:pt x="360" y="670"/>
                  </a:lnTo>
                  <a:lnTo>
                    <a:pt x="300" y="686"/>
                  </a:lnTo>
                  <a:lnTo>
                    <a:pt x="239" y="696"/>
                  </a:lnTo>
                  <a:lnTo>
                    <a:pt x="173" y="699"/>
                  </a:lnTo>
                  <a:lnTo>
                    <a:pt x="104" y="689"/>
                  </a:lnTo>
                  <a:lnTo>
                    <a:pt x="87" y="652"/>
                  </a:lnTo>
                  <a:lnTo>
                    <a:pt x="67" y="615"/>
                  </a:lnTo>
                  <a:lnTo>
                    <a:pt x="46" y="580"/>
                  </a:lnTo>
                  <a:lnTo>
                    <a:pt x="26" y="544"/>
                  </a:lnTo>
                  <a:lnTo>
                    <a:pt x="11" y="507"/>
                  </a:lnTo>
                  <a:lnTo>
                    <a:pt x="2" y="470"/>
                  </a:lnTo>
                  <a:lnTo>
                    <a:pt x="0" y="429"/>
                  </a:lnTo>
                  <a:lnTo>
                    <a:pt x="8" y="384"/>
                  </a:lnTo>
                  <a:lnTo>
                    <a:pt x="57" y="395"/>
                  </a:lnTo>
                  <a:lnTo>
                    <a:pt x="105" y="397"/>
                  </a:lnTo>
                  <a:lnTo>
                    <a:pt x="149" y="390"/>
                  </a:lnTo>
                  <a:lnTo>
                    <a:pt x="192" y="374"/>
                  </a:lnTo>
                  <a:lnTo>
                    <a:pt x="232" y="351"/>
                  </a:lnTo>
                  <a:lnTo>
                    <a:pt x="269" y="322"/>
                  </a:lnTo>
                  <a:lnTo>
                    <a:pt x="302" y="286"/>
                  </a:lnTo>
                  <a:lnTo>
                    <a:pt x="334" y="242"/>
                  </a:lnTo>
                  <a:lnTo>
                    <a:pt x="372" y="304"/>
                  </a:lnTo>
                  <a:lnTo>
                    <a:pt x="563" y="0"/>
                  </a:lnTo>
                  <a:lnTo>
                    <a:pt x="623" y="63"/>
                  </a:lnTo>
                  <a:lnTo>
                    <a:pt x="652" y="132"/>
                  </a:lnTo>
                  <a:lnTo>
                    <a:pt x="658" y="202"/>
                  </a:lnTo>
                  <a:lnTo>
                    <a:pt x="647" y="278"/>
                  </a:lnTo>
                  <a:lnTo>
                    <a:pt x="627" y="355"/>
                  </a:lnTo>
                  <a:lnTo>
                    <a:pt x="608" y="433"/>
                  </a:lnTo>
                  <a:lnTo>
                    <a:pt x="596" y="510"/>
                  </a:lnTo>
                  <a:lnTo>
                    <a:pt x="601" y="587"/>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3" name="Freeform 11"/>
            <p:cNvSpPr>
              <a:spLocks/>
            </p:cNvSpPr>
            <p:nvPr/>
          </p:nvSpPr>
          <p:spPr bwMode="auto">
            <a:xfrm>
              <a:off x="1356" y="2530"/>
              <a:ext cx="12" cy="20"/>
            </a:xfrm>
            <a:custGeom>
              <a:avLst/>
              <a:gdLst>
                <a:gd name="T0" fmla="*/ 0 w 95"/>
                <a:gd name="T1" fmla="*/ 0 h 146"/>
                <a:gd name="T2" fmla="*/ 0 w 95"/>
                <a:gd name="T3" fmla="*/ 0 h 146"/>
                <a:gd name="T4" fmla="*/ 0 w 95"/>
                <a:gd name="T5" fmla="*/ 0 h 146"/>
                <a:gd name="T6" fmla="*/ 0 w 95"/>
                <a:gd name="T7" fmla="*/ 0 h 146"/>
                <a:gd name="T8" fmla="*/ 0 w 95"/>
                <a:gd name="T9" fmla="*/ 0 h 146"/>
                <a:gd name="T10" fmla="*/ 0 w 95"/>
                <a:gd name="T11" fmla="*/ 0 h 146"/>
                <a:gd name="T12" fmla="*/ 0 w 95"/>
                <a:gd name="T13" fmla="*/ 0 h 146"/>
                <a:gd name="T14" fmla="*/ 0 w 95"/>
                <a:gd name="T15" fmla="*/ 0 h 146"/>
                <a:gd name="T16" fmla="*/ 0 w 95"/>
                <a:gd name="T17" fmla="*/ 0 h 146"/>
                <a:gd name="T18" fmla="*/ 0 w 95"/>
                <a:gd name="T19" fmla="*/ 0 h 146"/>
                <a:gd name="T20" fmla="*/ 0 w 95"/>
                <a:gd name="T21" fmla="*/ 0 h 146"/>
                <a:gd name="T22" fmla="*/ 0 w 95"/>
                <a:gd name="T23" fmla="*/ 0 h 146"/>
                <a:gd name="T24" fmla="*/ 0 w 95"/>
                <a:gd name="T25" fmla="*/ 0 h 146"/>
                <a:gd name="T26" fmla="*/ 0 w 95"/>
                <a:gd name="T27" fmla="*/ 0 h 146"/>
                <a:gd name="T28" fmla="*/ 0 w 95"/>
                <a:gd name="T29" fmla="*/ 0 h 146"/>
                <a:gd name="T30" fmla="*/ 0 w 95"/>
                <a:gd name="T31" fmla="*/ 0 h 146"/>
                <a:gd name="T32" fmla="*/ 0 w 95"/>
                <a:gd name="T33" fmla="*/ 0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146"/>
                <a:gd name="T53" fmla="*/ 95 w 95"/>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146">
                  <a:moveTo>
                    <a:pt x="95" y="44"/>
                  </a:moveTo>
                  <a:lnTo>
                    <a:pt x="95" y="146"/>
                  </a:lnTo>
                  <a:lnTo>
                    <a:pt x="0" y="146"/>
                  </a:lnTo>
                  <a:lnTo>
                    <a:pt x="0" y="5"/>
                  </a:lnTo>
                  <a:lnTo>
                    <a:pt x="12" y="0"/>
                  </a:lnTo>
                  <a:lnTo>
                    <a:pt x="25" y="0"/>
                  </a:lnTo>
                  <a:lnTo>
                    <a:pt x="36" y="3"/>
                  </a:lnTo>
                  <a:lnTo>
                    <a:pt x="47" y="9"/>
                  </a:lnTo>
                  <a:lnTo>
                    <a:pt x="58" y="18"/>
                  </a:lnTo>
                  <a:lnTo>
                    <a:pt x="69" y="28"/>
                  </a:lnTo>
                  <a:lnTo>
                    <a:pt x="81" y="36"/>
                  </a:lnTo>
                  <a:lnTo>
                    <a:pt x="9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4" name="Freeform 12"/>
            <p:cNvSpPr>
              <a:spLocks/>
            </p:cNvSpPr>
            <p:nvPr/>
          </p:nvSpPr>
          <p:spPr bwMode="auto">
            <a:xfrm>
              <a:off x="1705" y="2536"/>
              <a:ext cx="98" cy="38"/>
            </a:xfrm>
            <a:custGeom>
              <a:avLst/>
              <a:gdLst>
                <a:gd name="T0" fmla="*/ 0 w 785"/>
                <a:gd name="T1" fmla="*/ 1 h 266"/>
                <a:gd name="T2" fmla="*/ 0 w 785"/>
                <a:gd name="T3" fmla="*/ 1 h 266"/>
                <a:gd name="T4" fmla="*/ 0 w 785"/>
                <a:gd name="T5" fmla="*/ 1 h 266"/>
                <a:gd name="T6" fmla="*/ 0 w 785"/>
                <a:gd name="T7" fmla="*/ 1 h 266"/>
                <a:gd name="T8" fmla="*/ 0 w 785"/>
                <a:gd name="T9" fmla="*/ 1 h 266"/>
                <a:gd name="T10" fmla="*/ 0 w 785"/>
                <a:gd name="T11" fmla="*/ 1 h 266"/>
                <a:gd name="T12" fmla="*/ 0 w 785"/>
                <a:gd name="T13" fmla="*/ 1 h 266"/>
                <a:gd name="T14" fmla="*/ 0 w 785"/>
                <a:gd name="T15" fmla="*/ 0 h 266"/>
                <a:gd name="T16" fmla="*/ 0 w 785"/>
                <a:gd name="T17" fmla="*/ 0 h 266"/>
                <a:gd name="T18" fmla="*/ 0 w 785"/>
                <a:gd name="T19" fmla="*/ 0 h 266"/>
                <a:gd name="T20" fmla="*/ 0 w 785"/>
                <a:gd name="T21" fmla="*/ 0 h 266"/>
                <a:gd name="T22" fmla="*/ 0 w 785"/>
                <a:gd name="T23" fmla="*/ 0 h 266"/>
                <a:gd name="T24" fmla="*/ 0 w 785"/>
                <a:gd name="T25" fmla="*/ 0 h 266"/>
                <a:gd name="T26" fmla="*/ 0 w 785"/>
                <a:gd name="T27" fmla="*/ 0 h 266"/>
                <a:gd name="T28" fmla="*/ 0 w 785"/>
                <a:gd name="T29" fmla="*/ 0 h 266"/>
                <a:gd name="T30" fmla="*/ 0 w 785"/>
                <a:gd name="T31" fmla="*/ 1 h 266"/>
                <a:gd name="T32" fmla="*/ 0 w 785"/>
                <a:gd name="T33" fmla="*/ 1 h 266"/>
                <a:gd name="T34" fmla="*/ 1 w 785"/>
                <a:gd name="T35" fmla="*/ 1 h 266"/>
                <a:gd name="T36" fmla="*/ 1 w 785"/>
                <a:gd name="T37" fmla="*/ 1 h 266"/>
                <a:gd name="T38" fmla="*/ 1 w 785"/>
                <a:gd name="T39" fmla="*/ 0 h 266"/>
                <a:gd name="T40" fmla="*/ 1 w 785"/>
                <a:gd name="T41" fmla="*/ 0 h 266"/>
                <a:gd name="T42" fmla="*/ 1 w 785"/>
                <a:gd name="T43" fmla="*/ 0 h 266"/>
                <a:gd name="T44" fmla="*/ 1 w 785"/>
                <a:gd name="T45" fmla="*/ 0 h 266"/>
                <a:gd name="T46" fmla="*/ 1 w 785"/>
                <a:gd name="T47" fmla="*/ 0 h 266"/>
                <a:gd name="T48" fmla="*/ 1 w 785"/>
                <a:gd name="T49" fmla="*/ 1 h 266"/>
                <a:gd name="T50" fmla="*/ 1 w 785"/>
                <a:gd name="T51" fmla="*/ 1 h 266"/>
                <a:gd name="T52" fmla="*/ 0 w 785"/>
                <a:gd name="T53" fmla="*/ 1 h 266"/>
                <a:gd name="T54" fmla="*/ 0 w 785"/>
                <a:gd name="T55" fmla="*/ 1 h 266"/>
                <a:gd name="T56" fmla="*/ 0 w 785"/>
                <a:gd name="T57" fmla="*/ 1 h 266"/>
                <a:gd name="T58" fmla="*/ 0 w 785"/>
                <a:gd name="T59" fmla="*/ 1 h 266"/>
                <a:gd name="T60" fmla="*/ 0 w 785"/>
                <a:gd name="T61" fmla="*/ 1 h 266"/>
                <a:gd name="T62" fmla="*/ 0 w 785"/>
                <a:gd name="T63" fmla="*/ 1 h 266"/>
                <a:gd name="T64" fmla="*/ 0 w 785"/>
                <a:gd name="T65" fmla="*/ 1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5"/>
                <a:gd name="T100" fmla="*/ 0 h 266"/>
                <a:gd name="T101" fmla="*/ 785 w 785"/>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5" h="266">
                  <a:moveTo>
                    <a:pt x="57" y="244"/>
                  </a:moveTo>
                  <a:lnTo>
                    <a:pt x="43" y="237"/>
                  </a:lnTo>
                  <a:lnTo>
                    <a:pt x="32" y="229"/>
                  </a:lnTo>
                  <a:lnTo>
                    <a:pt x="22" y="220"/>
                  </a:lnTo>
                  <a:lnTo>
                    <a:pt x="14" y="209"/>
                  </a:lnTo>
                  <a:lnTo>
                    <a:pt x="8" y="196"/>
                  </a:lnTo>
                  <a:lnTo>
                    <a:pt x="3" y="181"/>
                  </a:lnTo>
                  <a:lnTo>
                    <a:pt x="0" y="164"/>
                  </a:lnTo>
                  <a:lnTo>
                    <a:pt x="0" y="142"/>
                  </a:lnTo>
                  <a:lnTo>
                    <a:pt x="46" y="101"/>
                  </a:lnTo>
                  <a:lnTo>
                    <a:pt x="88" y="90"/>
                  </a:lnTo>
                  <a:lnTo>
                    <a:pt x="126" y="102"/>
                  </a:lnTo>
                  <a:lnTo>
                    <a:pt x="163" y="128"/>
                  </a:lnTo>
                  <a:lnTo>
                    <a:pt x="198" y="159"/>
                  </a:lnTo>
                  <a:lnTo>
                    <a:pt x="236" y="188"/>
                  </a:lnTo>
                  <a:lnTo>
                    <a:pt x="278" y="206"/>
                  </a:lnTo>
                  <a:lnTo>
                    <a:pt x="325" y="203"/>
                  </a:lnTo>
                  <a:lnTo>
                    <a:pt x="785" y="0"/>
                  </a:lnTo>
                  <a:lnTo>
                    <a:pt x="743" y="33"/>
                  </a:lnTo>
                  <a:lnTo>
                    <a:pt x="682" y="79"/>
                  </a:lnTo>
                  <a:lnTo>
                    <a:pt x="601" y="131"/>
                  </a:lnTo>
                  <a:lnTo>
                    <a:pt x="507" y="184"/>
                  </a:lnTo>
                  <a:lnTo>
                    <a:pt x="402" y="229"/>
                  </a:lnTo>
                  <a:lnTo>
                    <a:pt x="289" y="259"/>
                  </a:lnTo>
                  <a:lnTo>
                    <a:pt x="172" y="266"/>
                  </a:lnTo>
                  <a:lnTo>
                    <a:pt x="57" y="244"/>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5" name="Freeform 13"/>
            <p:cNvSpPr>
              <a:spLocks/>
            </p:cNvSpPr>
            <p:nvPr/>
          </p:nvSpPr>
          <p:spPr bwMode="auto">
            <a:xfrm>
              <a:off x="1683" y="2565"/>
              <a:ext cx="108" cy="76"/>
            </a:xfrm>
            <a:custGeom>
              <a:avLst/>
              <a:gdLst>
                <a:gd name="T0" fmla="*/ 1 w 860"/>
                <a:gd name="T1" fmla="*/ 2 h 533"/>
                <a:gd name="T2" fmla="*/ 1 w 860"/>
                <a:gd name="T3" fmla="*/ 2 h 533"/>
                <a:gd name="T4" fmla="*/ 0 w 860"/>
                <a:gd name="T5" fmla="*/ 2 h 533"/>
                <a:gd name="T6" fmla="*/ 0 w 860"/>
                <a:gd name="T7" fmla="*/ 2 h 533"/>
                <a:gd name="T8" fmla="*/ 0 w 860"/>
                <a:gd name="T9" fmla="*/ 1 h 533"/>
                <a:gd name="T10" fmla="*/ 0 w 860"/>
                <a:gd name="T11" fmla="*/ 1 h 533"/>
                <a:gd name="T12" fmla="*/ 0 w 860"/>
                <a:gd name="T13" fmla="*/ 1 h 533"/>
                <a:gd name="T14" fmla="*/ 0 w 860"/>
                <a:gd name="T15" fmla="*/ 1 h 533"/>
                <a:gd name="T16" fmla="*/ 0 w 860"/>
                <a:gd name="T17" fmla="*/ 1 h 533"/>
                <a:gd name="T18" fmla="*/ 0 w 860"/>
                <a:gd name="T19" fmla="*/ 1 h 533"/>
                <a:gd name="T20" fmla="*/ 0 w 860"/>
                <a:gd name="T21" fmla="*/ 1 h 533"/>
                <a:gd name="T22" fmla="*/ 0 w 860"/>
                <a:gd name="T23" fmla="*/ 1 h 533"/>
                <a:gd name="T24" fmla="*/ 1 w 860"/>
                <a:gd name="T25" fmla="*/ 1 h 533"/>
                <a:gd name="T26" fmla="*/ 1 w 860"/>
                <a:gd name="T27" fmla="*/ 1 h 533"/>
                <a:gd name="T28" fmla="*/ 1 w 860"/>
                <a:gd name="T29" fmla="*/ 1 h 533"/>
                <a:gd name="T30" fmla="*/ 1 w 860"/>
                <a:gd name="T31" fmla="*/ 0 h 533"/>
                <a:gd name="T32" fmla="*/ 2 w 860"/>
                <a:gd name="T33" fmla="*/ 0 h 533"/>
                <a:gd name="T34" fmla="*/ 2 w 860"/>
                <a:gd name="T35" fmla="*/ 0 h 533"/>
                <a:gd name="T36" fmla="*/ 2 w 860"/>
                <a:gd name="T37" fmla="*/ 0 h 533"/>
                <a:gd name="T38" fmla="*/ 2 w 860"/>
                <a:gd name="T39" fmla="*/ 0 h 533"/>
                <a:gd name="T40" fmla="*/ 2 w 860"/>
                <a:gd name="T41" fmla="*/ 0 h 533"/>
                <a:gd name="T42" fmla="*/ 2 w 860"/>
                <a:gd name="T43" fmla="*/ 1 h 533"/>
                <a:gd name="T44" fmla="*/ 1 w 860"/>
                <a:gd name="T45" fmla="*/ 1 h 533"/>
                <a:gd name="T46" fmla="*/ 1 w 860"/>
                <a:gd name="T47" fmla="*/ 1 h 533"/>
                <a:gd name="T48" fmla="*/ 1 w 860"/>
                <a:gd name="T49" fmla="*/ 1 h 533"/>
                <a:gd name="T50" fmla="*/ 1 w 860"/>
                <a:gd name="T51" fmla="*/ 2 h 533"/>
                <a:gd name="T52" fmla="*/ 1 w 860"/>
                <a:gd name="T53" fmla="*/ 2 h 533"/>
                <a:gd name="T54" fmla="*/ 1 w 860"/>
                <a:gd name="T55" fmla="*/ 2 h 533"/>
                <a:gd name="T56" fmla="*/ 1 w 860"/>
                <a:gd name="T57" fmla="*/ 2 h 533"/>
                <a:gd name="T58" fmla="*/ 1 w 860"/>
                <a:gd name="T59" fmla="*/ 2 h 533"/>
                <a:gd name="T60" fmla="*/ 1 w 860"/>
                <a:gd name="T61" fmla="*/ 2 h 5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0"/>
                <a:gd name="T94" fmla="*/ 0 h 533"/>
                <a:gd name="T95" fmla="*/ 860 w 860"/>
                <a:gd name="T96" fmla="*/ 533 h 5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0" h="533">
                  <a:moveTo>
                    <a:pt x="307" y="528"/>
                  </a:moveTo>
                  <a:lnTo>
                    <a:pt x="257" y="533"/>
                  </a:lnTo>
                  <a:lnTo>
                    <a:pt x="211" y="529"/>
                  </a:lnTo>
                  <a:lnTo>
                    <a:pt x="170" y="520"/>
                  </a:lnTo>
                  <a:lnTo>
                    <a:pt x="131" y="504"/>
                  </a:lnTo>
                  <a:lnTo>
                    <a:pt x="94" y="483"/>
                  </a:lnTo>
                  <a:lnTo>
                    <a:pt x="62" y="455"/>
                  </a:lnTo>
                  <a:lnTo>
                    <a:pt x="30" y="423"/>
                  </a:lnTo>
                  <a:lnTo>
                    <a:pt x="0" y="386"/>
                  </a:lnTo>
                  <a:lnTo>
                    <a:pt x="66" y="276"/>
                  </a:lnTo>
                  <a:lnTo>
                    <a:pt x="158" y="218"/>
                  </a:lnTo>
                  <a:lnTo>
                    <a:pt x="271" y="198"/>
                  </a:lnTo>
                  <a:lnTo>
                    <a:pt x="394" y="194"/>
                  </a:lnTo>
                  <a:lnTo>
                    <a:pt x="522" y="191"/>
                  </a:lnTo>
                  <a:lnTo>
                    <a:pt x="647" y="170"/>
                  </a:lnTo>
                  <a:lnTo>
                    <a:pt x="762" y="112"/>
                  </a:lnTo>
                  <a:lnTo>
                    <a:pt x="860" y="0"/>
                  </a:lnTo>
                  <a:lnTo>
                    <a:pt x="822" y="67"/>
                  </a:lnTo>
                  <a:lnTo>
                    <a:pt x="780" y="147"/>
                  </a:lnTo>
                  <a:lnTo>
                    <a:pt x="733" y="236"/>
                  </a:lnTo>
                  <a:lnTo>
                    <a:pt x="675" y="327"/>
                  </a:lnTo>
                  <a:lnTo>
                    <a:pt x="608" y="408"/>
                  </a:lnTo>
                  <a:lnTo>
                    <a:pt x="524" y="476"/>
                  </a:lnTo>
                  <a:lnTo>
                    <a:pt x="425" y="518"/>
                  </a:lnTo>
                  <a:lnTo>
                    <a:pt x="307" y="528"/>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6" name="Freeform 14"/>
            <p:cNvSpPr>
              <a:spLocks/>
            </p:cNvSpPr>
            <p:nvPr/>
          </p:nvSpPr>
          <p:spPr bwMode="auto">
            <a:xfrm>
              <a:off x="2135" y="2591"/>
              <a:ext cx="81" cy="85"/>
            </a:xfrm>
            <a:custGeom>
              <a:avLst/>
              <a:gdLst>
                <a:gd name="T0" fmla="*/ 0 w 650"/>
                <a:gd name="T1" fmla="*/ 2 h 597"/>
                <a:gd name="T2" fmla="*/ 0 w 650"/>
                <a:gd name="T3" fmla="*/ 2 h 597"/>
                <a:gd name="T4" fmla="*/ 0 w 650"/>
                <a:gd name="T5" fmla="*/ 2 h 597"/>
                <a:gd name="T6" fmla="*/ 0 w 650"/>
                <a:gd name="T7" fmla="*/ 2 h 597"/>
                <a:gd name="T8" fmla="*/ 0 w 650"/>
                <a:gd name="T9" fmla="*/ 2 h 597"/>
                <a:gd name="T10" fmla="*/ 0 w 650"/>
                <a:gd name="T11" fmla="*/ 2 h 597"/>
                <a:gd name="T12" fmla="*/ 0 w 650"/>
                <a:gd name="T13" fmla="*/ 1 h 597"/>
                <a:gd name="T14" fmla="*/ 0 w 650"/>
                <a:gd name="T15" fmla="*/ 1 h 597"/>
                <a:gd name="T16" fmla="*/ 0 w 650"/>
                <a:gd name="T17" fmla="*/ 1 h 597"/>
                <a:gd name="T18" fmla="*/ 0 w 650"/>
                <a:gd name="T19" fmla="*/ 1 h 597"/>
                <a:gd name="T20" fmla="*/ 0 w 650"/>
                <a:gd name="T21" fmla="*/ 1 h 597"/>
                <a:gd name="T22" fmla="*/ 0 w 650"/>
                <a:gd name="T23" fmla="*/ 1 h 597"/>
                <a:gd name="T24" fmla="*/ 0 w 650"/>
                <a:gd name="T25" fmla="*/ 1 h 597"/>
                <a:gd name="T26" fmla="*/ 0 w 650"/>
                <a:gd name="T27" fmla="*/ 1 h 597"/>
                <a:gd name="T28" fmla="*/ 0 w 650"/>
                <a:gd name="T29" fmla="*/ 1 h 597"/>
                <a:gd name="T30" fmla="*/ 0 w 650"/>
                <a:gd name="T31" fmla="*/ 1 h 597"/>
                <a:gd name="T32" fmla="*/ 0 w 650"/>
                <a:gd name="T33" fmla="*/ 0 h 597"/>
                <a:gd name="T34" fmla="*/ 0 w 650"/>
                <a:gd name="T35" fmla="*/ 0 h 597"/>
                <a:gd name="T36" fmla="*/ 0 w 650"/>
                <a:gd name="T37" fmla="*/ 0 h 597"/>
                <a:gd name="T38" fmla="*/ 0 w 650"/>
                <a:gd name="T39" fmla="*/ 0 h 597"/>
                <a:gd name="T40" fmla="*/ 0 w 650"/>
                <a:gd name="T41" fmla="*/ 0 h 597"/>
                <a:gd name="T42" fmla="*/ 0 w 650"/>
                <a:gd name="T43" fmla="*/ 0 h 597"/>
                <a:gd name="T44" fmla="*/ 1 w 650"/>
                <a:gd name="T45" fmla="*/ 0 h 597"/>
                <a:gd name="T46" fmla="*/ 1 w 650"/>
                <a:gd name="T47" fmla="*/ 0 h 597"/>
                <a:gd name="T48" fmla="*/ 1 w 650"/>
                <a:gd name="T49" fmla="*/ 0 h 597"/>
                <a:gd name="T50" fmla="*/ 1 w 650"/>
                <a:gd name="T51" fmla="*/ 0 h 597"/>
                <a:gd name="T52" fmla="*/ 1 w 650"/>
                <a:gd name="T53" fmla="*/ 0 h 597"/>
                <a:gd name="T54" fmla="*/ 1 w 650"/>
                <a:gd name="T55" fmla="*/ 0 h 597"/>
                <a:gd name="T56" fmla="*/ 1 w 650"/>
                <a:gd name="T57" fmla="*/ 0 h 597"/>
                <a:gd name="T58" fmla="*/ 1 w 650"/>
                <a:gd name="T59" fmla="*/ 1 h 597"/>
                <a:gd name="T60" fmla="*/ 1 w 650"/>
                <a:gd name="T61" fmla="*/ 1 h 597"/>
                <a:gd name="T62" fmla="*/ 1 w 650"/>
                <a:gd name="T63" fmla="*/ 1 h 597"/>
                <a:gd name="T64" fmla="*/ 1 w 650"/>
                <a:gd name="T65" fmla="*/ 1 h 597"/>
                <a:gd name="T66" fmla="*/ 1 w 650"/>
                <a:gd name="T67" fmla="*/ 2 h 597"/>
                <a:gd name="T68" fmla="*/ 1 w 650"/>
                <a:gd name="T69" fmla="*/ 2 h 597"/>
                <a:gd name="T70" fmla="*/ 0 w 650"/>
                <a:gd name="T71" fmla="*/ 2 h 597"/>
                <a:gd name="T72" fmla="*/ 0 w 650"/>
                <a:gd name="T73" fmla="*/ 2 h 597"/>
                <a:gd name="T74" fmla="*/ 0 w 650"/>
                <a:gd name="T75" fmla="*/ 2 h 597"/>
                <a:gd name="T76" fmla="*/ 0 w 650"/>
                <a:gd name="T77" fmla="*/ 2 h 597"/>
                <a:gd name="T78" fmla="*/ 0 w 650"/>
                <a:gd name="T79" fmla="*/ 2 h 5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50"/>
                <a:gd name="T121" fmla="*/ 0 h 597"/>
                <a:gd name="T122" fmla="*/ 650 w 650"/>
                <a:gd name="T123" fmla="*/ 597 h 5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50" h="597">
                  <a:moveTo>
                    <a:pt x="286" y="589"/>
                  </a:moveTo>
                  <a:lnTo>
                    <a:pt x="238" y="597"/>
                  </a:lnTo>
                  <a:lnTo>
                    <a:pt x="196" y="593"/>
                  </a:lnTo>
                  <a:lnTo>
                    <a:pt x="157" y="579"/>
                  </a:lnTo>
                  <a:lnTo>
                    <a:pt x="121" y="555"/>
                  </a:lnTo>
                  <a:lnTo>
                    <a:pt x="89" y="529"/>
                  </a:lnTo>
                  <a:lnTo>
                    <a:pt x="58" y="500"/>
                  </a:lnTo>
                  <a:lnTo>
                    <a:pt x="28" y="471"/>
                  </a:lnTo>
                  <a:lnTo>
                    <a:pt x="0" y="446"/>
                  </a:lnTo>
                  <a:lnTo>
                    <a:pt x="23" y="413"/>
                  </a:lnTo>
                  <a:lnTo>
                    <a:pt x="38" y="373"/>
                  </a:lnTo>
                  <a:lnTo>
                    <a:pt x="47" y="328"/>
                  </a:lnTo>
                  <a:lnTo>
                    <a:pt x="50" y="282"/>
                  </a:lnTo>
                  <a:lnTo>
                    <a:pt x="51" y="234"/>
                  </a:lnTo>
                  <a:lnTo>
                    <a:pt x="51" y="186"/>
                  </a:lnTo>
                  <a:lnTo>
                    <a:pt x="52" y="143"/>
                  </a:lnTo>
                  <a:lnTo>
                    <a:pt x="58" y="101"/>
                  </a:lnTo>
                  <a:lnTo>
                    <a:pt x="131" y="98"/>
                  </a:lnTo>
                  <a:lnTo>
                    <a:pt x="209" y="100"/>
                  </a:lnTo>
                  <a:lnTo>
                    <a:pt x="287" y="103"/>
                  </a:lnTo>
                  <a:lnTo>
                    <a:pt x="367" y="105"/>
                  </a:lnTo>
                  <a:lnTo>
                    <a:pt x="445" y="99"/>
                  </a:lnTo>
                  <a:lnTo>
                    <a:pt x="518" y="81"/>
                  </a:lnTo>
                  <a:lnTo>
                    <a:pt x="588" y="50"/>
                  </a:lnTo>
                  <a:lnTo>
                    <a:pt x="650" y="0"/>
                  </a:lnTo>
                  <a:lnTo>
                    <a:pt x="616" y="87"/>
                  </a:lnTo>
                  <a:lnTo>
                    <a:pt x="593" y="188"/>
                  </a:lnTo>
                  <a:lnTo>
                    <a:pt x="575" y="297"/>
                  </a:lnTo>
                  <a:lnTo>
                    <a:pt x="554" y="401"/>
                  </a:lnTo>
                  <a:lnTo>
                    <a:pt x="522" y="492"/>
                  </a:lnTo>
                  <a:lnTo>
                    <a:pt x="472" y="560"/>
                  </a:lnTo>
                  <a:lnTo>
                    <a:pt x="396" y="596"/>
                  </a:lnTo>
                  <a:lnTo>
                    <a:pt x="286" y="589"/>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7" name="Freeform 15"/>
            <p:cNvSpPr>
              <a:spLocks/>
            </p:cNvSpPr>
            <p:nvPr/>
          </p:nvSpPr>
          <p:spPr bwMode="auto">
            <a:xfrm>
              <a:off x="1659" y="2635"/>
              <a:ext cx="91" cy="69"/>
            </a:xfrm>
            <a:custGeom>
              <a:avLst/>
              <a:gdLst>
                <a:gd name="T0" fmla="*/ 1 w 726"/>
                <a:gd name="T1" fmla="*/ 0 h 487"/>
                <a:gd name="T2" fmla="*/ 1 w 726"/>
                <a:gd name="T3" fmla="*/ 0 h 487"/>
                <a:gd name="T4" fmla="*/ 1 w 726"/>
                <a:gd name="T5" fmla="*/ 0 h 487"/>
                <a:gd name="T6" fmla="*/ 1 w 726"/>
                <a:gd name="T7" fmla="*/ 1 h 487"/>
                <a:gd name="T8" fmla="*/ 1 w 726"/>
                <a:gd name="T9" fmla="*/ 1 h 487"/>
                <a:gd name="T10" fmla="*/ 1 w 726"/>
                <a:gd name="T11" fmla="*/ 1 h 487"/>
                <a:gd name="T12" fmla="*/ 1 w 726"/>
                <a:gd name="T13" fmla="*/ 1 h 487"/>
                <a:gd name="T14" fmla="*/ 1 w 726"/>
                <a:gd name="T15" fmla="*/ 1 h 487"/>
                <a:gd name="T16" fmla="*/ 1 w 726"/>
                <a:gd name="T17" fmla="*/ 1 h 487"/>
                <a:gd name="T18" fmla="*/ 1 w 726"/>
                <a:gd name="T19" fmla="*/ 1 h 487"/>
                <a:gd name="T20" fmla="*/ 1 w 726"/>
                <a:gd name="T21" fmla="*/ 1 h 487"/>
                <a:gd name="T22" fmla="*/ 1 w 726"/>
                <a:gd name="T23" fmla="*/ 1 h 487"/>
                <a:gd name="T24" fmla="*/ 0 w 726"/>
                <a:gd name="T25" fmla="*/ 1 h 487"/>
                <a:gd name="T26" fmla="*/ 0 w 726"/>
                <a:gd name="T27" fmla="*/ 1 h 487"/>
                <a:gd name="T28" fmla="*/ 0 w 726"/>
                <a:gd name="T29" fmla="*/ 1 h 487"/>
                <a:gd name="T30" fmla="*/ 0 w 726"/>
                <a:gd name="T31" fmla="*/ 1 h 487"/>
                <a:gd name="T32" fmla="*/ 0 w 726"/>
                <a:gd name="T33" fmla="*/ 1 h 487"/>
                <a:gd name="T34" fmla="*/ 0 w 726"/>
                <a:gd name="T35" fmla="*/ 1 h 487"/>
                <a:gd name="T36" fmla="*/ 0 w 726"/>
                <a:gd name="T37" fmla="*/ 1 h 487"/>
                <a:gd name="T38" fmla="*/ 0 w 726"/>
                <a:gd name="T39" fmla="*/ 1 h 487"/>
                <a:gd name="T40" fmla="*/ 0 w 726"/>
                <a:gd name="T41" fmla="*/ 1 h 487"/>
                <a:gd name="T42" fmla="*/ 0 w 726"/>
                <a:gd name="T43" fmla="*/ 0 h 487"/>
                <a:gd name="T44" fmla="*/ 0 w 726"/>
                <a:gd name="T45" fmla="*/ 0 h 487"/>
                <a:gd name="T46" fmla="*/ 0 w 726"/>
                <a:gd name="T47" fmla="*/ 0 h 487"/>
                <a:gd name="T48" fmla="*/ 0 w 726"/>
                <a:gd name="T49" fmla="*/ 0 h 487"/>
                <a:gd name="T50" fmla="*/ 1 w 726"/>
                <a:gd name="T51" fmla="*/ 0 h 487"/>
                <a:gd name="T52" fmla="*/ 1 w 726"/>
                <a:gd name="T53" fmla="*/ 1 h 487"/>
                <a:gd name="T54" fmla="*/ 1 w 726"/>
                <a:gd name="T55" fmla="*/ 1 h 487"/>
                <a:gd name="T56" fmla="*/ 1 w 726"/>
                <a:gd name="T57" fmla="*/ 1 h 487"/>
                <a:gd name="T58" fmla="*/ 1 w 726"/>
                <a:gd name="T59" fmla="*/ 0 h 487"/>
                <a:gd name="T60" fmla="*/ 1 w 726"/>
                <a:gd name="T61" fmla="*/ 0 h 487"/>
                <a:gd name="T62" fmla="*/ 1 w 726"/>
                <a:gd name="T63" fmla="*/ 0 h 487"/>
                <a:gd name="T64" fmla="*/ 1 w 726"/>
                <a:gd name="T65" fmla="*/ 0 h 487"/>
                <a:gd name="T66" fmla="*/ 1 w 726"/>
                <a:gd name="T67" fmla="*/ 0 h 487"/>
                <a:gd name="T68" fmla="*/ 1 w 726"/>
                <a:gd name="T69" fmla="*/ 0 h 4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6"/>
                <a:gd name="T106" fmla="*/ 0 h 487"/>
                <a:gd name="T107" fmla="*/ 726 w 726"/>
                <a:gd name="T108" fmla="*/ 487 h 4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6" h="487">
                  <a:moveTo>
                    <a:pt x="688" y="142"/>
                  </a:moveTo>
                  <a:lnTo>
                    <a:pt x="726" y="81"/>
                  </a:lnTo>
                  <a:lnTo>
                    <a:pt x="692" y="174"/>
                  </a:lnTo>
                  <a:lnTo>
                    <a:pt x="652" y="254"/>
                  </a:lnTo>
                  <a:lnTo>
                    <a:pt x="601" y="320"/>
                  </a:lnTo>
                  <a:lnTo>
                    <a:pt x="541" y="376"/>
                  </a:lnTo>
                  <a:lnTo>
                    <a:pt x="476" y="420"/>
                  </a:lnTo>
                  <a:lnTo>
                    <a:pt x="400" y="453"/>
                  </a:lnTo>
                  <a:lnTo>
                    <a:pt x="318" y="476"/>
                  </a:lnTo>
                  <a:lnTo>
                    <a:pt x="230" y="487"/>
                  </a:lnTo>
                  <a:lnTo>
                    <a:pt x="183" y="471"/>
                  </a:lnTo>
                  <a:lnTo>
                    <a:pt x="142" y="450"/>
                  </a:lnTo>
                  <a:lnTo>
                    <a:pt x="108" y="426"/>
                  </a:lnTo>
                  <a:lnTo>
                    <a:pt x="79" y="397"/>
                  </a:lnTo>
                  <a:lnTo>
                    <a:pt x="54" y="364"/>
                  </a:lnTo>
                  <a:lnTo>
                    <a:pt x="33" y="327"/>
                  </a:lnTo>
                  <a:lnTo>
                    <a:pt x="15" y="289"/>
                  </a:lnTo>
                  <a:lnTo>
                    <a:pt x="0" y="243"/>
                  </a:lnTo>
                  <a:lnTo>
                    <a:pt x="96" y="0"/>
                  </a:lnTo>
                  <a:lnTo>
                    <a:pt x="151" y="63"/>
                  </a:lnTo>
                  <a:lnTo>
                    <a:pt x="218" y="114"/>
                  </a:lnTo>
                  <a:lnTo>
                    <a:pt x="291" y="152"/>
                  </a:lnTo>
                  <a:lnTo>
                    <a:pt x="371" y="178"/>
                  </a:lnTo>
                  <a:lnTo>
                    <a:pt x="452" y="190"/>
                  </a:lnTo>
                  <a:lnTo>
                    <a:pt x="534" y="189"/>
                  </a:lnTo>
                  <a:lnTo>
                    <a:pt x="614" y="172"/>
                  </a:lnTo>
                  <a:lnTo>
                    <a:pt x="688" y="142"/>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8" name="Freeform 16"/>
            <p:cNvSpPr>
              <a:spLocks/>
            </p:cNvSpPr>
            <p:nvPr/>
          </p:nvSpPr>
          <p:spPr bwMode="auto">
            <a:xfrm>
              <a:off x="2123" y="2690"/>
              <a:ext cx="69" cy="56"/>
            </a:xfrm>
            <a:custGeom>
              <a:avLst/>
              <a:gdLst>
                <a:gd name="T0" fmla="*/ 1 w 554"/>
                <a:gd name="T1" fmla="*/ 0 h 395"/>
                <a:gd name="T2" fmla="*/ 1 w 554"/>
                <a:gd name="T3" fmla="*/ 0 h 395"/>
                <a:gd name="T4" fmla="*/ 1 w 554"/>
                <a:gd name="T5" fmla="*/ 1 h 395"/>
                <a:gd name="T6" fmla="*/ 1 w 554"/>
                <a:gd name="T7" fmla="*/ 1 h 395"/>
                <a:gd name="T8" fmla="*/ 1 w 554"/>
                <a:gd name="T9" fmla="*/ 1 h 395"/>
                <a:gd name="T10" fmla="*/ 1 w 554"/>
                <a:gd name="T11" fmla="*/ 1 h 395"/>
                <a:gd name="T12" fmla="*/ 1 w 554"/>
                <a:gd name="T13" fmla="*/ 1 h 395"/>
                <a:gd name="T14" fmla="*/ 0 w 554"/>
                <a:gd name="T15" fmla="*/ 1 h 395"/>
                <a:gd name="T16" fmla="*/ 0 w 554"/>
                <a:gd name="T17" fmla="*/ 1 h 395"/>
                <a:gd name="T18" fmla="*/ 0 w 554"/>
                <a:gd name="T19" fmla="*/ 1 h 395"/>
                <a:gd name="T20" fmla="*/ 0 w 554"/>
                <a:gd name="T21" fmla="*/ 1 h 395"/>
                <a:gd name="T22" fmla="*/ 0 w 554"/>
                <a:gd name="T23" fmla="*/ 1 h 395"/>
                <a:gd name="T24" fmla="*/ 0 w 554"/>
                <a:gd name="T25" fmla="*/ 1 h 395"/>
                <a:gd name="T26" fmla="*/ 0 w 554"/>
                <a:gd name="T27" fmla="*/ 1 h 395"/>
                <a:gd name="T28" fmla="*/ 0 w 554"/>
                <a:gd name="T29" fmla="*/ 1 h 395"/>
                <a:gd name="T30" fmla="*/ 0 w 554"/>
                <a:gd name="T31" fmla="*/ 1 h 395"/>
                <a:gd name="T32" fmla="*/ 0 w 554"/>
                <a:gd name="T33" fmla="*/ 1 h 395"/>
                <a:gd name="T34" fmla="*/ 0 w 554"/>
                <a:gd name="T35" fmla="*/ 1 h 395"/>
                <a:gd name="T36" fmla="*/ 0 w 554"/>
                <a:gd name="T37" fmla="*/ 1 h 395"/>
                <a:gd name="T38" fmla="*/ 0 w 554"/>
                <a:gd name="T39" fmla="*/ 0 h 395"/>
                <a:gd name="T40" fmla="*/ 1 w 554"/>
                <a:gd name="T41" fmla="*/ 0 h 395"/>
                <a:gd name="T42" fmla="*/ 1 w 554"/>
                <a:gd name="T43" fmla="*/ 0 h 395"/>
                <a:gd name="T44" fmla="*/ 1 w 554"/>
                <a:gd name="T45" fmla="*/ 0 h 395"/>
                <a:gd name="T46" fmla="*/ 1 w 554"/>
                <a:gd name="T47" fmla="*/ 0 h 3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4"/>
                <a:gd name="T73" fmla="*/ 0 h 395"/>
                <a:gd name="T74" fmla="*/ 554 w 554"/>
                <a:gd name="T75" fmla="*/ 395 h 3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4" h="395">
                  <a:moveTo>
                    <a:pt x="554" y="41"/>
                  </a:moveTo>
                  <a:lnTo>
                    <a:pt x="547" y="141"/>
                  </a:lnTo>
                  <a:lnTo>
                    <a:pt x="526" y="214"/>
                  </a:lnTo>
                  <a:lnTo>
                    <a:pt x="494" y="268"/>
                  </a:lnTo>
                  <a:lnTo>
                    <a:pt x="451" y="305"/>
                  </a:lnTo>
                  <a:lnTo>
                    <a:pt x="398" y="331"/>
                  </a:lnTo>
                  <a:lnTo>
                    <a:pt x="335" y="349"/>
                  </a:lnTo>
                  <a:lnTo>
                    <a:pt x="266" y="366"/>
                  </a:lnTo>
                  <a:lnTo>
                    <a:pt x="190" y="385"/>
                  </a:lnTo>
                  <a:lnTo>
                    <a:pt x="163" y="395"/>
                  </a:lnTo>
                  <a:lnTo>
                    <a:pt x="136" y="395"/>
                  </a:lnTo>
                  <a:lnTo>
                    <a:pt x="111" y="387"/>
                  </a:lnTo>
                  <a:lnTo>
                    <a:pt x="87" y="373"/>
                  </a:lnTo>
                  <a:lnTo>
                    <a:pt x="64" y="354"/>
                  </a:lnTo>
                  <a:lnTo>
                    <a:pt x="43" y="333"/>
                  </a:lnTo>
                  <a:lnTo>
                    <a:pt x="20" y="308"/>
                  </a:lnTo>
                  <a:lnTo>
                    <a:pt x="0" y="284"/>
                  </a:lnTo>
                  <a:lnTo>
                    <a:pt x="56" y="0"/>
                  </a:lnTo>
                  <a:lnTo>
                    <a:pt x="554" y="41"/>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9" name="Freeform 17"/>
            <p:cNvSpPr>
              <a:spLocks/>
            </p:cNvSpPr>
            <p:nvPr/>
          </p:nvSpPr>
          <p:spPr bwMode="auto">
            <a:xfrm>
              <a:off x="1625" y="2696"/>
              <a:ext cx="92" cy="78"/>
            </a:xfrm>
            <a:custGeom>
              <a:avLst/>
              <a:gdLst>
                <a:gd name="T0" fmla="*/ 1 w 737"/>
                <a:gd name="T1" fmla="*/ 0 h 548"/>
                <a:gd name="T2" fmla="*/ 1 w 737"/>
                <a:gd name="T3" fmla="*/ 1 h 548"/>
                <a:gd name="T4" fmla="*/ 1 w 737"/>
                <a:gd name="T5" fmla="*/ 1 h 548"/>
                <a:gd name="T6" fmla="*/ 1 w 737"/>
                <a:gd name="T7" fmla="*/ 1 h 548"/>
                <a:gd name="T8" fmla="*/ 1 w 737"/>
                <a:gd name="T9" fmla="*/ 1 h 548"/>
                <a:gd name="T10" fmla="*/ 1 w 737"/>
                <a:gd name="T11" fmla="*/ 1 h 548"/>
                <a:gd name="T12" fmla="*/ 1 w 737"/>
                <a:gd name="T13" fmla="*/ 2 h 548"/>
                <a:gd name="T14" fmla="*/ 1 w 737"/>
                <a:gd name="T15" fmla="*/ 2 h 548"/>
                <a:gd name="T16" fmla="*/ 0 w 737"/>
                <a:gd name="T17" fmla="*/ 2 h 548"/>
                <a:gd name="T18" fmla="*/ 0 w 737"/>
                <a:gd name="T19" fmla="*/ 2 h 548"/>
                <a:gd name="T20" fmla="*/ 0 w 737"/>
                <a:gd name="T21" fmla="*/ 2 h 548"/>
                <a:gd name="T22" fmla="*/ 0 w 737"/>
                <a:gd name="T23" fmla="*/ 2 h 548"/>
                <a:gd name="T24" fmla="*/ 0 w 737"/>
                <a:gd name="T25" fmla="*/ 1 h 548"/>
                <a:gd name="T26" fmla="*/ 0 w 737"/>
                <a:gd name="T27" fmla="*/ 1 h 548"/>
                <a:gd name="T28" fmla="*/ 0 w 737"/>
                <a:gd name="T29" fmla="*/ 1 h 548"/>
                <a:gd name="T30" fmla="*/ 0 w 737"/>
                <a:gd name="T31" fmla="*/ 1 h 548"/>
                <a:gd name="T32" fmla="*/ 0 w 737"/>
                <a:gd name="T33" fmla="*/ 1 h 548"/>
                <a:gd name="T34" fmla="*/ 0 w 737"/>
                <a:gd name="T35" fmla="*/ 0 h 548"/>
                <a:gd name="T36" fmla="*/ 0 w 737"/>
                <a:gd name="T37" fmla="*/ 0 h 548"/>
                <a:gd name="T38" fmla="*/ 0 w 737"/>
                <a:gd name="T39" fmla="*/ 0 h 548"/>
                <a:gd name="T40" fmla="*/ 0 w 737"/>
                <a:gd name="T41" fmla="*/ 0 h 548"/>
                <a:gd name="T42" fmla="*/ 0 w 737"/>
                <a:gd name="T43" fmla="*/ 0 h 548"/>
                <a:gd name="T44" fmla="*/ 1 w 737"/>
                <a:gd name="T45" fmla="*/ 0 h 548"/>
                <a:gd name="T46" fmla="*/ 1 w 737"/>
                <a:gd name="T47" fmla="*/ 0 h 548"/>
                <a:gd name="T48" fmla="*/ 1 w 737"/>
                <a:gd name="T49" fmla="*/ 0 h 548"/>
                <a:gd name="T50" fmla="*/ 1 w 737"/>
                <a:gd name="T51" fmla="*/ 0 h 548"/>
                <a:gd name="T52" fmla="*/ 1 w 737"/>
                <a:gd name="T53" fmla="*/ 0 h 548"/>
                <a:gd name="T54" fmla="*/ 1 w 737"/>
                <a:gd name="T55" fmla="*/ 0 h 548"/>
                <a:gd name="T56" fmla="*/ 1 w 737"/>
                <a:gd name="T57" fmla="*/ 0 h 548"/>
                <a:gd name="T58" fmla="*/ 1 w 737"/>
                <a:gd name="T59" fmla="*/ 0 h 548"/>
                <a:gd name="T60" fmla="*/ 1 w 737"/>
                <a:gd name="T61" fmla="*/ 0 h 548"/>
                <a:gd name="T62" fmla="*/ 1 w 737"/>
                <a:gd name="T63" fmla="*/ 0 h 548"/>
                <a:gd name="T64" fmla="*/ 1 w 737"/>
                <a:gd name="T65" fmla="*/ 0 h 5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7"/>
                <a:gd name="T100" fmla="*/ 0 h 548"/>
                <a:gd name="T101" fmla="*/ 737 w 737"/>
                <a:gd name="T102" fmla="*/ 548 h 5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7" h="548">
                  <a:moveTo>
                    <a:pt x="737" y="101"/>
                  </a:moveTo>
                  <a:lnTo>
                    <a:pt x="731" y="186"/>
                  </a:lnTo>
                  <a:lnTo>
                    <a:pt x="701" y="268"/>
                  </a:lnTo>
                  <a:lnTo>
                    <a:pt x="651" y="346"/>
                  </a:lnTo>
                  <a:lnTo>
                    <a:pt x="582" y="417"/>
                  </a:lnTo>
                  <a:lnTo>
                    <a:pt x="498" y="474"/>
                  </a:lnTo>
                  <a:lnTo>
                    <a:pt x="401" y="518"/>
                  </a:lnTo>
                  <a:lnTo>
                    <a:pt x="295" y="545"/>
                  </a:lnTo>
                  <a:lnTo>
                    <a:pt x="184" y="548"/>
                  </a:lnTo>
                  <a:lnTo>
                    <a:pt x="49" y="548"/>
                  </a:lnTo>
                  <a:lnTo>
                    <a:pt x="9" y="468"/>
                  </a:lnTo>
                  <a:lnTo>
                    <a:pt x="0" y="394"/>
                  </a:lnTo>
                  <a:lnTo>
                    <a:pt x="13" y="324"/>
                  </a:lnTo>
                  <a:lnTo>
                    <a:pt x="44" y="259"/>
                  </a:lnTo>
                  <a:lnTo>
                    <a:pt x="83" y="194"/>
                  </a:lnTo>
                  <a:lnTo>
                    <a:pt x="125" y="131"/>
                  </a:lnTo>
                  <a:lnTo>
                    <a:pt x="160" y="66"/>
                  </a:lnTo>
                  <a:lnTo>
                    <a:pt x="184" y="0"/>
                  </a:lnTo>
                  <a:lnTo>
                    <a:pt x="248" y="81"/>
                  </a:lnTo>
                  <a:lnTo>
                    <a:pt x="313" y="134"/>
                  </a:lnTo>
                  <a:lnTo>
                    <a:pt x="378" y="158"/>
                  </a:lnTo>
                  <a:lnTo>
                    <a:pt x="445" y="164"/>
                  </a:lnTo>
                  <a:lnTo>
                    <a:pt x="515" y="156"/>
                  </a:lnTo>
                  <a:lnTo>
                    <a:pt x="586" y="141"/>
                  </a:lnTo>
                  <a:lnTo>
                    <a:pt x="661" y="120"/>
                  </a:lnTo>
                  <a:lnTo>
                    <a:pt x="737" y="101"/>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0" name="Freeform 18"/>
            <p:cNvSpPr>
              <a:spLocks/>
            </p:cNvSpPr>
            <p:nvPr/>
          </p:nvSpPr>
          <p:spPr bwMode="auto">
            <a:xfrm>
              <a:off x="2107" y="2759"/>
              <a:ext cx="73" cy="72"/>
            </a:xfrm>
            <a:custGeom>
              <a:avLst/>
              <a:gdLst>
                <a:gd name="T0" fmla="*/ 1 w 589"/>
                <a:gd name="T1" fmla="*/ 0 h 501"/>
                <a:gd name="T2" fmla="*/ 1 w 589"/>
                <a:gd name="T3" fmla="*/ 0 h 501"/>
                <a:gd name="T4" fmla="*/ 1 w 589"/>
                <a:gd name="T5" fmla="*/ 1 h 501"/>
                <a:gd name="T6" fmla="*/ 1 w 589"/>
                <a:gd name="T7" fmla="*/ 1 h 501"/>
                <a:gd name="T8" fmla="*/ 1 w 589"/>
                <a:gd name="T9" fmla="*/ 1 h 501"/>
                <a:gd name="T10" fmla="*/ 1 w 589"/>
                <a:gd name="T11" fmla="*/ 1 h 501"/>
                <a:gd name="T12" fmla="*/ 0 w 589"/>
                <a:gd name="T13" fmla="*/ 1 h 501"/>
                <a:gd name="T14" fmla="*/ 0 w 589"/>
                <a:gd name="T15" fmla="*/ 1 h 501"/>
                <a:gd name="T16" fmla="*/ 0 w 589"/>
                <a:gd name="T17" fmla="*/ 1 h 501"/>
                <a:gd name="T18" fmla="*/ 0 w 589"/>
                <a:gd name="T19" fmla="*/ 1 h 501"/>
                <a:gd name="T20" fmla="*/ 0 w 589"/>
                <a:gd name="T21" fmla="*/ 1 h 501"/>
                <a:gd name="T22" fmla="*/ 0 w 589"/>
                <a:gd name="T23" fmla="*/ 1 h 501"/>
                <a:gd name="T24" fmla="*/ 0 w 589"/>
                <a:gd name="T25" fmla="*/ 1 h 501"/>
                <a:gd name="T26" fmla="*/ 0 w 589"/>
                <a:gd name="T27" fmla="*/ 1 h 501"/>
                <a:gd name="T28" fmla="*/ 0 w 589"/>
                <a:gd name="T29" fmla="*/ 0 h 501"/>
                <a:gd name="T30" fmla="*/ 0 w 589"/>
                <a:gd name="T31" fmla="*/ 0 h 501"/>
                <a:gd name="T32" fmla="*/ 0 w 589"/>
                <a:gd name="T33" fmla="*/ 0 h 501"/>
                <a:gd name="T34" fmla="*/ 0 w 589"/>
                <a:gd name="T35" fmla="*/ 0 h 501"/>
                <a:gd name="T36" fmla="*/ 0 w 589"/>
                <a:gd name="T37" fmla="*/ 0 h 501"/>
                <a:gd name="T38" fmla="*/ 0 w 589"/>
                <a:gd name="T39" fmla="*/ 0 h 501"/>
                <a:gd name="T40" fmla="*/ 0 w 589"/>
                <a:gd name="T41" fmla="*/ 0 h 501"/>
                <a:gd name="T42" fmla="*/ 0 w 589"/>
                <a:gd name="T43" fmla="*/ 0 h 501"/>
                <a:gd name="T44" fmla="*/ 1 w 589"/>
                <a:gd name="T45" fmla="*/ 0 h 501"/>
                <a:gd name="T46" fmla="*/ 1 w 589"/>
                <a:gd name="T47" fmla="*/ 0 h 501"/>
                <a:gd name="T48" fmla="*/ 1 w 589"/>
                <a:gd name="T49" fmla="*/ 0 h 501"/>
                <a:gd name="T50" fmla="*/ 1 w 589"/>
                <a:gd name="T51" fmla="*/ 0 h 501"/>
                <a:gd name="T52" fmla="*/ 1 w 589"/>
                <a:gd name="T53" fmla="*/ 0 h 501"/>
                <a:gd name="T54" fmla="*/ 1 w 589"/>
                <a:gd name="T55" fmla="*/ 0 h 501"/>
                <a:gd name="T56" fmla="*/ 1 w 589"/>
                <a:gd name="T57" fmla="*/ 0 h 501"/>
                <a:gd name="T58" fmla="*/ 1 w 589"/>
                <a:gd name="T59" fmla="*/ 0 h 501"/>
                <a:gd name="T60" fmla="*/ 1 w 589"/>
                <a:gd name="T61" fmla="*/ 0 h 5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9"/>
                <a:gd name="T94" fmla="*/ 0 h 501"/>
                <a:gd name="T95" fmla="*/ 589 w 589"/>
                <a:gd name="T96" fmla="*/ 501 h 5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9" h="501">
                  <a:moveTo>
                    <a:pt x="589" y="0"/>
                  </a:moveTo>
                  <a:lnTo>
                    <a:pt x="564" y="106"/>
                  </a:lnTo>
                  <a:lnTo>
                    <a:pt x="530" y="214"/>
                  </a:lnTo>
                  <a:lnTo>
                    <a:pt x="485" y="316"/>
                  </a:lnTo>
                  <a:lnTo>
                    <a:pt x="429" y="406"/>
                  </a:lnTo>
                  <a:lnTo>
                    <a:pt x="359" y="469"/>
                  </a:lnTo>
                  <a:lnTo>
                    <a:pt x="275" y="501"/>
                  </a:lnTo>
                  <a:lnTo>
                    <a:pt x="174" y="490"/>
                  </a:lnTo>
                  <a:lnTo>
                    <a:pt x="54" y="426"/>
                  </a:lnTo>
                  <a:lnTo>
                    <a:pt x="17" y="374"/>
                  </a:lnTo>
                  <a:lnTo>
                    <a:pt x="0" y="321"/>
                  </a:lnTo>
                  <a:lnTo>
                    <a:pt x="1" y="268"/>
                  </a:lnTo>
                  <a:lnTo>
                    <a:pt x="16" y="215"/>
                  </a:lnTo>
                  <a:lnTo>
                    <a:pt x="36" y="162"/>
                  </a:lnTo>
                  <a:lnTo>
                    <a:pt x="58" y="108"/>
                  </a:lnTo>
                  <a:lnTo>
                    <a:pt x="79" y="55"/>
                  </a:lnTo>
                  <a:lnTo>
                    <a:pt x="92" y="0"/>
                  </a:lnTo>
                  <a:lnTo>
                    <a:pt x="145" y="65"/>
                  </a:lnTo>
                  <a:lnTo>
                    <a:pt x="202" y="95"/>
                  </a:lnTo>
                  <a:lnTo>
                    <a:pt x="263" y="100"/>
                  </a:lnTo>
                  <a:lnTo>
                    <a:pt x="325" y="85"/>
                  </a:lnTo>
                  <a:lnTo>
                    <a:pt x="391" y="60"/>
                  </a:lnTo>
                  <a:lnTo>
                    <a:pt x="457" y="33"/>
                  </a:lnTo>
                  <a:lnTo>
                    <a:pt x="523" y="9"/>
                  </a:lnTo>
                  <a:lnTo>
                    <a:pt x="589" y="0"/>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1" name="Freeform 19"/>
            <p:cNvSpPr>
              <a:spLocks/>
            </p:cNvSpPr>
            <p:nvPr/>
          </p:nvSpPr>
          <p:spPr bwMode="auto">
            <a:xfrm>
              <a:off x="1586" y="2780"/>
              <a:ext cx="97" cy="95"/>
            </a:xfrm>
            <a:custGeom>
              <a:avLst/>
              <a:gdLst>
                <a:gd name="T0" fmla="*/ 0 w 775"/>
                <a:gd name="T1" fmla="*/ 2 h 667"/>
                <a:gd name="T2" fmla="*/ 0 w 775"/>
                <a:gd name="T3" fmla="*/ 2 h 667"/>
                <a:gd name="T4" fmla="*/ 0 w 775"/>
                <a:gd name="T5" fmla="*/ 1 h 667"/>
                <a:gd name="T6" fmla="*/ 0 w 775"/>
                <a:gd name="T7" fmla="*/ 1 h 667"/>
                <a:gd name="T8" fmla="*/ 0 w 775"/>
                <a:gd name="T9" fmla="*/ 1 h 667"/>
                <a:gd name="T10" fmla="*/ 0 w 775"/>
                <a:gd name="T11" fmla="*/ 1 h 667"/>
                <a:gd name="T12" fmla="*/ 0 w 775"/>
                <a:gd name="T13" fmla="*/ 1 h 667"/>
                <a:gd name="T14" fmla="*/ 0 w 775"/>
                <a:gd name="T15" fmla="*/ 0 h 667"/>
                <a:gd name="T16" fmla="*/ 0 w 775"/>
                <a:gd name="T17" fmla="*/ 0 h 667"/>
                <a:gd name="T18" fmla="*/ 0 w 775"/>
                <a:gd name="T19" fmla="*/ 0 h 667"/>
                <a:gd name="T20" fmla="*/ 1 w 775"/>
                <a:gd name="T21" fmla="*/ 0 h 667"/>
                <a:gd name="T22" fmla="*/ 1 w 775"/>
                <a:gd name="T23" fmla="*/ 0 h 667"/>
                <a:gd name="T24" fmla="*/ 1 w 775"/>
                <a:gd name="T25" fmla="*/ 0 h 667"/>
                <a:gd name="T26" fmla="*/ 1 w 775"/>
                <a:gd name="T27" fmla="*/ 0 h 667"/>
                <a:gd name="T28" fmla="*/ 1 w 775"/>
                <a:gd name="T29" fmla="*/ 0 h 667"/>
                <a:gd name="T30" fmla="*/ 1 w 775"/>
                <a:gd name="T31" fmla="*/ 0 h 667"/>
                <a:gd name="T32" fmla="*/ 1 w 775"/>
                <a:gd name="T33" fmla="*/ 0 h 667"/>
                <a:gd name="T34" fmla="*/ 2 w 775"/>
                <a:gd name="T35" fmla="*/ 0 h 667"/>
                <a:gd name="T36" fmla="*/ 2 w 775"/>
                <a:gd name="T37" fmla="*/ 0 h 667"/>
                <a:gd name="T38" fmla="*/ 1 w 775"/>
                <a:gd name="T39" fmla="*/ 0 h 667"/>
                <a:gd name="T40" fmla="*/ 1 w 775"/>
                <a:gd name="T41" fmla="*/ 1 h 667"/>
                <a:gd name="T42" fmla="*/ 1 w 775"/>
                <a:gd name="T43" fmla="*/ 1 h 667"/>
                <a:gd name="T44" fmla="*/ 1 w 775"/>
                <a:gd name="T45" fmla="*/ 1 h 667"/>
                <a:gd name="T46" fmla="*/ 1 w 775"/>
                <a:gd name="T47" fmla="*/ 2 h 667"/>
                <a:gd name="T48" fmla="*/ 1 w 775"/>
                <a:gd name="T49" fmla="*/ 2 h 667"/>
                <a:gd name="T50" fmla="*/ 0 w 775"/>
                <a:gd name="T51" fmla="*/ 2 h 667"/>
                <a:gd name="T52" fmla="*/ 0 w 775"/>
                <a:gd name="T53" fmla="*/ 2 h 667"/>
                <a:gd name="T54" fmla="*/ 0 w 775"/>
                <a:gd name="T55" fmla="*/ 2 h 667"/>
                <a:gd name="T56" fmla="*/ 0 w 775"/>
                <a:gd name="T57" fmla="*/ 2 h 667"/>
                <a:gd name="T58" fmla="*/ 0 w 775"/>
                <a:gd name="T59" fmla="*/ 2 h 667"/>
                <a:gd name="T60" fmla="*/ 0 w 775"/>
                <a:gd name="T61" fmla="*/ 2 h 6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75"/>
                <a:gd name="T94" fmla="*/ 0 h 667"/>
                <a:gd name="T95" fmla="*/ 775 w 775"/>
                <a:gd name="T96" fmla="*/ 667 h 6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75" h="667">
                  <a:moveTo>
                    <a:pt x="30" y="589"/>
                  </a:moveTo>
                  <a:lnTo>
                    <a:pt x="5" y="523"/>
                  </a:lnTo>
                  <a:lnTo>
                    <a:pt x="0" y="457"/>
                  </a:lnTo>
                  <a:lnTo>
                    <a:pt x="10" y="393"/>
                  </a:lnTo>
                  <a:lnTo>
                    <a:pt x="33" y="330"/>
                  </a:lnTo>
                  <a:lnTo>
                    <a:pt x="62" y="271"/>
                  </a:lnTo>
                  <a:lnTo>
                    <a:pt x="96" y="213"/>
                  </a:lnTo>
                  <a:lnTo>
                    <a:pt x="132" y="156"/>
                  </a:lnTo>
                  <a:lnTo>
                    <a:pt x="164" y="102"/>
                  </a:lnTo>
                  <a:lnTo>
                    <a:pt x="226" y="94"/>
                  </a:lnTo>
                  <a:lnTo>
                    <a:pt x="302" y="95"/>
                  </a:lnTo>
                  <a:lnTo>
                    <a:pt x="384" y="101"/>
                  </a:lnTo>
                  <a:lnTo>
                    <a:pt x="469" y="106"/>
                  </a:lnTo>
                  <a:lnTo>
                    <a:pt x="554" y="103"/>
                  </a:lnTo>
                  <a:lnTo>
                    <a:pt x="636" y="88"/>
                  </a:lnTo>
                  <a:lnTo>
                    <a:pt x="712" y="56"/>
                  </a:lnTo>
                  <a:lnTo>
                    <a:pt x="775" y="0"/>
                  </a:lnTo>
                  <a:lnTo>
                    <a:pt x="723" y="121"/>
                  </a:lnTo>
                  <a:lnTo>
                    <a:pt x="666" y="256"/>
                  </a:lnTo>
                  <a:lnTo>
                    <a:pt x="600" y="393"/>
                  </a:lnTo>
                  <a:lnTo>
                    <a:pt x="524" y="516"/>
                  </a:lnTo>
                  <a:lnTo>
                    <a:pt x="432" y="612"/>
                  </a:lnTo>
                  <a:lnTo>
                    <a:pt x="320" y="667"/>
                  </a:lnTo>
                  <a:lnTo>
                    <a:pt x="187" y="663"/>
                  </a:lnTo>
                  <a:lnTo>
                    <a:pt x="30" y="589"/>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2" name="Freeform 20"/>
            <p:cNvSpPr>
              <a:spLocks/>
            </p:cNvSpPr>
            <p:nvPr/>
          </p:nvSpPr>
          <p:spPr bwMode="auto">
            <a:xfrm>
              <a:off x="2101" y="2843"/>
              <a:ext cx="58" cy="59"/>
            </a:xfrm>
            <a:custGeom>
              <a:avLst/>
              <a:gdLst>
                <a:gd name="T0" fmla="*/ 1 w 458"/>
                <a:gd name="T1" fmla="*/ 0 h 413"/>
                <a:gd name="T2" fmla="*/ 1 w 458"/>
                <a:gd name="T3" fmla="*/ 1 h 413"/>
                <a:gd name="T4" fmla="*/ 1 w 458"/>
                <a:gd name="T5" fmla="*/ 1 h 413"/>
                <a:gd name="T6" fmla="*/ 1 w 458"/>
                <a:gd name="T7" fmla="*/ 1 h 413"/>
                <a:gd name="T8" fmla="*/ 1 w 458"/>
                <a:gd name="T9" fmla="*/ 1 h 413"/>
                <a:gd name="T10" fmla="*/ 1 w 458"/>
                <a:gd name="T11" fmla="*/ 1 h 413"/>
                <a:gd name="T12" fmla="*/ 0 w 458"/>
                <a:gd name="T13" fmla="*/ 1 h 413"/>
                <a:gd name="T14" fmla="*/ 0 w 458"/>
                <a:gd name="T15" fmla="*/ 1 h 413"/>
                <a:gd name="T16" fmla="*/ 0 w 458"/>
                <a:gd name="T17" fmla="*/ 1 h 413"/>
                <a:gd name="T18" fmla="*/ 0 w 458"/>
                <a:gd name="T19" fmla="*/ 1 h 413"/>
                <a:gd name="T20" fmla="*/ 0 w 458"/>
                <a:gd name="T21" fmla="*/ 1 h 413"/>
                <a:gd name="T22" fmla="*/ 0 w 458"/>
                <a:gd name="T23" fmla="*/ 1 h 413"/>
                <a:gd name="T24" fmla="*/ 0 w 458"/>
                <a:gd name="T25" fmla="*/ 0 h 413"/>
                <a:gd name="T26" fmla="*/ 0 w 458"/>
                <a:gd name="T27" fmla="*/ 0 h 413"/>
                <a:gd name="T28" fmla="*/ 0 w 458"/>
                <a:gd name="T29" fmla="*/ 0 h 413"/>
                <a:gd name="T30" fmla="*/ 0 w 458"/>
                <a:gd name="T31" fmla="*/ 0 h 413"/>
                <a:gd name="T32" fmla="*/ 0 w 458"/>
                <a:gd name="T33" fmla="*/ 0 h 413"/>
                <a:gd name="T34" fmla="*/ 0 w 458"/>
                <a:gd name="T35" fmla="*/ 0 h 413"/>
                <a:gd name="T36" fmla="*/ 1 w 458"/>
                <a:gd name="T37" fmla="*/ 0 h 413"/>
                <a:gd name="T38" fmla="*/ 1 w 458"/>
                <a:gd name="T39" fmla="*/ 0 h 413"/>
                <a:gd name="T40" fmla="*/ 1 w 458"/>
                <a:gd name="T41" fmla="*/ 0 h 413"/>
                <a:gd name="T42" fmla="*/ 1 w 458"/>
                <a:gd name="T43" fmla="*/ 0 h 413"/>
                <a:gd name="T44" fmla="*/ 1 w 458"/>
                <a:gd name="T45" fmla="*/ 0 h 413"/>
                <a:gd name="T46" fmla="*/ 1 w 458"/>
                <a:gd name="T47" fmla="*/ 0 h 413"/>
                <a:gd name="T48" fmla="*/ 1 w 458"/>
                <a:gd name="T49" fmla="*/ 0 h 413"/>
                <a:gd name="T50" fmla="*/ 1 w 458"/>
                <a:gd name="T51" fmla="*/ 0 h 4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8"/>
                <a:gd name="T79" fmla="*/ 0 h 413"/>
                <a:gd name="T80" fmla="*/ 458 w 458"/>
                <a:gd name="T81" fmla="*/ 413 h 4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8" h="413">
                  <a:moveTo>
                    <a:pt x="458" y="42"/>
                  </a:moveTo>
                  <a:lnTo>
                    <a:pt x="401" y="387"/>
                  </a:lnTo>
                  <a:lnTo>
                    <a:pt x="353" y="401"/>
                  </a:lnTo>
                  <a:lnTo>
                    <a:pt x="295" y="410"/>
                  </a:lnTo>
                  <a:lnTo>
                    <a:pt x="233" y="413"/>
                  </a:lnTo>
                  <a:lnTo>
                    <a:pt x="172" y="407"/>
                  </a:lnTo>
                  <a:lnTo>
                    <a:pt x="112" y="391"/>
                  </a:lnTo>
                  <a:lnTo>
                    <a:pt x="62" y="359"/>
                  </a:lnTo>
                  <a:lnTo>
                    <a:pt x="23" y="312"/>
                  </a:lnTo>
                  <a:lnTo>
                    <a:pt x="0" y="245"/>
                  </a:lnTo>
                  <a:lnTo>
                    <a:pt x="0" y="0"/>
                  </a:lnTo>
                  <a:lnTo>
                    <a:pt x="46" y="26"/>
                  </a:lnTo>
                  <a:lnTo>
                    <a:pt x="97" y="40"/>
                  </a:lnTo>
                  <a:lnTo>
                    <a:pt x="154" y="44"/>
                  </a:lnTo>
                  <a:lnTo>
                    <a:pt x="214" y="44"/>
                  </a:lnTo>
                  <a:lnTo>
                    <a:pt x="275" y="42"/>
                  </a:lnTo>
                  <a:lnTo>
                    <a:pt x="338" y="38"/>
                  </a:lnTo>
                  <a:lnTo>
                    <a:pt x="398" y="38"/>
                  </a:lnTo>
                  <a:lnTo>
                    <a:pt x="458" y="42"/>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3" name="Freeform 21"/>
            <p:cNvSpPr>
              <a:spLocks/>
            </p:cNvSpPr>
            <p:nvPr/>
          </p:nvSpPr>
          <p:spPr bwMode="auto">
            <a:xfrm>
              <a:off x="1509" y="2878"/>
              <a:ext cx="127" cy="173"/>
            </a:xfrm>
            <a:custGeom>
              <a:avLst/>
              <a:gdLst>
                <a:gd name="T0" fmla="*/ 2 w 1008"/>
                <a:gd name="T1" fmla="*/ 0 h 1207"/>
                <a:gd name="T2" fmla="*/ 2 w 1008"/>
                <a:gd name="T3" fmla="*/ 1 h 1207"/>
                <a:gd name="T4" fmla="*/ 2 w 1008"/>
                <a:gd name="T5" fmla="*/ 1 h 1207"/>
                <a:gd name="T6" fmla="*/ 1 w 1008"/>
                <a:gd name="T7" fmla="*/ 2 h 1207"/>
                <a:gd name="T8" fmla="*/ 1 w 1008"/>
                <a:gd name="T9" fmla="*/ 3 h 1207"/>
                <a:gd name="T10" fmla="*/ 1 w 1008"/>
                <a:gd name="T11" fmla="*/ 3 h 1207"/>
                <a:gd name="T12" fmla="*/ 1 w 1008"/>
                <a:gd name="T13" fmla="*/ 3 h 1207"/>
                <a:gd name="T14" fmla="*/ 1 w 1008"/>
                <a:gd name="T15" fmla="*/ 4 h 1207"/>
                <a:gd name="T16" fmla="*/ 0 w 1008"/>
                <a:gd name="T17" fmla="*/ 3 h 1207"/>
                <a:gd name="T18" fmla="*/ 0 w 1008"/>
                <a:gd name="T19" fmla="*/ 3 h 1207"/>
                <a:gd name="T20" fmla="*/ 0 w 1008"/>
                <a:gd name="T21" fmla="*/ 3 h 1207"/>
                <a:gd name="T22" fmla="*/ 0 w 1008"/>
                <a:gd name="T23" fmla="*/ 3 h 1207"/>
                <a:gd name="T24" fmla="*/ 0 w 1008"/>
                <a:gd name="T25" fmla="*/ 3 h 1207"/>
                <a:gd name="T26" fmla="*/ 0 w 1008"/>
                <a:gd name="T27" fmla="*/ 3 h 1207"/>
                <a:gd name="T28" fmla="*/ 0 w 1008"/>
                <a:gd name="T29" fmla="*/ 2 h 1207"/>
                <a:gd name="T30" fmla="*/ 0 w 1008"/>
                <a:gd name="T31" fmla="*/ 2 h 1207"/>
                <a:gd name="T32" fmla="*/ 0 w 1008"/>
                <a:gd name="T33" fmla="*/ 2 h 1207"/>
                <a:gd name="T34" fmla="*/ 0 w 1008"/>
                <a:gd name="T35" fmla="*/ 2 h 1207"/>
                <a:gd name="T36" fmla="*/ 0 w 1008"/>
                <a:gd name="T37" fmla="*/ 2 h 1207"/>
                <a:gd name="T38" fmla="*/ 1 w 1008"/>
                <a:gd name="T39" fmla="*/ 2 h 1207"/>
                <a:gd name="T40" fmla="*/ 1 w 1008"/>
                <a:gd name="T41" fmla="*/ 2 h 1207"/>
                <a:gd name="T42" fmla="*/ 1 w 1008"/>
                <a:gd name="T43" fmla="*/ 2 h 1207"/>
                <a:gd name="T44" fmla="*/ 1 w 1008"/>
                <a:gd name="T45" fmla="*/ 2 h 1207"/>
                <a:gd name="T46" fmla="*/ 1 w 1008"/>
                <a:gd name="T47" fmla="*/ 2 h 1207"/>
                <a:gd name="T48" fmla="*/ 1 w 1008"/>
                <a:gd name="T49" fmla="*/ 2 h 1207"/>
                <a:gd name="T50" fmla="*/ 1 w 1008"/>
                <a:gd name="T51" fmla="*/ 2 h 1207"/>
                <a:gd name="T52" fmla="*/ 1 w 1008"/>
                <a:gd name="T53" fmla="*/ 2 h 1207"/>
                <a:gd name="T54" fmla="*/ 1 w 1008"/>
                <a:gd name="T55" fmla="*/ 2 h 1207"/>
                <a:gd name="T56" fmla="*/ 2 w 1008"/>
                <a:gd name="T57" fmla="*/ 2 h 1207"/>
                <a:gd name="T58" fmla="*/ 2 w 1008"/>
                <a:gd name="T59" fmla="*/ 2 h 1207"/>
                <a:gd name="T60" fmla="*/ 1 w 1008"/>
                <a:gd name="T61" fmla="*/ 2 h 1207"/>
                <a:gd name="T62" fmla="*/ 1 w 1008"/>
                <a:gd name="T63" fmla="*/ 2 h 1207"/>
                <a:gd name="T64" fmla="*/ 1 w 1008"/>
                <a:gd name="T65" fmla="*/ 2 h 1207"/>
                <a:gd name="T66" fmla="*/ 1 w 1008"/>
                <a:gd name="T67" fmla="*/ 2 h 1207"/>
                <a:gd name="T68" fmla="*/ 1 w 1008"/>
                <a:gd name="T69" fmla="*/ 2 h 1207"/>
                <a:gd name="T70" fmla="*/ 1 w 1008"/>
                <a:gd name="T71" fmla="*/ 2 h 1207"/>
                <a:gd name="T72" fmla="*/ 1 w 1008"/>
                <a:gd name="T73" fmla="*/ 2 h 1207"/>
                <a:gd name="T74" fmla="*/ 1 w 1008"/>
                <a:gd name="T75" fmla="*/ 2 h 1207"/>
                <a:gd name="T76" fmla="*/ 1 w 1008"/>
                <a:gd name="T77" fmla="*/ 2 h 1207"/>
                <a:gd name="T78" fmla="*/ 1 w 1008"/>
                <a:gd name="T79" fmla="*/ 1 h 1207"/>
                <a:gd name="T80" fmla="*/ 1 w 1008"/>
                <a:gd name="T81" fmla="*/ 1 h 1207"/>
                <a:gd name="T82" fmla="*/ 1 w 1008"/>
                <a:gd name="T83" fmla="*/ 1 h 1207"/>
                <a:gd name="T84" fmla="*/ 1 w 1008"/>
                <a:gd name="T85" fmla="*/ 1 h 1207"/>
                <a:gd name="T86" fmla="*/ 1 w 1008"/>
                <a:gd name="T87" fmla="*/ 1 h 1207"/>
                <a:gd name="T88" fmla="*/ 1 w 1008"/>
                <a:gd name="T89" fmla="*/ 0 h 1207"/>
                <a:gd name="T90" fmla="*/ 1 w 1008"/>
                <a:gd name="T91" fmla="*/ 0 h 1207"/>
                <a:gd name="T92" fmla="*/ 1 w 1008"/>
                <a:gd name="T93" fmla="*/ 0 h 1207"/>
                <a:gd name="T94" fmla="*/ 1 w 1008"/>
                <a:gd name="T95" fmla="*/ 0 h 1207"/>
                <a:gd name="T96" fmla="*/ 1 w 1008"/>
                <a:gd name="T97" fmla="*/ 0 h 1207"/>
                <a:gd name="T98" fmla="*/ 1 w 1008"/>
                <a:gd name="T99" fmla="*/ 0 h 1207"/>
                <a:gd name="T100" fmla="*/ 1 w 1008"/>
                <a:gd name="T101" fmla="*/ 0 h 1207"/>
                <a:gd name="T102" fmla="*/ 2 w 1008"/>
                <a:gd name="T103" fmla="*/ 0 h 1207"/>
                <a:gd name="T104" fmla="*/ 2 w 1008"/>
                <a:gd name="T105" fmla="*/ 0 h 1207"/>
                <a:gd name="T106" fmla="*/ 2 w 1008"/>
                <a:gd name="T107" fmla="*/ 0 h 1207"/>
                <a:gd name="T108" fmla="*/ 2 w 1008"/>
                <a:gd name="T109" fmla="*/ 0 h 1207"/>
                <a:gd name="T110" fmla="*/ 2 w 1008"/>
                <a:gd name="T111" fmla="*/ 0 h 1207"/>
                <a:gd name="T112" fmla="*/ 2 w 1008"/>
                <a:gd name="T113" fmla="*/ 0 h 1207"/>
                <a:gd name="T114" fmla="*/ 2 w 1008"/>
                <a:gd name="T115" fmla="*/ 0 h 1207"/>
                <a:gd name="T116" fmla="*/ 2 w 1008"/>
                <a:gd name="T117" fmla="*/ 0 h 1207"/>
                <a:gd name="T118" fmla="*/ 2 w 1008"/>
                <a:gd name="T119" fmla="*/ 0 h 12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8"/>
                <a:gd name="T181" fmla="*/ 0 h 1207"/>
                <a:gd name="T182" fmla="*/ 1008 w 1008"/>
                <a:gd name="T183" fmla="*/ 1207 h 12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8" h="1207">
                  <a:moveTo>
                    <a:pt x="1008" y="81"/>
                  </a:moveTo>
                  <a:lnTo>
                    <a:pt x="889" y="239"/>
                  </a:lnTo>
                  <a:lnTo>
                    <a:pt x="796" y="436"/>
                  </a:lnTo>
                  <a:lnTo>
                    <a:pt x="715" y="649"/>
                  </a:lnTo>
                  <a:lnTo>
                    <a:pt x="633" y="856"/>
                  </a:lnTo>
                  <a:lnTo>
                    <a:pt x="535" y="1032"/>
                  </a:lnTo>
                  <a:lnTo>
                    <a:pt x="409" y="1159"/>
                  </a:lnTo>
                  <a:lnTo>
                    <a:pt x="239" y="1207"/>
                  </a:lnTo>
                  <a:lnTo>
                    <a:pt x="14" y="1158"/>
                  </a:lnTo>
                  <a:lnTo>
                    <a:pt x="0" y="1094"/>
                  </a:lnTo>
                  <a:lnTo>
                    <a:pt x="1" y="1026"/>
                  </a:lnTo>
                  <a:lnTo>
                    <a:pt x="13" y="957"/>
                  </a:lnTo>
                  <a:lnTo>
                    <a:pt x="36" y="886"/>
                  </a:lnTo>
                  <a:lnTo>
                    <a:pt x="66" y="816"/>
                  </a:lnTo>
                  <a:lnTo>
                    <a:pt x="104" y="749"/>
                  </a:lnTo>
                  <a:lnTo>
                    <a:pt x="143" y="687"/>
                  </a:lnTo>
                  <a:lnTo>
                    <a:pt x="187" y="629"/>
                  </a:lnTo>
                  <a:lnTo>
                    <a:pt x="240" y="659"/>
                  </a:lnTo>
                  <a:lnTo>
                    <a:pt x="302" y="685"/>
                  </a:lnTo>
                  <a:lnTo>
                    <a:pt x="368" y="706"/>
                  </a:lnTo>
                  <a:lnTo>
                    <a:pt x="437" y="718"/>
                  </a:lnTo>
                  <a:lnTo>
                    <a:pt x="507" y="724"/>
                  </a:lnTo>
                  <a:lnTo>
                    <a:pt x="576" y="718"/>
                  </a:lnTo>
                  <a:lnTo>
                    <a:pt x="643" y="701"/>
                  </a:lnTo>
                  <a:lnTo>
                    <a:pt x="703" y="670"/>
                  </a:lnTo>
                  <a:lnTo>
                    <a:pt x="742" y="629"/>
                  </a:lnTo>
                  <a:lnTo>
                    <a:pt x="696" y="557"/>
                  </a:lnTo>
                  <a:lnTo>
                    <a:pt x="649" y="528"/>
                  </a:lnTo>
                  <a:lnTo>
                    <a:pt x="597" y="530"/>
                  </a:lnTo>
                  <a:lnTo>
                    <a:pt x="545" y="549"/>
                  </a:lnTo>
                  <a:lnTo>
                    <a:pt x="490" y="571"/>
                  </a:lnTo>
                  <a:lnTo>
                    <a:pt x="434" y="585"/>
                  </a:lnTo>
                  <a:lnTo>
                    <a:pt x="377" y="574"/>
                  </a:lnTo>
                  <a:lnTo>
                    <a:pt x="320" y="528"/>
                  </a:lnTo>
                  <a:lnTo>
                    <a:pt x="285" y="472"/>
                  </a:lnTo>
                  <a:lnTo>
                    <a:pt x="279" y="412"/>
                  </a:lnTo>
                  <a:lnTo>
                    <a:pt x="294" y="347"/>
                  </a:lnTo>
                  <a:lnTo>
                    <a:pt x="325" y="279"/>
                  </a:lnTo>
                  <a:lnTo>
                    <a:pt x="364" y="210"/>
                  </a:lnTo>
                  <a:lnTo>
                    <a:pt x="406" y="140"/>
                  </a:lnTo>
                  <a:lnTo>
                    <a:pt x="444" y="69"/>
                  </a:lnTo>
                  <a:lnTo>
                    <a:pt x="473" y="0"/>
                  </a:lnTo>
                  <a:lnTo>
                    <a:pt x="537" y="12"/>
                  </a:lnTo>
                  <a:lnTo>
                    <a:pt x="603" y="27"/>
                  </a:lnTo>
                  <a:lnTo>
                    <a:pt x="667" y="44"/>
                  </a:lnTo>
                  <a:lnTo>
                    <a:pt x="734" y="63"/>
                  </a:lnTo>
                  <a:lnTo>
                    <a:pt x="799" y="78"/>
                  </a:lnTo>
                  <a:lnTo>
                    <a:pt x="868" y="89"/>
                  </a:lnTo>
                  <a:lnTo>
                    <a:pt x="936" y="90"/>
                  </a:lnTo>
                  <a:lnTo>
                    <a:pt x="1008" y="81"/>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4" name="Freeform 22"/>
            <p:cNvSpPr>
              <a:spLocks/>
            </p:cNvSpPr>
            <p:nvPr/>
          </p:nvSpPr>
          <p:spPr bwMode="auto">
            <a:xfrm>
              <a:off x="2077" y="2913"/>
              <a:ext cx="65" cy="98"/>
            </a:xfrm>
            <a:custGeom>
              <a:avLst/>
              <a:gdLst>
                <a:gd name="T0" fmla="*/ 1 w 523"/>
                <a:gd name="T1" fmla="*/ 0 h 689"/>
                <a:gd name="T2" fmla="*/ 1 w 523"/>
                <a:gd name="T3" fmla="*/ 1 h 689"/>
                <a:gd name="T4" fmla="*/ 1 w 523"/>
                <a:gd name="T5" fmla="*/ 1 h 689"/>
                <a:gd name="T6" fmla="*/ 1 w 523"/>
                <a:gd name="T7" fmla="*/ 1 h 689"/>
                <a:gd name="T8" fmla="*/ 1 w 523"/>
                <a:gd name="T9" fmla="*/ 1 h 689"/>
                <a:gd name="T10" fmla="*/ 1 w 523"/>
                <a:gd name="T11" fmla="*/ 2 h 689"/>
                <a:gd name="T12" fmla="*/ 1 w 523"/>
                <a:gd name="T13" fmla="*/ 2 h 689"/>
                <a:gd name="T14" fmla="*/ 0 w 523"/>
                <a:gd name="T15" fmla="*/ 2 h 689"/>
                <a:gd name="T16" fmla="*/ 0 w 523"/>
                <a:gd name="T17" fmla="*/ 2 h 689"/>
                <a:gd name="T18" fmla="*/ 0 w 523"/>
                <a:gd name="T19" fmla="*/ 2 h 689"/>
                <a:gd name="T20" fmla="*/ 0 w 523"/>
                <a:gd name="T21" fmla="*/ 2 h 689"/>
                <a:gd name="T22" fmla="*/ 0 w 523"/>
                <a:gd name="T23" fmla="*/ 1 h 689"/>
                <a:gd name="T24" fmla="*/ 0 w 523"/>
                <a:gd name="T25" fmla="*/ 1 h 689"/>
                <a:gd name="T26" fmla="*/ 0 w 523"/>
                <a:gd name="T27" fmla="*/ 1 h 689"/>
                <a:gd name="T28" fmla="*/ 0 w 523"/>
                <a:gd name="T29" fmla="*/ 1 h 689"/>
                <a:gd name="T30" fmla="*/ 0 w 523"/>
                <a:gd name="T31" fmla="*/ 1 h 689"/>
                <a:gd name="T32" fmla="*/ 0 w 523"/>
                <a:gd name="T33" fmla="*/ 0 h 689"/>
                <a:gd name="T34" fmla="*/ 0 w 523"/>
                <a:gd name="T35" fmla="*/ 0 h 689"/>
                <a:gd name="T36" fmla="*/ 0 w 523"/>
                <a:gd name="T37" fmla="*/ 0 h 689"/>
                <a:gd name="T38" fmla="*/ 0 w 523"/>
                <a:gd name="T39" fmla="*/ 0 h 689"/>
                <a:gd name="T40" fmla="*/ 0 w 523"/>
                <a:gd name="T41" fmla="*/ 0 h 689"/>
                <a:gd name="T42" fmla="*/ 0 w 523"/>
                <a:gd name="T43" fmla="*/ 0 h 689"/>
                <a:gd name="T44" fmla="*/ 0 w 523"/>
                <a:gd name="T45" fmla="*/ 0 h 689"/>
                <a:gd name="T46" fmla="*/ 1 w 523"/>
                <a:gd name="T47" fmla="*/ 0 h 689"/>
                <a:gd name="T48" fmla="*/ 1 w 523"/>
                <a:gd name="T49" fmla="*/ 0 h 689"/>
                <a:gd name="T50" fmla="*/ 1 w 523"/>
                <a:gd name="T51" fmla="*/ 0 h 689"/>
                <a:gd name="T52" fmla="*/ 1 w 523"/>
                <a:gd name="T53" fmla="*/ 0 h 689"/>
                <a:gd name="T54" fmla="*/ 1 w 523"/>
                <a:gd name="T55" fmla="*/ 0 h 689"/>
                <a:gd name="T56" fmla="*/ 1 w 523"/>
                <a:gd name="T57" fmla="*/ 0 h 689"/>
                <a:gd name="T58" fmla="*/ 1 w 523"/>
                <a:gd name="T59" fmla="*/ 0 h 689"/>
                <a:gd name="T60" fmla="*/ 1 w 523"/>
                <a:gd name="T61" fmla="*/ 0 h 6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3"/>
                <a:gd name="T94" fmla="*/ 0 h 689"/>
                <a:gd name="T95" fmla="*/ 523 w 523"/>
                <a:gd name="T96" fmla="*/ 689 h 68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3" h="689">
                  <a:moveTo>
                    <a:pt x="523" y="82"/>
                  </a:moveTo>
                  <a:lnTo>
                    <a:pt x="503" y="177"/>
                  </a:lnTo>
                  <a:lnTo>
                    <a:pt x="487" y="286"/>
                  </a:lnTo>
                  <a:lnTo>
                    <a:pt x="466" y="399"/>
                  </a:lnTo>
                  <a:lnTo>
                    <a:pt x="438" y="506"/>
                  </a:lnTo>
                  <a:lnTo>
                    <a:pt x="397" y="597"/>
                  </a:lnTo>
                  <a:lnTo>
                    <a:pt x="337" y="661"/>
                  </a:lnTo>
                  <a:lnTo>
                    <a:pt x="252" y="689"/>
                  </a:lnTo>
                  <a:lnTo>
                    <a:pt x="141" y="670"/>
                  </a:lnTo>
                  <a:lnTo>
                    <a:pt x="83" y="585"/>
                  </a:lnTo>
                  <a:lnTo>
                    <a:pt x="41" y="506"/>
                  </a:lnTo>
                  <a:lnTo>
                    <a:pt x="15" y="432"/>
                  </a:lnTo>
                  <a:lnTo>
                    <a:pt x="1" y="358"/>
                  </a:lnTo>
                  <a:lnTo>
                    <a:pt x="0" y="283"/>
                  </a:lnTo>
                  <a:lnTo>
                    <a:pt x="11" y="200"/>
                  </a:lnTo>
                  <a:lnTo>
                    <a:pt x="31" y="107"/>
                  </a:lnTo>
                  <a:lnTo>
                    <a:pt x="63" y="0"/>
                  </a:lnTo>
                  <a:lnTo>
                    <a:pt x="115" y="18"/>
                  </a:lnTo>
                  <a:lnTo>
                    <a:pt x="167" y="36"/>
                  </a:lnTo>
                  <a:lnTo>
                    <a:pt x="222" y="56"/>
                  </a:lnTo>
                  <a:lnTo>
                    <a:pt x="279" y="71"/>
                  </a:lnTo>
                  <a:lnTo>
                    <a:pt x="337" y="85"/>
                  </a:lnTo>
                  <a:lnTo>
                    <a:pt x="397" y="92"/>
                  </a:lnTo>
                  <a:lnTo>
                    <a:pt x="458" y="92"/>
                  </a:lnTo>
                  <a:lnTo>
                    <a:pt x="523" y="82"/>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5" name="Freeform 23"/>
            <p:cNvSpPr>
              <a:spLocks/>
            </p:cNvSpPr>
            <p:nvPr/>
          </p:nvSpPr>
          <p:spPr bwMode="auto">
            <a:xfrm>
              <a:off x="2050" y="3009"/>
              <a:ext cx="63" cy="91"/>
            </a:xfrm>
            <a:custGeom>
              <a:avLst/>
              <a:gdLst>
                <a:gd name="T0" fmla="*/ 1 w 507"/>
                <a:gd name="T1" fmla="*/ 0 h 640"/>
                <a:gd name="T2" fmla="*/ 1 w 507"/>
                <a:gd name="T3" fmla="*/ 1 h 640"/>
                <a:gd name="T4" fmla="*/ 1 w 507"/>
                <a:gd name="T5" fmla="*/ 1 h 640"/>
                <a:gd name="T6" fmla="*/ 1 w 507"/>
                <a:gd name="T7" fmla="*/ 1 h 640"/>
                <a:gd name="T8" fmla="*/ 1 w 507"/>
                <a:gd name="T9" fmla="*/ 1 h 640"/>
                <a:gd name="T10" fmla="*/ 1 w 507"/>
                <a:gd name="T11" fmla="*/ 1 h 640"/>
                <a:gd name="T12" fmla="*/ 1 w 507"/>
                <a:gd name="T13" fmla="*/ 2 h 640"/>
                <a:gd name="T14" fmla="*/ 1 w 507"/>
                <a:gd name="T15" fmla="*/ 2 h 640"/>
                <a:gd name="T16" fmla="*/ 1 w 507"/>
                <a:gd name="T17" fmla="*/ 2 h 640"/>
                <a:gd name="T18" fmla="*/ 1 w 507"/>
                <a:gd name="T19" fmla="*/ 2 h 640"/>
                <a:gd name="T20" fmla="*/ 0 w 507"/>
                <a:gd name="T21" fmla="*/ 2 h 640"/>
                <a:gd name="T22" fmla="*/ 0 w 507"/>
                <a:gd name="T23" fmla="*/ 2 h 640"/>
                <a:gd name="T24" fmla="*/ 0 w 507"/>
                <a:gd name="T25" fmla="*/ 2 h 640"/>
                <a:gd name="T26" fmla="*/ 0 w 507"/>
                <a:gd name="T27" fmla="*/ 2 h 640"/>
                <a:gd name="T28" fmla="*/ 0 w 507"/>
                <a:gd name="T29" fmla="*/ 1 h 640"/>
                <a:gd name="T30" fmla="*/ 0 w 507"/>
                <a:gd name="T31" fmla="*/ 1 h 640"/>
                <a:gd name="T32" fmla="*/ 0 w 507"/>
                <a:gd name="T33" fmla="*/ 1 h 640"/>
                <a:gd name="T34" fmla="*/ 0 w 507"/>
                <a:gd name="T35" fmla="*/ 1 h 640"/>
                <a:gd name="T36" fmla="*/ 0 w 507"/>
                <a:gd name="T37" fmla="*/ 1 h 640"/>
                <a:gd name="T38" fmla="*/ 0 w 507"/>
                <a:gd name="T39" fmla="*/ 0 h 640"/>
                <a:gd name="T40" fmla="*/ 0 w 507"/>
                <a:gd name="T41" fmla="*/ 0 h 640"/>
                <a:gd name="T42" fmla="*/ 0 w 507"/>
                <a:gd name="T43" fmla="*/ 0 h 640"/>
                <a:gd name="T44" fmla="*/ 0 w 507"/>
                <a:gd name="T45" fmla="*/ 0 h 640"/>
                <a:gd name="T46" fmla="*/ 0 w 507"/>
                <a:gd name="T47" fmla="*/ 0 h 640"/>
                <a:gd name="T48" fmla="*/ 0 w 507"/>
                <a:gd name="T49" fmla="*/ 0 h 640"/>
                <a:gd name="T50" fmla="*/ 1 w 507"/>
                <a:gd name="T51" fmla="*/ 0 h 640"/>
                <a:gd name="T52" fmla="*/ 1 w 507"/>
                <a:gd name="T53" fmla="*/ 0 h 640"/>
                <a:gd name="T54" fmla="*/ 1 w 507"/>
                <a:gd name="T55" fmla="*/ 0 h 640"/>
                <a:gd name="T56" fmla="*/ 1 w 507"/>
                <a:gd name="T57" fmla="*/ 0 h 640"/>
                <a:gd name="T58" fmla="*/ 1 w 507"/>
                <a:gd name="T59" fmla="*/ 0 h 640"/>
                <a:gd name="T60" fmla="*/ 1 w 507"/>
                <a:gd name="T61" fmla="*/ 0 h 640"/>
                <a:gd name="T62" fmla="*/ 1 w 507"/>
                <a:gd name="T63" fmla="*/ 0 h 640"/>
                <a:gd name="T64" fmla="*/ 1 w 507"/>
                <a:gd name="T65" fmla="*/ 0 h 6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7"/>
                <a:gd name="T100" fmla="*/ 0 h 640"/>
                <a:gd name="T101" fmla="*/ 507 w 507"/>
                <a:gd name="T102" fmla="*/ 640 h 6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7" h="640">
                  <a:moveTo>
                    <a:pt x="507" y="142"/>
                  </a:moveTo>
                  <a:lnTo>
                    <a:pt x="498" y="211"/>
                  </a:lnTo>
                  <a:lnTo>
                    <a:pt x="485" y="276"/>
                  </a:lnTo>
                  <a:lnTo>
                    <a:pt x="469" y="340"/>
                  </a:lnTo>
                  <a:lnTo>
                    <a:pt x="447" y="402"/>
                  </a:lnTo>
                  <a:lnTo>
                    <a:pt x="421" y="462"/>
                  </a:lnTo>
                  <a:lnTo>
                    <a:pt x="390" y="520"/>
                  </a:lnTo>
                  <a:lnTo>
                    <a:pt x="356" y="576"/>
                  </a:lnTo>
                  <a:lnTo>
                    <a:pt x="315" y="631"/>
                  </a:lnTo>
                  <a:lnTo>
                    <a:pt x="217" y="640"/>
                  </a:lnTo>
                  <a:lnTo>
                    <a:pt x="136" y="624"/>
                  </a:lnTo>
                  <a:lnTo>
                    <a:pt x="75" y="586"/>
                  </a:lnTo>
                  <a:lnTo>
                    <a:pt x="31" y="532"/>
                  </a:lnTo>
                  <a:lnTo>
                    <a:pt x="6" y="462"/>
                  </a:lnTo>
                  <a:lnTo>
                    <a:pt x="0" y="383"/>
                  </a:lnTo>
                  <a:lnTo>
                    <a:pt x="15" y="295"/>
                  </a:lnTo>
                  <a:lnTo>
                    <a:pt x="49" y="204"/>
                  </a:lnTo>
                  <a:lnTo>
                    <a:pt x="87" y="0"/>
                  </a:lnTo>
                  <a:lnTo>
                    <a:pt x="135" y="32"/>
                  </a:lnTo>
                  <a:lnTo>
                    <a:pt x="184" y="66"/>
                  </a:lnTo>
                  <a:lnTo>
                    <a:pt x="232" y="98"/>
                  </a:lnTo>
                  <a:lnTo>
                    <a:pt x="282" y="125"/>
                  </a:lnTo>
                  <a:lnTo>
                    <a:pt x="333" y="146"/>
                  </a:lnTo>
                  <a:lnTo>
                    <a:pt x="387" y="158"/>
                  </a:lnTo>
                  <a:lnTo>
                    <a:pt x="445" y="158"/>
                  </a:lnTo>
                  <a:lnTo>
                    <a:pt x="507" y="142"/>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6" name="Freeform 24"/>
            <p:cNvSpPr>
              <a:spLocks/>
            </p:cNvSpPr>
            <p:nvPr/>
          </p:nvSpPr>
          <p:spPr bwMode="auto">
            <a:xfrm>
              <a:off x="1459" y="3060"/>
              <a:ext cx="91" cy="97"/>
            </a:xfrm>
            <a:custGeom>
              <a:avLst/>
              <a:gdLst>
                <a:gd name="T0" fmla="*/ 1 w 722"/>
                <a:gd name="T1" fmla="*/ 0 h 676"/>
                <a:gd name="T2" fmla="*/ 1 w 722"/>
                <a:gd name="T3" fmla="*/ 1 h 676"/>
                <a:gd name="T4" fmla="*/ 1 w 722"/>
                <a:gd name="T5" fmla="*/ 1 h 676"/>
                <a:gd name="T6" fmla="*/ 1 w 722"/>
                <a:gd name="T7" fmla="*/ 1 h 676"/>
                <a:gd name="T8" fmla="*/ 1 w 722"/>
                <a:gd name="T9" fmla="*/ 1 h 676"/>
                <a:gd name="T10" fmla="*/ 1 w 722"/>
                <a:gd name="T11" fmla="*/ 2 h 676"/>
                <a:gd name="T12" fmla="*/ 1 w 722"/>
                <a:gd name="T13" fmla="*/ 2 h 676"/>
                <a:gd name="T14" fmla="*/ 1 w 722"/>
                <a:gd name="T15" fmla="*/ 2 h 676"/>
                <a:gd name="T16" fmla="*/ 0 w 722"/>
                <a:gd name="T17" fmla="*/ 2 h 676"/>
                <a:gd name="T18" fmla="*/ 0 w 722"/>
                <a:gd name="T19" fmla="*/ 2 h 676"/>
                <a:gd name="T20" fmla="*/ 0 w 722"/>
                <a:gd name="T21" fmla="*/ 2 h 676"/>
                <a:gd name="T22" fmla="*/ 0 w 722"/>
                <a:gd name="T23" fmla="*/ 2 h 676"/>
                <a:gd name="T24" fmla="*/ 0 w 722"/>
                <a:gd name="T25" fmla="*/ 2 h 676"/>
                <a:gd name="T26" fmla="*/ 0 w 722"/>
                <a:gd name="T27" fmla="*/ 1 h 676"/>
                <a:gd name="T28" fmla="*/ 0 w 722"/>
                <a:gd name="T29" fmla="*/ 1 h 676"/>
                <a:gd name="T30" fmla="*/ 0 w 722"/>
                <a:gd name="T31" fmla="*/ 1 h 676"/>
                <a:gd name="T32" fmla="*/ 0 w 722"/>
                <a:gd name="T33" fmla="*/ 1 h 676"/>
                <a:gd name="T34" fmla="*/ 0 w 722"/>
                <a:gd name="T35" fmla="*/ 1 h 676"/>
                <a:gd name="T36" fmla="*/ 0 w 722"/>
                <a:gd name="T37" fmla="*/ 1 h 676"/>
                <a:gd name="T38" fmla="*/ 0 w 722"/>
                <a:gd name="T39" fmla="*/ 0 h 676"/>
                <a:gd name="T40" fmla="*/ 0 w 722"/>
                <a:gd name="T41" fmla="*/ 0 h 676"/>
                <a:gd name="T42" fmla="*/ 1 w 722"/>
                <a:gd name="T43" fmla="*/ 0 h 676"/>
                <a:gd name="T44" fmla="*/ 1 w 722"/>
                <a:gd name="T45" fmla="*/ 0 h 676"/>
                <a:gd name="T46" fmla="*/ 1 w 722"/>
                <a:gd name="T47" fmla="*/ 0 h 676"/>
                <a:gd name="T48" fmla="*/ 1 w 722"/>
                <a:gd name="T49" fmla="*/ 0 h 676"/>
                <a:gd name="T50" fmla="*/ 1 w 722"/>
                <a:gd name="T51" fmla="*/ 0 h 676"/>
                <a:gd name="T52" fmla="*/ 1 w 722"/>
                <a:gd name="T53" fmla="*/ 0 h 676"/>
                <a:gd name="T54" fmla="*/ 1 w 722"/>
                <a:gd name="T55" fmla="*/ 0 h 676"/>
                <a:gd name="T56" fmla="*/ 1 w 722"/>
                <a:gd name="T57" fmla="*/ 0 h 676"/>
                <a:gd name="T58" fmla="*/ 1 w 722"/>
                <a:gd name="T59" fmla="*/ 0 h 676"/>
                <a:gd name="T60" fmla="*/ 1 w 722"/>
                <a:gd name="T61" fmla="*/ 0 h 6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2"/>
                <a:gd name="T94" fmla="*/ 0 h 676"/>
                <a:gd name="T95" fmla="*/ 722 w 722"/>
                <a:gd name="T96" fmla="*/ 676 h 6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2" h="676">
                  <a:moveTo>
                    <a:pt x="722" y="87"/>
                  </a:moveTo>
                  <a:lnTo>
                    <a:pt x="677" y="198"/>
                  </a:lnTo>
                  <a:lnTo>
                    <a:pt x="629" y="303"/>
                  </a:lnTo>
                  <a:lnTo>
                    <a:pt x="575" y="397"/>
                  </a:lnTo>
                  <a:lnTo>
                    <a:pt x="512" y="481"/>
                  </a:lnTo>
                  <a:lnTo>
                    <a:pt x="438" y="553"/>
                  </a:lnTo>
                  <a:lnTo>
                    <a:pt x="351" y="610"/>
                  </a:lnTo>
                  <a:lnTo>
                    <a:pt x="250" y="652"/>
                  </a:lnTo>
                  <a:lnTo>
                    <a:pt x="129" y="676"/>
                  </a:lnTo>
                  <a:lnTo>
                    <a:pt x="89" y="646"/>
                  </a:lnTo>
                  <a:lnTo>
                    <a:pt x="55" y="602"/>
                  </a:lnTo>
                  <a:lnTo>
                    <a:pt x="29" y="546"/>
                  </a:lnTo>
                  <a:lnTo>
                    <a:pt x="10" y="483"/>
                  </a:lnTo>
                  <a:lnTo>
                    <a:pt x="0" y="418"/>
                  </a:lnTo>
                  <a:lnTo>
                    <a:pt x="0" y="351"/>
                  </a:lnTo>
                  <a:lnTo>
                    <a:pt x="11" y="288"/>
                  </a:lnTo>
                  <a:lnTo>
                    <a:pt x="34" y="229"/>
                  </a:lnTo>
                  <a:lnTo>
                    <a:pt x="87" y="97"/>
                  </a:lnTo>
                  <a:lnTo>
                    <a:pt x="155" y="25"/>
                  </a:lnTo>
                  <a:lnTo>
                    <a:pt x="237" y="0"/>
                  </a:lnTo>
                  <a:lnTo>
                    <a:pt x="327" y="7"/>
                  </a:lnTo>
                  <a:lnTo>
                    <a:pt x="425" y="32"/>
                  </a:lnTo>
                  <a:lnTo>
                    <a:pt x="525" y="64"/>
                  </a:lnTo>
                  <a:lnTo>
                    <a:pt x="626" y="87"/>
                  </a:lnTo>
                  <a:lnTo>
                    <a:pt x="722" y="87"/>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7" name="Freeform 25"/>
            <p:cNvSpPr>
              <a:spLocks/>
            </p:cNvSpPr>
            <p:nvPr/>
          </p:nvSpPr>
          <p:spPr bwMode="auto">
            <a:xfrm>
              <a:off x="2027" y="3107"/>
              <a:ext cx="62" cy="72"/>
            </a:xfrm>
            <a:custGeom>
              <a:avLst/>
              <a:gdLst>
                <a:gd name="T0" fmla="*/ 1 w 496"/>
                <a:gd name="T1" fmla="*/ 0 h 502"/>
                <a:gd name="T2" fmla="*/ 1 w 496"/>
                <a:gd name="T3" fmla="*/ 0 h 502"/>
                <a:gd name="T4" fmla="*/ 1 w 496"/>
                <a:gd name="T5" fmla="*/ 1 h 502"/>
                <a:gd name="T6" fmla="*/ 1 w 496"/>
                <a:gd name="T7" fmla="*/ 1 h 502"/>
                <a:gd name="T8" fmla="*/ 1 w 496"/>
                <a:gd name="T9" fmla="*/ 1 h 502"/>
                <a:gd name="T10" fmla="*/ 1 w 496"/>
                <a:gd name="T11" fmla="*/ 1 h 502"/>
                <a:gd name="T12" fmla="*/ 1 w 496"/>
                <a:gd name="T13" fmla="*/ 1 h 502"/>
                <a:gd name="T14" fmla="*/ 1 w 496"/>
                <a:gd name="T15" fmla="*/ 1 h 502"/>
                <a:gd name="T16" fmla="*/ 1 w 496"/>
                <a:gd name="T17" fmla="*/ 1 h 502"/>
                <a:gd name="T18" fmla="*/ 1 w 496"/>
                <a:gd name="T19" fmla="*/ 1 h 502"/>
                <a:gd name="T20" fmla="*/ 0 w 496"/>
                <a:gd name="T21" fmla="*/ 1 h 502"/>
                <a:gd name="T22" fmla="*/ 0 w 496"/>
                <a:gd name="T23" fmla="*/ 1 h 502"/>
                <a:gd name="T24" fmla="*/ 0 w 496"/>
                <a:gd name="T25" fmla="*/ 1 h 502"/>
                <a:gd name="T26" fmla="*/ 0 w 496"/>
                <a:gd name="T27" fmla="*/ 1 h 502"/>
                <a:gd name="T28" fmla="*/ 0 w 496"/>
                <a:gd name="T29" fmla="*/ 1 h 502"/>
                <a:gd name="T30" fmla="*/ 0 w 496"/>
                <a:gd name="T31" fmla="*/ 1 h 502"/>
                <a:gd name="T32" fmla="*/ 0 w 496"/>
                <a:gd name="T33" fmla="*/ 1 h 502"/>
                <a:gd name="T34" fmla="*/ 0 w 496"/>
                <a:gd name="T35" fmla="*/ 1 h 502"/>
                <a:gd name="T36" fmla="*/ 0 w 496"/>
                <a:gd name="T37" fmla="*/ 1 h 502"/>
                <a:gd name="T38" fmla="*/ 0 w 496"/>
                <a:gd name="T39" fmla="*/ 0 h 502"/>
                <a:gd name="T40" fmla="*/ 0 w 496"/>
                <a:gd name="T41" fmla="*/ 0 h 502"/>
                <a:gd name="T42" fmla="*/ 0 w 496"/>
                <a:gd name="T43" fmla="*/ 0 h 502"/>
                <a:gd name="T44" fmla="*/ 0 w 496"/>
                <a:gd name="T45" fmla="*/ 0 h 502"/>
                <a:gd name="T46" fmla="*/ 0 w 496"/>
                <a:gd name="T47" fmla="*/ 0 h 502"/>
                <a:gd name="T48" fmla="*/ 1 w 496"/>
                <a:gd name="T49" fmla="*/ 0 h 502"/>
                <a:gd name="T50" fmla="*/ 1 w 496"/>
                <a:gd name="T51" fmla="*/ 0 h 502"/>
                <a:gd name="T52" fmla="*/ 1 w 496"/>
                <a:gd name="T53" fmla="*/ 0 h 502"/>
                <a:gd name="T54" fmla="*/ 1 w 496"/>
                <a:gd name="T55" fmla="*/ 0 h 502"/>
                <a:gd name="T56" fmla="*/ 1 w 496"/>
                <a:gd name="T57" fmla="*/ 0 h 502"/>
                <a:gd name="T58" fmla="*/ 1 w 496"/>
                <a:gd name="T59" fmla="*/ 0 h 502"/>
                <a:gd name="T60" fmla="*/ 1 w 496"/>
                <a:gd name="T61" fmla="*/ 0 h 502"/>
                <a:gd name="T62" fmla="*/ 1 w 496"/>
                <a:gd name="T63" fmla="*/ 0 h 502"/>
                <a:gd name="T64" fmla="*/ 1 w 496"/>
                <a:gd name="T65" fmla="*/ 0 h 5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
                <a:gd name="T100" fmla="*/ 0 h 502"/>
                <a:gd name="T101" fmla="*/ 496 w 496"/>
                <a:gd name="T102" fmla="*/ 502 h 5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 h="502">
                  <a:moveTo>
                    <a:pt x="496" y="103"/>
                  </a:moveTo>
                  <a:lnTo>
                    <a:pt x="476" y="158"/>
                  </a:lnTo>
                  <a:lnTo>
                    <a:pt x="468" y="226"/>
                  </a:lnTo>
                  <a:lnTo>
                    <a:pt x="466" y="300"/>
                  </a:lnTo>
                  <a:lnTo>
                    <a:pt x="460" y="372"/>
                  </a:lnTo>
                  <a:lnTo>
                    <a:pt x="445" y="434"/>
                  </a:lnTo>
                  <a:lnTo>
                    <a:pt x="413" y="480"/>
                  </a:lnTo>
                  <a:lnTo>
                    <a:pt x="355" y="501"/>
                  </a:lnTo>
                  <a:lnTo>
                    <a:pt x="268" y="488"/>
                  </a:lnTo>
                  <a:lnTo>
                    <a:pt x="218" y="502"/>
                  </a:lnTo>
                  <a:lnTo>
                    <a:pt x="172" y="497"/>
                  </a:lnTo>
                  <a:lnTo>
                    <a:pt x="129" y="477"/>
                  </a:lnTo>
                  <a:lnTo>
                    <a:pt x="91" y="447"/>
                  </a:lnTo>
                  <a:lnTo>
                    <a:pt x="57" y="411"/>
                  </a:lnTo>
                  <a:lnTo>
                    <a:pt x="29" y="369"/>
                  </a:lnTo>
                  <a:lnTo>
                    <a:pt x="11" y="326"/>
                  </a:lnTo>
                  <a:lnTo>
                    <a:pt x="0" y="284"/>
                  </a:lnTo>
                  <a:lnTo>
                    <a:pt x="76" y="0"/>
                  </a:lnTo>
                  <a:lnTo>
                    <a:pt x="116" y="56"/>
                  </a:lnTo>
                  <a:lnTo>
                    <a:pt x="163" y="88"/>
                  </a:lnTo>
                  <a:lnTo>
                    <a:pt x="215" y="103"/>
                  </a:lnTo>
                  <a:lnTo>
                    <a:pt x="272" y="106"/>
                  </a:lnTo>
                  <a:lnTo>
                    <a:pt x="329" y="101"/>
                  </a:lnTo>
                  <a:lnTo>
                    <a:pt x="388" y="96"/>
                  </a:lnTo>
                  <a:lnTo>
                    <a:pt x="443" y="95"/>
                  </a:lnTo>
                  <a:lnTo>
                    <a:pt x="496" y="10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8" name="Freeform 26"/>
            <p:cNvSpPr>
              <a:spLocks/>
            </p:cNvSpPr>
            <p:nvPr/>
          </p:nvSpPr>
          <p:spPr bwMode="auto">
            <a:xfrm>
              <a:off x="1213" y="3142"/>
              <a:ext cx="440" cy="244"/>
            </a:xfrm>
            <a:custGeom>
              <a:avLst/>
              <a:gdLst>
                <a:gd name="T0" fmla="*/ 4 w 3526"/>
                <a:gd name="T1" fmla="*/ 1 h 1706"/>
                <a:gd name="T2" fmla="*/ 4 w 3526"/>
                <a:gd name="T3" fmla="*/ 2 h 1706"/>
                <a:gd name="T4" fmla="*/ 3 w 3526"/>
                <a:gd name="T5" fmla="*/ 2 h 1706"/>
                <a:gd name="T6" fmla="*/ 3 w 3526"/>
                <a:gd name="T7" fmla="*/ 2 h 1706"/>
                <a:gd name="T8" fmla="*/ 3 w 3526"/>
                <a:gd name="T9" fmla="*/ 2 h 1706"/>
                <a:gd name="T10" fmla="*/ 3 w 3526"/>
                <a:gd name="T11" fmla="*/ 2 h 1706"/>
                <a:gd name="T12" fmla="*/ 3 w 3526"/>
                <a:gd name="T13" fmla="*/ 2 h 1706"/>
                <a:gd name="T14" fmla="*/ 3 w 3526"/>
                <a:gd name="T15" fmla="*/ 2 h 1706"/>
                <a:gd name="T16" fmla="*/ 3 w 3526"/>
                <a:gd name="T17" fmla="*/ 2 h 1706"/>
                <a:gd name="T18" fmla="*/ 3 w 3526"/>
                <a:gd name="T19" fmla="*/ 2 h 1706"/>
                <a:gd name="T20" fmla="*/ 4 w 3526"/>
                <a:gd name="T21" fmla="*/ 2 h 1706"/>
                <a:gd name="T22" fmla="*/ 4 w 3526"/>
                <a:gd name="T23" fmla="*/ 2 h 1706"/>
                <a:gd name="T24" fmla="*/ 5 w 3526"/>
                <a:gd name="T25" fmla="*/ 2 h 1706"/>
                <a:gd name="T26" fmla="*/ 6 w 3526"/>
                <a:gd name="T27" fmla="*/ 2 h 1706"/>
                <a:gd name="T28" fmla="*/ 7 w 3526"/>
                <a:gd name="T29" fmla="*/ 3 h 1706"/>
                <a:gd name="T30" fmla="*/ 7 w 3526"/>
                <a:gd name="T31" fmla="*/ 3 h 1706"/>
                <a:gd name="T32" fmla="*/ 6 w 3526"/>
                <a:gd name="T33" fmla="*/ 4 h 1706"/>
                <a:gd name="T34" fmla="*/ 6 w 3526"/>
                <a:gd name="T35" fmla="*/ 3 h 1706"/>
                <a:gd name="T36" fmla="*/ 6 w 3526"/>
                <a:gd name="T37" fmla="*/ 3 h 1706"/>
                <a:gd name="T38" fmla="*/ 6 w 3526"/>
                <a:gd name="T39" fmla="*/ 3 h 1706"/>
                <a:gd name="T40" fmla="*/ 6 w 3526"/>
                <a:gd name="T41" fmla="*/ 3 h 1706"/>
                <a:gd name="T42" fmla="*/ 6 w 3526"/>
                <a:gd name="T43" fmla="*/ 3 h 1706"/>
                <a:gd name="T44" fmla="*/ 5 w 3526"/>
                <a:gd name="T45" fmla="*/ 3 h 1706"/>
                <a:gd name="T46" fmla="*/ 5 w 3526"/>
                <a:gd name="T47" fmla="*/ 4 h 1706"/>
                <a:gd name="T48" fmla="*/ 5 w 3526"/>
                <a:gd name="T49" fmla="*/ 3 h 1706"/>
                <a:gd name="T50" fmla="*/ 5 w 3526"/>
                <a:gd name="T51" fmla="*/ 3 h 1706"/>
                <a:gd name="T52" fmla="*/ 5 w 3526"/>
                <a:gd name="T53" fmla="*/ 3 h 1706"/>
                <a:gd name="T54" fmla="*/ 5 w 3526"/>
                <a:gd name="T55" fmla="*/ 3 h 1706"/>
                <a:gd name="T56" fmla="*/ 5 w 3526"/>
                <a:gd name="T57" fmla="*/ 4 h 1706"/>
                <a:gd name="T58" fmla="*/ 5 w 3526"/>
                <a:gd name="T59" fmla="*/ 4 h 1706"/>
                <a:gd name="T60" fmla="*/ 4 w 3526"/>
                <a:gd name="T61" fmla="*/ 4 h 1706"/>
                <a:gd name="T62" fmla="*/ 4 w 3526"/>
                <a:gd name="T63" fmla="*/ 3 h 1706"/>
                <a:gd name="T64" fmla="*/ 4 w 3526"/>
                <a:gd name="T65" fmla="*/ 3 h 1706"/>
                <a:gd name="T66" fmla="*/ 4 w 3526"/>
                <a:gd name="T67" fmla="*/ 3 h 1706"/>
                <a:gd name="T68" fmla="*/ 4 w 3526"/>
                <a:gd name="T69" fmla="*/ 4 h 1706"/>
                <a:gd name="T70" fmla="*/ 4 w 3526"/>
                <a:gd name="T71" fmla="*/ 4 h 1706"/>
                <a:gd name="T72" fmla="*/ 3 w 3526"/>
                <a:gd name="T73" fmla="*/ 5 h 1706"/>
                <a:gd name="T74" fmla="*/ 2 w 3526"/>
                <a:gd name="T75" fmla="*/ 5 h 1706"/>
                <a:gd name="T76" fmla="*/ 2 w 3526"/>
                <a:gd name="T77" fmla="*/ 4 h 1706"/>
                <a:gd name="T78" fmla="*/ 2 w 3526"/>
                <a:gd name="T79" fmla="*/ 3 h 1706"/>
                <a:gd name="T80" fmla="*/ 2 w 3526"/>
                <a:gd name="T81" fmla="*/ 4 h 1706"/>
                <a:gd name="T82" fmla="*/ 2 w 3526"/>
                <a:gd name="T83" fmla="*/ 5 h 1706"/>
                <a:gd name="T84" fmla="*/ 1 w 3526"/>
                <a:gd name="T85" fmla="*/ 5 h 1706"/>
                <a:gd name="T86" fmla="*/ 1 w 3526"/>
                <a:gd name="T87" fmla="*/ 4 h 1706"/>
                <a:gd name="T88" fmla="*/ 1 w 3526"/>
                <a:gd name="T89" fmla="*/ 4 h 1706"/>
                <a:gd name="T90" fmla="*/ 2 w 3526"/>
                <a:gd name="T91" fmla="*/ 3 h 1706"/>
                <a:gd name="T92" fmla="*/ 2 w 3526"/>
                <a:gd name="T93" fmla="*/ 3 h 1706"/>
                <a:gd name="T94" fmla="*/ 1 w 3526"/>
                <a:gd name="T95" fmla="*/ 3 h 1706"/>
                <a:gd name="T96" fmla="*/ 0 w 3526"/>
                <a:gd name="T97" fmla="*/ 2 h 1706"/>
                <a:gd name="T98" fmla="*/ 0 w 3526"/>
                <a:gd name="T99" fmla="*/ 2 h 1706"/>
                <a:gd name="T100" fmla="*/ 1 w 3526"/>
                <a:gd name="T101" fmla="*/ 2 h 1706"/>
                <a:gd name="T102" fmla="*/ 2 w 3526"/>
                <a:gd name="T103" fmla="*/ 3 h 1706"/>
                <a:gd name="T104" fmla="*/ 2 w 3526"/>
                <a:gd name="T105" fmla="*/ 3 h 1706"/>
                <a:gd name="T106" fmla="*/ 2 w 3526"/>
                <a:gd name="T107" fmla="*/ 3 h 1706"/>
                <a:gd name="T108" fmla="*/ 3 w 3526"/>
                <a:gd name="T109" fmla="*/ 3 h 1706"/>
                <a:gd name="T110" fmla="*/ 3 w 3526"/>
                <a:gd name="T111" fmla="*/ 4 h 1706"/>
                <a:gd name="T112" fmla="*/ 3 w 3526"/>
                <a:gd name="T113" fmla="*/ 4 h 1706"/>
                <a:gd name="T114" fmla="*/ 3 w 3526"/>
                <a:gd name="T115" fmla="*/ 3 h 1706"/>
                <a:gd name="T116" fmla="*/ 4 w 3526"/>
                <a:gd name="T117" fmla="*/ 0 h 1706"/>
                <a:gd name="T118" fmla="*/ 4 w 3526"/>
                <a:gd name="T119" fmla="*/ 0 h 1706"/>
                <a:gd name="T120" fmla="*/ 4 w 3526"/>
                <a:gd name="T121" fmla="*/ 1 h 1706"/>
                <a:gd name="T122" fmla="*/ 4 w 3526"/>
                <a:gd name="T123" fmla="*/ 1 h 17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26"/>
                <a:gd name="T187" fmla="*/ 0 h 1706"/>
                <a:gd name="T188" fmla="*/ 3526 w 3526"/>
                <a:gd name="T189" fmla="*/ 1706 h 17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26" h="1706">
                  <a:moveTo>
                    <a:pt x="2199" y="181"/>
                  </a:moveTo>
                  <a:lnTo>
                    <a:pt x="2333" y="181"/>
                  </a:lnTo>
                  <a:lnTo>
                    <a:pt x="2282" y="287"/>
                  </a:lnTo>
                  <a:lnTo>
                    <a:pt x="2230" y="385"/>
                  </a:lnTo>
                  <a:lnTo>
                    <a:pt x="2177" y="472"/>
                  </a:lnTo>
                  <a:lnTo>
                    <a:pt x="2114" y="548"/>
                  </a:lnTo>
                  <a:lnTo>
                    <a:pt x="2043" y="608"/>
                  </a:lnTo>
                  <a:lnTo>
                    <a:pt x="1958" y="651"/>
                  </a:lnTo>
                  <a:lnTo>
                    <a:pt x="1857" y="673"/>
                  </a:lnTo>
                  <a:lnTo>
                    <a:pt x="1739" y="669"/>
                  </a:lnTo>
                  <a:lnTo>
                    <a:pt x="1606" y="669"/>
                  </a:lnTo>
                  <a:lnTo>
                    <a:pt x="1608" y="648"/>
                  </a:lnTo>
                  <a:lnTo>
                    <a:pt x="1603" y="630"/>
                  </a:lnTo>
                  <a:lnTo>
                    <a:pt x="1594" y="614"/>
                  </a:lnTo>
                  <a:lnTo>
                    <a:pt x="1578" y="598"/>
                  </a:lnTo>
                  <a:lnTo>
                    <a:pt x="1561" y="584"/>
                  </a:lnTo>
                  <a:lnTo>
                    <a:pt x="1544" y="568"/>
                  </a:lnTo>
                  <a:lnTo>
                    <a:pt x="1526" y="550"/>
                  </a:lnTo>
                  <a:lnTo>
                    <a:pt x="1510" y="528"/>
                  </a:lnTo>
                  <a:lnTo>
                    <a:pt x="1495" y="529"/>
                  </a:lnTo>
                  <a:lnTo>
                    <a:pt x="1482" y="532"/>
                  </a:lnTo>
                  <a:lnTo>
                    <a:pt x="1468" y="537"/>
                  </a:lnTo>
                  <a:lnTo>
                    <a:pt x="1455" y="543"/>
                  </a:lnTo>
                  <a:lnTo>
                    <a:pt x="1443" y="552"/>
                  </a:lnTo>
                  <a:lnTo>
                    <a:pt x="1432" y="562"/>
                  </a:lnTo>
                  <a:lnTo>
                    <a:pt x="1422" y="575"/>
                  </a:lnTo>
                  <a:lnTo>
                    <a:pt x="1415" y="589"/>
                  </a:lnTo>
                  <a:lnTo>
                    <a:pt x="1408" y="630"/>
                  </a:lnTo>
                  <a:lnTo>
                    <a:pt x="1414" y="663"/>
                  </a:lnTo>
                  <a:lnTo>
                    <a:pt x="1430" y="693"/>
                  </a:lnTo>
                  <a:lnTo>
                    <a:pt x="1453" y="718"/>
                  </a:lnTo>
                  <a:lnTo>
                    <a:pt x="1479" y="743"/>
                  </a:lnTo>
                  <a:lnTo>
                    <a:pt x="1506" y="768"/>
                  </a:lnTo>
                  <a:lnTo>
                    <a:pt x="1530" y="797"/>
                  </a:lnTo>
                  <a:lnTo>
                    <a:pt x="1549" y="832"/>
                  </a:lnTo>
                  <a:lnTo>
                    <a:pt x="1647" y="852"/>
                  </a:lnTo>
                  <a:lnTo>
                    <a:pt x="1745" y="842"/>
                  </a:lnTo>
                  <a:lnTo>
                    <a:pt x="1838" y="817"/>
                  </a:lnTo>
                  <a:lnTo>
                    <a:pt x="1928" y="789"/>
                  </a:lnTo>
                  <a:lnTo>
                    <a:pt x="2014" y="772"/>
                  </a:lnTo>
                  <a:lnTo>
                    <a:pt x="2094" y="779"/>
                  </a:lnTo>
                  <a:lnTo>
                    <a:pt x="2168" y="822"/>
                  </a:lnTo>
                  <a:lnTo>
                    <a:pt x="2236" y="913"/>
                  </a:lnTo>
                  <a:lnTo>
                    <a:pt x="2393" y="894"/>
                  </a:lnTo>
                  <a:lnTo>
                    <a:pt x="2551" y="856"/>
                  </a:lnTo>
                  <a:lnTo>
                    <a:pt x="2708" y="810"/>
                  </a:lnTo>
                  <a:lnTo>
                    <a:pt x="2865" y="766"/>
                  </a:lnTo>
                  <a:lnTo>
                    <a:pt x="3021" y="738"/>
                  </a:lnTo>
                  <a:lnTo>
                    <a:pt x="3174" y="731"/>
                  </a:lnTo>
                  <a:lnTo>
                    <a:pt x="3328" y="759"/>
                  </a:lnTo>
                  <a:lnTo>
                    <a:pt x="3480" y="832"/>
                  </a:lnTo>
                  <a:lnTo>
                    <a:pt x="3511" y="887"/>
                  </a:lnTo>
                  <a:lnTo>
                    <a:pt x="3526" y="945"/>
                  </a:lnTo>
                  <a:lnTo>
                    <a:pt x="3522" y="1003"/>
                  </a:lnTo>
                  <a:lnTo>
                    <a:pt x="3505" y="1061"/>
                  </a:lnTo>
                  <a:lnTo>
                    <a:pt x="3476" y="1117"/>
                  </a:lnTo>
                  <a:lnTo>
                    <a:pt x="3438" y="1170"/>
                  </a:lnTo>
                  <a:lnTo>
                    <a:pt x="3394" y="1217"/>
                  </a:lnTo>
                  <a:lnTo>
                    <a:pt x="3345" y="1258"/>
                  </a:lnTo>
                  <a:lnTo>
                    <a:pt x="3155" y="1258"/>
                  </a:lnTo>
                  <a:lnTo>
                    <a:pt x="3144" y="1202"/>
                  </a:lnTo>
                  <a:lnTo>
                    <a:pt x="3152" y="1150"/>
                  </a:lnTo>
                  <a:lnTo>
                    <a:pt x="3168" y="1103"/>
                  </a:lnTo>
                  <a:lnTo>
                    <a:pt x="3190" y="1059"/>
                  </a:lnTo>
                  <a:lnTo>
                    <a:pt x="3205" y="1016"/>
                  </a:lnTo>
                  <a:lnTo>
                    <a:pt x="3211" y="970"/>
                  </a:lnTo>
                  <a:lnTo>
                    <a:pt x="3195" y="924"/>
                  </a:lnTo>
                  <a:lnTo>
                    <a:pt x="3155" y="873"/>
                  </a:lnTo>
                  <a:lnTo>
                    <a:pt x="3131" y="903"/>
                  </a:lnTo>
                  <a:lnTo>
                    <a:pt x="3103" y="934"/>
                  </a:lnTo>
                  <a:lnTo>
                    <a:pt x="3076" y="967"/>
                  </a:lnTo>
                  <a:lnTo>
                    <a:pt x="3051" y="1000"/>
                  </a:lnTo>
                  <a:lnTo>
                    <a:pt x="3031" y="1034"/>
                  </a:lnTo>
                  <a:lnTo>
                    <a:pt x="3017" y="1073"/>
                  </a:lnTo>
                  <a:lnTo>
                    <a:pt x="3013" y="1113"/>
                  </a:lnTo>
                  <a:lnTo>
                    <a:pt x="3021" y="1157"/>
                  </a:lnTo>
                  <a:lnTo>
                    <a:pt x="2975" y="1163"/>
                  </a:lnTo>
                  <a:lnTo>
                    <a:pt x="2928" y="1164"/>
                  </a:lnTo>
                  <a:lnTo>
                    <a:pt x="2880" y="1164"/>
                  </a:lnTo>
                  <a:lnTo>
                    <a:pt x="2831" y="1165"/>
                  </a:lnTo>
                  <a:lnTo>
                    <a:pt x="2783" y="1169"/>
                  </a:lnTo>
                  <a:lnTo>
                    <a:pt x="2738" y="1177"/>
                  </a:lnTo>
                  <a:lnTo>
                    <a:pt x="2695" y="1193"/>
                  </a:lnTo>
                  <a:lnTo>
                    <a:pt x="2657" y="1218"/>
                  </a:lnTo>
                  <a:lnTo>
                    <a:pt x="2640" y="1168"/>
                  </a:lnTo>
                  <a:lnTo>
                    <a:pt x="2643" y="1119"/>
                  </a:lnTo>
                  <a:lnTo>
                    <a:pt x="2658" y="1073"/>
                  </a:lnTo>
                  <a:lnTo>
                    <a:pt x="2678" y="1030"/>
                  </a:lnTo>
                  <a:lnTo>
                    <a:pt x="2695" y="989"/>
                  </a:lnTo>
                  <a:lnTo>
                    <a:pt x="2703" y="949"/>
                  </a:lnTo>
                  <a:lnTo>
                    <a:pt x="2692" y="911"/>
                  </a:lnTo>
                  <a:lnTo>
                    <a:pt x="2657" y="873"/>
                  </a:lnTo>
                  <a:lnTo>
                    <a:pt x="2594" y="896"/>
                  </a:lnTo>
                  <a:lnTo>
                    <a:pt x="2547" y="934"/>
                  </a:lnTo>
                  <a:lnTo>
                    <a:pt x="2512" y="984"/>
                  </a:lnTo>
                  <a:lnTo>
                    <a:pt x="2491" y="1042"/>
                  </a:lnTo>
                  <a:lnTo>
                    <a:pt x="2477" y="1109"/>
                  </a:lnTo>
                  <a:lnTo>
                    <a:pt x="2469" y="1178"/>
                  </a:lnTo>
                  <a:lnTo>
                    <a:pt x="2467" y="1250"/>
                  </a:lnTo>
                  <a:lnTo>
                    <a:pt x="2467" y="1319"/>
                  </a:lnTo>
                  <a:lnTo>
                    <a:pt x="2444" y="1318"/>
                  </a:lnTo>
                  <a:lnTo>
                    <a:pt x="2420" y="1314"/>
                  </a:lnTo>
                  <a:lnTo>
                    <a:pt x="2396" y="1312"/>
                  </a:lnTo>
                  <a:lnTo>
                    <a:pt x="2373" y="1311"/>
                  </a:lnTo>
                  <a:lnTo>
                    <a:pt x="2351" y="1313"/>
                  </a:lnTo>
                  <a:lnTo>
                    <a:pt x="2329" y="1319"/>
                  </a:lnTo>
                  <a:lnTo>
                    <a:pt x="2309" y="1335"/>
                  </a:lnTo>
                  <a:lnTo>
                    <a:pt x="2294" y="1360"/>
                  </a:lnTo>
                  <a:lnTo>
                    <a:pt x="2281" y="1318"/>
                  </a:lnTo>
                  <a:lnTo>
                    <a:pt x="2283" y="1260"/>
                  </a:lnTo>
                  <a:lnTo>
                    <a:pt x="2292" y="1189"/>
                  </a:lnTo>
                  <a:lnTo>
                    <a:pt x="2298" y="1114"/>
                  </a:lnTo>
                  <a:lnTo>
                    <a:pt x="2296" y="1042"/>
                  </a:lnTo>
                  <a:lnTo>
                    <a:pt x="2277" y="981"/>
                  </a:lnTo>
                  <a:lnTo>
                    <a:pt x="2234" y="935"/>
                  </a:lnTo>
                  <a:lnTo>
                    <a:pt x="2160" y="913"/>
                  </a:lnTo>
                  <a:lnTo>
                    <a:pt x="2131" y="970"/>
                  </a:lnTo>
                  <a:lnTo>
                    <a:pt x="2113" y="1030"/>
                  </a:lnTo>
                  <a:lnTo>
                    <a:pt x="2105" y="1093"/>
                  </a:lnTo>
                  <a:lnTo>
                    <a:pt x="2102" y="1157"/>
                  </a:lnTo>
                  <a:lnTo>
                    <a:pt x="2103" y="1221"/>
                  </a:lnTo>
                  <a:lnTo>
                    <a:pt x="2106" y="1285"/>
                  </a:lnTo>
                  <a:lnTo>
                    <a:pt x="2106" y="1344"/>
                  </a:lnTo>
                  <a:lnTo>
                    <a:pt x="2102" y="1400"/>
                  </a:lnTo>
                  <a:lnTo>
                    <a:pt x="2001" y="1465"/>
                  </a:lnTo>
                  <a:lnTo>
                    <a:pt x="1894" y="1522"/>
                  </a:lnTo>
                  <a:lnTo>
                    <a:pt x="1786" y="1572"/>
                  </a:lnTo>
                  <a:lnTo>
                    <a:pt x="1673" y="1614"/>
                  </a:lnTo>
                  <a:lnTo>
                    <a:pt x="1555" y="1649"/>
                  </a:lnTo>
                  <a:lnTo>
                    <a:pt x="1436" y="1676"/>
                  </a:lnTo>
                  <a:lnTo>
                    <a:pt x="1312" y="1694"/>
                  </a:lnTo>
                  <a:lnTo>
                    <a:pt x="1186" y="1706"/>
                  </a:lnTo>
                  <a:lnTo>
                    <a:pt x="1161" y="1621"/>
                  </a:lnTo>
                  <a:lnTo>
                    <a:pt x="1169" y="1549"/>
                  </a:lnTo>
                  <a:lnTo>
                    <a:pt x="1198" y="1484"/>
                  </a:lnTo>
                  <a:lnTo>
                    <a:pt x="1235" y="1425"/>
                  </a:lnTo>
                  <a:lnTo>
                    <a:pt x="1270" y="1364"/>
                  </a:lnTo>
                  <a:lnTo>
                    <a:pt x="1289" y="1304"/>
                  </a:lnTo>
                  <a:lnTo>
                    <a:pt x="1285" y="1235"/>
                  </a:lnTo>
                  <a:lnTo>
                    <a:pt x="1242" y="1157"/>
                  </a:lnTo>
                  <a:lnTo>
                    <a:pt x="1193" y="1221"/>
                  </a:lnTo>
                  <a:lnTo>
                    <a:pt x="1151" y="1290"/>
                  </a:lnTo>
                  <a:lnTo>
                    <a:pt x="1113" y="1360"/>
                  </a:lnTo>
                  <a:lnTo>
                    <a:pt x="1082" y="1432"/>
                  </a:lnTo>
                  <a:lnTo>
                    <a:pt x="1059" y="1504"/>
                  </a:lnTo>
                  <a:lnTo>
                    <a:pt x="1046" y="1575"/>
                  </a:lnTo>
                  <a:lnTo>
                    <a:pt x="1042" y="1642"/>
                  </a:lnTo>
                  <a:lnTo>
                    <a:pt x="1051" y="1706"/>
                  </a:lnTo>
                  <a:lnTo>
                    <a:pt x="727" y="1706"/>
                  </a:lnTo>
                  <a:lnTo>
                    <a:pt x="735" y="1633"/>
                  </a:lnTo>
                  <a:lnTo>
                    <a:pt x="733" y="1568"/>
                  </a:lnTo>
                  <a:lnTo>
                    <a:pt x="723" y="1505"/>
                  </a:lnTo>
                  <a:lnTo>
                    <a:pt x="707" y="1447"/>
                  </a:lnTo>
                  <a:lnTo>
                    <a:pt x="688" y="1391"/>
                  </a:lnTo>
                  <a:lnTo>
                    <a:pt x="667" y="1334"/>
                  </a:lnTo>
                  <a:lnTo>
                    <a:pt x="647" y="1278"/>
                  </a:lnTo>
                  <a:lnTo>
                    <a:pt x="631" y="1218"/>
                  </a:lnTo>
                  <a:lnTo>
                    <a:pt x="692" y="1200"/>
                  </a:lnTo>
                  <a:lnTo>
                    <a:pt x="759" y="1189"/>
                  </a:lnTo>
                  <a:lnTo>
                    <a:pt x="828" y="1181"/>
                  </a:lnTo>
                  <a:lnTo>
                    <a:pt x="896" y="1170"/>
                  </a:lnTo>
                  <a:lnTo>
                    <a:pt x="959" y="1154"/>
                  </a:lnTo>
                  <a:lnTo>
                    <a:pt x="1015" y="1125"/>
                  </a:lnTo>
                  <a:lnTo>
                    <a:pt x="1059" y="1080"/>
                  </a:lnTo>
                  <a:lnTo>
                    <a:pt x="1089" y="1016"/>
                  </a:lnTo>
                  <a:lnTo>
                    <a:pt x="970" y="1030"/>
                  </a:lnTo>
                  <a:lnTo>
                    <a:pt x="844" y="1018"/>
                  </a:lnTo>
                  <a:lnTo>
                    <a:pt x="711" y="984"/>
                  </a:lnTo>
                  <a:lnTo>
                    <a:pt x="574" y="939"/>
                  </a:lnTo>
                  <a:lnTo>
                    <a:pt x="432" y="887"/>
                  </a:lnTo>
                  <a:lnTo>
                    <a:pt x="288" y="838"/>
                  </a:lnTo>
                  <a:lnTo>
                    <a:pt x="143" y="797"/>
                  </a:lnTo>
                  <a:lnTo>
                    <a:pt x="0" y="770"/>
                  </a:lnTo>
                  <a:lnTo>
                    <a:pt x="98" y="772"/>
                  </a:lnTo>
                  <a:lnTo>
                    <a:pt x="208" y="772"/>
                  </a:lnTo>
                  <a:lnTo>
                    <a:pt x="323" y="774"/>
                  </a:lnTo>
                  <a:lnTo>
                    <a:pt x="444" y="779"/>
                  </a:lnTo>
                  <a:lnTo>
                    <a:pt x="566" y="786"/>
                  </a:lnTo>
                  <a:lnTo>
                    <a:pt x="688" y="797"/>
                  </a:lnTo>
                  <a:lnTo>
                    <a:pt x="806" y="812"/>
                  </a:lnTo>
                  <a:lnTo>
                    <a:pt x="918" y="832"/>
                  </a:lnTo>
                  <a:lnTo>
                    <a:pt x="924" y="898"/>
                  </a:lnTo>
                  <a:lnTo>
                    <a:pt x="943" y="921"/>
                  </a:lnTo>
                  <a:lnTo>
                    <a:pt x="970" y="917"/>
                  </a:lnTo>
                  <a:lnTo>
                    <a:pt x="1004" y="895"/>
                  </a:lnTo>
                  <a:lnTo>
                    <a:pt x="1040" y="873"/>
                  </a:lnTo>
                  <a:lnTo>
                    <a:pt x="1078" y="859"/>
                  </a:lnTo>
                  <a:lnTo>
                    <a:pt x="1114" y="868"/>
                  </a:lnTo>
                  <a:lnTo>
                    <a:pt x="1147" y="913"/>
                  </a:lnTo>
                  <a:lnTo>
                    <a:pt x="1216" y="971"/>
                  </a:lnTo>
                  <a:lnTo>
                    <a:pt x="1270" y="1033"/>
                  </a:lnTo>
                  <a:lnTo>
                    <a:pt x="1311" y="1102"/>
                  </a:lnTo>
                  <a:lnTo>
                    <a:pt x="1345" y="1172"/>
                  </a:lnTo>
                  <a:lnTo>
                    <a:pt x="1374" y="1246"/>
                  </a:lnTo>
                  <a:lnTo>
                    <a:pt x="1402" y="1319"/>
                  </a:lnTo>
                  <a:lnTo>
                    <a:pt x="1433" y="1392"/>
                  </a:lnTo>
                  <a:lnTo>
                    <a:pt x="1472" y="1461"/>
                  </a:lnTo>
                  <a:lnTo>
                    <a:pt x="1523" y="1411"/>
                  </a:lnTo>
                  <a:lnTo>
                    <a:pt x="1549" y="1351"/>
                  </a:lnTo>
                  <a:lnTo>
                    <a:pt x="1554" y="1286"/>
                  </a:lnTo>
                  <a:lnTo>
                    <a:pt x="1543" y="1218"/>
                  </a:lnTo>
                  <a:lnTo>
                    <a:pt x="1520" y="1150"/>
                  </a:lnTo>
                  <a:lnTo>
                    <a:pt x="1488" y="1084"/>
                  </a:lnTo>
                  <a:lnTo>
                    <a:pt x="1451" y="1026"/>
                  </a:lnTo>
                  <a:lnTo>
                    <a:pt x="1415" y="974"/>
                  </a:lnTo>
                  <a:lnTo>
                    <a:pt x="1242" y="770"/>
                  </a:lnTo>
                  <a:lnTo>
                    <a:pt x="1835" y="0"/>
                  </a:lnTo>
                  <a:lnTo>
                    <a:pt x="1862" y="49"/>
                  </a:lnTo>
                  <a:lnTo>
                    <a:pt x="1897" y="100"/>
                  </a:lnTo>
                  <a:lnTo>
                    <a:pt x="1940" y="150"/>
                  </a:lnTo>
                  <a:lnTo>
                    <a:pt x="1987" y="191"/>
                  </a:lnTo>
                  <a:lnTo>
                    <a:pt x="2039" y="220"/>
                  </a:lnTo>
                  <a:lnTo>
                    <a:pt x="2093" y="231"/>
                  </a:lnTo>
                  <a:lnTo>
                    <a:pt x="2146" y="221"/>
                  </a:lnTo>
                  <a:lnTo>
                    <a:pt x="2199" y="181"/>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9" name="Freeform 27"/>
            <p:cNvSpPr>
              <a:spLocks/>
            </p:cNvSpPr>
            <p:nvPr/>
          </p:nvSpPr>
          <p:spPr bwMode="auto">
            <a:xfrm>
              <a:off x="1884" y="3177"/>
              <a:ext cx="298" cy="334"/>
            </a:xfrm>
            <a:custGeom>
              <a:avLst/>
              <a:gdLst>
                <a:gd name="T0" fmla="*/ 3 w 2382"/>
                <a:gd name="T1" fmla="*/ 1 h 2336"/>
                <a:gd name="T2" fmla="*/ 3 w 2382"/>
                <a:gd name="T3" fmla="*/ 1 h 2336"/>
                <a:gd name="T4" fmla="*/ 3 w 2382"/>
                <a:gd name="T5" fmla="*/ 2 h 2336"/>
                <a:gd name="T6" fmla="*/ 2 w 2382"/>
                <a:gd name="T7" fmla="*/ 1 h 2336"/>
                <a:gd name="T8" fmla="*/ 2 w 2382"/>
                <a:gd name="T9" fmla="*/ 2 h 2336"/>
                <a:gd name="T10" fmla="*/ 2 w 2382"/>
                <a:gd name="T11" fmla="*/ 2 h 2336"/>
                <a:gd name="T12" fmla="*/ 3 w 2382"/>
                <a:gd name="T13" fmla="*/ 2 h 2336"/>
                <a:gd name="T14" fmla="*/ 3 w 2382"/>
                <a:gd name="T15" fmla="*/ 3 h 2336"/>
                <a:gd name="T16" fmla="*/ 2 w 2382"/>
                <a:gd name="T17" fmla="*/ 3 h 2336"/>
                <a:gd name="T18" fmla="*/ 2 w 2382"/>
                <a:gd name="T19" fmla="*/ 3 h 2336"/>
                <a:gd name="T20" fmla="*/ 1 w 2382"/>
                <a:gd name="T21" fmla="*/ 3 h 2336"/>
                <a:gd name="T22" fmla="*/ 1 w 2382"/>
                <a:gd name="T23" fmla="*/ 3 h 2336"/>
                <a:gd name="T24" fmla="*/ 2 w 2382"/>
                <a:gd name="T25" fmla="*/ 4 h 2336"/>
                <a:gd name="T26" fmla="*/ 2 w 2382"/>
                <a:gd name="T27" fmla="*/ 4 h 2336"/>
                <a:gd name="T28" fmla="*/ 2 w 2382"/>
                <a:gd name="T29" fmla="*/ 4 h 2336"/>
                <a:gd name="T30" fmla="*/ 2 w 2382"/>
                <a:gd name="T31" fmla="*/ 5 h 2336"/>
                <a:gd name="T32" fmla="*/ 2 w 2382"/>
                <a:gd name="T33" fmla="*/ 5 h 2336"/>
                <a:gd name="T34" fmla="*/ 3 w 2382"/>
                <a:gd name="T35" fmla="*/ 5 h 2336"/>
                <a:gd name="T36" fmla="*/ 3 w 2382"/>
                <a:gd name="T37" fmla="*/ 5 h 2336"/>
                <a:gd name="T38" fmla="*/ 4 w 2382"/>
                <a:gd name="T39" fmla="*/ 5 h 2336"/>
                <a:gd name="T40" fmla="*/ 4 w 2382"/>
                <a:gd name="T41" fmla="*/ 5 h 2336"/>
                <a:gd name="T42" fmla="*/ 5 w 2382"/>
                <a:gd name="T43" fmla="*/ 5 h 2336"/>
                <a:gd name="T44" fmla="*/ 5 w 2382"/>
                <a:gd name="T45" fmla="*/ 6 h 2336"/>
                <a:gd name="T46" fmla="*/ 5 w 2382"/>
                <a:gd name="T47" fmla="*/ 6 h 2336"/>
                <a:gd name="T48" fmla="*/ 4 w 2382"/>
                <a:gd name="T49" fmla="*/ 6 h 2336"/>
                <a:gd name="T50" fmla="*/ 4 w 2382"/>
                <a:gd name="T51" fmla="*/ 6 h 2336"/>
                <a:gd name="T52" fmla="*/ 4 w 2382"/>
                <a:gd name="T53" fmla="*/ 6 h 2336"/>
                <a:gd name="T54" fmla="*/ 4 w 2382"/>
                <a:gd name="T55" fmla="*/ 6 h 2336"/>
                <a:gd name="T56" fmla="*/ 4 w 2382"/>
                <a:gd name="T57" fmla="*/ 6 h 2336"/>
                <a:gd name="T58" fmla="*/ 4 w 2382"/>
                <a:gd name="T59" fmla="*/ 6 h 2336"/>
                <a:gd name="T60" fmla="*/ 4 w 2382"/>
                <a:gd name="T61" fmla="*/ 7 h 2336"/>
                <a:gd name="T62" fmla="*/ 4 w 2382"/>
                <a:gd name="T63" fmla="*/ 6 h 2336"/>
                <a:gd name="T64" fmla="*/ 3 w 2382"/>
                <a:gd name="T65" fmla="*/ 5 h 2336"/>
                <a:gd name="T66" fmla="*/ 3 w 2382"/>
                <a:gd name="T67" fmla="*/ 6 h 2336"/>
                <a:gd name="T68" fmla="*/ 3 w 2382"/>
                <a:gd name="T69" fmla="*/ 6 h 2336"/>
                <a:gd name="T70" fmla="*/ 3 w 2382"/>
                <a:gd name="T71" fmla="*/ 7 h 2336"/>
                <a:gd name="T72" fmla="*/ 3 w 2382"/>
                <a:gd name="T73" fmla="*/ 6 h 2336"/>
                <a:gd name="T74" fmla="*/ 3 w 2382"/>
                <a:gd name="T75" fmla="*/ 5 h 2336"/>
                <a:gd name="T76" fmla="*/ 3 w 2382"/>
                <a:gd name="T77" fmla="*/ 6 h 2336"/>
                <a:gd name="T78" fmla="*/ 3 w 2382"/>
                <a:gd name="T79" fmla="*/ 6 h 2336"/>
                <a:gd name="T80" fmla="*/ 2 w 2382"/>
                <a:gd name="T81" fmla="*/ 6 h 2336"/>
                <a:gd name="T82" fmla="*/ 2 w 2382"/>
                <a:gd name="T83" fmla="*/ 6 h 2336"/>
                <a:gd name="T84" fmla="*/ 1 w 2382"/>
                <a:gd name="T85" fmla="*/ 7 h 2336"/>
                <a:gd name="T86" fmla="*/ 1 w 2382"/>
                <a:gd name="T87" fmla="*/ 6 h 2336"/>
                <a:gd name="T88" fmla="*/ 0 w 2382"/>
                <a:gd name="T89" fmla="*/ 6 h 2336"/>
                <a:gd name="T90" fmla="*/ 0 w 2382"/>
                <a:gd name="T91" fmla="*/ 6 h 2336"/>
                <a:gd name="T92" fmla="*/ 1 w 2382"/>
                <a:gd name="T93" fmla="*/ 4 h 2336"/>
                <a:gd name="T94" fmla="*/ 1 w 2382"/>
                <a:gd name="T95" fmla="*/ 3 h 2336"/>
                <a:gd name="T96" fmla="*/ 2 w 2382"/>
                <a:gd name="T97" fmla="*/ 1 h 2336"/>
                <a:gd name="T98" fmla="*/ 2 w 2382"/>
                <a:gd name="T99" fmla="*/ 0 h 2336"/>
                <a:gd name="T100" fmla="*/ 3 w 2382"/>
                <a:gd name="T101" fmla="*/ 1 h 2336"/>
                <a:gd name="T102" fmla="*/ 3 w 2382"/>
                <a:gd name="T103" fmla="*/ 1 h 23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2"/>
                <a:gd name="T157" fmla="*/ 0 h 2336"/>
                <a:gd name="T158" fmla="*/ 2382 w 2382"/>
                <a:gd name="T159" fmla="*/ 2336 h 23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2" h="2336">
                  <a:moveTo>
                    <a:pt x="1510" y="183"/>
                  </a:moveTo>
                  <a:lnTo>
                    <a:pt x="1489" y="222"/>
                  </a:lnTo>
                  <a:lnTo>
                    <a:pt x="1473" y="264"/>
                  </a:lnTo>
                  <a:lnTo>
                    <a:pt x="1459" y="305"/>
                  </a:lnTo>
                  <a:lnTo>
                    <a:pt x="1447" y="350"/>
                  </a:lnTo>
                  <a:lnTo>
                    <a:pt x="1437" y="393"/>
                  </a:lnTo>
                  <a:lnTo>
                    <a:pt x="1428" y="438"/>
                  </a:lnTo>
                  <a:lnTo>
                    <a:pt x="1421" y="483"/>
                  </a:lnTo>
                  <a:lnTo>
                    <a:pt x="1415" y="527"/>
                  </a:lnTo>
                  <a:lnTo>
                    <a:pt x="1333" y="592"/>
                  </a:lnTo>
                  <a:lnTo>
                    <a:pt x="1250" y="598"/>
                  </a:lnTo>
                  <a:lnTo>
                    <a:pt x="1165" y="567"/>
                  </a:lnTo>
                  <a:lnTo>
                    <a:pt x="1087" y="520"/>
                  </a:lnTo>
                  <a:lnTo>
                    <a:pt x="1013" y="480"/>
                  </a:lnTo>
                  <a:lnTo>
                    <a:pt x="949" y="463"/>
                  </a:lnTo>
                  <a:lnTo>
                    <a:pt x="896" y="494"/>
                  </a:lnTo>
                  <a:lnTo>
                    <a:pt x="860" y="589"/>
                  </a:lnTo>
                  <a:lnTo>
                    <a:pt x="910" y="632"/>
                  </a:lnTo>
                  <a:lnTo>
                    <a:pt x="964" y="666"/>
                  </a:lnTo>
                  <a:lnTo>
                    <a:pt x="1019" y="694"/>
                  </a:lnTo>
                  <a:lnTo>
                    <a:pt x="1075" y="713"/>
                  </a:lnTo>
                  <a:lnTo>
                    <a:pt x="1133" y="727"/>
                  </a:lnTo>
                  <a:lnTo>
                    <a:pt x="1193" y="735"/>
                  </a:lnTo>
                  <a:lnTo>
                    <a:pt x="1255" y="737"/>
                  </a:lnTo>
                  <a:lnTo>
                    <a:pt x="1319" y="731"/>
                  </a:lnTo>
                  <a:lnTo>
                    <a:pt x="1320" y="819"/>
                  </a:lnTo>
                  <a:lnTo>
                    <a:pt x="1311" y="902"/>
                  </a:lnTo>
                  <a:lnTo>
                    <a:pt x="1290" y="974"/>
                  </a:lnTo>
                  <a:lnTo>
                    <a:pt x="1257" y="1036"/>
                  </a:lnTo>
                  <a:lnTo>
                    <a:pt x="1210" y="1086"/>
                  </a:lnTo>
                  <a:lnTo>
                    <a:pt x="1152" y="1125"/>
                  </a:lnTo>
                  <a:lnTo>
                    <a:pt x="1080" y="1149"/>
                  </a:lnTo>
                  <a:lnTo>
                    <a:pt x="995" y="1157"/>
                  </a:lnTo>
                  <a:lnTo>
                    <a:pt x="937" y="1169"/>
                  </a:lnTo>
                  <a:lnTo>
                    <a:pt x="883" y="1170"/>
                  </a:lnTo>
                  <a:lnTo>
                    <a:pt x="830" y="1163"/>
                  </a:lnTo>
                  <a:lnTo>
                    <a:pt x="778" y="1148"/>
                  </a:lnTo>
                  <a:lnTo>
                    <a:pt x="730" y="1125"/>
                  </a:lnTo>
                  <a:lnTo>
                    <a:pt x="682" y="1094"/>
                  </a:lnTo>
                  <a:lnTo>
                    <a:pt x="636" y="1060"/>
                  </a:lnTo>
                  <a:lnTo>
                    <a:pt x="593" y="1015"/>
                  </a:lnTo>
                  <a:lnTo>
                    <a:pt x="497" y="1117"/>
                  </a:lnTo>
                  <a:lnTo>
                    <a:pt x="543" y="1200"/>
                  </a:lnTo>
                  <a:lnTo>
                    <a:pt x="606" y="1255"/>
                  </a:lnTo>
                  <a:lnTo>
                    <a:pt x="684" y="1287"/>
                  </a:lnTo>
                  <a:lnTo>
                    <a:pt x="770" y="1302"/>
                  </a:lnTo>
                  <a:lnTo>
                    <a:pt x="866" y="1308"/>
                  </a:lnTo>
                  <a:lnTo>
                    <a:pt x="961" y="1308"/>
                  </a:lnTo>
                  <a:lnTo>
                    <a:pt x="1056" y="1311"/>
                  </a:lnTo>
                  <a:lnTo>
                    <a:pt x="1147" y="1320"/>
                  </a:lnTo>
                  <a:lnTo>
                    <a:pt x="1223" y="1218"/>
                  </a:lnTo>
                  <a:lnTo>
                    <a:pt x="1237" y="1294"/>
                  </a:lnTo>
                  <a:lnTo>
                    <a:pt x="1235" y="1366"/>
                  </a:lnTo>
                  <a:lnTo>
                    <a:pt x="1226" y="1437"/>
                  </a:lnTo>
                  <a:lnTo>
                    <a:pt x="1210" y="1505"/>
                  </a:lnTo>
                  <a:lnTo>
                    <a:pt x="1195" y="1571"/>
                  </a:lnTo>
                  <a:lnTo>
                    <a:pt x="1182" y="1634"/>
                  </a:lnTo>
                  <a:lnTo>
                    <a:pt x="1177" y="1692"/>
                  </a:lnTo>
                  <a:lnTo>
                    <a:pt x="1185" y="1746"/>
                  </a:lnTo>
                  <a:lnTo>
                    <a:pt x="1238" y="1680"/>
                  </a:lnTo>
                  <a:lnTo>
                    <a:pt x="1294" y="1653"/>
                  </a:lnTo>
                  <a:lnTo>
                    <a:pt x="1356" y="1656"/>
                  </a:lnTo>
                  <a:lnTo>
                    <a:pt x="1419" y="1673"/>
                  </a:lnTo>
                  <a:lnTo>
                    <a:pt x="1484" y="1694"/>
                  </a:lnTo>
                  <a:lnTo>
                    <a:pt x="1550" y="1705"/>
                  </a:lnTo>
                  <a:lnTo>
                    <a:pt x="1616" y="1692"/>
                  </a:lnTo>
                  <a:lnTo>
                    <a:pt x="1683" y="1644"/>
                  </a:lnTo>
                  <a:lnTo>
                    <a:pt x="1768" y="1616"/>
                  </a:lnTo>
                  <a:lnTo>
                    <a:pt x="1852" y="1605"/>
                  </a:lnTo>
                  <a:lnTo>
                    <a:pt x="1938" y="1606"/>
                  </a:lnTo>
                  <a:lnTo>
                    <a:pt x="2021" y="1620"/>
                  </a:lnTo>
                  <a:lnTo>
                    <a:pt x="2102" y="1643"/>
                  </a:lnTo>
                  <a:lnTo>
                    <a:pt x="2182" y="1673"/>
                  </a:lnTo>
                  <a:lnTo>
                    <a:pt x="2258" y="1709"/>
                  </a:lnTo>
                  <a:lnTo>
                    <a:pt x="2333" y="1746"/>
                  </a:lnTo>
                  <a:lnTo>
                    <a:pt x="2369" y="1792"/>
                  </a:lnTo>
                  <a:lnTo>
                    <a:pt x="2382" y="1838"/>
                  </a:lnTo>
                  <a:lnTo>
                    <a:pt x="2378" y="1883"/>
                  </a:lnTo>
                  <a:lnTo>
                    <a:pt x="2363" y="1926"/>
                  </a:lnTo>
                  <a:lnTo>
                    <a:pt x="2340" y="1971"/>
                  </a:lnTo>
                  <a:lnTo>
                    <a:pt x="2317" y="2012"/>
                  </a:lnTo>
                  <a:lnTo>
                    <a:pt x="2300" y="2054"/>
                  </a:lnTo>
                  <a:lnTo>
                    <a:pt x="2293" y="2091"/>
                  </a:lnTo>
                  <a:lnTo>
                    <a:pt x="2269" y="2110"/>
                  </a:lnTo>
                  <a:lnTo>
                    <a:pt x="2240" y="2131"/>
                  </a:lnTo>
                  <a:lnTo>
                    <a:pt x="2208" y="2153"/>
                  </a:lnTo>
                  <a:lnTo>
                    <a:pt x="2172" y="2174"/>
                  </a:lnTo>
                  <a:lnTo>
                    <a:pt x="2133" y="2190"/>
                  </a:lnTo>
                  <a:lnTo>
                    <a:pt x="2092" y="2201"/>
                  </a:lnTo>
                  <a:lnTo>
                    <a:pt x="2049" y="2203"/>
                  </a:lnTo>
                  <a:lnTo>
                    <a:pt x="2007" y="2194"/>
                  </a:lnTo>
                  <a:lnTo>
                    <a:pt x="2001" y="2150"/>
                  </a:lnTo>
                  <a:lnTo>
                    <a:pt x="2009" y="2109"/>
                  </a:lnTo>
                  <a:lnTo>
                    <a:pt x="2025" y="2071"/>
                  </a:lnTo>
                  <a:lnTo>
                    <a:pt x="2043" y="2035"/>
                  </a:lnTo>
                  <a:lnTo>
                    <a:pt x="2056" y="1999"/>
                  </a:lnTo>
                  <a:lnTo>
                    <a:pt x="2058" y="1963"/>
                  </a:lnTo>
                  <a:lnTo>
                    <a:pt x="2044" y="1926"/>
                  </a:lnTo>
                  <a:lnTo>
                    <a:pt x="2007" y="1889"/>
                  </a:lnTo>
                  <a:lnTo>
                    <a:pt x="1959" y="1906"/>
                  </a:lnTo>
                  <a:lnTo>
                    <a:pt x="1926" y="1933"/>
                  </a:lnTo>
                  <a:lnTo>
                    <a:pt x="1905" y="1973"/>
                  </a:lnTo>
                  <a:lnTo>
                    <a:pt x="1892" y="2018"/>
                  </a:lnTo>
                  <a:lnTo>
                    <a:pt x="1882" y="2067"/>
                  </a:lnTo>
                  <a:lnTo>
                    <a:pt x="1872" y="2115"/>
                  </a:lnTo>
                  <a:lnTo>
                    <a:pt x="1858" y="2158"/>
                  </a:lnTo>
                  <a:lnTo>
                    <a:pt x="1835" y="2194"/>
                  </a:lnTo>
                  <a:lnTo>
                    <a:pt x="1873" y="2233"/>
                  </a:lnTo>
                  <a:lnTo>
                    <a:pt x="1778" y="2233"/>
                  </a:lnTo>
                  <a:lnTo>
                    <a:pt x="1769" y="2171"/>
                  </a:lnTo>
                  <a:lnTo>
                    <a:pt x="1770" y="2103"/>
                  </a:lnTo>
                  <a:lnTo>
                    <a:pt x="1776" y="2036"/>
                  </a:lnTo>
                  <a:lnTo>
                    <a:pt x="1780" y="1967"/>
                  </a:lnTo>
                  <a:lnTo>
                    <a:pt x="1778" y="1903"/>
                  </a:lnTo>
                  <a:lnTo>
                    <a:pt x="1764" y="1843"/>
                  </a:lnTo>
                  <a:lnTo>
                    <a:pt x="1733" y="1789"/>
                  </a:lnTo>
                  <a:lnTo>
                    <a:pt x="1683" y="1746"/>
                  </a:lnTo>
                  <a:lnTo>
                    <a:pt x="1627" y="1808"/>
                  </a:lnTo>
                  <a:lnTo>
                    <a:pt x="1601" y="1885"/>
                  </a:lnTo>
                  <a:lnTo>
                    <a:pt x="1593" y="1968"/>
                  </a:lnTo>
                  <a:lnTo>
                    <a:pt x="1595" y="2057"/>
                  </a:lnTo>
                  <a:lnTo>
                    <a:pt x="1598" y="2143"/>
                  </a:lnTo>
                  <a:lnTo>
                    <a:pt x="1590" y="2220"/>
                  </a:lnTo>
                  <a:lnTo>
                    <a:pt x="1564" y="2287"/>
                  </a:lnTo>
                  <a:lnTo>
                    <a:pt x="1510" y="2336"/>
                  </a:lnTo>
                  <a:lnTo>
                    <a:pt x="1507" y="2288"/>
                  </a:lnTo>
                  <a:lnTo>
                    <a:pt x="1508" y="2225"/>
                  </a:lnTo>
                  <a:lnTo>
                    <a:pt x="1510" y="2153"/>
                  </a:lnTo>
                  <a:lnTo>
                    <a:pt x="1508" y="2076"/>
                  </a:lnTo>
                  <a:lnTo>
                    <a:pt x="1497" y="2002"/>
                  </a:lnTo>
                  <a:lnTo>
                    <a:pt x="1475" y="1936"/>
                  </a:lnTo>
                  <a:lnTo>
                    <a:pt x="1436" y="1882"/>
                  </a:lnTo>
                  <a:lnTo>
                    <a:pt x="1377" y="1847"/>
                  </a:lnTo>
                  <a:lnTo>
                    <a:pt x="1347" y="1881"/>
                  </a:lnTo>
                  <a:lnTo>
                    <a:pt x="1330" y="1920"/>
                  </a:lnTo>
                  <a:lnTo>
                    <a:pt x="1321" y="1961"/>
                  </a:lnTo>
                  <a:lnTo>
                    <a:pt x="1319" y="2006"/>
                  </a:lnTo>
                  <a:lnTo>
                    <a:pt x="1320" y="2053"/>
                  </a:lnTo>
                  <a:lnTo>
                    <a:pt x="1322" y="2100"/>
                  </a:lnTo>
                  <a:lnTo>
                    <a:pt x="1322" y="2147"/>
                  </a:lnTo>
                  <a:lnTo>
                    <a:pt x="1319" y="2194"/>
                  </a:lnTo>
                  <a:lnTo>
                    <a:pt x="1256" y="2116"/>
                  </a:lnTo>
                  <a:lnTo>
                    <a:pt x="1184" y="2065"/>
                  </a:lnTo>
                  <a:lnTo>
                    <a:pt x="1107" y="2036"/>
                  </a:lnTo>
                  <a:lnTo>
                    <a:pt x="1025" y="2026"/>
                  </a:lnTo>
                  <a:lnTo>
                    <a:pt x="939" y="2035"/>
                  </a:lnTo>
                  <a:lnTo>
                    <a:pt x="854" y="2057"/>
                  </a:lnTo>
                  <a:lnTo>
                    <a:pt x="768" y="2090"/>
                  </a:lnTo>
                  <a:lnTo>
                    <a:pt x="688" y="2132"/>
                  </a:lnTo>
                  <a:lnTo>
                    <a:pt x="632" y="2272"/>
                  </a:lnTo>
                  <a:lnTo>
                    <a:pt x="568" y="2313"/>
                  </a:lnTo>
                  <a:lnTo>
                    <a:pt x="495" y="2288"/>
                  </a:lnTo>
                  <a:lnTo>
                    <a:pt x="417" y="2224"/>
                  </a:lnTo>
                  <a:lnTo>
                    <a:pt x="335" y="2153"/>
                  </a:lnTo>
                  <a:lnTo>
                    <a:pt x="249" y="2104"/>
                  </a:lnTo>
                  <a:lnTo>
                    <a:pt x="162" y="2108"/>
                  </a:lnTo>
                  <a:lnTo>
                    <a:pt x="77" y="2194"/>
                  </a:lnTo>
                  <a:lnTo>
                    <a:pt x="0" y="2194"/>
                  </a:lnTo>
                  <a:lnTo>
                    <a:pt x="29" y="2095"/>
                  </a:lnTo>
                  <a:lnTo>
                    <a:pt x="59" y="1997"/>
                  </a:lnTo>
                  <a:lnTo>
                    <a:pt x="92" y="1901"/>
                  </a:lnTo>
                  <a:lnTo>
                    <a:pt x="130" y="1806"/>
                  </a:lnTo>
                  <a:lnTo>
                    <a:pt x="175" y="1714"/>
                  </a:lnTo>
                  <a:lnTo>
                    <a:pt x="227" y="1627"/>
                  </a:lnTo>
                  <a:lnTo>
                    <a:pt x="289" y="1542"/>
                  </a:lnTo>
                  <a:lnTo>
                    <a:pt x="362" y="1463"/>
                  </a:lnTo>
                  <a:lnTo>
                    <a:pt x="436" y="1276"/>
                  </a:lnTo>
                  <a:lnTo>
                    <a:pt x="523" y="1094"/>
                  </a:lnTo>
                  <a:lnTo>
                    <a:pt x="622" y="917"/>
                  </a:lnTo>
                  <a:lnTo>
                    <a:pt x="721" y="739"/>
                  </a:lnTo>
                  <a:lnTo>
                    <a:pt x="820" y="561"/>
                  </a:lnTo>
                  <a:lnTo>
                    <a:pt x="910" y="380"/>
                  </a:lnTo>
                  <a:lnTo>
                    <a:pt x="989" y="194"/>
                  </a:lnTo>
                  <a:lnTo>
                    <a:pt x="1051" y="0"/>
                  </a:lnTo>
                  <a:lnTo>
                    <a:pt x="1095" y="57"/>
                  </a:lnTo>
                  <a:lnTo>
                    <a:pt x="1145" y="103"/>
                  </a:lnTo>
                  <a:lnTo>
                    <a:pt x="1196" y="140"/>
                  </a:lnTo>
                  <a:lnTo>
                    <a:pt x="1252" y="168"/>
                  </a:lnTo>
                  <a:lnTo>
                    <a:pt x="1310" y="187"/>
                  </a:lnTo>
                  <a:lnTo>
                    <a:pt x="1373" y="195"/>
                  </a:lnTo>
                  <a:lnTo>
                    <a:pt x="1439" y="194"/>
                  </a:lnTo>
                  <a:lnTo>
                    <a:pt x="1510" y="18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0" name="Freeform 28"/>
            <p:cNvSpPr>
              <a:spLocks/>
            </p:cNvSpPr>
            <p:nvPr/>
          </p:nvSpPr>
          <p:spPr bwMode="auto">
            <a:xfrm>
              <a:off x="1418" y="3280"/>
              <a:ext cx="24" cy="71"/>
            </a:xfrm>
            <a:custGeom>
              <a:avLst/>
              <a:gdLst>
                <a:gd name="T0" fmla="*/ 0 w 191"/>
                <a:gd name="T1" fmla="*/ 1 h 494"/>
                <a:gd name="T2" fmla="*/ 0 w 191"/>
                <a:gd name="T3" fmla="*/ 1 h 494"/>
                <a:gd name="T4" fmla="*/ 0 w 191"/>
                <a:gd name="T5" fmla="*/ 0 h 494"/>
                <a:gd name="T6" fmla="*/ 0 w 191"/>
                <a:gd name="T7" fmla="*/ 0 h 494"/>
                <a:gd name="T8" fmla="*/ 0 w 191"/>
                <a:gd name="T9" fmla="*/ 0 h 494"/>
                <a:gd name="T10" fmla="*/ 0 w 191"/>
                <a:gd name="T11" fmla="*/ 0 h 494"/>
                <a:gd name="T12" fmla="*/ 0 w 191"/>
                <a:gd name="T13" fmla="*/ 0 h 494"/>
                <a:gd name="T14" fmla="*/ 0 w 191"/>
                <a:gd name="T15" fmla="*/ 0 h 494"/>
                <a:gd name="T16" fmla="*/ 0 w 191"/>
                <a:gd name="T17" fmla="*/ 0 h 494"/>
                <a:gd name="T18" fmla="*/ 0 w 191"/>
                <a:gd name="T19" fmla="*/ 1 h 494"/>
                <a:gd name="T20" fmla="*/ 0 w 191"/>
                <a:gd name="T21" fmla="*/ 1 h 494"/>
                <a:gd name="T22" fmla="*/ 0 w 191"/>
                <a:gd name="T23" fmla="*/ 1 h 494"/>
                <a:gd name="T24" fmla="*/ 0 w 191"/>
                <a:gd name="T25" fmla="*/ 1 h 494"/>
                <a:gd name="T26" fmla="*/ 0 w 191"/>
                <a:gd name="T27" fmla="*/ 1 h 494"/>
                <a:gd name="T28" fmla="*/ 0 w 191"/>
                <a:gd name="T29" fmla="*/ 1 h 494"/>
                <a:gd name="T30" fmla="*/ 0 w 191"/>
                <a:gd name="T31" fmla="*/ 1 h 4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1"/>
                <a:gd name="T49" fmla="*/ 0 h 494"/>
                <a:gd name="T50" fmla="*/ 191 w 191"/>
                <a:gd name="T51" fmla="*/ 494 h 4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1" h="494">
                  <a:moveTo>
                    <a:pt x="191" y="291"/>
                  </a:moveTo>
                  <a:lnTo>
                    <a:pt x="191" y="494"/>
                  </a:lnTo>
                  <a:lnTo>
                    <a:pt x="0" y="7"/>
                  </a:lnTo>
                  <a:lnTo>
                    <a:pt x="69" y="0"/>
                  </a:lnTo>
                  <a:lnTo>
                    <a:pt x="110" y="18"/>
                  </a:lnTo>
                  <a:lnTo>
                    <a:pt x="131" y="56"/>
                  </a:lnTo>
                  <a:lnTo>
                    <a:pt x="139" y="104"/>
                  </a:lnTo>
                  <a:lnTo>
                    <a:pt x="141" y="159"/>
                  </a:lnTo>
                  <a:lnTo>
                    <a:pt x="145" y="212"/>
                  </a:lnTo>
                  <a:lnTo>
                    <a:pt x="160" y="260"/>
                  </a:lnTo>
                  <a:lnTo>
                    <a:pt x="191" y="2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1" name="Freeform 29"/>
            <p:cNvSpPr>
              <a:spLocks/>
            </p:cNvSpPr>
            <p:nvPr/>
          </p:nvSpPr>
          <p:spPr bwMode="auto">
            <a:xfrm>
              <a:off x="1166" y="3287"/>
              <a:ext cx="52" cy="125"/>
            </a:xfrm>
            <a:custGeom>
              <a:avLst/>
              <a:gdLst>
                <a:gd name="T0" fmla="*/ 1 w 408"/>
                <a:gd name="T1" fmla="*/ 0 h 871"/>
                <a:gd name="T2" fmla="*/ 1 w 408"/>
                <a:gd name="T3" fmla="*/ 0 h 871"/>
                <a:gd name="T4" fmla="*/ 1 w 408"/>
                <a:gd name="T5" fmla="*/ 1 h 871"/>
                <a:gd name="T6" fmla="*/ 1 w 408"/>
                <a:gd name="T7" fmla="*/ 1 h 871"/>
                <a:gd name="T8" fmla="*/ 1 w 408"/>
                <a:gd name="T9" fmla="*/ 2 h 871"/>
                <a:gd name="T10" fmla="*/ 1 w 408"/>
                <a:gd name="T11" fmla="*/ 2 h 871"/>
                <a:gd name="T12" fmla="*/ 1 w 408"/>
                <a:gd name="T13" fmla="*/ 2 h 871"/>
                <a:gd name="T14" fmla="*/ 0 w 408"/>
                <a:gd name="T15" fmla="*/ 3 h 871"/>
                <a:gd name="T16" fmla="*/ 0 w 408"/>
                <a:gd name="T17" fmla="*/ 3 h 871"/>
                <a:gd name="T18" fmla="*/ 0 w 408"/>
                <a:gd name="T19" fmla="*/ 3 h 871"/>
                <a:gd name="T20" fmla="*/ 0 w 408"/>
                <a:gd name="T21" fmla="*/ 2 h 871"/>
                <a:gd name="T22" fmla="*/ 0 w 408"/>
                <a:gd name="T23" fmla="*/ 2 h 871"/>
                <a:gd name="T24" fmla="*/ 0 w 408"/>
                <a:gd name="T25" fmla="*/ 2 h 871"/>
                <a:gd name="T26" fmla="*/ 0 w 408"/>
                <a:gd name="T27" fmla="*/ 1 h 871"/>
                <a:gd name="T28" fmla="*/ 0 w 408"/>
                <a:gd name="T29" fmla="*/ 1 h 871"/>
                <a:gd name="T30" fmla="*/ 0 w 408"/>
                <a:gd name="T31" fmla="*/ 1 h 871"/>
                <a:gd name="T32" fmla="*/ 1 w 408"/>
                <a:gd name="T33" fmla="*/ 0 h 871"/>
                <a:gd name="T34" fmla="*/ 1 w 408"/>
                <a:gd name="T35" fmla="*/ 0 h 871"/>
                <a:gd name="T36" fmla="*/ 1 w 408"/>
                <a:gd name="T37" fmla="*/ 0 h 871"/>
                <a:gd name="T38" fmla="*/ 1 w 408"/>
                <a:gd name="T39" fmla="*/ 0 h 871"/>
                <a:gd name="T40" fmla="*/ 1 w 408"/>
                <a:gd name="T41" fmla="*/ 0 h 871"/>
                <a:gd name="T42" fmla="*/ 1 w 408"/>
                <a:gd name="T43" fmla="*/ 0 h 871"/>
                <a:gd name="T44" fmla="*/ 1 w 408"/>
                <a:gd name="T45" fmla="*/ 0 h 8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871"/>
                <a:gd name="T71" fmla="*/ 408 w 408"/>
                <a:gd name="T72" fmla="*/ 871 h 8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871">
                  <a:moveTo>
                    <a:pt x="408" y="0"/>
                  </a:moveTo>
                  <a:lnTo>
                    <a:pt x="378" y="127"/>
                  </a:lnTo>
                  <a:lnTo>
                    <a:pt x="369" y="274"/>
                  </a:lnTo>
                  <a:lnTo>
                    <a:pt x="365" y="426"/>
                  </a:lnTo>
                  <a:lnTo>
                    <a:pt x="357" y="574"/>
                  </a:lnTo>
                  <a:lnTo>
                    <a:pt x="328" y="704"/>
                  </a:lnTo>
                  <a:lnTo>
                    <a:pt x="270" y="805"/>
                  </a:lnTo>
                  <a:lnTo>
                    <a:pt x="166" y="865"/>
                  </a:lnTo>
                  <a:lnTo>
                    <a:pt x="7" y="871"/>
                  </a:lnTo>
                  <a:lnTo>
                    <a:pt x="0" y="778"/>
                  </a:lnTo>
                  <a:lnTo>
                    <a:pt x="21" y="679"/>
                  </a:lnTo>
                  <a:lnTo>
                    <a:pt x="60" y="575"/>
                  </a:lnTo>
                  <a:lnTo>
                    <a:pt x="110" y="466"/>
                  </a:lnTo>
                  <a:lnTo>
                    <a:pt x="165" y="354"/>
                  </a:lnTo>
                  <a:lnTo>
                    <a:pt x="214" y="239"/>
                  </a:lnTo>
                  <a:lnTo>
                    <a:pt x="254" y="120"/>
                  </a:lnTo>
                  <a:lnTo>
                    <a:pt x="273" y="0"/>
                  </a:lnTo>
                  <a:lnTo>
                    <a:pt x="408" y="0"/>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2" name="Freeform 30"/>
            <p:cNvSpPr>
              <a:spLocks/>
            </p:cNvSpPr>
            <p:nvPr/>
          </p:nvSpPr>
          <p:spPr bwMode="auto">
            <a:xfrm>
              <a:off x="1229" y="3301"/>
              <a:ext cx="53" cy="85"/>
            </a:xfrm>
            <a:custGeom>
              <a:avLst/>
              <a:gdLst>
                <a:gd name="T0" fmla="*/ 1 w 420"/>
                <a:gd name="T1" fmla="*/ 0 h 592"/>
                <a:gd name="T2" fmla="*/ 1 w 420"/>
                <a:gd name="T3" fmla="*/ 2 h 592"/>
                <a:gd name="T4" fmla="*/ 0 w 420"/>
                <a:gd name="T5" fmla="*/ 2 h 592"/>
                <a:gd name="T6" fmla="*/ 0 w 420"/>
                <a:gd name="T7" fmla="*/ 0 h 592"/>
                <a:gd name="T8" fmla="*/ 0 w 420"/>
                <a:gd name="T9" fmla="*/ 0 h 592"/>
                <a:gd name="T10" fmla="*/ 0 w 420"/>
                <a:gd name="T11" fmla="*/ 0 h 592"/>
                <a:gd name="T12" fmla="*/ 0 w 420"/>
                <a:gd name="T13" fmla="*/ 0 h 592"/>
                <a:gd name="T14" fmla="*/ 0 w 420"/>
                <a:gd name="T15" fmla="*/ 0 h 592"/>
                <a:gd name="T16" fmla="*/ 1 w 420"/>
                <a:gd name="T17" fmla="*/ 0 h 592"/>
                <a:gd name="T18" fmla="*/ 1 w 420"/>
                <a:gd name="T19" fmla="*/ 0 h 592"/>
                <a:gd name="T20" fmla="*/ 1 w 420"/>
                <a:gd name="T21" fmla="*/ 0 h 592"/>
                <a:gd name="T22" fmla="*/ 1 w 420"/>
                <a:gd name="T23" fmla="*/ 0 h 592"/>
                <a:gd name="T24" fmla="*/ 1 w 420"/>
                <a:gd name="T25" fmla="*/ 0 h 592"/>
                <a:gd name="T26" fmla="*/ 1 w 420"/>
                <a:gd name="T27" fmla="*/ 0 h 592"/>
                <a:gd name="T28" fmla="*/ 1 w 420"/>
                <a:gd name="T29" fmla="*/ 0 h 592"/>
                <a:gd name="T30" fmla="*/ 1 w 420"/>
                <a:gd name="T31" fmla="*/ 0 h 592"/>
                <a:gd name="T32" fmla="*/ 1 w 420"/>
                <a:gd name="T33" fmla="*/ 0 h 5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0"/>
                <a:gd name="T52" fmla="*/ 0 h 592"/>
                <a:gd name="T53" fmla="*/ 420 w 420"/>
                <a:gd name="T54" fmla="*/ 592 h 5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0" h="592">
                  <a:moveTo>
                    <a:pt x="362" y="104"/>
                  </a:moveTo>
                  <a:lnTo>
                    <a:pt x="420" y="592"/>
                  </a:lnTo>
                  <a:lnTo>
                    <a:pt x="0" y="592"/>
                  </a:lnTo>
                  <a:lnTo>
                    <a:pt x="39" y="3"/>
                  </a:lnTo>
                  <a:lnTo>
                    <a:pt x="82" y="6"/>
                  </a:lnTo>
                  <a:lnTo>
                    <a:pt x="129" y="5"/>
                  </a:lnTo>
                  <a:lnTo>
                    <a:pt x="176" y="2"/>
                  </a:lnTo>
                  <a:lnTo>
                    <a:pt x="221" y="0"/>
                  </a:lnTo>
                  <a:lnTo>
                    <a:pt x="265" y="6"/>
                  </a:lnTo>
                  <a:lnTo>
                    <a:pt x="304" y="24"/>
                  </a:lnTo>
                  <a:lnTo>
                    <a:pt x="337" y="55"/>
                  </a:lnTo>
                  <a:lnTo>
                    <a:pt x="362" y="104"/>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3" name="Freeform 31"/>
            <p:cNvSpPr>
              <a:spLocks/>
            </p:cNvSpPr>
            <p:nvPr/>
          </p:nvSpPr>
          <p:spPr bwMode="auto">
            <a:xfrm>
              <a:off x="1665" y="3308"/>
              <a:ext cx="23" cy="23"/>
            </a:xfrm>
            <a:custGeom>
              <a:avLst/>
              <a:gdLst>
                <a:gd name="T0" fmla="*/ 0 w 183"/>
                <a:gd name="T1" fmla="*/ 0 h 162"/>
                <a:gd name="T2" fmla="*/ 0 w 183"/>
                <a:gd name="T3" fmla="*/ 0 h 162"/>
                <a:gd name="T4" fmla="*/ 0 w 183"/>
                <a:gd name="T5" fmla="*/ 0 h 162"/>
                <a:gd name="T6" fmla="*/ 0 w 183"/>
                <a:gd name="T7" fmla="*/ 0 h 162"/>
                <a:gd name="T8" fmla="*/ 0 w 183"/>
                <a:gd name="T9" fmla="*/ 0 h 162"/>
                <a:gd name="T10" fmla="*/ 0 w 183"/>
                <a:gd name="T11" fmla="*/ 0 h 162"/>
                <a:gd name="T12" fmla="*/ 0 w 183"/>
                <a:gd name="T13" fmla="*/ 0 h 162"/>
                <a:gd name="T14" fmla="*/ 0 w 183"/>
                <a:gd name="T15" fmla="*/ 0 h 162"/>
                <a:gd name="T16" fmla="*/ 0 w 183"/>
                <a:gd name="T17" fmla="*/ 0 h 162"/>
                <a:gd name="T18" fmla="*/ 0 w 183"/>
                <a:gd name="T19" fmla="*/ 0 h 162"/>
                <a:gd name="T20" fmla="*/ 0 w 183"/>
                <a:gd name="T21" fmla="*/ 0 h 162"/>
                <a:gd name="T22" fmla="*/ 0 w 183"/>
                <a:gd name="T23" fmla="*/ 0 h 162"/>
                <a:gd name="T24" fmla="*/ 0 w 183"/>
                <a:gd name="T25" fmla="*/ 0 h 162"/>
                <a:gd name="T26" fmla="*/ 0 w 183"/>
                <a:gd name="T27" fmla="*/ 0 h 162"/>
                <a:gd name="T28" fmla="*/ 0 w 183"/>
                <a:gd name="T29" fmla="*/ 0 h 162"/>
                <a:gd name="T30" fmla="*/ 0 w 183"/>
                <a:gd name="T31" fmla="*/ 0 h 162"/>
                <a:gd name="T32" fmla="*/ 0 w 183"/>
                <a:gd name="T33" fmla="*/ 0 h 162"/>
                <a:gd name="T34" fmla="*/ 0 w 183"/>
                <a:gd name="T35" fmla="*/ 0 h 162"/>
                <a:gd name="T36" fmla="*/ 0 w 183"/>
                <a:gd name="T37" fmla="*/ 0 h 162"/>
                <a:gd name="T38" fmla="*/ 0 w 183"/>
                <a:gd name="T39" fmla="*/ 0 h 162"/>
                <a:gd name="T40" fmla="*/ 0 w 183"/>
                <a:gd name="T41" fmla="*/ 0 h 162"/>
                <a:gd name="T42" fmla="*/ 0 w 183"/>
                <a:gd name="T43" fmla="*/ 0 h 162"/>
                <a:gd name="T44" fmla="*/ 0 w 183"/>
                <a:gd name="T45" fmla="*/ 0 h 162"/>
                <a:gd name="T46" fmla="*/ 0 w 183"/>
                <a:gd name="T47" fmla="*/ 0 h 1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3"/>
                <a:gd name="T73" fmla="*/ 0 h 162"/>
                <a:gd name="T74" fmla="*/ 183 w 183"/>
                <a:gd name="T75" fmla="*/ 162 h 1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3" h="162">
                  <a:moveTo>
                    <a:pt x="183" y="61"/>
                  </a:moveTo>
                  <a:lnTo>
                    <a:pt x="86" y="162"/>
                  </a:lnTo>
                  <a:lnTo>
                    <a:pt x="70" y="142"/>
                  </a:lnTo>
                  <a:lnTo>
                    <a:pt x="48" y="124"/>
                  </a:lnTo>
                  <a:lnTo>
                    <a:pt x="27" y="106"/>
                  </a:lnTo>
                  <a:lnTo>
                    <a:pt x="10" y="89"/>
                  </a:lnTo>
                  <a:lnTo>
                    <a:pt x="0" y="71"/>
                  </a:lnTo>
                  <a:lnTo>
                    <a:pt x="0" y="51"/>
                  </a:lnTo>
                  <a:lnTo>
                    <a:pt x="15" y="27"/>
                  </a:lnTo>
                  <a:lnTo>
                    <a:pt x="49" y="0"/>
                  </a:lnTo>
                  <a:lnTo>
                    <a:pt x="64" y="2"/>
                  </a:lnTo>
                  <a:lnTo>
                    <a:pt x="83" y="2"/>
                  </a:lnTo>
                  <a:lnTo>
                    <a:pt x="102" y="4"/>
                  </a:lnTo>
                  <a:lnTo>
                    <a:pt x="121" y="8"/>
                  </a:lnTo>
                  <a:lnTo>
                    <a:pt x="141" y="14"/>
                  </a:lnTo>
                  <a:lnTo>
                    <a:pt x="159" y="26"/>
                  </a:lnTo>
                  <a:lnTo>
                    <a:pt x="172" y="41"/>
                  </a:lnTo>
                  <a:lnTo>
                    <a:pt x="183"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4" name="Freeform 32"/>
            <p:cNvSpPr>
              <a:spLocks/>
            </p:cNvSpPr>
            <p:nvPr/>
          </p:nvSpPr>
          <p:spPr bwMode="auto">
            <a:xfrm>
              <a:off x="1000" y="3316"/>
              <a:ext cx="5" cy="26"/>
            </a:xfrm>
            <a:custGeom>
              <a:avLst/>
              <a:gdLst>
                <a:gd name="T0" fmla="*/ 0 w 37"/>
                <a:gd name="T1" fmla="*/ 0 h 182"/>
                <a:gd name="T2" fmla="*/ 0 w 37"/>
                <a:gd name="T3" fmla="*/ 1 h 182"/>
                <a:gd name="T4" fmla="*/ 0 w 37"/>
                <a:gd name="T5" fmla="*/ 0 h 182"/>
                <a:gd name="T6" fmla="*/ 0 w 37"/>
                <a:gd name="T7" fmla="*/ 0 h 182"/>
                <a:gd name="T8" fmla="*/ 0 w 37"/>
                <a:gd name="T9" fmla="*/ 0 h 182"/>
                <a:gd name="T10" fmla="*/ 0 w 37"/>
                <a:gd name="T11" fmla="*/ 0 h 182"/>
                <a:gd name="T12" fmla="*/ 0 60000 65536"/>
                <a:gd name="T13" fmla="*/ 0 60000 65536"/>
                <a:gd name="T14" fmla="*/ 0 60000 65536"/>
                <a:gd name="T15" fmla="*/ 0 60000 65536"/>
                <a:gd name="T16" fmla="*/ 0 60000 65536"/>
                <a:gd name="T17" fmla="*/ 0 60000 65536"/>
                <a:gd name="T18" fmla="*/ 0 w 37"/>
                <a:gd name="T19" fmla="*/ 0 h 182"/>
                <a:gd name="T20" fmla="*/ 37 w 37"/>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37" h="182">
                  <a:moveTo>
                    <a:pt x="37" y="0"/>
                  </a:moveTo>
                  <a:lnTo>
                    <a:pt x="0" y="182"/>
                  </a:lnTo>
                  <a:lnTo>
                    <a:pt x="37" y="0"/>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5" name="Freeform 33"/>
            <p:cNvSpPr>
              <a:spLocks/>
            </p:cNvSpPr>
            <p:nvPr/>
          </p:nvSpPr>
          <p:spPr bwMode="auto">
            <a:xfrm>
              <a:off x="909" y="3341"/>
              <a:ext cx="67" cy="25"/>
            </a:xfrm>
            <a:custGeom>
              <a:avLst/>
              <a:gdLst>
                <a:gd name="T0" fmla="*/ 1 w 535"/>
                <a:gd name="T1" fmla="*/ 0 h 174"/>
                <a:gd name="T2" fmla="*/ 1 w 535"/>
                <a:gd name="T3" fmla="*/ 0 h 174"/>
                <a:gd name="T4" fmla="*/ 1 w 535"/>
                <a:gd name="T5" fmla="*/ 0 h 174"/>
                <a:gd name="T6" fmla="*/ 1 w 535"/>
                <a:gd name="T7" fmla="*/ 0 h 174"/>
                <a:gd name="T8" fmla="*/ 1 w 535"/>
                <a:gd name="T9" fmla="*/ 0 h 174"/>
                <a:gd name="T10" fmla="*/ 1 w 535"/>
                <a:gd name="T11" fmla="*/ 0 h 174"/>
                <a:gd name="T12" fmla="*/ 1 w 535"/>
                <a:gd name="T13" fmla="*/ 0 h 174"/>
                <a:gd name="T14" fmla="*/ 1 w 535"/>
                <a:gd name="T15" fmla="*/ 0 h 174"/>
                <a:gd name="T16" fmla="*/ 1 w 535"/>
                <a:gd name="T17" fmla="*/ 1 h 174"/>
                <a:gd name="T18" fmla="*/ 1 w 535"/>
                <a:gd name="T19" fmla="*/ 1 h 174"/>
                <a:gd name="T20" fmla="*/ 0 w 535"/>
                <a:gd name="T21" fmla="*/ 0 h 174"/>
                <a:gd name="T22" fmla="*/ 0 w 535"/>
                <a:gd name="T23" fmla="*/ 0 h 174"/>
                <a:gd name="T24" fmla="*/ 0 w 535"/>
                <a:gd name="T25" fmla="*/ 0 h 174"/>
                <a:gd name="T26" fmla="*/ 0 w 535"/>
                <a:gd name="T27" fmla="*/ 0 h 174"/>
                <a:gd name="T28" fmla="*/ 0 w 535"/>
                <a:gd name="T29" fmla="*/ 0 h 174"/>
                <a:gd name="T30" fmla="*/ 1 w 535"/>
                <a:gd name="T31" fmla="*/ 0 h 174"/>
                <a:gd name="T32" fmla="*/ 1 w 535"/>
                <a:gd name="T33" fmla="*/ 0 h 174"/>
                <a:gd name="T34" fmla="*/ 1 w 535"/>
                <a:gd name="T35" fmla="*/ 0 h 174"/>
                <a:gd name="T36" fmla="*/ 1 w 535"/>
                <a:gd name="T37" fmla="*/ 0 h 174"/>
                <a:gd name="T38" fmla="*/ 1 w 535"/>
                <a:gd name="T39" fmla="*/ 0 h 174"/>
                <a:gd name="T40" fmla="*/ 1 w 535"/>
                <a:gd name="T41" fmla="*/ 0 h 174"/>
                <a:gd name="T42" fmla="*/ 1 w 535"/>
                <a:gd name="T43" fmla="*/ 0 h 174"/>
                <a:gd name="T44" fmla="*/ 1 w 535"/>
                <a:gd name="T45" fmla="*/ 0 h 174"/>
                <a:gd name="T46" fmla="*/ 1 w 535"/>
                <a:gd name="T47" fmla="*/ 0 h 1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5"/>
                <a:gd name="T73" fmla="*/ 0 h 174"/>
                <a:gd name="T74" fmla="*/ 535 w 535"/>
                <a:gd name="T75" fmla="*/ 174 h 1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5" h="174">
                  <a:moveTo>
                    <a:pt x="497" y="11"/>
                  </a:moveTo>
                  <a:lnTo>
                    <a:pt x="496" y="34"/>
                  </a:lnTo>
                  <a:lnTo>
                    <a:pt x="495" y="58"/>
                  </a:lnTo>
                  <a:lnTo>
                    <a:pt x="493" y="79"/>
                  </a:lnTo>
                  <a:lnTo>
                    <a:pt x="495" y="101"/>
                  </a:lnTo>
                  <a:lnTo>
                    <a:pt x="498" y="120"/>
                  </a:lnTo>
                  <a:lnTo>
                    <a:pt x="504" y="140"/>
                  </a:lnTo>
                  <a:lnTo>
                    <a:pt x="516" y="159"/>
                  </a:lnTo>
                  <a:lnTo>
                    <a:pt x="535" y="174"/>
                  </a:lnTo>
                  <a:lnTo>
                    <a:pt x="0" y="72"/>
                  </a:lnTo>
                  <a:lnTo>
                    <a:pt x="68" y="84"/>
                  </a:lnTo>
                  <a:lnTo>
                    <a:pt x="131" y="80"/>
                  </a:lnTo>
                  <a:lnTo>
                    <a:pt x="190" y="65"/>
                  </a:lnTo>
                  <a:lnTo>
                    <a:pt x="248" y="43"/>
                  </a:lnTo>
                  <a:lnTo>
                    <a:pt x="306" y="21"/>
                  </a:lnTo>
                  <a:lnTo>
                    <a:pt x="364" y="4"/>
                  </a:lnTo>
                  <a:lnTo>
                    <a:pt x="429" y="0"/>
                  </a:lnTo>
                  <a:lnTo>
                    <a:pt x="49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6" name="Freeform 34"/>
            <p:cNvSpPr>
              <a:spLocks/>
            </p:cNvSpPr>
            <p:nvPr/>
          </p:nvSpPr>
          <p:spPr bwMode="auto">
            <a:xfrm>
              <a:off x="1941" y="3406"/>
              <a:ext cx="91" cy="39"/>
            </a:xfrm>
            <a:custGeom>
              <a:avLst/>
              <a:gdLst>
                <a:gd name="T0" fmla="*/ 1 w 729"/>
                <a:gd name="T1" fmla="*/ 1 h 270"/>
                <a:gd name="T2" fmla="*/ 1 w 729"/>
                <a:gd name="T3" fmla="*/ 1 h 270"/>
                <a:gd name="T4" fmla="*/ 1 w 729"/>
                <a:gd name="T5" fmla="*/ 1 h 270"/>
                <a:gd name="T6" fmla="*/ 1 w 729"/>
                <a:gd name="T7" fmla="*/ 1 h 270"/>
                <a:gd name="T8" fmla="*/ 1 w 729"/>
                <a:gd name="T9" fmla="*/ 1 h 270"/>
                <a:gd name="T10" fmla="*/ 1 w 729"/>
                <a:gd name="T11" fmla="*/ 1 h 270"/>
                <a:gd name="T12" fmla="*/ 0 w 729"/>
                <a:gd name="T13" fmla="*/ 1 h 270"/>
                <a:gd name="T14" fmla="*/ 0 w 729"/>
                <a:gd name="T15" fmla="*/ 1 h 270"/>
                <a:gd name="T16" fmla="*/ 0 w 729"/>
                <a:gd name="T17" fmla="*/ 1 h 270"/>
                <a:gd name="T18" fmla="*/ 0 w 729"/>
                <a:gd name="T19" fmla="*/ 1 h 270"/>
                <a:gd name="T20" fmla="*/ 0 w 729"/>
                <a:gd name="T21" fmla="*/ 1 h 270"/>
                <a:gd name="T22" fmla="*/ 0 w 729"/>
                <a:gd name="T23" fmla="*/ 0 h 270"/>
                <a:gd name="T24" fmla="*/ 0 w 729"/>
                <a:gd name="T25" fmla="*/ 0 h 270"/>
                <a:gd name="T26" fmla="*/ 0 w 729"/>
                <a:gd name="T27" fmla="*/ 0 h 270"/>
                <a:gd name="T28" fmla="*/ 0 w 729"/>
                <a:gd name="T29" fmla="*/ 0 h 270"/>
                <a:gd name="T30" fmla="*/ 0 w 729"/>
                <a:gd name="T31" fmla="*/ 0 h 270"/>
                <a:gd name="T32" fmla="*/ 0 w 729"/>
                <a:gd name="T33" fmla="*/ 0 h 270"/>
                <a:gd name="T34" fmla="*/ 0 w 729"/>
                <a:gd name="T35" fmla="*/ 0 h 270"/>
                <a:gd name="T36" fmla="*/ 0 w 729"/>
                <a:gd name="T37" fmla="*/ 0 h 270"/>
                <a:gd name="T38" fmla="*/ 0 w 729"/>
                <a:gd name="T39" fmla="*/ 0 h 270"/>
                <a:gd name="T40" fmla="*/ 0 w 729"/>
                <a:gd name="T41" fmla="*/ 0 h 270"/>
                <a:gd name="T42" fmla="*/ 0 w 729"/>
                <a:gd name="T43" fmla="*/ 0 h 270"/>
                <a:gd name="T44" fmla="*/ 1 w 729"/>
                <a:gd name="T45" fmla="*/ 1 h 270"/>
                <a:gd name="T46" fmla="*/ 1 w 729"/>
                <a:gd name="T47" fmla="*/ 1 h 270"/>
                <a:gd name="T48" fmla="*/ 1 w 729"/>
                <a:gd name="T49" fmla="*/ 1 h 270"/>
                <a:gd name="T50" fmla="*/ 1 w 729"/>
                <a:gd name="T51" fmla="*/ 1 h 270"/>
                <a:gd name="T52" fmla="*/ 1 w 729"/>
                <a:gd name="T53" fmla="*/ 1 h 270"/>
                <a:gd name="T54" fmla="*/ 1 w 729"/>
                <a:gd name="T55" fmla="*/ 1 h 270"/>
                <a:gd name="T56" fmla="*/ 1 w 729"/>
                <a:gd name="T57" fmla="*/ 1 h 270"/>
                <a:gd name="T58" fmla="*/ 1 w 729"/>
                <a:gd name="T59" fmla="*/ 1 h 270"/>
                <a:gd name="T60" fmla="*/ 1 w 729"/>
                <a:gd name="T61" fmla="*/ 1 h 2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9"/>
                <a:gd name="T94" fmla="*/ 0 h 270"/>
                <a:gd name="T95" fmla="*/ 729 w 729"/>
                <a:gd name="T96" fmla="*/ 270 h 2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9" h="270">
                  <a:moveTo>
                    <a:pt x="729" y="202"/>
                  </a:moveTo>
                  <a:lnTo>
                    <a:pt x="650" y="245"/>
                  </a:lnTo>
                  <a:lnTo>
                    <a:pt x="570" y="266"/>
                  </a:lnTo>
                  <a:lnTo>
                    <a:pt x="491" y="270"/>
                  </a:lnTo>
                  <a:lnTo>
                    <a:pt x="411" y="263"/>
                  </a:lnTo>
                  <a:lnTo>
                    <a:pt x="330" y="249"/>
                  </a:lnTo>
                  <a:lnTo>
                    <a:pt x="248" y="231"/>
                  </a:lnTo>
                  <a:lnTo>
                    <a:pt x="165" y="215"/>
                  </a:lnTo>
                  <a:lnTo>
                    <a:pt x="79" y="202"/>
                  </a:lnTo>
                  <a:lnTo>
                    <a:pt x="62" y="179"/>
                  </a:lnTo>
                  <a:lnTo>
                    <a:pt x="43" y="154"/>
                  </a:lnTo>
                  <a:lnTo>
                    <a:pt x="26" y="127"/>
                  </a:lnTo>
                  <a:lnTo>
                    <a:pt x="10" y="101"/>
                  </a:lnTo>
                  <a:lnTo>
                    <a:pt x="0" y="75"/>
                  </a:lnTo>
                  <a:lnTo>
                    <a:pt x="2" y="48"/>
                  </a:lnTo>
                  <a:lnTo>
                    <a:pt x="14" y="24"/>
                  </a:lnTo>
                  <a:lnTo>
                    <a:pt x="41" y="0"/>
                  </a:lnTo>
                  <a:lnTo>
                    <a:pt x="99" y="67"/>
                  </a:lnTo>
                  <a:lnTo>
                    <a:pt x="169" y="117"/>
                  </a:lnTo>
                  <a:lnTo>
                    <a:pt x="252" y="154"/>
                  </a:lnTo>
                  <a:lnTo>
                    <a:pt x="342" y="177"/>
                  </a:lnTo>
                  <a:lnTo>
                    <a:pt x="437" y="191"/>
                  </a:lnTo>
                  <a:lnTo>
                    <a:pt x="535" y="199"/>
                  </a:lnTo>
                  <a:lnTo>
                    <a:pt x="634" y="202"/>
                  </a:lnTo>
                  <a:lnTo>
                    <a:pt x="729"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7" name="Freeform 35"/>
            <p:cNvSpPr>
              <a:spLocks/>
            </p:cNvSpPr>
            <p:nvPr/>
          </p:nvSpPr>
          <p:spPr bwMode="auto">
            <a:xfrm>
              <a:off x="1641" y="3446"/>
              <a:ext cx="114" cy="105"/>
            </a:xfrm>
            <a:custGeom>
              <a:avLst/>
              <a:gdLst>
                <a:gd name="T0" fmla="*/ 2 w 915"/>
                <a:gd name="T1" fmla="*/ 0 h 737"/>
                <a:gd name="T2" fmla="*/ 2 w 915"/>
                <a:gd name="T3" fmla="*/ 1 h 737"/>
                <a:gd name="T4" fmla="*/ 2 w 915"/>
                <a:gd name="T5" fmla="*/ 1 h 737"/>
                <a:gd name="T6" fmla="*/ 2 w 915"/>
                <a:gd name="T7" fmla="*/ 1 h 737"/>
                <a:gd name="T8" fmla="*/ 1 w 915"/>
                <a:gd name="T9" fmla="*/ 1 h 737"/>
                <a:gd name="T10" fmla="*/ 1 w 915"/>
                <a:gd name="T11" fmla="*/ 1 h 737"/>
                <a:gd name="T12" fmla="*/ 1 w 915"/>
                <a:gd name="T13" fmla="*/ 1 h 737"/>
                <a:gd name="T14" fmla="*/ 1 w 915"/>
                <a:gd name="T15" fmla="*/ 2 h 737"/>
                <a:gd name="T16" fmla="*/ 0 w 915"/>
                <a:gd name="T17" fmla="*/ 2 h 737"/>
                <a:gd name="T18" fmla="*/ 0 w 915"/>
                <a:gd name="T19" fmla="*/ 2 h 737"/>
                <a:gd name="T20" fmla="*/ 0 w 915"/>
                <a:gd name="T21" fmla="*/ 2 h 737"/>
                <a:gd name="T22" fmla="*/ 0 w 915"/>
                <a:gd name="T23" fmla="*/ 2 h 737"/>
                <a:gd name="T24" fmla="*/ 0 w 915"/>
                <a:gd name="T25" fmla="*/ 2 h 737"/>
                <a:gd name="T26" fmla="*/ 0 w 915"/>
                <a:gd name="T27" fmla="*/ 2 h 737"/>
                <a:gd name="T28" fmla="*/ 0 w 915"/>
                <a:gd name="T29" fmla="*/ 2 h 737"/>
                <a:gd name="T30" fmla="*/ 0 w 915"/>
                <a:gd name="T31" fmla="*/ 2 h 737"/>
                <a:gd name="T32" fmla="*/ 0 w 915"/>
                <a:gd name="T33" fmla="*/ 2 h 737"/>
                <a:gd name="T34" fmla="*/ 0 w 915"/>
                <a:gd name="T35" fmla="*/ 1 h 737"/>
                <a:gd name="T36" fmla="*/ 0 w 915"/>
                <a:gd name="T37" fmla="*/ 1 h 737"/>
                <a:gd name="T38" fmla="*/ 0 w 915"/>
                <a:gd name="T39" fmla="*/ 1 h 737"/>
                <a:gd name="T40" fmla="*/ 0 w 915"/>
                <a:gd name="T41" fmla="*/ 1 h 737"/>
                <a:gd name="T42" fmla="*/ 0 w 915"/>
                <a:gd name="T43" fmla="*/ 1 h 737"/>
                <a:gd name="T44" fmla="*/ 0 w 915"/>
                <a:gd name="T45" fmla="*/ 1 h 737"/>
                <a:gd name="T46" fmla="*/ 0 w 915"/>
                <a:gd name="T47" fmla="*/ 1 h 737"/>
                <a:gd name="T48" fmla="*/ 0 w 915"/>
                <a:gd name="T49" fmla="*/ 1 h 737"/>
                <a:gd name="T50" fmla="*/ 0 w 915"/>
                <a:gd name="T51" fmla="*/ 0 h 737"/>
                <a:gd name="T52" fmla="*/ 0 w 915"/>
                <a:gd name="T53" fmla="*/ 0 h 737"/>
                <a:gd name="T54" fmla="*/ 0 w 915"/>
                <a:gd name="T55" fmla="*/ 0 h 737"/>
                <a:gd name="T56" fmla="*/ 1 w 915"/>
                <a:gd name="T57" fmla="*/ 0 h 737"/>
                <a:gd name="T58" fmla="*/ 1 w 915"/>
                <a:gd name="T59" fmla="*/ 1 h 737"/>
                <a:gd name="T60" fmla="*/ 1 w 915"/>
                <a:gd name="T61" fmla="*/ 1 h 737"/>
                <a:gd name="T62" fmla="*/ 1 w 915"/>
                <a:gd name="T63" fmla="*/ 1 h 737"/>
                <a:gd name="T64" fmla="*/ 1 w 915"/>
                <a:gd name="T65" fmla="*/ 1 h 737"/>
                <a:gd name="T66" fmla="*/ 1 w 915"/>
                <a:gd name="T67" fmla="*/ 1 h 737"/>
                <a:gd name="T68" fmla="*/ 1 w 915"/>
                <a:gd name="T69" fmla="*/ 1 h 737"/>
                <a:gd name="T70" fmla="*/ 1 w 915"/>
                <a:gd name="T71" fmla="*/ 1 h 737"/>
                <a:gd name="T72" fmla="*/ 1 w 915"/>
                <a:gd name="T73" fmla="*/ 1 h 737"/>
                <a:gd name="T74" fmla="*/ 1 w 915"/>
                <a:gd name="T75" fmla="*/ 1 h 737"/>
                <a:gd name="T76" fmla="*/ 1 w 915"/>
                <a:gd name="T77" fmla="*/ 1 h 737"/>
                <a:gd name="T78" fmla="*/ 1 w 915"/>
                <a:gd name="T79" fmla="*/ 1 h 737"/>
                <a:gd name="T80" fmla="*/ 1 w 915"/>
                <a:gd name="T81" fmla="*/ 0 h 737"/>
                <a:gd name="T82" fmla="*/ 1 w 915"/>
                <a:gd name="T83" fmla="*/ 0 h 737"/>
                <a:gd name="T84" fmla="*/ 1 w 915"/>
                <a:gd name="T85" fmla="*/ 0 h 737"/>
                <a:gd name="T86" fmla="*/ 1 w 915"/>
                <a:gd name="T87" fmla="*/ 0 h 737"/>
                <a:gd name="T88" fmla="*/ 1 w 915"/>
                <a:gd name="T89" fmla="*/ 0 h 737"/>
                <a:gd name="T90" fmla="*/ 1 w 915"/>
                <a:gd name="T91" fmla="*/ 0 h 737"/>
                <a:gd name="T92" fmla="*/ 1 w 915"/>
                <a:gd name="T93" fmla="*/ 0 h 737"/>
                <a:gd name="T94" fmla="*/ 1 w 915"/>
                <a:gd name="T95" fmla="*/ 0 h 737"/>
                <a:gd name="T96" fmla="*/ 1 w 915"/>
                <a:gd name="T97" fmla="*/ 0 h 737"/>
                <a:gd name="T98" fmla="*/ 1 w 915"/>
                <a:gd name="T99" fmla="*/ 0 h 737"/>
                <a:gd name="T100" fmla="*/ 2 w 915"/>
                <a:gd name="T101" fmla="*/ 0 h 737"/>
                <a:gd name="T102" fmla="*/ 2 w 915"/>
                <a:gd name="T103" fmla="*/ 0 h 737"/>
                <a:gd name="T104" fmla="*/ 2 w 915"/>
                <a:gd name="T105" fmla="*/ 0 h 737"/>
                <a:gd name="T106" fmla="*/ 2 w 915"/>
                <a:gd name="T107" fmla="*/ 0 h 737"/>
                <a:gd name="T108" fmla="*/ 2 w 915"/>
                <a:gd name="T109" fmla="*/ 0 h 737"/>
                <a:gd name="T110" fmla="*/ 2 w 915"/>
                <a:gd name="T111" fmla="*/ 0 h 737"/>
                <a:gd name="T112" fmla="*/ 2 w 915"/>
                <a:gd name="T113" fmla="*/ 0 h 737"/>
                <a:gd name="T114" fmla="*/ 2 w 915"/>
                <a:gd name="T115" fmla="*/ 0 h 7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5"/>
                <a:gd name="T175" fmla="*/ 0 h 737"/>
                <a:gd name="T176" fmla="*/ 915 w 915"/>
                <a:gd name="T177" fmla="*/ 737 h 7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5" h="737">
                  <a:moveTo>
                    <a:pt x="875" y="66"/>
                  </a:moveTo>
                  <a:lnTo>
                    <a:pt x="915" y="250"/>
                  </a:lnTo>
                  <a:lnTo>
                    <a:pt x="887" y="360"/>
                  </a:lnTo>
                  <a:lnTo>
                    <a:pt x="811" y="419"/>
                  </a:lnTo>
                  <a:lnTo>
                    <a:pt x="700" y="448"/>
                  </a:lnTo>
                  <a:lnTo>
                    <a:pt x="576" y="472"/>
                  </a:lnTo>
                  <a:lnTo>
                    <a:pt x="453" y="512"/>
                  </a:lnTo>
                  <a:lnTo>
                    <a:pt x="349" y="594"/>
                  </a:lnTo>
                  <a:lnTo>
                    <a:pt x="282" y="737"/>
                  </a:lnTo>
                  <a:lnTo>
                    <a:pt x="242" y="726"/>
                  </a:lnTo>
                  <a:lnTo>
                    <a:pt x="206" y="705"/>
                  </a:lnTo>
                  <a:lnTo>
                    <a:pt x="172" y="678"/>
                  </a:lnTo>
                  <a:lnTo>
                    <a:pt x="141" y="645"/>
                  </a:lnTo>
                  <a:lnTo>
                    <a:pt x="111" y="611"/>
                  </a:lnTo>
                  <a:lnTo>
                    <a:pt x="80" y="571"/>
                  </a:lnTo>
                  <a:lnTo>
                    <a:pt x="48" y="532"/>
                  </a:lnTo>
                  <a:lnTo>
                    <a:pt x="14" y="492"/>
                  </a:lnTo>
                  <a:lnTo>
                    <a:pt x="0" y="430"/>
                  </a:lnTo>
                  <a:lnTo>
                    <a:pt x="8" y="376"/>
                  </a:lnTo>
                  <a:lnTo>
                    <a:pt x="33" y="329"/>
                  </a:lnTo>
                  <a:lnTo>
                    <a:pt x="72" y="285"/>
                  </a:lnTo>
                  <a:lnTo>
                    <a:pt x="118" y="245"/>
                  </a:lnTo>
                  <a:lnTo>
                    <a:pt x="165" y="202"/>
                  </a:lnTo>
                  <a:lnTo>
                    <a:pt x="209" y="159"/>
                  </a:lnTo>
                  <a:lnTo>
                    <a:pt x="245" y="107"/>
                  </a:lnTo>
                  <a:lnTo>
                    <a:pt x="295" y="159"/>
                  </a:lnTo>
                  <a:lnTo>
                    <a:pt x="325" y="217"/>
                  </a:lnTo>
                  <a:lnTo>
                    <a:pt x="341" y="278"/>
                  </a:lnTo>
                  <a:lnTo>
                    <a:pt x="351" y="337"/>
                  </a:lnTo>
                  <a:lnTo>
                    <a:pt x="362" y="394"/>
                  </a:lnTo>
                  <a:lnTo>
                    <a:pt x="382" y="442"/>
                  </a:lnTo>
                  <a:lnTo>
                    <a:pt x="415" y="476"/>
                  </a:lnTo>
                  <a:lnTo>
                    <a:pt x="474" y="492"/>
                  </a:lnTo>
                  <a:lnTo>
                    <a:pt x="511" y="406"/>
                  </a:lnTo>
                  <a:lnTo>
                    <a:pt x="519" y="315"/>
                  </a:lnTo>
                  <a:lnTo>
                    <a:pt x="510" y="225"/>
                  </a:lnTo>
                  <a:lnTo>
                    <a:pt x="500" y="143"/>
                  </a:lnTo>
                  <a:lnTo>
                    <a:pt x="504" y="75"/>
                  </a:lnTo>
                  <a:lnTo>
                    <a:pt x="536" y="26"/>
                  </a:lnTo>
                  <a:lnTo>
                    <a:pt x="609" y="0"/>
                  </a:lnTo>
                  <a:lnTo>
                    <a:pt x="742" y="6"/>
                  </a:lnTo>
                  <a:lnTo>
                    <a:pt x="751" y="27"/>
                  </a:lnTo>
                  <a:lnTo>
                    <a:pt x="765" y="42"/>
                  </a:lnTo>
                  <a:lnTo>
                    <a:pt x="782" y="52"/>
                  </a:lnTo>
                  <a:lnTo>
                    <a:pt x="801" y="59"/>
                  </a:lnTo>
                  <a:lnTo>
                    <a:pt x="821" y="63"/>
                  </a:lnTo>
                  <a:lnTo>
                    <a:pt x="840" y="66"/>
                  </a:lnTo>
                  <a:lnTo>
                    <a:pt x="859" y="66"/>
                  </a:lnTo>
                  <a:lnTo>
                    <a:pt x="875" y="66"/>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8" name="Freeform 36"/>
            <p:cNvSpPr>
              <a:spLocks/>
            </p:cNvSpPr>
            <p:nvPr/>
          </p:nvSpPr>
          <p:spPr bwMode="auto">
            <a:xfrm>
              <a:off x="1769" y="3447"/>
              <a:ext cx="103" cy="58"/>
            </a:xfrm>
            <a:custGeom>
              <a:avLst/>
              <a:gdLst>
                <a:gd name="T0" fmla="*/ 2 w 821"/>
                <a:gd name="T1" fmla="*/ 0 h 406"/>
                <a:gd name="T2" fmla="*/ 2 w 821"/>
                <a:gd name="T3" fmla="*/ 0 h 406"/>
                <a:gd name="T4" fmla="*/ 2 w 821"/>
                <a:gd name="T5" fmla="*/ 1 h 406"/>
                <a:gd name="T6" fmla="*/ 1 w 821"/>
                <a:gd name="T7" fmla="*/ 1 h 406"/>
                <a:gd name="T8" fmla="*/ 1 w 821"/>
                <a:gd name="T9" fmla="*/ 1 h 406"/>
                <a:gd name="T10" fmla="*/ 1 w 821"/>
                <a:gd name="T11" fmla="*/ 1 h 406"/>
                <a:gd name="T12" fmla="*/ 1 w 821"/>
                <a:gd name="T13" fmla="*/ 1 h 406"/>
                <a:gd name="T14" fmla="*/ 1 w 821"/>
                <a:gd name="T15" fmla="*/ 1 h 406"/>
                <a:gd name="T16" fmla="*/ 0 w 821"/>
                <a:gd name="T17" fmla="*/ 1 h 406"/>
                <a:gd name="T18" fmla="*/ 0 w 821"/>
                <a:gd name="T19" fmla="*/ 1 h 406"/>
                <a:gd name="T20" fmla="*/ 0 w 821"/>
                <a:gd name="T21" fmla="*/ 1 h 406"/>
                <a:gd name="T22" fmla="*/ 0 w 821"/>
                <a:gd name="T23" fmla="*/ 1 h 406"/>
                <a:gd name="T24" fmla="*/ 0 w 821"/>
                <a:gd name="T25" fmla="*/ 1 h 406"/>
                <a:gd name="T26" fmla="*/ 0 w 821"/>
                <a:gd name="T27" fmla="*/ 1 h 406"/>
                <a:gd name="T28" fmla="*/ 0 w 821"/>
                <a:gd name="T29" fmla="*/ 1 h 406"/>
                <a:gd name="T30" fmla="*/ 0 w 821"/>
                <a:gd name="T31" fmla="*/ 1 h 406"/>
                <a:gd name="T32" fmla="*/ 0 w 821"/>
                <a:gd name="T33" fmla="*/ 1 h 406"/>
                <a:gd name="T34" fmla="*/ 0 w 821"/>
                <a:gd name="T35" fmla="*/ 0 h 406"/>
                <a:gd name="T36" fmla="*/ 0 w 821"/>
                <a:gd name="T37" fmla="*/ 0 h 406"/>
                <a:gd name="T38" fmla="*/ 0 w 821"/>
                <a:gd name="T39" fmla="*/ 0 h 406"/>
                <a:gd name="T40" fmla="*/ 0 w 821"/>
                <a:gd name="T41" fmla="*/ 0 h 406"/>
                <a:gd name="T42" fmla="*/ 1 w 821"/>
                <a:gd name="T43" fmla="*/ 0 h 406"/>
                <a:gd name="T44" fmla="*/ 1 w 821"/>
                <a:gd name="T45" fmla="*/ 0 h 406"/>
                <a:gd name="T46" fmla="*/ 1 w 821"/>
                <a:gd name="T47" fmla="*/ 0 h 406"/>
                <a:gd name="T48" fmla="*/ 1 w 821"/>
                <a:gd name="T49" fmla="*/ 1 h 406"/>
                <a:gd name="T50" fmla="*/ 1 w 821"/>
                <a:gd name="T51" fmla="*/ 1 h 406"/>
                <a:gd name="T52" fmla="*/ 1 w 821"/>
                <a:gd name="T53" fmla="*/ 1 h 406"/>
                <a:gd name="T54" fmla="*/ 1 w 821"/>
                <a:gd name="T55" fmla="*/ 1 h 406"/>
                <a:gd name="T56" fmla="*/ 1 w 821"/>
                <a:gd name="T57" fmla="*/ 1 h 406"/>
                <a:gd name="T58" fmla="*/ 1 w 821"/>
                <a:gd name="T59" fmla="*/ 1 h 406"/>
                <a:gd name="T60" fmla="*/ 1 w 821"/>
                <a:gd name="T61" fmla="*/ 1 h 406"/>
                <a:gd name="T62" fmla="*/ 1 w 821"/>
                <a:gd name="T63" fmla="*/ 1 h 406"/>
                <a:gd name="T64" fmla="*/ 1 w 821"/>
                <a:gd name="T65" fmla="*/ 1 h 406"/>
                <a:gd name="T66" fmla="*/ 1 w 821"/>
                <a:gd name="T67" fmla="*/ 1 h 406"/>
                <a:gd name="T68" fmla="*/ 1 w 821"/>
                <a:gd name="T69" fmla="*/ 0 h 406"/>
                <a:gd name="T70" fmla="*/ 1 w 821"/>
                <a:gd name="T71" fmla="*/ 0 h 406"/>
                <a:gd name="T72" fmla="*/ 1 w 821"/>
                <a:gd name="T73" fmla="*/ 0 h 406"/>
                <a:gd name="T74" fmla="*/ 1 w 821"/>
                <a:gd name="T75" fmla="*/ 0 h 406"/>
                <a:gd name="T76" fmla="*/ 1 w 821"/>
                <a:gd name="T77" fmla="*/ 0 h 406"/>
                <a:gd name="T78" fmla="*/ 2 w 821"/>
                <a:gd name="T79" fmla="*/ 0 h 406"/>
                <a:gd name="T80" fmla="*/ 2 w 821"/>
                <a:gd name="T81" fmla="*/ 0 h 406"/>
                <a:gd name="T82" fmla="*/ 2 w 821"/>
                <a:gd name="T83" fmla="*/ 0 h 406"/>
                <a:gd name="T84" fmla="*/ 2 w 821"/>
                <a:gd name="T85" fmla="*/ 0 h 406"/>
                <a:gd name="T86" fmla="*/ 2 w 821"/>
                <a:gd name="T87" fmla="*/ 0 h 4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1"/>
                <a:gd name="T133" fmla="*/ 0 h 406"/>
                <a:gd name="T134" fmla="*/ 821 w 821"/>
                <a:gd name="T135" fmla="*/ 406 h 4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1" h="406">
                  <a:moveTo>
                    <a:pt x="821" y="0"/>
                  </a:moveTo>
                  <a:lnTo>
                    <a:pt x="783" y="137"/>
                  </a:lnTo>
                  <a:lnTo>
                    <a:pt x="730" y="243"/>
                  </a:lnTo>
                  <a:lnTo>
                    <a:pt x="660" y="321"/>
                  </a:lnTo>
                  <a:lnTo>
                    <a:pt x="578" y="371"/>
                  </a:lnTo>
                  <a:lnTo>
                    <a:pt x="482" y="397"/>
                  </a:lnTo>
                  <a:lnTo>
                    <a:pt x="375" y="400"/>
                  </a:lnTo>
                  <a:lnTo>
                    <a:pt x="259" y="383"/>
                  </a:lnTo>
                  <a:lnTo>
                    <a:pt x="134" y="344"/>
                  </a:lnTo>
                  <a:lnTo>
                    <a:pt x="0" y="344"/>
                  </a:lnTo>
                  <a:lnTo>
                    <a:pt x="22" y="320"/>
                  </a:lnTo>
                  <a:lnTo>
                    <a:pt x="35" y="290"/>
                  </a:lnTo>
                  <a:lnTo>
                    <a:pt x="41" y="255"/>
                  </a:lnTo>
                  <a:lnTo>
                    <a:pt x="41" y="218"/>
                  </a:lnTo>
                  <a:lnTo>
                    <a:pt x="38" y="179"/>
                  </a:lnTo>
                  <a:lnTo>
                    <a:pt x="35" y="140"/>
                  </a:lnTo>
                  <a:lnTo>
                    <a:pt x="34" y="99"/>
                  </a:lnTo>
                  <a:lnTo>
                    <a:pt x="39" y="60"/>
                  </a:lnTo>
                  <a:lnTo>
                    <a:pt x="364" y="101"/>
                  </a:lnTo>
                  <a:lnTo>
                    <a:pt x="349" y="153"/>
                  </a:lnTo>
                  <a:lnTo>
                    <a:pt x="348" y="194"/>
                  </a:lnTo>
                  <a:lnTo>
                    <a:pt x="359" y="234"/>
                  </a:lnTo>
                  <a:lnTo>
                    <a:pt x="380" y="270"/>
                  </a:lnTo>
                  <a:lnTo>
                    <a:pt x="405" y="304"/>
                  </a:lnTo>
                  <a:lnTo>
                    <a:pt x="436" y="335"/>
                  </a:lnTo>
                  <a:lnTo>
                    <a:pt x="467" y="370"/>
                  </a:lnTo>
                  <a:lnTo>
                    <a:pt x="497" y="406"/>
                  </a:lnTo>
                  <a:lnTo>
                    <a:pt x="516" y="320"/>
                  </a:lnTo>
                  <a:lnTo>
                    <a:pt x="531" y="240"/>
                  </a:lnTo>
                  <a:lnTo>
                    <a:pt x="550" y="171"/>
                  </a:lnTo>
                  <a:lnTo>
                    <a:pt x="574" y="112"/>
                  </a:lnTo>
                  <a:lnTo>
                    <a:pt x="608" y="64"/>
                  </a:lnTo>
                  <a:lnTo>
                    <a:pt x="657" y="31"/>
                  </a:lnTo>
                  <a:lnTo>
                    <a:pt x="727" y="8"/>
                  </a:lnTo>
                  <a:lnTo>
                    <a:pt x="821" y="0"/>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9" name="Freeform 37"/>
            <p:cNvSpPr>
              <a:spLocks/>
            </p:cNvSpPr>
            <p:nvPr/>
          </p:nvSpPr>
          <p:spPr bwMode="auto">
            <a:xfrm>
              <a:off x="1585" y="3476"/>
              <a:ext cx="34" cy="35"/>
            </a:xfrm>
            <a:custGeom>
              <a:avLst/>
              <a:gdLst>
                <a:gd name="T0" fmla="*/ 0 w 268"/>
                <a:gd name="T1" fmla="*/ 1 h 245"/>
                <a:gd name="T2" fmla="*/ 1 w 268"/>
                <a:gd name="T3" fmla="*/ 0 h 245"/>
                <a:gd name="T4" fmla="*/ 0 w 268"/>
                <a:gd name="T5" fmla="*/ 1 h 245"/>
                <a:gd name="T6" fmla="*/ 0 w 268"/>
                <a:gd name="T7" fmla="*/ 1 h 245"/>
                <a:gd name="T8" fmla="*/ 0 w 268"/>
                <a:gd name="T9" fmla="*/ 1 h 245"/>
                <a:gd name="T10" fmla="*/ 0 w 268"/>
                <a:gd name="T11" fmla="*/ 1 h 245"/>
                <a:gd name="T12" fmla="*/ 0 w 268"/>
                <a:gd name="T13" fmla="*/ 1 h 245"/>
                <a:gd name="T14" fmla="*/ 0 60000 65536"/>
                <a:gd name="T15" fmla="*/ 0 60000 65536"/>
                <a:gd name="T16" fmla="*/ 0 60000 65536"/>
                <a:gd name="T17" fmla="*/ 0 60000 65536"/>
                <a:gd name="T18" fmla="*/ 0 60000 65536"/>
                <a:gd name="T19" fmla="*/ 0 60000 65536"/>
                <a:gd name="T20" fmla="*/ 0 60000 65536"/>
                <a:gd name="T21" fmla="*/ 0 w 268"/>
                <a:gd name="T22" fmla="*/ 0 h 245"/>
                <a:gd name="T23" fmla="*/ 268 w 268"/>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245">
                  <a:moveTo>
                    <a:pt x="0" y="204"/>
                  </a:moveTo>
                  <a:lnTo>
                    <a:pt x="268" y="0"/>
                  </a:lnTo>
                  <a:lnTo>
                    <a:pt x="135" y="245"/>
                  </a:lnTo>
                  <a:lnTo>
                    <a:pt x="0"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0" name="Freeform 38"/>
            <p:cNvSpPr>
              <a:spLocks/>
            </p:cNvSpPr>
            <p:nvPr/>
          </p:nvSpPr>
          <p:spPr bwMode="auto">
            <a:xfrm>
              <a:off x="1974" y="3490"/>
              <a:ext cx="53" cy="50"/>
            </a:xfrm>
            <a:custGeom>
              <a:avLst/>
              <a:gdLst>
                <a:gd name="T0" fmla="*/ 1 w 430"/>
                <a:gd name="T1" fmla="*/ 0 h 344"/>
                <a:gd name="T2" fmla="*/ 1 w 430"/>
                <a:gd name="T3" fmla="*/ 0 h 344"/>
                <a:gd name="T4" fmla="*/ 1 w 430"/>
                <a:gd name="T5" fmla="*/ 0 h 344"/>
                <a:gd name="T6" fmla="*/ 1 w 430"/>
                <a:gd name="T7" fmla="*/ 0 h 344"/>
                <a:gd name="T8" fmla="*/ 1 w 430"/>
                <a:gd name="T9" fmla="*/ 0 h 344"/>
                <a:gd name="T10" fmla="*/ 1 w 430"/>
                <a:gd name="T11" fmla="*/ 1 h 344"/>
                <a:gd name="T12" fmla="*/ 1 w 430"/>
                <a:gd name="T13" fmla="*/ 1 h 344"/>
                <a:gd name="T14" fmla="*/ 1 w 430"/>
                <a:gd name="T15" fmla="*/ 1 h 344"/>
                <a:gd name="T16" fmla="*/ 1 w 430"/>
                <a:gd name="T17" fmla="*/ 1 h 344"/>
                <a:gd name="T18" fmla="*/ 1 w 430"/>
                <a:gd name="T19" fmla="*/ 1 h 344"/>
                <a:gd name="T20" fmla="*/ 0 w 430"/>
                <a:gd name="T21" fmla="*/ 1 h 344"/>
                <a:gd name="T22" fmla="*/ 0 w 430"/>
                <a:gd name="T23" fmla="*/ 1 h 344"/>
                <a:gd name="T24" fmla="*/ 0 w 430"/>
                <a:gd name="T25" fmla="*/ 1 h 344"/>
                <a:gd name="T26" fmla="*/ 0 w 430"/>
                <a:gd name="T27" fmla="*/ 1 h 344"/>
                <a:gd name="T28" fmla="*/ 0 w 430"/>
                <a:gd name="T29" fmla="*/ 0 h 344"/>
                <a:gd name="T30" fmla="*/ 0 w 430"/>
                <a:gd name="T31" fmla="*/ 0 h 344"/>
                <a:gd name="T32" fmla="*/ 0 w 430"/>
                <a:gd name="T33" fmla="*/ 0 h 344"/>
                <a:gd name="T34" fmla="*/ 0 w 430"/>
                <a:gd name="T35" fmla="*/ 0 h 344"/>
                <a:gd name="T36" fmla="*/ 1 w 430"/>
                <a:gd name="T37" fmla="*/ 0 h 344"/>
                <a:gd name="T38" fmla="*/ 1 w 430"/>
                <a:gd name="T39" fmla="*/ 0 h 344"/>
                <a:gd name="T40" fmla="*/ 1 w 430"/>
                <a:gd name="T41" fmla="*/ 0 h 344"/>
                <a:gd name="T42" fmla="*/ 1 w 430"/>
                <a:gd name="T43" fmla="*/ 0 h 344"/>
                <a:gd name="T44" fmla="*/ 1 w 430"/>
                <a:gd name="T45" fmla="*/ 0 h 344"/>
                <a:gd name="T46" fmla="*/ 1 w 430"/>
                <a:gd name="T47" fmla="*/ 0 h 3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0"/>
                <a:gd name="T73" fmla="*/ 0 h 344"/>
                <a:gd name="T74" fmla="*/ 430 w 430"/>
                <a:gd name="T75" fmla="*/ 344 h 3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0" h="344">
                  <a:moveTo>
                    <a:pt x="373" y="0"/>
                  </a:moveTo>
                  <a:lnTo>
                    <a:pt x="376" y="38"/>
                  </a:lnTo>
                  <a:lnTo>
                    <a:pt x="375" y="79"/>
                  </a:lnTo>
                  <a:lnTo>
                    <a:pt x="373" y="118"/>
                  </a:lnTo>
                  <a:lnTo>
                    <a:pt x="372" y="158"/>
                  </a:lnTo>
                  <a:lnTo>
                    <a:pt x="374" y="194"/>
                  </a:lnTo>
                  <a:lnTo>
                    <a:pt x="383" y="228"/>
                  </a:lnTo>
                  <a:lnTo>
                    <a:pt x="400" y="259"/>
                  </a:lnTo>
                  <a:lnTo>
                    <a:pt x="430" y="283"/>
                  </a:lnTo>
                  <a:lnTo>
                    <a:pt x="10" y="344"/>
                  </a:lnTo>
                  <a:lnTo>
                    <a:pt x="0" y="255"/>
                  </a:lnTo>
                  <a:lnTo>
                    <a:pt x="15" y="185"/>
                  </a:lnTo>
                  <a:lnTo>
                    <a:pt x="48" y="130"/>
                  </a:lnTo>
                  <a:lnTo>
                    <a:pt x="97" y="88"/>
                  </a:lnTo>
                  <a:lnTo>
                    <a:pt x="158" y="57"/>
                  </a:lnTo>
                  <a:lnTo>
                    <a:pt x="226" y="33"/>
                  </a:lnTo>
                  <a:lnTo>
                    <a:pt x="300" y="16"/>
                  </a:lnTo>
                  <a:lnTo>
                    <a:pt x="373" y="0"/>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1" name="Freeform 39"/>
            <p:cNvSpPr>
              <a:spLocks/>
            </p:cNvSpPr>
            <p:nvPr/>
          </p:nvSpPr>
          <p:spPr bwMode="auto">
            <a:xfrm>
              <a:off x="1865" y="3515"/>
              <a:ext cx="81" cy="80"/>
            </a:xfrm>
            <a:custGeom>
              <a:avLst/>
              <a:gdLst>
                <a:gd name="T0" fmla="*/ 1 w 650"/>
                <a:gd name="T1" fmla="*/ 1 h 562"/>
                <a:gd name="T2" fmla="*/ 1 w 650"/>
                <a:gd name="T3" fmla="*/ 1 h 562"/>
                <a:gd name="T4" fmla="*/ 1 w 650"/>
                <a:gd name="T5" fmla="*/ 1 h 562"/>
                <a:gd name="T6" fmla="*/ 1 w 650"/>
                <a:gd name="T7" fmla="*/ 1 h 562"/>
                <a:gd name="T8" fmla="*/ 1 w 650"/>
                <a:gd name="T9" fmla="*/ 1 h 562"/>
                <a:gd name="T10" fmla="*/ 1 w 650"/>
                <a:gd name="T11" fmla="*/ 1 h 562"/>
                <a:gd name="T12" fmla="*/ 0 w 650"/>
                <a:gd name="T13" fmla="*/ 1 h 562"/>
                <a:gd name="T14" fmla="*/ 0 w 650"/>
                <a:gd name="T15" fmla="*/ 1 h 562"/>
                <a:gd name="T16" fmla="*/ 0 w 650"/>
                <a:gd name="T17" fmla="*/ 2 h 562"/>
                <a:gd name="T18" fmla="*/ 0 w 650"/>
                <a:gd name="T19" fmla="*/ 2 h 562"/>
                <a:gd name="T20" fmla="*/ 0 w 650"/>
                <a:gd name="T21" fmla="*/ 1 h 562"/>
                <a:gd name="T22" fmla="*/ 0 w 650"/>
                <a:gd name="T23" fmla="*/ 1 h 562"/>
                <a:gd name="T24" fmla="*/ 0 w 650"/>
                <a:gd name="T25" fmla="*/ 1 h 562"/>
                <a:gd name="T26" fmla="*/ 0 w 650"/>
                <a:gd name="T27" fmla="*/ 1 h 562"/>
                <a:gd name="T28" fmla="*/ 0 w 650"/>
                <a:gd name="T29" fmla="*/ 1 h 562"/>
                <a:gd name="T30" fmla="*/ 0 w 650"/>
                <a:gd name="T31" fmla="*/ 1 h 562"/>
                <a:gd name="T32" fmla="*/ 0 w 650"/>
                <a:gd name="T33" fmla="*/ 0 h 562"/>
                <a:gd name="T34" fmla="*/ 0 w 650"/>
                <a:gd name="T35" fmla="*/ 0 h 562"/>
                <a:gd name="T36" fmla="*/ 0 w 650"/>
                <a:gd name="T37" fmla="*/ 0 h 562"/>
                <a:gd name="T38" fmla="*/ 0 w 650"/>
                <a:gd name="T39" fmla="*/ 0 h 562"/>
                <a:gd name="T40" fmla="*/ 0 w 650"/>
                <a:gd name="T41" fmla="*/ 0 h 562"/>
                <a:gd name="T42" fmla="*/ 0 w 650"/>
                <a:gd name="T43" fmla="*/ 0 h 562"/>
                <a:gd name="T44" fmla="*/ 1 w 650"/>
                <a:gd name="T45" fmla="*/ 0 h 562"/>
                <a:gd name="T46" fmla="*/ 1 w 650"/>
                <a:gd name="T47" fmla="*/ 0 h 562"/>
                <a:gd name="T48" fmla="*/ 1 w 650"/>
                <a:gd name="T49" fmla="*/ 0 h 562"/>
                <a:gd name="T50" fmla="*/ 1 w 650"/>
                <a:gd name="T51" fmla="*/ 0 h 562"/>
                <a:gd name="T52" fmla="*/ 1 w 650"/>
                <a:gd name="T53" fmla="*/ 1 h 562"/>
                <a:gd name="T54" fmla="*/ 1 w 650"/>
                <a:gd name="T55" fmla="*/ 1 h 562"/>
                <a:gd name="T56" fmla="*/ 1 w 650"/>
                <a:gd name="T57" fmla="*/ 1 h 562"/>
                <a:gd name="T58" fmla="*/ 1 w 650"/>
                <a:gd name="T59" fmla="*/ 1 h 562"/>
                <a:gd name="T60" fmla="*/ 1 w 650"/>
                <a:gd name="T61" fmla="*/ 1 h 5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0"/>
                <a:gd name="T94" fmla="*/ 0 h 562"/>
                <a:gd name="T95" fmla="*/ 650 w 650"/>
                <a:gd name="T96" fmla="*/ 562 h 5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0" h="562">
                  <a:moveTo>
                    <a:pt x="650" y="175"/>
                  </a:moveTo>
                  <a:lnTo>
                    <a:pt x="618" y="242"/>
                  </a:lnTo>
                  <a:lnTo>
                    <a:pt x="567" y="292"/>
                  </a:lnTo>
                  <a:lnTo>
                    <a:pt x="503" y="333"/>
                  </a:lnTo>
                  <a:lnTo>
                    <a:pt x="430" y="369"/>
                  </a:lnTo>
                  <a:lnTo>
                    <a:pt x="353" y="405"/>
                  </a:lnTo>
                  <a:lnTo>
                    <a:pt x="279" y="444"/>
                  </a:lnTo>
                  <a:lnTo>
                    <a:pt x="210" y="495"/>
                  </a:lnTo>
                  <a:lnTo>
                    <a:pt x="153" y="562"/>
                  </a:lnTo>
                  <a:lnTo>
                    <a:pt x="157" y="495"/>
                  </a:lnTo>
                  <a:lnTo>
                    <a:pt x="152" y="432"/>
                  </a:lnTo>
                  <a:lnTo>
                    <a:pt x="142" y="372"/>
                  </a:lnTo>
                  <a:lnTo>
                    <a:pt x="126" y="315"/>
                  </a:lnTo>
                  <a:lnTo>
                    <a:pt x="103" y="262"/>
                  </a:lnTo>
                  <a:lnTo>
                    <a:pt x="75" y="210"/>
                  </a:lnTo>
                  <a:lnTo>
                    <a:pt x="39" y="161"/>
                  </a:lnTo>
                  <a:lnTo>
                    <a:pt x="0" y="114"/>
                  </a:lnTo>
                  <a:lnTo>
                    <a:pt x="81" y="76"/>
                  </a:lnTo>
                  <a:lnTo>
                    <a:pt x="165" y="41"/>
                  </a:lnTo>
                  <a:lnTo>
                    <a:pt x="252" y="14"/>
                  </a:lnTo>
                  <a:lnTo>
                    <a:pt x="339" y="0"/>
                  </a:lnTo>
                  <a:lnTo>
                    <a:pt x="423" y="4"/>
                  </a:lnTo>
                  <a:lnTo>
                    <a:pt x="506" y="32"/>
                  </a:lnTo>
                  <a:lnTo>
                    <a:pt x="581" y="88"/>
                  </a:lnTo>
                  <a:lnTo>
                    <a:pt x="650" y="175"/>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2" name="Freeform 40"/>
            <p:cNvSpPr>
              <a:spLocks/>
            </p:cNvSpPr>
            <p:nvPr/>
          </p:nvSpPr>
          <p:spPr bwMode="auto">
            <a:xfrm>
              <a:off x="1758" y="3531"/>
              <a:ext cx="114" cy="119"/>
            </a:xfrm>
            <a:custGeom>
              <a:avLst/>
              <a:gdLst>
                <a:gd name="T0" fmla="*/ 2 w 916"/>
                <a:gd name="T1" fmla="*/ 1 h 833"/>
                <a:gd name="T2" fmla="*/ 2 w 916"/>
                <a:gd name="T3" fmla="*/ 1 h 833"/>
                <a:gd name="T4" fmla="*/ 2 w 916"/>
                <a:gd name="T5" fmla="*/ 1 h 833"/>
                <a:gd name="T6" fmla="*/ 2 w 916"/>
                <a:gd name="T7" fmla="*/ 2 h 833"/>
                <a:gd name="T8" fmla="*/ 2 w 916"/>
                <a:gd name="T9" fmla="*/ 2 h 833"/>
                <a:gd name="T10" fmla="*/ 1 w 916"/>
                <a:gd name="T11" fmla="*/ 2 h 833"/>
                <a:gd name="T12" fmla="*/ 1 w 916"/>
                <a:gd name="T13" fmla="*/ 2 h 833"/>
                <a:gd name="T14" fmla="*/ 1 w 916"/>
                <a:gd name="T15" fmla="*/ 2 h 833"/>
                <a:gd name="T16" fmla="*/ 1 w 916"/>
                <a:gd name="T17" fmla="*/ 2 h 833"/>
                <a:gd name="T18" fmla="*/ 1 w 916"/>
                <a:gd name="T19" fmla="*/ 2 h 833"/>
                <a:gd name="T20" fmla="*/ 1 w 916"/>
                <a:gd name="T21" fmla="*/ 2 h 833"/>
                <a:gd name="T22" fmla="*/ 1 w 916"/>
                <a:gd name="T23" fmla="*/ 2 h 833"/>
                <a:gd name="T24" fmla="*/ 1 w 916"/>
                <a:gd name="T25" fmla="*/ 2 h 833"/>
                <a:gd name="T26" fmla="*/ 1 w 916"/>
                <a:gd name="T27" fmla="*/ 1 h 833"/>
                <a:gd name="T28" fmla="*/ 1 w 916"/>
                <a:gd name="T29" fmla="*/ 1 h 833"/>
                <a:gd name="T30" fmla="*/ 1 w 916"/>
                <a:gd name="T31" fmla="*/ 1 h 833"/>
                <a:gd name="T32" fmla="*/ 0 w 916"/>
                <a:gd name="T33" fmla="*/ 0 h 833"/>
                <a:gd name="T34" fmla="*/ 0 w 916"/>
                <a:gd name="T35" fmla="*/ 0 h 833"/>
                <a:gd name="T36" fmla="*/ 0 w 916"/>
                <a:gd name="T37" fmla="*/ 0 h 833"/>
                <a:gd name="T38" fmla="*/ 0 w 916"/>
                <a:gd name="T39" fmla="*/ 0 h 833"/>
                <a:gd name="T40" fmla="*/ 0 w 916"/>
                <a:gd name="T41" fmla="*/ 0 h 833"/>
                <a:gd name="T42" fmla="*/ 0 w 916"/>
                <a:gd name="T43" fmla="*/ 0 h 833"/>
                <a:gd name="T44" fmla="*/ 0 w 916"/>
                <a:gd name="T45" fmla="*/ 0 h 833"/>
                <a:gd name="T46" fmla="*/ 1 w 916"/>
                <a:gd name="T47" fmla="*/ 0 h 833"/>
                <a:gd name="T48" fmla="*/ 1 w 916"/>
                <a:gd name="T49" fmla="*/ 0 h 833"/>
                <a:gd name="T50" fmla="*/ 1 w 916"/>
                <a:gd name="T51" fmla="*/ 0 h 833"/>
                <a:gd name="T52" fmla="*/ 1 w 916"/>
                <a:gd name="T53" fmla="*/ 0 h 833"/>
                <a:gd name="T54" fmla="*/ 1 w 916"/>
                <a:gd name="T55" fmla="*/ 0 h 833"/>
                <a:gd name="T56" fmla="*/ 2 w 916"/>
                <a:gd name="T57" fmla="*/ 1 h 833"/>
                <a:gd name="T58" fmla="*/ 2 w 916"/>
                <a:gd name="T59" fmla="*/ 1 h 833"/>
                <a:gd name="T60" fmla="*/ 2 w 916"/>
                <a:gd name="T61" fmla="*/ 1 h 833"/>
                <a:gd name="T62" fmla="*/ 2 w 916"/>
                <a:gd name="T63" fmla="*/ 1 h 833"/>
                <a:gd name="T64" fmla="*/ 2 w 916"/>
                <a:gd name="T65" fmla="*/ 1 h 8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6"/>
                <a:gd name="T100" fmla="*/ 0 h 833"/>
                <a:gd name="T101" fmla="*/ 916 w 916"/>
                <a:gd name="T102" fmla="*/ 833 h 8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6" h="833">
                  <a:moveTo>
                    <a:pt x="821" y="244"/>
                  </a:moveTo>
                  <a:lnTo>
                    <a:pt x="892" y="336"/>
                  </a:lnTo>
                  <a:lnTo>
                    <a:pt x="916" y="428"/>
                  </a:lnTo>
                  <a:lnTo>
                    <a:pt x="898" y="516"/>
                  </a:lnTo>
                  <a:lnTo>
                    <a:pt x="851" y="599"/>
                  </a:lnTo>
                  <a:lnTo>
                    <a:pt x="785" y="675"/>
                  </a:lnTo>
                  <a:lnTo>
                    <a:pt x="705" y="741"/>
                  </a:lnTo>
                  <a:lnTo>
                    <a:pt x="626" y="795"/>
                  </a:lnTo>
                  <a:lnTo>
                    <a:pt x="555" y="833"/>
                  </a:lnTo>
                  <a:lnTo>
                    <a:pt x="536" y="756"/>
                  </a:lnTo>
                  <a:lnTo>
                    <a:pt x="521" y="653"/>
                  </a:lnTo>
                  <a:lnTo>
                    <a:pt x="501" y="535"/>
                  </a:lnTo>
                  <a:lnTo>
                    <a:pt x="472" y="409"/>
                  </a:lnTo>
                  <a:lnTo>
                    <a:pt x="427" y="291"/>
                  </a:lnTo>
                  <a:lnTo>
                    <a:pt x="360" y="185"/>
                  </a:lnTo>
                  <a:lnTo>
                    <a:pt x="264" y="106"/>
                  </a:lnTo>
                  <a:lnTo>
                    <a:pt x="134" y="61"/>
                  </a:lnTo>
                  <a:lnTo>
                    <a:pt x="0" y="61"/>
                  </a:lnTo>
                  <a:lnTo>
                    <a:pt x="103" y="28"/>
                  </a:lnTo>
                  <a:lnTo>
                    <a:pt x="214" y="7"/>
                  </a:lnTo>
                  <a:lnTo>
                    <a:pt x="326" y="0"/>
                  </a:lnTo>
                  <a:lnTo>
                    <a:pt x="438" y="8"/>
                  </a:lnTo>
                  <a:lnTo>
                    <a:pt x="547" y="34"/>
                  </a:lnTo>
                  <a:lnTo>
                    <a:pt x="649" y="82"/>
                  </a:lnTo>
                  <a:lnTo>
                    <a:pt x="741" y="151"/>
                  </a:lnTo>
                  <a:lnTo>
                    <a:pt x="821" y="244"/>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3" name="Freeform 41"/>
            <p:cNvSpPr>
              <a:spLocks/>
            </p:cNvSpPr>
            <p:nvPr/>
          </p:nvSpPr>
          <p:spPr bwMode="auto">
            <a:xfrm>
              <a:off x="1934" y="3553"/>
              <a:ext cx="132" cy="103"/>
            </a:xfrm>
            <a:custGeom>
              <a:avLst/>
              <a:gdLst>
                <a:gd name="T0" fmla="*/ 2 w 1051"/>
                <a:gd name="T1" fmla="*/ 1 h 720"/>
                <a:gd name="T2" fmla="*/ 2 w 1051"/>
                <a:gd name="T3" fmla="*/ 1 h 720"/>
                <a:gd name="T4" fmla="*/ 2 w 1051"/>
                <a:gd name="T5" fmla="*/ 1 h 720"/>
                <a:gd name="T6" fmla="*/ 1 w 1051"/>
                <a:gd name="T7" fmla="*/ 1 h 720"/>
                <a:gd name="T8" fmla="*/ 1 w 1051"/>
                <a:gd name="T9" fmla="*/ 1 h 720"/>
                <a:gd name="T10" fmla="*/ 1 w 1051"/>
                <a:gd name="T11" fmla="*/ 1 h 720"/>
                <a:gd name="T12" fmla="*/ 1 w 1051"/>
                <a:gd name="T13" fmla="*/ 1 h 720"/>
                <a:gd name="T14" fmla="*/ 1 w 1051"/>
                <a:gd name="T15" fmla="*/ 1 h 720"/>
                <a:gd name="T16" fmla="*/ 0 w 1051"/>
                <a:gd name="T17" fmla="*/ 2 h 720"/>
                <a:gd name="T18" fmla="*/ 0 w 1051"/>
                <a:gd name="T19" fmla="*/ 2 h 720"/>
                <a:gd name="T20" fmla="*/ 0 w 1051"/>
                <a:gd name="T21" fmla="*/ 2 h 720"/>
                <a:gd name="T22" fmla="*/ 0 w 1051"/>
                <a:gd name="T23" fmla="*/ 2 h 720"/>
                <a:gd name="T24" fmla="*/ 0 w 1051"/>
                <a:gd name="T25" fmla="*/ 2 h 720"/>
                <a:gd name="T26" fmla="*/ 0 w 1051"/>
                <a:gd name="T27" fmla="*/ 1 h 720"/>
                <a:gd name="T28" fmla="*/ 1 w 1051"/>
                <a:gd name="T29" fmla="*/ 1 h 720"/>
                <a:gd name="T30" fmla="*/ 1 w 1051"/>
                <a:gd name="T31" fmla="*/ 0 h 720"/>
                <a:gd name="T32" fmla="*/ 1 w 1051"/>
                <a:gd name="T33" fmla="*/ 0 h 720"/>
                <a:gd name="T34" fmla="*/ 2 w 1051"/>
                <a:gd name="T35" fmla="*/ 0 h 720"/>
                <a:gd name="T36" fmla="*/ 2 w 1051"/>
                <a:gd name="T37" fmla="*/ 0 h 720"/>
                <a:gd name="T38" fmla="*/ 2 w 1051"/>
                <a:gd name="T39" fmla="*/ 1 h 720"/>
                <a:gd name="T40" fmla="*/ 2 w 1051"/>
                <a:gd name="T41" fmla="*/ 1 h 720"/>
                <a:gd name="T42" fmla="*/ 2 w 1051"/>
                <a:gd name="T43" fmla="*/ 1 h 720"/>
                <a:gd name="T44" fmla="*/ 2 w 1051"/>
                <a:gd name="T45" fmla="*/ 1 h 720"/>
                <a:gd name="T46" fmla="*/ 2 w 1051"/>
                <a:gd name="T47" fmla="*/ 1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1"/>
                <a:gd name="T73" fmla="*/ 0 h 720"/>
                <a:gd name="T74" fmla="*/ 1051 w 105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1" h="720">
                  <a:moveTo>
                    <a:pt x="1051" y="333"/>
                  </a:moveTo>
                  <a:lnTo>
                    <a:pt x="935" y="262"/>
                  </a:lnTo>
                  <a:lnTo>
                    <a:pt x="819" y="238"/>
                  </a:lnTo>
                  <a:lnTo>
                    <a:pt x="702" y="251"/>
                  </a:lnTo>
                  <a:lnTo>
                    <a:pt x="585" y="291"/>
                  </a:lnTo>
                  <a:lnTo>
                    <a:pt x="470" y="349"/>
                  </a:lnTo>
                  <a:lnTo>
                    <a:pt x="355" y="417"/>
                  </a:lnTo>
                  <a:lnTo>
                    <a:pt x="243" y="482"/>
                  </a:lnTo>
                  <a:lnTo>
                    <a:pt x="134" y="537"/>
                  </a:lnTo>
                  <a:lnTo>
                    <a:pt x="0" y="720"/>
                  </a:lnTo>
                  <a:lnTo>
                    <a:pt x="46" y="544"/>
                  </a:lnTo>
                  <a:lnTo>
                    <a:pt x="145" y="362"/>
                  </a:lnTo>
                  <a:lnTo>
                    <a:pt x="284" y="198"/>
                  </a:lnTo>
                  <a:lnTo>
                    <a:pt x="447" y="71"/>
                  </a:lnTo>
                  <a:lnTo>
                    <a:pt x="620" y="0"/>
                  </a:lnTo>
                  <a:lnTo>
                    <a:pt x="787" y="7"/>
                  </a:lnTo>
                  <a:lnTo>
                    <a:pt x="936" y="111"/>
                  </a:lnTo>
                  <a:lnTo>
                    <a:pt x="1051" y="333"/>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4" name="Freeform 42"/>
            <p:cNvSpPr>
              <a:spLocks/>
            </p:cNvSpPr>
            <p:nvPr/>
          </p:nvSpPr>
          <p:spPr bwMode="auto">
            <a:xfrm>
              <a:off x="1683" y="3560"/>
              <a:ext cx="129" cy="139"/>
            </a:xfrm>
            <a:custGeom>
              <a:avLst/>
              <a:gdLst>
                <a:gd name="T0" fmla="*/ 2 w 1025"/>
                <a:gd name="T1" fmla="*/ 1 h 973"/>
                <a:gd name="T2" fmla="*/ 2 w 1025"/>
                <a:gd name="T3" fmla="*/ 1 h 973"/>
                <a:gd name="T4" fmla="*/ 2 w 1025"/>
                <a:gd name="T5" fmla="*/ 2 h 973"/>
                <a:gd name="T6" fmla="*/ 2 w 1025"/>
                <a:gd name="T7" fmla="*/ 2 h 973"/>
                <a:gd name="T8" fmla="*/ 2 w 1025"/>
                <a:gd name="T9" fmla="*/ 2 h 973"/>
                <a:gd name="T10" fmla="*/ 2 w 1025"/>
                <a:gd name="T11" fmla="*/ 2 h 973"/>
                <a:gd name="T12" fmla="*/ 1 w 1025"/>
                <a:gd name="T13" fmla="*/ 3 h 973"/>
                <a:gd name="T14" fmla="*/ 1 w 1025"/>
                <a:gd name="T15" fmla="*/ 3 h 973"/>
                <a:gd name="T16" fmla="*/ 1 w 1025"/>
                <a:gd name="T17" fmla="*/ 3 h 973"/>
                <a:gd name="T18" fmla="*/ 1 w 1025"/>
                <a:gd name="T19" fmla="*/ 3 h 973"/>
                <a:gd name="T20" fmla="*/ 1 w 1025"/>
                <a:gd name="T21" fmla="*/ 3 h 973"/>
                <a:gd name="T22" fmla="*/ 1 w 1025"/>
                <a:gd name="T23" fmla="*/ 3 h 973"/>
                <a:gd name="T24" fmla="*/ 1 w 1025"/>
                <a:gd name="T25" fmla="*/ 3 h 973"/>
                <a:gd name="T26" fmla="*/ 1 w 1025"/>
                <a:gd name="T27" fmla="*/ 3 h 973"/>
                <a:gd name="T28" fmla="*/ 1 w 1025"/>
                <a:gd name="T29" fmla="*/ 3 h 973"/>
                <a:gd name="T30" fmla="*/ 1 w 1025"/>
                <a:gd name="T31" fmla="*/ 3 h 973"/>
                <a:gd name="T32" fmla="*/ 1 w 1025"/>
                <a:gd name="T33" fmla="*/ 3 h 973"/>
                <a:gd name="T34" fmla="*/ 1 w 1025"/>
                <a:gd name="T35" fmla="*/ 3 h 973"/>
                <a:gd name="T36" fmla="*/ 1 w 1025"/>
                <a:gd name="T37" fmla="*/ 3 h 973"/>
                <a:gd name="T38" fmla="*/ 1 w 1025"/>
                <a:gd name="T39" fmla="*/ 3 h 973"/>
                <a:gd name="T40" fmla="*/ 1 w 1025"/>
                <a:gd name="T41" fmla="*/ 2 h 973"/>
                <a:gd name="T42" fmla="*/ 1 w 1025"/>
                <a:gd name="T43" fmla="*/ 2 h 973"/>
                <a:gd name="T44" fmla="*/ 1 w 1025"/>
                <a:gd name="T45" fmla="*/ 2 h 973"/>
                <a:gd name="T46" fmla="*/ 1 w 1025"/>
                <a:gd name="T47" fmla="*/ 2 h 973"/>
                <a:gd name="T48" fmla="*/ 1 w 1025"/>
                <a:gd name="T49" fmla="*/ 2 h 973"/>
                <a:gd name="T50" fmla="*/ 1 w 1025"/>
                <a:gd name="T51" fmla="*/ 2 h 973"/>
                <a:gd name="T52" fmla="*/ 1 w 1025"/>
                <a:gd name="T53" fmla="*/ 1 h 973"/>
                <a:gd name="T54" fmla="*/ 1 w 1025"/>
                <a:gd name="T55" fmla="*/ 1 h 973"/>
                <a:gd name="T56" fmla="*/ 1 w 1025"/>
                <a:gd name="T57" fmla="*/ 1 h 973"/>
                <a:gd name="T58" fmla="*/ 1 w 1025"/>
                <a:gd name="T59" fmla="*/ 1 h 973"/>
                <a:gd name="T60" fmla="*/ 1 w 1025"/>
                <a:gd name="T61" fmla="*/ 1 h 973"/>
                <a:gd name="T62" fmla="*/ 0 w 1025"/>
                <a:gd name="T63" fmla="*/ 1 h 973"/>
                <a:gd name="T64" fmla="*/ 0 w 1025"/>
                <a:gd name="T65" fmla="*/ 1 h 973"/>
                <a:gd name="T66" fmla="*/ 0 w 1025"/>
                <a:gd name="T67" fmla="*/ 1 h 973"/>
                <a:gd name="T68" fmla="*/ 0 w 1025"/>
                <a:gd name="T69" fmla="*/ 1 h 973"/>
                <a:gd name="T70" fmla="*/ 0 w 1025"/>
                <a:gd name="T71" fmla="*/ 1 h 973"/>
                <a:gd name="T72" fmla="*/ 0 w 1025"/>
                <a:gd name="T73" fmla="*/ 1 h 973"/>
                <a:gd name="T74" fmla="*/ 0 w 1025"/>
                <a:gd name="T75" fmla="*/ 1 h 973"/>
                <a:gd name="T76" fmla="*/ 0 w 1025"/>
                <a:gd name="T77" fmla="*/ 0 h 973"/>
                <a:gd name="T78" fmla="*/ 0 w 1025"/>
                <a:gd name="T79" fmla="*/ 0 h 973"/>
                <a:gd name="T80" fmla="*/ 0 w 1025"/>
                <a:gd name="T81" fmla="*/ 0 h 973"/>
                <a:gd name="T82" fmla="*/ 1 w 1025"/>
                <a:gd name="T83" fmla="*/ 0 h 973"/>
                <a:gd name="T84" fmla="*/ 1 w 1025"/>
                <a:gd name="T85" fmla="*/ 0 h 973"/>
                <a:gd name="T86" fmla="*/ 1 w 1025"/>
                <a:gd name="T87" fmla="*/ 0 h 973"/>
                <a:gd name="T88" fmla="*/ 1 w 1025"/>
                <a:gd name="T89" fmla="*/ 0 h 973"/>
                <a:gd name="T90" fmla="*/ 1 w 1025"/>
                <a:gd name="T91" fmla="*/ 0 h 973"/>
                <a:gd name="T92" fmla="*/ 1 w 1025"/>
                <a:gd name="T93" fmla="*/ 0 h 973"/>
                <a:gd name="T94" fmla="*/ 1 w 1025"/>
                <a:gd name="T95" fmla="*/ 0 h 973"/>
                <a:gd name="T96" fmla="*/ 1 w 1025"/>
                <a:gd name="T97" fmla="*/ 0 h 973"/>
                <a:gd name="T98" fmla="*/ 2 w 1025"/>
                <a:gd name="T99" fmla="*/ 0 h 973"/>
                <a:gd name="T100" fmla="*/ 2 w 1025"/>
                <a:gd name="T101" fmla="*/ 0 h 973"/>
                <a:gd name="T102" fmla="*/ 2 w 1025"/>
                <a:gd name="T103" fmla="*/ 0 h 973"/>
                <a:gd name="T104" fmla="*/ 2 w 1025"/>
                <a:gd name="T105" fmla="*/ 1 h 973"/>
                <a:gd name="T106" fmla="*/ 2 w 1025"/>
                <a:gd name="T107" fmla="*/ 1 h 973"/>
                <a:gd name="T108" fmla="*/ 2 w 1025"/>
                <a:gd name="T109" fmla="*/ 1 h 973"/>
                <a:gd name="T110" fmla="*/ 2 w 1025"/>
                <a:gd name="T111" fmla="*/ 1 h 973"/>
                <a:gd name="T112" fmla="*/ 2 w 1025"/>
                <a:gd name="T113" fmla="*/ 1 h 973"/>
                <a:gd name="T114" fmla="*/ 2 w 1025"/>
                <a:gd name="T115" fmla="*/ 1 h 9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5"/>
                <a:gd name="T175" fmla="*/ 0 h 973"/>
                <a:gd name="T176" fmla="*/ 1025 w 1025"/>
                <a:gd name="T177" fmla="*/ 973 h 9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5" h="973">
                  <a:moveTo>
                    <a:pt x="957" y="244"/>
                  </a:moveTo>
                  <a:lnTo>
                    <a:pt x="1021" y="403"/>
                  </a:lnTo>
                  <a:lnTo>
                    <a:pt x="1025" y="534"/>
                  </a:lnTo>
                  <a:lnTo>
                    <a:pt x="982" y="643"/>
                  </a:lnTo>
                  <a:lnTo>
                    <a:pt x="901" y="731"/>
                  </a:lnTo>
                  <a:lnTo>
                    <a:pt x="796" y="805"/>
                  </a:lnTo>
                  <a:lnTo>
                    <a:pt x="679" y="865"/>
                  </a:lnTo>
                  <a:lnTo>
                    <a:pt x="563" y="922"/>
                  </a:lnTo>
                  <a:lnTo>
                    <a:pt x="460" y="973"/>
                  </a:lnTo>
                  <a:lnTo>
                    <a:pt x="436" y="950"/>
                  </a:lnTo>
                  <a:lnTo>
                    <a:pt x="410" y="934"/>
                  </a:lnTo>
                  <a:lnTo>
                    <a:pt x="381" y="926"/>
                  </a:lnTo>
                  <a:lnTo>
                    <a:pt x="350" y="921"/>
                  </a:lnTo>
                  <a:lnTo>
                    <a:pt x="321" y="921"/>
                  </a:lnTo>
                  <a:lnTo>
                    <a:pt x="289" y="921"/>
                  </a:lnTo>
                  <a:lnTo>
                    <a:pt x="259" y="919"/>
                  </a:lnTo>
                  <a:lnTo>
                    <a:pt x="229" y="913"/>
                  </a:lnTo>
                  <a:lnTo>
                    <a:pt x="247" y="862"/>
                  </a:lnTo>
                  <a:lnTo>
                    <a:pt x="283" y="813"/>
                  </a:lnTo>
                  <a:lnTo>
                    <a:pt x="325" y="764"/>
                  </a:lnTo>
                  <a:lnTo>
                    <a:pt x="367" y="715"/>
                  </a:lnTo>
                  <a:lnTo>
                    <a:pt x="401" y="665"/>
                  </a:lnTo>
                  <a:lnTo>
                    <a:pt x="417" y="611"/>
                  </a:lnTo>
                  <a:lnTo>
                    <a:pt x="407" y="552"/>
                  </a:lnTo>
                  <a:lnTo>
                    <a:pt x="362" y="487"/>
                  </a:lnTo>
                  <a:lnTo>
                    <a:pt x="321" y="441"/>
                  </a:lnTo>
                  <a:lnTo>
                    <a:pt x="279" y="398"/>
                  </a:lnTo>
                  <a:lnTo>
                    <a:pt x="238" y="359"/>
                  </a:lnTo>
                  <a:lnTo>
                    <a:pt x="196" y="325"/>
                  </a:lnTo>
                  <a:lnTo>
                    <a:pt x="151" y="298"/>
                  </a:lnTo>
                  <a:lnTo>
                    <a:pt x="104" y="281"/>
                  </a:lnTo>
                  <a:lnTo>
                    <a:pt x="55" y="276"/>
                  </a:lnTo>
                  <a:lnTo>
                    <a:pt x="0" y="283"/>
                  </a:lnTo>
                  <a:lnTo>
                    <a:pt x="34" y="193"/>
                  </a:lnTo>
                  <a:lnTo>
                    <a:pt x="79" y="137"/>
                  </a:lnTo>
                  <a:lnTo>
                    <a:pt x="133" y="108"/>
                  </a:lnTo>
                  <a:lnTo>
                    <a:pt x="194" y="97"/>
                  </a:lnTo>
                  <a:lnTo>
                    <a:pt x="257" y="90"/>
                  </a:lnTo>
                  <a:lnTo>
                    <a:pt x="325" y="79"/>
                  </a:lnTo>
                  <a:lnTo>
                    <a:pt x="393" y="53"/>
                  </a:lnTo>
                  <a:lnTo>
                    <a:pt x="460" y="0"/>
                  </a:lnTo>
                  <a:lnTo>
                    <a:pt x="524" y="19"/>
                  </a:lnTo>
                  <a:lnTo>
                    <a:pt x="593" y="32"/>
                  </a:lnTo>
                  <a:lnTo>
                    <a:pt x="661" y="45"/>
                  </a:lnTo>
                  <a:lnTo>
                    <a:pt x="729" y="61"/>
                  </a:lnTo>
                  <a:lnTo>
                    <a:pt x="794" y="84"/>
                  </a:lnTo>
                  <a:lnTo>
                    <a:pt x="854" y="119"/>
                  </a:lnTo>
                  <a:lnTo>
                    <a:pt x="908" y="172"/>
                  </a:lnTo>
                  <a:lnTo>
                    <a:pt x="957" y="244"/>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5" name="Freeform 43"/>
            <p:cNvSpPr>
              <a:spLocks/>
            </p:cNvSpPr>
            <p:nvPr/>
          </p:nvSpPr>
          <p:spPr bwMode="auto">
            <a:xfrm>
              <a:off x="1947" y="3609"/>
              <a:ext cx="122" cy="140"/>
            </a:xfrm>
            <a:custGeom>
              <a:avLst/>
              <a:gdLst>
                <a:gd name="T0" fmla="*/ 2 w 972"/>
                <a:gd name="T1" fmla="*/ 1 h 978"/>
                <a:gd name="T2" fmla="*/ 2 w 972"/>
                <a:gd name="T3" fmla="*/ 1 h 978"/>
                <a:gd name="T4" fmla="*/ 2 w 972"/>
                <a:gd name="T5" fmla="*/ 1 h 978"/>
                <a:gd name="T6" fmla="*/ 2 w 972"/>
                <a:gd name="T7" fmla="*/ 1 h 978"/>
                <a:gd name="T8" fmla="*/ 2 w 972"/>
                <a:gd name="T9" fmla="*/ 1 h 978"/>
                <a:gd name="T10" fmla="*/ 2 w 972"/>
                <a:gd name="T11" fmla="*/ 2 h 978"/>
                <a:gd name="T12" fmla="*/ 2 w 972"/>
                <a:gd name="T13" fmla="*/ 2 h 978"/>
                <a:gd name="T14" fmla="*/ 1 w 972"/>
                <a:gd name="T15" fmla="*/ 2 h 978"/>
                <a:gd name="T16" fmla="*/ 1 w 972"/>
                <a:gd name="T17" fmla="*/ 2 h 978"/>
                <a:gd name="T18" fmla="*/ 1 w 972"/>
                <a:gd name="T19" fmla="*/ 2 h 978"/>
                <a:gd name="T20" fmla="*/ 1 w 972"/>
                <a:gd name="T21" fmla="*/ 2 h 978"/>
                <a:gd name="T22" fmla="*/ 1 w 972"/>
                <a:gd name="T23" fmla="*/ 2 h 978"/>
                <a:gd name="T24" fmla="*/ 1 w 972"/>
                <a:gd name="T25" fmla="*/ 2 h 978"/>
                <a:gd name="T26" fmla="*/ 1 w 972"/>
                <a:gd name="T27" fmla="*/ 2 h 978"/>
                <a:gd name="T28" fmla="*/ 1 w 972"/>
                <a:gd name="T29" fmla="*/ 2 h 978"/>
                <a:gd name="T30" fmla="*/ 1 w 972"/>
                <a:gd name="T31" fmla="*/ 1 h 978"/>
                <a:gd name="T32" fmla="*/ 1 w 972"/>
                <a:gd name="T33" fmla="*/ 1 h 978"/>
                <a:gd name="T34" fmla="*/ 1 w 972"/>
                <a:gd name="T35" fmla="*/ 1 h 978"/>
                <a:gd name="T36" fmla="*/ 1 w 972"/>
                <a:gd name="T37" fmla="*/ 1 h 978"/>
                <a:gd name="T38" fmla="*/ 1 w 972"/>
                <a:gd name="T39" fmla="*/ 1 h 978"/>
                <a:gd name="T40" fmla="*/ 1 w 972"/>
                <a:gd name="T41" fmla="*/ 1 h 978"/>
                <a:gd name="T42" fmla="*/ 1 w 972"/>
                <a:gd name="T43" fmla="*/ 1 h 978"/>
                <a:gd name="T44" fmla="*/ 1 w 972"/>
                <a:gd name="T45" fmla="*/ 2 h 978"/>
                <a:gd name="T46" fmla="*/ 1 w 972"/>
                <a:gd name="T47" fmla="*/ 2 h 978"/>
                <a:gd name="T48" fmla="*/ 1 w 972"/>
                <a:gd name="T49" fmla="*/ 2 h 978"/>
                <a:gd name="T50" fmla="*/ 0 w 972"/>
                <a:gd name="T51" fmla="*/ 2 h 978"/>
                <a:gd name="T52" fmla="*/ 0 w 972"/>
                <a:gd name="T53" fmla="*/ 2 h 978"/>
                <a:gd name="T54" fmla="*/ 0 w 972"/>
                <a:gd name="T55" fmla="*/ 2 h 978"/>
                <a:gd name="T56" fmla="*/ 0 w 972"/>
                <a:gd name="T57" fmla="*/ 3 h 978"/>
                <a:gd name="T58" fmla="*/ 0 w 972"/>
                <a:gd name="T59" fmla="*/ 3 h 978"/>
                <a:gd name="T60" fmla="*/ 0 w 972"/>
                <a:gd name="T61" fmla="*/ 3 h 978"/>
                <a:gd name="T62" fmla="*/ 0 w 972"/>
                <a:gd name="T63" fmla="*/ 2 h 978"/>
                <a:gd name="T64" fmla="*/ 0 w 972"/>
                <a:gd name="T65" fmla="*/ 2 h 978"/>
                <a:gd name="T66" fmla="*/ 0 w 972"/>
                <a:gd name="T67" fmla="*/ 2 h 978"/>
                <a:gd name="T68" fmla="*/ 0 w 972"/>
                <a:gd name="T69" fmla="*/ 2 h 978"/>
                <a:gd name="T70" fmla="*/ 0 w 972"/>
                <a:gd name="T71" fmla="*/ 2 h 978"/>
                <a:gd name="T72" fmla="*/ 0 w 972"/>
                <a:gd name="T73" fmla="*/ 1 h 978"/>
                <a:gd name="T74" fmla="*/ 0 w 972"/>
                <a:gd name="T75" fmla="*/ 1 h 978"/>
                <a:gd name="T76" fmla="*/ 0 w 972"/>
                <a:gd name="T77" fmla="*/ 1 h 978"/>
                <a:gd name="T78" fmla="*/ 0 w 972"/>
                <a:gd name="T79" fmla="*/ 1 h 978"/>
                <a:gd name="T80" fmla="*/ 1 w 972"/>
                <a:gd name="T81" fmla="*/ 1 h 978"/>
                <a:gd name="T82" fmla="*/ 1 w 972"/>
                <a:gd name="T83" fmla="*/ 0 h 978"/>
                <a:gd name="T84" fmla="*/ 1 w 972"/>
                <a:gd name="T85" fmla="*/ 0 h 978"/>
                <a:gd name="T86" fmla="*/ 1 w 972"/>
                <a:gd name="T87" fmla="*/ 0 h 978"/>
                <a:gd name="T88" fmla="*/ 2 w 972"/>
                <a:gd name="T89" fmla="*/ 0 h 978"/>
                <a:gd name="T90" fmla="*/ 2 w 972"/>
                <a:gd name="T91" fmla="*/ 0 h 978"/>
                <a:gd name="T92" fmla="*/ 2 w 972"/>
                <a:gd name="T93" fmla="*/ 1 h 978"/>
                <a:gd name="T94" fmla="*/ 2 w 972"/>
                <a:gd name="T95" fmla="*/ 1 h 978"/>
                <a:gd name="T96" fmla="*/ 2 w 972"/>
                <a:gd name="T97" fmla="*/ 1 h 978"/>
                <a:gd name="T98" fmla="*/ 2 w 972"/>
                <a:gd name="T99" fmla="*/ 1 h 978"/>
                <a:gd name="T100" fmla="*/ 2 w 972"/>
                <a:gd name="T101" fmla="*/ 1 h 9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72"/>
                <a:gd name="T154" fmla="*/ 0 h 978"/>
                <a:gd name="T155" fmla="*/ 972 w 972"/>
                <a:gd name="T156" fmla="*/ 978 h 9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72" h="978">
                  <a:moveTo>
                    <a:pt x="948" y="186"/>
                  </a:moveTo>
                  <a:lnTo>
                    <a:pt x="972" y="276"/>
                  </a:lnTo>
                  <a:lnTo>
                    <a:pt x="966" y="349"/>
                  </a:lnTo>
                  <a:lnTo>
                    <a:pt x="934" y="412"/>
                  </a:lnTo>
                  <a:lnTo>
                    <a:pt x="887" y="469"/>
                  </a:lnTo>
                  <a:lnTo>
                    <a:pt x="829" y="523"/>
                  </a:lnTo>
                  <a:lnTo>
                    <a:pt x="771" y="583"/>
                  </a:lnTo>
                  <a:lnTo>
                    <a:pt x="719" y="651"/>
                  </a:lnTo>
                  <a:lnTo>
                    <a:pt x="681" y="734"/>
                  </a:lnTo>
                  <a:lnTo>
                    <a:pt x="681" y="688"/>
                  </a:lnTo>
                  <a:lnTo>
                    <a:pt x="682" y="643"/>
                  </a:lnTo>
                  <a:lnTo>
                    <a:pt x="680" y="600"/>
                  </a:lnTo>
                  <a:lnTo>
                    <a:pt x="676" y="559"/>
                  </a:lnTo>
                  <a:lnTo>
                    <a:pt x="665" y="520"/>
                  </a:lnTo>
                  <a:lnTo>
                    <a:pt x="649" y="485"/>
                  </a:lnTo>
                  <a:lnTo>
                    <a:pt x="622" y="456"/>
                  </a:lnTo>
                  <a:lnTo>
                    <a:pt x="586" y="429"/>
                  </a:lnTo>
                  <a:lnTo>
                    <a:pt x="507" y="429"/>
                  </a:lnTo>
                  <a:lnTo>
                    <a:pt x="440" y="456"/>
                  </a:lnTo>
                  <a:lnTo>
                    <a:pt x="385" y="501"/>
                  </a:lnTo>
                  <a:lnTo>
                    <a:pt x="334" y="562"/>
                  </a:lnTo>
                  <a:lnTo>
                    <a:pt x="286" y="629"/>
                  </a:lnTo>
                  <a:lnTo>
                    <a:pt x="238" y="699"/>
                  </a:lnTo>
                  <a:lnTo>
                    <a:pt x="186" y="762"/>
                  </a:lnTo>
                  <a:lnTo>
                    <a:pt x="126" y="815"/>
                  </a:lnTo>
                  <a:lnTo>
                    <a:pt x="126" y="978"/>
                  </a:lnTo>
                  <a:lnTo>
                    <a:pt x="93" y="914"/>
                  </a:lnTo>
                  <a:lnTo>
                    <a:pt x="61" y="843"/>
                  </a:lnTo>
                  <a:lnTo>
                    <a:pt x="33" y="769"/>
                  </a:lnTo>
                  <a:lnTo>
                    <a:pt x="14" y="691"/>
                  </a:lnTo>
                  <a:lnTo>
                    <a:pt x="2" y="613"/>
                  </a:lnTo>
                  <a:lnTo>
                    <a:pt x="0" y="535"/>
                  </a:lnTo>
                  <a:lnTo>
                    <a:pt x="8" y="461"/>
                  </a:lnTo>
                  <a:lnTo>
                    <a:pt x="31" y="389"/>
                  </a:lnTo>
                  <a:lnTo>
                    <a:pt x="137" y="304"/>
                  </a:lnTo>
                  <a:lnTo>
                    <a:pt x="254" y="208"/>
                  </a:lnTo>
                  <a:lnTo>
                    <a:pt x="378" y="118"/>
                  </a:lnTo>
                  <a:lnTo>
                    <a:pt x="504" y="45"/>
                  </a:lnTo>
                  <a:lnTo>
                    <a:pt x="627" y="0"/>
                  </a:lnTo>
                  <a:lnTo>
                    <a:pt x="746" y="2"/>
                  </a:lnTo>
                  <a:lnTo>
                    <a:pt x="854" y="57"/>
                  </a:lnTo>
                  <a:lnTo>
                    <a:pt x="948" y="186"/>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6" name="Freeform 44"/>
            <p:cNvSpPr>
              <a:spLocks/>
            </p:cNvSpPr>
            <p:nvPr/>
          </p:nvSpPr>
          <p:spPr bwMode="auto">
            <a:xfrm>
              <a:off x="1643" y="3644"/>
              <a:ext cx="62" cy="55"/>
            </a:xfrm>
            <a:custGeom>
              <a:avLst/>
              <a:gdLst>
                <a:gd name="T0" fmla="*/ 1 w 498"/>
                <a:gd name="T1" fmla="*/ 0 h 385"/>
                <a:gd name="T2" fmla="*/ 1 w 498"/>
                <a:gd name="T3" fmla="*/ 0 h 385"/>
                <a:gd name="T4" fmla="*/ 1 w 498"/>
                <a:gd name="T5" fmla="*/ 0 h 385"/>
                <a:gd name="T6" fmla="*/ 1 w 498"/>
                <a:gd name="T7" fmla="*/ 0 h 385"/>
                <a:gd name="T8" fmla="*/ 1 w 498"/>
                <a:gd name="T9" fmla="*/ 0 h 385"/>
                <a:gd name="T10" fmla="*/ 1 w 498"/>
                <a:gd name="T11" fmla="*/ 0 h 385"/>
                <a:gd name="T12" fmla="*/ 1 w 498"/>
                <a:gd name="T13" fmla="*/ 0 h 385"/>
                <a:gd name="T14" fmla="*/ 1 w 498"/>
                <a:gd name="T15" fmla="*/ 0 h 385"/>
                <a:gd name="T16" fmla="*/ 1 w 498"/>
                <a:gd name="T17" fmla="*/ 0 h 385"/>
                <a:gd name="T18" fmla="*/ 1 w 498"/>
                <a:gd name="T19" fmla="*/ 0 h 385"/>
                <a:gd name="T20" fmla="*/ 1 w 498"/>
                <a:gd name="T21" fmla="*/ 0 h 385"/>
                <a:gd name="T22" fmla="*/ 1 w 498"/>
                <a:gd name="T23" fmla="*/ 1 h 385"/>
                <a:gd name="T24" fmla="*/ 1 w 498"/>
                <a:gd name="T25" fmla="*/ 1 h 385"/>
                <a:gd name="T26" fmla="*/ 0 w 498"/>
                <a:gd name="T27" fmla="*/ 1 h 385"/>
                <a:gd name="T28" fmla="*/ 0 w 498"/>
                <a:gd name="T29" fmla="*/ 1 h 385"/>
                <a:gd name="T30" fmla="*/ 0 w 498"/>
                <a:gd name="T31" fmla="*/ 1 h 385"/>
                <a:gd name="T32" fmla="*/ 0 w 498"/>
                <a:gd name="T33" fmla="*/ 1 h 385"/>
                <a:gd name="T34" fmla="*/ 0 w 498"/>
                <a:gd name="T35" fmla="*/ 1 h 385"/>
                <a:gd name="T36" fmla="*/ 0 w 498"/>
                <a:gd name="T37" fmla="*/ 1 h 385"/>
                <a:gd name="T38" fmla="*/ 0 w 498"/>
                <a:gd name="T39" fmla="*/ 0 h 385"/>
                <a:gd name="T40" fmla="*/ 0 w 498"/>
                <a:gd name="T41" fmla="*/ 0 h 385"/>
                <a:gd name="T42" fmla="*/ 0 w 498"/>
                <a:gd name="T43" fmla="*/ 0 h 385"/>
                <a:gd name="T44" fmla="*/ 0 w 498"/>
                <a:gd name="T45" fmla="*/ 0 h 385"/>
                <a:gd name="T46" fmla="*/ 0 w 498"/>
                <a:gd name="T47" fmla="*/ 0 h 385"/>
                <a:gd name="T48" fmla="*/ 0 w 498"/>
                <a:gd name="T49" fmla="*/ 0 h 385"/>
                <a:gd name="T50" fmla="*/ 0 w 498"/>
                <a:gd name="T51" fmla="*/ 0 h 385"/>
                <a:gd name="T52" fmla="*/ 0 w 498"/>
                <a:gd name="T53" fmla="*/ 0 h 385"/>
                <a:gd name="T54" fmla="*/ 0 w 498"/>
                <a:gd name="T55" fmla="*/ 0 h 385"/>
                <a:gd name="T56" fmla="*/ 0 w 498"/>
                <a:gd name="T57" fmla="*/ 0 h 385"/>
                <a:gd name="T58" fmla="*/ 0 w 498"/>
                <a:gd name="T59" fmla="*/ 0 h 385"/>
                <a:gd name="T60" fmla="*/ 1 w 498"/>
                <a:gd name="T61" fmla="*/ 0 h 385"/>
                <a:gd name="T62" fmla="*/ 1 w 498"/>
                <a:gd name="T63" fmla="*/ 0 h 385"/>
                <a:gd name="T64" fmla="*/ 1 w 498"/>
                <a:gd name="T65" fmla="*/ 0 h 385"/>
                <a:gd name="T66" fmla="*/ 1 w 498"/>
                <a:gd name="T67" fmla="*/ 0 h 3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8"/>
                <a:gd name="T103" fmla="*/ 0 h 385"/>
                <a:gd name="T104" fmla="*/ 498 w 498"/>
                <a:gd name="T105" fmla="*/ 385 h 3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8" h="385">
                  <a:moveTo>
                    <a:pt x="498" y="41"/>
                  </a:moveTo>
                  <a:lnTo>
                    <a:pt x="484" y="37"/>
                  </a:lnTo>
                  <a:lnTo>
                    <a:pt x="472" y="37"/>
                  </a:lnTo>
                  <a:lnTo>
                    <a:pt x="461" y="40"/>
                  </a:lnTo>
                  <a:lnTo>
                    <a:pt x="450" y="46"/>
                  </a:lnTo>
                  <a:lnTo>
                    <a:pt x="438" y="55"/>
                  </a:lnTo>
                  <a:lnTo>
                    <a:pt x="427" y="65"/>
                  </a:lnTo>
                  <a:lnTo>
                    <a:pt x="415" y="74"/>
                  </a:lnTo>
                  <a:lnTo>
                    <a:pt x="402" y="82"/>
                  </a:lnTo>
                  <a:lnTo>
                    <a:pt x="385" y="150"/>
                  </a:lnTo>
                  <a:lnTo>
                    <a:pt x="350" y="202"/>
                  </a:lnTo>
                  <a:lnTo>
                    <a:pt x="302" y="240"/>
                  </a:lnTo>
                  <a:lnTo>
                    <a:pt x="245" y="272"/>
                  </a:lnTo>
                  <a:lnTo>
                    <a:pt x="182" y="299"/>
                  </a:lnTo>
                  <a:lnTo>
                    <a:pt x="117" y="325"/>
                  </a:lnTo>
                  <a:lnTo>
                    <a:pt x="55" y="353"/>
                  </a:lnTo>
                  <a:lnTo>
                    <a:pt x="0" y="385"/>
                  </a:lnTo>
                  <a:lnTo>
                    <a:pt x="268" y="143"/>
                  </a:lnTo>
                  <a:lnTo>
                    <a:pt x="252" y="122"/>
                  </a:lnTo>
                  <a:lnTo>
                    <a:pt x="230" y="103"/>
                  </a:lnTo>
                  <a:lnTo>
                    <a:pt x="209" y="87"/>
                  </a:lnTo>
                  <a:lnTo>
                    <a:pt x="192" y="72"/>
                  </a:lnTo>
                  <a:lnTo>
                    <a:pt x="182" y="57"/>
                  </a:lnTo>
                  <a:lnTo>
                    <a:pt x="182" y="40"/>
                  </a:lnTo>
                  <a:lnTo>
                    <a:pt x="197" y="22"/>
                  </a:lnTo>
                  <a:lnTo>
                    <a:pt x="231" y="0"/>
                  </a:lnTo>
                  <a:lnTo>
                    <a:pt x="498"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7" name="Freeform 45"/>
            <p:cNvSpPr>
              <a:spLocks/>
            </p:cNvSpPr>
            <p:nvPr/>
          </p:nvSpPr>
          <p:spPr bwMode="auto">
            <a:xfrm>
              <a:off x="1929" y="3670"/>
              <a:ext cx="5" cy="20"/>
            </a:xfrm>
            <a:custGeom>
              <a:avLst/>
              <a:gdLst>
                <a:gd name="T0" fmla="*/ 0 w 39"/>
                <a:gd name="T1" fmla="*/ 0 h 142"/>
                <a:gd name="T2" fmla="*/ 0 w 39"/>
                <a:gd name="T3" fmla="*/ 0 h 142"/>
                <a:gd name="T4" fmla="*/ 0 w 39"/>
                <a:gd name="T5" fmla="*/ 0 h 142"/>
                <a:gd name="T6" fmla="*/ 0 w 39"/>
                <a:gd name="T7" fmla="*/ 0 h 142"/>
                <a:gd name="T8" fmla="*/ 0 w 39"/>
                <a:gd name="T9" fmla="*/ 0 h 142"/>
                <a:gd name="T10" fmla="*/ 0 w 39"/>
                <a:gd name="T11" fmla="*/ 0 h 142"/>
                <a:gd name="T12" fmla="*/ 0 w 39"/>
                <a:gd name="T13" fmla="*/ 0 h 142"/>
                <a:gd name="T14" fmla="*/ 0 w 39"/>
                <a:gd name="T15" fmla="*/ 0 h 14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42"/>
                <a:gd name="T26" fmla="*/ 39 w 39"/>
                <a:gd name="T27" fmla="*/ 142 h 1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42">
                  <a:moveTo>
                    <a:pt x="0" y="0"/>
                  </a:moveTo>
                  <a:lnTo>
                    <a:pt x="39" y="0"/>
                  </a:lnTo>
                  <a:lnTo>
                    <a:pt x="39" y="142"/>
                  </a:lnTo>
                  <a:lnTo>
                    <a:pt x="0" y="142"/>
                  </a:lnTo>
                  <a:lnTo>
                    <a:pt x="0" y="0"/>
                  </a:lnTo>
                  <a:close/>
                </a:path>
              </a:pathLst>
            </a:custGeom>
            <a:solidFill>
              <a:srgbClr val="F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8" name="Freeform 46"/>
            <p:cNvSpPr>
              <a:spLocks/>
            </p:cNvSpPr>
            <p:nvPr/>
          </p:nvSpPr>
          <p:spPr bwMode="auto">
            <a:xfrm>
              <a:off x="1992" y="3714"/>
              <a:ext cx="17" cy="69"/>
            </a:xfrm>
            <a:custGeom>
              <a:avLst/>
              <a:gdLst>
                <a:gd name="T0" fmla="*/ 0 w 139"/>
                <a:gd name="T1" fmla="*/ 0 h 487"/>
                <a:gd name="T2" fmla="*/ 0 w 139"/>
                <a:gd name="T3" fmla="*/ 0 h 487"/>
                <a:gd name="T4" fmla="*/ 0 w 139"/>
                <a:gd name="T5" fmla="*/ 0 h 487"/>
                <a:gd name="T6" fmla="*/ 0 w 139"/>
                <a:gd name="T7" fmla="*/ 1 h 487"/>
                <a:gd name="T8" fmla="*/ 0 w 139"/>
                <a:gd name="T9" fmla="*/ 1 h 487"/>
                <a:gd name="T10" fmla="*/ 0 w 139"/>
                <a:gd name="T11" fmla="*/ 1 h 487"/>
                <a:gd name="T12" fmla="*/ 0 w 139"/>
                <a:gd name="T13" fmla="*/ 1 h 487"/>
                <a:gd name="T14" fmla="*/ 0 w 139"/>
                <a:gd name="T15" fmla="*/ 1 h 487"/>
                <a:gd name="T16" fmla="*/ 0 w 139"/>
                <a:gd name="T17" fmla="*/ 1 h 487"/>
                <a:gd name="T18" fmla="*/ 0 w 139"/>
                <a:gd name="T19" fmla="*/ 1 h 487"/>
                <a:gd name="T20" fmla="*/ 0 w 139"/>
                <a:gd name="T21" fmla="*/ 0 h 487"/>
                <a:gd name="T22" fmla="*/ 0 w 139"/>
                <a:gd name="T23" fmla="*/ 0 h 487"/>
                <a:gd name="T24" fmla="*/ 0 w 139"/>
                <a:gd name="T25" fmla="*/ 0 h 487"/>
                <a:gd name="T26" fmla="*/ 0 w 139"/>
                <a:gd name="T27" fmla="*/ 0 h 487"/>
                <a:gd name="T28" fmla="*/ 0 w 139"/>
                <a:gd name="T29" fmla="*/ 0 h 4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
                <a:gd name="T46" fmla="*/ 0 h 487"/>
                <a:gd name="T47" fmla="*/ 139 w 139"/>
                <a:gd name="T48" fmla="*/ 487 h 4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 h="487">
                  <a:moveTo>
                    <a:pt x="135" y="0"/>
                  </a:moveTo>
                  <a:lnTo>
                    <a:pt x="131" y="64"/>
                  </a:lnTo>
                  <a:lnTo>
                    <a:pt x="135" y="131"/>
                  </a:lnTo>
                  <a:lnTo>
                    <a:pt x="139" y="198"/>
                  </a:lnTo>
                  <a:lnTo>
                    <a:pt x="139" y="267"/>
                  </a:lnTo>
                  <a:lnTo>
                    <a:pt x="129" y="331"/>
                  </a:lnTo>
                  <a:lnTo>
                    <a:pt x="106" y="391"/>
                  </a:lnTo>
                  <a:lnTo>
                    <a:pt x="65" y="445"/>
                  </a:lnTo>
                  <a:lnTo>
                    <a:pt x="0" y="487"/>
                  </a:lnTo>
                  <a:lnTo>
                    <a:pt x="57" y="0"/>
                  </a:lnTo>
                  <a:lnTo>
                    <a:pt x="1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p:txBody>
          <a:bodyPr rtlCol="0">
            <a:normAutofit/>
          </a:bodyPr>
          <a:lstStyle/>
          <a:p>
            <a:pPr fontAlgn="auto">
              <a:spcAft>
                <a:spcPts val="0"/>
              </a:spcAft>
              <a:defRPr/>
            </a:pPr>
            <a:r>
              <a:rPr lang="en-US"/>
              <a:t>If You Owe Money</a:t>
            </a:r>
          </a:p>
        </p:txBody>
      </p:sp>
      <p:sp>
        <p:nvSpPr>
          <p:cNvPr id="31747" name="Rectangle 7"/>
          <p:cNvSpPr>
            <a:spLocks noGrp="1" noChangeArrowheads="1"/>
          </p:cNvSpPr>
          <p:nvPr>
            <p:ph idx="1"/>
          </p:nvPr>
        </p:nvSpPr>
        <p:spPr>
          <a:xfrm>
            <a:off x="533400" y="1981200"/>
            <a:ext cx="7696200" cy="4151313"/>
          </a:xfrm>
        </p:spPr>
        <p:txBody>
          <a:bodyPr/>
          <a:lstStyle/>
          <a:p>
            <a:r>
              <a:rPr lang="en-US"/>
              <a:t>Get time to pay</a:t>
            </a:r>
          </a:p>
          <a:p>
            <a:r>
              <a:rPr lang="en-US"/>
              <a:t>Get rid of penalties</a:t>
            </a:r>
          </a:p>
          <a:p>
            <a:r>
              <a:rPr lang="en-US"/>
              <a:t>Settle for a percentage of amount due</a:t>
            </a:r>
          </a:p>
          <a:p>
            <a:pPr lvl="1"/>
            <a:r>
              <a:rPr lang="en-US"/>
              <a:t>Based on ability to pay, not amount owed</a:t>
            </a:r>
          </a:p>
          <a:p>
            <a:r>
              <a:rPr lang="en-US"/>
              <a:t>Bankruptcy usually not an answer</a:t>
            </a:r>
          </a:p>
          <a:p>
            <a:r>
              <a:rPr lang="en-US"/>
              <a:t>Third party financing</a:t>
            </a:r>
          </a:p>
        </p:txBody>
      </p:sp>
      <p:sp>
        <p:nvSpPr>
          <p:cNvPr id="317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3174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310A598E-6690-40A1-910A-05CB6138506E}" type="slidenum">
              <a:rPr lang="en-US" sz="1200">
                <a:solidFill>
                  <a:schemeClr val="bg1"/>
                </a:solidFill>
                <a:latin typeface="Arial" panose="020B0604020202020204" pitchFamily="34" charset="0"/>
              </a:rPr>
              <a:pPr eaLnBrk="1" hangingPunct="1"/>
              <a:t>26</a:t>
            </a:fld>
            <a:endParaRPr lang="en-US" sz="1200">
              <a:solidFill>
                <a:schemeClr val="bg1"/>
              </a:solidFill>
              <a:latin typeface="Arial" panose="020B0604020202020204" pitchFamily="34" charset="0"/>
            </a:endParaRPr>
          </a:p>
        </p:txBody>
      </p:sp>
      <p:pic>
        <p:nvPicPr>
          <p:cNvPr id="31750" name="Picture 11" descr="old man cuffed to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114800"/>
            <a:ext cx="21145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p:txBody>
          <a:bodyPr rtlCol="0">
            <a:normAutofit/>
          </a:bodyPr>
          <a:lstStyle/>
          <a:p>
            <a:pPr fontAlgn="auto">
              <a:spcAft>
                <a:spcPts val="0"/>
              </a:spcAft>
              <a:defRPr/>
            </a:pPr>
            <a:r>
              <a:rPr lang="en-US" dirty="0"/>
              <a:t>How About Audits</a:t>
            </a:r>
          </a:p>
        </p:txBody>
      </p:sp>
      <p:sp>
        <p:nvSpPr>
          <p:cNvPr id="32771" name="Rectangle 7"/>
          <p:cNvSpPr>
            <a:spLocks noGrp="1" noChangeArrowheads="1"/>
          </p:cNvSpPr>
          <p:nvPr>
            <p:ph idx="1"/>
          </p:nvPr>
        </p:nvSpPr>
        <p:spPr>
          <a:xfrm>
            <a:off x="2971800" y="2209800"/>
            <a:ext cx="5715000" cy="3922713"/>
          </a:xfrm>
        </p:spPr>
        <p:txBody>
          <a:bodyPr/>
          <a:lstStyle/>
          <a:p>
            <a:pPr>
              <a:lnSpc>
                <a:spcPct val="90000"/>
              </a:lnSpc>
            </a:pPr>
            <a:r>
              <a:rPr lang="en-US" sz="2800"/>
              <a:t>Do </a:t>
            </a:r>
            <a:r>
              <a:rPr lang="en-US" sz="2800" b="1" i="1"/>
              <a:t>not</a:t>
            </a:r>
            <a:r>
              <a:rPr lang="en-US" sz="2800"/>
              <a:t> talk to IRS without representation.</a:t>
            </a:r>
          </a:p>
          <a:p>
            <a:pPr lvl="1">
              <a:lnSpc>
                <a:spcPct val="90000"/>
              </a:lnSpc>
            </a:pPr>
            <a:r>
              <a:rPr lang="en-US" sz="2400"/>
              <a:t>“Cohan Rule”</a:t>
            </a:r>
          </a:p>
          <a:p>
            <a:pPr>
              <a:lnSpc>
                <a:spcPct val="90000"/>
              </a:lnSpc>
            </a:pPr>
            <a:r>
              <a:rPr lang="en-US" sz="2800"/>
              <a:t>Be aware of direction of auditor.</a:t>
            </a:r>
          </a:p>
          <a:p>
            <a:pPr lvl="1">
              <a:lnSpc>
                <a:spcPct val="90000"/>
              </a:lnSpc>
            </a:pPr>
            <a:r>
              <a:rPr lang="en-US" sz="2400"/>
              <a:t>Financial Status Questions</a:t>
            </a:r>
          </a:p>
          <a:p>
            <a:pPr lvl="1">
              <a:lnSpc>
                <a:spcPct val="90000"/>
              </a:lnSpc>
            </a:pPr>
            <a:r>
              <a:rPr lang="en-US" sz="2400"/>
              <a:t>MSSP directed at Real Estate Agents</a:t>
            </a:r>
          </a:p>
          <a:p>
            <a:pPr>
              <a:lnSpc>
                <a:spcPct val="90000"/>
              </a:lnSpc>
            </a:pPr>
            <a:r>
              <a:rPr lang="en-US" sz="2800"/>
              <a:t>Usually involves several years.</a:t>
            </a:r>
          </a:p>
          <a:p>
            <a:pPr>
              <a:lnSpc>
                <a:spcPct val="90000"/>
              </a:lnSpc>
            </a:pPr>
            <a:r>
              <a:rPr lang="en-US" sz="2800"/>
              <a:t>Repetitive Audits</a:t>
            </a:r>
            <a:endParaRPr lang="en-US" sz="2800">
              <a:cs typeface="Tahoma" panose="020B0604030504040204" pitchFamily="34" charset="0"/>
            </a:endParaRPr>
          </a:p>
        </p:txBody>
      </p:sp>
      <p:sp>
        <p:nvSpPr>
          <p:cNvPr id="327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3277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8A88A297-3382-4C6C-801A-061C16CFD470}" type="slidenum">
              <a:rPr lang="en-US" sz="1200">
                <a:solidFill>
                  <a:schemeClr val="bg1"/>
                </a:solidFill>
                <a:latin typeface="Arial" panose="020B0604020202020204" pitchFamily="34" charset="0"/>
              </a:rPr>
              <a:pPr eaLnBrk="1" hangingPunct="1"/>
              <a:t>27</a:t>
            </a:fld>
            <a:endParaRPr lang="en-US" sz="1200">
              <a:solidFill>
                <a:schemeClr val="bg1"/>
              </a:solidFill>
              <a:latin typeface="Arial" panose="020B0604020202020204" pitchFamily="34" charset="0"/>
            </a:endParaRPr>
          </a:p>
        </p:txBody>
      </p:sp>
      <p:pic>
        <p:nvPicPr>
          <p:cNvPr id="32774" name="Picture 8" descr="seenoe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5400"/>
            <a:ext cx="32004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63" y="2895600"/>
            <a:ext cx="2903537"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8" name="5-Point Star 7"/>
          <p:cNvSpPr/>
          <p:nvPr/>
        </p:nvSpPr>
        <p:spPr>
          <a:xfrm>
            <a:off x="76200" y="6096000"/>
            <a:ext cx="762000" cy="6540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4900" dirty="0"/>
              <a:t>Three Double D’s</a:t>
            </a:r>
            <a:br>
              <a:rPr lang="en-US" dirty="0"/>
            </a:br>
            <a:r>
              <a:rPr lang="en-US" sz="3100" dirty="0"/>
              <a:t>Avoid Audit Agony</a:t>
            </a:r>
            <a:endParaRPr lang="en-US" dirty="0"/>
          </a:p>
        </p:txBody>
      </p:sp>
      <p:sp>
        <p:nvSpPr>
          <p:cNvPr id="33795" name="Content Placeholder 2"/>
          <p:cNvSpPr>
            <a:spLocks noGrp="1"/>
          </p:cNvSpPr>
          <p:nvPr>
            <p:ph idx="1"/>
          </p:nvPr>
        </p:nvSpPr>
        <p:spPr>
          <a:xfrm>
            <a:off x="1828800" y="1752600"/>
            <a:ext cx="6096000" cy="4724400"/>
          </a:xfrm>
        </p:spPr>
        <p:txBody>
          <a:bodyPr/>
          <a:lstStyle/>
          <a:p>
            <a:r>
              <a:rPr lang="en-US" sz="4000" u="sng"/>
              <a:t>D</a:t>
            </a:r>
            <a:r>
              <a:rPr lang="en-US" sz="4000"/>
              <a:t>on’t </a:t>
            </a:r>
            <a:r>
              <a:rPr lang="en-US" sz="4000" u="sng"/>
              <a:t>D</a:t>
            </a:r>
            <a:r>
              <a:rPr lang="en-US" sz="4000"/>
              <a:t>elay</a:t>
            </a:r>
            <a:endParaRPr lang="en-US"/>
          </a:p>
          <a:p>
            <a:r>
              <a:rPr lang="en-US" sz="4000" u="sng"/>
              <a:t>D</a:t>
            </a:r>
            <a:r>
              <a:rPr lang="en-US" sz="4000"/>
              <a:t>irect </a:t>
            </a:r>
            <a:r>
              <a:rPr lang="en-US" sz="4000" u="sng"/>
              <a:t>D</a:t>
            </a:r>
            <a:r>
              <a:rPr lang="en-US" sz="4000"/>
              <a:t>eposit</a:t>
            </a:r>
            <a:endParaRPr lang="en-US"/>
          </a:p>
          <a:p>
            <a:r>
              <a:rPr lang="en-US" sz="4000" u="sng"/>
              <a:t>D</a:t>
            </a:r>
            <a:r>
              <a:rPr lang="en-US" sz="4000"/>
              <a:t>ocument </a:t>
            </a:r>
            <a:r>
              <a:rPr lang="en-US" sz="4000" u="sng"/>
              <a:t>D</a:t>
            </a:r>
            <a:r>
              <a:rPr lang="en-US" sz="4000"/>
              <a:t>eductions</a:t>
            </a:r>
            <a:endParaRPr lang="en-US"/>
          </a:p>
          <a:p>
            <a:pPr lvl="1"/>
            <a:r>
              <a:rPr lang="en-US" sz="3600"/>
              <a:t>Three P’s</a:t>
            </a:r>
            <a:endParaRPr lang="en-US"/>
          </a:p>
          <a:p>
            <a:pPr lvl="2"/>
            <a:r>
              <a:rPr lang="en-US" sz="3200" u="sng"/>
              <a:t>P</a:t>
            </a:r>
            <a:r>
              <a:rPr lang="en-US" sz="3200"/>
              <a:t>urchase</a:t>
            </a:r>
            <a:endParaRPr lang="en-US"/>
          </a:p>
          <a:p>
            <a:pPr lvl="2"/>
            <a:r>
              <a:rPr lang="en-US" sz="3200" u="sng"/>
              <a:t>P</a:t>
            </a:r>
            <a:r>
              <a:rPr lang="en-US" sz="3200"/>
              <a:t>ayment</a:t>
            </a:r>
            <a:endParaRPr lang="en-US"/>
          </a:p>
          <a:p>
            <a:pPr lvl="2"/>
            <a:r>
              <a:rPr lang="en-US" sz="3200" u="sng"/>
              <a:t>P</a:t>
            </a:r>
            <a:r>
              <a:rPr lang="en-US" sz="3200"/>
              <a:t>urpose</a:t>
            </a:r>
            <a:endParaRPr lang="en-US"/>
          </a:p>
        </p:txBody>
      </p:sp>
      <p:sp>
        <p:nvSpPr>
          <p:cNvPr id="3379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337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E1947BB-F556-4702-A9E6-966F7E3D9768}" type="slidenum">
              <a:rPr lang="en-US" sz="1200">
                <a:solidFill>
                  <a:schemeClr val="bg1"/>
                </a:solidFill>
                <a:latin typeface="Arial" panose="020B0604020202020204" pitchFamily="34" charset="0"/>
              </a:rPr>
              <a:pPr eaLnBrk="1" hangingPunct="1"/>
              <a:t>28</a:t>
            </a:fld>
            <a:endParaRPr lang="en-US" sz="1200">
              <a:solidFill>
                <a:schemeClr val="bg1"/>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7"/>
          <p:cNvSpPr>
            <a:spLocks noGrp="1" noChangeArrowheads="1"/>
          </p:cNvSpPr>
          <p:nvPr>
            <p:ph idx="1"/>
          </p:nvPr>
        </p:nvSpPr>
        <p:spPr>
          <a:xfrm>
            <a:off x="304800" y="1922463"/>
            <a:ext cx="8534400" cy="1735137"/>
          </a:xfrm>
        </p:spPr>
        <p:txBody>
          <a:bodyPr/>
          <a:lstStyle/>
          <a:p>
            <a:pPr algn="ctr">
              <a:lnSpc>
                <a:spcPct val="90000"/>
              </a:lnSpc>
              <a:spcBef>
                <a:spcPct val="50000"/>
              </a:spcBef>
              <a:buFontTx/>
              <a:buNone/>
            </a:pPr>
            <a:r>
              <a:rPr lang="en-US" sz="4800" b="1" dirty="0">
                <a:solidFill>
                  <a:srgbClr val="FFFF00"/>
                </a:solidFill>
                <a:latin typeface="Times New Roman" panose="02020603050405020304" pitchFamily="18" charset="0"/>
                <a:cs typeface="Times New Roman" panose="02020603050405020304" pitchFamily="18" charset="0"/>
              </a:rPr>
              <a:t>Call for a Free Consultation</a:t>
            </a:r>
          </a:p>
        </p:txBody>
      </p:sp>
      <p:sp>
        <p:nvSpPr>
          <p:cNvPr id="3481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EB9F4F0-F862-4D87-8064-9177232FE704}" type="slidenum">
              <a:rPr lang="en-US" sz="1200">
                <a:solidFill>
                  <a:schemeClr val="bg1"/>
                </a:solidFill>
                <a:latin typeface="Arial" panose="020B0604020202020204" pitchFamily="34" charset="0"/>
              </a:rPr>
              <a:pPr eaLnBrk="1" hangingPunct="1"/>
              <a:t>29</a:t>
            </a:fld>
            <a:endParaRPr lang="en-US" sz="1200">
              <a:solidFill>
                <a:schemeClr val="bg1"/>
              </a:solidFill>
              <a:latin typeface="Arial" panose="020B0604020202020204" pitchFamily="34" charset="0"/>
            </a:endParaRPr>
          </a:p>
        </p:txBody>
      </p:sp>
      <p:sp>
        <p:nvSpPr>
          <p:cNvPr id="2" name="Rectangle 1"/>
          <p:cNvSpPr/>
          <p:nvPr/>
        </p:nvSpPr>
        <p:spPr>
          <a:xfrm>
            <a:off x="0" y="3215715"/>
            <a:ext cx="9144000" cy="3816429"/>
          </a:xfrm>
          <a:prstGeom prst="rect">
            <a:avLst/>
          </a:prstGeom>
        </p:spPr>
        <p:txBody>
          <a:bodyPr wrap="square">
            <a:spAutoFit/>
          </a:bodyPr>
          <a:lstStyle/>
          <a:p>
            <a:pPr algn="ctr">
              <a:lnSpc>
                <a:spcPct val="90000"/>
              </a:lnSpc>
              <a:spcBef>
                <a:spcPct val="50000"/>
              </a:spcBef>
              <a:buFontTx/>
              <a:buNone/>
            </a:pPr>
            <a:r>
              <a:rPr lang="en-US" sz="4800" dirty="0">
                <a:solidFill>
                  <a:schemeClr val="bg1"/>
                </a:solidFill>
                <a:latin typeface="Times New Roman" panose="02020603050405020304" pitchFamily="18" charset="0"/>
                <a:cs typeface="Times New Roman" panose="02020603050405020304" pitchFamily="18" charset="0"/>
              </a:rPr>
              <a:t>Roy Martin, CPA</a:t>
            </a:r>
          </a:p>
          <a:p>
            <a:pPr algn="ctr">
              <a:lnSpc>
                <a:spcPct val="90000"/>
              </a:lnSpc>
              <a:spcBef>
                <a:spcPct val="50000"/>
              </a:spcBef>
              <a:buFontTx/>
              <a:buNone/>
            </a:pPr>
            <a:r>
              <a:rPr lang="en-US" sz="5400">
                <a:solidFill>
                  <a:schemeClr val="bg1"/>
                </a:solidFill>
                <a:latin typeface="Times New Roman" panose="02020603050405020304" pitchFamily="18" charset="0"/>
                <a:cs typeface="Times New Roman" panose="02020603050405020304" pitchFamily="18" charset="0"/>
              </a:rPr>
              <a:t>(360)836-0379</a:t>
            </a:r>
            <a:endParaRPr lang="en-US" sz="5400" dirty="0">
              <a:solidFill>
                <a:schemeClr val="bg1"/>
              </a:solidFill>
              <a:latin typeface="Times New Roman" panose="02020603050405020304" pitchFamily="18" charset="0"/>
              <a:cs typeface="Times New Roman" panose="02020603050405020304" pitchFamily="18" charset="0"/>
            </a:endParaRPr>
          </a:p>
          <a:p>
            <a:pPr algn="ctr">
              <a:lnSpc>
                <a:spcPct val="90000"/>
              </a:lnSpc>
              <a:spcBef>
                <a:spcPct val="50000"/>
              </a:spcBef>
              <a:buFontTx/>
              <a:buNone/>
            </a:pPr>
            <a:endParaRPr lang="en-US" dirty="0">
              <a:solidFill>
                <a:schemeClr val="bg1"/>
              </a:solidFill>
              <a:latin typeface="Times New Roman" panose="02020603050405020304" pitchFamily="18" charset="0"/>
              <a:cs typeface="Times New Roman" panose="02020603050405020304" pitchFamily="18" charset="0"/>
            </a:endParaRPr>
          </a:p>
          <a:p>
            <a:pPr algn="ctr">
              <a:lnSpc>
                <a:spcPct val="90000"/>
              </a:lnSpc>
              <a:spcBef>
                <a:spcPct val="50000"/>
              </a:spcBef>
              <a:buFontTx/>
              <a:buNone/>
            </a:pPr>
            <a:r>
              <a:rPr lang="en-US" dirty="0">
                <a:solidFill>
                  <a:schemeClr val="bg1"/>
                </a:solidFill>
                <a:latin typeface="Times New Roman" panose="02020603050405020304" pitchFamily="18" charset="0"/>
                <a:cs typeface="Times New Roman" panose="02020603050405020304" pitchFamily="18" charset="0"/>
              </a:rPr>
              <a:t>15640 NE Fourth Plain Blvd Ste 200, Vancouver, WA 98682</a:t>
            </a:r>
          </a:p>
          <a:p>
            <a:pPr algn="ctr">
              <a:lnSpc>
                <a:spcPct val="90000"/>
              </a:lnSpc>
              <a:spcBef>
                <a:spcPct val="50000"/>
              </a:spcBef>
              <a:buFontTx/>
              <a:buNone/>
            </a:pP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02390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p:txBody>
          <a:bodyPr rtlCol="0">
            <a:normAutofit fontScale="90000"/>
          </a:bodyPr>
          <a:lstStyle/>
          <a:p>
            <a:pPr fontAlgn="auto">
              <a:spcAft>
                <a:spcPts val="0"/>
              </a:spcAft>
              <a:defRPr/>
            </a:pPr>
            <a:r>
              <a:rPr lang="en-US"/>
              <a:t>Table of Contents – Part 1</a:t>
            </a:r>
          </a:p>
        </p:txBody>
      </p:sp>
      <p:sp>
        <p:nvSpPr>
          <p:cNvPr id="9219" name="Rectangle 5"/>
          <p:cNvSpPr>
            <a:spLocks noGrp="1" noChangeArrowheads="1"/>
          </p:cNvSpPr>
          <p:nvPr>
            <p:ph idx="1"/>
          </p:nvPr>
        </p:nvSpPr>
        <p:spPr>
          <a:xfrm>
            <a:off x="1676400" y="2514600"/>
            <a:ext cx="6705600" cy="3770313"/>
          </a:xfrm>
        </p:spPr>
        <p:txBody>
          <a:bodyPr/>
          <a:lstStyle/>
          <a:p>
            <a:pPr marL="0" indent="0">
              <a:buFont typeface="Arial" panose="020B0604020202020204" pitchFamily="34" charset="0"/>
              <a:buNone/>
            </a:pPr>
            <a:r>
              <a:rPr lang="en-US" sz="4000"/>
              <a:t>Taxation and Client</a:t>
            </a:r>
          </a:p>
          <a:p>
            <a:pPr lvl="1"/>
            <a:r>
              <a:rPr lang="en-US" sz="3600"/>
              <a:t>Sale of principal residence</a:t>
            </a:r>
          </a:p>
          <a:p>
            <a:pPr lvl="1"/>
            <a:r>
              <a:rPr lang="en-US" sz="3600"/>
              <a:t>Federal tax lien on real estate</a:t>
            </a:r>
          </a:p>
          <a:p>
            <a:pPr lvl="1"/>
            <a:r>
              <a:rPr lang="en-US" sz="3600"/>
              <a:t>Cancellation of debt</a:t>
            </a:r>
          </a:p>
        </p:txBody>
      </p:sp>
      <p:sp>
        <p:nvSpPr>
          <p:cNvPr id="9220" name="Footer Placeholder 1"/>
          <p:cNvSpPr>
            <a:spLocks noGrp="1"/>
          </p:cNvSpPr>
          <p:nvPr>
            <p:ph type="ftr" sz="quarter" idx="11"/>
          </p:nvPr>
        </p:nvSpPr>
        <p:spPr bwMode="auto">
          <a:xfrm>
            <a:off x="2895600" y="6356350"/>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922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8A610868-01C7-46A4-A24D-3F83B801FB32}" type="slidenum">
              <a:rPr lang="en-US" sz="1200">
                <a:solidFill>
                  <a:schemeClr val="bg1"/>
                </a:solidFill>
                <a:latin typeface="Arial" panose="020B0604020202020204" pitchFamily="34" charset="0"/>
              </a:rPr>
              <a:pPr eaLnBrk="1" hangingPunct="1"/>
              <a:t>3</a:t>
            </a:fld>
            <a:endParaRPr lang="en-US" sz="1200">
              <a:solidFill>
                <a:schemeClr val="bg1"/>
              </a:solidFill>
              <a:latin typeface="Arial" panose="020B0604020202020204"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Table of Contents – Part 2</a:t>
            </a:r>
          </a:p>
        </p:txBody>
      </p:sp>
      <p:sp>
        <p:nvSpPr>
          <p:cNvPr id="10243" name="Footer Placeholder 7"/>
          <p:cNvSpPr>
            <a:spLocks noGrp="1"/>
          </p:cNvSpPr>
          <p:nvPr>
            <p:ph type="ftr" sz="quarter" idx="11"/>
          </p:nvPr>
        </p:nvSpPr>
        <p:spPr bwMode="auto">
          <a:xfrm>
            <a:off x="2819400" y="6416675"/>
            <a:ext cx="3505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1024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1DE2760-4156-48D5-B530-2FCC045A3E66}" type="slidenum">
              <a:rPr lang="en-US" sz="1200">
                <a:solidFill>
                  <a:schemeClr val="bg1"/>
                </a:solidFill>
                <a:latin typeface="Arial" panose="020B0604020202020204" pitchFamily="34" charset="0"/>
              </a:rPr>
              <a:pPr eaLnBrk="1" hangingPunct="1"/>
              <a:t>4</a:t>
            </a:fld>
            <a:endParaRPr lang="en-US" sz="1200">
              <a:solidFill>
                <a:schemeClr val="bg1"/>
              </a:solidFill>
              <a:latin typeface="Arial" panose="020B0604020202020204" pitchFamily="34" charset="0"/>
            </a:endParaRPr>
          </a:p>
        </p:txBody>
      </p:sp>
      <p:sp>
        <p:nvSpPr>
          <p:cNvPr id="10245" name="Rectangle 4"/>
          <p:cNvSpPr>
            <a:spLocks noChangeArrowheads="1"/>
          </p:cNvSpPr>
          <p:nvPr/>
        </p:nvSpPr>
        <p:spPr bwMode="auto">
          <a:xfrm>
            <a:off x="457200" y="19812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3200" b="1">
                <a:solidFill>
                  <a:schemeClr val="bg1"/>
                </a:solidFill>
              </a:rPr>
              <a:t>Taxation and the Realtor</a:t>
            </a:r>
          </a:p>
        </p:txBody>
      </p:sp>
      <p:sp>
        <p:nvSpPr>
          <p:cNvPr id="10246" name="Rectangle 5"/>
          <p:cNvSpPr>
            <a:spLocks noChangeArrowheads="1"/>
          </p:cNvSpPr>
          <p:nvPr/>
        </p:nvSpPr>
        <p:spPr bwMode="auto">
          <a:xfrm>
            <a:off x="76200" y="2667000"/>
            <a:ext cx="6096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ahoma" panose="020B0604030504040204" pitchFamily="34" charset="0"/>
              </a:defRPr>
            </a:lvl1pPr>
            <a:lvl2pPr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lvl="1" eaLnBrk="1" hangingPunct="1"/>
            <a:r>
              <a:rPr lang="en-US" sz="3200">
                <a:solidFill>
                  <a:schemeClr val="bg1"/>
                </a:solidFill>
              </a:rPr>
              <a:t>- Estimated taxes</a:t>
            </a:r>
          </a:p>
          <a:p>
            <a:pPr lvl="1" eaLnBrk="1" hangingPunct="1"/>
            <a:r>
              <a:rPr lang="en-US" sz="3200">
                <a:solidFill>
                  <a:schemeClr val="bg1"/>
                </a:solidFill>
              </a:rPr>
              <a:t>- Tax areas of special interest</a:t>
            </a:r>
          </a:p>
          <a:p>
            <a:pPr lvl="1" eaLnBrk="1" hangingPunct="1"/>
            <a:r>
              <a:rPr lang="en-US" sz="3200">
                <a:solidFill>
                  <a:schemeClr val="bg1"/>
                </a:solidFill>
              </a:rPr>
              <a:t>- Home office</a:t>
            </a:r>
          </a:p>
          <a:p>
            <a:pPr lvl="1" eaLnBrk="1" hangingPunct="1"/>
            <a:r>
              <a:rPr lang="en-US" sz="3200">
                <a:solidFill>
                  <a:schemeClr val="bg1"/>
                </a:solidFill>
              </a:rPr>
              <a:t>- Automobile</a:t>
            </a:r>
          </a:p>
        </p:txBody>
      </p:sp>
      <p:sp>
        <p:nvSpPr>
          <p:cNvPr id="10247" name="Rectangle 6"/>
          <p:cNvSpPr>
            <a:spLocks noChangeArrowheads="1"/>
          </p:cNvSpPr>
          <p:nvPr/>
        </p:nvSpPr>
        <p:spPr bwMode="auto">
          <a:xfrm>
            <a:off x="3810000" y="3962400"/>
            <a:ext cx="4572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ahoma" panose="020B0604030504040204" pitchFamily="34" charset="0"/>
              </a:defRPr>
            </a:lvl1pPr>
            <a:lvl2pPr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lvl="1" eaLnBrk="1" hangingPunct="1"/>
            <a:r>
              <a:rPr lang="en-US" sz="3200">
                <a:solidFill>
                  <a:schemeClr val="bg1"/>
                </a:solidFill>
              </a:rPr>
              <a:t>- Employ children</a:t>
            </a:r>
          </a:p>
          <a:p>
            <a:pPr lvl="1" eaLnBrk="1" hangingPunct="1"/>
            <a:r>
              <a:rPr lang="en-US" sz="3200">
                <a:solidFill>
                  <a:schemeClr val="bg1"/>
                </a:solidFill>
              </a:rPr>
              <a:t>- Employ adult family</a:t>
            </a:r>
          </a:p>
          <a:p>
            <a:pPr lvl="1" eaLnBrk="1" hangingPunct="1"/>
            <a:r>
              <a:rPr lang="en-US" sz="3200">
                <a:solidFill>
                  <a:schemeClr val="bg1"/>
                </a:solidFill>
              </a:rPr>
              <a:t>- Family employees</a:t>
            </a:r>
          </a:p>
          <a:p>
            <a:pPr lvl="1" eaLnBrk="1" hangingPunct="1"/>
            <a:r>
              <a:rPr lang="en-US" sz="3200">
                <a:solidFill>
                  <a:schemeClr val="bg1"/>
                </a:solidFill>
              </a:rPr>
              <a:t>- Accounting Systems</a:t>
            </a:r>
          </a:p>
          <a:p>
            <a:pPr lvl="1" eaLnBrk="1" hangingPunct="1"/>
            <a:r>
              <a:rPr lang="en-US" sz="3200">
                <a:solidFill>
                  <a:schemeClr val="bg1"/>
                </a:solidFill>
              </a:rPr>
              <a:t>-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rtlCol="0">
            <a:normAutofit fontScale="90000"/>
          </a:bodyPr>
          <a:lstStyle/>
          <a:p>
            <a:pPr fontAlgn="auto">
              <a:spcAft>
                <a:spcPts val="0"/>
              </a:spcAft>
              <a:defRPr/>
            </a:pPr>
            <a:r>
              <a:rPr lang="en-US"/>
              <a:t>Table of Contents – Part 3</a:t>
            </a:r>
          </a:p>
        </p:txBody>
      </p:sp>
      <p:sp>
        <p:nvSpPr>
          <p:cNvPr id="11267" name="Rectangle 3"/>
          <p:cNvSpPr>
            <a:spLocks noGrp="1" noChangeArrowheads="1"/>
          </p:cNvSpPr>
          <p:nvPr>
            <p:ph idx="1"/>
          </p:nvPr>
        </p:nvSpPr>
        <p:spPr>
          <a:xfrm>
            <a:off x="1905000" y="2401888"/>
            <a:ext cx="5562600" cy="3998912"/>
          </a:xfrm>
        </p:spPr>
        <p:txBody>
          <a:bodyPr/>
          <a:lstStyle/>
          <a:p>
            <a:pPr marL="0" indent="0">
              <a:buFont typeface="Arial" panose="020B0604020202020204" pitchFamily="34" charset="0"/>
              <a:buNone/>
            </a:pPr>
            <a:r>
              <a:rPr lang="en-US" sz="4000"/>
              <a:t>Tax Problem Solutions</a:t>
            </a:r>
          </a:p>
          <a:p>
            <a:pPr lvl="1"/>
            <a:r>
              <a:rPr lang="en-US" sz="3600"/>
              <a:t>Unfiled returns</a:t>
            </a:r>
          </a:p>
          <a:p>
            <a:pPr lvl="1"/>
            <a:r>
              <a:rPr lang="en-US" sz="3600"/>
              <a:t>Ostrich method</a:t>
            </a:r>
          </a:p>
          <a:p>
            <a:pPr lvl="1"/>
            <a:r>
              <a:rPr lang="en-US" sz="3600"/>
              <a:t>If you owe money</a:t>
            </a:r>
          </a:p>
          <a:p>
            <a:pPr lvl="1"/>
            <a:r>
              <a:rPr lang="en-US" sz="3600"/>
              <a:t>How about audits?</a:t>
            </a:r>
          </a:p>
        </p:txBody>
      </p:sp>
      <p:sp>
        <p:nvSpPr>
          <p:cNvPr id="112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1126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B420071F-2897-491E-BBFD-7C473E9205D0}" type="slidenum">
              <a:rPr lang="en-US" sz="1200">
                <a:solidFill>
                  <a:schemeClr val="bg1"/>
                </a:solidFill>
                <a:latin typeface="Arial" panose="020B0604020202020204" pitchFamily="34" charset="0"/>
              </a:rPr>
              <a:pPr eaLnBrk="1" hangingPunct="1"/>
              <a:t>5</a:t>
            </a:fld>
            <a:endParaRPr lang="en-US" sz="1200">
              <a:solidFill>
                <a:schemeClr val="bg1"/>
              </a:solidFill>
              <a:latin typeface="Arial" panose="020B0604020202020204"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rtlCol="0">
            <a:normAutofit/>
          </a:bodyPr>
          <a:lstStyle/>
          <a:p>
            <a:pPr fontAlgn="auto">
              <a:spcAft>
                <a:spcPts val="0"/>
              </a:spcAft>
              <a:defRPr/>
            </a:pPr>
            <a:r>
              <a:rPr lang="en-US"/>
              <a:t>Part One</a:t>
            </a:r>
          </a:p>
        </p:txBody>
      </p:sp>
      <p:sp>
        <p:nvSpPr>
          <p:cNvPr id="1229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122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2DB718B2-CE72-42EC-943A-0D50E641C41F}" type="slidenum">
              <a:rPr lang="en-US" sz="1200">
                <a:solidFill>
                  <a:schemeClr val="bg1"/>
                </a:solidFill>
                <a:latin typeface="Arial" panose="020B0604020202020204" pitchFamily="34" charset="0"/>
              </a:rPr>
              <a:pPr eaLnBrk="1" hangingPunct="1"/>
              <a:t>6</a:t>
            </a:fld>
            <a:endParaRPr lang="en-US" sz="1200">
              <a:solidFill>
                <a:schemeClr val="bg1"/>
              </a:solidFill>
              <a:latin typeface="Arial" panose="020B0604020202020204" pitchFamily="34" charset="0"/>
            </a:endParaRPr>
          </a:p>
        </p:txBody>
      </p:sp>
      <p:sp>
        <p:nvSpPr>
          <p:cNvPr id="7172" name="Text Box 5"/>
          <p:cNvSpPr txBox="1">
            <a:spLocks noChangeArrowheads="1"/>
          </p:cNvSpPr>
          <p:nvPr/>
        </p:nvSpPr>
        <p:spPr bwMode="auto">
          <a:xfrm>
            <a:off x="2971800" y="2971800"/>
            <a:ext cx="5257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spcBef>
                <a:spcPct val="50000"/>
              </a:spcBef>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Taxation</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and</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Your</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Client</a:t>
            </a:r>
          </a:p>
        </p:txBody>
      </p:sp>
      <p:sp>
        <p:nvSpPr>
          <p:cNvPr id="8" name="Rectangle 7"/>
          <p:cNvSpPr/>
          <p:nvPr/>
        </p:nvSpPr>
        <p:spPr>
          <a:xfrm>
            <a:off x="658822" y="5370493"/>
            <a:ext cx="4903778" cy="954107"/>
          </a:xfrm>
          <a:prstGeom prst="rect">
            <a:avLst/>
          </a:prstGeom>
          <a:noFill/>
        </p:spPr>
        <p:txBody>
          <a:bodyPr wrap="none">
            <a:spAutoFit/>
          </a:bodyPr>
          <a:lstStyle/>
          <a:p>
            <a:pP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Closing controls commissions.</a:t>
            </a:r>
          </a:p>
          <a:p>
            <a:pP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Liens control closings.</a:t>
            </a:r>
          </a:p>
        </p:txBody>
      </p:sp>
      <p:sp>
        <p:nvSpPr>
          <p:cNvPr id="2" name="4-Point Star 1"/>
          <p:cNvSpPr/>
          <p:nvPr/>
        </p:nvSpPr>
        <p:spPr>
          <a:xfrm>
            <a:off x="228600" y="6096000"/>
            <a:ext cx="685800" cy="6858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rtlCol="0">
            <a:normAutofit fontScale="90000"/>
          </a:bodyPr>
          <a:lstStyle/>
          <a:p>
            <a:pPr fontAlgn="auto">
              <a:spcAft>
                <a:spcPts val="0"/>
              </a:spcAft>
              <a:defRPr/>
            </a:pPr>
            <a:r>
              <a:rPr lang="en-US"/>
              <a:t>Sale of Principal Residence</a:t>
            </a:r>
          </a:p>
        </p:txBody>
      </p:sp>
      <p:sp>
        <p:nvSpPr>
          <p:cNvPr id="13315" name="Rectangle 3"/>
          <p:cNvSpPr>
            <a:spLocks noGrp="1" noChangeArrowheads="1"/>
          </p:cNvSpPr>
          <p:nvPr>
            <p:ph idx="1"/>
          </p:nvPr>
        </p:nvSpPr>
        <p:spPr>
          <a:xfrm>
            <a:off x="1182688" y="2209800"/>
            <a:ext cx="7123112" cy="3922713"/>
          </a:xfrm>
        </p:spPr>
        <p:txBody>
          <a:bodyPr/>
          <a:lstStyle/>
          <a:p>
            <a:r>
              <a:rPr lang="en-US"/>
              <a:t>Only one principal residence permitted.</a:t>
            </a:r>
          </a:p>
          <a:p>
            <a:r>
              <a:rPr lang="en-US"/>
              <a:t>Exclusion of $250,000 of gain, or $500,000 for married persons filing jointly.</a:t>
            </a:r>
          </a:p>
          <a:p>
            <a:r>
              <a:rPr lang="en-US"/>
              <a:t>Must have been taxpayer's principal residence for 2 of the last 5 years.</a:t>
            </a:r>
          </a:p>
        </p:txBody>
      </p:sp>
      <p:sp>
        <p:nvSpPr>
          <p:cNvPr id="133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1331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51C6AFAB-712E-471A-A53E-B5F5C07D5FAD}" type="slidenum">
              <a:rPr lang="en-US" sz="1200">
                <a:solidFill>
                  <a:schemeClr val="bg1"/>
                </a:solidFill>
                <a:latin typeface="Arial" panose="020B0604020202020204" pitchFamily="34" charset="0"/>
              </a:rPr>
              <a:pPr eaLnBrk="1" hangingPunct="1"/>
              <a:t>7</a:t>
            </a:fld>
            <a:endParaRPr lang="en-US" sz="1200">
              <a:solidFill>
                <a:schemeClr val="bg1"/>
              </a:solidFill>
              <a:latin typeface="Arial" panose="020B0604020202020204" pitchFamily="34" charset="0"/>
            </a:endParaRPr>
          </a:p>
        </p:txBody>
      </p:sp>
      <p:sp>
        <p:nvSpPr>
          <p:cNvPr id="6" name="5-Point Star 5"/>
          <p:cNvSpPr/>
          <p:nvPr/>
        </p:nvSpPr>
        <p:spPr>
          <a:xfrm>
            <a:off x="76200" y="6096000"/>
            <a:ext cx="762000" cy="6540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rtlCol="0">
            <a:normAutofit fontScale="90000"/>
          </a:bodyPr>
          <a:lstStyle/>
          <a:p>
            <a:pPr fontAlgn="auto">
              <a:spcAft>
                <a:spcPts val="0"/>
              </a:spcAft>
              <a:defRPr/>
            </a:pPr>
            <a:r>
              <a:rPr lang="en-US" sz="4000" dirty="0"/>
              <a:t>Federal Tax Lien</a:t>
            </a:r>
            <a:br>
              <a:rPr lang="en-US" sz="4000" dirty="0"/>
            </a:br>
            <a:r>
              <a:rPr lang="en-US" sz="4000" dirty="0"/>
              <a:t>		on Real Estate</a:t>
            </a:r>
          </a:p>
        </p:txBody>
      </p:sp>
      <p:sp>
        <p:nvSpPr>
          <p:cNvPr id="9220" name="Rectangle 3"/>
          <p:cNvSpPr>
            <a:spLocks noGrp="1" noChangeArrowheads="1"/>
          </p:cNvSpPr>
          <p:nvPr>
            <p:ph idx="1"/>
          </p:nvPr>
        </p:nvSpPr>
        <p:spPr>
          <a:xfrm>
            <a:off x="1182688" y="2209800"/>
            <a:ext cx="6970712" cy="3922713"/>
          </a:xfrm>
        </p:spPr>
        <p:txBody>
          <a:bodyPr rtlCol="0">
            <a:normAutofit lnSpcReduction="10000"/>
          </a:bodyPr>
          <a:lstStyle/>
          <a:p>
            <a:pPr marL="0" indent="0" fontAlgn="auto">
              <a:spcAft>
                <a:spcPts val="0"/>
              </a:spcAft>
              <a:buFont typeface="Arial" panose="020B0604020202020204" pitchFamily="34" charset="0"/>
              <a:buNone/>
              <a:defRPr/>
            </a:pPr>
            <a:r>
              <a:rPr lang="en-US" dirty="0"/>
              <a:t>Selling price			$ 200,000</a:t>
            </a:r>
          </a:p>
          <a:p>
            <a:pPr marL="0" indent="0" fontAlgn="auto">
              <a:spcAft>
                <a:spcPts val="0"/>
              </a:spcAft>
              <a:buFont typeface="Arial" panose="020B0604020202020204" pitchFamily="34" charset="0"/>
              <a:buNone/>
              <a:defRPr/>
            </a:pPr>
            <a:r>
              <a:rPr lang="en-US" dirty="0"/>
              <a:t>Less: Balance of PMM	   </a:t>
            </a:r>
            <a:r>
              <a:rPr lang="en-US" u="sng" dirty="0"/>
              <a:t>100,000</a:t>
            </a:r>
          </a:p>
          <a:p>
            <a:pPr marL="0" indent="0" fontAlgn="auto">
              <a:spcAft>
                <a:spcPts val="0"/>
              </a:spcAft>
              <a:buFont typeface="Arial" panose="020B0604020202020204" pitchFamily="34" charset="0"/>
              <a:buNone/>
              <a:defRPr/>
            </a:pPr>
            <a:r>
              <a:rPr lang="en-US" dirty="0"/>
              <a:t>Excess cash			$ 100,000</a:t>
            </a:r>
          </a:p>
          <a:p>
            <a:pPr marL="0" indent="0" fontAlgn="auto">
              <a:spcAft>
                <a:spcPts val="0"/>
              </a:spcAft>
              <a:buFont typeface="Arial" panose="020B0604020202020204" pitchFamily="34" charset="0"/>
              <a:buNone/>
              <a:defRPr/>
            </a:pPr>
            <a:r>
              <a:rPr lang="en-US" dirty="0"/>
              <a:t>Current tax on sale               </a:t>
            </a:r>
            <a:r>
              <a:rPr lang="en-US" u="sng" dirty="0"/>
              <a:t>20,000</a:t>
            </a:r>
            <a:endParaRPr lang="en-US" dirty="0"/>
          </a:p>
          <a:p>
            <a:pPr marL="0" indent="0" fontAlgn="auto">
              <a:spcAft>
                <a:spcPts val="0"/>
              </a:spcAft>
              <a:buFont typeface="Arial" panose="020B0604020202020204" pitchFamily="34" charset="0"/>
              <a:buNone/>
              <a:defRPr/>
            </a:pPr>
            <a:r>
              <a:rPr lang="en-US" dirty="0"/>
              <a:t>Cash to IRS			 $  80,000*</a:t>
            </a:r>
          </a:p>
          <a:p>
            <a:pPr fontAlgn="auto">
              <a:spcAft>
                <a:spcPts val="0"/>
              </a:spcAft>
              <a:buFont typeface="Wingdings" pitchFamily="2" charset="2"/>
              <a:buNone/>
              <a:defRPr/>
            </a:pPr>
            <a:r>
              <a:rPr lang="en-US" dirty="0"/>
              <a:t>*apply to old tax liability, any excess would remain with taxpayer </a:t>
            </a:r>
          </a:p>
        </p:txBody>
      </p:sp>
      <p:sp>
        <p:nvSpPr>
          <p:cNvPr id="1434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1434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8A3D106B-A45C-456E-98AC-4DC0E9D0978D}" type="slidenum">
              <a:rPr lang="en-US" sz="1200">
                <a:solidFill>
                  <a:schemeClr val="bg1"/>
                </a:solidFill>
                <a:latin typeface="Arial" panose="020B0604020202020204" pitchFamily="34" charset="0"/>
              </a:rPr>
              <a:pPr eaLnBrk="1" hangingPunct="1"/>
              <a:t>8</a:t>
            </a:fld>
            <a:endParaRPr lang="en-US" sz="1200">
              <a:solidFill>
                <a:schemeClr val="bg1"/>
              </a:solidFill>
              <a:latin typeface="Arial" panose="020B0604020202020204" pitchFamily="34" charset="0"/>
            </a:endParaRPr>
          </a:p>
        </p:txBody>
      </p:sp>
      <p:sp>
        <p:nvSpPr>
          <p:cNvPr id="14342" name="Text Box 5"/>
          <p:cNvSpPr txBox="1">
            <a:spLocks noChangeArrowheads="1"/>
          </p:cNvSpPr>
          <p:nvPr/>
        </p:nvSpPr>
        <p:spPr bwMode="auto">
          <a:xfrm>
            <a:off x="228600" y="4038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endParaRPr lang="en-US"/>
          </a:p>
        </p:txBody>
      </p:sp>
      <p:grpSp>
        <p:nvGrpSpPr>
          <p:cNvPr id="2" name="Group 7"/>
          <p:cNvGrpSpPr>
            <a:grpSpLocks/>
          </p:cNvGrpSpPr>
          <p:nvPr/>
        </p:nvGrpSpPr>
        <p:grpSpPr bwMode="auto">
          <a:xfrm>
            <a:off x="76200" y="3352800"/>
            <a:ext cx="1066800" cy="1447800"/>
            <a:chOff x="96" y="2256"/>
            <a:chExt cx="672" cy="912"/>
          </a:xfrm>
        </p:grpSpPr>
        <p:sp>
          <p:nvSpPr>
            <p:cNvPr id="14344" name="AutoShape 4"/>
            <p:cNvSpPr>
              <a:spLocks noChangeArrowheads="1"/>
            </p:cNvSpPr>
            <p:nvPr/>
          </p:nvSpPr>
          <p:spPr bwMode="auto">
            <a:xfrm>
              <a:off x="96" y="2256"/>
              <a:ext cx="672" cy="912"/>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p>
          </p:txBody>
        </p:sp>
        <p:sp>
          <p:nvSpPr>
            <p:cNvPr id="14345" name="Text Box 6"/>
            <p:cNvSpPr txBox="1">
              <a:spLocks noChangeArrowheads="1"/>
            </p:cNvSpPr>
            <p:nvPr/>
          </p:nvSpPr>
          <p:spPr bwMode="auto">
            <a:xfrm>
              <a:off x="96" y="2496"/>
              <a:ext cx="5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en-US" sz="1000" b="1"/>
                <a:t>Not applicable to principal residence</a:t>
              </a:r>
            </a:p>
          </p:txBody>
        </p:sp>
      </p:grpSp>
      <p:sp>
        <p:nvSpPr>
          <p:cNvPr id="10" name="4-Point Star 9"/>
          <p:cNvSpPr/>
          <p:nvPr/>
        </p:nvSpPr>
        <p:spPr>
          <a:xfrm>
            <a:off x="228600" y="6096000"/>
            <a:ext cx="685800" cy="6858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Cancellation of Debt </a:t>
            </a:r>
            <a:r>
              <a:rPr lang="en-US" sz="2400" dirty="0"/>
              <a:t>(Short Sale)</a:t>
            </a:r>
            <a:endParaRPr lang="en-US" dirty="0"/>
          </a:p>
        </p:txBody>
      </p:sp>
      <p:sp>
        <p:nvSpPr>
          <p:cNvPr id="15363"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solidFill>
                  <a:schemeClr val="bg1"/>
                </a:solidFill>
                <a:latin typeface="Arial" panose="020B0604020202020204" pitchFamily="34" charset="0"/>
              </a:rPr>
              <a:t>American Society of Tax Problem Solvers©</a:t>
            </a:r>
          </a:p>
        </p:txBody>
      </p:sp>
      <p:sp>
        <p:nvSpPr>
          <p:cNvPr id="15364"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3E2BC460-AB41-4986-BF5A-D2C5E1359580}" type="slidenum">
              <a:rPr lang="en-US" sz="1200">
                <a:solidFill>
                  <a:schemeClr val="bg1"/>
                </a:solidFill>
                <a:latin typeface="Arial" panose="020B0604020202020204" pitchFamily="34" charset="0"/>
              </a:rPr>
              <a:pPr eaLnBrk="1" hangingPunct="1"/>
              <a:t>9</a:t>
            </a:fld>
            <a:endParaRPr lang="en-US" sz="1200">
              <a:solidFill>
                <a:schemeClr val="bg1"/>
              </a:solidFill>
              <a:latin typeface="Arial" panose="020B0604020202020204" pitchFamily="34" charset="0"/>
            </a:endParaRPr>
          </a:p>
        </p:txBody>
      </p:sp>
      <p:pic>
        <p:nvPicPr>
          <p:cNvPr id="15365" name="Picture 5" descr="bd06126_"/>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228600" y="2362200"/>
            <a:ext cx="3668713"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255776517"/>
              </p:ext>
            </p:extLst>
          </p:nvPr>
        </p:nvGraphicFramePr>
        <p:xfrm>
          <a:off x="3309938" y="2159708"/>
          <a:ext cx="5834062" cy="4088692"/>
        </p:xfrm>
        <a:graphic>
          <a:graphicData uri="http://schemas.openxmlformats.org/presentationml/2006/ole">
            <mc:AlternateContent xmlns:mc="http://schemas.openxmlformats.org/markup-compatibility/2006">
              <mc:Choice xmlns:v="urn:schemas-microsoft-com:vml" Requires="v">
                <p:oleObj spid="_x0000_s15401" name="Worksheet" r:id="rId5" imgW="3438507" imgH="2409697" progId="Excel.Sheet.12">
                  <p:embed/>
                </p:oleObj>
              </mc:Choice>
              <mc:Fallback>
                <p:oleObj name="Worksheet" r:id="rId5" imgW="3438507" imgH="2409697" progId="Excel.Sheet.12">
                  <p:embed/>
                  <p:pic>
                    <p:nvPicPr>
                      <p:cNvPr id="0" name=""/>
                      <p:cNvPicPr/>
                      <p:nvPr/>
                    </p:nvPicPr>
                    <p:blipFill>
                      <a:blip r:embed="rId6"/>
                      <a:stretch>
                        <a:fillRect/>
                      </a:stretch>
                    </p:blipFill>
                    <p:spPr>
                      <a:xfrm>
                        <a:off x="3309938" y="2159708"/>
                        <a:ext cx="5834062" cy="4088692"/>
                      </a:xfrm>
                      <a:prstGeom prst="rect">
                        <a:avLst/>
                      </a:prstGeom>
                    </p:spPr>
                  </p:pic>
                </p:oleObj>
              </mc:Fallback>
            </mc:AlternateContent>
          </a:graphicData>
        </a:graphic>
      </p:graphicFrame>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PPP_XREAL_TXT_Keys_and_Ho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PPP_XREAL_TXT_Keys_and_House</Template>
  <TotalTime>5408</TotalTime>
  <Words>2107</Words>
  <Application>Microsoft Office PowerPoint</Application>
  <PresentationFormat>On-screen Show (4:3)</PresentationFormat>
  <Paragraphs>401</Paragraphs>
  <Slides>29</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Comic Sans MS</vt:lpstr>
      <vt:lpstr>Impact</vt:lpstr>
      <vt:lpstr>Tahoma</vt:lpstr>
      <vt:lpstr>Times New Roman</vt:lpstr>
      <vt:lpstr>Wingdings</vt:lpstr>
      <vt:lpstr>PPP_XREAL_TXT_Keys_and_House</vt:lpstr>
      <vt:lpstr>Worksheet</vt:lpstr>
      <vt:lpstr>Taxation for Real Estate Professionals©</vt:lpstr>
      <vt:lpstr>Introductions</vt:lpstr>
      <vt:lpstr>Table of Contents – Part 1</vt:lpstr>
      <vt:lpstr>Table of Contents – Part 2</vt:lpstr>
      <vt:lpstr>Table of Contents – Part 3</vt:lpstr>
      <vt:lpstr>Part One</vt:lpstr>
      <vt:lpstr>Sale of Principal Residence</vt:lpstr>
      <vt:lpstr>Federal Tax Lien   on Real Estate</vt:lpstr>
      <vt:lpstr>Cancellation of Debt (Short Sale)</vt:lpstr>
      <vt:lpstr>Part Two</vt:lpstr>
      <vt:lpstr>Estimated Taxes</vt:lpstr>
      <vt:lpstr>Documentation Issues</vt:lpstr>
      <vt:lpstr>Tax Areas of Special Interest</vt:lpstr>
      <vt:lpstr>Home Office</vt:lpstr>
      <vt:lpstr>Home Office-Concluded</vt:lpstr>
      <vt:lpstr>Automobile</vt:lpstr>
      <vt:lpstr>Employ Children</vt:lpstr>
      <vt:lpstr>Employ Adult Family</vt:lpstr>
      <vt:lpstr>Family Employees</vt:lpstr>
      <vt:lpstr>Family Employees</vt:lpstr>
      <vt:lpstr>Accounting Systems</vt:lpstr>
      <vt:lpstr>$$$$$$$$$$$$$$$</vt:lpstr>
      <vt:lpstr>Part Three</vt:lpstr>
      <vt:lpstr>Unfiled Returns</vt:lpstr>
      <vt:lpstr>The Ostrich Method</vt:lpstr>
      <vt:lpstr>If You Owe Money</vt:lpstr>
      <vt:lpstr>How About Audits</vt:lpstr>
      <vt:lpstr>Three Double D’s Avoid Audit Agony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LML</dc:creator>
  <cp:lastModifiedBy>Lawrence Lawler</cp:lastModifiedBy>
  <cp:revision>95</cp:revision>
  <cp:lastPrinted>2011-02-22T03:55:32Z</cp:lastPrinted>
  <dcterms:created xsi:type="dcterms:W3CDTF">1601-01-01T00:00:00Z</dcterms:created>
  <dcterms:modified xsi:type="dcterms:W3CDTF">2016-08-24T19:07:30Z</dcterms:modified>
</cp:coreProperties>
</file>