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9" r:id="rId4"/>
    <p:sldId id="260" r:id="rId5"/>
    <p:sldId id="266" r:id="rId6"/>
    <p:sldId id="264" r:id="rId7"/>
    <p:sldId id="265" r:id="rId8"/>
    <p:sldId id="261" r:id="rId9"/>
    <p:sldId id="263" r:id="rId10"/>
    <p:sldId id="267" r:id="rId11"/>
    <p:sldId id="262"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5" d="100"/>
          <a:sy n="75" d="100"/>
        </p:scale>
        <p:origin x="-824"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DBF2CD-8411-D145-81BF-BC6ACE8E6D5A}" type="datetimeFigureOut">
              <a:rPr lang="en-US" smtClean="0"/>
              <a:t>8/15/16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2E1253-4A37-C24A-A028-DF4678132EC7}" type="slidenum">
              <a:rPr lang="en-US" smtClean="0"/>
              <a:t>‹#›</a:t>
            </a:fld>
            <a:endParaRPr lang="en-US" dirty="0"/>
          </a:p>
        </p:txBody>
      </p:sp>
    </p:spTree>
    <p:extLst>
      <p:ext uri="{BB962C8B-B14F-4D97-AF65-F5344CB8AC3E}">
        <p14:creationId xmlns:p14="http://schemas.microsoft.com/office/powerpoint/2010/main" val="219479630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Explain</a:t>
            </a:r>
            <a:r>
              <a:rPr lang="en-US" baseline="0" dirty="0" smtClean="0"/>
              <a:t> the disconnect……</a:t>
            </a:r>
            <a:endParaRPr lang="en-US" dirty="0"/>
          </a:p>
        </p:txBody>
      </p:sp>
      <p:sp>
        <p:nvSpPr>
          <p:cNvPr id="4" name="Slide Number Placeholder 3"/>
          <p:cNvSpPr>
            <a:spLocks noGrp="1"/>
          </p:cNvSpPr>
          <p:nvPr>
            <p:ph type="sldNum" sz="quarter" idx="10"/>
          </p:nvPr>
        </p:nvSpPr>
        <p:spPr/>
        <p:txBody>
          <a:bodyPr/>
          <a:lstStyle/>
          <a:p>
            <a:fld id="{6E2E1253-4A37-C24A-A028-DF4678132EC7}" type="slidenum">
              <a:rPr lang="en-US" smtClean="0"/>
              <a:t>2</a:t>
            </a:fld>
            <a:endParaRPr lang="en-US" dirty="0"/>
          </a:p>
        </p:txBody>
      </p:sp>
    </p:spTree>
    <p:extLst>
      <p:ext uri="{BB962C8B-B14F-4D97-AF65-F5344CB8AC3E}">
        <p14:creationId xmlns:p14="http://schemas.microsoft.com/office/powerpoint/2010/main" val="2805984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 through the program of what will be taught,</a:t>
            </a:r>
            <a:r>
              <a:rPr lang="en-US" baseline="0" dirty="0" smtClean="0"/>
              <a:t> the outline of topics </a:t>
            </a:r>
            <a:endParaRPr lang="en-US" dirty="0"/>
          </a:p>
        </p:txBody>
      </p:sp>
      <p:sp>
        <p:nvSpPr>
          <p:cNvPr id="4" name="Slide Number Placeholder 3"/>
          <p:cNvSpPr>
            <a:spLocks noGrp="1"/>
          </p:cNvSpPr>
          <p:nvPr>
            <p:ph type="sldNum" sz="quarter" idx="10"/>
          </p:nvPr>
        </p:nvSpPr>
        <p:spPr/>
        <p:txBody>
          <a:bodyPr/>
          <a:lstStyle/>
          <a:p>
            <a:fld id="{6E2E1253-4A37-C24A-A028-DF4678132EC7}" type="slidenum">
              <a:rPr lang="en-US" smtClean="0"/>
              <a:t>3</a:t>
            </a:fld>
            <a:endParaRPr lang="en-US" dirty="0"/>
          </a:p>
        </p:txBody>
      </p:sp>
    </p:spTree>
    <p:extLst>
      <p:ext uri="{BB962C8B-B14F-4D97-AF65-F5344CB8AC3E}">
        <p14:creationId xmlns:p14="http://schemas.microsoft.com/office/powerpoint/2010/main" val="4288520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US" dirty="0" smtClean="0"/>
              <a:t>Explanation of</a:t>
            </a:r>
            <a:r>
              <a:rPr lang="en-US" baseline="0" dirty="0" smtClean="0"/>
              <a:t> what mindfulness is </a:t>
            </a:r>
          </a:p>
          <a:p>
            <a:pPr marL="228600" indent="-228600">
              <a:buAutoNum type="arabicParenR"/>
            </a:pPr>
            <a:r>
              <a:rPr lang="en-US" baseline="0" dirty="0" smtClean="0"/>
              <a:t>The benefits of mindfulness </a:t>
            </a:r>
          </a:p>
          <a:p>
            <a:pPr marL="228600" indent="-228600">
              <a:buAutoNum type="arabicParenR"/>
            </a:pPr>
            <a:r>
              <a:rPr lang="en-US" baseline="0" dirty="0" smtClean="0"/>
              <a:t>The research behind it</a:t>
            </a:r>
          </a:p>
          <a:p>
            <a:pPr marL="228600" indent="-228600">
              <a:buAutoNum type="arabicParenR"/>
            </a:pPr>
            <a:r>
              <a:rPr lang="en-US" baseline="0" dirty="0" smtClean="0"/>
              <a:t>The actual strategy: </a:t>
            </a:r>
          </a:p>
          <a:p>
            <a:pPr marL="685800" lvl="1" indent="-228600">
              <a:buAutoNum type="arabicParenR"/>
            </a:pPr>
            <a:r>
              <a:rPr lang="en-US" baseline="0" dirty="0" smtClean="0"/>
              <a:t>Becoming an observer of your thought </a:t>
            </a:r>
          </a:p>
          <a:p>
            <a:pPr marL="685800" lvl="1" indent="-228600">
              <a:buAutoNum type="arabicParenR"/>
            </a:pPr>
            <a:r>
              <a:rPr lang="en-US" baseline="0" dirty="0" smtClean="0"/>
              <a:t> teach 3 parts of the brain </a:t>
            </a:r>
          </a:p>
          <a:p>
            <a:pPr marL="1143000" lvl="2" indent="-228600">
              <a:buAutoNum type="arabicParenR"/>
            </a:pPr>
            <a:r>
              <a:rPr lang="en-US" baseline="0" dirty="0" smtClean="0"/>
              <a:t>Front of brain—logic </a:t>
            </a:r>
          </a:p>
          <a:p>
            <a:pPr marL="1143000" lvl="2" indent="-228600">
              <a:buAutoNum type="arabicParenR"/>
            </a:pPr>
            <a:r>
              <a:rPr lang="en-US" baseline="0" dirty="0" smtClean="0"/>
              <a:t>Middle- heart desires </a:t>
            </a:r>
          </a:p>
          <a:p>
            <a:pPr marL="1143000" lvl="2" indent="-228600">
              <a:buAutoNum type="arabicParenR"/>
            </a:pPr>
            <a:r>
              <a:rPr lang="en-US" baseline="0" dirty="0" smtClean="0"/>
              <a:t>Back- fight </a:t>
            </a:r>
            <a:r>
              <a:rPr lang="en-US" baseline="0" dirty="0" err="1" smtClean="0"/>
              <a:t>vs</a:t>
            </a:r>
            <a:r>
              <a:rPr lang="en-US" baseline="0" dirty="0" smtClean="0"/>
              <a:t> flight </a:t>
            </a:r>
          </a:p>
          <a:p>
            <a:pPr marL="914400" lvl="2" indent="0">
              <a:buNone/>
            </a:pPr>
            <a:r>
              <a:rPr lang="en-US" baseline="0" dirty="0" smtClean="0"/>
              <a:t>-useful thought </a:t>
            </a:r>
            <a:r>
              <a:rPr lang="en-US" baseline="0" dirty="0" err="1" smtClean="0"/>
              <a:t>vs</a:t>
            </a:r>
            <a:r>
              <a:rPr lang="en-US" baseline="0" dirty="0" smtClean="0"/>
              <a:t> un-useful thought</a:t>
            </a:r>
          </a:p>
          <a:p>
            <a:pPr marL="228600" indent="-228600">
              <a:buAutoNum type="arabicParenR"/>
            </a:pPr>
            <a:r>
              <a:rPr lang="en-US" baseline="0" dirty="0" smtClean="0"/>
              <a:t>Practice it </a:t>
            </a:r>
            <a:endParaRPr lang="en-US" dirty="0"/>
          </a:p>
        </p:txBody>
      </p:sp>
      <p:sp>
        <p:nvSpPr>
          <p:cNvPr id="4" name="Slide Number Placeholder 3"/>
          <p:cNvSpPr>
            <a:spLocks noGrp="1"/>
          </p:cNvSpPr>
          <p:nvPr>
            <p:ph type="sldNum" sz="quarter" idx="10"/>
          </p:nvPr>
        </p:nvSpPr>
        <p:spPr/>
        <p:txBody>
          <a:bodyPr/>
          <a:lstStyle/>
          <a:p>
            <a:fld id="{6E2E1253-4A37-C24A-A028-DF4678132EC7}" type="slidenum">
              <a:rPr lang="en-US" smtClean="0"/>
              <a:t>4</a:t>
            </a:fld>
            <a:endParaRPr lang="en-US" dirty="0"/>
          </a:p>
        </p:txBody>
      </p:sp>
    </p:spTree>
    <p:extLst>
      <p:ext uri="{BB962C8B-B14F-4D97-AF65-F5344CB8AC3E}">
        <p14:creationId xmlns:p14="http://schemas.microsoft.com/office/powerpoint/2010/main" val="1245790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“Meditation</a:t>
            </a:r>
            <a:r>
              <a:rPr lang="en-US" baseline="0" dirty="0" smtClean="0"/>
              <a:t> on wandering mind using a mantra so hum” </a:t>
            </a:r>
          </a:p>
          <a:p>
            <a:endParaRPr lang="en-US" baseline="0" dirty="0" smtClean="0"/>
          </a:p>
          <a:p>
            <a:r>
              <a:rPr lang="en-US" baseline="0" dirty="0" smtClean="0"/>
              <a:t>-can pull all research together by saying it decreases relapse because patients have a reduction of stress therefore are more mindful of the decisions they are making. Also, more compassion towards themselves therefore they do not want to do anything that is harmful to them. They feel a new sense of worth and hope. </a:t>
            </a:r>
            <a:endParaRPr lang="en-US" dirty="0"/>
          </a:p>
        </p:txBody>
      </p:sp>
      <p:sp>
        <p:nvSpPr>
          <p:cNvPr id="4" name="Slide Number Placeholder 3"/>
          <p:cNvSpPr>
            <a:spLocks noGrp="1"/>
          </p:cNvSpPr>
          <p:nvPr>
            <p:ph type="sldNum" sz="quarter" idx="10"/>
          </p:nvPr>
        </p:nvSpPr>
        <p:spPr/>
        <p:txBody>
          <a:bodyPr/>
          <a:lstStyle/>
          <a:p>
            <a:fld id="{6E2E1253-4A37-C24A-A028-DF4678132EC7}" type="slidenum">
              <a:rPr lang="en-US" smtClean="0"/>
              <a:t>5</a:t>
            </a:fld>
            <a:endParaRPr lang="en-US" dirty="0"/>
          </a:p>
        </p:txBody>
      </p:sp>
    </p:spTree>
    <p:extLst>
      <p:ext uri="{BB962C8B-B14F-4D97-AF65-F5344CB8AC3E}">
        <p14:creationId xmlns:p14="http://schemas.microsoft.com/office/powerpoint/2010/main" val="40084234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Notes: Teach 4 count breath, alternate</a:t>
            </a:r>
            <a:r>
              <a:rPr lang="en-US" baseline="0" dirty="0" smtClean="0"/>
              <a:t> </a:t>
            </a:r>
            <a:r>
              <a:rPr lang="en-US" baseline="0" dirty="0" err="1" smtClean="0"/>
              <a:t>nostrul</a:t>
            </a:r>
            <a:r>
              <a:rPr lang="en-US" baseline="0" dirty="0" smtClean="0"/>
              <a:t> breath, breath to calm breath to alert breath for balance, channels right and left hemisphere </a:t>
            </a:r>
            <a:endParaRPr lang="en-US" dirty="0"/>
          </a:p>
        </p:txBody>
      </p:sp>
      <p:sp>
        <p:nvSpPr>
          <p:cNvPr id="4" name="Slide Number Placeholder 3"/>
          <p:cNvSpPr>
            <a:spLocks noGrp="1"/>
          </p:cNvSpPr>
          <p:nvPr>
            <p:ph type="sldNum" sz="quarter" idx="10"/>
          </p:nvPr>
        </p:nvSpPr>
        <p:spPr/>
        <p:txBody>
          <a:bodyPr/>
          <a:lstStyle/>
          <a:p>
            <a:fld id="{6E2E1253-4A37-C24A-A028-DF4678132EC7}" type="slidenum">
              <a:rPr lang="en-US" smtClean="0"/>
              <a:t>6</a:t>
            </a:fld>
            <a:endParaRPr lang="en-US" dirty="0"/>
          </a:p>
        </p:txBody>
      </p:sp>
    </p:spTree>
    <p:extLst>
      <p:ext uri="{BB962C8B-B14F-4D97-AF65-F5344CB8AC3E}">
        <p14:creationId xmlns:p14="http://schemas.microsoft.com/office/powerpoint/2010/main" val="12668133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Demonstrate pose,</a:t>
            </a:r>
            <a:r>
              <a:rPr lang="en-US" baseline="0" dirty="0" smtClean="0"/>
              <a:t> concept of a sequence, breathing helps creativity patterns, how you think shows in our body and vice versa</a:t>
            </a:r>
            <a:endParaRPr lang="en-US" dirty="0"/>
          </a:p>
        </p:txBody>
      </p:sp>
      <p:sp>
        <p:nvSpPr>
          <p:cNvPr id="4" name="Slide Number Placeholder 3"/>
          <p:cNvSpPr>
            <a:spLocks noGrp="1"/>
          </p:cNvSpPr>
          <p:nvPr>
            <p:ph type="sldNum" sz="quarter" idx="10"/>
          </p:nvPr>
        </p:nvSpPr>
        <p:spPr/>
        <p:txBody>
          <a:bodyPr/>
          <a:lstStyle/>
          <a:p>
            <a:fld id="{6E2E1253-4A37-C24A-A028-DF4678132EC7}" type="slidenum">
              <a:rPr lang="en-US" smtClean="0"/>
              <a:t>7</a:t>
            </a:fld>
            <a:endParaRPr lang="en-US" dirty="0"/>
          </a:p>
        </p:txBody>
      </p:sp>
    </p:spTree>
    <p:extLst>
      <p:ext uri="{BB962C8B-B14F-4D97-AF65-F5344CB8AC3E}">
        <p14:creationId xmlns:p14="http://schemas.microsoft.com/office/powerpoint/2010/main" val="32670339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US" baseline="0" dirty="0" smtClean="0"/>
              <a:t>Explanation of hypnosis </a:t>
            </a:r>
          </a:p>
          <a:p>
            <a:pPr marL="228600" indent="-228600">
              <a:buAutoNum type="arabicParenR"/>
            </a:pPr>
            <a:r>
              <a:rPr lang="en-US" baseline="0" dirty="0" smtClean="0"/>
              <a:t>The benefits of hypnosis, how it is relevant </a:t>
            </a:r>
          </a:p>
          <a:p>
            <a:pPr marL="228600" indent="-228600">
              <a:buAutoNum type="arabicParenR"/>
            </a:pPr>
            <a:r>
              <a:rPr lang="en-US" baseline="0" dirty="0" smtClean="0"/>
              <a:t> explain the research behind it</a:t>
            </a:r>
          </a:p>
          <a:p>
            <a:pPr marL="228600" indent="-228600">
              <a:buAutoNum type="arabicParenR"/>
            </a:pPr>
            <a:r>
              <a:rPr lang="en-US" baseline="0" dirty="0" smtClean="0"/>
              <a:t> explain the actual strategy</a:t>
            </a:r>
          </a:p>
          <a:p>
            <a:pPr marL="228600" indent="-228600">
              <a:buAutoNum type="arabicParenR"/>
            </a:pPr>
            <a:r>
              <a:rPr lang="en-US" baseline="0" dirty="0" smtClean="0"/>
              <a:t> practice </a:t>
            </a:r>
            <a:endParaRPr lang="en-US" dirty="0"/>
          </a:p>
        </p:txBody>
      </p:sp>
      <p:sp>
        <p:nvSpPr>
          <p:cNvPr id="4" name="Slide Number Placeholder 3"/>
          <p:cNvSpPr>
            <a:spLocks noGrp="1"/>
          </p:cNvSpPr>
          <p:nvPr>
            <p:ph type="sldNum" sz="quarter" idx="10"/>
          </p:nvPr>
        </p:nvSpPr>
        <p:spPr/>
        <p:txBody>
          <a:bodyPr/>
          <a:lstStyle/>
          <a:p>
            <a:fld id="{6E2E1253-4A37-C24A-A028-DF4678132EC7}" type="slidenum">
              <a:rPr lang="en-US" smtClean="0"/>
              <a:t>8</a:t>
            </a:fld>
            <a:endParaRPr lang="en-US" dirty="0"/>
          </a:p>
        </p:txBody>
      </p:sp>
    </p:spTree>
    <p:extLst>
      <p:ext uri="{BB962C8B-B14F-4D97-AF65-F5344CB8AC3E}">
        <p14:creationId xmlns:p14="http://schemas.microsoft.com/office/powerpoint/2010/main" val="23401435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Teach anchor techniques,</a:t>
            </a:r>
            <a:r>
              <a:rPr lang="en-US" baseline="0" dirty="0" smtClean="0"/>
              <a:t> teach representational systems </a:t>
            </a:r>
          </a:p>
          <a:p>
            <a:r>
              <a:rPr lang="en-US" baseline="0" dirty="0" smtClean="0"/>
              <a:t>Each of us has an internal organization of the world complete with sound, color, temperature, speed, taste, smell, touch etc. </a:t>
            </a:r>
            <a:endParaRPr lang="en-US" dirty="0"/>
          </a:p>
        </p:txBody>
      </p:sp>
      <p:sp>
        <p:nvSpPr>
          <p:cNvPr id="4" name="Slide Number Placeholder 3"/>
          <p:cNvSpPr>
            <a:spLocks noGrp="1"/>
          </p:cNvSpPr>
          <p:nvPr>
            <p:ph type="sldNum" sz="quarter" idx="10"/>
          </p:nvPr>
        </p:nvSpPr>
        <p:spPr/>
        <p:txBody>
          <a:bodyPr/>
          <a:lstStyle/>
          <a:p>
            <a:fld id="{6E2E1253-4A37-C24A-A028-DF4678132EC7}" type="slidenum">
              <a:rPr lang="en-US" smtClean="0"/>
              <a:t>9</a:t>
            </a:fld>
            <a:endParaRPr lang="en-US" dirty="0"/>
          </a:p>
        </p:txBody>
      </p:sp>
    </p:spTree>
    <p:extLst>
      <p:ext uri="{BB962C8B-B14F-4D97-AF65-F5344CB8AC3E}">
        <p14:creationId xmlns:p14="http://schemas.microsoft.com/office/powerpoint/2010/main" val="10045409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Should I include something else in this slide? </a:t>
            </a:r>
            <a:endParaRPr lang="en-US" dirty="0"/>
          </a:p>
        </p:txBody>
      </p:sp>
      <p:sp>
        <p:nvSpPr>
          <p:cNvPr id="4" name="Slide Number Placeholder 3"/>
          <p:cNvSpPr>
            <a:spLocks noGrp="1"/>
          </p:cNvSpPr>
          <p:nvPr>
            <p:ph type="sldNum" sz="quarter" idx="10"/>
          </p:nvPr>
        </p:nvSpPr>
        <p:spPr/>
        <p:txBody>
          <a:bodyPr/>
          <a:lstStyle/>
          <a:p>
            <a:fld id="{6E2E1253-4A37-C24A-A028-DF4678132EC7}" type="slidenum">
              <a:rPr lang="en-US" smtClean="0"/>
              <a:t>10</a:t>
            </a:fld>
            <a:endParaRPr lang="en-US" dirty="0"/>
          </a:p>
        </p:txBody>
      </p:sp>
    </p:spTree>
    <p:extLst>
      <p:ext uri="{BB962C8B-B14F-4D97-AF65-F5344CB8AC3E}">
        <p14:creationId xmlns:p14="http://schemas.microsoft.com/office/powerpoint/2010/main" val="3048474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8/15/16</a:t>
            </a:fld>
            <a:endParaRPr lang="en-US" dirty="0"/>
          </a:p>
        </p:txBody>
      </p:sp>
      <p:sp>
        <p:nvSpPr>
          <p:cNvPr id="17" name="Footer Placeholder 16"/>
          <p:cNvSpPr>
            <a:spLocks noGrp="1"/>
          </p:cNvSpPr>
          <p:nvPr>
            <p:ph type="ftr" sz="quarter" idx="11"/>
          </p:nvPr>
        </p:nvSpPr>
        <p:spPr/>
        <p:txBody>
          <a:bodyPr/>
          <a:lstStyle/>
          <a:p>
            <a:endParaRPr kumimoji="0"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8/15/16</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6915912" y="3009901"/>
            <a:ext cx="457200" cy="441325"/>
          </a:xfrm>
        </p:spPr>
        <p:txBody>
          <a:bodyPr/>
          <a:lstStyle/>
          <a:p>
            <a:fld id="{2C6B1FF6-39B9-40F5-8B67-33C6354A3D4F}" type="slidenum">
              <a:rPr kumimoji="0" lang="en-US" smtClean="0"/>
              <a:pPr eaLnBrk="1" latinLnBrk="0" hangingPunct="1"/>
              <a:t>‹#›</a:t>
            </a:fld>
            <a:endParaRPr kumimoji="0"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8/15/16</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8/15/16</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a:xfrm>
            <a:off x="4361688" y="1026372"/>
            <a:ext cx="457200" cy="441325"/>
          </a:xfrm>
        </p:spPr>
        <p:txBody>
          <a:bodyPr/>
          <a:lstStyle/>
          <a:p>
            <a:fld id="{2C6B1FF6-39B9-40F5-8B67-33C6354A3D4F}" type="slidenum">
              <a:rPr kumimoji="0" lang="en-US" smtClean="0"/>
              <a:pPr eaLnBrk="1" latinLnBrk="0" hangingPunct="1"/>
              <a:t>‹#›</a:t>
            </a:fld>
            <a:endParaRPr kumimoji="0"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kumimoji="0" lang="en-US" dirty="0"/>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8/15/16</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pPr eaLnBrk="1" latinLnBrk="0" hangingPunct="1"/>
            <a:fld id="{9D21D778-B565-4D7E-94D7-64010A445B68}" type="datetimeFigureOut">
              <a:rPr lang="en-US" smtClean="0"/>
              <a:pPr eaLnBrk="1" latinLnBrk="0" hangingPunct="1"/>
              <a:t>8/15/16</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8/15/16</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endParaRPr kumimoji="0"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pPr algn="ctr" eaLnBrk="1" latinLnBrk="0" hangingPunct="1"/>
            <a:fld id="{2C6B1FF6-39B9-40F5-8B67-33C6354A3D4F}" type="slidenum">
              <a:rPr kumimoji="0" lang="en-US" smtClean="0"/>
              <a:pPr algn="ctr" eaLnBrk="1" latinLnBrk="0" hangingPunct="1"/>
              <a:t>‹#›</a:t>
            </a:fld>
            <a:endParaRPr kumimoji="0" lang="en-US" dirty="0"/>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8/15/16</a:t>
            </a:fld>
            <a:endParaRPr lang="en-US" dirty="0"/>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a:xfrm>
            <a:off x="4343400" y="1036020"/>
            <a:ext cx="457200" cy="441325"/>
          </a:xfrm>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8/15/16</a:t>
            </a:fld>
            <a:endParaRPr lang="en-US" dirty="0"/>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C6B1FF6-39B9-40F5-8B67-33C6354A3D4F}"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8/15/16</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p>
            <a:fld id="{2C6B1FF6-39B9-40F5-8B67-33C6354A3D4F}" type="slidenum">
              <a:rPr kumimoji="0" lang="en-US" smtClean="0"/>
              <a:pPr eaLnBrk="1" latinLnBrk="0" hangingPunct="1"/>
              <a:t>‹#›</a:t>
            </a:fld>
            <a:endParaRPr kumimoji="0"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dirty="0"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a:xfrm>
            <a:off x="5788152" y="6404984"/>
            <a:ext cx="3044952" cy="365760"/>
          </a:xfrm>
        </p:spPr>
        <p:txBody>
          <a:bodyPr/>
          <a:lstStyle/>
          <a:p>
            <a:pPr eaLnBrk="1" latinLnBrk="0" hangingPunct="1"/>
            <a:fld id="{9D21D778-B565-4D7E-94D7-64010A445B68}" type="datetimeFigureOut">
              <a:rPr lang="en-US" smtClean="0"/>
              <a:pPr eaLnBrk="1" latinLnBrk="0" hangingPunct="1"/>
              <a:t>8/15/16</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lgn="r" eaLnBrk="1" latinLnBrk="0" hangingPunct="1"/>
            <a:fld id="{9D21D778-B565-4D7E-94D7-64010A445B68}" type="datetimeFigureOut">
              <a:rPr lang="en-US" smtClean="0"/>
              <a:pPr algn="r" eaLnBrk="1" latinLnBrk="0" hangingPunct="1"/>
              <a:t>8/15/16</a:t>
            </a:fld>
            <a:endParaRPr lang="en-US" sz="1400" dirty="0">
              <a:solidFill>
                <a:srgbClr val="FFFFFF"/>
              </a:solidFill>
            </a:endParaRPr>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lgn="l" eaLnBrk="1" latinLnBrk="0" hangingPunct="1"/>
            <a:endParaRPr kumimoji="0" lang="en-US" dirty="0">
              <a:solidFill>
                <a:srgbClr val="FFFFFF"/>
              </a:solidFill>
            </a:endParaRP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lgn="ctr" eaLnBrk="1" latinLnBrk="0" hangingPunct="1"/>
            <a:fld id="{2C6B1FF6-39B9-40F5-8B67-33C6354A3D4F}" type="slidenum">
              <a:rPr kumimoji="0" lang="en-US" smtClean="0"/>
              <a:pPr algn="ctr" eaLnBrk="1" latinLnBrk="0" hangingPunct="1"/>
              <a:t>‹#›</a:t>
            </a:fld>
            <a:endParaRPr kumimoji="0" lang="en-US" sz="1600" dirty="0">
              <a:solidFill>
                <a:schemeClr val="accent3">
                  <a:shade val="75000"/>
                </a:schemeClr>
              </a:solidFill>
            </a:endParaRP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bebrainfit.com/progressive-muscle-relaxation-stress/"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umm.edu/health/medical/altmed/treatment/hypnotherapy" TargetMode="External"/><Relationship Id="rId4" Type="http://schemas.openxmlformats.org/officeDocument/2006/relationships/hyperlink" Target="http://www.apa.org/monitor/2011/01/hypnosis.aspx" TargetMode="External"/><Relationship Id="rId5" Type="http://schemas.openxmlformats.org/officeDocument/2006/relationships/hyperlink" Target="http://news.stanford.edu/2015/04/22/mindful-meditation-benefits-042215/" TargetMode="External"/><Relationship Id="rId6" Type="http://schemas.openxmlformats.org/officeDocument/2006/relationships/hyperlink" Target="http://www.yogajournal.com/article/yoga-101/science-breathing/" TargetMode="External"/><Relationship Id="rId7" Type="http://schemas.openxmlformats.org/officeDocument/2006/relationships/hyperlink" Target="http://www.personneltoday.com/hr/changing-behaviour-with-neuro-linguistic-programming/" TargetMode="External"/><Relationship Id="rId8" Type="http://schemas.openxmlformats.org/officeDocument/2006/relationships/hyperlink" Target="http://www.health.harvard.edu/blog/more-than-a-stretch-yogas-benefits-may-extend-to-the-heart-201504157868" TargetMode="External"/><Relationship Id="rId1" Type="http://schemas.openxmlformats.org/officeDocument/2006/relationships/slideLayout" Target="../slideLayouts/slideLayout2.xml"/><Relationship Id="rId2" Type="http://schemas.openxmlformats.org/officeDocument/2006/relationships/hyperlink" Target="http://bebrainfit.com/progressive-muscle-relaxation-stres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www.apa.org/monitor/2011/01/hypnosis.aspx"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news.stanford.edu/2015/04/22/mindful-meditation-benefits-042215/"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yogajournal.com/article/yoga-101/science-breathing/" TargetMode="External"/><Relationship Id="rId4" Type="http://schemas.openxmlformats.org/officeDocument/2006/relationships/hyperlink" Target="http://www.apa.org/monitor/2011/01/hypnosis.aspx" TargetMode="External"/><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www.health.harvard.edu/blog/more-than-a-stretch-yogas-benefits-may-extend-to-the-heart-201504157868"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Dena Leibowitz, MS LCADC, CHT, 500RYT </a:t>
            </a:r>
            <a:endParaRPr lang="en-US" dirty="0"/>
          </a:p>
        </p:txBody>
      </p:sp>
      <p:sp>
        <p:nvSpPr>
          <p:cNvPr id="3" name="Title 2"/>
          <p:cNvSpPr>
            <a:spLocks noGrp="1"/>
          </p:cNvSpPr>
          <p:nvPr>
            <p:ph type="ctrTitle"/>
          </p:nvPr>
        </p:nvSpPr>
        <p:spPr/>
        <p:txBody>
          <a:bodyPr/>
          <a:lstStyle/>
          <a:p>
            <a:r>
              <a:rPr lang="en-US" dirty="0" smtClean="0"/>
              <a:t>Innovative Techniques to Treat Disorders</a:t>
            </a:r>
            <a:endParaRPr lang="en-US" dirty="0"/>
          </a:p>
        </p:txBody>
      </p:sp>
    </p:spTree>
    <p:extLst>
      <p:ext uri="{BB962C8B-B14F-4D97-AF65-F5344CB8AC3E}">
        <p14:creationId xmlns:p14="http://schemas.microsoft.com/office/powerpoint/2010/main" val="34064657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272" y="410018"/>
            <a:ext cx="8534400" cy="758952"/>
          </a:xfrm>
        </p:spPr>
        <p:txBody>
          <a:bodyPr>
            <a:normAutofit fontScale="90000"/>
          </a:bodyPr>
          <a:lstStyle/>
          <a:p>
            <a:r>
              <a:rPr lang="en-US" dirty="0" smtClean="0"/>
              <a:t>Progressive Muscles Relaxation and </a:t>
            </a:r>
            <a:br>
              <a:rPr lang="en-US" dirty="0" smtClean="0"/>
            </a:br>
            <a:r>
              <a:rPr lang="en-US" dirty="0" smtClean="0"/>
              <a:t>Guided Imagery</a:t>
            </a:r>
            <a:endParaRPr lang="en-US" dirty="0"/>
          </a:p>
        </p:txBody>
      </p:sp>
      <p:sp>
        <p:nvSpPr>
          <p:cNvPr id="3" name="Content Placeholder 2"/>
          <p:cNvSpPr>
            <a:spLocks noGrp="1"/>
          </p:cNvSpPr>
          <p:nvPr>
            <p:ph sz="quarter" idx="1"/>
          </p:nvPr>
        </p:nvSpPr>
        <p:spPr/>
        <p:txBody>
          <a:bodyPr>
            <a:normAutofit fontScale="92500" lnSpcReduction="20000"/>
          </a:bodyPr>
          <a:lstStyle/>
          <a:p>
            <a:r>
              <a:rPr lang="en-US" sz="1900" dirty="0" smtClean="0"/>
              <a:t>Guided imagery is a powerful tool that assists with focus and directs the imagination in proactive and powerful ways. </a:t>
            </a:r>
          </a:p>
          <a:p>
            <a:r>
              <a:rPr lang="en-US" sz="1900" dirty="0" smtClean="0"/>
              <a:t>Progressive Muscle Relaxation provides powerful ways to relax ones muscles and tensions </a:t>
            </a:r>
          </a:p>
          <a:p>
            <a:endParaRPr lang="en-US" sz="1900" dirty="0"/>
          </a:p>
          <a:p>
            <a:r>
              <a:rPr lang="en-US" sz="1900" dirty="0" smtClean="0"/>
              <a:t>Benefits:</a:t>
            </a:r>
          </a:p>
          <a:p>
            <a:pPr lvl="1"/>
            <a:r>
              <a:rPr lang="en-US" sz="1400" dirty="0" smtClean="0"/>
              <a:t>Relaxing, stress relief alternative, easy tool to release pain, can be led by self or others, can include a story with an imbedded </a:t>
            </a:r>
            <a:r>
              <a:rPr lang="en-US" sz="1400" dirty="0" smtClean="0"/>
              <a:t>message of </a:t>
            </a:r>
            <a:r>
              <a:rPr lang="en-US" sz="1400" dirty="0" smtClean="0"/>
              <a:t>healing, can be specific to a person or general to an entire group.</a:t>
            </a:r>
          </a:p>
          <a:p>
            <a:r>
              <a:rPr lang="en-US" sz="1900" dirty="0" smtClean="0"/>
              <a:t>Research:</a:t>
            </a:r>
          </a:p>
          <a:p>
            <a:pPr lvl="1"/>
            <a:r>
              <a:rPr lang="en-US" sz="1400" dirty="0" smtClean="0"/>
              <a:t>Harvard’s Health and Medical Center reported that according </a:t>
            </a:r>
            <a:r>
              <a:rPr lang="en-US" sz="1400" dirty="0"/>
              <a:t>to Occupational Health and Safety news and the National Council on compensation of insurance, up to 90% of </a:t>
            </a:r>
            <a:r>
              <a:rPr lang="en-US" sz="1400" dirty="0" smtClean="0"/>
              <a:t>all complaints to primary </a:t>
            </a:r>
            <a:r>
              <a:rPr lang="en-US" sz="1400" dirty="0"/>
              <a:t>care </a:t>
            </a:r>
            <a:r>
              <a:rPr lang="en-US" sz="1400" dirty="0" smtClean="0"/>
              <a:t>physicians from their patients is stress related. Therefore, the relaxation response needs to be evoked more often. </a:t>
            </a:r>
            <a:r>
              <a:rPr lang="en-US" sz="1400" dirty="0" smtClean="0"/>
              <a:t>When the relaxation response is activated there is an increase in GABA, an increase in Serotonin</a:t>
            </a:r>
            <a:r>
              <a:rPr lang="en-US" sz="1400" dirty="0" smtClean="0"/>
              <a:t>, a decrease in blood pressure, and breathing becomes slower. When this is done, networks in the brain are activated such as emotion regulation, cognitive functioning, perspective awareness and decision making. These skills are extremely important for clients going through rehabilitation because these pathways are crucial for maintaining a healthy stress-free lifestyle. Also, these techniques truly bring someone to a relaxed state which can help reduce anxiety, insomnia, pain and chemotherapy symptoms. </a:t>
            </a:r>
          </a:p>
          <a:p>
            <a:pPr lvl="1"/>
            <a:r>
              <a:rPr lang="en-US" sz="1400" b="1" dirty="0"/>
              <a:t>Alban, D. (2015). Using Progressive Muscle Relaxation to Minimize Stress. Retrieved August 15, 2016, from </a:t>
            </a:r>
            <a:r>
              <a:rPr lang="en-US" sz="1400" b="1" dirty="0">
                <a:hlinkClick r:id="rId3"/>
              </a:rPr>
              <a:t>http://bebrainfit.com/progressive-muscle-relaxation-stress</a:t>
            </a:r>
            <a:r>
              <a:rPr lang="en-US" sz="1400" b="1" dirty="0" smtClean="0">
                <a:hlinkClick r:id="rId3"/>
              </a:rPr>
              <a:t>/</a:t>
            </a:r>
            <a:endParaRPr lang="en-US" sz="1400" b="1" dirty="0" smtClean="0"/>
          </a:p>
          <a:p>
            <a:pPr lvl="1"/>
            <a:r>
              <a:rPr lang="en-US" sz="1200" b="1" dirty="0"/>
              <a:t>Brown, R. P. (2013, March). Breathing Practices for Treatment of Psychiatric and Stress-Related Medical Conditions. Retrieved from https://</a:t>
            </a:r>
            <a:r>
              <a:rPr lang="en-US" sz="1200" b="1" dirty="0" err="1"/>
              <a:t>www.researchgate.net</a:t>
            </a:r>
            <a:r>
              <a:rPr lang="en-US" sz="1200" b="1" dirty="0"/>
              <a:t>/publication/236089528_Breathing_Practices_for_Treatment_of_Psychiatric_and_Stress-Related_Medical_Conditions</a:t>
            </a:r>
            <a:endParaRPr lang="en-US" sz="1400" dirty="0" smtClean="0"/>
          </a:p>
          <a:p>
            <a:pPr lvl="1"/>
            <a:endParaRPr lang="en-US" sz="1400" dirty="0"/>
          </a:p>
        </p:txBody>
      </p:sp>
    </p:spTree>
    <p:extLst>
      <p:ext uri="{BB962C8B-B14F-4D97-AF65-F5344CB8AC3E}">
        <p14:creationId xmlns:p14="http://schemas.microsoft.com/office/powerpoint/2010/main" val="2609372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 </a:t>
            </a:r>
            <a:endParaRPr lang="en-US" dirty="0"/>
          </a:p>
        </p:txBody>
      </p:sp>
      <p:sp>
        <p:nvSpPr>
          <p:cNvPr id="3" name="Content Placeholder 2"/>
          <p:cNvSpPr>
            <a:spLocks noGrp="1"/>
          </p:cNvSpPr>
          <p:nvPr>
            <p:ph sz="quarter" idx="1"/>
          </p:nvPr>
        </p:nvSpPr>
        <p:spPr/>
        <p:txBody>
          <a:bodyPr>
            <a:normAutofit fontScale="92500" lnSpcReduction="10000"/>
          </a:bodyPr>
          <a:lstStyle/>
          <a:p>
            <a:r>
              <a:rPr lang="en-US" sz="1200" b="1" dirty="0"/>
              <a:t>Alban, D. (2015). Using Progressive Muscle Relaxation to Minimize Stress. Retrieved August 15, 2016, from </a:t>
            </a:r>
            <a:r>
              <a:rPr lang="en-US" sz="1200" b="1" dirty="0">
                <a:hlinkClick r:id="rId2"/>
              </a:rPr>
              <a:t>http://bebrainfit.com/progressive-muscle-relaxation-stress</a:t>
            </a:r>
            <a:r>
              <a:rPr lang="en-US" sz="1200" b="1" dirty="0" smtClean="0">
                <a:hlinkClick r:id="rId2"/>
              </a:rPr>
              <a:t>/</a:t>
            </a:r>
            <a:endParaRPr lang="en-US" sz="1200" b="1" dirty="0" smtClean="0"/>
          </a:p>
          <a:p>
            <a:r>
              <a:rPr lang="en-US" sz="1200" b="1" dirty="0"/>
              <a:t>Brown, R. P. (2013, March). Breathing Practices for Treatment of Psychiatric and Stress-Related Medical Conditions. Retrieved from https://</a:t>
            </a:r>
            <a:r>
              <a:rPr lang="en-US" sz="1200" b="1" dirty="0" err="1"/>
              <a:t>www.researchgate.net</a:t>
            </a:r>
            <a:r>
              <a:rPr lang="en-US" sz="1200" b="1" dirty="0"/>
              <a:t>/publication/236089528_Breathing_Practices_for_Treatment_of_Psychiatric_and_Stress-Related_Medical_Conditions</a:t>
            </a:r>
            <a:endParaRPr lang="en-US" sz="1200" b="1" dirty="0" smtClean="0"/>
          </a:p>
          <a:p>
            <a:r>
              <a:rPr lang="en-US" sz="1200" b="1" dirty="0" smtClean="0"/>
              <a:t>Ehrlich</a:t>
            </a:r>
            <a:r>
              <a:rPr lang="en-US" sz="1200" b="1" dirty="0"/>
              <a:t>, S. D. (</a:t>
            </a:r>
            <a:r>
              <a:rPr lang="en-US" sz="1200" b="1" dirty="0" err="1"/>
              <a:t>n.d.</a:t>
            </a:r>
            <a:r>
              <a:rPr lang="en-US" sz="1200" b="1" dirty="0"/>
              <a:t>). Hypnotherapy. Retrieved July 14, 2016, from </a:t>
            </a:r>
            <a:r>
              <a:rPr lang="en-US" sz="1200" b="1" dirty="0">
                <a:hlinkClick r:id="rId3"/>
              </a:rPr>
              <a:t>http://umm.edu/health/medical/altmed/treatment/</a:t>
            </a:r>
            <a:r>
              <a:rPr lang="en-US" sz="1200" b="1" dirty="0" smtClean="0">
                <a:hlinkClick r:id="rId3"/>
              </a:rPr>
              <a:t>hypnotherapy</a:t>
            </a:r>
            <a:endParaRPr lang="en-US" sz="1200" b="1" dirty="0" smtClean="0"/>
          </a:p>
          <a:p>
            <a:r>
              <a:rPr lang="en-US" sz="1200" b="1" dirty="0"/>
              <a:t>Smith, B. (2011). Hypnosis Today. Retrieved July 14, 2016, from </a:t>
            </a:r>
            <a:r>
              <a:rPr lang="en-US" sz="1200" b="1" dirty="0">
                <a:hlinkClick r:id="rId4"/>
              </a:rPr>
              <a:t>http://www.apa.org/monitor/2011/01/</a:t>
            </a:r>
            <a:r>
              <a:rPr lang="en-US" sz="1200" b="1" dirty="0" smtClean="0">
                <a:hlinkClick r:id="rId4"/>
              </a:rPr>
              <a:t>hypnosis.aspx</a:t>
            </a:r>
            <a:endParaRPr lang="en-US" sz="1200" b="1" dirty="0"/>
          </a:p>
          <a:p>
            <a:r>
              <a:rPr lang="en-US" sz="1200" b="1" dirty="0"/>
              <a:t>Bowen S, </a:t>
            </a:r>
            <a:r>
              <a:rPr lang="en-US" sz="1200" b="1" dirty="0" err="1"/>
              <a:t>Witkiewitz</a:t>
            </a:r>
            <a:r>
              <a:rPr lang="en-US" sz="1200" b="1" dirty="0"/>
              <a:t> K, </a:t>
            </a:r>
            <a:r>
              <a:rPr lang="en-US" sz="1200" b="1" dirty="0" err="1"/>
              <a:t>Clifasefi</a:t>
            </a:r>
            <a:r>
              <a:rPr lang="en-US" sz="1200" b="1" dirty="0"/>
              <a:t> SL, et al. Relative Efficacy of Mindfulness-Based Relapse Prevention, Standard Relapse Prevention, and Treatment as Usual for Substance Use Disorders: A Randomized Clinical Trial. </a:t>
            </a:r>
            <a:r>
              <a:rPr lang="en-US" sz="1200" b="1" i="1" dirty="0"/>
              <a:t>JAMA Psychiatry. </a:t>
            </a:r>
            <a:r>
              <a:rPr lang="en-US" sz="1200" b="1" dirty="0"/>
              <a:t>2014;71(5):547-556. doi:10.1001/jamapsychiatry.2013.4546</a:t>
            </a:r>
            <a:r>
              <a:rPr lang="en-US" sz="1200" b="1" dirty="0" smtClean="0"/>
              <a:t>.</a:t>
            </a:r>
            <a:endParaRPr lang="en-US" sz="1200" b="1" u="sng" dirty="0">
              <a:hlinkClick r:id="rId4"/>
            </a:endParaRPr>
          </a:p>
          <a:p>
            <a:r>
              <a:rPr lang="en-US" sz="1200" b="1" dirty="0"/>
              <a:t>Parker, C. (2015). Compassion meditation reduces 'mind-wandering,' Stanford research shows. Retrieved July 14, 2016, from </a:t>
            </a:r>
            <a:r>
              <a:rPr lang="en-US" sz="1200" b="1" dirty="0">
                <a:hlinkClick r:id="rId5"/>
              </a:rPr>
              <a:t>http://news.stanford.edu/2015/04/22/mindful-meditation-benefits-042215</a:t>
            </a:r>
            <a:r>
              <a:rPr lang="en-US" sz="1200" b="1" dirty="0" smtClean="0">
                <a:hlinkClick r:id="rId5"/>
              </a:rPr>
              <a:t>/</a:t>
            </a:r>
            <a:endParaRPr lang="en-US" sz="1200" b="1" dirty="0" smtClean="0"/>
          </a:p>
          <a:p>
            <a:r>
              <a:rPr lang="en-US" sz="1200" b="1" dirty="0"/>
              <a:t>Levine, J. (2015). The Science of Breathing: Discover the Breath's Power in Yoga and Life. Retrieved July 14, 2016, from </a:t>
            </a:r>
            <a:r>
              <a:rPr lang="en-US" sz="1200" b="1" dirty="0">
                <a:hlinkClick r:id="rId6"/>
              </a:rPr>
              <a:t>http://www.yogajournal.com/article/yoga-101/science-breathing</a:t>
            </a:r>
            <a:r>
              <a:rPr lang="en-US" sz="1200" b="1" dirty="0" smtClean="0">
                <a:hlinkClick r:id="rId6"/>
              </a:rPr>
              <a:t>/</a:t>
            </a:r>
            <a:r>
              <a:rPr lang="en-US" sz="1200" b="1" dirty="0" smtClean="0"/>
              <a:t> </a:t>
            </a:r>
            <a:endParaRPr lang="en-US" sz="1200" b="1" u="sng" dirty="0">
              <a:hlinkClick r:id="rId4"/>
            </a:endParaRPr>
          </a:p>
          <a:p>
            <a:r>
              <a:rPr lang="en-US" sz="1200" b="1" dirty="0"/>
              <a:t>P. (2013). Changing </a:t>
            </a:r>
            <a:r>
              <a:rPr lang="en-US" sz="1200" b="1" dirty="0" err="1"/>
              <a:t>behaviour</a:t>
            </a:r>
            <a:r>
              <a:rPr lang="en-US" sz="1200" b="1" dirty="0"/>
              <a:t> with </a:t>
            </a:r>
            <a:r>
              <a:rPr lang="en-US" sz="1200" b="1" dirty="0" err="1"/>
              <a:t>neuro</a:t>
            </a:r>
            <a:r>
              <a:rPr lang="en-US" sz="1200" b="1" dirty="0"/>
              <a:t>-linguistic programming - Personnel Today. Retrieved July 14, 2016, from </a:t>
            </a:r>
            <a:r>
              <a:rPr lang="en-US" sz="1200" b="1" dirty="0">
                <a:hlinkClick r:id="rId7"/>
              </a:rPr>
              <a:t>http://www.personneltoday.com/hr/changing-behaviour-with-neuro-linguistic-programming</a:t>
            </a:r>
            <a:r>
              <a:rPr lang="en-US" sz="1200" b="1" dirty="0" smtClean="0">
                <a:hlinkClick r:id="rId7"/>
              </a:rPr>
              <a:t>/</a:t>
            </a:r>
            <a:r>
              <a:rPr lang="en-US" sz="1200" b="1" dirty="0" smtClean="0"/>
              <a:t> </a:t>
            </a:r>
          </a:p>
          <a:p>
            <a:r>
              <a:rPr lang="en-US" sz="1200" b="1" dirty="0"/>
              <a:t>Corliss, J. (2015). More than a stretch: Yoga's benefits may extend to the heart - Harvard Health Blog. Retrieved August 11, 2016, from </a:t>
            </a:r>
            <a:r>
              <a:rPr lang="en-US" sz="1200" b="1" dirty="0">
                <a:hlinkClick r:id="rId8"/>
              </a:rPr>
              <a:t>http://www.health.harvard.edu/blog/more-than-a-stretch-yogas-benefits-may-extend-to-the-heart-</a:t>
            </a:r>
            <a:r>
              <a:rPr lang="en-US" sz="1200" b="1" dirty="0" smtClean="0">
                <a:hlinkClick r:id="rId8"/>
              </a:rPr>
              <a:t>201504157868</a:t>
            </a:r>
            <a:endParaRPr lang="en-US" sz="1200" b="1" dirty="0" smtClean="0"/>
          </a:p>
          <a:p>
            <a:r>
              <a:rPr lang="en-US" sz="1200" b="1" dirty="0"/>
              <a:t>Changing </a:t>
            </a:r>
            <a:r>
              <a:rPr lang="en-US" sz="1200" b="1" dirty="0" err="1"/>
              <a:t>behaviour</a:t>
            </a:r>
            <a:r>
              <a:rPr lang="en-US" sz="1200" b="1" dirty="0"/>
              <a:t> with </a:t>
            </a:r>
            <a:r>
              <a:rPr lang="en-US" sz="1200" b="1" dirty="0" err="1"/>
              <a:t>neuro</a:t>
            </a:r>
            <a:r>
              <a:rPr lang="en-US" sz="1200" b="1" dirty="0"/>
              <a:t>-linguistic programming - Personnel Today. (2013). Retrieved </a:t>
            </a:r>
            <a:r>
              <a:rPr lang="en-US" sz="1200" b="1" dirty="0" smtClean="0"/>
              <a:t>August</a:t>
            </a:r>
          </a:p>
          <a:p>
            <a:r>
              <a:rPr lang="en-US" sz="1200" b="1" dirty="0" err="1"/>
              <a:t>Naparstick</a:t>
            </a:r>
            <a:r>
              <a:rPr lang="en-US" sz="1200" b="1" dirty="0"/>
              <a:t>, B. (</a:t>
            </a:r>
            <a:r>
              <a:rPr lang="en-US" sz="1200" b="1" dirty="0" err="1"/>
              <a:t>n.d.</a:t>
            </a:r>
            <a:r>
              <a:rPr lang="en-US" sz="1200" b="1" dirty="0"/>
              <a:t>). What is Guided Imagery? | Health Journeys. Retrieved August 11, 2016, from http://</a:t>
            </a:r>
            <a:r>
              <a:rPr lang="en-US" sz="1200" b="1" dirty="0" err="1"/>
              <a:t>www.healthjourneys.com</a:t>
            </a:r>
            <a:r>
              <a:rPr lang="en-US" sz="1200" b="1" dirty="0"/>
              <a:t>/Main/Home/What-Is-Guided-Imagery/</a:t>
            </a:r>
            <a:endParaRPr lang="en-US" sz="1200" dirty="0" smtClean="0">
              <a:hlinkClick r:id="rId7"/>
            </a:endParaRPr>
          </a:p>
          <a:p>
            <a:pPr marL="0" indent="0">
              <a:buNone/>
            </a:pPr>
            <a:endParaRPr lang="en-US" sz="1200" dirty="0" smtClean="0"/>
          </a:p>
          <a:p>
            <a:endParaRPr lang="en-US" dirty="0" smtClean="0"/>
          </a:p>
          <a:p>
            <a:endParaRPr lang="en-US" dirty="0"/>
          </a:p>
          <a:p>
            <a:endParaRPr lang="en-US" dirty="0" smtClean="0"/>
          </a:p>
          <a:p>
            <a:endParaRPr lang="en-US" dirty="0"/>
          </a:p>
          <a:p>
            <a:pPr marL="0" indent="0">
              <a:buNone/>
            </a:pPr>
            <a:endParaRPr lang="en-US" dirty="0"/>
          </a:p>
        </p:txBody>
      </p:sp>
    </p:spTree>
    <p:extLst>
      <p:ext uri="{BB962C8B-B14F-4D97-AF65-F5344CB8AC3E}">
        <p14:creationId xmlns:p14="http://schemas.microsoft.com/office/powerpoint/2010/main" val="2437552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New Innovative Approaches for Treatment of Addiction</a:t>
            </a:r>
            <a:endParaRPr lang="en-US" dirty="0"/>
          </a:p>
        </p:txBody>
      </p:sp>
      <p:sp>
        <p:nvSpPr>
          <p:cNvPr id="3" name="Content Placeholder 2"/>
          <p:cNvSpPr>
            <a:spLocks noGrp="1"/>
          </p:cNvSpPr>
          <p:nvPr>
            <p:ph sz="quarter" idx="1"/>
          </p:nvPr>
        </p:nvSpPr>
        <p:spPr/>
        <p:txBody>
          <a:bodyPr>
            <a:normAutofit lnSpcReduction="10000"/>
          </a:bodyPr>
          <a:lstStyle/>
          <a:p>
            <a:pPr marL="0" indent="0">
              <a:buNone/>
            </a:pPr>
            <a:r>
              <a:rPr lang="en-US" sz="2000" dirty="0" smtClean="0"/>
              <a:t>In the next hour you will learn tools that:</a:t>
            </a:r>
          </a:p>
          <a:p>
            <a:r>
              <a:rPr lang="en-US" sz="2000" dirty="0" smtClean="0"/>
              <a:t>Increase patient retention</a:t>
            </a:r>
          </a:p>
          <a:p>
            <a:r>
              <a:rPr lang="en-US" sz="2000" dirty="0" smtClean="0"/>
              <a:t>Increase rapport </a:t>
            </a:r>
          </a:p>
          <a:p>
            <a:r>
              <a:rPr lang="en-US" sz="2000" dirty="0" smtClean="0"/>
              <a:t>Increase healing time</a:t>
            </a:r>
          </a:p>
          <a:p>
            <a:r>
              <a:rPr lang="en-US" sz="2000" dirty="0" smtClean="0"/>
              <a:t>Increase compliance with treatment recommendations </a:t>
            </a:r>
          </a:p>
          <a:p>
            <a:r>
              <a:rPr lang="en-US" sz="2000" dirty="0" smtClean="0"/>
              <a:t>Reduce stress </a:t>
            </a:r>
          </a:p>
          <a:p>
            <a:r>
              <a:rPr lang="en-US" sz="2000" dirty="0" smtClean="0"/>
              <a:t>Reduce burnout </a:t>
            </a:r>
          </a:p>
          <a:p>
            <a:r>
              <a:rPr lang="en-US" sz="2000" dirty="0" smtClean="0"/>
              <a:t>Fun and sustainable </a:t>
            </a:r>
          </a:p>
          <a:p>
            <a:r>
              <a:rPr lang="en-US" sz="2000" dirty="0" smtClean="0"/>
              <a:t>Anyone can do it! </a:t>
            </a:r>
          </a:p>
          <a:p>
            <a:pPr marL="0" indent="0">
              <a:buNone/>
            </a:pPr>
            <a:endParaRPr lang="en-US" sz="2000" dirty="0"/>
          </a:p>
          <a:p>
            <a:pPr marL="0" indent="0">
              <a:buNone/>
            </a:pPr>
            <a:r>
              <a:rPr lang="en-US" sz="2000" dirty="0" smtClean="0"/>
              <a:t>* These techniques are not a replacement of standard </a:t>
            </a:r>
            <a:r>
              <a:rPr lang="en-US" sz="2000" dirty="0"/>
              <a:t>medical procedures, but works in conjunction with them by freeing the patient of feelings or attitudes that may be compromising his or her natural immune system</a:t>
            </a:r>
            <a:r>
              <a:rPr lang="en-US" sz="2000" dirty="0" smtClean="0"/>
              <a:t>.*</a:t>
            </a:r>
          </a:p>
        </p:txBody>
      </p:sp>
    </p:spTree>
    <p:extLst>
      <p:ext uri="{BB962C8B-B14F-4D97-AF65-F5344CB8AC3E}">
        <p14:creationId xmlns:p14="http://schemas.microsoft.com/office/powerpoint/2010/main" val="2014296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Innovative Approaches</a:t>
            </a:r>
            <a:endParaRPr lang="en-US" dirty="0"/>
          </a:p>
        </p:txBody>
      </p:sp>
      <p:sp>
        <p:nvSpPr>
          <p:cNvPr id="3" name="Content Placeholder 2"/>
          <p:cNvSpPr>
            <a:spLocks noGrp="1"/>
          </p:cNvSpPr>
          <p:nvPr>
            <p:ph sz="quarter" idx="1"/>
          </p:nvPr>
        </p:nvSpPr>
        <p:spPr/>
        <p:txBody>
          <a:bodyPr/>
          <a:lstStyle/>
          <a:p>
            <a:pPr lvl="1"/>
            <a:r>
              <a:rPr lang="en-US" dirty="0" smtClean="0"/>
              <a:t>Mindfulness </a:t>
            </a:r>
          </a:p>
          <a:p>
            <a:pPr lvl="1"/>
            <a:r>
              <a:rPr lang="en-US" dirty="0" smtClean="0"/>
              <a:t>Meditation </a:t>
            </a:r>
          </a:p>
          <a:p>
            <a:pPr lvl="1"/>
            <a:r>
              <a:rPr lang="en-US" dirty="0" err="1" smtClean="0"/>
              <a:t>Breathwork</a:t>
            </a:r>
            <a:r>
              <a:rPr lang="en-US" dirty="0" smtClean="0"/>
              <a:t> </a:t>
            </a:r>
          </a:p>
          <a:p>
            <a:pPr lvl="1"/>
            <a:r>
              <a:rPr lang="en-US" dirty="0" smtClean="0"/>
              <a:t>Asana/ Hand Mudra </a:t>
            </a:r>
          </a:p>
          <a:p>
            <a:pPr lvl="1"/>
            <a:r>
              <a:rPr lang="en-US" dirty="0" smtClean="0"/>
              <a:t>Hypnosis/ Self Hypnosis </a:t>
            </a:r>
          </a:p>
          <a:p>
            <a:pPr lvl="1"/>
            <a:r>
              <a:rPr lang="en-US" dirty="0" err="1" smtClean="0"/>
              <a:t>Neuro-linguisitic</a:t>
            </a:r>
            <a:r>
              <a:rPr lang="en-US" dirty="0" smtClean="0"/>
              <a:t> Programming </a:t>
            </a:r>
          </a:p>
          <a:p>
            <a:pPr lvl="2"/>
            <a:r>
              <a:rPr lang="en-US" dirty="0" smtClean="0"/>
              <a:t>Rapport </a:t>
            </a:r>
          </a:p>
          <a:p>
            <a:pPr lvl="2"/>
            <a:r>
              <a:rPr lang="en-US" dirty="0" smtClean="0"/>
              <a:t>Five representational Systems </a:t>
            </a:r>
          </a:p>
          <a:p>
            <a:pPr lvl="2"/>
            <a:r>
              <a:rPr lang="en-US" dirty="0" smtClean="0"/>
              <a:t>Mirroring </a:t>
            </a:r>
            <a:endParaRPr lang="en-US" dirty="0"/>
          </a:p>
          <a:p>
            <a:pPr marL="274320" lvl="1" indent="0">
              <a:buNone/>
            </a:pPr>
            <a:endParaRPr lang="en-US" dirty="0"/>
          </a:p>
          <a:p>
            <a:pPr marL="274320" lvl="1" indent="0">
              <a:buNone/>
            </a:pPr>
            <a:endParaRPr lang="en-US" dirty="0"/>
          </a:p>
          <a:p>
            <a:pPr lvl="1"/>
            <a:endParaRPr lang="en-US" dirty="0"/>
          </a:p>
          <a:p>
            <a:pPr lvl="1"/>
            <a:endParaRPr lang="en-US" dirty="0" smtClean="0"/>
          </a:p>
          <a:p>
            <a:pPr marL="274320" lvl="1" indent="0">
              <a:buNone/>
            </a:pPr>
            <a:endParaRPr lang="en-US" dirty="0" smtClean="0"/>
          </a:p>
          <a:p>
            <a:pPr marL="274320" lvl="1" indent="0">
              <a:buNone/>
            </a:pPr>
            <a:endParaRPr lang="en-US" dirty="0"/>
          </a:p>
          <a:p>
            <a:pPr marL="274320" lvl="1" indent="0">
              <a:buNone/>
            </a:pPr>
            <a:endParaRPr lang="en-US" dirty="0" smtClean="0"/>
          </a:p>
          <a:p>
            <a:pPr lvl="1"/>
            <a:endParaRPr lang="en-US" dirty="0"/>
          </a:p>
        </p:txBody>
      </p:sp>
    </p:spTree>
    <p:extLst>
      <p:ext uri="{BB962C8B-B14F-4D97-AF65-F5344CB8AC3E}">
        <p14:creationId xmlns:p14="http://schemas.microsoft.com/office/powerpoint/2010/main" val="3332408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Mindfulness </a:t>
            </a:r>
            <a:endParaRPr lang="en-US" dirty="0"/>
          </a:p>
        </p:txBody>
      </p:sp>
      <p:sp>
        <p:nvSpPr>
          <p:cNvPr id="3" name="Content Placeholder 2"/>
          <p:cNvSpPr>
            <a:spLocks noGrp="1"/>
          </p:cNvSpPr>
          <p:nvPr>
            <p:ph sz="quarter" idx="1"/>
          </p:nvPr>
        </p:nvSpPr>
        <p:spPr/>
        <p:txBody>
          <a:bodyPr>
            <a:normAutofit fontScale="85000" lnSpcReduction="10000"/>
          </a:bodyPr>
          <a:lstStyle/>
          <a:p>
            <a:r>
              <a:rPr lang="en-US" sz="2000" dirty="0" smtClean="0"/>
              <a:t>The practice of being aware of daily experiences with the intention to create a non-judgmental state of awareness. Mindfulness teaches patients to recognize and challenge unwanted thoughts and behaviors. </a:t>
            </a:r>
          </a:p>
          <a:p>
            <a:r>
              <a:rPr lang="en-US" sz="2400" dirty="0" smtClean="0"/>
              <a:t>Benefits: </a:t>
            </a:r>
          </a:p>
          <a:p>
            <a:pPr lvl="1"/>
            <a:r>
              <a:rPr lang="en-US" sz="1900" dirty="0" smtClean="0"/>
              <a:t>Prevents relapse, control cravings, control negative emotions, individual has the ability to monitor their well-being, recognize discomfort, reduces adrenalin </a:t>
            </a:r>
          </a:p>
          <a:p>
            <a:r>
              <a:rPr lang="en-US" sz="2400" dirty="0" smtClean="0"/>
              <a:t>Research</a:t>
            </a:r>
            <a:r>
              <a:rPr lang="en-US" sz="1900" dirty="0" smtClean="0"/>
              <a:t>: </a:t>
            </a:r>
          </a:p>
          <a:p>
            <a:pPr lvl="1"/>
            <a:r>
              <a:rPr lang="en-US" sz="1900" dirty="0" smtClean="0"/>
              <a:t>Sarah Bowen, </a:t>
            </a:r>
            <a:r>
              <a:rPr lang="en-US" sz="1900" dirty="0" err="1" smtClean="0"/>
              <a:t>P.h.D</a:t>
            </a:r>
            <a:r>
              <a:rPr lang="en-US" sz="1900" dirty="0" smtClean="0"/>
              <a:t>. University of Washington, conducted a study between October 2009- July 2012 which looked at the long term effects with mindfulness based treatment.  Clients were assigned to eight weekly group sessions that used mindfulness based treatment or other types of treatment groups. </a:t>
            </a:r>
            <a:r>
              <a:rPr lang="en-US" sz="2000" dirty="0" smtClean="0"/>
              <a:t>“Targeted </a:t>
            </a:r>
            <a:r>
              <a:rPr lang="en-US" sz="2000" dirty="0"/>
              <a:t>mindfulness practices may support long-term outcomes by strengthening the ability to monitor and skillfully cope with discomfort associated with craving or negative affect, thus supporting long-term outcomes</a:t>
            </a:r>
            <a:r>
              <a:rPr lang="en-US" sz="2000" dirty="0" smtClean="0"/>
              <a:t>.” </a:t>
            </a:r>
          </a:p>
          <a:p>
            <a:pPr lvl="2"/>
            <a:r>
              <a:rPr lang="en-US" sz="1300" b="1" dirty="0"/>
              <a:t>Bowen S, </a:t>
            </a:r>
            <a:r>
              <a:rPr lang="en-US" sz="1300" b="1" dirty="0" err="1"/>
              <a:t>Witkiewitz</a:t>
            </a:r>
            <a:r>
              <a:rPr lang="en-US" sz="1300" b="1" dirty="0"/>
              <a:t> K, </a:t>
            </a:r>
            <a:r>
              <a:rPr lang="en-US" sz="1300" b="1" dirty="0" err="1"/>
              <a:t>Clifasefi</a:t>
            </a:r>
            <a:r>
              <a:rPr lang="en-US" sz="1300" b="1" dirty="0"/>
              <a:t> SL, et al. Relative Efficacy of Mindfulness-Based Relapse Prevention, Standard Relapse Prevention, and Treatment as Usual for Substance Use Disorders: A Randomized Clinical Trial. </a:t>
            </a:r>
            <a:r>
              <a:rPr lang="en-US" sz="1300" b="1" i="1" dirty="0"/>
              <a:t>JAMA Psychiatry. </a:t>
            </a:r>
            <a:r>
              <a:rPr lang="en-US" sz="1300" b="1" dirty="0"/>
              <a:t>2014;71(5):547-556. doi:10.1001/jamapsychiatry.2013.4546.</a:t>
            </a:r>
            <a:endParaRPr lang="en-US" sz="1300" b="1" u="sng" dirty="0">
              <a:hlinkClick r:id="rId3"/>
            </a:endParaRPr>
          </a:p>
          <a:p>
            <a:pPr lvl="1"/>
            <a:endParaRPr lang="en-US" sz="2000" dirty="0" smtClean="0"/>
          </a:p>
          <a:p>
            <a:pPr lvl="1"/>
            <a:endParaRPr lang="en-US" sz="1900" dirty="0" smtClean="0"/>
          </a:p>
          <a:p>
            <a:endParaRPr lang="en-US" sz="1900" dirty="0"/>
          </a:p>
        </p:txBody>
      </p:sp>
    </p:spTree>
    <p:extLst>
      <p:ext uri="{BB962C8B-B14F-4D97-AF65-F5344CB8AC3E}">
        <p14:creationId xmlns:p14="http://schemas.microsoft.com/office/powerpoint/2010/main" val="1783856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Meditation</a:t>
            </a:r>
            <a:endParaRPr lang="en-US" dirty="0"/>
          </a:p>
        </p:txBody>
      </p:sp>
      <p:sp>
        <p:nvSpPr>
          <p:cNvPr id="3" name="Content Placeholder 2"/>
          <p:cNvSpPr>
            <a:spLocks noGrp="1"/>
          </p:cNvSpPr>
          <p:nvPr>
            <p:ph sz="quarter" idx="1"/>
          </p:nvPr>
        </p:nvSpPr>
        <p:spPr/>
        <p:txBody>
          <a:bodyPr>
            <a:normAutofit fontScale="55000" lnSpcReduction="20000"/>
          </a:bodyPr>
          <a:lstStyle/>
          <a:p>
            <a:r>
              <a:rPr lang="en-US" sz="2500" dirty="0" smtClean="0"/>
              <a:t>A method </a:t>
            </a:r>
            <a:r>
              <a:rPr lang="en-US" sz="2500" dirty="0"/>
              <a:t>of achieving relaxation and consciousness </a:t>
            </a:r>
            <a:r>
              <a:rPr lang="en-US" sz="2500" dirty="0" smtClean="0"/>
              <a:t>by </a:t>
            </a:r>
            <a:r>
              <a:rPr lang="en-US" sz="2500" dirty="0"/>
              <a:t>focusing on a </a:t>
            </a:r>
            <a:r>
              <a:rPr lang="en-US" sz="2500" dirty="0" smtClean="0"/>
              <a:t>mantras, </a:t>
            </a:r>
            <a:r>
              <a:rPr lang="en-US" sz="2500" dirty="0"/>
              <a:t>sound, or image while eliminating outside stimuli from one's awareness</a:t>
            </a:r>
            <a:r>
              <a:rPr lang="en-US" sz="2500" dirty="0" smtClean="0"/>
              <a:t>.</a:t>
            </a:r>
          </a:p>
          <a:p>
            <a:r>
              <a:rPr lang="en-US" sz="2500" dirty="0" smtClean="0"/>
              <a:t>Mantra’s- a word or phrase repeated during meditation to remain focus and calm the body</a:t>
            </a:r>
            <a:endParaRPr lang="en-US" sz="2500" dirty="0"/>
          </a:p>
          <a:p>
            <a:r>
              <a:rPr lang="en-US" sz="2500" dirty="0" smtClean="0"/>
              <a:t>Benefits:</a:t>
            </a:r>
          </a:p>
          <a:p>
            <a:pPr lvl="1"/>
            <a:r>
              <a:rPr lang="en-US" sz="2500" dirty="0" smtClean="0"/>
              <a:t>Reduce patients physical and mental suffering, improve emotional stability and self-control, reduces mind-wandering, and improves self-care, create a calm environment </a:t>
            </a:r>
          </a:p>
          <a:p>
            <a:r>
              <a:rPr lang="en-US" sz="2500" dirty="0" smtClean="0"/>
              <a:t>Research:</a:t>
            </a:r>
          </a:p>
          <a:p>
            <a:pPr lvl="1"/>
            <a:r>
              <a:rPr lang="en-US" sz="2500" dirty="0" smtClean="0"/>
              <a:t>A study conducted by Jazaieri Hooria and colleges (2015) examined 51 adults in a meditation program. The researchers measured various states of mind wandering and evaluating them as neutral, pleasant and unpleasant topics. They also examined their caring behaviors for themselves and others. Throughout the program that lasted for nine sessions, there was a significant reduction in the participants unpleasant mind wandering, a decrease in neutral mind wandering, and a significant increase in self-care and caring behaviors for others. </a:t>
            </a:r>
          </a:p>
          <a:p>
            <a:pPr lvl="1"/>
            <a:r>
              <a:rPr lang="en-US" sz="2500" dirty="0" smtClean="0"/>
              <a:t>A study was also conducted by Sara Lazar, a neuroscientist who attended Harvard Medical School, who studied the brain of long-term meditators. Lazar found an increased amount of gray matter in the insula and sensory regions as well as in the frontal cortex. Therefore, people who meditated were more mindful of their surroundings, and increased their working memory and executive decision making. </a:t>
            </a:r>
          </a:p>
          <a:p>
            <a:pPr marL="274320" lvl="1" indent="0">
              <a:buNone/>
            </a:pPr>
            <a:endParaRPr lang="en-US" sz="2000" b="1" dirty="0" smtClean="0"/>
          </a:p>
          <a:p>
            <a:pPr marL="274320" lvl="1" indent="0">
              <a:buNone/>
            </a:pPr>
            <a:r>
              <a:rPr lang="en-US" sz="2000" b="1" dirty="0" smtClean="0"/>
              <a:t>Parker</a:t>
            </a:r>
            <a:r>
              <a:rPr lang="en-US" sz="2000" b="1" dirty="0"/>
              <a:t>, C. (2015). Compassion meditation reduces 'mind-wandering,' Stanford research shows. Retrieved July 14, 2016, from </a:t>
            </a:r>
            <a:r>
              <a:rPr lang="en-US" sz="2000" b="1" dirty="0">
                <a:hlinkClick r:id="rId3"/>
              </a:rPr>
              <a:t>http://news.stanford.edu/2015/04/22/mindful-meditation-benefits-042215</a:t>
            </a:r>
            <a:r>
              <a:rPr lang="en-US" sz="2000" b="1" dirty="0" smtClean="0">
                <a:hlinkClick r:id="rId3"/>
              </a:rPr>
              <a:t>/</a:t>
            </a:r>
            <a:endParaRPr lang="en-US" sz="2000" b="1" dirty="0" smtClean="0"/>
          </a:p>
          <a:p>
            <a:pPr marL="274320" lvl="1" indent="0">
              <a:buNone/>
            </a:pPr>
            <a:endParaRPr lang="en-US" sz="2000" b="1" dirty="0" smtClean="0"/>
          </a:p>
          <a:p>
            <a:pPr marL="274320" lvl="1" indent="0">
              <a:buNone/>
            </a:pPr>
            <a:r>
              <a:rPr lang="en-US" sz="2000" b="1" dirty="0" smtClean="0"/>
              <a:t>Shulte</a:t>
            </a:r>
            <a:r>
              <a:rPr lang="en-US" sz="2000" b="1" dirty="0"/>
              <a:t>, B. (2015). Harvard neuroscientist: Meditation not only reduces stress, here’s how it changes your brain. Retrieved August 11, 2016, from https://www.washingtonpost.com/news/inspired-life/wp/2015/05/26/harvard-neuroscientist-meditation-not-only-reduces-stress-it-literally-changes-your-brain</a:t>
            </a:r>
            <a:r>
              <a:rPr lang="en-US" sz="1400" b="1" dirty="0"/>
              <a:t>/</a:t>
            </a:r>
            <a:endParaRPr lang="en-US" sz="2000" dirty="0" smtClean="0"/>
          </a:p>
        </p:txBody>
      </p:sp>
    </p:spTree>
    <p:extLst>
      <p:ext uri="{BB962C8B-B14F-4D97-AF65-F5344CB8AC3E}">
        <p14:creationId xmlns:p14="http://schemas.microsoft.com/office/powerpoint/2010/main" val="344651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Breathwork</a:t>
            </a:r>
            <a:endParaRPr lang="en-US" dirty="0"/>
          </a:p>
        </p:txBody>
      </p:sp>
      <p:sp>
        <p:nvSpPr>
          <p:cNvPr id="3" name="Content Placeholder 2"/>
          <p:cNvSpPr>
            <a:spLocks noGrp="1"/>
          </p:cNvSpPr>
          <p:nvPr>
            <p:ph sz="quarter" idx="1"/>
          </p:nvPr>
        </p:nvSpPr>
        <p:spPr/>
        <p:txBody>
          <a:bodyPr>
            <a:normAutofit fontScale="85000" lnSpcReduction="20000"/>
          </a:bodyPr>
          <a:lstStyle/>
          <a:p>
            <a:r>
              <a:rPr lang="en-US" sz="2400" dirty="0" err="1" smtClean="0"/>
              <a:t>Breathwork</a:t>
            </a:r>
            <a:r>
              <a:rPr lang="en-US" sz="2400" dirty="0" smtClean="0"/>
              <a:t> allows the individual to disengage from negative thoughts, sensations or distractions to regain relaxation, energy and self control. </a:t>
            </a:r>
          </a:p>
          <a:p>
            <a:r>
              <a:rPr lang="en-US" dirty="0" smtClean="0"/>
              <a:t>Benefits:</a:t>
            </a:r>
          </a:p>
          <a:p>
            <a:pPr lvl="1"/>
            <a:r>
              <a:rPr lang="en-US" sz="2000" dirty="0" smtClean="0"/>
              <a:t>Reduce the stress response which can improve the immune system and reduce the likelihood of heart disease, improve relaxation, self-control, self-esteem, prevent the relapse of reponding negatively to unwanted stimuli. </a:t>
            </a:r>
          </a:p>
          <a:p>
            <a:r>
              <a:rPr lang="en-US" dirty="0" smtClean="0"/>
              <a:t>Research:</a:t>
            </a:r>
          </a:p>
          <a:p>
            <a:pPr lvl="1"/>
            <a:r>
              <a:rPr lang="en-US" dirty="0"/>
              <a:t>Sat </a:t>
            </a:r>
            <a:r>
              <a:rPr lang="en-US" dirty="0" err="1"/>
              <a:t>Bir</a:t>
            </a:r>
            <a:r>
              <a:rPr lang="en-US" dirty="0"/>
              <a:t> Singh </a:t>
            </a:r>
            <a:r>
              <a:rPr lang="en-US" dirty="0" err="1"/>
              <a:t>Khalsa</a:t>
            </a:r>
            <a:r>
              <a:rPr lang="en-US" dirty="0"/>
              <a:t>, </a:t>
            </a:r>
            <a:r>
              <a:rPr lang="en-US" dirty="0" smtClean="0"/>
              <a:t>PhD</a:t>
            </a:r>
            <a:r>
              <a:rPr lang="en-US" dirty="0"/>
              <a:t> </a:t>
            </a:r>
            <a:r>
              <a:rPr lang="en-US" dirty="0" smtClean="0"/>
              <a:t>has conducted </a:t>
            </a:r>
            <a:r>
              <a:rPr lang="en-US" dirty="0" smtClean="0"/>
              <a:t>research </a:t>
            </a:r>
            <a:r>
              <a:rPr lang="en-US" dirty="0" smtClean="0"/>
              <a:t>which shows that with each deep breath, millions of sensory receptors  in the respiratory system send signals to the brainstem which induces the parasympathetic response, by the increase of GABA levels, which results in a sense of relaxation, calmness, and mental clarity. </a:t>
            </a:r>
            <a:r>
              <a:rPr lang="en-US" dirty="0" err="1" smtClean="0"/>
              <a:t>Khasla</a:t>
            </a:r>
            <a:r>
              <a:rPr lang="en-US" dirty="0" smtClean="0"/>
              <a:t> stated that “by actively </a:t>
            </a:r>
            <a:r>
              <a:rPr lang="en-US" dirty="0"/>
              <a:t>changing the breath rate </a:t>
            </a:r>
            <a:r>
              <a:rPr lang="en-US" dirty="0" smtClean="0"/>
              <a:t>it can </a:t>
            </a:r>
            <a:r>
              <a:rPr lang="en-US" dirty="0"/>
              <a:t>actually change autonomic function and mood state.</a:t>
            </a:r>
            <a:r>
              <a:rPr lang="en-US" dirty="0" smtClean="0"/>
              <a:t>” </a:t>
            </a:r>
          </a:p>
          <a:p>
            <a:pPr marL="274320" lvl="1" indent="0">
              <a:buNone/>
            </a:pPr>
            <a:r>
              <a:rPr lang="en-US" sz="1800" b="1" dirty="0" smtClean="0"/>
              <a:t>	Levine</a:t>
            </a:r>
            <a:r>
              <a:rPr lang="en-US" sz="1800" b="1" dirty="0"/>
              <a:t>, J. (2015). The Science of Breathing: Discover the Breath's Power in </a:t>
            </a:r>
            <a:r>
              <a:rPr lang="en-US" sz="1800" b="1" dirty="0" smtClean="0"/>
              <a:t>	Yoga </a:t>
            </a:r>
            <a:r>
              <a:rPr lang="en-US" sz="1800" b="1" dirty="0"/>
              <a:t>and Life. Retrieved July 14, 2016, from </a:t>
            </a:r>
            <a:r>
              <a:rPr lang="en-US" sz="1800" b="1" dirty="0" smtClean="0"/>
              <a:t>		 </a:t>
            </a:r>
            <a:r>
              <a:rPr lang="en-US" sz="1800" b="1" dirty="0" smtClean="0">
                <a:hlinkClick r:id="rId3"/>
              </a:rPr>
              <a:t>http</a:t>
            </a:r>
            <a:r>
              <a:rPr lang="en-US" sz="1800" b="1" dirty="0">
                <a:hlinkClick r:id="rId3"/>
              </a:rPr>
              <a:t>://www.yogajournal.com/article/yoga-101/science-breathing/</a:t>
            </a:r>
            <a:r>
              <a:rPr lang="en-US" sz="1800" b="1" dirty="0"/>
              <a:t> </a:t>
            </a:r>
            <a:endParaRPr lang="en-US" sz="1800" b="1" u="sng" dirty="0">
              <a:hlinkClick r:id="rId4"/>
            </a:endParaRPr>
          </a:p>
          <a:p>
            <a:pPr lvl="1"/>
            <a:endParaRPr lang="en-US" sz="1800" dirty="0" smtClean="0"/>
          </a:p>
          <a:p>
            <a:endParaRPr lang="en-US" dirty="0" smtClean="0"/>
          </a:p>
          <a:p>
            <a:pPr lvl="1"/>
            <a:endParaRPr lang="en-US" dirty="0"/>
          </a:p>
        </p:txBody>
      </p:sp>
    </p:spTree>
    <p:extLst>
      <p:ext uri="{BB962C8B-B14F-4D97-AF65-F5344CB8AC3E}">
        <p14:creationId xmlns:p14="http://schemas.microsoft.com/office/powerpoint/2010/main" val="3788422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56661"/>
            <a:ext cx="8534400" cy="758952"/>
          </a:xfrm>
        </p:spPr>
        <p:txBody>
          <a:bodyPr/>
          <a:lstStyle/>
          <a:p>
            <a:r>
              <a:rPr lang="en-US" dirty="0" smtClean="0"/>
              <a:t>Yoga Asana/ Hand Mudra </a:t>
            </a:r>
            <a:endParaRPr lang="en-US" dirty="0"/>
          </a:p>
        </p:txBody>
      </p:sp>
      <p:sp>
        <p:nvSpPr>
          <p:cNvPr id="3" name="Content Placeholder 2"/>
          <p:cNvSpPr>
            <a:spLocks noGrp="1"/>
          </p:cNvSpPr>
          <p:nvPr>
            <p:ph sz="quarter" idx="1"/>
          </p:nvPr>
        </p:nvSpPr>
        <p:spPr/>
        <p:txBody>
          <a:bodyPr>
            <a:normAutofit fontScale="92500" lnSpcReduction="20000"/>
          </a:bodyPr>
          <a:lstStyle/>
          <a:p>
            <a:r>
              <a:rPr lang="en-US" sz="1700" dirty="0" smtClean="0"/>
              <a:t>The physical postures of yoga </a:t>
            </a:r>
            <a:r>
              <a:rPr lang="en-US" sz="1700" dirty="0"/>
              <a:t>r</a:t>
            </a:r>
            <a:r>
              <a:rPr lang="en-US" sz="1700" dirty="0" smtClean="0"/>
              <a:t>eplaces negative thinking and behaviors with physical movement and positive thinking. </a:t>
            </a:r>
          </a:p>
          <a:p>
            <a:r>
              <a:rPr lang="en-US" sz="1700" dirty="0" smtClean="0"/>
              <a:t>Hand Mudra’s- are positions of the body, in most cases the hand, that allows for a change in mood or energy. </a:t>
            </a:r>
          </a:p>
          <a:p>
            <a:pPr marL="274320" lvl="1" indent="0">
              <a:buNone/>
            </a:pPr>
            <a:endParaRPr lang="en-US" sz="1200" dirty="0" smtClean="0"/>
          </a:p>
          <a:p>
            <a:r>
              <a:rPr lang="en-US" sz="1700" dirty="0" smtClean="0"/>
              <a:t>Benefits: </a:t>
            </a:r>
          </a:p>
          <a:p>
            <a:pPr lvl="1"/>
            <a:r>
              <a:rPr lang="en-US" sz="1700" dirty="0" smtClean="0"/>
              <a:t>Allows patients to integrate mindful breathing and body awareness. Has the ability to heal an individual on every level of their being (emotional, physical, mentally and spiritually) as well as promoting a healthy lifestyle and benefiting one’s overall fitness. </a:t>
            </a:r>
          </a:p>
          <a:p>
            <a:r>
              <a:rPr lang="en-US" sz="1700" dirty="0" smtClean="0"/>
              <a:t>Research: </a:t>
            </a:r>
          </a:p>
          <a:p>
            <a:pPr lvl="1"/>
            <a:r>
              <a:rPr lang="en-US" sz="1700" dirty="0" smtClean="0"/>
              <a:t>Dr. Yeh an associate professor of medicine at Harvard Medical center studied yoga and concluded that yoga could be overall more beneficial to ones well being then going for a brisk walk. His research showed his clients emotionally happier (calm, confident, and in control) as well as physically more fit. “</a:t>
            </a:r>
            <a:r>
              <a:rPr lang="en-US" sz="1700" dirty="0"/>
              <a:t>Paying attention to your breathing is important during the strength-training part of rehab. And the mindfulness and greater awareness from the meditation can help you cope with the stress of your illness, eat more healthfully, and sleep more soundly, all of which help your recovery,” she says</a:t>
            </a:r>
            <a:r>
              <a:rPr lang="en-US" sz="1700" dirty="0" smtClean="0"/>
              <a:t>.</a:t>
            </a:r>
          </a:p>
          <a:p>
            <a:pPr lvl="1"/>
            <a:r>
              <a:rPr lang="en-US" sz="1800" b="1" dirty="0"/>
              <a:t>Corliss, J. (2015). More than a stretch: Yoga's benefits may extend to the heart - Harvard Health Blog. Retrieved August 11, 2016, from </a:t>
            </a:r>
            <a:r>
              <a:rPr lang="en-US" sz="1800" b="1" dirty="0">
                <a:hlinkClick r:id="rId3"/>
              </a:rPr>
              <a:t>http://www.health.harvard.edu/blog/more-than-a-stretch-yogas-benefits-may-extend-to-the-heart-</a:t>
            </a:r>
            <a:r>
              <a:rPr lang="en-US" sz="1800" b="1" dirty="0" smtClean="0">
                <a:hlinkClick r:id="rId3"/>
              </a:rPr>
              <a:t>201504157868</a:t>
            </a:r>
            <a:endParaRPr lang="en-US" sz="1800" b="1" dirty="0" smtClean="0"/>
          </a:p>
          <a:p>
            <a:pPr lvl="1"/>
            <a:endParaRPr lang="en-US" sz="1700" dirty="0"/>
          </a:p>
          <a:p>
            <a:pPr marL="274320" lvl="1" indent="0">
              <a:buNone/>
            </a:pPr>
            <a:endParaRPr lang="en-US" dirty="0"/>
          </a:p>
        </p:txBody>
      </p:sp>
    </p:spTree>
    <p:extLst>
      <p:ext uri="{BB962C8B-B14F-4D97-AF65-F5344CB8AC3E}">
        <p14:creationId xmlns:p14="http://schemas.microsoft.com/office/powerpoint/2010/main" val="4159801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Hypnosis/ Self Hypnosis </a:t>
            </a:r>
            <a:endParaRPr lang="en-US" dirty="0"/>
          </a:p>
        </p:txBody>
      </p:sp>
      <p:sp>
        <p:nvSpPr>
          <p:cNvPr id="3" name="Content Placeholder 2"/>
          <p:cNvSpPr>
            <a:spLocks noGrp="1"/>
          </p:cNvSpPr>
          <p:nvPr>
            <p:ph sz="quarter" idx="1"/>
          </p:nvPr>
        </p:nvSpPr>
        <p:spPr/>
        <p:txBody>
          <a:bodyPr>
            <a:normAutofit fontScale="92500" lnSpcReduction="10000"/>
          </a:bodyPr>
          <a:lstStyle/>
          <a:p>
            <a:r>
              <a:rPr lang="en-US" sz="2000" dirty="0" smtClean="0"/>
              <a:t>The practice of creating new healthy patterns through deep released concentration. Hypnosis creates an emphasis on self-care, self-love, and self-control on the patients life.</a:t>
            </a:r>
          </a:p>
          <a:p>
            <a:r>
              <a:rPr lang="en-US" sz="2400" dirty="0" smtClean="0"/>
              <a:t>Benefits</a:t>
            </a:r>
            <a:r>
              <a:rPr lang="en-US" dirty="0" smtClean="0"/>
              <a:t>: </a:t>
            </a:r>
          </a:p>
          <a:p>
            <a:pPr lvl="1"/>
            <a:r>
              <a:rPr lang="en-US" sz="1800" dirty="0" smtClean="0"/>
              <a:t>Improves immune functioning,</a:t>
            </a:r>
            <a:r>
              <a:rPr lang="en-US" sz="1800" dirty="0"/>
              <a:t> </a:t>
            </a:r>
            <a:r>
              <a:rPr lang="en-US" sz="1800" dirty="0" smtClean="0"/>
              <a:t>self-control,  increase in relaxation, decrease in stress, reduction in recovery time, prevents relapse, decrease physical pain</a:t>
            </a:r>
          </a:p>
          <a:p>
            <a:r>
              <a:rPr lang="en-US" sz="2400" dirty="0" smtClean="0"/>
              <a:t>Research:  </a:t>
            </a:r>
          </a:p>
          <a:p>
            <a:pPr lvl="1"/>
            <a:r>
              <a:rPr lang="en-US" sz="1800" dirty="0" smtClean="0"/>
              <a:t>The director of integrative behavioral medicine program at Mount Siani School of Medicine,Guy H. Montgomery, PHD, has done extensive research on Hypnosis. HE found after a 15 minute hypnosis session prior to a surgery with 200 cancer patients. They reported </a:t>
            </a:r>
            <a:r>
              <a:rPr lang="en-US" sz="1800" dirty="0"/>
              <a:t>less post-surgical pain, nausea, fatigue and discomfort. The hospital itself saved $772 per patient in the experiemental group since their was a reduction of the amount of time spent in surgery. Also, patients who were hypnotize required less analgesic lidocane and sedative propofol through out the surgery. </a:t>
            </a:r>
            <a:endParaRPr lang="en-US" sz="1800" dirty="0" smtClean="0"/>
          </a:p>
          <a:p>
            <a:pPr marL="274320" lvl="1" indent="0">
              <a:buNone/>
            </a:pPr>
            <a:r>
              <a:rPr lang="en-US" sz="1300" b="1" dirty="0"/>
              <a:t>Levine, J. (2015). The Science of Breathing: Discover the Breath's Power in Yoga and Life. Retrieved August 11, 2016, from http://</a:t>
            </a:r>
            <a:r>
              <a:rPr lang="en-US" sz="1300" b="1" dirty="0" err="1"/>
              <a:t>www.yogajournal.com</a:t>
            </a:r>
            <a:r>
              <a:rPr lang="en-US" sz="1300" b="1" dirty="0"/>
              <a:t>/article/yoga-101/science-breathing/</a:t>
            </a:r>
            <a:endParaRPr lang="en-US" sz="1300" dirty="0" smtClean="0"/>
          </a:p>
        </p:txBody>
      </p:sp>
    </p:spTree>
    <p:extLst>
      <p:ext uri="{BB962C8B-B14F-4D97-AF65-F5344CB8AC3E}">
        <p14:creationId xmlns:p14="http://schemas.microsoft.com/office/powerpoint/2010/main" val="1784136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39950"/>
            <a:ext cx="8534400" cy="758952"/>
          </a:xfrm>
        </p:spPr>
        <p:txBody>
          <a:bodyPr>
            <a:noAutofit/>
          </a:bodyPr>
          <a:lstStyle/>
          <a:p>
            <a:r>
              <a:rPr lang="en-US" sz="2800" dirty="0" smtClean="0"/>
              <a:t/>
            </a:r>
            <a:br>
              <a:rPr lang="en-US" sz="2800" dirty="0" smtClean="0"/>
            </a:br>
            <a:r>
              <a:rPr lang="en-US" sz="2800" dirty="0"/>
              <a:t/>
            </a:r>
            <a:br>
              <a:rPr lang="en-US" sz="2800" dirty="0"/>
            </a:br>
            <a:r>
              <a:rPr lang="en-US" sz="2800" dirty="0" smtClean="0"/>
              <a:t>	Neuro-linguistic Programming</a:t>
            </a:r>
            <a:br>
              <a:rPr lang="en-US" sz="2800" dirty="0" smtClean="0"/>
            </a:br>
            <a:r>
              <a:rPr lang="en-US" sz="2800" dirty="0" smtClean="0"/>
              <a:t>(NLP)</a:t>
            </a:r>
            <a:endParaRPr lang="en-US" sz="2800" dirty="0"/>
          </a:p>
        </p:txBody>
      </p:sp>
      <p:sp>
        <p:nvSpPr>
          <p:cNvPr id="3" name="Content Placeholder 2"/>
          <p:cNvSpPr>
            <a:spLocks noGrp="1"/>
          </p:cNvSpPr>
          <p:nvPr>
            <p:ph sz="quarter" idx="1"/>
          </p:nvPr>
        </p:nvSpPr>
        <p:spPr/>
        <p:txBody>
          <a:bodyPr>
            <a:normAutofit/>
          </a:bodyPr>
          <a:lstStyle/>
          <a:p>
            <a:r>
              <a:rPr lang="en-US" sz="2000" dirty="0" smtClean="0"/>
              <a:t>NLP is a technique or set of tools that </a:t>
            </a:r>
            <a:r>
              <a:rPr lang="en-US" sz="2000" dirty="0" err="1" smtClean="0"/>
              <a:t>repattern</a:t>
            </a:r>
            <a:r>
              <a:rPr lang="en-US" sz="2000" dirty="0" smtClean="0"/>
              <a:t> behaviors and thoughts from a biological and linguistic perspective. NLP teaches strategies to improve coping skills, achieves goals, and enables you to master your mind and body. </a:t>
            </a:r>
            <a:endParaRPr lang="en-US" sz="2000" dirty="0"/>
          </a:p>
          <a:p>
            <a:r>
              <a:rPr lang="en-US" sz="2000" dirty="0" smtClean="0"/>
              <a:t>Benefits: </a:t>
            </a:r>
          </a:p>
          <a:p>
            <a:pPr lvl="1"/>
            <a:r>
              <a:rPr lang="en-US" sz="1500" dirty="0" smtClean="0"/>
              <a:t>Builds rapport, empowers the individual, fasts results, repeatable outcomes </a:t>
            </a:r>
          </a:p>
          <a:p>
            <a:r>
              <a:rPr lang="en-US" sz="2000" dirty="0" smtClean="0"/>
              <a:t>Research</a:t>
            </a:r>
          </a:p>
          <a:p>
            <a:pPr lvl="1"/>
            <a:r>
              <a:rPr lang="en-US" sz="1500" dirty="0" err="1" smtClean="0"/>
              <a:t>Kalisch</a:t>
            </a:r>
            <a:r>
              <a:rPr lang="en-US" sz="1500" dirty="0" smtClean="0"/>
              <a:t> and researchers (2005) that by being aware of the five representational systems it was effective in reducing an emotional response. </a:t>
            </a:r>
            <a:r>
              <a:rPr lang="en-US" sz="1500" dirty="0" err="1" smtClean="0"/>
              <a:t>Kalisch</a:t>
            </a:r>
            <a:r>
              <a:rPr lang="en-US" sz="1500" dirty="0" smtClean="0"/>
              <a:t> found that by speaking ones “language” it can heal confidence issues, anxieties, phobias, and other blocks that are effecting the clients life. The easiest way to build rapport is to understand and </a:t>
            </a:r>
            <a:r>
              <a:rPr lang="en-US" sz="1500" dirty="0" err="1" smtClean="0"/>
              <a:t>speakthe</a:t>
            </a:r>
            <a:r>
              <a:rPr lang="en-US" sz="1500" dirty="0" smtClean="0"/>
              <a:t> language of a client. </a:t>
            </a:r>
            <a:endParaRPr lang="en-US" sz="2000" dirty="0" smtClean="0"/>
          </a:p>
          <a:p>
            <a:pPr marL="274320" lvl="1" indent="0">
              <a:buNone/>
            </a:pPr>
            <a:r>
              <a:rPr lang="en-US" sz="1600" b="1" dirty="0" smtClean="0"/>
              <a:t>Changing </a:t>
            </a:r>
            <a:r>
              <a:rPr lang="en-US" sz="1600" b="1" dirty="0" err="1"/>
              <a:t>behaviour</a:t>
            </a:r>
            <a:r>
              <a:rPr lang="en-US" sz="1600" b="1" dirty="0"/>
              <a:t> with </a:t>
            </a:r>
            <a:r>
              <a:rPr lang="en-US" sz="1600" b="1" dirty="0" err="1"/>
              <a:t>neuro</a:t>
            </a:r>
            <a:r>
              <a:rPr lang="en-US" sz="1600" b="1" dirty="0"/>
              <a:t>-linguistic programming - Personnel Today. (2013). Retrieved August 11, 2016, from http://</a:t>
            </a:r>
            <a:r>
              <a:rPr lang="en-US" sz="1600" b="1" dirty="0" err="1"/>
              <a:t>www.personneltoday.com</a:t>
            </a:r>
            <a:r>
              <a:rPr lang="en-US" sz="1600" b="1" dirty="0"/>
              <a:t>/</a:t>
            </a:r>
            <a:r>
              <a:rPr lang="en-US" sz="1600" b="1" dirty="0" err="1"/>
              <a:t>hr</a:t>
            </a:r>
            <a:r>
              <a:rPr lang="en-US" sz="1600" b="1" dirty="0"/>
              <a:t>/changing-</a:t>
            </a:r>
            <a:r>
              <a:rPr lang="en-US" sz="1600" b="1" dirty="0" err="1"/>
              <a:t>behaviour</a:t>
            </a:r>
            <a:r>
              <a:rPr lang="en-US" sz="1600" b="1" dirty="0"/>
              <a:t>-with-</a:t>
            </a:r>
            <a:r>
              <a:rPr lang="en-US" sz="1600" b="1" dirty="0" err="1"/>
              <a:t>neuro</a:t>
            </a:r>
            <a:r>
              <a:rPr lang="en-US" sz="1600" b="1" dirty="0"/>
              <a:t>-linguistic-programming/</a:t>
            </a:r>
            <a:endParaRPr lang="en-US" sz="1500" dirty="0" smtClean="0"/>
          </a:p>
        </p:txBody>
      </p:sp>
    </p:spTree>
    <p:extLst>
      <p:ext uri="{BB962C8B-B14F-4D97-AF65-F5344CB8AC3E}">
        <p14:creationId xmlns:p14="http://schemas.microsoft.com/office/powerpoint/2010/main" val="14860661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17846</TotalTime>
  <Words>2532</Words>
  <Application>Microsoft Macintosh PowerPoint</Application>
  <PresentationFormat>On-screen Show (4:3)</PresentationFormat>
  <Paragraphs>142</Paragraphs>
  <Slides>11</Slides>
  <Notes>9</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Civic</vt:lpstr>
      <vt:lpstr>Innovative Techniques to Treat Disorders</vt:lpstr>
      <vt:lpstr>New Innovative Approaches for Treatment of Addiction</vt:lpstr>
      <vt:lpstr>The Innovative Approaches</vt:lpstr>
      <vt:lpstr>Mindfulness </vt:lpstr>
      <vt:lpstr>Meditation</vt:lpstr>
      <vt:lpstr>Breathwork</vt:lpstr>
      <vt:lpstr>Yoga Asana/ Hand Mudra </vt:lpstr>
      <vt:lpstr>Hypnosis/ Self Hypnosis </vt:lpstr>
      <vt:lpstr>   Neuro-linguistic Programming (NLP)</vt:lpstr>
      <vt:lpstr>Progressive Muscles Relaxation and  Guided Imagery</vt:lpstr>
      <vt:lpstr>Sources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Approaches To Treating Addiction </dc:title>
  <dc:creator>Marissa Robinson</dc:creator>
  <cp:lastModifiedBy>Marissa Robinson</cp:lastModifiedBy>
  <cp:revision>56</cp:revision>
  <dcterms:created xsi:type="dcterms:W3CDTF">2016-07-06T17:27:11Z</dcterms:created>
  <dcterms:modified xsi:type="dcterms:W3CDTF">2016-08-15T17:01:51Z</dcterms:modified>
</cp:coreProperties>
</file>