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71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A7F92F-D420-4B12-BF5B-F2C09CB9DCFA}"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D2B57-A60A-414F-9FB9-EE2434881FC9}" type="slidenum">
              <a:rPr lang="en-US" smtClean="0"/>
              <a:t>‹#›</a:t>
            </a:fld>
            <a:endParaRPr lang="en-US"/>
          </a:p>
        </p:txBody>
      </p:sp>
    </p:spTree>
    <p:extLst>
      <p:ext uri="{BB962C8B-B14F-4D97-AF65-F5344CB8AC3E}">
        <p14:creationId xmlns:p14="http://schemas.microsoft.com/office/powerpoint/2010/main" val="142152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7F92F-D420-4B12-BF5B-F2C09CB9DCFA}"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D2B57-A60A-414F-9FB9-EE2434881FC9}" type="slidenum">
              <a:rPr lang="en-US" smtClean="0"/>
              <a:t>‹#›</a:t>
            </a:fld>
            <a:endParaRPr lang="en-US"/>
          </a:p>
        </p:txBody>
      </p:sp>
    </p:spTree>
    <p:extLst>
      <p:ext uri="{BB962C8B-B14F-4D97-AF65-F5344CB8AC3E}">
        <p14:creationId xmlns:p14="http://schemas.microsoft.com/office/powerpoint/2010/main" val="3556621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7F92F-D420-4B12-BF5B-F2C09CB9DCFA}"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D2B57-A60A-414F-9FB9-EE2434881FC9}" type="slidenum">
              <a:rPr lang="en-US" smtClean="0"/>
              <a:t>‹#›</a:t>
            </a:fld>
            <a:endParaRPr lang="en-US"/>
          </a:p>
        </p:txBody>
      </p:sp>
    </p:spTree>
    <p:extLst>
      <p:ext uri="{BB962C8B-B14F-4D97-AF65-F5344CB8AC3E}">
        <p14:creationId xmlns:p14="http://schemas.microsoft.com/office/powerpoint/2010/main" val="255584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7F92F-D420-4B12-BF5B-F2C09CB9DCFA}"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D2B57-A60A-414F-9FB9-EE2434881FC9}" type="slidenum">
              <a:rPr lang="en-US" smtClean="0"/>
              <a:t>‹#›</a:t>
            </a:fld>
            <a:endParaRPr lang="en-US"/>
          </a:p>
        </p:txBody>
      </p:sp>
    </p:spTree>
    <p:extLst>
      <p:ext uri="{BB962C8B-B14F-4D97-AF65-F5344CB8AC3E}">
        <p14:creationId xmlns:p14="http://schemas.microsoft.com/office/powerpoint/2010/main" val="111533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A7F92F-D420-4B12-BF5B-F2C09CB9DCFA}"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D2B57-A60A-414F-9FB9-EE2434881FC9}" type="slidenum">
              <a:rPr lang="en-US" smtClean="0"/>
              <a:t>‹#›</a:t>
            </a:fld>
            <a:endParaRPr lang="en-US"/>
          </a:p>
        </p:txBody>
      </p:sp>
    </p:spTree>
    <p:extLst>
      <p:ext uri="{BB962C8B-B14F-4D97-AF65-F5344CB8AC3E}">
        <p14:creationId xmlns:p14="http://schemas.microsoft.com/office/powerpoint/2010/main" val="346970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A7F92F-D420-4B12-BF5B-F2C09CB9DCFA}" type="datetimeFigureOut">
              <a:rPr lang="en-US" smtClean="0"/>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D2B57-A60A-414F-9FB9-EE2434881FC9}" type="slidenum">
              <a:rPr lang="en-US" smtClean="0"/>
              <a:t>‹#›</a:t>
            </a:fld>
            <a:endParaRPr lang="en-US"/>
          </a:p>
        </p:txBody>
      </p:sp>
    </p:spTree>
    <p:extLst>
      <p:ext uri="{BB962C8B-B14F-4D97-AF65-F5344CB8AC3E}">
        <p14:creationId xmlns:p14="http://schemas.microsoft.com/office/powerpoint/2010/main" val="181408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A7F92F-D420-4B12-BF5B-F2C09CB9DCFA}" type="datetimeFigureOut">
              <a:rPr lang="en-US" smtClean="0"/>
              <a:t>8/18/2016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CD2B57-A60A-414F-9FB9-EE2434881FC9}" type="slidenum">
              <a:rPr lang="en-US" smtClean="0"/>
              <a:t>‹#›</a:t>
            </a:fld>
            <a:endParaRPr lang="en-US"/>
          </a:p>
        </p:txBody>
      </p:sp>
    </p:spTree>
    <p:extLst>
      <p:ext uri="{BB962C8B-B14F-4D97-AF65-F5344CB8AC3E}">
        <p14:creationId xmlns:p14="http://schemas.microsoft.com/office/powerpoint/2010/main" val="309390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A7F92F-D420-4B12-BF5B-F2C09CB9DCFA}" type="datetimeFigureOut">
              <a:rPr lang="en-US" smtClean="0"/>
              <a:t>8/18/2016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CD2B57-A60A-414F-9FB9-EE2434881FC9}" type="slidenum">
              <a:rPr lang="en-US" smtClean="0"/>
              <a:t>‹#›</a:t>
            </a:fld>
            <a:endParaRPr lang="en-US"/>
          </a:p>
        </p:txBody>
      </p:sp>
    </p:spTree>
    <p:extLst>
      <p:ext uri="{BB962C8B-B14F-4D97-AF65-F5344CB8AC3E}">
        <p14:creationId xmlns:p14="http://schemas.microsoft.com/office/powerpoint/2010/main" val="381335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7F92F-D420-4B12-BF5B-F2C09CB9DCFA}" type="datetimeFigureOut">
              <a:rPr lang="en-US" smtClean="0"/>
              <a:t>8/18/2016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CD2B57-A60A-414F-9FB9-EE2434881FC9}" type="slidenum">
              <a:rPr lang="en-US" smtClean="0"/>
              <a:t>‹#›</a:t>
            </a:fld>
            <a:endParaRPr lang="en-US"/>
          </a:p>
        </p:txBody>
      </p:sp>
    </p:spTree>
    <p:extLst>
      <p:ext uri="{BB962C8B-B14F-4D97-AF65-F5344CB8AC3E}">
        <p14:creationId xmlns:p14="http://schemas.microsoft.com/office/powerpoint/2010/main" val="360205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7F92F-D420-4B12-BF5B-F2C09CB9DCFA}" type="datetimeFigureOut">
              <a:rPr lang="en-US" smtClean="0"/>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D2B57-A60A-414F-9FB9-EE2434881FC9}" type="slidenum">
              <a:rPr lang="en-US" smtClean="0"/>
              <a:t>‹#›</a:t>
            </a:fld>
            <a:endParaRPr lang="en-US"/>
          </a:p>
        </p:txBody>
      </p:sp>
    </p:spTree>
    <p:extLst>
      <p:ext uri="{BB962C8B-B14F-4D97-AF65-F5344CB8AC3E}">
        <p14:creationId xmlns:p14="http://schemas.microsoft.com/office/powerpoint/2010/main" val="357151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7F92F-D420-4B12-BF5B-F2C09CB9DCFA}" type="datetimeFigureOut">
              <a:rPr lang="en-US" smtClean="0"/>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D2B57-A60A-414F-9FB9-EE2434881FC9}" type="slidenum">
              <a:rPr lang="en-US" smtClean="0"/>
              <a:t>‹#›</a:t>
            </a:fld>
            <a:endParaRPr lang="en-US"/>
          </a:p>
        </p:txBody>
      </p:sp>
    </p:spTree>
    <p:extLst>
      <p:ext uri="{BB962C8B-B14F-4D97-AF65-F5344CB8AC3E}">
        <p14:creationId xmlns:p14="http://schemas.microsoft.com/office/powerpoint/2010/main" val="837455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7F92F-D420-4B12-BF5B-F2C09CB9DCFA}" type="datetimeFigureOut">
              <a:rPr lang="en-US" smtClean="0"/>
              <a:t>8/18/2016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D2B57-A60A-414F-9FB9-EE2434881FC9}" type="slidenum">
              <a:rPr lang="en-US" smtClean="0"/>
              <a:t>‹#›</a:t>
            </a:fld>
            <a:endParaRPr lang="en-US"/>
          </a:p>
        </p:txBody>
      </p:sp>
    </p:spTree>
    <p:extLst>
      <p:ext uri="{BB962C8B-B14F-4D97-AF65-F5344CB8AC3E}">
        <p14:creationId xmlns:p14="http://schemas.microsoft.com/office/powerpoint/2010/main" val="116793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7" name="TextBox 6"/>
          <p:cNvSpPr txBox="1"/>
          <p:nvPr/>
        </p:nvSpPr>
        <p:spPr>
          <a:xfrm>
            <a:off x="914400" y="5562600"/>
            <a:ext cx="2257477" cy="461665"/>
          </a:xfrm>
          <a:prstGeom prst="rect">
            <a:avLst/>
          </a:prstGeom>
          <a:noFill/>
        </p:spPr>
        <p:txBody>
          <a:bodyPr wrap="none" rtlCol="0">
            <a:spAutoFit/>
          </a:bodyPr>
          <a:lstStyle/>
          <a:p>
            <a:r>
              <a:rPr lang="en-US" sz="1200" b="1" dirty="0" smtClean="0">
                <a:solidFill>
                  <a:srgbClr val="FF0000"/>
                </a:solidFill>
              </a:rPr>
              <a:t>Accordion Effect on the + </a:t>
            </a:r>
            <a:r>
              <a:rPr lang="en-US" sz="1200" b="1" dirty="0" smtClean="0">
                <a:solidFill>
                  <a:srgbClr val="FF0000"/>
                </a:solidFill>
              </a:rPr>
              <a:t>button</a:t>
            </a:r>
          </a:p>
          <a:p>
            <a:r>
              <a:rPr lang="en-US" sz="1200" b="1" dirty="0" smtClean="0">
                <a:solidFill>
                  <a:srgbClr val="FF0000"/>
                </a:solidFill>
              </a:rPr>
              <a:t>Expand Content</a:t>
            </a:r>
            <a:endParaRPr lang="en-US" sz="1200" b="1" dirty="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34925"/>
            <a:ext cx="9220200" cy="499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162800" y="6290403"/>
            <a:ext cx="1216551" cy="369332"/>
          </a:xfrm>
          <a:prstGeom prst="rect">
            <a:avLst/>
          </a:prstGeom>
          <a:noFill/>
        </p:spPr>
        <p:txBody>
          <a:bodyPr wrap="none" rtlCol="0">
            <a:spAutoFit/>
          </a:bodyPr>
          <a:lstStyle/>
          <a:p>
            <a:r>
              <a:rPr lang="en-US" dirty="0" smtClean="0"/>
              <a:t>Page 1 of 2</a:t>
            </a:r>
            <a:endParaRPr lang="en-US" dirty="0"/>
          </a:p>
        </p:txBody>
      </p:sp>
      <p:cxnSp>
        <p:nvCxnSpPr>
          <p:cNvPr id="6" name="Straight Arrow Connector 5"/>
          <p:cNvCxnSpPr>
            <a:stCxn id="7" idx="0"/>
          </p:cNvCxnSpPr>
          <p:nvPr/>
        </p:nvCxnSpPr>
        <p:spPr>
          <a:xfrm flipV="1">
            <a:off x="2043139" y="3276600"/>
            <a:ext cx="2224061"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52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465364"/>
            <a:ext cx="8839201" cy="6001643"/>
          </a:xfrm>
          <a:prstGeom prst="rect">
            <a:avLst/>
          </a:prstGeom>
          <a:noFill/>
        </p:spPr>
        <p:txBody>
          <a:bodyPr wrap="square" rtlCol="0">
            <a:spAutoFit/>
          </a:bodyPr>
          <a:lstStyle/>
          <a:p>
            <a:r>
              <a:rPr lang="en-US" sz="1200" dirty="0" smtClean="0"/>
              <a:t>How do I start to advertise my vehicle on Sellablez.com?</a:t>
            </a:r>
          </a:p>
          <a:p>
            <a:r>
              <a:rPr lang="en-US" sz="1200" dirty="0" err="1" smtClean="0"/>
              <a:t>Ans</a:t>
            </a:r>
            <a:r>
              <a:rPr lang="en-US" sz="1200" dirty="0" smtClean="0"/>
              <a:t>: Sign up, create an account, upload good resolution photos &amp; details of your vehicles and start advertising right away!</a:t>
            </a:r>
          </a:p>
          <a:p>
            <a:endParaRPr lang="en-US" sz="1200" dirty="0"/>
          </a:p>
          <a:p>
            <a:r>
              <a:rPr lang="en-US" sz="1200" dirty="0" smtClean="0"/>
              <a:t>Is it true advertising on Sellablez.com platform is free?</a:t>
            </a:r>
          </a:p>
          <a:p>
            <a:r>
              <a:rPr lang="en-US" sz="1200" dirty="0" err="1" smtClean="0"/>
              <a:t>Ans</a:t>
            </a:r>
            <a:r>
              <a:rPr lang="en-US" sz="1200" dirty="0" smtClean="0"/>
              <a:t>: Yes, there is no charges or fees when you sign up an account or when you start advertising your vehicles.</a:t>
            </a:r>
          </a:p>
          <a:p>
            <a:r>
              <a:rPr lang="en-US" sz="1200" dirty="0" smtClean="0"/>
              <a:t/>
            </a:r>
            <a:br>
              <a:rPr lang="en-US" sz="1200" dirty="0" smtClean="0"/>
            </a:br>
            <a:r>
              <a:rPr lang="en-US" sz="1200" dirty="0" smtClean="0"/>
              <a:t>How many vehicles can I advertise with one account created?</a:t>
            </a:r>
          </a:p>
          <a:p>
            <a:r>
              <a:rPr lang="en-US" sz="1200" dirty="0" err="1" smtClean="0"/>
              <a:t>Ans</a:t>
            </a:r>
            <a:r>
              <a:rPr lang="en-US" sz="1200" dirty="0" smtClean="0"/>
              <a:t>: No limits. Once you have sign in to create an account on Sellablez.com, there is no limit to how many number of vehicles you wish to advertise.</a:t>
            </a:r>
          </a:p>
          <a:p>
            <a:endParaRPr lang="en-US" sz="1200" dirty="0"/>
          </a:p>
          <a:p>
            <a:r>
              <a:rPr lang="en-US" sz="1200" dirty="0" smtClean="0"/>
              <a:t>Once advertisement are posted online, how does potential buyer or seller keep in touch with each other?</a:t>
            </a:r>
          </a:p>
          <a:p>
            <a:r>
              <a:rPr lang="en-US" sz="1200" dirty="0" err="1" smtClean="0"/>
              <a:t>Ans</a:t>
            </a:r>
            <a:r>
              <a:rPr lang="en-US" sz="1200" dirty="0" smtClean="0"/>
              <a:t>: A customer service officer will filter all enquiries, assign a Servicing Agent and schedules all genuine viewing appointments for the buyer and seller.</a:t>
            </a:r>
          </a:p>
          <a:p>
            <a:endParaRPr lang="en-US" sz="1200" dirty="0"/>
          </a:p>
          <a:p>
            <a:r>
              <a:rPr lang="en-US" sz="1200" dirty="0" smtClean="0"/>
              <a:t>What is the role of a Servicing Agent?</a:t>
            </a:r>
          </a:p>
          <a:p>
            <a:r>
              <a:rPr lang="en-US" sz="1200" dirty="0" err="1" smtClean="0"/>
              <a:t>Ans</a:t>
            </a:r>
            <a:r>
              <a:rPr lang="en-US" sz="1200" dirty="0" smtClean="0"/>
              <a:t>: A Servicing Agent entrusted by Sellablez.com to help manage/assist both buyer &amp; seller through all ownership documentation, loan arrangement, insurance quotations.</a:t>
            </a:r>
          </a:p>
          <a:p>
            <a:endParaRPr lang="en-US" sz="1200" dirty="0"/>
          </a:p>
          <a:p>
            <a:r>
              <a:rPr lang="en-US" sz="1200" dirty="0" smtClean="0"/>
              <a:t>Who will prepare all the documentations required If I wish to proceed to sell or purchase any vehicle listed in Sellablez.com?</a:t>
            </a:r>
          </a:p>
          <a:p>
            <a:r>
              <a:rPr lang="en-US" sz="1200" dirty="0" err="1" smtClean="0"/>
              <a:t>Ans</a:t>
            </a:r>
            <a:r>
              <a:rPr lang="en-US" sz="1200" dirty="0" smtClean="0"/>
              <a:t>: All relevant sales agreement, final settlement form, insurance quotation form, handing/taking over form, payment official receipts shall be prepared and executed by the Servicing Agent.</a:t>
            </a:r>
          </a:p>
          <a:p>
            <a:endParaRPr lang="en-US" sz="1200" dirty="0"/>
          </a:p>
          <a:p>
            <a:r>
              <a:rPr lang="en-US" sz="1200" dirty="0" smtClean="0"/>
              <a:t>Can I engaged an external party services to manage my vehicle transaction?</a:t>
            </a:r>
          </a:p>
          <a:p>
            <a:r>
              <a:rPr lang="en-US" sz="1200" dirty="0" err="1" smtClean="0"/>
              <a:t>Ans</a:t>
            </a:r>
            <a:r>
              <a:rPr lang="en-US" sz="1200" dirty="0" smtClean="0"/>
              <a:t>: No, it is mandatory to accept the Servicing Agent appointed by Sellablez.com at all times. It is an assurance that each individual attached to you are responsible and possess high level of credibility to manage your vehicle transaction for Sellablez.com.</a:t>
            </a:r>
          </a:p>
          <a:p>
            <a:r>
              <a:rPr lang="en-US" sz="1200" dirty="0" smtClean="0"/>
              <a:t/>
            </a:r>
            <a:br>
              <a:rPr lang="en-US" sz="1200" dirty="0" smtClean="0"/>
            </a:br>
            <a:r>
              <a:rPr lang="en-US" sz="1200" dirty="0" smtClean="0"/>
              <a:t>Will there be any additional marked up prices for commission payout to appointed Servicing Agent?</a:t>
            </a:r>
          </a:p>
          <a:p>
            <a:r>
              <a:rPr lang="en-US" sz="1200" dirty="0" err="1" smtClean="0"/>
              <a:t>Ans</a:t>
            </a:r>
            <a:r>
              <a:rPr lang="en-US" sz="1200" dirty="0" smtClean="0"/>
              <a:t>: No, Servicing Agent has a strict S.A.F “Servicing Agent Fee” payable by both seller &amp; buyer at 2% maximum base on the agreed sale price of the vehicle.</a:t>
            </a:r>
            <a:br>
              <a:rPr lang="en-US" sz="1200" dirty="0" smtClean="0"/>
            </a:br>
            <a:r>
              <a:rPr lang="en-US" sz="1200" dirty="0" smtClean="0"/>
              <a:t/>
            </a:r>
            <a:br>
              <a:rPr lang="en-US" sz="1200" dirty="0" smtClean="0"/>
            </a:br>
            <a:r>
              <a:rPr lang="en-US" sz="1200" dirty="0" smtClean="0"/>
              <a:t>Example: Richard sold his car at $19,000, so the calculation of the S.A.F “Servicing Agent Fee” Richard needs to pay is computed below.</a:t>
            </a:r>
            <a:br>
              <a:rPr lang="en-US" sz="1200" dirty="0" smtClean="0"/>
            </a:br>
            <a:r>
              <a:rPr lang="en-US" sz="1200" dirty="0" smtClean="0"/>
              <a:t>$19,000 X 2% = $380.00 (S.A.F) charges.</a:t>
            </a:r>
          </a:p>
        </p:txBody>
      </p:sp>
      <p:sp>
        <p:nvSpPr>
          <p:cNvPr id="3" name="TextBox 2"/>
          <p:cNvSpPr txBox="1"/>
          <p:nvPr/>
        </p:nvSpPr>
        <p:spPr>
          <a:xfrm>
            <a:off x="7086600" y="6254267"/>
            <a:ext cx="1216551" cy="369332"/>
          </a:xfrm>
          <a:prstGeom prst="rect">
            <a:avLst/>
          </a:prstGeom>
          <a:noFill/>
        </p:spPr>
        <p:txBody>
          <a:bodyPr wrap="none" rtlCol="0">
            <a:spAutoFit/>
          </a:bodyPr>
          <a:lstStyle/>
          <a:p>
            <a:r>
              <a:rPr lang="en-US" dirty="0" smtClean="0"/>
              <a:t>Page 2 of 2</a:t>
            </a:r>
            <a:endParaRPr lang="en-US" dirty="0"/>
          </a:p>
        </p:txBody>
      </p:sp>
    </p:spTree>
    <p:extLst>
      <p:ext uri="{BB962C8B-B14F-4D97-AF65-F5344CB8AC3E}">
        <p14:creationId xmlns:p14="http://schemas.microsoft.com/office/powerpoint/2010/main" val="1418588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85</Words>
  <Application>Microsoft Office PowerPoint</Application>
  <PresentationFormat>On-screen Show (4:3)</PresentationFormat>
  <Paragraphs>25</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Keppel Offshore &amp; Marine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Abdillah Bin ROSLI [KOM-LEGAL]</dc:creator>
  <cp:lastModifiedBy>Shahrul</cp:lastModifiedBy>
  <cp:revision>13</cp:revision>
  <dcterms:created xsi:type="dcterms:W3CDTF">2016-06-20T05:17:13Z</dcterms:created>
  <dcterms:modified xsi:type="dcterms:W3CDTF">2016-08-18T04:40:13Z</dcterms:modified>
</cp:coreProperties>
</file>