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  <p:sldMasterId id="2147484074" r:id="rId2"/>
    <p:sldMasterId id="2147484086" r:id="rId3"/>
    <p:sldMasterId id="2147484098" r:id="rId4"/>
    <p:sldMasterId id="2147484110" r:id="rId5"/>
    <p:sldMasterId id="2147484122" r:id="rId6"/>
    <p:sldMasterId id="2147484134" r:id="rId7"/>
    <p:sldMasterId id="2147484146" r:id="rId8"/>
    <p:sldMasterId id="2147484158" r:id="rId9"/>
  </p:sldMasterIdLst>
  <p:notesMasterIdLst>
    <p:notesMasterId r:id="rId43"/>
  </p:notesMasterIdLst>
  <p:sldIdLst>
    <p:sldId id="399" r:id="rId10"/>
    <p:sldId id="495" r:id="rId11"/>
    <p:sldId id="478" r:id="rId12"/>
    <p:sldId id="482" r:id="rId13"/>
    <p:sldId id="540" r:id="rId14"/>
    <p:sldId id="539" r:id="rId15"/>
    <p:sldId id="477" r:id="rId16"/>
    <p:sldId id="530" r:id="rId17"/>
    <p:sldId id="576" r:id="rId18"/>
    <p:sldId id="465" r:id="rId19"/>
    <p:sldId id="554" r:id="rId20"/>
    <p:sldId id="552" r:id="rId21"/>
    <p:sldId id="557" r:id="rId22"/>
    <p:sldId id="556" r:id="rId23"/>
    <p:sldId id="558" r:id="rId24"/>
    <p:sldId id="559" r:id="rId25"/>
    <p:sldId id="562" r:id="rId26"/>
    <p:sldId id="565" r:id="rId27"/>
    <p:sldId id="566" r:id="rId28"/>
    <p:sldId id="567" r:id="rId29"/>
    <p:sldId id="568" r:id="rId30"/>
    <p:sldId id="569" r:id="rId31"/>
    <p:sldId id="570" r:id="rId32"/>
    <p:sldId id="571" r:id="rId33"/>
    <p:sldId id="436" r:id="rId34"/>
    <p:sldId id="550" r:id="rId35"/>
    <p:sldId id="425" r:id="rId36"/>
    <p:sldId id="551" r:id="rId37"/>
    <p:sldId id="572" r:id="rId38"/>
    <p:sldId id="575" r:id="rId39"/>
    <p:sldId id="577" r:id="rId40"/>
    <p:sldId id="549" r:id="rId41"/>
    <p:sldId id="52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. forsyth" initials="af" lastIdx="58" clrIdx="0">
    <p:extLst>
      <p:ext uri="{19B8F6BF-5375-455C-9EA6-DF929625EA0E}">
        <p15:presenceInfo xmlns:p15="http://schemas.microsoft.com/office/powerpoint/2012/main" userId="e22c19728b6fa73b" providerId="Windows Live"/>
      </p:ext>
    </p:extLst>
  </p:cmAuthor>
  <p:cmAuthor id="3" name="KCFA Accounting" initials="KA" lastIdx="30" clrIdx="1">
    <p:extLst>
      <p:ext uri="{19B8F6BF-5375-455C-9EA6-DF929625EA0E}">
        <p15:presenceInfo xmlns:p15="http://schemas.microsoft.com/office/powerpoint/2012/main" userId="6eca3c6676ffac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65693" autoAdjust="0"/>
  </p:normalViewPr>
  <p:slideViewPr>
    <p:cSldViewPr snapToGrid="0">
      <p:cViewPr varScale="1">
        <p:scale>
          <a:sx n="65" d="100"/>
          <a:sy n="65" d="100"/>
        </p:scale>
        <p:origin x="60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franklin\Documents\LITE\New%20folder%20(2)\RD%20facility\Copy%20of%20Mt%20Sinai%20002%20(002)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ientist\Desktop\2015-11-08%20Stats%20v3%20001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franklin\Dropbox\RESEARCH%20LAB\Validation%20Data\UTAK%20vs%20Method%20Comparison%202015-09-29%2000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franklin\Dropbox\RESEARCH%20LAB\Validation%20Data\UTAK%20vs%20Method%20Comparison%202015-09-29%2000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franklin\Documents\LITE\New%20folder%20(2)\RD%20facility\Copy%20of%20Mt%20Sinai%20002%20(00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franklin\Documents\LITE\New%20folder%20(2)\RD%20facility\Copy%20of%20Mt%20Sinai%20002%20(00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franklin\Documents\LITE\New%20folder%20(2)\RD%20facility\Copy%20of%20Mt%20Sinai%20002%20(00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franklin\Documents\LITE\New%20folder%20(2)\RD%20facility\Copy%20of%20Mt%20Sinai%20002%20(00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franklin\Documents\LITE\New%20folder%20(2)\RD%20facility\Copy%20of%20Mt%20Sinai%20002%20(002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franklin\Documents\LITE\New%20folder%20(2)\RD%20facility\Copy%20of%20Mt%20Sinai%20002%20(002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franklin\Documents\LITE\New%20folder%20(2)\RD%20facility\Copy%20of%20Mt%20Sinai%20002%20(00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981902203480113E-2"/>
          <c:y val="2.0870528370583199E-2"/>
          <c:w val="0.67412328725146942"/>
          <c:h val="0.88579387186629532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A175-40F1-9483-8EA56F546675}"/>
            </c:ext>
          </c:extLst>
        </c:ser>
        <c:ser>
          <c:idx val="1"/>
          <c:order val="1"/>
          <c:tx>
            <c:v>Identity</c:v>
          </c:tx>
          <c:spPr>
            <a:ln w="12700">
              <a:solidFill>
                <a:srgbClr val="B0B0B0"/>
              </a:solidFill>
              <a:prstDash val="solid"/>
            </a:ln>
          </c:spPr>
          <c:marker>
            <c:symbol val="none"/>
          </c:marker>
          <c:xVal>
            <c:numRef>
              <c:f>'CDC, Sanis'!$P$500:$P$501</c:f>
              <c:numCache>
                <c:formatCode>General</c:formatCode>
                <c:ptCount val="2"/>
                <c:pt idx="0">
                  <c:v>0</c:v>
                </c:pt>
                <c:pt idx="1">
                  <c:v>9</c:v>
                </c:pt>
              </c:numCache>
            </c:numRef>
          </c:xVal>
          <c:yVal>
            <c:numRef>
              <c:f>'CDC, Sanis'!$P$502:$P$503</c:f>
              <c:numCache>
                <c:formatCode>General</c:formatCode>
                <c:ptCount val="2"/>
                <c:pt idx="0">
                  <c:v>0</c:v>
                </c:pt>
                <c:pt idx="1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75-40F1-9483-8EA56F546675}"/>
            </c:ext>
          </c:extLst>
        </c:ser>
        <c:ser>
          <c:idx val="2"/>
          <c:order val="2"/>
          <c:tx>
            <c:v/>
          </c:tx>
          <c:spPr>
            <a:ln w="19050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6350">
                <a:noFill/>
              </a:ln>
            </c:spPr>
          </c:marker>
          <c:xVal>
            <c:numRef>
              <c:f>'CDC, Sanis'!$P$504:$P$652</c:f>
              <c:numCache>
                <c:formatCode>General</c:formatCode>
                <c:ptCount val="149"/>
                <c:pt idx="0">
                  <c:v>3.07</c:v>
                </c:pt>
                <c:pt idx="1">
                  <c:v>3.07</c:v>
                </c:pt>
                <c:pt idx="2">
                  <c:v>3.07</c:v>
                </c:pt>
                <c:pt idx="3">
                  <c:v>3.07</c:v>
                </c:pt>
                <c:pt idx="4">
                  <c:v>4.68</c:v>
                </c:pt>
                <c:pt idx="5">
                  <c:v>4.68</c:v>
                </c:pt>
                <c:pt idx="6">
                  <c:v>4.68</c:v>
                </c:pt>
                <c:pt idx="7">
                  <c:v>4.68</c:v>
                </c:pt>
                <c:pt idx="8">
                  <c:v>4.3099999999999996</c:v>
                </c:pt>
                <c:pt idx="9">
                  <c:v>4.3099999999999996</c:v>
                </c:pt>
                <c:pt idx="10">
                  <c:v>4.3099999999999996</c:v>
                </c:pt>
                <c:pt idx="11">
                  <c:v>4.3099999999999996</c:v>
                </c:pt>
                <c:pt idx="12">
                  <c:v>6.29</c:v>
                </c:pt>
                <c:pt idx="13">
                  <c:v>6.29</c:v>
                </c:pt>
                <c:pt idx="14">
                  <c:v>6.29</c:v>
                </c:pt>
                <c:pt idx="15">
                  <c:v>4.18</c:v>
                </c:pt>
                <c:pt idx="16">
                  <c:v>4.18</c:v>
                </c:pt>
                <c:pt idx="17">
                  <c:v>4.18</c:v>
                </c:pt>
                <c:pt idx="18">
                  <c:v>4.18</c:v>
                </c:pt>
                <c:pt idx="19">
                  <c:v>0.21</c:v>
                </c:pt>
                <c:pt idx="20">
                  <c:v>0.21</c:v>
                </c:pt>
                <c:pt idx="21">
                  <c:v>0.21</c:v>
                </c:pt>
                <c:pt idx="22">
                  <c:v>4.5999999999999996</c:v>
                </c:pt>
                <c:pt idx="23">
                  <c:v>4.5999999999999996</c:v>
                </c:pt>
                <c:pt idx="24">
                  <c:v>4.5999999999999996</c:v>
                </c:pt>
                <c:pt idx="25">
                  <c:v>0.191</c:v>
                </c:pt>
                <c:pt idx="26">
                  <c:v>0.191</c:v>
                </c:pt>
                <c:pt idx="27">
                  <c:v>0.191</c:v>
                </c:pt>
                <c:pt idx="28">
                  <c:v>8.4900000000000003E-2</c:v>
                </c:pt>
                <c:pt idx="29">
                  <c:v>8.4900000000000003E-2</c:v>
                </c:pt>
                <c:pt idx="30">
                  <c:v>8.4900000000000003E-2</c:v>
                </c:pt>
                <c:pt idx="31">
                  <c:v>8.4900000000000003E-2</c:v>
                </c:pt>
                <c:pt idx="32">
                  <c:v>4.45</c:v>
                </c:pt>
                <c:pt idx="33">
                  <c:v>4.45</c:v>
                </c:pt>
                <c:pt idx="34">
                  <c:v>4.45</c:v>
                </c:pt>
                <c:pt idx="35">
                  <c:v>4.45</c:v>
                </c:pt>
                <c:pt idx="36">
                  <c:v>5.7000000000000002E-2</c:v>
                </c:pt>
                <c:pt idx="37">
                  <c:v>5.7000000000000002E-2</c:v>
                </c:pt>
                <c:pt idx="38">
                  <c:v>5.7000000000000002E-2</c:v>
                </c:pt>
                <c:pt idx="39">
                  <c:v>5.7000000000000002E-2</c:v>
                </c:pt>
                <c:pt idx="40">
                  <c:v>2.78</c:v>
                </c:pt>
                <c:pt idx="41">
                  <c:v>2.78</c:v>
                </c:pt>
                <c:pt idx="42">
                  <c:v>2.78</c:v>
                </c:pt>
                <c:pt idx="43">
                  <c:v>2.78</c:v>
                </c:pt>
                <c:pt idx="44">
                  <c:v>7.19</c:v>
                </c:pt>
                <c:pt idx="45">
                  <c:v>7.19</c:v>
                </c:pt>
                <c:pt idx="46">
                  <c:v>7.19</c:v>
                </c:pt>
                <c:pt idx="47">
                  <c:v>7.19</c:v>
                </c:pt>
                <c:pt idx="48">
                  <c:v>0.221</c:v>
                </c:pt>
                <c:pt idx="49">
                  <c:v>0.221</c:v>
                </c:pt>
                <c:pt idx="50">
                  <c:v>0.221</c:v>
                </c:pt>
                <c:pt idx="51">
                  <c:v>0.221</c:v>
                </c:pt>
                <c:pt idx="52">
                  <c:v>5.2200000000000003E-2</c:v>
                </c:pt>
                <c:pt idx="53">
                  <c:v>5.2200000000000003E-2</c:v>
                </c:pt>
                <c:pt idx="54">
                  <c:v>5.2200000000000003E-2</c:v>
                </c:pt>
                <c:pt idx="55">
                  <c:v>0.14399999999999999</c:v>
                </c:pt>
                <c:pt idx="56">
                  <c:v>0.14399999999999999</c:v>
                </c:pt>
                <c:pt idx="57">
                  <c:v>0.14399999999999999</c:v>
                </c:pt>
                <c:pt idx="58">
                  <c:v>1.6</c:v>
                </c:pt>
                <c:pt idx="59">
                  <c:v>1.6</c:v>
                </c:pt>
                <c:pt idx="60">
                  <c:v>1.6</c:v>
                </c:pt>
                <c:pt idx="61">
                  <c:v>1.6</c:v>
                </c:pt>
                <c:pt idx="62">
                  <c:v>6.14</c:v>
                </c:pt>
                <c:pt idx="63">
                  <c:v>6.14</c:v>
                </c:pt>
                <c:pt idx="64">
                  <c:v>6.14</c:v>
                </c:pt>
                <c:pt idx="65">
                  <c:v>6.14</c:v>
                </c:pt>
                <c:pt idx="66">
                  <c:v>0.247</c:v>
                </c:pt>
                <c:pt idx="67">
                  <c:v>0.247</c:v>
                </c:pt>
                <c:pt idx="68">
                  <c:v>0.247</c:v>
                </c:pt>
                <c:pt idx="69">
                  <c:v>7.7100000000000002E-2</c:v>
                </c:pt>
                <c:pt idx="70">
                  <c:v>7.7100000000000002E-2</c:v>
                </c:pt>
                <c:pt idx="71">
                  <c:v>7.7100000000000002E-2</c:v>
                </c:pt>
                <c:pt idx="72">
                  <c:v>7.7100000000000002E-2</c:v>
                </c:pt>
                <c:pt idx="73">
                  <c:v>5.83</c:v>
                </c:pt>
                <c:pt idx="74">
                  <c:v>5.83</c:v>
                </c:pt>
                <c:pt idx="75">
                  <c:v>5.83</c:v>
                </c:pt>
                <c:pt idx="76">
                  <c:v>5.83</c:v>
                </c:pt>
                <c:pt idx="77">
                  <c:v>2.65</c:v>
                </c:pt>
                <c:pt idx="78">
                  <c:v>2.65</c:v>
                </c:pt>
                <c:pt idx="79">
                  <c:v>2.65</c:v>
                </c:pt>
                <c:pt idx="80">
                  <c:v>2.65</c:v>
                </c:pt>
                <c:pt idx="81">
                  <c:v>5.49</c:v>
                </c:pt>
                <c:pt idx="82">
                  <c:v>5.49</c:v>
                </c:pt>
                <c:pt idx="83">
                  <c:v>5.49</c:v>
                </c:pt>
                <c:pt idx="84">
                  <c:v>5.49</c:v>
                </c:pt>
                <c:pt idx="85">
                  <c:v>0.17</c:v>
                </c:pt>
                <c:pt idx="86">
                  <c:v>0.17</c:v>
                </c:pt>
                <c:pt idx="87">
                  <c:v>0.17</c:v>
                </c:pt>
                <c:pt idx="88">
                  <c:v>0.17</c:v>
                </c:pt>
                <c:pt idx="89">
                  <c:v>3.49</c:v>
                </c:pt>
                <c:pt idx="90">
                  <c:v>3.49</c:v>
                </c:pt>
                <c:pt idx="91">
                  <c:v>3.49</c:v>
                </c:pt>
                <c:pt idx="92">
                  <c:v>3.49</c:v>
                </c:pt>
                <c:pt idx="93">
                  <c:v>0.45800000000000002</c:v>
                </c:pt>
                <c:pt idx="94">
                  <c:v>0.45800000000000002</c:v>
                </c:pt>
                <c:pt idx="95">
                  <c:v>0.45800000000000002</c:v>
                </c:pt>
                <c:pt idx="96">
                  <c:v>0.25700000000000001</c:v>
                </c:pt>
                <c:pt idx="97">
                  <c:v>0.25700000000000001</c:v>
                </c:pt>
                <c:pt idx="98">
                  <c:v>0.25700000000000001</c:v>
                </c:pt>
                <c:pt idx="99">
                  <c:v>9.6299999999999997E-2</c:v>
                </c:pt>
                <c:pt idx="100">
                  <c:v>9.6299999999999997E-2</c:v>
                </c:pt>
                <c:pt idx="101">
                  <c:v>9.6299999999999997E-2</c:v>
                </c:pt>
                <c:pt idx="102">
                  <c:v>9.6299999999999997E-2</c:v>
                </c:pt>
                <c:pt idx="103">
                  <c:v>3.29</c:v>
                </c:pt>
                <c:pt idx="104">
                  <c:v>3.29</c:v>
                </c:pt>
                <c:pt idx="105">
                  <c:v>3.29</c:v>
                </c:pt>
                <c:pt idx="106">
                  <c:v>3.29</c:v>
                </c:pt>
                <c:pt idx="107">
                  <c:v>3.02</c:v>
                </c:pt>
                <c:pt idx="108">
                  <c:v>3.02</c:v>
                </c:pt>
                <c:pt idx="109">
                  <c:v>3.02</c:v>
                </c:pt>
                <c:pt idx="110">
                  <c:v>3.02</c:v>
                </c:pt>
                <c:pt idx="111">
                  <c:v>0.36899999999999999</c:v>
                </c:pt>
                <c:pt idx="112">
                  <c:v>0.36899999999999999</c:v>
                </c:pt>
                <c:pt idx="113">
                  <c:v>0.36899999999999999</c:v>
                </c:pt>
                <c:pt idx="114">
                  <c:v>0.36899999999999999</c:v>
                </c:pt>
                <c:pt idx="115">
                  <c:v>0.13100000000000001</c:v>
                </c:pt>
                <c:pt idx="116">
                  <c:v>0.13100000000000001</c:v>
                </c:pt>
                <c:pt idx="117">
                  <c:v>0.13100000000000001</c:v>
                </c:pt>
                <c:pt idx="118">
                  <c:v>0.13100000000000001</c:v>
                </c:pt>
                <c:pt idx="119">
                  <c:v>6.59</c:v>
                </c:pt>
                <c:pt idx="120">
                  <c:v>6.59</c:v>
                </c:pt>
                <c:pt idx="121">
                  <c:v>6.59</c:v>
                </c:pt>
                <c:pt idx="122">
                  <c:v>6.59</c:v>
                </c:pt>
                <c:pt idx="123">
                  <c:v>0.14799999999999999</c:v>
                </c:pt>
                <c:pt idx="124">
                  <c:v>0.14799999999999999</c:v>
                </c:pt>
                <c:pt idx="125">
                  <c:v>0.14799999999999999</c:v>
                </c:pt>
                <c:pt idx="126">
                  <c:v>0.14799999999999999</c:v>
                </c:pt>
                <c:pt idx="127">
                  <c:v>0.30099999999999999</c:v>
                </c:pt>
                <c:pt idx="128">
                  <c:v>0.30099999999999999</c:v>
                </c:pt>
                <c:pt idx="129">
                  <c:v>0.30099999999999999</c:v>
                </c:pt>
                <c:pt idx="130">
                  <c:v>0.30099999999999999</c:v>
                </c:pt>
                <c:pt idx="131">
                  <c:v>7.46</c:v>
                </c:pt>
                <c:pt idx="132">
                  <c:v>7.46</c:v>
                </c:pt>
                <c:pt idx="133">
                  <c:v>7.46</c:v>
                </c:pt>
                <c:pt idx="134">
                  <c:v>7.46</c:v>
                </c:pt>
                <c:pt idx="135">
                  <c:v>0.11</c:v>
                </c:pt>
                <c:pt idx="136">
                  <c:v>0.11</c:v>
                </c:pt>
                <c:pt idx="137">
                  <c:v>0.11</c:v>
                </c:pt>
                <c:pt idx="138">
                  <c:v>0.26700000000000002</c:v>
                </c:pt>
                <c:pt idx="139">
                  <c:v>0.26700000000000002</c:v>
                </c:pt>
                <c:pt idx="140">
                  <c:v>0.26700000000000002</c:v>
                </c:pt>
                <c:pt idx="141">
                  <c:v>0.26700000000000002</c:v>
                </c:pt>
                <c:pt idx="142">
                  <c:v>3.18</c:v>
                </c:pt>
                <c:pt idx="143">
                  <c:v>3.18</c:v>
                </c:pt>
                <c:pt idx="144">
                  <c:v>3.18</c:v>
                </c:pt>
                <c:pt idx="145">
                  <c:v>3.18</c:v>
                </c:pt>
                <c:pt idx="146">
                  <c:v>0.16500000000000001</c:v>
                </c:pt>
                <c:pt idx="147">
                  <c:v>0.16500000000000001</c:v>
                </c:pt>
                <c:pt idx="148">
                  <c:v>0.16500000000000001</c:v>
                </c:pt>
              </c:numCache>
            </c:numRef>
          </c:xVal>
          <c:yVal>
            <c:numRef>
              <c:f>'CDC, Sanis'!$P$653:$P$801</c:f>
              <c:numCache>
                <c:formatCode>General</c:formatCode>
                <c:ptCount val="149"/>
                <c:pt idx="0">
                  <c:v>2.5059999999999998</c:v>
                </c:pt>
                <c:pt idx="1">
                  <c:v>2.6139999999999999</c:v>
                </c:pt>
                <c:pt idx="2">
                  <c:v>2.9390000000000001</c:v>
                </c:pt>
                <c:pt idx="3">
                  <c:v>3.0990000000000002</c:v>
                </c:pt>
                <c:pt idx="4">
                  <c:v>4.0819999999999999</c:v>
                </c:pt>
                <c:pt idx="5">
                  <c:v>3.5960000000000001</c:v>
                </c:pt>
                <c:pt idx="6">
                  <c:v>4.8250000000000002</c:v>
                </c:pt>
                <c:pt idx="7">
                  <c:v>4.718</c:v>
                </c:pt>
                <c:pt idx="8">
                  <c:v>3.5209999999999999</c:v>
                </c:pt>
                <c:pt idx="9">
                  <c:v>3.46</c:v>
                </c:pt>
                <c:pt idx="10">
                  <c:v>4.6989999999999998</c:v>
                </c:pt>
                <c:pt idx="11">
                  <c:v>4.4850000000000003</c:v>
                </c:pt>
                <c:pt idx="12">
                  <c:v>5.1609999999999996</c:v>
                </c:pt>
                <c:pt idx="13">
                  <c:v>5.3170000000000002</c:v>
                </c:pt>
                <c:pt idx="14">
                  <c:v>6.1390000000000002</c:v>
                </c:pt>
                <c:pt idx="15">
                  <c:v>3.5510000000000002</c:v>
                </c:pt>
                <c:pt idx="16">
                  <c:v>3.6179999999999999</c:v>
                </c:pt>
                <c:pt idx="17">
                  <c:v>4.3760000000000003</c:v>
                </c:pt>
                <c:pt idx="18">
                  <c:v>4.2690000000000001</c:v>
                </c:pt>
                <c:pt idx="19">
                  <c:v>0.185</c:v>
                </c:pt>
                <c:pt idx="20">
                  <c:v>0.184</c:v>
                </c:pt>
                <c:pt idx="21">
                  <c:v>0.23499999999999999</c:v>
                </c:pt>
                <c:pt idx="22">
                  <c:v>3.855</c:v>
                </c:pt>
                <c:pt idx="23">
                  <c:v>3.9009999999999998</c:v>
                </c:pt>
                <c:pt idx="24">
                  <c:v>4.3659999999999997</c:v>
                </c:pt>
                <c:pt idx="25">
                  <c:v>0.183</c:v>
                </c:pt>
                <c:pt idx="26">
                  <c:v>0.184</c:v>
                </c:pt>
                <c:pt idx="27">
                  <c:v>0.21199999999999999</c:v>
                </c:pt>
                <c:pt idx="28">
                  <c:v>9.5000000000000001E-2</c:v>
                </c:pt>
                <c:pt idx="29">
                  <c:v>0.156</c:v>
                </c:pt>
                <c:pt idx="30">
                  <c:v>9.5000000000000001E-2</c:v>
                </c:pt>
                <c:pt idx="31">
                  <c:v>0.10299999999999999</c:v>
                </c:pt>
                <c:pt idx="32">
                  <c:v>3.702</c:v>
                </c:pt>
                <c:pt idx="33">
                  <c:v>3.68</c:v>
                </c:pt>
                <c:pt idx="34">
                  <c:v>4.34</c:v>
                </c:pt>
                <c:pt idx="35">
                  <c:v>4.2919999999999998</c:v>
                </c:pt>
                <c:pt idx="36">
                  <c:v>7.4999999999999997E-2</c:v>
                </c:pt>
                <c:pt idx="37">
                  <c:v>7.3999999999999996E-2</c:v>
                </c:pt>
                <c:pt idx="38">
                  <c:v>7.5999999999999998E-2</c:v>
                </c:pt>
                <c:pt idx="39">
                  <c:v>9.6000000000000002E-2</c:v>
                </c:pt>
                <c:pt idx="40">
                  <c:v>2.3220000000000001</c:v>
                </c:pt>
                <c:pt idx="41">
                  <c:v>2.3759999999999999</c:v>
                </c:pt>
                <c:pt idx="42">
                  <c:v>2.9289999999999998</c:v>
                </c:pt>
                <c:pt idx="43">
                  <c:v>2.948</c:v>
                </c:pt>
                <c:pt idx="44">
                  <c:v>5.9429999999999996</c:v>
                </c:pt>
                <c:pt idx="45">
                  <c:v>6.0670000000000002</c:v>
                </c:pt>
                <c:pt idx="46">
                  <c:v>5.5259999999999998</c:v>
                </c:pt>
                <c:pt idx="47">
                  <c:v>7.5860000000000003</c:v>
                </c:pt>
                <c:pt idx="48">
                  <c:v>0.377</c:v>
                </c:pt>
                <c:pt idx="49">
                  <c:v>0.20799999999999999</c:v>
                </c:pt>
                <c:pt idx="50">
                  <c:v>0.217</c:v>
                </c:pt>
                <c:pt idx="51">
                  <c:v>0.27100000000000002</c:v>
                </c:pt>
                <c:pt idx="52">
                  <c:v>7.1999999999999995E-2</c:v>
                </c:pt>
                <c:pt idx="53">
                  <c:v>6.8000000000000005E-2</c:v>
                </c:pt>
                <c:pt idx="54">
                  <c:v>7.3999999999999996E-2</c:v>
                </c:pt>
                <c:pt idx="55">
                  <c:v>0.13900000000000001</c:v>
                </c:pt>
                <c:pt idx="56">
                  <c:v>0.14000000000000001</c:v>
                </c:pt>
                <c:pt idx="57">
                  <c:v>0.157</c:v>
                </c:pt>
                <c:pt idx="58">
                  <c:v>1.397</c:v>
                </c:pt>
                <c:pt idx="59">
                  <c:v>1.3740000000000001</c:v>
                </c:pt>
                <c:pt idx="60">
                  <c:v>1.627</c:v>
                </c:pt>
                <c:pt idx="61">
                  <c:v>1.655</c:v>
                </c:pt>
                <c:pt idx="62">
                  <c:v>4.9809999999999999</c:v>
                </c:pt>
                <c:pt idx="63">
                  <c:v>4.9619999999999997</c:v>
                </c:pt>
                <c:pt idx="64">
                  <c:v>6.2240000000000002</c:v>
                </c:pt>
                <c:pt idx="65">
                  <c:v>6.1349999999999998</c:v>
                </c:pt>
                <c:pt idx="66">
                  <c:v>0.23200000000000001</c:v>
                </c:pt>
                <c:pt idx="67">
                  <c:v>0.24299999999999999</c:v>
                </c:pt>
                <c:pt idx="68">
                  <c:v>0.253</c:v>
                </c:pt>
                <c:pt idx="69">
                  <c:v>8.7999999999999995E-2</c:v>
                </c:pt>
                <c:pt idx="70">
                  <c:v>9.5000000000000001E-2</c:v>
                </c:pt>
                <c:pt idx="71">
                  <c:v>0.08</c:v>
                </c:pt>
                <c:pt idx="72">
                  <c:v>9.4E-2</c:v>
                </c:pt>
                <c:pt idx="73">
                  <c:v>4.7649999999999997</c:v>
                </c:pt>
                <c:pt idx="74">
                  <c:v>4.7750000000000004</c:v>
                </c:pt>
                <c:pt idx="75">
                  <c:v>5.4009999999999998</c:v>
                </c:pt>
                <c:pt idx="76">
                  <c:v>5.9420000000000002</c:v>
                </c:pt>
                <c:pt idx="77">
                  <c:v>2.2839999999999998</c:v>
                </c:pt>
                <c:pt idx="78">
                  <c:v>2.2589999999999999</c:v>
                </c:pt>
                <c:pt idx="79">
                  <c:v>2.6219999999999999</c:v>
                </c:pt>
                <c:pt idx="80">
                  <c:v>2.746</c:v>
                </c:pt>
                <c:pt idx="81">
                  <c:v>4.7759999999999998</c:v>
                </c:pt>
                <c:pt idx="82">
                  <c:v>4.5679999999999996</c:v>
                </c:pt>
                <c:pt idx="83">
                  <c:v>5.5970000000000004</c:v>
                </c:pt>
                <c:pt idx="84">
                  <c:v>5.7709999999999999</c:v>
                </c:pt>
                <c:pt idx="85">
                  <c:v>0.16900000000000001</c:v>
                </c:pt>
                <c:pt idx="86">
                  <c:v>0.16600000000000001</c:v>
                </c:pt>
                <c:pt idx="87">
                  <c:v>0.19500000000000001</c:v>
                </c:pt>
                <c:pt idx="88">
                  <c:v>0.22500000000000001</c:v>
                </c:pt>
                <c:pt idx="89">
                  <c:v>3.2109999999999999</c:v>
                </c:pt>
                <c:pt idx="90">
                  <c:v>3.0979999999999999</c:v>
                </c:pt>
                <c:pt idx="91">
                  <c:v>3.585</c:v>
                </c:pt>
                <c:pt idx="92">
                  <c:v>3.923</c:v>
                </c:pt>
                <c:pt idx="93">
                  <c:v>0.39700000000000002</c:v>
                </c:pt>
                <c:pt idx="94">
                  <c:v>0.39</c:v>
                </c:pt>
                <c:pt idx="95">
                  <c:v>0.52600000000000002</c:v>
                </c:pt>
                <c:pt idx="96">
                  <c:v>0.23</c:v>
                </c:pt>
                <c:pt idx="97">
                  <c:v>0.26100000000000001</c:v>
                </c:pt>
                <c:pt idx="98">
                  <c:v>0.253</c:v>
                </c:pt>
                <c:pt idx="99">
                  <c:v>0.105</c:v>
                </c:pt>
                <c:pt idx="100">
                  <c:v>0.112</c:v>
                </c:pt>
                <c:pt idx="101">
                  <c:v>0.11600000000000001</c:v>
                </c:pt>
                <c:pt idx="102">
                  <c:v>0.11600000000000001</c:v>
                </c:pt>
                <c:pt idx="103">
                  <c:v>2.6970000000000001</c:v>
                </c:pt>
                <c:pt idx="104">
                  <c:v>2.7440000000000002</c:v>
                </c:pt>
                <c:pt idx="105">
                  <c:v>3.2519999999999998</c:v>
                </c:pt>
                <c:pt idx="106">
                  <c:v>2.9780000000000002</c:v>
                </c:pt>
                <c:pt idx="107">
                  <c:v>2.5950000000000002</c:v>
                </c:pt>
                <c:pt idx="108">
                  <c:v>2.6160000000000001</c:v>
                </c:pt>
                <c:pt idx="109">
                  <c:v>2.919</c:v>
                </c:pt>
                <c:pt idx="110">
                  <c:v>3.1080000000000001</c:v>
                </c:pt>
                <c:pt idx="111">
                  <c:v>0.34599999999999997</c:v>
                </c:pt>
                <c:pt idx="112">
                  <c:v>0.35499999999999998</c:v>
                </c:pt>
                <c:pt idx="113">
                  <c:v>0.41099999999999998</c:v>
                </c:pt>
                <c:pt idx="114">
                  <c:v>0.41499999999999998</c:v>
                </c:pt>
                <c:pt idx="115">
                  <c:v>0.14099999999999999</c:v>
                </c:pt>
                <c:pt idx="116">
                  <c:v>0.13900000000000001</c:v>
                </c:pt>
                <c:pt idx="117">
                  <c:v>0.154</c:v>
                </c:pt>
                <c:pt idx="118">
                  <c:v>0.156</c:v>
                </c:pt>
                <c:pt idx="119">
                  <c:v>5.5579999999999998</c:v>
                </c:pt>
                <c:pt idx="120">
                  <c:v>5.56</c:v>
                </c:pt>
                <c:pt idx="121">
                  <c:v>6.6550000000000002</c:v>
                </c:pt>
                <c:pt idx="122">
                  <c:v>6.6920000000000002</c:v>
                </c:pt>
                <c:pt idx="123">
                  <c:v>0.14399999999999999</c:v>
                </c:pt>
                <c:pt idx="124">
                  <c:v>0.156</c:v>
                </c:pt>
                <c:pt idx="125">
                  <c:v>0.185</c:v>
                </c:pt>
                <c:pt idx="126">
                  <c:v>0.20599999999999999</c:v>
                </c:pt>
                <c:pt idx="127">
                  <c:v>0.312</c:v>
                </c:pt>
                <c:pt idx="128">
                  <c:v>0.29299999999999998</c:v>
                </c:pt>
                <c:pt idx="129">
                  <c:v>0.3</c:v>
                </c:pt>
                <c:pt idx="130">
                  <c:v>0.39100000000000001</c:v>
                </c:pt>
                <c:pt idx="131">
                  <c:v>6.2380000000000004</c:v>
                </c:pt>
                <c:pt idx="132">
                  <c:v>6.2809999999999997</c:v>
                </c:pt>
                <c:pt idx="133">
                  <c:v>7.1319999999999997</c:v>
                </c:pt>
                <c:pt idx="134">
                  <c:v>8.0350000000000001</c:v>
                </c:pt>
                <c:pt idx="135">
                  <c:v>0.113</c:v>
                </c:pt>
                <c:pt idx="136">
                  <c:v>0.12</c:v>
                </c:pt>
                <c:pt idx="137">
                  <c:v>0.129</c:v>
                </c:pt>
                <c:pt idx="138">
                  <c:v>0.22700000000000001</c:v>
                </c:pt>
                <c:pt idx="139">
                  <c:v>0.251</c:v>
                </c:pt>
                <c:pt idx="140">
                  <c:v>0.22500000000000001</c:v>
                </c:pt>
                <c:pt idx="141">
                  <c:v>0.28299999999999997</c:v>
                </c:pt>
                <c:pt idx="142">
                  <c:v>2.6619999999999999</c:v>
                </c:pt>
                <c:pt idx="143">
                  <c:v>2.649</c:v>
                </c:pt>
                <c:pt idx="144">
                  <c:v>3.3239999999999998</c:v>
                </c:pt>
                <c:pt idx="145">
                  <c:v>2.8010000000000002</c:v>
                </c:pt>
                <c:pt idx="146">
                  <c:v>0.17299999999999999</c:v>
                </c:pt>
                <c:pt idx="147">
                  <c:v>0.2</c:v>
                </c:pt>
                <c:pt idx="148">
                  <c:v>0.17399999999999999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75-40F1-9483-8EA56F546675}"/>
            </c:ext>
          </c:extLst>
        </c:ser>
        <c:ser>
          <c:idx val="3"/>
          <c:order val="3"/>
          <c:tx>
            <c:v>Allowable difference
±25%</c:v>
          </c:tx>
          <c:spPr>
            <a:ln w="12700">
              <a:solidFill>
                <a:srgbClr val="A0A0A0"/>
              </a:solidFill>
              <a:prstDash val="lgDashDot"/>
            </a:ln>
          </c:spPr>
          <c:marker>
            <c:symbol val="none"/>
          </c:marker>
          <c:dPt>
            <c:idx val="0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A175-40F1-9483-8EA56F546675}"/>
              </c:ext>
            </c:extLst>
          </c:dPt>
          <c:dPt>
            <c:idx val="2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A175-40F1-9483-8EA56F54667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75-40F1-9483-8EA56F54667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175-40F1-9483-8EA56F54667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175-40F1-9483-8EA56F5466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75-40F1-9483-8EA56F5466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 b="0" i="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'CDC, Sanis'!$P$802:$P$805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9</c:v>
                </c:pt>
              </c:numCache>
            </c:numRef>
          </c:xVal>
          <c:yVal>
            <c:numRef>
              <c:f>'CDC, Sanis'!$P$806:$P$809</c:f>
              <c:numCache>
                <c:formatCode>General</c:formatCode>
                <c:ptCount val="4"/>
                <c:pt idx="0">
                  <c:v>0</c:v>
                </c:pt>
                <c:pt idx="1">
                  <c:v>6.75</c:v>
                </c:pt>
                <c:pt idx="2">
                  <c:v>0</c:v>
                </c:pt>
                <c:pt idx="3">
                  <c:v>11.25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175-40F1-9483-8EA56F546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8915136"/>
        <c:axId val="1148916768"/>
      </c:scatterChart>
      <c:valAx>
        <c:axId val="1148915136"/>
        <c:scaling>
          <c:orientation val="minMax"/>
          <c:max val="9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CDC (ng/mL)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8916768"/>
        <c:crosses val="min"/>
        <c:crossBetween val="midCat"/>
        <c:majorUnit val="2"/>
        <c:minorUnit val="1"/>
      </c:valAx>
      <c:valAx>
        <c:axId val="1148916768"/>
        <c:scaling>
          <c:orientation val="minMax"/>
          <c:max val="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Sanis (ng/mL)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8915136"/>
        <c:crosses val="min"/>
        <c:crossBetween val="midCat"/>
        <c:majorUnit val="2"/>
        <c:minorUnit val="1"/>
      </c:valAx>
      <c:spPr>
        <a:solidFill>
          <a:schemeClr val="bg1"/>
        </a:solidFill>
      </c:spPr>
    </c:plotArea>
    <c:plotVisOnly val="0"/>
    <c:dispBlanksAs val="gap"/>
    <c:showDLblsOverMax val="0"/>
  </c:chart>
  <c:spPr>
    <a:solidFill>
      <a:srgbClr val="6AAC90">
        <a:lumMod val="40000"/>
        <a:lumOff val="60000"/>
      </a:srgbClr>
    </a:solidFill>
    <a:ln w="12700">
      <a:solidFill>
        <a:srgbClr val="F0F0F0"/>
      </a:solidFill>
      <a:prstDash val="solid"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65853658536592E-2"/>
          <c:y val="2.8928647432584491E-2"/>
          <c:w val="0.91463414634146345"/>
          <c:h val="0.84169884169884168"/>
        </c:manualLayout>
      </c:layout>
      <c:barChart>
        <c:barDir val="bar"/>
        <c:grouping val="clustered"/>
        <c:varyColors val="0"/>
        <c:ser>
          <c:idx val="2"/>
          <c:order val="2"/>
          <c:tx>
            <c:v>Frequency</c:v>
          </c:tx>
          <c:spPr>
            <a:solidFill>
              <a:srgbClr val="8CCE5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'Target, Conc. 6'!$P$752:$P$756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16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3-4559-A55A-4E9F9A99A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48914048"/>
        <c:axId val="1148916224"/>
      </c:barChar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1-1063-4559-A55A-4E9F9A99A14E}"/>
            </c:ext>
          </c:extLst>
        </c:ser>
        <c:ser>
          <c:idx val="1"/>
          <c:order val="1"/>
          <c:tx>
            <c:v>Labels</c:v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2-1063-4559-A55A-4E9F9A99A14E}"/>
            </c:ext>
          </c:extLst>
        </c:ser>
        <c:ser>
          <c:idx val="3"/>
          <c:order val="3"/>
          <c:tx>
            <c:v>Normal distribution</c:v>
          </c:tx>
          <c:spPr>
            <a:ln w="25400">
              <a:solidFill>
                <a:srgbClr val="E61C1B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1063-4559-A55A-4E9F9A99A14E}"/>
              </c:ext>
            </c:extLst>
          </c:dPt>
          <c:xVal>
            <c:numRef>
              <c:f>'Target, Conc. 6'!$P$859:$P$960</c:f>
              <c:numCache>
                <c:formatCode>General</c:formatCode>
                <c:ptCount val="102"/>
                <c:pt idx="0">
                  <c:v>3.4447836053638964E-2</c:v>
                </c:pt>
                <c:pt idx="1">
                  <c:v>3.4447836053638964E-2</c:v>
                </c:pt>
                <c:pt idx="2">
                  <c:v>4.3072845237425487E-2</c:v>
                </c:pt>
                <c:pt idx="3">
                  <c:v>5.3631117458391608E-2</c:v>
                </c:pt>
                <c:pt idx="4">
                  <c:v>6.6496961578026675E-2</c:v>
                </c:pt>
                <c:pt idx="5">
                  <c:v>8.2102886828243571E-2</c:v>
                </c:pt>
                <c:pt idx="6">
                  <c:v>0.10094544431212375</c:v>
                </c:pt>
                <c:pt idx="7">
                  <c:v>0.12359095568226912</c:v>
                </c:pt>
                <c:pt idx="8">
                  <c:v>0.15068094226280174</c:v>
                </c:pt>
                <c:pt idx="9">
                  <c:v>0.18293703442211826</c:v>
                </c:pt>
                <c:pt idx="10">
                  <c:v>0.22116510807582659</c:v>
                </c:pt>
                <c:pt idx="11">
                  <c:v>0.26625836429769734</c:v>
                </c:pt>
                <c:pt idx="12">
                  <c:v>0.31919904087599144</c:v>
                </c:pt>
                <c:pt idx="13">
                  <c:v>0.38105842321330913</c:v>
                </c:pt>
                <c:pt idx="14">
                  <c:v>0.45299480832112221</c:v>
                </c:pt>
                <c:pt idx="15">
                  <c:v>0.53624907197320137</c:v>
                </c:pt>
                <c:pt idx="16">
                  <c:v>0.63213749750612391</c:v>
                </c:pt>
                <c:pt idx="17">
                  <c:v>0.74204154731210414</c:v>
                </c:pt>
                <c:pt idx="18">
                  <c:v>0.86739429652617428</c:v>
                </c:pt>
                <c:pt idx="19">
                  <c:v>1.0096633041398761</c:v>
                </c:pt>
                <c:pt idx="20">
                  <c:v>1.1703297706162841</c:v>
                </c:pt>
                <c:pt idx="21">
                  <c:v>1.3508639232023536</c:v>
                </c:pt>
                <c:pt idx="22">
                  <c:v>1.5526966799008992</c:v>
                </c:pt>
                <c:pt idx="23">
                  <c:v>1.7771877689380053</c:v>
                </c:pt>
                <c:pt idx="24">
                  <c:v>2.0255906200265219</c:v>
                </c:pt>
                <c:pt idx="25">
                  <c:v>2.2990144932557768</c:v>
                </c:pt>
                <c:pt idx="26">
                  <c:v>2.5983844665109612</c:v>
                </c:pt>
                <c:pt idx="27">
                  <c:v>2.9244000575006002</c:v>
                </c:pt>
                <c:pt idx="28">
                  <c:v>3.2774934055163869</c:v>
                </c:pt>
                <c:pt idx="29">
                  <c:v>3.6577880741416831</c:v>
                </c:pt>
                <c:pt idx="30">
                  <c:v>4.0650596520976876</c:v>
                </c:pt>
                <c:pt idx="31">
                  <c:v>4.4986994180686359</c:v>
                </c:pt>
                <c:pt idx="32">
                  <c:v>4.9576823897900333</c:v>
                </c:pt>
                <c:pt idx="33">
                  <c:v>5.4405410917128503</c:v>
                </c:pt>
                <c:pt idx="34">
                  <c:v>5.9453463440350793</c:v>
                </c:pt>
                <c:pt idx="35">
                  <c:v>6.4696962951209764</c:v>
                </c:pt>
                <c:pt idx="36">
                  <c:v>7.0107147873813611</c:v>
                </c:pt>
                <c:pt idx="37">
                  <c:v>7.5650599636884772</c:v>
                </c:pt>
                <c:pt idx="38">
                  <c:v>8.128943789716871</c:v>
                </c:pt>
                <c:pt idx="39">
                  <c:v>8.6981628919545884</c:v>
                </c:pt>
                <c:pt idx="40">
                  <c:v>9.2681407985646533</c:v>
                </c:pt>
                <c:pt idx="41">
                  <c:v>9.8339813300375187</c:v>
                </c:pt>
                <c:pt idx="42">
                  <c:v>10.390532529831816</c:v>
                </c:pt>
                <c:pt idx="43">
                  <c:v>10.932460164669978</c:v>
                </c:pt>
                <c:pt idx="44">
                  <c:v>11.454329473603538</c:v>
                </c:pt>
                <c:pt idx="45">
                  <c:v>11.950693518626085</c:v>
                </c:pt>
                <c:pt idx="46">
                  <c:v>12.416186201548598</c:v>
                </c:pt>
                <c:pt idx="47">
                  <c:v>12.845617775269753</c:v>
                </c:pt>
                <c:pt idx="48">
                  <c:v>13.234070504160227</c:v>
                </c:pt>
                <c:pt idx="49">
                  <c:v>13.576992027575336</c:v>
                </c:pt>
                <c:pt idx="50">
                  <c:v>13.870283959364325</c:v>
                </c:pt>
                <c:pt idx="51">
                  <c:v>14.110383318382752</c:v>
                </c:pt>
                <c:pt idx="52">
                  <c:v>14.294334530751467</c:v>
                </c:pt>
                <c:pt idx="53">
                  <c:v>14.419849970719364</c:v>
                </c:pt>
                <c:pt idx="54">
                  <c:v>14.485357306769734</c:v>
                </c:pt>
                <c:pt idx="55">
                  <c:v>14.490032283098301</c:v>
                </c:pt>
                <c:pt idx="56">
                  <c:v>14.433815980964136</c:v>
                </c:pt>
                <c:pt idx="57">
                  <c:v>14.317416054545063</c:v>
                </c:pt>
                <c:pt idx="58">
                  <c:v>14.142291905056455</c:v>
                </c:pt>
                <c:pt idx="59">
                  <c:v>13.910624227383966</c:v>
                </c:pt>
                <c:pt idx="60">
                  <c:v>13.625269817642033</c:v>
                </c:pt>
                <c:pt idx="61">
                  <c:v>13.289702950955508</c:v>
                </c:pt>
                <c:pt idx="62">
                  <c:v>12.90794501094709</c:v>
                </c:pt>
                <c:pt idx="63">
                  <c:v>12.484484362685473</c:v>
                </c:pt>
                <c:pt idx="64">
                  <c:v>12.024188698776024</c:v>
                </c:pt>
                <c:pt idx="65">
                  <c:v>11.532212246632202</c:v>
                </c:pt>
                <c:pt idx="66">
                  <c:v>11.013900299986982</c:v>
                </c:pt>
                <c:pt idx="67">
                  <c:v>10.474693529165569</c:v>
                </c:pt>
                <c:pt idx="68">
                  <c:v>9.92003443576146</c:v>
                </c:pt>
                <c:pt idx="69">
                  <c:v>9.3552781545326891</c:v>
                </c:pt>
                <c:pt idx="70">
                  <c:v>8.7856095777248413</c:v>
                </c:pt>
                <c:pt idx="71">
                  <c:v>8.2159684960293298</c:v>
                </c:pt>
                <c:pt idx="72">
                  <c:v>7.6509841290169653</c:v>
                </c:pt>
                <c:pt idx="73">
                  <c:v>7.0949200701200397</c:v>
                </c:pt>
                <c:pt idx="74">
                  <c:v>6.5516303113229455</c:v>
                </c:pt>
                <c:pt idx="75">
                  <c:v>6.0245266545397129</c:v>
                </c:pt>
                <c:pt idx="76">
                  <c:v>5.5165574731189224</c:v>
                </c:pt>
                <c:pt idx="77">
                  <c:v>5.0301974694580327</c:v>
                </c:pt>
                <c:pt idx="78">
                  <c:v>4.5674477928881956</c:v>
                </c:pt>
                <c:pt idx="79">
                  <c:v>4.129845643203752</c:v>
                </c:pt>
                <c:pt idx="80">
                  <c:v>3.718482294536031</c:v>
                </c:pt>
                <c:pt idx="81">
                  <c:v>3.3340283344354442</c:v>
                </c:pt>
                <c:pt idx="82">
                  <c:v>2.9767648244863385</c:v>
                </c:pt>
                <c:pt idx="83">
                  <c:v>2.64661904990714</c:v>
                </c:pt>
                <c:pt idx="84">
                  <c:v>2.3432035329359597</c:v>
                </c:pt>
                <c:pt idx="85">
                  <c:v>2.0658570334295345</c:v>
                </c:pt>
                <c:pt idx="86">
                  <c:v>1.8136863439458126</c:v>
                </c:pt>
                <c:pt idx="87">
                  <c:v>1.5856077988287391</c:v>
                </c:pt>
                <c:pt idx="88">
                  <c:v>1.3803875502912086</c:v>
                </c:pt>
                <c:pt idx="89">
                  <c:v>1.1966798120068389</c:v>
                </c:pt>
                <c:pt idx="90">
                  <c:v>1.0330624253783145</c:v>
                </c:pt>
                <c:pt idx="91">
                  <c:v>0.88806925911365397</c:v>
                </c:pt>
                <c:pt idx="92">
                  <c:v>0.76021910343863575</c:v>
                </c:pt>
                <c:pt idx="93">
                  <c:v>0.64804086153546814</c:v>
                </c:pt>
                <c:pt idx="94">
                  <c:v>0.55009496894322685</c:v>
                </c:pt>
                <c:pt idx="95">
                  <c:v>0.46499108401461064</c:v>
                </c:pt>
                <c:pt idx="96">
                  <c:v>0.39140218741235511</c:v>
                </c:pt>
                <c:pt idx="97">
                  <c:v>0.32807530528115864</c:v>
                </c:pt>
                <c:pt idx="98">
                  <c:v>0.27383912919854547</c:v>
                </c:pt>
                <c:pt idx="99">
                  <c:v>0.22760884703539921</c:v>
                </c:pt>
                <c:pt idx="100">
                  <c:v>0.18838852374491435</c:v>
                </c:pt>
                <c:pt idx="101">
                  <c:v>0.15527138156288717</c:v>
                </c:pt>
              </c:numCache>
            </c:numRef>
          </c:xVal>
          <c:yVal>
            <c:numRef>
              <c:f>'Target, Conc. 6'!$P$757:$P$858</c:f>
              <c:numCache>
                <c:formatCode>General</c:formatCode>
                <c:ptCount val="102"/>
                <c:pt idx="0">
                  <c:v>-0.6</c:v>
                </c:pt>
                <c:pt idx="1">
                  <c:v>-0.6</c:v>
                </c:pt>
                <c:pt idx="2">
                  <c:v>-0.59</c:v>
                </c:pt>
                <c:pt idx="3">
                  <c:v>-0.57999999999999996</c:v>
                </c:pt>
                <c:pt idx="4">
                  <c:v>-0.56999999999999995</c:v>
                </c:pt>
                <c:pt idx="5">
                  <c:v>-0.55999999999999994</c:v>
                </c:pt>
                <c:pt idx="6">
                  <c:v>-0.54999999999999993</c:v>
                </c:pt>
                <c:pt idx="7">
                  <c:v>-0.53999999999999992</c:v>
                </c:pt>
                <c:pt idx="8">
                  <c:v>-0.52999999999999992</c:v>
                </c:pt>
                <c:pt idx="9">
                  <c:v>-0.51999999999999991</c:v>
                </c:pt>
                <c:pt idx="10">
                  <c:v>-0.5099999999999999</c:v>
                </c:pt>
                <c:pt idx="11">
                  <c:v>-0.49999999999999989</c:v>
                </c:pt>
                <c:pt idx="12">
                  <c:v>-0.48999999999999988</c:v>
                </c:pt>
                <c:pt idx="13">
                  <c:v>-0.47999999999999987</c:v>
                </c:pt>
                <c:pt idx="14">
                  <c:v>-0.46999999999999986</c:v>
                </c:pt>
                <c:pt idx="15">
                  <c:v>-0.45999999999999985</c:v>
                </c:pt>
                <c:pt idx="16">
                  <c:v>-0.44999999999999984</c:v>
                </c:pt>
                <c:pt idx="17">
                  <c:v>-0.43999999999999984</c:v>
                </c:pt>
                <c:pt idx="18">
                  <c:v>-0.42999999999999983</c:v>
                </c:pt>
                <c:pt idx="19">
                  <c:v>-0.41999999999999982</c:v>
                </c:pt>
                <c:pt idx="20">
                  <c:v>-0.40999999999999981</c:v>
                </c:pt>
                <c:pt idx="21">
                  <c:v>-0.3999999999999998</c:v>
                </c:pt>
                <c:pt idx="22">
                  <c:v>-0.38999999999999979</c:v>
                </c:pt>
                <c:pt idx="23">
                  <c:v>-0.37999999999999978</c:v>
                </c:pt>
                <c:pt idx="24">
                  <c:v>-0.36999999999999977</c:v>
                </c:pt>
                <c:pt idx="25">
                  <c:v>-0.35999999999999976</c:v>
                </c:pt>
                <c:pt idx="26">
                  <c:v>-0.34999999999999976</c:v>
                </c:pt>
                <c:pt idx="27">
                  <c:v>-0.33999999999999975</c:v>
                </c:pt>
                <c:pt idx="28">
                  <c:v>-0.32999999999999974</c:v>
                </c:pt>
                <c:pt idx="29">
                  <c:v>-0.31999999999999973</c:v>
                </c:pt>
                <c:pt idx="30">
                  <c:v>-0.30999999999999972</c:v>
                </c:pt>
                <c:pt idx="31">
                  <c:v>-0.29999999999999971</c:v>
                </c:pt>
                <c:pt idx="32">
                  <c:v>-0.2899999999999997</c:v>
                </c:pt>
                <c:pt idx="33">
                  <c:v>-0.27999999999999969</c:v>
                </c:pt>
                <c:pt idx="34">
                  <c:v>-0.26999999999999968</c:v>
                </c:pt>
                <c:pt idx="35">
                  <c:v>-0.25999999999999968</c:v>
                </c:pt>
                <c:pt idx="36">
                  <c:v>-0.24999999999999967</c:v>
                </c:pt>
                <c:pt idx="37">
                  <c:v>-0.23999999999999966</c:v>
                </c:pt>
                <c:pt idx="38">
                  <c:v>-0.22999999999999965</c:v>
                </c:pt>
                <c:pt idx="39">
                  <c:v>-0.21999999999999964</c:v>
                </c:pt>
                <c:pt idx="40">
                  <c:v>-0.20999999999999963</c:v>
                </c:pt>
                <c:pt idx="41">
                  <c:v>-0.19999999999999962</c:v>
                </c:pt>
                <c:pt idx="42">
                  <c:v>-0.18999999999999961</c:v>
                </c:pt>
                <c:pt idx="43">
                  <c:v>-0.1799999999999996</c:v>
                </c:pt>
                <c:pt idx="44">
                  <c:v>-0.1699999999999996</c:v>
                </c:pt>
                <c:pt idx="45">
                  <c:v>-0.15999999999999959</c:v>
                </c:pt>
                <c:pt idx="46">
                  <c:v>-0.14999999999999958</c:v>
                </c:pt>
                <c:pt idx="47">
                  <c:v>-0.13999999999999957</c:v>
                </c:pt>
                <c:pt idx="48">
                  <c:v>-0.12999999999999956</c:v>
                </c:pt>
                <c:pt idx="49">
                  <c:v>-0.11999999999999957</c:v>
                </c:pt>
                <c:pt idx="50">
                  <c:v>-0.10999999999999957</c:v>
                </c:pt>
                <c:pt idx="51">
                  <c:v>-9.9999999999999575E-2</c:v>
                </c:pt>
                <c:pt idx="52">
                  <c:v>-8.999999999999958E-2</c:v>
                </c:pt>
                <c:pt idx="53">
                  <c:v>-7.9999999999999585E-2</c:v>
                </c:pt>
                <c:pt idx="54">
                  <c:v>-6.999999999999959E-2</c:v>
                </c:pt>
                <c:pt idx="55">
                  <c:v>-5.9999999999999588E-2</c:v>
                </c:pt>
                <c:pt idx="56">
                  <c:v>-4.9999999999999586E-2</c:v>
                </c:pt>
                <c:pt idx="57">
                  <c:v>-3.9999999999999584E-2</c:v>
                </c:pt>
                <c:pt idx="58">
                  <c:v>-2.9999999999999583E-2</c:v>
                </c:pt>
                <c:pt idx="59">
                  <c:v>-1.9999999999999581E-2</c:v>
                </c:pt>
                <c:pt idx="60">
                  <c:v>-9.9999999999995804E-3</c:v>
                </c:pt>
                <c:pt idx="61">
                  <c:v>4.1980308118638732E-16</c:v>
                </c:pt>
                <c:pt idx="62">
                  <c:v>1.000000000000042E-2</c:v>
                </c:pt>
                <c:pt idx="63">
                  <c:v>2.000000000000042E-2</c:v>
                </c:pt>
                <c:pt idx="64">
                  <c:v>3.0000000000000422E-2</c:v>
                </c:pt>
                <c:pt idx="65">
                  <c:v>4.0000000000000424E-2</c:v>
                </c:pt>
                <c:pt idx="66">
                  <c:v>5.0000000000000426E-2</c:v>
                </c:pt>
                <c:pt idx="67">
                  <c:v>6.0000000000000428E-2</c:v>
                </c:pt>
                <c:pt idx="68">
                  <c:v>7.0000000000000423E-2</c:v>
                </c:pt>
                <c:pt idx="69">
                  <c:v>8.0000000000000418E-2</c:v>
                </c:pt>
                <c:pt idx="70">
                  <c:v>9.0000000000000413E-2</c:v>
                </c:pt>
                <c:pt idx="71">
                  <c:v>0.10000000000000041</c:v>
                </c:pt>
                <c:pt idx="72">
                  <c:v>0.1100000000000004</c:v>
                </c:pt>
                <c:pt idx="73">
                  <c:v>0.1200000000000004</c:v>
                </c:pt>
                <c:pt idx="74">
                  <c:v>0.13000000000000039</c:v>
                </c:pt>
                <c:pt idx="75">
                  <c:v>0.1400000000000004</c:v>
                </c:pt>
                <c:pt idx="76">
                  <c:v>0.15000000000000041</c:v>
                </c:pt>
                <c:pt idx="77">
                  <c:v>0.16000000000000042</c:v>
                </c:pt>
                <c:pt idx="78">
                  <c:v>0.17000000000000043</c:v>
                </c:pt>
                <c:pt idx="79">
                  <c:v>0.18000000000000044</c:v>
                </c:pt>
                <c:pt idx="80">
                  <c:v>0.19000000000000045</c:v>
                </c:pt>
                <c:pt idx="81">
                  <c:v>0.20000000000000046</c:v>
                </c:pt>
                <c:pt idx="82">
                  <c:v>0.21000000000000046</c:v>
                </c:pt>
                <c:pt idx="83">
                  <c:v>0.22000000000000047</c:v>
                </c:pt>
                <c:pt idx="84">
                  <c:v>0.23000000000000048</c:v>
                </c:pt>
                <c:pt idx="85">
                  <c:v>0.24000000000000049</c:v>
                </c:pt>
                <c:pt idx="86">
                  <c:v>0.2500000000000005</c:v>
                </c:pt>
                <c:pt idx="87">
                  <c:v>0.26000000000000051</c:v>
                </c:pt>
                <c:pt idx="88">
                  <c:v>0.27000000000000052</c:v>
                </c:pt>
                <c:pt idx="89">
                  <c:v>0.28000000000000053</c:v>
                </c:pt>
                <c:pt idx="90">
                  <c:v>0.29000000000000054</c:v>
                </c:pt>
                <c:pt idx="91">
                  <c:v>0.30000000000000054</c:v>
                </c:pt>
                <c:pt idx="92">
                  <c:v>0.31000000000000055</c:v>
                </c:pt>
                <c:pt idx="93">
                  <c:v>0.32000000000000056</c:v>
                </c:pt>
                <c:pt idx="94">
                  <c:v>0.33000000000000057</c:v>
                </c:pt>
                <c:pt idx="95">
                  <c:v>0.34000000000000058</c:v>
                </c:pt>
                <c:pt idx="96">
                  <c:v>0.35000000000000059</c:v>
                </c:pt>
                <c:pt idx="97">
                  <c:v>0.3600000000000006</c:v>
                </c:pt>
                <c:pt idx="98">
                  <c:v>0.37000000000000061</c:v>
                </c:pt>
                <c:pt idx="99">
                  <c:v>0.38000000000000062</c:v>
                </c:pt>
                <c:pt idx="100">
                  <c:v>0.39000000000000062</c:v>
                </c:pt>
                <c:pt idx="101">
                  <c:v>0.40000000000000063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063-4559-A55A-4E9F9A99A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8919488"/>
        <c:axId val="1148912416"/>
      </c:scatterChart>
      <c:valAx>
        <c:axId val="1148919488"/>
        <c:scaling>
          <c:orientation val="minMax"/>
          <c:max val="16"/>
          <c:min val="0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8912416"/>
        <c:crosses val="min"/>
        <c:crossBetween val="midCat"/>
        <c:majorUnit val="16"/>
        <c:minorUnit val="2"/>
      </c:valAx>
      <c:valAx>
        <c:axId val="1148912416"/>
        <c:scaling>
          <c:orientation val="minMax"/>
          <c:max val="0.4"/>
          <c:min val="-0.6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8919488"/>
        <c:crosses val="min"/>
        <c:crossBetween val="midCat"/>
        <c:majorUnit val="0.2"/>
        <c:minorUnit val="0.2"/>
      </c:valAx>
      <c:valAx>
        <c:axId val="1148916224"/>
        <c:scaling>
          <c:orientation val="minMax"/>
          <c:max val="16"/>
          <c:min val="0"/>
        </c:scaling>
        <c:delete val="1"/>
        <c:axPos val="b"/>
        <c:numFmt formatCode="General" sourceLinked="0"/>
        <c:majorTickMark val="none"/>
        <c:minorTickMark val="none"/>
        <c:tickLblPos val="none"/>
        <c:crossAx val="1148914048"/>
        <c:crosses val="min"/>
        <c:crossBetween val="between"/>
        <c:majorUnit val="2"/>
        <c:minorUnit val="2"/>
      </c:valAx>
      <c:catAx>
        <c:axId val="1148914048"/>
        <c:scaling>
          <c:orientation val="minMax"/>
        </c:scaling>
        <c:delete val="1"/>
        <c:axPos val="l"/>
        <c:majorTickMark val="out"/>
        <c:minorTickMark val="none"/>
        <c:tickLblPos val="nextTo"/>
        <c:crossAx val="1148916224"/>
        <c:crosses val="min"/>
        <c:auto val="1"/>
        <c:lblAlgn val="ctr"/>
        <c:lblOffset val="100"/>
        <c:noMultiLvlLbl val="0"/>
      </c:catAx>
    </c:plotArea>
    <c:plotVisOnly val="0"/>
    <c:dispBlanksAs val="gap"/>
    <c:showDLblsOverMax val="0"/>
  </c:chart>
  <c:spPr>
    <a:ln w="12700">
      <a:solidFill>
        <a:srgbClr val="F0F0F0"/>
      </a:solidFill>
      <a:prstDash val="solid"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632728963272915E-2"/>
          <c:y val="2.8914688072034102E-2"/>
          <c:w val="0.8795908879590888"/>
          <c:h val="0.8412926845277019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721F-4261-85C7-16718091C6B8}"/>
            </c:ext>
          </c:extLst>
        </c:ser>
        <c:ser>
          <c:idx val="1"/>
          <c:order val="1"/>
          <c:tx>
            <c:v>Identity</c:v>
          </c:tx>
          <c:spPr>
            <a:ln w="12700">
              <a:solidFill>
                <a:srgbClr val="5B9BD5"/>
              </a:solidFill>
              <a:prstDash val="solid"/>
            </a:ln>
          </c:spPr>
          <c:marker>
            <c:symbol val="none"/>
          </c:marker>
          <c:xVal>
            <c:numRef>
              <c:f>'Cortisol BA &amp; PB plots'!$P$596:$P$597</c:f>
              <c:numCache>
                <c:formatCode>General</c:formatCode>
                <c:ptCount val="2"/>
                <c:pt idx="0">
                  <c:v>0</c:v>
                </c:pt>
                <c:pt idx="1">
                  <c:v>200</c:v>
                </c:pt>
              </c:numCache>
            </c:numRef>
          </c:xVal>
          <c:yVal>
            <c:numRef>
              <c:f>'Cortisol BA &amp; PB plots'!$P$598:$P$599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1F-4261-85C7-16718091C6B8}"/>
            </c:ext>
          </c:extLst>
        </c:ser>
        <c:ser>
          <c:idx val="2"/>
          <c:order val="2"/>
          <c:tx>
            <c:v/>
          </c:tx>
          <c:spPr>
            <a:ln w="19050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6350">
                <a:noFill/>
              </a:ln>
            </c:spPr>
          </c:marker>
          <c:xVal>
            <c:numRef>
              <c:f>'Cortisol BA &amp; PB plots'!$P$600:$P$641</c:f>
              <c:numCache>
                <c:formatCode>General</c:formatCode>
                <c:ptCount val="42"/>
                <c:pt idx="0">
                  <c:v>106.441</c:v>
                </c:pt>
                <c:pt idx="1">
                  <c:v>100.89100000000001</c:v>
                </c:pt>
                <c:pt idx="2">
                  <c:v>101.44550000000001</c:v>
                </c:pt>
                <c:pt idx="3">
                  <c:v>103.68700000000001</c:v>
                </c:pt>
                <c:pt idx="4">
                  <c:v>37.082000000000001</c:v>
                </c:pt>
                <c:pt idx="5">
                  <c:v>36.313500000000005</c:v>
                </c:pt>
                <c:pt idx="6">
                  <c:v>36.841499999999996</c:v>
                </c:pt>
                <c:pt idx="7">
                  <c:v>35.305499999999995</c:v>
                </c:pt>
                <c:pt idx="8">
                  <c:v>180.0675</c:v>
                </c:pt>
                <c:pt idx="9">
                  <c:v>176.99199999999999</c:v>
                </c:pt>
                <c:pt idx="10">
                  <c:v>177.45249999999999</c:v>
                </c:pt>
                <c:pt idx="11">
                  <c:v>176.952</c:v>
                </c:pt>
                <c:pt idx="12">
                  <c:v>102.78</c:v>
                </c:pt>
                <c:pt idx="13">
                  <c:v>100.17</c:v>
                </c:pt>
                <c:pt idx="14">
                  <c:v>98.6</c:v>
                </c:pt>
                <c:pt idx="15">
                  <c:v>98.640500000000003</c:v>
                </c:pt>
                <c:pt idx="16">
                  <c:v>79.374500000000012</c:v>
                </c:pt>
                <c:pt idx="17">
                  <c:v>79.320999999999998</c:v>
                </c:pt>
                <c:pt idx="18">
                  <c:v>80.654499999999999</c:v>
                </c:pt>
                <c:pt idx="19">
                  <c:v>82.03649999999999</c:v>
                </c:pt>
                <c:pt idx="20">
                  <c:v>56.3125</c:v>
                </c:pt>
                <c:pt idx="21">
                  <c:v>57.377499999999998</c:v>
                </c:pt>
                <c:pt idx="22">
                  <c:v>54.186999999999998</c:v>
                </c:pt>
                <c:pt idx="23">
                  <c:v>55.0015</c:v>
                </c:pt>
                <c:pt idx="24">
                  <c:v>65.983499999999992</c:v>
                </c:pt>
                <c:pt idx="25">
                  <c:v>64.794499999999999</c:v>
                </c:pt>
                <c:pt idx="26">
                  <c:v>61.297499999999999</c:v>
                </c:pt>
                <c:pt idx="27">
                  <c:v>62.454999999999998</c:v>
                </c:pt>
                <c:pt idx="28">
                  <c:v>121.87049999999999</c:v>
                </c:pt>
                <c:pt idx="29">
                  <c:v>130.3965</c:v>
                </c:pt>
                <c:pt idx="30">
                  <c:v>124.05600000000001</c:v>
                </c:pt>
                <c:pt idx="31">
                  <c:v>125.313</c:v>
                </c:pt>
                <c:pt idx="32">
                  <c:v>117.0915</c:v>
                </c:pt>
                <c:pt idx="33">
                  <c:v>115.90299999999999</c:v>
                </c:pt>
                <c:pt idx="34">
                  <c:v>119.821</c:v>
                </c:pt>
                <c:pt idx="35">
                  <c:v>118.6885</c:v>
                </c:pt>
                <c:pt idx="36">
                  <c:v>116.83199999999999</c:v>
                </c:pt>
                <c:pt idx="37">
                  <c:v>116.55449999999999</c:v>
                </c:pt>
                <c:pt idx="38">
                  <c:v>4.4669999999999996</c:v>
                </c:pt>
                <c:pt idx="39">
                  <c:v>4.6035000000000004</c:v>
                </c:pt>
                <c:pt idx="40">
                  <c:v>4.5789999999999997</c:v>
                </c:pt>
                <c:pt idx="41">
                  <c:v>4.6494999999999997</c:v>
                </c:pt>
              </c:numCache>
            </c:numRef>
          </c:xVal>
          <c:yVal>
            <c:numRef>
              <c:f>'Cortisol BA &amp; PB plots'!$P$642:$P$683</c:f>
              <c:numCache>
                <c:formatCode>General</c:formatCode>
                <c:ptCount val="42"/>
                <c:pt idx="0">
                  <c:v>1.157252589124663</c:v>
                </c:pt>
                <c:pt idx="1">
                  <c:v>1.1246025227957126</c:v>
                </c:pt>
                <c:pt idx="2">
                  <c:v>1.0867763069929135</c:v>
                </c:pt>
                <c:pt idx="3">
                  <c:v>1.0757534808764502</c:v>
                </c:pt>
                <c:pt idx="4">
                  <c:v>0.90281198686371111</c:v>
                </c:pt>
                <c:pt idx="5">
                  <c:v>0.91506697605737797</c:v>
                </c:pt>
                <c:pt idx="6">
                  <c:v>0.83876522259932107</c:v>
                </c:pt>
                <c:pt idx="7">
                  <c:v>0.84705328415600722</c:v>
                </c:pt>
                <c:pt idx="8">
                  <c:v>0.99380491288677775</c:v>
                </c:pt>
                <c:pt idx="9">
                  <c:v>1.0197649206892616</c:v>
                </c:pt>
                <c:pt idx="10">
                  <c:v>1.017984772930159</c:v>
                </c:pt>
                <c:pt idx="11">
                  <c:v>0.99885909868796352</c:v>
                </c:pt>
                <c:pt idx="12">
                  <c:v>1.2796686296037527</c:v>
                </c:pt>
                <c:pt idx="13">
                  <c:v>1.1732150218037445</c:v>
                </c:pt>
                <c:pt idx="14">
                  <c:v>1.2136162092383678</c:v>
                </c:pt>
                <c:pt idx="15">
                  <c:v>1.2052425665101723</c:v>
                </c:pt>
                <c:pt idx="16">
                  <c:v>1.0564141093565813</c:v>
                </c:pt>
                <c:pt idx="17">
                  <c:v>1.0723971260613978</c:v>
                </c:pt>
                <c:pt idx="18">
                  <c:v>1.3128396300810092</c:v>
                </c:pt>
                <c:pt idx="19">
                  <c:v>1.3291597461777607</c:v>
                </c:pt>
                <c:pt idx="20">
                  <c:v>1.0837187789084182</c:v>
                </c:pt>
                <c:pt idx="21">
                  <c:v>1.0562832619563853</c:v>
                </c:pt>
                <c:pt idx="22">
                  <c:v>1.0192658841065771</c:v>
                </c:pt>
                <c:pt idx="23">
                  <c:v>1.0286025153985174</c:v>
                </c:pt>
                <c:pt idx="24">
                  <c:v>1.0456194196428572</c:v>
                </c:pt>
                <c:pt idx="25">
                  <c:v>1.0438938220588931</c:v>
                </c:pt>
                <c:pt idx="26">
                  <c:v>0.94944901171943319</c:v>
                </c:pt>
                <c:pt idx="27">
                  <c:v>0.93269379545102904</c:v>
                </c:pt>
                <c:pt idx="28">
                  <c:v>0.88087723495049741</c:v>
                </c:pt>
                <c:pt idx="29">
                  <c:v>0.89673154128120081</c:v>
                </c:pt>
                <c:pt idx="30">
                  <c:v>0.88616650068798797</c:v>
                </c:pt>
                <c:pt idx="31">
                  <c:v>0.86933886270063843</c:v>
                </c:pt>
                <c:pt idx="32">
                  <c:v>1.0178274468580095</c:v>
                </c:pt>
                <c:pt idx="33">
                  <c:v>1.0930186362323029</c:v>
                </c:pt>
                <c:pt idx="34">
                  <c:v>0.94427812259137567</c:v>
                </c:pt>
                <c:pt idx="35">
                  <c:v>0.97964289586269582</c:v>
                </c:pt>
                <c:pt idx="36">
                  <c:v>0.8767891278854959</c:v>
                </c:pt>
                <c:pt idx="37">
                  <c:v>0.86523012418384326</c:v>
                </c:pt>
                <c:pt idx="38">
                  <c:v>1.1185677021579321</c:v>
                </c:pt>
                <c:pt idx="39">
                  <c:v>1.1189873417721521</c:v>
                </c:pt>
                <c:pt idx="40">
                  <c:v>0.95809279452640583</c:v>
                </c:pt>
                <c:pt idx="41">
                  <c:v>0.90827005951159445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21F-4261-85C7-16718091C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4694303"/>
        <c:axId val="1704695135"/>
      </c:scatterChart>
      <c:valAx>
        <c:axId val="1704694303"/>
        <c:scaling>
          <c:orientation val="minMax"/>
          <c:max val="2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(Vein + Cap) / 2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5B9BD5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04695135"/>
        <c:crosses val="min"/>
        <c:crossBetween val="midCat"/>
        <c:majorUnit val="40"/>
        <c:minorUnit val="20"/>
      </c:valAx>
      <c:valAx>
        <c:axId val="1704695135"/>
        <c:scaling>
          <c:orientation val="minMax"/>
          <c:max val="2"/>
          <c:min val="0.25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Cap / Vein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04694303"/>
        <c:crosses val="min"/>
        <c:crossBetween val="midCat"/>
        <c:majorUnit val="0.2"/>
        <c:minorUnit val="0.1"/>
      </c:valAx>
    </c:plotArea>
    <c:plotVisOnly val="0"/>
    <c:dispBlanksAs val="gap"/>
    <c:showDLblsOverMax val="0"/>
  </c:chart>
  <c:spPr>
    <a:ln w="12700">
      <a:solidFill>
        <a:srgbClr val="5B9BD5"/>
      </a:solidFill>
      <a:prstDash val="solid"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81841975748333E-2"/>
          <c:y val="2.0856004690436657E-2"/>
          <c:w val="0.65651826637039445"/>
          <c:h val="0.88517745302714002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E01D-42DD-9DFD-346AC4ADC2C9}"/>
            </c:ext>
          </c:extLst>
        </c:ser>
        <c:ser>
          <c:idx val="1"/>
          <c:order val="1"/>
          <c:tx>
            <c:v/>
          </c:tx>
          <c:spPr>
            <a:ln w="19050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6350">
                <a:noFill/>
              </a:ln>
            </c:spPr>
          </c:marker>
          <c:xVal>
            <c:numRef>
              <c:f>'Cortisol BA &amp; PB plots'!$P$500:$P$541</c:f>
              <c:numCache>
                <c:formatCode>General</c:formatCode>
                <c:ptCount val="42"/>
                <c:pt idx="0">
                  <c:v>98.682000000000002</c:v>
                </c:pt>
                <c:pt idx="1">
                  <c:v>94.974000000000004</c:v>
                </c:pt>
                <c:pt idx="2">
                  <c:v>97.227000000000004</c:v>
                </c:pt>
                <c:pt idx="3">
                  <c:v>99.903000000000006</c:v>
                </c:pt>
                <c:pt idx="4">
                  <c:v>38.975999999999999</c:v>
                </c:pt>
                <c:pt idx="5">
                  <c:v>37.923999999999999</c:v>
                </c:pt>
                <c:pt idx="6">
                  <c:v>40.072000000000003</c:v>
                </c:pt>
                <c:pt idx="7">
                  <c:v>38.228999999999999</c:v>
                </c:pt>
                <c:pt idx="8">
                  <c:v>180.62700000000001</c:v>
                </c:pt>
                <c:pt idx="9">
                  <c:v>175.26</c:v>
                </c:pt>
                <c:pt idx="10">
                  <c:v>175.87100000000001</c:v>
                </c:pt>
                <c:pt idx="11">
                  <c:v>177.053</c:v>
                </c:pt>
                <c:pt idx="12">
                  <c:v>90.171000000000006</c:v>
                </c:pt>
                <c:pt idx="13">
                  <c:v>92.186000000000007</c:v>
                </c:pt>
                <c:pt idx="14">
                  <c:v>89.084999999999994</c:v>
                </c:pt>
                <c:pt idx="15">
                  <c:v>89.46</c:v>
                </c:pt>
                <c:pt idx="16">
                  <c:v>77.197000000000003</c:v>
                </c:pt>
                <c:pt idx="17">
                  <c:v>76.55</c:v>
                </c:pt>
                <c:pt idx="18">
                  <c:v>69.745000000000005</c:v>
                </c:pt>
                <c:pt idx="19">
                  <c:v>70.442999999999998</c:v>
                </c:pt>
                <c:pt idx="20">
                  <c:v>54.05</c:v>
                </c:pt>
                <c:pt idx="21">
                  <c:v>55.807000000000002</c:v>
                </c:pt>
                <c:pt idx="22">
                  <c:v>53.67</c:v>
                </c:pt>
                <c:pt idx="23">
                  <c:v>54.225999999999999</c:v>
                </c:pt>
                <c:pt idx="24">
                  <c:v>64.512</c:v>
                </c:pt>
                <c:pt idx="25">
                  <c:v>63.402999999999999</c:v>
                </c:pt>
                <c:pt idx="26">
                  <c:v>62.887</c:v>
                </c:pt>
                <c:pt idx="27">
                  <c:v>64.63</c:v>
                </c:pt>
                <c:pt idx="28">
                  <c:v>129.589</c:v>
                </c:pt>
                <c:pt idx="29">
                  <c:v>137.49600000000001</c:v>
                </c:pt>
                <c:pt idx="30">
                  <c:v>131.54300000000001</c:v>
                </c:pt>
                <c:pt idx="31">
                  <c:v>134.072</c:v>
                </c:pt>
                <c:pt idx="32">
                  <c:v>116.057</c:v>
                </c:pt>
                <c:pt idx="33">
                  <c:v>110.752</c:v>
                </c:pt>
                <c:pt idx="34">
                  <c:v>123.255</c:v>
                </c:pt>
                <c:pt idx="35">
                  <c:v>119.90900000000001</c:v>
                </c:pt>
                <c:pt idx="36">
                  <c:v>124.502</c:v>
                </c:pt>
                <c:pt idx="37">
                  <c:v>124.976</c:v>
                </c:pt>
                <c:pt idx="38">
                  <c:v>4.2169999999999996</c:v>
                </c:pt>
                <c:pt idx="39">
                  <c:v>4.3449999999999998</c:v>
                </c:pt>
                <c:pt idx="40">
                  <c:v>4.6769999999999996</c:v>
                </c:pt>
                <c:pt idx="41">
                  <c:v>4.8730000000000002</c:v>
                </c:pt>
              </c:numCache>
            </c:numRef>
          </c:xVal>
          <c:yVal>
            <c:numRef>
              <c:f>'Cortisol BA &amp; PB plots'!$P$542:$P$583</c:f>
              <c:numCache>
                <c:formatCode>General</c:formatCode>
                <c:ptCount val="42"/>
                <c:pt idx="0">
                  <c:v>114.2</c:v>
                </c:pt>
                <c:pt idx="1">
                  <c:v>106.80800000000001</c:v>
                </c:pt>
                <c:pt idx="2">
                  <c:v>105.664</c:v>
                </c:pt>
                <c:pt idx="3">
                  <c:v>107.471</c:v>
                </c:pt>
                <c:pt idx="4">
                  <c:v>35.188000000000002</c:v>
                </c:pt>
                <c:pt idx="5">
                  <c:v>34.703000000000003</c:v>
                </c:pt>
                <c:pt idx="6">
                  <c:v>33.610999999999997</c:v>
                </c:pt>
                <c:pt idx="7">
                  <c:v>32.381999999999998</c:v>
                </c:pt>
                <c:pt idx="8">
                  <c:v>179.50800000000001</c:v>
                </c:pt>
                <c:pt idx="9">
                  <c:v>178.72399999999999</c:v>
                </c:pt>
                <c:pt idx="10">
                  <c:v>179.03399999999999</c:v>
                </c:pt>
                <c:pt idx="11">
                  <c:v>176.851</c:v>
                </c:pt>
                <c:pt idx="12">
                  <c:v>115.389</c:v>
                </c:pt>
                <c:pt idx="13">
                  <c:v>108.154</c:v>
                </c:pt>
                <c:pt idx="14">
                  <c:v>108.11499999999999</c:v>
                </c:pt>
                <c:pt idx="15">
                  <c:v>107.821</c:v>
                </c:pt>
                <c:pt idx="16">
                  <c:v>81.552000000000007</c:v>
                </c:pt>
                <c:pt idx="17">
                  <c:v>82.091999999999999</c:v>
                </c:pt>
                <c:pt idx="18">
                  <c:v>91.563999999999993</c:v>
                </c:pt>
                <c:pt idx="19">
                  <c:v>93.63</c:v>
                </c:pt>
                <c:pt idx="20">
                  <c:v>58.575000000000003</c:v>
                </c:pt>
                <c:pt idx="21">
                  <c:v>58.948</c:v>
                </c:pt>
                <c:pt idx="22">
                  <c:v>54.704000000000001</c:v>
                </c:pt>
                <c:pt idx="23">
                  <c:v>55.777000000000001</c:v>
                </c:pt>
                <c:pt idx="24">
                  <c:v>67.454999999999998</c:v>
                </c:pt>
                <c:pt idx="25">
                  <c:v>66.186000000000007</c:v>
                </c:pt>
                <c:pt idx="26">
                  <c:v>59.707999999999998</c:v>
                </c:pt>
                <c:pt idx="27">
                  <c:v>60.28</c:v>
                </c:pt>
                <c:pt idx="28">
                  <c:v>114.152</c:v>
                </c:pt>
                <c:pt idx="29">
                  <c:v>123.297</c:v>
                </c:pt>
                <c:pt idx="30">
                  <c:v>116.569</c:v>
                </c:pt>
                <c:pt idx="31">
                  <c:v>116.554</c:v>
                </c:pt>
                <c:pt idx="32">
                  <c:v>118.126</c:v>
                </c:pt>
                <c:pt idx="33">
                  <c:v>121.054</c:v>
                </c:pt>
                <c:pt idx="34">
                  <c:v>116.387</c:v>
                </c:pt>
                <c:pt idx="35">
                  <c:v>117.468</c:v>
                </c:pt>
                <c:pt idx="36">
                  <c:v>109.16200000000001</c:v>
                </c:pt>
                <c:pt idx="37">
                  <c:v>108.133</c:v>
                </c:pt>
                <c:pt idx="38">
                  <c:v>4.7169999999999996</c:v>
                </c:pt>
                <c:pt idx="39">
                  <c:v>4.8620000000000001</c:v>
                </c:pt>
                <c:pt idx="40">
                  <c:v>4.4809999999999999</c:v>
                </c:pt>
                <c:pt idx="41">
                  <c:v>4.4260000000000002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1D-42DD-9DFD-346AC4ADC2C9}"/>
            </c:ext>
          </c:extLst>
        </c:ser>
        <c:ser>
          <c:idx val="2"/>
          <c:order val="2"/>
          <c:tx>
            <c:v>Passing-Bablok fit
(y = 1.512 + 0.9959 x)</c:v>
          </c:tx>
          <c:spPr>
            <a:ln w="25400">
              <a:solidFill>
                <a:srgbClr val="E61C1B"/>
              </a:solidFill>
              <a:prstDash val="solid"/>
            </a:ln>
          </c:spPr>
          <c:marker>
            <c:symbol val="none"/>
          </c:marker>
          <c:xVal>
            <c:numRef>
              <c:f>'Cortisol BA &amp; PB plots'!$P$584:$P$585</c:f>
              <c:numCache>
                <c:formatCode>General</c:formatCode>
                <c:ptCount val="2"/>
                <c:pt idx="0">
                  <c:v>4.2169999999999996</c:v>
                </c:pt>
                <c:pt idx="1">
                  <c:v>180.62700000000001</c:v>
                </c:pt>
              </c:numCache>
            </c:numRef>
          </c:xVal>
          <c:yVal>
            <c:numRef>
              <c:f>'Cortisol BA &amp; PB plots'!$P$586:$P$587</c:f>
              <c:numCache>
                <c:formatCode>General</c:formatCode>
                <c:ptCount val="2"/>
                <c:pt idx="0">
                  <c:v>5.7114901062278713</c:v>
                </c:pt>
                <c:pt idx="1">
                  <c:v>181.40497375546761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01D-42DD-9DFD-346AC4ADC2C9}"/>
            </c:ext>
          </c:extLst>
        </c:ser>
        <c:ser>
          <c:idx val="3"/>
          <c:order val="3"/>
          <c:tx>
            <c:v>Allowable difference
±20</c:v>
          </c:tx>
          <c:spPr>
            <a:ln w="12700">
              <a:solidFill>
                <a:srgbClr val="A0A0A0"/>
              </a:solidFill>
              <a:prstDash val="lgDashDot"/>
            </a:ln>
          </c:spPr>
          <c:marker>
            <c:symbol val="none"/>
          </c:marker>
          <c:dPt>
            <c:idx val="0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E01D-42DD-9DFD-346AC4ADC2C9}"/>
              </c:ext>
            </c:extLst>
          </c:dPt>
          <c:dPt>
            <c:idx val="2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E01D-42DD-9DFD-346AC4ADC2C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1D-42DD-9DFD-346AC4ADC2C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01D-42DD-9DFD-346AC4ADC2C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01D-42DD-9DFD-346AC4ADC2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1D-42DD-9DFD-346AC4ADC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 b="0" i="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'Cortisol BA &amp; PB plots'!$P$588:$P$591</c:f>
              <c:numCache>
                <c:formatCode>General</c:formatCode>
                <c:ptCount val="4"/>
                <c:pt idx="0">
                  <c:v>0</c:v>
                </c:pt>
                <c:pt idx="1">
                  <c:v>200</c:v>
                </c:pt>
                <c:pt idx="2">
                  <c:v>0</c:v>
                </c:pt>
                <c:pt idx="3">
                  <c:v>200</c:v>
                </c:pt>
              </c:numCache>
            </c:numRef>
          </c:xVal>
          <c:yVal>
            <c:numRef>
              <c:f>'Cortisol BA &amp; PB plots'!$P$592:$P$595</c:f>
              <c:numCache>
                <c:formatCode>General</c:formatCode>
                <c:ptCount val="4"/>
                <c:pt idx="0">
                  <c:v>-20</c:v>
                </c:pt>
                <c:pt idx="1">
                  <c:v>180</c:v>
                </c:pt>
                <c:pt idx="2">
                  <c:v>20</c:v>
                </c:pt>
                <c:pt idx="3">
                  <c:v>220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01D-42DD-9DFD-346AC4ADC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219800"/>
        <c:axId val="483222752"/>
      </c:scatterChart>
      <c:valAx>
        <c:axId val="483219800"/>
        <c:scaling>
          <c:orientation val="minMax"/>
          <c:max val="2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Vein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3222752"/>
        <c:crosses val="min"/>
        <c:crossBetween val="midCat"/>
        <c:majorUnit val="50"/>
        <c:minorUnit val="50"/>
      </c:valAx>
      <c:valAx>
        <c:axId val="483222752"/>
        <c:scaling>
          <c:orientation val="minMax"/>
          <c:max val="2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Cap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3219800"/>
        <c:crosses val="min"/>
        <c:crossBetween val="midCat"/>
        <c:majorUnit val="20"/>
        <c:minorUnit val="20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2104647631280006"/>
          <c:y val="0.54161056785902817"/>
          <c:w val="0.25791948975077356"/>
          <c:h val="0.2081865714788467"/>
        </c:manualLayout>
      </c:layout>
      <c:overlay val="1"/>
      <c:txPr>
        <a:bodyPr/>
        <a:lstStyle/>
        <a:p>
          <a:pPr>
            <a:defRPr sz="900" b="0" i="0"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gap"/>
    <c:showDLblsOverMax val="0"/>
  </c:chart>
  <c:spPr>
    <a:ln w="12700">
      <a:solidFill>
        <a:schemeClr val="accent1"/>
      </a:solidFill>
      <a:prstDash val="solid"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348935783734497E-2"/>
          <c:y val="2.0856004690436657E-2"/>
          <c:w val="0.64830121859823686"/>
          <c:h val="0.88517745302714002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0EB3-498B-9DD9-3E206A641357}"/>
            </c:ext>
          </c:extLst>
        </c:ser>
        <c:ser>
          <c:idx val="1"/>
          <c:order val="1"/>
          <c:tx>
            <c:v/>
          </c:tx>
          <c:spPr>
            <a:ln w="19050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6350">
                <a:noFill/>
              </a:ln>
            </c:spPr>
          </c:marker>
          <c:xVal>
            <c:numRef>
              <c:f>'Testosterone BA &amp; PB'!$P$500:$P$541</c:f>
              <c:numCache>
                <c:formatCode>General</c:formatCode>
                <c:ptCount val="42"/>
                <c:pt idx="0">
                  <c:v>3.7010000000000001</c:v>
                </c:pt>
                <c:pt idx="1">
                  <c:v>3.8050000000000002</c:v>
                </c:pt>
                <c:pt idx="2">
                  <c:v>3.794</c:v>
                </c:pt>
                <c:pt idx="3">
                  <c:v>3.9169999999999998</c:v>
                </c:pt>
                <c:pt idx="4">
                  <c:v>0.26</c:v>
                </c:pt>
                <c:pt idx="5">
                  <c:v>0.26700000000000002</c:v>
                </c:pt>
                <c:pt idx="6">
                  <c:v>0.23699999999999999</c:v>
                </c:pt>
                <c:pt idx="7">
                  <c:v>0.22700000000000001</c:v>
                </c:pt>
                <c:pt idx="8">
                  <c:v>0.27500000000000002</c:v>
                </c:pt>
                <c:pt idx="9">
                  <c:v>0.23300000000000001</c:v>
                </c:pt>
                <c:pt idx="10">
                  <c:v>0.17899999999999999</c:v>
                </c:pt>
                <c:pt idx="11">
                  <c:v>0.23799999999999999</c:v>
                </c:pt>
                <c:pt idx="12">
                  <c:v>3.843</c:v>
                </c:pt>
                <c:pt idx="13">
                  <c:v>3.85</c:v>
                </c:pt>
                <c:pt idx="14">
                  <c:v>4.2060000000000004</c:v>
                </c:pt>
                <c:pt idx="15">
                  <c:v>4.1369999999999996</c:v>
                </c:pt>
                <c:pt idx="16">
                  <c:v>3.0489999999999999</c:v>
                </c:pt>
                <c:pt idx="17">
                  <c:v>3.0409999999999999</c:v>
                </c:pt>
                <c:pt idx="18">
                  <c:v>3.05</c:v>
                </c:pt>
                <c:pt idx="19">
                  <c:v>2.633</c:v>
                </c:pt>
                <c:pt idx="20">
                  <c:v>0.32100000000000001</c:v>
                </c:pt>
                <c:pt idx="21">
                  <c:v>0.33600000000000002</c:v>
                </c:pt>
                <c:pt idx="22">
                  <c:v>0.313</c:v>
                </c:pt>
                <c:pt idx="23">
                  <c:v>0.29699999999999999</c:v>
                </c:pt>
                <c:pt idx="24">
                  <c:v>4.391</c:v>
                </c:pt>
                <c:pt idx="25">
                  <c:v>4.57</c:v>
                </c:pt>
                <c:pt idx="26">
                  <c:v>4.4119999999999999</c:v>
                </c:pt>
                <c:pt idx="27">
                  <c:v>4.4260000000000002</c:v>
                </c:pt>
                <c:pt idx="28">
                  <c:v>3.7320000000000002</c:v>
                </c:pt>
                <c:pt idx="29">
                  <c:v>3.7360000000000002</c:v>
                </c:pt>
                <c:pt idx="30">
                  <c:v>3.931</c:v>
                </c:pt>
                <c:pt idx="31">
                  <c:v>3.1</c:v>
                </c:pt>
                <c:pt idx="32">
                  <c:v>5.7000000000000002E-2</c:v>
                </c:pt>
                <c:pt idx="33">
                  <c:v>9.0999999999999998E-2</c:v>
                </c:pt>
                <c:pt idx="34">
                  <c:v>0.251</c:v>
                </c:pt>
                <c:pt idx="35">
                  <c:v>0.246</c:v>
                </c:pt>
                <c:pt idx="36">
                  <c:v>0.23899999999999999</c:v>
                </c:pt>
                <c:pt idx="37">
                  <c:v>0.36299999999999999</c:v>
                </c:pt>
                <c:pt idx="38">
                  <c:v>4.7779999999999996</c:v>
                </c:pt>
                <c:pt idx="39">
                  <c:v>4.7930000000000001</c:v>
                </c:pt>
                <c:pt idx="40">
                  <c:v>5.5679999999999996</c:v>
                </c:pt>
                <c:pt idx="41">
                  <c:v>4.7270000000000003</c:v>
                </c:pt>
              </c:numCache>
            </c:numRef>
          </c:xVal>
          <c:yVal>
            <c:numRef>
              <c:f>'Testosterone BA &amp; PB'!$P$542:$P$583</c:f>
              <c:numCache>
                <c:formatCode>General</c:formatCode>
                <c:ptCount val="42"/>
                <c:pt idx="0">
                  <c:v>3.72</c:v>
                </c:pt>
                <c:pt idx="1">
                  <c:v>3.7170000000000001</c:v>
                </c:pt>
                <c:pt idx="2">
                  <c:v>3.7989999999999999</c:v>
                </c:pt>
                <c:pt idx="3">
                  <c:v>3.819</c:v>
                </c:pt>
                <c:pt idx="4">
                  <c:v>0.27500000000000002</c:v>
                </c:pt>
                <c:pt idx="5">
                  <c:v>0.26900000000000002</c:v>
                </c:pt>
                <c:pt idx="6">
                  <c:v>0.25700000000000001</c:v>
                </c:pt>
                <c:pt idx="7">
                  <c:v>0.24199999999999999</c:v>
                </c:pt>
                <c:pt idx="8">
                  <c:v>0.26100000000000001</c:v>
                </c:pt>
                <c:pt idx="9">
                  <c:v>0.28399999999999997</c:v>
                </c:pt>
                <c:pt idx="10">
                  <c:v>0.316</c:v>
                </c:pt>
                <c:pt idx="11">
                  <c:v>0.32400000000000001</c:v>
                </c:pt>
                <c:pt idx="12">
                  <c:v>3.839</c:v>
                </c:pt>
                <c:pt idx="13">
                  <c:v>3.6909999999999998</c:v>
                </c:pt>
                <c:pt idx="14">
                  <c:v>3.82</c:v>
                </c:pt>
                <c:pt idx="15">
                  <c:v>3.88</c:v>
                </c:pt>
                <c:pt idx="16">
                  <c:v>2.9249999999999998</c:v>
                </c:pt>
                <c:pt idx="17">
                  <c:v>2.8809999999999998</c:v>
                </c:pt>
                <c:pt idx="18">
                  <c:v>2.8740000000000001</c:v>
                </c:pt>
                <c:pt idx="19">
                  <c:v>2.9129999999999998</c:v>
                </c:pt>
                <c:pt idx="20">
                  <c:v>0.26300000000000001</c:v>
                </c:pt>
                <c:pt idx="21">
                  <c:v>0.32200000000000001</c:v>
                </c:pt>
                <c:pt idx="22">
                  <c:v>0.27500000000000002</c:v>
                </c:pt>
                <c:pt idx="23">
                  <c:v>0.27800000000000002</c:v>
                </c:pt>
                <c:pt idx="24">
                  <c:v>4.1719999999999997</c:v>
                </c:pt>
                <c:pt idx="25">
                  <c:v>4.1779999999999999</c:v>
                </c:pt>
                <c:pt idx="26">
                  <c:v>4.16</c:v>
                </c:pt>
                <c:pt idx="27">
                  <c:v>4.1470000000000002</c:v>
                </c:pt>
                <c:pt idx="28">
                  <c:v>4.4550000000000001</c:v>
                </c:pt>
                <c:pt idx="29">
                  <c:v>4.3</c:v>
                </c:pt>
                <c:pt idx="30">
                  <c:v>3.992</c:v>
                </c:pt>
                <c:pt idx="31">
                  <c:v>3.9780000000000002</c:v>
                </c:pt>
                <c:pt idx="32">
                  <c:v>0.16</c:v>
                </c:pt>
                <c:pt idx="33">
                  <c:v>0.13800000000000001</c:v>
                </c:pt>
                <c:pt idx="34">
                  <c:v>0.217</c:v>
                </c:pt>
                <c:pt idx="35">
                  <c:v>0.23699999999999999</c:v>
                </c:pt>
                <c:pt idx="36">
                  <c:v>0.29199999999999998</c:v>
                </c:pt>
                <c:pt idx="37">
                  <c:v>0.28000000000000003</c:v>
                </c:pt>
                <c:pt idx="38">
                  <c:v>4.2850000000000001</c:v>
                </c:pt>
                <c:pt idx="39">
                  <c:v>4.3849999999999998</c:v>
                </c:pt>
                <c:pt idx="40">
                  <c:v>4.45</c:v>
                </c:pt>
                <c:pt idx="41">
                  <c:v>4.3769999999999998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B3-498B-9DD9-3E206A641357}"/>
            </c:ext>
          </c:extLst>
        </c:ser>
        <c:ser>
          <c:idx val="2"/>
          <c:order val="2"/>
          <c:tx>
            <c:v>Passing-Bablok fit
(y = 0.05273 + 0.9254 x)</c:v>
          </c:tx>
          <c:spPr>
            <a:ln w="25400">
              <a:solidFill>
                <a:srgbClr val="E61C1B"/>
              </a:solidFill>
              <a:prstDash val="solid"/>
            </a:ln>
          </c:spPr>
          <c:marker>
            <c:symbol val="none"/>
          </c:marker>
          <c:xVal>
            <c:numRef>
              <c:f>'Testosterone BA &amp; PB'!$P$584:$P$585</c:f>
              <c:numCache>
                <c:formatCode>General</c:formatCode>
                <c:ptCount val="2"/>
                <c:pt idx="0">
                  <c:v>5.7000000000000002E-2</c:v>
                </c:pt>
                <c:pt idx="1">
                  <c:v>5.5679999999999996</c:v>
                </c:pt>
              </c:numCache>
            </c:numRef>
          </c:xVal>
          <c:yVal>
            <c:numRef>
              <c:f>'Testosterone BA &amp; PB'!$P$586:$P$587</c:f>
              <c:numCache>
                <c:formatCode>General</c:formatCode>
                <c:ptCount val="2"/>
                <c:pt idx="0">
                  <c:v>0.10547640004752003</c:v>
                </c:pt>
                <c:pt idx="1">
                  <c:v>5.205290964626089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EB3-498B-9DD9-3E206A641357}"/>
            </c:ext>
          </c:extLst>
        </c:ser>
        <c:ser>
          <c:idx val="3"/>
          <c:order val="3"/>
          <c:tx>
            <c:v>Allowable difference
±0.75</c:v>
          </c:tx>
          <c:spPr>
            <a:ln w="12700">
              <a:solidFill>
                <a:srgbClr val="A0A0A0"/>
              </a:solidFill>
              <a:prstDash val="lgDashDot"/>
            </a:ln>
          </c:spPr>
          <c:marker>
            <c:symbol val="none"/>
          </c:marker>
          <c:dPt>
            <c:idx val="0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0EB3-498B-9DD9-3E206A641357}"/>
              </c:ext>
            </c:extLst>
          </c:dPt>
          <c:dPt>
            <c:idx val="2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0EB3-498B-9DD9-3E206A64135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B3-498B-9DD9-3E206A64135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B3-498B-9DD9-3E206A64135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EB3-498B-9DD9-3E206A64135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B3-498B-9DD9-3E206A6413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 b="0" i="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'Testosterone BA &amp; PB'!$P$588:$P$591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6</c:v>
                </c:pt>
              </c:numCache>
            </c:numRef>
          </c:xVal>
          <c:yVal>
            <c:numRef>
              <c:f>'Testosterone BA &amp; PB'!$P$592:$P$595</c:f>
              <c:numCache>
                <c:formatCode>General</c:formatCode>
                <c:ptCount val="4"/>
                <c:pt idx="0">
                  <c:v>-0.75</c:v>
                </c:pt>
                <c:pt idx="1">
                  <c:v>5.25</c:v>
                </c:pt>
                <c:pt idx="2">
                  <c:v>0.75</c:v>
                </c:pt>
                <c:pt idx="3">
                  <c:v>6.75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EB3-498B-9DD9-3E206A641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0158463"/>
        <c:axId val="1490168447"/>
      </c:scatterChart>
      <c:valAx>
        <c:axId val="1490158463"/>
        <c:scaling>
          <c:orientation val="minMax"/>
          <c:max val="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Vein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90168447"/>
        <c:crosses val="min"/>
        <c:crossBetween val="midCat"/>
        <c:majorUnit val="1"/>
        <c:minorUnit val="0.5"/>
      </c:valAx>
      <c:valAx>
        <c:axId val="1490168447"/>
        <c:scaling>
          <c:orientation val="minMax"/>
          <c:max val="5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Cap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90158463"/>
        <c:crosses val="min"/>
        <c:crossBetween val="midCat"/>
        <c:majorUnit val="1"/>
        <c:minorUnit val="0.5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64317340708417314"/>
          <c:y val="0.38837166231047848"/>
          <c:w val="0.35682659291582686"/>
          <c:h val="0.27819087603673609"/>
        </c:manualLayout>
      </c:layout>
      <c:overlay val="1"/>
      <c:txPr>
        <a:bodyPr/>
        <a:lstStyle/>
        <a:p>
          <a:pPr>
            <a:defRPr sz="900" b="0" i="0"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gap"/>
    <c:showDLblsOverMax val="0"/>
  </c:chart>
  <c:spPr>
    <a:ln w="12700">
      <a:solidFill>
        <a:srgbClr val="F0F0F0"/>
      </a:solidFill>
      <a:prstDash val="solid"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382716049382728E-2"/>
          <c:y val="3.9330811994957318E-2"/>
          <c:w val="0.89086419753086421"/>
          <c:h val="0.78215223097112874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7C37-47AA-82B4-F16F8DD577F8}"/>
            </c:ext>
          </c:extLst>
        </c:ser>
        <c:ser>
          <c:idx val="1"/>
          <c:order val="1"/>
          <c:tx>
            <c:v/>
          </c:tx>
          <c:spPr>
            <a:ln w="19050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6350">
                <a:noFill/>
              </a:ln>
            </c:spPr>
          </c:marker>
          <c:xVal>
            <c:numRef>
              <c:f>'U1 Cortisol Precision'!$P$500:$P$533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numCache>
            </c:numRef>
          </c:xVal>
          <c:yVal>
            <c:numRef>
              <c:f>'U1 Cortisol Precision'!$P$534:$P$567</c:f>
              <c:numCache>
                <c:formatCode>General</c:formatCode>
                <c:ptCount val="34"/>
                <c:pt idx="0">
                  <c:v>22.116</c:v>
                </c:pt>
                <c:pt idx="1">
                  <c:v>23.472000000000001</c:v>
                </c:pt>
                <c:pt idx="2">
                  <c:v>22.562000000000001</c:v>
                </c:pt>
                <c:pt idx="3">
                  <c:v>23.068000000000001</c:v>
                </c:pt>
                <c:pt idx="4">
                  <c:v>23.683</c:v>
                </c:pt>
                <c:pt idx="5">
                  <c:v>23.538</c:v>
                </c:pt>
                <c:pt idx="6">
                  <c:v>23.279</c:v>
                </c:pt>
                <c:pt idx="7">
                  <c:v>23.303999999999998</c:v>
                </c:pt>
                <c:pt idx="8">
                  <c:v>24.172999999999998</c:v>
                </c:pt>
                <c:pt idx="9">
                  <c:v>22.933</c:v>
                </c:pt>
                <c:pt idx="10">
                  <c:v>23.914999999999999</c:v>
                </c:pt>
                <c:pt idx="11">
                  <c:v>24.684999999999999</c:v>
                </c:pt>
                <c:pt idx="12">
                  <c:v>23.859000000000002</c:v>
                </c:pt>
                <c:pt idx="13">
                  <c:v>24.478999999999999</c:v>
                </c:pt>
                <c:pt idx="14">
                  <c:v>24.125</c:v>
                </c:pt>
                <c:pt idx="15">
                  <c:v>24.210999999999999</c:v>
                </c:pt>
                <c:pt idx="16">
                  <c:v>25.704000000000001</c:v>
                </c:pt>
                <c:pt idx="17">
                  <c:v>25.385999999999999</c:v>
                </c:pt>
                <c:pt idx="18">
                  <c:v>25.292000000000002</c:v>
                </c:pt>
                <c:pt idx="19">
                  <c:v>22.885999999999999</c:v>
                </c:pt>
                <c:pt idx="20">
                  <c:v>26.902999999999999</c:v>
                </c:pt>
                <c:pt idx="21">
                  <c:v>27.248999999999999</c:v>
                </c:pt>
                <c:pt idx="22">
                  <c:v>26.053999999999998</c:v>
                </c:pt>
                <c:pt idx="23">
                  <c:v>26.440999999999999</c:v>
                </c:pt>
                <c:pt idx="24">
                  <c:v>27.965</c:v>
                </c:pt>
                <c:pt idx="25">
                  <c:v>29.655000000000001</c:v>
                </c:pt>
                <c:pt idx="26">
                  <c:v>29.986000000000001</c:v>
                </c:pt>
                <c:pt idx="27">
                  <c:v>29.643000000000001</c:v>
                </c:pt>
                <c:pt idx="28">
                  <c:v>30.527000000000001</c:v>
                </c:pt>
                <c:pt idx="29">
                  <c:v>29.59</c:v>
                </c:pt>
                <c:pt idx="30">
                  <c:v>30.449000000000002</c:v>
                </c:pt>
                <c:pt idx="31">
                  <c:v>30.210999999999999</c:v>
                </c:pt>
                <c:pt idx="32">
                  <c:v>30.803000000000001</c:v>
                </c:pt>
                <c:pt idx="33">
                  <c:v>29.933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C37-47AA-82B4-F16F8DD577F8}"/>
            </c:ext>
          </c:extLst>
        </c:ser>
        <c:ser>
          <c:idx val="2"/>
          <c:order val="2"/>
          <c:tx>
            <c:v>Mean</c:v>
          </c:tx>
          <c:spPr>
            <a:ln w="25400">
              <a:solidFill>
                <a:srgbClr val="7095DB"/>
              </a:solidFill>
              <a:prstDash val="solid"/>
            </a:ln>
          </c:spPr>
          <c:marker>
            <c:symbol val="none"/>
          </c:marker>
          <c:xVal>
            <c:numRef>
              <c:f>'U1 Cortisol Precision'!$P$568:$P$569</c:f>
              <c:numCache>
                <c:formatCode>General</c:formatCode>
                <c:ptCount val="2"/>
                <c:pt idx="0">
                  <c:v>0</c:v>
                </c:pt>
                <c:pt idx="1">
                  <c:v>34</c:v>
                </c:pt>
              </c:numCache>
            </c:numRef>
          </c:xVal>
          <c:yVal>
            <c:numRef>
              <c:f>'U1 Cortisol Precision'!$P$570:$P$571</c:f>
              <c:numCache>
                <c:formatCode>General</c:formatCode>
                <c:ptCount val="2"/>
                <c:pt idx="0">
                  <c:v>25.9435</c:v>
                </c:pt>
                <c:pt idx="1">
                  <c:v>25.9435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C37-47AA-82B4-F16F8DD57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9965720"/>
        <c:axId val="779959448"/>
      </c:scatterChart>
      <c:valAx>
        <c:axId val="779965720"/>
        <c:scaling>
          <c:orientation val="minMax"/>
          <c:max val="34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Observation #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79959448"/>
        <c:crosses val="min"/>
        <c:crossBetween val="midCat"/>
        <c:majorUnit val="2"/>
        <c:minorUnit val="1"/>
      </c:valAx>
      <c:valAx>
        <c:axId val="779959448"/>
        <c:scaling>
          <c:orientation val="minMax"/>
          <c:max val="60"/>
          <c:min val="5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Conc. (ng/ml)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79965720"/>
        <c:crosses val="min"/>
        <c:crossBetween val="midCat"/>
        <c:majorUnit val="5"/>
        <c:minorUnit val="2.5"/>
      </c:valAx>
    </c:plotArea>
    <c:plotVisOnly val="0"/>
    <c:dispBlanksAs val="gap"/>
    <c:showDLblsOverMax val="0"/>
  </c:chart>
  <c:spPr>
    <a:ln w="12700">
      <a:solidFill>
        <a:srgbClr val="F0F0F0"/>
      </a:solidFill>
      <a:prstDash val="solid"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259259259259262E-2"/>
          <c:y val="3.9642961296504596E-2"/>
          <c:w val="0.88098765432098769"/>
          <c:h val="0.77248677248677244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5EB0-4AF5-AFC2-A41BF1032007}"/>
            </c:ext>
          </c:extLst>
        </c:ser>
        <c:ser>
          <c:idx val="1"/>
          <c:order val="1"/>
          <c:tx>
            <c:v/>
          </c:tx>
          <c:spPr>
            <a:ln w="19050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6350">
                <a:noFill/>
              </a:ln>
            </c:spPr>
          </c:marker>
          <c:xVal>
            <c:numRef>
              <c:f>'U3 Cortisol Precision'!$P$500:$P$533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numCache>
            </c:numRef>
          </c:xVal>
          <c:yVal>
            <c:numRef>
              <c:f>'U3 Cortisol Precision'!$P$534:$P$567</c:f>
              <c:numCache>
                <c:formatCode>General</c:formatCode>
                <c:ptCount val="34"/>
                <c:pt idx="0">
                  <c:v>103.328</c:v>
                </c:pt>
                <c:pt idx="1">
                  <c:v>104.26300000000001</c:v>
                </c:pt>
                <c:pt idx="2">
                  <c:v>111.756</c:v>
                </c:pt>
                <c:pt idx="3">
                  <c:v>107.708</c:v>
                </c:pt>
                <c:pt idx="4">
                  <c:v>120.72199999999999</c:v>
                </c:pt>
                <c:pt idx="5">
                  <c:v>112.29900000000001</c:v>
                </c:pt>
                <c:pt idx="6">
                  <c:v>110.292</c:v>
                </c:pt>
                <c:pt idx="7">
                  <c:v>139.245</c:v>
                </c:pt>
                <c:pt idx="8">
                  <c:v>111.907</c:v>
                </c:pt>
                <c:pt idx="9">
                  <c:v>116.01600000000001</c:v>
                </c:pt>
                <c:pt idx="10">
                  <c:v>110.059</c:v>
                </c:pt>
                <c:pt idx="11">
                  <c:v>108.456</c:v>
                </c:pt>
                <c:pt idx="12">
                  <c:v>110.298</c:v>
                </c:pt>
                <c:pt idx="13">
                  <c:v>111.09099999999999</c:v>
                </c:pt>
                <c:pt idx="14">
                  <c:v>108.977</c:v>
                </c:pt>
                <c:pt idx="15">
                  <c:v>113.038</c:v>
                </c:pt>
                <c:pt idx="16">
                  <c:v>113.485</c:v>
                </c:pt>
                <c:pt idx="17">
                  <c:v>116.51600000000001</c:v>
                </c:pt>
                <c:pt idx="18">
                  <c:v>117.127</c:v>
                </c:pt>
                <c:pt idx="19">
                  <c:v>107.622</c:v>
                </c:pt>
                <c:pt idx="20">
                  <c:v>134.59100000000001</c:v>
                </c:pt>
                <c:pt idx="21">
                  <c:v>125.30200000000001</c:v>
                </c:pt>
                <c:pt idx="22">
                  <c:v>130.27500000000001</c:v>
                </c:pt>
                <c:pt idx="23">
                  <c:v>140.62799999999999</c:v>
                </c:pt>
                <c:pt idx="24">
                  <c:v>153.565</c:v>
                </c:pt>
                <c:pt idx="25">
                  <c:v>157.20500000000001</c:v>
                </c:pt>
                <c:pt idx="26">
                  <c:v>153.79</c:v>
                </c:pt>
                <c:pt idx="27">
                  <c:v>151.44399999999999</c:v>
                </c:pt>
                <c:pt idx="28">
                  <c:v>160.10499999999999</c:v>
                </c:pt>
                <c:pt idx="29">
                  <c:v>149.15899999999999</c:v>
                </c:pt>
                <c:pt idx="30">
                  <c:v>150.745</c:v>
                </c:pt>
                <c:pt idx="31">
                  <c:v>144.40799999999999</c:v>
                </c:pt>
                <c:pt idx="32">
                  <c:v>146.36199999999999</c:v>
                </c:pt>
                <c:pt idx="33">
                  <c:v>156.167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B0-4AF5-AFC2-A41BF1032007}"/>
            </c:ext>
          </c:extLst>
        </c:ser>
        <c:ser>
          <c:idx val="2"/>
          <c:order val="2"/>
          <c:tx>
            <c:v>Mean</c:v>
          </c:tx>
          <c:spPr>
            <a:ln w="25400">
              <a:solidFill>
                <a:srgbClr val="7095DB"/>
              </a:solidFill>
              <a:prstDash val="solid"/>
            </a:ln>
          </c:spPr>
          <c:marker>
            <c:symbol val="none"/>
          </c:marker>
          <c:xVal>
            <c:numRef>
              <c:f>'U3 Cortisol Precision'!$P$568:$P$569</c:f>
              <c:numCache>
                <c:formatCode>General</c:formatCode>
                <c:ptCount val="2"/>
                <c:pt idx="0">
                  <c:v>0</c:v>
                </c:pt>
                <c:pt idx="1">
                  <c:v>34</c:v>
                </c:pt>
              </c:numCache>
            </c:numRef>
          </c:xVal>
          <c:yVal>
            <c:numRef>
              <c:f>'U3 Cortisol Precision'!$P$570:$P$571</c:f>
              <c:numCache>
                <c:formatCode>General</c:formatCode>
                <c:ptCount val="2"/>
                <c:pt idx="0">
                  <c:v>126.7044411764706</c:v>
                </c:pt>
                <c:pt idx="1">
                  <c:v>126.7044411764706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EB0-4AF5-AFC2-A41BF1032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859232"/>
        <c:axId val="830856488"/>
      </c:scatterChart>
      <c:valAx>
        <c:axId val="830859232"/>
        <c:scaling>
          <c:orientation val="minMax"/>
          <c:max val="34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Observation #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0856488"/>
        <c:crosses val="min"/>
        <c:crossBetween val="midCat"/>
        <c:majorUnit val="2"/>
        <c:minorUnit val="1"/>
      </c:valAx>
      <c:valAx>
        <c:axId val="830856488"/>
        <c:scaling>
          <c:orientation val="minMax"/>
          <c:max val="250"/>
          <c:min val="25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Conc. (ng/ml)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0859232"/>
        <c:crosses val="min"/>
        <c:crossBetween val="midCat"/>
        <c:majorUnit val="20"/>
        <c:minorUnit val="10"/>
      </c:valAx>
    </c:plotArea>
    <c:plotVisOnly val="0"/>
    <c:dispBlanksAs val="gap"/>
    <c:showDLblsOverMax val="0"/>
  </c:chart>
  <c:spPr>
    <a:ln w="12700">
      <a:solidFill>
        <a:srgbClr val="F0F0F0"/>
      </a:solidFill>
      <a:prstDash val="solid"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7630606522871E-2"/>
          <c:y val="3.4202016811102347E-2"/>
          <c:w val="0.88296296296296295"/>
          <c:h val="0.77470355731225282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AA44-4F3D-BF0F-D0D480BDBD2E}"/>
            </c:ext>
          </c:extLst>
        </c:ser>
        <c:ser>
          <c:idx val="1"/>
          <c:order val="1"/>
          <c:tx>
            <c:v/>
          </c:tx>
          <c:spPr>
            <a:ln w="19050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6350">
                <a:noFill/>
              </a:ln>
            </c:spPr>
          </c:marker>
          <c:xVal>
            <c:numRef>
              <c:f>'U3 Testosterone Precision'!$P$500:$P$533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numCache>
            </c:numRef>
          </c:xVal>
          <c:yVal>
            <c:numRef>
              <c:f>'U3 Testosterone Precision'!$P$534:$P$567</c:f>
              <c:numCache>
                <c:formatCode>General</c:formatCode>
                <c:ptCount val="34"/>
                <c:pt idx="0">
                  <c:v>4.3600000000000003</c:v>
                </c:pt>
                <c:pt idx="1">
                  <c:v>4.4000000000000004</c:v>
                </c:pt>
                <c:pt idx="2">
                  <c:v>4.68</c:v>
                </c:pt>
                <c:pt idx="3">
                  <c:v>4.6159999999999997</c:v>
                </c:pt>
                <c:pt idx="4">
                  <c:v>4.84</c:v>
                </c:pt>
                <c:pt idx="5">
                  <c:v>4.6349999999999998</c:v>
                </c:pt>
                <c:pt idx="6">
                  <c:v>4.484</c:v>
                </c:pt>
                <c:pt idx="7">
                  <c:v>5.7629999999999999</c:v>
                </c:pt>
                <c:pt idx="8">
                  <c:v>4.6269999999999998</c:v>
                </c:pt>
                <c:pt idx="9">
                  <c:v>4.5730000000000004</c:v>
                </c:pt>
                <c:pt idx="10">
                  <c:v>4.6790000000000003</c:v>
                </c:pt>
                <c:pt idx="11">
                  <c:v>4.7590000000000003</c:v>
                </c:pt>
                <c:pt idx="12">
                  <c:v>4.7530000000000001</c:v>
                </c:pt>
                <c:pt idx="13">
                  <c:v>4.5170000000000003</c:v>
                </c:pt>
                <c:pt idx="14">
                  <c:v>4.5289999999999999</c:v>
                </c:pt>
                <c:pt idx="15">
                  <c:v>4.2969999999999997</c:v>
                </c:pt>
                <c:pt idx="16">
                  <c:v>4.5890000000000004</c:v>
                </c:pt>
                <c:pt idx="17">
                  <c:v>4.4349999999999996</c:v>
                </c:pt>
                <c:pt idx="18">
                  <c:v>4.6820000000000004</c:v>
                </c:pt>
                <c:pt idx="19">
                  <c:v>4.68</c:v>
                </c:pt>
                <c:pt idx="20">
                  <c:v>4.8869999999999996</c:v>
                </c:pt>
                <c:pt idx="21">
                  <c:v>4.5060000000000002</c:v>
                </c:pt>
                <c:pt idx="22">
                  <c:v>5.101</c:v>
                </c:pt>
                <c:pt idx="23">
                  <c:v>5.1349999999999998</c:v>
                </c:pt>
                <c:pt idx="24">
                  <c:v>4.931</c:v>
                </c:pt>
                <c:pt idx="25">
                  <c:v>5.1449999999999996</c:v>
                </c:pt>
                <c:pt idx="26">
                  <c:v>5.1920000000000002</c:v>
                </c:pt>
                <c:pt idx="27">
                  <c:v>5.0090000000000003</c:v>
                </c:pt>
                <c:pt idx="28">
                  <c:v>5.4080000000000004</c:v>
                </c:pt>
                <c:pt idx="29">
                  <c:v>4.7869999999999999</c:v>
                </c:pt>
                <c:pt idx="30">
                  <c:v>4.6879999999999997</c:v>
                </c:pt>
                <c:pt idx="31">
                  <c:v>5.218</c:v>
                </c:pt>
                <c:pt idx="32">
                  <c:v>5.0579999999999998</c:v>
                </c:pt>
                <c:pt idx="33">
                  <c:v>5.2649999999999997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44-4F3D-BF0F-D0D480BDBD2E}"/>
            </c:ext>
          </c:extLst>
        </c:ser>
        <c:ser>
          <c:idx val="2"/>
          <c:order val="2"/>
          <c:tx>
            <c:v>Mean</c:v>
          </c:tx>
          <c:spPr>
            <a:ln w="25400">
              <a:solidFill>
                <a:srgbClr val="7095DB"/>
              </a:solidFill>
              <a:prstDash val="solid"/>
            </a:ln>
          </c:spPr>
          <c:marker>
            <c:symbol val="none"/>
          </c:marker>
          <c:xVal>
            <c:numRef>
              <c:f>'U3 Testosterone Precision'!$P$568:$P$569</c:f>
              <c:numCache>
                <c:formatCode>General</c:formatCode>
                <c:ptCount val="2"/>
                <c:pt idx="0">
                  <c:v>0</c:v>
                </c:pt>
                <c:pt idx="1">
                  <c:v>34</c:v>
                </c:pt>
              </c:numCache>
            </c:numRef>
          </c:xVal>
          <c:yVal>
            <c:numRef>
              <c:f>'U3 Testosterone Precision'!$P$570:$P$571</c:f>
              <c:numCache>
                <c:formatCode>General</c:formatCode>
                <c:ptCount val="2"/>
                <c:pt idx="0">
                  <c:v>4.8008235294117654</c:v>
                </c:pt>
                <c:pt idx="1">
                  <c:v>4.8008235294117654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A44-4F3D-BF0F-D0D480BDB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2929056"/>
        <c:axId val="913884224"/>
      </c:scatterChart>
      <c:valAx>
        <c:axId val="1032929056"/>
        <c:scaling>
          <c:orientation val="minMax"/>
          <c:max val="34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Observation #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3884224"/>
        <c:crosses val="min"/>
        <c:crossBetween val="midCat"/>
        <c:majorUnit val="2"/>
        <c:minorUnit val="1"/>
      </c:valAx>
      <c:valAx>
        <c:axId val="913884224"/>
        <c:scaling>
          <c:orientation val="minMax"/>
          <c:max val="7.5"/>
          <c:min val="2.5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Conc. (ng/ml)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32929056"/>
        <c:crosses val="min"/>
        <c:crossBetween val="midCat"/>
        <c:majorUnit val="1"/>
        <c:minorUnit val="0.5"/>
      </c:valAx>
    </c:plotArea>
    <c:plotVisOnly val="0"/>
    <c:dispBlanksAs val="gap"/>
    <c:showDLblsOverMax val="0"/>
  </c:chart>
  <c:spPr>
    <a:ln w="12700">
      <a:solidFill>
        <a:srgbClr val="F0F0F0"/>
      </a:solidFill>
      <a:prstDash val="solid"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11111111111113"/>
          <c:y val="4.0120587336221522E-2"/>
          <c:w val="0.86518518518518517"/>
          <c:h val="0.77108433734939763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6808-44ED-8654-FEAC99C65BFA}"/>
            </c:ext>
          </c:extLst>
        </c:ser>
        <c:ser>
          <c:idx val="1"/>
          <c:order val="1"/>
          <c:tx>
            <c:v/>
          </c:tx>
          <c:spPr>
            <a:ln w="19050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6350">
                <a:noFill/>
              </a:ln>
            </c:spPr>
          </c:marker>
          <c:xVal>
            <c:numRef>
              <c:f>'Test 1'!$P$500:$P$533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numCache>
            </c:numRef>
          </c:xVal>
          <c:yVal>
            <c:numRef>
              <c:f>'Test 1'!$P$534:$P$567</c:f>
              <c:numCache>
                <c:formatCode>General</c:formatCode>
                <c:ptCount val="34"/>
                <c:pt idx="0">
                  <c:v>0.94399999999999995</c:v>
                </c:pt>
                <c:pt idx="1">
                  <c:v>0.93600000000000005</c:v>
                </c:pt>
                <c:pt idx="2">
                  <c:v>0.94499999999999995</c:v>
                </c:pt>
                <c:pt idx="3">
                  <c:v>0.96499999999999997</c:v>
                </c:pt>
                <c:pt idx="4">
                  <c:v>0.94599999999999995</c:v>
                </c:pt>
                <c:pt idx="5">
                  <c:v>0.95399999999999996</c:v>
                </c:pt>
                <c:pt idx="6">
                  <c:v>0.89800000000000002</c:v>
                </c:pt>
                <c:pt idx="7">
                  <c:v>0.98399999999999999</c:v>
                </c:pt>
                <c:pt idx="8">
                  <c:v>0.92700000000000005</c:v>
                </c:pt>
                <c:pt idx="9">
                  <c:v>0.97799999999999998</c:v>
                </c:pt>
                <c:pt idx="10">
                  <c:v>0.97199999999999998</c:v>
                </c:pt>
                <c:pt idx="11">
                  <c:v>1.02</c:v>
                </c:pt>
                <c:pt idx="12">
                  <c:v>0.97699999999999998</c:v>
                </c:pt>
                <c:pt idx="13">
                  <c:v>0.96599999999999997</c:v>
                </c:pt>
                <c:pt idx="14">
                  <c:v>0.98599999999999999</c:v>
                </c:pt>
                <c:pt idx="15">
                  <c:v>0.98399999999999999</c:v>
                </c:pt>
                <c:pt idx="16">
                  <c:v>0.99</c:v>
                </c:pt>
                <c:pt idx="17">
                  <c:v>0.98299999999999998</c:v>
                </c:pt>
                <c:pt idx="18">
                  <c:v>0.96399999999999997</c:v>
                </c:pt>
                <c:pt idx="19">
                  <c:v>0.93899999999999995</c:v>
                </c:pt>
                <c:pt idx="20">
                  <c:v>0.98699999999999999</c:v>
                </c:pt>
                <c:pt idx="21">
                  <c:v>0.94799999999999995</c:v>
                </c:pt>
                <c:pt idx="22">
                  <c:v>0.97699999999999998</c:v>
                </c:pt>
                <c:pt idx="23">
                  <c:v>0.94</c:v>
                </c:pt>
                <c:pt idx="24">
                  <c:v>1.073</c:v>
                </c:pt>
                <c:pt idx="25">
                  <c:v>0.95899999999999996</c:v>
                </c:pt>
                <c:pt idx="26">
                  <c:v>0.96099999999999997</c:v>
                </c:pt>
                <c:pt idx="27">
                  <c:v>1.0309999999999999</c:v>
                </c:pt>
                <c:pt idx="28">
                  <c:v>0.97799999999999998</c:v>
                </c:pt>
                <c:pt idx="29">
                  <c:v>0.98699999999999999</c:v>
                </c:pt>
                <c:pt idx="30">
                  <c:v>1.028</c:v>
                </c:pt>
                <c:pt idx="31">
                  <c:v>1.0269999999999999</c:v>
                </c:pt>
                <c:pt idx="32">
                  <c:v>1.016</c:v>
                </c:pt>
                <c:pt idx="33">
                  <c:v>1.0029999999999999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808-44ED-8654-FEAC99C65BFA}"/>
            </c:ext>
          </c:extLst>
        </c:ser>
        <c:ser>
          <c:idx val="2"/>
          <c:order val="2"/>
          <c:tx>
            <c:v>Mean</c:v>
          </c:tx>
          <c:spPr>
            <a:ln w="25400">
              <a:solidFill>
                <a:srgbClr val="7095DB"/>
              </a:solidFill>
              <a:prstDash val="solid"/>
            </a:ln>
          </c:spPr>
          <c:marker>
            <c:symbol val="none"/>
          </c:marker>
          <c:xVal>
            <c:numRef>
              <c:f>'Test 1'!$P$568:$P$569</c:f>
              <c:numCache>
                <c:formatCode>General</c:formatCode>
                <c:ptCount val="2"/>
                <c:pt idx="0">
                  <c:v>0</c:v>
                </c:pt>
                <c:pt idx="1">
                  <c:v>34</c:v>
                </c:pt>
              </c:numCache>
            </c:numRef>
          </c:xVal>
          <c:yVal>
            <c:numRef>
              <c:f>'Test 1'!$P$570:$P$571</c:f>
              <c:numCache>
                <c:formatCode>General</c:formatCode>
                <c:ptCount val="2"/>
                <c:pt idx="0">
                  <c:v>0.97567647058823537</c:v>
                </c:pt>
                <c:pt idx="1">
                  <c:v>0.97567647058823537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808-44ED-8654-FEAC99C65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1469920"/>
        <c:axId val="1148908064"/>
      </c:scatterChart>
      <c:valAx>
        <c:axId val="651469920"/>
        <c:scaling>
          <c:orientation val="minMax"/>
          <c:max val="34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Observation #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8908064"/>
        <c:crosses val="min"/>
        <c:crossBetween val="midCat"/>
        <c:majorUnit val="2"/>
        <c:minorUnit val="1"/>
      </c:valAx>
      <c:valAx>
        <c:axId val="1148908064"/>
        <c:scaling>
          <c:orientation val="minMax"/>
          <c:max val="1.3"/>
          <c:min val="0.75000000000000011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Conc. (ng/ml)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1469920"/>
        <c:crosses val="min"/>
        <c:crossBetween val="midCat"/>
        <c:majorUnit val="0.1"/>
        <c:minorUnit val="5.000000000000001E-2"/>
      </c:valAx>
    </c:plotArea>
    <c:plotVisOnly val="0"/>
    <c:dispBlanksAs val="gap"/>
    <c:showDLblsOverMax val="0"/>
  </c:chart>
  <c:spPr>
    <a:ln w="12700">
      <a:solidFill>
        <a:srgbClr val="F0F0F0"/>
      </a:solidFill>
      <a:prstDash val="solid"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X Variable 1  Residual Plot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'2. Cortisol'!$I$4:$I$63</c:f>
              <c:numCache>
                <c:formatCode>General</c:formatCode>
                <c:ptCount val="60"/>
                <c:pt idx="0">
                  <c:v>0.39500000000000002</c:v>
                </c:pt>
                <c:pt idx="1">
                  <c:v>0.378</c:v>
                </c:pt>
                <c:pt idx="2">
                  <c:v>0.38300000000000001</c:v>
                </c:pt>
                <c:pt idx="3">
                  <c:v>0.41499999999999998</c:v>
                </c:pt>
                <c:pt idx="4">
                  <c:v>0.38500000000000001</c:v>
                </c:pt>
                <c:pt idx="5">
                  <c:v>0.41899999999999998</c:v>
                </c:pt>
                <c:pt idx="6">
                  <c:v>0.45900000000000002</c:v>
                </c:pt>
                <c:pt idx="7">
                  <c:v>0.34899999999999998</c:v>
                </c:pt>
                <c:pt idx="8">
                  <c:v>0.56000000000000005</c:v>
                </c:pt>
                <c:pt idx="9">
                  <c:v>0.54800000000000004</c:v>
                </c:pt>
                <c:pt idx="10">
                  <c:v>0.65</c:v>
                </c:pt>
                <c:pt idx="11">
                  <c:v>0.61499999999999999</c:v>
                </c:pt>
                <c:pt idx="12">
                  <c:v>0.73099999999999998</c:v>
                </c:pt>
                <c:pt idx="13">
                  <c:v>0.749</c:v>
                </c:pt>
                <c:pt idx="14">
                  <c:v>0.63800000000000001</c:v>
                </c:pt>
                <c:pt idx="15">
                  <c:v>0.65400000000000003</c:v>
                </c:pt>
                <c:pt idx="16">
                  <c:v>0.77200000000000002</c:v>
                </c:pt>
                <c:pt idx="17">
                  <c:v>0.72</c:v>
                </c:pt>
                <c:pt idx="18">
                  <c:v>0.72399999999999998</c:v>
                </c:pt>
                <c:pt idx="19">
                  <c:v>0.63100000000000001</c:v>
                </c:pt>
                <c:pt idx="20">
                  <c:v>1.3520000000000001</c:v>
                </c:pt>
                <c:pt idx="21">
                  <c:v>1.298</c:v>
                </c:pt>
                <c:pt idx="22">
                  <c:v>1.2350000000000001</c:v>
                </c:pt>
                <c:pt idx="23">
                  <c:v>1.26</c:v>
                </c:pt>
                <c:pt idx="24">
                  <c:v>1.3260000000000001</c:v>
                </c:pt>
                <c:pt idx="25">
                  <c:v>1.339</c:v>
                </c:pt>
                <c:pt idx="26">
                  <c:v>1.323</c:v>
                </c:pt>
                <c:pt idx="27">
                  <c:v>1.2430000000000001</c:v>
                </c:pt>
                <c:pt idx="28">
                  <c:v>1.38</c:v>
                </c:pt>
                <c:pt idx="29">
                  <c:v>1.3859999999999999</c:v>
                </c:pt>
                <c:pt idx="30">
                  <c:v>2.5910000000000002</c:v>
                </c:pt>
                <c:pt idx="31">
                  <c:v>2.3849999999999998</c:v>
                </c:pt>
                <c:pt idx="32">
                  <c:v>2.9329999999999998</c:v>
                </c:pt>
                <c:pt idx="33">
                  <c:v>2.4350000000000001</c:v>
                </c:pt>
                <c:pt idx="34">
                  <c:v>2.8439999999999999</c:v>
                </c:pt>
                <c:pt idx="35">
                  <c:v>2.431</c:v>
                </c:pt>
                <c:pt idx="36">
                  <c:v>2.4630000000000001</c:v>
                </c:pt>
                <c:pt idx="37">
                  <c:v>2.9460000000000002</c:v>
                </c:pt>
                <c:pt idx="38">
                  <c:v>2.5760000000000001</c:v>
                </c:pt>
                <c:pt idx="39">
                  <c:v>2.4790000000000001</c:v>
                </c:pt>
                <c:pt idx="40">
                  <c:v>5.3220000000000001</c:v>
                </c:pt>
                <c:pt idx="41">
                  <c:v>4.9530000000000003</c:v>
                </c:pt>
                <c:pt idx="42">
                  <c:v>4.8010000000000002</c:v>
                </c:pt>
                <c:pt idx="43">
                  <c:v>5.17</c:v>
                </c:pt>
                <c:pt idx="44">
                  <c:v>5.0140000000000002</c:v>
                </c:pt>
                <c:pt idx="45">
                  <c:v>5.0940000000000003</c:v>
                </c:pt>
                <c:pt idx="46">
                  <c:v>5.3109999999999999</c:v>
                </c:pt>
                <c:pt idx="47">
                  <c:v>5.2279999999999998</c:v>
                </c:pt>
                <c:pt idx="48">
                  <c:v>5.31</c:v>
                </c:pt>
                <c:pt idx="49">
                  <c:v>5.1120000000000001</c:v>
                </c:pt>
                <c:pt idx="50" formatCode="#,##0.00">
                  <c:v>8.5440000000000005</c:v>
                </c:pt>
                <c:pt idx="51" formatCode="#,##0.00">
                  <c:v>9.8789999999999996</c:v>
                </c:pt>
                <c:pt idx="52" formatCode="#,##0.00">
                  <c:v>10.151999999999999</c:v>
                </c:pt>
                <c:pt idx="53" formatCode="#,##0.00">
                  <c:v>9.2490000000000006</c:v>
                </c:pt>
                <c:pt idx="54" formatCode="#,##0.00">
                  <c:v>8.8620000000000001</c:v>
                </c:pt>
                <c:pt idx="55" formatCode="#,##0.00">
                  <c:v>9.4529999999999994</c:v>
                </c:pt>
                <c:pt idx="56" formatCode="#,##0.00">
                  <c:v>10.311</c:v>
                </c:pt>
                <c:pt idx="57" formatCode="#,##0.00">
                  <c:v>9.8870000000000005</c:v>
                </c:pt>
                <c:pt idx="58">
                  <c:v>9.4969999999999999</c:v>
                </c:pt>
                <c:pt idx="59" formatCode="#,##0.00">
                  <c:v>9.33</c:v>
                </c:pt>
              </c:numCache>
            </c:numRef>
          </c:xVal>
          <c:yVal>
            <c:numRef>
              <c:f>'2. Cortisol'!$V$55:$V$114</c:f>
              <c:numCache>
                <c:formatCode>General</c:formatCode>
                <c:ptCount val="60"/>
                <c:pt idx="0">
                  <c:v>-1.8106953383584257E-5</c:v>
                </c:pt>
                <c:pt idx="1">
                  <c:v>-6.0889766498622988E-5</c:v>
                </c:pt>
                <c:pt idx="2">
                  <c:v>3.6422825594031871E-5</c:v>
                </c:pt>
                <c:pt idx="3">
                  <c:v>8.1643414987064844E-5</c:v>
                </c:pt>
                <c:pt idx="4">
                  <c:v>-4.0832137568905247E-5</c:v>
                </c:pt>
                <c:pt idx="5">
                  <c:v>-2.6566511338796395E-5</c:v>
                </c:pt>
                <c:pt idx="6">
                  <c:v>6.6134225402497693E-5</c:v>
                </c:pt>
                <c:pt idx="7">
                  <c:v>5.0571993639447754E-6</c:v>
                </c:pt>
                <c:pt idx="8">
                  <c:v>7.8308585674244369E-5</c:v>
                </c:pt>
                <c:pt idx="9">
                  <c:v>8.9383646518642612E-6</c:v>
                </c:pt>
                <c:pt idx="10">
                  <c:v>9.9352433421684427E-6</c:v>
                </c:pt>
                <c:pt idx="11">
                  <c:v>-6.7852901306453273E-5</c:v>
                </c:pt>
                <c:pt idx="12">
                  <c:v>-5.7840764756705854E-5</c:v>
                </c:pt>
                <c:pt idx="13">
                  <c:v>3.764566776864875E-6</c:v>
                </c:pt>
                <c:pt idx="14">
                  <c:v>-4.8134977680219793E-5</c:v>
                </c:pt>
                <c:pt idx="15">
                  <c:v>-4.6374682983699178E-5</c:v>
                </c:pt>
                <c:pt idx="16">
                  <c:v>-3.5517509596877384E-5</c:v>
                </c:pt>
                <c:pt idx="17">
                  <c:v>9.6511532639426134E-5</c:v>
                </c:pt>
                <c:pt idx="18">
                  <c:v>-2.9798393686442104E-5</c:v>
                </c:pt>
                <c:pt idx="19">
                  <c:v>9.6907393390049945E-5</c:v>
                </c:pt>
                <c:pt idx="20">
                  <c:v>-3.4456826848133781E-5</c:v>
                </c:pt>
                <c:pt idx="21">
                  <c:v>2.2727178551118499E-5</c:v>
                </c:pt>
                <c:pt idx="22">
                  <c:v>3.0108518183552535E-5</c:v>
                </c:pt>
                <c:pt idx="23">
                  <c:v>-1.9328521353112471E-5</c:v>
                </c:pt>
                <c:pt idx="24">
                  <c:v>2.557694270044486E-6</c:v>
                </c:pt>
                <c:pt idx="25">
                  <c:v>3.1050433710960723E-5</c:v>
                </c:pt>
                <c:pt idx="26">
                  <c:v>-5.0709860985542754E-5</c:v>
                </c:pt>
                <c:pt idx="27">
                  <c:v>4.2488665531831282E-5</c:v>
                </c:pt>
                <c:pt idx="28">
                  <c:v>6.3736888707977002E-6</c:v>
                </c:pt>
                <c:pt idx="29">
                  <c:v>-6.1091200618007546E-5</c:v>
                </c:pt>
                <c:pt idx="30">
                  <c:v>2.3043493713459373E-5</c:v>
                </c:pt>
                <c:pt idx="31">
                  <c:v>-1.9995300504171976E-5</c:v>
                </c:pt>
                <c:pt idx="32">
                  <c:v>-8.4552071484278457E-6</c:v>
                </c:pt>
                <c:pt idx="33">
                  <c:v>8.1130620422420474E-5</c:v>
                </c:pt>
                <c:pt idx="34">
                  <c:v>5.9940653602152949E-5</c:v>
                </c:pt>
                <c:pt idx="35">
                  <c:v>3.5440546748255475E-5</c:v>
                </c:pt>
                <c:pt idx="36">
                  <c:v>-2.9038863858743547E-5</c:v>
                </c:pt>
                <c:pt idx="37">
                  <c:v>-6.5962467707625372E-5</c:v>
                </c:pt>
                <c:pt idx="38">
                  <c:v>-3.229428256457112E-5</c:v>
                </c:pt>
                <c:pt idx="39">
                  <c:v>-8.2785691621900526E-6</c:v>
                </c:pt>
                <c:pt idx="40">
                  <c:v>-1.0587052746702241E-6</c:v>
                </c:pt>
                <c:pt idx="41">
                  <c:v>-1.0968001713185238E-5</c:v>
                </c:pt>
                <c:pt idx="42">
                  <c:v>8.0919866984885402E-7</c:v>
                </c:pt>
                <c:pt idx="43">
                  <c:v>-2.828150489164738E-5</c:v>
                </c:pt>
                <c:pt idx="44">
                  <c:v>-1.9194378182763039E-5</c:v>
                </c:pt>
                <c:pt idx="45">
                  <c:v>-6.5392904700090071E-5</c:v>
                </c:pt>
                <c:pt idx="46">
                  <c:v>4.7293592121411265E-5</c:v>
                </c:pt>
                <c:pt idx="47">
                  <c:v>-6.0775436616755663E-5</c:v>
                </c:pt>
                <c:pt idx="48">
                  <c:v>-6.6128926297093216E-5</c:v>
                </c:pt>
                <c:pt idx="49">
                  <c:v>6.9212426833442642E-5</c:v>
                </c:pt>
                <c:pt idx="50">
                  <c:v>-1.6704360763730719E-5</c:v>
                </c:pt>
                <c:pt idx="51">
                  <c:v>7.7357727977345192E-5</c:v>
                </c:pt>
                <c:pt idx="52">
                  <c:v>4.7052562368588013E-6</c:v>
                </c:pt>
                <c:pt idx="53">
                  <c:v>2.1171124301666566E-5</c:v>
                </c:pt>
                <c:pt idx="54">
                  <c:v>5.96564963297741E-5</c:v>
                </c:pt>
                <c:pt idx="55">
                  <c:v>-2.663511831735299E-5</c:v>
                </c:pt>
                <c:pt idx="56">
                  <c:v>-6.2114315216854621E-5</c:v>
                </c:pt>
                <c:pt idx="57">
                  <c:v>-7.726212467451532E-5</c:v>
                </c:pt>
                <c:pt idx="58">
                  <c:v>5.7955692097877431E-5</c:v>
                </c:pt>
                <c:pt idx="59">
                  <c:v>3.93951162029893E-5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F1-4321-ABDF-2C648B14A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7539280"/>
        <c:axId val="1037544176"/>
      </c:scatterChart>
      <c:valAx>
        <c:axId val="1037539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 Variable 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7544176"/>
        <c:crosses val="autoZero"/>
        <c:crossBetween val="midCat"/>
      </c:valAx>
      <c:valAx>
        <c:axId val="1037544176"/>
        <c:scaling>
          <c:orientation val="minMax"/>
          <c:max val="5.0000000000000012E-4"/>
          <c:min val="-5.0000000000000012E-4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Residuals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75392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X Variable 1  Residual Plot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'12. Testosterone'!$I$4:$I$63</c:f>
              <c:numCache>
                <c:formatCode>General</c:formatCode>
                <c:ptCount val="60"/>
                <c:pt idx="0">
                  <c:v>0.2</c:v>
                </c:pt>
                <c:pt idx="1">
                  <c:v>0.189</c:v>
                </c:pt>
                <c:pt idx="2">
                  <c:v>0.218</c:v>
                </c:pt>
                <c:pt idx="3">
                  <c:v>0.21299999999999999</c:v>
                </c:pt>
                <c:pt idx="4">
                  <c:v>0.191</c:v>
                </c:pt>
                <c:pt idx="5">
                  <c:v>0.21099999999999999</c:v>
                </c:pt>
                <c:pt idx="6">
                  <c:v>0.19</c:v>
                </c:pt>
                <c:pt idx="7">
                  <c:v>0.19900000000000001</c:v>
                </c:pt>
                <c:pt idx="8">
                  <c:v>0.193</c:v>
                </c:pt>
                <c:pt idx="9">
                  <c:v>0.19800000000000001</c:v>
                </c:pt>
                <c:pt idx="10">
                  <c:v>0.33100000000000002</c:v>
                </c:pt>
                <c:pt idx="11">
                  <c:v>0.374</c:v>
                </c:pt>
                <c:pt idx="12">
                  <c:v>0.35399999999999998</c:v>
                </c:pt>
                <c:pt idx="13">
                  <c:v>0.374</c:v>
                </c:pt>
                <c:pt idx="14">
                  <c:v>0.32100000000000001</c:v>
                </c:pt>
                <c:pt idx="15">
                  <c:v>0.33900000000000002</c:v>
                </c:pt>
                <c:pt idx="16">
                  <c:v>0.35199999999999998</c:v>
                </c:pt>
                <c:pt idx="17">
                  <c:v>0.36099999999999999</c:v>
                </c:pt>
                <c:pt idx="18">
                  <c:v>0.373</c:v>
                </c:pt>
                <c:pt idx="19">
                  <c:v>0.36099999999999999</c:v>
                </c:pt>
                <c:pt idx="20">
                  <c:v>0.70799999999999996</c:v>
                </c:pt>
                <c:pt idx="21">
                  <c:v>0.64700000000000002</c:v>
                </c:pt>
                <c:pt idx="22">
                  <c:v>0.623</c:v>
                </c:pt>
                <c:pt idx="23">
                  <c:v>0.65800000000000003</c:v>
                </c:pt>
                <c:pt idx="24">
                  <c:v>0.70699999999999996</c:v>
                </c:pt>
                <c:pt idx="25">
                  <c:v>0.68200000000000005</c:v>
                </c:pt>
                <c:pt idx="26">
                  <c:v>0.63600000000000001</c:v>
                </c:pt>
                <c:pt idx="27">
                  <c:v>0.61499999999999999</c:v>
                </c:pt>
                <c:pt idx="28">
                  <c:v>0.69</c:v>
                </c:pt>
                <c:pt idx="29">
                  <c:v>0.68400000000000005</c:v>
                </c:pt>
                <c:pt idx="30">
                  <c:v>1.175</c:v>
                </c:pt>
                <c:pt idx="31">
                  <c:v>1.1080000000000001</c:v>
                </c:pt>
                <c:pt idx="32">
                  <c:v>1.5509999999999999</c:v>
                </c:pt>
                <c:pt idx="33">
                  <c:v>1.2090000000000001</c:v>
                </c:pt>
                <c:pt idx="34">
                  <c:v>1.569</c:v>
                </c:pt>
                <c:pt idx="35">
                  <c:v>1.2889999999999999</c:v>
                </c:pt>
                <c:pt idx="36">
                  <c:v>1.35</c:v>
                </c:pt>
                <c:pt idx="37">
                  <c:v>1.534</c:v>
                </c:pt>
                <c:pt idx="38">
                  <c:v>1.2929999999999999</c:v>
                </c:pt>
                <c:pt idx="39">
                  <c:v>1.3320000000000001</c:v>
                </c:pt>
                <c:pt idx="40">
                  <c:v>3.008</c:v>
                </c:pt>
                <c:pt idx="41">
                  <c:v>2.8220000000000001</c:v>
                </c:pt>
                <c:pt idx="42">
                  <c:v>2.2450000000000001</c:v>
                </c:pt>
                <c:pt idx="43">
                  <c:v>2.331</c:v>
                </c:pt>
                <c:pt idx="44">
                  <c:v>2.58</c:v>
                </c:pt>
                <c:pt idx="45">
                  <c:v>2.8740000000000001</c:v>
                </c:pt>
                <c:pt idx="46">
                  <c:v>2.8079999999999998</c:v>
                </c:pt>
                <c:pt idx="47">
                  <c:v>2.8650000000000002</c:v>
                </c:pt>
                <c:pt idx="48">
                  <c:v>2.4870000000000001</c:v>
                </c:pt>
                <c:pt idx="49">
                  <c:v>2.516</c:v>
                </c:pt>
                <c:pt idx="50" formatCode="#,##0.00">
                  <c:v>3.84</c:v>
                </c:pt>
                <c:pt idx="51" formatCode="#,##0.00">
                  <c:v>5.165</c:v>
                </c:pt>
                <c:pt idx="52" formatCode="#,##0.00">
                  <c:v>5.4630000000000001</c:v>
                </c:pt>
                <c:pt idx="53" formatCode="#,##0.00">
                  <c:v>4.6950000000000003</c:v>
                </c:pt>
                <c:pt idx="54" formatCode="#,##0.00">
                  <c:v>4.5449999999999999</c:v>
                </c:pt>
                <c:pt idx="55" formatCode="#,##0.00">
                  <c:v>4.5270000000000001</c:v>
                </c:pt>
                <c:pt idx="56" formatCode="#,##0.00">
                  <c:v>4.4409999999999998</c:v>
                </c:pt>
                <c:pt idx="57" formatCode="#,##0.00">
                  <c:v>4.484</c:v>
                </c:pt>
                <c:pt idx="58">
                  <c:v>5.0330000000000004</c:v>
                </c:pt>
                <c:pt idx="59" formatCode="#,##0.00">
                  <c:v>4.1070000000000002</c:v>
                </c:pt>
              </c:numCache>
            </c:numRef>
          </c:xVal>
          <c:yVal>
            <c:numRef>
              <c:f>'12. Testosterone'!$V$55:$V$114</c:f>
              <c:numCache>
                <c:formatCode>General</c:formatCode>
                <c:ptCount val="60"/>
                <c:pt idx="0">
                  <c:v>4.3725439510935993E-5</c:v>
                </c:pt>
                <c:pt idx="1">
                  <c:v>5.0901060072234411E-5</c:v>
                </c:pt>
                <c:pt idx="2">
                  <c:v>-5.8480121407546853E-5</c:v>
                </c:pt>
                <c:pt idx="3">
                  <c:v>-1.7273021152411361E-5</c:v>
                </c:pt>
                <c:pt idx="4">
                  <c:v>2.078219970176598E-6</c:v>
                </c:pt>
                <c:pt idx="5">
                  <c:v>3.6249818949642826E-5</c:v>
                </c:pt>
                <c:pt idx="6">
                  <c:v>-4.6860359978796035E-5</c:v>
                </c:pt>
                <c:pt idx="7">
                  <c:v>-4.1713140438038449E-5</c:v>
                </c:pt>
                <c:pt idx="8">
                  <c:v>-4.1144620131876308E-5</c:v>
                </c:pt>
                <c:pt idx="9">
                  <c:v>-9.3517203870081833E-6</c:v>
                </c:pt>
                <c:pt idx="10">
                  <c:v>-1.7320587173574875E-5</c:v>
                </c:pt>
                <c:pt idx="11">
                  <c:v>-7.0616493677289061E-6</c:v>
                </c:pt>
                <c:pt idx="12">
                  <c:v>4.3866751652812952E-5</c:v>
                </c:pt>
                <c:pt idx="13">
                  <c:v>-3.0761649367723465E-5</c:v>
                </c:pt>
                <c:pt idx="14">
                  <c:v>2.8293613336692613E-5</c:v>
                </c:pt>
                <c:pt idx="15">
                  <c:v>3.41880524182131E-5</c:v>
                </c:pt>
                <c:pt idx="16">
                  <c:v>-6.1210408245131187E-5</c:v>
                </c:pt>
                <c:pt idx="17">
                  <c:v>-3.3163188704374291E-5</c:v>
                </c:pt>
                <c:pt idx="18">
                  <c:v>-3.9600229316698321E-5</c:v>
                </c:pt>
                <c:pt idx="19">
                  <c:v>3.7836811295627326E-5</c:v>
                </c:pt>
                <c:pt idx="20">
                  <c:v>-1.8275946410670207E-5</c:v>
                </c:pt>
                <c:pt idx="21">
                  <c:v>-4.20293232980401E-5</c:v>
                </c:pt>
                <c:pt idx="22">
                  <c:v>-6.3255242073401163E-5</c:v>
                </c:pt>
                <c:pt idx="23">
                  <c:v>4.5895056140665691E-5</c:v>
                </c:pt>
                <c:pt idx="24">
                  <c:v>1.8985473640348305E-5</c:v>
                </c:pt>
                <c:pt idx="25">
                  <c:v>4.992097491601788E-5</c:v>
                </c:pt>
                <c:pt idx="26">
                  <c:v>5.9146297263251713E-5</c:v>
                </c:pt>
                <c:pt idx="27">
                  <c:v>5.1636118334821846E-5</c:v>
                </c:pt>
                <c:pt idx="28">
                  <c:v>6.4629614507816235E-5</c:v>
                </c:pt>
                <c:pt idx="29">
                  <c:v>-4.1501865186033271E-5</c:v>
                </c:pt>
                <c:pt idx="30">
                  <c:v>2.3040889759823324E-5</c:v>
                </c:pt>
                <c:pt idx="31">
                  <c:v>-1.3043966821391084E-5</c:v>
                </c:pt>
                <c:pt idx="32">
                  <c:v>1.1546950573732007E-5</c:v>
                </c:pt>
                <c:pt idx="33">
                  <c:v>-6.2647391975090283E-5</c:v>
                </c:pt>
                <c:pt idx="34">
                  <c:v>-4.7586103447128103E-6</c:v>
                </c:pt>
                <c:pt idx="35">
                  <c:v>1.5439003942768759E-5</c:v>
                </c:pt>
                <c:pt idx="36">
                  <c:v>-1.9707619169889723E-5</c:v>
                </c:pt>
                <c:pt idx="37">
                  <c:v>2.8391091441176686E-5</c:v>
                </c:pt>
                <c:pt idx="38">
                  <c:v>-5.240667626135731E-5</c:v>
                </c:pt>
                <c:pt idx="39">
                  <c:v>4.1597941748600098E-5</c:v>
                </c:pt>
                <c:pt idx="40">
                  <c:v>6.7257936227749227E-5</c:v>
                </c:pt>
                <c:pt idx="41">
                  <c:v>-1.4917934281322154E-5</c:v>
                </c:pt>
                <c:pt idx="42">
                  <c:v>-4.9678564838839812E-5</c:v>
                </c:pt>
                <c:pt idx="43">
                  <c:v>-2.7360689227207136E-5</c:v>
                </c:pt>
                <c:pt idx="44">
                  <c:v>3.7745718067139222E-5</c:v>
                </c:pt>
                <c:pt idx="45">
                  <c:v>4.9088223065207881E-5</c:v>
                </c:pt>
                <c:pt idx="46">
                  <c:v>-4.2458053566951648E-5</c:v>
                </c:pt>
                <c:pt idx="47">
                  <c:v>-1.1758996475486061E-5</c:v>
                </c:pt>
                <c:pt idx="48">
                  <c:v>6.7657782812646783E-5</c:v>
                </c:pt>
                <c:pt idx="49">
                  <c:v>6.1276601332926894E-5</c:v>
                </c:pt>
                <c:pt idx="50">
                  <c:v>-6.7643546226570095E-5</c:v>
                </c:pt>
                <c:pt idx="51">
                  <c:v>1.3974886162837485E-5</c:v>
                </c:pt>
                <c:pt idx="52">
                  <c:v>-4.9528289043032636E-5</c:v>
                </c:pt>
                <c:pt idx="53">
                  <c:v>-1.2157689854519482E-5</c:v>
                </c:pt>
                <c:pt idx="54">
                  <c:v>5.6055317799508231E-5</c:v>
                </c:pt>
                <c:pt idx="55">
                  <c:v>-6.3912128200893648E-7</c:v>
                </c:pt>
                <c:pt idx="56">
                  <c:v>-5.7956996893704371E-5</c:v>
                </c:pt>
                <c:pt idx="57">
                  <c:v>-1.7798059087859031E-5</c:v>
                </c:pt>
                <c:pt idx="58">
                  <c:v>5.5882332898438136E-5</c:v>
                </c:pt>
                <c:pt idx="59">
                  <c:v>-2.2842699850755821E-5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E0-4FCD-8EA0-7BBA6C827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9568944"/>
        <c:axId val="909576016"/>
      </c:scatterChart>
      <c:valAx>
        <c:axId val="909568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 Variable 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9576016"/>
        <c:crosses val="autoZero"/>
        <c:crossBetween val="midCat"/>
      </c:valAx>
      <c:valAx>
        <c:axId val="909576016"/>
        <c:scaling>
          <c:orientation val="minMax"/>
          <c:max val="5.0000000000000012E-4"/>
          <c:min val="-5.0000000000000012E-4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Residuals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95689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437262357414468E-2"/>
          <c:y val="2.8928647432584491E-2"/>
          <c:w val="0.68631178707224338"/>
          <c:h val="0.8416988416988416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0BF3-4108-B4F2-91C0AAF3F38A}"/>
            </c:ext>
          </c:extLst>
        </c:ser>
        <c:ser>
          <c:idx val="1"/>
          <c:order val="1"/>
          <c:tx>
            <c:v>Identity</c:v>
          </c:tx>
          <c:spPr>
            <a:ln w="12700">
              <a:solidFill>
                <a:srgbClr val="B0B0B0"/>
              </a:solidFill>
              <a:prstDash val="solid"/>
            </a:ln>
          </c:spPr>
          <c:marker>
            <c:symbol val="none"/>
          </c:marker>
          <c:xVal>
            <c:numRef>
              <c:f>'CDC, Sanis 1'!$P$500:$P$501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xVal>
          <c:yVal>
            <c:numRef>
              <c:f>'CDC, Sanis 1'!$P$502:$P$503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BF3-4108-B4F2-91C0AAF3F38A}"/>
            </c:ext>
          </c:extLst>
        </c:ser>
        <c:ser>
          <c:idx val="2"/>
          <c:order val="2"/>
          <c:tx>
            <c:v/>
          </c:tx>
          <c:spPr>
            <a:ln w="19050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6350">
                <a:noFill/>
              </a:ln>
            </c:spPr>
          </c:marker>
          <c:xVal>
            <c:numRef>
              <c:f>'CDC, Sanis 1'!$P$504:$P$652</c:f>
              <c:numCache>
                <c:formatCode>General</c:formatCode>
                <c:ptCount val="149"/>
                <c:pt idx="0">
                  <c:v>3.07</c:v>
                </c:pt>
                <c:pt idx="1">
                  <c:v>3.07</c:v>
                </c:pt>
                <c:pt idx="2">
                  <c:v>3.07</c:v>
                </c:pt>
                <c:pt idx="3">
                  <c:v>3.07</c:v>
                </c:pt>
                <c:pt idx="4">
                  <c:v>4.68</c:v>
                </c:pt>
                <c:pt idx="5">
                  <c:v>4.68</c:v>
                </c:pt>
                <c:pt idx="6">
                  <c:v>4.68</c:v>
                </c:pt>
                <c:pt idx="7">
                  <c:v>4.68</c:v>
                </c:pt>
                <c:pt idx="8">
                  <c:v>4.3099999999999996</c:v>
                </c:pt>
                <c:pt idx="9">
                  <c:v>4.3099999999999996</c:v>
                </c:pt>
                <c:pt idx="10">
                  <c:v>4.3099999999999996</c:v>
                </c:pt>
                <c:pt idx="11">
                  <c:v>4.3099999999999996</c:v>
                </c:pt>
                <c:pt idx="12">
                  <c:v>6.29</c:v>
                </c:pt>
                <c:pt idx="13">
                  <c:v>6.29</c:v>
                </c:pt>
                <c:pt idx="14">
                  <c:v>6.29</c:v>
                </c:pt>
                <c:pt idx="15">
                  <c:v>4.18</c:v>
                </c:pt>
                <c:pt idx="16">
                  <c:v>4.18</c:v>
                </c:pt>
                <c:pt idx="17">
                  <c:v>4.18</c:v>
                </c:pt>
                <c:pt idx="18">
                  <c:v>4.18</c:v>
                </c:pt>
                <c:pt idx="19">
                  <c:v>0.21</c:v>
                </c:pt>
                <c:pt idx="20">
                  <c:v>0.21</c:v>
                </c:pt>
                <c:pt idx="21">
                  <c:v>0.21</c:v>
                </c:pt>
                <c:pt idx="22">
                  <c:v>4.5999999999999996</c:v>
                </c:pt>
                <c:pt idx="23">
                  <c:v>4.5999999999999996</c:v>
                </c:pt>
                <c:pt idx="24">
                  <c:v>4.5999999999999996</c:v>
                </c:pt>
                <c:pt idx="25">
                  <c:v>0.191</c:v>
                </c:pt>
                <c:pt idx="26">
                  <c:v>0.191</c:v>
                </c:pt>
                <c:pt idx="27">
                  <c:v>0.191</c:v>
                </c:pt>
                <c:pt idx="28">
                  <c:v>8.4900000000000003E-2</c:v>
                </c:pt>
                <c:pt idx="29">
                  <c:v>8.4900000000000003E-2</c:v>
                </c:pt>
                <c:pt idx="30">
                  <c:v>8.4900000000000003E-2</c:v>
                </c:pt>
                <c:pt idx="31">
                  <c:v>8.4900000000000003E-2</c:v>
                </c:pt>
                <c:pt idx="32">
                  <c:v>4.45</c:v>
                </c:pt>
                <c:pt idx="33">
                  <c:v>4.45</c:v>
                </c:pt>
                <c:pt idx="34">
                  <c:v>4.45</c:v>
                </c:pt>
                <c:pt idx="35">
                  <c:v>4.45</c:v>
                </c:pt>
                <c:pt idx="36">
                  <c:v>5.7000000000000002E-2</c:v>
                </c:pt>
                <c:pt idx="37">
                  <c:v>5.7000000000000002E-2</c:v>
                </c:pt>
                <c:pt idx="38">
                  <c:v>5.7000000000000002E-2</c:v>
                </c:pt>
                <c:pt idx="39">
                  <c:v>5.7000000000000002E-2</c:v>
                </c:pt>
                <c:pt idx="40">
                  <c:v>2.78</c:v>
                </c:pt>
                <c:pt idx="41">
                  <c:v>2.78</c:v>
                </c:pt>
                <c:pt idx="42">
                  <c:v>2.78</c:v>
                </c:pt>
                <c:pt idx="43">
                  <c:v>2.78</c:v>
                </c:pt>
                <c:pt idx="44">
                  <c:v>7.19</c:v>
                </c:pt>
                <c:pt idx="45">
                  <c:v>7.19</c:v>
                </c:pt>
                <c:pt idx="46">
                  <c:v>7.19</c:v>
                </c:pt>
                <c:pt idx="47">
                  <c:v>7.19</c:v>
                </c:pt>
                <c:pt idx="48">
                  <c:v>0.221</c:v>
                </c:pt>
                <c:pt idx="49">
                  <c:v>0.221</c:v>
                </c:pt>
                <c:pt idx="50">
                  <c:v>0.221</c:v>
                </c:pt>
                <c:pt idx="51">
                  <c:v>0.221</c:v>
                </c:pt>
                <c:pt idx="52">
                  <c:v>5.2200000000000003E-2</c:v>
                </c:pt>
                <c:pt idx="53">
                  <c:v>5.2200000000000003E-2</c:v>
                </c:pt>
                <c:pt idx="54">
                  <c:v>5.2200000000000003E-2</c:v>
                </c:pt>
                <c:pt idx="55">
                  <c:v>0.14399999999999999</c:v>
                </c:pt>
                <c:pt idx="56">
                  <c:v>0.14399999999999999</c:v>
                </c:pt>
                <c:pt idx="57">
                  <c:v>0.14399999999999999</c:v>
                </c:pt>
                <c:pt idx="58">
                  <c:v>1.6</c:v>
                </c:pt>
                <c:pt idx="59">
                  <c:v>1.6</c:v>
                </c:pt>
                <c:pt idx="60">
                  <c:v>1.6</c:v>
                </c:pt>
                <c:pt idx="61">
                  <c:v>1.6</c:v>
                </c:pt>
                <c:pt idx="62">
                  <c:v>6.14</c:v>
                </c:pt>
                <c:pt idx="63">
                  <c:v>6.14</c:v>
                </c:pt>
                <c:pt idx="64">
                  <c:v>6.14</c:v>
                </c:pt>
                <c:pt idx="65">
                  <c:v>6.14</c:v>
                </c:pt>
                <c:pt idx="66">
                  <c:v>0.247</c:v>
                </c:pt>
                <c:pt idx="67">
                  <c:v>0.247</c:v>
                </c:pt>
                <c:pt idx="68">
                  <c:v>0.247</c:v>
                </c:pt>
                <c:pt idx="69">
                  <c:v>7.7100000000000002E-2</c:v>
                </c:pt>
                <c:pt idx="70">
                  <c:v>7.7100000000000002E-2</c:v>
                </c:pt>
                <c:pt idx="71">
                  <c:v>7.7100000000000002E-2</c:v>
                </c:pt>
                <c:pt idx="72">
                  <c:v>7.7100000000000002E-2</c:v>
                </c:pt>
                <c:pt idx="73">
                  <c:v>5.83</c:v>
                </c:pt>
                <c:pt idx="74">
                  <c:v>5.83</c:v>
                </c:pt>
                <c:pt idx="75">
                  <c:v>5.83</c:v>
                </c:pt>
                <c:pt idx="76">
                  <c:v>5.83</c:v>
                </c:pt>
                <c:pt idx="77">
                  <c:v>2.65</c:v>
                </c:pt>
                <c:pt idx="78">
                  <c:v>2.65</c:v>
                </c:pt>
                <c:pt idx="79">
                  <c:v>2.65</c:v>
                </c:pt>
                <c:pt idx="80">
                  <c:v>2.65</c:v>
                </c:pt>
                <c:pt idx="81">
                  <c:v>5.49</c:v>
                </c:pt>
                <c:pt idx="82">
                  <c:v>5.49</c:v>
                </c:pt>
                <c:pt idx="83">
                  <c:v>5.49</c:v>
                </c:pt>
                <c:pt idx="84">
                  <c:v>5.49</c:v>
                </c:pt>
                <c:pt idx="85">
                  <c:v>0.17</c:v>
                </c:pt>
                <c:pt idx="86">
                  <c:v>0.17</c:v>
                </c:pt>
                <c:pt idx="87">
                  <c:v>0.17</c:v>
                </c:pt>
                <c:pt idx="88">
                  <c:v>0.17</c:v>
                </c:pt>
                <c:pt idx="89">
                  <c:v>3.49</c:v>
                </c:pt>
                <c:pt idx="90">
                  <c:v>3.49</c:v>
                </c:pt>
                <c:pt idx="91">
                  <c:v>3.49</c:v>
                </c:pt>
                <c:pt idx="92">
                  <c:v>3.49</c:v>
                </c:pt>
                <c:pt idx="93">
                  <c:v>0.45800000000000002</c:v>
                </c:pt>
                <c:pt idx="94">
                  <c:v>0.45800000000000002</c:v>
                </c:pt>
                <c:pt idx="95">
                  <c:v>0.45800000000000002</c:v>
                </c:pt>
                <c:pt idx="96">
                  <c:v>0.25700000000000001</c:v>
                </c:pt>
                <c:pt idx="97">
                  <c:v>0.25700000000000001</c:v>
                </c:pt>
                <c:pt idx="98">
                  <c:v>0.25700000000000001</c:v>
                </c:pt>
                <c:pt idx="99">
                  <c:v>9.6299999999999997E-2</c:v>
                </c:pt>
                <c:pt idx="100">
                  <c:v>9.6299999999999997E-2</c:v>
                </c:pt>
                <c:pt idx="101">
                  <c:v>9.6299999999999997E-2</c:v>
                </c:pt>
                <c:pt idx="102">
                  <c:v>9.6299999999999997E-2</c:v>
                </c:pt>
                <c:pt idx="103">
                  <c:v>3.29</c:v>
                </c:pt>
                <c:pt idx="104">
                  <c:v>3.29</c:v>
                </c:pt>
                <c:pt idx="105">
                  <c:v>3.29</c:v>
                </c:pt>
                <c:pt idx="106">
                  <c:v>3.29</c:v>
                </c:pt>
                <c:pt idx="107">
                  <c:v>3.02</c:v>
                </c:pt>
                <c:pt idx="108">
                  <c:v>3.02</c:v>
                </c:pt>
                <c:pt idx="109">
                  <c:v>3.02</c:v>
                </c:pt>
                <c:pt idx="110">
                  <c:v>3.02</c:v>
                </c:pt>
                <c:pt idx="111">
                  <c:v>0.36899999999999999</c:v>
                </c:pt>
                <c:pt idx="112">
                  <c:v>0.36899999999999999</c:v>
                </c:pt>
                <c:pt idx="113">
                  <c:v>0.36899999999999999</c:v>
                </c:pt>
                <c:pt idx="114">
                  <c:v>0.36899999999999999</c:v>
                </c:pt>
                <c:pt idx="115">
                  <c:v>0.13100000000000001</c:v>
                </c:pt>
                <c:pt idx="116">
                  <c:v>0.13100000000000001</c:v>
                </c:pt>
                <c:pt idx="117">
                  <c:v>0.13100000000000001</c:v>
                </c:pt>
                <c:pt idx="118">
                  <c:v>0.13100000000000001</c:v>
                </c:pt>
                <c:pt idx="119">
                  <c:v>6.59</c:v>
                </c:pt>
                <c:pt idx="120">
                  <c:v>6.59</c:v>
                </c:pt>
                <c:pt idx="121">
                  <c:v>6.59</c:v>
                </c:pt>
                <c:pt idx="122">
                  <c:v>6.59</c:v>
                </c:pt>
                <c:pt idx="123">
                  <c:v>0.14799999999999999</c:v>
                </c:pt>
                <c:pt idx="124">
                  <c:v>0.14799999999999999</c:v>
                </c:pt>
                <c:pt idx="125">
                  <c:v>0.14799999999999999</c:v>
                </c:pt>
                <c:pt idx="126">
                  <c:v>0.14799999999999999</c:v>
                </c:pt>
                <c:pt idx="127">
                  <c:v>0.30099999999999999</c:v>
                </c:pt>
                <c:pt idx="128">
                  <c:v>0.30099999999999999</c:v>
                </c:pt>
                <c:pt idx="129">
                  <c:v>0.30099999999999999</c:v>
                </c:pt>
                <c:pt idx="130">
                  <c:v>0.30099999999999999</c:v>
                </c:pt>
                <c:pt idx="131">
                  <c:v>7.46</c:v>
                </c:pt>
                <c:pt idx="132">
                  <c:v>7.46</c:v>
                </c:pt>
                <c:pt idx="133">
                  <c:v>7.46</c:v>
                </c:pt>
                <c:pt idx="134">
                  <c:v>7.46</c:v>
                </c:pt>
                <c:pt idx="135">
                  <c:v>0.11</c:v>
                </c:pt>
                <c:pt idx="136">
                  <c:v>0.11</c:v>
                </c:pt>
                <c:pt idx="137">
                  <c:v>0.11</c:v>
                </c:pt>
                <c:pt idx="138">
                  <c:v>0.26700000000000002</c:v>
                </c:pt>
                <c:pt idx="139">
                  <c:v>0.26700000000000002</c:v>
                </c:pt>
                <c:pt idx="140">
                  <c:v>0.26700000000000002</c:v>
                </c:pt>
                <c:pt idx="141">
                  <c:v>0.26700000000000002</c:v>
                </c:pt>
                <c:pt idx="142">
                  <c:v>3.18</c:v>
                </c:pt>
                <c:pt idx="143">
                  <c:v>3.18</c:v>
                </c:pt>
                <c:pt idx="144">
                  <c:v>3.18</c:v>
                </c:pt>
                <c:pt idx="145">
                  <c:v>3.18</c:v>
                </c:pt>
                <c:pt idx="146">
                  <c:v>0.16500000000000001</c:v>
                </c:pt>
                <c:pt idx="147">
                  <c:v>0.16500000000000001</c:v>
                </c:pt>
                <c:pt idx="148">
                  <c:v>0.16500000000000001</c:v>
                </c:pt>
              </c:numCache>
            </c:numRef>
          </c:xVal>
          <c:yVal>
            <c:numRef>
              <c:f>'CDC, Sanis 1'!$P$653:$P$801</c:f>
              <c:numCache>
                <c:formatCode>General</c:formatCode>
                <c:ptCount val="149"/>
                <c:pt idx="0">
                  <c:v>-0.18371335504885997</c:v>
                </c:pt>
                <c:pt idx="1">
                  <c:v>-0.1485342019543974</c:v>
                </c:pt>
                <c:pt idx="2">
                  <c:v>-4.2671009771986901E-2</c:v>
                </c:pt>
                <c:pt idx="3">
                  <c:v>9.4462540716613551E-3</c:v>
                </c:pt>
                <c:pt idx="4">
                  <c:v>-0.12777777777777777</c:v>
                </c:pt>
                <c:pt idx="5">
                  <c:v>-0.23162393162393155</c:v>
                </c:pt>
                <c:pt idx="6">
                  <c:v>3.0982905982906084E-2</c:v>
                </c:pt>
                <c:pt idx="7">
                  <c:v>8.1196581196581741E-3</c:v>
                </c:pt>
                <c:pt idx="8">
                  <c:v>-0.18306264501160088</c:v>
                </c:pt>
                <c:pt idx="9">
                  <c:v>-0.1972157772621809</c:v>
                </c:pt>
                <c:pt idx="10">
                  <c:v>9.0255220417633467E-2</c:v>
                </c:pt>
                <c:pt idx="11">
                  <c:v>4.0603248259860961E-2</c:v>
                </c:pt>
                <c:pt idx="12">
                  <c:v>-0.17949125596184426</c:v>
                </c:pt>
                <c:pt idx="13">
                  <c:v>-0.15468998410174878</c:v>
                </c:pt>
                <c:pt idx="14">
                  <c:v>-2.4006359300476916E-2</c:v>
                </c:pt>
                <c:pt idx="15">
                  <c:v>-0.15047846889952143</c:v>
                </c:pt>
                <c:pt idx="16">
                  <c:v>-0.13444976076555021</c:v>
                </c:pt>
                <c:pt idx="17">
                  <c:v>4.6889952153110197E-2</c:v>
                </c:pt>
                <c:pt idx="18">
                  <c:v>2.1291866028708233E-2</c:v>
                </c:pt>
                <c:pt idx="19">
                  <c:v>-0.11904761904761903</c:v>
                </c:pt>
                <c:pt idx="20">
                  <c:v>-0.12380952380952379</c:v>
                </c:pt>
                <c:pt idx="21">
                  <c:v>0.11904761904761903</c:v>
                </c:pt>
                <c:pt idx="22">
                  <c:v>-0.16195652173913036</c:v>
                </c:pt>
                <c:pt idx="23">
                  <c:v>-0.15195652173913041</c:v>
                </c:pt>
                <c:pt idx="24">
                  <c:v>-5.0869565217391305E-2</c:v>
                </c:pt>
                <c:pt idx="25">
                  <c:v>-4.1884816753926739E-2</c:v>
                </c:pt>
                <c:pt idx="26">
                  <c:v>-3.6649214659685896E-2</c:v>
                </c:pt>
                <c:pt idx="27">
                  <c:v>0.10994764397905754</c:v>
                </c:pt>
                <c:pt idx="28">
                  <c:v>0.1189634864546525</c:v>
                </c:pt>
                <c:pt idx="29">
                  <c:v>0.83745583038869253</c:v>
                </c:pt>
                <c:pt idx="30">
                  <c:v>0.1189634864546525</c:v>
                </c:pt>
                <c:pt idx="31">
                  <c:v>0.21319199057714946</c:v>
                </c:pt>
                <c:pt idx="32">
                  <c:v>-0.16808988764044949</c:v>
                </c:pt>
                <c:pt idx="33">
                  <c:v>-0.17303370786516853</c:v>
                </c:pt>
                <c:pt idx="34">
                  <c:v>-2.4719101123595575E-2</c:v>
                </c:pt>
                <c:pt idx="35">
                  <c:v>-3.5505617977528173E-2</c:v>
                </c:pt>
                <c:pt idx="36">
                  <c:v>0.31578947368421045</c:v>
                </c:pt>
                <c:pt idx="37">
                  <c:v>0.29824561403508759</c:v>
                </c:pt>
                <c:pt idx="38">
                  <c:v>0.33333333333333326</c:v>
                </c:pt>
                <c:pt idx="39">
                  <c:v>0.68421052631578949</c:v>
                </c:pt>
                <c:pt idx="40">
                  <c:v>-0.16474820143884883</c:v>
                </c:pt>
                <c:pt idx="41">
                  <c:v>-0.14532374100719422</c:v>
                </c:pt>
                <c:pt idx="42">
                  <c:v>5.3597122302158282E-2</c:v>
                </c:pt>
                <c:pt idx="43">
                  <c:v>6.043165467625905E-2</c:v>
                </c:pt>
                <c:pt idx="44">
                  <c:v>-0.17343532684283738</c:v>
                </c:pt>
                <c:pt idx="45">
                  <c:v>-0.15618915159944369</c:v>
                </c:pt>
                <c:pt idx="46">
                  <c:v>-0.23143254520166906</c:v>
                </c:pt>
                <c:pt idx="47">
                  <c:v>5.5076495132127937E-2</c:v>
                </c:pt>
                <c:pt idx="48">
                  <c:v>0.70588235294117652</c:v>
                </c:pt>
                <c:pt idx="49">
                  <c:v>-5.8823529411764761E-2</c:v>
                </c:pt>
                <c:pt idx="50">
                  <c:v>-1.8099547511312233E-2</c:v>
                </c:pt>
                <c:pt idx="51">
                  <c:v>0.2262443438914028</c:v>
                </c:pt>
                <c:pt idx="52">
                  <c:v>0.37931034482758602</c:v>
                </c:pt>
                <c:pt idx="53">
                  <c:v>0.30268199233716475</c:v>
                </c:pt>
                <c:pt idx="54">
                  <c:v>0.41762452107279679</c:v>
                </c:pt>
                <c:pt idx="55">
                  <c:v>-3.4722222222222064E-2</c:v>
                </c:pt>
                <c:pt idx="56">
                  <c:v>-2.7777777777777613E-2</c:v>
                </c:pt>
                <c:pt idx="57">
                  <c:v>9.027777777777786E-2</c:v>
                </c:pt>
                <c:pt idx="58">
                  <c:v>-0.12687500000000004</c:v>
                </c:pt>
                <c:pt idx="59">
                  <c:v>-0.14124999999999999</c:v>
                </c:pt>
                <c:pt idx="60">
                  <c:v>1.6874999999999946E-2</c:v>
                </c:pt>
                <c:pt idx="61">
                  <c:v>3.4374999999999961E-2</c:v>
                </c:pt>
                <c:pt idx="62">
                  <c:v>-0.18876221498371334</c:v>
                </c:pt>
                <c:pt idx="63">
                  <c:v>-0.19185667752442997</c:v>
                </c:pt>
                <c:pt idx="64">
                  <c:v>1.368078175895774E-2</c:v>
                </c:pt>
                <c:pt idx="65">
                  <c:v>-8.1433224755698595E-4</c:v>
                </c:pt>
                <c:pt idx="66">
                  <c:v>-6.0728744939271197E-2</c:v>
                </c:pt>
                <c:pt idx="67">
                  <c:v>-1.6194331983805682E-2</c:v>
                </c:pt>
                <c:pt idx="68">
                  <c:v>2.4291497975708523E-2</c:v>
                </c:pt>
                <c:pt idx="69">
                  <c:v>0.14137483787289226</c:v>
                </c:pt>
                <c:pt idx="70">
                  <c:v>0.23216601815823604</c:v>
                </c:pt>
                <c:pt idx="71">
                  <c:v>3.7613488975356678E-2</c:v>
                </c:pt>
                <c:pt idx="72">
                  <c:v>0.21919584954604407</c:v>
                </c:pt>
                <c:pt idx="73">
                  <c:v>-0.18267581475128652</c:v>
                </c:pt>
                <c:pt idx="74">
                  <c:v>-0.18096054888507715</c:v>
                </c:pt>
                <c:pt idx="75">
                  <c:v>-7.3584905660377398E-2</c:v>
                </c:pt>
                <c:pt idx="76">
                  <c:v>1.9210977701543758E-2</c:v>
                </c:pt>
                <c:pt idx="77">
                  <c:v>-0.13811320754716985</c:v>
                </c:pt>
                <c:pt idx="78">
                  <c:v>-0.14754716981132077</c:v>
                </c:pt>
                <c:pt idx="79">
                  <c:v>-1.0566037735849066E-2</c:v>
                </c:pt>
                <c:pt idx="80">
                  <c:v>3.6226415094339659E-2</c:v>
                </c:pt>
                <c:pt idx="81">
                  <c:v>-0.13005464480874324</c:v>
                </c:pt>
                <c:pt idx="82">
                  <c:v>-0.16794171220400739</c:v>
                </c:pt>
                <c:pt idx="83">
                  <c:v>1.9489981785063788E-2</c:v>
                </c:pt>
                <c:pt idx="84">
                  <c:v>5.1183970856101949E-2</c:v>
                </c:pt>
                <c:pt idx="85">
                  <c:v>-5.8823529411764757E-3</c:v>
                </c:pt>
                <c:pt idx="86">
                  <c:v>-2.3529411764705903E-2</c:v>
                </c:pt>
                <c:pt idx="87">
                  <c:v>0.14705882352941171</c:v>
                </c:pt>
                <c:pt idx="88">
                  <c:v>0.32352941176470584</c:v>
                </c:pt>
                <c:pt idx="89">
                  <c:v>-7.9942693409742221E-2</c:v>
                </c:pt>
                <c:pt idx="90">
                  <c:v>-0.11232091690544421</c:v>
                </c:pt>
                <c:pt idx="91">
                  <c:v>2.7220630372492765E-2</c:v>
                </c:pt>
                <c:pt idx="92">
                  <c:v>0.1240687679083094</c:v>
                </c:pt>
                <c:pt idx="93">
                  <c:v>-0.1331877729257642</c:v>
                </c:pt>
                <c:pt idx="94">
                  <c:v>-0.14847161572052403</c:v>
                </c:pt>
                <c:pt idx="95">
                  <c:v>0.14847161572052403</c:v>
                </c:pt>
                <c:pt idx="96">
                  <c:v>-0.10505836575875485</c:v>
                </c:pt>
                <c:pt idx="97">
                  <c:v>1.5564202334630364E-2</c:v>
                </c:pt>
                <c:pt idx="98">
                  <c:v>-1.5564202334630364E-2</c:v>
                </c:pt>
                <c:pt idx="99">
                  <c:v>9.0342679127725853E-2</c:v>
                </c:pt>
                <c:pt idx="100">
                  <c:v>0.16303219106957431</c:v>
                </c:pt>
                <c:pt idx="101">
                  <c:v>0.20456905503634487</c:v>
                </c:pt>
                <c:pt idx="102">
                  <c:v>0.20456905503634487</c:v>
                </c:pt>
                <c:pt idx="103">
                  <c:v>-0.18024316109422492</c:v>
                </c:pt>
                <c:pt idx="104">
                  <c:v>-0.16595744680851057</c:v>
                </c:pt>
                <c:pt idx="105">
                  <c:v>-1.1550151975683967E-2</c:v>
                </c:pt>
                <c:pt idx="106">
                  <c:v>-9.4832826747720311E-2</c:v>
                </c:pt>
                <c:pt idx="107">
                  <c:v>-0.14072847682119199</c:v>
                </c:pt>
                <c:pt idx="108">
                  <c:v>-0.13377483443708607</c:v>
                </c:pt>
                <c:pt idx="109">
                  <c:v>-3.3443708609271518E-2</c:v>
                </c:pt>
                <c:pt idx="110">
                  <c:v>2.9139072847682145E-2</c:v>
                </c:pt>
                <c:pt idx="111">
                  <c:v>-6.2330623306233117E-2</c:v>
                </c:pt>
                <c:pt idx="112">
                  <c:v>-3.7940379403794071E-2</c:v>
                </c:pt>
                <c:pt idx="113">
                  <c:v>0.11382113821138207</c:v>
                </c:pt>
                <c:pt idx="114">
                  <c:v>0.12466124661246608</c:v>
                </c:pt>
                <c:pt idx="115">
                  <c:v>7.6335877862595269E-2</c:v>
                </c:pt>
                <c:pt idx="116">
                  <c:v>6.1068702290076389E-2</c:v>
                </c:pt>
                <c:pt idx="117">
                  <c:v>0.1755725190839694</c:v>
                </c:pt>
                <c:pt idx="118">
                  <c:v>0.19083969465648851</c:v>
                </c:pt>
                <c:pt idx="119">
                  <c:v>-0.15660091047040972</c:v>
                </c:pt>
                <c:pt idx="120">
                  <c:v>-0.1562974203338392</c:v>
                </c:pt>
                <c:pt idx="121">
                  <c:v>9.8634294385433075E-3</c:v>
                </c:pt>
                <c:pt idx="122">
                  <c:v>1.5477996965098682E-2</c:v>
                </c:pt>
                <c:pt idx="123">
                  <c:v>-2.7027027027027053E-2</c:v>
                </c:pt>
                <c:pt idx="124">
                  <c:v>5.4054054054054106E-2</c:v>
                </c:pt>
                <c:pt idx="125">
                  <c:v>0.25000000000000006</c:v>
                </c:pt>
                <c:pt idx="126">
                  <c:v>0.39189189189189189</c:v>
                </c:pt>
                <c:pt idx="127">
                  <c:v>3.6544850498338902E-2</c:v>
                </c:pt>
                <c:pt idx="128">
                  <c:v>-2.6578073089701022E-2</c:v>
                </c:pt>
                <c:pt idx="129">
                  <c:v>-3.3222591362126277E-3</c:v>
                </c:pt>
                <c:pt idx="130">
                  <c:v>0.29900332225913628</c:v>
                </c:pt>
                <c:pt idx="131">
                  <c:v>-0.16380697050938331</c:v>
                </c:pt>
                <c:pt idx="132">
                  <c:v>-0.15804289544235928</c:v>
                </c:pt>
                <c:pt idx="133">
                  <c:v>-4.3967828418230603E-2</c:v>
                </c:pt>
                <c:pt idx="134">
                  <c:v>7.7077747989276163E-2</c:v>
                </c:pt>
                <c:pt idx="135">
                  <c:v>2.7272727272727296E-2</c:v>
                </c:pt>
                <c:pt idx="136">
                  <c:v>9.090909090909087E-2</c:v>
                </c:pt>
                <c:pt idx="137">
                  <c:v>0.17272727272727276</c:v>
                </c:pt>
                <c:pt idx="138">
                  <c:v>-0.14981273408239704</c:v>
                </c:pt>
                <c:pt idx="139">
                  <c:v>-5.9925093632958851E-2</c:v>
                </c:pt>
                <c:pt idx="140">
                  <c:v>-0.15730337078651688</c:v>
                </c:pt>
                <c:pt idx="141">
                  <c:v>5.9925093632958643E-2</c:v>
                </c:pt>
                <c:pt idx="142">
                  <c:v>-0.16289308176100636</c:v>
                </c:pt>
                <c:pt idx="143">
                  <c:v>-0.16698113207547174</c:v>
                </c:pt>
                <c:pt idx="144">
                  <c:v>4.5283018867924428E-2</c:v>
                </c:pt>
                <c:pt idx="145">
                  <c:v>-0.11918238993710692</c:v>
                </c:pt>
                <c:pt idx="146">
                  <c:v>4.848484848484836E-2</c:v>
                </c:pt>
                <c:pt idx="147">
                  <c:v>0.21212121212121213</c:v>
                </c:pt>
                <c:pt idx="148">
                  <c:v>5.4545454545454425E-2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BF3-4108-B4F2-91C0AAF3F38A}"/>
            </c:ext>
          </c:extLst>
        </c:ser>
        <c:ser>
          <c:idx val="3"/>
          <c:order val="3"/>
          <c:tx>
            <c:v>Mean
(1.31%)</c:v>
          </c:tx>
          <c:spPr>
            <a:ln w="25400">
              <a:solidFill>
                <a:srgbClr val="0082C8"/>
              </a:solidFill>
              <a:prstDash val="solid"/>
            </a:ln>
          </c:spPr>
          <c:marker>
            <c:symbol val="none"/>
          </c:marker>
          <c:xVal>
            <c:numRef>
              <c:f>'CDC, Sanis 1'!$P$802:$P$803</c:f>
              <c:numCache>
                <c:formatCode>General</c:formatCode>
                <c:ptCount val="2"/>
                <c:pt idx="0">
                  <c:v>5.2200000000000003E-2</c:v>
                </c:pt>
                <c:pt idx="1">
                  <c:v>7.46</c:v>
                </c:pt>
              </c:numCache>
            </c:numRef>
          </c:xVal>
          <c:yVal>
            <c:numRef>
              <c:f>'CDC, Sanis 1'!$P$804:$P$805</c:f>
              <c:numCache>
                <c:formatCode>General</c:formatCode>
                <c:ptCount val="2"/>
                <c:pt idx="0">
                  <c:v>1.3076383156330505E-2</c:v>
                </c:pt>
                <c:pt idx="1">
                  <c:v>1.3076383156330505E-2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BF3-4108-B4F2-91C0AAF3F38A}"/>
            </c:ext>
          </c:extLst>
        </c:ser>
        <c:ser>
          <c:idx val="4"/>
          <c:order val="4"/>
          <c:tx>
            <c:v>95% LoA
(-33.79% to 36.41%)</c:v>
          </c:tx>
          <c:spPr>
            <a:ln w="12700">
              <a:solidFill>
                <a:srgbClr val="0082C8"/>
              </a:solidFill>
              <a:prstDash val="lgDash"/>
            </a:ln>
          </c:spPr>
          <c:marker>
            <c:symbol val="none"/>
          </c:marker>
          <c:dPt>
            <c:idx val="2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0BF3-4108-B4F2-91C0AAF3F38A}"/>
              </c:ext>
            </c:extLst>
          </c:dPt>
          <c:xVal>
            <c:numRef>
              <c:f>'CDC, Sanis 1'!$P$806:$P$809</c:f>
              <c:numCache>
                <c:formatCode>General</c:formatCode>
                <c:ptCount val="4"/>
                <c:pt idx="0">
                  <c:v>5.2200000000000003E-2</c:v>
                </c:pt>
                <c:pt idx="1">
                  <c:v>7.46</c:v>
                </c:pt>
                <c:pt idx="2">
                  <c:v>5.2200000000000003E-2</c:v>
                </c:pt>
                <c:pt idx="3">
                  <c:v>7.46</c:v>
                </c:pt>
              </c:numCache>
            </c:numRef>
          </c:xVal>
          <c:yVal>
            <c:numRef>
              <c:f>'CDC, Sanis 1'!$P$810:$P$813</c:f>
              <c:numCache>
                <c:formatCode>General</c:formatCode>
                <c:ptCount val="4"/>
                <c:pt idx="0">
                  <c:v>-0.3379200750637768</c:v>
                </c:pt>
                <c:pt idx="1">
                  <c:v>-0.3379200750637768</c:v>
                </c:pt>
                <c:pt idx="2">
                  <c:v>0.36407284137643786</c:v>
                </c:pt>
                <c:pt idx="3">
                  <c:v>0.36407284137643786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BF3-4108-B4F2-91C0AAF3F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8907520"/>
        <c:axId val="1148921664"/>
      </c:scatterChart>
      <c:valAx>
        <c:axId val="1148907520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CDC (ng/mL)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8921664"/>
        <c:crosses val="min"/>
        <c:crossBetween val="midCat"/>
        <c:majorUnit val="1"/>
        <c:minorUnit val="1"/>
      </c:valAx>
      <c:valAx>
        <c:axId val="1148921664"/>
        <c:scaling>
          <c:orientation val="minMax"/>
          <c:max val="0.9"/>
          <c:min val="-0.8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Sanis - CDC (%)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8907520"/>
        <c:crosses val="min"/>
        <c:crossBetween val="midCat"/>
        <c:majorUnit val="0.30000000000000004"/>
        <c:minorUnit val="0.1"/>
      </c:valAx>
      <c:spPr>
        <a:solidFill>
          <a:schemeClr val="bg2"/>
        </a:solidFill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8814676207299184"/>
          <c:y val="0.34564679415073118"/>
          <c:w val="0.21185323792700816"/>
          <c:h val="0.20463320463320464"/>
        </c:manualLayout>
      </c:layout>
      <c:overlay val="1"/>
      <c:txPr>
        <a:bodyPr/>
        <a:lstStyle/>
        <a:p>
          <a:pPr>
            <a:defRPr sz="900" b="0" i="0"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rgbClr val="6AAC90">
        <a:lumMod val="40000"/>
        <a:lumOff val="60000"/>
      </a:srgbClr>
    </a:solidFill>
    <a:ln w="12700">
      <a:solidFill>
        <a:srgbClr val="F0F0F0"/>
      </a:solidFill>
      <a:prstDash val="solid"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3999012097043"/>
          <c:y val="2.0856100304535104E-2"/>
          <c:w val="0.83632334318277757"/>
          <c:h val="0.88517745302714002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6BDD-4727-BE84-8A4122A5745D}"/>
            </c:ext>
          </c:extLst>
        </c:ser>
        <c:ser>
          <c:idx val="1"/>
          <c:order val="1"/>
          <c:tx>
            <c:v>Identity</c:v>
          </c:tx>
          <c:spPr>
            <a:ln w="12700">
              <a:solidFill>
                <a:srgbClr val="B0B0B0"/>
              </a:solidFill>
              <a:prstDash val="solid"/>
            </a:ln>
          </c:spPr>
          <c:marker>
            <c:symbol val="none"/>
          </c:marker>
          <c:xVal>
            <c:numRef>
              <c:f>'Mt Sinai Cor REFINED BA'!$P$500:$P$501</c:f>
              <c:numCache>
                <c:formatCode>General</c:formatCode>
                <c:ptCount val="2"/>
                <c:pt idx="0">
                  <c:v>25</c:v>
                </c:pt>
                <c:pt idx="1">
                  <c:v>275</c:v>
                </c:pt>
              </c:numCache>
            </c:numRef>
          </c:xVal>
          <c:yVal>
            <c:numRef>
              <c:f>'Mt Sinai Cor REFINED BA'!$P$502:$P$503</c:f>
              <c:numCache>
                <c:formatCode>General</c:formatCode>
                <c:ptCount val="2"/>
                <c:pt idx="0">
                  <c:v>25</c:v>
                </c:pt>
                <c:pt idx="1">
                  <c:v>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DD-4727-BE84-8A4122A5745D}"/>
            </c:ext>
          </c:extLst>
        </c:ser>
        <c:ser>
          <c:idx val="2"/>
          <c:order val="2"/>
          <c:tx>
            <c:v/>
          </c:tx>
          <c:spPr>
            <a:ln w="19050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6350">
                <a:noFill/>
              </a:ln>
            </c:spPr>
          </c:marker>
          <c:trendline>
            <c:spPr>
              <a:ln>
                <a:noFill/>
              </a:ln>
            </c:spPr>
            <c:trendlineType val="linear"/>
            <c:dispRSqr val="1"/>
            <c:dispEq val="1"/>
            <c:trendlineLbl>
              <c:layout>
                <c:manualLayout>
                  <c:x val="0.10252274888965231"/>
                  <c:y val="0.69757898519946426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baseline="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y = </a:t>
                    </a:r>
                    <a:r>
                      <a:rPr lang="en-US" sz="1800" baseline="0" dirty="0"/>
                      <a:t>1.0415x + 2.7878</a:t>
                    </a:r>
                    <a:br>
                      <a:rPr lang="en-US" sz="1800" baseline="0" dirty="0"/>
                    </a:br>
                    <a:r>
                      <a:rPr lang="en-US" sz="1800" baseline="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R² = </a:t>
                    </a:r>
                    <a:r>
                      <a:rPr lang="en-US" sz="1800" baseline="0" dirty="0"/>
                      <a:t>0.9954</a:t>
                    </a:r>
                    <a:endParaRPr lang="en-US" sz="1800" dirty="0"/>
                  </a:p>
                </c:rich>
              </c:tx>
              <c:numFmt formatCode="General" sourceLinked="0"/>
            </c:trendlineLbl>
          </c:trendline>
          <c:xVal>
            <c:numRef>
              <c:f>'Mt Sinai Cor REFINED BA'!$P$504:$P$517</c:f>
              <c:numCache>
                <c:formatCode>General</c:formatCode>
                <c:ptCount val="14"/>
                <c:pt idx="0">
                  <c:v>45.31</c:v>
                </c:pt>
                <c:pt idx="1">
                  <c:v>143.16999999999999</c:v>
                </c:pt>
                <c:pt idx="2">
                  <c:v>123.23</c:v>
                </c:pt>
                <c:pt idx="3">
                  <c:v>103.3</c:v>
                </c:pt>
                <c:pt idx="4">
                  <c:v>167.81</c:v>
                </c:pt>
                <c:pt idx="5">
                  <c:v>48.21</c:v>
                </c:pt>
                <c:pt idx="6">
                  <c:v>65.97</c:v>
                </c:pt>
                <c:pt idx="7">
                  <c:v>247.19</c:v>
                </c:pt>
                <c:pt idx="8">
                  <c:v>191.74</c:v>
                </c:pt>
                <c:pt idx="9">
                  <c:v>31.17</c:v>
                </c:pt>
                <c:pt idx="10">
                  <c:v>234.87</c:v>
                </c:pt>
                <c:pt idx="11">
                  <c:v>64.150000000000006</c:v>
                </c:pt>
                <c:pt idx="12">
                  <c:v>140.27000000000001</c:v>
                </c:pt>
                <c:pt idx="13">
                  <c:v>235.23</c:v>
                </c:pt>
              </c:numCache>
            </c:numRef>
          </c:xVal>
          <c:yVal>
            <c:numRef>
              <c:f>'Mt Sinai Cor REFINED BA'!$P$518:$P$531</c:f>
              <c:numCache>
                <c:formatCode>General</c:formatCode>
                <c:ptCount val="14"/>
                <c:pt idx="0">
                  <c:v>46.805</c:v>
                </c:pt>
                <c:pt idx="1">
                  <c:v>153.988</c:v>
                </c:pt>
                <c:pt idx="2">
                  <c:v>134.56399999999999</c:v>
                </c:pt>
                <c:pt idx="3">
                  <c:v>108.94499999999999</c:v>
                </c:pt>
                <c:pt idx="4">
                  <c:v>185.23500000000001</c:v>
                </c:pt>
                <c:pt idx="5">
                  <c:v>54.396999999999998</c:v>
                </c:pt>
                <c:pt idx="6">
                  <c:v>66.665999999999997</c:v>
                </c:pt>
                <c:pt idx="7">
                  <c:v>264.22300000000001</c:v>
                </c:pt>
                <c:pt idx="8">
                  <c:v>198.06399999999999</c:v>
                </c:pt>
                <c:pt idx="9">
                  <c:v>36.869</c:v>
                </c:pt>
                <c:pt idx="10">
                  <c:v>233.97200000000001</c:v>
                </c:pt>
                <c:pt idx="11">
                  <c:v>68.057000000000002</c:v>
                </c:pt>
                <c:pt idx="12">
                  <c:v>153.47900000000001</c:v>
                </c:pt>
                <c:pt idx="13">
                  <c:v>251.89099999999999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BDD-4727-BE84-8A4122A57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2114096"/>
        <c:axId val="832121712"/>
      </c:scatterChart>
      <c:valAx>
        <c:axId val="832114096"/>
        <c:scaling>
          <c:orientation val="minMax"/>
          <c:max val="275"/>
          <c:min val="25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Sanis (ng/mL)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2121712"/>
        <c:crosses val="min"/>
        <c:crossBetween val="midCat"/>
        <c:majorUnit val="25"/>
        <c:minorUnit val="25"/>
      </c:valAx>
      <c:valAx>
        <c:axId val="832121712"/>
        <c:scaling>
          <c:orientation val="minMax"/>
          <c:max val="275"/>
          <c:min val="25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 baseline="0"/>
                  <a:t>Mount Sinai (ng/mL)</a:t>
                </a:r>
                <a:endParaRPr lang="en-US"/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2114096"/>
        <c:crosses val="min"/>
        <c:crossBetween val="midCat"/>
        <c:majorUnit val="25"/>
        <c:minorUnit val="25"/>
      </c:valAx>
    </c:plotArea>
    <c:plotVisOnly val="0"/>
    <c:dispBlanksAs val="gap"/>
    <c:showDLblsOverMax val="0"/>
  </c:chart>
  <c:spPr>
    <a:ln w="12700">
      <a:solidFill>
        <a:schemeClr val="accent1"/>
      </a:solidFill>
      <a:prstDash val="solid"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7.9012345679012348E-3"/>
          <c:y val="1.5802466677948216E-2"/>
          <c:w val="0.9916049382716049"/>
          <c:h val="0.98370355070227655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6F23-4EBF-B87C-68ED453112D3}"/>
            </c:ext>
          </c:extLst>
        </c:ser>
        <c:ser>
          <c:idx val="1"/>
          <c:order val="1"/>
          <c:tx>
            <c:v>Mean
(8.2525)</c:v>
          </c:tx>
          <c:spPr>
            <a:ln w="25400">
              <a:solidFill>
                <a:srgbClr val="0082C8"/>
              </a:solidFill>
              <a:prstDash val="solid"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1-6F23-4EBF-B87C-68ED453112D3}"/>
            </c:ext>
          </c:extLst>
        </c:ser>
        <c:ser>
          <c:idx val="2"/>
          <c:order val="2"/>
          <c:tx>
            <c:v>95% LoA
(-3.8937 to 20.3987)</c:v>
          </c:tx>
          <c:spPr>
            <a:ln w="12700">
              <a:solidFill>
                <a:srgbClr val="0082C8"/>
              </a:solidFill>
              <a:prstDash val="lgDash"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2-6F23-4EBF-B87C-68ED45311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2121168"/>
        <c:axId val="832108656"/>
      </c:scatterChart>
      <c:valAx>
        <c:axId val="832121168"/>
        <c:scaling>
          <c:orientation val="minMax"/>
        </c:scaling>
        <c:delete val="1"/>
        <c:axPos val="b"/>
        <c:majorTickMark val="out"/>
        <c:minorTickMark val="none"/>
        <c:tickLblPos val="nextTo"/>
        <c:crossAx val="832108656"/>
        <c:crosses val="min"/>
        <c:crossBetween val="midCat"/>
      </c:valAx>
      <c:valAx>
        <c:axId val="832108656"/>
        <c:scaling>
          <c:orientation val="minMax"/>
        </c:scaling>
        <c:delete val="1"/>
        <c:axPos val="l"/>
        <c:majorTickMark val="out"/>
        <c:minorTickMark val="none"/>
        <c:tickLblPos val="nextTo"/>
        <c:crossAx val="832121168"/>
        <c:crosses val="min"/>
        <c:crossBetween val="midCat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782810926411976"/>
          <c:y val="0.40372354467252286"/>
          <c:w val="0.22171890735880237"/>
          <c:h val="0.20423892100192678"/>
        </c:manualLayout>
      </c:layout>
      <c:overlay val="1"/>
      <c:txPr>
        <a:bodyPr/>
        <a:lstStyle/>
        <a:p>
          <a:pPr>
            <a:defRPr sz="900" b="0" i="0"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gap"/>
    <c:showDLblsOverMax val="0"/>
  </c:chart>
  <c:spPr>
    <a:ln w="12700">
      <a:solidFill>
        <a:srgbClr val="F0F0F0"/>
      </a:solidFill>
      <a:prstDash val="solid"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72199170124481"/>
          <c:y val="2.8872908227512071E-2"/>
          <c:w val="0.8"/>
          <c:h val="0.84007707129094411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37FE-458C-AA11-30B25889317A}"/>
            </c:ext>
          </c:extLst>
        </c:ser>
        <c:ser>
          <c:idx val="1"/>
          <c:order val="1"/>
          <c:tx>
            <c:v>Identity</c:v>
          </c:tx>
          <c:spPr>
            <a:ln w="12700">
              <a:solidFill>
                <a:srgbClr val="B0B0B0"/>
              </a:solidFill>
              <a:prstDash val="solid"/>
            </a:ln>
          </c:spPr>
          <c:marker>
            <c:symbol val="none"/>
          </c:marker>
          <c:xVal>
            <c:numRef>
              <c:f>'Mt Sinai Cor REFINED BA'!$P$532:$P$533</c:f>
              <c:numCache>
                <c:formatCode>General</c:formatCode>
                <c:ptCount val="2"/>
                <c:pt idx="0">
                  <c:v>25</c:v>
                </c:pt>
                <c:pt idx="1">
                  <c:v>275</c:v>
                </c:pt>
              </c:numCache>
            </c:numRef>
          </c:xVal>
          <c:yVal>
            <c:numRef>
              <c:f>'Mt Sinai Cor REFINED BA'!$P$534:$P$535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7FE-458C-AA11-30B25889317A}"/>
            </c:ext>
          </c:extLst>
        </c:ser>
        <c:ser>
          <c:idx val="2"/>
          <c:order val="2"/>
          <c:tx>
            <c:v/>
          </c:tx>
          <c:spPr>
            <a:ln w="19050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6350">
                <a:noFill/>
              </a:ln>
            </c:spPr>
          </c:marker>
          <c:xVal>
            <c:numRef>
              <c:f>'Mt Sinai Cor REFINED BA'!$P$536:$P$549</c:f>
              <c:numCache>
                <c:formatCode>General</c:formatCode>
                <c:ptCount val="14"/>
                <c:pt idx="0">
                  <c:v>46.057500000000005</c:v>
                </c:pt>
                <c:pt idx="1">
                  <c:v>148.57900000000001</c:v>
                </c:pt>
                <c:pt idx="2">
                  <c:v>128.89699999999999</c:v>
                </c:pt>
                <c:pt idx="3">
                  <c:v>106.1225</c:v>
                </c:pt>
                <c:pt idx="4">
                  <c:v>176.52250000000001</c:v>
                </c:pt>
                <c:pt idx="5">
                  <c:v>51.3035</c:v>
                </c:pt>
                <c:pt idx="6">
                  <c:v>66.317999999999998</c:v>
                </c:pt>
                <c:pt idx="7">
                  <c:v>255.70650000000001</c:v>
                </c:pt>
                <c:pt idx="8">
                  <c:v>194.90199999999999</c:v>
                </c:pt>
                <c:pt idx="9">
                  <c:v>34.019500000000001</c:v>
                </c:pt>
                <c:pt idx="10">
                  <c:v>234.42099999999999</c:v>
                </c:pt>
                <c:pt idx="11">
                  <c:v>66.103499999999997</c:v>
                </c:pt>
                <c:pt idx="12">
                  <c:v>146.87450000000001</c:v>
                </c:pt>
                <c:pt idx="13">
                  <c:v>243.56049999999999</c:v>
                </c:pt>
              </c:numCache>
            </c:numRef>
          </c:xVal>
          <c:yVal>
            <c:numRef>
              <c:f>'Mt Sinai Cor REFINED BA'!$P$550:$P$563</c:f>
              <c:numCache>
                <c:formatCode>General</c:formatCode>
                <c:ptCount val="14"/>
                <c:pt idx="0">
                  <c:v>1.4949999999999974</c:v>
                </c:pt>
                <c:pt idx="1">
                  <c:v>10.818000000000012</c:v>
                </c:pt>
                <c:pt idx="2">
                  <c:v>11.333999999999989</c:v>
                </c:pt>
                <c:pt idx="3">
                  <c:v>5.644999999999996</c:v>
                </c:pt>
                <c:pt idx="4">
                  <c:v>17.425000000000011</c:v>
                </c:pt>
                <c:pt idx="5">
                  <c:v>6.1869999999999976</c:v>
                </c:pt>
                <c:pt idx="6">
                  <c:v>0.69599999999999795</c:v>
                </c:pt>
                <c:pt idx="7">
                  <c:v>17.033000000000015</c:v>
                </c:pt>
                <c:pt idx="8">
                  <c:v>6.3239999999999839</c:v>
                </c:pt>
                <c:pt idx="9">
                  <c:v>5.6989999999999981</c:v>
                </c:pt>
                <c:pt idx="10">
                  <c:v>-0.89799999999999613</c:v>
                </c:pt>
                <c:pt idx="11">
                  <c:v>3.9069999999999965</c:v>
                </c:pt>
                <c:pt idx="12">
                  <c:v>13.209000000000003</c:v>
                </c:pt>
                <c:pt idx="13">
                  <c:v>16.661000000000001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7FE-458C-AA11-30B25889317A}"/>
            </c:ext>
          </c:extLst>
        </c:ser>
        <c:ser>
          <c:idx val="3"/>
          <c:order val="3"/>
          <c:tx>
            <c:v>Mean
(8.2525)</c:v>
          </c:tx>
          <c:spPr>
            <a:ln w="25400">
              <a:solidFill>
                <a:srgbClr val="0082C8"/>
              </a:solidFill>
              <a:prstDash val="solid"/>
            </a:ln>
          </c:spPr>
          <c:marker>
            <c:symbol val="none"/>
          </c:marker>
          <c:xVal>
            <c:numRef>
              <c:f>'Mt Sinai Cor REFINED BA'!$P$564:$P$565</c:f>
              <c:numCache>
                <c:formatCode>General</c:formatCode>
                <c:ptCount val="2"/>
                <c:pt idx="0">
                  <c:v>34.019500000000001</c:v>
                </c:pt>
                <c:pt idx="1">
                  <c:v>255.70650000000001</c:v>
                </c:pt>
              </c:numCache>
            </c:numRef>
          </c:xVal>
          <c:yVal>
            <c:numRef>
              <c:f>'Mt Sinai Cor REFINED BA'!$P$566:$P$567</c:f>
              <c:numCache>
                <c:formatCode>General</c:formatCode>
                <c:ptCount val="2"/>
                <c:pt idx="0">
                  <c:v>8.2524999999999995</c:v>
                </c:pt>
                <c:pt idx="1">
                  <c:v>8.2524999999999995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7FE-458C-AA11-30B25889317A}"/>
            </c:ext>
          </c:extLst>
        </c:ser>
        <c:ser>
          <c:idx val="4"/>
          <c:order val="4"/>
          <c:tx>
            <c:v>95% LoA
(-3.8937 to 20.3987)</c:v>
          </c:tx>
          <c:spPr>
            <a:ln w="12700">
              <a:solidFill>
                <a:srgbClr val="0082C8"/>
              </a:solidFill>
              <a:prstDash val="lgDash"/>
            </a:ln>
          </c:spPr>
          <c:marker>
            <c:symbol val="none"/>
          </c:marker>
          <c:dPt>
            <c:idx val="2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37FE-458C-AA11-30B25889317A}"/>
              </c:ext>
            </c:extLst>
          </c:dPt>
          <c:xVal>
            <c:numRef>
              <c:f>'Mt Sinai Cor REFINED BA'!$P$568:$P$571</c:f>
              <c:numCache>
                <c:formatCode>General</c:formatCode>
                <c:ptCount val="4"/>
                <c:pt idx="0">
                  <c:v>34.019500000000001</c:v>
                </c:pt>
                <c:pt idx="1">
                  <c:v>255.70650000000001</c:v>
                </c:pt>
                <c:pt idx="2">
                  <c:v>34.019500000000001</c:v>
                </c:pt>
                <c:pt idx="3">
                  <c:v>255.70650000000001</c:v>
                </c:pt>
              </c:numCache>
            </c:numRef>
          </c:xVal>
          <c:yVal>
            <c:numRef>
              <c:f>'Mt Sinai Cor REFINED BA'!$P$572:$P$575</c:f>
              <c:numCache>
                <c:formatCode>General</c:formatCode>
                <c:ptCount val="4"/>
                <c:pt idx="0">
                  <c:v>-3.8937247193456557</c:v>
                </c:pt>
                <c:pt idx="1">
                  <c:v>-3.8937247193456557</c:v>
                </c:pt>
                <c:pt idx="2">
                  <c:v>20.398724719345655</c:v>
                </c:pt>
                <c:pt idx="3">
                  <c:v>20.398724719345655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7FE-458C-AA11-30B258893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1762608"/>
        <c:axId val="651766416"/>
      </c:scatterChart>
      <c:valAx>
        <c:axId val="651762608"/>
        <c:scaling>
          <c:orientation val="minMax"/>
          <c:max val="275"/>
          <c:min val="25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(Target + Conc.) / 2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1766416"/>
        <c:crosses val="min"/>
        <c:crossBetween val="midCat"/>
        <c:majorUnit val="50"/>
        <c:minorUnit val="25"/>
      </c:valAx>
      <c:valAx>
        <c:axId val="651766416"/>
        <c:scaling>
          <c:orientation val="minMax"/>
          <c:max val="45"/>
          <c:min val="-35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Conc. - Target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1762608"/>
        <c:crosses val="min"/>
        <c:crossBetween val="midCat"/>
        <c:majorUnit val="10"/>
        <c:minorUnit val="10"/>
      </c:valAx>
    </c:plotArea>
    <c:plotVisOnly val="0"/>
    <c:dispBlanksAs val="gap"/>
    <c:showDLblsOverMax val="0"/>
  </c:chart>
  <c:spPr>
    <a:ln w="12700">
      <a:solidFill>
        <a:srgbClr val="F0F0F0"/>
      </a:solidFill>
      <a:prstDash val="solid"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65853658536592E-2"/>
          <c:y val="2.8872908227512071E-2"/>
          <c:w val="0.91463414634146345"/>
          <c:h val="0.84007707129094411"/>
        </c:manualLayout>
      </c:layout>
      <c:barChart>
        <c:barDir val="bar"/>
        <c:grouping val="clustered"/>
        <c:varyColors val="0"/>
        <c:ser>
          <c:idx val="2"/>
          <c:order val="2"/>
          <c:tx>
            <c:v>Frequency</c:v>
          </c:tx>
          <c:spPr>
            <a:solidFill>
              <a:srgbClr val="8CCE5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'Mt Sinai Cor REFINED BA'!$P$576:$P$580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4-4593-BC89-8A8D67293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1763152"/>
        <c:axId val="651760432"/>
      </c:barChar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1-A764-4593-BC89-8A8D67293858}"/>
            </c:ext>
          </c:extLst>
        </c:ser>
        <c:ser>
          <c:idx val="1"/>
          <c:order val="1"/>
          <c:tx>
            <c:v>Labels</c:v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2-A764-4593-BC89-8A8D67293858}"/>
            </c:ext>
          </c:extLst>
        </c:ser>
        <c:ser>
          <c:idx val="3"/>
          <c:order val="3"/>
          <c:tx>
            <c:v>Normal distribution</c:v>
          </c:tx>
          <c:spPr>
            <a:ln w="25400">
              <a:solidFill>
                <a:srgbClr val="E61C1B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A764-4593-BC89-8A8D67293858}"/>
              </c:ext>
            </c:extLst>
          </c:dPt>
          <c:xVal>
            <c:numRef>
              <c:f>'Mt Sinai Cor REFINED BA'!$P$684:$P$786</c:f>
              <c:numCache>
                <c:formatCode>General</c:formatCode>
                <c:ptCount val="103"/>
                <c:pt idx="0">
                  <c:v>2.7648744473457627E-4</c:v>
                </c:pt>
                <c:pt idx="1">
                  <c:v>2.7648744473457627E-4</c:v>
                </c:pt>
                <c:pt idx="2">
                  <c:v>3.9811262488027843E-4</c:v>
                </c:pt>
                <c:pt idx="3">
                  <c:v>5.6952055973316033E-4</c:v>
                </c:pt>
                <c:pt idx="4">
                  <c:v>8.0944209270318211E-4</c:v>
                </c:pt>
                <c:pt idx="5">
                  <c:v>1.1429706657941922E-3</c:v>
                </c:pt>
                <c:pt idx="6">
                  <c:v>1.6034569537739763E-3</c:v>
                </c:pt>
                <c:pt idx="7">
                  <c:v>2.2348709368352356E-3</c:v>
                </c:pt>
                <c:pt idx="8">
                  <c:v>3.0947139433049821E-3</c:v>
                </c:pt>
                <c:pt idx="9">
                  <c:v>4.2575670575885774E-3</c:v>
                </c:pt>
                <c:pt idx="10">
                  <c:v>5.8193623994080169E-3</c:v>
                </c:pt>
                <c:pt idx="11">
                  <c:v>7.9024586446042929E-3</c:v>
                </c:pt>
                <c:pt idx="12">
                  <c:v>1.066159009698861E-2</c:v>
                </c:pt>
                <c:pt idx="13">
                  <c:v>1.4290737841295644E-2</c:v>
                </c:pt>
                <c:pt idx="14">
                  <c:v>1.9030940206216439E-2</c:v>
                </c:pt>
                <c:pt idx="15">
                  <c:v>2.5179016277779069E-2</c:v>
                </c:pt>
                <c:pt idx="16">
                  <c:v>3.3097119185256756E-2</c:v>
                </c:pt>
                <c:pt idx="17">
                  <c:v>4.3222964541387375E-2</c:v>
                </c:pt>
                <c:pt idx="18">
                  <c:v>5.6080493764987097E-2</c:v>
                </c:pt>
                <c:pt idx="19">
                  <c:v>7.2290633124874895E-2</c:v>
                </c:pt>
                <c:pt idx="20">
                  <c:v>9.2581699625545716E-2</c:v>
                </c:pt>
                <c:pt idx="21">
                  <c:v>0.11779888826637343</c:v>
                </c:pt>
                <c:pt idx="22">
                  <c:v>0.14891215741667108</c:v>
                </c:pt>
                <c:pt idx="23">
                  <c:v>0.1870217174924067</c:v>
                </c:pt>
                <c:pt idx="24">
                  <c:v>0.23336023190972457</c:v>
                </c:pt>
                <c:pt idx="25">
                  <c:v>0.28929076896107975</c:v>
                </c:pt>
                <c:pt idx="26">
                  <c:v>0.35629951031713142</c:v>
                </c:pt>
                <c:pt idx="27">
                  <c:v>0.43598223811748271</c:v>
                </c:pt>
                <c:pt idx="28">
                  <c:v>0.53002369934313542</c:v>
                </c:pt>
                <c:pt idx="29">
                  <c:v>0.64016909305174619</c:v>
                </c:pt>
                <c:pt idx="30">
                  <c:v>0.76818715006582294</c:v>
                </c:pt>
                <c:pt idx="31">
                  <c:v>0.91582457888419289</c:v>
                </c:pt>
                <c:pt idx="32">
                  <c:v>1.0847520339523984</c:v>
                </c:pt>
                <c:pt idx="33">
                  <c:v>1.2765022150122476</c:v>
                </c:pt>
                <c:pt idx="34">
                  <c:v>1.4924012144714331</c:v>
                </c:pt>
                <c:pt idx="35">
                  <c:v>1.7334947721828211</c:v>
                </c:pt>
                <c:pt idx="36">
                  <c:v>2.0004716457941543</c:v>
                </c:pt>
                <c:pt idx="37">
                  <c:v>2.2935868264567021</c:v>
                </c:pt>
                <c:pt idx="38">
                  <c:v>2.6125877867153497</c:v>
                </c:pt>
                <c:pt idx="39">
                  <c:v>2.9566473005928757</c:v>
                </c:pt>
                <c:pt idx="40">
                  <c:v>3.3243065868809945</c:v>
                </c:pt>
                <c:pt idx="41">
                  <c:v>3.7134325610773393</c:v>
                </c:pt>
                <c:pt idx="42">
                  <c:v>4.1211928120428407</c:v>
                </c:pt>
                <c:pt idx="43">
                  <c:v>4.5440515293197166</c:v>
                </c:pt>
                <c:pt idx="44">
                  <c:v>4.9777889920651228</c:v>
                </c:pt>
                <c:pt idx="45">
                  <c:v>5.4175464014825785</c:v>
                </c:pt>
                <c:pt idx="46">
                  <c:v>5.8578968220541503</c:v>
                </c:pt>
                <c:pt idx="47">
                  <c:v>6.2929418349906472</c:v>
                </c:pt>
                <c:pt idx="48">
                  <c:v>6.7164322564508359</c:v>
                </c:pt>
                <c:pt idx="49">
                  <c:v>7.1219100009007414</c:v>
                </c:pt>
                <c:pt idx="50">
                  <c:v>7.5028669515326358</c:v>
                </c:pt>
                <c:pt idx="51">
                  <c:v>7.8529156124517634</c:v>
                </c:pt>
                <c:pt idx="52">
                  <c:v>8.1659654358481699</c:v>
                </c:pt>
                <c:pt idx="53">
                  <c:v>8.4363981073875625</c:v>
                </c:pt>
                <c:pt idx="54">
                  <c:v>8.6592347863210843</c:v>
                </c:pt>
                <c:pt idx="55">
                  <c:v>8.8302883664704712</c:v>
                </c:pt>
                <c:pt idx="56">
                  <c:v>8.946294261505523</c:v>
                </c:pt>
                <c:pt idx="57">
                  <c:v>9.0050140103276171</c:v>
                </c:pt>
                <c:pt idx="58">
                  <c:v>9.0053071097968456</c:v>
                </c:pt>
                <c:pt idx="59">
                  <c:v>8.9471678546319655</c:v>
                </c:pt>
                <c:pt idx="60">
                  <c:v>8.8317255221021629</c:v>
                </c:pt>
                <c:pt idx="61">
                  <c:v>8.6612078931582968</c:v>
                </c:pt>
                <c:pt idx="62">
                  <c:v>8.4388697561646051</c:v>
                </c:pt>
                <c:pt idx="63">
                  <c:v>8.168889598601103</c:v>
                </c:pt>
                <c:pt idx="64">
                  <c:v>7.8562390669528988</c:v>
                </c:pt>
                <c:pt idx="65">
                  <c:v>7.5065308893582872</c:v>
                </c:pt>
                <c:pt idx="66">
                  <c:v>7.125851751391779</c:v>
                </c:pt>
                <c:pt idx="67">
                  <c:v>6.7205870562717633</c:v>
                </c:pt>
                <c:pt idx="68">
                  <c:v>6.2972445740982321</c:v>
                </c:pt>
                <c:pt idx="69">
                  <c:v>5.862283701426052</c:v>
                </c:pt>
                <c:pt idx="70">
                  <c:v>5.4219564454997666</c:v>
                </c:pt>
                <c:pt idx="71">
                  <c:v>4.9821653683938187</c:v>
                </c:pt>
                <c:pt idx="72">
                  <c:v>4.5483426407888814</c:v>
                </c:pt>
                <c:pt idx="73">
                  <c:v>4.1253531375925689</c:v>
                </c:pt>
                <c:pt idx="74">
                  <c:v>3.7174232355902759</c:v>
                </c:pt>
                <c:pt idx="75">
                  <c:v>3.3280957218816143</c:v>
                </c:pt>
                <c:pt idx="76">
                  <c:v>2.9602100587818891</c:v>
                </c:pt>
                <c:pt idx="77">
                  <c:v>2.6159062326018319</c:v>
                </c:pt>
                <c:pt idx="78">
                  <c:v>2.2966495826125453</c:v>
                </c:pt>
                <c:pt idx="79">
                  <c:v>2.0032733892974388</c:v>
                </c:pt>
                <c:pt idx="80">
                  <c:v>1.7360356086069375</c:v>
                </c:pt>
                <c:pt idx="81">
                  <c:v>1.4946859674238977</c:v>
                </c:pt>
                <c:pt idx="82">
                  <c:v>1.2785396679565066</c:v>
                </c:pt>
                <c:pt idx="83">
                  <c:v>1.0865541581704146</c:v>
                </c:pt>
                <c:pt idx="84">
                  <c:v>0.9174057773260581</c:v>
                </c:pt>
                <c:pt idx="85">
                  <c:v>0.76956354187781195</c:v>
                </c:pt>
                <c:pt idx="86">
                  <c:v>0.64135785816385971</c:v>
                </c:pt>
                <c:pt idx="87">
                  <c:v>0.53104249698917683</c:v>
                </c:pt>
                <c:pt idx="88">
                  <c:v>0.43684870786433738</c:v>
                </c:pt>
                <c:pt idx="89">
                  <c:v>0.35703085934307061</c:v>
                </c:pt>
                <c:pt idx="90">
                  <c:v>0.28990344512598837</c:v>
                </c:pt>
                <c:pt idx="91">
                  <c:v>0.23386967871547051</c:v>
                </c:pt>
                <c:pt idx="92">
                  <c:v>0.18744220438782502</c:v>
                </c:pt>
                <c:pt idx="93">
                  <c:v>0.149256677052028</c:v>
                </c:pt>
                <c:pt idx="94">
                  <c:v>0.11807911119482332</c:v>
                </c:pt>
                <c:pt idx="95">
                  <c:v>9.2807976498950603E-2</c:v>
                </c:pt>
                <c:pt idx="96">
                  <c:v>7.2472034531858326E-2</c:v>
                </c:pt>
                <c:pt idx="97">
                  <c:v>5.6224878393272011E-2</c:v>
                </c:pt>
                <c:pt idx="98">
                  <c:v>4.3337067196428464E-2</c:v>
                </c:pt>
                <c:pt idx="99">
                  <c:v>3.3186651251742569E-2</c:v>
                </c:pt>
                <c:pt idx="100">
                  <c:v>2.5248772370845211E-2</c:v>
                </c:pt>
                <c:pt idx="101">
                  <c:v>1.9084905942091078E-2</c:v>
                </c:pt>
                <c:pt idx="102">
                  <c:v>1.4332194796969653E-2</c:v>
                </c:pt>
              </c:numCache>
            </c:numRef>
          </c:xVal>
          <c:yVal>
            <c:numRef>
              <c:f>'Mt Sinai Cor REFINED BA'!$P$581:$P$683</c:f>
              <c:numCache>
                <c:formatCode>General</c:formatCode>
                <c:ptCount val="103"/>
                <c:pt idx="0">
                  <c:v>-20</c:v>
                </c:pt>
                <c:pt idx="1">
                  <c:v>-20</c:v>
                </c:pt>
                <c:pt idx="2">
                  <c:v>-19.5</c:v>
                </c:pt>
                <c:pt idx="3">
                  <c:v>-19</c:v>
                </c:pt>
                <c:pt idx="4">
                  <c:v>-18.5</c:v>
                </c:pt>
                <c:pt idx="5">
                  <c:v>-18</c:v>
                </c:pt>
                <c:pt idx="6">
                  <c:v>-17.5</c:v>
                </c:pt>
                <c:pt idx="7">
                  <c:v>-17</c:v>
                </c:pt>
                <c:pt idx="8">
                  <c:v>-16.5</c:v>
                </c:pt>
                <c:pt idx="9">
                  <c:v>-16</c:v>
                </c:pt>
                <c:pt idx="10">
                  <c:v>-15.5</c:v>
                </c:pt>
                <c:pt idx="11">
                  <c:v>-15</c:v>
                </c:pt>
                <c:pt idx="12">
                  <c:v>-14.5</c:v>
                </c:pt>
                <c:pt idx="13">
                  <c:v>-14</c:v>
                </c:pt>
                <c:pt idx="14">
                  <c:v>-13.5</c:v>
                </c:pt>
                <c:pt idx="15">
                  <c:v>-13</c:v>
                </c:pt>
                <c:pt idx="16">
                  <c:v>-12.5</c:v>
                </c:pt>
                <c:pt idx="17">
                  <c:v>-12</c:v>
                </c:pt>
                <c:pt idx="18">
                  <c:v>-11.5</c:v>
                </c:pt>
                <c:pt idx="19">
                  <c:v>-11</c:v>
                </c:pt>
                <c:pt idx="20">
                  <c:v>-10.5</c:v>
                </c:pt>
                <c:pt idx="21">
                  <c:v>-10</c:v>
                </c:pt>
                <c:pt idx="22">
                  <c:v>-9.5</c:v>
                </c:pt>
                <c:pt idx="23">
                  <c:v>-9</c:v>
                </c:pt>
                <c:pt idx="24">
                  <c:v>-8.5</c:v>
                </c:pt>
                <c:pt idx="25">
                  <c:v>-8</c:v>
                </c:pt>
                <c:pt idx="26">
                  <c:v>-7.5</c:v>
                </c:pt>
                <c:pt idx="27">
                  <c:v>-7</c:v>
                </c:pt>
                <c:pt idx="28">
                  <c:v>-6.5</c:v>
                </c:pt>
                <c:pt idx="29">
                  <c:v>-6</c:v>
                </c:pt>
                <c:pt idx="30">
                  <c:v>-5.5</c:v>
                </c:pt>
                <c:pt idx="31">
                  <c:v>-5</c:v>
                </c:pt>
                <c:pt idx="32">
                  <c:v>-4.5</c:v>
                </c:pt>
                <c:pt idx="33">
                  <c:v>-4</c:v>
                </c:pt>
                <c:pt idx="34">
                  <c:v>-3.5</c:v>
                </c:pt>
                <c:pt idx="35">
                  <c:v>-3</c:v>
                </c:pt>
                <c:pt idx="36">
                  <c:v>-2.5</c:v>
                </c:pt>
                <c:pt idx="37">
                  <c:v>-2</c:v>
                </c:pt>
                <c:pt idx="38">
                  <c:v>-1.5</c:v>
                </c:pt>
                <c:pt idx="39">
                  <c:v>-1</c:v>
                </c:pt>
                <c:pt idx="40">
                  <c:v>-0.5</c:v>
                </c:pt>
                <c:pt idx="41">
                  <c:v>0</c:v>
                </c:pt>
                <c:pt idx="42">
                  <c:v>0.5</c:v>
                </c:pt>
                <c:pt idx="43">
                  <c:v>1</c:v>
                </c:pt>
                <c:pt idx="44">
                  <c:v>1.5</c:v>
                </c:pt>
                <c:pt idx="45">
                  <c:v>2</c:v>
                </c:pt>
                <c:pt idx="46">
                  <c:v>2.5</c:v>
                </c:pt>
                <c:pt idx="47">
                  <c:v>3</c:v>
                </c:pt>
                <c:pt idx="48">
                  <c:v>3.5</c:v>
                </c:pt>
                <c:pt idx="49">
                  <c:v>4</c:v>
                </c:pt>
                <c:pt idx="50">
                  <c:v>4.5</c:v>
                </c:pt>
                <c:pt idx="51">
                  <c:v>5</c:v>
                </c:pt>
                <c:pt idx="52">
                  <c:v>5.5</c:v>
                </c:pt>
                <c:pt idx="53">
                  <c:v>6</c:v>
                </c:pt>
                <c:pt idx="54">
                  <c:v>6.5</c:v>
                </c:pt>
                <c:pt idx="55">
                  <c:v>7</c:v>
                </c:pt>
                <c:pt idx="56">
                  <c:v>7.5</c:v>
                </c:pt>
                <c:pt idx="57">
                  <c:v>8</c:v>
                </c:pt>
                <c:pt idx="58">
                  <c:v>8.5</c:v>
                </c:pt>
                <c:pt idx="59">
                  <c:v>9</c:v>
                </c:pt>
                <c:pt idx="60">
                  <c:v>9.5</c:v>
                </c:pt>
                <c:pt idx="61">
                  <c:v>10</c:v>
                </c:pt>
                <c:pt idx="62">
                  <c:v>10.5</c:v>
                </c:pt>
                <c:pt idx="63">
                  <c:v>11</c:v>
                </c:pt>
                <c:pt idx="64">
                  <c:v>11.5</c:v>
                </c:pt>
                <c:pt idx="65">
                  <c:v>12</c:v>
                </c:pt>
                <c:pt idx="66">
                  <c:v>12.5</c:v>
                </c:pt>
                <c:pt idx="67">
                  <c:v>13</c:v>
                </c:pt>
                <c:pt idx="68">
                  <c:v>13.5</c:v>
                </c:pt>
                <c:pt idx="69">
                  <c:v>14</c:v>
                </c:pt>
                <c:pt idx="70">
                  <c:v>14.5</c:v>
                </c:pt>
                <c:pt idx="71">
                  <c:v>15</c:v>
                </c:pt>
                <c:pt idx="72">
                  <c:v>15.5</c:v>
                </c:pt>
                <c:pt idx="73">
                  <c:v>16</c:v>
                </c:pt>
                <c:pt idx="74">
                  <c:v>16.5</c:v>
                </c:pt>
                <c:pt idx="75">
                  <c:v>17</c:v>
                </c:pt>
                <c:pt idx="76">
                  <c:v>17.5</c:v>
                </c:pt>
                <c:pt idx="77">
                  <c:v>18</c:v>
                </c:pt>
                <c:pt idx="78">
                  <c:v>18.5</c:v>
                </c:pt>
                <c:pt idx="79">
                  <c:v>19</c:v>
                </c:pt>
                <c:pt idx="80">
                  <c:v>19.5</c:v>
                </c:pt>
                <c:pt idx="81">
                  <c:v>20</c:v>
                </c:pt>
                <c:pt idx="82">
                  <c:v>20.5</c:v>
                </c:pt>
                <c:pt idx="83">
                  <c:v>21</c:v>
                </c:pt>
                <c:pt idx="84">
                  <c:v>21.5</c:v>
                </c:pt>
                <c:pt idx="85">
                  <c:v>22</c:v>
                </c:pt>
                <c:pt idx="86">
                  <c:v>22.5</c:v>
                </c:pt>
                <c:pt idx="87">
                  <c:v>23</c:v>
                </c:pt>
                <c:pt idx="88">
                  <c:v>23.5</c:v>
                </c:pt>
                <c:pt idx="89">
                  <c:v>24</c:v>
                </c:pt>
                <c:pt idx="90">
                  <c:v>24.5</c:v>
                </c:pt>
                <c:pt idx="91">
                  <c:v>25</c:v>
                </c:pt>
                <c:pt idx="92">
                  <c:v>25.5</c:v>
                </c:pt>
                <c:pt idx="93">
                  <c:v>26</c:v>
                </c:pt>
                <c:pt idx="94">
                  <c:v>26.5</c:v>
                </c:pt>
                <c:pt idx="95">
                  <c:v>27</c:v>
                </c:pt>
                <c:pt idx="96">
                  <c:v>27.5</c:v>
                </c:pt>
                <c:pt idx="97">
                  <c:v>28</c:v>
                </c:pt>
                <c:pt idx="98">
                  <c:v>28.5</c:v>
                </c:pt>
                <c:pt idx="99">
                  <c:v>29</c:v>
                </c:pt>
                <c:pt idx="100">
                  <c:v>29.5</c:v>
                </c:pt>
                <c:pt idx="101">
                  <c:v>30</c:v>
                </c:pt>
                <c:pt idx="102">
                  <c:v>30.5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A764-4593-BC89-8A8D67293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1758256"/>
        <c:axId val="651758800"/>
      </c:scatterChart>
      <c:valAx>
        <c:axId val="651758256"/>
        <c:scaling>
          <c:orientation val="minMax"/>
          <c:max val="10"/>
          <c:min val="0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1758800"/>
        <c:crosses val="min"/>
        <c:crossBetween val="midCat"/>
        <c:majorUnit val="10"/>
        <c:minorUnit val="1"/>
      </c:valAx>
      <c:valAx>
        <c:axId val="651758800"/>
        <c:scaling>
          <c:orientation val="minMax"/>
          <c:max val="30"/>
          <c:min val="-20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1758256"/>
        <c:crosses val="min"/>
        <c:crossBetween val="midCat"/>
        <c:majorUnit val="10"/>
        <c:minorUnit val="10"/>
      </c:valAx>
      <c:valAx>
        <c:axId val="651760432"/>
        <c:scaling>
          <c:orientation val="minMax"/>
          <c:max val="10"/>
          <c:min val="0"/>
        </c:scaling>
        <c:delete val="1"/>
        <c:axPos val="b"/>
        <c:numFmt formatCode="General" sourceLinked="0"/>
        <c:majorTickMark val="none"/>
        <c:minorTickMark val="none"/>
        <c:tickLblPos val="none"/>
        <c:crossAx val="651763152"/>
        <c:crosses val="min"/>
        <c:crossBetween val="between"/>
        <c:majorUnit val="1"/>
        <c:minorUnit val="1"/>
      </c:valAx>
      <c:catAx>
        <c:axId val="651763152"/>
        <c:scaling>
          <c:orientation val="minMax"/>
        </c:scaling>
        <c:delete val="1"/>
        <c:axPos val="l"/>
        <c:majorTickMark val="out"/>
        <c:minorTickMark val="none"/>
        <c:tickLblPos val="nextTo"/>
        <c:crossAx val="651760432"/>
        <c:crosses val="min"/>
        <c:auto val="1"/>
        <c:lblAlgn val="ctr"/>
        <c:lblOffset val="100"/>
        <c:noMultiLvlLbl val="0"/>
      </c:catAx>
    </c:plotArea>
    <c:plotVisOnly val="0"/>
    <c:dispBlanksAs val="gap"/>
    <c:showDLblsOverMax val="0"/>
  </c:chart>
  <c:spPr>
    <a:ln w="12700">
      <a:solidFill>
        <a:srgbClr val="F0F0F0"/>
      </a:solidFill>
      <a:prstDash val="solid"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981902203480113E-2"/>
          <c:y val="2.0870528370583199E-2"/>
          <c:w val="0.67412328725146942"/>
          <c:h val="0.88579387186629532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AAC2-4D46-8D2A-07C48904EB2A}"/>
            </c:ext>
          </c:extLst>
        </c:ser>
        <c:ser>
          <c:idx val="1"/>
          <c:order val="1"/>
          <c:tx>
            <c:v>Identity</c:v>
          </c:tx>
          <c:spPr>
            <a:ln w="12700">
              <a:solidFill>
                <a:srgbClr val="B0B0B0"/>
              </a:solidFill>
              <a:prstDash val="solid"/>
            </a:ln>
          </c:spPr>
          <c:marker>
            <c:symbol val="none"/>
          </c:marker>
          <c:xVal>
            <c:numRef>
              <c:f>'Target, Conc. 6'!$P$500:$P$501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xVal>
          <c:yVal>
            <c:numRef>
              <c:f>'Target, Conc. 6'!$P$502:$P$503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C2-4D46-8D2A-07C48904EB2A}"/>
            </c:ext>
          </c:extLst>
        </c:ser>
        <c:ser>
          <c:idx val="2"/>
          <c:order val="2"/>
          <c:tx>
            <c:v/>
          </c:tx>
          <c:spPr>
            <a:ln w="19050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6350">
                <a:noFill/>
              </a:ln>
            </c:spPr>
          </c:marker>
          <c:xVal>
            <c:numRef>
              <c:f>'Target, Conc. 6'!$P$504:$P$531</c:f>
              <c:numCache>
                <c:formatCode>General</c:formatCode>
                <c:ptCount val="28"/>
                <c:pt idx="0">
                  <c:v>3.0053364</c:v>
                </c:pt>
                <c:pt idx="1">
                  <c:v>3.8879016000000002</c:v>
                </c:pt>
                <c:pt idx="2">
                  <c:v>0.12978899999999999</c:v>
                </c:pt>
                <c:pt idx="3">
                  <c:v>6.5038710000000002</c:v>
                </c:pt>
                <c:pt idx="4">
                  <c:v>8.0757599999999999E-2</c:v>
                </c:pt>
                <c:pt idx="5">
                  <c:v>8.0757599999999999E-2</c:v>
                </c:pt>
                <c:pt idx="6">
                  <c:v>8.0757599999999999E-2</c:v>
                </c:pt>
                <c:pt idx="7">
                  <c:v>6.1548828000000002</c:v>
                </c:pt>
                <c:pt idx="8">
                  <c:v>6.1548828000000002</c:v>
                </c:pt>
                <c:pt idx="9">
                  <c:v>3.4495032000000001</c:v>
                </c:pt>
                <c:pt idx="10">
                  <c:v>3.4495032000000001</c:v>
                </c:pt>
                <c:pt idx="11">
                  <c:v>3.4495032000000001</c:v>
                </c:pt>
                <c:pt idx="12">
                  <c:v>1.1969430000000001</c:v>
                </c:pt>
                <c:pt idx="13">
                  <c:v>1.1969430000000001</c:v>
                </c:pt>
                <c:pt idx="14">
                  <c:v>1.1969430000000001</c:v>
                </c:pt>
                <c:pt idx="15">
                  <c:v>6.5269446000000002</c:v>
                </c:pt>
                <c:pt idx="16">
                  <c:v>6.5269446000000002</c:v>
                </c:pt>
                <c:pt idx="17">
                  <c:v>1.9699085999999999</c:v>
                </c:pt>
                <c:pt idx="18">
                  <c:v>1.9699085999999999</c:v>
                </c:pt>
                <c:pt idx="19">
                  <c:v>1.9699085999999999</c:v>
                </c:pt>
                <c:pt idx="20">
                  <c:v>0.32</c:v>
                </c:pt>
                <c:pt idx="21">
                  <c:v>0.4</c:v>
                </c:pt>
                <c:pt idx="22">
                  <c:v>0.18</c:v>
                </c:pt>
                <c:pt idx="23">
                  <c:v>5.6</c:v>
                </c:pt>
                <c:pt idx="24">
                  <c:v>2.48</c:v>
                </c:pt>
                <c:pt idx="25">
                  <c:v>0.18</c:v>
                </c:pt>
                <c:pt idx="26">
                  <c:v>4.5199999999999996</c:v>
                </c:pt>
                <c:pt idx="27">
                  <c:v>4.88</c:v>
                </c:pt>
              </c:numCache>
            </c:numRef>
          </c:xVal>
          <c:yVal>
            <c:numRef>
              <c:f>'Target, Conc. 6'!$P$532:$P$559</c:f>
              <c:numCache>
                <c:formatCode>General</c:formatCode>
                <c:ptCount val="28"/>
                <c:pt idx="0">
                  <c:v>2.3780000000000001</c:v>
                </c:pt>
                <c:pt idx="1">
                  <c:v>2.9969999999999999</c:v>
                </c:pt>
                <c:pt idx="2">
                  <c:v>0.11</c:v>
                </c:pt>
                <c:pt idx="3">
                  <c:v>5.5149999999999997</c:v>
                </c:pt>
                <c:pt idx="4">
                  <c:v>9.7000000000000003E-2</c:v>
                </c:pt>
                <c:pt idx="5">
                  <c:v>0.09</c:v>
                </c:pt>
                <c:pt idx="6">
                  <c:v>0.09</c:v>
                </c:pt>
                <c:pt idx="7">
                  <c:v>4.9059999999999997</c:v>
                </c:pt>
                <c:pt idx="8">
                  <c:v>6.2969999999999997</c:v>
                </c:pt>
                <c:pt idx="9">
                  <c:v>2.8969999999999998</c:v>
                </c:pt>
                <c:pt idx="10">
                  <c:v>3.78</c:v>
                </c:pt>
                <c:pt idx="11">
                  <c:v>3.347</c:v>
                </c:pt>
                <c:pt idx="12">
                  <c:v>0.98099999999999998</c:v>
                </c:pt>
                <c:pt idx="13">
                  <c:v>1.141</c:v>
                </c:pt>
                <c:pt idx="14">
                  <c:v>0.996</c:v>
                </c:pt>
                <c:pt idx="15">
                  <c:v>6.383</c:v>
                </c:pt>
                <c:pt idx="16">
                  <c:v>5.9269999999999996</c:v>
                </c:pt>
                <c:pt idx="17">
                  <c:v>1.732</c:v>
                </c:pt>
                <c:pt idx="18">
                  <c:v>1.6990000000000001</c:v>
                </c:pt>
                <c:pt idx="19">
                  <c:v>1.9359999999999999</c:v>
                </c:pt>
                <c:pt idx="20">
                  <c:v>0.436</c:v>
                </c:pt>
                <c:pt idx="21">
                  <c:v>0.46899999999999997</c:v>
                </c:pt>
                <c:pt idx="22">
                  <c:v>0.124</c:v>
                </c:pt>
                <c:pt idx="23">
                  <c:v>4.7240000000000002</c:v>
                </c:pt>
                <c:pt idx="24">
                  <c:v>2.0310000000000001</c:v>
                </c:pt>
                <c:pt idx="25">
                  <c:v>0.17399999999999999</c:v>
                </c:pt>
                <c:pt idx="26">
                  <c:v>4.1879999999999997</c:v>
                </c:pt>
                <c:pt idx="27">
                  <c:v>3.8679999999999999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AC2-4D46-8D2A-07C48904EB2A}"/>
            </c:ext>
          </c:extLst>
        </c:ser>
        <c:ser>
          <c:idx val="3"/>
          <c:order val="3"/>
          <c:tx>
            <c:v>Allowable difference
±25%</c:v>
          </c:tx>
          <c:spPr>
            <a:ln w="12700">
              <a:solidFill>
                <a:srgbClr val="A0A0A0"/>
              </a:solidFill>
              <a:prstDash val="lgDashDot"/>
            </a:ln>
          </c:spPr>
          <c:marker>
            <c:symbol val="none"/>
          </c:marker>
          <c:dPt>
            <c:idx val="0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AAC2-4D46-8D2A-07C48904EB2A}"/>
              </c:ext>
            </c:extLst>
          </c:dPt>
          <c:dPt>
            <c:idx val="2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AAC2-4D46-8D2A-07C48904EB2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AC2-4D46-8D2A-07C48904EB2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AC2-4D46-8D2A-07C48904EB2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AC2-4D46-8D2A-07C48904EB2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C2-4D46-8D2A-07C48904E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 b="0" i="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'Target, Conc. 6'!$P$560:$P$563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0</c:v>
                </c:pt>
                <c:pt idx="3">
                  <c:v>7</c:v>
                </c:pt>
              </c:numCache>
            </c:numRef>
          </c:xVal>
          <c:yVal>
            <c:numRef>
              <c:f>'Target, Conc. 6'!$P$564:$P$567</c:f>
              <c:numCache>
                <c:formatCode>General</c:formatCode>
                <c:ptCount val="4"/>
                <c:pt idx="0">
                  <c:v>0</c:v>
                </c:pt>
                <c:pt idx="1">
                  <c:v>5.25</c:v>
                </c:pt>
                <c:pt idx="2">
                  <c:v>0</c:v>
                </c:pt>
                <c:pt idx="3">
                  <c:v>8.75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AC2-4D46-8D2A-07C48904E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8912960"/>
        <c:axId val="1148909152"/>
      </c:scatterChart>
      <c:valAx>
        <c:axId val="1148912960"/>
        <c:scaling>
          <c:orientation val="minMax"/>
          <c:max val="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 dirty="0" smtClean="0"/>
                  <a:t>Mt.</a:t>
                </a:r>
                <a:r>
                  <a:rPr lang="en-US" baseline="0" dirty="0" smtClean="0"/>
                  <a:t> Sinai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8909152"/>
        <c:crosses val="min"/>
        <c:crossBetween val="midCat"/>
        <c:majorUnit val="1"/>
        <c:minorUnit val="1"/>
      </c:valAx>
      <c:valAx>
        <c:axId val="1148909152"/>
        <c:scaling>
          <c:orientation val="minMax"/>
          <c:max val="7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 dirty="0" smtClean="0"/>
                  <a:t>Sanis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Conc</a:t>
                </a:r>
                <a:r>
                  <a:rPr lang="en-US" baseline="0" dirty="0" smtClean="0"/>
                  <a:t> ng/mL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8912960"/>
        <c:crosses val="min"/>
        <c:crossBetween val="midCat"/>
        <c:majorUnit val="1"/>
        <c:minorUnit val="1"/>
      </c:valAx>
    </c:plotArea>
    <c:plotVisOnly val="0"/>
    <c:dispBlanksAs val="gap"/>
    <c:showDLblsOverMax val="0"/>
  </c:chart>
  <c:spPr>
    <a:ln w="12700">
      <a:solidFill>
        <a:srgbClr val="F0F0F0"/>
      </a:solidFill>
      <a:prstDash val="solid"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45627376425855E-3"/>
          <c:y val="1.5209125475285171E-2"/>
          <c:w val="0.99239543726235746"/>
          <c:h val="0.98479087452471481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855E-4079-8CB8-DCFD533EFDAF}"/>
            </c:ext>
          </c:extLst>
        </c:ser>
        <c:ser>
          <c:idx val="1"/>
          <c:order val="1"/>
          <c:tx>
            <c:v>Allowable difference
±25%</c:v>
          </c:tx>
          <c:spPr>
            <a:ln w="12700">
              <a:solidFill>
                <a:srgbClr val="A0A0A0"/>
              </a:solidFill>
              <a:prstDash val="lgDashDot"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1-855E-4079-8CB8-DCFD533EF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8904800"/>
        <c:axId val="1148918944"/>
      </c:scatterChart>
      <c:valAx>
        <c:axId val="1148904800"/>
        <c:scaling>
          <c:orientation val="minMax"/>
        </c:scaling>
        <c:delete val="1"/>
        <c:axPos val="b"/>
        <c:majorTickMark val="out"/>
        <c:minorTickMark val="none"/>
        <c:tickLblPos val="nextTo"/>
        <c:crossAx val="1148918944"/>
        <c:crosses val="min"/>
        <c:crossBetween val="midCat"/>
      </c:valAx>
      <c:valAx>
        <c:axId val="1148918944"/>
        <c:scaling>
          <c:orientation val="minMax"/>
        </c:scaling>
        <c:delete val="1"/>
        <c:axPos val="l"/>
        <c:majorTickMark val="out"/>
        <c:minorTickMark val="none"/>
        <c:tickLblPos val="nextTo"/>
        <c:crossAx val="1148904800"/>
        <c:crosses val="min"/>
        <c:crossBetween val="midCat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8509430855363616"/>
          <c:y val="0.45553886845225428"/>
          <c:w val="0.21490569144636387"/>
          <c:h val="0.10038610038610038"/>
        </c:manualLayout>
      </c:layout>
      <c:overlay val="1"/>
      <c:txPr>
        <a:bodyPr/>
        <a:lstStyle/>
        <a:p>
          <a:pPr>
            <a:defRPr sz="900" b="0" i="0"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gap"/>
    <c:showDLblsOverMax val="0"/>
  </c:chart>
  <c:spPr>
    <a:ln w="12700">
      <a:solidFill>
        <a:srgbClr val="F0F0F0"/>
      </a:solidFill>
      <a:prstDash val="solid"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87500000000004"/>
          <c:y val="2.8928647432584491E-2"/>
          <c:w val="0.80937499999999996"/>
          <c:h val="0.8416988416988416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160D-4358-9C79-058E27D6F7DD}"/>
            </c:ext>
          </c:extLst>
        </c:ser>
        <c:ser>
          <c:idx val="1"/>
          <c:order val="1"/>
          <c:tx>
            <c:v>Identity</c:v>
          </c:tx>
          <c:spPr>
            <a:ln w="12700">
              <a:solidFill>
                <a:srgbClr val="B0B0B0"/>
              </a:solidFill>
              <a:prstDash val="solid"/>
            </a:ln>
          </c:spPr>
          <c:marker>
            <c:symbol val="none"/>
          </c:marker>
          <c:xVal>
            <c:numRef>
              <c:f>'Target, Conc. 6'!$P$568:$P$569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xVal>
          <c:yVal>
            <c:numRef>
              <c:f>'Target, Conc. 6'!$P$570:$P$571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60D-4358-9C79-058E27D6F7DD}"/>
            </c:ext>
          </c:extLst>
        </c:ser>
        <c:ser>
          <c:idx val="2"/>
          <c:order val="2"/>
          <c:tx>
            <c:v/>
          </c:tx>
          <c:spPr>
            <a:ln w="19050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6350">
                <a:noFill/>
              </a:ln>
            </c:spPr>
          </c:marker>
          <c:xVal>
            <c:numRef>
              <c:f>'Target, Conc. 6'!$P$572:$P$599</c:f>
              <c:numCache>
                <c:formatCode>General</c:formatCode>
                <c:ptCount val="28"/>
                <c:pt idx="0">
                  <c:v>3.0053364</c:v>
                </c:pt>
                <c:pt idx="1">
                  <c:v>3.8879016000000002</c:v>
                </c:pt>
                <c:pt idx="2">
                  <c:v>0.12978899999999999</c:v>
                </c:pt>
                <c:pt idx="3">
                  <c:v>6.5038710000000002</c:v>
                </c:pt>
                <c:pt idx="4">
                  <c:v>8.0757599999999999E-2</c:v>
                </c:pt>
                <c:pt idx="5">
                  <c:v>8.0757599999999999E-2</c:v>
                </c:pt>
                <c:pt idx="6">
                  <c:v>8.0757599999999999E-2</c:v>
                </c:pt>
                <c:pt idx="7">
                  <c:v>6.1548828000000002</c:v>
                </c:pt>
                <c:pt idx="8">
                  <c:v>6.1548828000000002</c:v>
                </c:pt>
                <c:pt idx="9">
                  <c:v>3.4495032000000001</c:v>
                </c:pt>
                <c:pt idx="10">
                  <c:v>3.4495032000000001</c:v>
                </c:pt>
                <c:pt idx="11">
                  <c:v>3.4495032000000001</c:v>
                </c:pt>
                <c:pt idx="12">
                  <c:v>1.1969430000000001</c:v>
                </c:pt>
                <c:pt idx="13">
                  <c:v>1.1969430000000001</c:v>
                </c:pt>
                <c:pt idx="14">
                  <c:v>1.1969430000000001</c:v>
                </c:pt>
                <c:pt idx="15">
                  <c:v>6.5269446000000002</c:v>
                </c:pt>
                <c:pt idx="16">
                  <c:v>6.5269446000000002</c:v>
                </c:pt>
                <c:pt idx="17">
                  <c:v>1.9699085999999999</c:v>
                </c:pt>
                <c:pt idx="18">
                  <c:v>1.9699085999999999</c:v>
                </c:pt>
                <c:pt idx="19">
                  <c:v>1.9699085999999999</c:v>
                </c:pt>
                <c:pt idx="20">
                  <c:v>0.32</c:v>
                </c:pt>
                <c:pt idx="21">
                  <c:v>0.4</c:v>
                </c:pt>
                <c:pt idx="22">
                  <c:v>0.18</c:v>
                </c:pt>
                <c:pt idx="23">
                  <c:v>5.6</c:v>
                </c:pt>
                <c:pt idx="24">
                  <c:v>2.48</c:v>
                </c:pt>
                <c:pt idx="25">
                  <c:v>0.18</c:v>
                </c:pt>
                <c:pt idx="26">
                  <c:v>4.5199999999999996</c:v>
                </c:pt>
                <c:pt idx="27">
                  <c:v>4.88</c:v>
                </c:pt>
              </c:numCache>
            </c:numRef>
          </c:xVal>
          <c:yVal>
            <c:numRef>
              <c:f>'Target, Conc. 6'!$P$600:$P$627</c:f>
              <c:numCache>
                <c:formatCode>General</c:formatCode>
                <c:ptCount val="28"/>
                <c:pt idx="0">
                  <c:v>-0.20874082515355016</c:v>
                </c:pt>
                <c:pt idx="1">
                  <c:v>-0.22914715742805844</c:v>
                </c:pt>
                <c:pt idx="2">
                  <c:v>-0.15247054835155513</c:v>
                </c:pt>
                <c:pt idx="3">
                  <c:v>-0.15204345227634442</c:v>
                </c:pt>
                <c:pt idx="4">
                  <c:v>0.20112534300177326</c:v>
                </c:pt>
                <c:pt idx="5">
                  <c:v>0.1144461945377277</c:v>
                </c:pt>
                <c:pt idx="6">
                  <c:v>0.1144461945377277</c:v>
                </c:pt>
                <c:pt idx="7">
                  <c:v>-0.20290927391826219</c:v>
                </c:pt>
                <c:pt idx="8">
                  <c:v>2.3090155347880791E-2</c:v>
                </c:pt>
                <c:pt idx="9">
                  <c:v>-0.16016891939685701</c:v>
                </c:pt>
                <c:pt idx="10">
                  <c:v>9.5809970548802414E-2</c:v>
                </c:pt>
                <c:pt idx="11">
                  <c:v>-2.9715351474380463E-2</c:v>
                </c:pt>
                <c:pt idx="12">
                  <c:v>-0.18041209982430248</c:v>
                </c:pt>
                <c:pt idx="13">
                  <c:v>-4.6738232313485333E-2</c:v>
                </c:pt>
                <c:pt idx="14">
                  <c:v>-0.16788017474516337</c:v>
                </c:pt>
                <c:pt idx="15">
                  <c:v>-2.2053902525846502E-2</c:v>
                </c:pt>
                <c:pt idx="16">
                  <c:v>-9.1918138848612344E-2</c:v>
                </c:pt>
                <c:pt idx="17">
                  <c:v>-0.12077139010408906</c:v>
                </c:pt>
                <c:pt idx="18">
                  <c:v>-0.13752343636653996</c:v>
                </c:pt>
                <c:pt idx="19">
                  <c:v>-1.721328593621042E-2</c:v>
                </c:pt>
                <c:pt idx="20">
                  <c:v>0.36249999999999999</c:v>
                </c:pt>
                <c:pt idx="21">
                  <c:v>0.17249999999999988</c:v>
                </c:pt>
                <c:pt idx="22">
                  <c:v>-0.31111111111111112</c:v>
                </c:pt>
                <c:pt idx="23">
                  <c:v>-0.15642857142857133</c:v>
                </c:pt>
                <c:pt idx="24">
                  <c:v>-0.18104838709677412</c:v>
                </c:pt>
                <c:pt idx="25">
                  <c:v>-3.3333333333333368E-2</c:v>
                </c:pt>
                <c:pt idx="26">
                  <c:v>-7.3451327433628297E-2</c:v>
                </c:pt>
                <c:pt idx="27">
                  <c:v>-0.20737704918032787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60D-4358-9C79-058E27D6F7DD}"/>
            </c:ext>
          </c:extLst>
        </c:ser>
        <c:ser>
          <c:idx val="3"/>
          <c:order val="3"/>
          <c:tx>
            <c:v>Allowable difference
±25%</c:v>
          </c:tx>
          <c:spPr>
            <a:ln w="12700">
              <a:solidFill>
                <a:srgbClr val="A0A0A0"/>
              </a:solidFill>
              <a:prstDash val="lgDashDot"/>
            </a:ln>
          </c:spPr>
          <c:marker>
            <c:symbol val="none"/>
          </c:marker>
          <c:dPt>
            <c:idx val="0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160D-4358-9C79-058E27D6F7DD}"/>
              </c:ext>
            </c:extLst>
          </c:dPt>
          <c:dPt>
            <c:idx val="31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160D-4358-9C79-058E27D6F7D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0D-4358-9C79-058E27D6F7D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60D-4358-9C79-058E27D6F7D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60D-4358-9C79-058E27D6F7D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60D-4358-9C79-058E27D6F7D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60D-4358-9C79-058E27D6F7D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60D-4358-9C79-058E27D6F7DD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60D-4358-9C79-058E27D6F7DD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60D-4358-9C79-058E27D6F7DD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60D-4358-9C79-058E27D6F7DD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60D-4358-9C79-058E27D6F7DD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60D-4358-9C79-058E27D6F7DD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60D-4358-9C79-058E27D6F7DD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60D-4358-9C79-058E27D6F7DD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60D-4358-9C79-058E27D6F7DD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60D-4358-9C79-058E27D6F7DD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60D-4358-9C79-058E27D6F7DD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160D-4358-9C79-058E27D6F7DD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160D-4358-9C79-058E27D6F7DD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160D-4358-9C79-058E27D6F7DD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160D-4358-9C79-058E27D6F7DD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160D-4358-9C79-058E27D6F7DD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160D-4358-9C79-058E27D6F7DD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160D-4358-9C79-058E27D6F7DD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160D-4358-9C79-058E27D6F7DD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160D-4358-9C79-058E27D6F7DD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160D-4358-9C79-058E27D6F7DD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160D-4358-9C79-058E27D6F7DD}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160D-4358-9C79-058E27D6F7DD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160D-4358-9C79-058E27D6F7DD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160D-4358-9C79-058E27D6F7DD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160D-4358-9C79-058E27D6F7DD}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60D-4358-9C79-058E27D6F7DD}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160D-4358-9C79-058E27D6F7DD}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160D-4358-9C79-058E27D6F7DD}"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160D-4358-9C79-058E27D6F7DD}"/>
                </c:ext>
              </c:extLst>
            </c:dLbl>
            <c:dLbl>
              <c:idx val="35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160D-4358-9C79-058E27D6F7DD}"/>
                </c:ext>
              </c:extLst>
            </c:dLbl>
            <c:dLbl>
              <c:idx val="36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160D-4358-9C79-058E27D6F7DD}"/>
                </c:ext>
              </c:extLst>
            </c:dLbl>
            <c:dLbl>
              <c:idx val="37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160D-4358-9C79-058E27D6F7DD}"/>
                </c:ext>
              </c:extLst>
            </c:dLbl>
            <c:dLbl>
              <c:idx val="38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160D-4358-9C79-058E27D6F7DD}"/>
                </c:ext>
              </c:extLst>
            </c:dLbl>
            <c:dLbl>
              <c:idx val="39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160D-4358-9C79-058E27D6F7DD}"/>
                </c:ext>
              </c:extLst>
            </c:dLbl>
            <c:dLbl>
              <c:idx val="40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160D-4358-9C79-058E27D6F7DD}"/>
                </c:ext>
              </c:extLst>
            </c:dLbl>
            <c:dLbl>
              <c:idx val="4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160D-4358-9C79-058E27D6F7DD}"/>
                </c:ext>
              </c:extLst>
            </c:dLbl>
            <c:dLbl>
              <c:idx val="42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160D-4358-9C79-058E27D6F7DD}"/>
                </c:ext>
              </c:extLst>
            </c:dLbl>
            <c:dLbl>
              <c:idx val="43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160D-4358-9C79-058E27D6F7DD}"/>
                </c:ext>
              </c:extLst>
            </c:dLbl>
            <c:dLbl>
              <c:idx val="44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160D-4358-9C79-058E27D6F7DD}"/>
                </c:ext>
              </c:extLst>
            </c:dLbl>
            <c:dLbl>
              <c:idx val="45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160D-4358-9C79-058E27D6F7DD}"/>
                </c:ext>
              </c:extLst>
            </c:dLbl>
            <c:dLbl>
              <c:idx val="46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160D-4358-9C79-058E27D6F7DD}"/>
                </c:ext>
              </c:extLst>
            </c:dLbl>
            <c:dLbl>
              <c:idx val="47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160D-4358-9C79-058E27D6F7DD}"/>
                </c:ext>
              </c:extLst>
            </c:dLbl>
            <c:dLbl>
              <c:idx val="48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160D-4358-9C79-058E27D6F7DD}"/>
                </c:ext>
              </c:extLst>
            </c:dLbl>
            <c:dLbl>
              <c:idx val="49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160D-4358-9C79-058E27D6F7DD}"/>
                </c:ext>
              </c:extLst>
            </c:dLbl>
            <c:dLbl>
              <c:idx val="50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160D-4358-9C79-058E27D6F7DD}"/>
                </c:ext>
              </c:extLst>
            </c:dLbl>
            <c:dLbl>
              <c:idx val="5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160D-4358-9C79-058E27D6F7DD}"/>
                </c:ext>
              </c:extLst>
            </c:dLbl>
            <c:dLbl>
              <c:idx val="52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160D-4358-9C79-058E27D6F7DD}"/>
                </c:ext>
              </c:extLst>
            </c:dLbl>
            <c:dLbl>
              <c:idx val="53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160D-4358-9C79-058E27D6F7DD}"/>
                </c:ext>
              </c:extLst>
            </c:dLbl>
            <c:dLbl>
              <c:idx val="54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160D-4358-9C79-058E27D6F7DD}"/>
                </c:ext>
              </c:extLst>
            </c:dLbl>
            <c:dLbl>
              <c:idx val="55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160D-4358-9C79-058E27D6F7DD}"/>
                </c:ext>
              </c:extLst>
            </c:dLbl>
            <c:dLbl>
              <c:idx val="56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160D-4358-9C79-058E27D6F7DD}"/>
                </c:ext>
              </c:extLst>
            </c:dLbl>
            <c:dLbl>
              <c:idx val="57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160D-4358-9C79-058E27D6F7DD}"/>
                </c:ext>
              </c:extLst>
            </c:dLbl>
            <c:dLbl>
              <c:idx val="58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160D-4358-9C79-058E27D6F7DD}"/>
                </c:ext>
              </c:extLst>
            </c:dLbl>
            <c:dLbl>
              <c:idx val="59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0-160D-4358-9C79-058E27D6F7DD}"/>
                </c:ext>
              </c:extLst>
            </c:dLbl>
            <c:dLbl>
              <c:idx val="60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160D-4358-9C79-058E27D6F7DD}"/>
                </c:ext>
              </c:extLst>
            </c:dLbl>
            <c:dLbl>
              <c:idx val="6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2-160D-4358-9C79-058E27D6F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 b="0" i="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'Target, Conc. 6'!$P$628:$P$689</c:f>
              <c:numCache>
                <c:formatCode>General</c:formatCode>
                <c:ptCount val="62"/>
                <c:pt idx="0">
                  <c:v>6.5555555555555589E-2</c:v>
                </c:pt>
                <c:pt idx="1">
                  <c:v>0.12888888888888894</c:v>
                </c:pt>
                <c:pt idx="2">
                  <c:v>0.18999999999999995</c:v>
                </c:pt>
                <c:pt idx="3">
                  <c:v>0.24888888888888894</c:v>
                </c:pt>
                <c:pt idx="4">
                  <c:v>0.30555555555555558</c:v>
                </c:pt>
                <c:pt idx="5">
                  <c:v>0.36</c:v>
                </c:pt>
                <c:pt idx="6">
                  <c:v>0.41222222222222227</c:v>
                </c:pt>
                <c:pt idx="7">
                  <c:v>0.4622222222222222</c:v>
                </c:pt>
                <c:pt idx="8">
                  <c:v>0.51</c:v>
                </c:pt>
                <c:pt idx="9">
                  <c:v>0.55555555555555558</c:v>
                </c:pt>
                <c:pt idx="10">
                  <c:v>0.59888888888888892</c:v>
                </c:pt>
                <c:pt idx="11">
                  <c:v>0.64</c:v>
                </c:pt>
                <c:pt idx="12">
                  <c:v>0.67888888888888888</c:v>
                </c:pt>
                <c:pt idx="13">
                  <c:v>0.7155555555555555</c:v>
                </c:pt>
                <c:pt idx="14">
                  <c:v>0.75</c:v>
                </c:pt>
                <c:pt idx="15">
                  <c:v>0.78222222222222226</c:v>
                </c:pt>
                <c:pt idx="16">
                  <c:v>0.81222222222222218</c:v>
                </c:pt>
                <c:pt idx="17">
                  <c:v>0.84</c:v>
                </c:pt>
                <c:pt idx="18">
                  <c:v>0.86555555555555552</c:v>
                </c:pt>
                <c:pt idx="19">
                  <c:v>0.88888888888888884</c:v>
                </c:pt>
                <c:pt idx="20">
                  <c:v>0.91</c:v>
                </c:pt>
                <c:pt idx="21">
                  <c:v>0.92888888888888888</c:v>
                </c:pt>
                <c:pt idx="22">
                  <c:v>0.94555555555555559</c:v>
                </c:pt>
                <c:pt idx="23">
                  <c:v>0.96</c:v>
                </c:pt>
                <c:pt idx="24">
                  <c:v>0.97222222222222221</c:v>
                </c:pt>
                <c:pt idx="25">
                  <c:v>0.98222222222222222</c:v>
                </c:pt>
                <c:pt idx="26">
                  <c:v>0.99</c:v>
                </c:pt>
                <c:pt idx="27">
                  <c:v>0.99555555555555553</c:v>
                </c:pt>
                <c:pt idx="28">
                  <c:v>0.99888888888888894</c:v>
                </c:pt>
                <c:pt idx="29">
                  <c:v>1</c:v>
                </c:pt>
                <c:pt idx="30">
                  <c:v>7</c:v>
                </c:pt>
                <c:pt idx="31">
                  <c:v>6.5555555555555589E-2</c:v>
                </c:pt>
                <c:pt idx="32">
                  <c:v>0.12888888888888894</c:v>
                </c:pt>
                <c:pt idx="33">
                  <c:v>0.18999999999999995</c:v>
                </c:pt>
                <c:pt idx="34">
                  <c:v>0.24888888888888894</c:v>
                </c:pt>
                <c:pt idx="35">
                  <c:v>0.30555555555555558</c:v>
                </c:pt>
                <c:pt idx="36">
                  <c:v>0.36</c:v>
                </c:pt>
                <c:pt idx="37">
                  <c:v>0.41222222222222227</c:v>
                </c:pt>
                <c:pt idx="38">
                  <c:v>0.4622222222222222</c:v>
                </c:pt>
                <c:pt idx="39">
                  <c:v>0.51</c:v>
                </c:pt>
                <c:pt idx="40">
                  <c:v>0.55555555555555558</c:v>
                </c:pt>
                <c:pt idx="41">
                  <c:v>0.59888888888888892</c:v>
                </c:pt>
                <c:pt idx="42">
                  <c:v>0.64</c:v>
                </c:pt>
                <c:pt idx="43">
                  <c:v>0.67888888888888888</c:v>
                </c:pt>
                <c:pt idx="44">
                  <c:v>0.7155555555555555</c:v>
                </c:pt>
                <c:pt idx="45">
                  <c:v>0.75</c:v>
                </c:pt>
                <c:pt idx="46">
                  <c:v>0.78222222222222226</c:v>
                </c:pt>
                <c:pt idx="47">
                  <c:v>0.81222222222222218</c:v>
                </c:pt>
                <c:pt idx="48">
                  <c:v>0.84</c:v>
                </c:pt>
                <c:pt idx="49">
                  <c:v>0.86555555555555552</c:v>
                </c:pt>
                <c:pt idx="50">
                  <c:v>0.88888888888888884</c:v>
                </c:pt>
                <c:pt idx="51">
                  <c:v>0.91</c:v>
                </c:pt>
                <c:pt idx="52">
                  <c:v>0.92888888888888888</c:v>
                </c:pt>
                <c:pt idx="53">
                  <c:v>0.94555555555555559</c:v>
                </c:pt>
                <c:pt idx="54">
                  <c:v>0.96</c:v>
                </c:pt>
                <c:pt idx="55">
                  <c:v>0.97222222222222221</c:v>
                </c:pt>
                <c:pt idx="56">
                  <c:v>0.98222222222222222</c:v>
                </c:pt>
                <c:pt idx="57">
                  <c:v>0.99</c:v>
                </c:pt>
                <c:pt idx="58">
                  <c:v>0.99555555555555553</c:v>
                </c:pt>
                <c:pt idx="59">
                  <c:v>0.99888888888888894</c:v>
                </c:pt>
                <c:pt idx="60">
                  <c:v>1</c:v>
                </c:pt>
                <c:pt idx="61">
                  <c:v>7</c:v>
                </c:pt>
              </c:numCache>
            </c:numRef>
          </c:xVal>
          <c:yVal>
            <c:numRef>
              <c:f>'Target, Conc. 6'!$P$690:$P$751</c:f>
              <c:numCache>
                <c:formatCode>General</c:formatCode>
                <c:ptCount val="62"/>
                <c:pt idx="0">
                  <c:v>-0.25</c:v>
                </c:pt>
                <c:pt idx="1">
                  <c:v>-0.25</c:v>
                </c:pt>
                <c:pt idx="2">
                  <c:v>-0.25</c:v>
                </c:pt>
                <c:pt idx="3">
                  <c:v>-0.25</c:v>
                </c:pt>
                <c:pt idx="4">
                  <c:v>-0.25</c:v>
                </c:pt>
                <c:pt idx="5">
                  <c:v>-0.25</c:v>
                </c:pt>
                <c:pt idx="6">
                  <c:v>-0.25</c:v>
                </c:pt>
                <c:pt idx="7">
                  <c:v>-0.25</c:v>
                </c:pt>
                <c:pt idx="8">
                  <c:v>-0.25</c:v>
                </c:pt>
                <c:pt idx="9">
                  <c:v>-0.25</c:v>
                </c:pt>
                <c:pt idx="10">
                  <c:v>-0.25</c:v>
                </c:pt>
                <c:pt idx="11">
                  <c:v>-0.25</c:v>
                </c:pt>
                <c:pt idx="12">
                  <c:v>-0.25</c:v>
                </c:pt>
                <c:pt idx="13">
                  <c:v>-0.25</c:v>
                </c:pt>
                <c:pt idx="14">
                  <c:v>-0.25</c:v>
                </c:pt>
                <c:pt idx="15">
                  <c:v>-0.25</c:v>
                </c:pt>
                <c:pt idx="16">
                  <c:v>-0.25</c:v>
                </c:pt>
                <c:pt idx="17">
                  <c:v>-0.25</c:v>
                </c:pt>
                <c:pt idx="18">
                  <c:v>-0.25</c:v>
                </c:pt>
                <c:pt idx="19">
                  <c:v>-0.25</c:v>
                </c:pt>
                <c:pt idx="20">
                  <c:v>-0.25</c:v>
                </c:pt>
                <c:pt idx="21">
                  <c:v>-0.25</c:v>
                </c:pt>
                <c:pt idx="22">
                  <c:v>-0.25</c:v>
                </c:pt>
                <c:pt idx="23">
                  <c:v>-0.25</c:v>
                </c:pt>
                <c:pt idx="24">
                  <c:v>-0.25</c:v>
                </c:pt>
                <c:pt idx="25">
                  <c:v>-0.25</c:v>
                </c:pt>
                <c:pt idx="26">
                  <c:v>-0.25</c:v>
                </c:pt>
                <c:pt idx="27">
                  <c:v>-0.25</c:v>
                </c:pt>
                <c:pt idx="28">
                  <c:v>-0.25</c:v>
                </c:pt>
                <c:pt idx="29">
                  <c:v>-0.25</c:v>
                </c:pt>
                <c:pt idx="30">
                  <c:v>-0.25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3-160D-4358-9C79-058E27D6F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8915680"/>
        <c:axId val="1148910240"/>
      </c:scatterChart>
      <c:valAx>
        <c:axId val="1148915680"/>
        <c:scaling>
          <c:orientation val="minMax"/>
          <c:max val="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Target (ng)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8910240"/>
        <c:crosses val="min"/>
        <c:crossBetween val="midCat"/>
        <c:majorUnit val="2"/>
        <c:minorUnit val="1"/>
      </c:valAx>
      <c:valAx>
        <c:axId val="1148910240"/>
        <c:scaling>
          <c:orientation val="minMax"/>
          <c:max val="0.8"/>
          <c:min val="-0.8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Conc. - Target (%)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8915680"/>
        <c:crosses val="min"/>
        <c:crossBetween val="midCat"/>
        <c:majorUnit val="0.4"/>
        <c:minorUnit val="0.2"/>
      </c:valAx>
    </c:plotArea>
    <c:plotVisOnly val="0"/>
    <c:dispBlanksAs val="gap"/>
    <c:showDLblsOverMax val="0"/>
  </c:chart>
  <c:spPr>
    <a:ln w="12700">
      <a:solidFill>
        <a:srgbClr val="F0F0F0"/>
      </a:solidFill>
      <a:prstDash val="solid"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0.11534</cdr:x>
      <cdr:y>0</cdr:y>
    </cdr:from>
    <cdr:to>
      <cdr:x>0.28826</cdr:x>
      <cdr:y>0.12037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921" y="0"/>
          <a:ext cx="914434" cy="314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High UTAK QC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0.1024</cdr:x>
      <cdr:y>0</cdr:y>
    </cdr:from>
    <cdr:to>
      <cdr:x>0.44689</cdr:x>
      <cdr:y>0.19795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4771" y="0"/>
          <a:ext cx="1933542" cy="516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LOW UTAK QC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21AC8-F172-4CA7-BF91-9066B7CC67F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4B7E9-4469-4432-B316-DF7A5F63A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4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 samples from the CDC tested multiple times.</a:t>
            </a:r>
          </a:p>
          <a:p>
            <a:pPr lvl="1"/>
            <a:r>
              <a:rPr lang="en-US" sz="2000" dirty="0" smtClean="0"/>
              <a:t>Concentrations ranged from ~0.07 ng/ml to ~8 ng/ml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4B7E9-4469-4432-B316-DF7A5F63AB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application of point of care small</a:t>
            </a:r>
            <a:r>
              <a:rPr lang="en-US" baseline="0" dirty="0" smtClean="0"/>
              <a:t> volume blood draw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4B7E9-4469-4432-B316-DF7A5F63AB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4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Inflammatory markers</a:t>
            </a:r>
          </a:p>
          <a:p>
            <a:r>
              <a:rPr lang="en-US" dirty="0" smtClean="0"/>
              <a:t>Thyroid</a:t>
            </a:r>
            <a:r>
              <a:rPr lang="en-US" baseline="0" dirty="0" smtClean="0"/>
              <a:t> markers</a:t>
            </a:r>
          </a:p>
          <a:p>
            <a:r>
              <a:rPr lang="en-US" baseline="0" dirty="0" smtClean="0"/>
              <a:t>Vitamins &amp; Amino acid metabolism</a:t>
            </a:r>
          </a:p>
          <a:p>
            <a:r>
              <a:rPr lang="en-US" baseline="0" dirty="0" smtClean="0"/>
              <a:t>Neurotransmitters</a:t>
            </a:r>
          </a:p>
          <a:p>
            <a:r>
              <a:rPr lang="en-US" baseline="0" dirty="0" smtClean="0"/>
              <a:t>TDM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4B7E9-4469-4432-B316-DF7A5F63AB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1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Inflammatory markers</a:t>
            </a:r>
          </a:p>
          <a:p>
            <a:r>
              <a:rPr lang="en-US" dirty="0" smtClean="0"/>
              <a:t>Thyroid</a:t>
            </a:r>
            <a:r>
              <a:rPr lang="en-US" baseline="0" dirty="0" smtClean="0"/>
              <a:t> markers</a:t>
            </a:r>
          </a:p>
          <a:p>
            <a:r>
              <a:rPr lang="en-US" baseline="0" dirty="0" smtClean="0"/>
              <a:t>Vitamins &amp; Amino acid metabolism</a:t>
            </a:r>
          </a:p>
          <a:p>
            <a:r>
              <a:rPr lang="en-US" baseline="0" dirty="0" smtClean="0"/>
              <a:t>Neurotransmitters</a:t>
            </a:r>
          </a:p>
          <a:p>
            <a:r>
              <a:rPr lang="en-US" baseline="0" dirty="0" smtClean="0"/>
              <a:t>TDM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4B7E9-4469-4432-B316-DF7A5F63AB9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8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78EA-578F-4F41-90FA-4BA6E10393CA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7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CCC-A90D-4ABC-8EAC-3833A05E5843}" type="datetime1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43111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5BE31-DBCB-467A-A12E-6D4C83D0FA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843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264E7-B763-4B01-A93F-88EA0558B3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0934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DE8D5-8A67-47BA-89DE-3231BBCCC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746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9A68C-560A-4377-89E5-681C6CF3D9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406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62B79-C938-4F24-8007-C3B112600A9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9889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52695-2D03-4FD5-8AA8-E98A9243202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05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CCC-A90D-4ABC-8EAC-3833A05E5843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421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CCC-A90D-4ABC-8EAC-3833A05E5843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842008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CCC-A90D-4ABC-8EAC-3833A05E5843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6746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CCC-A90D-4ABC-8EAC-3833A05E5843}" type="datetime1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2521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CCC-A90D-4ABC-8EAC-3833A05E5843}" type="datetime1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184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2B79-C938-4F24-8007-C3B112600A95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17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2695-2D03-4FD5-8AA8-E98A9243202C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97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578EA-578F-4F41-90FA-4BA6E10393C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378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E8B0B-4E45-4B6F-A2F4-F1A6DAF10F9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64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8B0B-4E45-4B6F-A2F4-F1A6DAF10F9E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15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4FF56-BA8D-42BA-B4BE-0138E12403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610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603C-C844-4EA4-B854-C6861EF1F2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811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BB430-F53E-4700-BB48-BA39C25872E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12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5BE31-DBCB-467A-A12E-6D4C83D0FA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826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264E7-B763-4B01-A93F-88EA0558B3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57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DE8D5-8A67-47BA-89DE-3231BBCCC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685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9A68C-560A-4377-89E5-681C6CF3D9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838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62B79-C938-4F24-8007-C3B112600A9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89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52695-2D03-4FD5-8AA8-E98A9243202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206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578EA-578F-4F41-90FA-4BA6E10393C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8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FF56-BA8D-42BA-B4BE-0138E12403B3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12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E8B0B-4E45-4B6F-A2F4-F1A6DAF10F9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726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4FF56-BA8D-42BA-B4BE-0138E12403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93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603C-C844-4EA4-B854-C6861EF1F2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887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BB430-F53E-4700-BB48-BA39C25872E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084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5BE31-DBCB-467A-A12E-6D4C83D0FA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428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264E7-B763-4B01-A93F-88EA0558B3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00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DE8D5-8A67-47BA-89DE-3231BBCCC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409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9A68C-560A-4377-89E5-681C6CF3D9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56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62B79-C938-4F24-8007-C3B112600A9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32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52695-2D03-4FD5-8AA8-E98A9243202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6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603C-C844-4EA4-B854-C6861EF1F20B}" type="datetime1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8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578EA-578F-4F41-90FA-4BA6E10393C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499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E8B0B-4E45-4B6F-A2F4-F1A6DAF10F9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81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4FF56-BA8D-42BA-B4BE-0138E12403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073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603C-C844-4EA4-B854-C6861EF1F2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203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BB430-F53E-4700-BB48-BA39C25872E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642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5BE31-DBCB-467A-A12E-6D4C83D0FA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907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264E7-B763-4B01-A93F-88EA0558B3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860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DE8D5-8A67-47BA-89DE-3231BBCCC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816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9A68C-560A-4377-89E5-681C6CF3D9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74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62B79-C938-4F24-8007-C3B112600A9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25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B430-F53E-4700-BB48-BA39C25872EF}" type="datetime1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23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52695-2D03-4FD5-8AA8-E98A9243202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1950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578EA-578F-4F41-90FA-4BA6E10393C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62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E8B0B-4E45-4B6F-A2F4-F1A6DAF10F9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748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4FF56-BA8D-42BA-B4BE-0138E12403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364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603C-C844-4EA4-B854-C6861EF1F2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63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BB430-F53E-4700-BB48-BA39C25872E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881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5BE31-DBCB-467A-A12E-6D4C83D0FA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21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264E7-B763-4B01-A93F-88EA0558B3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098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DE8D5-8A67-47BA-89DE-3231BBCCC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086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9A68C-560A-4377-89E5-681C6CF3D9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41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BE31-DBCB-467A-A12E-6D4C83D0FACB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67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62B79-C938-4F24-8007-C3B112600A9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269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52695-2D03-4FD5-8AA8-E98A9243202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248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578EA-578F-4F41-90FA-4BA6E10393C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395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E8B0B-4E45-4B6F-A2F4-F1A6DAF10F9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976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4FF56-BA8D-42BA-B4BE-0138E12403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958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603C-C844-4EA4-B854-C6861EF1F2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053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BB430-F53E-4700-BB48-BA39C25872E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32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5BE31-DBCB-467A-A12E-6D4C83D0FA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8608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264E7-B763-4B01-A93F-88EA0558B3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6007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DE8D5-8A67-47BA-89DE-3231BBCCC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333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64E7-B763-4B01-A93F-88EA0558B35A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9A68C-560A-4377-89E5-681C6CF3D9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360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62B79-C938-4F24-8007-C3B112600A9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3089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52695-2D03-4FD5-8AA8-E98A9243202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5319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578EA-578F-4F41-90FA-4BA6E10393C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7398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E8B0B-4E45-4B6F-A2F4-F1A6DAF10F9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059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4FF56-BA8D-42BA-B4BE-0138E12403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206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603C-C844-4EA4-B854-C6861EF1F2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942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BB430-F53E-4700-BB48-BA39C25872E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537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5BE31-DBCB-467A-A12E-6D4C83D0FA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2305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264E7-B763-4B01-A93F-88EA0558B3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E8D5-8A67-47BA-89DE-3231BBCCCBF7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08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DE8D5-8A67-47BA-89DE-3231BBCCC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421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9A68C-560A-4377-89E5-681C6CF3D9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52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62B79-C938-4F24-8007-C3B112600A9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2275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52695-2D03-4FD5-8AA8-E98A9243202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6714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578EA-578F-4F41-90FA-4BA6E10393C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2010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E8B0B-4E45-4B6F-A2F4-F1A6DAF10F9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2844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4FF56-BA8D-42BA-B4BE-0138E12403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152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603C-C844-4EA4-B854-C6861EF1F2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972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BB430-F53E-4700-BB48-BA39C25872E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15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5BE31-DBCB-467A-A12E-6D4C83D0FA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77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A68C-560A-4377-89E5-681C6CF3D966}" type="datetime1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972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264E7-B763-4B01-A93F-88EA0558B3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5550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DE8D5-8A67-47BA-89DE-3231BBCCC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357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9A68C-560A-4377-89E5-681C6CF3D9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6610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62B79-C938-4F24-8007-C3B112600A9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8942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52695-2D03-4FD5-8AA8-E98A9243202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8986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578EA-578F-4F41-90FA-4BA6E10393C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595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E8B0B-4E45-4B6F-A2F4-F1A6DAF10F9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779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4FF56-BA8D-42BA-B4BE-0138E12403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9567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603C-C844-4EA4-B854-C6861EF1F2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765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BB430-F53E-4700-BB48-BA39C25872E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78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E09CCC-A90D-4ABC-8EAC-3833A05E5843}" type="datetime1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B07D-CBEE-483B-881B-EA69A0CF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6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CCC-A90D-4ABC-8EAC-3833A05E584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57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CCC-A90D-4ABC-8EAC-3833A05E584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33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CCC-A90D-4ABC-8EAC-3833A05E584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49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CCC-A90D-4ABC-8EAC-3833A05E584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16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CCC-A90D-4ABC-8EAC-3833A05E584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31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CCC-A90D-4ABC-8EAC-3833A05E584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17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CCC-A90D-4ABC-8EAC-3833A05E584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02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CCC-A90D-4ABC-8EAC-3833A05E584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9B07D-CBEE-483B-881B-EA69A0CF5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59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18" Type="http://schemas.openxmlformats.org/officeDocument/2006/relationships/oleObject" Target="../embeddings/oleObject4.bin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17" Type="http://schemas.openxmlformats.org/officeDocument/2006/relationships/image" Target="../media/image20.emf"/><Relationship Id="rId2" Type="http://schemas.openxmlformats.org/officeDocument/2006/relationships/slideLayout" Target="../slideLayouts/slideLayout89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5" Type="http://schemas.openxmlformats.org/officeDocument/2006/relationships/chart" Target="../charts/chart18.xml"/><Relationship Id="rId10" Type="http://schemas.openxmlformats.org/officeDocument/2006/relationships/image" Target="../media/image29.emf"/><Relationship Id="rId19" Type="http://schemas.openxmlformats.org/officeDocument/2006/relationships/image" Target="../media/image21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5.emf"/><Relationship Id="rId18" Type="http://schemas.openxmlformats.org/officeDocument/2006/relationships/oleObject" Target="../embeddings/oleObject6.bin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chart" Target="../charts/chart19.xml"/><Relationship Id="rId17" Type="http://schemas.openxmlformats.org/officeDocument/2006/relationships/image" Target="../media/image34.emf"/><Relationship Id="rId2" Type="http://schemas.openxmlformats.org/officeDocument/2006/relationships/slideLayout" Target="../slideLayouts/slideLayout100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5" Type="http://schemas.openxmlformats.org/officeDocument/2006/relationships/image" Target="../media/image47.emf"/><Relationship Id="rId10" Type="http://schemas.openxmlformats.org/officeDocument/2006/relationships/image" Target="../media/image43.emf"/><Relationship Id="rId19" Type="http://schemas.openxmlformats.org/officeDocument/2006/relationships/image" Target="../media/image35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Relationship Id="rId1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57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4.e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ocrinesurgeon.co.uk/index.php/adrenals-the-cortex-cortiso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urologycentre.com.sg/hypogonadism_testosteronelevel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edicalassessmentonline.com/terms.php?R=568&amp;L=B" TargetMode="External"/><Relationship Id="rId5" Type="http://schemas.openxmlformats.org/officeDocument/2006/relationships/hyperlink" Target="http://www.hematology.org/Patients/Basics/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incc.edu/mlt/phb/phb_equipment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1" y="7667"/>
            <a:ext cx="10344069" cy="1768304"/>
          </a:xfrm>
        </p:spPr>
        <p:txBody>
          <a:bodyPr anchor="ctr"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Sample Volumes are Small Problems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04315" y="5194640"/>
            <a:ext cx="6392814" cy="150433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Kris Franklin</a:t>
            </a:r>
            <a:r>
              <a:rPr lang="en-US" sz="2400" dirty="0" smtClean="0"/>
              <a:t>, Chief Scientific Officer</a:t>
            </a:r>
          </a:p>
          <a:p>
            <a:r>
              <a:rPr lang="en-US" sz="1700" dirty="0" smtClean="0"/>
              <a:t>	Andréa Forsyth, PhD. Senior Scientist</a:t>
            </a:r>
          </a:p>
          <a:p>
            <a:r>
              <a:rPr lang="en-US" sz="1700" dirty="0" smtClean="0"/>
              <a:t>	Timothy J Dodson, Mol. Biologist &amp; Chemist</a:t>
            </a:r>
          </a:p>
          <a:p>
            <a:r>
              <a:rPr lang="en-US" sz="1700" dirty="0" smtClean="0"/>
              <a:t>	Ashley Navarro, Medical Technologist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EE08787-3BD2-4E44-981F-4480DD727CC4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71" y="1775971"/>
            <a:ext cx="8347729" cy="288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897835"/>
          </a:xfrm>
        </p:spPr>
        <p:txBody>
          <a:bodyPr/>
          <a:lstStyle/>
          <a:p>
            <a:pPr algn="ctr"/>
            <a:r>
              <a:rPr lang="en-US" b="1" dirty="0" smtClean="0"/>
              <a:t>Scientific Outline &amp; Thought Process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5589" y="1350553"/>
            <a:ext cx="9895908" cy="4874402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000" b="1" dirty="0" smtClean="0"/>
              <a:t>Can the method be harmonized to regulatory standards?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 smtClean="0"/>
              <a:t>Correlation study with CDC (testosterone)</a:t>
            </a:r>
          </a:p>
          <a:p>
            <a:pPr marL="342900" lvl="1" indent="-342900"/>
            <a:r>
              <a:rPr lang="en-US" sz="2000" b="1" dirty="0"/>
              <a:t>Would a doctor get the same result as a traditional method?</a:t>
            </a:r>
          </a:p>
          <a:p>
            <a:pPr lvl="1"/>
            <a:r>
              <a:rPr lang="en-US" sz="2000" dirty="0" smtClean="0"/>
              <a:t>Correlation study with Mt. Sinai (cortisol, testosterone)</a:t>
            </a:r>
          </a:p>
          <a:p>
            <a:pPr marL="342900" lvl="1" indent="-342900"/>
            <a:r>
              <a:rPr lang="en-US" sz="2000" b="1" dirty="0"/>
              <a:t>Can </a:t>
            </a:r>
            <a:r>
              <a:rPr lang="en-US" sz="2000" b="1" dirty="0" smtClean="0"/>
              <a:t>capillary prick replace </a:t>
            </a:r>
            <a:r>
              <a:rPr lang="en-US" sz="2000" b="1" dirty="0"/>
              <a:t>the </a:t>
            </a:r>
            <a:r>
              <a:rPr lang="en-US" sz="2000" b="1" dirty="0" smtClean="0"/>
              <a:t>venous puncture?</a:t>
            </a:r>
            <a:endParaRPr lang="en-US" sz="2000" b="1" dirty="0"/>
          </a:p>
          <a:p>
            <a:pPr lvl="1"/>
            <a:r>
              <a:rPr lang="en-US" sz="2000" dirty="0" smtClean="0"/>
              <a:t>Correlation study with venous puncture versus capillary prick data.</a:t>
            </a:r>
          </a:p>
          <a:p>
            <a:pPr marL="342900" lvl="1" indent="-342900"/>
            <a:r>
              <a:rPr lang="en-US" sz="2000" b="1" dirty="0"/>
              <a:t>Can we get the same result reproducibly?</a:t>
            </a:r>
          </a:p>
          <a:p>
            <a:pPr lvl="1"/>
            <a:r>
              <a:rPr lang="en-US" sz="2000" dirty="0" smtClean="0"/>
              <a:t>Precision using </a:t>
            </a:r>
            <a:r>
              <a:rPr lang="en-US" sz="2000" dirty="0"/>
              <a:t>external control (UTAK steroids </a:t>
            </a:r>
            <a:r>
              <a:rPr lang="en-US" sz="2000" dirty="0" smtClean="0"/>
              <a:t>mixtures; </a:t>
            </a:r>
            <a:r>
              <a:rPr lang="en-US" sz="2000" dirty="0"/>
              <a:t>levels 1 and 3).</a:t>
            </a:r>
          </a:p>
          <a:p>
            <a:r>
              <a:rPr lang="en-US" b="1" dirty="0" smtClean="0"/>
              <a:t>Does the method meet all the requirements of a clinical validation?</a:t>
            </a:r>
          </a:p>
          <a:p>
            <a:pPr lvl="1"/>
            <a:r>
              <a:rPr lang="en-US" sz="2000" dirty="0" smtClean="0"/>
              <a:t>Validation Guidelines based on CLSI guidelines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51" y="92810"/>
            <a:ext cx="10415701" cy="1400530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4400" b="1" dirty="0" smtClean="0"/>
              <a:t>Can the method meet </a:t>
            </a:r>
            <a:r>
              <a:rPr lang="en-US" sz="4400" b="1" dirty="0" smtClean="0"/>
              <a:t>CDC standards</a:t>
            </a:r>
            <a:r>
              <a:rPr lang="en-US" sz="4400" b="1" dirty="0" smtClean="0"/>
              <a:t>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340724"/>
              </p:ext>
            </p:extLst>
          </p:nvPr>
        </p:nvGraphicFramePr>
        <p:xfrm>
          <a:off x="169414" y="1493339"/>
          <a:ext cx="5600208" cy="492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5940294" y="543242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40 samples from the CDC </a:t>
            </a:r>
            <a:r>
              <a:rPr lang="en-US" sz="2000" dirty="0" smtClean="0"/>
              <a:t>tested Concentrations </a:t>
            </a:r>
            <a:r>
              <a:rPr lang="en-US" sz="2000" dirty="0"/>
              <a:t>ranged from ~0.07 ng/ml to ~8 ng/ml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077442"/>
              </p:ext>
            </p:extLst>
          </p:nvPr>
        </p:nvGraphicFramePr>
        <p:xfrm>
          <a:off x="5940295" y="1502224"/>
          <a:ext cx="5849184" cy="37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5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Would the doctor get the same result, compared to a traditional method?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Sought to compare data from two commonly measured hormones:</a:t>
            </a:r>
          </a:p>
          <a:p>
            <a:pPr lvl="1"/>
            <a:r>
              <a:rPr lang="en-US" sz="2600" dirty="0" smtClean="0"/>
              <a:t>Cortisol (n = 17)</a:t>
            </a:r>
            <a:endParaRPr lang="en-US" sz="2600" dirty="0"/>
          </a:p>
          <a:p>
            <a:pPr lvl="1"/>
            <a:r>
              <a:rPr lang="en-US" sz="2600" dirty="0" smtClean="0"/>
              <a:t>Testosterone (n = 22)</a:t>
            </a:r>
            <a:endParaRPr lang="en-US" sz="2800" dirty="0" smtClean="0"/>
          </a:p>
          <a:p>
            <a:r>
              <a:rPr lang="en-US" sz="3000" dirty="0" smtClean="0"/>
              <a:t>Samples provided by Mt. Sinai hospital (Toronto)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58" y="161926"/>
            <a:ext cx="10515600" cy="98954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Cortisol - Correlation Study with Mt. Sinai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8787-3BD2-4E44-981F-4480DD727C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226758" y="1222375"/>
          <a:ext cx="5032883" cy="535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351992" y="1222375"/>
            <a:ext cx="6686550" cy="3915682"/>
            <a:chOff x="0" y="0"/>
            <a:chExt cx="6429375" cy="3295650"/>
          </a:xfrm>
        </p:grpSpPr>
        <p:graphicFrame>
          <p:nvGraphicFramePr>
            <p:cNvPr id="5" name="Chart 4"/>
            <p:cNvGraphicFramePr/>
            <p:nvPr>
              <p:extLst/>
            </p:nvPr>
          </p:nvGraphicFramePr>
          <p:xfrm>
            <a:off x="0" y="0"/>
            <a:ext cx="6429375" cy="3295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/>
            <p:cNvGraphicFramePr/>
            <p:nvPr>
              <p:extLst/>
            </p:nvPr>
          </p:nvGraphicFramePr>
          <p:xfrm>
            <a:off x="1" y="0"/>
            <a:ext cx="3825875" cy="3295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3825875" y="0"/>
            <a:ext cx="1041400" cy="3295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9" name="Oval 8"/>
          <p:cNvSpPr/>
          <p:nvPr/>
        </p:nvSpPr>
        <p:spPr>
          <a:xfrm>
            <a:off x="2743199" y="4962831"/>
            <a:ext cx="2409688" cy="89227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3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69" y="-8689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Testosterone – Correlation Study with Mount Sinai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8787-3BD2-4E44-981F-4480DD727C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864519"/>
              </p:ext>
            </p:extLst>
          </p:nvPr>
        </p:nvGraphicFramePr>
        <p:xfrm>
          <a:off x="83890" y="1300539"/>
          <a:ext cx="4552845" cy="482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952684" y="1300539"/>
            <a:ext cx="6368057" cy="3289300"/>
            <a:chOff x="0" y="0"/>
            <a:chExt cx="6680200" cy="3289300"/>
          </a:xfrm>
        </p:grpSpPr>
        <p:graphicFrame>
          <p:nvGraphicFramePr>
            <p:cNvPr id="5" name="Chart 4"/>
            <p:cNvGraphicFramePr/>
            <p:nvPr>
              <p:extLst/>
            </p:nvPr>
          </p:nvGraphicFramePr>
          <p:xfrm>
            <a:off x="0" y="0"/>
            <a:ext cx="6680200" cy="3289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/>
            <p:cNvGraphicFramePr/>
            <p:nvPr>
              <p:extLst/>
            </p:nvPr>
          </p:nvGraphicFramePr>
          <p:xfrm>
            <a:off x="0" y="0"/>
            <a:ext cx="4064000" cy="3289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4064000" y="374650"/>
            <a:ext cx="1041400" cy="25844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893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233"/>
            <a:ext cx="10666554" cy="1400530"/>
          </a:xfrm>
        </p:spPr>
        <p:txBody>
          <a:bodyPr/>
          <a:lstStyle/>
          <a:p>
            <a:r>
              <a:rPr lang="en-US" b="1" dirty="0" smtClean="0"/>
              <a:t>Can capillary prick compare to  venous puncture?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42" y="2069102"/>
            <a:ext cx="5766824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Small scale study, looked at the entire panel.</a:t>
            </a:r>
          </a:p>
          <a:p>
            <a:r>
              <a:rPr lang="en-US" sz="2800" dirty="0" smtClean="0"/>
              <a:t>Good correlation between venous and capillary measurements.</a:t>
            </a:r>
          </a:p>
          <a:p>
            <a:r>
              <a:rPr lang="en-US" sz="2800" dirty="0" smtClean="0"/>
              <a:t>Critical to being able to replace current trends</a:t>
            </a:r>
          </a:p>
          <a:p>
            <a:r>
              <a:rPr lang="en-US" sz="2800" dirty="0" smtClean="0"/>
              <a:t>Larger scale study planned.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594" y="2192941"/>
            <a:ext cx="5046772" cy="317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46" y="0"/>
            <a:ext cx="10515600" cy="1012551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Cortisol (Vein vs. Capillary)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02876-9B8C-4D71-B41E-6227717B08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08065"/>
              </p:ext>
            </p:extLst>
          </p:nvPr>
        </p:nvGraphicFramePr>
        <p:xfrm>
          <a:off x="5567484" y="1012551"/>
          <a:ext cx="6086231" cy="199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92197"/>
              </p:ext>
            </p:extLst>
          </p:nvPr>
        </p:nvGraphicFramePr>
        <p:xfrm>
          <a:off x="532214" y="5119370"/>
          <a:ext cx="2984500" cy="1602105"/>
        </p:xfrm>
        <a:graphic>
          <a:graphicData uri="http://schemas.openxmlformats.org/drawingml/2006/table">
            <a:tbl>
              <a:tblPr/>
              <a:tblGrid>
                <a:gridCol w="1282700">
                  <a:extLst>
                    <a:ext uri="{9D8B030D-6E8A-4147-A177-3AD203B41FA5}">
                      <a16:colId xmlns:a16="http://schemas.microsoft.com/office/drawing/2014/main" val="2324863458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409600441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159851248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N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6009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99077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Maximum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24103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180.6270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3448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179.5080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0544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9933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Correlation - r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03718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432327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-36198" y="1012551"/>
          <a:ext cx="5303766" cy="39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441" y="3106953"/>
            <a:ext cx="6053446" cy="324939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182762" y="6003202"/>
            <a:ext cx="604683" cy="58256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25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Testosterone (venous vs. capillary data)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02876-9B8C-4D71-B41E-6227717B08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0" y="995362"/>
          <a:ext cx="5803900" cy="464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49259"/>
              </p:ext>
            </p:extLst>
          </p:nvPr>
        </p:nvGraphicFramePr>
        <p:xfrm>
          <a:off x="1416050" y="5425397"/>
          <a:ext cx="2984500" cy="1194435"/>
        </p:xfrm>
        <a:graphic>
          <a:graphicData uri="http://schemas.openxmlformats.org/drawingml/2006/table">
            <a:tbl>
              <a:tblPr/>
              <a:tblGrid>
                <a:gridCol w="1282700">
                  <a:extLst>
                    <a:ext uri="{9D8B030D-6E8A-4147-A177-3AD203B41FA5}">
                      <a16:colId xmlns:a16="http://schemas.microsoft.com/office/drawing/2014/main" val="3522150089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06324760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507999170"/>
                    </a:ext>
                  </a:extLst>
                </a:gridCol>
              </a:tblGrid>
              <a:tr h="1275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N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361759"/>
                  </a:ext>
                </a:extLst>
              </a:tr>
              <a:tr h="13716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855932"/>
                  </a:ext>
                </a:extLst>
              </a:tr>
              <a:tr h="11658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Maximum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170325"/>
                  </a:ext>
                </a:extLst>
              </a:tr>
              <a:tr h="1165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755611"/>
                  </a:ext>
                </a:extLst>
              </a:tr>
              <a:tr h="1165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945719"/>
                  </a:ext>
                </a:extLst>
              </a:tr>
              <a:tr h="13716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92489"/>
                  </a:ext>
                </a:extLst>
              </a:tr>
              <a:tr h="1275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Correlation - r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20095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803900" y="5253145"/>
          <a:ext cx="6388100" cy="1588770"/>
        </p:xfrm>
        <a:graphic>
          <a:graphicData uri="http://schemas.openxmlformats.org/drawingml/2006/table">
            <a:tbl>
              <a:tblPr/>
              <a:tblGrid>
                <a:gridCol w="1282700">
                  <a:extLst>
                    <a:ext uri="{9D8B030D-6E8A-4147-A177-3AD203B41FA5}">
                      <a16:colId xmlns:a16="http://schemas.microsoft.com/office/drawing/2014/main" val="103569112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669987996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4097207404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4051976004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2844404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1952558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14920226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Passing-Bablok fit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061230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1440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Equation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= 0.05273 + 0.9254 Vein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07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5588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Parameter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Estimate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Bootstrap 99% 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6534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Intercept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0.1402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4661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0.9596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486045"/>
                  </a:ext>
                </a:extLst>
              </a:tr>
              <a:tr h="90805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590655"/>
                  </a:ext>
                </a:extLst>
              </a:tr>
              <a:tr h="16700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 based on 99 bootstrap samples.</a:t>
                      </a:r>
                    </a:p>
                  </a:txBody>
                  <a:tcPr marL="5143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2572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13" y="1661926"/>
            <a:ext cx="4962574" cy="286152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91929" y="6320626"/>
            <a:ext cx="1858297" cy="43657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203" y="201865"/>
            <a:ext cx="9404723" cy="1400530"/>
          </a:xfrm>
        </p:spPr>
        <p:txBody>
          <a:bodyPr/>
          <a:lstStyle/>
          <a:p>
            <a:r>
              <a:rPr lang="en-US" dirty="0" smtClean="0"/>
              <a:t>Can the Results be consistently Reproduced?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122" y="2147594"/>
            <a:ext cx="8946541" cy="2097051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Externally Prepared UTAK QC material at clinical levels</a:t>
            </a:r>
          </a:p>
          <a:p>
            <a:r>
              <a:rPr lang="en-US" sz="2600" dirty="0" smtClean="0"/>
              <a:t>Measured over the course of a month to determine stability of QC material</a:t>
            </a:r>
          </a:p>
          <a:p>
            <a:r>
              <a:rPr lang="en-US" sz="2600" dirty="0" smtClean="0"/>
              <a:t>Confidence that Results will be the same over time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60"/>
            <a:ext cx="10515600" cy="1060215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Cortisol Precision with External UTAK  Serum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8787-3BD2-4E44-981F-4480DD727C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8" y="732224"/>
            <a:ext cx="214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QC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7509" y="688823"/>
            <a:ext cx="219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QC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1428" y="1058154"/>
          <a:ext cx="5616081" cy="323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5657510" y="1058154"/>
          <a:ext cx="6534490" cy="323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28882" y="4616576"/>
          <a:ext cx="3014056" cy="1369005"/>
        </p:xfrm>
        <a:graphic>
          <a:graphicData uri="http://schemas.openxmlformats.org/drawingml/2006/table">
            <a:tbl>
              <a:tblPr/>
              <a:tblGrid>
                <a:gridCol w="753514">
                  <a:extLst>
                    <a:ext uri="{9D8B030D-6E8A-4147-A177-3AD203B41FA5}">
                      <a16:colId xmlns:a16="http://schemas.microsoft.com/office/drawing/2014/main" val="3629947238"/>
                    </a:ext>
                  </a:extLst>
                </a:gridCol>
                <a:gridCol w="753514">
                  <a:extLst>
                    <a:ext uri="{9D8B030D-6E8A-4147-A177-3AD203B41FA5}">
                      <a16:colId xmlns:a16="http://schemas.microsoft.com/office/drawing/2014/main" val="2880915819"/>
                    </a:ext>
                  </a:extLst>
                </a:gridCol>
                <a:gridCol w="753514">
                  <a:extLst>
                    <a:ext uri="{9D8B030D-6E8A-4147-A177-3AD203B41FA5}">
                      <a16:colId xmlns:a16="http://schemas.microsoft.com/office/drawing/2014/main" val="51920763"/>
                    </a:ext>
                  </a:extLst>
                </a:gridCol>
                <a:gridCol w="753514">
                  <a:extLst>
                    <a:ext uri="{9D8B030D-6E8A-4147-A177-3AD203B41FA5}">
                      <a16:colId xmlns:a16="http://schemas.microsoft.com/office/drawing/2014/main" val="3988079811"/>
                    </a:ext>
                  </a:extLst>
                </a:gridCol>
              </a:tblGrid>
              <a:tr h="307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QC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8449"/>
                  </a:ext>
                </a:extLst>
              </a:tr>
              <a:tr h="307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Std. Dev.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580298"/>
                  </a:ext>
                </a:extLst>
              </a:tr>
              <a:tr h="157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991748"/>
                  </a:ext>
                </a:extLst>
              </a:tr>
              <a:tr h="157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158653"/>
                  </a:ext>
                </a:extLst>
              </a:tr>
              <a:tr h="307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1,811,550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212643.3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58768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66840" y="4616576"/>
          <a:ext cx="3295972" cy="1357443"/>
        </p:xfrm>
        <a:graphic>
          <a:graphicData uri="http://schemas.openxmlformats.org/drawingml/2006/table">
            <a:tbl>
              <a:tblPr/>
              <a:tblGrid>
                <a:gridCol w="823993">
                  <a:extLst>
                    <a:ext uri="{9D8B030D-6E8A-4147-A177-3AD203B41FA5}">
                      <a16:colId xmlns:a16="http://schemas.microsoft.com/office/drawing/2014/main" val="2742859402"/>
                    </a:ext>
                  </a:extLst>
                </a:gridCol>
                <a:gridCol w="823993">
                  <a:extLst>
                    <a:ext uri="{9D8B030D-6E8A-4147-A177-3AD203B41FA5}">
                      <a16:colId xmlns:a16="http://schemas.microsoft.com/office/drawing/2014/main" val="2810950421"/>
                    </a:ext>
                  </a:extLst>
                </a:gridCol>
                <a:gridCol w="823993">
                  <a:extLst>
                    <a:ext uri="{9D8B030D-6E8A-4147-A177-3AD203B41FA5}">
                      <a16:colId xmlns:a16="http://schemas.microsoft.com/office/drawing/2014/main" val="3327262233"/>
                    </a:ext>
                  </a:extLst>
                </a:gridCol>
                <a:gridCol w="823993">
                  <a:extLst>
                    <a:ext uri="{9D8B030D-6E8A-4147-A177-3AD203B41FA5}">
                      <a16:colId xmlns:a16="http://schemas.microsoft.com/office/drawing/2014/main" val="808927104"/>
                    </a:ext>
                  </a:extLst>
                </a:gridCol>
              </a:tblGrid>
              <a:tr h="303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QC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691527"/>
                  </a:ext>
                </a:extLst>
              </a:tr>
              <a:tr h="303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Std. Dev.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02151"/>
                  </a:ext>
                </a:extLst>
              </a:tr>
              <a:tr h="155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742865"/>
                  </a:ext>
                </a:extLst>
              </a:tr>
              <a:tr h="155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775024"/>
                  </a:ext>
                </a:extLst>
              </a:tr>
              <a:tr h="303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1,503,191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152952.1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993402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768213" y="4925961"/>
            <a:ext cx="604683" cy="58256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247671" y="4925961"/>
            <a:ext cx="604683" cy="58256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14" y="112721"/>
            <a:ext cx="10365526" cy="1155465"/>
          </a:xfrm>
        </p:spPr>
        <p:txBody>
          <a:bodyPr/>
          <a:lstStyle/>
          <a:p>
            <a:r>
              <a:rPr lang="en-US" sz="3600" b="1" dirty="0" smtClean="0"/>
              <a:t>Small Volume Testing- </a:t>
            </a:r>
            <a:br>
              <a:rPr lang="en-US" sz="3600" b="1" dirty="0" smtClean="0"/>
            </a:br>
            <a:r>
              <a:rPr lang="en-US" sz="3600" dirty="0" smtClean="0"/>
              <a:t>the Good, the Bad &amp; the Ugly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375" y="3488577"/>
            <a:ext cx="5474133" cy="3037522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 smtClean="0"/>
              <a:t>Sample handling is unique to the matrix.</a:t>
            </a:r>
          </a:p>
          <a:p>
            <a:r>
              <a:rPr lang="en-US" sz="3000" dirty="0" smtClean="0"/>
              <a:t>Matrices require special sample prep.</a:t>
            </a:r>
          </a:p>
          <a:p>
            <a:pPr lvl="1"/>
            <a:r>
              <a:rPr lang="en-US" sz="2800" dirty="0" smtClean="0"/>
              <a:t>No “one size fit all” option.</a:t>
            </a:r>
          </a:p>
          <a:p>
            <a:pPr lvl="1"/>
            <a:r>
              <a:rPr lang="en-US" sz="2800" dirty="0" smtClean="0"/>
              <a:t>“Dilute-and-shoot” won’t work.</a:t>
            </a:r>
            <a:endParaRPr lang="en-US" sz="2800" dirty="0"/>
          </a:p>
          <a:p>
            <a:r>
              <a:rPr lang="en-US" sz="3000" dirty="0" smtClean="0"/>
              <a:t>Sensitivity of the instrument.</a:t>
            </a:r>
            <a:endParaRPr lang="en-US" sz="3000" dirty="0"/>
          </a:p>
          <a:p>
            <a:r>
              <a:rPr lang="en-US" sz="3000" dirty="0" smtClean="0"/>
              <a:t>Inability to run sample multiple times</a:t>
            </a:r>
            <a:endParaRPr lang="en-US" sz="30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9210" y="3437197"/>
            <a:ext cx="4897582" cy="263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100" dirty="0" smtClean="0"/>
              <a:t>Depending on the matrix, may be less invasive than traditional testing.</a:t>
            </a:r>
          </a:p>
          <a:p>
            <a:r>
              <a:rPr lang="en-US" sz="2100" dirty="0" smtClean="0"/>
              <a:t>Collection Time is shorter</a:t>
            </a:r>
          </a:p>
          <a:p>
            <a:r>
              <a:rPr lang="en-US" sz="2100" dirty="0" smtClean="0"/>
              <a:t>Lower shipping costs</a:t>
            </a:r>
          </a:p>
          <a:p>
            <a:r>
              <a:rPr lang="en-US" sz="2100" dirty="0" smtClean="0"/>
              <a:t>Smaller storage requirements</a:t>
            </a:r>
          </a:p>
          <a:p>
            <a:endParaRPr lang="en-US" sz="2100" dirty="0" smtClean="0"/>
          </a:p>
          <a:p>
            <a:endParaRPr lang="en-US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6686" y="2774857"/>
            <a:ext cx="3548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5084" y="2774857"/>
            <a:ext cx="3548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BAD &amp; UGLY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686" y="1511270"/>
            <a:ext cx="10635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recent literature search of American Chemical Society reveals 1642 publications within the last year of “small volume samples” with clinical aspects</a:t>
            </a:r>
          </a:p>
        </p:txBody>
      </p:sp>
    </p:spTree>
    <p:extLst>
      <p:ext uri="{BB962C8B-B14F-4D97-AF65-F5344CB8AC3E}">
        <p14:creationId xmlns:p14="http://schemas.microsoft.com/office/powerpoint/2010/main" val="39335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22" y="183641"/>
            <a:ext cx="10515600" cy="99600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Testosterone Precision &amp; Accuracy UTAK Serum 2 Levels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6548691" y="1082518"/>
          <a:ext cx="5288193" cy="26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82975" y="1082518"/>
          <a:ext cx="5612769" cy="26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8787-3BD2-4E44-981F-4480DD727C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07618" y="4532228"/>
          <a:ext cx="3317507" cy="1114425"/>
        </p:xfrm>
        <a:graphic>
          <a:graphicData uri="http://schemas.openxmlformats.org/drawingml/2006/table">
            <a:tbl>
              <a:tblPr/>
              <a:tblGrid>
                <a:gridCol w="807302">
                  <a:extLst>
                    <a:ext uri="{9D8B030D-6E8A-4147-A177-3AD203B41FA5}">
                      <a16:colId xmlns:a16="http://schemas.microsoft.com/office/drawing/2014/main" val="2869386633"/>
                    </a:ext>
                  </a:extLst>
                </a:gridCol>
                <a:gridCol w="895601">
                  <a:extLst>
                    <a:ext uri="{9D8B030D-6E8A-4147-A177-3AD203B41FA5}">
                      <a16:colId xmlns:a16="http://schemas.microsoft.com/office/drawing/2014/main" val="1600197155"/>
                    </a:ext>
                  </a:extLst>
                </a:gridCol>
                <a:gridCol w="807302">
                  <a:extLst>
                    <a:ext uri="{9D8B030D-6E8A-4147-A177-3AD203B41FA5}">
                      <a16:colId xmlns:a16="http://schemas.microsoft.com/office/drawing/2014/main" val="1151643560"/>
                    </a:ext>
                  </a:extLst>
                </a:gridCol>
                <a:gridCol w="807302">
                  <a:extLst>
                    <a:ext uri="{9D8B030D-6E8A-4147-A177-3AD203B41FA5}">
                      <a16:colId xmlns:a16="http://schemas.microsoft.com/office/drawing/2014/main" val="15662834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QC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17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Std. Dev.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763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4084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8923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10,171,862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2888714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81764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588276" y="4517113"/>
          <a:ext cx="3464681" cy="1144657"/>
        </p:xfrm>
        <a:graphic>
          <a:graphicData uri="http://schemas.openxmlformats.org/drawingml/2006/table">
            <a:tbl>
              <a:tblPr/>
              <a:tblGrid>
                <a:gridCol w="843116">
                  <a:extLst>
                    <a:ext uri="{9D8B030D-6E8A-4147-A177-3AD203B41FA5}">
                      <a16:colId xmlns:a16="http://schemas.microsoft.com/office/drawing/2014/main" val="1507251751"/>
                    </a:ext>
                  </a:extLst>
                </a:gridCol>
                <a:gridCol w="935333">
                  <a:extLst>
                    <a:ext uri="{9D8B030D-6E8A-4147-A177-3AD203B41FA5}">
                      <a16:colId xmlns:a16="http://schemas.microsoft.com/office/drawing/2014/main" val="3505585659"/>
                    </a:ext>
                  </a:extLst>
                </a:gridCol>
                <a:gridCol w="843116">
                  <a:extLst>
                    <a:ext uri="{9D8B030D-6E8A-4147-A177-3AD203B41FA5}">
                      <a16:colId xmlns:a16="http://schemas.microsoft.com/office/drawing/2014/main" val="3754884787"/>
                    </a:ext>
                  </a:extLst>
                </a:gridCol>
                <a:gridCol w="843116">
                  <a:extLst>
                    <a:ext uri="{9D8B030D-6E8A-4147-A177-3AD203B41FA5}">
                      <a16:colId xmlns:a16="http://schemas.microsoft.com/office/drawing/2014/main" val="313427938"/>
                    </a:ext>
                  </a:extLst>
                </a:gridCol>
              </a:tblGrid>
              <a:tr h="215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QC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966778"/>
                  </a:ext>
                </a:extLst>
              </a:tr>
              <a:tr h="215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Std. Dev.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749777"/>
                  </a:ext>
                </a:extLst>
              </a:tr>
              <a:tr h="215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078712"/>
                  </a:ext>
                </a:extLst>
              </a:tr>
              <a:tr h="215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604941"/>
                  </a:ext>
                </a:extLst>
              </a:tr>
              <a:tr h="25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11,491,413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3326020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863241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4136923" y="4653115"/>
            <a:ext cx="604683" cy="58256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38619" y="4653115"/>
            <a:ext cx="604683" cy="58256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Fully Designed Clinical Validation for Lab Developed Test (LDT)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2" y="2052918"/>
            <a:ext cx="3771143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Linearity</a:t>
            </a:r>
          </a:p>
          <a:p>
            <a:r>
              <a:rPr lang="en-US" sz="2800" dirty="0" smtClean="0"/>
              <a:t>Sensitivity </a:t>
            </a:r>
          </a:p>
          <a:p>
            <a:r>
              <a:rPr lang="en-US" sz="2800" dirty="0" smtClean="0"/>
              <a:t>Carryover</a:t>
            </a:r>
          </a:p>
          <a:p>
            <a:r>
              <a:rPr lang="en-US" sz="2800" dirty="0" smtClean="0"/>
              <a:t>Ion Suppression</a:t>
            </a:r>
          </a:p>
          <a:p>
            <a:r>
              <a:rPr lang="en-US" sz="2800" dirty="0" smtClean="0"/>
              <a:t>Limit of Quantification</a:t>
            </a:r>
          </a:p>
          <a:p>
            <a:r>
              <a:rPr lang="en-US" sz="2800" dirty="0" smtClean="0"/>
              <a:t>Reproducibility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424"/>
            <a:ext cx="10515600" cy="1150449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Cortisol Linearity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8787-3BD2-4E44-981F-4480DD727CC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0616"/>
            <a:ext cx="3499432" cy="72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5421"/>
            <a:ext cx="3499432" cy="750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63540"/>
            <a:ext cx="3499432" cy="723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3418"/>
            <a:ext cx="3499432" cy="723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0265" y="1054140"/>
            <a:ext cx="4949974" cy="1248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0265" y="2474524"/>
            <a:ext cx="2592844" cy="11127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0265" y="3748244"/>
            <a:ext cx="2592844" cy="542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0078" y="4285122"/>
            <a:ext cx="1359883" cy="12575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3001" y="2473762"/>
            <a:ext cx="1178565" cy="7418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3001" y="3408670"/>
            <a:ext cx="1432410" cy="14203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3001" y="4922030"/>
            <a:ext cx="3753277" cy="9227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3001" y="5898952"/>
            <a:ext cx="5530191" cy="569953"/>
          </a:xfrm>
          <a:prstGeom prst="rect">
            <a:avLst/>
          </a:prstGeom>
        </p:spPr>
      </p:pic>
      <p:graphicFrame>
        <p:nvGraphicFramePr>
          <p:cNvPr id="23" name="Chart 22"/>
          <p:cNvGraphicFramePr>
            <a:graphicFrameLocks/>
          </p:cNvGraphicFramePr>
          <p:nvPr>
            <p:extLst/>
          </p:nvPr>
        </p:nvGraphicFramePr>
        <p:xfrm>
          <a:off x="7805411" y="2453805"/>
          <a:ext cx="3548389" cy="258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-103970" y="4545792"/>
          <a:ext cx="36671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6" name="Worksheet" r:id="rId16" imgW="3666951" imgH="752366" progId="Excel.Sheet.12">
                  <p:embed/>
                </p:oleObj>
              </mc:Choice>
              <mc:Fallback>
                <p:oleObj name="Worksheet" r:id="rId16" imgW="3666951" imgH="752366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-103970" y="4545792"/>
                        <a:ext cx="3667125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-103971" y="5383420"/>
          <a:ext cx="36671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7" name="Worksheet" r:id="rId18" imgW="3666951" imgH="742891" progId="Excel.Sheet.12">
                  <p:embed/>
                </p:oleObj>
              </mc:Choice>
              <mc:Fallback>
                <p:oleObj name="Worksheet" r:id="rId18" imgW="3666951" imgH="742891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-103971" y="5383420"/>
                        <a:ext cx="366712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2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42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Testosterone Linearity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8787-3BD2-4E44-981F-4480DD727CC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62" y="1053547"/>
            <a:ext cx="3481300" cy="72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862" y="1927163"/>
            <a:ext cx="3481300" cy="750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862" y="2812665"/>
            <a:ext cx="3481300" cy="723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862" y="3657775"/>
            <a:ext cx="3481300" cy="7237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9573" y="1031056"/>
            <a:ext cx="4949974" cy="12484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2511" y="2348932"/>
            <a:ext cx="2592844" cy="11127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1187" y="2349174"/>
            <a:ext cx="1178565" cy="7418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2511" y="3560404"/>
            <a:ext cx="2592844" cy="542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4640" y="4104092"/>
            <a:ext cx="1359883" cy="1257516"/>
          </a:xfrm>
          <a:prstGeom prst="rect">
            <a:avLst/>
          </a:prstGeom>
        </p:spPr>
      </p:pic>
      <p:graphicFrame>
        <p:nvGraphicFramePr>
          <p:cNvPr id="31" name="Chart 30"/>
          <p:cNvGraphicFramePr>
            <a:graphicFrameLocks/>
          </p:cNvGraphicFramePr>
          <p:nvPr>
            <p:extLst/>
          </p:nvPr>
        </p:nvGraphicFramePr>
        <p:xfrm>
          <a:off x="7805411" y="2369236"/>
          <a:ext cx="3548389" cy="228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3001" y="3237135"/>
            <a:ext cx="1432410" cy="14203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3001" y="4819528"/>
            <a:ext cx="3753277" cy="9227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3001" y="5794675"/>
            <a:ext cx="5530191" cy="56995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529573" y="5448793"/>
          <a:ext cx="2565400" cy="590550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24215750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479527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05979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187267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 Dev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324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 Time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0126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MRM Ratio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432045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9336" y="4629060"/>
          <a:ext cx="3484563" cy="63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0" name="Worksheet" r:id="rId16" imgW="4124232" imgH="752366" progId="Excel.Sheet.12">
                  <p:embed/>
                </p:oleObj>
              </mc:Choice>
              <mc:Fallback>
                <p:oleObj name="Worksheet" r:id="rId16" imgW="4124232" imgH="752366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336" y="4629060"/>
                        <a:ext cx="3484563" cy="635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-40862" y="5487421"/>
          <a:ext cx="3468432" cy="62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1" name="Worksheet" r:id="rId18" imgW="4124232" imgH="742891" progId="Excel.Sheet.12">
                  <p:embed/>
                </p:oleObj>
              </mc:Choice>
              <mc:Fallback>
                <p:oleObj name="Worksheet" r:id="rId18" imgW="4124232" imgH="742891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-40862" y="5487421"/>
                        <a:ext cx="3468432" cy="624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4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2187"/>
          </a:xfrm>
        </p:spPr>
        <p:txBody>
          <a:bodyPr/>
          <a:lstStyle/>
          <a:p>
            <a:r>
              <a:rPr lang="en-US" b="1" dirty="0" smtClean="0"/>
              <a:t>Applications of Small Volume Blood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27466" y="1532414"/>
            <a:ext cx="8946541" cy="3257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Direct Effect of Therapies effecting Hormone imbalance</a:t>
            </a:r>
          </a:p>
          <a:p>
            <a:pPr lvl="1"/>
            <a:r>
              <a:rPr lang="en-US" sz="2200" dirty="0" smtClean="0"/>
              <a:t>Dexamethasone Suppression</a:t>
            </a:r>
          </a:p>
          <a:p>
            <a:endParaRPr lang="en-US" sz="2400" dirty="0"/>
          </a:p>
          <a:p>
            <a:r>
              <a:rPr lang="en-US" sz="2400" dirty="0" smtClean="0"/>
              <a:t>Routine Monitoring for Environment Stress Factors</a:t>
            </a:r>
          </a:p>
          <a:p>
            <a:pPr lvl="1"/>
            <a:r>
              <a:rPr lang="en-US" sz="2200" dirty="0" smtClean="0"/>
              <a:t>Cortisol  &amp; Testosterone</a:t>
            </a:r>
          </a:p>
          <a:p>
            <a:pPr lvl="1"/>
            <a:r>
              <a:rPr lang="en-US" sz="2400" dirty="0" smtClean="0"/>
              <a:t>Effects of Diet &amp; Supplementation</a:t>
            </a: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7017"/>
          </a:xfrm>
        </p:spPr>
        <p:txBody>
          <a:bodyPr/>
          <a:lstStyle/>
          <a:p>
            <a:r>
              <a:rPr lang="en-US" dirty="0" smtClean="0"/>
              <a:t>Dexamethasone Suppression 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patients enrolled in our test had been given dexamethasone shots.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757715" y="2859316"/>
          <a:ext cx="6836227" cy="1986915"/>
        </p:xfrm>
        <a:graphic>
          <a:graphicData uri="http://schemas.openxmlformats.org/drawingml/2006/table">
            <a:tbl>
              <a:tblPr/>
              <a:tblGrid>
                <a:gridCol w="1079779">
                  <a:extLst>
                    <a:ext uri="{9D8B030D-6E8A-4147-A177-3AD203B41FA5}">
                      <a16:colId xmlns:a16="http://schemas.microsoft.com/office/drawing/2014/main" val="1504507830"/>
                    </a:ext>
                  </a:extLst>
                </a:gridCol>
                <a:gridCol w="1519568">
                  <a:extLst>
                    <a:ext uri="{9D8B030D-6E8A-4147-A177-3AD203B41FA5}">
                      <a16:colId xmlns:a16="http://schemas.microsoft.com/office/drawing/2014/main" val="1620887578"/>
                    </a:ext>
                  </a:extLst>
                </a:gridCol>
                <a:gridCol w="1785686">
                  <a:extLst>
                    <a:ext uri="{9D8B030D-6E8A-4147-A177-3AD203B41FA5}">
                      <a16:colId xmlns:a16="http://schemas.microsoft.com/office/drawing/2014/main" val="1852243671"/>
                    </a:ext>
                  </a:extLst>
                </a:gridCol>
                <a:gridCol w="2451194">
                  <a:extLst>
                    <a:ext uri="{9D8B030D-6E8A-4147-A177-3AD203B41FA5}">
                      <a16:colId xmlns:a16="http://schemas.microsoft.com/office/drawing/2014/main" val="681426858"/>
                    </a:ext>
                  </a:extLst>
                </a:gridCol>
              </a:tblGrid>
              <a:tr h="2713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Conc. (ng/ml)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(ng/ml)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Clinical Range (ng/ml)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416872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604099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Cortisol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70 - 280 (a.m.)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30237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Cortisone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12 - 35 (a.m.)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22750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107725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Cortisol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70 - 280 (a.m.)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54189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Cortisone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12 - 35 (a.m.)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639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73284" y="4260842"/>
            <a:ext cx="4981999" cy="208422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Can quantify the effects of long hours of work or over exhaustion.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Marker for overtraining can be established.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Food and supplements that can lower cortisol can be tested.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23113" y="4260842"/>
            <a:ext cx="5744817" cy="27792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Can </a:t>
            </a:r>
            <a:r>
              <a:rPr lang="en-US" dirty="0"/>
              <a:t>give a view for whether or not an athlete’s diet or supplements are affecting their health.</a:t>
            </a:r>
          </a:p>
          <a:p>
            <a:r>
              <a:rPr lang="en-US" dirty="0"/>
              <a:t>For supplements: </a:t>
            </a:r>
          </a:p>
          <a:p>
            <a:pPr lvl="1"/>
            <a:r>
              <a:rPr lang="en-US" sz="1800" dirty="0"/>
              <a:t>Are they giving me the boost that I want/need?</a:t>
            </a:r>
          </a:p>
          <a:p>
            <a:pPr lvl="1"/>
            <a:r>
              <a:rPr lang="en-US" sz="1800" dirty="0"/>
              <a:t>Are they effecting me in other ways?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24221" y="193451"/>
            <a:ext cx="1000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Effects of Stress and Supplementation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26" y="1063416"/>
            <a:ext cx="5461700" cy="2912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348" y="954861"/>
            <a:ext cx="5822683" cy="32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7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799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84" y="1360714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Small volumes present unique, but not insurmountable challenges.</a:t>
            </a:r>
          </a:p>
          <a:p>
            <a:pPr lvl="1"/>
            <a:r>
              <a:rPr lang="en-US" sz="2000" dirty="0" smtClean="0"/>
              <a:t>Good sample prep is key; regardless of matrix.</a:t>
            </a:r>
          </a:p>
          <a:p>
            <a:r>
              <a:rPr lang="en-US" sz="2400" dirty="0" smtClean="0"/>
              <a:t>Small sample volumes can be used to search for multiple analytes with accuracy and sensitivity.</a:t>
            </a:r>
          </a:p>
          <a:p>
            <a:r>
              <a:rPr lang="en-US" sz="2400" dirty="0" smtClean="0"/>
              <a:t>Ultimate goal is always to provide accurate information in a minimally invasive way to the patient and primary care provider.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50" y="295729"/>
            <a:ext cx="10707015" cy="1400530"/>
          </a:xfrm>
        </p:spPr>
        <p:txBody>
          <a:bodyPr/>
          <a:lstStyle/>
          <a:p>
            <a:r>
              <a:rPr lang="en-US" b="1" dirty="0" smtClean="0"/>
              <a:t>The Brighter Path through Innovative Testing –Sanis Biomedical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Small sample serum toxicology panel</a:t>
            </a:r>
          </a:p>
          <a:p>
            <a:pPr lvl="1"/>
            <a:r>
              <a:rPr lang="en-US" sz="2400" dirty="0" smtClean="0"/>
              <a:t>Allows for Therapeutic Drug Monitoring</a:t>
            </a:r>
          </a:p>
          <a:p>
            <a:pPr lvl="1"/>
            <a:r>
              <a:rPr lang="en-US" sz="2400" dirty="0" smtClean="0"/>
              <a:t>Allows </a:t>
            </a:r>
            <a:r>
              <a:rPr lang="en-US" sz="2400" dirty="0" smtClean="0"/>
              <a:t>application of Goodwin </a:t>
            </a:r>
            <a:r>
              <a:rPr lang="en-US" sz="2400" dirty="0" smtClean="0"/>
              <a:t>&amp; Gillman ranges </a:t>
            </a:r>
            <a:r>
              <a:rPr lang="en-US" sz="2400" dirty="0" smtClean="0"/>
              <a:t>in </a:t>
            </a:r>
            <a:r>
              <a:rPr lang="en-US" sz="2400" dirty="0" smtClean="0"/>
              <a:t>the clinical space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Endogenous markers and therapeutic drug monitoring</a:t>
            </a:r>
          </a:p>
          <a:p>
            <a:pPr lvl="1"/>
            <a:r>
              <a:rPr lang="en-US" sz="2400" dirty="0" err="1" smtClean="0"/>
              <a:t>Utilziing</a:t>
            </a:r>
            <a:r>
              <a:rPr lang="en-US" sz="2400" dirty="0" smtClean="0"/>
              <a:t> Small volume Chemistry to obtain more health related information quicker.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817" y="295729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/>
              <a:t>Toxicology Panel 60 - 80 Analytes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34152" y="1365059"/>
            <a:ext cx="4832017" cy="518277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6 General Classes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Stimulants</a:t>
            </a:r>
          </a:p>
          <a:p>
            <a:pPr lvl="1"/>
            <a:r>
              <a:rPr lang="en-US" sz="2000" dirty="0" smtClean="0"/>
              <a:t>Barbiturates</a:t>
            </a:r>
          </a:p>
          <a:p>
            <a:pPr lvl="1"/>
            <a:r>
              <a:rPr lang="en-US" sz="2000" dirty="0" smtClean="0"/>
              <a:t>Muscle Relaxants </a:t>
            </a:r>
          </a:p>
          <a:p>
            <a:pPr lvl="1"/>
            <a:r>
              <a:rPr lang="en-US" sz="2000" dirty="0" smtClean="0"/>
              <a:t>Opioids</a:t>
            </a:r>
          </a:p>
          <a:p>
            <a:pPr lvl="2"/>
            <a:r>
              <a:rPr lang="en-US" sz="1800" dirty="0" smtClean="0"/>
              <a:t>Synthetic </a:t>
            </a:r>
          </a:p>
          <a:p>
            <a:pPr lvl="2"/>
            <a:r>
              <a:rPr lang="en-US" sz="1800" dirty="0" smtClean="0"/>
              <a:t>Natural</a:t>
            </a:r>
          </a:p>
          <a:p>
            <a:pPr lvl="1"/>
            <a:r>
              <a:rPr lang="en-US" sz="2000" dirty="0" smtClean="0"/>
              <a:t>Psychiatric Medications</a:t>
            </a:r>
          </a:p>
          <a:p>
            <a:pPr lvl="2"/>
            <a:r>
              <a:rPr lang="en-US" sz="1800" dirty="0" smtClean="0"/>
              <a:t>SSRI</a:t>
            </a:r>
          </a:p>
          <a:p>
            <a:pPr lvl="2"/>
            <a:r>
              <a:rPr lang="en-US" sz="1800" dirty="0" smtClean="0"/>
              <a:t>TCA</a:t>
            </a:r>
          </a:p>
          <a:p>
            <a:pPr lvl="2"/>
            <a:r>
              <a:rPr lang="en-US" sz="1800" dirty="0" smtClean="0"/>
              <a:t>Benzodiazepines</a:t>
            </a:r>
          </a:p>
          <a:p>
            <a:pPr lvl="2"/>
            <a:r>
              <a:rPr lang="en-US" sz="1800" dirty="0" smtClean="0"/>
              <a:t>Anti-Psychotics </a:t>
            </a:r>
          </a:p>
          <a:p>
            <a:pPr lvl="1"/>
            <a:r>
              <a:rPr lang="en-US" sz="2000" dirty="0" smtClean="0"/>
              <a:t>Substances of Abuse</a:t>
            </a:r>
          </a:p>
          <a:p>
            <a:pPr lvl="2"/>
            <a:r>
              <a:rPr lang="en-US" sz="1800" dirty="0" smtClean="0"/>
              <a:t>Bath Salts</a:t>
            </a:r>
          </a:p>
          <a:p>
            <a:pPr lvl="2"/>
            <a:r>
              <a:rPr lang="en-US" sz="1800" dirty="0" smtClean="0"/>
              <a:t>Synthetic Cannabinoids</a:t>
            </a:r>
          </a:p>
          <a:p>
            <a:pPr lvl="2"/>
            <a:r>
              <a:rPr lang="en-US" sz="1800" dirty="0"/>
              <a:t>Cannabinoids</a:t>
            </a:r>
          </a:p>
          <a:p>
            <a:pPr lvl="2"/>
            <a:endParaRPr lang="en-US" sz="1800" dirty="0" smtClean="0"/>
          </a:p>
          <a:p>
            <a:pPr marL="914400" lvl="2" indent="0">
              <a:buNone/>
            </a:pP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860218"/>
              </p:ext>
            </p:extLst>
          </p:nvPr>
        </p:nvGraphicFramePr>
        <p:xfrm>
          <a:off x="6371339" y="1490663"/>
          <a:ext cx="2586924" cy="151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7" name="CS ChemDraw Drawing" r:id="rId3" imgW="2805340" imgH="1644214" progId="ChemDraw.Document.6.0">
                  <p:embed/>
                </p:oleObj>
              </mc:Choice>
              <mc:Fallback>
                <p:oleObj name="CS ChemDraw Drawing" r:id="rId3" imgW="2805340" imgH="1644214" progId="ChemDraw.Document.6.0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1339" y="1490663"/>
                        <a:ext cx="2586924" cy="1516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91028"/>
              </p:ext>
            </p:extLst>
          </p:nvPr>
        </p:nvGraphicFramePr>
        <p:xfrm>
          <a:off x="4977062" y="1354138"/>
          <a:ext cx="1377701" cy="223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8" name="CS ChemDraw Drawing" r:id="rId5" imgW="1414206" imgH="2298034" progId="ChemDraw.Document.6.0">
                  <p:embed/>
                </p:oleObj>
              </mc:Choice>
              <mc:Fallback>
                <p:oleObj name="CS ChemDraw Drawing" r:id="rId5" imgW="1414206" imgH="2298034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7062" y="1354138"/>
                        <a:ext cx="1377701" cy="223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786620"/>
              </p:ext>
            </p:extLst>
          </p:nvPr>
        </p:nvGraphicFramePr>
        <p:xfrm>
          <a:off x="9017000" y="1697038"/>
          <a:ext cx="2810565" cy="125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9" name="CS ChemDraw Drawing" r:id="rId7" imgW="3273212" imgH="1459629" progId="ChemDraw.Document.6.0">
                  <p:embed/>
                </p:oleObj>
              </mc:Choice>
              <mc:Fallback>
                <p:oleObj name="CS ChemDraw Drawing" r:id="rId7" imgW="3273212" imgH="1459629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17000" y="1697038"/>
                        <a:ext cx="2810565" cy="1250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679366"/>
              </p:ext>
            </p:extLst>
          </p:nvPr>
        </p:nvGraphicFramePr>
        <p:xfrm>
          <a:off x="9390063" y="3205163"/>
          <a:ext cx="1806575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0" name="CS ChemDraw Drawing" r:id="rId9" imgW="2214165" imgH="2249140" progId="ChemDraw.Document.6.0">
                  <p:embed/>
                </p:oleObj>
              </mc:Choice>
              <mc:Fallback>
                <p:oleObj name="CS ChemDraw Drawing" r:id="rId9" imgW="2214165" imgH="2249140" progId="ChemDraw.Document.6.0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90063" y="3205163"/>
                        <a:ext cx="1806575" cy="183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547262"/>
              </p:ext>
            </p:extLst>
          </p:nvPr>
        </p:nvGraphicFramePr>
        <p:xfrm>
          <a:off x="7036493" y="3268572"/>
          <a:ext cx="1671840" cy="1743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1" name="CS ChemDraw Drawing" r:id="rId11" imgW="2049634" imgH="2136190" progId="ChemDraw.Document.6.0">
                  <p:embed/>
                </p:oleObj>
              </mc:Choice>
              <mc:Fallback>
                <p:oleObj name="CS ChemDraw Drawing" r:id="rId11" imgW="2049634" imgH="2136190" progId="ChemDraw.Document.6.0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36493" y="3268572"/>
                        <a:ext cx="1671840" cy="1743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354178"/>
              </p:ext>
            </p:extLst>
          </p:nvPr>
        </p:nvGraphicFramePr>
        <p:xfrm>
          <a:off x="6592888" y="5451475"/>
          <a:ext cx="15621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2" name="CS ChemDraw Drawing" r:id="rId13" imgW="1913849" imgH="1343647" progId="ChemDraw.Document.6.0">
                  <p:embed/>
                </p:oleObj>
              </mc:Choice>
              <mc:Fallback>
                <p:oleObj name="CS ChemDraw Drawing" r:id="rId13" imgW="1913849" imgH="1343647" progId="ChemDraw.Document.6.0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92888" y="5451475"/>
                        <a:ext cx="156210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409033"/>
              </p:ext>
            </p:extLst>
          </p:nvPr>
        </p:nvGraphicFramePr>
        <p:xfrm>
          <a:off x="8502650" y="5360988"/>
          <a:ext cx="2273300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3" name="CS ChemDraw Drawing" r:id="rId15" imgW="2788320" imgH="1718503" progId="ChemDraw.Document.6.0">
                  <p:embed/>
                </p:oleObj>
              </mc:Choice>
              <mc:Fallback>
                <p:oleObj name="CS ChemDraw Drawing" r:id="rId15" imgW="2788320" imgH="1718503" progId="ChemDraw.Document.6.0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02650" y="5360988"/>
                        <a:ext cx="2273300" cy="140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55846"/>
              </p:ext>
            </p:extLst>
          </p:nvPr>
        </p:nvGraphicFramePr>
        <p:xfrm>
          <a:off x="4397260" y="3694486"/>
          <a:ext cx="2046381" cy="217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4" name="CS ChemDraw Drawing" r:id="rId17" imgW="2308344" imgH="2460636" progId="ChemDraw.Document.6.0">
                  <p:embed/>
                </p:oleObj>
              </mc:Choice>
              <mc:Fallback>
                <p:oleObj name="CS ChemDraw Drawing" r:id="rId17" imgW="2308344" imgH="2460636" progId="ChemDraw.Document.6.0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97260" y="3694486"/>
                        <a:ext cx="2046381" cy="2179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9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2581" y="339667"/>
            <a:ext cx="9439959" cy="722074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Panel Objectives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270" y="1844224"/>
            <a:ext cx="5358290" cy="4486238"/>
          </a:xfrm>
        </p:spPr>
        <p:txBody>
          <a:bodyPr>
            <a:noAutofit/>
          </a:bodyPr>
          <a:lstStyle/>
          <a:p>
            <a:r>
              <a:rPr lang="en-US" dirty="0" smtClean="0"/>
              <a:t>Develop </a:t>
            </a:r>
            <a:r>
              <a:rPr lang="en-US" dirty="0" smtClean="0"/>
              <a:t>a less </a:t>
            </a:r>
            <a:r>
              <a:rPr lang="en-US" dirty="0" smtClean="0"/>
              <a:t>invasive way to get a baseline measurement on patient.</a:t>
            </a:r>
          </a:p>
          <a:p>
            <a:r>
              <a:rPr lang="en-US" dirty="0" smtClean="0"/>
              <a:t>Allows physician to have a window into how a patient is responding to therapy, or determine there is </a:t>
            </a:r>
            <a:r>
              <a:rPr lang="en-US" dirty="0"/>
              <a:t>a</a:t>
            </a:r>
            <a:r>
              <a:rPr lang="en-US" dirty="0" smtClean="0"/>
              <a:t> need of therapy or supplementation.</a:t>
            </a:r>
          </a:p>
          <a:p>
            <a:r>
              <a:rPr lang="en-US" dirty="0" smtClean="0"/>
              <a:t>The ability to routinely monitor a patient to observe circadian changes or patterns in hormones</a:t>
            </a:r>
          </a:p>
          <a:p>
            <a:r>
              <a:rPr lang="en-US" dirty="0" smtClean="0"/>
              <a:t>Remove the need for venous puncture allowing for point of care type collection device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71" y="1844224"/>
            <a:ext cx="6000612" cy="46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6425" y="115093"/>
            <a:ext cx="9466215" cy="146752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Endogenous Biomarkers and Therapeutic Drug Monitoring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570" y="1736395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5 Main Classes:</a:t>
            </a:r>
          </a:p>
          <a:p>
            <a:pPr lvl="1"/>
            <a:r>
              <a:rPr lang="en-US" sz="2800" dirty="0" smtClean="0"/>
              <a:t>Inflammatory markers</a:t>
            </a:r>
          </a:p>
          <a:p>
            <a:pPr lvl="1"/>
            <a:r>
              <a:rPr lang="en-US" sz="2800" dirty="0" smtClean="0"/>
              <a:t>Neurotransmitters</a:t>
            </a:r>
          </a:p>
          <a:p>
            <a:pPr lvl="1"/>
            <a:r>
              <a:rPr lang="en-US" sz="2800" dirty="0" smtClean="0"/>
              <a:t>Therapeutic Drug Monitoring</a:t>
            </a:r>
          </a:p>
          <a:p>
            <a:pPr lvl="1"/>
            <a:r>
              <a:rPr lang="en-US" sz="2800" dirty="0" smtClean="0"/>
              <a:t>Thyroid Markers</a:t>
            </a:r>
          </a:p>
          <a:p>
            <a:pPr lvl="1"/>
            <a:r>
              <a:rPr lang="en-US" sz="2800" dirty="0" smtClean="0"/>
              <a:t>Vitamins and Amino Acid Metabolism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Endogenous Biomarkers and Therapeutic Drug Monitoring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145567"/>
              </p:ext>
            </p:extLst>
          </p:nvPr>
        </p:nvGraphicFramePr>
        <p:xfrm>
          <a:off x="1601566" y="2193731"/>
          <a:ext cx="3531511" cy="4400550"/>
        </p:xfrm>
        <a:graphic>
          <a:graphicData uri="http://schemas.openxmlformats.org/drawingml/2006/table">
            <a:tbl>
              <a:tblPr/>
              <a:tblGrid>
                <a:gridCol w="660702">
                  <a:extLst>
                    <a:ext uri="{9D8B030D-6E8A-4147-A177-3AD203B41FA5}">
                      <a16:colId xmlns:a16="http://schemas.microsoft.com/office/drawing/2014/main" val="3712153533"/>
                    </a:ext>
                  </a:extLst>
                </a:gridCol>
                <a:gridCol w="2235327">
                  <a:extLst>
                    <a:ext uri="{9D8B030D-6E8A-4147-A177-3AD203B41FA5}">
                      <a16:colId xmlns:a16="http://schemas.microsoft.com/office/drawing/2014/main" val="1571493858"/>
                    </a:ext>
                  </a:extLst>
                </a:gridCol>
                <a:gridCol w="635482">
                  <a:extLst>
                    <a:ext uri="{9D8B030D-6E8A-4147-A177-3AD203B41FA5}">
                      <a16:colId xmlns:a16="http://schemas.microsoft.com/office/drawing/2014/main" val="15642178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23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Uric acid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7552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Lactic acid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17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Homocysteine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394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Bilirubin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486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Vanillylmandelic acid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654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Homovanillic acid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15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Mandelic acid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8856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Valproic acid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180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Gabapentin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975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Salicylates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083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Phenobarbital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26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Naproxen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0737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Ibuprofen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38507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16599"/>
              </p:ext>
            </p:extLst>
          </p:nvPr>
        </p:nvGraphicFramePr>
        <p:xfrm>
          <a:off x="6758820" y="2193731"/>
          <a:ext cx="4431919" cy="4400550"/>
        </p:xfrm>
        <a:graphic>
          <a:graphicData uri="http://schemas.openxmlformats.org/drawingml/2006/table">
            <a:tbl>
              <a:tblPr/>
              <a:tblGrid>
                <a:gridCol w="633793">
                  <a:extLst>
                    <a:ext uri="{9D8B030D-6E8A-4147-A177-3AD203B41FA5}">
                      <a16:colId xmlns:a16="http://schemas.microsoft.com/office/drawing/2014/main" val="2845678614"/>
                    </a:ext>
                  </a:extLst>
                </a:gridCol>
                <a:gridCol w="3188526">
                  <a:extLst>
                    <a:ext uri="{9D8B030D-6E8A-4147-A177-3AD203B41FA5}">
                      <a16:colId xmlns:a16="http://schemas.microsoft.com/office/drawing/2014/main" val="40191550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4276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159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4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Reverse T-3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9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959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Tyrosine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V+AA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965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3,4-dihydroxy-L-Phenylalanine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V+AA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000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L-Tryptophan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V+AA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899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L-Histidine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V+AA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23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L-Phenylalanine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V+AA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232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Niacin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V+AA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1915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Folic acid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V+AA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56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Biotin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V+AA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38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Pyridoxine hydrochloride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V+AA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537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L-Ascorbic acid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V+AA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5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4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445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Acknowledgment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0" y="1148359"/>
            <a:ext cx="6633338" cy="4155161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Dr. Eleftherios </a:t>
            </a:r>
            <a:r>
              <a:rPr lang="en-US" sz="2400" dirty="0"/>
              <a:t>P. Diamandis, MD, PhD, FRCP(C),FRSC </a:t>
            </a:r>
            <a:endParaRPr lang="en-US" sz="2400" dirty="0" smtClean="0"/>
          </a:p>
          <a:p>
            <a:pPr lvl="1"/>
            <a:r>
              <a:rPr lang="en-US" sz="2400" dirty="0" smtClean="0"/>
              <a:t>Mt. Sinai Clinical Hospital</a:t>
            </a:r>
          </a:p>
          <a:p>
            <a:r>
              <a:rPr lang="en-US" sz="2400" dirty="0" smtClean="0"/>
              <a:t>Centers for Disease Control</a:t>
            </a:r>
          </a:p>
          <a:p>
            <a:r>
              <a:rPr lang="en-US" sz="2400" dirty="0" smtClean="0"/>
              <a:t>Trinity (Vein vs. Capillary)</a:t>
            </a:r>
          </a:p>
          <a:p>
            <a:r>
              <a:rPr lang="en-US" sz="2400" dirty="0" err="1" smtClean="0"/>
              <a:t>Biotage</a:t>
            </a:r>
            <a:endParaRPr lang="en-US" sz="2400" dirty="0" smtClean="0"/>
          </a:p>
          <a:p>
            <a:r>
              <a:rPr lang="en-US" sz="2400" dirty="0" smtClean="0"/>
              <a:t>Shimadzu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77" y="2270790"/>
            <a:ext cx="5075688" cy="26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95729"/>
            <a:ext cx="9404723" cy="767687"/>
          </a:xfrm>
        </p:spPr>
        <p:txBody>
          <a:bodyPr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Panel Challenges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1175762"/>
            <a:ext cx="11006288" cy="2647102"/>
          </a:xfrm>
        </p:spPr>
        <p:txBody>
          <a:bodyPr>
            <a:noAutofit/>
          </a:bodyPr>
          <a:lstStyle/>
          <a:p>
            <a:r>
              <a:rPr lang="en-US" dirty="0" smtClean="0"/>
              <a:t>Endogenous problems:</a:t>
            </a:r>
          </a:p>
          <a:p>
            <a:pPr lvl="1"/>
            <a:r>
              <a:rPr lang="en-US" dirty="0" smtClean="0"/>
              <a:t>Levels </a:t>
            </a:r>
            <a:r>
              <a:rPr lang="en-US" dirty="0"/>
              <a:t>vary by time (day of the month, time of collection, etc</a:t>
            </a:r>
            <a:r>
              <a:rPr lang="en-US" dirty="0" smtClean="0"/>
              <a:t>.)</a:t>
            </a:r>
            <a:endParaRPr lang="en-US" dirty="0"/>
          </a:p>
          <a:p>
            <a:pPr lvl="1"/>
            <a:r>
              <a:rPr lang="en-US" dirty="0"/>
              <a:t>Some hormones may be bound to proteins (SHBG, albumin, </a:t>
            </a:r>
            <a:r>
              <a:rPr lang="en-US" dirty="0" err="1"/>
              <a:t>etc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http://www.endocrinesurgeon.co.uk/images/stories/content/cell-corti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6" y="2809462"/>
            <a:ext cx="5492622" cy="299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1447" y="6026584"/>
            <a:ext cx="11071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Top image</a:t>
            </a:r>
            <a:r>
              <a:rPr lang="en-US" sz="1050" dirty="0"/>
              <a:t>: Endocrine Surgeon.co.uk.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www.endocrinesurgeon.co.uk/index.php/adrenals-the-cortex-cortisol</a:t>
            </a:r>
            <a:endParaRPr lang="en-US" sz="1050" dirty="0" smtClean="0"/>
          </a:p>
          <a:p>
            <a:r>
              <a:rPr lang="en-US" sz="1050" dirty="0" smtClean="0"/>
              <a:t>(Accessed Feb 12, 2016).</a:t>
            </a:r>
          </a:p>
          <a:p>
            <a:r>
              <a:rPr lang="en-US" sz="1050" dirty="0" smtClean="0"/>
              <a:t>Bottom Image: S H Ho Urology </a:t>
            </a:r>
            <a:r>
              <a:rPr lang="en-US" sz="1050" dirty="0"/>
              <a:t>and Laparoscopy Centre. </a:t>
            </a:r>
            <a:r>
              <a:rPr lang="en-US" sz="1050" dirty="0">
                <a:hlinkClick r:id="rId4"/>
              </a:rPr>
              <a:t>http://</a:t>
            </a:r>
            <a:r>
              <a:rPr lang="en-US" sz="1050" dirty="0" smtClean="0">
                <a:hlinkClick r:id="rId4"/>
              </a:rPr>
              <a:t>www.urologycentre.com.sg/hypogonadism_testosteronelevel.html</a:t>
            </a:r>
            <a:r>
              <a:rPr lang="en-US" sz="1050" dirty="0" smtClean="0"/>
              <a:t> (Accessed Feb 12 2016).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924" y="2809462"/>
            <a:ext cx="4196815" cy="299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1227"/>
          </a:xfrm>
        </p:spPr>
        <p:txBody>
          <a:bodyPr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Panel Challenges - Specificity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177" y="1325554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Multiple  Isobaric Pairs: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Aldosterone, Cortisone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11-deoxycortisol</a:t>
            </a:r>
            <a:r>
              <a:rPr lang="en-US" dirty="0"/>
              <a:t>, </a:t>
            </a:r>
            <a:r>
              <a:rPr lang="en-US" dirty="0" smtClean="0"/>
              <a:t>21-deoxycortisol</a:t>
            </a:r>
            <a:r>
              <a:rPr lang="en-US" dirty="0"/>
              <a:t>, corticosterone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dirty="0"/>
              <a:t>DHEA, Testosterone, </a:t>
            </a:r>
            <a:r>
              <a:rPr lang="en-US" dirty="0" err="1" smtClean="0"/>
              <a:t>Estrone</a:t>
            </a:r>
            <a:endParaRPr lang="en-US" dirty="0" smtClean="0"/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17a-hydroxyl-progesterone, 11-deoxycorticosterone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-108145" y="4166536"/>
            <a:ext cx="4173538" cy="1928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 smtClean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13708"/>
              </p:ext>
            </p:extLst>
          </p:nvPr>
        </p:nvGraphicFramePr>
        <p:xfrm>
          <a:off x="427016" y="3552090"/>
          <a:ext cx="5706497" cy="2706876"/>
        </p:xfrm>
        <a:graphic>
          <a:graphicData uri="http://schemas.openxmlformats.org/drawingml/2006/table">
            <a:tbl>
              <a:tblPr/>
              <a:tblGrid>
                <a:gridCol w="3375945">
                  <a:extLst>
                    <a:ext uri="{9D8B030D-6E8A-4147-A177-3AD203B41FA5}">
                      <a16:colId xmlns:a16="http://schemas.microsoft.com/office/drawing/2014/main" val="1691328156"/>
                    </a:ext>
                  </a:extLst>
                </a:gridCol>
                <a:gridCol w="2266056">
                  <a:extLst>
                    <a:ext uri="{9D8B030D-6E8A-4147-A177-3AD203B41FA5}">
                      <a16:colId xmlns:a16="http://schemas.microsoft.com/office/drawing/2014/main" val="3356449859"/>
                    </a:ext>
                  </a:extLst>
                </a:gridCol>
                <a:gridCol w="64496">
                  <a:extLst>
                    <a:ext uri="{9D8B030D-6E8A-4147-A177-3AD203B41FA5}">
                      <a16:colId xmlns:a16="http://schemas.microsoft.com/office/drawing/2014/main" val="3544624317"/>
                    </a:ext>
                  </a:extLst>
                </a:gridCol>
              </a:tblGrid>
              <a:tr h="3447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Hormone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97350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11-deoxycorticosterone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8874"/>
                  </a:ext>
                </a:extLst>
              </a:tr>
              <a:tr h="3753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17-alpha-hydroxyprogesterone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556208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21-deoxycortisol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874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11-deoxycortisol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717928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corticosterone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598284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cortisone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104246"/>
                  </a:ext>
                </a:extLst>
              </a:tr>
              <a:tr h="34479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cortisol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7478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76214"/>
              </p:ext>
            </p:extLst>
          </p:nvPr>
        </p:nvGraphicFramePr>
        <p:xfrm>
          <a:off x="6627457" y="3552088"/>
          <a:ext cx="5055761" cy="2740129"/>
        </p:xfrm>
        <a:graphic>
          <a:graphicData uri="http://schemas.openxmlformats.org/drawingml/2006/table">
            <a:tbl>
              <a:tblPr/>
              <a:tblGrid>
                <a:gridCol w="2010543">
                  <a:extLst>
                    <a:ext uri="{9D8B030D-6E8A-4147-A177-3AD203B41FA5}">
                      <a16:colId xmlns:a16="http://schemas.microsoft.com/office/drawing/2014/main" val="3095433784"/>
                    </a:ext>
                  </a:extLst>
                </a:gridCol>
                <a:gridCol w="2977232">
                  <a:extLst>
                    <a:ext uri="{9D8B030D-6E8A-4147-A177-3AD203B41FA5}">
                      <a16:colId xmlns:a16="http://schemas.microsoft.com/office/drawing/2014/main" val="3579584776"/>
                    </a:ext>
                  </a:extLst>
                </a:gridCol>
                <a:gridCol w="67986">
                  <a:extLst>
                    <a:ext uri="{9D8B030D-6E8A-4147-A177-3AD203B41FA5}">
                      <a16:colId xmlns:a16="http://schemas.microsoft.com/office/drawing/2014/main" val="1502883680"/>
                    </a:ext>
                  </a:extLst>
                </a:gridCol>
              </a:tblGrid>
              <a:tr h="3838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Hormone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529660"/>
                  </a:ext>
                </a:extLst>
              </a:tr>
              <a:tr h="3347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714583"/>
                  </a:ext>
                </a:extLst>
              </a:tr>
              <a:tr h="3347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estradiol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381411"/>
                  </a:ext>
                </a:extLst>
              </a:tr>
              <a:tr h="3347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androstenedione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08662"/>
                  </a:ext>
                </a:extLst>
              </a:tr>
              <a:tr h="3347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estriol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568200"/>
                  </a:ext>
                </a:extLst>
              </a:tr>
              <a:tr h="3347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testosterone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52772"/>
                  </a:ext>
                </a:extLst>
              </a:tr>
              <a:tr h="3347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dhea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940542"/>
                  </a:ext>
                </a:extLst>
              </a:tr>
              <a:tr h="3480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progesterone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39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3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14020"/>
            <a:ext cx="9404723" cy="1072438"/>
          </a:xfrm>
        </p:spPr>
        <p:txBody>
          <a:bodyPr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Panel Challenges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91" y="1186458"/>
            <a:ext cx="4396339" cy="4460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Hormones are poor ionizers (no proton donor / acceptor group)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Clinically </a:t>
            </a:r>
            <a:r>
              <a:rPr lang="en-US" sz="2000" dirty="0" smtClean="0"/>
              <a:t>many requires </a:t>
            </a:r>
            <a:r>
              <a:rPr lang="en-US" sz="2000" dirty="0"/>
              <a:t>greater sensitivity </a:t>
            </a:r>
            <a:r>
              <a:rPr lang="en-US" sz="2000" dirty="0" smtClean="0"/>
              <a:t> and several have a wide dynamic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Cholesterol similar structure in a significantly higher concentration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Matrix Effects and Ion Suppression may have more significant effect on sensitivity than drug analytes.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6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94" y="4029140"/>
            <a:ext cx="3199414" cy="1969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994" y="1493834"/>
            <a:ext cx="3199414" cy="20092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469" y="1457855"/>
            <a:ext cx="3956647" cy="45377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46111" y="6384338"/>
            <a:ext cx="8330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Society of Hematology. </a:t>
            </a:r>
            <a:r>
              <a:rPr lang="en-US" sz="1200" dirty="0">
                <a:hlinkClick r:id="rId5"/>
              </a:rPr>
              <a:t>http://www.hematology.org/Patients/Basics/</a:t>
            </a:r>
            <a:r>
              <a:rPr lang="en-US" sz="1200" dirty="0"/>
              <a:t> (Accessed Feb 1, 2016).</a:t>
            </a:r>
          </a:p>
          <a:p>
            <a:r>
              <a:rPr lang="en-US" sz="1200" dirty="0"/>
              <a:t>Medical Assessment. </a:t>
            </a:r>
            <a:r>
              <a:rPr lang="en-US" sz="1200" dirty="0">
                <a:hlinkClick r:id="rId6"/>
              </a:rPr>
              <a:t>http://medicalassessmentonline.com/terms.php?R=568&amp;L=B</a:t>
            </a:r>
            <a:r>
              <a:rPr lang="en-US" sz="1200" dirty="0"/>
              <a:t> (Accessed Feb 12, 2016).</a:t>
            </a:r>
          </a:p>
        </p:txBody>
      </p:sp>
    </p:spTree>
    <p:extLst>
      <p:ext uri="{BB962C8B-B14F-4D97-AF65-F5344CB8AC3E}">
        <p14:creationId xmlns:p14="http://schemas.microsoft.com/office/powerpoint/2010/main" val="35326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400" y="213379"/>
            <a:ext cx="9404723" cy="75062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Traditional Methods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804475"/>
            <a:ext cx="5014954" cy="249158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350 </a:t>
            </a:r>
            <a:r>
              <a:rPr lang="el-GR" dirty="0" smtClean="0"/>
              <a:t>μ</a:t>
            </a:r>
            <a:r>
              <a:rPr lang="en-US" dirty="0" smtClean="0"/>
              <a:t>L sample is used to quantify 14 different hormones.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Capillary puncture is safe, simple, and gives reliable results.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No need for phlebotomist, nurse,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 descr="http://www.austincc.edu/mlt/phb/pictures/fingerst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0" y="1203341"/>
            <a:ext cx="4270543" cy="250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8400" y="6233323"/>
            <a:ext cx="8701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Images from: Austin Community College.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www.austincc.edu/mlt/phb/phb_equipment.html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(Accessed Nov 11, 2015).</a:t>
            </a:r>
            <a:endParaRPr lang="en-US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59650" y="3799878"/>
            <a:ext cx="5449579" cy="2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Traditional methods use venous puncture and focus on only a few hormones in per prep or injection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Larger volume &amp; additional Medical Professional required.</a:t>
            </a:r>
          </a:p>
        </p:txBody>
      </p:sp>
      <p:pic>
        <p:nvPicPr>
          <p:cNvPr id="8" name="Picture 2" descr="http://www.jisponline.com/articles/2011/15/2/images/JIndianSocPeriodontol_2011_15_2_152_84385_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10" y="1209344"/>
            <a:ext cx="4697289" cy="250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109" y="3592864"/>
            <a:ext cx="4668531" cy="258074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5" y="252255"/>
            <a:ext cx="4944152" cy="19245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LC-MS/MS </a:t>
            </a:r>
            <a:r>
              <a:rPr lang="en-US" b="1" dirty="0" smtClean="0"/>
              <a:t>&amp; Robotic Sample Prep Methodology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72" y="2507555"/>
            <a:ext cx="5295068" cy="2776544"/>
          </a:xfrm>
        </p:spPr>
        <p:txBody>
          <a:bodyPr>
            <a:normAutofit/>
          </a:bodyPr>
          <a:lstStyle/>
          <a:p>
            <a:r>
              <a:rPr lang="en-US" dirty="0" smtClean="0"/>
              <a:t>Single injection</a:t>
            </a:r>
          </a:p>
          <a:p>
            <a:r>
              <a:rPr lang="en-US" dirty="0" smtClean="0"/>
              <a:t>Semi-Automated Sample preparation</a:t>
            </a:r>
            <a:endParaRPr lang="en-US" dirty="0"/>
          </a:p>
          <a:p>
            <a:r>
              <a:rPr lang="en-US" dirty="0" smtClean="0"/>
              <a:t>8 </a:t>
            </a:r>
            <a:r>
              <a:rPr lang="en-US" dirty="0"/>
              <a:t>min run time with </a:t>
            </a:r>
            <a:r>
              <a:rPr lang="en-US" dirty="0" smtClean="0"/>
              <a:t>8.5 min </a:t>
            </a:r>
            <a:r>
              <a:rPr lang="en-US" dirty="0"/>
              <a:t>loop time</a:t>
            </a:r>
          </a:p>
          <a:p>
            <a:r>
              <a:rPr lang="en-US" dirty="0" smtClean="0"/>
              <a:t>Positive /Negative  ionization single run</a:t>
            </a:r>
          </a:p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value of 0.99 or greater</a:t>
            </a:r>
          </a:p>
          <a:p>
            <a:r>
              <a:rPr lang="en-US" dirty="0" smtClean="0"/>
              <a:t>CV less than 20%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B29B07D-CBEE-483B-881B-EA69A0CF545F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996" y="662135"/>
            <a:ext cx="3101034" cy="27532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742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Sanis</a:t>
            </a:r>
            <a:r>
              <a:rPr lang="en-US" dirty="0" smtClean="0"/>
              <a:t> vs Other Laboratories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07D-CBEE-483B-881B-EA69A0CF545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339743"/>
              </p:ext>
            </p:extLst>
          </p:nvPr>
        </p:nvGraphicFramePr>
        <p:xfrm>
          <a:off x="-1" y="1394746"/>
          <a:ext cx="12192001" cy="4587604"/>
        </p:xfrm>
        <a:graphic>
          <a:graphicData uri="http://schemas.openxmlformats.org/drawingml/2006/table">
            <a:tbl>
              <a:tblPr/>
              <a:tblGrid>
                <a:gridCol w="2403336">
                  <a:extLst>
                    <a:ext uri="{9D8B030D-6E8A-4147-A177-3AD203B41FA5}">
                      <a16:colId xmlns:a16="http://schemas.microsoft.com/office/drawing/2014/main" val="3440661954"/>
                    </a:ext>
                  </a:extLst>
                </a:gridCol>
                <a:gridCol w="812099">
                  <a:extLst>
                    <a:ext uri="{9D8B030D-6E8A-4147-A177-3AD203B41FA5}">
                      <a16:colId xmlns:a16="http://schemas.microsoft.com/office/drawing/2014/main" val="3140175943"/>
                    </a:ext>
                  </a:extLst>
                </a:gridCol>
                <a:gridCol w="1502223">
                  <a:extLst>
                    <a:ext uri="{9D8B030D-6E8A-4147-A177-3AD203B41FA5}">
                      <a16:colId xmlns:a16="http://schemas.microsoft.com/office/drawing/2014/main" val="1706180535"/>
                    </a:ext>
                  </a:extLst>
                </a:gridCol>
                <a:gridCol w="801111">
                  <a:extLst>
                    <a:ext uri="{9D8B030D-6E8A-4147-A177-3AD203B41FA5}">
                      <a16:colId xmlns:a16="http://schemas.microsoft.com/office/drawing/2014/main" val="28668234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29585158"/>
                    </a:ext>
                  </a:extLst>
                </a:gridCol>
                <a:gridCol w="1785989">
                  <a:extLst>
                    <a:ext uri="{9D8B030D-6E8A-4147-A177-3AD203B41FA5}">
                      <a16:colId xmlns:a16="http://schemas.microsoft.com/office/drawing/2014/main" val="3271887829"/>
                    </a:ext>
                  </a:extLst>
                </a:gridCol>
                <a:gridCol w="673990">
                  <a:extLst>
                    <a:ext uri="{9D8B030D-6E8A-4147-A177-3AD203B41FA5}">
                      <a16:colId xmlns:a16="http://schemas.microsoft.com/office/drawing/2014/main" val="1909548245"/>
                    </a:ext>
                  </a:extLst>
                </a:gridCol>
                <a:gridCol w="745449">
                  <a:extLst>
                    <a:ext uri="{9D8B030D-6E8A-4147-A177-3AD203B41FA5}">
                      <a16:colId xmlns:a16="http://schemas.microsoft.com/office/drawing/2014/main" val="2473978501"/>
                    </a:ext>
                  </a:extLst>
                </a:gridCol>
                <a:gridCol w="1779266">
                  <a:extLst>
                    <a:ext uri="{9D8B030D-6E8A-4147-A177-3AD203B41FA5}">
                      <a16:colId xmlns:a16="http://schemas.microsoft.com/office/drawing/2014/main" val="1965932722"/>
                    </a:ext>
                  </a:extLst>
                </a:gridCol>
                <a:gridCol w="774138">
                  <a:extLst>
                    <a:ext uri="{9D8B030D-6E8A-4147-A177-3AD203B41FA5}">
                      <a16:colId xmlns:a16="http://schemas.microsoft.com/office/drawing/2014/main" val="3303106077"/>
                    </a:ext>
                  </a:extLst>
                </a:gridCol>
              </a:tblGrid>
              <a:tr h="271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Sanis Biomedical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 Y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 Z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029925"/>
                  </a:ext>
                </a:extLst>
              </a:tr>
              <a:tr h="506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(mL)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Partnered w/other tests?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Turn around?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Partnered w/other tests?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Turn around?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vol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Partnered w/other tests?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Turn around?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38509"/>
                  </a:ext>
                </a:extLst>
              </a:tr>
              <a:tr h="271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Cortisol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analytes listed.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 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(cortisone)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(0.5 ml x 4)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50616"/>
                  </a:ext>
                </a:extLst>
              </a:tr>
              <a:tr h="271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Cortisone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2-3 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(cortisol)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(0.25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03884"/>
                  </a:ext>
                </a:extLst>
              </a:tr>
              <a:tr h="271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Corticosterone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2-3 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(1.5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(0.25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686966"/>
                  </a:ext>
                </a:extLst>
              </a:tr>
              <a:tr h="271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11-Deoxycortisol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2-3 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(0.25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472214"/>
                  </a:ext>
                </a:extLst>
              </a:tr>
              <a:tr h="271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21-Deoxycortisol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2-3 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25955"/>
                  </a:ext>
                </a:extLst>
              </a:tr>
              <a:tr h="271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11-Deoxycorticosterone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2-3 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615119"/>
                  </a:ext>
                </a:extLst>
              </a:tr>
              <a:tr h="271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17-alpha-Hydroxyprogesterone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2-3 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(0.25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71068"/>
                  </a:ext>
                </a:extLst>
              </a:tr>
              <a:tr h="271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Progesterone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2-3 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(2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(0.25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555505"/>
                  </a:ext>
                </a:extLst>
              </a:tr>
              <a:tr h="271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Estrone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(E1)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2-3 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(2.2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(0.8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903671"/>
                  </a:ext>
                </a:extLst>
              </a:tr>
              <a:tr h="271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Estradiol (E2)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2-3 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(2.2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(0.8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123067"/>
                  </a:ext>
                </a:extLst>
              </a:tr>
              <a:tr h="271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Estriol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(E3)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2-3 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(2.2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(0.8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26872"/>
                  </a:ext>
                </a:extLst>
              </a:tr>
              <a:tr h="271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Androstenedione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2-3 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(0.5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(0.6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229881"/>
                  </a:ext>
                </a:extLst>
              </a:tr>
              <a:tr h="271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Dehydroepiandrosterone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2-3 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(0.5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(0.25 ml, or 1.1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597217"/>
                  </a:ext>
                </a:extLst>
              </a:tr>
              <a:tr h="281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Testosterone</a:t>
                      </a:r>
                    </a:p>
                  </a:txBody>
                  <a:tcPr marL="6145" marR="6145" marT="61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2-3 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(1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(0.25 ml, or 0.6 ml)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l.</a:t>
                      </a:r>
                    </a:p>
                  </a:txBody>
                  <a:tcPr marL="6145" marR="6145" marT="61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6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4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12013</TotalTime>
  <Words>2037</Words>
  <Application>Microsoft Office PowerPoint</Application>
  <PresentationFormat>Widescreen</PresentationFormat>
  <Paragraphs>705</Paragraphs>
  <Slides>33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Ion</vt:lpstr>
      <vt:lpstr>2_Office Theme</vt:lpstr>
      <vt:lpstr>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Worksheet</vt:lpstr>
      <vt:lpstr>CS ChemDraw Drawing</vt:lpstr>
      <vt:lpstr>Small Sample Volumes are Small Problems</vt:lpstr>
      <vt:lpstr>Small Volume Testing-  the Good, the Bad &amp; the Ugly</vt:lpstr>
      <vt:lpstr>Endocrine Panel Objectives </vt:lpstr>
      <vt:lpstr>Endocrine Panel Challenges</vt:lpstr>
      <vt:lpstr>Endocrine Panel Challenges - Specificity</vt:lpstr>
      <vt:lpstr>Endocrine Panel Challenges</vt:lpstr>
      <vt:lpstr>Sanis vs. Traditional Methods</vt:lpstr>
      <vt:lpstr>LC-MS/MS &amp; Robotic Sample Prep Methodology </vt:lpstr>
      <vt:lpstr>Sanis vs Other Laboratories</vt:lpstr>
      <vt:lpstr>Scientific Outline &amp; Thought Process</vt:lpstr>
      <vt:lpstr>Can the method meet CDC standards?</vt:lpstr>
      <vt:lpstr>Would the doctor get the same result, compared to a traditional method?</vt:lpstr>
      <vt:lpstr>Cortisol - Correlation Study with Mt. Sinai</vt:lpstr>
      <vt:lpstr>Testosterone – Correlation Study with Mount Sinai</vt:lpstr>
      <vt:lpstr>Can capillary prick compare to  venous puncture?</vt:lpstr>
      <vt:lpstr>Cortisol (Vein vs. Capillary)</vt:lpstr>
      <vt:lpstr>Testosterone (venous vs. capillary data)</vt:lpstr>
      <vt:lpstr>Can the Results be consistently Reproduced?</vt:lpstr>
      <vt:lpstr>Cortisol Precision with External UTAK  Serum</vt:lpstr>
      <vt:lpstr>Testosterone Precision &amp; Accuracy UTAK Serum 2 Levels</vt:lpstr>
      <vt:lpstr>Fully Designed Clinical Validation for Lab Developed Test (LDT)</vt:lpstr>
      <vt:lpstr>Cortisol Linearity</vt:lpstr>
      <vt:lpstr>Testosterone Linearity</vt:lpstr>
      <vt:lpstr>Applications of Small Volume Blood</vt:lpstr>
      <vt:lpstr>Dexamethasone Suppression Effect</vt:lpstr>
      <vt:lpstr>PowerPoint Presentation</vt:lpstr>
      <vt:lpstr>Summary</vt:lpstr>
      <vt:lpstr>The Brighter Path through Innovative Testing –Sanis Biomedical</vt:lpstr>
      <vt:lpstr>Toxicology Panel 60 - 80 Analytes</vt:lpstr>
      <vt:lpstr>Endogenous Biomarkers and Therapeutic Drug Monitoring</vt:lpstr>
      <vt:lpstr>Endogenous Biomarkers and Therapeutic Drug Monitoring</vt:lpstr>
      <vt:lpstr>External Acknowledgment 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Hormones</dc:title>
  <dc:creator>a. forsyth;kfranklin@litelabs.net</dc:creator>
  <cp:lastModifiedBy>Kris Franklin</cp:lastModifiedBy>
  <cp:revision>507</cp:revision>
  <dcterms:created xsi:type="dcterms:W3CDTF">2015-09-29T20:00:31Z</dcterms:created>
  <dcterms:modified xsi:type="dcterms:W3CDTF">2016-04-12T20:33:02Z</dcterms:modified>
</cp:coreProperties>
</file>