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8" r:id="rId2"/>
  </p:sldMasterIdLst>
  <p:notesMasterIdLst>
    <p:notesMasterId r:id="rId6"/>
  </p:notesMasterIdLst>
  <p:sldIdLst>
    <p:sldId id="731" r:id="rId3"/>
    <p:sldId id="732" r:id="rId4"/>
    <p:sldId id="737" r:id="rId5"/>
  </p:sldIdLst>
  <p:sldSz cx="24377650" cy="13716000"/>
  <p:notesSz cx="6797675" cy="9926638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9FD1"/>
    <a:srgbClr val="212336"/>
    <a:srgbClr val="666666"/>
    <a:srgbClr val="445469"/>
    <a:srgbClr val="D09E02"/>
    <a:srgbClr val="B78B02"/>
    <a:srgbClr val="F10F21"/>
    <a:srgbClr val="DEA902"/>
    <a:srgbClr val="1E2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96" autoAdjust="0"/>
    <p:restoredTop sz="90789" autoAdjust="0"/>
  </p:normalViewPr>
  <p:slideViewPr>
    <p:cSldViewPr snapToGrid="0" snapToObjects="1">
      <p:cViewPr>
        <p:scale>
          <a:sx n="40" d="100"/>
          <a:sy n="40" d="100"/>
        </p:scale>
        <p:origin x="-1128" y="-738"/>
      </p:cViewPr>
      <p:guideLst>
        <p:guide orient="horz" pos="4323"/>
        <p:guide pos="76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8B0F9C-FADC-4675-AA7A-EC7AA5A70711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FA813D4-2BB3-4273-A4C3-755D135F7B65}">
      <dgm:prSet phldrT="[Text]" custT="1"/>
      <dgm:spPr>
        <a:xfrm>
          <a:off x="7917611" y="4589947"/>
          <a:ext cx="2744044" cy="2838186"/>
        </a:xfrm>
        <a:prstGeom prst="ellipse">
          <a:avLst/>
        </a:prstGeom>
        <a:solidFill>
          <a:srgbClr val="CECED0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36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Ferring Work-Lifestyle Initiative</a:t>
          </a:r>
          <a:endParaRPr lang="en-US" sz="36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C93A0C52-0D9D-473B-BE5A-E90B434A3F0A}" type="parTrans" cxnId="{3CD9710A-EFFA-4290-B207-D55ED1ABD579}">
      <dgm:prSet/>
      <dgm:spPr/>
      <dgm:t>
        <a:bodyPr/>
        <a:lstStyle/>
        <a:p>
          <a:endParaRPr lang="en-US"/>
        </a:p>
      </dgm:t>
    </dgm:pt>
    <dgm:pt modelId="{9D985319-0016-42F4-8707-A9DBB3DFF4B9}" type="sibTrans" cxnId="{3CD9710A-EFFA-4290-B207-D55ED1ABD579}">
      <dgm:prSet/>
      <dgm:spPr/>
      <dgm:t>
        <a:bodyPr/>
        <a:lstStyle/>
        <a:p>
          <a:endParaRPr lang="en-US"/>
        </a:p>
      </dgm:t>
    </dgm:pt>
    <dgm:pt modelId="{43C87FBE-B8AC-443B-B664-21CFAB290F52}">
      <dgm:prSet phldrT="[Text]" custT="1"/>
      <dgm:spPr>
        <a:xfrm>
          <a:off x="8213038" y="579265"/>
          <a:ext cx="2210355" cy="1983658"/>
        </a:xfrm>
        <a:prstGeom prst="ellipse">
          <a:avLst/>
        </a:prstGeom>
        <a:solidFill>
          <a:srgbClr val="F35748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CSR / Ferring Philo</a:t>
          </a:r>
          <a:endParaRPr lang="en-US" sz="20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4D175C39-59A7-4D76-B0C3-FFF7CD175E93}" type="parTrans" cxnId="{331A1FA1-5D7F-4535-90FB-FDB0F5655670}">
      <dgm:prSet/>
      <dgm:spPr>
        <a:xfrm rot="16222140">
          <a:off x="8682958" y="3246848"/>
          <a:ext cx="1244292" cy="720000"/>
        </a:xfrm>
        <a:prstGeom prst="leftRightArrow">
          <a:avLst/>
        </a:prstGeom>
        <a:solidFill>
          <a:srgbClr val="F35748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EB8A78B1-3F9A-41D6-8F72-04ECB77B0592}" type="sibTrans" cxnId="{331A1FA1-5D7F-4535-90FB-FDB0F5655670}">
      <dgm:prSet/>
      <dgm:spPr/>
      <dgm:t>
        <a:bodyPr/>
        <a:lstStyle/>
        <a:p>
          <a:endParaRPr lang="en-US"/>
        </a:p>
      </dgm:t>
    </dgm:pt>
    <dgm:pt modelId="{92599F40-E851-43A0-8138-8FD14B60EF09}">
      <dgm:prSet phldrT="[Text]" custT="1"/>
      <dgm:spPr>
        <a:xfrm>
          <a:off x="11235407" y="1889511"/>
          <a:ext cx="2210355" cy="1983658"/>
        </a:xfrm>
        <a:prstGeom prst="ellipse">
          <a:avLst/>
        </a:prstGeom>
        <a:solidFill>
          <a:srgbClr val="F35748">
            <a:hueOff val="1975294"/>
            <a:satOff val="-9079"/>
            <a:lumOff val="-3949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SECO Directive / Health Policy and Guideline</a:t>
          </a:r>
          <a:endParaRPr lang="en-US" sz="20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CF4377D5-3655-4DA2-9378-15A57AC8880E}" type="parTrans" cxnId="{28C0401B-76D7-4E79-BF19-F312D2E2F591}">
      <dgm:prSet/>
      <dgm:spPr>
        <a:xfrm rot="18857300">
          <a:off x="10325415" y="3979572"/>
          <a:ext cx="1185439" cy="720000"/>
        </a:xfrm>
        <a:prstGeom prst="leftRightArrow">
          <a:avLst/>
        </a:prstGeom>
        <a:solidFill>
          <a:srgbClr val="F35748">
            <a:hueOff val="1975294"/>
            <a:satOff val="-9079"/>
            <a:lumOff val="-3949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B8DBD1DF-8727-4394-8327-DEF550C1F577}" type="sibTrans" cxnId="{28C0401B-76D7-4E79-BF19-F312D2E2F591}">
      <dgm:prSet/>
      <dgm:spPr/>
      <dgm:t>
        <a:bodyPr/>
        <a:lstStyle/>
        <a:p>
          <a:endParaRPr lang="en-US"/>
        </a:p>
      </dgm:t>
    </dgm:pt>
    <dgm:pt modelId="{713FB54A-E6B4-4053-B2C7-4C7BE06ACBB8}">
      <dgm:prSet phldrT="[Text]" custT="1"/>
      <dgm:spPr>
        <a:xfrm>
          <a:off x="12565247" y="5040298"/>
          <a:ext cx="2210355" cy="1983658"/>
        </a:xfrm>
        <a:prstGeom prst="ellipse">
          <a:avLst/>
        </a:prstGeom>
        <a:solidFill>
          <a:srgbClr val="F35748">
            <a:hueOff val="3950588"/>
            <a:satOff val="-18158"/>
            <a:lumOff val="-7899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Absenteeism </a:t>
          </a:r>
          <a:r>
            <a:rPr lang="en-US" sz="2000" dirty="0" err="1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mgmt</a:t>
          </a:r>
          <a:endParaRPr lang="en-US" sz="20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93BD2319-8B90-4B1B-9660-3FE12C6E75C8}" type="parTrans" cxnId="{4148699E-CB91-430C-BFE6-A6F6C5D09945}">
      <dgm:prSet/>
      <dgm:spPr>
        <a:xfrm rot="18117">
          <a:off x="11000642" y="5661136"/>
          <a:ext cx="1168510" cy="720000"/>
        </a:xfrm>
        <a:prstGeom prst="leftRightArrow">
          <a:avLst/>
        </a:prstGeom>
        <a:solidFill>
          <a:srgbClr val="F35748">
            <a:hueOff val="3950588"/>
            <a:satOff val="-18158"/>
            <a:lumOff val="-7899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F463CAED-E225-4080-BC95-0BD841C02EFE}" type="sibTrans" cxnId="{4148699E-CB91-430C-BFE6-A6F6C5D09945}">
      <dgm:prSet/>
      <dgm:spPr/>
      <dgm:t>
        <a:bodyPr/>
        <a:lstStyle/>
        <a:p>
          <a:endParaRPr lang="en-US"/>
        </a:p>
      </dgm:t>
    </dgm:pt>
    <dgm:pt modelId="{699C6F8C-3263-4158-BCF2-224FFF2019B2}">
      <dgm:prSet phldrT="[Text]" custT="1"/>
      <dgm:spPr>
        <a:xfrm>
          <a:off x="11235415" y="8153902"/>
          <a:ext cx="2210355" cy="1983658"/>
        </a:xfrm>
        <a:prstGeom prst="ellipse">
          <a:avLst/>
        </a:prstGeom>
        <a:solidFill>
          <a:srgbClr val="F35748">
            <a:hueOff val="5925883"/>
            <a:satOff val="-27237"/>
            <a:lumOff val="-11848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Education Managers/</a:t>
          </a:r>
        </a:p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Employees</a:t>
          </a:r>
          <a:endParaRPr lang="en-US" sz="20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9D3CD81A-50AF-4F50-8178-719D2296B832}" type="parTrans" cxnId="{08EB62EB-18F3-44B7-A936-28E8F04EE459}">
      <dgm:prSet/>
      <dgm:spPr>
        <a:xfrm rot="2747628">
          <a:off x="10323272" y="7323162"/>
          <a:ext cx="1189453" cy="720000"/>
        </a:xfrm>
        <a:prstGeom prst="leftRightArrow">
          <a:avLst/>
        </a:prstGeom>
        <a:solidFill>
          <a:srgbClr val="F35748">
            <a:hueOff val="5925883"/>
            <a:satOff val="-27237"/>
            <a:lumOff val="-11848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E84889C8-A942-4CDD-9647-86370C518EF7}" type="sibTrans" cxnId="{08EB62EB-18F3-44B7-A936-28E8F04EE459}">
      <dgm:prSet/>
      <dgm:spPr/>
      <dgm:t>
        <a:bodyPr/>
        <a:lstStyle/>
        <a:p>
          <a:endParaRPr lang="en-US"/>
        </a:p>
      </dgm:t>
    </dgm:pt>
    <dgm:pt modelId="{5D4B4E4B-4AAD-4437-AFFA-7AD2A7C77D2A}">
      <dgm:prSet phldrT="[Text]" custT="1"/>
      <dgm:spPr>
        <a:xfrm>
          <a:off x="8184456" y="9398016"/>
          <a:ext cx="2210355" cy="1983658"/>
        </a:xfrm>
        <a:prstGeom prst="ellipse">
          <a:avLst/>
        </a:prstGeom>
        <a:solidFill>
          <a:srgbClr val="F35748">
            <a:hueOff val="7901177"/>
            <a:satOff val="-36317"/>
            <a:lumOff val="-15798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18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Management Accountability &amp; Performance Workload </a:t>
          </a:r>
          <a:r>
            <a:rPr lang="en-US" sz="1800" dirty="0" err="1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mgmt</a:t>
          </a:r>
          <a:endParaRPr lang="en-US" sz="18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2E449A4E-F95C-4ABB-B8BE-D7FBFBD8291C}" type="parTrans" cxnId="{35C10E99-AFEC-4BB3-AF61-0BA768A77BD2}">
      <dgm:prSet/>
      <dgm:spPr>
        <a:xfrm rot="5400000">
          <a:off x="8685052" y="8023526"/>
          <a:ext cx="1209162" cy="720000"/>
        </a:xfrm>
        <a:prstGeom prst="leftRightArrow">
          <a:avLst/>
        </a:prstGeom>
        <a:solidFill>
          <a:srgbClr val="F35748">
            <a:hueOff val="7901177"/>
            <a:satOff val="-36317"/>
            <a:lumOff val="-15798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69C91776-8625-46FE-BF51-366E7C095F98}" type="sibTrans" cxnId="{35C10E99-AFEC-4BB3-AF61-0BA768A77BD2}">
      <dgm:prSet/>
      <dgm:spPr/>
      <dgm:t>
        <a:bodyPr/>
        <a:lstStyle/>
        <a:p>
          <a:endParaRPr lang="en-US"/>
        </a:p>
      </dgm:t>
    </dgm:pt>
    <dgm:pt modelId="{FA379FE1-6C93-4477-AD4E-1D9802120B89}">
      <dgm:prSet phldrT="[Text]" custT="1"/>
      <dgm:spPr>
        <a:xfrm>
          <a:off x="5076361" y="8211037"/>
          <a:ext cx="2210355" cy="1983658"/>
        </a:xfrm>
        <a:prstGeom prst="ellipse">
          <a:avLst/>
        </a:prstGeom>
        <a:solidFill>
          <a:srgbClr val="F35748">
            <a:hueOff val="9876471"/>
            <a:satOff val="-45396"/>
            <a:lumOff val="-19747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Activities</a:t>
          </a:r>
        </a:p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Workshops</a:t>
          </a:r>
        </a:p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Services offered</a:t>
          </a:r>
        </a:p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Ferring Olympic</a:t>
          </a:r>
          <a:endParaRPr lang="en-US" sz="20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49E34B5F-C6AC-4972-AE7F-DD712A7CFD63}" type="parTrans" cxnId="{A3B8E748-A2B6-4248-B590-2F27F6C00FB3}">
      <dgm:prSet/>
      <dgm:spPr>
        <a:xfrm rot="8053236">
          <a:off x="7014015" y="7350821"/>
          <a:ext cx="1239037" cy="720000"/>
        </a:xfrm>
        <a:prstGeom prst="leftRightArrow">
          <a:avLst/>
        </a:prstGeom>
        <a:solidFill>
          <a:srgbClr val="F35748">
            <a:hueOff val="9876471"/>
            <a:satOff val="-45396"/>
            <a:lumOff val="-19747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8C923C19-0857-4B8F-8DD5-A3D5765E8F43}" type="sibTrans" cxnId="{A3B8E748-A2B6-4248-B590-2F27F6C00FB3}">
      <dgm:prSet/>
      <dgm:spPr/>
      <dgm:t>
        <a:bodyPr/>
        <a:lstStyle/>
        <a:p>
          <a:endParaRPr lang="en-US"/>
        </a:p>
      </dgm:t>
    </dgm:pt>
    <dgm:pt modelId="{DB779639-29FA-4A6C-B49B-6656F95C76BE}">
      <dgm:prSet phldrT="[Text]" custT="1"/>
      <dgm:spPr>
        <a:xfrm>
          <a:off x="3775049" y="4994042"/>
          <a:ext cx="2210355" cy="1983658"/>
        </a:xfrm>
        <a:prstGeom prst="ellipse">
          <a:avLst/>
        </a:prstGeom>
        <a:solidFill>
          <a:srgbClr val="F35748">
            <a:hueOff val="11851765"/>
            <a:satOff val="-54475"/>
            <a:lumOff val="-23697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Flexible working practices</a:t>
          </a:r>
          <a:endParaRPr lang="en-US" sz="20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908C9A07-D1E1-4999-A9F6-2012DDFF4200}" type="parTrans" cxnId="{C75034C3-9B83-48FC-B259-30C75DF15FB8}">
      <dgm:prSet/>
      <dgm:spPr>
        <a:xfrm rot="10818063">
          <a:off x="6387453" y="5636907"/>
          <a:ext cx="1186075" cy="720000"/>
        </a:xfrm>
        <a:prstGeom prst="leftRightArrow">
          <a:avLst/>
        </a:prstGeom>
        <a:solidFill>
          <a:srgbClr val="F35748">
            <a:hueOff val="11851765"/>
            <a:satOff val="-54475"/>
            <a:lumOff val="-23697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19265EE4-D831-4A26-8C0C-45D934CFF1DA}" type="sibTrans" cxnId="{C75034C3-9B83-48FC-B259-30C75DF15FB8}">
      <dgm:prSet/>
      <dgm:spPr/>
      <dgm:t>
        <a:bodyPr/>
        <a:lstStyle/>
        <a:p>
          <a:endParaRPr lang="en-US"/>
        </a:p>
      </dgm:t>
    </dgm:pt>
    <dgm:pt modelId="{B134B0A4-3128-4596-81CE-1CFDC64D9114}">
      <dgm:prSet phldrT="[Text]" custT="1"/>
      <dgm:spPr>
        <a:xfrm>
          <a:off x="5076374" y="1937704"/>
          <a:ext cx="2210355" cy="1983658"/>
        </a:xfrm>
        <a:prstGeom prst="ellipse">
          <a:avLst/>
        </a:prstGeom>
        <a:solidFill>
          <a:srgbClr val="F35748">
            <a:hueOff val="13827059"/>
            <a:satOff val="-63554"/>
            <a:lumOff val="-27646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gm:spPr>
      <dgm:t>
        <a:bodyPr/>
        <a:lstStyle/>
        <a:p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Work Environment (</a:t>
          </a:r>
          <a:r>
            <a:rPr lang="en-US" sz="2000" dirty="0" err="1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ergonomy</a:t>
          </a:r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, office space </a:t>
          </a:r>
          <a:r>
            <a:rPr lang="en-US" sz="2000" dirty="0" err="1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etc</a:t>
          </a:r>
          <a:r>
            <a:rPr lang="en-US" sz="20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)</a:t>
          </a:r>
          <a:endParaRPr lang="en-US" sz="20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435F2B2B-D56D-417E-B62A-B3A979B1E5C8}" type="parTrans" cxnId="{7C0E2EBC-B79C-4B11-B0C2-F323BC9A316A}">
      <dgm:prSet/>
      <dgm:spPr>
        <a:xfrm rot="13484124">
          <a:off x="7037571" y="4006448"/>
          <a:ext cx="1188457" cy="720000"/>
        </a:xfrm>
        <a:prstGeom prst="leftRightArrow">
          <a:avLst/>
        </a:prstGeom>
        <a:solidFill>
          <a:srgbClr val="F35748">
            <a:hueOff val="13827059"/>
            <a:satOff val="-63554"/>
            <a:lumOff val="-27646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gm:t>
    </dgm:pt>
    <dgm:pt modelId="{79B8C910-B36A-4AC3-9B68-B0F21754268B}" type="sibTrans" cxnId="{7C0E2EBC-B79C-4B11-B0C2-F323BC9A316A}">
      <dgm:prSet/>
      <dgm:spPr/>
      <dgm:t>
        <a:bodyPr/>
        <a:lstStyle/>
        <a:p>
          <a:endParaRPr lang="en-US"/>
        </a:p>
      </dgm:t>
    </dgm:pt>
    <dgm:pt modelId="{A10F825C-DBEF-44BB-9B17-874B4530D259}" type="pres">
      <dgm:prSet presAssocID="{BF8B0F9C-FADC-4675-AA7A-EC7AA5A7071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C0B677-41CB-4EFF-A638-8A70A34BFBC5}" type="pres">
      <dgm:prSet presAssocID="{4FA813D4-2BB3-4273-A4C3-755D135F7B65}" presName="centerShape" presStyleLbl="node0" presStyleIdx="0" presStyleCnt="1" custScaleX="90562" custScaleY="93669"/>
      <dgm:spPr/>
      <dgm:t>
        <a:bodyPr/>
        <a:lstStyle/>
        <a:p>
          <a:endParaRPr lang="en-US"/>
        </a:p>
      </dgm:t>
    </dgm:pt>
    <dgm:pt modelId="{E6083653-5C61-43C4-8E17-70F248A7463E}" type="pres">
      <dgm:prSet presAssocID="{4D175C39-59A7-4D76-B0C3-FFF7CD175E93}" presName="parTrans" presStyleLbl="sibTrans2D1" presStyleIdx="0" presStyleCnt="8" custScaleX="115816" custScaleY="69889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82EC1077-3A1E-41AF-A81F-D78C104B6B15}" type="pres">
      <dgm:prSet presAssocID="{4D175C39-59A7-4D76-B0C3-FFF7CD175E93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96990AFF-F104-49A4-87F2-F6AEB3723E69}" type="pres">
      <dgm:prSet presAssocID="{43C87FBE-B8AC-443B-B664-21CFAB290F52}" presName="node" presStyleLbl="node1" presStyleIdx="0" presStyleCnt="8" custScaleX="81054" custScaleY="72741" custRadScaleRad="95689" custRadScaleInc="16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CE946-B78F-4B43-8C7A-816F01B31A4D}" type="pres">
      <dgm:prSet presAssocID="{CF4377D5-3655-4DA2-9378-15A57AC8880E}" presName="parTrans" presStyleLbl="sibTrans2D1" presStyleIdx="1" presStyleCnt="8" custScaleX="115816" custScaleY="69889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DAB1F4C3-419F-44EF-8782-B069E97D818B}" type="pres">
      <dgm:prSet presAssocID="{CF4377D5-3655-4DA2-9378-15A57AC8880E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84B9552C-011F-4F98-B50D-3C7FE731EC58}" type="pres">
      <dgm:prSet presAssocID="{92599F40-E851-43A0-8138-8FD14B60EF09}" presName="node" presStyleLbl="node1" presStyleIdx="1" presStyleCnt="8" custScaleX="81054" custScaleY="72741" custRadScaleRad="94207" custRadScaleInc="-3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4ACC2F-C089-49B8-BE0B-F0ACD204B604}" type="pres">
      <dgm:prSet presAssocID="{93BD2319-8B90-4B1B-9660-3FE12C6E75C8}" presName="parTrans" presStyleLbl="sibTrans2D1" presStyleIdx="2" presStyleCnt="8" custScaleX="115816" custScaleY="69889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DB7D36DA-A680-4BCB-9721-C8B7878A50C9}" type="pres">
      <dgm:prSet presAssocID="{93BD2319-8B90-4B1B-9660-3FE12C6E75C8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7BF8F878-8D38-460E-80E0-F6D9DA228729}" type="pres">
      <dgm:prSet presAssocID="{713FB54A-E6B4-4053-B2C7-4C7BE06ACBB8}" presName="node" presStyleLbl="node1" presStyleIdx="2" presStyleCnt="8" custScaleX="81054" custScaleY="72741" custRadScaleRad="94456" custRadScaleInc="1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206EC-3C22-43FE-921F-92932F7E9FFB}" type="pres">
      <dgm:prSet presAssocID="{9D3CD81A-50AF-4F50-8178-719D2296B832}" presName="parTrans" presStyleLbl="sibTrans2D1" presStyleIdx="3" presStyleCnt="8" custScaleX="115816" custScaleY="69889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542F3DCD-B8D2-4461-8AF8-184562A85CAC}" type="pres">
      <dgm:prSet presAssocID="{9D3CD81A-50AF-4F50-8178-719D2296B832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1C960FA9-54D8-471A-BBAD-7675A07EA71C}" type="pres">
      <dgm:prSet presAssocID="{699C6F8C-3263-4158-BCF2-224FFF2019B2}" presName="node" presStyleLbl="node1" presStyleIdx="3" presStyleCnt="8" custScaleX="81054" custScaleY="72741" custRadScaleRad="94346" custRadScaleInc="35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F4AA73-7E5E-455F-9499-F4E934CAE9DF}" type="pres">
      <dgm:prSet presAssocID="{2E449A4E-F95C-4ABB-B8BE-D7FBFBD8291C}" presName="parTrans" presStyleLbl="sibTrans2D1" presStyleIdx="4" presStyleCnt="8" custScaleX="115816" custScaleY="69889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00AA9DFB-226F-480E-9562-B717020491B6}" type="pres">
      <dgm:prSet presAssocID="{2E449A4E-F95C-4ABB-B8BE-D7FBFBD8291C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57DC6275-D118-41B8-AE43-9B820AD26379}" type="pres">
      <dgm:prSet presAssocID="{5D4B4E4B-4AAD-4437-AFFA-7AD2A7C77D2A}" presName="node" presStyleLbl="node1" presStyleIdx="4" presStyleCnt="8" custScaleX="81054" custScaleY="72741" custRadScaleRad="944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73737B-037C-47FA-AEEB-8C6505BF1D56}" type="pres">
      <dgm:prSet presAssocID="{49E34B5F-C6AC-4972-AE7F-DD712A7CFD63}" presName="parTrans" presStyleLbl="sibTrans2D1" presStyleIdx="5" presStyleCnt="8" custScaleX="115816" custScaleY="69889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E4AA0D77-C5BE-4DFC-8EE8-83FDD2D1CFD1}" type="pres">
      <dgm:prSet presAssocID="{49E34B5F-C6AC-4972-AE7F-DD712A7CFD63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A004C31D-997C-443C-A496-69C94086DCCC}" type="pres">
      <dgm:prSet presAssocID="{FA379FE1-6C93-4477-AD4E-1D9802120B89}" presName="node" presStyleLbl="node1" presStyleIdx="5" presStyleCnt="8" custScaleX="81054" custScaleY="72741" custRadScaleRad="96088" custRadScaleInc="-34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214D8C-BA32-4C8C-AF58-219C5DFD5BBD}" type="pres">
      <dgm:prSet presAssocID="{908C9A07-D1E1-4999-A9F6-2012DDFF4200}" presName="parTrans" presStyleLbl="sibTrans2D1" presStyleIdx="6" presStyleCnt="8" custScaleX="115816" custScaleY="69889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41E7198F-B299-4B5F-AA67-D7DA863DDAF4}" type="pres">
      <dgm:prSet presAssocID="{908C9A07-D1E1-4999-A9F6-2012DDFF4200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6A4DE9A7-5689-47E6-BF12-B8F13AAB3982}" type="pres">
      <dgm:prSet presAssocID="{DB779639-29FA-4A6C-B49B-6656F95C76BE}" presName="node" presStyleLbl="node1" presStyleIdx="6" presStyleCnt="8" custScaleX="81054" custScaleY="72741" custRadScaleRad="95073" custRadScaleInc="13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182BB7-8F51-48C5-9C7D-A90468F3ADBD}" type="pres">
      <dgm:prSet presAssocID="{435F2B2B-D56D-417E-B62A-B3A979B1E5C8}" presName="parTrans" presStyleLbl="sibTrans2D1" presStyleIdx="7" presStyleCnt="8" custScaleX="115816" custScaleY="69889"/>
      <dgm:spPr>
        <a:prstGeom prst="leftRightArrow">
          <a:avLst/>
        </a:prstGeom>
      </dgm:spPr>
      <dgm:t>
        <a:bodyPr/>
        <a:lstStyle/>
        <a:p>
          <a:endParaRPr lang="en-US"/>
        </a:p>
      </dgm:t>
    </dgm:pt>
    <dgm:pt modelId="{6948414E-5F43-44D1-AC93-507761248E84}" type="pres">
      <dgm:prSet presAssocID="{435F2B2B-D56D-417E-B62A-B3A979B1E5C8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74830E78-D90E-40B7-B4DD-3CFC4A078A1B}" type="pres">
      <dgm:prSet presAssocID="{B134B0A4-3128-4596-81CE-1CFDC64D9114}" presName="node" presStyleLbl="node1" presStyleIdx="7" presStyleCnt="8" custScaleX="81054" custScaleY="72741" custRadScaleRad="94337" custRadScaleInc="-11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F579FB-BFC6-42EB-A02B-3816E54F43A0}" type="presOf" srcId="{713FB54A-E6B4-4053-B2C7-4C7BE06ACBB8}" destId="{7BF8F878-8D38-460E-80E0-F6D9DA228729}" srcOrd="0" destOrd="0" presId="urn:microsoft.com/office/officeart/2005/8/layout/radial5"/>
    <dgm:cxn modelId="{28C0401B-76D7-4E79-BF19-F312D2E2F591}" srcId="{4FA813D4-2BB3-4273-A4C3-755D135F7B65}" destId="{92599F40-E851-43A0-8138-8FD14B60EF09}" srcOrd="1" destOrd="0" parTransId="{CF4377D5-3655-4DA2-9378-15A57AC8880E}" sibTransId="{B8DBD1DF-8727-4394-8327-DEF550C1F577}"/>
    <dgm:cxn modelId="{2919837B-7C7B-4E04-8B96-09672FF640A6}" type="presOf" srcId="{9D3CD81A-50AF-4F50-8178-719D2296B832}" destId="{FE1206EC-3C22-43FE-921F-92932F7E9FFB}" srcOrd="0" destOrd="0" presId="urn:microsoft.com/office/officeart/2005/8/layout/radial5"/>
    <dgm:cxn modelId="{D0EAB37F-BDEA-4AE0-ADC2-1023BB281EDF}" type="presOf" srcId="{2E449A4E-F95C-4ABB-B8BE-D7FBFBD8291C}" destId="{5AF4AA73-7E5E-455F-9499-F4E934CAE9DF}" srcOrd="0" destOrd="0" presId="urn:microsoft.com/office/officeart/2005/8/layout/radial5"/>
    <dgm:cxn modelId="{D8E6686B-AAF5-42B7-B8F5-875074B6C944}" type="presOf" srcId="{4FA813D4-2BB3-4273-A4C3-755D135F7B65}" destId="{A2C0B677-41CB-4EFF-A638-8A70A34BFBC5}" srcOrd="0" destOrd="0" presId="urn:microsoft.com/office/officeart/2005/8/layout/radial5"/>
    <dgm:cxn modelId="{10A1F7E0-F2C5-4983-B9A7-346E045299C8}" type="presOf" srcId="{BF8B0F9C-FADC-4675-AA7A-EC7AA5A70711}" destId="{A10F825C-DBEF-44BB-9B17-874B4530D259}" srcOrd="0" destOrd="0" presId="urn:microsoft.com/office/officeart/2005/8/layout/radial5"/>
    <dgm:cxn modelId="{D28A1CF7-4686-4DCC-8DC1-81928ED07C00}" type="presOf" srcId="{49E34B5F-C6AC-4972-AE7F-DD712A7CFD63}" destId="{3973737B-037C-47FA-AEEB-8C6505BF1D56}" srcOrd="0" destOrd="0" presId="urn:microsoft.com/office/officeart/2005/8/layout/radial5"/>
    <dgm:cxn modelId="{331A1FA1-5D7F-4535-90FB-FDB0F5655670}" srcId="{4FA813D4-2BB3-4273-A4C3-755D135F7B65}" destId="{43C87FBE-B8AC-443B-B664-21CFAB290F52}" srcOrd="0" destOrd="0" parTransId="{4D175C39-59A7-4D76-B0C3-FFF7CD175E93}" sibTransId="{EB8A78B1-3F9A-41D6-8F72-04ECB77B0592}"/>
    <dgm:cxn modelId="{3CD9710A-EFFA-4290-B207-D55ED1ABD579}" srcId="{BF8B0F9C-FADC-4675-AA7A-EC7AA5A70711}" destId="{4FA813D4-2BB3-4273-A4C3-755D135F7B65}" srcOrd="0" destOrd="0" parTransId="{C93A0C52-0D9D-473B-BE5A-E90B434A3F0A}" sibTransId="{9D985319-0016-42F4-8707-A9DBB3DFF4B9}"/>
    <dgm:cxn modelId="{C75034C3-9B83-48FC-B259-30C75DF15FB8}" srcId="{4FA813D4-2BB3-4273-A4C3-755D135F7B65}" destId="{DB779639-29FA-4A6C-B49B-6656F95C76BE}" srcOrd="6" destOrd="0" parTransId="{908C9A07-D1E1-4999-A9F6-2012DDFF4200}" sibTransId="{19265EE4-D831-4A26-8C0C-45D934CFF1DA}"/>
    <dgm:cxn modelId="{9DFE7B45-0AF3-484A-B50A-5EB23F2E53D2}" type="presOf" srcId="{4D175C39-59A7-4D76-B0C3-FFF7CD175E93}" destId="{82EC1077-3A1E-41AF-A81F-D78C104B6B15}" srcOrd="1" destOrd="0" presId="urn:microsoft.com/office/officeart/2005/8/layout/radial5"/>
    <dgm:cxn modelId="{DA2FACE0-F1A0-49D1-8F3A-0CD633E297A7}" type="presOf" srcId="{908C9A07-D1E1-4999-A9F6-2012DDFF4200}" destId="{27214D8C-BA32-4C8C-AF58-219C5DFD5BBD}" srcOrd="0" destOrd="0" presId="urn:microsoft.com/office/officeart/2005/8/layout/radial5"/>
    <dgm:cxn modelId="{D6F13E06-73A2-46F8-9D93-C65F9A001194}" type="presOf" srcId="{5D4B4E4B-4AAD-4437-AFFA-7AD2A7C77D2A}" destId="{57DC6275-D118-41B8-AE43-9B820AD26379}" srcOrd="0" destOrd="0" presId="urn:microsoft.com/office/officeart/2005/8/layout/radial5"/>
    <dgm:cxn modelId="{C6CCDB2E-BC96-4203-9DB8-789F7C137797}" type="presOf" srcId="{435F2B2B-D56D-417E-B62A-B3A979B1E5C8}" destId="{6948414E-5F43-44D1-AC93-507761248E84}" srcOrd="1" destOrd="0" presId="urn:microsoft.com/office/officeart/2005/8/layout/radial5"/>
    <dgm:cxn modelId="{C8CB1820-756B-41EB-980A-91D56CAAF893}" type="presOf" srcId="{FA379FE1-6C93-4477-AD4E-1D9802120B89}" destId="{A004C31D-997C-443C-A496-69C94086DCCC}" srcOrd="0" destOrd="0" presId="urn:microsoft.com/office/officeart/2005/8/layout/radial5"/>
    <dgm:cxn modelId="{3CAB472A-2DDC-469E-9594-96E434857A53}" type="presOf" srcId="{4D175C39-59A7-4D76-B0C3-FFF7CD175E93}" destId="{E6083653-5C61-43C4-8E17-70F248A7463E}" srcOrd="0" destOrd="0" presId="urn:microsoft.com/office/officeart/2005/8/layout/radial5"/>
    <dgm:cxn modelId="{A3B8E748-A2B6-4248-B590-2F27F6C00FB3}" srcId="{4FA813D4-2BB3-4273-A4C3-755D135F7B65}" destId="{FA379FE1-6C93-4477-AD4E-1D9802120B89}" srcOrd="5" destOrd="0" parTransId="{49E34B5F-C6AC-4972-AE7F-DD712A7CFD63}" sibTransId="{8C923C19-0857-4B8F-8DD5-A3D5765E8F43}"/>
    <dgm:cxn modelId="{7C0E2EBC-B79C-4B11-B0C2-F323BC9A316A}" srcId="{4FA813D4-2BB3-4273-A4C3-755D135F7B65}" destId="{B134B0A4-3128-4596-81CE-1CFDC64D9114}" srcOrd="7" destOrd="0" parTransId="{435F2B2B-D56D-417E-B62A-B3A979B1E5C8}" sibTransId="{79B8C910-B36A-4AC3-9B68-B0F21754268B}"/>
    <dgm:cxn modelId="{3E83735C-01EA-4A90-9D8F-EF91FB0C9CF0}" type="presOf" srcId="{2E449A4E-F95C-4ABB-B8BE-D7FBFBD8291C}" destId="{00AA9DFB-226F-480E-9562-B717020491B6}" srcOrd="1" destOrd="0" presId="urn:microsoft.com/office/officeart/2005/8/layout/radial5"/>
    <dgm:cxn modelId="{295CE7DB-121B-4166-9799-200EC0D132A9}" type="presOf" srcId="{CF4377D5-3655-4DA2-9378-15A57AC8880E}" destId="{DAB1F4C3-419F-44EF-8782-B069E97D818B}" srcOrd="1" destOrd="0" presId="urn:microsoft.com/office/officeart/2005/8/layout/radial5"/>
    <dgm:cxn modelId="{318F03A4-882E-4C83-B747-B4DB72C27D7D}" type="presOf" srcId="{B134B0A4-3128-4596-81CE-1CFDC64D9114}" destId="{74830E78-D90E-40B7-B4DD-3CFC4A078A1B}" srcOrd="0" destOrd="0" presId="urn:microsoft.com/office/officeart/2005/8/layout/radial5"/>
    <dgm:cxn modelId="{2F71C333-E012-4DE9-A9D4-525161C993DD}" type="presOf" srcId="{DB779639-29FA-4A6C-B49B-6656F95C76BE}" destId="{6A4DE9A7-5689-47E6-BF12-B8F13AAB3982}" srcOrd="0" destOrd="0" presId="urn:microsoft.com/office/officeart/2005/8/layout/radial5"/>
    <dgm:cxn modelId="{A9F01945-0900-4F1A-AA23-8B0BFB7F9782}" type="presOf" srcId="{908C9A07-D1E1-4999-A9F6-2012DDFF4200}" destId="{41E7198F-B299-4B5F-AA67-D7DA863DDAF4}" srcOrd="1" destOrd="0" presId="urn:microsoft.com/office/officeart/2005/8/layout/radial5"/>
    <dgm:cxn modelId="{F7F340CF-2D07-41EE-90DC-5560C2E039BC}" type="presOf" srcId="{699C6F8C-3263-4158-BCF2-224FFF2019B2}" destId="{1C960FA9-54D8-471A-BBAD-7675A07EA71C}" srcOrd="0" destOrd="0" presId="urn:microsoft.com/office/officeart/2005/8/layout/radial5"/>
    <dgm:cxn modelId="{20F20DBC-5BE4-4DCB-BA3C-CDE52FD780F3}" type="presOf" srcId="{43C87FBE-B8AC-443B-B664-21CFAB290F52}" destId="{96990AFF-F104-49A4-87F2-F6AEB3723E69}" srcOrd="0" destOrd="0" presId="urn:microsoft.com/office/officeart/2005/8/layout/radial5"/>
    <dgm:cxn modelId="{BAFFA7B0-E1C2-452C-AE9D-4E8D7EE4DD6F}" type="presOf" srcId="{435F2B2B-D56D-417E-B62A-B3A979B1E5C8}" destId="{09182BB7-8F51-48C5-9C7D-A90468F3ADBD}" srcOrd="0" destOrd="0" presId="urn:microsoft.com/office/officeart/2005/8/layout/radial5"/>
    <dgm:cxn modelId="{E85A61B2-4F77-45FD-A60D-9F09A8EDC437}" type="presOf" srcId="{92599F40-E851-43A0-8138-8FD14B60EF09}" destId="{84B9552C-011F-4F98-B50D-3C7FE731EC58}" srcOrd="0" destOrd="0" presId="urn:microsoft.com/office/officeart/2005/8/layout/radial5"/>
    <dgm:cxn modelId="{4148699E-CB91-430C-BFE6-A6F6C5D09945}" srcId="{4FA813D4-2BB3-4273-A4C3-755D135F7B65}" destId="{713FB54A-E6B4-4053-B2C7-4C7BE06ACBB8}" srcOrd="2" destOrd="0" parTransId="{93BD2319-8B90-4B1B-9660-3FE12C6E75C8}" sibTransId="{F463CAED-E225-4080-BC95-0BD841C02EFE}"/>
    <dgm:cxn modelId="{DA096060-362C-4051-9B23-23BDDE69B159}" type="presOf" srcId="{93BD2319-8B90-4B1B-9660-3FE12C6E75C8}" destId="{A04ACC2F-C089-49B8-BE0B-F0ACD204B604}" srcOrd="0" destOrd="0" presId="urn:microsoft.com/office/officeart/2005/8/layout/radial5"/>
    <dgm:cxn modelId="{E93FD63C-70ED-4673-A4E7-42A8E14B7CB5}" type="presOf" srcId="{CF4377D5-3655-4DA2-9378-15A57AC8880E}" destId="{2A2CE946-B78F-4B43-8C7A-816F01B31A4D}" srcOrd="0" destOrd="0" presId="urn:microsoft.com/office/officeart/2005/8/layout/radial5"/>
    <dgm:cxn modelId="{35C10E99-AFEC-4BB3-AF61-0BA768A77BD2}" srcId="{4FA813D4-2BB3-4273-A4C3-755D135F7B65}" destId="{5D4B4E4B-4AAD-4437-AFFA-7AD2A7C77D2A}" srcOrd="4" destOrd="0" parTransId="{2E449A4E-F95C-4ABB-B8BE-D7FBFBD8291C}" sibTransId="{69C91776-8625-46FE-BF51-366E7C095F98}"/>
    <dgm:cxn modelId="{211426AE-BFC9-4CA8-A7DC-72919A5B082E}" type="presOf" srcId="{49E34B5F-C6AC-4972-AE7F-DD712A7CFD63}" destId="{E4AA0D77-C5BE-4DFC-8EE8-83FDD2D1CFD1}" srcOrd="1" destOrd="0" presId="urn:microsoft.com/office/officeart/2005/8/layout/radial5"/>
    <dgm:cxn modelId="{A0676113-B5B9-4D20-938B-69BABBC0C776}" type="presOf" srcId="{9D3CD81A-50AF-4F50-8178-719D2296B832}" destId="{542F3DCD-B8D2-4461-8AF8-184562A85CAC}" srcOrd="1" destOrd="0" presId="urn:microsoft.com/office/officeart/2005/8/layout/radial5"/>
    <dgm:cxn modelId="{535A988D-DF6A-4597-AD72-66310122727D}" type="presOf" srcId="{93BD2319-8B90-4B1B-9660-3FE12C6E75C8}" destId="{DB7D36DA-A680-4BCB-9721-C8B7878A50C9}" srcOrd="1" destOrd="0" presId="urn:microsoft.com/office/officeart/2005/8/layout/radial5"/>
    <dgm:cxn modelId="{08EB62EB-18F3-44B7-A936-28E8F04EE459}" srcId="{4FA813D4-2BB3-4273-A4C3-755D135F7B65}" destId="{699C6F8C-3263-4158-BCF2-224FFF2019B2}" srcOrd="3" destOrd="0" parTransId="{9D3CD81A-50AF-4F50-8178-719D2296B832}" sibTransId="{E84889C8-A942-4CDD-9647-86370C518EF7}"/>
    <dgm:cxn modelId="{0508FCC7-B760-4B5F-B883-4B6075620482}" type="presParOf" srcId="{A10F825C-DBEF-44BB-9B17-874B4530D259}" destId="{A2C0B677-41CB-4EFF-A638-8A70A34BFBC5}" srcOrd="0" destOrd="0" presId="urn:microsoft.com/office/officeart/2005/8/layout/radial5"/>
    <dgm:cxn modelId="{E3C8A4A0-147A-498B-8998-F7B155B391C9}" type="presParOf" srcId="{A10F825C-DBEF-44BB-9B17-874B4530D259}" destId="{E6083653-5C61-43C4-8E17-70F248A7463E}" srcOrd="1" destOrd="0" presId="urn:microsoft.com/office/officeart/2005/8/layout/radial5"/>
    <dgm:cxn modelId="{483E2A6F-C78E-44EE-9194-B154D98F1069}" type="presParOf" srcId="{E6083653-5C61-43C4-8E17-70F248A7463E}" destId="{82EC1077-3A1E-41AF-A81F-D78C104B6B15}" srcOrd="0" destOrd="0" presId="urn:microsoft.com/office/officeart/2005/8/layout/radial5"/>
    <dgm:cxn modelId="{2B75AC37-40AE-4DCA-B6F6-4A23F4365D1B}" type="presParOf" srcId="{A10F825C-DBEF-44BB-9B17-874B4530D259}" destId="{96990AFF-F104-49A4-87F2-F6AEB3723E69}" srcOrd="2" destOrd="0" presId="urn:microsoft.com/office/officeart/2005/8/layout/radial5"/>
    <dgm:cxn modelId="{ED0DD8B6-293E-4B08-A86E-FD76FEA7A9FE}" type="presParOf" srcId="{A10F825C-DBEF-44BB-9B17-874B4530D259}" destId="{2A2CE946-B78F-4B43-8C7A-816F01B31A4D}" srcOrd="3" destOrd="0" presId="urn:microsoft.com/office/officeart/2005/8/layout/radial5"/>
    <dgm:cxn modelId="{65CC21A3-2B6C-400C-A182-4DBEEF3F8B2A}" type="presParOf" srcId="{2A2CE946-B78F-4B43-8C7A-816F01B31A4D}" destId="{DAB1F4C3-419F-44EF-8782-B069E97D818B}" srcOrd="0" destOrd="0" presId="urn:microsoft.com/office/officeart/2005/8/layout/radial5"/>
    <dgm:cxn modelId="{AD3DCC65-630E-4271-B532-3F14C5654644}" type="presParOf" srcId="{A10F825C-DBEF-44BB-9B17-874B4530D259}" destId="{84B9552C-011F-4F98-B50D-3C7FE731EC58}" srcOrd="4" destOrd="0" presId="urn:microsoft.com/office/officeart/2005/8/layout/radial5"/>
    <dgm:cxn modelId="{BB5890AB-7F3B-4939-99E4-3BCF85BE5206}" type="presParOf" srcId="{A10F825C-DBEF-44BB-9B17-874B4530D259}" destId="{A04ACC2F-C089-49B8-BE0B-F0ACD204B604}" srcOrd="5" destOrd="0" presId="urn:microsoft.com/office/officeart/2005/8/layout/radial5"/>
    <dgm:cxn modelId="{7CCD3E15-D2C2-40AE-969C-43FDCF8B4CFE}" type="presParOf" srcId="{A04ACC2F-C089-49B8-BE0B-F0ACD204B604}" destId="{DB7D36DA-A680-4BCB-9721-C8B7878A50C9}" srcOrd="0" destOrd="0" presId="urn:microsoft.com/office/officeart/2005/8/layout/radial5"/>
    <dgm:cxn modelId="{129D2160-3B98-408D-992E-2605BB8FC9FC}" type="presParOf" srcId="{A10F825C-DBEF-44BB-9B17-874B4530D259}" destId="{7BF8F878-8D38-460E-80E0-F6D9DA228729}" srcOrd="6" destOrd="0" presId="urn:microsoft.com/office/officeart/2005/8/layout/radial5"/>
    <dgm:cxn modelId="{45E72D1F-5163-4DD6-B9F4-28E8A43DF19B}" type="presParOf" srcId="{A10F825C-DBEF-44BB-9B17-874B4530D259}" destId="{FE1206EC-3C22-43FE-921F-92932F7E9FFB}" srcOrd="7" destOrd="0" presId="urn:microsoft.com/office/officeart/2005/8/layout/radial5"/>
    <dgm:cxn modelId="{0D71A0C7-6650-4307-835C-BD8E04996D7A}" type="presParOf" srcId="{FE1206EC-3C22-43FE-921F-92932F7E9FFB}" destId="{542F3DCD-B8D2-4461-8AF8-184562A85CAC}" srcOrd="0" destOrd="0" presId="urn:microsoft.com/office/officeart/2005/8/layout/radial5"/>
    <dgm:cxn modelId="{BB76B60B-E87D-4213-B181-89181448E645}" type="presParOf" srcId="{A10F825C-DBEF-44BB-9B17-874B4530D259}" destId="{1C960FA9-54D8-471A-BBAD-7675A07EA71C}" srcOrd="8" destOrd="0" presId="urn:microsoft.com/office/officeart/2005/8/layout/radial5"/>
    <dgm:cxn modelId="{F9FFFB19-8AE8-47A5-984E-D256F181E9FD}" type="presParOf" srcId="{A10F825C-DBEF-44BB-9B17-874B4530D259}" destId="{5AF4AA73-7E5E-455F-9499-F4E934CAE9DF}" srcOrd="9" destOrd="0" presId="urn:microsoft.com/office/officeart/2005/8/layout/radial5"/>
    <dgm:cxn modelId="{71093C47-8E0B-4FC2-A498-BAF0BF0C9DAB}" type="presParOf" srcId="{5AF4AA73-7E5E-455F-9499-F4E934CAE9DF}" destId="{00AA9DFB-226F-480E-9562-B717020491B6}" srcOrd="0" destOrd="0" presId="urn:microsoft.com/office/officeart/2005/8/layout/radial5"/>
    <dgm:cxn modelId="{491DAEE2-2962-4E78-B0D9-ACCF4AB1F7A0}" type="presParOf" srcId="{A10F825C-DBEF-44BB-9B17-874B4530D259}" destId="{57DC6275-D118-41B8-AE43-9B820AD26379}" srcOrd="10" destOrd="0" presId="urn:microsoft.com/office/officeart/2005/8/layout/radial5"/>
    <dgm:cxn modelId="{091353B0-E24C-4CF6-8EF0-7EAA2396D5D8}" type="presParOf" srcId="{A10F825C-DBEF-44BB-9B17-874B4530D259}" destId="{3973737B-037C-47FA-AEEB-8C6505BF1D56}" srcOrd="11" destOrd="0" presId="urn:microsoft.com/office/officeart/2005/8/layout/radial5"/>
    <dgm:cxn modelId="{5FECD3F9-6DEE-4FD1-B288-01178AA8CD6C}" type="presParOf" srcId="{3973737B-037C-47FA-AEEB-8C6505BF1D56}" destId="{E4AA0D77-C5BE-4DFC-8EE8-83FDD2D1CFD1}" srcOrd="0" destOrd="0" presId="urn:microsoft.com/office/officeart/2005/8/layout/radial5"/>
    <dgm:cxn modelId="{21026D11-3023-45B0-98D1-87AF9C4E3E9A}" type="presParOf" srcId="{A10F825C-DBEF-44BB-9B17-874B4530D259}" destId="{A004C31D-997C-443C-A496-69C94086DCCC}" srcOrd="12" destOrd="0" presId="urn:microsoft.com/office/officeart/2005/8/layout/radial5"/>
    <dgm:cxn modelId="{0800A32C-5FE9-4ACE-93FA-E85EA89DCC0D}" type="presParOf" srcId="{A10F825C-DBEF-44BB-9B17-874B4530D259}" destId="{27214D8C-BA32-4C8C-AF58-219C5DFD5BBD}" srcOrd="13" destOrd="0" presId="urn:microsoft.com/office/officeart/2005/8/layout/radial5"/>
    <dgm:cxn modelId="{AA6D4A69-F66C-475D-8785-0D00CE2B0D00}" type="presParOf" srcId="{27214D8C-BA32-4C8C-AF58-219C5DFD5BBD}" destId="{41E7198F-B299-4B5F-AA67-D7DA863DDAF4}" srcOrd="0" destOrd="0" presId="urn:microsoft.com/office/officeart/2005/8/layout/radial5"/>
    <dgm:cxn modelId="{F7C61CD1-3F48-4476-B0D9-7FAD84332D22}" type="presParOf" srcId="{A10F825C-DBEF-44BB-9B17-874B4530D259}" destId="{6A4DE9A7-5689-47E6-BF12-B8F13AAB3982}" srcOrd="14" destOrd="0" presId="urn:microsoft.com/office/officeart/2005/8/layout/radial5"/>
    <dgm:cxn modelId="{C54B84A1-14FA-4EF1-90E4-1C560808A0A5}" type="presParOf" srcId="{A10F825C-DBEF-44BB-9B17-874B4530D259}" destId="{09182BB7-8F51-48C5-9C7D-A90468F3ADBD}" srcOrd="15" destOrd="0" presId="urn:microsoft.com/office/officeart/2005/8/layout/radial5"/>
    <dgm:cxn modelId="{6CD83865-4B64-4838-B6EC-4D735BE38300}" type="presParOf" srcId="{09182BB7-8F51-48C5-9C7D-A90468F3ADBD}" destId="{6948414E-5F43-44D1-AC93-507761248E84}" srcOrd="0" destOrd="0" presId="urn:microsoft.com/office/officeart/2005/8/layout/radial5"/>
    <dgm:cxn modelId="{C5D4AB15-F937-488E-B67D-16B02E03E10B}" type="presParOf" srcId="{A10F825C-DBEF-44BB-9B17-874B4530D259}" destId="{74830E78-D90E-40B7-B4DD-3CFC4A078A1B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0B677-41CB-4EFF-A638-8A70A34BFBC5}">
      <dsp:nvSpPr>
        <dsp:cNvPr id="0" name=""/>
        <dsp:cNvSpPr/>
      </dsp:nvSpPr>
      <dsp:spPr>
        <a:xfrm>
          <a:off x="7917611" y="4589947"/>
          <a:ext cx="2744044" cy="2838186"/>
        </a:xfrm>
        <a:prstGeom prst="ellipse">
          <a:avLst/>
        </a:prstGeom>
        <a:solidFill>
          <a:srgbClr val="CECED0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Ferring Work-Lifestyle Initiative</a:t>
          </a:r>
          <a:endParaRPr lang="en-US" sz="36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8319467" y="5005590"/>
        <a:ext cx="1940332" cy="2006900"/>
      </dsp:txXfrm>
    </dsp:sp>
    <dsp:sp modelId="{E6083653-5C61-43C4-8E17-70F248A7463E}">
      <dsp:nvSpPr>
        <dsp:cNvPr id="0" name=""/>
        <dsp:cNvSpPr/>
      </dsp:nvSpPr>
      <dsp:spPr>
        <a:xfrm rot="16222140">
          <a:off x="8682958" y="3246848"/>
          <a:ext cx="1244292" cy="720000"/>
        </a:xfrm>
        <a:prstGeom prst="leftRightArrow">
          <a:avLst/>
        </a:prstGeom>
        <a:solidFill>
          <a:srgbClr val="F35748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8862958" y="3426848"/>
        <a:ext cx="884292" cy="360000"/>
      </dsp:txXfrm>
    </dsp:sp>
    <dsp:sp modelId="{96990AFF-F104-49A4-87F2-F6AEB3723E69}">
      <dsp:nvSpPr>
        <dsp:cNvPr id="0" name=""/>
        <dsp:cNvSpPr/>
      </dsp:nvSpPr>
      <dsp:spPr>
        <a:xfrm>
          <a:off x="8213038" y="579265"/>
          <a:ext cx="2210355" cy="1983658"/>
        </a:xfrm>
        <a:prstGeom prst="ellipse">
          <a:avLst/>
        </a:prstGeom>
        <a:solidFill>
          <a:srgbClr val="F35748">
            <a:hueOff val="0"/>
            <a:satOff val="0"/>
            <a:lumOff val="0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CSR / Ferring Philo</a:t>
          </a:r>
          <a:endParaRPr lang="en-US" sz="20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8536737" y="869765"/>
        <a:ext cx="1562957" cy="1402658"/>
      </dsp:txXfrm>
    </dsp:sp>
    <dsp:sp modelId="{2A2CE946-B78F-4B43-8C7A-816F01B31A4D}">
      <dsp:nvSpPr>
        <dsp:cNvPr id="0" name=""/>
        <dsp:cNvSpPr/>
      </dsp:nvSpPr>
      <dsp:spPr>
        <a:xfrm rot="18857300">
          <a:off x="10325415" y="3979572"/>
          <a:ext cx="1185439" cy="720000"/>
        </a:xfrm>
        <a:prstGeom prst="leftRightArrow">
          <a:avLst/>
        </a:prstGeom>
        <a:solidFill>
          <a:srgbClr val="F35748">
            <a:hueOff val="1975294"/>
            <a:satOff val="-9079"/>
            <a:lumOff val="-3949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10505415" y="4159572"/>
        <a:ext cx="825439" cy="360000"/>
      </dsp:txXfrm>
    </dsp:sp>
    <dsp:sp modelId="{84B9552C-011F-4F98-B50D-3C7FE731EC58}">
      <dsp:nvSpPr>
        <dsp:cNvPr id="0" name=""/>
        <dsp:cNvSpPr/>
      </dsp:nvSpPr>
      <dsp:spPr>
        <a:xfrm>
          <a:off x="11235407" y="1889511"/>
          <a:ext cx="2210355" cy="1983658"/>
        </a:xfrm>
        <a:prstGeom prst="ellipse">
          <a:avLst/>
        </a:prstGeom>
        <a:solidFill>
          <a:srgbClr val="F35748">
            <a:hueOff val="1975294"/>
            <a:satOff val="-9079"/>
            <a:lumOff val="-3949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SECO Directive / Health Policy and Guideline</a:t>
          </a:r>
          <a:endParaRPr lang="en-US" sz="20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11559106" y="2180011"/>
        <a:ext cx="1562957" cy="1402658"/>
      </dsp:txXfrm>
    </dsp:sp>
    <dsp:sp modelId="{A04ACC2F-C089-49B8-BE0B-F0ACD204B604}">
      <dsp:nvSpPr>
        <dsp:cNvPr id="0" name=""/>
        <dsp:cNvSpPr/>
      </dsp:nvSpPr>
      <dsp:spPr>
        <a:xfrm rot="18117">
          <a:off x="11000642" y="5661136"/>
          <a:ext cx="1168510" cy="720000"/>
        </a:xfrm>
        <a:prstGeom prst="leftRightArrow">
          <a:avLst/>
        </a:prstGeom>
        <a:solidFill>
          <a:srgbClr val="F35748">
            <a:hueOff val="3950588"/>
            <a:satOff val="-18158"/>
            <a:lumOff val="-7899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11180642" y="5841136"/>
        <a:ext cx="808510" cy="360000"/>
      </dsp:txXfrm>
    </dsp:sp>
    <dsp:sp modelId="{7BF8F878-8D38-460E-80E0-F6D9DA228729}">
      <dsp:nvSpPr>
        <dsp:cNvPr id="0" name=""/>
        <dsp:cNvSpPr/>
      </dsp:nvSpPr>
      <dsp:spPr>
        <a:xfrm>
          <a:off x="12565247" y="5040298"/>
          <a:ext cx="2210355" cy="1983658"/>
        </a:xfrm>
        <a:prstGeom prst="ellipse">
          <a:avLst/>
        </a:prstGeom>
        <a:solidFill>
          <a:srgbClr val="F35748">
            <a:hueOff val="3950588"/>
            <a:satOff val="-18158"/>
            <a:lumOff val="-7899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Absenteeism </a:t>
          </a:r>
          <a:r>
            <a:rPr lang="en-US" sz="2000" kern="1200" dirty="0" err="1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mgmt</a:t>
          </a:r>
          <a:endParaRPr lang="en-US" sz="20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12888946" y="5330798"/>
        <a:ext cx="1562957" cy="1402658"/>
      </dsp:txXfrm>
    </dsp:sp>
    <dsp:sp modelId="{FE1206EC-3C22-43FE-921F-92932F7E9FFB}">
      <dsp:nvSpPr>
        <dsp:cNvPr id="0" name=""/>
        <dsp:cNvSpPr/>
      </dsp:nvSpPr>
      <dsp:spPr>
        <a:xfrm rot="2747628">
          <a:off x="10323272" y="7323162"/>
          <a:ext cx="1189453" cy="720000"/>
        </a:xfrm>
        <a:prstGeom prst="leftRightArrow">
          <a:avLst/>
        </a:prstGeom>
        <a:solidFill>
          <a:srgbClr val="F35748">
            <a:hueOff val="5925883"/>
            <a:satOff val="-27237"/>
            <a:lumOff val="-11848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10503272" y="7503162"/>
        <a:ext cx="829453" cy="360000"/>
      </dsp:txXfrm>
    </dsp:sp>
    <dsp:sp modelId="{1C960FA9-54D8-471A-BBAD-7675A07EA71C}">
      <dsp:nvSpPr>
        <dsp:cNvPr id="0" name=""/>
        <dsp:cNvSpPr/>
      </dsp:nvSpPr>
      <dsp:spPr>
        <a:xfrm>
          <a:off x="11235415" y="8153902"/>
          <a:ext cx="2210355" cy="1983658"/>
        </a:xfrm>
        <a:prstGeom prst="ellipse">
          <a:avLst/>
        </a:prstGeom>
        <a:solidFill>
          <a:srgbClr val="F35748">
            <a:hueOff val="5925883"/>
            <a:satOff val="-27237"/>
            <a:lumOff val="-11848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Education Managers/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Employees</a:t>
          </a:r>
          <a:endParaRPr lang="en-US" sz="20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11559114" y="8444402"/>
        <a:ext cx="1562957" cy="1402658"/>
      </dsp:txXfrm>
    </dsp:sp>
    <dsp:sp modelId="{5AF4AA73-7E5E-455F-9499-F4E934CAE9DF}">
      <dsp:nvSpPr>
        <dsp:cNvPr id="0" name=""/>
        <dsp:cNvSpPr/>
      </dsp:nvSpPr>
      <dsp:spPr>
        <a:xfrm rot="5400000">
          <a:off x="8685052" y="8023526"/>
          <a:ext cx="1209162" cy="720000"/>
        </a:xfrm>
        <a:prstGeom prst="leftRightArrow">
          <a:avLst/>
        </a:prstGeom>
        <a:solidFill>
          <a:srgbClr val="F35748">
            <a:hueOff val="7901177"/>
            <a:satOff val="-36317"/>
            <a:lumOff val="-15798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8865052" y="8203526"/>
        <a:ext cx="849162" cy="360000"/>
      </dsp:txXfrm>
    </dsp:sp>
    <dsp:sp modelId="{57DC6275-D118-41B8-AE43-9B820AD26379}">
      <dsp:nvSpPr>
        <dsp:cNvPr id="0" name=""/>
        <dsp:cNvSpPr/>
      </dsp:nvSpPr>
      <dsp:spPr>
        <a:xfrm>
          <a:off x="8184456" y="9398016"/>
          <a:ext cx="2210355" cy="1983658"/>
        </a:xfrm>
        <a:prstGeom prst="ellipse">
          <a:avLst/>
        </a:prstGeom>
        <a:solidFill>
          <a:srgbClr val="F35748">
            <a:hueOff val="7901177"/>
            <a:satOff val="-36317"/>
            <a:lumOff val="-15798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Management Accountability &amp; Performance Workload </a:t>
          </a:r>
          <a:r>
            <a:rPr lang="en-US" sz="1800" kern="1200" dirty="0" err="1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mgmt</a:t>
          </a:r>
          <a:endParaRPr lang="en-US" sz="18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8508155" y="9688516"/>
        <a:ext cx="1562957" cy="1402658"/>
      </dsp:txXfrm>
    </dsp:sp>
    <dsp:sp modelId="{3973737B-037C-47FA-AEEB-8C6505BF1D56}">
      <dsp:nvSpPr>
        <dsp:cNvPr id="0" name=""/>
        <dsp:cNvSpPr/>
      </dsp:nvSpPr>
      <dsp:spPr>
        <a:xfrm rot="8053236">
          <a:off x="7014015" y="7350821"/>
          <a:ext cx="1239037" cy="720000"/>
        </a:xfrm>
        <a:prstGeom prst="leftRightArrow">
          <a:avLst/>
        </a:prstGeom>
        <a:solidFill>
          <a:srgbClr val="F35748">
            <a:hueOff val="9876471"/>
            <a:satOff val="-45396"/>
            <a:lumOff val="-19747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 rot="10800000">
        <a:off x="7194015" y="7530821"/>
        <a:ext cx="879037" cy="360000"/>
      </dsp:txXfrm>
    </dsp:sp>
    <dsp:sp modelId="{A004C31D-997C-443C-A496-69C94086DCCC}">
      <dsp:nvSpPr>
        <dsp:cNvPr id="0" name=""/>
        <dsp:cNvSpPr/>
      </dsp:nvSpPr>
      <dsp:spPr>
        <a:xfrm>
          <a:off x="5076361" y="8211037"/>
          <a:ext cx="2210355" cy="1983658"/>
        </a:xfrm>
        <a:prstGeom prst="ellipse">
          <a:avLst/>
        </a:prstGeom>
        <a:solidFill>
          <a:srgbClr val="F35748">
            <a:hueOff val="9876471"/>
            <a:satOff val="-45396"/>
            <a:lumOff val="-19747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Activities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Workshops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Services offered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Ferring Olympic</a:t>
          </a:r>
          <a:endParaRPr lang="en-US" sz="20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5400060" y="8501537"/>
        <a:ext cx="1562957" cy="1402658"/>
      </dsp:txXfrm>
    </dsp:sp>
    <dsp:sp modelId="{27214D8C-BA32-4C8C-AF58-219C5DFD5BBD}">
      <dsp:nvSpPr>
        <dsp:cNvPr id="0" name=""/>
        <dsp:cNvSpPr/>
      </dsp:nvSpPr>
      <dsp:spPr>
        <a:xfrm rot="10818063">
          <a:off x="6387453" y="5636907"/>
          <a:ext cx="1186075" cy="720000"/>
        </a:xfrm>
        <a:prstGeom prst="leftRightArrow">
          <a:avLst/>
        </a:prstGeom>
        <a:solidFill>
          <a:srgbClr val="F35748">
            <a:hueOff val="11851765"/>
            <a:satOff val="-54475"/>
            <a:lumOff val="-23697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 rot="10800000">
        <a:off x="6567453" y="5816907"/>
        <a:ext cx="826075" cy="360000"/>
      </dsp:txXfrm>
    </dsp:sp>
    <dsp:sp modelId="{6A4DE9A7-5689-47E6-BF12-B8F13AAB3982}">
      <dsp:nvSpPr>
        <dsp:cNvPr id="0" name=""/>
        <dsp:cNvSpPr/>
      </dsp:nvSpPr>
      <dsp:spPr>
        <a:xfrm>
          <a:off x="3775049" y="4994042"/>
          <a:ext cx="2210355" cy="1983658"/>
        </a:xfrm>
        <a:prstGeom prst="ellipse">
          <a:avLst/>
        </a:prstGeom>
        <a:solidFill>
          <a:srgbClr val="F35748">
            <a:hueOff val="11851765"/>
            <a:satOff val="-54475"/>
            <a:lumOff val="-23697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Flexible working practices</a:t>
          </a:r>
          <a:endParaRPr lang="en-US" sz="20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4098748" y="5284542"/>
        <a:ext cx="1562957" cy="1402658"/>
      </dsp:txXfrm>
    </dsp:sp>
    <dsp:sp modelId="{09182BB7-8F51-48C5-9C7D-A90468F3ADBD}">
      <dsp:nvSpPr>
        <dsp:cNvPr id="0" name=""/>
        <dsp:cNvSpPr/>
      </dsp:nvSpPr>
      <dsp:spPr>
        <a:xfrm rot="13484124">
          <a:off x="7037571" y="4006448"/>
          <a:ext cx="1188457" cy="720000"/>
        </a:xfrm>
        <a:prstGeom prst="leftRightArrow">
          <a:avLst/>
        </a:prstGeom>
        <a:solidFill>
          <a:srgbClr val="F35748">
            <a:hueOff val="13827059"/>
            <a:satOff val="-63554"/>
            <a:lumOff val="-27646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 rot="10800000">
        <a:off x="7217571" y="4186448"/>
        <a:ext cx="828457" cy="360000"/>
      </dsp:txXfrm>
    </dsp:sp>
    <dsp:sp modelId="{74830E78-D90E-40B7-B4DD-3CFC4A078A1B}">
      <dsp:nvSpPr>
        <dsp:cNvPr id="0" name=""/>
        <dsp:cNvSpPr/>
      </dsp:nvSpPr>
      <dsp:spPr>
        <a:xfrm>
          <a:off x="5076374" y="1937704"/>
          <a:ext cx="2210355" cy="1983658"/>
        </a:xfrm>
        <a:prstGeom prst="ellipse">
          <a:avLst/>
        </a:prstGeom>
        <a:solidFill>
          <a:srgbClr val="F35748">
            <a:hueOff val="13827059"/>
            <a:satOff val="-63554"/>
            <a:lumOff val="-27646"/>
            <a:alphaOff val="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Work Environment (</a:t>
          </a:r>
          <a:r>
            <a:rPr lang="en-US" sz="2000" kern="1200" dirty="0" err="1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ergonomy</a:t>
          </a: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, office space </a:t>
          </a:r>
          <a:r>
            <a:rPr lang="en-US" sz="2000" kern="1200" dirty="0" err="1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etc</a:t>
          </a:r>
          <a:r>
            <a:rPr lang="en-US" sz="2000" kern="1200" dirty="0" smtClean="0">
              <a:solidFill>
                <a:sysClr val="window" lastClr="FFFFFF"/>
              </a:solidFill>
              <a:latin typeface="Lato Light"/>
              <a:ea typeface="+mn-ea"/>
              <a:cs typeface="+mn-cs"/>
            </a:rPr>
            <a:t>)</a:t>
          </a:r>
          <a:endParaRPr lang="en-US" sz="2000" kern="1200" dirty="0">
            <a:solidFill>
              <a:sysClr val="window" lastClr="FFFFFF"/>
            </a:solidFill>
            <a:latin typeface="Lato Light"/>
            <a:ea typeface="+mn-ea"/>
            <a:cs typeface="+mn-cs"/>
          </a:endParaRPr>
        </a:p>
      </dsp:txBody>
      <dsp:txXfrm>
        <a:off x="5400073" y="2228204"/>
        <a:ext cx="1562957" cy="1402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ato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at we 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913296" y="3304606"/>
            <a:ext cx="9112724" cy="8310562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lang="id-ID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675964" y="15885"/>
            <a:ext cx="18669436" cy="181291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01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li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23084" y="4391316"/>
            <a:ext cx="24377644" cy="4250173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178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Individ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 noChangeAspect="1"/>
          </p:cNvSpPr>
          <p:nvPr>
            <p:ph type="pic" sz="quarter" idx="10"/>
          </p:nvPr>
        </p:nvSpPr>
        <p:spPr>
          <a:xfrm>
            <a:off x="4167691" y="4000500"/>
            <a:ext cx="6411832" cy="6276976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3459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ftfolio-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2"/>
          <p:cNvSpPr>
            <a:spLocks noGrp="1" noChangeAspect="1"/>
          </p:cNvSpPr>
          <p:nvPr>
            <p:ph type="pic" sz="quarter" idx="15"/>
          </p:nvPr>
        </p:nvSpPr>
        <p:spPr>
          <a:xfrm>
            <a:off x="3" y="1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6" name="Picture Placeholder 2"/>
          <p:cNvSpPr>
            <a:spLocks noGrp="1" noChangeAspect="1"/>
          </p:cNvSpPr>
          <p:nvPr>
            <p:ph type="pic" sz="quarter" idx="16"/>
          </p:nvPr>
        </p:nvSpPr>
        <p:spPr>
          <a:xfrm>
            <a:off x="3" y="3962958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7" name="Picture Placeholder 2"/>
          <p:cNvSpPr>
            <a:spLocks noGrp="1" noChangeAspect="1"/>
          </p:cNvSpPr>
          <p:nvPr>
            <p:ph type="pic" sz="quarter" idx="17"/>
          </p:nvPr>
        </p:nvSpPr>
        <p:spPr>
          <a:xfrm>
            <a:off x="4876229" y="1216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sz="quarter" idx="18"/>
          </p:nvPr>
        </p:nvSpPr>
        <p:spPr>
          <a:xfrm>
            <a:off x="4876229" y="3964173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sz="quarter" idx="19"/>
          </p:nvPr>
        </p:nvSpPr>
        <p:spPr>
          <a:xfrm>
            <a:off x="9741188" y="-1215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0" name="Picture Placeholder 2"/>
          <p:cNvSpPr>
            <a:spLocks noGrp="1" noChangeAspect="1"/>
          </p:cNvSpPr>
          <p:nvPr>
            <p:ph type="pic" sz="quarter" idx="20"/>
          </p:nvPr>
        </p:nvSpPr>
        <p:spPr>
          <a:xfrm>
            <a:off x="9741188" y="3961742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sz="quarter" idx="21"/>
          </p:nvPr>
        </p:nvSpPr>
        <p:spPr>
          <a:xfrm>
            <a:off x="14595131" y="2431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sz="quarter" idx="22"/>
          </p:nvPr>
        </p:nvSpPr>
        <p:spPr>
          <a:xfrm>
            <a:off x="14595131" y="3965388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3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19479147" y="2431"/>
            <a:ext cx="489850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4" name="Picture Placeholder 2"/>
          <p:cNvSpPr>
            <a:spLocks noGrp="1" noChangeAspect="1"/>
          </p:cNvSpPr>
          <p:nvPr>
            <p:ph type="pic" sz="quarter" idx="24"/>
          </p:nvPr>
        </p:nvSpPr>
        <p:spPr>
          <a:xfrm>
            <a:off x="19479147" y="3965388"/>
            <a:ext cx="489850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252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Pad_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"/>
          <p:cNvSpPr>
            <a:spLocks noGrp="1" noChangeAspect="1"/>
          </p:cNvSpPr>
          <p:nvPr>
            <p:ph type="pic" sz="quarter" idx="13"/>
          </p:nvPr>
        </p:nvSpPr>
        <p:spPr>
          <a:xfrm>
            <a:off x="-5" y="-1"/>
            <a:ext cx="24377651" cy="6460436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93259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_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"/>
          <p:cNvSpPr>
            <a:spLocks noGrp="1" noChangeAspect="1"/>
          </p:cNvSpPr>
          <p:nvPr>
            <p:ph type="pic" sz="quarter" idx="13"/>
          </p:nvPr>
        </p:nvSpPr>
        <p:spPr>
          <a:xfrm>
            <a:off x="-5" y="-1"/>
            <a:ext cx="24377651" cy="6460436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sz="quarter" idx="11"/>
          </p:nvPr>
        </p:nvSpPr>
        <p:spPr>
          <a:xfrm>
            <a:off x="3070977" y="2466755"/>
            <a:ext cx="4720487" cy="8450345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65903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50"/>
            <a:ext cx="2072005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6013" y="7772400"/>
            <a:ext cx="17065625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03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83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638" y="8813800"/>
            <a:ext cx="20721637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638" y="5813425"/>
            <a:ext cx="20721637" cy="30003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17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3200400"/>
            <a:ext cx="10893425" cy="9051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65025" y="3200400"/>
            <a:ext cx="10893425" cy="9051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09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5"/>
            <a:ext cx="10771188" cy="1279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1188" cy="7902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4088" y="3070225"/>
            <a:ext cx="10774362" cy="1279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4088" y="4349750"/>
            <a:ext cx="10774362" cy="79025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41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675964" y="15885"/>
            <a:ext cx="18669436" cy="181291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97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503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61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6100"/>
            <a:ext cx="8020050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1350" y="546100"/>
            <a:ext cx="13627100" cy="11706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2870200"/>
            <a:ext cx="8020050" cy="9382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781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8375" y="9601200"/>
            <a:ext cx="14625638" cy="1133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8375" y="1225550"/>
            <a:ext cx="14625638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8375" y="10734675"/>
            <a:ext cx="14625638" cy="16097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872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66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73638" y="549275"/>
            <a:ext cx="5484812" cy="117030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549275"/>
            <a:ext cx="16302038" cy="117030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7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675964" y="15885"/>
            <a:ext cx="18669436" cy="181291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15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675964" y="15885"/>
            <a:ext cx="18669436" cy="181291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43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675964" y="15885"/>
            <a:ext cx="18669436" cy="181291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31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-3176" y="0"/>
            <a:ext cx="24377651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3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reveal/>
      </p:transition>
    </mc:Choice>
    <mc:Fallback xmlns="">
      <p:transition xmlns:p14="http://schemas.microsoft.com/office/powerpoint/2010/main"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-Sup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2735617" y="3206029"/>
            <a:ext cx="2519228" cy="2517622"/>
          </a:xfrm>
          <a:prstGeom prst="ellipse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30000"/>
              </a:lnSpc>
              <a:buNone/>
              <a:defRPr sz="2400" baseline="0"/>
            </a:lvl1pPr>
          </a:lstStyle>
          <a:p>
            <a:r>
              <a:rPr lang="en-US" dirty="0" smtClean="0"/>
              <a:t>Drag  Your Picture Here</a:t>
            </a:r>
            <a:endParaRPr lang="en-US" dirty="0"/>
          </a:p>
        </p:txBody>
      </p:sp>
      <p:sp>
        <p:nvSpPr>
          <p:cNvPr id="75" name="Picture Placeholder 13"/>
          <p:cNvSpPr>
            <a:spLocks noGrp="1" noChangeAspect="1"/>
          </p:cNvSpPr>
          <p:nvPr>
            <p:ph type="pic" sz="quarter" idx="11" hasCustomPrompt="1"/>
          </p:nvPr>
        </p:nvSpPr>
        <p:spPr>
          <a:xfrm>
            <a:off x="8266908" y="3185107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buNone/>
              <a:defRPr sz="2400"/>
            </a:lvl1pPr>
          </a:lstStyle>
          <a:p>
            <a:r>
              <a:rPr lang="en-US" dirty="0" smtClean="0"/>
              <a:t>Drag  Your Picture Here</a:t>
            </a:r>
            <a:endParaRPr lang="en-US" dirty="0"/>
          </a:p>
        </p:txBody>
      </p:sp>
      <p:sp>
        <p:nvSpPr>
          <p:cNvPr id="76" name="Picture Placeholder 13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13676411" y="3218013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1828434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r>
              <a:rPr lang="en-US" dirty="0" smtClean="0"/>
              <a:t>Drag  Your Picture Here</a:t>
            </a:r>
          </a:p>
          <a:p>
            <a:endParaRPr lang="en-US" dirty="0"/>
          </a:p>
        </p:txBody>
      </p:sp>
      <p:sp>
        <p:nvSpPr>
          <p:cNvPr id="77" name="Picture Placeholder 13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9123672" y="3218013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1828434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r>
              <a:rPr lang="en-US" dirty="0" smtClean="0"/>
              <a:t>Drag  Your Picture Here</a:t>
            </a:r>
          </a:p>
          <a:p>
            <a:endParaRPr lang="en-US" dirty="0"/>
          </a:p>
        </p:txBody>
      </p:sp>
      <p:sp>
        <p:nvSpPr>
          <p:cNvPr id="78" name="Picture Placeholder 13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16424238" y="8108515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lnSpc>
                <a:spcPct val="130000"/>
              </a:lnSpc>
              <a:defRPr sz="2400"/>
            </a:lvl1pPr>
          </a:lstStyle>
          <a:p>
            <a:r>
              <a:rPr lang="en-US" dirty="0" smtClean="0"/>
              <a:t>Drag  Your Picture Here</a:t>
            </a:r>
            <a:endParaRPr lang="en-US" dirty="0"/>
          </a:p>
        </p:txBody>
      </p:sp>
      <p:sp>
        <p:nvSpPr>
          <p:cNvPr id="79" name="Picture Placeholder 13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10996206" y="8108515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1828434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r>
              <a:rPr lang="en-US" dirty="0" smtClean="0"/>
              <a:t>Drag  Your Picture Here</a:t>
            </a:r>
          </a:p>
          <a:p>
            <a:endParaRPr lang="en-US" dirty="0"/>
          </a:p>
        </p:txBody>
      </p:sp>
      <p:sp>
        <p:nvSpPr>
          <p:cNvPr id="80" name="Picture Placeholder 13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5510708" y="8080093"/>
            <a:ext cx="2519228" cy="2517622"/>
          </a:xfrm>
          <a:prstGeom prst="ellipse">
            <a:avLst/>
          </a:prstGeom>
        </p:spPr>
        <p:txBody>
          <a:bodyPr>
            <a:normAutofit/>
          </a:bodyPr>
          <a:lstStyle>
            <a:lvl1pPr marL="0" marR="0" indent="0" algn="l" defTabSz="1828434" rtl="0" eaLnBrk="1" fontAlgn="auto" latinLnBrk="0" hangingPunct="1">
              <a:lnSpc>
                <a:spcPct val="13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</a:lstStyle>
          <a:p>
            <a:r>
              <a:rPr lang="en-US" dirty="0" smtClean="0"/>
              <a:t>Drag  Your Picture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2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419724"/>
            <a:ext cx="24377650" cy="6316547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20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14:reveal/>
      </p:transition>
    </mc:Choice>
    <mc:Fallback xmlns="">
      <p:transition xmlns:p14="http://schemas.microsoft.com/office/powerpoint/2010/main"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Lap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13420048" y="3753036"/>
            <a:ext cx="8676664" cy="498216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56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xmlns:p14="http://schemas.microsoft.com/office/powerpoint/2010/main"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7772" y="0"/>
            <a:ext cx="20337628" cy="1828800"/>
          </a:xfrm>
          <a:prstGeom prst="rect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15885"/>
            <a:ext cx="18669436" cy="181291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7" y="12712709"/>
            <a:ext cx="8227457" cy="730250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  <a:latin typeface="Lato Regular"/>
              </a:defRPr>
            </a:lvl1pPr>
          </a:lstStyle>
          <a:p>
            <a:endParaRPr lang="en-US" dirty="0"/>
          </a:p>
        </p:txBody>
      </p:sp>
      <p:sp>
        <p:nvSpPr>
          <p:cNvPr id="11" name="Oval 10"/>
          <p:cNvSpPr/>
          <p:nvPr userDrawn="1"/>
        </p:nvSpPr>
        <p:spPr>
          <a:xfrm>
            <a:off x="11561185" y="12579407"/>
            <a:ext cx="959010" cy="95901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1650187" y="12713105"/>
            <a:ext cx="810011" cy="615480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tx2"/>
                </a:solidFill>
                <a:latin typeface="Raleway Light"/>
                <a:cs typeface="Raleway Light"/>
              </a:rPr>
              <a:pPr algn="ctr"/>
              <a:t>‹#›</a:t>
            </a:fld>
            <a:endParaRPr lang="id-ID" sz="2800" dirty="0">
              <a:solidFill>
                <a:schemeClr val="tx2"/>
              </a:solidFill>
              <a:latin typeface="Raleway Light"/>
              <a:cs typeface="Raleway Light"/>
            </a:endParaRPr>
          </a:p>
        </p:txBody>
      </p:sp>
      <p:pic>
        <p:nvPicPr>
          <p:cNvPr id="1026" name="Picture 2" descr="C:\Users\cajo\Desktop\logo-JPEG.jpg"/>
          <p:cNvPicPr>
            <a:picLocks noChangeAspect="1" noChangeArrowheads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5080" y="12296775"/>
            <a:ext cx="4184420" cy="140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21126482" y="341099"/>
            <a:ext cx="2479134" cy="11465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" name="Picture 2" descr="C:\Users\cajo\Desktop\PeopleComeFirst_JPG.jp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962" y="12742522"/>
            <a:ext cx="5439211" cy="63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47" r:id="rId2"/>
    <p:sldLayoutId id="2147483748" r:id="rId3"/>
    <p:sldLayoutId id="2147483657" r:id="rId4"/>
    <p:sldLayoutId id="2147483746" r:id="rId5"/>
    <p:sldLayoutId id="2147483752" r:id="rId6"/>
    <p:sldLayoutId id="2147483736" r:id="rId7"/>
    <p:sldLayoutId id="2147483768" r:id="rId8"/>
    <p:sldLayoutId id="2147483714" r:id="rId9"/>
    <p:sldLayoutId id="2147483694" r:id="rId10"/>
    <p:sldLayoutId id="2147483722" r:id="rId11"/>
    <p:sldLayoutId id="2147483770" r:id="rId12"/>
    <p:sldLayoutId id="2147483787" r:id="rId13"/>
    <p:sldLayoutId id="2147483780" r:id="rId14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xmlns:p14="http://schemas.microsoft.com/office/powerpoint/2010/main" spd="slow" advClick="0" advTm="3000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kern="1200">
          <a:solidFill>
            <a:schemeClr val="tx2"/>
          </a:solidFill>
          <a:latin typeface="Lato" panose="020F0502020204030203" pitchFamily="34" charset="0"/>
          <a:ea typeface="+mj-ea"/>
          <a:cs typeface="+mj-cs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kern="1200" dirty="0" smtClean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kern="1200" dirty="0" smtClean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kern="1200" dirty="0" smtClean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>
          <a:solidFill>
            <a:schemeClr val="tx1"/>
          </a:solidFill>
          <a:effectLst/>
          <a:latin typeface="Lato" panose="020F0502020204030203" pitchFamily="34" charset="0"/>
          <a:ea typeface="+mn-ea"/>
          <a:cs typeface="+mn-cs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5"/>
            <a:ext cx="2193925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00"/>
            <a:ext cx="21939250" cy="9051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00"/>
            <a:ext cx="568801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BE7F5-445B-435F-89C8-FDBB826184AF}" type="datetimeFigureOut">
              <a:rPr lang="en-US" smtClean="0"/>
              <a:t>7/22/2016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29613" y="12712700"/>
            <a:ext cx="771842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0438" y="12712700"/>
            <a:ext cx="568801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9F953-B6BD-4C6A-8590-CC92003371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 userDrawn="1"/>
        </p:nvSpPr>
        <p:spPr>
          <a:xfrm>
            <a:off x="11561185" y="12579407"/>
            <a:ext cx="959010" cy="95901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1650187" y="12713105"/>
            <a:ext cx="810011" cy="615480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800" b="1" smtClean="0">
                <a:solidFill>
                  <a:schemeClr val="tx2"/>
                </a:solidFill>
                <a:latin typeface="Raleway Light"/>
                <a:cs typeface="Raleway Light"/>
              </a:rPr>
              <a:pPr algn="ctr"/>
              <a:t>‹#›</a:t>
            </a:fld>
            <a:endParaRPr lang="id-ID" sz="2800" dirty="0">
              <a:solidFill>
                <a:schemeClr val="tx2"/>
              </a:solidFill>
              <a:latin typeface="Raleway Light"/>
              <a:cs typeface="Raleway Light"/>
            </a:endParaRPr>
          </a:p>
        </p:txBody>
      </p:sp>
      <p:pic>
        <p:nvPicPr>
          <p:cNvPr id="9" name="Picture 2" descr="C:\Users\cajo\Desktop\logo-JPEG.jpg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5080" y="12296775"/>
            <a:ext cx="4184420" cy="140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1126482" y="341099"/>
            <a:ext cx="2479134" cy="11465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1" name="Picture 2" descr="C:\Users\cajo\Desktop\PeopleComeFirst_JPG.jp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962" y="12742522"/>
            <a:ext cx="5439211" cy="632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31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114551" y="2363177"/>
            <a:ext cx="3143250" cy="3073756"/>
          </a:xfrm>
          <a:prstGeom prst="ellipse">
            <a:avLst/>
          </a:prstGeom>
          <a:solidFill>
            <a:schemeClr val="accent1">
              <a:lumMod val="75000"/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lIns="243852" tIns="121926" rIns="243852" bIns="121926" anchor="ctr">
            <a:normAutofit/>
          </a:bodyPr>
          <a:lstStyle/>
          <a:p>
            <a:pPr algn="ctr" defTabSz="1218984">
              <a:defRPr/>
            </a:pPr>
            <a:r>
              <a:rPr lang="en-GB" sz="2800" b="1" dirty="0">
                <a:solidFill>
                  <a:schemeClr val="bg1"/>
                </a:solidFill>
              </a:rPr>
              <a:t>Problem </a:t>
            </a:r>
            <a:r>
              <a:rPr lang="en-GB" sz="2800" b="1" dirty="0" smtClean="0">
                <a:solidFill>
                  <a:schemeClr val="bg1"/>
                </a:solidFill>
              </a:rPr>
              <a:t>Statement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57899" y="2161118"/>
            <a:ext cx="17459325" cy="3477875"/>
          </a:xfrm>
          <a:prstGeom prst="rect">
            <a:avLst/>
          </a:prstGeom>
          <a:noFill/>
          <a:effectLst/>
        </p:spPr>
        <p:txBody>
          <a:bodyPr wrap="square" numCol="2" rtlCol="0" anchor="ctr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/>
              <a:t>Business environment increasingly stressful, connected and fast-paced</a:t>
            </a:r>
          </a:p>
          <a:p>
            <a:pPr marL="1257117" lvl="1" indent="-342900">
              <a:buFont typeface="Wingdings" panose="05000000000000000000" pitchFamily="2" charset="2"/>
              <a:buChar char="§"/>
            </a:pPr>
            <a:r>
              <a:rPr lang="en-GB" sz="2000" b="1" dirty="0"/>
              <a:t>Working practices not officially adapted to current business environment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/>
              <a:t>EE’s health and security not integrated in the People Section of Ferring CSR </a:t>
            </a:r>
          </a:p>
          <a:p>
            <a:pPr marL="1257117" lvl="1" indent="-342900">
              <a:buFont typeface="Wingdings" panose="05000000000000000000" pitchFamily="2" charset="2"/>
              <a:buChar char="§"/>
            </a:pPr>
            <a:r>
              <a:rPr lang="en-GB" sz="2000" b="1" dirty="0"/>
              <a:t>No health policy – not compliant with Swiss Regulations</a:t>
            </a:r>
          </a:p>
          <a:p>
            <a:pPr marL="1257117" lvl="1" indent="-342900">
              <a:buFont typeface="Wingdings" panose="05000000000000000000" pitchFamily="2" charset="2"/>
              <a:buChar char="§"/>
            </a:pPr>
            <a:r>
              <a:rPr lang="en-GB" sz="2000" b="1" dirty="0"/>
              <a:t>Work-life balance issues</a:t>
            </a:r>
          </a:p>
          <a:p>
            <a:pPr marL="1257117" lvl="1" indent="-342900">
              <a:buFont typeface="Wingdings" panose="05000000000000000000" pitchFamily="2" charset="2"/>
              <a:buChar char="§"/>
            </a:pPr>
            <a:r>
              <a:rPr lang="en-GB" sz="2000" b="1" dirty="0"/>
              <a:t>FICSA not positioned as a socially responsible </a:t>
            </a:r>
            <a:r>
              <a:rPr lang="en-GB" sz="2000" b="1" dirty="0" smtClean="0"/>
              <a:t>employer</a:t>
            </a:r>
          </a:p>
          <a:p>
            <a:pPr marL="1257117" lvl="1" indent="-342900">
              <a:buFont typeface="Wingdings" panose="05000000000000000000" pitchFamily="2" charset="2"/>
              <a:buChar char="§"/>
            </a:pPr>
            <a:r>
              <a:rPr lang="en-GB" sz="2000" b="1" dirty="0" smtClean="0"/>
              <a:t>Not </a:t>
            </a:r>
            <a:r>
              <a:rPr lang="en-GB" sz="2000" b="1" dirty="0"/>
              <a:t>in line with the Ferring </a:t>
            </a:r>
            <a:r>
              <a:rPr lang="en-GB" sz="2000" b="1" dirty="0" smtClean="0"/>
              <a:t>Philosophy</a:t>
            </a:r>
          </a:p>
          <a:p>
            <a:pPr lvl="1"/>
            <a:endParaRPr lang="en-GB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/>
              <a:t>Cost of absenteeism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/>
              <a:t>Increased psycho-social risks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 smtClean="0"/>
              <a:t>Turnover </a:t>
            </a:r>
            <a:r>
              <a:rPr lang="en-GB" sz="2000" b="1" dirty="0"/>
              <a:t>%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b="1" dirty="0"/>
              <a:t>Management and </a:t>
            </a:r>
            <a:r>
              <a:rPr lang="en-GB" sz="2000" b="1" dirty="0" err="1"/>
              <a:t>ee’s</a:t>
            </a:r>
            <a:r>
              <a:rPr lang="en-GB" sz="2000" b="1" dirty="0"/>
              <a:t> not educated/aware of the impact </a:t>
            </a:r>
          </a:p>
        </p:txBody>
      </p:sp>
      <p:sp>
        <p:nvSpPr>
          <p:cNvPr id="14" name="Oval 13"/>
          <p:cNvSpPr/>
          <p:nvPr/>
        </p:nvSpPr>
        <p:spPr>
          <a:xfrm>
            <a:off x="2114551" y="6087452"/>
            <a:ext cx="3143250" cy="3073756"/>
          </a:xfrm>
          <a:prstGeom prst="ellipse">
            <a:avLst/>
          </a:prstGeom>
          <a:solidFill>
            <a:schemeClr val="accent1">
              <a:lumMod val="75000"/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lIns="243852" tIns="121926" rIns="243852" bIns="121926" anchor="ctr">
            <a:normAutofit/>
          </a:bodyPr>
          <a:lstStyle/>
          <a:p>
            <a:pPr algn="ctr" defTabSz="1218984"/>
            <a:r>
              <a:rPr lang="en-GB" sz="2800" b="1" dirty="0">
                <a:solidFill>
                  <a:schemeClr val="bg1"/>
                </a:solidFill>
              </a:rPr>
              <a:t>Goal</a:t>
            </a:r>
          </a:p>
          <a:p>
            <a:pPr algn="ctr" defTabSz="1218984"/>
            <a:r>
              <a:rPr lang="en-GB" sz="2800" b="1" dirty="0">
                <a:solidFill>
                  <a:schemeClr val="bg1"/>
                </a:solidFill>
              </a:rPr>
              <a:t>Statement</a:t>
            </a:r>
          </a:p>
        </p:txBody>
      </p:sp>
      <p:sp>
        <p:nvSpPr>
          <p:cNvPr id="15" name="Oval 14"/>
          <p:cNvSpPr/>
          <p:nvPr/>
        </p:nvSpPr>
        <p:spPr>
          <a:xfrm>
            <a:off x="2114551" y="9726002"/>
            <a:ext cx="3143250" cy="3073756"/>
          </a:xfrm>
          <a:prstGeom prst="ellipse">
            <a:avLst/>
          </a:prstGeom>
          <a:solidFill>
            <a:schemeClr val="accent1">
              <a:lumMod val="75000"/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lIns="243852" tIns="121926" rIns="243852" bIns="121926" anchor="ctr">
            <a:normAutofit/>
          </a:bodyPr>
          <a:lstStyle/>
          <a:p>
            <a:pPr algn="ctr" defTabSz="1218984"/>
            <a:r>
              <a:rPr lang="en-GB" sz="2800" b="1" dirty="0">
                <a:solidFill>
                  <a:schemeClr val="bg1"/>
                </a:solidFill>
              </a:rPr>
              <a:t>Business Impact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57899" y="6087452"/>
            <a:ext cx="17459325" cy="4093428"/>
          </a:xfrm>
          <a:prstGeom prst="rect">
            <a:avLst/>
          </a:prstGeom>
          <a:noFill/>
          <a:effectLst/>
        </p:spPr>
        <p:txBody>
          <a:bodyPr wrap="square" numCol="2" rtlCol="0" anchor="ctr">
            <a:spAutoFit/>
          </a:bodyPr>
          <a:lstStyle>
            <a:defPPr>
              <a:defRPr lang="en-US"/>
            </a:defPPr>
            <a:lvl1pPr marL="342900" indent="-342900">
              <a:buFont typeface="Wingdings" panose="05000000000000000000" pitchFamily="2" charset="2"/>
              <a:buChar char="Ø"/>
              <a:defRPr sz="2000" b="1"/>
            </a:lvl1pPr>
            <a:lvl2pPr marL="1257117" lvl="1" indent="-342900">
              <a:buFont typeface="Wingdings" panose="05000000000000000000" pitchFamily="2" charset="2"/>
              <a:buChar char="§"/>
              <a:defRPr sz="2000" b="1"/>
            </a:lvl2pPr>
          </a:lstStyle>
          <a:p>
            <a:r>
              <a:rPr lang="fr-CH" dirty="0" err="1"/>
              <a:t>Act</a:t>
            </a:r>
            <a:r>
              <a:rPr lang="fr-CH" dirty="0"/>
              <a:t> as a </a:t>
            </a:r>
            <a:r>
              <a:rPr lang="fr-CH" dirty="0" err="1"/>
              <a:t>socially</a:t>
            </a:r>
            <a:r>
              <a:rPr lang="fr-CH" dirty="0"/>
              <a:t> </a:t>
            </a:r>
            <a:r>
              <a:rPr lang="fr-CH" dirty="0" err="1"/>
              <a:t>responsible</a:t>
            </a:r>
            <a:r>
              <a:rPr lang="fr-CH" dirty="0"/>
              <a:t> employer</a:t>
            </a:r>
            <a:endParaRPr lang="en-GB" dirty="0"/>
          </a:p>
          <a:p>
            <a:pPr lvl="1"/>
            <a:r>
              <a:rPr lang="en-GB" dirty="0"/>
              <a:t>Promote a work environment to ensure it is one that promotes employee health (flexible work programmes, etc.)</a:t>
            </a:r>
          </a:p>
          <a:p>
            <a:pPr lvl="1"/>
            <a:r>
              <a:rPr lang="fr-CH" dirty="0" err="1"/>
              <a:t>Educate</a:t>
            </a:r>
            <a:r>
              <a:rPr lang="fr-CH" dirty="0"/>
              <a:t> management and </a:t>
            </a:r>
            <a:r>
              <a:rPr lang="fr-CH" dirty="0" err="1"/>
              <a:t>ee’s</a:t>
            </a:r>
            <a:r>
              <a:rPr lang="fr-CH" dirty="0"/>
              <a:t> on </a:t>
            </a:r>
            <a:r>
              <a:rPr lang="fr-CH" dirty="0" err="1"/>
              <a:t>responsibilities</a:t>
            </a:r>
            <a:r>
              <a:rPr lang="fr-CH" dirty="0"/>
              <a:t> and </a:t>
            </a:r>
            <a:r>
              <a:rPr lang="fr-CH" dirty="0" err="1"/>
              <a:t>risks</a:t>
            </a:r>
            <a:endParaRPr lang="en-GB" dirty="0"/>
          </a:p>
          <a:p>
            <a:pPr lvl="1"/>
            <a:r>
              <a:rPr lang="fr-CH" dirty="0" err="1"/>
              <a:t>Educate</a:t>
            </a:r>
            <a:r>
              <a:rPr lang="fr-CH" dirty="0"/>
              <a:t> </a:t>
            </a:r>
            <a:r>
              <a:rPr lang="fr-CH" dirty="0" err="1"/>
              <a:t>our</a:t>
            </a:r>
            <a:r>
              <a:rPr lang="fr-CH" dirty="0"/>
              <a:t> </a:t>
            </a:r>
            <a:r>
              <a:rPr lang="fr-CH" dirty="0" err="1"/>
              <a:t>employees</a:t>
            </a:r>
            <a:r>
              <a:rPr lang="fr-CH" dirty="0"/>
              <a:t> </a:t>
            </a:r>
            <a:r>
              <a:rPr lang="fr-CH" dirty="0" err="1"/>
              <a:t>towards</a:t>
            </a:r>
            <a:r>
              <a:rPr lang="fr-CH" dirty="0"/>
              <a:t> </a:t>
            </a:r>
            <a:r>
              <a:rPr lang="fr-CH" dirty="0" err="1"/>
              <a:t>individual</a:t>
            </a:r>
            <a:r>
              <a:rPr lang="fr-CH" dirty="0"/>
              <a:t> </a:t>
            </a:r>
            <a:r>
              <a:rPr lang="fr-CH" dirty="0" err="1"/>
              <a:t>responsibilisation</a:t>
            </a:r>
            <a:endParaRPr lang="en-GB" dirty="0"/>
          </a:p>
          <a:p>
            <a:r>
              <a:rPr lang="fr-CH" dirty="0" err="1"/>
              <a:t>Develop</a:t>
            </a:r>
            <a:r>
              <a:rPr lang="fr-CH" dirty="0"/>
              <a:t> a </a:t>
            </a:r>
            <a:r>
              <a:rPr lang="fr-CH" dirty="0" err="1"/>
              <a:t>work</a:t>
            </a:r>
            <a:r>
              <a:rPr lang="fr-CH" dirty="0"/>
              <a:t>-life balance culture – </a:t>
            </a:r>
            <a:r>
              <a:rPr lang="fr-CH" dirty="0" err="1"/>
              <a:t>be</a:t>
            </a:r>
            <a:r>
              <a:rPr lang="fr-CH" dirty="0"/>
              <a:t> able to </a:t>
            </a:r>
            <a:r>
              <a:rPr lang="fr-CH" dirty="0" err="1"/>
              <a:t>attract</a:t>
            </a:r>
            <a:r>
              <a:rPr lang="fr-CH" dirty="0"/>
              <a:t> and </a:t>
            </a:r>
            <a:r>
              <a:rPr lang="fr-CH" dirty="0" err="1"/>
              <a:t>retain</a:t>
            </a:r>
            <a:r>
              <a:rPr lang="fr-CH" dirty="0"/>
              <a:t> new </a:t>
            </a:r>
            <a:r>
              <a:rPr lang="fr-CH" dirty="0" err="1"/>
              <a:t>generations</a:t>
            </a:r>
            <a:r>
              <a:rPr lang="fr-CH" dirty="0"/>
              <a:t> (</a:t>
            </a:r>
            <a:r>
              <a:rPr lang="fr-CH" dirty="0" err="1"/>
              <a:t>Millenials</a:t>
            </a:r>
            <a:r>
              <a:rPr lang="fr-CH" dirty="0"/>
              <a:t>) </a:t>
            </a:r>
            <a:r>
              <a:rPr lang="fr-CH" dirty="0" err="1"/>
              <a:t>that</a:t>
            </a:r>
            <a:r>
              <a:rPr lang="fr-CH" dirty="0"/>
              <a:t> have </a:t>
            </a:r>
            <a:r>
              <a:rPr lang="fr-CH" dirty="0" err="1"/>
              <a:t>other</a:t>
            </a:r>
            <a:r>
              <a:rPr lang="fr-CH" dirty="0"/>
              <a:t> </a:t>
            </a:r>
            <a:r>
              <a:rPr lang="fr-CH" dirty="0" err="1"/>
              <a:t>priorities</a:t>
            </a:r>
            <a:endParaRPr lang="en-GB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endParaRPr lang="fr-CH" dirty="0"/>
          </a:p>
          <a:p>
            <a:r>
              <a:rPr lang="fr-CH" dirty="0" err="1"/>
              <a:t>Implement</a:t>
            </a:r>
            <a:r>
              <a:rPr lang="fr-CH" dirty="0"/>
              <a:t> a </a:t>
            </a:r>
            <a:r>
              <a:rPr lang="fr-CH" dirty="0" err="1"/>
              <a:t>health</a:t>
            </a:r>
            <a:r>
              <a:rPr lang="fr-CH" dirty="0"/>
              <a:t> </a:t>
            </a:r>
            <a:r>
              <a:rPr lang="fr-CH" dirty="0" err="1"/>
              <a:t>policy</a:t>
            </a:r>
            <a:endParaRPr lang="en-GB" dirty="0"/>
          </a:p>
          <a:p>
            <a:pPr lvl="1"/>
            <a:r>
              <a:rPr lang="fr-CH" dirty="0" err="1"/>
              <a:t>KPI’s</a:t>
            </a:r>
            <a:endParaRPr lang="en-GB" dirty="0"/>
          </a:p>
          <a:p>
            <a:pPr lvl="1"/>
            <a:r>
              <a:rPr lang="fr-CH" dirty="0" err="1"/>
              <a:t>Roles</a:t>
            </a:r>
            <a:r>
              <a:rPr lang="fr-CH" dirty="0"/>
              <a:t> &amp; </a:t>
            </a:r>
            <a:r>
              <a:rPr lang="fr-CH" dirty="0" err="1"/>
              <a:t>responsibilities</a:t>
            </a:r>
            <a:r>
              <a:rPr lang="fr-CH" dirty="0"/>
              <a:t> : nurse, manager, HR, </a:t>
            </a:r>
            <a:r>
              <a:rPr lang="fr-CH" dirty="0" err="1"/>
              <a:t>company</a:t>
            </a:r>
            <a:endParaRPr lang="en-GB" dirty="0"/>
          </a:p>
          <a:p>
            <a:pPr lvl="1"/>
            <a:r>
              <a:rPr lang="en-US" dirty="0" smtClean="0"/>
              <a:t>Set up a preventive, </a:t>
            </a:r>
            <a:r>
              <a:rPr lang="en-US" dirty="0" err="1" smtClean="0"/>
              <a:t>inerventionist</a:t>
            </a:r>
            <a:r>
              <a:rPr lang="en-US" dirty="0" smtClean="0"/>
              <a:t> and re-integration model </a:t>
            </a:r>
            <a:r>
              <a:rPr lang="en-US" dirty="0" err="1" smtClean="0"/>
              <a:t>Sensibilise</a:t>
            </a:r>
            <a:r>
              <a:rPr lang="en-US" dirty="0" smtClean="0"/>
              <a:t> </a:t>
            </a:r>
            <a:r>
              <a:rPr lang="en-US" dirty="0"/>
              <a:t>to workload </a:t>
            </a:r>
            <a:r>
              <a:rPr lang="en-US" dirty="0" err="1"/>
              <a:t>mgmt</a:t>
            </a:r>
            <a:r>
              <a:rPr lang="en-US" dirty="0"/>
              <a:t> and workforce planning</a:t>
            </a:r>
            <a:endParaRPr lang="en-GB" dirty="0"/>
          </a:p>
          <a:p>
            <a:pPr lvl="1"/>
            <a:r>
              <a:rPr lang="fr-CH" dirty="0"/>
              <a:t>Management of absences, </a:t>
            </a:r>
            <a:r>
              <a:rPr lang="fr-CH" dirty="0" err="1"/>
              <a:t>incl</a:t>
            </a:r>
            <a:r>
              <a:rPr lang="fr-CH" dirty="0"/>
              <a:t> case management</a:t>
            </a:r>
            <a:endParaRPr lang="en-GB" dirty="0"/>
          </a:p>
          <a:p>
            <a:r>
              <a:rPr lang="fr-CH" dirty="0"/>
              <a:t>Be </a:t>
            </a:r>
            <a:r>
              <a:rPr lang="fr-CH" dirty="0" err="1"/>
              <a:t>compliant</a:t>
            </a:r>
            <a:r>
              <a:rPr lang="fr-CH" dirty="0"/>
              <a:t> </a:t>
            </a:r>
            <a:r>
              <a:rPr lang="fr-CH" dirty="0" err="1"/>
              <a:t>with</a:t>
            </a:r>
            <a:r>
              <a:rPr lang="fr-CH" dirty="0"/>
              <a:t> the </a:t>
            </a:r>
            <a:r>
              <a:rPr lang="fr-CH" dirty="0" err="1"/>
              <a:t>Swiss</a:t>
            </a:r>
            <a:r>
              <a:rPr lang="fr-CH" dirty="0"/>
              <a:t> </a:t>
            </a:r>
            <a:r>
              <a:rPr lang="fr-CH" dirty="0" err="1" smtClean="0"/>
              <a:t>regulations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057898" y="10204653"/>
            <a:ext cx="17459325" cy="1938992"/>
          </a:xfrm>
          <a:prstGeom prst="rect">
            <a:avLst/>
          </a:prstGeom>
          <a:noFill/>
          <a:effectLst/>
        </p:spPr>
        <p:txBody>
          <a:bodyPr wrap="square" numCol="2" rtlCol="0" anchor="ctr">
            <a:spAutoFit/>
          </a:bodyPr>
          <a:lstStyle>
            <a:defPPr>
              <a:defRPr lang="en-US"/>
            </a:defPPr>
            <a:lvl1pPr marL="342900" indent="-342900">
              <a:buFont typeface="Wingdings" panose="05000000000000000000" pitchFamily="2" charset="2"/>
              <a:buChar char="Ø"/>
              <a:defRPr sz="2000" b="1"/>
            </a:lvl1pPr>
            <a:lvl2pPr marL="1257117" lvl="1" indent="-342900">
              <a:buFont typeface="Wingdings" panose="05000000000000000000" pitchFamily="2" charset="2"/>
              <a:buChar char="§"/>
              <a:defRPr sz="2000" b="1"/>
            </a:lvl2pPr>
          </a:lstStyle>
          <a:p>
            <a:r>
              <a:rPr lang="en-GB" dirty="0"/>
              <a:t>Improve employees engagement, motivation and performance, morale measured via KPI’s:</a:t>
            </a:r>
          </a:p>
          <a:p>
            <a:pPr lvl="1"/>
            <a:r>
              <a:rPr lang="en-GB" dirty="0"/>
              <a:t>Reduced long term sickness impact (cost) - premiums</a:t>
            </a:r>
          </a:p>
          <a:p>
            <a:pPr lvl="1"/>
            <a:r>
              <a:rPr lang="en-GB" dirty="0"/>
              <a:t>Reduced Absenteeism (% and cost) </a:t>
            </a:r>
          </a:p>
          <a:p>
            <a:pPr lvl="1"/>
            <a:r>
              <a:rPr lang="en-GB" dirty="0"/>
              <a:t>Increase Performance Review </a:t>
            </a:r>
            <a:r>
              <a:rPr lang="en-GB" dirty="0" smtClean="0"/>
              <a:t> ratios</a:t>
            </a:r>
          </a:p>
          <a:p>
            <a:pPr lvl="1"/>
            <a:endParaRPr lang="en-GB" dirty="0"/>
          </a:p>
          <a:p>
            <a:r>
              <a:rPr lang="en-GB" dirty="0"/>
              <a:t>Attract new </a:t>
            </a:r>
            <a:r>
              <a:rPr lang="en-GB" dirty="0" smtClean="0"/>
              <a:t> generations </a:t>
            </a:r>
            <a:r>
              <a:rPr lang="en-GB" dirty="0"/>
              <a:t>and talents</a:t>
            </a:r>
          </a:p>
          <a:p>
            <a:r>
              <a:rPr lang="en-GB" dirty="0"/>
              <a:t>Healthy retention </a:t>
            </a:r>
          </a:p>
          <a:p>
            <a:r>
              <a:rPr lang="en-GB" dirty="0"/>
              <a:t>Enhanced Ferring FICSA branding </a:t>
            </a:r>
          </a:p>
          <a:p>
            <a:r>
              <a:rPr lang="en-GB" dirty="0"/>
              <a:t>Contribute to the reinforcement of other key corporate pillars : CSR/Ferring Philo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6057899" y="5638993"/>
            <a:ext cx="16802101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300785" y="9420418"/>
            <a:ext cx="16802101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7200" dirty="0">
                <a:solidFill>
                  <a:srgbClr val="0088CE"/>
                </a:solidFill>
              </a:rPr>
              <a:t>Project </a:t>
            </a:r>
            <a:r>
              <a:rPr lang="en-GB" sz="7200" dirty="0" smtClean="0">
                <a:solidFill>
                  <a:srgbClr val="0088CE"/>
                </a:solidFill>
              </a:rPr>
              <a:t>Charter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58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88CE"/>
                </a:solidFill>
              </a:rPr>
              <a:t>“From” – “To” </a:t>
            </a:r>
            <a:r>
              <a:rPr lang="en-GB" dirty="0" smtClean="0">
                <a:solidFill>
                  <a:srgbClr val="0088CE"/>
                </a:solidFill>
              </a:rPr>
              <a:t>Statements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522805" y="2405754"/>
            <a:ext cx="4285129" cy="9553164"/>
            <a:chOff x="2200272" y="360363"/>
            <a:chExt cx="3514721" cy="9337667"/>
          </a:xfrm>
        </p:grpSpPr>
        <p:sp>
          <p:nvSpPr>
            <p:cNvPr id="4" name="Freeform 3"/>
            <p:cNvSpPr>
              <a:spLocks noChangeArrowheads="1"/>
            </p:cNvSpPr>
            <p:nvPr/>
          </p:nvSpPr>
          <p:spPr bwMode="auto">
            <a:xfrm>
              <a:off x="2200272" y="360363"/>
              <a:ext cx="1554161" cy="9337667"/>
            </a:xfrm>
            <a:custGeom>
              <a:avLst/>
              <a:gdLst>
                <a:gd name="T0" fmla="*/ 3267 w 4318"/>
                <a:gd name="T1" fmla="*/ 25661 h 25939"/>
                <a:gd name="T2" fmla="*/ 3188 w 4318"/>
                <a:gd name="T3" fmla="*/ 0 h 25939"/>
                <a:gd name="T4" fmla="*/ 3010 w 4318"/>
                <a:gd name="T5" fmla="*/ 1763 h 25939"/>
                <a:gd name="T6" fmla="*/ 1208 w 4318"/>
                <a:gd name="T7" fmla="*/ 99 h 25939"/>
                <a:gd name="T8" fmla="*/ 1030 w 4318"/>
                <a:gd name="T9" fmla="*/ 3842 h 25939"/>
                <a:gd name="T10" fmla="*/ 0 w 4318"/>
                <a:gd name="T11" fmla="*/ 25859 h 25939"/>
                <a:gd name="T12" fmla="*/ 1208 w 4318"/>
                <a:gd name="T13" fmla="*/ 24295 h 25939"/>
                <a:gd name="T14" fmla="*/ 3108 w 4318"/>
                <a:gd name="T15" fmla="*/ 25859 h 25939"/>
                <a:gd name="T16" fmla="*/ 4217 w 4318"/>
                <a:gd name="T17" fmla="*/ 25760 h 25939"/>
                <a:gd name="T18" fmla="*/ 3108 w 4318"/>
                <a:gd name="T19" fmla="*/ 2040 h 25939"/>
                <a:gd name="T20" fmla="*/ 1208 w 4318"/>
                <a:gd name="T21" fmla="*/ 2990 h 25939"/>
                <a:gd name="T22" fmla="*/ 3108 w 4318"/>
                <a:gd name="T23" fmla="*/ 23939 h 25939"/>
                <a:gd name="T24" fmla="*/ 1208 w 4318"/>
                <a:gd name="T25" fmla="*/ 22988 h 25939"/>
                <a:gd name="T26" fmla="*/ 3108 w 4318"/>
                <a:gd name="T27" fmla="*/ 23939 h 25939"/>
                <a:gd name="T28" fmla="*/ 1307 w 4318"/>
                <a:gd name="T29" fmla="*/ 22730 h 25939"/>
                <a:gd name="T30" fmla="*/ 3010 w 4318"/>
                <a:gd name="T31" fmla="*/ 21602 h 25939"/>
                <a:gd name="T32" fmla="*/ 3108 w 4318"/>
                <a:gd name="T33" fmla="*/ 21325 h 25939"/>
                <a:gd name="T34" fmla="*/ 1208 w 4318"/>
                <a:gd name="T35" fmla="*/ 20374 h 25939"/>
                <a:gd name="T36" fmla="*/ 3108 w 4318"/>
                <a:gd name="T37" fmla="*/ 21325 h 25939"/>
                <a:gd name="T38" fmla="*/ 1307 w 4318"/>
                <a:gd name="T39" fmla="*/ 20097 h 25939"/>
                <a:gd name="T40" fmla="*/ 3010 w 4318"/>
                <a:gd name="T41" fmla="*/ 18968 h 25939"/>
                <a:gd name="T42" fmla="*/ 3108 w 4318"/>
                <a:gd name="T43" fmla="*/ 18711 h 25939"/>
                <a:gd name="T44" fmla="*/ 1208 w 4318"/>
                <a:gd name="T45" fmla="*/ 17761 h 25939"/>
                <a:gd name="T46" fmla="*/ 3108 w 4318"/>
                <a:gd name="T47" fmla="*/ 18711 h 25939"/>
                <a:gd name="T48" fmla="*/ 1307 w 4318"/>
                <a:gd name="T49" fmla="*/ 17483 h 25939"/>
                <a:gd name="T50" fmla="*/ 3010 w 4318"/>
                <a:gd name="T51" fmla="*/ 16355 h 25939"/>
                <a:gd name="T52" fmla="*/ 3108 w 4318"/>
                <a:gd name="T53" fmla="*/ 16077 h 25939"/>
                <a:gd name="T54" fmla="*/ 1208 w 4318"/>
                <a:gd name="T55" fmla="*/ 15127 h 25939"/>
                <a:gd name="T56" fmla="*/ 3108 w 4318"/>
                <a:gd name="T57" fmla="*/ 16077 h 25939"/>
                <a:gd name="T58" fmla="*/ 1307 w 4318"/>
                <a:gd name="T59" fmla="*/ 14870 h 25939"/>
                <a:gd name="T60" fmla="*/ 3010 w 4318"/>
                <a:gd name="T61" fmla="*/ 13741 h 25939"/>
                <a:gd name="T62" fmla="*/ 3108 w 4318"/>
                <a:gd name="T63" fmla="*/ 13464 h 25939"/>
                <a:gd name="T64" fmla="*/ 1208 w 4318"/>
                <a:gd name="T65" fmla="*/ 12514 h 25939"/>
                <a:gd name="T66" fmla="*/ 3108 w 4318"/>
                <a:gd name="T67" fmla="*/ 13464 h 25939"/>
                <a:gd name="T68" fmla="*/ 1307 w 4318"/>
                <a:gd name="T69" fmla="*/ 12257 h 25939"/>
                <a:gd name="T70" fmla="*/ 3010 w 4318"/>
                <a:gd name="T71" fmla="*/ 11109 h 25939"/>
                <a:gd name="T72" fmla="*/ 3108 w 4318"/>
                <a:gd name="T73" fmla="*/ 10851 h 25939"/>
                <a:gd name="T74" fmla="*/ 1208 w 4318"/>
                <a:gd name="T75" fmla="*/ 9900 h 25939"/>
                <a:gd name="T76" fmla="*/ 3108 w 4318"/>
                <a:gd name="T77" fmla="*/ 10851 h 25939"/>
                <a:gd name="T78" fmla="*/ 1307 w 4318"/>
                <a:gd name="T79" fmla="*/ 9624 h 25939"/>
                <a:gd name="T80" fmla="*/ 3010 w 4318"/>
                <a:gd name="T81" fmla="*/ 8495 h 25939"/>
                <a:gd name="T82" fmla="*/ 3108 w 4318"/>
                <a:gd name="T83" fmla="*/ 8237 h 25939"/>
                <a:gd name="T84" fmla="*/ 1208 w 4318"/>
                <a:gd name="T85" fmla="*/ 7287 h 25939"/>
                <a:gd name="T86" fmla="*/ 3108 w 4318"/>
                <a:gd name="T87" fmla="*/ 8237 h 25939"/>
                <a:gd name="T88" fmla="*/ 1307 w 4318"/>
                <a:gd name="T89" fmla="*/ 7010 h 25939"/>
                <a:gd name="T90" fmla="*/ 3010 w 4318"/>
                <a:gd name="T91" fmla="*/ 5881 h 25939"/>
                <a:gd name="T92" fmla="*/ 3108 w 4318"/>
                <a:gd name="T93" fmla="*/ 5604 h 25939"/>
                <a:gd name="T94" fmla="*/ 1208 w 4318"/>
                <a:gd name="T95" fmla="*/ 4653 h 25939"/>
                <a:gd name="T96" fmla="*/ 3108 w 4318"/>
                <a:gd name="T97" fmla="*/ 5604 h 25939"/>
                <a:gd name="T98" fmla="*/ 1307 w 4318"/>
                <a:gd name="T99" fmla="*/ 4396 h 25939"/>
                <a:gd name="T100" fmla="*/ 1307 w 4318"/>
                <a:gd name="T101" fmla="*/ 3267 h 25939"/>
                <a:gd name="T102" fmla="*/ 3108 w 4318"/>
                <a:gd name="T103" fmla="*/ 4297 h 259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318" h="25939">
                  <a:moveTo>
                    <a:pt x="4217" y="25760"/>
                  </a:moveTo>
                  <a:lnTo>
                    <a:pt x="4217" y="25760"/>
                  </a:lnTo>
                  <a:cubicBezTo>
                    <a:pt x="3366" y="25760"/>
                    <a:pt x="3366" y="25760"/>
                    <a:pt x="3366" y="25760"/>
                  </a:cubicBezTo>
                  <a:cubicBezTo>
                    <a:pt x="3307" y="25760"/>
                    <a:pt x="3267" y="25720"/>
                    <a:pt x="3267" y="25661"/>
                  </a:cubicBezTo>
                  <a:cubicBezTo>
                    <a:pt x="3267" y="3842"/>
                    <a:pt x="3267" y="3842"/>
                    <a:pt x="3267" y="3842"/>
                  </a:cubicBezTo>
                  <a:cubicBezTo>
                    <a:pt x="3267" y="1406"/>
                    <a:pt x="3267" y="1406"/>
                    <a:pt x="3267" y="1406"/>
                  </a:cubicBezTo>
                  <a:cubicBezTo>
                    <a:pt x="3267" y="99"/>
                    <a:pt x="3267" y="99"/>
                    <a:pt x="3267" y="99"/>
                  </a:cubicBezTo>
                  <a:cubicBezTo>
                    <a:pt x="3267" y="40"/>
                    <a:pt x="3228" y="0"/>
                    <a:pt x="3188" y="0"/>
                  </a:cubicBezTo>
                  <a:cubicBezTo>
                    <a:pt x="3148" y="0"/>
                    <a:pt x="3108" y="40"/>
                    <a:pt x="3108" y="99"/>
                  </a:cubicBezTo>
                  <a:cubicBezTo>
                    <a:pt x="3108" y="1406"/>
                    <a:pt x="3108" y="1406"/>
                    <a:pt x="3108" y="1406"/>
                  </a:cubicBezTo>
                  <a:cubicBezTo>
                    <a:pt x="3108" y="1684"/>
                    <a:pt x="3108" y="1684"/>
                    <a:pt x="3108" y="1684"/>
                  </a:cubicBezTo>
                  <a:cubicBezTo>
                    <a:pt x="3108" y="1723"/>
                    <a:pt x="3050" y="1763"/>
                    <a:pt x="3010" y="1763"/>
                  </a:cubicBezTo>
                  <a:cubicBezTo>
                    <a:pt x="1307" y="1763"/>
                    <a:pt x="1307" y="1763"/>
                    <a:pt x="1307" y="1763"/>
                  </a:cubicBezTo>
                  <a:cubicBezTo>
                    <a:pt x="1248" y="1763"/>
                    <a:pt x="1208" y="1723"/>
                    <a:pt x="1208" y="1684"/>
                  </a:cubicBezTo>
                  <a:cubicBezTo>
                    <a:pt x="1208" y="1406"/>
                    <a:pt x="1208" y="1406"/>
                    <a:pt x="1208" y="1406"/>
                  </a:cubicBezTo>
                  <a:cubicBezTo>
                    <a:pt x="1208" y="99"/>
                    <a:pt x="1208" y="99"/>
                    <a:pt x="1208" y="99"/>
                  </a:cubicBezTo>
                  <a:cubicBezTo>
                    <a:pt x="1208" y="40"/>
                    <a:pt x="1168" y="0"/>
                    <a:pt x="1128" y="0"/>
                  </a:cubicBezTo>
                  <a:cubicBezTo>
                    <a:pt x="1070" y="0"/>
                    <a:pt x="1030" y="40"/>
                    <a:pt x="1030" y="99"/>
                  </a:cubicBezTo>
                  <a:cubicBezTo>
                    <a:pt x="1030" y="1406"/>
                    <a:pt x="1030" y="1406"/>
                    <a:pt x="1030" y="1406"/>
                  </a:cubicBezTo>
                  <a:cubicBezTo>
                    <a:pt x="1030" y="3842"/>
                    <a:pt x="1030" y="3842"/>
                    <a:pt x="1030" y="3842"/>
                  </a:cubicBezTo>
                  <a:cubicBezTo>
                    <a:pt x="1030" y="25661"/>
                    <a:pt x="1030" y="25661"/>
                    <a:pt x="1030" y="25661"/>
                  </a:cubicBezTo>
                  <a:cubicBezTo>
                    <a:pt x="1030" y="25720"/>
                    <a:pt x="990" y="25760"/>
                    <a:pt x="950" y="25760"/>
                  </a:cubicBezTo>
                  <a:cubicBezTo>
                    <a:pt x="99" y="25760"/>
                    <a:pt x="99" y="25760"/>
                    <a:pt x="99" y="25760"/>
                  </a:cubicBezTo>
                  <a:cubicBezTo>
                    <a:pt x="40" y="25760"/>
                    <a:pt x="0" y="25800"/>
                    <a:pt x="0" y="25859"/>
                  </a:cubicBezTo>
                  <a:cubicBezTo>
                    <a:pt x="0" y="25898"/>
                    <a:pt x="40" y="25938"/>
                    <a:pt x="99" y="25938"/>
                  </a:cubicBezTo>
                  <a:cubicBezTo>
                    <a:pt x="1128" y="25938"/>
                    <a:pt x="1128" y="25938"/>
                    <a:pt x="1128" y="25938"/>
                  </a:cubicBezTo>
                  <a:cubicBezTo>
                    <a:pt x="1168" y="25938"/>
                    <a:pt x="1208" y="25898"/>
                    <a:pt x="1208" y="25859"/>
                  </a:cubicBezTo>
                  <a:cubicBezTo>
                    <a:pt x="1208" y="24295"/>
                    <a:pt x="1208" y="24295"/>
                    <a:pt x="1208" y="24295"/>
                  </a:cubicBezTo>
                  <a:cubicBezTo>
                    <a:pt x="1208" y="24255"/>
                    <a:pt x="1248" y="24216"/>
                    <a:pt x="1307" y="24216"/>
                  </a:cubicBezTo>
                  <a:cubicBezTo>
                    <a:pt x="3010" y="24216"/>
                    <a:pt x="3010" y="24216"/>
                    <a:pt x="3010" y="24216"/>
                  </a:cubicBezTo>
                  <a:cubicBezTo>
                    <a:pt x="3050" y="24216"/>
                    <a:pt x="3108" y="24255"/>
                    <a:pt x="3108" y="24295"/>
                  </a:cubicBezTo>
                  <a:cubicBezTo>
                    <a:pt x="3108" y="25859"/>
                    <a:pt x="3108" y="25859"/>
                    <a:pt x="3108" y="25859"/>
                  </a:cubicBezTo>
                  <a:cubicBezTo>
                    <a:pt x="3108" y="25898"/>
                    <a:pt x="3148" y="25938"/>
                    <a:pt x="3188" y="25938"/>
                  </a:cubicBezTo>
                  <a:cubicBezTo>
                    <a:pt x="4217" y="25938"/>
                    <a:pt x="4217" y="25938"/>
                    <a:pt x="4217" y="25938"/>
                  </a:cubicBezTo>
                  <a:cubicBezTo>
                    <a:pt x="4277" y="25938"/>
                    <a:pt x="4317" y="25898"/>
                    <a:pt x="4317" y="25859"/>
                  </a:cubicBezTo>
                  <a:cubicBezTo>
                    <a:pt x="4317" y="25800"/>
                    <a:pt x="4277" y="25760"/>
                    <a:pt x="4217" y="25760"/>
                  </a:cubicBezTo>
                  <a:close/>
                  <a:moveTo>
                    <a:pt x="1307" y="1941"/>
                  </a:moveTo>
                  <a:lnTo>
                    <a:pt x="1307" y="1941"/>
                  </a:lnTo>
                  <a:cubicBezTo>
                    <a:pt x="3010" y="1941"/>
                    <a:pt x="3010" y="1941"/>
                    <a:pt x="3010" y="1941"/>
                  </a:cubicBezTo>
                  <a:cubicBezTo>
                    <a:pt x="3050" y="1941"/>
                    <a:pt x="3108" y="1980"/>
                    <a:pt x="3108" y="2040"/>
                  </a:cubicBezTo>
                  <a:cubicBezTo>
                    <a:pt x="3108" y="2990"/>
                    <a:pt x="3108" y="2990"/>
                    <a:pt x="3108" y="2990"/>
                  </a:cubicBezTo>
                  <a:cubicBezTo>
                    <a:pt x="3108" y="3029"/>
                    <a:pt x="3050" y="3089"/>
                    <a:pt x="3010" y="3089"/>
                  </a:cubicBezTo>
                  <a:cubicBezTo>
                    <a:pt x="1307" y="3089"/>
                    <a:pt x="1307" y="3089"/>
                    <a:pt x="1307" y="3089"/>
                  </a:cubicBezTo>
                  <a:cubicBezTo>
                    <a:pt x="1248" y="3089"/>
                    <a:pt x="1208" y="3029"/>
                    <a:pt x="1208" y="2990"/>
                  </a:cubicBezTo>
                  <a:cubicBezTo>
                    <a:pt x="1208" y="2040"/>
                    <a:pt x="1208" y="2040"/>
                    <a:pt x="1208" y="2040"/>
                  </a:cubicBezTo>
                  <a:cubicBezTo>
                    <a:pt x="1208" y="1980"/>
                    <a:pt x="1248" y="1941"/>
                    <a:pt x="1307" y="1941"/>
                  </a:cubicBezTo>
                  <a:close/>
                  <a:moveTo>
                    <a:pt x="3108" y="23939"/>
                  </a:moveTo>
                  <a:lnTo>
                    <a:pt x="3108" y="23939"/>
                  </a:lnTo>
                  <a:cubicBezTo>
                    <a:pt x="3108" y="23998"/>
                    <a:pt x="3050" y="24037"/>
                    <a:pt x="3010" y="24037"/>
                  </a:cubicBezTo>
                  <a:cubicBezTo>
                    <a:pt x="1307" y="24037"/>
                    <a:pt x="1307" y="24037"/>
                    <a:pt x="1307" y="24037"/>
                  </a:cubicBezTo>
                  <a:cubicBezTo>
                    <a:pt x="1248" y="24037"/>
                    <a:pt x="1208" y="23998"/>
                    <a:pt x="1208" y="23939"/>
                  </a:cubicBezTo>
                  <a:cubicBezTo>
                    <a:pt x="1208" y="22988"/>
                    <a:pt x="1208" y="22988"/>
                    <a:pt x="1208" y="22988"/>
                  </a:cubicBezTo>
                  <a:cubicBezTo>
                    <a:pt x="1208" y="22948"/>
                    <a:pt x="1248" y="22909"/>
                    <a:pt x="1307" y="22909"/>
                  </a:cubicBezTo>
                  <a:cubicBezTo>
                    <a:pt x="3010" y="22909"/>
                    <a:pt x="3010" y="22909"/>
                    <a:pt x="3010" y="22909"/>
                  </a:cubicBezTo>
                  <a:cubicBezTo>
                    <a:pt x="3050" y="22909"/>
                    <a:pt x="3108" y="22948"/>
                    <a:pt x="3108" y="22988"/>
                  </a:cubicBezTo>
                  <a:lnTo>
                    <a:pt x="3108" y="23939"/>
                  </a:lnTo>
                  <a:close/>
                  <a:moveTo>
                    <a:pt x="3108" y="22631"/>
                  </a:moveTo>
                  <a:lnTo>
                    <a:pt x="3108" y="22631"/>
                  </a:lnTo>
                  <a:cubicBezTo>
                    <a:pt x="3108" y="22691"/>
                    <a:pt x="3050" y="22730"/>
                    <a:pt x="3010" y="22730"/>
                  </a:cubicBezTo>
                  <a:cubicBezTo>
                    <a:pt x="1307" y="22730"/>
                    <a:pt x="1307" y="22730"/>
                    <a:pt x="1307" y="22730"/>
                  </a:cubicBezTo>
                  <a:cubicBezTo>
                    <a:pt x="1248" y="22730"/>
                    <a:pt x="1208" y="22691"/>
                    <a:pt x="1208" y="22631"/>
                  </a:cubicBezTo>
                  <a:cubicBezTo>
                    <a:pt x="1208" y="21681"/>
                    <a:pt x="1208" y="21681"/>
                    <a:pt x="1208" y="21681"/>
                  </a:cubicBezTo>
                  <a:cubicBezTo>
                    <a:pt x="1208" y="21642"/>
                    <a:pt x="1248" y="21602"/>
                    <a:pt x="1307" y="21602"/>
                  </a:cubicBezTo>
                  <a:cubicBezTo>
                    <a:pt x="3010" y="21602"/>
                    <a:pt x="3010" y="21602"/>
                    <a:pt x="3010" y="21602"/>
                  </a:cubicBezTo>
                  <a:cubicBezTo>
                    <a:pt x="3050" y="21602"/>
                    <a:pt x="3108" y="21642"/>
                    <a:pt x="3108" y="21681"/>
                  </a:cubicBezTo>
                  <a:lnTo>
                    <a:pt x="3108" y="22631"/>
                  </a:lnTo>
                  <a:close/>
                  <a:moveTo>
                    <a:pt x="3108" y="21325"/>
                  </a:moveTo>
                  <a:lnTo>
                    <a:pt x="3108" y="21325"/>
                  </a:lnTo>
                  <a:cubicBezTo>
                    <a:pt x="3108" y="21384"/>
                    <a:pt x="3050" y="21424"/>
                    <a:pt x="3010" y="21424"/>
                  </a:cubicBezTo>
                  <a:cubicBezTo>
                    <a:pt x="1307" y="21424"/>
                    <a:pt x="1307" y="21424"/>
                    <a:pt x="1307" y="21424"/>
                  </a:cubicBezTo>
                  <a:cubicBezTo>
                    <a:pt x="1248" y="21424"/>
                    <a:pt x="1208" y="21384"/>
                    <a:pt x="1208" y="21325"/>
                  </a:cubicBezTo>
                  <a:cubicBezTo>
                    <a:pt x="1208" y="20374"/>
                    <a:pt x="1208" y="20374"/>
                    <a:pt x="1208" y="20374"/>
                  </a:cubicBezTo>
                  <a:cubicBezTo>
                    <a:pt x="1208" y="20315"/>
                    <a:pt x="1248" y="20275"/>
                    <a:pt x="1307" y="20275"/>
                  </a:cubicBezTo>
                  <a:cubicBezTo>
                    <a:pt x="3010" y="20275"/>
                    <a:pt x="3010" y="20275"/>
                    <a:pt x="3010" y="20275"/>
                  </a:cubicBezTo>
                  <a:cubicBezTo>
                    <a:pt x="3050" y="20275"/>
                    <a:pt x="3108" y="20315"/>
                    <a:pt x="3108" y="20374"/>
                  </a:cubicBezTo>
                  <a:lnTo>
                    <a:pt x="3108" y="21325"/>
                  </a:lnTo>
                  <a:close/>
                  <a:moveTo>
                    <a:pt x="3108" y="20018"/>
                  </a:moveTo>
                  <a:lnTo>
                    <a:pt x="3108" y="20018"/>
                  </a:lnTo>
                  <a:cubicBezTo>
                    <a:pt x="3108" y="20058"/>
                    <a:pt x="3050" y="20097"/>
                    <a:pt x="3010" y="20097"/>
                  </a:cubicBezTo>
                  <a:cubicBezTo>
                    <a:pt x="1307" y="20097"/>
                    <a:pt x="1307" y="20097"/>
                    <a:pt x="1307" y="20097"/>
                  </a:cubicBezTo>
                  <a:cubicBezTo>
                    <a:pt x="1248" y="20097"/>
                    <a:pt x="1208" y="20058"/>
                    <a:pt x="1208" y="20018"/>
                  </a:cubicBezTo>
                  <a:cubicBezTo>
                    <a:pt x="1208" y="19067"/>
                    <a:pt x="1208" y="19067"/>
                    <a:pt x="1208" y="19067"/>
                  </a:cubicBezTo>
                  <a:cubicBezTo>
                    <a:pt x="1208" y="19008"/>
                    <a:pt x="1248" y="18968"/>
                    <a:pt x="1307" y="18968"/>
                  </a:cubicBezTo>
                  <a:cubicBezTo>
                    <a:pt x="3010" y="18968"/>
                    <a:pt x="3010" y="18968"/>
                    <a:pt x="3010" y="18968"/>
                  </a:cubicBezTo>
                  <a:cubicBezTo>
                    <a:pt x="3050" y="18968"/>
                    <a:pt x="3108" y="19008"/>
                    <a:pt x="3108" y="19067"/>
                  </a:cubicBezTo>
                  <a:lnTo>
                    <a:pt x="3108" y="20018"/>
                  </a:lnTo>
                  <a:close/>
                  <a:moveTo>
                    <a:pt x="3108" y="18711"/>
                  </a:moveTo>
                  <a:lnTo>
                    <a:pt x="3108" y="18711"/>
                  </a:lnTo>
                  <a:cubicBezTo>
                    <a:pt x="3108" y="18751"/>
                    <a:pt x="3050" y="18790"/>
                    <a:pt x="3010" y="18790"/>
                  </a:cubicBezTo>
                  <a:cubicBezTo>
                    <a:pt x="1307" y="18790"/>
                    <a:pt x="1307" y="18790"/>
                    <a:pt x="1307" y="18790"/>
                  </a:cubicBezTo>
                  <a:cubicBezTo>
                    <a:pt x="1248" y="18790"/>
                    <a:pt x="1208" y="18751"/>
                    <a:pt x="1208" y="18711"/>
                  </a:cubicBezTo>
                  <a:cubicBezTo>
                    <a:pt x="1208" y="17761"/>
                    <a:pt x="1208" y="17761"/>
                    <a:pt x="1208" y="17761"/>
                  </a:cubicBezTo>
                  <a:cubicBezTo>
                    <a:pt x="1208" y="17701"/>
                    <a:pt x="1248" y="17661"/>
                    <a:pt x="1307" y="17661"/>
                  </a:cubicBezTo>
                  <a:cubicBezTo>
                    <a:pt x="3010" y="17661"/>
                    <a:pt x="3010" y="17661"/>
                    <a:pt x="3010" y="17661"/>
                  </a:cubicBezTo>
                  <a:cubicBezTo>
                    <a:pt x="3050" y="17661"/>
                    <a:pt x="3108" y="17701"/>
                    <a:pt x="3108" y="17761"/>
                  </a:cubicBezTo>
                  <a:lnTo>
                    <a:pt x="3108" y="18711"/>
                  </a:lnTo>
                  <a:close/>
                  <a:moveTo>
                    <a:pt x="3108" y="17404"/>
                  </a:moveTo>
                  <a:lnTo>
                    <a:pt x="3108" y="17404"/>
                  </a:lnTo>
                  <a:cubicBezTo>
                    <a:pt x="3108" y="17444"/>
                    <a:pt x="3050" y="17483"/>
                    <a:pt x="3010" y="17483"/>
                  </a:cubicBezTo>
                  <a:cubicBezTo>
                    <a:pt x="1307" y="17483"/>
                    <a:pt x="1307" y="17483"/>
                    <a:pt x="1307" y="17483"/>
                  </a:cubicBezTo>
                  <a:cubicBezTo>
                    <a:pt x="1248" y="17483"/>
                    <a:pt x="1208" y="17444"/>
                    <a:pt x="1208" y="17404"/>
                  </a:cubicBezTo>
                  <a:cubicBezTo>
                    <a:pt x="1208" y="16434"/>
                    <a:pt x="1208" y="16434"/>
                    <a:pt x="1208" y="16434"/>
                  </a:cubicBezTo>
                  <a:cubicBezTo>
                    <a:pt x="1208" y="16394"/>
                    <a:pt x="1248" y="16355"/>
                    <a:pt x="1307" y="16355"/>
                  </a:cubicBezTo>
                  <a:cubicBezTo>
                    <a:pt x="3010" y="16355"/>
                    <a:pt x="3010" y="16355"/>
                    <a:pt x="3010" y="16355"/>
                  </a:cubicBezTo>
                  <a:cubicBezTo>
                    <a:pt x="3050" y="16355"/>
                    <a:pt x="3108" y="16394"/>
                    <a:pt x="3108" y="16434"/>
                  </a:cubicBezTo>
                  <a:lnTo>
                    <a:pt x="3108" y="17404"/>
                  </a:lnTo>
                  <a:close/>
                  <a:moveTo>
                    <a:pt x="3108" y="16077"/>
                  </a:moveTo>
                  <a:lnTo>
                    <a:pt x="3108" y="16077"/>
                  </a:lnTo>
                  <a:cubicBezTo>
                    <a:pt x="3108" y="16137"/>
                    <a:pt x="3050" y="16177"/>
                    <a:pt x="3010" y="16177"/>
                  </a:cubicBezTo>
                  <a:cubicBezTo>
                    <a:pt x="1307" y="16177"/>
                    <a:pt x="1307" y="16177"/>
                    <a:pt x="1307" y="16177"/>
                  </a:cubicBezTo>
                  <a:cubicBezTo>
                    <a:pt x="1248" y="16177"/>
                    <a:pt x="1208" y="16137"/>
                    <a:pt x="1208" y="16077"/>
                  </a:cubicBezTo>
                  <a:cubicBezTo>
                    <a:pt x="1208" y="15127"/>
                    <a:pt x="1208" y="15127"/>
                    <a:pt x="1208" y="15127"/>
                  </a:cubicBezTo>
                  <a:cubicBezTo>
                    <a:pt x="1208" y="15088"/>
                    <a:pt x="1248" y="15048"/>
                    <a:pt x="1307" y="15048"/>
                  </a:cubicBezTo>
                  <a:cubicBezTo>
                    <a:pt x="3010" y="15048"/>
                    <a:pt x="3010" y="15048"/>
                    <a:pt x="3010" y="15048"/>
                  </a:cubicBezTo>
                  <a:cubicBezTo>
                    <a:pt x="3050" y="15048"/>
                    <a:pt x="3108" y="15088"/>
                    <a:pt x="3108" y="15127"/>
                  </a:cubicBezTo>
                  <a:lnTo>
                    <a:pt x="3108" y="16077"/>
                  </a:lnTo>
                  <a:close/>
                  <a:moveTo>
                    <a:pt x="3108" y="14771"/>
                  </a:moveTo>
                  <a:lnTo>
                    <a:pt x="3108" y="14771"/>
                  </a:lnTo>
                  <a:cubicBezTo>
                    <a:pt x="3108" y="14830"/>
                    <a:pt x="3050" y="14870"/>
                    <a:pt x="3010" y="14870"/>
                  </a:cubicBezTo>
                  <a:cubicBezTo>
                    <a:pt x="1307" y="14870"/>
                    <a:pt x="1307" y="14870"/>
                    <a:pt x="1307" y="14870"/>
                  </a:cubicBezTo>
                  <a:cubicBezTo>
                    <a:pt x="1248" y="14870"/>
                    <a:pt x="1208" y="14830"/>
                    <a:pt x="1208" y="14771"/>
                  </a:cubicBezTo>
                  <a:cubicBezTo>
                    <a:pt x="1208" y="13820"/>
                    <a:pt x="1208" y="13820"/>
                    <a:pt x="1208" y="13820"/>
                  </a:cubicBezTo>
                  <a:cubicBezTo>
                    <a:pt x="1208" y="13780"/>
                    <a:pt x="1248" y="13741"/>
                    <a:pt x="1307" y="13741"/>
                  </a:cubicBezTo>
                  <a:cubicBezTo>
                    <a:pt x="3010" y="13741"/>
                    <a:pt x="3010" y="13741"/>
                    <a:pt x="3010" y="13741"/>
                  </a:cubicBezTo>
                  <a:cubicBezTo>
                    <a:pt x="3050" y="13741"/>
                    <a:pt x="3108" y="13780"/>
                    <a:pt x="3108" y="13820"/>
                  </a:cubicBezTo>
                  <a:lnTo>
                    <a:pt x="3108" y="14771"/>
                  </a:lnTo>
                  <a:close/>
                  <a:moveTo>
                    <a:pt x="3108" y="13464"/>
                  </a:moveTo>
                  <a:lnTo>
                    <a:pt x="3108" y="13464"/>
                  </a:lnTo>
                  <a:cubicBezTo>
                    <a:pt x="3108" y="13523"/>
                    <a:pt x="3050" y="13562"/>
                    <a:pt x="3010" y="13562"/>
                  </a:cubicBezTo>
                  <a:cubicBezTo>
                    <a:pt x="1307" y="13562"/>
                    <a:pt x="1307" y="13562"/>
                    <a:pt x="1307" y="13562"/>
                  </a:cubicBezTo>
                  <a:cubicBezTo>
                    <a:pt x="1248" y="13562"/>
                    <a:pt x="1208" y="13523"/>
                    <a:pt x="1208" y="13464"/>
                  </a:cubicBezTo>
                  <a:cubicBezTo>
                    <a:pt x="1208" y="12514"/>
                    <a:pt x="1208" y="12514"/>
                    <a:pt x="1208" y="12514"/>
                  </a:cubicBezTo>
                  <a:cubicBezTo>
                    <a:pt x="1208" y="12475"/>
                    <a:pt x="1248" y="12435"/>
                    <a:pt x="1307" y="12435"/>
                  </a:cubicBezTo>
                  <a:cubicBezTo>
                    <a:pt x="3010" y="12435"/>
                    <a:pt x="3010" y="12435"/>
                    <a:pt x="3010" y="12435"/>
                  </a:cubicBezTo>
                  <a:cubicBezTo>
                    <a:pt x="3050" y="12435"/>
                    <a:pt x="3108" y="12475"/>
                    <a:pt x="3108" y="12514"/>
                  </a:cubicBezTo>
                  <a:lnTo>
                    <a:pt x="3108" y="13464"/>
                  </a:lnTo>
                  <a:close/>
                  <a:moveTo>
                    <a:pt x="3108" y="12158"/>
                  </a:moveTo>
                  <a:lnTo>
                    <a:pt x="3108" y="12158"/>
                  </a:lnTo>
                  <a:cubicBezTo>
                    <a:pt x="3108" y="12218"/>
                    <a:pt x="3050" y="12257"/>
                    <a:pt x="3010" y="12257"/>
                  </a:cubicBezTo>
                  <a:cubicBezTo>
                    <a:pt x="1307" y="12257"/>
                    <a:pt x="1307" y="12257"/>
                    <a:pt x="1307" y="12257"/>
                  </a:cubicBezTo>
                  <a:cubicBezTo>
                    <a:pt x="1248" y="12257"/>
                    <a:pt x="1208" y="12218"/>
                    <a:pt x="1208" y="12158"/>
                  </a:cubicBezTo>
                  <a:cubicBezTo>
                    <a:pt x="1208" y="11208"/>
                    <a:pt x="1208" y="11208"/>
                    <a:pt x="1208" y="11208"/>
                  </a:cubicBezTo>
                  <a:cubicBezTo>
                    <a:pt x="1208" y="11148"/>
                    <a:pt x="1248" y="11109"/>
                    <a:pt x="1307" y="11109"/>
                  </a:cubicBezTo>
                  <a:cubicBezTo>
                    <a:pt x="3010" y="11109"/>
                    <a:pt x="3010" y="11109"/>
                    <a:pt x="3010" y="11109"/>
                  </a:cubicBezTo>
                  <a:cubicBezTo>
                    <a:pt x="3050" y="11109"/>
                    <a:pt x="3108" y="11148"/>
                    <a:pt x="3108" y="11208"/>
                  </a:cubicBezTo>
                  <a:lnTo>
                    <a:pt x="3108" y="12158"/>
                  </a:lnTo>
                  <a:close/>
                  <a:moveTo>
                    <a:pt x="3108" y="10851"/>
                  </a:moveTo>
                  <a:lnTo>
                    <a:pt x="3108" y="10851"/>
                  </a:lnTo>
                  <a:cubicBezTo>
                    <a:pt x="3108" y="10891"/>
                    <a:pt x="3050" y="10930"/>
                    <a:pt x="3010" y="10930"/>
                  </a:cubicBezTo>
                  <a:cubicBezTo>
                    <a:pt x="1307" y="10930"/>
                    <a:pt x="1307" y="10930"/>
                    <a:pt x="1307" y="10930"/>
                  </a:cubicBezTo>
                  <a:cubicBezTo>
                    <a:pt x="1248" y="10930"/>
                    <a:pt x="1208" y="10891"/>
                    <a:pt x="1208" y="10851"/>
                  </a:cubicBezTo>
                  <a:cubicBezTo>
                    <a:pt x="1208" y="9900"/>
                    <a:pt x="1208" y="9900"/>
                    <a:pt x="1208" y="9900"/>
                  </a:cubicBezTo>
                  <a:cubicBezTo>
                    <a:pt x="1208" y="9841"/>
                    <a:pt x="1248" y="9802"/>
                    <a:pt x="1307" y="9802"/>
                  </a:cubicBezTo>
                  <a:cubicBezTo>
                    <a:pt x="3010" y="9802"/>
                    <a:pt x="3010" y="9802"/>
                    <a:pt x="3010" y="9802"/>
                  </a:cubicBezTo>
                  <a:cubicBezTo>
                    <a:pt x="3050" y="9802"/>
                    <a:pt x="3108" y="9841"/>
                    <a:pt x="3108" y="9900"/>
                  </a:cubicBezTo>
                  <a:lnTo>
                    <a:pt x="3108" y="10851"/>
                  </a:lnTo>
                  <a:close/>
                  <a:moveTo>
                    <a:pt x="3108" y="9544"/>
                  </a:moveTo>
                  <a:lnTo>
                    <a:pt x="3108" y="9544"/>
                  </a:lnTo>
                  <a:cubicBezTo>
                    <a:pt x="3108" y="9584"/>
                    <a:pt x="3050" y="9624"/>
                    <a:pt x="3010" y="9624"/>
                  </a:cubicBezTo>
                  <a:cubicBezTo>
                    <a:pt x="1307" y="9624"/>
                    <a:pt x="1307" y="9624"/>
                    <a:pt x="1307" y="9624"/>
                  </a:cubicBezTo>
                  <a:cubicBezTo>
                    <a:pt x="1248" y="9624"/>
                    <a:pt x="1208" y="9584"/>
                    <a:pt x="1208" y="9544"/>
                  </a:cubicBezTo>
                  <a:cubicBezTo>
                    <a:pt x="1208" y="8594"/>
                    <a:pt x="1208" y="8594"/>
                    <a:pt x="1208" y="8594"/>
                  </a:cubicBezTo>
                  <a:cubicBezTo>
                    <a:pt x="1208" y="8534"/>
                    <a:pt x="1248" y="8495"/>
                    <a:pt x="1307" y="8495"/>
                  </a:cubicBezTo>
                  <a:cubicBezTo>
                    <a:pt x="3010" y="8495"/>
                    <a:pt x="3010" y="8495"/>
                    <a:pt x="3010" y="8495"/>
                  </a:cubicBezTo>
                  <a:cubicBezTo>
                    <a:pt x="3050" y="8495"/>
                    <a:pt x="3108" y="8534"/>
                    <a:pt x="3108" y="8594"/>
                  </a:cubicBezTo>
                  <a:lnTo>
                    <a:pt x="3108" y="9544"/>
                  </a:lnTo>
                  <a:close/>
                  <a:moveTo>
                    <a:pt x="3108" y="8237"/>
                  </a:moveTo>
                  <a:lnTo>
                    <a:pt x="3108" y="8237"/>
                  </a:lnTo>
                  <a:cubicBezTo>
                    <a:pt x="3108" y="8277"/>
                    <a:pt x="3050" y="8316"/>
                    <a:pt x="3010" y="8316"/>
                  </a:cubicBezTo>
                  <a:cubicBezTo>
                    <a:pt x="1307" y="8316"/>
                    <a:pt x="1307" y="8316"/>
                    <a:pt x="1307" y="8316"/>
                  </a:cubicBezTo>
                  <a:cubicBezTo>
                    <a:pt x="1248" y="8316"/>
                    <a:pt x="1208" y="8277"/>
                    <a:pt x="1208" y="8237"/>
                  </a:cubicBezTo>
                  <a:cubicBezTo>
                    <a:pt x="1208" y="7287"/>
                    <a:pt x="1208" y="7287"/>
                    <a:pt x="1208" y="7287"/>
                  </a:cubicBezTo>
                  <a:cubicBezTo>
                    <a:pt x="1208" y="7228"/>
                    <a:pt x="1248" y="7188"/>
                    <a:pt x="1307" y="7188"/>
                  </a:cubicBezTo>
                  <a:cubicBezTo>
                    <a:pt x="3010" y="7188"/>
                    <a:pt x="3010" y="7188"/>
                    <a:pt x="3010" y="7188"/>
                  </a:cubicBezTo>
                  <a:cubicBezTo>
                    <a:pt x="3050" y="7188"/>
                    <a:pt x="3108" y="7228"/>
                    <a:pt x="3108" y="7287"/>
                  </a:cubicBezTo>
                  <a:lnTo>
                    <a:pt x="3108" y="8237"/>
                  </a:lnTo>
                  <a:close/>
                  <a:moveTo>
                    <a:pt x="3108" y="6911"/>
                  </a:moveTo>
                  <a:lnTo>
                    <a:pt x="3108" y="6911"/>
                  </a:lnTo>
                  <a:cubicBezTo>
                    <a:pt x="3108" y="6970"/>
                    <a:pt x="3050" y="7010"/>
                    <a:pt x="3010" y="7010"/>
                  </a:cubicBezTo>
                  <a:cubicBezTo>
                    <a:pt x="1307" y="7010"/>
                    <a:pt x="1307" y="7010"/>
                    <a:pt x="1307" y="7010"/>
                  </a:cubicBezTo>
                  <a:cubicBezTo>
                    <a:pt x="1248" y="7010"/>
                    <a:pt x="1208" y="6970"/>
                    <a:pt x="1208" y="6911"/>
                  </a:cubicBezTo>
                  <a:cubicBezTo>
                    <a:pt x="1208" y="5961"/>
                    <a:pt x="1208" y="5961"/>
                    <a:pt x="1208" y="5961"/>
                  </a:cubicBezTo>
                  <a:cubicBezTo>
                    <a:pt x="1208" y="5921"/>
                    <a:pt x="1248" y="5881"/>
                    <a:pt x="1307" y="5881"/>
                  </a:cubicBezTo>
                  <a:cubicBezTo>
                    <a:pt x="3010" y="5881"/>
                    <a:pt x="3010" y="5881"/>
                    <a:pt x="3010" y="5881"/>
                  </a:cubicBezTo>
                  <a:cubicBezTo>
                    <a:pt x="3050" y="5881"/>
                    <a:pt x="3108" y="5921"/>
                    <a:pt x="3108" y="5961"/>
                  </a:cubicBezTo>
                  <a:lnTo>
                    <a:pt x="3108" y="6911"/>
                  </a:lnTo>
                  <a:close/>
                  <a:moveTo>
                    <a:pt x="3108" y="5604"/>
                  </a:moveTo>
                  <a:lnTo>
                    <a:pt x="3108" y="5604"/>
                  </a:lnTo>
                  <a:cubicBezTo>
                    <a:pt x="3108" y="5663"/>
                    <a:pt x="3050" y="5703"/>
                    <a:pt x="3010" y="5703"/>
                  </a:cubicBezTo>
                  <a:cubicBezTo>
                    <a:pt x="1307" y="5703"/>
                    <a:pt x="1307" y="5703"/>
                    <a:pt x="1307" y="5703"/>
                  </a:cubicBezTo>
                  <a:cubicBezTo>
                    <a:pt x="1248" y="5703"/>
                    <a:pt x="1208" y="5663"/>
                    <a:pt x="1208" y="5604"/>
                  </a:cubicBezTo>
                  <a:cubicBezTo>
                    <a:pt x="1208" y="4653"/>
                    <a:pt x="1208" y="4653"/>
                    <a:pt x="1208" y="4653"/>
                  </a:cubicBezTo>
                  <a:cubicBezTo>
                    <a:pt x="1208" y="4614"/>
                    <a:pt x="1248" y="4574"/>
                    <a:pt x="1307" y="4574"/>
                  </a:cubicBezTo>
                  <a:cubicBezTo>
                    <a:pt x="3010" y="4574"/>
                    <a:pt x="3010" y="4574"/>
                    <a:pt x="3010" y="4574"/>
                  </a:cubicBezTo>
                  <a:cubicBezTo>
                    <a:pt x="3050" y="4574"/>
                    <a:pt x="3108" y="4614"/>
                    <a:pt x="3108" y="4653"/>
                  </a:cubicBezTo>
                  <a:lnTo>
                    <a:pt x="3108" y="5604"/>
                  </a:lnTo>
                  <a:close/>
                  <a:moveTo>
                    <a:pt x="3108" y="4297"/>
                  </a:moveTo>
                  <a:lnTo>
                    <a:pt x="3108" y="4297"/>
                  </a:lnTo>
                  <a:cubicBezTo>
                    <a:pt x="3108" y="4356"/>
                    <a:pt x="3050" y="4396"/>
                    <a:pt x="3010" y="4396"/>
                  </a:cubicBezTo>
                  <a:cubicBezTo>
                    <a:pt x="1307" y="4396"/>
                    <a:pt x="1307" y="4396"/>
                    <a:pt x="1307" y="4396"/>
                  </a:cubicBezTo>
                  <a:cubicBezTo>
                    <a:pt x="1248" y="4396"/>
                    <a:pt x="1208" y="4356"/>
                    <a:pt x="1208" y="4297"/>
                  </a:cubicBezTo>
                  <a:cubicBezTo>
                    <a:pt x="1208" y="3842"/>
                    <a:pt x="1208" y="3842"/>
                    <a:pt x="1208" y="3842"/>
                  </a:cubicBezTo>
                  <a:cubicBezTo>
                    <a:pt x="1208" y="3346"/>
                    <a:pt x="1208" y="3346"/>
                    <a:pt x="1208" y="3346"/>
                  </a:cubicBezTo>
                  <a:cubicBezTo>
                    <a:pt x="1208" y="3307"/>
                    <a:pt x="1248" y="3267"/>
                    <a:pt x="1307" y="3267"/>
                  </a:cubicBezTo>
                  <a:cubicBezTo>
                    <a:pt x="3010" y="3267"/>
                    <a:pt x="3010" y="3267"/>
                    <a:pt x="3010" y="3267"/>
                  </a:cubicBezTo>
                  <a:cubicBezTo>
                    <a:pt x="3050" y="3267"/>
                    <a:pt x="3108" y="3307"/>
                    <a:pt x="3108" y="3346"/>
                  </a:cubicBezTo>
                  <a:cubicBezTo>
                    <a:pt x="3108" y="3842"/>
                    <a:pt x="3108" y="3842"/>
                    <a:pt x="3108" y="3842"/>
                  </a:cubicBezTo>
                  <a:lnTo>
                    <a:pt x="3108" y="4297"/>
                  </a:ln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" name="Freeform 4"/>
            <p:cNvSpPr>
              <a:spLocks noChangeArrowheads="1"/>
            </p:cNvSpPr>
            <p:nvPr/>
          </p:nvSpPr>
          <p:spPr bwMode="auto">
            <a:xfrm>
              <a:off x="2657472" y="2298698"/>
              <a:ext cx="2195510" cy="4525960"/>
            </a:xfrm>
            <a:custGeom>
              <a:avLst/>
              <a:gdLst>
                <a:gd name="T0" fmla="*/ 5524 w 6099"/>
                <a:gd name="T1" fmla="*/ 3366 h 12573"/>
                <a:gd name="T2" fmla="*/ 5524 w 6099"/>
                <a:gd name="T3" fmla="*/ 3366 h 12573"/>
                <a:gd name="T4" fmla="*/ 4870 w 6099"/>
                <a:gd name="T5" fmla="*/ 3465 h 12573"/>
                <a:gd name="T6" fmla="*/ 2020 w 6099"/>
                <a:gd name="T7" fmla="*/ 139 h 12573"/>
                <a:gd name="T8" fmla="*/ 1545 w 6099"/>
                <a:gd name="T9" fmla="*/ 99 h 12573"/>
                <a:gd name="T10" fmla="*/ 1525 w 6099"/>
                <a:gd name="T11" fmla="*/ 575 h 12573"/>
                <a:gd name="T12" fmla="*/ 4217 w 6099"/>
                <a:gd name="T13" fmla="*/ 3703 h 12573"/>
                <a:gd name="T14" fmla="*/ 2950 w 6099"/>
                <a:gd name="T15" fmla="*/ 3386 h 12573"/>
                <a:gd name="T16" fmla="*/ 1901 w 6099"/>
                <a:gd name="T17" fmla="*/ 1782 h 12573"/>
                <a:gd name="T18" fmla="*/ 1445 w 6099"/>
                <a:gd name="T19" fmla="*/ 1683 h 12573"/>
                <a:gd name="T20" fmla="*/ 1347 w 6099"/>
                <a:gd name="T21" fmla="*/ 2138 h 12573"/>
                <a:gd name="T22" fmla="*/ 2475 w 6099"/>
                <a:gd name="T23" fmla="*/ 3841 h 12573"/>
                <a:gd name="T24" fmla="*/ 2654 w 6099"/>
                <a:gd name="T25" fmla="*/ 3980 h 12573"/>
                <a:gd name="T26" fmla="*/ 4415 w 6099"/>
                <a:gd name="T27" fmla="*/ 4416 h 12573"/>
                <a:gd name="T28" fmla="*/ 3722 w 6099"/>
                <a:gd name="T29" fmla="*/ 6494 h 12573"/>
                <a:gd name="T30" fmla="*/ 2079 w 6099"/>
                <a:gd name="T31" fmla="*/ 5564 h 12573"/>
                <a:gd name="T32" fmla="*/ 1624 w 6099"/>
                <a:gd name="T33" fmla="*/ 5663 h 12573"/>
                <a:gd name="T34" fmla="*/ 99 w 6099"/>
                <a:gd name="T35" fmla="*/ 7840 h 12573"/>
                <a:gd name="T36" fmla="*/ 178 w 6099"/>
                <a:gd name="T37" fmla="*/ 8335 h 12573"/>
                <a:gd name="T38" fmla="*/ 674 w 6099"/>
                <a:gd name="T39" fmla="*/ 8256 h 12573"/>
                <a:gd name="T40" fmla="*/ 2000 w 6099"/>
                <a:gd name="T41" fmla="*/ 6316 h 12573"/>
                <a:gd name="T42" fmla="*/ 3504 w 6099"/>
                <a:gd name="T43" fmla="*/ 7168 h 12573"/>
                <a:gd name="T44" fmla="*/ 3484 w 6099"/>
                <a:gd name="T45" fmla="*/ 7247 h 12573"/>
                <a:gd name="T46" fmla="*/ 3544 w 6099"/>
                <a:gd name="T47" fmla="*/ 7820 h 12573"/>
                <a:gd name="T48" fmla="*/ 1228 w 6099"/>
                <a:gd name="T49" fmla="*/ 12058 h 12573"/>
                <a:gd name="T50" fmla="*/ 1366 w 6099"/>
                <a:gd name="T51" fmla="*/ 12513 h 12573"/>
                <a:gd name="T52" fmla="*/ 1525 w 6099"/>
                <a:gd name="T53" fmla="*/ 12572 h 12573"/>
                <a:gd name="T54" fmla="*/ 1841 w 6099"/>
                <a:gd name="T55" fmla="*/ 12375 h 12573"/>
                <a:gd name="T56" fmla="*/ 4137 w 6099"/>
                <a:gd name="T57" fmla="*/ 8176 h 12573"/>
                <a:gd name="T58" fmla="*/ 4158 w 6099"/>
                <a:gd name="T59" fmla="*/ 8176 h 12573"/>
                <a:gd name="T60" fmla="*/ 4830 w 6099"/>
                <a:gd name="T61" fmla="*/ 7702 h 12573"/>
                <a:gd name="T62" fmla="*/ 5979 w 6099"/>
                <a:gd name="T63" fmla="*/ 4277 h 12573"/>
                <a:gd name="T64" fmla="*/ 5524 w 6099"/>
                <a:gd name="T65" fmla="*/ 3366 h 12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099" h="12573">
                  <a:moveTo>
                    <a:pt x="5524" y="3366"/>
                  </a:moveTo>
                  <a:lnTo>
                    <a:pt x="5524" y="3366"/>
                  </a:lnTo>
                  <a:cubicBezTo>
                    <a:pt x="5286" y="3287"/>
                    <a:pt x="5048" y="3347"/>
                    <a:pt x="4870" y="3465"/>
                  </a:cubicBezTo>
                  <a:cubicBezTo>
                    <a:pt x="2020" y="139"/>
                    <a:pt x="2020" y="139"/>
                    <a:pt x="2020" y="139"/>
                  </a:cubicBezTo>
                  <a:cubicBezTo>
                    <a:pt x="1901" y="0"/>
                    <a:pt x="1683" y="0"/>
                    <a:pt x="1545" y="99"/>
                  </a:cubicBezTo>
                  <a:cubicBezTo>
                    <a:pt x="1426" y="218"/>
                    <a:pt x="1406" y="436"/>
                    <a:pt x="1525" y="575"/>
                  </a:cubicBezTo>
                  <a:cubicBezTo>
                    <a:pt x="4217" y="3703"/>
                    <a:pt x="4217" y="3703"/>
                    <a:pt x="4217" y="3703"/>
                  </a:cubicBezTo>
                  <a:cubicBezTo>
                    <a:pt x="2950" y="3386"/>
                    <a:pt x="2950" y="3386"/>
                    <a:pt x="2950" y="3386"/>
                  </a:cubicBezTo>
                  <a:cubicBezTo>
                    <a:pt x="1901" y="1782"/>
                    <a:pt x="1901" y="1782"/>
                    <a:pt x="1901" y="1782"/>
                  </a:cubicBezTo>
                  <a:cubicBezTo>
                    <a:pt x="1802" y="1624"/>
                    <a:pt x="1604" y="1584"/>
                    <a:pt x="1445" y="1683"/>
                  </a:cubicBezTo>
                  <a:cubicBezTo>
                    <a:pt x="1287" y="1782"/>
                    <a:pt x="1248" y="1980"/>
                    <a:pt x="1347" y="2138"/>
                  </a:cubicBezTo>
                  <a:cubicBezTo>
                    <a:pt x="2475" y="3841"/>
                    <a:pt x="2475" y="3841"/>
                    <a:pt x="2475" y="3841"/>
                  </a:cubicBezTo>
                  <a:cubicBezTo>
                    <a:pt x="2515" y="3921"/>
                    <a:pt x="2575" y="3960"/>
                    <a:pt x="2654" y="3980"/>
                  </a:cubicBezTo>
                  <a:cubicBezTo>
                    <a:pt x="4415" y="4416"/>
                    <a:pt x="4415" y="4416"/>
                    <a:pt x="4415" y="4416"/>
                  </a:cubicBezTo>
                  <a:cubicBezTo>
                    <a:pt x="3722" y="6494"/>
                    <a:pt x="3722" y="6494"/>
                    <a:pt x="3722" y="6494"/>
                  </a:cubicBezTo>
                  <a:cubicBezTo>
                    <a:pt x="2079" y="5564"/>
                    <a:pt x="2079" y="5564"/>
                    <a:pt x="2079" y="5564"/>
                  </a:cubicBezTo>
                  <a:cubicBezTo>
                    <a:pt x="1921" y="5465"/>
                    <a:pt x="1723" y="5524"/>
                    <a:pt x="1624" y="5663"/>
                  </a:cubicBezTo>
                  <a:cubicBezTo>
                    <a:pt x="99" y="7840"/>
                    <a:pt x="99" y="7840"/>
                    <a:pt x="99" y="7840"/>
                  </a:cubicBezTo>
                  <a:cubicBezTo>
                    <a:pt x="0" y="7998"/>
                    <a:pt x="20" y="8216"/>
                    <a:pt x="178" y="8335"/>
                  </a:cubicBezTo>
                  <a:cubicBezTo>
                    <a:pt x="337" y="8434"/>
                    <a:pt x="555" y="8415"/>
                    <a:pt x="674" y="8256"/>
                  </a:cubicBezTo>
                  <a:cubicBezTo>
                    <a:pt x="2000" y="6316"/>
                    <a:pt x="2000" y="6316"/>
                    <a:pt x="2000" y="6316"/>
                  </a:cubicBezTo>
                  <a:cubicBezTo>
                    <a:pt x="3504" y="7168"/>
                    <a:pt x="3504" y="7168"/>
                    <a:pt x="3504" y="7168"/>
                  </a:cubicBezTo>
                  <a:cubicBezTo>
                    <a:pt x="3484" y="7247"/>
                    <a:pt x="3484" y="7247"/>
                    <a:pt x="3484" y="7247"/>
                  </a:cubicBezTo>
                  <a:cubicBezTo>
                    <a:pt x="3406" y="7445"/>
                    <a:pt x="3445" y="7662"/>
                    <a:pt x="3544" y="7820"/>
                  </a:cubicBezTo>
                  <a:cubicBezTo>
                    <a:pt x="1228" y="12058"/>
                    <a:pt x="1228" y="12058"/>
                    <a:pt x="1228" y="12058"/>
                  </a:cubicBezTo>
                  <a:cubicBezTo>
                    <a:pt x="1129" y="12216"/>
                    <a:pt x="1188" y="12434"/>
                    <a:pt x="1366" y="12513"/>
                  </a:cubicBezTo>
                  <a:cubicBezTo>
                    <a:pt x="1426" y="12553"/>
                    <a:pt x="1485" y="12572"/>
                    <a:pt x="1525" y="12572"/>
                  </a:cubicBezTo>
                  <a:cubicBezTo>
                    <a:pt x="1663" y="12572"/>
                    <a:pt x="1783" y="12493"/>
                    <a:pt x="1841" y="12375"/>
                  </a:cubicBezTo>
                  <a:cubicBezTo>
                    <a:pt x="4137" y="8176"/>
                    <a:pt x="4137" y="8176"/>
                    <a:pt x="4137" y="8176"/>
                  </a:cubicBezTo>
                  <a:cubicBezTo>
                    <a:pt x="4137" y="8176"/>
                    <a:pt x="4137" y="8176"/>
                    <a:pt x="4158" y="8176"/>
                  </a:cubicBezTo>
                  <a:cubicBezTo>
                    <a:pt x="4454" y="8176"/>
                    <a:pt x="4732" y="7998"/>
                    <a:pt x="4830" y="7702"/>
                  </a:cubicBezTo>
                  <a:cubicBezTo>
                    <a:pt x="5979" y="4277"/>
                    <a:pt x="5979" y="4277"/>
                    <a:pt x="5979" y="4277"/>
                  </a:cubicBezTo>
                  <a:cubicBezTo>
                    <a:pt x="6098" y="3901"/>
                    <a:pt x="5900" y="3485"/>
                    <a:pt x="5524" y="3366"/>
                  </a:cubicBezTo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" name="Freeform 5"/>
            <p:cNvSpPr>
              <a:spLocks noChangeArrowheads="1"/>
            </p:cNvSpPr>
            <p:nvPr/>
          </p:nvSpPr>
          <p:spPr bwMode="auto">
            <a:xfrm>
              <a:off x="3989383" y="2441573"/>
              <a:ext cx="1562099" cy="1633536"/>
            </a:xfrm>
            <a:custGeom>
              <a:avLst/>
              <a:gdLst>
                <a:gd name="T0" fmla="*/ 1366 w 4337"/>
                <a:gd name="T1" fmla="*/ 792 h 4536"/>
                <a:gd name="T2" fmla="*/ 1366 w 4337"/>
                <a:gd name="T3" fmla="*/ 792 h 4536"/>
                <a:gd name="T4" fmla="*/ 1386 w 4337"/>
                <a:gd name="T5" fmla="*/ 792 h 4536"/>
                <a:gd name="T6" fmla="*/ 1465 w 4337"/>
                <a:gd name="T7" fmla="*/ 673 h 4536"/>
                <a:gd name="T8" fmla="*/ 3564 w 4337"/>
                <a:gd name="T9" fmla="*/ 554 h 4536"/>
                <a:gd name="T10" fmla="*/ 3802 w 4337"/>
                <a:gd name="T11" fmla="*/ 2752 h 4536"/>
                <a:gd name="T12" fmla="*/ 0 w 4337"/>
                <a:gd name="T13" fmla="*/ 2356 h 4536"/>
                <a:gd name="T14" fmla="*/ 614 w 4337"/>
                <a:gd name="T15" fmla="*/ 1643 h 4536"/>
                <a:gd name="T16" fmla="*/ 178 w 4337"/>
                <a:gd name="T17" fmla="*/ 1267 h 4536"/>
                <a:gd name="T18" fmla="*/ 1366 w 4337"/>
                <a:gd name="T19" fmla="*/ 792 h 4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37" h="4536">
                  <a:moveTo>
                    <a:pt x="1366" y="792"/>
                  </a:moveTo>
                  <a:lnTo>
                    <a:pt x="1366" y="792"/>
                  </a:lnTo>
                  <a:cubicBezTo>
                    <a:pt x="1386" y="792"/>
                    <a:pt x="1386" y="792"/>
                    <a:pt x="1386" y="792"/>
                  </a:cubicBezTo>
                  <a:cubicBezTo>
                    <a:pt x="1406" y="753"/>
                    <a:pt x="1445" y="713"/>
                    <a:pt x="1465" y="673"/>
                  </a:cubicBezTo>
                  <a:cubicBezTo>
                    <a:pt x="2019" y="59"/>
                    <a:pt x="2950" y="0"/>
                    <a:pt x="3564" y="554"/>
                  </a:cubicBezTo>
                  <a:cubicBezTo>
                    <a:pt x="4316" y="1247"/>
                    <a:pt x="4336" y="2138"/>
                    <a:pt x="3802" y="2752"/>
                  </a:cubicBezTo>
                  <a:cubicBezTo>
                    <a:pt x="2218" y="4535"/>
                    <a:pt x="0" y="2356"/>
                    <a:pt x="0" y="2356"/>
                  </a:cubicBezTo>
                  <a:cubicBezTo>
                    <a:pt x="614" y="1643"/>
                    <a:pt x="614" y="1643"/>
                    <a:pt x="614" y="1643"/>
                  </a:cubicBezTo>
                  <a:cubicBezTo>
                    <a:pt x="178" y="1267"/>
                    <a:pt x="178" y="1267"/>
                    <a:pt x="178" y="1267"/>
                  </a:cubicBezTo>
                  <a:lnTo>
                    <a:pt x="1366" y="792"/>
                  </a:lnTo>
                </a:path>
              </a:pathLst>
            </a:custGeom>
            <a:solidFill>
              <a:srgbClr val="F7C5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" name="Freeform 6"/>
            <p:cNvSpPr>
              <a:spLocks noChangeArrowheads="1"/>
            </p:cNvSpPr>
            <p:nvPr/>
          </p:nvSpPr>
          <p:spPr bwMode="auto">
            <a:xfrm>
              <a:off x="4702169" y="2227261"/>
              <a:ext cx="1012824" cy="1554161"/>
            </a:xfrm>
            <a:custGeom>
              <a:avLst/>
              <a:gdLst>
                <a:gd name="T0" fmla="*/ 376 w 2812"/>
                <a:gd name="T1" fmla="*/ 2317 h 4317"/>
                <a:gd name="T2" fmla="*/ 376 w 2812"/>
                <a:gd name="T3" fmla="*/ 2317 h 4317"/>
                <a:gd name="T4" fmla="*/ 693 w 2812"/>
                <a:gd name="T5" fmla="*/ 1227 h 4317"/>
                <a:gd name="T6" fmla="*/ 336 w 2812"/>
                <a:gd name="T7" fmla="*/ 0 h 4317"/>
                <a:gd name="T8" fmla="*/ 1010 w 2812"/>
                <a:gd name="T9" fmla="*/ 594 h 4317"/>
                <a:gd name="T10" fmla="*/ 2277 w 2812"/>
                <a:gd name="T11" fmla="*/ 3049 h 4317"/>
                <a:gd name="T12" fmla="*/ 475 w 2812"/>
                <a:gd name="T13" fmla="*/ 4316 h 4317"/>
                <a:gd name="T14" fmla="*/ 673 w 2812"/>
                <a:gd name="T15" fmla="*/ 3188 h 4317"/>
                <a:gd name="T16" fmla="*/ 990 w 2812"/>
                <a:gd name="T17" fmla="*/ 2515 h 4317"/>
                <a:gd name="T18" fmla="*/ 376 w 2812"/>
                <a:gd name="T19" fmla="*/ 2812 h 4317"/>
                <a:gd name="T20" fmla="*/ 20 w 2812"/>
                <a:gd name="T21" fmla="*/ 2574 h 4317"/>
                <a:gd name="T22" fmla="*/ 376 w 2812"/>
                <a:gd name="T23" fmla="*/ 2317 h 4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12" h="4317">
                  <a:moveTo>
                    <a:pt x="376" y="2317"/>
                  </a:moveTo>
                  <a:lnTo>
                    <a:pt x="376" y="2317"/>
                  </a:lnTo>
                  <a:cubicBezTo>
                    <a:pt x="376" y="2317"/>
                    <a:pt x="1208" y="1703"/>
                    <a:pt x="693" y="1227"/>
                  </a:cubicBezTo>
                  <a:cubicBezTo>
                    <a:pt x="158" y="773"/>
                    <a:pt x="0" y="534"/>
                    <a:pt x="336" y="0"/>
                  </a:cubicBezTo>
                  <a:cubicBezTo>
                    <a:pt x="336" y="0"/>
                    <a:pt x="456" y="277"/>
                    <a:pt x="1010" y="594"/>
                  </a:cubicBezTo>
                  <a:cubicBezTo>
                    <a:pt x="1564" y="891"/>
                    <a:pt x="2811" y="1703"/>
                    <a:pt x="2277" y="3049"/>
                  </a:cubicBezTo>
                  <a:cubicBezTo>
                    <a:pt x="2277" y="3049"/>
                    <a:pt x="1921" y="3960"/>
                    <a:pt x="475" y="4316"/>
                  </a:cubicBezTo>
                  <a:cubicBezTo>
                    <a:pt x="475" y="4316"/>
                    <a:pt x="119" y="3485"/>
                    <a:pt x="673" y="3188"/>
                  </a:cubicBezTo>
                  <a:cubicBezTo>
                    <a:pt x="1129" y="2931"/>
                    <a:pt x="1227" y="2594"/>
                    <a:pt x="990" y="2515"/>
                  </a:cubicBezTo>
                  <a:cubicBezTo>
                    <a:pt x="713" y="2416"/>
                    <a:pt x="376" y="2812"/>
                    <a:pt x="376" y="2812"/>
                  </a:cubicBezTo>
                  <a:cubicBezTo>
                    <a:pt x="20" y="2574"/>
                    <a:pt x="20" y="2574"/>
                    <a:pt x="20" y="2574"/>
                  </a:cubicBezTo>
                  <a:lnTo>
                    <a:pt x="376" y="2317"/>
                  </a:ln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" name="Freeform 7"/>
            <p:cNvSpPr>
              <a:spLocks noChangeArrowheads="1"/>
            </p:cNvSpPr>
            <p:nvPr/>
          </p:nvSpPr>
          <p:spPr bwMode="auto">
            <a:xfrm>
              <a:off x="4495794" y="2847973"/>
              <a:ext cx="100013" cy="100013"/>
            </a:xfrm>
            <a:custGeom>
              <a:avLst/>
              <a:gdLst>
                <a:gd name="T0" fmla="*/ 79 w 278"/>
                <a:gd name="T1" fmla="*/ 20 h 278"/>
                <a:gd name="T2" fmla="*/ 79 w 278"/>
                <a:gd name="T3" fmla="*/ 20 h 278"/>
                <a:gd name="T4" fmla="*/ 20 w 278"/>
                <a:gd name="T5" fmla="*/ 198 h 278"/>
                <a:gd name="T6" fmla="*/ 198 w 278"/>
                <a:gd name="T7" fmla="*/ 238 h 278"/>
                <a:gd name="T8" fmla="*/ 238 w 278"/>
                <a:gd name="T9" fmla="*/ 79 h 278"/>
                <a:gd name="T10" fmla="*/ 79 w 278"/>
                <a:gd name="T11" fmla="*/ 20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8" h="278">
                  <a:moveTo>
                    <a:pt x="79" y="20"/>
                  </a:moveTo>
                  <a:lnTo>
                    <a:pt x="79" y="20"/>
                  </a:lnTo>
                  <a:cubicBezTo>
                    <a:pt x="20" y="59"/>
                    <a:pt x="0" y="138"/>
                    <a:pt x="20" y="198"/>
                  </a:cubicBezTo>
                  <a:cubicBezTo>
                    <a:pt x="59" y="257"/>
                    <a:pt x="138" y="277"/>
                    <a:pt x="198" y="238"/>
                  </a:cubicBezTo>
                  <a:cubicBezTo>
                    <a:pt x="257" y="217"/>
                    <a:pt x="277" y="138"/>
                    <a:pt x="238" y="79"/>
                  </a:cubicBezTo>
                  <a:cubicBezTo>
                    <a:pt x="198" y="20"/>
                    <a:pt x="138" y="0"/>
                    <a:pt x="79" y="20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" name="Freeform 8"/>
            <p:cNvSpPr>
              <a:spLocks noChangeArrowheads="1"/>
            </p:cNvSpPr>
            <p:nvPr/>
          </p:nvSpPr>
          <p:spPr bwMode="auto">
            <a:xfrm>
              <a:off x="4530720" y="2747963"/>
              <a:ext cx="163513" cy="165100"/>
            </a:xfrm>
            <a:custGeom>
              <a:avLst/>
              <a:gdLst>
                <a:gd name="T0" fmla="*/ 39 w 456"/>
                <a:gd name="T1" fmla="*/ 20 h 457"/>
                <a:gd name="T2" fmla="*/ 39 w 456"/>
                <a:gd name="T3" fmla="*/ 20 h 457"/>
                <a:gd name="T4" fmla="*/ 19 w 456"/>
                <a:gd name="T5" fmla="*/ 99 h 457"/>
                <a:gd name="T6" fmla="*/ 336 w 456"/>
                <a:gd name="T7" fmla="*/ 436 h 457"/>
                <a:gd name="T8" fmla="*/ 415 w 456"/>
                <a:gd name="T9" fmla="*/ 436 h 457"/>
                <a:gd name="T10" fmla="*/ 415 w 456"/>
                <a:gd name="T11" fmla="*/ 436 h 457"/>
                <a:gd name="T12" fmla="*/ 435 w 456"/>
                <a:gd name="T13" fmla="*/ 357 h 457"/>
                <a:gd name="T14" fmla="*/ 118 w 456"/>
                <a:gd name="T15" fmla="*/ 20 h 457"/>
                <a:gd name="T16" fmla="*/ 39 w 456"/>
                <a:gd name="T17" fmla="*/ 20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56" h="457">
                  <a:moveTo>
                    <a:pt x="39" y="20"/>
                  </a:moveTo>
                  <a:lnTo>
                    <a:pt x="39" y="20"/>
                  </a:lnTo>
                  <a:cubicBezTo>
                    <a:pt x="0" y="40"/>
                    <a:pt x="0" y="80"/>
                    <a:pt x="19" y="99"/>
                  </a:cubicBezTo>
                  <a:cubicBezTo>
                    <a:pt x="336" y="436"/>
                    <a:pt x="336" y="436"/>
                    <a:pt x="336" y="436"/>
                  </a:cubicBezTo>
                  <a:cubicBezTo>
                    <a:pt x="376" y="456"/>
                    <a:pt x="396" y="456"/>
                    <a:pt x="415" y="436"/>
                  </a:cubicBezTo>
                  <a:lnTo>
                    <a:pt x="415" y="436"/>
                  </a:lnTo>
                  <a:cubicBezTo>
                    <a:pt x="455" y="396"/>
                    <a:pt x="455" y="377"/>
                    <a:pt x="435" y="357"/>
                  </a:cubicBezTo>
                  <a:cubicBezTo>
                    <a:pt x="118" y="20"/>
                    <a:pt x="118" y="20"/>
                    <a:pt x="118" y="20"/>
                  </a:cubicBezTo>
                  <a:cubicBezTo>
                    <a:pt x="79" y="0"/>
                    <a:pt x="59" y="0"/>
                    <a:pt x="39" y="20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" name="Freeform 9"/>
            <p:cNvSpPr>
              <a:spLocks noChangeArrowheads="1"/>
            </p:cNvSpPr>
            <p:nvPr/>
          </p:nvSpPr>
          <p:spPr bwMode="auto">
            <a:xfrm>
              <a:off x="4146550" y="3068638"/>
              <a:ext cx="220663" cy="136525"/>
            </a:xfrm>
            <a:custGeom>
              <a:avLst/>
              <a:gdLst>
                <a:gd name="T0" fmla="*/ 614 w 615"/>
                <a:gd name="T1" fmla="*/ 317 h 378"/>
                <a:gd name="T2" fmla="*/ 614 w 615"/>
                <a:gd name="T3" fmla="*/ 317 h 378"/>
                <a:gd name="T4" fmla="*/ 555 w 615"/>
                <a:gd name="T5" fmla="*/ 258 h 378"/>
                <a:gd name="T6" fmla="*/ 100 w 615"/>
                <a:gd name="T7" fmla="*/ 0 h 378"/>
                <a:gd name="T8" fmla="*/ 0 w 615"/>
                <a:gd name="T9" fmla="*/ 100 h 378"/>
                <a:gd name="T10" fmla="*/ 40 w 615"/>
                <a:gd name="T11" fmla="*/ 139 h 378"/>
                <a:gd name="T12" fmla="*/ 535 w 615"/>
                <a:gd name="T13" fmla="*/ 377 h 378"/>
                <a:gd name="T14" fmla="*/ 614 w 615"/>
                <a:gd name="T15" fmla="*/ 31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5" h="378">
                  <a:moveTo>
                    <a:pt x="614" y="317"/>
                  </a:moveTo>
                  <a:lnTo>
                    <a:pt x="614" y="317"/>
                  </a:lnTo>
                  <a:cubicBezTo>
                    <a:pt x="614" y="297"/>
                    <a:pt x="595" y="258"/>
                    <a:pt x="555" y="258"/>
                  </a:cubicBezTo>
                  <a:cubicBezTo>
                    <a:pt x="317" y="199"/>
                    <a:pt x="159" y="60"/>
                    <a:pt x="100" y="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21" y="119"/>
                    <a:pt x="40" y="119"/>
                    <a:pt x="40" y="139"/>
                  </a:cubicBezTo>
                  <a:cubicBezTo>
                    <a:pt x="139" y="218"/>
                    <a:pt x="297" y="337"/>
                    <a:pt x="535" y="377"/>
                  </a:cubicBezTo>
                  <a:cubicBezTo>
                    <a:pt x="575" y="377"/>
                    <a:pt x="614" y="357"/>
                    <a:pt x="614" y="317"/>
                  </a:cubicBezTo>
                </a:path>
              </a:pathLst>
            </a:custGeom>
            <a:solidFill>
              <a:srgbClr val="01010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marL="0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1088639" rtl="0" eaLnBrk="1" latinLnBrk="0" hangingPunct="1">
                <a:defRPr sz="43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11" name="AutoShape 3"/>
          <p:cNvSpPr>
            <a:spLocks/>
          </p:cNvSpPr>
          <p:nvPr/>
        </p:nvSpPr>
        <p:spPr bwMode="auto">
          <a:xfrm>
            <a:off x="11854043" y="4315736"/>
            <a:ext cx="9087510" cy="5814381"/>
          </a:xfrm>
          <a:prstGeom prst="rightArrow">
            <a:avLst>
              <a:gd name="adj1" fmla="val 100000"/>
              <a:gd name="adj2" fmla="val 27518"/>
            </a:avLst>
          </a:prstGeom>
          <a:solidFill>
            <a:schemeClr val="accent1"/>
          </a:solidFill>
          <a:ln w="88900" cap="flat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2" name="AutoShape 4"/>
          <p:cNvSpPr>
            <a:spLocks/>
          </p:cNvSpPr>
          <p:nvPr/>
        </p:nvSpPr>
        <p:spPr bwMode="auto">
          <a:xfrm>
            <a:off x="5514152" y="4375944"/>
            <a:ext cx="8061760" cy="5754174"/>
          </a:xfrm>
          <a:prstGeom prst="rightArrow">
            <a:avLst>
              <a:gd name="adj1" fmla="val 100000"/>
              <a:gd name="adj2" fmla="val 27547"/>
            </a:avLst>
          </a:prstGeom>
          <a:solidFill>
            <a:srgbClr val="E6ECED"/>
          </a:solidFill>
          <a:ln w="88900" cap="flat">
            <a:solidFill>
              <a:srgbClr val="FFFFFF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3" name="Title 20"/>
          <p:cNvSpPr txBox="1">
            <a:spLocks/>
          </p:cNvSpPr>
          <p:nvPr/>
        </p:nvSpPr>
        <p:spPr>
          <a:xfrm>
            <a:off x="6294228" y="5230012"/>
            <a:ext cx="5808125" cy="48423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GB" sz="2200" dirty="0"/>
              <a:t>High absenteeism %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r-CH" sz="2200" dirty="0"/>
              <a:t>No CSR </a:t>
            </a:r>
            <a:r>
              <a:rPr lang="fr-CH" sz="2200" dirty="0" err="1"/>
              <a:t>adherence</a:t>
            </a:r>
            <a:r>
              <a:rPr lang="fr-CH" sz="2200" dirty="0"/>
              <a:t> and </a:t>
            </a:r>
            <a:r>
              <a:rPr lang="fr-CH" sz="2200" dirty="0" err="1"/>
              <a:t>leverage</a:t>
            </a:r>
            <a:endParaRPr lang="en-GB" sz="2200" dirty="0"/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r-CH" sz="2200" dirty="0"/>
              <a:t>Turnover % in certain areas </a:t>
            </a:r>
            <a:endParaRPr lang="en-GB" sz="2200" dirty="0"/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GB" sz="2200" dirty="0"/>
              <a:t>Outdated working practices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r-CH" sz="2200" dirty="0" err="1"/>
              <a:t>Unattractive</a:t>
            </a:r>
            <a:r>
              <a:rPr lang="fr-CH" sz="2200" dirty="0"/>
              <a:t>, </a:t>
            </a:r>
            <a:r>
              <a:rPr lang="fr-CH" sz="2200" dirty="0" err="1"/>
              <a:t>old</a:t>
            </a:r>
            <a:r>
              <a:rPr lang="fr-CH" sz="2200" dirty="0"/>
              <a:t> </a:t>
            </a:r>
            <a:r>
              <a:rPr lang="fr-CH" sz="2200" dirty="0" err="1"/>
              <a:t>fashioned</a:t>
            </a:r>
            <a:r>
              <a:rPr lang="fr-CH" sz="2200" dirty="0"/>
              <a:t> </a:t>
            </a:r>
            <a:r>
              <a:rPr lang="fr-CH" sz="2200" dirty="0" err="1"/>
              <a:t>working</a:t>
            </a:r>
            <a:r>
              <a:rPr lang="fr-CH" sz="2200" dirty="0"/>
              <a:t> </a:t>
            </a:r>
            <a:r>
              <a:rPr lang="fr-CH" sz="2200" dirty="0" err="1"/>
              <a:t>environment</a:t>
            </a:r>
            <a:endParaRPr lang="en-GB" sz="2200" dirty="0"/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en-GB" sz="2200" dirty="0"/>
              <a:t>Management unaware of related cost and impact on business performance 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r-CH" sz="2200" dirty="0"/>
              <a:t>No </a:t>
            </a:r>
            <a:r>
              <a:rPr lang="fr-CH" sz="2200" dirty="0" err="1"/>
              <a:t>work</a:t>
            </a:r>
            <a:r>
              <a:rPr lang="fr-CH" sz="2200" dirty="0"/>
              <a:t>-life balance culture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r-CH" sz="2200" dirty="0" err="1"/>
              <a:t>Low</a:t>
            </a:r>
            <a:r>
              <a:rPr lang="fr-CH" sz="2200" dirty="0"/>
              <a:t> </a:t>
            </a:r>
            <a:r>
              <a:rPr lang="fr-CH" sz="2200" dirty="0" err="1"/>
              <a:t>workload</a:t>
            </a:r>
            <a:r>
              <a:rPr lang="fr-CH" sz="2200" dirty="0"/>
              <a:t> management</a:t>
            </a:r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fr-CH" sz="2200" dirty="0" err="1"/>
              <a:t>Low</a:t>
            </a:r>
            <a:r>
              <a:rPr lang="fr-CH" sz="2200" dirty="0"/>
              <a:t> </a:t>
            </a:r>
            <a:r>
              <a:rPr lang="fr-CH" sz="2200" dirty="0" err="1"/>
              <a:t>workforce</a:t>
            </a:r>
            <a:r>
              <a:rPr lang="fr-CH" sz="2200" dirty="0"/>
              <a:t> planning</a:t>
            </a:r>
            <a:endParaRPr lang="en-US" sz="2200" dirty="0"/>
          </a:p>
        </p:txBody>
      </p:sp>
      <p:sp>
        <p:nvSpPr>
          <p:cNvPr id="14" name="Oval 13"/>
          <p:cNvSpPr/>
          <p:nvPr/>
        </p:nvSpPr>
        <p:spPr>
          <a:xfrm>
            <a:off x="12302555" y="6406224"/>
            <a:ext cx="1552223" cy="1552223"/>
          </a:xfrm>
          <a:prstGeom prst="ellipse">
            <a:avLst/>
          </a:prstGeom>
          <a:solidFill>
            <a:schemeClr val="bg1">
              <a:lumMod val="50000"/>
            </a:schemeClr>
          </a:solidFill>
          <a:ln w="76200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9918399" y="6405224"/>
            <a:ext cx="1552223" cy="1552223"/>
          </a:xfrm>
          <a:prstGeom prst="ellipse">
            <a:avLst/>
          </a:prstGeom>
          <a:solidFill>
            <a:schemeClr val="bg1">
              <a:lumMod val="50000"/>
            </a:schemeClr>
          </a:solidFill>
          <a:ln w="76200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Freeform 16"/>
          <p:cNvSpPr>
            <a:spLocks noChangeArrowheads="1"/>
          </p:cNvSpPr>
          <p:nvPr/>
        </p:nvSpPr>
        <p:spPr bwMode="auto">
          <a:xfrm>
            <a:off x="20233739" y="6870214"/>
            <a:ext cx="846494" cy="678686"/>
          </a:xfrm>
          <a:custGeom>
            <a:avLst/>
            <a:gdLst>
              <a:gd name="T0" fmla="*/ 6 w 567"/>
              <a:gd name="T1" fmla="*/ 251 h 415"/>
              <a:gd name="T2" fmla="*/ 6 w 567"/>
              <a:gd name="T3" fmla="*/ 251 h 415"/>
              <a:gd name="T4" fmla="*/ 6 w 567"/>
              <a:gd name="T5" fmla="*/ 222 h 415"/>
              <a:gd name="T6" fmla="*/ 64 w 567"/>
              <a:gd name="T7" fmla="*/ 163 h 415"/>
              <a:gd name="T8" fmla="*/ 94 w 567"/>
              <a:gd name="T9" fmla="*/ 163 h 415"/>
              <a:gd name="T10" fmla="*/ 187 w 567"/>
              <a:gd name="T11" fmla="*/ 257 h 415"/>
              <a:gd name="T12" fmla="*/ 222 w 567"/>
              <a:gd name="T13" fmla="*/ 257 h 415"/>
              <a:gd name="T14" fmla="*/ 467 w 567"/>
              <a:gd name="T15" fmla="*/ 6 h 415"/>
              <a:gd name="T16" fmla="*/ 502 w 567"/>
              <a:gd name="T17" fmla="*/ 6 h 415"/>
              <a:gd name="T18" fmla="*/ 554 w 567"/>
              <a:gd name="T19" fmla="*/ 64 h 415"/>
              <a:gd name="T20" fmla="*/ 554 w 567"/>
              <a:gd name="T21" fmla="*/ 93 h 415"/>
              <a:gd name="T22" fmla="*/ 251 w 567"/>
              <a:gd name="T23" fmla="*/ 397 h 415"/>
              <a:gd name="T24" fmla="*/ 216 w 567"/>
              <a:gd name="T25" fmla="*/ 414 h 415"/>
              <a:gd name="T26" fmla="*/ 187 w 567"/>
              <a:gd name="T27" fmla="*/ 414 h 415"/>
              <a:gd name="T28" fmla="*/ 152 w 567"/>
              <a:gd name="T29" fmla="*/ 397 h 415"/>
              <a:gd name="T30" fmla="*/ 6 w 567"/>
              <a:gd name="T31" fmla="*/ 251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67" h="415">
                <a:moveTo>
                  <a:pt x="6" y="251"/>
                </a:moveTo>
                <a:lnTo>
                  <a:pt x="6" y="251"/>
                </a:lnTo>
                <a:cubicBezTo>
                  <a:pt x="0" y="245"/>
                  <a:pt x="0" y="233"/>
                  <a:pt x="6" y="222"/>
                </a:cubicBezTo>
                <a:cubicBezTo>
                  <a:pt x="64" y="163"/>
                  <a:pt x="64" y="163"/>
                  <a:pt x="64" y="163"/>
                </a:cubicBezTo>
                <a:cubicBezTo>
                  <a:pt x="76" y="158"/>
                  <a:pt x="88" y="158"/>
                  <a:pt x="94" y="163"/>
                </a:cubicBezTo>
                <a:cubicBezTo>
                  <a:pt x="187" y="257"/>
                  <a:pt x="187" y="257"/>
                  <a:pt x="187" y="257"/>
                </a:cubicBezTo>
                <a:cubicBezTo>
                  <a:pt x="199" y="263"/>
                  <a:pt x="210" y="263"/>
                  <a:pt x="222" y="257"/>
                </a:cubicBezTo>
                <a:cubicBezTo>
                  <a:pt x="467" y="6"/>
                  <a:pt x="467" y="6"/>
                  <a:pt x="467" y="6"/>
                </a:cubicBezTo>
                <a:cubicBezTo>
                  <a:pt x="478" y="0"/>
                  <a:pt x="490" y="0"/>
                  <a:pt x="502" y="6"/>
                </a:cubicBezTo>
                <a:cubicBezTo>
                  <a:pt x="554" y="64"/>
                  <a:pt x="554" y="64"/>
                  <a:pt x="554" y="64"/>
                </a:cubicBezTo>
                <a:cubicBezTo>
                  <a:pt x="566" y="70"/>
                  <a:pt x="566" y="88"/>
                  <a:pt x="554" y="93"/>
                </a:cubicBezTo>
                <a:cubicBezTo>
                  <a:pt x="251" y="397"/>
                  <a:pt x="251" y="397"/>
                  <a:pt x="251" y="397"/>
                </a:cubicBezTo>
                <a:cubicBezTo>
                  <a:pt x="245" y="402"/>
                  <a:pt x="228" y="414"/>
                  <a:pt x="216" y="414"/>
                </a:cubicBezTo>
                <a:cubicBezTo>
                  <a:pt x="187" y="414"/>
                  <a:pt x="187" y="414"/>
                  <a:pt x="187" y="414"/>
                </a:cubicBezTo>
                <a:cubicBezTo>
                  <a:pt x="175" y="414"/>
                  <a:pt x="158" y="402"/>
                  <a:pt x="152" y="397"/>
                </a:cubicBezTo>
                <a:lnTo>
                  <a:pt x="6" y="251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lIns="152366" tIns="76183" rIns="152366" bIns="76183" anchor="ctr"/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Title 20"/>
          <p:cNvSpPr txBox="1">
            <a:spLocks/>
          </p:cNvSpPr>
          <p:nvPr/>
        </p:nvSpPr>
        <p:spPr>
          <a:xfrm>
            <a:off x="13854778" y="5226562"/>
            <a:ext cx="5903434" cy="493365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 smtClean="0">
                <a:solidFill>
                  <a:schemeClr val="bg1"/>
                </a:solidFill>
                <a:cs typeface="Roboto Light"/>
              </a:rPr>
              <a:t>Managed </a:t>
            </a:r>
            <a:r>
              <a:rPr lang="en-GB" sz="2200" dirty="0">
                <a:solidFill>
                  <a:schemeClr val="bg1"/>
                </a:solidFill>
                <a:cs typeface="Roboto Light"/>
              </a:rPr>
              <a:t>absenteeism %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bg1"/>
                </a:solidFill>
                <a:cs typeface="Roboto Light"/>
              </a:rPr>
              <a:t>CSR integrated in our culture 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bg1"/>
                </a:solidFill>
                <a:cs typeface="Roboto Light"/>
              </a:rPr>
              <a:t>Retention % at xxx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bg1"/>
                </a:solidFill>
                <a:cs typeface="Roboto Light"/>
              </a:rPr>
              <a:t>Flexible work programmes/schedules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bg1"/>
                </a:solidFill>
                <a:cs typeface="Roboto Light"/>
              </a:rPr>
              <a:t>Attractive and trustful </a:t>
            </a:r>
            <a:r>
              <a:rPr lang="en-GB" sz="2200" dirty="0" smtClean="0">
                <a:solidFill>
                  <a:schemeClr val="bg1"/>
                </a:solidFill>
                <a:cs typeface="Roboto Light"/>
              </a:rPr>
              <a:t>culture attractive </a:t>
            </a:r>
            <a:r>
              <a:rPr lang="en-GB" sz="2200" dirty="0">
                <a:solidFill>
                  <a:schemeClr val="bg1"/>
                </a:solidFill>
                <a:cs typeface="Roboto Light"/>
              </a:rPr>
              <a:t>to </a:t>
            </a:r>
            <a:r>
              <a:rPr lang="en-GB" sz="2200" dirty="0" err="1">
                <a:solidFill>
                  <a:schemeClr val="bg1"/>
                </a:solidFill>
                <a:cs typeface="Roboto Light"/>
              </a:rPr>
              <a:t>millenials</a:t>
            </a:r>
            <a:r>
              <a:rPr lang="en-GB" sz="2200" dirty="0">
                <a:solidFill>
                  <a:schemeClr val="bg1"/>
                </a:solidFill>
                <a:cs typeface="Roboto Light"/>
              </a:rPr>
              <a:t> generation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bg1"/>
                </a:solidFill>
                <a:cs typeface="Roboto Light"/>
              </a:rPr>
              <a:t>Educated and engaged management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bg1"/>
                </a:solidFill>
                <a:cs typeface="Roboto Light"/>
              </a:rPr>
              <a:t>A culture that promotes performance through healthy employees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>
                <a:solidFill>
                  <a:schemeClr val="bg1"/>
                </a:solidFill>
                <a:cs typeface="Roboto Light"/>
              </a:rPr>
              <a:t>Management setting realistic expectations</a:t>
            </a:r>
          </a:p>
          <a:p>
            <a:pPr marL="342900" indent="-34290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GB" sz="2200" dirty="0" smtClean="0">
                <a:solidFill>
                  <a:schemeClr val="bg1"/>
                </a:solidFill>
                <a:cs typeface="Roboto Light"/>
              </a:rPr>
              <a:t>Properly </a:t>
            </a:r>
            <a:r>
              <a:rPr lang="en-GB" sz="2200" dirty="0">
                <a:solidFill>
                  <a:schemeClr val="bg1"/>
                </a:solidFill>
                <a:cs typeface="Roboto Light"/>
              </a:rPr>
              <a:t>staffed organizations </a:t>
            </a:r>
          </a:p>
        </p:txBody>
      </p:sp>
      <p:sp>
        <p:nvSpPr>
          <p:cNvPr id="19" name="Title 20"/>
          <p:cNvSpPr txBox="1">
            <a:spLocks/>
          </p:cNvSpPr>
          <p:nvPr/>
        </p:nvSpPr>
        <p:spPr>
          <a:xfrm>
            <a:off x="6294229" y="4514130"/>
            <a:ext cx="4403423" cy="59420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en-US" sz="2800" b="1" u="sng" dirty="0" smtClean="0">
                <a:solidFill>
                  <a:srgbClr val="575A5D"/>
                </a:solidFill>
                <a:cs typeface="Roboto Light"/>
              </a:rPr>
              <a:t>From</a:t>
            </a:r>
            <a:endParaRPr lang="en-US" sz="2800" b="1" u="sng" dirty="0">
              <a:solidFill>
                <a:srgbClr val="575A5D"/>
              </a:solidFill>
              <a:cs typeface="Roboto Light"/>
            </a:endParaRPr>
          </a:p>
        </p:txBody>
      </p:sp>
      <p:sp>
        <p:nvSpPr>
          <p:cNvPr id="20" name="Title 20"/>
          <p:cNvSpPr txBox="1">
            <a:spLocks/>
          </p:cNvSpPr>
          <p:nvPr/>
        </p:nvSpPr>
        <p:spPr>
          <a:xfrm>
            <a:off x="14039647" y="4635810"/>
            <a:ext cx="4403423" cy="59420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defPPr>
              <a:defRPr lang="en-US"/>
            </a:defPPr>
            <a:lvl1pPr marL="0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8639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77278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65917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54556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43195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31834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20472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09111" algn="l" defTabSz="1088639" rtl="0" eaLnBrk="1" latinLnBrk="0" hangingPunct="1"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en-US" sz="2800" b="1" u="sng" dirty="0" smtClean="0">
                <a:solidFill>
                  <a:schemeClr val="bg1"/>
                </a:solidFill>
                <a:cs typeface="Roboto Light"/>
              </a:rPr>
              <a:t>To</a:t>
            </a:r>
            <a:endParaRPr lang="en-US" sz="2800" b="1" u="sng" dirty="0">
              <a:solidFill>
                <a:schemeClr val="bg1"/>
              </a:solidFill>
              <a:cs typeface="Roboto Light"/>
            </a:endParaRPr>
          </a:p>
        </p:txBody>
      </p:sp>
      <p:sp>
        <p:nvSpPr>
          <p:cNvPr id="21" name="AutoShape 62"/>
          <p:cNvSpPr>
            <a:spLocks/>
          </p:cNvSpPr>
          <p:nvPr/>
        </p:nvSpPr>
        <p:spPr bwMode="auto">
          <a:xfrm>
            <a:off x="12766131" y="6850667"/>
            <a:ext cx="642732" cy="678686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74" y="10049"/>
                </a:moveTo>
                <a:cubicBezTo>
                  <a:pt x="110" y="9662"/>
                  <a:pt x="28" y="9253"/>
                  <a:pt x="28" y="8829"/>
                </a:cubicBezTo>
                <a:cubicBezTo>
                  <a:pt x="28" y="8128"/>
                  <a:pt x="211" y="7492"/>
                  <a:pt x="582" y="6924"/>
                </a:cubicBezTo>
                <a:cubicBezTo>
                  <a:pt x="494" y="6390"/>
                  <a:pt x="525" y="5854"/>
                  <a:pt x="683" y="5314"/>
                </a:cubicBezTo>
                <a:cubicBezTo>
                  <a:pt x="842" y="4774"/>
                  <a:pt x="1104" y="4300"/>
                  <a:pt x="1475" y="3896"/>
                </a:cubicBezTo>
                <a:cubicBezTo>
                  <a:pt x="1511" y="3133"/>
                  <a:pt x="1712" y="2511"/>
                  <a:pt x="2082" y="2014"/>
                </a:cubicBezTo>
                <a:cubicBezTo>
                  <a:pt x="2452" y="1517"/>
                  <a:pt x="2913" y="1115"/>
                  <a:pt x="3461" y="810"/>
                </a:cubicBezTo>
                <a:cubicBezTo>
                  <a:pt x="4012" y="502"/>
                  <a:pt x="4620" y="293"/>
                  <a:pt x="5286" y="177"/>
                </a:cubicBezTo>
                <a:cubicBezTo>
                  <a:pt x="5953" y="56"/>
                  <a:pt x="6603" y="0"/>
                  <a:pt x="7233" y="0"/>
                </a:cubicBezTo>
                <a:cubicBezTo>
                  <a:pt x="7880" y="0"/>
                  <a:pt x="8536" y="45"/>
                  <a:pt x="9189" y="132"/>
                </a:cubicBezTo>
                <a:cubicBezTo>
                  <a:pt x="9839" y="225"/>
                  <a:pt x="10480" y="353"/>
                  <a:pt x="11102" y="525"/>
                </a:cubicBezTo>
                <a:cubicBezTo>
                  <a:pt x="11735" y="706"/>
                  <a:pt x="12362" y="898"/>
                  <a:pt x="12989" y="1099"/>
                </a:cubicBezTo>
                <a:cubicBezTo>
                  <a:pt x="13617" y="1302"/>
                  <a:pt x="14264" y="1407"/>
                  <a:pt x="14931" y="1407"/>
                </a:cubicBezTo>
                <a:lnTo>
                  <a:pt x="20006" y="1407"/>
                </a:lnTo>
                <a:cubicBezTo>
                  <a:pt x="20447" y="1407"/>
                  <a:pt x="20822" y="1562"/>
                  <a:pt x="21133" y="1876"/>
                </a:cubicBezTo>
                <a:cubicBezTo>
                  <a:pt x="21444" y="2195"/>
                  <a:pt x="21599" y="2571"/>
                  <a:pt x="21599" y="3011"/>
                </a:cubicBezTo>
                <a:lnTo>
                  <a:pt x="21599" y="11711"/>
                </a:lnTo>
                <a:cubicBezTo>
                  <a:pt x="21599" y="12151"/>
                  <a:pt x="21444" y="12533"/>
                  <a:pt x="21133" y="12847"/>
                </a:cubicBezTo>
                <a:cubicBezTo>
                  <a:pt x="20822" y="13160"/>
                  <a:pt x="20447" y="13321"/>
                  <a:pt x="20006" y="13321"/>
                </a:cubicBezTo>
                <a:lnTo>
                  <a:pt x="15284" y="13321"/>
                </a:lnTo>
                <a:cubicBezTo>
                  <a:pt x="15044" y="13448"/>
                  <a:pt x="14846" y="13587"/>
                  <a:pt x="14702" y="13734"/>
                </a:cubicBezTo>
                <a:cubicBezTo>
                  <a:pt x="14558" y="13883"/>
                  <a:pt x="14405" y="14056"/>
                  <a:pt x="14241" y="14254"/>
                </a:cubicBezTo>
                <a:cubicBezTo>
                  <a:pt x="14097" y="14434"/>
                  <a:pt x="13950" y="14612"/>
                  <a:pt x="13803" y="14782"/>
                </a:cubicBezTo>
                <a:cubicBezTo>
                  <a:pt x="13653" y="14954"/>
                  <a:pt x="13495" y="15121"/>
                  <a:pt x="13323" y="15279"/>
                </a:cubicBezTo>
                <a:cubicBezTo>
                  <a:pt x="13026" y="15601"/>
                  <a:pt x="12681" y="15909"/>
                  <a:pt x="12297" y="16211"/>
                </a:cubicBezTo>
                <a:cubicBezTo>
                  <a:pt x="11907" y="16522"/>
                  <a:pt x="11616" y="16853"/>
                  <a:pt x="11416" y="17217"/>
                </a:cubicBezTo>
                <a:cubicBezTo>
                  <a:pt x="11189" y="17604"/>
                  <a:pt x="11051" y="18051"/>
                  <a:pt x="10997" y="18562"/>
                </a:cubicBezTo>
                <a:cubicBezTo>
                  <a:pt x="10941" y="19071"/>
                  <a:pt x="10859" y="19551"/>
                  <a:pt x="10746" y="20003"/>
                </a:cubicBezTo>
                <a:cubicBezTo>
                  <a:pt x="10633" y="20450"/>
                  <a:pt x="10438" y="20831"/>
                  <a:pt x="10152" y="21139"/>
                </a:cubicBezTo>
                <a:cubicBezTo>
                  <a:pt x="9867" y="21444"/>
                  <a:pt x="9384" y="21599"/>
                  <a:pt x="8697" y="21599"/>
                </a:cubicBezTo>
                <a:cubicBezTo>
                  <a:pt x="8146" y="21599"/>
                  <a:pt x="7643" y="21484"/>
                  <a:pt x="7188" y="21258"/>
                </a:cubicBezTo>
                <a:cubicBezTo>
                  <a:pt x="6733" y="21023"/>
                  <a:pt x="6349" y="20715"/>
                  <a:pt x="6038" y="20328"/>
                </a:cubicBezTo>
                <a:cubicBezTo>
                  <a:pt x="5730" y="19938"/>
                  <a:pt x="5484" y="19495"/>
                  <a:pt x="5309" y="18995"/>
                </a:cubicBezTo>
                <a:cubicBezTo>
                  <a:pt x="5134" y="18492"/>
                  <a:pt x="5043" y="17991"/>
                  <a:pt x="5043" y="17472"/>
                </a:cubicBezTo>
                <a:cubicBezTo>
                  <a:pt x="5043" y="16941"/>
                  <a:pt x="5123" y="16432"/>
                  <a:pt x="5281" y="15954"/>
                </a:cubicBezTo>
                <a:cubicBezTo>
                  <a:pt x="5439" y="15469"/>
                  <a:pt x="5626" y="14988"/>
                  <a:pt x="5840" y="14513"/>
                </a:cubicBezTo>
                <a:cubicBezTo>
                  <a:pt x="5527" y="14530"/>
                  <a:pt x="5210" y="14547"/>
                  <a:pt x="4902" y="14562"/>
                </a:cubicBezTo>
                <a:cubicBezTo>
                  <a:pt x="4591" y="14584"/>
                  <a:pt x="4275" y="14590"/>
                  <a:pt x="3961" y="14590"/>
                </a:cubicBezTo>
                <a:cubicBezTo>
                  <a:pt x="3464" y="14590"/>
                  <a:pt x="2978" y="14547"/>
                  <a:pt x="2506" y="14451"/>
                </a:cubicBezTo>
                <a:cubicBezTo>
                  <a:pt x="2031" y="14352"/>
                  <a:pt x="1613" y="14197"/>
                  <a:pt x="1243" y="13977"/>
                </a:cubicBezTo>
                <a:cubicBezTo>
                  <a:pt x="870" y="13756"/>
                  <a:pt x="573" y="13454"/>
                  <a:pt x="344" y="13061"/>
                </a:cubicBezTo>
                <a:cubicBezTo>
                  <a:pt x="113" y="12674"/>
                  <a:pt x="0" y="12191"/>
                  <a:pt x="0" y="11603"/>
                </a:cubicBezTo>
                <a:cubicBezTo>
                  <a:pt x="0" y="11341"/>
                  <a:pt x="22" y="11081"/>
                  <a:pt x="64" y="10826"/>
                </a:cubicBezTo>
                <a:cubicBezTo>
                  <a:pt x="115" y="10569"/>
                  <a:pt x="183" y="10309"/>
                  <a:pt x="274" y="10049"/>
                </a:cubicBezTo>
                <a:moveTo>
                  <a:pt x="2438" y="7249"/>
                </a:moveTo>
                <a:cubicBezTo>
                  <a:pt x="1907" y="7696"/>
                  <a:pt x="1641" y="8247"/>
                  <a:pt x="1641" y="8914"/>
                </a:cubicBezTo>
                <a:cubicBezTo>
                  <a:pt x="1641" y="9125"/>
                  <a:pt x="1695" y="9318"/>
                  <a:pt x="1802" y="9504"/>
                </a:cubicBezTo>
                <a:cubicBezTo>
                  <a:pt x="1913" y="9688"/>
                  <a:pt x="2034" y="9840"/>
                  <a:pt x="2170" y="9967"/>
                </a:cubicBezTo>
                <a:cubicBezTo>
                  <a:pt x="2026" y="10233"/>
                  <a:pt x="1896" y="10487"/>
                  <a:pt x="1783" y="10747"/>
                </a:cubicBezTo>
                <a:cubicBezTo>
                  <a:pt x="1669" y="11007"/>
                  <a:pt x="1613" y="11293"/>
                  <a:pt x="1613" y="11606"/>
                </a:cubicBezTo>
                <a:cubicBezTo>
                  <a:pt x="1613" y="11923"/>
                  <a:pt x="1689" y="12171"/>
                  <a:pt x="1850" y="12358"/>
                </a:cubicBezTo>
                <a:cubicBezTo>
                  <a:pt x="2009" y="12541"/>
                  <a:pt x="2201" y="12677"/>
                  <a:pt x="2430" y="12767"/>
                </a:cubicBezTo>
                <a:cubicBezTo>
                  <a:pt x="2661" y="12860"/>
                  <a:pt x="2913" y="12914"/>
                  <a:pt x="3190" y="12931"/>
                </a:cubicBezTo>
                <a:cubicBezTo>
                  <a:pt x="3467" y="12948"/>
                  <a:pt x="3724" y="12959"/>
                  <a:pt x="3967" y="12959"/>
                </a:cubicBezTo>
                <a:cubicBezTo>
                  <a:pt x="4388" y="12959"/>
                  <a:pt x="4803" y="12943"/>
                  <a:pt x="5199" y="12914"/>
                </a:cubicBezTo>
                <a:cubicBezTo>
                  <a:pt x="5597" y="12895"/>
                  <a:pt x="5996" y="12878"/>
                  <a:pt x="6403" y="12878"/>
                </a:cubicBezTo>
                <a:cubicBezTo>
                  <a:pt x="6682" y="12878"/>
                  <a:pt x="6959" y="12895"/>
                  <a:pt x="7236" y="12914"/>
                </a:cubicBezTo>
                <a:cubicBezTo>
                  <a:pt x="7510" y="12943"/>
                  <a:pt x="7779" y="13016"/>
                  <a:pt x="8039" y="13121"/>
                </a:cubicBezTo>
                <a:cubicBezTo>
                  <a:pt x="8039" y="13491"/>
                  <a:pt x="7965" y="13844"/>
                  <a:pt x="7818" y="14174"/>
                </a:cubicBezTo>
                <a:cubicBezTo>
                  <a:pt x="7669" y="14511"/>
                  <a:pt x="7507" y="14847"/>
                  <a:pt x="7329" y="15189"/>
                </a:cubicBezTo>
                <a:cubicBezTo>
                  <a:pt x="7151" y="15531"/>
                  <a:pt x="6999" y="15889"/>
                  <a:pt x="6863" y="16260"/>
                </a:cubicBezTo>
                <a:cubicBezTo>
                  <a:pt x="6728" y="16630"/>
                  <a:pt x="6660" y="17031"/>
                  <a:pt x="6660" y="17474"/>
                </a:cubicBezTo>
                <a:cubicBezTo>
                  <a:pt x="6660" y="17771"/>
                  <a:pt x="6708" y="18071"/>
                  <a:pt x="6795" y="18362"/>
                </a:cubicBezTo>
                <a:cubicBezTo>
                  <a:pt x="6886" y="18655"/>
                  <a:pt x="7019" y="18918"/>
                  <a:pt x="7197" y="19161"/>
                </a:cubicBezTo>
                <a:cubicBezTo>
                  <a:pt x="7372" y="19398"/>
                  <a:pt x="7584" y="19593"/>
                  <a:pt x="7832" y="19740"/>
                </a:cubicBezTo>
                <a:cubicBezTo>
                  <a:pt x="8081" y="19890"/>
                  <a:pt x="8372" y="19964"/>
                  <a:pt x="8708" y="19964"/>
                </a:cubicBezTo>
                <a:cubicBezTo>
                  <a:pt x="8745" y="19964"/>
                  <a:pt x="8793" y="19966"/>
                  <a:pt x="8864" y="19978"/>
                </a:cubicBezTo>
                <a:cubicBezTo>
                  <a:pt x="8932" y="19983"/>
                  <a:pt x="8982" y="19983"/>
                  <a:pt x="9019" y="19964"/>
                </a:cubicBezTo>
                <a:cubicBezTo>
                  <a:pt x="9090" y="19930"/>
                  <a:pt x="9132" y="19890"/>
                  <a:pt x="9141" y="19856"/>
                </a:cubicBezTo>
                <a:cubicBezTo>
                  <a:pt x="9152" y="19819"/>
                  <a:pt x="9166" y="19763"/>
                  <a:pt x="9183" y="19692"/>
                </a:cubicBezTo>
                <a:cubicBezTo>
                  <a:pt x="9291" y="19161"/>
                  <a:pt x="9392" y="18604"/>
                  <a:pt x="9485" y="18014"/>
                </a:cubicBezTo>
                <a:cubicBezTo>
                  <a:pt x="9582" y="17429"/>
                  <a:pt x="9760" y="16901"/>
                  <a:pt x="10008" y="16420"/>
                </a:cubicBezTo>
                <a:cubicBezTo>
                  <a:pt x="10271" y="15963"/>
                  <a:pt x="10604" y="15564"/>
                  <a:pt x="11009" y="15234"/>
                </a:cubicBezTo>
                <a:cubicBezTo>
                  <a:pt x="11415" y="14898"/>
                  <a:pt x="11803" y="14544"/>
                  <a:pt x="12173" y="14174"/>
                </a:cubicBezTo>
                <a:cubicBezTo>
                  <a:pt x="12433" y="13897"/>
                  <a:pt x="12656" y="13643"/>
                  <a:pt x="12840" y="13411"/>
                </a:cubicBezTo>
                <a:cubicBezTo>
                  <a:pt x="13023" y="13180"/>
                  <a:pt x="13215" y="12965"/>
                  <a:pt x="13408" y="12762"/>
                </a:cubicBezTo>
                <a:cubicBezTo>
                  <a:pt x="13600" y="12555"/>
                  <a:pt x="13814" y="12369"/>
                  <a:pt x="14043" y="12194"/>
                </a:cubicBezTo>
                <a:cubicBezTo>
                  <a:pt x="14275" y="12016"/>
                  <a:pt x="14575" y="11855"/>
                  <a:pt x="14942" y="11713"/>
                </a:cubicBezTo>
                <a:lnTo>
                  <a:pt x="14970" y="11713"/>
                </a:lnTo>
                <a:lnTo>
                  <a:pt x="14970" y="3014"/>
                </a:lnTo>
                <a:cubicBezTo>
                  <a:pt x="14323" y="3014"/>
                  <a:pt x="13701" y="2943"/>
                  <a:pt x="13111" y="2794"/>
                </a:cubicBezTo>
                <a:cubicBezTo>
                  <a:pt x="12520" y="2647"/>
                  <a:pt x="11921" y="2480"/>
                  <a:pt x="11311" y="2308"/>
                </a:cubicBezTo>
                <a:cubicBezTo>
                  <a:pt x="10703" y="2132"/>
                  <a:pt x="10068" y="1966"/>
                  <a:pt x="9404" y="1819"/>
                </a:cubicBezTo>
                <a:cubicBezTo>
                  <a:pt x="8742" y="1669"/>
                  <a:pt x="8022" y="1599"/>
                  <a:pt x="7245" y="1599"/>
                </a:cubicBezTo>
                <a:cubicBezTo>
                  <a:pt x="6838" y="1599"/>
                  <a:pt x="6394" y="1630"/>
                  <a:pt x="5911" y="1697"/>
                </a:cubicBezTo>
                <a:cubicBezTo>
                  <a:pt x="5428" y="1768"/>
                  <a:pt x="4981" y="1890"/>
                  <a:pt x="4566" y="2062"/>
                </a:cubicBezTo>
                <a:cubicBezTo>
                  <a:pt x="4150" y="2237"/>
                  <a:pt x="3800" y="2491"/>
                  <a:pt x="3509" y="2822"/>
                </a:cubicBezTo>
                <a:cubicBezTo>
                  <a:pt x="3221" y="3147"/>
                  <a:pt x="3077" y="3585"/>
                  <a:pt x="3077" y="4124"/>
                </a:cubicBezTo>
                <a:cubicBezTo>
                  <a:pt x="3077" y="4218"/>
                  <a:pt x="3082" y="4297"/>
                  <a:pt x="3091" y="4367"/>
                </a:cubicBezTo>
                <a:cubicBezTo>
                  <a:pt x="3099" y="4438"/>
                  <a:pt x="3113" y="4528"/>
                  <a:pt x="3133" y="4627"/>
                </a:cubicBezTo>
                <a:cubicBezTo>
                  <a:pt x="2817" y="4771"/>
                  <a:pt x="2579" y="5009"/>
                  <a:pt x="2415" y="5345"/>
                </a:cubicBezTo>
                <a:cubicBezTo>
                  <a:pt x="2252" y="5676"/>
                  <a:pt x="2172" y="6012"/>
                  <a:pt x="2172" y="6342"/>
                </a:cubicBezTo>
                <a:cubicBezTo>
                  <a:pt x="2167" y="6696"/>
                  <a:pt x="2260" y="7001"/>
                  <a:pt x="2438" y="7249"/>
                </a:cubicBezTo>
                <a:moveTo>
                  <a:pt x="17344" y="3071"/>
                </a:moveTo>
                <a:cubicBezTo>
                  <a:pt x="17050" y="3071"/>
                  <a:pt x="16793" y="3170"/>
                  <a:pt x="16578" y="3373"/>
                </a:cubicBezTo>
                <a:cubicBezTo>
                  <a:pt x="16366" y="3579"/>
                  <a:pt x="16262" y="3836"/>
                  <a:pt x="16262" y="4153"/>
                </a:cubicBezTo>
                <a:cubicBezTo>
                  <a:pt x="16262" y="4449"/>
                  <a:pt x="16366" y="4704"/>
                  <a:pt x="16578" y="4918"/>
                </a:cubicBezTo>
                <a:cubicBezTo>
                  <a:pt x="16790" y="5130"/>
                  <a:pt x="17047" y="5235"/>
                  <a:pt x="17344" y="5235"/>
                </a:cubicBezTo>
                <a:cubicBezTo>
                  <a:pt x="17658" y="5235"/>
                  <a:pt x="17918" y="5130"/>
                  <a:pt x="18121" y="4918"/>
                </a:cubicBezTo>
                <a:cubicBezTo>
                  <a:pt x="18322" y="4704"/>
                  <a:pt x="18423" y="4449"/>
                  <a:pt x="18423" y="4153"/>
                </a:cubicBezTo>
                <a:cubicBezTo>
                  <a:pt x="18423" y="3836"/>
                  <a:pt x="18322" y="3579"/>
                  <a:pt x="18121" y="3373"/>
                </a:cubicBezTo>
                <a:cubicBezTo>
                  <a:pt x="17920" y="3170"/>
                  <a:pt x="17660" y="3071"/>
                  <a:pt x="17344" y="307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  <a:extLst/>
        </p:spPr>
        <p:txBody>
          <a:bodyPr lIns="38100" tIns="38100" rIns="38100" bIns="38100" anchor="ctr"/>
          <a:lstStyle/>
          <a:p>
            <a:pPr defTabSz="342900">
              <a:defRPr/>
            </a:pPr>
            <a:endParaRPr lang="es-ES" sz="220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27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10429876" y="275032"/>
            <a:ext cx="13144500" cy="12633484"/>
          </a:xfrm>
          <a:prstGeom prst="ellipse">
            <a:avLst/>
          </a:prstGeom>
          <a:solidFill>
            <a:schemeClr val="tx2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298373" y="5041313"/>
            <a:ext cx="1318150" cy="1565101"/>
            <a:chOff x="1393825" y="2339975"/>
            <a:chExt cx="330200" cy="392113"/>
          </a:xfrm>
          <a:solidFill>
            <a:sysClr val="window" lastClr="FFFFFF"/>
          </a:solidFill>
        </p:grpSpPr>
        <p:sp>
          <p:nvSpPr>
            <p:cNvPr id="13" name="Freeform 201"/>
            <p:cNvSpPr>
              <a:spLocks noChangeArrowheads="1"/>
            </p:cNvSpPr>
            <p:nvPr/>
          </p:nvSpPr>
          <p:spPr bwMode="auto">
            <a:xfrm>
              <a:off x="1393825" y="2339975"/>
              <a:ext cx="330200" cy="374650"/>
            </a:xfrm>
            <a:custGeom>
              <a:avLst/>
              <a:gdLst>
                <a:gd name="T0" fmla="*/ 718 w 917"/>
                <a:gd name="T1" fmla="*/ 583 h 1042"/>
                <a:gd name="T2" fmla="*/ 853 w 917"/>
                <a:gd name="T3" fmla="*/ 354 h 1042"/>
                <a:gd name="T4" fmla="*/ 885 w 917"/>
                <a:gd name="T5" fmla="*/ 270 h 1042"/>
                <a:gd name="T6" fmla="*/ 895 w 917"/>
                <a:gd name="T7" fmla="*/ 229 h 1042"/>
                <a:gd name="T8" fmla="*/ 895 w 917"/>
                <a:gd name="T9" fmla="*/ 208 h 1042"/>
                <a:gd name="T10" fmla="*/ 906 w 917"/>
                <a:gd name="T11" fmla="*/ 93 h 1042"/>
                <a:gd name="T12" fmla="*/ 906 w 917"/>
                <a:gd name="T13" fmla="*/ 41 h 1042"/>
                <a:gd name="T14" fmla="*/ 906 w 917"/>
                <a:gd name="T15" fmla="*/ 20 h 1042"/>
                <a:gd name="T16" fmla="*/ 906 w 917"/>
                <a:gd name="T17" fmla="*/ 10 h 1042"/>
                <a:gd name="T18" fmla="*/ 895 w 917"/>
                <a:gd name="T19" fmla="*/ 0 h 1042"/>
                <a:gd name="T20" fmla="*/ 885 w 917"/>
                <a:gd name="T21" fmla="*/ 0 h 1042"/>
                <a:gd name="T22" fmla="*/ 864 w 917"/>
                <a:gd name="T23" fmla="*/ 10 h 1042"/>
                <a:gd name="T24" fmla="*/ 812 w 917"/>
                <a:gd name="T25" fmla="*/ 20 h 1042"/>
                <a:gd name="T26" fmla="*/ 635 w 917"/>
                <a:gd name="T27" fmla="*/ 104 h 1042"/>
                <a:gd name="T28" fmla="*/ 395 w 917"/>
                <a:gd name="T29" fmla="*/ 333 h 1042"/>
                <a:gd name="T30" fmla="*/ 333 w 917"/>
                <a:gd name="T31" fmla="*/ 375 h 1042"/>
                <a:gd name="T32" fmla="*/ 10 w 917"/>
                <a:gd name="T33" fmla="*/ 583 h 1042"/>
                <a:gd name="T34" fmla="*/ 41 w 917"/>
                <a:gd name="T35" fmla="*/ 625 h 1042"/>
                <a:gd name="T36" fmla="*/ 531 w 917"/>
                <a:gd name="T37" fmla="*/ 999 h 1042"/>
                <a:gd name="T38" fmla="*/ 562 w 917"/>
                <a:gd name="T39" fmla="*/ 1020 h 1042"/>
                <a:gd name="T40" fmla="*/ 698 w 917"/>
                <a:gd name="T41" fmla="*/ 656 h 1042"/>
                <a:gd name="T42" fmla="*/ 718 w 917"/>
                <a:gd name="T43" fmla="*/ 583 h 1042"/>
                <a:gd name="T44" fmla="*/ 666 w 917"/>
                <a:gd name="T45" fmla="*/ 458 h 1042"/>
                <a:gd name="T46" fmla="*/ 562 w 917"/>
                <a:gd name="T47" fmla="*/ 468 h 1042"/>
                <a:gd name="T48" fmla="*/ 520 w 917"/>
                <a:gd name="T49" fmla="*/ 354 h 1042"/>
                <a:gd name="T50" fmla="*/ 531 w 917"/>
                <a:gd name="T51" fmla="*/ 333 h 1042"/>
                <a:gd name="T52" fmla="*/ 645 w 917"/>
                <a:gd name="T53" fmla="*/ 323 h 1042"/>
                <a:gd name="T54" fmla="*/ 677 w 917"/>
                <a:gd name="T55" fmla="*/ 437 h 1042"/>
                <a:gd name="T56" fmla="*/ 666 w 917"/>
                <a:gd name="T57" fmla="*/ 458 h 1042"/>
                <a:gd name="T58" fmla="*/ 666 w 917"/>
                <a:gd name="T59" fmla="*/ 458 h 1042"/>
                <a:gd name="T60" fmla="*/ 666 w 917"/>
                <a:gd name="T61" fmla="*/ 458 h 10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917" h="1042">
                  <a:moveTo>
                    <a:pt x="718" y="583"/>
                  </a:moveTo>
                  <a:cubicBezTo>
                    <a:pt x="781" y="500"/>
                    <a:pt x="823" y="427"/>
                    <a:pt x="853" y="354"/>
                  </a:cubicBezTo>
                  <a:cubicBezTo>
                    <a:pt x="864" y="333"/>
                    <a:pt x="874" y="302"/>
                    <a:pt x="885" y="270"/>
                  </a:cubicBezTo>
                  <a:cubicBezTo>
                    <a:pt x="885" y="260"/>
                    <a:pt x="885" y="250"/>
                    <a:pt x="895" y="229"/>
                  </a:cubicBezTo>
                  <a:cubicBezTo>
                    <a:pt x="895" y="218"/>
                    <a:pt x="895" y="218"/>
                    <a:pt x="895" y="208"/>
                  </a:cubicBezTo>
                  <a:cubicBezTo>
                    <a:pt x="906" y="166"/>
                    <a:pt x="906" y="125"/>
                    <a:pt x="906" y="93"/>
                  </a:cubicBezTo>
                  <a:cubicBezTo>
                    <a:pt x="906" y="73"/>
                    <a:pt x="906" y="52"/>
                    <a:pt x="906" y="41"/>
                  </a:cubicBezTo>
                  <a:cubicBezTo>
                    <a:pt x="906" y="31"/>
                    <a:pt x="916" y="31"/>
                    <a:pt x="906" y="20"/>
                  </a:cubicBezTo>
                  <a:lnTo>
                    <a:pt x="906" y="10"/>
                  </a:lnTo>
                  <a:cubicBezTo>
                    <a:pt x="916" y="0"/>
                    <a:pt x="906" y="0"/>
                    <a:pt x="895" y="0"/>
                  </a:cubicBezTo>
                  <a:lnTo>
                    <a:pt x="885" y="0"/>
                  </a:lnTo>
                  <a:cubicBezTo>
                    <a:pt x="874" y="0"/>
                    <a:pt x="874" y="10"/>
                    <a:pt x="864" y="10"/>
                  </a:cubicBezTo>
                  <a:cubicBezTo>
                    <a:pt x="864" y="20"/>
                    <a:pt x="843" y="20"/>
                    <a:pt x="812" y="20"/>
                  </a:cubicBezTo>
                  <a:cubicBezTo>
                    <a:pt x="770" y="31"/>
                    <a:pt x="708" y="52"/>
                    <a:pt x="635" y="104"/>
                  </a:cubicBezTo>
                  <a:cubicBezTo>
                    <a:pt x="510" y="177"/>
                    <a:pt x="437" y="281"/>
                    <a:pt x="395" y="333"/>
                  </a:cubicBezTo>
                  <a:cubicBezTo>
                    <a:pt x="385" y="354"/>
                    <a:pt x="354" y="375"/>
                    <a:pt x="333" y="375"/>
                  </a:cubicBezTo>
                  <a:cubicBezTo>
                    <a:pt x="125" y="364"/>
                    <a:pt x="41" y="510"/>
                    <a:pt x="10" y="583"/>
                  </a:cubicBezTo>
                  <a:cubicBezTo>
                    <a:pt x="0" y="604"/>
                    <a:pt x="10" y="625"/>
                    <a:pt x="41" y="625"/>
                  </a:cubicBezTo>
                  <a:cubicBezTo>
                    <a:pt x="489" y="614"/>
                    <a:pt x="531" y="885"/>
                    <a:pt x="531" y="999"/>
                  </a:cubicBezTo>
                  <a:cubicBezTo>
                    <a:pt x="520" y="1031"/>
                    <a:pt x="541" y="1041"/>
                    <a:pt x="562" y="1020"/>
                  </a:cubicBezTo>
                  <a:cubicBezTo>
                    <a:pt x="729" y="926"/>
                    <a:pt x="718" y="739"/>
                    <a:pt x="698" y="656"/>
                  </a:cubicBezTo>
                  <a:cubicBezTo>
                    <a:pt x="698" y="635"/>
                    <a:pt x="708" y="593"/>
                    <a:pt x="718" y="583"/>
                  </a:cubicBezTo>
                  <a:close/>
                  <a:moveTo>
                    <a:pt x="666" y="458"/>
                  </a:moveTo>
                  <a:cubicBezTo>
                    <a:pt x="645" y="489"/>
                    <a:pt x="593" y="489"/>
                    <a:pt x="562" y="468"/>
                  </a:cubicBezTo>
                  <a:cubicBezTo>
                    <a:pt x="510" y="448"/>
                    <a:pt x="500" y="395"/>
                    <a:pt x="520" y="354"/>
                  </a:cubicBezTo>
                  <a:cubicBezTo>
                    <a:pt x="531" y="343"/>
                    <a:pt x="531" y="343"/>
                    <a:pt x="531" y="333"/>
                  </a:cubicBezTo>
                  <a:cubicBezTo>
                    <a:pt x="562" y="302"/>
                    <a:pt x="604" y="302"/>
                    <a:pt x="645" y="323"/>
                  </a:cubicBezTo>
                  <a:cubicBezTo>
                    <a:pt x="687" y="343"/>
                    <a:pt x="708" y="395"/>
                    <a:pt x="677" y="437"/>
                  </a:cubicBezTo>
                  <a:cubicBezTo>
                    <a:pt x="677" y="448"/>
                    <a:pt x="677" y="448"/>
                    <a:pt x="666" y="458"/>
                  </a:cubicBezTo>
                  <a:close/>
                  <a:moveTo>
                    <a:pt x="666" y="458"/>
                  </a:moveTo>
                  <a:lnTo>
                    <a:pt x="666" y="45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202"/>
            <p:cNvSpPr>
              <a:spLocks noChangeArrowheads="1"/>
            </p:cNvSpPr>
            <p:nvPr/>
          </p:nvSpPr>
          <p:spPr bwMode="auto">
            <a:xfrm>
              <a:off x="1479550" y="2643188"/>
              <a:ext cx="71438" cy="82550"/>
            </a:xfrm>
            <a:custGeom>
              <a:avLst/>
              <a:gdLst>
                <a:gd name="T0" fmla="*/ 42 w 199"/>
                <a:gd name="T1" fmla="*/ 219 h 230"/>
                <a:gd name="T2" fmla="*/ 188 w 199"/>
                <a:gd name="T3" fmla="*/ 31 h 230"/>
                <a:gd name="T4" fmla="*/ 156 w 199"/>
                <a:gd name="T5" fmla="*/ 10 h 230"/>
                <a:gd name="T6" fmla="*/ 11 w 199"/>
                <a:gd name="T7" fmla="*/ 198 h 230"/>
                <a:gd name="T8" fmla="*/ 42 w 199"/>
                <a:gd name="T9" fmla="*/ 219 h 230"/>
                <a:gd name="T10" fmla="*/ 42 w 199"/>
                <a:gd name="T11" fmla="*/ 219 h 230"/>
                <a:gd name="T12" fmla="*/ 42 w 199"/>
                <a:gd name="T13" fmla="*/ 219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9" h="230">
                  <a:moveTo>
                    <a:pt x="42" y="219"/>
                  </a:moveTo>
                  <a:cubicBezTo>
                    <a:pt x="115" y="177"/>
                    <a:pt x="167" y="83"/>
                    <a:pt x="188" y="31"/>
                  </a:cubicBezTo>
                  <a:cubicBezTo>
                    <a:pt x="198" y="10"/>
                    <a:pt x="177" y="0"/>
                    <a:pt x="156" y="10"/>
                  </a:cubicBezTo>
                  <a:cubicBezTo>
                    <a:pt x="73" y="63"/>
                    <a:pt x="31" y="146"/>
                    <a:pt x="11" y="198"/>
                  </a:cubicBezTo>
                  <a:cubicBezTo>
                    <a:pt x="0" y="219"/>
                    <a:pt x="21" y="229"/>
                    <a:pt x="42" y="219"/>
                  </a:cubicBezTo>
                  <a:close/>
                  <a:moveTo>
                    <a:pt x="42" y="219"/>
                  </a:moveTo>
                  <a:lnTo>
                    <a:pt x="42" y="21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Freeform 203"/>
            <p:cNvSpPr>
              <a:spLocks noChangeArrowheads="1"/>
            </p:cNvSpPr>
            <p:nvPr/>
          </p:nvSpPr>
          <p:spPr bwMode="auto">
            <a:xfrm>
              <a:off x="1422400" y="2616200"/>
              <a:ext cx="93663" cy="115888"/>
            </a:xfrm>
            <a:custGeom>
              <a:avLst/>
              <a:gdLst>
                <a:gd name="T0" fmla="*/ 31 w 261"/>
                <a:gd name="T1" fmla="*/ 313 h 324"/>
                <a:gd name="T2" fmla="*/ 250 w 261"/>
                <a:gd name="T3" fmla="*/ 31 h 324"/>
                <a:gd name="T4" fmla="*/ 219 w 261"/>
                <a:gd name="T5" fmla="*/ 11 h 324"/>
                <a:gd name="T6" fmla="*/ 10 w 261"/>
                <a:gd name="T7" fmla="*/ 292 h 324"/>
                <a:gd name="T8" fmla="*/ 31 w 261"/>
                <a:gd name="T9" fmla="*/ 313 h 324"/>
                <a:gd name="T10" fmla="*/ 31 w 261"/>
                <a:gd name="T11" fmla="*/ 313 h 324"/>
                <a:gd name="T12" fmla="*/ 31 w 261"/>
                <a:gd name="T13" fmla="*/ 313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1" h="324">
                  <a:moveTo>
                    <a:pt x="31" y="313"/>
                  </a:moveTo>
                  <a:cubicBezTo>
                    <a:pt x="156" y="240"/>
                    <a:pt x="219" y="104"/>
                    <a:pt x="250" y="31"/>
                  </a:cubicBezTo>
                  <a:cubicBezTo>
                    <a:pt x="260" y="11"/>
                    <a:pt x="240" y="0"/>
                    <a:pt x="219" y="11"/>
                  </a:cubicBezTo>
                  <a:cubicBezTo>
                    <a:pt x="94" y="83"/>
                    <a:pt x="31" y="219"/>
                    <a:pt x="10" y="292"/>
                  </a:cubicBezTo>
                  <a:cubicBezTo>
                    <a:pt x="0" y="313"/>
                    <a:pt x="10" y="323"/>
                    <a:pt x="31" y="313"/>
                  </a:cubicBezTo>
                  <a:close/>
                  <a:moveTo>
                    <a:pt x="31" y="313"/>
                  </a:moveTo>
                  <a:lnTo>
                    <a:pt x="31" y="31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reeform 204"/>
            <p:cNvSpPr>
              <a:spLocks noChangeArrowheads="1"/>
            </p:cNvSpPr>
            <p:nvPr/>
          </p:nvSpPr>
          <p:spPr bwMode="auto">
            <a:xfrm>
              <a:off x="1411288" y="2587625"/>
              <a:ext cx="71437" cy="85725"/>
            </a:xfrm>
            <a:custGeom>
              <a:avLst/>
              <a:gdLst>
                <a:gd name="T0" fmla="*/ 41 w 199"/>
                <a:gd name="T1" fmla="*/ 229 h 240"/>
                <a:gd name="T2" fmla="*/ 187 w 199"/>
                <a:gd name="T3" fmla="*/ 42 h 240"/>
                <a:gd name="T4" fmla="*/ 156 w 199"/>
                <a:gd name="T5" fmla="*/ 21 h 240"/>
                <a:gd name="T6" fmla="*/ 10 w 199"/>
                <a:gd name="T7" fmla="*/ 208 h 240"/>
                <a:gd name="T8" fmla="*/ 41 w 199"/>
                <a:gd name="T9" fmla="*/ 229 h 240"/>
                <a:gd name="T10" fmla="*/ 41 w 199"/>
                <a:gd name="T11" fmla="*/ 229 h 240"/>
                <a:gd name="T12" fmla="*/ 41 w 199"/>
                <a:gd name="T13" fmla="*/ 2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9" h="240">
                  <a:moveTo>
                    <a:pt x="41" y="229"/>
                  </a:moveTo>
                  <a:cubicBezTo>
                    <a:pt x="114" y="177"/>
                    <a:pt x="166" y="94"/>
                    <a:pt x="187" y="42"/>
                  </a:cubicBezTo>
                  <a:cubicBezTo>
                    <a:pt x="198" y="21"/>
                    <a:pt x="177" y="0"/>
                    <a:pt x="156" y="21"/>
                  </a:cubicBezTo>
                  <a:cubicBezTo>
                    <a:pt x="73" y="73"/>
                    <a:pt x="31" y="156"/>
                    <a:pt x="10" y="208"/>
                  </a:cubicBezTo>
                  <a:cubicBezTo>
                    <a:pt x="0" y="229"/>
                    <a:pt x="10" y="239"/>
                    <a:pt x="41" y="229"/>
                  </a:cubicBezTo>
                  <a:close/>
                  <a:moveTo>
                    <a:pt x="41" y="229"/>
                  </a:moveTo>
                  <a:lnTo>
                    <a:pt x="41" y="22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694895" y="7881665"/>
            <a:ext cx="8814524" cy="2657998"/>
          </a:xfrm>
          <a:prstGeom prst="roundRect">
            <a:avLst/>
          </a:prstGeom>
          <a:gradFill rotWithShape="1">
            <a:gsLst>
              <a:gs pos="0">
                <a:srgbClr val="4E7DDE">
                  <a:satMod val="103000"/>
                  <a:lumMod val="102000"/>
                  <a:tint val="94000"/>
                </a:srgbClr>
              </a:gs>
              <a:gs pos="50000">
                <a:srgbClr val="4E7DDE">
                  <a:satMod val="110000"/>
                  <a:lumMod val="100000"/>
                  <a:shade val="100000"/>
                </a:srgbClr>
              </a:gs>
              <a:gs pos="100000">
                <a:srgbClr val="4E7DDE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2800" b="1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Vision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Motivated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,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engaged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,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performing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employees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in an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trustful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and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caring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environment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and culture,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enabling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healthy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retention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of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current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employees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and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strong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attraction of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young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talents to </a:t>
            </a:r>
            <a:r>
              <a:rPr kumimoji="0" lang="fr-CH" sz="28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build</a:t>
            </a:r>
            <a:r>
              <a:rPr kumimoji="0" lang="fr-CH" sz="2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Lato Light"/>
                <a:ea typeface="+mn-ea"/>
                <a:cs typeface="+mn-cs"/>
              </a:rPr>
              <a:t> the future of Ferring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Lato Light"/>
              <a:ea typeface="+mn-ea"/>
              <a:cs typeface="+mn-cs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732375552"/>
              </p:ext>
            </p:extLst>
          </p:nvPr>
        </p:nvGraphicFramePr>
        <p:xfrm>
          <a:off x="7813295" y="890434"/>
          <a:ext cx="18579268" cy="12018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11001373" y="12320337"/>
            <a:ext cx="12893343" cy="139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KPI: Absenteeism/Satisfaction survey/Health risk assessment indicators</a:t>
            </a:r>
            <a:endParaRPr lang="en-US" sz="3200" dirty="0"/>
          </a:p>
        </p:txBody>
      </p:sp>
      <p:sp>
        <p:nvSpPr>
          <p:cNvPr id="24" name="Rectangle 23"/>
          <p:cNvSpPr/>
          <p:nvPr/>
        </p:nvSpPr>
        <p:spPr>
          <a:xfrm>
            <a:off x="13473111" y="565891"/>
            <a:ext cx="7143750" cy="581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u="sng" dirty="0" smtClean="0"/>
              <a:t>Vision</a:t>
            </a:r>
            <a:endParaRPr lang="en-US" sz="5400" b="1" u="sng" dirty="0"/>
          </a:p>
        </p:txBody>
      </p:sp>
      <p:sp>
        <p:nvSpPr>
          <p:cNvPr id="25" name="Freeform 6"/>
          <p:cNvSpPr>
            <a:spLocks noChangeAspect="1"/>
          </p:cNvSpPr>
          <p:nvPr/>
        </p:nvSpPr>
        <p:spPr bwMode="auto">
          <a:xfrm>
            <a:off x="1398712" y="2401225"/>
            <a:ext cx="6921530" cy="1580283"/>
          </a:xfrm>
          <a:custGeom>
            <a:avLst/>
            <a:gdLst/>
            <a:ahLst/>
            <a:cxnLst>
              <a:cxn ang="0">
                <a:pos x="2297" y="0"/>
              </a:cxn>
              <a:cxn ang="0">
                <a:pos x="3444" y="574"/>
              </a:cxn>
              <a:cxn ang="0">
                <a:pos x="4594" y="1147"/>
              </a:cxn>
              <a:cxn ang="0">
                <a:pos x="0" y="1147"/>
              </a:cxn>
              <a:cxn ang="0">
                <a:pos x="1147" y="574"/>
              </a:cxn>
              <a:cxn ang="0">
                <a:pos x="2297" y="0"/>
              </a:cxn>
            </a:cxnLst>
            <a:rect l="0" t="0" r="r" b="b"/>
            <a:pathLst>
              <a:path w="4594" h="1147">
                <a:moveTo>
                  <a:pt x="2297" y="0"/>
                </a:moveTo>
                <a:lnTo>
                  <a:pt x="3444" y="574"/>
                </a:lnTo>
                <a:lnTo>
                  <a:pt x="4594" y="1147"/>
                </a:lnTo>
                <a:lnTo>
                  <a:pt x="0" y="1147"/>
                </a:lnTo>
                <a:lnTo>
                  <a:pt x="1147" y="574"/>
                </a:lnTo>
                <a:lnTo>
                  <a:pt x="2297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6" name="Freeform 7"/>
          <p:cNvSpPr>
            <a:spLocks noChangeAspect="1"/>
          </p:cNvSpPr>
          <p:nvPr/>
        </p:nvSpPr>
        <p:spPr bwMode="auto">
          <a:xfrm>
            <a:off x="2970143" y="2770847"/>
            <a:ext cx="3778668" cy="841033"/>
          </a:xfrm>
          <a:custGeom>
            <a:avLst/>
            <a:gdLst/>
            <a:ahLst/>
            <a:cxnLst>
              <a:cxn ang="0">
                <a:pos x="1254" y="0"/>
              </a:cxn>
              <a:cxn ang="0">
                <a:pos x="1881" y="313"/>
              </a:cxn>
              <a:cxn ang="0">
                <a:pos x="2508" y="628"/>
              </a:cxn>
              <a:cxn ang="0">
                <a:pos x="0" y="628"/>
              </a:cxn>
              <a:cxn ang="0">
                <a:pos x="627" y="313"/>
              </a:cxn>
              <a:cxn ang="0">
                <a:pos x="1254" y="0"/>
              </a:cxn>
            </a:cxnLst>
            <a:rect l="0" t="0" r="r" b="b"/>
            <a:pathLst>
              <a:path w="2508" h="628">
                <a:moveTo>
                  <a:pt x="1254" y="0"/>
                </a:moveTo>
                <a:lnTo>
                  <a:pt x="1881" y="313"/>
                </a:lnTo>
                <a:lnTo>
                  <a:pt x="2508" y="628"/>
                </a:lnTo>
                <a:lnTo>
                  <a:pt x="0" y="628"/>
                </a:lnTo>
                <a:lnTo>
                  <a:pt x="627" y="313"/>
                </a:lnTo>
                <a:lnTo>
                  <a:pt x="1254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82880" tIns="91440" rIns="182880" bIns="91440" numCol="1" anchor="b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VISION</a:t>
            </a:r>
            <a:endParaRPr lang="en-IN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8"/>
          <p:cNvSpPr>
            <a:spLocks noChangeAspect="1" noChangeArrowheads="1"/>
          </p:cNvSpPr>
          <p:nvPr/>
        </p:nvSpPr>
        <p:spPr bwMode="auto">
          <a:xfrm>
            <a:off x="2192516" y="4035954"/>
            <a:ext cx="5777987" cy="223651"/>
          </a:xfrm>
          <a:prstGeom prst="rect">
            <a:avLst/>
          </a:prstGeom>
          <a:solidFill>
            <a:schemeClr val="bg1">
              <a:lumMod val="65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8" name="Rectangle 9"/>
          <p:cNvSpPr>
            <a:spLocks noChangeAspect="1" noChangeArrowheads="1"/>
          </p:cNvSpPr>
          <p:nvPr/>
        </p:nvSpPr>
        <p:spPr bwMode="auto">
          <a:xfrm>
            <a:off x="2005689" y="6786719"/>
            <a:ext cx="5551990" cy="223651"/>
          </a:xfrm>
          <a:prstGeom prst="rect">
            <a:avLst/>
          </a:prstGeom>
          <a:solidFill>
            <a:schemeClr val="bg1">
              <a:lumMod val="65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9" name="Rectangle 10"/>
          <p:cNvSpPr>
            <a:spLocks noChangeAspect="1" noChangeArrowheads="1"/>
          </p:cNvSpPr>
          <p:nvPr/>
        </p:nvSpPr>
        <p:spPr bwMode="auto">
          <a:xfrm>
            <a:off x="1601908" y="7004897"/>
            <a:ext cx="6359552" cy="391053"/>
          </a:xfrm>
          <a:prstGeom prst="rect">
            <a:avLst/>
          </a:prstGeom>
          <a:solidFill>
            <a:schemeClr val="bg1">
              <a:lumMod val="65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30" name="Group 46"/>
          <p:cNvGrpSpPr>
            <a:grpSpLocks noChangeAspect="1"/>
          </p:cNvGrpSpPr>
          <p:nvPr/>
        </p:nvGrpSpPr>
        <p:grpSpPr>
          <a:xfrm>
            <a:off x="2629717" y="4259605"/>
            <a:ext cx="2053107" cy="2527114"/>
            <a:chOff x="1660747" y="3203185"/>
            <a:chExt cx="554210" cy="1962088"/>
          </a:xfrm>
          <a:solidFill>
            <a:schemeClr val="accent3"/>
          </a:solidFill>
        </p:grpSpPr>
        <p:sp>
          <p:nvSpPr>
            <p:cNvPr id="31" name="Freeform 11"/>
            <p:cNvSpPr>
              <a:spLocks/>
            </p:cNvSpPr>
            <p:nvPr/>
          </p:nvSpPr>
          <p:spPr bwMode="auto">
            <a:xfrm>
              <a:off x="1660747" y="3203185"/>
              <a:ext cx="554210" cy="2194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3" y="0"/>
                </a:cxn>
                <a:cxn ang="0">
                  <a:pos x="458" y="77"/>
                </a:cxn>
                <a:cxn ang="0">
                  <a:pos x="71" y="77"/>
                </a:cxn>
                <a:cxn ang="0">
                  <a:pos x="0" y="0"/>
                </a:cxn>
              </a:cxnLst>
              <a:rect l="0" t="0" r="r" b="b"/>
              <a:pathLst>
                <a:path w="533" h="77">
                  <a:moveTo>
                    <a:pt x="0" y="0"/>
                  </a:moveTo>
                  <a:lnTo>
                    <a:pt x="533" y="0"/>
                  </a:lnTo>
                  <a:lnTo>
                    <a:pt x="458" y="77"/>
                  </a:lnTo>
                  <a:lnTo>
                    <a:pt x="71" y="7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vert270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endParaRPr lang="en-IN" sz="28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12"/>
            <p:cNvSpPr>
              <a:spLocks noChangeArrowheads="1"/>
            </p:cNvSpPr>
            <p:nvPr/>
          </p:nvSpPr>
          <p:spPr bwMode="auto">
            <a:xfrm>
              <a:off x="1738731" y="3446058"/>
              <a:ext cx="396161" cy="1464904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vert270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CSR</a:t>
              </a:r>
              <a:endParaRPr lang="en-IN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Freeform 13"/>
            <p:cNvSpPr>
              <a:spLocks/>
            </p:cNvSpPr>
            <p:nvPr/>
          </p:nvSpPr>
          <p:spPr bwMode="auto">
            <a:xfrm>
              <a:off x="1660747" y="4946552"/>
              <a:ext cx="554210" cy="218721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463" y="0"/>
                </a:cxn>
                <a:cxn ang="0">
                  <a:pos x="533" y="80"/>
                </a:cxn>
                <a:cxn ang="0">
                  <a:pos x="0" y="80"/>
                </a:cxn>
                <a:cxn ang="0">
                  <a:pos x="75" y="0"/>
                </a:cxn>
              </a:cxnLst>
              <a:rect l="0" t="0" r="r" b="b"/>
              <a:pathLst>
                <a:path w="533" h="80">
                  <a:moveTo>
                    <a:pt x="75" y="0"/>
                  </a:moveTo>
                  <a:lnTo>
                    <a:pt x="463" y="0"/>
                  </a:lnTo>
                  <a:lnTo>
                    <a:pt x="533" y="80"/>
                  </a:lnTo>
                  <a:lnTo>
                    <a:pt x="0" y="80"/>
                  </a:lnTo>
                  <a:lnTo>
                    <a:pt x="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vert270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endParaRPr lang="en-IN" sz="28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46"/>
          <p:cNvGrpSpPr>
            <a:grpSpLocks noChangeAspect="1"/>
          </p:cNvGrpSpPr>
          <p:nvPr/>
        </p:nvGrpSpPr>
        <p:grpSpPr>
          <a:xfrm>
            <a:off x="5081509" y="4259605"/>
            <a:ext cx="2053107" cy="2527114"/>
            <a:chOff x="1660747" y="3203185"/>
            <a:chExt cx="554210" cy="1962088"/>
          </a:xfrm>
          <a:solidFill>
            <a:schemeClr val="accent1"/>
          </a:solidFill>
        </p:grpSpPr>
        <p:sp>
          <p:nvSpPr>
            <p:cNvPr id="35" name="Freeform 11"/>
            <p:cNvSpPr>
              <a:spLocks/>
            </p:cNvSpPr>
            <p:nvPr/>
          </p:nvSpPr>
          <p:spPr bwMode="auto">
            <a:xfrm>
              <a:off x="1660747" y="3203185"/>
              <a:ext cx="554210" cy="2194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3" y="0"/>
                </a:cxn>
                <a:cxn ang="0">
                  <a:pos x="458" y="77"/>
                </a:cxn>
                <a:cxn ang="0">
                  <a:pos x="71" y="77"/>
                </a:cxn>
                <a:cxn ang="0">
                  <a:pos x="0" y="0"/>
                </a:cxn>
              </a:cxnLst>
              <a:rect l="0" t="0" r="r" b="b"/>
              <a:pathLst>
                <a:path w="533" h="77">
                  <a:moveTo>
                    <a:pt x="0" y="0"/>
                  </a:moveTo>
                  <a:lnTo>
                    <a:pt x="533" y="0"/>
                  </a:lnTo>
                  <a:lnTo>
                    <a:pt x="458" y="77"/>
                  </a:lnTo>
                  <a:lnTo>
                    <a:pt x="71" y="7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vert270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12"/>
            <p:cNvSpPr>
              <a:spLocks noChangeArrowheads="1"/>
            </p:cNvSpPr>
            <p:nvPr/>
          </p:nvSpPr>
          <p:spPr bwMode="auto">
            <a:xfrm>
              <a:off x="1738731" y="3446058"/>
              <a:ext cx="396161" cy="1464904"/>
            </a:xfrm>
            <a:prstGeom prst="rect">
              <a:avLst/>
            </a:pr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vert270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Ferring </a:t>
              </a:r>
            </a:p>
            <a:p>
              <a:pPr algn="ctr"/>
              <a:r>
                <a:rPr lang="en-US" sz="2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Philosophy</a:t>
              </a:r>
              <a:endParaRPr lang="en-IN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Freeform 13"/>
            <p:cNvSpPr>
              <a:spLocks/>
            </p:cNvSpPr>
            <p:nvPr/>
          </p:nvSpPr>
          <p:spPr bwMode="auto">
            <a:xfrm>
              <a:off x="1660747" y="4946552"/>
              <a:ext cx="554210" cy="218721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463" y="0"/>
                </a:cxn>
                <a:cxn ang="0">
                  <a:pos x="533" y="80"/>
                </a:cxn>
                <a:cxn ang="0">
                  <a:pos x="0" y="80"/>
                </a:cxn>
                <a:cxn ang="0">
                  <a:pos x="75" y="0"/>
                </a:cxn>
              </a:cxnLst>
              <a:rect l="0" t="0" r="r" b="b"/>
              <a:pathLst>
                <a:path w="533" h="80">
                  <a:moveTo>
                    <a:pt x="75" y="0"/>
                  </a:moveTo>
                  <a:lnTo>
                    <a:pt x="463" y="0"/>
                  </a:lnTo>
                  <a:lnTo>
                    <a:pt x="533" y="80"/>
                  </a:lnTo>
                  <a:lnTo>
                    <a:pt x="0" y="80"/>
                  </a:lnTo>
                  <a:lnTo>
                    <a:pt x="7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miter lim="800000"/>
              <a:headEnd/>
              <a:tailEnd/>
            </a:ln>
          </p:spPr>
          <p:txBody>
            <a:bodyPr vert="vert270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endParaRPr lang="en-IN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778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Motagua - Coloured 4 - Light">
      <a:dk1>
        <a:srgbClr val="7E7E7E"/>
      </a:dk1>
      <a:lt1>
        <a:sysClr val="window" lastClr="FFFFFF"/>
      </a:lt1>
      <a:dk2>
        <a:srgbClr val="6B6B6B"/>
      </a:dk2>
      <a:lt2>
        <a:srgbClr val="FFFFFF"/>
      </a:lt2>
      <a:accent1>
        <a:srgbClr val="4E7DDE"/>
      </a:accent1>
      <a:accent2>
        <a:srgbClr val="2CCCCF"/>
      </a:accent2>
      <a:accent3>
        <a:srgbClr val="CECED0"/>
      </a:accent3>
      <a:accent4>
        <a:srgbClr val="F35748"/>
      </a:accent4>
      <a:accent5>
        <a:srgbClr val="42456C"/>
      </a:accent5>
      <a:accent6>
        <a:srgbClr val="445469"/>
      </a:accent6>
      <a:hlink>
        <a:srgbClr val="F33B48"/>
      </a:hlink>
      <a:folHlink>
        <a:srgbClr val="FFC00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14131</TotalTime>
  <Words>427</Words>
  <Application>Microsoft Office PowerPoint</Application>
  <PresentationFormat>Custom</PresentationFormat>
  <Paragraphs>84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Default Theme</vt:lpstr>
      <vt:lpstr>Custom Design</vt:lpstr>
      <vt:lpstr>Project Charter</vt:lpstr>
      <vt:lpstr>“From” – “To” Statements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Manuel Lopez</dc:creator>
  <cp:lastModifiedBy>Möller-Preile, Karin</cp:lastModifiedBy>
  <cp:revision>2337</cp:revision>
  <cp:lastPrinted>2016-04-19T09:00:23Z</cp:lastPrinted>
  <dcterms:created xsi:type="dcterms:W3CDTF">2014-11-12T21:47:38Z</dcterms:created>
  <dcterms:modified xsi:type="dcterms:W3CDTF">2016-07-22T14:58:05Z</dcterms:modified>
</cp:coreProperties>
</file>