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6"/>
  </p:notesMasterIdLst>
  <p:sldIdLst>
    <p:sldId id="256" r:id="rId2"/>
    <p:sldId id="257" r:id="rId3"/>
    <p:sldId id="310" r:id="rId4"/>
    <p:sldId id="311" r:id="rId5"/>
    <p:sldId id="312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264" r:id="rId19"/>
    <p:sldId id="307" r:id="rId20"/>
    <p:sldId id="303" r:id="rId21"/>
    <p:sldId id="305" r:id="rId22"/>
    <p:sldId id="290" r:id="rId23"/>
    <p:sldId id="309" r:id="rId24"/>
    <p:sldId id="285" r:id="rId2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8689" autoAdjust="0"/>
  </p:normalViewPr>
  <p:slideViewPr>
    <p:cSldViewPr snapToGrid="0">
      <p:cViewPr varScale="1">
        <p:scale>
          <a:sx n="84" d="100"/>
          <a:sy n="84" d="100"/>
        </p:scale>
        <p:origin x="7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74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59565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978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Change out Dealer Logo and name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374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Required Slide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139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Required Slide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5873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Required Slide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498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Required Slide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2806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92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450"/>
            <a:ext cx="9144000" cy="5158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Shape 109"/>
          <p:cNvSpPr txBox="1"/>
          <p:nvPr/>
        </p:nvSpPr>
        <p:spPr>
          <a:xfrm>
            <a:off x="937120" y="323996"/>
            <a:ext cx="5492924" cy="40184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What does this mean for you?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98" y="410928"/>
            <a:ext cx="6608802" cy="41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932"/>
            <a:ext cx="9144000" cy="5143500"/>
          </a:xfrm>
          <a:prstGeom prst="rect">
            <a:avLst/>
          </a:prstGeom>
        </p:spPr>
      </p:pic>
      <p:sp>
        <p:nvSpPr>
          <p:cNvPr id="6" name="AutoShape 2" descr="https://files.slack.com/files-pri/T03V8TJD1-F1BEA7A4A/pasted_image_at_2016_05_24_03_06_pm.png"/>
          <p:cNvSpPr>
            <a:spLocks noChangeAspect="1" noChangeArrowheads="1"/>
          </p:cNvSpPr>
          <p:nvPr/>
        </p:nvSpPr>
        <p:spPr bwMode="auto">
          <a:xfrm>
            <a:off x="116681" y="-195279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pic>
        <p:nvPicPr>
          <p:cNvPr id="10" name="Picture 6" descr="C:\Users\jroberson813\AppData\Roaming\PixelMetrics\CaptureWiz\Temp\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20" y="600294"/>
            <a:ext cx="4111580" cy="437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jroberson813\AppData\Roaming\PixelMetrics\CaptureWiz\Temp\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5" y="331336"/>
            <a:ext cx="4298324" cy="437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47299" y="967341"/>
            <a:ext cx="120739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732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932"/>
            <a:ext cx="9144000" cy="5143500"/>
          </a:xfrm>
          <a:prstGeom prst="rect">
            <a:avLst/>
          </a:prstGeom>
        </p:spPr>
      </p:pic>
      <p:sp>
        <p:nvSpPr>
          <p:cNvPr id="6" name="AutoShape 2" descr="https://files.slack.com/files-pri/T03V8TJD1-F1BEA7A4A/pasted_image_at_2016_05_24_03_06_pm.png"/>
          <p:cNvSpPr>
            <a:spLocks noChangeAspect="1" noChangeArrowheads="1"/>
          </p:cNvSpPr>
          <p:nvPr/>
        </p:nvSpPr>
        <p:spPr bwMode="auto">
          <a:xfrm>
            <a:off x="116681" y="-195279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950" y="410413"/>
            <a:ext cx="3592831" cy="362303"/>
          </a:xfrm>
          <a:prstGeom prst="rect">
            <a:avLst/>
          </a:prstGeom>
        </p:spPr>
      </p:pic>
      <p:pic>
        <p:nvPicPr>
          <p:cNvPr id="8" name="Picture 2" descr="C:\Users\jroberson813\AppData\Roaming\PixelMetrics\CaptureWiz\Temp\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34" y="1466572"/>
            <a:ext cx="5072063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1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932"/>
            <a:ext cx="9144000" cy="5143500"/>
          </a:xfrm>
          <a:prstGeom prst="rect">
            <a:avLst/>
          </a:prstGeom>
        </p:spPr>
      </p:pic>
      <p:sp>
        <p:nvSpPr>
          <p:cNvPr id="6" name="AutoShape 2" descr="https://files.slack.com/files-pri/T03V8TJD1-F1BEA7A4A/pasted_image_at_2016_05_24_03_06_pm.png"/>
          <p:cNvSpPr>
            <a:spLocks noChangeAspect="1" noChangeArrowheads="1"/>
          </p:cNvSpPr>
          <p:nvPr/>
        </p:nvSpPr>
        <p:spPr bwMode="auto">
          <a:xfrm>
            <a:off x="116681" y="-195279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pic>
        <p:nvPicPr>
          <p:cNvPr id="8" name="Picture 4" descr="C:\Users\jroberson813\AppData\Roaming\PixelMetrics\CaptureWiz\Temp\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" y="318693"/>
            <a:ext cx="4347659" cy="459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9037" y="822827"/>
            <a:ext cx="88864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pic>
        <p:nvPicPr>
          <p:cNvPr id="11" name="Picture 2" descr="C:\Users\jroberson813\AppData\Roaming\PixelMetrics\CaptureWiz\Temp\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938" y="1017202"/>
            <a:ext cx="3686129" cy="273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2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932"/>
            <a:ext cx="9144000" cy="5143500"/>
          </a:xfrm>
          <a:prstGeom prst="rect">
            <a:avLst/>
          </a:prstGeom>
        </p:spPr>
      </p:pic>
      <p:sp>
        <p:nvSpPr>
          <p:cNvPr id="6" name="AutoShape 2" descr="https://files.slack.com/files-pri/T03V8TJD1-F1BEA7A4A/pasted_image_at_2016_05_24_03_06_pm.png"/>
          <p:cNvSpPr>
            <a:spLocks noChangeAspect="1" noChangeArrowheads="1"/>
          </p:cNvSpPr>
          <p:nvPr/>
        </p:nvSpPr>
        <p:spPr bwMode="auto">
          <a:xfrm>
            <a:off x="116681" y="-195279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950" y="410413"/>
            <a:ext cx="3592831" cy="362303"/>
          </a:xfrm>
          <a:prstGeom prst="rect">
            <a:avLst/>
          </a:prstGeom>
        </p:spPr>
      </p:pic>
      <p:pic>
        <p:nvPicPr>
          <p:cNvPr id="9" name="Picture 4" descr="C:\Users\jroberson813\AppData\Roaming\PixelMetrics\CaptureWiz\Temp\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37" y="1396000"/>
            <a:ext cx="5072063" cy="17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79"/>
            <a:ext cx="9144000" cy="5143500"/>
          </a:xfrm>
          <a:prstGeom prst="rect">
            <a:avLst/>
          </a:prstGeom>
        </p:spPr>
      </p:pic>
      <p:sp>
        <p:nvSpPr>
          <p:cNvPr id="6" name="AutoShape 2" descr="https://files.slack.com/files-pri/T03V8TJD1-F1BEA7A4A/pasted_image_at_2016_05_24_03_06_pm.png"/>
          <p:cNvSpPr>
            <a:spLocks noChangeAspect="1" noChangeArrowheads="1"/>
          </p:cNvSpPr>
          <p:nvPr/>
        </p:nvSpPr>
        <p:spPr bwMode="auto">
          <a:xfrm>
            <a:off x="116681" y="-195279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" y="398867"/>
            <a:ext cx="6717815" cy="377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932"/>
            <a:ext cx="9144000" cy="5143500"/>
          </a:xfrm>
          <a:prstGeom prst="rect">
            <a:avLst/>
          </a:prstGeom>
        </p:spPr>
      </p:pic>
      <p:sp>
        <p:nvSpPr>
          <p:cNvPr id="6" name="AutoShape 2" descr="https://files.slack.com/files-pri/T03V8TJD1-F1BEA7A4A/pasted_image_at_2016_05_24_03_06_pm.png"/>
          <p:cNvSpPr>
            <a:spLocks noChangeAspect="1" noChangeArrowheads="1"/>
          </p:cNvSpPr>
          <p:nvPr/>
        </p:nvSpPr>
        <p:spPr bwMode="auto">
          <a:xfrm>
            <a:off x="116681" y="-195279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pic>
        <p:nvPicPr>
          <p:cNvPr id="8" name="Picture 4" descr="C:\Users\jroberson813\AppData\Roaming\PixelMetrics\CaptureWiz\Temp\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24" y="836884"/>
            <a:ext cx="2864174" cy="29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roberson813\AppData\Roaming\PixelMetrics\CaptureWiz\Temp\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4" y="199463"/>
            <a:ext cx="3767071" cy="471900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jroberson813\AppData\Roaming\PixelMetrics\CaptureWiz\Temp\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64" y="199463"/>
            <a:ext cx="2035969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1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932"/>
            <a:ext cx="9144000" cy="5143500"/>
          </a:xfrm>
          <a:prstGeom prst="rect">
            <a:avLst/>
          </a:prstGeom>
        </p:spPr>
      </p:pic>
      <p:sp>
        <p:nvSpPr>
          <p:cNvPr id="6" name="AutoShape 2" descr="https://files.slack.com/files-pri/T03V8TJD1-F1BEA7A4A/pasted_image_at_2016_05_24_03_06_pm.png"/>
          <p:cNvSpPr>
            <a:spLocks noChangeAspect="1" noChangeArrowheads="1"/>
          </p:cNvSpPr>
          <p:nvPr/>
        </p:nvSpPr>
        <p:spPr bwMode="auto">
          <a:xfrm>
            <a:off x="116681" y="-195279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950" y="410413"/>
            <a:ext cx="3592831" cy="362303"/>
          </a:xfrm>
          <a:prstGeom prst="rect">
            <a:avLst/>
          </a:prstGeom>
        </p:spPr>
      </p:pic>
      <p:pic>
        <p:nvPicPr>
          <p:cNvPr id="8" name="Picture 2" descr="C:\Users\jroberson813\AppData\Roaming\PixelMetrics\CaptureWiz\Temp\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67" y="1270061"/>
            <a:ext cx="5064919" cy="210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5736" y="3322439"/>
            <a:ext cx="28703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6442657" y="1270061"/>
            <a:ext cx="10431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6460526" y="2444210"/>
            <a:ext cx="10431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41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-907370" y="194135"/>
            <a:ext cx="8365789" cy="5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RYNO Local Business Synchorization</a:t>
            </a:r>
            <a:endParaRPr lang="en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1544225" y="2525525"/>
            <a:ext cx="53193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" name="Shape 100"/>
          <p:cNvSpPr txBox="1"/>
          <p:nvPr/>
        </p:nvSpPr>
        <p:spPr>
          <a:xfrm>
            <a:off x="1544225" y="3356100"/>
            <a:ext cx="5319300" cy="37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544225" y="3772925"/>
            <a:ext cx="5319300" cy="37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297455" y="1114182"/>
            <a:ext cx="352539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b="1" dirty="0" smtClean="0"/>
              <a:t>Western Heating and Air Conditioning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05899" y="1470150"/>
            <a:ext cx="43736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rebuchet MS" panose="020B0603020202020204" pitchFamily="34" charset="0"/>
              </a:rPr>
              <a:t> Inconsistent </a:t>
            </a:r>
            <a:r>
              <a:rPr lang="en-US" dirty="0">
                <a:latin typeface="Trebuchet MS" panose="020B0603020202020204" pitchFamily="34" charset="0"/>
              </a:rPr>
              <a:t>b</a:t>
            </a:r>
            <a:r>
              <a:rPr lang="en-US" dirty="0" smtClean="0">
                <a:latin typeface="Trebuchet MS" panose="020B0603020202020204" pitchFamily="34" charset="0"/>
              </a:rPr>
              <a:t>usiness location information across       online maps, GPS devices, social networks, and search engines costs you real sales</a:t>
            </a:r>
          </a:p>
          <a:p>
            <a:endParaRPr lang="en-US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Found </a:t>
            </a:r>
            <a:r>
              <a:rPr lang="en-US" dirty="0">
                <a:latin typeface="Trebuchet MS" panose="020B0603020202020204" pitchFamily="34" charset="0"/>
              </a:rPr>
              <a:t>9</a:t>
            </a:r>
            <a:r>
              <a:rPr lang="en-US" dirty="0" smtClean="0">
                <a:latin typeface="Trebuchet MS" panose="020B0603020202020204" pitchFamily="34" charset="0"/>
              </a:rPr>
              <a:t>3 incorrect listings</a:t>
            </a:r>
          </a:p>
          <a:p>
            <a:endParaRPr lang="en-US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Listings complete with enhanced content receive 416% more views than those without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088" y="4000760"/>
            <a:ext cx="5266061" cy="821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58419" y="194135"/>
            <a:ext cx="1685581" cy="590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jroberson813\AppData\Roaming\PixelMetrics\CaptureWiz\Tem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2" y="1738475"/>
            <a:ext cx="36576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-852286" y="248319"/>
            <a:ext cx="8046300" cy="5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RYNO Local Business Synchorization </a:t>
            </a:r>
            <a:endParaRPr lang="en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1544225" y="2525525"/>
            <a:ext cx="53193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" name="Shape 100"/>
          <p:cNvSpPr txBox="1"/>
          <p:nvPr/>
        </p:nvSpPr>
        <p:spPr>
          <a:xfrm>
            <a:off x="1544225" y="3356100"/>
            <a:ext cx="5319300" cy="37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544225" y="3772925"/>
            <a:ext cx="5319300" cy="37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785"/>
            <a:ext cx="6155167" cy="3537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67" y="1485785"/>
            <a:ext cx="165735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55167" y="3924185"/>
            <a:ext cx="1657350" cy="1099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58419" y="194135"/>
            <a:ext cx="1685581" cy="590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555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340646"/>
            <a:ext cx="1850834" cy="6059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38758" y="1019345"/>
            <a:ext cx="5686746" cy="315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70000"/>
              </a:lnSpc>
              <a:buSzPct val="156000"/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  <a:latin typeface="Trebuchet MS" panose="020B0603020202020204" pitchFamily="34" charset="0"/>
              <a:ea typeface="Gill Sans Light" charset="0"/>
              <a:cs typeface="Gill Sans Light" charset="0"/>
            </a:endParaRPr>
          </a:p>
          <a:p>
            <a:pPr marL="285750" lvl="0" indent="-285750">
              <a:lnSpc>
                <a:spcPct val="70000"/>
              </a:lnSpc>
              <a:buSzPct val="156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rebuchet MS" panose="020B0603020202020204" pitchFamily="34" charset="0"/>
                <a:ea typeface="Gill Sans Light" charset="0"/>
                <a:cs typeface="Gill Sans Light" charset="0"/>
              </a:rPr>
              <a:t>Who is </a:t>
            </a:r>
            <a:r>
              <a:rPr lang="en-US" altLang="en-US" dirty="0" err="1">
                <a:solidFill>
                  <a:schemeClr val="tx1"/>
                </a:solidFill>
                <a:latin typeface="Trebuchet MS" panose="020B0603020202020204" pitchFamily="34" charset="0"/>
                <a:ea typeface="Gill Sans Light" charset="0"/>
                <a:cs typeface="Gill Sans Light" charset="0"/>
              </a:rPr>
              <a:t>Ryno</a:t>
            </a:r>
            <a:r>
              <a:rPr lang="en-US" altLang="en-US" dirty="0">
                <a:solidFill>
                  <a:schemeClr val="tx1"/>
                </a:solidFill>
                <a:latin typeface="Trebuchet MS" panose="020B0603020202020204" pitchFamily="34" charset="0"/>
                <a:ea typeface="Gill Sans Light" charset="0"/>
                <a:cs typeface="Gill Sans Light" charset="0"/>
              </a:rPr>
              <a:t> Strategic Solutions</a:t>
            </a:r>
          </a:p>
          <a:p>
            <a:pPr marL="285750" lvl="0" indent="-285750">
              <a:lnSpc>
                <a:spcPct val="70000"/>
              </a:lnSpc>
              <a:buSzPct val="156000"/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  <a:latin typeface="Trebuchet MS" panose="020B0603020202020204" pitchFamily="34" charset="0"/>
              <a:ea typeface="Gill Sans Light" charset="0"/>
              <a:cs typeface="Gill Sans Light" charset="0"/>
            </a:endParaRPr>
          </a:p>
          <a:p>
            <a:pPr marL="285750" lvl="0" indent="-285750">
              <a:lnSpc>
                <a:spcPct val="70000"/>
              </a:lnSpc>
              <a:buSzPct val="156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rebuchet MS" panose="020B0603020202020204" pitchFamily="34" charset="0"/>
                <a:ea typeface="Gill Sans Light" charset="0"/>
                <a:cs typeface="Gill Sans Light" charset="0"/>
              </a:rPr>
              <a:t>Google Relationship </a:t>
            </a:r>
          </a:p>
          <a:p>
            <a:pPr marL="285750" lvl="0" indent="-285750">
              <a:lnSpc>
                <a:spcPct val="70000"/>
              </a:lnSpc>
              <a:buSzPct val="156000"/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  <a:latin typeface="Trebuchet MS" panose="020B0603020202020204" pitchFamily="34" charset="0"/>
              <a:ea typeface="Gill Sans Light" charset="0"/>
              <a:cs typeface="Gill Sans Light" charset="0"/>
            </a:endParaRPr>
          </a:p>
          <a:p>
            <a:pPr marL="285750" lvl="0" indent="-285750">
              <a:lnSpc>
                <a:spcPct val="70000"/>
              </a:lnSpc>
              <a:buSzPct val="156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rebuchet MS" panose="020B0603020202020204" pitchFamily="34" charset="0"/>
                <a:ea typeface="Gill Sans Light" charset="0"/>
                <a:cs typeface="Gill Sans Light" charset="0"/>
              </a:rPr>
              <a:t>Our Products and Capabilities</a:t>
            </a:r>
          </a:p>
          <a:p>
            <a:pPr lvl="0">
              <a:lnSpc>
                <a:spcPct val="70000"/>
              </a:lnSpc>
              <a:buSzPct val="156000"/>
            </a:pPr>
            <a:endParaRPr lang="en-US" altLang="en-US" dirty="0">
              <a:solidFill>
                <a:schemeClr val="tx1"/>
              </a:solidFill>
              <a:latin typeface="Trebuchet MS" panose="020B0603020202020204" pitchFamily="34" charset="0"/>
              <a:ea typeface="Gill Sans Light" charset="0"/>
              <a:cs typeface="Gill Sans Light" charset="0"/>
            </a:endParaRPr>
          </a:p>
          <a:p>
            <a:pPr marL="285750" lvl="0" indent="-285750">
              <a:lnSpc>
                <a:spcPct val="70000"/>
              </a:lnSpc>
              <a:buSzPct val="156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rebuchet MS" panose="020B0603020202020204" pitchFamily="34" charset="0"/>
                <a:ea typeface="Gill Sans Light" charset="0"/>
                <a:cs typeface="Gill Sans Light" charset="0"/>
              </a:rPr>
              <a:t>RYNO 5 Steps To Online Success</a:t>
            </a:r>
          </a:p>
          <a:p>
            <a:pPr eaLnBrk="1" hangingPunct="1">
              <a:lnSpc>
                <a:spcPct val="70000"/>
              </a:lnSpc>
              <a:buSzPct val="156000"/>
            </a:pPr>
            <a:endParaRPr lang="en-US" altLang="en-US" sz="1600" dirty="0">
              <a:solidFill>
                <a:schemeClr val="tx1"/>
              </a:solidFill>
              <a:latin typeface="Trebuchet MS" panose="020B0603020202020204" pitchFamily="34" charset="0"/>
              <a:ea typeface="Gill Sans Light" charset="0"/>
              <a:cs typeface="Gill Sans Light" charset="0"/>
            </a:endParaRPr>
          </a:p>
          <a:p>
            <a:pPr marL="285750" indent="-285750" eaLnBrk="1" hangingPunct="1">
              <a:lnSpc>
                <a:spcPct val="70000"/>
              </a:lnSpc>
              <a:buSzPct val="156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Trebuchet MS" panose="020B0603020202020204" pitchFamily="34" charset="0"/>
                <a:ea typeface="Gill Sans Light" charset="0"/>
                <a:cs typeface="Gill Sans Light" charset="0"/>
              </a:rPr>
              <a:t>Findings for Western Reporting/Performance</a:t>
            </a:r>
          </a:p>
          <a:p>
            <a:pPr marL="285750" indent="-285750" eaLnBrk="1" hangingPunct="1">
              <a:lnSpc>
                <a:spcPct val="70000"/>
              </a:lnSpc>
              <a:buSzPct val="156000"/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  <a:latin typeface="Trebuchet MS" panose="020B0603020202020204" pitchFamily="34" charset="0"/>
              <a:ea typeface="Gill Sans Light" charset="0"/>
              <a:cs typeface="Gill Sans Light" charset="0"/>
            </a:endParaRPr>
          </a:p>
          <a:p>
            <a:pPr lvl="4">
              <a:lnSpc>
                <a:spcPct val="70000"/>
              </a:lnSpc>
              <a:buSzPct val="156000"/>
            </a:pPr>
            <a:r>
              <a:rPr lang="en-US" altLang="en-US" dirty="0">
                <a:solidFill>
                  <a:schemeClr val="tx1"/>
                </a:solidFill>
                <a:latin typeface="Trebuchet MS" panose="020B0603020202020204" pitchFamily="34" charset="0"/>
                <a:ea typeface="Gill Sans Light" charset="0"/>
                <a:cs typeface="Gill Sans Light" charset="0"/>
              </a:rPr>
              <a:t>	</a:t>
            </a:r>
            <a:r>
              <a:rPr lang="en-US" altLang="en-US" dirty="0" smtClean="0">
                <a:solidFill>
                  <a:schemeClr val="tx1"/>
                </a:solidFill>
                <a:latin typeface="Trebuchet MS" panose="020B0603020202020204" pitchFamily="34" charset="0"/>
                <a:ea typeface="Gill Sans Light" charset="0"/>
                <a:cs typeface="Gill Sans Light" charset="0"/>
              </a:rPr>
              <a:t>- SEO Report Card (being pulled 48 hours)</a:t>
            </a:r>
          </a:p>
          <a:p>
            <a:pPr lvl="4">
              <a:lnSpc>
                <a:spcPct val="70000"/>
              </a:lnSpc>
              <a:buSzPct val="156000"/>
            </a:pPr>
            <a:r>
              <a:rPr lang="en-US" altLang="en-US" dirty="0">
                <a:solidFill>
                  <a:schemeClr val="tx1"/>
                </a:solidFill>
                <a:latin typeface="Trebuchet MS" panose="020B0603020202020204" pitchFamily="34" charset="0"/>
                <a:ea typeface="Gill Sans Light" charset="0"/>
                <a:cs typeface="Gill Sans Light" charset="0"/>
              </a:rPr>
              <a:t>	</a:t>
            </a:r>
            <a:r>
              <a:rPr lang="en-US" altLang="en-US" dirty="0" smtClean="0">
                <a:solidFill>
                  <a:schemeClr val="tx1"/>
                </a:solidFill>
                <a:latin typeface="Trebuchet MS" panose="020B0603020202020204" pitchFamily="34" charset="0"/>
                <a:ea typeface="Gill Sans Light" charset="0"/>
                <a:cs typeface="Gill Sans Light" charset="0"/>
              </a:rPr>
              <a:t>- Western Directory Presence</a:t>
            </a:r>
          </a:p>
          <a:p>
            <a:pPr lvl="4">
              <a:lnSpc>
                <a:spcPct val="70000"/>
              </a:lnSpc>
              <a:buSzPct val="156000"/>
            </a:pPr>
            <a:r>
              <a:rPr lang="en-US" altLang="en-US" dirty="0">
                <a:solidFill>
                  <a:schemeClr val="tx1"/>
                </a:solidFill>
                <a:latin typeface="Trebuchet MS" panose="020B0603020202020204" pitchFamily="34" charset="0"/>
                <a:ea typeface="Gill Sans Light" charset="0"/>
                <a:cs typeface="Gill Sans Light" charset="0"/>
              </a:rPr>
              <a:t>	</a:t>
            </a:r>
          </a:p>
          <a:p>
            <a:pPr marL="285750" lvl="4" indent="-285750">
              <a:lnSpc>
                <a:spcPct val="70000"/>
              </a:lnSpc>
              <a:buSzPct val="156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Trebuchet MS" panose="020B0603020202020204" pitchFamily="34" charset="0"/>
                <a:ea typeface="Gill Sans Light" charset="0"/>
                <a:cs typeface="Gill Sans Light" charset="0"/>
              </a:rPr>
              <a:t>Western Goals/re-cap</a:t>
            </a:r>
          </a:p>
          <a:p>
            <a:pPr eaLnBrk="1" hangingPunct="1">
              <a:lnSpc>
                <a:spcPct val="70000"/>
              </a:lnSpc>
              <a:buSzPct val="156000"/>
            </a:pPr>
            <a:endParaRPr lang="en-US" altLang="en-US" dirty="0">
              <a:solidFill>
                <a:schemeClr val="tx1"/>
              </a:solidFill>
              <a:latin typeface="Trebuchet MS" panose="020B0603020202020204" pitchFamily="34" charset="0"/>
              <a:ea typeface="Gill Sans Light" charset="0"/>
              <a:cs typeface="Gill Sans Light" charset="0"/>
            </a:endParaRPr>
          </a:p>
          <a:p>
            <a:pPr marL="285750" indent="-285750" eaLnBrk="1" hangingPunct="1">
              <a:lnSpc>
                <a:spcPct val="70000"/>
              </a:lnSpc>
              <a:buSzPct val="156000"/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Gill Sans Light" charset="0"/>
                <a:cs typeface="Gill Sans Light" charset="0"/>
              </a:rPr>
              <a:t>Ryno</a:t>
            </a:r>
            <a:r>
              <a:rPr lang="en-US" altLang="en-US" dirty="0" smtClean="0">
                <a:solidFill>
                  <a:schemeClr val="tx1"/>
                </a:solidFill>
                <a:latin typeface="Trebuchet MS" panose="020B0603020202020204" pitchFamily="34" charset="0"/>
                <a:ea typeface="Gill Sans Light" charset="0"/>
                <a:cs typeface="Gill Sans Light" charset="0"/>
              </a:rPr>
              <a:t> Good, Better &amp; Best Recommendation</a:t>
            </a:r>
          </a:p>
          <a:p>
            <a:pPr marL="285750" indent="-285750" eaLnBrk="1" hangingPunct="1">
              <a:lnSpc>
                <a:spcPct val="70000"/>
              </a:lnSpc>
              <a:buSzPct val="156000"/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  <a:latin typeface="Trebuchet MS" panose="020B0603020202020204" pitchFamily="34" charset="0"/>
              <a:ea typeface="Gill Sans Light" charset="0"/>
              <a:cs typeface="Gill Sans Light" charset="0"/>
            </a:endParaRPr>
          </a:p>
          <a:p>
            <a:pPr marL="285750" indent="-285750" eaLnBrk="1" hangingPunct="1">
              <a:lnSpc>
                <a:spcPct val="70000"/>
              </a:lnSpc>
              <a:buSzPct val="156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Trebuchet MS" panose="020B0603020202020204" pitchFamily="34" charset="0"/>
                <a:ea typeface="Gill Sans Light" charset="0"/>
                <a:cs typeface="Gill Sans Light" charset="0"/>
              </a:rPr>
              <a:t>Next Steps</a:t>
            </a:r>
          </a:p>
          <a:p>
            <a:pPr eaLnBrk="1" hangingPunct="1">
              <a:lnSpc>
                <a:spcPct val="70000"/>
              </a:lnSpc>
              <a:buSzPct val="156000"/>
            </a:pPr>
            <a:endParaRPr lang="en-US" altLang="en-US" sz="1600" dirty="0">
              <a:solidFill>
                <a:schemeClr val="tx1"/>
              </a:solidFill>
              <a:latin typeface="Trebuchet MS" panose="020B0603020202020204" pitchFamily="34" charset="0"/>
              <a:ea typeface="Gill Sans Light" charset="0"/>
              <a:cs typeface="Gill Sans Light" charset="0"/>
            </a:endParaRPr>
          </a:p>
        </p:txBody>
      </p:sp>
      <p:sp>
        <p:nvSpPr>
          <p:cNvPr id="9" name="Shape 42"/>
          <p:cNvSpPr txBox="1"/>
          <p:nvPr/>
        </p:nvSpPr>
        <p:spPr>
          <a:xfrm>
            <a:off x="-1464443" y="249220"/>
            <a:ext cx="4593300" cy="53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 dirty="0" smtClean="0"/>
              <a:t> </a:t>
            </a:r>
            <a:r>
              <a:rPr lang="e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Agenda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58419" y="194135"/>
            <a:ext cx="1685581" cy="590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-1248892" y="161566"/>
            <a:ext cx="10024688" cy="5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Western Heating &amp; Air Conditioning  Goals</a:t>
            </a:r>
            <a:endParaRPr lang="en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1544225" y="3356100"/>
            <a:ext cx="5319300" cy="37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544225" y="3772925"/>
            <a:ext cx="5319300" cy="37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297455" y="1167788"/>
            <a:ext cx="6918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Business Landscape: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Company is approximately $10M and 75% residential replacement and service = $7.5M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741" y="2083625"/>
            <a:ext cx="65440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Focus on new customer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Build a brand presence digitally that speaks to the consumer about the 3 Generations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Build holistic campaign with all the other marketing and advertising/ Brand awareness Bob has built – 50</a:t>
            </a:r>
            <a:r>
              <a:rPr lang="en-US" baseline="30000" dirty="0" smtClean="0">
                <a:latin typeface="Trebuchet MS" panose="020B0603020202020204" pitchFamily="34" charset="0"/>
              </a:rPr>
              <a:t>th</a:t>
            </a:r>
            <a:r>
              <a:rPr lang="en-US" dirty="0" smtClean="0">
                <a:latin typeface="Trebuchet MS" panose="020B0603020202020204" pitchFamily="34" charset="0"/>
              </a:rPr>
              <a:t> year Anniversary 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310" y="1078588"/>
            <a:ext cx="2447500" cy="115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4867" y="942378"/>
            <a:ext cx="1222873" cy="4524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58419" y="194135"/>
            <a:ext cx="1685581" cy="590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454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-808219" y="131336"/>
            <a:ext cx="6031499" cy="5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RYNO Recommendations </a:t>
            </a:r>
            <a:endParaRPr lang="en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544225" y="3772925"/>
            <a:ext cx="5319300" cy="37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209320" y="793214"/>
            <a:ext cx="8934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 panose="020B0603020202020204" pitchFamily="34" charset="0"/>
              </a:rPr>
              <a:t>Targeted Cities: </a:t>
            </a:r>
            <a:r>
              <a:rPr lang="en-US" dirty="0" smtClean="0">
                <a:latin typeface="Trebuchet MS" panose="020B0603020202020204" pitchFamily="34" charset="0"/>
              </a:rPr>
              <a:t>Boise, Meridian, Eagle, Star, Nampa and Treasure Valley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8419" y="194135"/>
            <a:ext cx="1685581" cy="590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899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6"/>
          <p:cNvSpPr txBox="1"/>
          <p:nvPr/>
        </p:nvSpPr>
        <p:spPr>
          <a:xfrm>
            <a:off x="-2084278" y="343601"/>
            <a:ext cx="7181400" cy="53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Next Steps </a:t>
            </a:r>
            <a:endParaRPr lang="en" sz="30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0" algn="ctr" rtl="0">
              <a:spcBef>
                <a:spcPts val="0"/>
              </a:spcBef>
              <a:buNone/>
            </a:pPr>
            <a:endParaRPr sz="3000" dirty="0"/>
          </a:p>
        </p:txBody>
      </p:sp>
      <p:sp>
        <p:nvSpPr>
          <p:cNvPr id="3" name="AutoShape 4" descr="Displaying air-america-ac-logo-w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4569" y="1366092"/>
            <a:ext cx="69516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Finalize custom approach and decide best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RYNO Internal review on site coding, content and back end lay out</a:t>
            </a:r>
          </a:p>
          <a:p>
            <a:endParaRPr lang="en-US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Process Agreement and Payment terms</a:t>
            </a:r>
          </a:p>
          <a:p>
            <a:endParaRPr lang="en-US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Introduction to Account Team (Launch Manager and Account Manager)</a:t>
            </a:r>
          </a:p>
          <a:p>
            <a:endParaRPr lang="en-US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Set up monthly meetings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58419" y="194135"/>
            <a:ext cx="1685581" cy="590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6"/>
          <p:cNvSpPr txBox="1"/>
          <p:nvPr/>
        </p:nvSpPr>
        <p:spPr>
          <a:xfrm>
            <a:off x="460619" y="1224950"/>
            <a:ext cx="7181400" cy="53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Thank You</a:t>
            </a:r>
            <a:endParaRPr lang="en" sz="30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0" algn="ctr" rtl="0">
              <a:spcBef>
                <a:spcPts val="0"/>
              </a:spcBef>
              <a:buNone/>
            </a:pPr>
            <a:endParaRPr sz="3000" dirty="0"/>
          </a:p>
        </p:txBody>
      </p:sp>
      <p:sp>
        <p:nvSpPr>
          <p:cNvPr id="3" name="AutoShape 4" descr="Displaying air-america-ac-logo-w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58419" y="194135"/>
            <a:ext cx="1685581" cy="590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C:\Users\jroberson813\AppData\Roaming\PixelMetrics\CaptureWiz\Tem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006" y="2120747"/>
            <a:ext cx="27146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roberson813\AppData\Roaming\PixelMetrics\CaptureWiz\Temp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19" y="3587956"/>
            <a:ext cx="1501981" cy="131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roberson813\AppData\Roaming\PixelMetrics\CaptureWiz\Temp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31" y="3157459"/>
            <a:ext cx="1551275" cy="17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5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450"/>
            <a:ext cx="9144000" cy="5158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42"/>
          <p:cNvSpPr txBox="1"/>
          <p:nvPr/>
        </p:nvSpPr>
        <p:spPr>
          <a:xfrm>
            <a:off x="-208388" y="500023"/>
            <a:ext cx="4619800" cy="830227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2250" dirty="0"/>
              <a:t> </a:t>
            </a:r>
            <a:r>
              <a:rPr lang="en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</a:t>
            </a:r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</a:t>
            </a:r>
            <a:r>
              <a:rPr lang="en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 is Ryno Strategic Solutions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6458" y="1576364"/>
            <a:ext cx="3810428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70000"/>
              </a:lnSpc>
              <a:buSzPct val="155000"/>
              <a:buFont typeface="Arial" panose="020B0604020202020204" pitchFamily="34" charset="0"/>
              <a:buChar char="•"/>
            </a:pPr>
            <a:r>
              <a:rPr lang="en-US" altLang="en-US" sz="1350" dirty="0">
                <a:latin typeface="Trebuchet MS" panose="020B0603020202020204" pitchFamily="34" charset="0"/>
                <a:ea typeface="Gill Sans Light" charset="0"/>
                <a:cs typeface="Gill Sans Light" charset="0"/>
              </a:rPr>
              <a:t>Established in 2008</a:t>
            </a:r>
          </a:p>
          <a:p>
            <a:pPr marL="214313" indent="-214313">
              <a:lnSpc>
                <a:spcPct val="70000"/>
              </a:lnSpc>
              <a:buSzPct val="155000"/>
              <a:buFont typeface="Arial" panose="020B0604020202020204" pitchFamily="34" charset="0"/>
              <a:buChar char="•"/>
            </a:pPr>
            <a:endParaRPr lang="en-US" altLang="en-US" sz="1350" dirty="0">
              <a:latin typeface="Trebuchet MS" panose="020B0603020202020204" pitchFamily="34" charset="0"/>
              <a:ea typeface="Gill Sans Light" charset="0"/>
              <a:cs typeface="Gill Sans Light" charset="0"/>
            </a:endParaRPr>
          </a:p>
          <a:p>
            <a:pPr marL="214313" indent="-214313">
              <a:lnSpc>
                <a:spcPct val="70000"/>
              </a:lnSpc>
              <a:buSzPct val="155000"/>
              <a:buFont typeface="Arial" panose="020B0604020202020204" pitchFamily="34" charset="0"/>
              <a:buChar char="•"/>
            </a:pPr>
            <a:r>
              <a:rPr lang="en-US" altLang="en-US" sz="1350" dirty="0">
                <a:latin typeface="Trebuchet MS" panose="020B0603020202020204" pitchFamily="34" charset="0"/>
                <a:ea typeface="Gill Sans Light" charset="0"/>
                <a:cs typeface="Gill Sans Light" charset="0"/>
              </a:rPr>
              <a:t>Headquarter in Phoenix/Indianapolis Offices</a:t>
            </a:r>
          </a:p>
          <a:p>
            <a:pPr>
              <a:lnSpc>
                <a:spcPct val="70000"/>
              </a:lnSpc>
              <a:buSzPct val="155000"/>
            </a:pPr>
            <a:endParaRPr lang="en-US" altLang="en-US" sz="1350" dirty="0">
              <a:latin typeface="Trebuchet MS" panose="020B0603020202020204" pitchFamily="34" charset="0"/>
              <a:ea typeface="Gill Sans Light" charset="0"/>
              <a:cs typeface="Gill Sans Light" charset="0"/>
            </a:endParaRPr>
          </a:p>
          <a:p>
            <a:pPr marL="214313" indent="-214313">
              <a:lnSpc>
                <a:spcPct val="70000"/>
              </a:lnSpc>
              <a:buSzPct val="155000"/>
              <a:buFont typeface="Arial" panose="020B0604020202020204" pitchFamily="34" charset="0"/>
              <a:buChar char="•"/>
            </a:pPr>
            <a:r>
              <a:rPr lang="en-US" altLang="en-US" sz="1350" dirty="0">
                <a:latin typeface="Trebuchet MS" panose="020B0603020202020204" pitchFamily="34" charset="0"/>
                <a:ea typeface="Gill Sans Light" charset="0"/>
                <a:cs typeface="Gill Sans Light" charset="0"/>
              </a:rPr>
              <a:t>Co-op Approved Vendor for Carrier/Bryant</a:t>
            </a:r>
          </a:p>
          <a:p>
            <a:pPr marL="214313" indent="-214313">
              <a:lnSpc>
                <a:spcPct val="70000"/>
              </a:lnSpc>
              <a:buSzPct val="155000"/>
              <a:buFont typeface="Arial" panose="020B0604020202020204" pitchFamily="34" charset="0"/>
              <a:buChar char="•"/>
            </a:pPr>
            <a:endParaRPr lang="en-US" altLang="en-US" sz="1050" dirty="0">
              <a:latin typeface="Trebuchet MS" panose="020B0603020202020204" pitchFamily="34" charset="0"/>
              <a:ea typeface="Gill Sans Light" charset="0"/>
              <a:cs typeface="Gill Sans Light" charset="0"/>
            </a:endParaRPr>
          </a:p>
          <a:p>
            <a:pPr marL="214313" indent="-214313">
              <a:lnSpc>
                <a:spcPct val="70000"/>
              </a:lnSpc>
              <a:buSzPct val="155000"/>
              <a:buFont typeface="Arial" panose="020B0604020202020204" pitchFamily="34" charset="0"/>
              <a:buChar char="•"/>
            </a:pPr>
            <a:r>
              <a:rPr lang="en-US" altLang="en-US" sz="1350" dirty="0">
                <a:latin typeface="Trebuchet MS" panose="020B0603020202020204" pitchFamily="34" charset="0"/>
                <a:ea typeface="Gill Sans Light" charset="0"/>
                <a:cs typeface="Gill Sans Light" charset="0"/>
              </a:rPr>
              <a:t>Factory Approved </a:t>
            </a:r>
            <a:br>
              <a:rPr lang="en-US" altLang="en-US" sz="1350" dirty="0">
                <a:latin typeface="Trebuchet MS" panose="020B0603020202020204" pitchFamily="34" charset="0"/>
                <a:ea typeface="Gill Sans Light" charset="0"/>
                <a:cs typeface="Gill Sans Light" charset="0"/>
              </a:rPr>
            </a:br>
            <a:endParaRPr lang="en-US" altLang="en-US" sz="1350" dirty="0">
              <a:latin typeface="Trebuchet MS" panose="020B0603020202020204" pitchFamily="34" charset="0"/>
              <a:ea typeface="Gill Sans Light" charset="0"/>
              <a:cs typeface="Gill Sans Light" charset="0"/>
            </a:endParaRPr>
          </a:p>
          <a:p>
            <a:pPr marL="214313" indent="-214313">
              <a:lnSpc>
                <a:spcPct val="70000"/>
              </a:lnSpc>
              <a:buSzPct val="155000"/>
              <a:buFont typeface="Arial" panose="020B0604020202020204" pitchFamily="34" charset="0"/>
              <a:buChar char="•"/>
            </a:pPr>
            <a:r>
              <a:rPr lang="en-US" altLang="en-US" sz="1350" dirty="0">
                <a:latin typeface="Trebuchet MS" panose="020B0603020202020204" pitchFamily="34" charset="0"/>
                <a:ea typeface="Gill Sans Light" charset="0"/>
                <a:cs typeface="Gill Sans Light" charset="0"/>
              </a:rPr>
              <a:t>Every Service We Offer is In-House</a:t>
            </a:r>
          </a:p>
        </p:txBody>
      </p:sp>
    </p:spTree>
    <p:extLst>
      <p:ext uri="{BB962C8B-B14F-4D97-AF65-F5344CB8AC3E}">
        <p14:creationId xmlns:p14="http://schemas.microsoft.com/office/powerpoint/2010/main" val="5336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95"/>
          <p:cNvSpPr txBox="1"/>
          <p:nvPr/>
        </p:nvSpPr>
        <p:spPr>
          <a:xfrm>
            <a:off x="-182092" y="567509"/>
            <a:ext cx="4523624" cy="4025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Our Relationship with Google</a:t>
            </a:r>
          </a:p>
        </p:txBody>
      </p:sp>
      <p:sp>
        <p:nvSpPr>
          <p:cNvPr id="6" name="Shape 96"/>
          <p:cNvSpPr txBox="1"/>
          <p:nvPr/>
        </p:nvSpPr>
        <p:spPr>
          <a:xfrm>
            <a:off x="995044" y="1537543"/>
            <a:ext cx="3997124" cy="3174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342900" indent="-257175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350" dirty="0">
                <a:latin typeface="Trebuchet MS" panose="020B0603020202020204" pitchFamily="34" charset="0"/>
              </a:rPr>
              <a:t>Google Preferred Partner</a:t>
            </a:r>
          </a:p>
        </p:txBody>
      </p:sp>
      <p:sp>
        <p:nvSpPr>
          <p:cNvPr id="7" name="Shape 97"/>
          <p:cNvSpPr txBox="1"/>
          <p:nvPr/>
        </p:nvSpPr>
        <p:spPr>
          <a:xfrm>
            <a:off x="995044" y="1924074"/>
            <a:ext cx="3633299" cy="3174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342900" indent="-257175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350" dirty="0">
                <a:solidFill>
                  <a:schemeClr val="dk1"/>
                </a:solidFill>
                <a:latin typeface="Trebuchet MS" panose="020B0603020202020204" pitchFamily="34" charset="0"/>
              </a:rPr>
              <a:t>Google Engage All-Star Winner 2012</a:t>
            </a:r>
          </a:p>
          <a:p>
            <a:endParaRPr sz="1050" dirty="0">
              <a:solidFill>
                <a:schemeClr val="dk1"/>
              </a:solidFill>
            </a:endParaRPr>
          </a:p>
        </p:txBody>
      </p:sp>
      <p:sp>
        <p:nvSpPr>
          <p:cNvPr id="8" name="Shape 99"/>
          <p:cNvSpPr txBox="1"/>
          <p:nvPr/>
        </p:nvSpPr>
        <p:spPr>
          <a:xfrm>
            <a:off x="995044" y="2345676"/>
            <a:ext cx="3959549" cy="2814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342900" indent="-257175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350" dirty="0">
                <a:solidFill>
                  <a:schemeClr val="dk1"/>
                </a:solidFill>
                <a:latin typeface="Trebuchet MS" panose="020B0603020202020204" pitchFamily="34" charset="0"/>
              </a:rPr>
              <a:t>Google Managed Agency</a:t>
            </a:r>
          </a:p>
        </p:txBody>
      </p:sp>
      <p:pic>
        <p:nvPicPr>
          <p:cNvPr id="9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2337" y="2752623"/>
            <a:ext cx="1288594" cy="862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7567" y="1765810"/>
            <a:ext cx="1080637" cy="68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9610" y="983485"/>
            <a:ext cx="1807315" cy="546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6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7"/>
            <a:ext cx="9144000" cy="5143500"/>
          </a:xfrm>
          <a:prstGeom prst="rect">
            <a:avLst/>
          </a:prstGeom>
        </p:spPr>
      </p:pic>
      <p:sp>
        <p:nvSpPr>
          <p:cNvPr id="5" name="Shape 110"/>
          <p:cNvSpPr txBox="1"/>
          <p:nvPr/>
        </p:nvSpPr>
        <p:spPr>
          <a:xfrm>
            <a:off x="1447943" y="1154120"/>
            <a:ext cx="4528577" cy="46503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342900" indent="-257175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350" dirty="0">
                <a:latin typeface="Trebuchet MS" panose="020B0603020202020204" pitchFamily="34" charset="0"/>
              </a:rPr>
              <a:t>Were 1 of the Top 200 Agencies in North America and the only Agency in the HVAC Industry </a:t>
            </a:r>
          </a:p>
        </p:txBody>
      </p:sp>
      <p:sp>
        <p:nvSpPr>
          <p:cNvPr id="6" name="Shape 109"/>
          <p:cNvSpPr txBox="1"/>
          <p:nvPr/>
        </p:nvSpPr>
        <p:spPr>
          <a:xfrm>
            <a:off x="817766" y="599967"/>
            <a:ext cx="5492924" cy="40184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What is a Google Managed Agency?</a:t>
            </a:r>
          </a:p>
        </p:txBody>
      </p:sp>
      <p:sp>
        <p:nvSpPr>
          <p:cNvPr id="7" name="Shape 114"/>
          <p:cNvSpPr txBox="1"/>
          <p:nvPr/>
        </p:nvSpPr>
        <p:spPr>
          <a:xfrm>
            <a:off x="1584453" y="1985076"/>
            <a:ext cx="3959549" cy="2814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685800" lvl="1" indent="-257175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350" dirty="0">
                <a:solidFill>
                  <a:schemeClr val="dk1"/>
                </a:solidFill>
                <a:latin typeface="Trebuchet MS" panose="020B0603020202020204" pitchFamily="34" charset="0"/>
              </a:rPr>
              <a:t>Client retention above 88%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1584452" y="2305517"/>
            <a:ext cx="3989475" cy="2814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685800" lvl="1" indent="-257175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350" dirty="0">
                <a:solidFill>
                  <a:schemeClr val="dk1"/>
                </a:solidFill>
                <a:latin typeface="Trebuchet MS" panose="020B0603020202020204" pitchFamily="34" charset="0"/>
              </a:rPr>
              <a:t>Company growth</a:t>
            </a:r>
          </a:p>
        </p:txBody>
      </p:sp>
      <p:sp>
        <p:nvSpPr>
          <p:cNvPr id="9" name="Shape 114"/>
          <p:cNvSpPr txBox="1"/>
          <p:nvPr/>
        </p:nvSpPr>
        <p:spPr>
          <a:xfrm>
            <a:off x="1584452" y="2607659"/>
            <a:ext cx="3959549" cy="2814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685800" lvl="1" indent="-257175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350" dirty="0">
                <a:solidFill>
                  <a:schemeClr val="dk1"/>
                </a:solidFill>
                <a:latin typeface="Trebuchet MS" panose="020B0603020202020204" pitchFamily="34" charset="0"/>
              </a:rPr>
              <a:t>Campaign Spend and Metrics</a:t>
            </a:r>
          </a:p>
        </p:txBody>
      </p:sp>
      <p:sp>
        <p:nvSpPr>
          <p:cNvPr id="10" name="Shape 113"/>
          <p:cNvSpPr txBox="1"/>
          <p:nvPr/>
        </p:nvSpPr>
        <p:spPr>
          <a:xfrm>
            <a:off x="1594112" y="2959757"/>
            <a:ext cx="3989475" cy="3474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685800" lvl="1" indent="-257175"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350" dirty="0">
                <a:solidFill>
                  <a:schemeClr val="dk1"/>
                </a:solidFill>
                <a:latin typeface="Trebuchet MS" panose="020B0603020202020204" pitchFamily="34" charset="0"/>
              </a:rPr>
              <a:t>Strictly “White Hat” practices</a:t>
            </a:r>
          </a:p>
        </p:txBody>
      </p:sp>
      <p:pic>
        <p:nvPicPr>
          <p:cNvPr id="11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9127" y="1847596"/>
            <a:ext cx="1761873" cy="1135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34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42"/>
          <p:cNvSpPr txBox="1"/>
          <p:nvPr/>
        </p:nvSpPr>
        <p:spPr>
          <a:xfrm>
            <a:off x="0" y="422750"/>
            <a:ext cx="4438436" cy="50659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" sz="2250" dirty="0"/>
              <a:t> </a:t>
            </a:r>
            <a:r>
              <a:rPr lang="en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Ryno </a:t>
            </a:r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Products and Capabilities</a:t>
            </a:r>
            <a:endParaRPr lang="en" sz="2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023" y="1378768"/>
            <a:ext cx="3429000" cy="20563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28625" indent="-428625">
              <a:lnSpc>
                <a:spcPct val="70000"/>
              </a:lnSpc>
              <a:buSzPct val="155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rebuchet MS" panose="020B0603020202020204" pitchFamily="34" charset="0"/>
                <a:ea typeface="Gill Sans Light" charset="0"/>
                <a:cs typeface="Gill Sans Light" charset="0"/>
                <a:sym typeface="Impact" panose="020B0806030902050204" pitchFamily="34" charset="0"/>
              </a:rPr>
              <a:t>Website Design/Mobile</a:t>
            </a:r>
          </a:p>
          <a:p>
            <a:pPr>
              <a:lnSpc>
                <a:spcPct val="70000"/>
              </a:lnSpc>
              <a:buSzPct val="155000"/>
              <a:defRPr/>
            </a:pPr>
            <a:endParaRPr lang="en-US" altLang="en-US" dirty="0">
              <a:latin typeface="Trebuchet MS" panose="020B0603020202020204" pitchFamily="34" charset="0"/>
              <a:ea typeface="Gill Sans Light" charset="0"/>
              <a:cs typeface="Gill Sans Light" charset="0"/>
              <a:sym typeface="Impact" panose="020B0806030902050204" pitchFamily="34" charset="0"/>
            </a:endParaRPr>
          </a:p>
          <a:p>
            <a:pPr marL="428625" indent="-428625">
              <a:lnSpc>
                <a:spcPct val="70000"/>
              </a:lnSpc>
              <a:buSzPct val="155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rebuchet MS" panose="020B0603020202020204" pitchFamily="34" charset="0"/>
                <a:ea typeface="Gill Sans Light" charset="0"/>
                <a:cs typeface="Gill Sans Light" charset="0"/>
                <a:sym typeface="Impact" panose="020B0806030902050204" pitchFamily="34" charset="0"/>
              </a:rPr>
              <a:t>SEO</a:t>
            </a:r>
          </a:p>
          <a:p>
            <a:pPr>
              <a:lnSpc>
                <a:spcPct val="70000"/>
              </a:lnSpc>
              <a:buSzPct val="155000"/>
              <a:defRPr/>
            </a:pPr>
            <a:endParaRPr lang="en-US" altLang="en-US" dirty="0">
              <a:latin typeface="Trebuchet MS" panose="020B0603020202020204" pitchFamily="34" charset="0"/>
              <a:ea typeface="Gill Sans Light" charset="0"/>
              <a:cs typeface="Gill Sans Light" charset="0"/>
              <a:sym typeface="Impact" panose="020B0806030902050204" pitchFamily="34" charset="0"/>
            </a:endParaRPr>
          </a:p>
          <a:p>
            <a:pPr marL="428625" indent="-428625">
              <a:lnSpc>
                <a:spcPct val="70000"/>
              </a:lnSpc>
              <a:buSzPct val="155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rebuchet MS" panose="020B0603020202020204" pitchFamily="34" charset="0"/>
                <a:ea typeface="Gill Sans Light" charset="0"/>
                <a:cs typeface="Gill Sans Light" charset="0"/>
                <a:sym typeface="Impact" panose="020B0806030902050204" pitchFamily="34" charset="0"/>
              </a:rPr>
              <a:t>PPC</a:t>
            </a:r>
          </a:p>
          <a:p>
            <a:pPr>
              <a:lnSpc>
                <a:spcPct val="70000"/>
              </a:lnSpc>
              <a:buSzPct val="155000"/>
              <a:defRPr/>
            </a:pPr>
            <a:endParaRPr lang="en-US" altLang="en-US" dirty="0">
              <a:latin typeface="Trebuchet MS" panose="020B0603020202020204" pitchFamily="34" charset="0"/>
              <a:ea typeface="Gill Sans Light" charset="0"/>
              <a:cs typeface="Gill Sans Light" charset="0"/>
              <a:sym typeface="Impact" panose="020B0806030902050204" pitchFamily="34" charset="0"/>
            </a:endParaRPr>
          </a:p>
          <a:p>
            <a:pPr marL="428625" indent="-428625">
              <a:lnSpc>
                <a:spcPct val="70000"/>
              </a:lnSpc>
              <a:buSzPct val="155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rebuchet MS" panose="020B0603020202020204" pitchFamily="34" charset="0"/>
                <a:ea typeface="Gill Sans Light" charset="0"/>
                <a:cs typeface="Gill Sans Light" charset="0"/>
                <a:sym typeface="Impact" panose="020B0806030902050204" pitchFamily="34" charset="0"/>
              </a:rPr>
              <a:t>Apps</a:t>
            </a:r>
          </a:p>
          <a:p>
            <a:pPr>
              <a:lnSpc>
                <a:spcPct val="70000"/>
              </a:lnSpc>
              <a:buSzPct val="155000"/>
              <a:defRPr/>
            </a:pPr>
            <a:endParaRPr lang="en-US" altLang="en-US" dirty="0">
              <a:latin typeface="Trebuchet MS" panose="020B0603020202020204" pitchFamily="34" charset="0"/>
              <a:ea typeface="Gill Sans Light" charset="0"/>
              <a:cs typeface="Gill Sans Light" charset="0"/>
              <a:sym typeface="Impact" panose="020B0806030902050204" pitchFamily="34" charset="0"/>
            </a:endParaRPr>
          </a:p>
          <a:p>
            <a:pPr marL="428625" indent="-428625">
              <a:lnSpc>
                <a:spcPct val="70000"/>
              </a:lnSpc>
              <a:buSzPct val="155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rebuchet MS" panose="020B0603020202020204" pitchFamily="34" charset="0"/>
                <a:ea typeface="Gill Sans Light" charset="0"/>
                <a:cs typeface="Gill Sans Light" charset="0"/>
                <a:sym typeface="Impact" panose="020B0806030902050204" pitchFamily="34" charset="0"/>
              </a:rPr>
              <a:t>Social Media</a:t>
            </a:r>
          </a:p>
          <a:p>
            <a:pPr>
              <a:lnSpc>
                <a:spcPct val="70000"/>
              </a:lnSpc>
              <a:buSzPct val="155000"/>
              <a:defRPr/>
            </a:pPr>
            <a:endParaRPr lang="en-US" altLang="en-US" dirty="0">
              <a:latin typeface="Trebuchet MS" panose="020B0603020202020204" pitchFamily="34" charset="0"/>
              <a:ea typeface="Gill Sans Light" charset="0"/>
              <a:cs typeface="Gill Sans Light" charset="0"/>
              <a:sym typeface="Impact" panose="020B0806030902050204" pitchFamily="34" charset="0"/>
            </a:endParaRPr>
          </a:p>
          <a:p>
            <a:pPr marL="428625" indent="-428625">
              <a:lnSpc>
                <a:spcPct val="70000"/>
              </a:lnSpc>
              <a:buSzPct val="155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rebuchet MS" panose="020B0603020202020204" pitchFamily="34" charset="0"/>
                <a:ea typeface="Gill Sans Light" charset="0"/>
                <a:cs typeface="Gill Sans Light" charset="0"/>
                <a:sym typeface="Impact" panose="020B0806030902050204" pitchFamily="34" charset="0"/>
              </a:rPr>
              <a:t>Call/Lead Reporting</a:t>
            </a:r>
          </a:p>
          <a:p>
            <a:pPr marL="428625" indent="-428625">
              <a:lnSpc>
                <a:spcPct val="70000"/>
              </a:lnSpc>
              <a:buSzPct val="155000"/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Trebuchet MS" panose="020B0603020202020204" pitchFamily="34" charset="0"/>
              <a:ea typeface="Gill Sans Light" charset="0"/>
              <a:cs typeface="Gill Sans Light" charset="0"/>
              <a:sym typeface="Impact" panose="020B0806030902050204" pitchFamily="34" charset="0"/>
            </a:endParaRPr>
          </a:p>
          <a:p>
            <a:pPr marL="428625" indent="-428625">
              <a:lnSpc>
                <a:spcPct val="70000"/>
              </a:lnSpc>
              <a:buSzPct val="155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rebuchet MS" panose="020B0603020202020204" pitchFamily="34" charset="0"/>
                <a:ea typeface="Gill Sans Light" charset="0"/>
                <a:cs typeface="Gill Sans Light" charset="0"/>
                <a:sym typeface="Impact" panose="020B0806030902050204" pitchFamily="34" charset="0"/>
              </a:rPr>
              <a:t>Local </a:t>
            </a:r>
            <a:r>
              <a:rPr lang="en-US" altLang="en-US" dirty="0" smtClean="0">
                <a:latin typeface="Trebuchet MS" panose="020B0603020202020204" pitchFamily="34" charset="0"/>
                <a:ea typeface="Gill Sans Light" charset="0"/>
                <a:cs typeface="Gill Sans Light" charset="0"/>
                <a:sym typeface="Impact" panose="020B0806030902050204" pitchFamily="34" charset="0"/>
              </a:rPr>
              <a:t>Directory Synchronization</a:t>
            </a:r>
            <a:endParaRPr lang="en-US" altLang="en-US" dirty="0">
              <a:latin typeface="Trebuchet MS" panose="020B0603020202020204" pitchFamily="34" charset="0"/>
              <a:ea typeface="Gill Sans Light" charset="0"/>
              <a:cs typeface="Gill Sans Light" charset="0"/>
              <a:sym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932"/>
            <a:ext cx="9144000" cy="5143500"/>
          </a:xfrm>
          <a:prstGeom prst="rect">
            <a:avLst/>
          </a:prstGeom>
        </p:spPr>
      </p:pic>
      <p:sp>
        <p:nvSpPr>
          <p:cNvPr id="6" name="AutoShape 2" descr="https://files.slack.com/files-pri/T03V8TJD1-F1BEA7A4A/pasted_image_at_2016_05_24_03_06_pm.png"/>
          <p:cNvSpPr>
            <a:spLocks noChangeAspect="1" noChangeArrowheads="1"/>
          </p:cNvSpPr>
          <p:nvPr/>
        </p:nvSpPr>
        <p:spPr bwMode="auto">
          <a:xfrm>
            <a:off x="116681" y="-195279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pic>
        <p:nvPicPr>
          <p:cNvPr id="8" name="Picture 4" descr="C:\Users\jroberson813\AppData\Roaming\PixelMetrics\CaptureWiz\Temp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84" y="1467856"/>
            <a:ext cx="44005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950" y="410413"/>
            <a:ext cx="3592831" cy="36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932"/>
            <a:ext cx="9144000" cy="5143500"/>
          </a:xfrm>
          <a:prstGeom prst="rect">
            <a:avLst/>
          </a:prstGeom>
        </p:spPr>
      </p:pic>
      <p:sp>
        <p:nvSpPr>
          <p:cNvPr id="6" name="AutoShape 2" descr="https://files.slack.com/files-pri/T03V8TJD1-F1BEA7A4A/pasted_image_at_2016_05_24_03_06_pm.png"/>
          <p:cNvSpPr>
            <a:spLocks noChangeAspect="1" noChangeArrowheads="1"/>
          </p:cNvSpPr>
          <p:nvPr/>
        </p:nvSpPr>
        <p:spPr bwMode="auto">
          <a:xfrm>
            <a:off x="116681" y="-195279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007" y="605003"/>
            <a:ext cx="6732993" cy="44515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0255" y="904424"/>
            <a:ext cx="988735" cy="253916"/>
          </a:xfrm>
          <a:prstGeom prst="rect">
            <a:avLst/>
          </a:prstGeom>
          <a:solidFill>
            <a:srgbClr val="F0F7A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1050" dirty="0"/>
              <a:t>Promotion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69128" y="3413018"/>
            <a:ext cx="988735" cy="253916"/>
          </a:xfrm>
          <a:prstGeom prst="rect">
            <a:avLst/>
          </a:prstGeom>
          <a:solidFill>
            <a:srgbClr val="F0F7A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1050" dirty="0"/>
              <a:t>Placement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13711" y="2553786"/>
            <a:ext cx="988735" cy="253916"/>
          </a:xfrm>
          <a:prstGeom prst="rect">
            <a:avLst/>
          </a:prstGeom>
          <a:solidFill>
            <a:srgbClr val="F0F7A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1050" dirty="0"/>
              <a:t>Product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72294" y="1598623"/>
            <a:ext cx="988735" cy="253916"/>
          </a:xfrm>
          <a:prstGeom prst="rect">
            <a:avLst/>
          </a:prstGeom>
          <a:solidFill>
            <a:srgbClr val="F0F7A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6681" y="4539803"/>
            <a:ext cx="424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P’s: Promotion|Placement|Product|Price</a:t>
            </a:r>
          </a:p>
        </p:txBody>
      </p:sp>
    </p:spTree>
    <p:extLst>
      <p:ext uri="{BB962C8B-B14F-4D97-AF65-F5344CB8AC3E}">
        <p14:creationId xmlns:p14="http://schemas.microsoft.com/office/powerpoint/2010/main" val="165590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932"/>
            <a:ext cx="9144000" cy="5143500"/>
          </a:xfrm>
          <a:prstGeom prst="rect">
            <a:avLst/>
          </a:prstGeom>
        </p:spPr>
      </p:pic>
      <p:sp>
        <p:nvSpPr>
          <p:cNvPr id="6" name="AutoShape 2" descr="https://files.slack.com/files-pri/T03V8TJD1-F1BEA7A4A/pasted_image_at_2016_05_24_03_06_pm.png"/>
          <p:cNvSpPr>
            <a:spLocks noChangeAspect="1" noChangeArrowheads="1"/>
          </p:cNvSpPr>
          <p:nvPr/>
        </p:nvSpPr>
        <p:spPr bwMode="auto">
          <a:xfrm>
            <a:off x="116681" y="-195279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950" y="410413"/>
            <a:ext cx="3592831" cy="362303"/>
          </a:xfrm>
          <a:prstGeom prst="rect">
            <a:avLst/>
          </a:prstGeom>
        </p:spPr>
      </p:pic>
      <p:pic>
        <p:nvPicPr>
          <p:cNvPr id="9" name="Picture 2" descr="C:\Users\jroberson813\AppData\Roaming\PixelMetrics\CaptureWiz\Temp\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37" y="1588310"/>
            <a:ext cx="5014913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0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4423</TotalTime>
  <Words>324</Words>
  <Application>Microsoft Office PowerPoint</Application>
  <PresentationFormat>On-screen Show (16:9)</PresentationFormat>
  <Paragraphs>93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Gill Sans Light</vt:lpstr>
      <vt:lpstr>Impact</vt:lpstr>
      <vt:lpstr>Trebuchet MS</vt:lpstr>
      <vt:lpstr>simple-light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jroberson813</dc:creator>
  <cp:lastModifiedBy>Jennifer James</cp:lastModifiedBy>
  <cp:revision>88</cp:revision>
  <dcterms:modified xsi:type="dcterms:W3CDTF">2016-07-20T18:12:08Z</dcterms:modified>
</cp:coreProperties>
</file>