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2" r:id="rId4"/>
    <p:sldId id="258" r:id="rId5"/>
    <p:sldId id="261" r:id="rId6"/>
    <p:sldId id="260" r:id="rId7"/>
    <p:sldId id="265" r:id="rId8"/>
    <p:sldId id="259" r:id="rId9"/>
    <p:sldId id="257"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DE84E3-9FB5-4FC3-931F-18AE78D2C9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4008622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3DE84E3-9FB5-4FC3-931F-18AE78D2C9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1726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3DE84E3-9FB5-4FC3-931F-18AE78D2C9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159392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63DE84E3-9FB5-4FC3-931F-18AE78D2C9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335358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DE84E3-9FB5-4FC3-931F-18AE78D2C9A6}"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364696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63DE84E3-9FB5-4FC3-931F-18AE78D2C9A6}"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95390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63DE84E3-9FB5-4FC3-931F-18AE78D2C9A6}"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59542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DE84E3-9FB5-4FC3-931F-18AE78D2C9A6}"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396147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DE84E3-9FB5-4FC3-931F-18AE78D2C9A6}"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76735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DE84E3-9FB5-4FC3-931F-18AE78D2C9A6}"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10467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DE84E3-9FB5-4FC3-931F-18AE78D2C9A6}"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03971D-283B-4FC1-8A8F-0F45A7CEFC3F}" type="slidenum">
              <a:rPr lang="en-US" smtClean="0"/>
              <a:t>‹#›</a:t>
            </a:fld>
            <a:endParaRPr lang="en-US"/>
          </a:p>
        </p:txBody>
      </p:sp>
    </p:spTree>
    <p:extLst>
      <p:ext uri="{BB962C8B-B14F-4D97-AF65-F5344CB8AC3E}">
        <p14:creationId xmlns:p14="http://schemas.microsoft.com/office/powerpoint/2010/main" val="144570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DE84E3-9FB5-4FC3-931F-18AE78D2C9A6}"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971D-283B-4FC1-8A8F-0F45A7CEFC3F}" type="slidenum">
              <a:rPr lang="en-US" smtClean="0"/>
              <a:t>‹#›</a:t>
            </a:fld>
            <a:endParaRPr lang="en-US"/>
          </a:p>
        </p:txBody>
      </p:sp>
    </p:spTree>
    <p:extLst>
      <p:ext uri="{BB962C8B-B14F-4D97-AF65-F5344CB8AC3E}">
        <p14:creationId xmlns:p14="http://schemas.microsoft.com/office/powerpoint/2010/main" val="126503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nsf.gov/pubs/2016/nsf16049/nsf16049.js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112" r="5994" b="-1"/>
          <a:stretch/>
        </p:blipFill>
        <p:spPr>
          <a:xfrm>
            <a:off x="20" y="10"/>
            <a:ext cx="7534636" cy="6857990"/>
          </a:xfrm>
          <a:prstGeom prst="rect">
            <a:avLst/>
          </a:prstGeom>
        </p:spPr>
      </p:pic>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accent1"/>
            </a:solid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8129015" y="2426633"/>
            <a:ext cx="3687684" cy="2660397"/>
          </a:xfrm>
        </p:spPr>
        <p:txBody>
          <a:bodyPr>
            <a:normAutofit/>
          </a:bodyPr>
          <a:lstStyle/>
          <a:p>
            <a:pPr algn="l">
              <a:lnSpc>
                <a:spcPct val="80000"/>
              </a:lnSpc>
            </a:pPr>
            <a:r>
              <a:rPr lang="en-US" sz="6700" b="1" dirty="0"/>
              <a:t>STEAM Pilot Program</a:t>
            </a:r>
          </a:p>
        </p:txBody>
      </p:sp>
      <p:sp>
        <p:nvSpPr>
          <p:cNvPr id="3" name="Subtitle 2"/>
          <p:cNvSpPr>
            <a:spLocks noGrp="1"/>
          </p:cNvSpPr>
          <p:nvPr>
            <p:ph type="subTitle" idx="1"/>
          </p:nvPr>
        </p:nvSpPr>
        <p:spPr>
          <a:xfrm>
            <a:off x="8129015" y="5076653"/>
            <a:ext cx="3433071" cy="1189393"/>
          </a:xfrm>
        </p:spPr>
        <p:txBody>
          <a:bodyPr>
            <a:normAutofit fontScale="85000" lnSpcReduction="20000"/>
          </a:bodyPr>
          <a:lstStyle/>
          <a:p>
            <a:pPr algn="l">
              <a:lnSpc>
                <a:spcPct val="70000"/>
              </a:lnSpc>
            </a:pPr>
            <a:r>
              <a:rPr lang="en-US" sz="3100" dirty="0"/>
              <a:t>Nanosatellites</a:t>
            </a:r>
          </a:p>
          <a:p>
            <a:pPr algn="l">
              <a:lnSpc>
                <a:spcPct val="70000"/>
              </a:lnSpc>
            </a:pPr>
            <a:endParaRPr lang="en-US" sz="1300" dirty="0"/>
          </a:p>
          <a:p>
            <a:pPr algn="l">
              <a:lnSpc>
                <a:spcPct val="70000"/>
              </a:lnSpc>
            </a:pPr>
            <a:endParaRPr lang="en-US" sz="3000" dirty="0"/>
          </a:p>
          <a:p>
            <a:pPr algn="l">
              <a:lnSpc>
                <a:spcPct val="70000"/>
              </a:lnSpc>
            </a:pPr>
            <a:r>
              <a:rPr lang="en-US" sz="3000" dirty="0"/>
              <a:t>Seton Catholic School</a:t>
            </a:r>
          </a:p>
          <a:p>
            <a:pPr algn="l">
              <a:lnSpc>
                <a:spcPct val="70000"/>
              </a:lnSpc>
            </a:pPr>
            <a:endParaRPr lang="en-US" sz="3000" dirty="0"/>
          </a:p>
          <a:p>
            <a:pPr algn="l">
              <a:lnSpc>
                <a:spcPct val="70000"/>
              </a:lnSpc>
            </a:pPr>
            <a:endParaRPr lang="en-US" sz="1300" dirty="0"/>
          </a:p>
          <a:p>
            <a:pPr algn="l">
              <a:lnSpc>
                <a:spcPct val="70000"/>
              </a:lnSpc>
            </a:pPr>
            <a:endParaRPr lang="en-US" sz="1300" dirty="0"/>
          </a:p>
        </p:txBody>
      </p:sp>
    </p:spTree>
    <p:extLst>
      <p:ext uri="{BB962C8B-B14F-4D97-AF65-F5344CB8AC3E}">
        <p14:creationId xmlns:p14="http://schemas.microsoft.com/office/powerpoint/2010/main" val="22379060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6A4E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Image result for picture of a orbital atk rocket"/>
          <p:cNvPicPr/>
          <p:nvPr/>
        </p:nvPicPr>
        <p:blipFill rotWithShape="1">
          <a:blip r:embed="rId2">
            <a:extLst>
              <a:ext uri="{28A0092B-C50C-407E-A947-70E740481C1C}">
                <a14:useLocalDpi xmlns:a14="http://schemas.microsoft.com/office/drawing/2010/main" val="0"/>
              </a:ext>
            </a:extLst>
          </a:blip>
          <a:srcRect t="36058" r="-2" b="18784"/>
          <a:stretch/>
        </p:blipFill>
        <p:spPr bwMode="auto">
          <a:xfrm>
            <a:off x="20" y="4682840"/>
            <a:ext cx="8563356"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sp>
        <p:nvSpPr>
          <p:cNvPr id="2" name="Title 1"/>
          <p:cNvSpPr>
            <a:spLocks noGrp="1"/>
          </p:cNvSpPr>
          <p:nvPr>
            <p:ph type="ctrTitle"/>
          </p:nvPr>
        </p:nvSpPr>
        <p:spPr>
          <a:xfrm>
            <a:off x="1524000" y="2245810"/>
            <a:ext cx="9144000" cy="1103782"/>
          </a:xfrm>
        </p:spPr>
        <p:txBody>
          <a:bodyPr>
            <a:normAutofit/>
          </a:bodyPr>
          <a:lstStyle/>
          <a:p>
            <a:pPr algn="l"/>
            <a:r>
              <a:rPr lang="en-US" sz="5400" b="1" dirty="0"/>
              <a:t>Launch a Space Mission</a:t>
            </a:r>
          </a:p>
        </p:txBody>
      </p:sp>
      <p:sp>
        <p:nvSpPr>
          <p:cNvPr id="3" name="Subtitle 2"/>
          <p:cNvSpPr>
            <a:spLocks noGrp="1"/>
          </p:cNvSpPr>
          <p:nvPr>
            <p:ph type="subTitle" idx="1"/>
          </p:nvPr>
        </p:nvSpPr>
        <p:spPr>
          <a:xfrm>
            <a:off x="1524000" y="3407022"/>
            <a:ext cx="9144000" cy="911117"/>
          </a:xfrm>
        </p:spPr>
        <p:txBody>
          <a:bodyPr>
            <a:noAutofit/>
          </a:bodyPr>
          <a:lstStyle/>
          <a:p>
            <a:pPr algn="l">
              <a:lnSpc>
                <a:spcPct val="100000"/>
              </a:lnSpc>
              <a:spcBef>
                <a:spcPts val="0"/>
              </a:spcBef>
            </a:pPr>
            <a:r>
              <a:rPr lang="en-US" sz="1600" dirty="0"/>
              <a:t>Participate in a nation-wide mission to launch approximately 500 PocketQube satellites in a Low Earth Orbit (LEO) off a second stage booster rocket.  The Great Aggregated Group Going to LEO Earth (GAGGLE) mission will be the largest deployment of satellite on a single launch and will demonstrate PocketQube technologies and sensors, conduct experiments and collect atmospheric data to analyzed by students and researchers across the United States.  </a:t>
            </a:r>
          </a:p>
          <a:p>
            <a:pPr algn="l">
              <a:lnSpc>
                <a:spcPct val="100000"/>
              </a:lnSpc>
              <a:spcBef>
                <a:spcPts val="0"/>
              </a:spcBef>
            </a:pPr>
            <a:endParaRPr lang="en-US" sz="1600" dirty="0"/>
          </a:p>
          <a:p>
            <a:pPr algn="l">
              <a:lnSpc>
                <a:spcPct val="100000"/>
              </a:lnSpc>
              <a:spcBef>
                <a:spcPts val="0"/>
              </a:spcBef>
            </a:pPr>
            <a:r>
              <a:rPr lang="en-US" sz="1600" dirty="0"/>
              <a:t> </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3626" t="23298" r="13796" b="21968"/>
          <a:stretch/>
        </p:blipFill>
        <p:spPr>
          <a:xfrm>
            <a:off x="4966636" y="80447"/>
            <a:ext cx="3493971" cy="2107933"/>
          </a:xfrm>
          <a:prstGeom prst="rect">
            <a:avLst/>
          </a:prstGeom>
        </p:spPr>
      </p:pic>
    </p:spTree>
    <p:extLst>
      <p:ext uri="{BB962C8B-B14F-4D97-AF65-F5344CB8AC3E}">
        <p14:creationId xmlns:p14="http://schemas.microsoft.com/office/powerpoint/2010/main" val="89871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21323"/>
            <a:ext cx="9144000" cy="1082357"/>
          </a:xfrm>
        </p:spPr>
        <p:txBody>
          <a:bodyPr>
            <a:normAutofit/>
          </a:bodyPr>
          <a:lstStyle/>
          <a:p>
            <a:r>
              <a:rPr lang="en-US" sz="4800" b="1" dirty="0"/>
              <a:t>Mission</a:t>
            </a:r>
          </a:p>
        </p:txBody>
      </p:sp>
      <p:sp>
        <p:nvSpPr>
          <p:cNvPr id="3" name="Subtitle 2"/>
          <p:cNvSpPr>
            <a:spLocks noGrp="1"/>
          </p:cNvSpPr>
          <p:nvPr>
            <p:ph type="subTitle" idx="1"/>
          </p:nvPr>
        </p:nvSpPr>
        <p:spPr>
          <a:xfrm>
            <a:off x="1524000" y="1696720"/>
            <a:ext cx="9144000" cy="3561080"/>
          </a:xfrm>
        </p:spPr>
        <p:txBody>
          <a:bodyPr>
            <a:normAutofit fontScale="62500" lnSpcReduction="20000"/>
          </a:bodyPr>
          <a:lstStyle/>
          <a:p>
            <a:pPr algn="l"/>
            <a:r>
              <a:rPr lang="en-US" dirty="0"/>
              <a:t>Twiggs Space Lab is dedicated to developing STEAM based products and curriculum to engage and inspire students to pursue interests in science, technology, engineering, arts, and math.  </a:t>
            </a:r>
            <a:r>
              <a:rPr lang="en-US" dirty="0">
                <a:solidFill>
                  <a:srgbClr val="FF3300"/>
                </a:solidFill>
              </a:rPr>
              <a:t>Develop a Tag Line – some concepts.</a:t>
            </a:r>
            <a:endParaRPr lang="en-US" dirty="0"/>
          </a:p>
          <a:p>
            <a:pPr algn="l"/>
            <a:endParaRPr lang="en-US" dirty="0"/>
          </a:p>
          <a:p>
            <a:pPr algn="l"/>
            <a:r>
              <a:rPr lang="en-US" dirty="0"/>
              <a:t>Expanding Curious Minds			 Stimulating Innovation</a:t>
            </a:r>
          </a:p>
          <a:p>
            <a:pPr algn="l"/>
            <a:r>
              <a:rPr lang="en-US" dirty="0"/>
              <a:t>Inspiring Curious Minds			</a:t>
            </a:r>
          </a:p>
          <a:p>
            <a:pPr algn="l"/>
            <a:r>
              <a:rPr lang="en-US" dirty="0"/>
              <a:t>New Horizons for Curious Minds</a:t>
            </a:r>
          </a:p>
          <a:p>
            <a:pPr algn="l"/>
            <a:r>
              <a:rPr lang="en-US" dirty="0"/>
              <a:t>Curious Minds in Action</a:t>
            </a:r>
          </a:p>
          <a:p>
            <a:pPr algn="l"/>
            <a:r>
              <a:rPr lang="en-US" dirty="0"/>
              <a:t>Elevating Innovation through Curiosity		Accelerating Curiosity through Innovation</a:t>
            </a:r>
          </a:p>
          <a:p>
            <a:pPr algn="l"/>
            <a:r>
              <a:rPr lang="en-US" dirty="0"/>
              <a:t>Accelerating Curiosity through Innovation		</a:t>
            </a:r>
          </a:p>
          <a:p>
            <a:pPr algn="l"/>
            <a:r>
              <a:rPr lang="en-US" dirty="0"/>
              <a:t>Elevating Curiosity			</a:t>
            </a:r>
          </a:p>
          <a:p>
            <a:pPr algn="l"/>
            <a:r>
              <a:rPr lang="en-US" dirty="0"/>
              <a:t>Accelerating Curiosity</a:t>
            </a:r>
          </a:p>
          <a:p>
            <a:pPr algn="l"/>
            <a:r>
              <a:rPr lang="en-US" dirty="0"/>
              <a:t> </a:t>
            </a:r>
            <a:r>
              <a:rPr lang="en-US" dirty="0">
                <a:hlinkClick r:id="rId2"/>
              </a:rPr>
              <a:t>http://www.nsf.gov/pubs/2016/nsf16049/nsf16049.jsp</a:t>
            </a:r>
            <a:endParaRPr lang="en-US" dirty="0"/>
          </a:p>
          <a:p>
            <a:pPr algn="l"/>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900" y="4287520"/>
            <a:ext cx="3213100" cy="2570480"/>
          </a:xfrm>
          <a:prstGeom prst="rect">
            <a:avLst/>
          </a:prstGeom>
        </p:spPr>
      </p:pic>
    </p:spTree>
    <p:extLst>
      <p:ext uri="{BB962C8B-B14F-4D97-AF65-F5344CB8AC3E}">
        <p14:creationId xmlns:p14="http://schemas.microsoft.com/office/powerpoint/2010/main" val="428562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kentuckyspace.com/images/stories/bob_twiggs_at_msu.jpg"/>
          <p:cNvPicPr/>
          <p:nvPr/>
        </p:nvPicPr>
        <p:blipFill rotWithShape="1">
          <a:blip r:embed="rId2">
            <a:extLst>
              <a:ext uri="{28A0092B-C50C-407E-A947-70E740481C1C}">
                <a14:useLocalDpi xmlns:a14="http://schemas.microsoft.com/office/drawing/2010/main" val="0"/>
              </a:ext>
            </a:extLst>
          </a:blip>
          <a:srcRect/>
          <a:stretch/>
        </p:blipFill>
        <p:spPr bwMode="auto">
          <a:xfrm>
            <a:off x="9116476" y="3965770"/>
            <a:ext cx="2877492" cy="1974319"/>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1127" y="321732"/>
            <a:ext cx="4510616" cy="3608493"/>
          </a:xfrm>
          <a:prstGeom prst="rect">
            <a:avLst/>
          </a:prstGeom>
        </p:spPr>
      </p:pic>
      <p:sp>
        <p:nvSpPr>
          <p:cNvPr id="7" name="Freeform 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Title 1"/>
          <p:cNvSpPr>
            <a:spLocks noGrp="1"/>
          </p:cNvSpPr>
          <p:nvPr>
            <p:ph type="ctrTitle"/>
          </p:nvPr>
        </p:nvSpPr>
        <p:spPr>
          <a:xfrm>
            <a:off x="746596" y="506872"/>
            <a:ext cx="4948428" cy="780031"/>
          </a:xfrm>
        </p:spPr>
        <p:txBody>
          <a:bodyPr anchor="t">
            <a:normAutofit fontScale="90000"/>
          </a:bodyPr>
          <a:lstStyle/>
          <a:p>
            <a:pPr algn="l"/>
            <a:r>
              <a:rPr lang="en-US" sz="5400" b="1" dirty="0">
                <a:solidFill>
                  <a:schemeClr val="bg1"/>
                </a:solidFill>
              </a:rPr>
              <a:t>Our Founder</a:t>
            </a:r>
          </a:p>
        </p:txBody>
      </p:sp>
      <p:sp>
        <p:nvSpPr>
          <p:cNvPr id="3" name="Subtitle 2"/>
          <p:cNvSpPr>
            <a:spLocks noGrp="1"/>
          </p:cNvSpPr>
          <p:nvPr>
            <p:ph type="subTitle" idx="1"/>
          </p:nvPr>
        </p:nvSpPr>
        <p:spPr>
          <a:xfrm>
            <a:off x="655410" y="1473170"/>
            <a:ext cx="5130800" cy="5130830"/>
          </a:xfrm>
        </p:spPr>
        <p:txBody>
          <a:bodyPr anchor="b">
            <a:normAutofit fontScale="92500" lnSpcReduction="10000"/>
          </a:bodyPr>
          <a:lstStyle/>
          <a:p>
            <a:pPr algn="l">
              <a:lnSpc>
                <a:spcPct val="110000"/>
              </a:lnSpc>
            </a:pPr>
            <a:r>
              <a:rPr lang="en-US" sz="1800" dirty="0">
                <a:solidFill>
                  <a:schemeClr val="bg1"/>
                </a:solidFill>
              </a:rPr>
              <a:t>Robert Twiggs has been a professor of </a:t>
            </a:r>
            <a:r>
              <a:rPr lang="en-US" sz="1800" dirty="0" err="1">
                <a:solidFill>
                  <a:schemeClr val="bg1"/>
                </a:solidFill>
              </a:rPr>
              <a:t>astronautical</a:t>
            </a:r>
            <a:r>
              <a:rPr lang="en-US" sz="1800" dirty="0">
                <a:solidFill>
                  <a:schemeClr val="bg1"/>
                </a:solidFill>
              </a:rPr>
              <a:t> engineering at Morehead State University since July 2009, where he was instrumental in the development of a space systems curriculum. Prior to his time at MSU, Professor Twiggs was a consulting professor in the aeronautics and astronautics at Stanford University for 14 years. He is responsible for developing the curriculum for students interested in designing, building and operating small space experiments. He developed the original concepts for the </a:t>
            </a:r>
            <a:r>
              <a:rPr lang="en-US" sz="1800" dirty="0" err="1">
                <a:solidFill>
                  <a:schemeClr val="bg1"/>
                </a:solidFill>
              </a:rPr>
              <a:t>CricketSat</a:t>
            </a:r>
            <a:r>
              <a:rPr lang="en-US" sz="1800" dirty="0">
                <a:solidFill>
                  <a:schemeClr val="bg1"/>
                </a:solidFill>
              </a:rPr>
              <a:t>, </a:t>
            </a:r>
            <a:r>
              <a:rPr lang="en-US" sz="1800" dirty="0" err="1">
                <a:solidFill>
                  <a:schemeClr val="bg1"/>
                </a:solidFill>
              </a:rPr>
              <a:t>CanSat</a:t>
            </a:r>
            <a:r>
              <a:rPr lang="en-US" sz="1800" dirty="0">
                <a:solidFill>
                  <a:schemeClr val="bg1"/>
                </a:solidFill>
              </a:rPr>
              <a:t>, CubeSat and </a:t>
            </a:r>
            <a:r>
              <a:rPr lang="en-US" sz="1800" dirty="0" err="1">
                <a:solidFill>
                  <a:schemeClr val="bg1"/>
                </a:solidFill>
              </a:rPr>
              <a:t>PocketQub</a:t>
            </a:r>
            <a:r>
              <a:rPr lang="en-US" sz="1800" dirty="0">
                <a:solidFill>
                  <a:schemeClr val="bg1"/>
                </a:solidFill>
              </a:rPr>
              <a:t> for educational applications for use in space. In 2010 he was selected by the Space News publication as one of 10 space professionals “That Made a Difference in Space”. One of his recent publications is as a co-author of the article “Citizen Satellites” in the February 2011 Scientific American. He has a bachelor's degree in electrical engineering from the University of Idaho and an master's degree in electrical engineering from Stanford University</a:t>
            </a:r>
            <a:r>
              <a:rPr lang="en-US" sz="2000" dirty="0">
                <a:solidFill>
                  <a:schemeClr val="bg1"/>
                </a:solidFill>
              </a:rPr>
              <a:t>.</a:t>
            </a:r>
          </a:p>
          <a:p>
            <a:pPr algn="l">
              <a:lnSpc>
                <a:spcPct val="70000"/>
              </a:lnSpc>
            </a:pPr>
            <a:endParaRPr lang="en-US" sz="800" dirty="0">
              <a:solidFill>
                <a:schemeClr val="bg1"/>
              </a:solidFill>
            </a:endParaRPr>
          </a:p>
        </p:txBody>
      </p:sp>
      <p:sp>
        <p:nvSpPr>
          <p:cNvPr id="6" name="TextBox 5"/>
          <p:cNvSpPr txBox="1"/>
          <p:nvPr/>
        </p:nvSpPr>
        <p:spPr>
          <a:xfrm>
            <a:off x="9846645" y="6015789"/>
            <a:ext cx="2147324" cy="523220"/>
          </a:xfrm>
          <a:prstGeom prst="rect">
            <a:avLst/>
          </a:prstGeom>
          <a:noFill/>
        </p:spPr>
        <p:txBody>
          <a:bodyPr wrap="square" rtlCol="0">
            <a:spAutoFit/>
          </a:bodyPr>
          <a:lstStyle/>
          <a:p>
            <a:pPr algn="r"/>
            <a:r>
              <a:rPr lang="en-US" sz="1400" dirty="0"/>
              <a:t>Robert Twiggs, President</a:t>
            </a:r>
          </a:p>
          <a:p>
            <a:pPr algn="r"/>
            <a:r>
              <a:rPr lang="en-US" sz="1400" dirty="0"/>
              <a:t>Twiggs Space Lab</a:t>
            </a:r>
          </a:p>
        </p:txBody>
      </p:sp>
    </p:spTree>
    <p:extLst>
      <p:ext uri="{BB962C8B-B14F-4D97-AF65-F5344CB8AC3E}">
        <p14:creationId xmlns:p14="http://schemas.microsoft.com/office/powerpoint/2010/main" val="400416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021821" y="3812954"/>
            <a:ext cx="6465287" cy="1516014"/>
          </a:xfrm>
        </p:spPr>
        <p:txBody>
          <a:bodyPr>
            <a:normAutofit/>
          </a:bodyPr>
          <a:lstStyle/>
          <a:p>
            <a:pPr algn="l"/>
            <a:r>
              <a:rPr lang="en-US" sz="4800" dirty="0">
                <a:solidFill>
                  <a:schemeClr val="bg1"/>
                </a:solidFill>
              </a:rPr>
              <a:t>Jiggy</a:t>
            </a:r>
          </a:p>
        </p:txBody>
      </p:sp>
      <p:sp>
        <p:nvSpPr>
          <p:cNvPr id="3" name="Subtitle 2"/>
          <p:cNvSpPr>
            <a:spLocks noGrp="1"/>
          </p:cNvSpPr>
          <p:nvPr>
            <p:ph type="subTitle" idx="1"/>
          </p:nvPr>
        </p:nvSpPr>
        <p:spPr>
          <a:xfrm>
            <a:off x="5021821" y="5550568"/>
            <a:ext cx="6465286" cy="602551"/>
          </a:xfrm>
        </p:spPr>
        <p:txBody>
          <a:bodyPr>
            <a:normAutofit lnSpcReduction="10000"/>
          </a:bodyPr>
          <a:lstStyle/>
          <a:p>
            <a:pPr algn="l"/>
            <a:r>
              <a:rPr lang="en-US" sz="2000" dirty="0">
                <a:solidFill>
                  <a:schemeClr val="accent1"/>
                </a:solidFill>
              </a:rPr>
              <a:t>Learn about electronics, solder components, and designing and creating your own very active Jiggy.   </a:t>
            </a:r>
            <a:endParaRPr lang="en-US" sz="2000" dirty="0">
              <a:solidFill>
                <a:schemeClr val="bg1"/>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933" y="-455437"/>
            <a:ext cx="4814103" cy="385128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35" y="3469054"/>
            <a:ext cx="3752506" cy="3049656"/>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35" y="230420"/>
            <a:ext cx="3752506" cy="3049656"/>
          </a:xfrm>
          <a:prstGeom prst="rect">
            <a:avLst/>
          </a:prstGeom>
        </p:spPr>
      </p:pic>
    </p:spTree>
    <p:extLst>
      <p:ext uri="{BB962C8B-B14F-4D97-AF65-F5344CB8AC3E}">
        <p14:creationId xmlns:p14="http://schemas.microsoft.com/office/powerpoint/2010/main" val="45488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804" y="931421"/>
            <a:ext cx="3529109" cy="28232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35" y="931421"/>
            <a:ext cx="3526424" cy="2865219"/>
          </a:xfrm>
          <a:prstGeom prst="rect">
            <a:avLst/>
          </a:prstGeom>
        </p:spPr>
      </p:pic>
      <p:cxnSp>
        <p:nvCxnSpPr>
          <p:cNvPr id="9" name="Straight Connector 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5360" y="5778706"/>
            <a:ext cx="10241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42996" y="4571216"/>
            <a:ext cx="10906008" cy="1115415"/>
          </a:xfrm>
        </p:spPr>
        <p:txBody>
          <a:bodyPr>
            <a:normAutofit/>
          </a:bodyPr>
          <a:lstStyle/>
          <a:p>
            <a:r>
              <a:rPr lang="en-US" dirty="0"/>
              <a:t>Cricket Sat</a:t>
            </a:r>
          </a:p>
        </p:txBody>
      </p:sp>
      <p:sp>
        <p:nvSpPr>
          <p:cNvPr id="3" name="Subtitle 2"/>
          <p:cNvSpPr>
            <a:spLocks noGrp="1"/>
          </p:cNvSpPr>
          <p:nvPr>
            <p:ph type="subTitle" idx="1"/>
          </p:nvPr>
        </p:nvSpPr>
        <p:spPr>
          <a:xfrm>
            <a:off x="642996" y="5859140"/>
            <a:ext cx="10906008" cy="497210"/>
          </a:xfrm>
        </p:spPr>
        <p:txBody>
          <a:bodyPr>
            <a:normAutofit/>
          </a:bodyPr>
          <a:lstStyle/>
          <a:p>
            <a:r>
              <a:rPr lang="en-US" dirty="0"/>
              <a:t>Build and launch a small satellite to collect atmospheric data.</a:t>
            </a:r>
          </a:p>
        </p:txBody>
      </p:sp>
      <p:pic>
        <p:nvPicPr>
          <p:cNvPr id="10" name="Picture 9"/>
          <p:cNvPicPr/>
          <p:nvPr/>
        </p:nvPicPr>
        <p:blipFill rotWithShape="1">
          <a:blip r:embed="rId4"/>
          <a:srcRect l="6838" t="7597" r="16773" b="7313"/>
          <a:stretch/>
        </p:blipFill>
        <p:spPr bwMode="auto">
          <a:xfrm>
            <a:off x="7894320" y="1106118"/>
            <a:ext cx="4206286" cy="2515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23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8331" r="21459" b="-1"/>
          <a:stretch/>
        </p:blipFill>
        <p:spPr>
          <a:xfrm>
            <a:off x="317635" y="321733"/>
            <a:ext cx="4160452" cy="621453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34" r="2521" b="3"/>
          <a:stretch/>
        </p:blipFill>
        <p:spPr>
          <a:xfrm>
            <a:off x="4638955" y="321733"/>
            <a:ext cx="3539976" cy="298581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15550"/>
          <a:stretch/>
        </p:blipFill>
        <p:spPr>
          <a:xfrm>
            <a:off x="8348570" y="321734"/>
            <a:ext cx="3535590" cy="2985818"/>
          </a:xfrm>
          <a:prstGeom prst="rect">
            <a:avLst/>
          </a:prstGeom>
        </p:spPr>
      </p:pic>
      <p:sp>
        <p:nvSpPr>
          <p:cNvPr id="2" name="Title 1"/>
          <p:cNvSpPr>
            <a:spLocks noGrp="1"/>
          </p:cNvSpPr>
          <p:nvPr>
            <p:ph type="ctrTitle"/>
          </p:nvPr>
        </p:nvSpPr>
        <p:spPr>
          <a:xfrm>
            <a:off x="5021821" y="3812954"/>
            <a:ext cx="6465287" cy="1516014"/>
          </a:xfrm>
        </p:spPr>
        <p:txBody>
          <a:bodyPr>
            <a:normAutofit/>
          </a:bodyPr>
          <a:lstStyle/>
          <a:p>
            <a:pPr algn="l"/>
            <a:r>
              <a:rPr lang="en-US" sz="4800">
                <a:solidFill>
                  <a:schemeClr val="bg1"/>
                </a:solidFill>
              </a:rPr>
              <a:t>Desktop Sat</a:t>
            </a:r>
          </a:p>
        </p:txBody>
      </p:sp>
      <p:sp>
        <p:nvSpPr>
          <p:cNvPr id="3" name="Subtitle 2"/>
          <p:cNvSpPr>
            <a:spLocks noGrp="1"/>
          </p:cNvSpPr>
          <p:nvPr>
            <p:ph type="subTitle" idx="1"/>
          </p:nvPr>
        </p:nvSpPr>
        <p:spPr>
          <a:xfrm>
            <a:off x="5021821" y="5550568"/>
            <a:ext cx="6465286" cy="602551"/>
          </a:xfrm>
        </p:spPr>
        <p:txBody>
          <a:bodyPr>
            <a:normAutofit/>
          </a:bodyPr>
          <a:lstStyle/>
          <a:p>
            <a:pPr algn="l">
              <a:lnSpc>
                <a:spcPct val="80000"/>
              </a:lnSpc>
            </a:pPr>
            <a:r>
              <a:rPr lang="en-US" sz="2000" dirty="0">
                <a:solidFill>
                  <a:schemeClr val="accent1"/>
                </a:solidFill>
              </a:rPr>
              <a:t>Build a working CubeSat capable of collecting and transmitting data based on payload sensors.</a:t>
            </a:r>
          </a:p>
        </p:txBody>
      </p:sp>
    </p:spTree>
    <p:extLst>
      <p:ext uri="{BB962C8B-B14F-4D97-AF65-F5344CB8AC3E}">
        <p14:creationId xmlns:p14="http://schemas.microsoft.com/office/powerpoint/2010/main" val="56406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26" r="-1" b="533"/>
          <a:stretch/>
        </p:blipFill>
        <p:spPr>
          <a:xfrm>
            <a:off x="317635" y="3509433"/>
            <a:ext cx="4160452" cy="3026833"/>
          </a:xfrm>
          <a:prstGeom prst="rect">
            <a:avLst/>
          </a:prstGeom>
        </p:spPr>
      </p:pic>
      <p:pic>
        <p:nvPicPr>
          <p:cNvPr id="6" name="Picture 5" descr="C:\Users\kmcra\AppData\Local\Microsoft\Windows\INetCacheContent.Word\IMG_0394.jpg"/>
          <p:cNvPicPr/>
          <p:nvPr/>
        </p:nvPicPr>
        <p:blipFill rotWithShape="1">
          <a:blip r:embed="rId3">
            <a:extLst>
              <a:ext uri="{28A0092B-C50C-407E-A947-70E740481C1C}">
                <a14:useLocalDpi xmlns:a14="http://schemas.microsoft.com/office/drawing/2010/main" val="0"/>
              </a:ext>
            </a:extLst>
          </a:blip>
          <a:srcRect r="11083" b="3"/>
          <a:stretch/>
        </p:blipFill>
        <p:spPr bwMode="auto">
          <a:xfrm>
            <a:off x="4638955" y="321733"/>
            <a:ext cx="3539976" cy="2985818"/>
          </a:xfrm>
          <a:prstGeom prst="rect">
            <a:avLst/>
          </a:prstGeom>
          <a:noFill/>
        </p:spPr>
      </p:pic>
      <p:pic>
        <p:nvPicPr>
          <p:cNvPr id="5" name="Picture 4" descr="C:\Users\kmcra\AppData\Local\Microsoft\Windows\INetCacheContent.Word\IMG_0395 (2).jpg"/>
          <p:cNvPicPr/>
          <p:nvPr/>
        </p:nvPicPr>
        <p:blipFill rotWithShape="1">
          <a:blip r:embed="rId4" cstate="print">
            <a:extLst>
              <a:ext uri="{28A0092B-C50C-407E-A947-70E740481C1C}">
                <a14:useLocalDpi xmlns:a14="http://schemas.microsoft.com/office/drawing/2010/main" val="0"/>
              </a:ext>
            </a:extLst>
          </a:blip>
          <a:srcRect r="11193" b="3"/>
          <a:stretch/>
        </p:blipFill>
        <p:spPr bwMode="auto">
          <a:xfrm>
            <a:off x="8348570" y="321734"/>
            <a:ext cx="3535590" cy="2985818"/>
          </a:xfrm>
          <a:prstGeom prst="rect">
            <a:avLst/>
          </a:prstGeom>
          <a:noFill/>
        </p:spPr>
      </p:pic>
      <p:pic>
        <p:nvPicPr>
          <p:cNvPr id="7" name="Picture 6" descr="C:\Users\kmcra\AppData\Local\Microsoft\Windows\INetCacheContent.Word\IMG_0389.jpg"/>
          <p:cNvPicPr/>
          <p:nvPr/>
        </p:nvPicPr>
        <p:blipFill rotWithShape="1">
          <a:blip r:embed="rId5">
            <a:extLst>
              <a:ext uri="{28A0092B-C50C-407E-A947-70E740481C1C}">
                <a14:useLocalDpi xmlns:a14="http://schemas.microsoft.com/office/drawing/2010/main" val="0"/>
              </a:ext>
            </a:extLst>
          </a:blip>
          <a:srcRect l="30101" r="15220"/>
          <a:stretch/>
        </p:blipFill>
        <p:spPr bwMode="auto">
          <a:xfrm rot="5400000">
            <a:off x="880058" y="-240690"/>
            <a:ext cx="3026834" cy="4151681"/>
          </a:xfrm>
          <a:prstGeom prst="rect">
            <a:avLst/>
          </a:prstGeom>
          <a:noFill/>
        </p:spPr>
      </p:pic>
      <p:sp>
        <p:nvSpPr>
          <p:cNvPr id="2" name="Title 1"/>
          <p:cNvSpPr>
            <a:spLocks noGrp="1"/>
          </p:cNvSpPr>
          <p:nvPr>
            <p:ph type="ctrTitle"/>
          </p:nvPr>
        </p:nvSpPr>
        <p:spPr>
          <a:xfrm>
            <a:off x="5021821" y="3812954"/>
            <a:ext cx="6465287" cy="1516014"/>
          </a:xfrm>
        </p:spPr>
        <p:txBody>
          <a:bodyPr>
            <a:normAutofit/>
          </a:bodyPr>
          <a:lstStyle/>
          <a:p>
            <a:pPr algn="l"/>
            <a:r>
              <a:rPr lang="en-US" sz="4800" b="1" dirty="0">
                <a:solidFill>
                  <a:schemeClr val="bg1"/>
                </a:solidFill>
              </a:rPr>
              <a:t>Electronics</a:t>
            </a:r>
          </a:p>
        </p:txBody>
      </p:sp>
      <p:sp>
        <p:nvSpPr>
          <p:cNvPr id="3" name="Subtitle 2"/>
          <p:cNvSpPr>
            <a:spLocks noGrp="1"/>
          </p:cNvSpPr>
          <p:nvPr>
            <p:ph type="subTitle" idx="1"/>
          </p:nvPr>
        </p:nvSpPr>
        <p:spPr>
          <a:xfrm>
            <a:off x="5021821" y="5550568"/>
            <a:ext cx="6465286" cy="859659"/>
          </a:xfrm>
        </p:spPr>
        <p:txBody>
          <a:bodyPr>
            <a:normAutofit/>
          </a:bodyPr>
          <a:lstStyle/>
          <a:p>
            <a:pPr algn="l">
              <a:lnSpc>
                <a:spcPct val="80000"/>
              </a:lnSpc>
            </a:pPr>
            <a:r>
              <a:rPr lang="en-US" sz="1600" dirty="0">
                <a:solidFill>
                  <a:schemeClr val="accent1"/>
                </a:solidFill>
              </a:rPr>
              <a:t>Learn to design, program and test various electronic configurations using multiple sensors to create a control module for a nanosatellite to meet your mission requirements.</a:t>
            </a:r>
          </a:p>
          <a:p>
            <a:pPr algn="l">
              <a:lnSpc>
                <a:spcPct val="80000"/>
              </a:lnSpc>
            </a:pPr>
            <a:endParaRPr lang="en-US" sz="1600" dirty="0">
              <a:solidFill>
                <a:schemeClr val="accent1"/>
              </a:solidFill>
            </a:endParaRPr>
          </a:p>
          <a:p>
            <a:pPr algn="l">
              <a:lnSpc>
                <a:spcPct val="70000"/>
              </a:lnSpc>
            </a:pPr>
            <a:endParaRPr lang="en-US" sz="1400" dirty="0">
              <a:solidFill>
                <a:schemeClr val="accent1"/>
              </a:solidFill>
            </a:endParaRPr>
          </a:p>
        </p:txBody>
      </p:sp>
    </p:spTree>
    <p:extLst>
      <p:ext uri="{BB962C8B-B14F-4D97-AF65-F5344CB8AC3E}">
        <p14:creationId xmlns:p14="http://schemas.microsoft.com/office/powerpoint/2010/main" val="249341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8916" r="-2" b="-2"/>
          <a:stretch/>
        </p:blipFill>
        <p:spPr>
          <a:xfrm>
            <a:off x="317635" y="299363"/>
            <a:ext cx="4160452" cy="383116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609" r="-1" b="12616"/>
          <a:stretch/>
        </p:blipFill>
        <p:spPr>
          <a:xfrm>
            <a:off x="317635" y="4295494"/>
            <a:ext cx="4160452" cy="2222497"/>
          </a:xfrm>
          <a:prstGeom prst="rect">
            <a:avLst/>
          </a:prstGeom>
        </p:spPr>
      </p:pic>
      <p:sp>
        <p:nvSpPr>
          <p:cNvPr id="2" name="Title 1"/>
          <p:cNvSpPr>
            <a:spLocks noGrp="1"/>
          </p:cNvSpPr>
          <p:nvPr>
            <p:ph type="ctrTitle"/>
          </p:nvPr>
        </p:nvSpPr>
        <p:spPr>
          <a:xfrm>
            <a:off x="5021821" y="3812954"/>
            <a:ext cx="6465287" cy="1516014"/>
          </a:xfrm>
        </p:spPr>
        <p:txBody>
          <a:bodyPr>
            <a:normAutofit/>
          </a:bodyPr>
          <a:lstStyle/>
          <a:p>
            <a:pPr algn="l"/>
            <a:r>
              <a:rPr lang="en-US" sz="4800">
                <a:solidFill>
                  <a:schemeClr val="bg1"/>
                </a:solidFill>
              </a:rPr>
              <a:t>PocketQube</a:t>
            </a:r>
          </a:p>
        </p:txBody>
      </p:sp>
      <p:sp>
        <p:nvSpPr>
          <p:cNvPr id="3" name="Subtitle 2"/>
          <p:cNvSpPr>
            <a:spLocks noGrp="1"/>
          </p:cNvSpPr>
          <p:nvPr>
            <p:ph type="subTitle" idx="1"/>
          </p:nvPr>
        </p:nvSpPr>
        <p:spPr>
          <a:xfrm>
            <a:off x="5021821" y="5550568"/>
            <a:ext cx="6465286" cy="602551"/>
          </a:xfrm>
        </p:spPr>
        <p:txBody>
          <a:bodyPr>
            <a:normAutofit/>
          </a:bodyPr>
          <a:lstStyle/>
          <a:p>
            <a:pPr algn="l">
              <a:lnSpc>
                <a:spcPct val="80000"/>
              </a:lnSpc>
            </a:pPr>
            <a:r>
              <a:rPr lang="en-US" sz="2000">
                <a:solidFill>
                  <a:schemeClr val="accent1"/>
                </a:solidFill>
              </a:rPr>
              <a:t>Design, build and launch a PocketQube satellite on a high altitude balloon. </a:t>
            </a:r>
          </a:p>
        </p:txBody>
      </p:sp>
      <p:pic>
        <p:nvPicPr>
          <p:cNvPr id="23" name="Picture 22"/>
          <p:cNvPicPr/>
          <p:nvPr/>
        </p:nvPicPr>
        <p:blipFill rotWithShape="1">
          <a:blip r:embed="rId4"/>
          <a:srcRect l="28419" t="24691" r="29808" b="20228"/>
          <a:stretch/>
        </p:blipFill>
        <p:spPr bwMode="auto">
          <a:xfrm>
            <a:off x="4636135" y="319092"/>
            <a:ext cx="3857416" cy="2866187"/>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5"/>
          <a:srcRect l="22394" t="31142" r="44243" b="11984"/>
          <a:stretch/>
        </p:blipFill>
        <p:spPr bwMode="auto">
          <a:xfrm>
            <a:off x="8651599" y="297594"/>
            <a:ext cx="3148973" cy="28876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52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470" r="-1" b="12142"/>
          <a:stretch/>
        </p:blipFill>
        <p:spPr>
          <a:xfrm>
            <a:off x="317635" y="2705099"/>
            <a:ext cx="4160452" cy="383116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736" r="3" b="3"/>
          <a:stretch/>
        </p:blipFill>
        <p:spPr>
          <a:xfrm>
            <a:off x="7574805" y="299363"/>
            <a:ext cx="4308687" cy="30081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6967" r="-1" b="-1"/>
          <a:stretch/>
        </p:blipFill>
        <p:spPr>
          <a:xfrm>
            <a:off x="4638675" y="299364"/>
            <a:ext cx="2775313" cy="300818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0609" r="-1" b="12616"/>
          <a:stretch/>
        </p:blipFill>
        <p:spPr>
          <a:xfrm>
            <a:off x="317635" y="321733"/>
            <a:ext cx="4160452" cy="2222497"/>
          </a:xfrm>
          <a:prstGeom prst="rect">
            <a:avLst/>
          </a:prstGeom>
        </p:spPr>
      </p:pic>
      <p:sp>
        <p:nvSpPr>
          <p:cNvPr id="2" name="Title 1"/>
          <p:cNvSpPr>
            <a:spLocks noGrp="1"/>
          </p:cNvSpPr>
          <p:nvPr>
            <p:ph type="ctrTitle"/>
          </p:nvPr>
        </p:nvSpPr>
        <p:spPr>
          <a:xfrm>
            <a:off x="5021821" y="3812954"/>
            <a:ext cx="6465287" cy="1516014"/>
          </a:xfrm>
        </p:spPr>
        <p:txBody>
          <a:bodyPr>
            <a:normAutofit/>
          </a:bodyPr>
          <a:lstStyle/>
          <a:p>
            <a:pPr algn="l"/>
            <a:r>
              <a:rPr lang="en-US" sz="4400" b="1" dirty="0">
                <a:solidFill>
                  <a:schemeClr val="bg1"/>
                </a:solidFill>
              </a:rPr>
              <a:t>Visit a Space Science Center</a:t>
            </a:r>
          </a:p>
        </p:txBody>
      </p:sp>
      <p:sp>
        <p:nvSpPr>
          <p:cNvPr id="3" name="Subtitle 2"/>
          <p:cNvSpPr>
            <a:spLocks noGrp="1"/>
          </p:cNvSpPr>
          <p:nvPr>
            <p:ph type="subTitle" idx="1"/>
          </p:nvPr>
        </p:nvSpPr>
        <p:spPr>
          <a:xfrm>
            <a:off x="5021821" y="5550568"/>
            <a:ext cx="6465286" cy="782855"/>
          </a:xfrm>
        </p:spPr>
        <p:txBody>
          <a:bodyPr>
            <a:normAutofit fontScale="92500" lnSpcReduction="20000"/>
          </a:bodyPr>
          <a:lstStyle/>
          <a:p>
            <a:pPr algn="l"/>
            <a:r>
              <a:rPr lang="en-US" sz="1600" dirty="0">
                <a:solidFill>
                  <a:srgbClr val="CCA771"/>
                </a:solidFill>
              </a:rPr>
              <a:t>Visit the Morehead Space and Science Center and tour their research laboratory and test facilities where nanosatellites are being design, built, tested, and prepared for launch.  The Lunar </a:t>
            </a:r>
            <a:r>
              <a:rPr lang="en-US" sz="1600" dirty="0" err="1">
                <a:solidFill>
                  <a:srgbClr val="CCA771"/>
                </a:solidFill>
              </a:rPr>
              <a:t>IceCube</a:t>
            </a:r>
            <a:r>
              <a:rPr lang="en-US" sz="1600" dirty="0">
                <a:solidFill>
                  <a:srgbClr val="CCA771"/>
                </a:solidFill>
              </a:rPr>
              <a:t> mission will fly about the NASA Space Launch System EM1 mission in 2018.  Images courtesy of MSU.</a:t>
            </a:r>
          </a:p>
          <a:p>
            <a:pPr algn="l">
              <a:lnSpc>
                <a:spcPct val="70000"/>
              </a:lnSpc>
            </a:pPr>
            <a:endParaRPr lang="en-US" sz="1300" dirty="0">
              <a:solidFill>
                <a:srgbClr val="CCA771"/>
              </a:solidFill>
            </a:endParaRPr>
          </a:p>
        </p:txBody>
      </p:sp>
    </p:spTree>
    <p:extLst>
      <p:ext uri="{BB962C8B-B14F-4D97-AF65-F5344CB8AC3E}">
        <p14:creationId xmlns:p14="http://schemas.microsoft.com/office/powerpoint/2010/main" val="324547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455</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STEAM Pilot Program</vt:lpstr>
      <vt:lpstr>Mission</vt:lpstr>
      <vt:lpstr>Our Founder</vt:lpstr>
      <vt:lpstr>Jiggy</vt:lpstr>
      <vt:lpstr>Cricket Sat</vt:lpstr>
      <vt:lpstr>Desktop Sat</vt:lpstr>
      <vt:lpstr>Electronics</vt:lpstr>
      <vt:lpstr>PocketQube</vt:lpstr>
      <vt:lpstr>Visit a Space Science Center</vt:lpstr>
      <vt:lpstr>Launch a Space 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Craft</dc:creator>
  <cp:lastModifiedBy>Matt Craft</cp:lastModifiedBy>
  <cp:revision>31</cp:revision>
  <dcterms:created xsi:type="dcterms:W3CDTF">2016-08-13T19:24:07Z</dcterms:created>
  <dcterms:modified xsi:type="dcterms:W3CDTF">2016-08-14T16:58:47Z</dcterms:modified>
</cp:coreProperties>
</file>