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90" d="100"/>
          <a:sy n="90" d="100"/>
        </p:scale>
        <p:origin x="-80" y="26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CA" sz="1200" b="0" i="0" u="none" strike="noStrike" cap="none">
                <a:solidFill>
                  <a:schemeClr val="dk1"/>
                </a:solidFill>
                <a:latin typeface="Calibri"/>
                <a:ea typeface="Calibri"/>
                <a:cs typeface="Calibri"/>
                <a:sym typeface="Calibri"/>
              </a:rPr>
              <a:t>‹#›</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77751507"/>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86" name="Shape 86"/>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92" name="Shape 9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98" name="Shape 98"/>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04" name="Shape 104"/>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10" name="Shape 110"/>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6" name="Shape 11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17" name="Shape 11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CA" sz="1200">
                <a:solidFill>
                  <a:schemeClr val="dk1"/>
                </a:solidFill>
                <a:latin typeface="Calibri"/>
                <a:ea typeface="Calibri"/>
                <a:cs typeface="Calibri"/>
                <a:sym typeface="Calibri"/>
              </a:rPr>
              <a:t>6</a:t>
            </a:fld>
            <a:endParaRPr lang="en-CA"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25" name="Shape 125"/>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2" name="Shape 13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33" name="Shape 13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CA" sz="1200">
                <a:solidFill>
                  <a:schemeClr val="dk1"/>
                </a:solidFill>
                <a:latin typeface="Calibri"/>
                <a:ea typeface="Calibri"/>
                <a:cs typeface="Calibri"/>
                <a:sym typeface="Calibri"/>
              </a:rPr>
              <a:t>8</a:t>
            </a:fld>
            <a:endParaRPr lang="en-CA"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1122362"/>
            <a:ext cx="77724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1143000" y="3602037"/>
            <a:ext cx="6858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b="0" i="0" u="none" strike="noStrike" cap="none">
                <a:solidFill>
                  <a:srgbClr val="888888"/>
                </a:solidFill>
                <a:latin typeface="Calibri"/>
                <a:ea typeface="Calibri"/>
                <a:cs typeface="Calibri"/>
                <a:sym typeface="Calibri"/>
              </a:rPr>
              <a:t>‹#›</a:t>
            </a:fld>
            <a:endParaRPr lang="en-CA"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2396330" y="57943"/>
            <a:ext cx="4351338" cy="78867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a:solidFill>
                  <a:srgbClr val="888888"/>
                </a:solidFill>
                <a:latin typeface="Calibri"/>
                <a:ea typeface="Calibri"/>
                <a:cs typeface="Calibri"/>
                <a:sym typeface="Calibri"/>
              </a:rPr>
              <a:t>‹#›</a:t>
            </a:fld>
            <a:endParaRPr lang="en-CA"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623593" y="2285206"/>
            <a:ext cx="5811838" cy="1971675"/>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623093" y="370681"/>
            <a:ext cx="5811838" cy="5800725"/>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a:solidFill>
                  <a:srgbClr val="888888"/>
                </a:solidFill>
                <a:latin typeface="Calibri"/>
                <a:ea typeface="Calibri"/>
                <a:cs typeface="Calibri"/>
                <a:sym typeface="Calibri"/>
              </a:rPr>
              <a:t>‹#›</a:t>
            </a:fld>
            <a:endParaRPr lang="en-CA"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a:solidFill>
                  <a:srgbClr val="888888"/>
                </a:solidFill>
                <a:latin typeface="Calibri"/>
                <a:ea typeface="Calibri"/>
                <a:cs typeface="Calibri"/>
                <a:sym typeface="Calibri"/>
              </a:rPr>
              <a:t>‹#›</a:t>
            </a:fld>
            <a:endParaRPr lang="en-CA" sz="120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623887" y="1709739"/>
            <a:ext cx="7886700" cy="2852737"/>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623887" y="4589464"/>
            <a:ext cx="7886700" cy="1500187"/>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a:solidFill>
                  <a:srgbClr val="888888"/>
                </a:solidFill>
                <a:latin typeface="Calibri"/>
                <a:ea typeface="Calibri"/>
                <a:cs typeface="Calibri"/>
                <a:sym typeface="Calibri"/>
              </a:rPr>
              <a:t>‹#›</a:t>
            </a:fld>
            <a:endParaRPr lang="en-CA"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628650" y="1825625"/>
            <a:ext cx="38862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29150" y="1825625"/>
            <a:ext cx="38862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a:solidFill>
                  <a:srgbClr val="888888"/>
                </a:solidFill>
                <a:latin typeface="Calibri"/>
                <a:ea typeface="Calibri"/>
                <a:cs typeface="Calibri"/>
                <a:sym typeface="Calibri"/>
              </a:rPr>
              <a:t>‹#›</a:t>
            </a:fld>
            <a:endParaRPr lang="en-CA"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629841"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629841" y="1681163"/>
            <a:ext cx="3868340"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629841" y="2505075"/>
            <a:ext cx="3868340"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4629150" y="1681163"/>
            <a:ext cx="3887390"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4629150" y="2505075"/>
            <a:ext cx="3887390"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a:solidFill>
                  <a:srgbClr val="888888"/>
                </a:solidFill>
                <a:latin typeface="Calibri"/>
                <a:ea typeface="Calibri"/>
                <a:cs typeface="Calibri"/>
                <a:sym typeface="Calibri"/>
              </a:rPr>
              <a:t>‹#›</a:t>
            </a:fld>
            <a:endParaRPr lang="en-CA"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a:solidFill>
                  <a:srgbClr val="888888"/>
                </a:solidFill>
                <a:latin typeface="Calibri"/>
                <a:ea typeface="Calibri"/>
                <a:cs typeface="Calibri"/>
                <a:sym typeface="Calibri"/>
              </a:rPr>
              <a:t>‹#›</a:t>
            </a:fld>
            <a:endParaRPr lang="en-CA"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a:solidFill>
                  <a:srgbClr val="888888"/>
                </a:solidFill>
                <a:latin typeface="Calibri"/>
                <a:ea typeface="Calibri"/>
                <a:cs typeface="Calibri"/>
                <a:sym typeface="Calibri"/>
              </a:rPr>
              <a:t>‹#›</a:t>
            </a:fld>
            <a:endParaRPr lang="en-CA"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29841" y="457200"/>
            <a:ext cx="2949178"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887391" y="987425"/>
            <a:ext cx="4629150" cy="4873624"/>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629841" y="2057400"/>
            <a:ext cx="2949178"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a:solidFill>
                  <a:srgbClr val="888888"/>
                </a:solidFill>
                <a:latin typeface="Calibri"/>
                <a:ea typeface="Calibri"/>
                <a:cs typeface="Calibri"/>
                <a:sym typeface="Calibri"/>
              </a:rPr>
              <a:t>‹#›</a:t>
            </a:fld>
            <a:endParaRPr lang="en-CA"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29841" y="457200"/>
            <a:ext cx="2949178"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3887391" y="987425"/>
            <a:ext cx="4629150" cy="4873624"/>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629841" y="2057400"/>
            <a:ext cx="2949178"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a:solidFill>
                  <a:srgbClr val="888888"/>
                </a:solidFill>
                <a:latin typeface="Calibri"/>
                <a:ea typeface="Calibri"/>
                <a:cs typeface="Calibri"/>
                <a:sym typeface="Calibri"/>
              </a:rPr>
              <a:t>‹#›</a:t>
            </a:fld>
            <a:endParaRPr lang="en-CA"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9272E"/>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b="0" i="0" u="none" strike="noStrike" cap="none">
                <a:solidFill>
                  <a:srgbClr val="888888"/>
                </a:solidFill>
                <a:latin typeface="Calibri"/>
                <a:ea typeface="Calibri"/>
                <a:cs typeface="Calibri"/>
                <a:sym typeface="Calibri"/>
              </a:rPr>
              <a:t>‹#›</a:t>
            </a:fld>
            <a:endParaRPr lang="en-CA"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p:nvPr/>
        </p:nvSpPr>
        <p:spPr>
          <a:xfrm>
            <a:off x="974687" y="5716046"/>
            <a:ext cx="7563288" cy="6617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CA" sz="3700" b="0" i="0" u="none" strike="noStrike" cap="none">
                <a:solidFill>
                  <a:schemeClr val="lt1"/>
                </a:solidFill>
                <a:latin typeface="Times New Roman"/>
                <a:ea typeface="Times New Roman"/>
                <a:cs typeface="Times New Roman"/>
                <a:sym typeface="Times New Roman"/>
              </a:rPr>
              <a:t>2016 – 2017 Partnership Opportunities</a:t>
            </a:r>
          </a:p>
        </p:txBody>
      </p:sp>
      <p:pic>
        <p:nvPicPr>
          <p:cNvPr id="89" name="Shape 89"/>
          <p:cNvPicPr preferRelativeResize="0"/>
          <p:nvPr/>
        </p:nvPicPr>
        <p:blipFill rotWithShape="1">
          <a:blip r:embed="rId3">
            <a:alphaModFix/>
          </a:blip>
          <a:srcRect/>
          <a:stretch/>
        </p:blipFill>
        <p:spPr>
          <a:xfrm>
            <a:off x="0" y="0"/>
            <a:ext cx="9144000" cy="5319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p:nvPr/>
        </p:nvSpPr>
        <p:spPr>
          <a:xfrm>
            <a:off x="607831" y="188158"/>
            <a:ext cx="7734299" cy="986002"/>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lt1"/>
              </a:buClr>
              <a:buSzPct val="25000"/>
              <a:buFont typeface="Times New Roman"/>
              <a:buNone/>
            </a:pPr>
            <a:r>
              <a:rPr lang="en-CA" sz="5400" u="sng">
                <a:solidFill>
                  <a:schemeClr val="lt1"/>
                </a:solidFill>
                <a:latin typeface="Times New Roman"/>
                <a:ea typeface="Times New Roman"/>
                <a:cs typeface="Times New Roman"/>
                <a:sym typeface="Times New Roman"/>
              </a:rPr>
              <a:t>Welcome to EDGE</a:t>
            </a:r>
          </a:p>
        </p:txBody>
      </p:sp>
      <p:sp>
        <p:nvSpPr>
          <p:cNvPr id="95" name="Shape 95"/>
          <p:cNvSpPr txBox="1"/>
          <p:nvPr/>
        </p:nvSpPr>
        <p:spPr>
          <a:xfrm>
            <a:off x="1156550" y="1394724"/>
            <a:ext cx="6588217" cy="563231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CA" sz="2000" b="1" u="sng" dirty="0">
                <a:solidFill>
                  <a:srgbClr val="262626"/>
                </a:solidFill>
                <a:latin typeface="Josefin Slab"/>
                <a:ea typeface="Josefin Slab"/>
                <a:cs typeface="Josefin Slab"/>
                <a:sym typeface="Josefin Slab"/>
              </a:rPr>
              <a:t>WHEN?</a:t>
            </a:r>
          </a:p>
          <a:p>
            <a:pPr marL="0" marR="0" lvl="0" indent="0" algn="l" rtl="0">
              <a:spcBef>
                <a:spcPts val="0"/>
              </a:spcBef>
              <a:buSzPct val="25000"/>
              <a:buNone/>
            </a:pPr>
            <a:r>
              <a:rPr lang="en-CA" sz="2200">
                <a:solidFill>
                  <a:srgbClr val="FFFFFF"/>
                </a:solidFill>
                <a:latin typeface="Times New Roman"/>
                <a:ea typeface="Times New Roman"/>
                <a:cs typeface="Times New Roman"/>
                <a:sym typeface="Times New Roman"/>
              </a:rPr>
              <a:t>January 20, 2017- January </a:t>
            </a:r>
            <a:r>
              <a:rPr lang="en-CA" sz="2200" smtClean="0">
                <a:solidFill>
                  <a:srgbClr val="FFFFFF"/>
                </a:solidFill>
                <a:latin typeface="Times New Roman"/>
                <a:ea typeface="Times New Roman"/>
                <a:cs typeface="Times New Roman"/>
                <a:sym typeface="Times New Roman"/>
              </a:rPr>
              <a:t>22, </a:t>
            </a:r>
            <a:r>
              <a:rPr lang="en-CA" sz="2200">
                <a:solidFill>
                  <a:srgbClr val="FFFFFF"/>
                </a:solidFill>
                <a:latin typeface="Times New Roman"/>
                <a:ea typeface="Times New Roman"/>
                <a:cs typeface="Times New Roman"/>
                <a:sym typeface="Times New Roman"/>
              </a:rPr>
              <a:t>2017 </a:t>
            </a:r>
          </a:p>
          <a:p>
            <a:pPr marL="0" marR="0" lvl="0" indent="0" algn="l" rtl="0">
              <a:spcBef>
                <a:spcPts val="0"/>
              </a:spcBef>
              <a:buSzPct val="25000"/>
              <a:buNone/>
            </a:pPr>
            <a:r>
              <a:rPr lang="en-CA" sz="2000" b="1" u="sng" dirty="0">
                <a:solidFill>
                  <a:srgbClr val="262626"/>
                </a:solidFill>
                <a:latin typeface="Josefin Slab"/>
                <a:ea typeface="Josefin Slab"/>
                <a:cs typeface="Josefin Slab"/>
                <a:sym typeface="Josefin Slab"/>
              </a:rPr>
              <a:t>WHO?</a:t>
            </a:r>
          </a:p>
          <a:p>
            <a:pPr marL="0" marR="0" lvl="0" indent="0" algn="l" rtl="0">
              <a:spcBef>
                <a:spcPts val="0"/>
              </a:spcBef>
              <a:buSzPct val="25000"/>
              <a:buNone/>
            </a:pPr>
            <a:r>
              <a:rPr lang="en-CA" sz="2200" dirty="0">
                <a:solidFill>
                  <a:srgbClr val="FFFFFF"/>
                </a:solidFill>
                <a:latin typeface="Times New Roman"/>
                <a:ea typeface="Times New Roman"/>
                <a:cs typeface="Times New Roman"/>
                <a:sym typeface="Times New Roman"/>
              </a:rPr>
              <a:t>Bright, talented undergraduate students from across Canada </a:t>
            </a:r>
          </a:p>
          <a:p>
            <a:pPr marL="0" marR="0" lvl="0" indent="0" algn="l" rtl="0">
              <a:spcBef>
                <a:spcPts val="0"/>
              </a:spcBef>
              <a:buSzPct val="25000"/>
              <a:buNone/>
            </a:pPr>
            <a:r>
              <a:rPr lang="en-CA" sz="2000" b="1" u="sng" dirty="0">
                <a:solidFill>
                  <a:srgbClr val="262626"/>
                </a:solidFill>
                <a:latin typeface="Josefin Slab"/>
                <a:ea typeface="Josefin Slab"/>
                <a:cs typeface="Josefin Slab"/>
                <a:sym typeface="Josefin Slab"/>
              </a:rPr>
              <a:t>WHAT AND WHERE?</a:t>
            </a:r>
          </a:p>
          <a:p>
            <a:pPr marL="0" marR="0" lvl="0" indent="0" algn="l" rtl="0">
              <a:spcBef>
                <a:spcPts val="0"/>
              </a:spcBef>
              <a:buSzPct val="25000"/>
              <a:buNone/>
            </a:pPr>
            <a:r>
              <a:rPr lang="en-CA" sz="2200" dirty="0">
                <a:solidFill>
                  <a:srgbClr val="FFFFFF"/>
                </a:solidFill>
                <a:latin typeface="Times New Roman"/>
                <a:ea typeface="Times New Roman"/>
                <a:cs typeface="Times New Roman"/>
                <a:sym typeface="Times New Roman"/>
              </a:rPr>
              <a:t>EDGE: Energy, Determination, Glory and Excellence. EDGE is an interactive and multidisciplinary case competition organized by students at the University of Alberta School of Business </a:t>
            </a:r>
          </a:p>
          <a:p>
            <a:pPr marL="0" marR="0" lvl="0" indent="0" algn="l" rtl="0">
              <a:spcBef>
                <a:spcPts val="0"/>
              </a:spcBef>
              <a:buSzPct val="25000"/>
              <a:buNone/>
            </a:pPr>
            <a:r>
              <a:rPr lang="en-CA" sz="2000" b="1" u="sng" dirty="0">
                <a:solidFill>
                  <a:srgbClr val="262626"/>
                </a:solidFill>
                <a:latin typeface="Josefin Slab"/>
                <a:ea typeface="Josefin Slab"/>
                <a:cs typeface="Josefin Slab"/>
                <a:sym typeface="Josefin Slab"/>
              </a:rPr>
              <a:t>WHY?</a:t>
            </a:r>
          </a:p>
          <a:p>
            <a:pPr marL="0" marR="0" lvl="0" indent="0" algn="l" rtl="0">
              <a:spcBef>
                <a:spcPts val="0"/>
              </a:spcBef>
              <a:buSzPct val="25000"/>
              <a:buNone/>
            </a:pPr>
            <a:r>
              <a:rPr lang="en-CA" sz="2200" dirty="0">
                <a:solidFill>
                  <a:srgbClr val="FFFFFF"/>
                </a:solidFill>
                <a:latin typeface="Times New Roman"/>
                <a:ea typeface="Times New Roman"/>
                <a:cs typeface="Times New Roman"/>
                <a:sym typeface="Times New Roman"/>
              </a:rPr>
              <a:t>The goal of EDGE is to challenge students by providing them with a realistic business simulation which will test their ability to problem solve and think innovatively</a:t>
            </a:r>
          </a:p>
          <a:p>
            <a:pPr marL="0" marR="0" lvl="0" indent="0" algn="l" rtl="0">
              <a:spcBef>
                <a:spcPts val="0"/>
              </a:spcBef>
              <a:buNone/>
            </a:pPr>
            <a:endParaRPr sz="3000" dirty="0">
              <a:solidFill>
                <a:schemeClr val="dk1"/>
              </a:solidFill>
              <a:latin typeface="Josefin Slab"/>
              <a:ea typeface="Josefin Slab"/>
              <a:cs typeface="Josefin Slab"/>
              <a:sym typeface="Josefin Slab"/>
            </a:endParaRPr>
          </a:p>
          <a:p>
            <a:pPr marL="0" marR="0" lvl="0" indent="0" algn="l" rtl="0">
              <a:spcBef>
                <a:spcPts val="0"/>
              </a:spcBef>
              <a:buNone/>
            </a:pPr>
            <a:endParaRPr sz="3000" dirty="0">
              <a:solidFill>
                <a:srgbClr val="C55A11"/>
              </a:solidFill>
              <a:latin typeface="Josefin Slab"/>
              <a:ea typeface="Josefin Slab"/>
              <a:cs typeface="Josefin Slab"/>
              <a:sym typeface="Josefin Slab"/>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p:nvPr/>
        </p:nvSpPr>
        <p:spPr>
          <a:xfrm>
            <a:off x="0" y="-125440"/>
            <a:ext cx="9143998" cy="1774209"/>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CA" sz="5000" u="sng">
                <a:solidFill>
                  <a:schemeClr val="lt1"/>
                </a:solidFill>
                <a:latin typeface="Times New Roman"/>
                <a:ea typeface="Times New Roman"/>
                <a:cs typeface="Times New Roman"/>
                <a:sym typeface="Times New Roman"/>
              </a:rPr>
              <a:t>OUR COMPETITIVE EDGE</a:t>
            </a:r>
          </a:p>
        </p:txBody>
      </p:sp>
      <p:sp>
        <p:nvSpPr>
          <p:cNvPr id="101" name="Shape 101"/>
          <p:cNvSpPr txBox="1"/>
          <p:nvPr/>
        </p:nvSpPr>
        <p:spPr>
          <a:xfrm>
            <a:off x="486008" y="1307365"/>
            <a:ext cx="8371388" cy="3687715"/>
          </a:xfrm>
          <a:prstGeom prst="rect">
            <a:avLst/>
          </a:prstGeom>
          <a:noFill/>
          <a:ln>
            <a:noFill/>
          </a:ln>
        </p:spPr>
        <p:txBody>
          <a:bodyPr lIns="91425" tIns="45700" rIns="91425" bIns="45700" anchor="t" anchorCtr="0">
            <a:noAutofit/>
          </a:bodyPr>
          <a:lstStyle/>
          <a:p>
            <a:pPr marL="0" marR="0" lvl="0" indent="0" algn="just" rtl="0">
              <a:lnSpc>
                <a:spcPct val="110000"/>
              </a:lnSpc>
              <a:spcBef>
                <a:spcPts val="0"/>
              </a:spcBef>
              <a:spcAft>
                <a:spcPts val="0"/>
              </a:spcAft>
              <a:buClr>
                <a:srgbClr val="F2F2F2"/>
              </a:buClr>
              <a:buSzPct val="25000"/>
              <a:buFont typeface="Arial"/>
              <a:buNone/>
            </a:pPr>
            <a:r>
              <a:rPr lang="en-CA" sz="2200">
                <a:solidFill>
                  <a:srgbClr val="F2F2F2"/>
                </a:solidFill>
                <a:latin typeface="Times New Roman"/>
                <a:ea typeface="Times New Roman"/>
                <a:cs typeface="Times New Roman"/>
                <a:sym typeface="Times New Roman"/>
              </a:rPr>
              <a:t>Traditional case competitions often require students to rely heavily on textbook knowledge and address a problem that is occurring in a static environment.  To better reflect the ever-changing activity of today’s business world, EDGE competitors will be challenged with complex, ambiguous and constantly changing scenarios that will call upon a variety of skills.  Students will work in groups of five to convince a panel of judges that their combined leadership, teamwork, critical thinking, risk analysis and presentation skills have allowed their team to reach the best possible solution.  </a:t>
            </a:r>
          </a:p>
          <a:p>
            <a:pPr marL="0" marR="0" lvl="0" indent="0" algn="just" rtl="0">
              <a:lnSpc>
                <a:spcPct val="110000"/>
              </a:lnSpc>
              <a:spcBef>
                <a:spcPts val="1000"/>
              </a:spcBef>
              <a:buClr>
                <a:schemeClr val="dk1"/>
              </a:buClr>
              <a:buFont typeface="Arial"/>
              <a:buNone/>
            </a:pPr>
            <a:endParaRPr sz="2000">
              <a:solidFill>
                <a:srgbClr val="F2F2F2"/>
              </a:solidFill>
              <a:latin typeface="Josefin Slab"/>
              <a:ea typeface="Josefin Slab"/>
              <a:cs typeface="Josefin Slab"/>
              <a:sym typeface="Josefin Slab"/>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p:nvPr/>
        </p:nvSpPr>
        <p:spPr>
          <a:xfrm>
            <a:off x="0" y="0"/>
            <a:ext cx="9144000" cy="1335313"/>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rgbClr val="F2F2F2"/>
              </a:buClr>
              <a:buSzPct val="25000"/>
              <a:buFont typeface="Times New Roman"/>
              <a:buNone/>
            </a:pPr>
            <a:r>
              <a:rPr lang="en-CA" sz="4800" u="sng">
                <a:solidFill>
                  <a:srgbClr val="F2F2F2"/>
                </a:solidFill>
                <a:latin typeface="Times New Roman"/>
                <a:ea typeface="Times New Roman"/>
                <a:cs typeface="Times New Roman"/>
                <a:sym typeface="Times New Roman"/>
              </a:rPr>
              <a:t>NATIONAL EXPOSURE</a:t>
            </a:r>
          </a:p>
        </p:txBody>
      </p:sp>
      <p:sp>
        <p:nvSpPr>
          <p:cNvPr id="107" name="Shape 107"/>
          <p:cNvSpPr txBox="1"/>
          <p:nvPr/>
        </p:nvSpPr>
        <p:spPr>
          <a:xfrm>
            <a:off x="768206" y="1428278"/>
            <a:ext cx="7778316" cy="4062651"/>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Font typeface="Arial"/>
              <a:buNone/>
            </a:pPr>
            <a:endParaRPr sz="3000">
              <a:solidFill>
                <a:schemeClr val="dk1"/>
              </a:solidFill>
              <a:latin typeface="Times New Roman"/>
              <a:ea typeface="Times New Roman"/>
              <a:cs typeface="Times New Roman"/>
              <a:sym typeface="Times New Roman"/>
            </a:endParaRPr>
          </a:p>
          <a:p>
            <a:pPr marL="285750" marR="0" lvl="0" indent="-285750" algn="l" rtl="0">
              <a:spcBef>
                <a:spcPts val="0"/>
              </a:spcBef>
              <a:buClr>
                <a:schemeClr val="lt1"/>
              </a:buClr>
              <a:buSzPct val="100000"/>
              <a:buFont typeface="Arial"/>
              <a:buChar char="•"/>
            </a:pPr>
            <a:r>
              <a:rPr lang="en-CA" sz="3000">
                <a:solidFill>
                  <a:schemeClr val="lt1"/>
                </a:solidFill>
                <a:latin typeface="Times New Roman"/>
                <a:ea typeface="Times New Roman"/>
                <a:cs typeface="Times New Roman"/>
                <a:sym typeface="Times New Roman"/>
              </a:rPr>
              <a:t>This year, we will be increasing EDGE’s cross Canada exposure and reaching out to an audience of over 20,000 future business leaders</a:t>
            </a:r>
          </a:p>
          <a:p>
            <a:pPr marL="0" marR="0" lvl="0" indent="0" algn="l" rtl="0">
              <a:spcBef>
                <a:spcPts val="0"/>
              </a:spcBef>
              <a:buNone/>
            </a:pPr>
            <a:endParaRPr sz="3000">
              <a:solidFill>
                <a:schemeClr val="lt1"/>
              </a:solidFill>
              <a:latin typeface="Times New Roman"/>
              <a:ea typeface="Times New Roman"/>
              <a:cs typeface="Times New Roman"/>
              <a:sym typeface="Times New Roman"/>
            </a:endParaRPr>
          </a:p>
          <a:p>
            <a:pPr marL="285750" marR="0" lvl="0" indent="-285750" algn="l" rtl="0">
              <a:spcBef>
                <a:spcPts val="0"/>
              </a:spcBef>
              <a:buClr>
                <a:schemeClr val="lt1"/>
              </a:buClr>
              <a:buSzPct val="100000"/>
              <a:buFont typeface="Arial"/>
              <a:buChar char="•"/>
            </a:pPr>
            <a:r>
              <a:rPr lang="en-CA" sz="3000">
                <a:solidFill>
                  <a:schemeClr val="lt1"/>
                </a:solidFill>
                <a:latin typeface="Times New Roman"/>
                <a:ea typeface="Times New Roman"/>
                <a:cs typeface="Times New Roman"/>
                <a:sym typeface="Times New Roman"/>
              </a:rPr>
              <a:t>With students competing from all over the country, your brand will have the opportunity to be seen across the nation</a:t>
            </a:r>
          </a:p>
          <a:p>
            <a:pPr marL="0" marR="0" lvl="0" indent="0" algn="l" rtl="0">
              <a:spcBef>
                <a:spcPts val="0"/>
              </a:spcBef>
              <a:buNone/>
            </a:pPr>
            <a:endParaRPr sz="1800">
              <a:solidFill>
                <a:schemeClr val="dk1"/>
              </a:solidFill>
              <a:latin typeface="Josefin Slab"/>
              <a:ea typeface="Josefin Slab"/>
              <a:cs typeface="Josefin Slab"/>
              <a:sym typeface="Josefin Slab"/>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p:nvPr/>
        </p:nvSpPr>
        <p:spPr>
          <a:xfrm>
            <a:off x="0" y="1"/>
            <a:ext cx="9144000" cy="982638"/>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rgbClr val="F2F2F2"/>
              </a:buClr>
              <a:buSzPct val="25000"/>
              <a:buFont typeface="Times New Roman"/>
              <a:buNone/>
            </a:pPr>
            <a:r>
              <a:rPr lang="en-CA" sz="4800" u="sng">
                <a:solidFill>
                  <a:srgbClr val="F2F2F2"/>
                </a:solidFill>
                <a:latin typeface="Times New Roman"/>
                <a:ea typeface="Times New Roman"/>
                <a:cs typeface="Times New Roman"/>
                <a:sym typeface="Times New Roman"/>
              </a:rPr>
              <a:t>ALBERTA BASED</a:t>
            </a:r>
          </a:p>
        </p:txBody>
      </p:sp>
      <p:sp>
        <p:nvSpPr>
          <p:cNvPr id="113" name="Shape 113"/>
          <p:cNvSpPr txBox="1"/>
          <p:nvPr/>
        </p:nvSpPr>
        <p:spPr>
          <a:xfrm>
            <a:off x="904683" y="650354"/>
            <a:ext cx="7778316" cy="6370975"/>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Font typeface="Arial"/>
              <a:buNone/>
            </a:pPr>
            <a:endParaRPr sz="3000">
              <a:solidFill>
                <a:schemeClr val="dk1"/>
              </a:solidFill>
              <a:latin typeface="Times New Roman"/>
              <a:ea typeface="Times New Roman"/>
              <a:cs typeface="Times New Roman"/>
              <a:sym typeface="Times New Roman"/>
            </a:endParaRPr>
          </a:p>
          <a:p>
            <a:pPr marL="285750" marR="0" lvl="0" indent="-285750" algn="l" rtl="0">
              <a:spcBef>
                <a:spcPts val="0"/>
              </a:spcBef>
              <a:buClr>
                <a:schemeClr val="lt1"/>
              </a:buClr>
              <a:buSzPct val="100000"/>
              <a:buFont typeface="Arial"/>
              <a:buChar char="•"/>
            </a:pPr>
            <a:r>
              <a:rPr lang="en-CA" sz="3000">
                <a:solidFill>
                  <a:schemeClr val="lt1"/>
                </a:solidFill>
                <a:latin typeface="Times New Roman"/>
                <a:ea typeface="Times New Roman"/>
                <a:cs typeface="Times New Roman"/>
                <a:sym typeface="Times New Roman"/>
              </a:rPr>
              <a:t>Along with providing sponsors with the opportunity to interact with students across Canada, EDGE is unique in its Albertan outreach</a:t>
            </a:r>
          </a:p>
          <a:p>
            <a:pPr marL="285750" marR="0" lvl="0" indent="-285750" algn="l" rtl="0">
              <a:spcBef>
                <a:spcPts val="0"/>
              </a:spcBef>
              <a:buClr>
                <a:schemeClr val="lt1"/>
              </a:buClr>
              <a:buSzPct val="100000"/>
              <a:buFont typeface="Arial"/>
              <a:buChar char="•"/>
            </a:pPr>
            <a:r>
              <a:rPr lang="en-CA" sz="3000">
                <a:solidFill>
                  <a:schemeClr val="lt1"/>
                </a:solidFill>
                <a:latin typeface="Times New Roman"/>
                <a:ea typeface="Times New Roman"/>
                <a:cs typeface="Times New Roman"/>
                <a:sym typeface="Times New Roman"/>
              </a:rPr>
              <a:t>With many Albertan post-secondary students participating in the competition, sponsors are also able to make an impact and form relationships close to home </a:t>
            </a:r>
          </a:p>
          <a:p>
            <a:pPr marL="285750" marR="0" lvl="0" indent="-285750" algn="l" rtl="0">
              <a:spcBef>
                <a:spcPts val="0"/>
              </a:spcBef>
              <a:buClr>
                <a:schemeClr val="lt1"/>
              </a:buClr>
              <a:buSzPct val="100000"/>
              <a:buFont typeface="Arial"/>
              <a:buChar char="•"/>
            </a:pPr>
            <a:r>
              <a:rPr lang="en-CA" sz="3000">
                <a:solidFill>
                  <a:schemeClr val="lt1"/>
                </a:solidFill>
                <a:latin typeface="Times New Roman"/>
                <a:ea typeface="Times New Roman"/>
                <a:cs typeface="Times New Roman"/>
                <a:sym typeface="Times New Roman"/>
              </a:rPr>
              <a:t>In previous years, students from Grant MacEwan University, SAIT, NAIT, the University of Calgary, and the University of Alberta have attended the competition</a:t>
            </a:r>
          </a:p>
          <a:p>
            <a:pPr marL="0" marR="0" lvl="0" indent="0" algn="l" rtl="0">
              <a:spcBef>
                <a:spcPts val="0"/>
              </a:spcBef>
              <a:buNone/>
            </a:pPr>
            <a:endParaRPr sz="1800">
              <a:solidFill>
                <a:schemeClr val="dk1"/>
              </a:solidFill>
              <a:latin typeface="Josefin Slab"/>
              <a:ea typeface="Josefin Slab"/>
              <a:cs typeface="Josefin Slab"/>
              <a:sym typeface="Josefin Slab"/>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p:nvPr/>
        </p:nvSpPr>
        <p:spPr>
          <a:xfrm>
            <a:off x="144063" y="293064"/>
            <a:ext cx="8805999" cy="78483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CA" sz="4500" u="sng">
                <a:solidFill>
                  <a:srgbClr val="F2F2F2"/>
                </a:solidFill>
                <a:latin typeface="Times New Roman"/>
                <a:ea typeface="Times New Roman"/>
                <a:cs typeface="Times New Roman"/>
                <a:sym typeface="Times New Roman"/>
              </a:rPr>
              <a:t>TOP STUDENTS ACROSS CANADA</a:t>
            </a:r>
          </a:p>
        </p:txBody>
      </p:sp>
      <p:sp>
        <p:nvSpPr>
          <p:cNvPr id="120" name="Shape 120"/>
          <p:cNvSpPr txBox="1"/>
          <p:nvPr/>
        </p:nvSpPr>
        <p:spPr>
          <a:xfrm>
            <a:off x="642824" y="3217271"/>
            <a:ext cx="6045142" cy="2885316"/>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rgbClr val="F2F2F2"/>
              </a:buClr>
              <a:buSzPct val="100000"/>
              <a:buFont typeface="Arial"/>
              <a:buChar char="•"/>
            </a:pPr>
            <a:r>
              <a:rPr lang="en-CA" sz="2700">
                <a:solidFill>
                  <a:srgbClr val="F2F2F2"/>
                </a:solidFill>
                <a:latin typeface="Times New Roman"/>
                <a:ea typeface="Times New Roman"/>
                <a:cs typeface="Times New Roman"/>
                <a:sym typeface="Times New Roman"/>
              </a:rPr>
              <a:t>Ability to take initiative </a:t>
            </a:r>
          </a:p>
          <a:p>
            <a:pPr marL="342900" marR="0" lvl="0" indent="-342900" algn="l" rtl="0">
              <a:lnSpc>
                <a:spcPct val="80000"/>
              </a:lnSpc>
              <a:spcBef>
                <a:spcPts val="1000"/>
              </a:spcBef>
              <a:spcAft>
                <a:spcPts val="0"/>
              </a:spcAft>
              <a:buClr>
                <a:srgbClr val="F2F2F2"/>
              </a:buClr>
              <a:buSzPct val="100000"/>
              <a:buFont typeface="Arial"/>
              <a:buChar char="•"/>
            </a:pPr>
            <a:r>
              <a:rPr lang="en-CA" sz="2700">
                <a:solidFill>
                  <a:srgbClr val="F2F2F2"/>
                </a:solidFill>
                <a:latin typeface="Times New Roman"/>
                <a:ea typeface="Times New Roman"/>
                <a:cs typeface="Times New Roman"/>
                <a:sym typeface="Times New Roman"/>
              </a:rPr>
              <a:t>Excels in team environments	                 </a:t>
            </a:r>
          </a:p>
          <a:p>
            <a:pPr marL="342900" marR="0" lvl="0" indent="-342900" algn="l" rtl="0">
              <a:lnSpc>
                <a:spcPct val="80000"/>
              </a:lnSpc>
              <a:spcBef>
                <a:spcPts val="1000"/>
              </a:spcBef>
              <a:spcAft>
                <a:spcPts val="0"/>
              </a:spcAft>
              <a:buClr>
                <a:srgbClr val="F2F2F2"/>
              </a:buClr>
              <a:buSzPct val="100000"/>
              <a:buFont typeface="Arial"/>
              <a:buChar char="•"/>
            </a:pPr>
            <a:r>
              <a:rPr lang="en-CA" sz="2700">
                <a:solidFill>
                  <a:srgbClr val="F2F2F2"/>
                </a:solidFill>
                <a:latin typeface="Times New Roman"/>
                <a:ea typeface="Times New Roman"/>
                <a:cs typeface="Times New Roman"/>
                <a:sym typeface="Times New Roman"/>
              </a:rPr>
              <a:t>Effective communicator </a:t>
            </a:r>
            <a:r>
              <a:rPr lang="en-CA" sz="2500">
                <a:solidFill>
                  <a:srgbClr val="F2F2F2"/>
                </a:solidFill>
                <a:latin typeface="Josefin Slab"/>
                <a:ea typeface="Josefin Slab"/>
                <a:cs typeface="Josefin Slab"/>
                <a:sym typeface="Josefin Slab"/>
              </a:rPr>
              <a:t>		</a:t>
            </a:r>
          </a:p>
          <a:p>
            <a:pPr marL="342900" marR="0" lvl="0" indent="-342900" algn="l" rtl="0">
              <a:lnSpc>
                <a:spcPct val="80000"/>
              </a:lnSpc>
              <a:spcBef>
                <a:spcPts val="1000"/>
              </a:spcBef>
              <a:spcAft>
                <a:spcPts val="0"/>
              </a:spcAft>
              <a:buClr>
                <a:srgbClr val="F2F2F2"/>
              </a:buClr>
              <a:buSzPct val="100000"/>
              <a:buFont typeface="Arial"/>
              <a:buChar char="•"/>
            </a:pPr>
            <a:r>
              <a:rPr lang="en-CA" sz="2700">
                <a:solidFill>
                  <a:srgbClr val="F2F2F2"/>
                </a:solidFill>
                <a:latin typeface="Times New Roman"/>
                <a:ea typeface="Times New Roman"/>
                <a:cs typeface="Times New Roman"/>
                <a:sym typeface="Times New Roman"/>
              </a:rPr>
              <a:t>Creative problem solver</a:t>
            </a:r>
          </a:p>
          <a:p>
            <a:pPr marL="342900" marR="0" lvl="0" indent="-342900" algn="l" rtl="0">
              <a:lnSpc>
                <a:spcPct val="80000"/>
              </a:lnSpc>
              <a:spcBef>
                <a:spcPts val="1000"/>
              </a:spcBef>
              <a:spcAft>
                <a:spcPts val="0"/>
              </a:spcAft>
              <a:buClr>
                <a:srgbClr val="F2F2F2"/>
              </a:buClr>
              <a:buSzPct val="100000"/>
              <a:buFont typeface="Arial"/>
              <a:buChar char="•"/>
            </a:pPr>
            <a:r>
              <a:rPr lang="en-CA" sz="2700">
                <a:solidFill>
                  <a:srgbClr val="F2F2F2"/>
                </a:solidFill>
                <a:latin typeface="Times New Roman"/>
                <a:ea typeface="Times New Roman"/>
                <a:cs typeface="Times New Roman"/>
                <a:sym typeface="Times New Roman"/>
              </a:rPr>
              <a:t>Future innovators of Canada</a:t>
            </a:r>
          </a:p>
          <a:p>
            <a:pPr marL="0" marR="0" lvl="0" indent="0" algn="ctr" rtl="0">
              <a:lnSpc>
                <a:spcPct val="90000"/>
              </a:lnSpc>
              <a:spcBef>
                <a:spcPts val="1000"/>
              </a:spcBef>
              <a:buClr>
                <a:schemeClr val="dk1"/>
              </a:buClr>
              <a:buFont typeface="Arial"/>
              <a:buNone/>
            </a:pPr>
            <a:endParaRPr sz="2400">
              <a:solidFill>
                <a:srgbClr val="F2F2F2"/>
              </a:solidFill>
              <a:latin typeface="Josefin Slab"/>
              <a:ea typeface="Josefin Slab"/>
              <a:cs typeface="Josefin Slab"/>
              <a:sym typeface="Josefin Slab"/>
            </a:endParaRPr>
          </a:p>
        </p:txBody>
      </p:sp>
      <p:pic>
        <p:nvPicPr>
          <p:cNvPr id="121" name="Shape 121" descr="563356_442176039185532_1277869957_n.jpg"/>
          <p:cNvPicPr preferRelativeResize="0"/>
          <p:nvPr/>
        </p:nvPicPr>
        <p:blipFill rotWithShape="1">
          <a:blip r:embed="rId3">
            <a:alphaModFix/>
          </a:blip>
          <a:srcRect/>
          <a:stretch/>
        </p:blipFill>
        <p:spPr>
          <a:xfrm>
            <a:off x="5205716" y="3315021"/>
            <a:ext cx="3025061" cy="1813138"/>
          </a:xfrm>
          <a:prstGeom prst="rect">
            <a:avLst/>
          </a:prstGeom>
          <a:noFill/>
          <a:ln>
            <a:noFill/>
          </a:ln>
        </p:spPr>
      </p:pic>
      <p:sp>
        <p:nvSpPr>
          <p:cNvPr id="122" name="Shape 122"/>
          <p:cNvSpPr txBox="1"/>
          <p:nvPr/>
        </p:nvSpPr>
        <p:spPr>
          <a:xfrm>
            <a:off x="642824" y="1601444"/>
            <a:ext cx="7857001" cy="161582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CA" sz="2700">
                <a:solidFill>
                  <a:srgbClr val="F2F2F2"/>
                </a:solidFill>
                <a:latin typeface="Times New Roman"/>
                <a:ea typeface="Times New Roman"/>
                <a:cs typeface="Times New Roman"/>
                <a:sym typeface="Times New Roman"/>
              </a:rPr>
              <a:t>Coast to coast, EDGE attracts the most dynamic and versatile students. Beyond technical competency, we look for proactive students who have the EDGE :</a:t>
            </a:r>
          </a:p>
          <a:p>
            <a:pPr marL="0" marR="0" lvl="0" indent="0" algn="l" rtl="0">
              <a:spcBef>
                <a:spcPts val="0"/>
              </a:spcBef>
              <a:buNone/>
            </a:pPr>
            <a:endParaRPr sz="1800">
              <a:solidFill>
                <a:srgbClr val="F2F2F2"/>
              </a:solidFill>
              <a:latin typeface="Josefin Slab"/>
              <a:ea typeface="Josefin Slab"/>
              <a:cs typeface="Josefin Slab"/>
              <a:sym typeface="Josefin Slab"/>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p:nvPr/>
        </p:nvSpPr>
        <p:spPr>
          <a:xfrm>
            <a:off x="0" y="0"/>
            <a:ext cx="9143998" cy="1774209"/>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CA" sz="5000" u="sng">
                <a:solidFill>
                  <a:schemeClr val="lt1"/>
                </a:solidFill>
                <a:latin typeface="Times New Roman"/>
                <a:ea typeface="Times New Roman"/>
                <a:cs typeface="Times New Roman"/>
                <a:sym typeface="Times New Roman"/>
              </a:rPr>
              <a:t>ENDLESS OPPORTUNITIES</a:t>
            </a:r>
          </a:p>
        </p:txBody>
      </p:sp>
      <p:sp>
        <p:nvSpPr>
          <p:cNvPr id="128" name="Shape 128"/>
          <p:cNvSpPr txBox="1"/>
          <p:nvPr/>
        </p:nvSpPr>
        <p:spPr>
          <a:xfrm>
            <a:off x="3807723" y="1443391"/>
            <a:ext cx="5199796" cy="446281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rgbClr val="F2F2F2"/>
              </a:buClr>
              <a:buSzPct val="25000"/>
              <a:buFont typeface="Arial"/>
              <a:buNone/>
            </a:pPr>
            <a:r>
              <a:rPr lang="en-CA" sz="2100">
                <a:solidFill>
                  <a:srgbClr val="F2F2F2"/>
                </a:solidFill>
                <a:latin typeface="Times New Roman"/>
                <a:ea typeface="Times New Roman"/>
                <a:cs typeface="Times New Roman"/>
                <a:sym typeface="Times New Roman"/>
              </a:rPr>
              <a:t>We recognize that your interest in sponsoring EDGE may be driven by distinct needs and objectives. Let us provide your firm with the EDGE you’re looking for.</a:t>
            </a:r>
            <a:br>
              <a:rPr lang="en-CA" sz="2100">
                <a:solidFill>
                  <a:srgbClr val="F2F2F2"/>
                </a:solidFill>
                <a:latin typeface="Times New Roman"/>
                <a:ea typeface="Times New Roman"/>
                <a:cs typeface="Times New Roman"/>
                <a:sym typeface="Times New Roman"/>
              </a:rPr>
            </a:br>
            <a:endParaRPr lang="en-CA" sz="2100">
              <a:solidFill>
                <a:srgbClr val="F2F2F2"/>
              </a:solidFill>
              <a:latin typeface="Times New Roman"/>
              <a:ea typeface="Times New Roman"/>
              <a:cs typeface="Times New Roman"/>
              <a:sym typeface="Times New Roman"/>
            </a:endParaRPr>
          </a:p>
          <a:p>
            <a:pPr marL="0" marR="0" lvl="0" indent="0" algn="l" rtl="0">
              <a:lnSpc>
                <a:spcPct val="90000"/>
              </a:lnSpc>
              <a:spcBef>
                <a:spcPts val="1000"/>
              </a:spcBef>
              <a:spcAft>
                <a:spcPts val="0"/>
              </a:spcAft>
              <a:buClr>
                <a:srgbClr val="F2F2F2"/>
              </a:buClr>
              <a:buSzPct val="25000"/>
              <a:buFont typeface="Arial"/>
              <a:buNone/>
            </a:pPr>
            <a:r>
              <a:rPr lang="en-CA" sz="2100" b="1">
                <a:solidFill>
                  <a:srgbClr val="F2F2F2"/>
                </a:solidFill>
                <a:latin typeface="Times New Roman"/>
                <a:ea typeface="Times New Roman"/>
                <a:cs typeface="Times New Roman"/>
                <a:sym typeface="Times New Roman"/>
              </a:rPr>
              <a:t>Flexible Partnership</a:t>
            </a:r>
          </a:p>
          <a:p>
            <a:pPr marL="457200" marR="0" lvl="1" indent="0" algn="l" rtl="0">
              <a:lnSpc>
                <a:spcPct val="90000"/>
              </a:lnSpc>
              <a:spcBef>
                <a:spcPts val="500"/>
              </a:spcBef>
              <a:spcAft>
                <a:spcPts val="0"/>
              </a:spcAft>
              <a:buClr>
                <a:srgbClr val="F2F2F2"/>
              </a:buClr>
              <a:buSzPct val="100000"/>
              <a:buFont typeface="Noto Sans Symbols"/>
              <a:buChar char="❖"/>
            </a:pPr>
            <a:r>
              <a:rPr lang="en-CA" sz="2100" b="0" i="0" u="none" strike="noStrike" cap="none">
                <a:solidFill>
                  <a:srgbClr val="F2F2F2"/>
                </a:solidFill>
                <a:latin typeface="Times New Roman"/>
                <a:ea typeface="Times New Roman"/>
                <a:cs typeface="Times New Roman"/>
                <a:sym typeface="Times New Roman"/>
              </a:rPr>
              <a:t>Sponsorship level breakdowns can be customized to best fit your organization’s specific object</a:t>
            </a:r>
            <a:r>
              <a:rPr lang="en-CA" sz="2100">
                <a:solidFill>
                  <a:srgbClr val="F2F2F2"/>
                </a:solidFill>
                <a:latin typeface="Times New Roman"/>
                <a:ea typeface="Times New Roman"/>
                <a:cs typeface="Times New Roman"/>
                <a:sym typeface="Times New Roman"/>
              </a:rPr>
              <a:t>ives</a:t>
            </a:r>
            <a:r>
              <a:rPr lang="en-CA" sz="2100" b="0" i="0" u="none" strike="noStrike" cap="none">
                <a:solidFill>
                  <a:srgbClr val="F2F2F2"/>
                </a:solidFill>
                <a:latin typeface="Times New Roman"/>
                <a:ea typeface="Times New Roman"/>
                <a:cs typeface="Times New Roman"/>
                <a:sym typeface="Times New Roman"/>
              </a:rPr>
              <a:t> and preferences.	</a:t>
            </a:r>
          </a:p>
          <a:p>
            <a:pPr marL="0" marR="0" lvl="0" indent="0" algn="l" rtl="0">
              <a:lnSpc>
                <a:spcPct val="90000"/>
              </a:lnSpc>
              <a:spcBef>
                <a:spcPts val="1000"/>
              </a:spcBef>
              <a:spcAft>
                <a:spcPts val="0"/>
              </a:spcAft>
              <a:buClr>
                <a:srgbClr val="F2F2F2"/>
              </a:buClr>
              <a:buSzPct val="25000"/>
              <a:buFont typeface="Arial"/>
              <a:buNone/>
            </a:pPr>
            <a:r>
              <a:rPr lang="en-CA" sz="2100" b="1">
                <a:solidFill>
                  <a:srgbClr val="F2F2F2"/>
                </a:solidFill>
                <a:latin typeface="Times New Roman"/>
                <a:ea typeface="Times New Roman"/>
                <a:cs typeface="Times New Roman"/>
                <a:sym typeface="Times New Roman"/>
              </a:rPr>
              <a:t/>
            </a:r>
            <a:br>
              <a:rPr lang="en-CA" sz="2100" b="1">
                <a:solidFill>
                  <a:srgbClr val="F2F2F2"/>
                </a:solidFill>
                <a:latin typeface="Times New Roman"/>
                <a:ea typeface="Times New Roman"/>
                <a:cs typeface="Times New Roman"/>
                <a:sym typeface="Times New Roman"/>
              </a:rPr>
            </a:br>
            <a:r>
              <a:rPr lang="en-CA" sz="2100" b="1">
                <a:solidFill>
                  <a:srgbClr val="F2F2F2"/>
                </a:solidFill>
                <a:latin typeface="Times New Roman"/>
                <a:ea typeface="Times New Roman"/>
                <a:cs typeface="Times New Roman"/>
                <a:sym typeface="Times New Roman"/>
              </a:rPr>
              <a:t>In-Kind Contributions</a:t>
            </a:r>
          </a:p>
          <a:p>
            <a:pPr marL="457200" marR="0" lvl="1" indent="0" algn="l" rtl="0">
              <a:lnSpc>
                <a:spcPct val="90000"/>
              </a:lnSpc>
              <a:spcBef>
                <a:spcPts val="500"/>
              </a:spcBef>
              <a:buClr>
                <a:srgbClr val="F2F2F2"/>
              </a:buClr>
              <a:buSzPct val="100000"/>
              <a:buFont typeface="Noto Sans Symbols"/>
              <a:buChar char="❖"/>
            </a:pPr>
            <a:r>
              <a:rPr lang="en-CA" sz="2100" b="0" i="0" u="none" strike="noStrike" cap="none">
                <a:solidFill>
                  <a:srgbClr val="F2F2F2"/>
                </a:solidFill>
                <a:latin typeface="Times New Roman"/>
                <a:ea typeface="Times New Roman"/>
                <a:cs typeface="Times New Roman"/>
                <a:sym typeface="Times New Roman"/>
              </a:rPr>
              <a:t>We also welcome product and service contributions. Our needs include, but are not limited to: technology (laptops), delegate bag swag and refreshments. Put </a:t>
            </a:r>
            <a:r>
              <a:rPr lang="en-CA" sz="2100" b="1" i="1" u="none" strike="noStrike" cap="none">
                <a:solidFill>
                  <a:srgbClr val="F2F2F2"/>
                </a:solidFill>
                <a:latin typeface="Times New Roman"/>
                <a:ea typeface="Times New Roman"/>
                <a:cs typeface="Times New Roman"/>
                <a:sym typeface="Times New Roman"/>
              </a:rPr>
              <a:t>your </a:t>
            </a:r>
            <a:r>
              <a:rPr lang="en-CA" sz="2100" b="0" i="0" u="none" strike="noStrike" cap="none">
                <a:solidFill>
                  <a:srgbClr val="F2F2F2"/>
                </a:solidFill>
                <a:latin typeface="Times New Roman"/>
                <a:ea typeface="Times New Roman"/>
                <a:cs typeface="Times New Roman"/>
                <a:sym typeface="Times New Roman"/>
              </a:rPr>
              <a:t>product in the hands of 100 students.</a:t>
            </a:r>
          </a:p>
        </p:txBody>
      </p:sp>
      <p:pic>
        <p:nvPicPr>
          <p:cNvPr id="129" name="Shape 129" descr="75535_442172755852527_1685275944_n.jpg"/>
          <p:cNvPicPr preferRelativeResize="0"/>
          <p:nvPr/>
        </p:nvPicPr>
        <p:blipFill rotWithShape="1">
          <a:blip r:embed="rId3">
            <a:alphaModFix/>
          </a:blip>
          <a:srcRect/>
          <a:stretch/>
        </p:blipFill>
        <p:spPr>
          <a:xfrm>
            <a:off x="0" y="2724010"/>
            <a:ext cx="3669245" cy="244616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4"/>
        <p:cNvGrpSpPr/>
        <p:nvPr/>
      </p:nvGrpSpPr>
      <p:grpSpPr>
        <a:xfrm>
          <a:off x="0" y="0"/>
          <a:ext cx="0" cy="0"/>
          <a:chOff x="0" y="0"/>
          <a:chExt cx="0" cy="0"/>
        </a:xfrm>
      </p:grpSpPr>
      <p:sp>
        <p:nvSpPr>
          <p:cNvPr id="135" name="Shape 135"/>
          <p:cNvSpPr txBox="1"/>
          <p:nvPr/>
        </p:nvSpPr>
        <p:spPr>
          <a:xfrm>
            <a:off x="2070722" y="203877"/>
            <a:ext cx="4513992" cy="78483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CA" sz="4500" b="1" u="sng">
                <a:solidFill>
                  <a:srgbClr val="262626"/>
                </a:solidFill>
                <a:latin typeface="Times New Roman"/>
                <a:ea typeface="Times New Roman"/>
                <a:cs typeface="Times New Roman"/>
                <a:sym typeface="Times New Roman"/>
              </a:rPr>
              <a:t>CONTACT US!</a:t>
            </a:r>
          </a:p>
        </p:txBody>
      </p:sp>
      <p:sp>
        <p:nvSpPr>
          <p:cNvPr id="136" name="Shape 136"/>
          <p:cNvSpPr txBox="1">
            <a:spLocks noGrp="1"/>
          </p:cNvSpPr>
          <p:nvPr>
            <p:ph type="body" idx="1"/>
          </p:nvPr>
        </p:nvSpPr>
        <p:spPr>
          <a:xfrm>
            <a:off x="395781" y="2279523"/>
            <a:ext cx="8494219" cy="3967988"/>
          </a:xfrm>
          <a:prstGeom prst="rect">
            <a:avLst/>
          </a:prstGeom>
          <a:noFill/>
          <a:ln>
            <a:noFill/>
          </a:ln>
        </p:spPr>
        <p:txBody>
          <a:bodyPr lIns="91425" tIns="45700" rIns="91425" bIns="45700" anchor="t" anchorCtr="0">
            <a:noAutofit/>
          </a:bodyPr>
          <a:lstStyle/>
          <a:p>
            <a:pPr marL="0" marR="0" lvl="0" indent="0" algn="just" rtl="0">
              <a:lnSpc>
                <a:spcPct val="120000"/>
              </a:lnSpc>
              <a:spcBef>
                <a:spcPts val="0"/>
              </a:spcBef>
              <a:spcAft>
                <a:spcPts val="0"/>
              </a:spcAft>
              <a:buClr>
                <a:srgbClr val="262626"/>
              </a:buClr>
              <a:buSzPct val="25000"/>
              <a:buFont typeface="Arial"/>
              <a:buNone/>
            </a:pPr>
            <a:r>
              <a:rPr lang="en-CA" sz="1800" b="0" i="0" u="none" strike="noStrike" cap="none" dirty="0">
                <a:solidFill>
                  <a:srgbClr val="262626"/>
                </a:solidFill>
                <a:latin typeface="Times New Roman"/>
                <a:ea typeface="Times New Roman"/>
                <a:cs typeface="Times New Roman"/>
                <a:sym typeface="Times New Roman"/>
              </a:rPr>
              <a:t>We are excited to promote the Alberta School of Business but we cannot do it without your support! We value our corporate partnerships and are committed to connecting organizations with intelligent, well-rounded, students who are not only future potential employees, but also future potential clients.  A contribution to EDGE is an investment in future Canadian business leaders. Let us work together to promote your organization.  </a:t>
            </a:r>
          </a:p>
          <a:p>
            <a:pPr marL="0" marR="0" lvl="0" indent="0" algn="just" rtl="0">
              <a:lnSpc>
                <a:spcPct val="120000"/>
              </a:lnSpc>
              <a:spcBef>
                <a:spcPts val="1000"/>
              </a:spcBef>
              <a:spcAft>
                <a:spcPts val="0"/>
              </a:spcAft>
              <a:buClr>
                <a:srgbClr val="262626"/>
              </a:buClr>
              <a:buSzPct val="25000"/>
              <a:buFont typeface="Arial"/>
              <a:buNone/>
            </a:pPr>
            <a:r>
              <a:rPr lang="en-CA" sz="1800" b="0" i="0" u="none" strike="noStrike" cap="none" dirty="0">
                <a:solidFill>
                  <a:srgbClr val="262626"/>
                </a:solidFill>
                <a:latin typeface="Times New Roman"/>
                <a:ea typeface="Times New Roman"/>
                <a:cs typeface="Times New Roman"/>
                <a:sym typeface="Times New Roman"/>
              </a:rPr>
              <a:t>If you have any questions, comments or feedback on our program, please do not hesitate to contact any one of our members listed below. </a:t>
            </a:r>
          </a:p>
          <a:p>
            <a:pPr marL="0" marR="0" lvl="0" indent="0" algn="just" rtl="0">
              <a:lnSpc>
                <a:spcPct val="120000"/>
              </a:lnSpc>
              <a:spcBef>
                <a:spcPts val="1000"/>
              </a:spcBef>
              <a:spcAft>
                <a:spcPts val="0"/>
              </a:spcAft>
              <a:buClr>
                <a:srgbClr val="262626"/>
              </a:buClr>
              <a:buSzPct val="25000"/>
              <a:buFont typeface="Arial"/>
              <a:buNone/>
            </a:pPr>
            <a:r>
              <a:rPr lang="en-CA" sz="1800" b="0" i="0" u="none" strike="noStrike" cap="none" dirty="0">
                <a:solidFill>
                  <a:srgbClr val="262626"/>
                </a:solidFill>
                <a:latin typeface="Times New Roman"/>
                <a:ea typeface="Times New Roman"/>
                <a:cs typeface="Times New Roman"/>
                <a:sym typeface="Times New Roman"/>
              </a:rPr>
              <a:t>Yours in Partnership,</a:t>
            </a:r>
          </a:p>
          <a:p>
            <a:pPr marL="0" marR="0" lvl="0" indent="0" algn="l" rtl="0">
              <a:lnSpc>
                <a:spcPct val="90000"/>
              </a:lnSpc>
              <a:spcBef>
                <a:spcPts val="1000"/>
              </a:spcBef>
              <a:spcAft>
                <a:spcPts val="0"/>
              </a:spcAft>
              <a:buClr>
                <a:srgbClr val="262626"/>
              </a:buClr>
              <a:buSzPct val="25000"/>
              <a:buFont typeface="Arial"/>
              <a:buNone/>
            </a:pPr>
            <a:r>
              <a:rPr lang="en-CA" sz="1800" b="1" i="0" u="none" strike="noStrike" cap="none" dirty="0" err="1" smtClean="0">
                <a:solidFill>
                  <a:srgbClr val="262626"/>
                </a:solidFill>
                <a:latin typeface="Times New Roman"/>
                <a:ea typeface="Times New Roman"/>
                <a:cs typeface="Times New Roman"/>
                <a:sym typeface="Times New Roman"/>
              </a:rPr>
              <a:t>Mychaela</a:t>
            </a:r>
            <a:r>
              <a:rPr lang="en-CA" sz="1800" b="1" i="0" u="none" strike="noStrike" cap="none" dirty="0" smtClean="0">
                <a:solidFill>
                  <a:srgbClr val="262626"/>
                </a:solidFill>
                <a:latin typeface="Times New Roman"/>
                <a:ea typeface="Times New Roman"/>
                <a:cs typeface="Times New Roman"/>
                <a:sym typeface="Times New Roman"/>
              </a:rPr>
              <a:t> </a:t>
            </a:r>
            <a:r>
              <a:rPr lang="en-CA" sz="1800" b="1" i="0" u="none" strike="noStrike" cap="none" dirty="0" err="1" smtClean="0">
                <a:solidFill>
                  <a:srgbClr val="262626"/>
                </a:solidFill>
                <a:latin typeface="Times New Roman"/>
                <a:ea typeface="Times New Roman"/>
                <a:cs typeface="Times New Roman"/>
                <a:sym typeface="Times New Roman"/>
              </a:rPr>
              <a:t>Risling</a:t>
            </a:r>
            <a:r>
              <a:rPr lang="en-CA" sz="1800" b="1" i="0" u="none" strike="noStrike" cap="none" dirty="0" smtClean="0">
                <a:solidFill>
                  <a:srgbClr val="262626"/>
                </a:solidFill>
                <a:latin typeface="Times New Roman"/>
                <a:ea typeface="Times New Roman"/>
                <a:cs typeface="Times New Roman"/>
                <a:sym typeface="Times New Roman"/>
              </a:rPr>
              <a:t>| </a:t>
            </a:r>
            <a:r>
              <a:rPr lang="en-CA" sz="1800" b="1" i="0" u="none" strike="noStrike" cap="none" dirty="0">
                <a:solidFill>
                  <a:srgbClr val="262626"/>
                </a:solidFill>
                <a:latin typeface="Times New Roman"/>
                <a:ea typeface="Times New Roman"/>
                <a:cs typeface="Times New Roman"/>
                <a:sym typeface="Times New Roman"/>
              </a:rPr>
              <a:t>Chair 	 	 </a:t>
            </a:r>
            <a:r>
              <a:rPr lang="en-CA" sz="1800" b="1" i="0" u="none" strike="noStrike" cap="none" dirty="0" smtClean="0">
                <a:solidFill>
                  <a:srgbClr val="262626"/>
                </a:solidFill>
                <a:latin typeface="Times New Roman"/>
                <a:ea typeface="Times New Roman"/>
                <a:cs typeface="Times New Roman"/>
                <a:sym typeface="Times New Roman"/>
              </a:rPr>
              <a:t>Logan Patterson| </a:t>
            </a:r>
            <a:r>
              <a:rPr lang="en-CA" sz="1800" b="1" i="0" u="none" strike="noStrike" cap="none" dirty="0">
                <a:solidFill>
                  <a:srgbClr val="262626"/>
                </a:solidFill>
                <a:latin typeface="Times New Roman"/>
                <a:ea typeface="Times New Roman"/>
                <a:cs typeface="Times New Roman"/>
                <a:sym typeface="Times New Roman"/>
              </a:rPr>
              <a:t>Chair 		</a:t>
            </a:r>
            <a:r>
              <a:rPr lang="en-CA" sz="1800" b="0" i="0" u="none" strike="noStrike" cap="none" dirty="0">
                <a:solidFill>
                  <a:srgbClr val="262626"/>
                </a:solidFill>
                <a:latin typeface="Times New Roman"/>
                <a:ea typeface="Times New Roman"/>
                <a:cs typeface="Times New Roman"/>
                <a:sym typeface="Times New Roman"/>
              </a:rPr>
              <a:t/>
            </a:r>
            <a:br>
              <a:rPr lang="en-CA" sz="1800" b="0" i="0" u="none" strike="noStrike" cap="none" dirty="0">
                <a:solidFill>
                  <a:srgbClr val="262626"/>
                </a:solidFill>
                <a:latin typeface="Times New Roman"/>
                <a:ea typeface="Times New Roman"/>
                <a:cs typeface="Times New Roman"/>
                <a:sym typeface="Times New Roman"/>
              </a:rPr>
            </a:br>
            <a:r>
              <a:rPr lang="en-CA" sz="1800" dirty="0" err="1" smtClean="0">
                <a:solidFill>
                  <a:srgbClr val="262626"/>
                </a:solidFill>
                <a:latin typeface="Times New Roman"/>
                <a:ea typeface="Times New Roman"/>
                <a:cs typeface="Times New Roman"/>
                <a:sym typeface="Times New Roman"/>
              </a:rPr>
              <a:t>mrisling</a:t>
            </a:r>
            <a:r>
              <a:rPr lang="en-CA" sz="1800" b="0" i="0" u="none" strike="noStrike" cap="none" dirty="0" err="1" smtClean="0">
                <a:solidFill>
                  <a:srgbClr val="262626"/>
                </a:solidFill>
                <a:latin typeface="Times New Roman"/>
                <a:ea typeface="Times New Roman"/>
                <a:cs typeface="Times New Roman"/>
                <a:sym typeface="Times New Roman"/>
              </a:rPr>
              <a:t>@</a:t>
            </a:r>
            <a:r>
              <a:rPr lang="en-CA" sz="1800" b="0" i="0" u="none" strike="noStrike" cap="none" dirty="0" err="1">
                <a:solidFill>
                  <a:srgbClr val="262626"/>
                </a:solidFill>
                <a:latin typeface="Times New Roman"/>
                <a:ea typeface="Times New Roman"/>
                <a:cs typeface="Times New Roman"/>
                <a:sym typeface="Times New Roman"/>
              </a:rPr>
              <a:t>ualberta.ca</a:t>
            </a:r>
            <a:r>
              <a:rPr lang="en-CA" sz="1800" b="0" i="0" u="none" strike="noStrike" cap="none" dirty="0">
                <a:solidFill>
                  <a:srgbClr val="262626"/>
                </a:solidFill>
                <a:latin typeface="Times New Roman"/>
                <a:ea typeface="Times New Roman"/>
                <a:cs typeface="Times New Roman"/>
                <a:sym typeface="Times New Roman"/>
              </a:rPr>
              <a:t>		 </a:t>
            </a:r>
            <a:r>
              <a:rPr lang="en-CA" sz="1800" dirty="0" err="1" smtClean="0">
                <a:solidFill>
                  <a:srgbClr val="262626"/>
                </a:solidFill>
                <a:latin typeface="Times New Roman"/>
                <a:ea typeface="Times New Roman"/>
                <a:cs typeface="Times New Roman"/>
                <a:sym typeface="Times New Roman"/>
              </a:rPr>
              <a:t>lpatters</a:t>
            </a:r>
            <a:r>
              <a:rPr lang="en-CA" sz="1800" b="0" i="0" u="none" strike="noStrike" cap="none" dirty="0" err="1" smtClean="0">
                <a:solidFill>
                  <a:srgbClr val="262626"/>
                </a:solidFill>
                <a:latin typeface="Times New Roman"/>
                <a:ea typeface="Times New Roman"/>
                <a:cs typeface="Times New Roman"/>
                <a:sym typeface="Times New Roman"/>
              </a:rPr>
              <a:t>@</a:t>
            </a:r>
            <a:r>
              <a:rPr lang="en-CA" sz="1800" b="0" i="0" u="none" strike="noStrike" cap="none" dirty="0" err="1">
                <a:solidFill>
                  <a:srgbClr val="262626"/>
                </a:solidFill>
                <a:latin typeface="Times New Roman"/>
                <a:ea typeface="Times New Roman"/>
                <a:cs typeface="Times New Roman"/>
                <a:sym typeface="Times New Roman"/>
              </a:rPr>
              <a:t>ualberta.ca</a:t>
            </a:r>
            <a:r>
              <a:rPr lang="en-CA" sz="1800" b="1" i="0" u="none" strike="noStrike" cap="none" dirty="0">
                <a:solidFill>
                  <a:srgbClr val="262626"/>
                </a:solidFill>
                <a:latin typeface="Times New Roman"/>
                <a:ea typeface="Times New Roman"/>
                <a:cs typeface="Times New Roman"/>
                <a:sym typeface="Times New Roman"/>
              </a:rPr>
              <a:t/>
            </a:r>
            <a:br>
              <a:rPr lang="en-CA" sz="1800" b="1" i="0" u="none" strike="noStrike" cap="none" dirty="0">
                <a:solidFill>
                  <a:srgbClr val="262626"/>
                </a:solidFill>
                <a:latin typeface="Times New Roman"/>
                <a:ea typeface="Times New Roman"/>
                <a:cs typeface="Times New Roman"/>
                <a:sym typeface="Times New Roman"/>
              </a:rPr>
            </a:br>
            <a:r>
              <a:rPr lang="en-CA" sz="1800" b="1" i="0" u="none" strike="noStrike" cap="none" dirty="0">
                <a:solidFill>
                  <a:srgbClr val="262626"/>
                </a:solidFill>
                <a:latin typeface="Times New Roman"/>
                <a:ea typeface="Times New Roman"/>
                <a:cs typeface="Times New Roman"/>
                <a:sym typeface="Times New Roman"/>
              </a:rPr>
              <a:t/>
            </a:r>
            <a:br>
              <a:rPr lang="en-CA" sz="1800" b="1" i="0" u="none" strike="noStrike" cap="none" dirty="0">
                <a:solidFill>
                  <a:srgbClr val="262626"/>
                </a:solidFill>
                <a:latin typeface="Times New Roman"/>
                <a:ea typeface="Times New Roman"/>
                <a:cs typeface="Times New Roman"/>
                <a:sym typeface="Times New Roman"/>
              </a:rPr>
            </a:br>
            <a:r>
              <a:rPr lang="en-CA" sz="1800" b="1" i="0" u="none" strike="noStrike" cap="none" dirty="0" smtClean="0">
                <a:solidFill>
                  <a:srgbClr val="262626"/>
                </a:solidFill>
                <a:latin typeface="Times New Roman"/>
                <a:ea typeface="Times New Roman"/>
                <a:cs typeface="Times New Roman"/>
                <a:sym typeface="Times New Roman"/>
              </a:rPr>
              <a:t>Lindsay </a:t>
            </a:r>
            <a:r>
              <a:rPr lang="en-CA" sz="1800" b="1" i="0" u="none" strike="noStrike" cap="none" dirty="0" smtClean="0">
                <a:solidFill>
                  <a:srgbClr val="262626"/>
                </a:solidFill>
                <a:latin typeface="Times New Roman"/>
                <a:ea typeface="Times New Roman"/>
                <a:cs typeface="Times New Roman"/>
                <a:sym typeface="Times New Roman"/>
              </a:rPr>
              <a:t>Rainbow| </a:t>
            </a:r>
            <a:r>
              <a:rPr lang="en-CA" sz="1800" b="1" i="0" u="none" strike="noStrike" cap="none" dirty="0" smtClean="0">
                <a:solidFill>
                  <a:srgbClr val="262626"/>
                </a:solidFill>
                <a:latin typeface="Times New Roman"/>
                <a:ea typeface="Times New Roman"/>
                <a:cs typeface="Times New Roman"/>
                <a:sym typeface="Times New Roman"/>
              </a:rPr>
              <a:t>External                 Stuart </a:t>
            </a:r>
            <a:r>
              <a:rPr lang="en-CA" sz="1800" b="1" i="0" u="none" strike="noStrike" cap="none" dirty="0" smtClean="0">
                <a:solidFill>
                  <a:srgbClr val="262626"/>
                </a:solidFill>
                <a:latin typeface="Times New Roman"/>
                <a:ea typeface="Times New Roman"/>
                <a:cs typeface="Times New Roman"/>
                <a:sym typeface="Times New Roman"/>
              </a:rPr>
              <a:t>Murray| </a:t>
            </a:r>
            <a:r>
              <a:rPr lang="en-CA" sz="1800" b="1" i="0" u="none" strike="noStrike" cap="none" dirty="0">
                <a:solidFill>
                  <a:srgbClr val="262626"/>
                </a:solidFill>
                <a:latin typeface="Times New Roman"/>
                <a:ea typeface="Times New Roman"/>
                <a:cs typeface="Times New Roman"/>
                <a:sym typeface="Times New Roman"/>
              </a:rPr>
              <a:t>External	</a:t>
            </a:r>
            <a:r>
              <a:rPr lang="en-CA" sz="1800" b="1" i="0" u="none" strike="noStrike" cap="none" dirty="0">
                <a:solidFill>
                  <a:schemeClr val="dk1"/>
                </a:solidFill>
                <a:latin typeface="Times New Roman"/>
                <a:ea typeface="Times New Roman"/>
                <a:cs typeface="Times New Roman"/>
                <a:sym typeface="Times New Roman"/>
              </a:rPr>
              <a:t> </a:t>
            </a:r>
            <a:r>
              <a:rPr lang="en-CA" sz="1800" b="0" i="0" u="none" strike="noStrike" cap="none" dirty="0">
                <a:solidFill>
                  <a:srgbClr val="262626"/>
                </a:solidFill>
                <a:latin typeface="Times New Roman"/>
                <a:ea typeface="Times New Roman"/>
                <a:cs typeface="Times New Roman"/>
                <a:sym typeface="Times New Roman"/>
              </a:rPr>
              <a:t/>
            </a:r>
            <a:br>
              <a:rPr lang="en-CA" sz="1800" b="0" i="0" u="none" strike="noStrike" cap="none" dirty="0">
                <a:solidFill>
                  <a:srgbClr val="262626"/>
                </a:solidFill>
                <a:latin typeface="Times New Roman"/>
                <a:ea typeface="Times New Roman"/>
                <a:cs typeface="Times New Roman"/>
                <a:sym typeface="Times New Roman"/>
              </a:rPr>
            </a:br>
            <a:r>
              <a:rPr lang="en-CA" sz="1800" b="0" i="0" u="none" strike="noStrike" cap="none" dirty="0" err="1" smtClean="0">
                <a:solidFill>
                  <a:srgbClr val="262626"/>
                </a:solidFill>
                <a:latin typeface="Times New Roman"/>
                <a:ea typeface="Times New Roman"/>
                <a:cs typeface="Times New Roman"/>
                <a:sym typeface="Times New Roman"/>
              </a:rPr>
              <a:t>lrainbow@ualberta.ca</a:t>
            </a:r>
            <a:r>
              <a:rPr lang="en-CA" sz="1800" b="0" i="0" u="none" strike="noStrike" cap="none" dirty="0" smtClean="0">
                <a:solidFill>
                  <a:srgbClr val="262626"/>
                </a:solidFill>
                <a:latin typeface="Times New Roman"/>
                <a:ea typeface="Times New Roman"/>
                <a:cs typeface="Times New Roman"/>
                <a:sym typeface="Times New Roman"/>
              </a:rPr>
              <a:t>                              </a:t>
            </a:r>
            <a:r>
              <a:rPr lang="en-CA" sz="1800" b="0" i="0" u="none" strike="noStrike" cap="none" dirty="0" err="1" smtClean="0">
                <a:solidFill>
                  <a:srgbClr val="262626"/>
                </a:solidFill>
                <a:latin typeface="Times New Roman"/>
                <a:ea typeface="Times New Roman"/>
                <a:cs typeface="Times New Roman"/>
                <a:sym typeface="Times New Roman"/>
              </a:rPr>
              <a:t>skmurray</a:t>
            </a:r>
            <a:r>
              <a:rPr lang="en-CA" sz="1800" b="0" i="0" u="none" strike="noStrike" cap="none" dirty="0" err="1">
                <a:solidFill>
                  <a:srgbClr val="262626"/>
                </a:solidFill>
                <a:latin typeface="Times New Roman"/>
                <a:ea typeface="Times New Roman"/>
                <a:cs typeface="Times New Roman"/>
                <a:sym typeface="Times New Roman"/>
              </a:rPr>
              <a:t>@ualberta.ca</a:t>
            </a:r>
            <a:endParaRPr lang="en-CA" sz="1800" b="0" i="0" u="none" strike="noStrike" cap="none" dirty="0">
              <a:solidFill>
                <a:srgbClr val="262626"/>
              </a:solidFill>
              <a:latin typeface="Times New Roman"/>
              <a:ea typeface="Times New Roman"/>
              <a:cs typeface="Times New Roman"/>
              <a:sym typeface="Times New Roman"/>
            </a:endParaRPr>
          </a:p>
          <a:p>
            <a:pPr marL="0" marR="0" lvl="0" indent="0" algn="l" rtl="0">
              <a:lnSpc>
                <a:spcPct val="90000"/>
              </a:lnSpc>
              <a:spcBef>
                <a:spcPts val="1000"/>
              </a:spcBef>
              <a:buClr>
                <a:srgbClr val="262626"/>
              </a:buClr>
              <a:buSzPct val="25000"/>
              <a:buFont typeface="Arial"/>
              <a:buNone/>
            </a:pPr>
            <a:r>
              <a:rPr lang="en-CA" sz="1800" b="0" i="0" u="none" strike="noStrike" cap="none" dirty="0">
                <a:solidFill>
                  <a:srgbClr val="262626"/>
                </a:solidFill>
                <a:latin typeface="Times New Roman"/>
                <a:ea typeface="Times New Roman"/>
                <a:cs typeface="Times New Roman"/>
                <a:sym typeface="Times New Roman"/>
              </a:rPr>
              <a:t/>
            </a:r>
            <a:br>
              <a:rPr lang="en-CA" sz="1800" b="0" i="0" u="none" strike="noStrike" cap="none" dirty="0">
                <a:solidFill>
                  <a:srgbClr val="262626"/>
                </a:solidFill>
                <a:latin typeface="Times New Roman"/>
                <a:ea typeface="Times New Roman"/>
                <a:cs typeface="Times New Roman"/>
                <a:sym typeface="Times New Roman"/>
              </a:rPr>
            </a:br>
            <a:endParaRPr lang="en-CA" sz="1800" b="0" i="0" u="none" strike="noStrike" cap="none" dirty="0">
              <a:solidFill>
                <a:srgbClr val="262626"/>
              </a:solidFill>
              <a:latin typeface="Times New Roman"/>
              <a:ea typeface="Times New Roman"/>
              <a:cs typeface="Times New Roman"/>
              <a:sym typeface="Times New Roman"/>
            </a:endParaRPr>
          </a:p>
        </p:txBody>
      </p:sp>
      <p:pic>
        <p:nvPicPr>
          <p:cNvPr id="137" name="Shape 137"/>
          <p:cNvPicPr preferRelativeResize="0"/>
          <p:nvPr/>
        </p:nvPicPr>
        <p:blipFill rotWithShape="1">
          <a:blip r:embed="rId3">
            <a:alphaModFix/>
          </a:blip>
          <a:srcRect/>
          <a:stretch/>
        </p:blipFill>
        <p:spPr>
          <a:xfrm>
            <a:off x="2970575" y="988707"/>
            <a:ext cx="2714283" cy="1290816"/>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499</Words>
  <Application>Microsoft Macintosh PowerPoint</Application>
  <PresentationFormat>On-screen Show (4:3)</PresentationFormat>
  <Paragraphs>43</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Lindsay Rainbow</cp:lastModifiedBy>
  <cp:revision>3</cp:revision>
  <dcterms:modified xsi:type="dcterms:W3CDTF">2016-06-24T23:53:17Z</dcterms:modified>
</cp:coreProperties>
</file>