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86AD2-0944-4D55-8A02-C1A2A1D1A95C}" type="datetimeFigureOut">
              <a:rPr lang="en-US" smtClean="0"/>
              <a:pPr/>
              <a:t>6/16/2016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35E83-EEBB-4AD9-A02E-779E402C53F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1648AF0-4639-44D1-9C6F-B44E1C9C99AF}" type="datetime1">
              <a:rPr lang="en-US" smtClean="0"/>
              <a:pPr/>
              <a:t>6/16/2016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F879CD3-5C69-4539-8A78-5F722F6C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34791-4300-4B1D-BEEE-41B32BF965AC}" type="datetime1">
              <a:rPr lang="en-US" smtClean="0"/>
              <a:pPr/>
              <a:t>6/16/2016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3E7B-825F-410E-86E3-40FE6185B6B2}" type="datetime1">
              <a:rPr lang="en-US" smtClean="0"/>
              <a:pPr/>
              <a:t>6/16/2016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45D34-6B70-41C2-9BBF-BAAAD9F34695}" type="datetime1">
              <a:rPr lang="en-US" smtClean="0"/>
              <a:pPr/>
              <a:t>6/16/2016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69E80-16F6-4CED-A9D2-7CC76999596B}" type="datetime1">
              <a:rPr lang="en-US" smtClean="0"/>
              <a:pPr/>
              <a:t>6/16/2016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12C45-2430-4ACF-9C08-0D8615527F3F}" type="datetime1">
              <a:rPr lang="en-US" smtClean="0"/>
              <a:pPr/>
              <a:t>6/16/2016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1C6A12-ADDA-4AA1-B533-5F02BFD5AD40}" type="datetime1">
              <a:rPr lang="en-US" smtClean="0"/>
              <a:pPr/>
              <a:t>6/16/2016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F879CD3-5C69-4539-8A78-5F722F6C7A7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A8F4CA3-9E60-4863-B0F6-165E419B2674}" type="datetime1">
              <a:rPr lang="en-US" smtClean="0"/>
              <a:pPr/>
              <a:t>6/16/2016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F879CD3-5C69-4539-8A78-5F722F6C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8C0E6-5C1A-41D0-9BF9-0E7775B55EC8}" type="datetime1">
              <a:rPr lang="en-US" smtClean="0"/>
              <a:pPr/>
              <a:t>6/16/2016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651D7-0F72-4C3E-A778-50A9A69AB583}" type="datetime1">
              <a:rPr lang="en-US" smtClean="0"/>
              <a:pPr/>
              <a:t>6/16/2016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F4C51-0A68-46E3-9D49-9332F546D796}" type="datetime1">
              <a:rPr lang="en-US" smtClean="0"/>
              <a:pPr/>
              <a:t>6/16/2016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B675659-F8F1-40F4-B702-E287103E778E}" type="datetime1">
              <a:rPr lang="en-US" smtClean="0"/>
              <a:pPr/>
              <a:t>6/16/2016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F879CD3-5C69-4539-8A78-5F722F6C7A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>
                <a:latin typeface="Arial Narrow" pitchFamily="34" charset="0"/>
              </a:rPr>
              <a:t>Family Medicine Front Desk Flip Book</a:t>
            </a:r>
            <a:endParaRPr lang="en-US" sz="4800" dirty="0">
              <a:latin typeface="Arial Narrow" pitchFamily="34" charset="0"/>
            </a:endParaRPr>
          </a:p>
        </p:txBody>
      </p:sp>
      <p:pic>
        <p:nvPicPr>
          <p:cNvPr id="4" name="Picture 3" descr="InfiniteCare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962400"/>
            <a:ext cx="5225190" cy="154799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8200"/>
            <a:ext cx="8229600" cy="1926336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	This flip book is meant to be a quick reference guide for the front desk. If further clarification or detail is required please refer to the Standard Operating Procedures (SOPs).</a:t>
            </a:r>
            <a:endParaRPr lang="en-US" dirty="0"/>
          </a:p>
        </p:txBody>
      </p:sp>
      <p:pic>
        <p:nvPicPr>
          <p:cNvPr id="4" name="Picture 3" descr="InfiniteCare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90600"/>
            <a:ext cx="8907119" cy="2638793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066800"/>
          </a:xfrm>
        </p:spPr>
        <p:txBody>
          <a:bodyPr/>
          <a:lstStyle/>
          <a:p>
            <a:r>
              <a:rPr lang="en-US" dirty="0" smtClean="0"/>
              <a:t>Morning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5257800"/>
          </a:xfrm>
        </p:spPr>
        <p:txBody>
          <a:bodyPr>
            <a:normAutofit fontScale="92500" lnSpcReduction="20000"/>
          </a:bodyPr>
          <a:lstStyle/>
          <a:p>
            <a:pPr marL="624078" lvl="1" indent="-514350">
              <a:buFont typeface="Wingdings 2" pitchFamily="18" charset="2"/>
              <a:buChar char=""/>
            </a:pPr>
            <a:r>
              <a:rPr lang="en-US" sz="2800" dirty="0" smtClean="0">
                <a:solidFill>
                  <a:schemeClr val="tx1"/>
                </a:solidFill>
              </a:rPr>
              <a:t>Open a batch (01012016CareTrackerNameLocation)</a:t>
            </a:r>
          </a:p>
          <a:p>
            <a:pPr marL="624078" lvl="1" indent="-514350">
              <a:buFont typeface="Wingdings 2" pitchFamily="18" charset="2"/>
              <a:buChar char=""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624078" lvl="1" indent="-514350">
              <a:buFont typeface="Wingdings 2" pitchFamily="18" charset="2"/>
              <a:buChar char=""/>
            </a:pPr>
            <a:r>
              <a:rPr lang="en-US" sz="2800" dirty="0" smtClean="0">
                <a:solidFill>
                  <a:schemeClr val="tx1"/>
                </a:solidFill>
              </a:rPr>
              <a:t>Count &amp; document petty cash</a:t>
            </a:r>
          </a:p>
          <a:p>
            <a:pPr marL="624078" indent="-514350">
              <a:buFont typeface="Wingdings 2" pitchFamily="18" charset="2"/>
              <a:buChar char=""/>
            </a:pPr>
            <a:endParaRPr lang="en-US" dirty="0" smtClean="0"/>
          </a:p>
          <a:p>
            <a:pPr marL="624078" indent="-514350">
              <a:buClr>
                <a:schemeClr val="accent2"/>
              </a:buClr>
              <a:buFont typeface="Wingdings 2" pitchFamily="18" charset="2"/>
              <a:buChar char=""/>
            </a:pPr>
            <a:r>
              <a:rPr lang="en-US" dirty="0" smtClean="0"/>
              <a:t>Encounter Upload Deadline</a:t>
            </a:r>
          </a:p>
          <a:p>
            <a:pPr marL="916686" lvl="1" indent="-514350">
              <a:buNone/>
            </a:pPr>
            <a:endParaRPr lang="en-US" dirty="0" smtClean="0"/>
          </a:p>
          <a:p>
            <a:pPr marL="916686" lvl="1" indent="-514350">
              <a:buClr>
                <a:srgbClr val="003366"/>
              </a:buClr>
              <a:buFont typeface="Wingdings 2" pitchFamily="18" charset="2"/>
              <a:buChar char="Ì"/>
            </a:pPr>
            <a:r>
              <a:rPr lang="en-US" dirty="0" smtClean="0"/>
              <a:t>ALL encounters for previous day MUST be verified and uploaded by 9:00am</a:t>
            </a:r>
          </a:p>
          <a:p>
            <a:pPr marL="1181862" lvl="2" indent="-514350"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dirty="0" smtClean="0"/>
              <a:t>E&amp;M code, DX, and provider signature on each page</a:t>
            </a:r>
          </a:p>
          <a:p>
            <a:pPr marL="916686" lvl="1" indent="-514350">
              <a:buNone/>
            </a:pPr>
            <a:endParaRPr lang="en-US" dirty="0" smtClean="0"/>
          </a:p>
          <a:p>
            <a:pPr marL="624078" indent="-514350"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dirty="0" smtClean="0"/>
              <a:t>Work unconfirmed appointment reminders – Dashboard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Appointment Outreach</a:t>
            </a:r>
          </a:p>
          <a:p>
            <a:pPr marL="624078" indent="-514350">
              <a:buClr>
                <a:schemeClr val="accent2"/>
              </a:buClr>
              <a:buFont typeface="Wingdings 2" pitchFamily="18" charset="2"/>
              <a:buChar char="Ì"/>
            </a:pPr>
            <a:endParaRPr lang="en-US" dirty="0" smtClean="0"/>
          </a:p>
          <a:p>
            <a:pPr marL="624078" indent="-514350"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dirty="0" smtClean="0"/>
              <a:t>Specialty Chart </a:t>
            </a:r>
            <a:r>
              <a:rPr lang="en-US" dirty="0" smtClean="0">
                <a:sym typeface="Wingdings" pitchFamily="2" charset="2"/>
              </a:rPr>
              <a:t> confirm referral or auth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066800"/>
          </a:xfrm>
        </p:spPr>
        <p:txBody>
          <a:bodyPr/>
          <a:lstStyle/>
          <a:p>
            <a:r>
              <a:rPr lang="en-US" dirty="0" smtClean="0"/>
              <a:t>Every Patient Every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5410200"/>
          </a:xfrm>
        </p:spPr>
        <p:txBody>
          <a:bodyPr>
            <a:normAutofit fontScale="70000" lnSpcReduction="20000"/>
          </a:bodyPr>
          <a:lstStyle/>
          <a:p>
            <a:pPr>
              <a:buClr>
                <a:schemeClr val="accent3">
                  <a:lumMod val="75000"/>
                </a:schemeClr>
              </a:buClr>
              <a:buFont typeface="Wingdings 2" pitchFamily="18" charset="2"/>
              <a:buChar char="Ì"/>
            </a:pPr>
            <a:r>
              <a:rPr lang="en-US" dirty="0" smtClean="0"/>
              <a:t> Scan insurance card(s) and verify name</a:t>
            </a:r>
          </a:p>
          <a:p>
            <a:pPr lvl="1">
              <a:buClr>
                <a:srgbClr val="003366"/>
              </a:buClr>
              <a:buFont typeface="Wingdings 2" pitchFamily="18" charset="2"/>
              <a:buChar char="Ì"/>
            </a:pPr>
            <a:r>
              <a:rPr lang="en-US" dirty="0" smtClean="0"/>
              <a:t>Name in CareTracker = Name on insurance card</a:t>
            </a:r>
          </a:p>
          <a:p>
            <a:pPr>
              <a:buClr>
                <a:schemeClr val="accent3">
                  <a:lumMod val="75000"/>
                </a:schemeClr>
              </a:buClr>
              <a:buFont typeface="Wingdings 2" pitchFamily="18" charset="2"/>
              <a:buChar char="Ì"/>
            </a:pPr>
            <a:r>
              <a:rPr lang="en-US" dirty="0" smtClean="0"/>
              <a:t>For new patients the following MUST be obtained @ time of scheduling:</a:t>
            </a:r>
          </a:p>
          <a:p>
            <a:pPr lvl="2">
              <a:buClr>
                <a:schemeClr val="accent3">
                  <a:lumMod val="75000"/>
                </a:schemeClr>
              </a:buClr>
              <a:buFont typeface="Wingdings 2" pitchFamily="18" charset="2"/>
              <a:buChar char="Ì"/>
            </a:pPr>
            <a:r>
              <a:rPr lang="en-US" dirty="0" smtClean="0"/>
              <a:t>Name</a:t>
            </a:r>
          </a:p>
          <a:p>
            <a:pPr lvl="2">
              <a:buClr>
                <a:schemeClr val="accent3">
                  <a:lumMod val="75000"/>
                </a:schemeClr>
              </a:buClr>
              <a:buFont typeface="Wingdings 2" pitchFamily="18" charset="2"/>
              <a:buChar char="Ì"/>
            </a:pPr>
            <a:r>
              <a:rPr lang="en-US" dirty="0" smtClean="0"/>
              <a:t>DOB</a:t>
            </a:r>
          </a:p>
          <a:p>
            <a:pPr lvl="2">
              <a:buClr>
                <a:schemeClr val="accent3">
                  <a:lumMod val="75000"/>
                </a:schemeClr>
              </a:buClr>
              <a:buFont typeface="Wingdings 2" pitchFamily="18" charset="2"/>
              <a:buChar char="Ì"/>
            </a:pPr>
            <a:r>
              <a:rPr lang="en-US" dirty="0" smtClean="0"/>
              <a:t>Phone Number including Type (home/cell/work) &amp; email</a:t>
            </a:r>
          </a:p>
          <a:p>
            <a:pPr lvl="3">
              <a:buClr>
                <a:schemeClr val="accent3">
                  <a:lumMod val="75000"/>
                </a:schemeClr>
              </a:buClr>
              <a:buFont typeface="Wingdings 2" pitchFamily="18" charset="2"/>
              <a:buChar char="Ì"/>
            </a:pPr>
            <a:r>
              <a:rPr lang="en-US" dirty="0" smtClean="0"/>
              <a:t>Mark preferred for both </a:t>
            </a:r>
          </a:p>
          <a:p>
            <a:pPr lvl="2">
              <a:buClr>
                <a:schemeClr val="accent3">
                  <a:lumMod val="75000"/>
                </a:schemeClr>
              </a:buClr>
              <a:buFont typeface="Wingdings 2" pitchFamily="18" charset="2"/>
              <a:buChar char="Ì"/>
            </a:pPr>
            <a:r>
              <a:rPr lang="en-US" dirty="0" smtClean="0"/>
              <a:t>Notification Preference</a:t>
            </a:r>
          </a:p>
          <a:p>
            <a:pPr lvl="2">
              <a:buClr>
                <a:schemeClr val="accent3">
                  <a:lumMod val="75000"/>
                </a:schemeClr>
              </a:buClr>
              <a:buFont typeface="Wingdings 2" pitchFamily="18" charset="2"/>
              <a:buChar char="Ì"/>
            </a:pPr>
            <a:r>
              <a:rPr lang="en-US" dirty="0" smtClean="0"/>
              <a:t>Insurance</a:t>
            </a:r>
          </a:p>
          <a:p>
            <a:pPr lvl="3">
              <a:buClr>
                <a:schemeClr val="accent3">
                  <a:lumMod val="75000"/>
                </a:schemeClr>
              </a:buClr>
              <a:buFont typeface="Wingdings 2" pitchFamily="18" charset="2"/>
              <a:buChar char="Ì"/>
            </a:pPr>
            <a:r>
              <a:rPr lang="en-US" dirty="0" smtClean="0"/>
              <a:t>Address (on back of card)</a:t>
            </a:r>
          </a:p>
          <a:p>
            <a:pPr lvl="3">
              <a:buClr>
                <a:schemeClr val="accent3">
                  <a:lumMod val="75000"/>
                </a:schemeClr>
              </a:buClr>
              <a:buFont typeface="Wingdings 2" pitchFamily="18" charset="2"/>
              <a:buChar char="Ì"/>
            </a:pPr>
            <a:r>
              <a:rPr lang="en-US" dirty="0" smtClean="0"/>
              <a:t>Subscriber ID </a:t>
            </a:r>
          </a:p>
          <a:p>
            <a:pPr lvl="4">
              <a:buClr>
                <a:schemeClr val="accent3">
                  <a:lumMod val="75000"/>
                </a:schemeClr>
              </a:buClr>
              <a:buFont typeface="Wingdings 2" pitchFamily="18" charset="2"/>
              <a:buChar char="Ì"/>
            </a:pPr>
            <a:r>
              <a:rPr lang="en-US" dirty="0" smtClean="0">
                <a:solidFill>
                  <a:schemeClr val="accent2"/>
                </a:solidFill>
              </a:rPr>
              <a:t>IF difference that patient collect name and DOB for subscriber</a:t>
            </a:r>
          </a:p>
          <a:p>
            <a:pPr>
              <a:buClr>
                <a:schemeClr val="accent3">
                  <a:lumMod val="75000"/>
                </a:schemeClr>
              </a:buClr>
              <a:buFont typeface="Wingdings 2" pitchFamily="18" charset="2"/>
              <a:buChar char="Ì"/>
            </a:pPr>
            <a:r>
              <a:rPr lang="en-US" dirty="0" smtClean="0"/>
              <a:t>Verify eligibility, co-payment, and/or deductible/co insurance </a:t>
            </a:r>
          </a:p>
          <a:p>
            <a:pPr>
              <a:buClr>
                <a:schemeClr val="accent3">
                  <a:lumMod val="75000"/>
                </a:schemeClr>
              </a:buClr>
              <a:buFont typeface="Wingdings 2" pitchFamily="18" charset="2"/>
              <a:buChar char="Ì"/>
            </a:pPr>
            <a:r>
              <a:rPr lang="en-US" dirty="0" smtClean="0"/>
              <a:t>Verify patient account is current</a:t>
            </a:r>
          </a:p>
          <a:p>
            <a:pPr lvl="1">
              <a:buClr>
                <a:srgbClr val="003366"/>
              </a:buClr>
              <a:buFont typeface="Wingdings 2" pitchFamily="18" charset="2"/>
              <a:buChar char="Ì"/>
            </a:pPr>
            <a:r>
              <a:rPr lang="en-US" dirty="0" smtClean="0"/>
              <a:t>Collect any outstanding balance </a:t>
            </a:r>
          </a:p>
          <a:p>
            <a:pPr lvl="2">
              <a:buClr>
                <a:srgbClr val="003366"/>
              </a:buClr>
              <a:buFont typeface="Wingdings 2" pitchFamily="18" charset="2"/>
              <a:buChar char="Ì"/>
            </a:pPr>
            <a:r>
              <a:rPr lang="en-US" dirty="0" smtClean="0">
                <a:solidFill>
                  <a:schemeClr val="accent2"/>
                </a:solidFill>
              </a:rPr>
              <a:t>Contact extension 217 or 124 for questions/concerns</a:t>
            </a:r>
          </a:p>
          <a:p>
            <a:pPr>
              <a:buClr>
                <a:schemeClr val="accent3">
                  <a:lumMod val="75000"/>
                </a:schemeClr>
              </a:buClr>
              <a:buFont typeface="Wingdings 2" pitchFamily="18" charset="2"/>
              <a:buChar char="Ì"/>
            </a:pPr>
            <a:r>
              <a:rPr lang="en-US" dirty="0" smtClean="0"/>
              <a:t>Collect co-pay or contracted amount (if applicable)</a:t>
            </a:r>
          </a:p>
          <a:p>
            <a:pPr>
              <a:buClr>
                <a:schemeClr val="accent3">
                  <a:lumMod val="75000"/>
                </a:schemeClr>
              </a:buClr>
              <a:buFont typeface="Wingdings 2" pitchFamily="18" charset="2"/>
              <a:buChar char="Ì"/>
            </a:pPr>
            <a:r>
              <a:rPr lang="en-US" dirty="0" smtClean="0"/>
              <a:t>Confirm patient’s preferred pharmacy is enter in with an (</a:t>
            </a:r>
            <a:r>
              <a:rPr lang="en-US" dirty="0" err="1" smtClean="0"/>
              <a:t>eRx</a:t>
            </a:r>
            <a:r>
              <a:rPr lang="en-US" dirty="0" smtClean="0"/>
              <a:t>)</a:t>
            </a:r>
          </a:p>
          <a:p>
            <a:pPr>
              <a:buClr>
                <a:schemeClr val="accent3">
                  <a:lumMod val="75000"/>
                </a:schemeClr>
              </a:buClr>
              <a:buFont typeface="Wingdings 2" pitchFamily="18" charset="2"/>
              <a:buChar char="Ì"/>
            </a:pPr>
            <a:r>
              <a:rPr lang="en-US" dirty="0" smtClean="0"/>
              <a:t>Print and have patient sign all required areas of the registration form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Insurance - 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02936"/>
          </a:xfrm>
        </p:spPr>
        <p:txBody>
          <a:bodyPr>
            <a:normAutofit fontScale="85000" lnSpcReduction="10000"/>
          </a:bodyPr>
          <a:lstStyle/>
          <a:p>
            <a:pPr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dirty="0" smtClean="0"/>
              <a:t>Confirm PCP is </a:t>
            </a:r>
            <a:r>
              <a:rPr lang="en-US" dirty="0" smtClean="0">
                <a:solidFill>
                  <a:schemeClr val="accent2"/>
                </a:solidFill>
              </a:rPr>
              <a:t>our</a:t>
            </a:r>
            <a:r>
              <a:rPr lang="en-US" dirty="0" smtClean="0"/>
              <a:t> provider  </a:t>
            </a:r>
          </a:p>
          <a:p>
            <a:pPr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dirty="0" smtClean="0"/>
              <a:t>Check eligibility in CareTracker &amp; </a:t>
            </a:r>
            <a:r>
              <a:rPr lang="en-US" dirty="0" err="1" smtClean="0"/>
              <a:t>NaviCure</a:t>
            </a:r>
            <a:r>
              <a:rPr lang="en-US" dirty="0" smtClean="0"/>
              <a:t> EVERYTIME</a:t>
            </a:r>
          </a:p>
          <a:p>
            <a:pPr lvl="1">
              <a:buFont typeface="Wingdings 2" pitchFamily="18" charset="2"/>
              <a:buChar char="Ì"/>
            </a:pPr>
            <a:r>
              <a:rPr lang="en-US" dirty="0" smtClean="0"/>
              <a:t>Call if verification is not available in either of the above</a:t>
            </a:r>
          </a:p>
          <a:p>
            <a:pPr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dirty="0" smtClean="0"/>
              <a:t>Confirm subscriber ID is correct in CareTracker</a:t>
            </a:r>
          </a:p>
          <a:p>
            <a:pPr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dirty="0" smtClean="0"/>
              <a:t>Manual eligibility requirements</a:t>
            </a:r>
          </a:p>
          <a:p>
            <a:pPr lvl="1">
              <a:buFont typeface="Wingdings 2" pitchFamily="18" charset="2"/>
              <a:buChar char="Ì"/>
            </a:pPr>
            <a:r>
              <a:rPr lang="en-US" dirty="0" smtClean="0"/>
              <a:t>Scanned in copy of eligibility report</a:t>
            </a:r>
          </a:p>
          <a:p>
            <a:pPr lvl="2">
              <a:buFont typeface="Wingdings 2" pitchFamily="18" charset="2"/>
              <a:buChar char="Ì"/>
            </a:pPr>
            <a:r>
              <a:rPr lang="en-US" dirty="0" smtClean="0"/>
              <a:t>Notes section MUST include:</a:t>
            </a:r>
          </a:p>
          <a:p>
            <a:pPr lvl="4"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dirty="0" smtClean="0">
                <a:solidFill>
                  <a:schemeClr val="accent2"/>
                </a:solidFill>
              </a:rPr>
              <a:t>Name of eligibility report scanned into system</a:t>
            </a:r>
          </a:p>
          <a:p>
            <a:pPr lvl="4"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dirty="0" smtClean="0">
                <a:solidFill>
                  <a:schemeClr val="accent2"/>
                </a:solidFill>
              </a:rPr>
              <a:t>Your full CareTracker name</a:t>
            </a:r>
          </a:p>
          <a:p>
            <a:pPr lvl="2">
              <a:buFont typeface="Wingdings 2" pitchFamily="18" charset="2"/>
              <a:buChar char="Ì"/>
            </a:pPr>
            <a:r>
              <a:rPr lang="en-US" dirty="0" smtClean="0"/>
              <a:t>If copy is not available the notes section MUST include:</a:t>
            </a:r>
          </a:p>
          <a:p>
            <a:pPr lvl="4"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dirty="0" smtClean="0">
                <a:solidFill>
                  <a:schemeClr val="accent2"/>
                </a:solidFill>
              </a:rPr>
              <a:t>Phone number called</a:t>
            </a:r>
          </a:p>
          <a:p>
            <a:pPr lvl="4"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dirty="0" smtClean="0">
                <a:solidFill>
                  <a:schemeClr val="accent2"/>
                </a:solidFill>
              </a:rPr>
              <a:t>Name of the representative you spoke with</a:t>
            </a:r>
          </a:p>
          <a:p>
            <a:pPr lvl="4"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dirty="0" smtClean="0">
                <a:solidFill>
                  <a:schemeClr val="accent2"/>
                </a:solidFill>
              </a:rPr>
              <a:t>Reference # </a:t>
            </a:r>
          </a:p>
          <a:p>
            <a:pPr lvl="4"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dirty="0" smtClean="0">
                <a:solidFill>
                  <a:schemeClr val="accent2"/>
                </a:solidFill>
              </a:rPr>
              <a:t>FM Co-pay</a:t>
            </a:r>
          </a:p>
          <a:p>
            <a:pPr lvl="4"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dirty="0" smtClean="0">
                <a:solidFill>
                  <a:schemeClr val="accent2"/>
                </a:solidFill>
              </a:rPr>
              <a:t>YOUR full CareTracker Name</a:t>
            </a:r>
          </a:p>
          <a:p>
            <a:pPr lvl="2">
              <a:buFont typeface="Wingdings 2" pitchFamily="18" charset="2"/>
              <a:buChar char="Ì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066800"/>
          </a:xfrm>
        </p:spPr>
        <p:txBody>
          <a:bodyPr/>
          <a:lstStyle/>
          <a:p>
            <a:r>
              <a:rPr lang="en-US" dirty="0" smtClean="0"/>
              <a:t>Insurance - </a:t>
            </a:r>
            <a:r>
              <a:rPr lang="en-US" dirty="0" smtClean="0">
                <a:solidFill>
                  <a:srgbClr val="00B050"/>
                </a:solidFill>
              </a:rPr>
              <a:t>GREEN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Wingdings 2" pitchFamily="18" charset="2"/>
              <a:buChar char="Ì"/>
            </a:pPr>
            <a:endParaRPr lang="en-US" dirty="0" smtClean="0"/>
          </a:p>
          <a:p>
            <a:pPr>
              <a:lnSpc>
                <a:spcPct val="150000"/>
              </a:lnSpc>
              <a:buFont typeface="Wingdings 2" pitchFamily="18" charset="2"/>
              <a:buChar char="Ì"/>
            </a:pPr>
            <a:r>
              <a:rPr lang="en-US" dirty="0" smtClean="0"/>
              <a:t>United HealthCare</a:t>
            </a:r>
          </a:p>
          <a:p>
            <a:pPr lvl="1">
              <a:lnSpc>
                <a:spcPct val="130000"/>
              </a:lnSpc>
              <a:buClr>
                <a:srgbClr val="003366"/>
              </a:buClr>
              <a:buFont typeface="Wingdings 2" pitchFamily="18" charset="2"/>
              <a:buChar char="Ì"/>
            </a:pPr>
            <a:r>
              <a:rPr lang="en-US" sz="1600" dirty="0" smtClean="0"/>
              <a:t>GEHA, UMR &amp; </a:t>
            </a:r>
            <a:r>
              <a:rPr lang="en-US" sz="1600" dirty="0" err="1" smtClean="0"/>
              <a:t>GoldenRule</a:t>
            </a:r>
            <a:endParaRPr lang="en-US" sz="1600" dirty="0" smtClean="0"/>
          </a:p>
          <a:p>
            <a:pPr>
              <a:lnSpc>
                <a:spcPct val="150000"/>
              </a:lnSpc>
              <a:buFont typeface="Wingdings 2" pitchFamily="18" charset="2"/>
              <a:buChar char="Ì"/>
            </a:pPr>
            <a:r>
              <a:rPr lang="en-US" dirty="0" smtClean="0"/>
              <a:t>Aetna</a:t>
            </a:r>
          </a:p>
          <a:p>
            <a:pPr lvl="1">
              <a:lnSpc>
                <a:spcPct val="130000"/>
              </a:lnSpc>
              <a:buClr>
                <a:srgbClr val="003366"/>
              </a:buClr>
              <a:buFont typeface="Wingdings 2" pitchFamily="18" charset="2"/>
              <a:buChar char="Ì"/>
            </a:pPr>
            <a:r>
              <a:rPr lang="en-US" sz="1600" dirty="0" err="1" smtClean="0"/>
              <a:t>Cofinity</a:t>
            </a:r>
            <a:r>
              <a:rPr lang="en-US" sz="1600" dirty="0" smtClean="0"/>
              <a:t> &amp; HCC</a:t>
            </a:r>
          </a:p>
          <a:p>
            <a:pPr>
              <a:lnSpc>
                <a:spcPct val="150000"/>
              </a:lnSpc>
              <a:buFont typeface="Wingdings 2" pitchFamily="18" charset="2"/>
              <a:buChar char="Ì"/>
            </a:pPr>
            <a:r>
              <a:rPr lang="en-US" dirty="0" smtClean="0"/>
              <a:t>BCBS </a:t>
            </a:r>
          </a:p>
          <a:p>
            <a:pPr lvl="1">
              <a:lnSpc>
                <a:spcPct val="130000"/>
              </a:lnSpc>
              <a:buClr>
                <a:srgbClr val="003366"/>
              </a:buClr>
              <a:buFont typeface="Wingdings 2" pitchFamily="18" charset="2"/>
              <a:buChar char="Ì"/>
            </a:pPr>
            <a:r>
              <a:rPr lang="en-US" sz="1600" dirty="0" smtClean="0"/>
              <a:t>Should always be CO address even for out of state</a:t>
            </a:r>
          </a:p>
          <a:p>
            <a:pPr>
              <a:lnSpc>
                <a:spcPct val="150000"/>
              </a:lnSpc>
              <a:buFont typeface="Wingdings 2" pitchFamily="18" charset="2"/>
              <a:buChar char="Ì"/>
            </a:pPr>
            <a:r>
              <a:rPr lang="en-US" dirty="0" smtClean="0"/>
              <a:t>BCBS Federal</a:t>
            </a:r>
          </a:p>
          <a:p>
            <a:pPr>
              <a:lnSpc>
                <a:spcPct val="150000"/>
              </a:lnSpc>
              <a:buFont typeface="Wingdings 2" pitchFamily="18" charset="2"/>
              <a:buChar char="Ì"/>
            </a:pPr>
            <a:r>
              <a:rPr lang="en-US" dirty="0" smtClean="0"/>
              <a:t>Cigna</a:t>
            </a:r>
          </a:p>
          <a:p>
            <a:pPr lvl="1">
              <a:lnSpc>
                <a:spcPct val="130000"/>
              </a:lnSpc>
              <a:buClr>
                <a:srgbClr val="003366"/>
              </a:buClr>
              <a:buFont typeface="Wingdings 2" pitchFamily="18" charset="2"/>
              <a:buChar char="Ì"/>
            </a:pPr>
            <a:r>
              <a:rPr lang="en-US" sz="1600" dirty="0" err="1" smtClean="0"/>
              <a:t>GreatWest</a:t>
            </a:r>
            <a:r>
              <a:rPr lang="en-US" sz="1600" dirty="0" smtClean="0"/>
              <a:t> Life, Health Net, 8th District Electrical &amp; UFCW Employees</a:t>
            </a:r>
          </a:p>
          <a:p>
            <a:pPr>
              <a:lnSpc>
                <a:spcPct val="150000"/>
              </a:lnSpc>
              <a:buFont typeface="Wingdings 2" pitchFamily="18" charset="2"/>
              <a:buChar char="Ì"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066800"/>
          </a:xfrm>
        </p:spPr>
        <p:txBody>
          <a:bodyPr/>
          <a:lstStyle/>
          <a:p>
            <a:r>
              <a:rPr lang="en-US" dirty="0" smtClean="0"/>
              <a:t>Insurance - </a:t>
            </a:r>
            <a:r>
              <a:rPr lang="en-US" dirty="0" smtClean="0">
                <a:solidFill>
                  <a:srgbClr val="FFFF00"/>
                </a:solidFill>
              </a:rPr>
              <a:t>YELLOW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763000" cy="5202936"/>
          </a:xfrm>
        </p:spPr>
        <p:txBody>
          <a:bodyPr>
            <a:normAutofit lnSpcReduction="10000"/>
          </a:bodyPr>
          <a:lstStyle/>
          <a:p>
            <a:pPr>
              <a:buFont typeface="Wingdings 2" pitchFamily="18" charset="2"/>
              <a:buChar char="Ì"/>
            </a:pPr>
            <a:r>
              <a:rPr lang="en-US" dirty="0" smtClean="0"/>
              <a:t> Humana </a:t>
            </a:r>
            <a:r>
              <a:rPr lang="en-US" dirty="0" smtClean="0">
                <a:solidFill>
                  <a:schemeClr val="accent2"/>
                </a:solidFill>
              </a:rPr>
              <a:t>(any PPO/HMO w</a:t>
            </a:r>
            <a:r>
              <a:rPr lang="en-US" dirty="0" smtClean="0">
                <a:solidFill>
                  <a:schemeClr val="accent2"/>
                </a:solidFill>
              </a:rPr>
              <a:t>/ our </a:t>
            </a:r>
            <a:r>
              <a:rPr lang="en-US" dirty="0" smtClean="0">
                <a:solidFill>
                  <a:schemeClr val="accent2"/>
                </a:solidFill>
              </a:rPr>
              <a:t>PCP)</a:t>
            </a:r>
          </a:p>
          <a:p>
            <a:pPr lvl="1">
              <a:buFont typeface="Wingdings 2" pitchFamily="18" charset="2"/>
              <a:buChar char="Ì"/>
            </a:pPr>
            <a:r>
              <a:rPr lang="en-US" dirty="0" smtClean="0"/>
              <a:t>HMO X </a:t>
            </a:r>
            <a:r>
              <a:rPr lang="en-US" dirty="0" smtClean="0">
                <a:sym typeface="Wingdings" pitchFamily="2" charset="2"/>
              </a:rPr>
              <a:t> Refer to </a:t>
            </a:r>
            <a:r>
              <a:rPr lang="en-US" dirty="0" smtClean="0">
                <a:sym typeface="Wingdings" pitchFamily="2" charset="2"/>
              </a:rPr>
              <a:t>HMO </a:t>
            </a:r>
            <a:r>
              <a:rPr lang="en-US" dirty="0" smtClean="0">
                <a:sym typeface="Wingdings" pitchFamily="2" charset="2"/>
              </a:rPr>
              <a:t>X provider list (end of flip book)</a:t>
            </a:r>
            <a:endParaRPr lang="en-US" dirty="0" smtClean="0"/>
          </a:p>
          <a:p>
            <a:pPr>
              <a:buFont typeface="Wingdings 2" pitchFamily="18" charset="2"/>
              <a:buChar char="Ì"/>
            </a:pPr>
            <a:r>
              <a:rPr lang="en-US" dirty="0" smtClean="0"/>
              <a:t>Medicaid </a:t>
            </a:r>
            <a:r>
              <a:rPr lang="en-US" dirty="0" smtClean="0">
                <a:solidFill>
                  <a:schemeClr val="accent2"/>
                </a:solidFill>
              </a:rPr>
              <a:t>(page 8)</a:t>
            </a:r>
          </a:p>
          <a:p>
            <a:pPr>
              <a:buFont typeface="Wingdings 2" pitchFamily="18" charset="2"/>
              <a:buChar char="Ì"/>
            </a:pPr>
            <a:r>
              <a:rPr lang="en-US" dirty="0" smtClean="0"/>
              <a:t>Medicare </a:t>
            </a:r>
            <a:r>
              <a:rPr lang="en-US" dirty="0" smtClean="0">
                <a:solidFill>
                  <a:schemeClr val="accent2"/>
                </a:solidFill>
              </a:rPr>
              <a:t>(page 8) </a:t>
            </a:r>
          </a:p>
          <a:p>
            <a:pPr>
              <a:buFont typeface="Wingdings 2" pitchFamily="18" charset="2"/>
              <a:buChar char="Ì"/>
            </a:pPr>
            <a:r>
              <a:rPr lang="en-US" dirty="0" smtClean="0"/>
              <a:t>CHP+ </a:t>
            </a:r>
            <a:r>
              <a:rPr lang="en-US" dirty="0" smtClean="0">
                <a:solidFill>
                  <a:schemeClr val="accent2"/>
                </a:solidFill>
              </a:rPr>
              <a:t>(page 8)</a:t>
            </a:r>
          </a:p>
          <a:p>
            <a:pPr>
              <a:buFont typeface="Wingdings 2" pitchFamily="18" charset="2"/>
              <a:buChar char="Ì"/>
            </a:pPr>
            <a:r>
              <a:rPr lang="en-US" dirty="0" err="1" smtClean="0"/>
              <a:t>TriCare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/>
                </a:solidFill>
              </a:rPr>
              <a:t>(our PCP </a:t>
            </a:r>
            <a:r>
              <a:rPr lang="en-US" dirty="0" smtClean="0">
                <a:solidFill>
                  <a:schemeClr val="accent2"/>
                </a:solidFill>
              </a:rPr>
              <a:t>required for </a:t>
            </a:r>
            <a:r>
              <a:rPr lang="en-US" dirty="0" err="1" smtClean="0">
                <a:solidFill>
                  <a:schemeClr val="accent2"/>
                </a:solidFill>
              </a:rPr>
              <a:t>TriCare</a:t>
            </a:r>
            <a:r>
              <a:rPr lang="en-US" dirty="0" smtClean="0">
                <a:solidFill>
                  <a:schemeClr val="accent2"/>
                </a:solidFill>
              </a:rPr>
              <a:t> Prime)</a:t>
            </a:r>
          </a:p>
          <a:p>
            <a:pPr>
              <a:buFont typeface="Wingdings 2" pitchFamily="18" charset="2"/>
              <a:buChar char="Ì"/>
            </a:pPr>
            <a:r>
              <a:rPr lang="en-US" dirty="0" smtClean="0"/>
              <a:t>AARP </a:t>
            </a:r>
            <a:r>
              <a:rPr lang="en-US" dirty="0" smtClean="0">
                <a:solidFill>
                  <a:schemeClr val="accent2"/>
                </a:solidFill>
              </a:rPr>
              <a:t>(our PCP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</a:p>
          <a:p>
            <a:pPr>
              <a:buFont typeface="Wingdings 2" pitchFamily="18" charset="2"/>
              <a:buChar char="Ì"/>
            </a:pPr>
            <a:r>
              <a:rPr lang="en-US" dirty="0" smtClean="0"/>
              <a:t>Denver Health MCD </a:t>
            </a:r>
            <a:r>
              <a:rPr lang="en-US" dirty="0" smtClean="0">
                <a:solidFill>
                  <a:schemeClr val="accent2"/>
                </a:solidFill>
              </a:rPr>
              <a:t>(eligibility can </a:t>
            </a:r>
            <a:r>
              <a:rPr lang="en-US" dirty="0" smtClean="0">
                <a:solidFill>
                  <a:srgbClr val="FF0000"/>
                </a:solidFill>
              </a:rPr>
              <a:t>NOT</a:t>
            </a:r>
            <a:r>
              <a:rPr lang="en-US" dirty="0" smtClean="0">
                <a:solidFill>
                  <a:schemeClr val="accent2"/>
                </a:solidFill>
              </a:rPr>
              <a:t> say ‘Managed Care &amp; our PCP</a:t>
            </a:r>
            <a:r>
              <a:rPr lang="en-US" dirty="0" smtClean="0">
                <a:solidFill>
                  <a:schemeClr val="accent2"/>
                </a:solidFill>
              </a:rPr>
              <a:t>)</a:t>
            </a:r>
          </a:p>
          <a:p>
            <a:pPr>
              <a:buFont typeface="Wingdings 2" pitchFamily="18" charset="2"/>
              <a:buChar char="Ì"/>
            </a:pPr>
            <a:r>
              <a:rPr lang="en-US" dirty="0" smtClean="0">
                <a:solidFill>
                  <a:srgbClr val="003366"/>
                </a:solidFill>
              </a:rPr>
              <a:t>Kaiser </a:t>
            </a:r>
            <a:r>
              <a:rPr lang="en-US" dirty="0" smtClean="0">
                <a:solidFill>
                  <a:schemeClr val="accent2"/>
                </a:solidFill>
              </a:rPr>
              <a:t>(EPO &amp; PPO </a:t>
            </a:r>
            <a:r>
              <a:rPr lang="en-US" sz="2400" dirty="0" smtClean="0">
                <a:solidFill>
                  <a:srgbClr val="003366"/>
                </a:solidFill>
              </a:rPr>
              <a:t>[green and yellow cards</a:t>
            </a:r>
            <a:r>
              <a:rPr lang="en-US" sz="2400" dirty="0" smtClean="0">
                <a:solidFill>
                  <a:srgbClr val="003366"/>
                </a:solidFill>
              </a:rPr>
              <a:t>]</a:t>
            </a:r>
            <a:r>
              <a:rPr lang="en-US" dirty="0" smtClean="0">
                <a:solidFill>
                  <a:schemeClr val="accent2"/>
                </a:solidFill>
              </a:rPr>
              <a:t>)</a:t>
            </a:r>
          </a:p>
          <a:p>
            <a:pPr>
              <a:buFont typeface="Wingdings 2" pitchFamily="18" charset="2"/>
              <a:buChar char="Ì"/>
            </a:pPr>
            <a:r>
              <a:rPr lang="en-US" dirty="0" smtClean="0"/>
              <a:t>Colorado Access </a:t>
            </a:r>
            <a:r>
              <a:rPr lang="en-US" dirty="0" smtClean="0">
                <a:solidFill>
                  <a:schemeClr val="accent2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EXCEPT</a:t>
            </a:r>
            <a:r>
              <a:rPr lang="en-US" dirty="0" smtClean="0">
                <a:solidFill>
                  <a:schemeClr val="accent2"/>
                </a:solidFill>
              </a:rPr>
              <a:t> Region 3)</a:t>
            </a:r>
          </a:p>
          <a:p>
            <a:pPr>
              <a:buFont typeface="Wingdings 2" pitchFamily="18" charset="2"/>
              <a:buChar char="Ì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Insurance – </a:t>
            </a:r>
            <a:r>
              <a:rPr lang="en-US" dirty="0" smtClean="0">
                <a:solidFill>
                  <a:srgbClr val="FF0000"/>
                </a:solidFill>
              </a:rPr>
              <a:t>RED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26736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We </a:t>
            </a:r>
            <a:r>
              <a:rPr lang="en-US" dirty="0" smtClean="0">
                <a:solidFill>
                  <a:srgbClr val="FF0000"/>
                </a:solidFill>
              </a:rPr>
              <a:t>DO NOT </a:t>
            </a:r>
            <a:r>
              <a:rPr lang="en-US" dirty="0" smtClean="0"/>
              <a:t>accept the following insurances: 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lnSpc>
                <a:spcPct val="200000"/>
              </a:lnSpc>
              <a:buFont typeface="Wingdings 2" pitchFamily="18" charset="2"/>
              <a:buChar char="Ì"/>
            </a:pPr>
            <a:r>
              <a:rPr lang="en-US" dirty="0" smtClean="0"/>
              <a:t>CU Exclusive (BCBS</a:t>
            </a:r>
            <a:r>
              <a:rPr lang="en-US" dirty="0" smtClean="0"/>
              <a:t>)</a:t>
            </a:r>
          </a:p>
          <a:p>
            <a:pPr>
              <a:lnSpc>
                <a:spcPct val="200000"/>
              </a:lnSpc>
              <a:buFont typeface="Wingdings 2" pitchFamily="18" charset="2"/>
              <a:buChar char="Ì"/>
            </a:pPr>
            <a:r>
              <a:rPr lang="en-US" dirty="0" smtClean="0"/>
              <a:t>Out of state MCD</a:t>
            </a:r>
          </a:p>
          <a:p>
            <a:pPr>
              <a:lnSpc>
                <a:spcPct val="200000"/>
              </a:lnSpc>
              <a:buFont typeface="Wingdings 2" pitchFamily="18" charset="2"/>
              <a:buChar char="Ì"/>
            </a:pPr>
            <a:r>
              <a:rPr lang="en-US" dirty="0" smtClean="0"/>
              <a:t>RMHP Medicaid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066800"/>
          </a:xfrm>
        </p:spPr>
        <p:txBody>
          <a:bodyPr/>
          <a:lstStyle/>
          <a:p>
            <a:r>
              <a:rPr lang="en-US" dirty="0" smtClean="0"/>
              <a:t>Insurance (MCD / MCR)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</p:spPr>
        <p:txBody>
          <a:bodyPr>
            <a:normAutofit fontScale="70000" lnSpcReduction="20000"/>
          </a:bodyPr>
          <a:lstStyle/>
          <a:p>
            <a:pPr lvl="1">
              <a:buFont typeface="Wingdings 2" pitchFamily="18" charset="2"/>
              <a:buChar char="Ì"/>
            </a:pPr>
            <a:r>
              <a:rPr lang="en-US" sz="2800" dirty="0" smtClean="0"/>
              <a:t>MCD / CHP+</a:t>
            </a:r>
          </a:p>
          <a:p>
            <a:pPr lvl="2">
              <a:buFont typeface="Wingdings 2" pitchFamily="18" charset="2"/>
              <a:buChar char="Ì"/>
            </a:pPr>
            <a:r>
              <a:rPr lang="en-US" dirty="0" smtClean="0"/>
              <a:t>Scroll to bottom of eligibility page within CareTracker</a:t>
            </a:r>
          </a:p>
          <a:p>
            <a:pPr lvl="2">
              <a:buFont typeface="Wingdings 2" pitchFamily="18" charset="2"/>
              <a:buChar char="Ì"/>
            </a:pPr>
            <a:r>
              <a:rPr lang="en-US" dirty="0" smtClean="0"/>
              <a:t>Look for keywords:  </a:t>
            </a:r>
          </a:p>
          <a:p>
            <a:pPr lvl="3">
              <a:lnSpc>
                <a:spcPct val="140000"/>
              </a:lnSpc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sz="2400" dirty="0" smtClean="0"/>
              <a:t>CHP+</a:t>
            </a:r>
          </a:p>
          <a:p>
            <a:pPr lvl="3">
              <a:lnSpc>
                <a:spcPct val="140000"/>
              </a:lnSpc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sz="2400" dirty="0" smtClean="0"/>
              <a:t>Denver </a:t>
            </a:r>
            <a:r>
              <a:rPr lang="en-US" sz="2400" dirty="0" smtClean="0"/>
              <a:t>Health (Do NOT accept if eligibility report has ‘managed care’)</a:t>
            </a:r>
            <a:endParaRPr lang="en-US" sz="2400" dirty="0" smtClean="0"/>
          </a:p>
          <a:p>
            <a:pPr lvl="3">
              <a:lnSpc>
                <a:spcPct val="140000"/>
              </a:lnSpc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sz="2400" dirty="0" smtClean="0"/>
              <a:t>Kaiser Managed Care </a:t>
            </a:r>
            <a:endParaRPr lang="en-US" dirty="0" smtClean="0"/>
          </a:p>
          <a:p>
            <a:pPr lvl="2">
              <a:buFont typeface="Wingdings 2" pitchFamily="18" charset="2"/>
              <a:buChar char="Ì"/>
            </a:pPr>
            <a:r>
              <a:rPr lang="en-US" dirty="0" smtClean="0"/>
              <a:t>Modify demos to reflect specific payer listed </a:t>
            </a:r>
          </a:p>
          <a:p>
            <a:pPr lvl="2">
              <a:buFont typeface="Wingdings 2" pitchFamily="18" charset="2"/>
              <a:buChar char="Ì"/>
            </a:pPr>
            <a:r>
              <a:rPr lang="en-US" dirty="0" smtClean="0"/>
              <a:t>Confirm PCP</a:t>
            </a:r>
          </a:p>
          <a:p>
            <a:pPr lvl="2">
              <a:buNone/>
            </a:pPr>
            <a:endParaRPr lang="en-US" dirty="0" smtClean="0"/>
          </a:p>
          <a:p>
            <a:pPr lvl="1">
              <a:buFont typeface="Wingdings 2" pitchFamily="18" charset="2"/>
              <a:buChar char="Ì"/>
            </a:pPr>
            <a:r>
              <a:rPr lang="en-US" sz="2800" dirty="0" smtClean="0"/>
              <a:t>MCR</a:t>
            </a:r>
          </a:p>
          <a:p>
            <a:pPr lvl="2">
              <a:buFont typeface="Wingdings 2" pitchFamily="18" charset="2"/>
              <a:buChar char="Ì"/>
            </a:pPr>
            <a:r>
              <a:rPr lang="en-US" dirty="0" smtClean="0"/>
              <a:t>Scroll to bottom of eligibility page within CareTracker </a:t>
            </a:r>
          </a:p>
          <a:p>
            <a:pPr lvl="2">
              <a:buFont typeface="Wingdings 2" pitchFamily="18" charset="2"/>
              <a:buChar char="Ì"/>
            </a:pPr>
            <a:r>
              <a:rPr lang="en-US" dirty="0" smtClean="0"/>
              <a:t>Look for keywords:  </a:t>
            </a:r>
          </a:p>
          <a:p>
            <a:pPr lvl="3">
              <a:lnSpc>
                <a:spcPct val="150000"/>
              </a:lnSpc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sz="2400" dirty="0" smtClean="0"/>
              <a:t>MCO Bill Option Code-C</a:t>
            </a:r>
          </a:p>
          <a:p>
            <a:pPr lvl="3">
              <a:lnSpc>
                <a:spcPct val="150000"/>
              </a:lnSpc>
              <a:buClr>
                <a:schemeClr val="accent2"/>
              </a:buClr>
              <a:buFont typeface="Wingdings 2" pitchFamily="18" charset="2"/>
              <a:buChar char="Ì"/>
            </a:pPr>
            <a:r>
              <a:rPr lang="en-US" sz="2400" dirty="0" smtClean="0"/>
              <a:t>MCR = secondary payor</a:t>
            </a:r>
            <a:endParaRPr lang="en-US" dirty="0" smtClean="0"/>
          </a:p>
          <a:p>
            <a:pPr lvl="2">
              <a:buFont typeface="Wingdings 2" pitchFamily="18" charset="2"/>
              <a:buChar char="Ì"/>
            </a:pPr>
            <a:r>
              <a:rPr lang="en-US" dirty="0" smtClean="0"/>
              <a:t>Modify demos to reflect specific payer listed </a:t>
            </a:r>
          </a:p>
          <a:p>
            <a:pPr lvl="2">
              <a:buFont typeface="Wingdings 2" pitchFamily="18" charset="2"/>
              <a:buChar char="Ì"/>
            </a:pPr>
            <a:r>
              <a:rPr lang="en-US" dirty="0" smtClean="0"/>
              <a:t>Confirm PCP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066800"/>
          </a:xfrm>
        </p:spPr>
        <p:txBody>
          <a:bodyPr/>
          <a:lstStyle/>
          <a:p>
            <a:r>
              <a:rPr lang="en-US" dirty="0" smtClean="0"/>
              <a:t>End of Day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/>
          <a:lstStyle/>
          <a:p>
            <a:pPr lvl="1">
              <a:buFont typeface="Wingdings 2" pitchFamily="18" charset="2"/>
              <a:buChar char="Ì"/>
            </a:pPr>
            <a:endParaRPr lang="en-US" sz="2800" dirty="0" smtClean="0"/>
          </a:p>
          <a:p>
            <a:pPr lvl="1">
              <a:buFont typeface="Wingdings 2" pitchFamily="18" charset="2"/>
              <a:buChar char="Ì"/>
            </a:pPr>
            <a:endParaRPr lang="en-US" sz="2800" dirty="0" smtClean="0"/>
          </a:p>
          <a:p>
            <a:pPr lvl="1">
              <a:buFont typeface="Wingdings 2" pitchFamily="18" charset="2"/>
              <a:buChar char="Ì"/>
            </a:pPr>
            <a:r>
              <a:rPr lang="en-US" sz="2800" dirty="0" smtClean="0"/>
              <a:t>Balance Today’s Journal </a:t>
            </a:r>
          </a:p>
          <a:p>
            <a:pPr lvl="1">
              <a:buFont typeface="Wingdings 2" pitchFamily="18" charset="2"/>
              <a:buChar char="Ì"/>
            </a:pPr>
            <a:endParaRPr lang="en-US" sz="2800" dirty="0" smtClean="0"/>
          </a:p>
          <a:p>
            <a:pPr lvl="1">
              <a:buFont typeface="Wingdings 2" pitchFamily="18" charset="2"/>
              <a:buChar char="Ì"/>
            </a:pPr>
            <a:r>
              <a:rPr lang="en-US" sz="2800" dirty="0" smtClean="0"/>
              <a:t>Deposit money in drop box</a:t>
            </a:r>
          </a:p>
          <a:p>
            <a:pPr lvl="1">
              <a:buNone/>
            </a:pPr>
            <a:endParaRPr lang="en-US" sz="2800" dirty="0" smtClean="0"/>
          </a:p>
          <a:p>
            <a:pPr lvl="1">
              <a:buFont typeface="Wingdings 2" pitchFamily="18" charset="2"/>
              <a:buChar char="Ì"/>
            </a:pPr>
            <a:r>
              <a:rPr lang="en-US" sz="2800" dirty="0" smtClean="0"/>
              <a:t>Close your batch (ONLY if you balance)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79CD3-5C69-4539-8A78-5F722F6C7A7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ustom 8">
      <a:dk1>
        <a:srgbClr val="002C58"/>
      </a:dk1>
      <a:lt1>
        <a:srgbClr val="FFFFFF"/>
      </a:lt1>
      <a:dk2>
        <a:srgbClr val="003366"/>
      </a:dk2>
      <a:lt2>
        <a:srgbClr val="DEDEDE"/>
      </a:lt2>
      <a:accent1>
        <a:srgbClr val="003366"/>
      </a:accent1>
      <a:accent2>
        <a:srgbClr val="FF9933"/>
      </a:accent2>
      <a:accent3>
        <a:srgbClr val="FFC184"/>
      </a:accent3>
      <a:accent4>
        <a:srgbClr val="F38D39"/>
      </a:accent4>
      <a:accent5>
        <a:srgbClr val="8B5D3D"/>
      </a:accent5>
      <a:accent6>
        <a:srgbClr val="FF6600"/>
      </a:accent6>
      <a:hlink>
        <a:srgbClr val="336699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340</TotalTime>
  <Words>539</Words>
  <Application>Microsoft Office PowerPoint</Application>
  <PresentationFormat>On-screen Show (4:3)</PresentationFormat>
  <Paragraphs>115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Urban</vt:lpstr>
      <vt:lpstr>Family Medicine Front Desk Flip Book</vt:lpstr>
      <vt:lpstr>Morning Tasks</vt:lpstr>
      <vt:lpstr>Every Patient Every Time</vt:lpstr>
      <vt:lpstr>Insurance - All</vt:lpstr>
      <vt:lpstr>Insurance - GREEN</vt:lpstr>
      <vt:lpstr>Insurance - YELLOW</vt:lpstr>
      <vt:lpstr>Insurance – RED </vt:lpstr>
      <vt:lpstr>Insurance (MCD / MCR)</vt:lpstr>
      <vt:lpstr>End of Day Tasks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bschierkolk</dc:creator>
  <cp:lastModifiedBy>badair</cp:lastModifiedBy>
  <cp:revision>57</cp:revision>
  <dcterms:created xsi:type="dcterms:W3CDTF">2016-06-14T14:06:02Z</dcterms:created>
  <dcterms:modified xsi:type="dcterms:W3CDTF">2016-06-16T22:09:41Z</dcterms:modified>
</cp:coreProperties>
</file>