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2" r:id="rId4"/>
    <p:sldId id="302" r:id="rId5"/>
    <p:sldId id="284" r:id="rId6"/>
    <p:sldId id="303" r:id="rId7"/>
    <p:sldId id="304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9" autoAdjust="0"/>
    <p:restoredTop sz="86410"/>
  </p:normalViewPr>
  <p:slideViewPr>
    <p:cSldViewPr>
      <p:cViewPr varScale="1">
        <p:scale>
          <a:sx n="43" d="100"/>
          <a:sy n="43" d="100"/>
        </p:scale>
        <p:origin x="-1071" y="-45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6/15/2016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837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6/15/2016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139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589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DBF61E8F-1F00-4140-92BA-7D8249C34E48}" type="slidenum">
              <a:rPr lang="en-US" altLang="en-US" sz="1100">
                <a:latin typeface="Times New Roman" pitchFamily="18" charset="0"/>
              </a:rPr>
              <a:pPr/>
              <a:t>4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What about this info from the website?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Service Advantage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  Quick TAT (turn-around time)</a:t>
            </a:r>
          </a:p>
          <a:p>
            <a:r>
              <a:rPr lang="en-US" altLang="en-US" dirty="0" smtClean="0"/>
              <a:t>    Detailed repair data available</a:t>
            </a:r>
          </a:p>
          <a:p>
            <a:r>
              <a:rPr lang="en-US" altLang="en-US" dirty="0" smtClean="0"/>
              <a:t>    Warranty tracking, OEM part/equipment performance reporting</a:t>
            </a:r>
          </a:p>
          <a:p>
            <a:r>
              <a:rPr lang="en-US" altLang="en-US" dirty="0" smtClean="0"/>
              <a:t>    Manage repair, transportation and cross-border entry as necessary</a:t>
            </a:r>
          </a:p>
          <a:p>
            <a:r>
              <a:rPr lang="en-US" altLang="en-US" dirty="0" smtClean="0"/>
              <a:t>    Access to PMA parts and materials</a:t>
            </a:r>
          </a:p>
          <a:p>
            <a:r>
              <a:rPr lang="en-US" altLang="en-US" dirty="0" smtClean="0"/>
              <a:t>    Quick responsiveness to customer requests &amp; requirements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9CCBFFB6-5E53-40E7-941A-42A47850961E}" type="slidenum">
              <a:rPr lang="en-US" altLang="en-US" sz="1100">
                <a:latin typeface="Times New Roman" pitchFamily="18" charset="0"/>
              </a:rPr>
              <a:pPr/>
              <a:t>8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9018AF98-2D0E-4B12-896E-67CAB2F0840F}" type="slidenum">
              <a:rPr lang="en-US" altLang="en-US" sz="1100">
                <a:latin typeface="Times New Roman" pitchFamily="18" charset="0"/>
              </a:rPr>
              <a:pPr/>
              <a:t>9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EB6E3A12-DE86-45DA-AA46-5B9866272F6D}" type="slidenum">
              <a:rPr lang="en-US" altLang="en-US" sz="1100">
                <a:latin typeface="Times New Roman" pitchFamily="18" charset="0"/>
              </a:rPr>
              <a:pPr/>
              <a:t>12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EB6E3A12-DE86-45DA-AA46-5B9866272F6D}" type="slidenum">
              <a:rPr lang="en-US" altLang="en-US" sz="1100">
                <a:latin typeface="Times New Roman" pitchFamily="18" charset="0"/>
              </a:rPr>
              <a:pPr/>
              <a:t>13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D8E6E6C4-1758-47CC-80D3-EDB0C82E59F3}" type="slidenum">
              <a:rPr lang="en-US" altLang="en-US" sz="1100">
                <a:latin typeface="Times New Roman" pitchFamily="18" charset="0"/>
              </a:rPr>
              <a:pPr/>
              <a:t>18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F7C02E8C-5AD4-46CC-BFFA-73DEA2C78283}" type="slidenum">
              <a:rPr lang="en-US" altLang="en-US" sz="1100">
                <a:latin typeface="Times New Roman" pitchFamily="18" charset="0"/>
              </a:rPr>
              <a:pPr/>
              <a:t>19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1pPr>
            <a:lvl2pPr marL="710186" indent="-273148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2pPr>
            <a:lvl3pPr marL="1092594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3pPr>
            <a:lvl4pPr marL="1529631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4pPr>
            <a:lvl5pPr marL="1966669" indent="-218519" defTabSz="924153">
              <a:defRPr sz="2300">
                <a:solidFill>
                  <a:schemeClr val="tx1"/>
                </a:solidFill>
                <a:latin typeface="Maiandra GD" pitchFamily="34" charset="0"/>
              </a:defRPr>
            </a:lvl5pPr>
            <a:lvl6pPr marL="2403706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6pPr>
            <a:lvl7pPr marL="2840744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7pPr>
            <a:lvl8pPr marL="3277781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8pPr>
            <a:lvl9pPr marL="3714819" indent="-218519" defTabSz="9241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fld id="{5ADC1E45-4A60-42D8-B37C-CDBBCCA9A21A}" type="slidenum">
              <a:rPr lang="en-US" altLang="en-US" sz="1100">
                <a:latin typeface="Times New Roman" pitchFamily="18" charset="0"/>
              </a:rPr>
              <a:pPr/>
              <a:t>21</a:t>
            </a:fld>
            <a:endParaRPr lang="en-US" altLang="en-US" sz="11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4C05-6A82-4AA1-B49D-AD8F2FCE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6/15/2016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jpeg"/><Relationship Id="rId18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image" Target="../media/image36.jpeg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52808"/>
            <a:ext cx="5220072" cy="984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00000"/>
                  <a:tint val="66000"/>
                  <a:satMod val="160000"/>
                </a:schemeClr>
              </a:gs>
              <a:gs pos="38000">
                <a:schemeClr val="accent1">
                  <a:tint val="100000"/>
                  <a:shade val="100000"/>
                  <a:satMod val="100000"/>
                  <a:tint val="44500"/>
                  <a:satMod val="160000"/>
                  <a:alpha val="47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4365105"/>
            <a:ext cx="6194066" cy="576064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May 20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2016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577814" cy="1470025"/>
          </a:xfrm>
        </p:spPr>
        <p:txBody>
          <a:bodyPr/>
          <a:lstStyle/>
          <a:p>
            <a:r>
              <a:rPr lang="en-US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“Employee Powered, Customer Driven”</a:t>
            </a:r>
            <a:endParaRPr lang="en-CA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21976"/>
            <a:ext cx="3587496" cy="98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12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Asset Management Experience</a:t>
            </a:r>
            <a:endParaRPr lang="en-US" sz="4000" b="1" dirty="0"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4501356" cy="4419600"/>
          </a:xfrm>
          <a:solidFill>
            <a:srgbClr val="F2F2F2"/>
          </a:solidFill>
        </p:spPr>
        <p:txBody>
          <a:bodyPr/>
          <a:lstStyle/>
          <a:p>
            <a:r>
              <a:rPr lang="en-US" altLang="en-US" sz="2400" dirty="0" smtClean="0">
                <a:latin typeface="+mn-lt"/>
              </a:rPr>
              <a:t>Experienced in asset ownership &amp; management, currently managing 551 different line item products, representing 23,000+ pieces of inventory</a:t>
            </a:r>
          </a:p>
          <a:p>
            <a:r>
              <a:rPr lang="en-US" altLang="en-US" sz="2400" dirty="0" smtClean="0">
                <a:latin typeface="+mn-lt"/>
              </a:rPr>
              <a:t>Daily transactions exceeding 3,500 per month</a:t>
            </a:r>
          </a:p>
          <a:p>
            <a:r>
              <a:rPr lang="en-US" altLang="en-US" sz="2400" dirty="0" smtClean="0">
                <a:latin typeface="+mn-lt"/>
              </a:rPr>
              <a:t>B2B software interface for daily data transfer and data integrity</a:t>
            </a:r>
          </a:p>
          <a:p>
            <a:r>
              <a:rPr lang="en-US" altLang="en-US" sz="2400" dirty="0" smtClean="0">
                <a:latin typeface="+mn-lt"/>
              </a:rPr>
              <a:t>Comprehensive IT reporting capability via Baan ERP</a:t>
            </a:r>
            <a:r>
              <a:rPr lang="en-US" altLang="en-US" sz="2400" baseline="30000" dirty="0" smtClean="0">
                <a:latin typeface="+mn-lt"/>
              </a:rPr>
              <a:t>©</a:t>
            </a:r>
          </a:p>
          <a:p>
            <a:endParaRPr lang="en-US" altLang="en-US" sz="2400" dirty="0" smtClean="0">
              <a:latin typeface="+mn-lt"/>
            </a:endParaRPr>
          </a:p>
          <a:p>
            <a:endParaRPr lang="en-US" altLang="en-US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057400"/>
            <a:ext cx="4297680" cy="2866507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563068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latin typeface="+mn-lt"/>
              </a:rPr>
              <a:t>By the Numbers</a:t>
            </a:r>
            <a:endParaRPr lang="en-CA" altLang="en-US" sz="4000" b="1" dirty="0" smtClean="0">
              <a:latin typeface="+mn-lt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4876800" cy="4190999"/>
          </a:xfrm>
          <a:solidFill>
            <a:srgbClr val="F2F2F2"/>
          </a:solidFill>
        </p:spPr>
        <p:txBody>
          <a:bodyPr/>
          <a:lstStyle/>
          <a:p>
            <a:pPr marL="231775" indent="-231775"/>
            <a:r>
              <a:rPr lang="en-US" altLang="en-US" sz="2400" dirty="0" smtClean="0">
                <a:latin typeface="+mn-lt"/>
              </a:rPr>
              <a:t>&gt;6,000 ULDs repaired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&gt;12,000 carts repaired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Over 2,500 electrical galley components repaired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Over 3,000 passenger seats repaired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Over 250 flight deck seats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600 leather accoutrement recoveries per year</a:t>
            </a:r>
          </a:p>
          <a:p>
            <a:pPr marL="231775" indent="-231775"/>
            <a:r>
              <a:rPr lang="en-US" altLang="en-US" sz="2400" dirty="0" smtClean="0">
                <a:latin typeface="+mn-lt"/>
              </a:rPr>
              <a:t>30,000 aircraft seat covers per year</a:t>
            </a:r>
          </a:p>
          <a:p>
            <a:endParaRPr lang="en-CA" altLang="en-US" sz="24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  <p:pic>
        <p:nvPicPr>
          <p:cNvPr id="9" name="Picture 14" descr="YUL Repair overview IMG_353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3923" r="2610" b="4982"/>
          <a:stretch/>
        </p:blipFill>
        <p:spPr bwMode="auto">
          <a:xfrm>
            <a:off x="232012" y="2265528"/>
            <a:ext cx="3630304" cy="26203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65000"/>
              </a:schemeClr>
            </a:solidFill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1374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0" y="4572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Capability List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C557-03EB-4A6E-952A-0B54E3ABE405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0428"/>
            <a:ext cx="4594080" cy="434077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09315"/>
              </p:ext>
            </p:extLst>
          </p:nvPr>
        </p:nvGraphicFramePr>
        <p:xfrm>
          <a:off x="4968240" y="1700574"/>
          <a:ext cx="4023360" cy="46024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82880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Cargo Systems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Galleys</a:t>
                      </a:r>
                      <a:r>
                        <a:rPr lang="en-US" sz="1400" b="1" baseline="0" dirty="0" smtClean="0">
                          <a:latin typeface="+mn-lt"/>
                        </a:rPr>
                        <a:t> &amp; Galley Equipment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Cargo Containers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Carts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Nets &amp; Straps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Carrier Boxes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Pallets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Drawers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Waste Containers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Emergency</a:t>
                      </a:r>
                      <a:r>
                        <a:rPr lang="en-US" sz="1400" b="1" baseline="0" dirty="0" smtClean="0">
                          <a:latin typeface="+mn-lt"/>
                        </a:rPr>
                        <a:t> Equipment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Coffeemakers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Flashlights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Espresso/Cappuccino Makers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Lifejackets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Hot Cups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Stretchers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Water Boilers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Wheelchairs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Ovens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smtClean="0">
                          <a:latin typeface="+mn-lt"/>
                        </a:rPr>
                        <a:t>(Convection, Warming)</a:t>
                      </a:r>
                      <a:endParaRPr lang="en-US" sz="1100" baseline="300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Controllers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Interiors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Racks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Baby Cots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Structures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Carpets</a:t>
                      </a:r>
                      <a:r>
                        <a:rPr lang="en-US" sz="1400" baseline="30000" dirty="0" smtClean="0">
                          <a:latin typeface="+mn-lt"/>
                        </a:rPr>
                        <a:t>1</a:t>
                      </a:r>
                      <a:endParaRPr lang="en-US" sz="1100" baseline="300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Standard</a:t>
                      </a:r>
                      <a:r>
                        <a:rPr lang="en-US" sz="1400" baseline="0" dirty="0" smtClean="0">
                          <a:latin typeface="+mn-lt"/>
                        </a:rPr>
                        <a:t> Units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Curtain Cut</a:t>
                      </a:r>
                      <a:r>
                        <a:rPr lang="en-US" sz="1400" baseline="0" dirty="0" smtClean="0">
                          <a:latin typeface="+mn-lt"/>
                        </a:rPr>
                        <a:t> &amp; Sew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Waste Bins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Closets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Trash Compactors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Lavatories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Galley Structures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30000" dirty="0" smtClean="0">
                          <a:latin typeface="+mn-lt"/>
                        </a:rPr>
                        <a:t>1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Cut, Sew,</a:t>
                      </a:r>
                      <a:r>
                        <a:rPr lang="en-US" sz="1100" baseline="0" dirty="0" smtClean="0">
                          <a:latin typeface="+mn-lt"/>
                        </a:rPr>
                        <a:t> Install, Fit, Maintenance</a:t>
                      </a:r>
                    </a:p>
                  </a:txBody>
                  <a:tcPr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051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0" y="4572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Capability List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(cont.)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C557-03EB-4A6E-952A-0B54E3ABE405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79739"/>
              </p:ext>
            </p:extLst>
          </p:nvPr>
        </p:nvGraphicFramePr>
        <p:xfrm>
          <a:off x="4968240" y="1714500"/>
          <a:ext cx="4023360" cy="39624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0233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Seating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Cushion Change Out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Cut &amp; Sew of Seat Covers</a:t>
                      </a:r>
                      <a:r>
                        <a:rPr lang="en-US" sz="1400" b="0" baseline="30000" dirty="0" smtClean="0">
                          <a:latin typeface="+mn-lt"/>
                        </a:rPr>
                        <a:t>2</a:t>
                      </a:r>
                      <a:endParaRPr lang="en-US" sz="1400" b="0" baseline="3000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Seat Belt</a:t>
                      </a:r>
                      <a:r>
                        <a:rPr lang="en-US" sz="1400" b="0" baseline="0" dirty="0" smtClean="0">
                          <a:latin typeface="+mn-lt"/>
                        </a:rPr>
                        <a:t> Dry Cleaning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Seat Cover</a:t>
                      </a:r>
                      <a:r>
                        <a:rPr lang="en-US" sz="1400" b="0" baseline="0" dirty="0" smtClean="0">
                          <a:latin typeface="+mn-lt"/>
                        </a:rPr>
                        <a:t> Kitting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Seat Cover Maintenance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Seat Cover Dry Cleaning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Seats </a:t>
                      </a:r>
                      <a:r>
                        <a:rPr lang="en-US" sz="1100" b="0" dirty="0" smtClean="0">
                          <a:latin typeface="+mn-lt"/>
                        </a:rPr>
                        <a:t>(First Class, Business Class, Coach Class, Flight Attendant)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Miscellaneous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Amenity Kit Recovery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Headset Cleaning, Recovery</a:t>
                      </a:r>
                      <a:r>
                        <a:rPr lang="en-US" sz="1400" b="0" baseline="0" dirty="0" smtClean="0">
                          <a:latin typeface="+mn-lt"/>
                        </a:rPr>
                        <a:t> &amp; Testing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Lease/Maintenance Programs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Logistics/On-Airport Recovery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Asset Management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Supply Chain</a:t>
                      </a:r>
                      <a:r>
                        <a:rPr lang="en-US" sz="1400" b="0" baseline="0" dirty="0" smtClean="0">
                          <a:latin typeface="+mn-lt"/>
                        </a:rPr>
                        <a:t> Management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30000" dirty="0" smtClean="0">
                          <a:latin typeface="+mn-lt"/>
                        </a:rPr>
                        <a:t>2 </a:t>
                      </a:r>
                      <a:r>
                        <a:rPr lang="en-US" sz="1100" baseline="0" dirty="0" smtClean="0">
                          <a:latin typeface="+mn-lt"/>
                        </a:rPr>
                        <a:t>Antimacassars, Blankets, Duvets, Duvet Covers, Napkins, Pillows, Pillow Covers, Storage Bags</a:t>
                      </a:r>
                    </a:p>
                  </a:txBody>
                  <a:tcPr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" y="1524000"/>
            <a:ext cx="4584700" cy="43434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5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Standard Products</a:t>
            </a:r>
            <a:endParaRPr lang="en-CA" altLang="en-US" sz="40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2300" y="1582737"/>
            <a:ext cx="2743200" cy="2365177"/>
            <a:chOff x="3162300" y="1582737"/>
            <a:chExt cx="2743200" cy="2365177"/>
          </a:xfrm>
        </p:grpSpPr>
        <p:pic>
          <p:nvPicPr>
            <p:cNvPr id="20485" name="Picture 9" descr="CN Aircraft front view new covers &amp; carpe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158273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9"/>
            <p:cNvSpPr txBox="1">
              <a:spLocks noChangeArrowheads="1"/>
            </p:cNvSpPr>
            <p:nvPr/>
          </p:nvSpPr>
          <p:spPr bwMode="auto">
            <a:xfrm>
              <a:off x="3276600" y="3640137"/>
              <a:ext cx="2514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iandra G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 </a:t>
              </a:r>
              <a:r>
                <a:rPr lang="en-US" altLang="en-US" sz="1400" dirty="0">
                  <a:latin typeface="+mn-lt"/>
                </a:rPr>
                <a:t>Leather, e-leather covers</a:t>
              </a:r>
              <a:endParaRPr lang="en-CA" altLang="en-US" sz="1400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4114800"/>
            <a:ext cx="2514600" cy="1890515"/>
            <a:chOff x="2819400" y="4114800"/>
            <a:chExt cx="2514600" cy="1890515"/>
          </a:xfrm>
        </p:grpSpPr>
        <p:pic>
          <p:nvPicPr>
            <p:cNvPr id="20484" name="Picture 4" descr="int_econo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38" y="4114800"/>
              <a:ext cx="2371725" cy="1562100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TextBox 10"/>
            <p:cNvSpPr txBox="1">
              <a:spLocks noChangeArrowheads="1"/>
            </p:cNvSpPr>
            <p:nvPr/>
          </p:nvSpPr>
          <p:spPr bwMode="auto">
            <a:xfrm>
              <a:off x="2819400" y="5697538"/>
              <a:ext cx="2514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iandra G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Fabric </a:t>
              </a:r>
              <a:r>
                <a:rPr lang="en-US" altLang="en-US" sz="1400" dirty="0">
                  <a:latin typeface="+mn-lt"/>
                </a:rPr>
                <a:t>covers</a:t>
              </a:r>
              <a:endParaRPr lang="en-CA" altLang="en-US" sz="1400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2314" y="2133600"/>
            <a:ext cx="2227263" cy="3185915"/>
            <a:chOff x="382314" y="2133600"/>
            <a:chExt cx="2227263" cy="3185915"/>
          </a:xfrm>
        </p:grpSpPr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14" y="2133600"/>
              <a:ext cx="2227263" cy="294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3"/>
            <p:cNvSpPr txBox="1">
              <a:spLocks noChangeArrowheads="1"/>
            </p:cNvSpPr>
            <p:nvPr/>
          </p:nvSpPr>
          <p:spPr bwMode="auto">
            <a:xfrm>
              <a:off x="410095" y="5011738"/>
              <a:ext cx="2171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iandra G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iandra G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iandra GD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Cabin </a:t>
              </a:r>
              <a:r>
                <a:rPr lang="en-US" altLang="en-US" sz="1400" dirty="0">
                  <a:latin typeface="+mn-lt"/>
                </a:rPr>
                <a:t>&amp; crew rest curtains</a:t>
              </a:r>
              <a:endParaRPr lang="en-CA" altLang="en-US" sz="1400" dirty="0">
                <a:latin typeface="+mn-lt"/>
              </a:endParaRPr>
            </a:p>
          </p:txBody>
        </p:sp>
      </p:grpSp>
      <p:pic>
        <p:nvPicPr>
          <p:cNvPr id="20483" name="Content Placeholder 4" descr="DSCF0120.JPG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2755900" cy="2057400"/>
          </a:xfrm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5835650" y="5410200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iandra G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Leather accoutrements</a:t>
            </a:r>
            <a:endParaRPr lang="en-CA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577592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irBase032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2" t="10633" r="12220" b="9386"/>
          <a:stretch/>
        </p:blipFill>
        <p:spPr bwMode="auto">
          <a:xfrm>
            <a:off x="5769999" y="2138336"/>
            <a:ext cx="2002220" cy="13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45" y="3959609"/>
            <a:ext cx="1463040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70" y="457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Specialty Products</a:t>
            </a:r>
            <a:endParaRPr lang="en-CA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0800" y="1524000"/>
            <a:ext cx="2615237" cy="1088170"/>
            <a:chOff x="632460" y="2191407"/>
            <a:chExt cx="2615237" cy="1088170"/>
          </a:xfrm>
        </p:grpSpPr>
        <p:pic>
          <p:nvPicPr>
            <p:cNvPr id="21509" name="Picture 9" descr="AirBase02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8" t="31306" r="5804" b="13521"/>
            <a:stretch/>
          </p:blipFill>
          <p:spPr bwMode="auto">
            <a:xfrm>
              <a:off x="632460" y="2191407"/>
              <a:ext cx="2615237" cy="93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88518" y="2971800"/>
              <a:ext cx="2103120" cy="307777"/>
            </a:xfrm>
            <a:prstGeom prst="rect">
              <a:avLst/>
            </a:prstGeom>
            <a:noFill/>
            <a:ln w="22225" cmpd="thinThick">
              <a:noFill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Holster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195" y="3568651"/>
            <a:ext cx="1581150" cy="1902023"/>
            <a:chOff x="995362" y="3889177"/>
            <a:chExt cx="1581150" cy="1902023"/>
          </a:xfrm>
        </p:grpSpPr>
        <p:pic>
          <p:nvPicPr>
            <p:cNvPr id="21511" name="Picture 13" descr="AirBase018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2" b="6511"/>
            <a:stretch/>
          </p:blipFill>
          <p:spPr bwMode="auto">
            <a:xfrm>
              <a:off x="995362" y="3889177"/>
              <a:ext cx="1581150" cy="15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54417" y="5483423"/>
              <a:ext cx="1463040" cy="307777"/>
            </a:xfrm>
            <a:prstGeom prst="rect">
              <a:avLst/>
            </a:prstGeom>
            <a:noFill/>
            <a:ln w="22225" cmpd="thickThin">
              <a:noFill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Life Vest pouch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2008" y="1622718"/>
            <a:ext cx="1355836" cy="1883970"/>
            <a:chOff x="3941379" y="3405352"/>
            <a:chExt cx="1355836" cy="1883970"/>
          </a:xfrm>
        </p:grpSpPr>
        <p:pic>
          <p:nvPicPr>
            <p:cNvPr id="21510" name="Picture 11" descr="AirBase01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2" t="13772" r="10756" b="11321"/>
            <a:stretch/>
          </p:blipFill>
          <p:spPr bwMode="auto">
            <a:xfrm>
              <a:off x="3941379" y="3405352"/>
              <a:ext cx="1355836" cy="152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24937" y="4766102"/>
              <a:ext cx="1188720" cy="523220"/>
            </a:xfrm>
            <a:prstGeom prst="rect">
              <a:avLst/>
            </a:prstGeom>
            <a:noFill/>
            <a:ln w="22225" cmpd="thickThin">
              <a:noFill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Document Pouch</a:t>
              </a:r>
              <a:endParaRPr lang="en-CA" sz="1400" dirty="0">
                <a:latin typeface="+mn-lt"/>
              </a:endParaRPr>
            </a:p>
          </p:txBody>
        </p:sp>
      </p:grpSp>
      <p:pic>
        <p:nvPicPr>
          <p:cNvPr id="21507" name="Content Placeholder 3" descr="AirBase024.jpg"/>
          <p:cNvPicPr>
            <a:picLocks noGrp="1" noChangeAspect="1"/>
          </p:cNvPicPr>
          <p:nvPr>
            <p:ph idx="4294967295"/>
          </p:nvPr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3743" r="5074" b="11190"/>
          <a:stretch/>
        </p:blipFill>
        <p:spPr>
          <a:xfrm>
            <a:off x="6096000" y="4114800"/>
            <a:ext cx="1737360" cy="9616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30" y="2022942"/>
            <a:ext cx="1822793" cy="13670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36980" y="5007111"/>
            <a:ext cx="1545020" cy="307777"/>
          </a:xfrm>
          <a:prstGeom prst="rect">
            <a:avLst/>
          </a:prstGeom>
          <a:noFill/>
          <a:ln w="22225" cmpd="thickThin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Customized </a:t>
            </a:r>
            <a:r>
              <a:rPr lang="en-US" sz="1400" dirty="0" smtClean="0">
                <a:latin typeface="+mn-lt"/>
              </a:rPr>
              <a:t>covers</a:t>
            </a:r>
            <a:endParaRPr lang="en-CA" sz="1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4400"/>
            <a:ext cx="2034353" cy="15257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38800" y="3352800"/>
            <a:ext cx="2743199" cy="307777"/>
          </a:xfrm>
          <a:prstGeom prst="rect">
            <a:avLst/>
          </a:prstGeom>
          <a:noFill/>
          <a:ln w="22225" cmpd="thickThin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n-lt"/>
              </a:rPr>
              <a:t>Leather </a:t>
            </a:r>
            <a:r>
              <a:rPr lang="en-US" sz="1400" dirty="0">
                <a:latin typeface="+mn-lt"/>
              </a:rPr>
              <a:t>head </a:t>
            </a:r>
            <a:r>
              <a:rPr lang="en-US" sz="1400" dirty="0" smtClean="0">
                <a:latin typeface="+mn-lt"/>
              </a:rPr>
              <a:t>rests/Antimacassars</a:t>
            </a:r>
            <a:endParaRPr lang="en-CA" sz="1400" dirty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24929" y="3733800"/>
            <a:ext cx="3254648" cy="2041004"/>
            <a:chOff x="2524929" y="3959609"/>
            <a:chExt cx="3254648" cy="20410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929" y="4252656"/>
              <a:ext cx="1920240" cy="14401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7" y="3959609"/>
              <a:ext cx="1737360" cy="13030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91367" y="5692836"/>
              <a:ext cx="2743199" cy="307777"/>
            </a:xfrm>
            <a:prstGeom prst="rect">
              <a:avLst/>
            </a:prstGeom>
            <a:noFill/>
            <a:ln w="22225" cmpd="thickThin"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Seat blockers with STC</a:t>
              </a:r>
              <a:endParaRPr lang="en-CA" sz="1400" dirty="0">
                <a:latin typeface="+mn-lt"/>
              </a:endParaRPr>
            </a:p>
          </p:txBody>
        </p:sp>
      </p:grpSp>
      <p:pic>
        <p:nvPicPr>
          <p:cNvPr id="1026" name="Picture 2" descr="C:\Users\Tom\AppData\Local\Microsoft\Windows\Temporary Internet Files\Content.Outlook\TPESQ28L\IMG_0334 (2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0" y="2514600"/>
            <a:ext cx="1262955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281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696" y="381000"/>
            <a:ext cx="874776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Breadth of Experience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267200"/>
          </a:xfrm>
          <a:solidFill>
            <a:srgbClr val="F2F2F2"/>
          </a:solidFill>
        </p:spPr>
        <p:txBody>
          <a:bodyPr/>
          <a:lstStyle/>
          <a:p>
            <a:r>
              <a:rPr lang="en-US" sz="2400" dirty="0" smtClean="0">
                <a:latin typeface="+mn-lt"/>
              </a:rPr>
              <a:t>Experienced with monuments, trash compactors, structural galleys, lavatory repair and overhaul</a:t>
            </a:r>
          </a:p>
          <a:p>
            <a:r>
              <a:rPr lang="en-US" sz="2400" dirty="0" smtClean="0">
                <a:latin typeface="+mn-lt"/>
              </a:rPr>
              <a:t>Currently performing sidewall recovery, bagging machine</a:t>
            </a:r>
          </a:p>
          <a:p>
            <a:r>
              <a:rPr lang="en-US" sz="2400" dirty="0" smtClean="0">
                <a:latin typeface="+mn-lt"/>
              </a:rPr>
              <a:t>Currently repair over 2,500 pieces of galley electrical inserts (ovens, coffee makers, water boilers, warming plates) per year</a:t>
            </a:r>
          </a:p>
          <a:p>
            <a:r>
              <a:rPr lang="en-US" sz="2400" dirty="0" smtClean="0">
                <a:latin typeface="+mn-lt"/>
              </a:rPr>
              <a:t>Experienced with cabin interior ad-hoc items (carpets, risers)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16</a:t>
            </a:fld>
            <a:endParaRPr lang="en-US" dirty="0">
              <a:latin typeface="+mn-lt"/>
            </a:endParaRPr>
          </a:p>
        </p:txBody>
      </p:sp>
      <p:pic>
        <p:nvPicPr>
          <p:cNvPr id="11" name="Picture 8" descr="Airbase 2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08960" cy="206918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sidewalls recove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00010"/>
            <a:ext cx="3108960" cy="1967390"/>
          </a:xfrm>
          <a:prstGeom prst="rect">
            <a:avLst/>
          </a:prstGeom>
          <a:noFill/>
          <a:ln w="38100" cmpd="thinThick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889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latin typeface="+mn-lt"/>
              </a:rPr>
              <a:t>Customers</a:t>
            </a:r>
            <a:endParaRPr lang="en-CA" altLang="en-US" sz="4000" b="1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53000" y="1589088"/>
            <a:ext cx="4191000" cy="3973512"/>
          </a:xfrm>
          <a:solidFill>
            <a:srgbClr val="F2F2F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"/>
            </a:pPr>
            <a:r>
              <a:rPr lang="en-US" sz="2400" dirty="0" smtClean="0">
                <a:latin typeface="+mn-lt"/>
              </a:rPr>
              <a:t>Major Carriers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400" dirty="0" smtClean="0">
                <a:latin typeface="+mn-lt"/>
              </a:rPr>
              <a:t>Low Cost Carriers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400" dirty="0" smtClean="0">
                <a:latin typeface="+mn-lt"/>
              </a:rPr>
              <a:t>Ground Handlers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400" dirty="0" smtClean="0">
                <a:latin typeface="+mn-lt"/>
              </a:rPr>
              <a:t>OEMs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400" dirty="0" smtClean="0">
                <a:latin typeface="+mn-lt"/>
              </a:rPr>
              <a:t>Heavy Maintenance Contractors</a:t>
            </a: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“Our Production Philosophy Drives Productivity”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7" y="1608740"/>
            <a:ext cx="4128123" cy="393349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629" y="533400"/>
            <a:ext cx="877865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Airbase Customers &amp; 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18</a:t>
            </a:fld>
            <a:endParaRPr lang="en-US" dirty="0">
              <a:latin typeface="+mn-lt"/>
            </a:endParaRPr>
          </a:p>
        </p:txBody>
      </p:sp>
      <p:pic>
        <p:nvPicPr>
          <p:cNvPr id="24579" name="Picture 1052" descr="air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7" y="1812443"/>
            <a:ext cx="3132413" cy="6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3241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Jet-Airways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49" y="3754655"/>
            <a:ext cx="2857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6003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35" y="3098799"/>
            <a:ext cx="146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BEA_Logo.gi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23810" r="8743" b="12297"/>
          <a:stretch/>
        </p:blipFill>
        <p:spPr bwMode="auto">
          <a:xfrm>
            <a:off x="5893022" y="5080543"/>
            <a:ext cx="2808287" cy="7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toplogo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438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3" descr="logo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4" descr="jazz_logo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2978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5" descr="http://www.google.ca/url?source=imglanding&amp;ct=img&amp;q=http://www.kickinghorseresort.com/KHMRSiteAssets/images/getting_here/westjet.jpg&amp;sa=X&amp;ei=EdvwTuT2IsLw0gHN0vzGAg&amp;ved=0CAsQ8wc&amp;usg=AFQjCNG6NMju8oYYM_dHntgLpB5mYGCZG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057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Recaro logo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7" descr="Logo_Bombardier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28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0" descr="YVR Airport logo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13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United Airlines Logo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89" y="4495800"/>
            <a:ext cx="2637111" cy="4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om\Desktop\untitle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3124200"/>
            <a:ext cx="2209800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9616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n-lt"/>
              </a:rPr>
              <a:t>IT Performance / Reliability  Reporting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35163"/>
            <a:ext cx="4572000" cy="3703637"/>
          </a:xfrm>
          <a:solidFill>
            <a:srgbClr val="F2F2F2"/>
          </a:solidFill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+mn-lt"/>
              </a:rPr>
              <a:t>Comprehensive Data Reporting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Labor &amp; Parts Tracking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Repair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2A03F-6C9B-44AA-9702-BB673DE343E3}" type="slidenum">
              <a:rPr lang="en-US" smtClean="0">
                <a:latin typeface="+mn-lt"/>
              </a:rPr>
              <a:pPr>
                <a:defRPr/>
              </a:pPr>
              <a:t>19</a:t>
            </a:fld>
            <a:endParaRPr lang="en-US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2" y="1935163"/>
            <a:ext cx="3879535" cy="370363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228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 txBox="1">
            <a:spLocks/>
          </p:cNvSpPr>
          <p:nvPr/>
        </p:nvSpPr>
        <p:spPr>
          <a:xfrm>
            <a:off x="495146" y="1484784"/>
            <a:ext cx="5589022" cy="51845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r>
              <a:rPr lang="en-CA" sz="1600" b="1" dirty="0">
                <a:solidFill>
                  <a:schemeClr val="accent1"/>
                </a:solidFill>
              </a:rPr>
              <a:t>Founded in 1962 in Montreal, Canada as </a:t>
            </a:r>
            <a:r>
              <a:rPr lang="en-CA" sz="1600" b="1" dirty="0" err="1">
                <a:solidFill>
                  <a:schemeClr val="accent1"/>
                </a:solidFill>
              </a:rPr>
              <a:t>Steelbase</a:t>
            </a:r>
            <a:r>
              <a:rPr lang="en-CA" sz="1600" b="1" dirty="0">
                <a:solidFill>
                  <a:schemeClr val="accent1"/>
                </a:solidFill>
              </a:rPr>
              <a:t> </a:t>
            </a:r>
            <a:r>
              <a:rPr lang="en-CA" sz="1600" b="1" dirty="0" err="1">
                <a:solidFill>
                  <a:schemeClr val="accent1"/>
                </a:solidFill>
              </a:rPr>
              <a:t>AeroMarine</a:t>
            </a:r>
            <a:endParaRPr lang="en-CA" sz="1600" b="1" dirty="0">
              <a:solidFill>
                <a:schemeClr val="accent1"/>
              </a:solidFill>
            </a:endParaRPr>
          </a:p>
          <a:p>
            <a:r>
              <a:rPr lang="en-CA" sz="1600" b="1" dirty="0">
                <a:solidFill>
                  <a:schemeClr val="accent1"/>
                </a:solidFill>
              </a:rPr>
              <a:t>Evolved from a distributor and machine shop to a full service maintenance, repair and overhaul (MRO) company in the 1990s</a:t>
            </a:r>
          </a:p>
          <a:p>
            <a:r>
              <a:rPr lang="en-CA" sz="1600" b="1" dirty="0">
                <a:solidFill>
                  <a:schemeClr val="accent1"/>
                </a:solidFill>
              </a:rPr>
              <a:t>Expanded into a comprehensive network of 15 repair stations and 9 line maintenance support locations at major airports in North America and the UK</a:t>
            </a:r>
          </a:p>
          <a:p>
            <a:r>
              <a:rPr lang="en-CA" sz="1600" b="1" dirty="0">
                <a:solidFill>
                  <a:schemeClr val="accent1"/>
                </a:solidFill>
              </a:rPr>
              <a:t>First service organization to offer ULD Logistics and Handling airside @ LHR, MAN and LGW Airports </a:t>
            </a:r>
          </a:p>
          <a:p>
            <a:r>
              <a:rPr lang="en-CA" sz="1600" b="1" dirty="0">
                <a:solidFill>
                  <a:schemeClr val="accent1"/>
                </a:solidFill>
              </a:rPr>
              <a:t>First service organization to offer airside repair facility @ LHR</a:t>
            </a:r>
          </a:p>
          <a:p>
            <a:r>
              <a:rPr lang="en-CA" sz="1600" b="1" dirty="0">
                <a:solidFill>
                  <a:schemeClr val="accent1"/>
                </a:solidFill>
              </a:rPr>
              <a:t>July 2006 reorganization – 3 TC/FAA repair stations (YUL, YYZ, YVR), 2 line support stations (YHZ, YYC) and strategic partnership (LHR, LGW, and US)</a:t>
            </a:r>
          </a:p>
          <a:p>
            <a:r>
              <a:rPr lang="en-CA" sz="1600" b="1" dirty="0">
                <a:solidFill>
                  <a:schemeClr val="accent1"/>
                </a:solidFill>
              </a:rPr>
              <a:t>Airbase Services, </a:t>
            </a:r>
            <a:r>
              <a:rPr lang="en-CA" sz="1600" b="1" dirty="0" err="1">
                <a:solidFill>
                  <a:schemeClr val="accent1"/>
                </a:solidFill>
              </a:rPr>
              <a:t>Inc</a:t>
            </a:r>
            <a:r>
              <a:rPr lang="en-CA" sz="1600" b="1" dirty="0">
                <a:solidFill>
                  <a:schemeClr val="accent1"/>
                </a:solidFill>
              </a:rPr>
              <a:t> Canada now owned and operated by original founder and original management team – 100% Canadian owned! </a:t>
            </a:r>
          </a:p>
          <a:p>
            <a:r>
              <a:rPr lang="en-CA" sz="1600" b="1" dirty="0" smtClean="0">
                <a:solidFill>
                  <a:schemeClr val="accent1"/>
                </a:solidFill>
              </a:rPr>
              <a:t>140 Employees</a:t>
            </a:r>
            <a:endParaRPr lang="en-CA" sz="1600" b="1" dirty="0">
              <a:solidFill>
                <a:schemeClr val="accent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7544" y="116632"/>
            <a:ext cx="7577814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en-CA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71600" y="-315416"/>
            <a:ext cx="6696744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2000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History and Overview</a:t>
            </a:r>
            <a:endParaRPr lang="en-CA" sz="20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85" y="476672"/>
            <a:ext cx="1732063" cy="47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8473"/>
            <a:ext cx="2347988" cy="224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54971"/>
            <a:ext cx="2354751" cy="224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0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latin typeface="+mn-lt"/>
              </a:rPr>
              <a:t>Engineering Support</a:t>
            </a:r>
            <a:endParaRPr lang="en-CA" altLang="en-US" sz="4000" b="1" dirty="0" smtClean="0"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419600" cy="4114800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ACES – Airbase Certification &amp; Engineering Services, Inc.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Design Airworthiness Organization, certified by Transport Canada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STC, LSTC packages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Reconfiguration packages for aircraft interiors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Certified PMA part approvals for alternate low cost parts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Repair Instruction procedures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Flammability tests, certifications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 smtClean="0">
                <a:latin typeface="+mn-lt"/>
              </a:rPr>
              <a:t>Product support and analysis</a:t>
            </a:r>
            <a:endParaRPr lang="en-CA" alt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20</a:t>
            </a:fld>
            <a:endParaRPr lang="en-US" dirty="0">
              <a:latin typeface="+mn-lt"/>
            </a:endParaRPr>
          </a:p>
        </p:txBody>
      </p:sp>
      <p:pic>
        <p:nvPicPr>
          <p:cNvPr id="11" name="Picture 7" descr="AirBase-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2396490"/>
            <a:ext cx="4240530" cy="282702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0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600200"/>
            <a:ext cx="5562600" cy="4343400"/>
          </a:xfrm>
          <a:solidFill>
            <a:srgbClr val="F2F2F2"/>
          </a:solidFill>
        </p:spPr>
        <p:txBody>
          <a:bodyPr>
            <a:normAutofit fontScale="92500"/>
          </a:bodyPr>
          <a:lstStyle/>
          <a:p>
            <a:r>
              <a:rPr lang="en-US" altLang="en-US" sz="2400" dirty="0" smtClean="0">
                <a:latin typeface="+mn-lt"/>
              </a:rPr>
              <a:t>At Airbase Services, we are committed to the highest quality of service and accountability.</a:t>
            </a:r>
          </a:p>
          <a:p>
            <a:r>
              <a:rPr lang="en-US" altLang="en-US" sz="2400" dirty="0" smtClean="0">
                <a:latin typeface="+mn-lt"/>
              </a:rPr>
              <a:t>We take pride in giving our customers the best value in the business, and are always looking for methods of improving our service our service offerings.</a:t>
            </a:r>
          </a:p>
          <a:p>
            <a:r>
              <a:rPr lang="en-US" altLang="en-US" sz="2400" dirty="0" smtClean="0">
                <a:latin typeface="+mn-lt"/>
              </a:rPr>
              <a:t>On behalf of our 140+ employees, we thank you for the opportunity to demonstrate our service capability and prove to you why we are the preeminent service company in aviation.</a:t>
            </a:r>
          </a:p>
          <a:p>
            <a:endParaRPr lang="en-US" altLang="en-US" sz="24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21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9836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 txBox="1">
            <a:spLocks/>
          </p:cNvSpPr>
          <p:nvPr/>
        </p:nvSpPr>
        <p:spPr>
          <a:xfrm>
            <a:off x="323528" y="1412776"/>
            <a:ext cx="5112568" cy="524248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2"/>
                </a:solidFill>
              </a:rPr>
              <a:t>Airbase Services will </a:t>
            </a:r>
            <a:r>
              <a:rPr lang="en-US" sz="1800" b="1" dirty="0">
                <a:solidFill>
                  <a:schemeClr val="tx2"/>
                </a:solidFill>
              </a:rPr>
              <a:t>satisfy</a:t>
            </a:r>
            <a:r>
              <a:rPr lang="en-US" sz="1800" dirty="0">
                <a:solidFill>
                  <a:schemeClr val="tx2"/>
                </a:solidFill>
              </a:rPr>
              <a:t> our </a:t>
            </a:r>
            <a:r>
              <a:rPr lang="en-US" sz="1800" b="1" dirty="0">
                <a:solidFill>
                  <a:schemeClr val="tx2"/>
                </a:solidFill>
              </a:rPr>
              <a:t>customers’ needs</a:t>
            </a:r>
            <a:r>
              <a:rPr lang="en-US" sz="1800" dirty="0">
                <a:solidFill>
                  <a:schemeClr val="tx2"/>
                </a:solidFill>
              </a:rPr>
              <a:t> through the continuous development of </a:t>
            </a:r>
            <a:r>
              <a:rPr lang="en-US" sz="1800" b="1" dirty="0">
                <a:solidFill>
                  <a:schemeClr val="tx2"/>
                </a:solidFill>
              </a:rPr>
              <a:t>innovative</a:t>
            </a:r>
            <a:r>
              <a:rPr lang="en-US" sz="1800" dirty="0">
                <a:solidFill>
                  <a:schemeClr val="tx2"/>
                </a:solidFill>
              </a:rPr>
              <a:t> and </a:t>
            </a:r>
            <a:r>
              <a:rPr lang="en-US" sz="1800" b="1" dirty="0">
                <a:solidFill>
                  <a:schemeClr val="tx2"/>
                </a:solidFill>
              </a:rPr>
              <a:t>cost-effective repair and service solutions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2"/>
                </a:solidFill>
              </a:rPr>
              <a:t>We will continue to </a:t>
            </a:r>
            <a:r>
              <a:rPr lang="en-US" sz="1800" b="1" dirty="0">
                <a:solidFill>
                  <a:schemeClr val="tx2"/>
                </a:solidFill>
              </a:rPr>
              <a:t>provide</a:t>
            </a:r>
            <a:r>
              <a:rPr lang="en-US" sz="1800" dirty="0">
                <a:solidFill>
                  <a:schemeClr val="tx2"/>
                </a:solidFill>
              </a:rPr>
              <a:t> the </a:t>
            </a:r>
            <a:r>
              <a:rPr lang="en-US" sz="1800" b="1" dirty="0">
                <a:solidFill>
                  <a:schemeClr val="tx2"/>
                </a:solidFill>
              </a:rPr>
              <a:t>highest levels of customer service in the industry </a:t>
            </a:r>
            <a:r>
              <a:rPr lang="en-US" sz="1800" dirty="0">
                <a:solidFill>
                  <a:schemeClr val="tx2"/>
                </a:solidFill>
              </a:rPr>
              <a:t>to the mutual reward of our customers and our </a:t>
            </a:r>
            <a:r>
              <a:rPr lang="en-US" sz="1800" dirty="0" smtClean="0">
                <a:solidFill>
                  <a:schemeClr val="tx2"/>
                </a:solidFill>
              </a:rPr>
              <a:t>employees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To win the customers’ trust and business, we must </a:t>
            </a:r>
            <a:r>
              <a:rPr lang="en-US" altLang="en-US" sz="1800" b="1" dirty="0">
                <a:solidFill>
                  <a:schemeClr val="tx2"/>
                </a:solidFill>
              </a:rPr>
              <a:t>demonstrate our ability to professionally deliver products and service on time</a:t>
            </a:r>
            <a:r>
              <a:rPr lang="en-US" altLang="en-US" sz="1800" dirty="0">
                <a:solidFill>
                  <a:schemeClr val="tx2"/>
                </a:solidFill>
              </a:rPr>
              <a:t>, while </a:t>
            </a:r>
            <a:r>
              <a:rPr lang="en-US" altLang="en-US" sz="1800" b="1" dirty="0">
                <a:solidFill>
                  <a:schemeClr val="tx2"/>
                </a:solidFill>
              </a:rPr>
              <a:t>maintaining or improving current operational service levels</a:t>
            </a:r>
            <a:r>
              <a:rPr lang="en-US" altLang="en-US" sz="18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FontTx/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We accomplish the strategy utilizing our 3-axis approach in our business philosophy: Locations, Commodities &amp; Service Offerings, and Customers.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7544" y="116632"/>
            <a:ext cx="7577814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en-CA" sz="18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71600" y="-315416"/>
            <a:ext cx="6696744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1800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History and Overview</a:t>
            </a:r>
            <a:endParaRPr lang="en-CA" sz="18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85" y="476672"/>
            <a:ext cx="1732063" cy="47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5"/>
            <a:ext cx="3477156" cy="3311161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90" y="4855058"/>
            <a:ext cx="1800200" cy="18002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98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582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Competitive Advantages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28800"/>
            <a:ext cx="4800600" cy="3886200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Established MRO service provider</a:t>
            </a:r>
          </a:p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One-Stop Shop for MRO of Non-Flight Critical Components</a:t>
            </a:r>
          </a:p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Ability to take-on overflow capacity work on non-flight critical components</a:t>
            </a:r>
          </a:p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Component repairs for Canadian and US customers including transportation</a:t>
            </a:r>
          </a:p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Geographic Footprint</a:t>
            </a:r>
          </a:p>
          <a:p>
            <a:pPr marL="346075" indent="-346075"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Experienced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29" y="1866900"/>
            <a:ext cx="4019450" cy="381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87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67544" y="116632"/>
            <a:ext cx="7577814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en-CA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71600" y="-315416"/>
            <a:ext cx="6696744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20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Locations</a:t>
            </a:r>
            <a:endParaRPr lang="en-CA" sz="20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85" y="476672"/>
            <a:ext cx="1732063" cy="47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19600" y="2232401"/>
            <a:ext cx="4689143" cy="340639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r>
              <a:rPr lang="en-US" altLang="en-US" sz="2400" dirty="0" smtClean="0">
                <a:solidFill>
                  <a:schemeClr val="tx2"/>
                </a:solidFill>
              </a:rPr>
              <a:t>40,000 SF manufacturing and MRO facility @ YUL</a:t>
            </a: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20,000 SF MRO facility @ YYZ</a:t>
            </a: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24,000 SF MRO facility @ YVR</a:t>
            </a: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Out-station personnel @ YYC and YHZ</a:t>
            </a: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Strategic partners in US, Asia, Europe</a:t>
            </a:r>
          </a:p>
          <a:p>
            <a:endParaRPr lang="en-US" altLang="en-US" sz="24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9" y="1916832"/>
            <a:ext cx="3770946" cy="36004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67544" y="116632"/>
            <a:ext cx="7577814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en-CA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71600" y="-315416"/>
            <a:ext cx="6696744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2000" b="1" spc="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CoService</a:t>
            </a:r>
            <a:r>
              <a:rPr lang="en-US" sz="2000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Advantages </a:t>
            </a:r>
            <a:r>
              <a:rPr lang="en-US" sz="2000" b="1" spc="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mpany</a:t>
            </a:r>
            <a:r>
              <a:rPr lang="en-US" sz="2000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History and Overview</a:t>
            </a:r>
            <a:endParaRPr lang="en-CA" sz="20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85" y="476672"/>
            <a:ext cx="1732063" cy="47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276600" y="1676400"/>
            <a:ext cx="5715000" cy="4267200"/>
          </a:xfrm>
          <a:prstGeom prst="rect">
            <a:avLst/>
          </a:prstGeom>
          <a:solidFill>
            <a:srgbClr val="F2F2F2"/>
          </a:solidFill>
        </p:spPr>
        <p:txBody>
          <a:bodyPr>
            <a:normAutofit fontScale="925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</a:rPr>
              <a:t>Airbase assumes full responsibility for the supply or repair of an agreed list of interior or cargo parts for its customers, under a long-term, sole-supplier contract. </a:t>
            </a:r>
          </a:p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</a:rPr>
              <a:t>Airbase assumes responsibility for forecasting, sourcing, procurement, delivery logistics and repair or manufacturing turn times. </a:t>
            </a:r>
          </a:p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</a:rPr>
              <a:t>Airbase utilizes its deep knowledge of the cabin and cabin soft furnishings business, ULD industry, planning and its strategic geographical locations.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4" y="3930946"/>
            <a:ext cx="3017520" cy="201265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"/>
          <a:stretch/>
        </p:blipFill>
        <p:spPr>
          <a:xfrm>
            <a:off x="117144" y="1676400"/>
            <a:ext cx="3017520" cy="2017593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71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511256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Company Business Model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6600" y="1676400"/>
            <a:ext cx="5715000" cy="4267200"/>
          </a:xfrm>
          <a:solidFill>
            <a:srgbClr val="F2F2F2"/>
          </a:solidFill>
        </p:spPr>
        <p:txBody>
          <a:bodyPr>
            <a:normAutofit fontScale="92500"/>
          </a:bodyPr>
          <a:lstStyle/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Airbase assumes full responsibility for the supply or repair of an agreed list of interior or cargo parts for its customers, under a long-term, sole-supplier contract. </a:t>
            </a:r>
          </a:p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Airbase assumes responsibility for forecasting, sourcing, procurement, delivery logistics and repair or manufacturing turn times. </a:t>
            </a:r>
          </a:p>
          <a:p>
            <a:pPr marL="346075" indent="-346075">
              <a:spcBef>
                <a:spcPts val="300"/>
              </a:spcBef>
              <a:buFont typeface="Wingdings" panose="05000000000000000000" pitchFamily="2" charset="2"/>
              <a:buChar char="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Airbase utilizes its deep knowledge of the cabin and cabin soft furnishings business, ULD industry, planning and its strategic geographical locations.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54C05-6A82-4AA1-B49D-AD8F2FCE3C84}" type="slidenum">
              <a:rPr lang="en-US" smtClean="0">
                <a:latin typeface="+mn-lt"/>
              </a:rPr>
              <a:pPr>
                <a:defRPr/>
              </a:pPr>
              <a:t>7</a:t>
            </a:fld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4" y="3930946"/>
            <a:ext cx="3017520" cy="201265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"/>
          <a:stretch/>
        </p:blipFill>
        <p:spPr>
          <a:xfrm>
            <a:off x="117144" y="1676400"/>
            <a:ext cx="3017520" cy="2017593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85" y="476672"/>
            <a:ext cx="1732063" cy="47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96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413125" y="1447800"/>
            <a:ext cx="5730875" cy="4495800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r>
              <a:rPr lang="en-US" altLang="en-US" sz="2000" dirty="0" smtClean="0">
                <a:latin typeface="+mn-lt"/>
              </a:rPr>
              <a:t>Quick TAT (turn-around time)</a:t>
            </a:r>
          </a:p>
          <a:p>
            <a:r>
              <a:rPr lang="en-US" altLang="en-US" sz="2000" dirty="0" smtClean="0">
                <a:latin typeface="+mn-lt"/>
              </a:rPr>
              <a:t>Detailed repair and inventory performance data available</a:t>
            </a:r>
          </a:p>
          <a:p>
            <a:r>
              <a:rPr lang="en-US" altLang="en-US" sz="2000" dirty="0" smtClean="0">
                <a:latin typeface="+mn-lt"/>
              </a:rPr>
              <a:t>Warranty tracking, OEM part/equipment performance reporting, equipment design improvements and enhancements</a:t>
            </a:r>
          </a:p>
          <a:p>
            <a:r>
              <a:rPr lang="en-US" altLang="en-US" sz="2000" dirty="0" smtClean="0">
                <a:latin typeface="+mn-lt"/>
              </a:rPr>
              <a:t>Quick responsiveness to customer requests &amp; requirements</a:t>
            </a:r>
          </a:p>
          <a:p>
            <a:r>
              <a:rPr lang="en-US" altLang="en-US" sz="2000" dirty="0">
                <a:latin typeface="+mn-lt"/>
              </a:rPr>
              <a:t>Existing relationships with airport authorities – storage racking, logistics and clean-up services, AVOP access</a:t>
            </a:r>
          </a:p>
          <a:p>
            <a:r>
              <a:rPr lang="en-US" altLang="en-US" sz="2000" dirty="0">
                <a:latin typeface="+mn-lt"/>
              </a:rPr>
              <a:t>Manage repair, transportation and cross-border entry as necessary</a:t>
            </a:r>
          </a:p>
          <a:p>
            <a:r>
              <a:rPr lang="en-US" altLang="en-US" sz="2000" dirty="0">
                <a:latin typeface="+mn-lt"/>
              </a:rPr>
              <a:t>Approved alternative PMA parts/materials and approved repair processes</a:t>
            </a:r>
            <a:r>
              <a:rPr lang="en-US" altLang="en-US" sz="2000" dirty="0" smtClean="0">
                <a:latin typeface="+mn-lt"/>
              </a:rPr>
              <a:t>*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334000" y="5709286"/>
            <a:ext cx="3581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iandra G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r>
              <a:rPr lang="en-US" altLang="en-US" sz="11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Airbase Engineering &amp; Certification Services, separate entity</a:t>
            </a:r>
            <a:endParaRPr lang="en-CA" altLang="en-US" sz="11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15457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Service Categories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1524000"/>
            <a:ext cx="4495800" cy="4327634"/>
          </a:xfrm>
          <a:solidFill>
            <a:srgbClr val="F2F2F2"/>
          </a:solidFill>
        </p:spPr>
        <p:txBody>
          <a:bodyPr/>
          <a:lstStyle/>
          <a:p>
            <a:r>
              <a:rPr lang="en-US" sz="2000" dirty="0" smtClean="0">
                <a:latin typeface="+mn-lt"/>
              </a:rPr>
              <a:t>Aircraft Seats – Overhaul, IRAN, modifications, assembly</a:t>
            </a:r>
          </a:p>
          <a:p>
            <a:r>
              <a:rPr lang="en-US" sz="2000" dirty="0" smtClean="0">
                <a:latin typeface="+mn-lt"/>
              </a:rPr>
              <a:t>Line Cabin maintenance</a:t>
            </a:r>
          </a:p>
          <a:p>
            <a:r>
              <a:rPr lang="en-US" sz="2000" dirty="0" smtClean="0">
                <a:latin typeface="+mn-lt"/>
              </a:rPr>
              <a:t>Bench IFE and audio/video maintenance</a:t>
            </a:r>
          </a:p>
          <a:p>
            <a:r>
              <a:rPr lang="en-US" sz="2000" dirty="0" smtClean="0">
                <a:latin typeface="+mn-lt"/>
              </a:rPr>
              <a:t>Cargo Equipment (ULDs, pallets, nets, straps) </a:t>
            </a:r>
          </a:p>
          <a:p>
            <a:r>
              <a:rPr lang="en-US" sz="2000" dirty="0" smtClean="0">
                <a:latin typeface="+mn-lt"/>
              </a:rPr>
              <a:t>Inserts (carts, coffee makers, ovens)</a:t>
            </a:r>
          </a:p>
          <a:p>
            <a:r>
              <a:rPr lang="en-US" sz="2000" dirty="0" smtClean="0">
                <a:latin typeface="+mn-lt"/>
              </a:rPr>
              <a:t>Interior Structures (galleys, lavatories, closets)</a:t>
            </a:r>
          </a:p>
          <a:p>
            <a:r>
              <a:rPr lang="en-US" sz="2000" dirty="0" smtClean="0">
                <a:latin typeface="+mn-lt"/>
              </a:rPr>
              <a:t>Soft Furnishings manufacturing (carpet, covers, curtains)</a:t>
            </a:r>
          </a:p>
          <a:p>
            <a:r>
              <a:rPr lang="en-US" sz="2000" dirty="0" smtClean="0">
                <a:latin typeface="+mn-lt"/>
              </a:rPr>
              <a:t>BFE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A03F-6C9B-44AA-9702-BB673DE343E3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14761"/>
          <a:stretch/>
        </p:blipFill>
        <p:spPr>
          <a:xfrm>
            <a:off x="89848" y="1830892"/>
            <a:ext cx="4332105" cy="371385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5941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1209</Words>
  <Application>Microsoft Office PowerPoint</Application>
  <PresentationFormat>On-screen Show (4:3)</PresentationFormat>
  <Paragraphs>198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DesignTemplate</vt:lpstr>
      <vt:lpstr>“Employee Powered, Customer Driven”</vt:lpstr>
      <vt:lpstr>PowerPoint Presentation</vt:lpstr>
      <vt:lpstr>PowerPoint Presentation</vt:lpstr>
      <vt:lpstr>Competitive Advantages</vt:lpstr>
      <vt:lpstr>PowerPoint Presentation</vt:lpstr>
      <vt:lpstr>PowerPoint Presentation</vt:lpstr>
      <vt:lpstr>Company Business Model</vt:lpstr>
      <vt:lpstr>PowerPoint Presentation</vt:lpstr>
      <vt:lpstr>Service Categories</vt:lpstr>
      <vt:lpstr>Asset Management Experience</vt:lpstr>
      <vt:lpstr>By the Numbers</vt:lpstr>
      <vt:lpstr>Capability List</vt:lpstr>
      <vt:lpstr>Capability List (cont.)</vt:lpstr>
      <vt:lpstr> Standard Products</vt:lpstr>
      <vt:lpstr>Specialty Products</vt:lpstr>
      <vt:lpstr>Breadth of Experience</vt:lpstr>
      <vt:lpstr>Customers</vt:lpstr>
      <vt:lpstr>Airbase Customers &amp; Partners</vt:lpstr>
      <vt:lpstr>IT Performance / Reliability  Reporting</vt:lpstr>
      <vt:lpstr>Engineering Support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2016-05-03T13:32:06Z</dcterms:created>
  <dcterms:modified xsi:type="dcterms:W3CDTF">2016-06-15T15:53:09Z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