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3" r:id="rId4"/>
    <p:sldId id="264" r:id="rId5"/>
    <p:sldId id="260" r:id="rId6"/>
    <p:sldId id="277" r:id="rId7"/>
    <p:sldId id="278" r:id="rId8"/>
    <p:sldId id="279" r:id="rId9"/>
    <p:sldId id="280" r:id="rId10"/>
    <p:sldId id="281" r:id="rId11"/>
    <p:sldId id="282" r:id="rId12"/>
    <p:sldId id="271" r:id="rId13"/>
    <p:sldId id="272" r:id="rId14"/>
    <p:sldId id="27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C8F5-9986-1F4A-8463-CCAF45C5626B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D7A5-2CFA-7346-8373-2020302BD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7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C8F5-9986-1F4A-8463-CCAF45C5626B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D7A5-2CFA-7346-8373-2020302BD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5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C8F5-9986-1F4A-8463-CCAF45C5626B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D7A5-2CFA-7346-8373-2020302BD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5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C8F5-9986-1F4A-8463-CCAF45C5626B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D7A5-2CFA-7346-8373-2020302BD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C8F5-9986-1F4A-8463-CCAF45C5626B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D7A5-2CFA-7346-8373-2020302BD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2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C8F5-9986-1F4A-8463-CCAF45C5626B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D7A5-2CFA-7346-8373-2020302BD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6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C8F5-9986-1F4A-8463-CCAF45C5626B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D7A5-2CFA-7346-8373-2020302BD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0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C8F5-9986-1F4A-8463-CCAF45C5626B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D7A5-2CFA-7346-8373-2020302BD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8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C8F5-9986-1F4A-8463-CCAF45C5626B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D7A5-2CFA-7346-8373-2020302BD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3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C8F5-9986-1F4A-8463-CCAF45C5626B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D7A5-2CFA-7346-8373-2020302BD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0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C8F5-9986-1F4A-8463-CCAF45C5626B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6D7A5-2CFA-7346-8373-2020302BD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9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AC8F5-9986-1F4A-8463-CCAF45C5626B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6D7A5-2CFA-7346-8373-2020302BD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2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57184"/>
            <a:ext cx="6400800" cy="17526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Info Graphic 1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following slide needs to be turned into an </a:t>
            </a:r>
            <a:r>
              <a:rPr lang="en-US" dirty="0" err="1" smtClean="0">
                <a:solidFill>
                  <a:srgbClr val="000000"/>
                </a:solidFill>
              </a:rPr>
              <a:t>infographic</a:t>
            </a:r>
            <a:r>
              <a:rPr lang="en-US" dirty="0" smtClean="0">
                <a:solidFill>
                  <a:srgbClr val="000000"/>
                </a:solidFill>
              </a:rPr>
              <a:t> that will be embedded into the </a:t>
            </a:r>
            <a:r>
              <a:rPr lang="en-US" dirty="0" err="1" smtClean="0">
                <a:solidFill>
                  <a:srgbClr val="000000"/>
                </a:solidFill>
              </a:rPr>
              <a:t>TalentCode</a:t>
            </a:r>
            <a:r>
              <a:rPr lang="en-US" dirty="0" smtClean="0">
                <a:solidFill>
                  <a:srgbClr val="000000"/>
                </a:solidFill>
              </a:rPr>
              <a:t> HR website. 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The fonts should be </a:t>
            </a:r>
            <a:r>
              <a:rPr lang="en-US" dirty="0">
                <a:solidFill>
                  <a:srgbClr val="000000"/>
                </a:solidFill>
              </a:rPr>
              <a:t>Helvetica </a:t>
            </a:r>
            <a:r>
              <a:rPr lang="en-US" dirty="0" err="1" smtClean="0">
                <a:solidFill>
                  <a:srgbClr val="000000"/>
                </a:solidFill>
              </a:rPr>
              <a:t>Neue</a:t>
            </a:r>
            <a:r>
              <a:rPr lang="en-US" dirty="0" smtClean="0">
                <a:solidFill>
                  <a:srgbClr val="000000"/>
                </a:solidFill>
              </a:rPr>
              <a:t>  and </a:t>
            </a:r>
            <a:r>
              <a:rPr lang="en-US" dirty="0" smtClean="0">
                <a:solidFill>
                  <a:srgbClr val="000000"/>
                </a:solidFill>
              </a:rPr>
              <a:t>should  have the look and feel of the website.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9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14 at 2.3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87" y="0"/>
            <a:ext cx="64516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14 at 2.36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84" y="596066"/>
            <a:ext cx="60071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6-14 at 2.3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55" y="0"/>
            <a:ext cx="70612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6-14 at 2.3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59" y="220286"/>
            <a:ext cx="65405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2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6-14 at 2.37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62" y="0"/>
            <a:ext cx="66929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6-14 at 2.37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6" y="0"/>
            <a:ext cx="70358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220072" y="764704"/>
            <a:ext cx="3816424" cy="4320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92" y="193204"/>
            <a:ext cx="3580994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latin typeface="Helvetica Neue"/>
                <a:cs typeface="Helvetica Neue"/>
              </a:rPr>
              <a:t>The </a:t>
            </a:r>
            <a:r>
              <a:rPr lang="en-US" sz="2000" b="1" dirty="0">
                <a:latin typeface="Helvetica Neue"/>
                <a:cs typeface="Helvetica Neue"/>
              </a:rPr>
              <a:t>p</a:t>
            </a:r>
            <a:r>
              <a:rPr lang="en-US" sz="2000" b="1" dirty="0" smtClean="0">
                <a:latin typeface="Helvetica Neue"/>
                <a:cs typeface="Helvetica Neue"/>
              </a:rPr>
              <a:t>eople &amp; performance </a:t>
            </a:r>
            <a:r>
              <a:rPr lang="en-US" sz="2000" b="1" dirty="0">
                <a:latin typeface="Helvetica Neue"/>
                <a:cs typeface="Helvetica Neue"/>
              </a:rPr>
              <a:t>n</a:t>
            </a:r>
            <a:r>
              <a:rPr lang="en-US" sz="2000" b="1" dirty="0" smtClean="0">
                <a:latin typeface="Helvetica Neue"/>
                <a:cs typeface="Helvetica Neue"/>
              </a:rPr>
              <a:t>eeds of every </a:t>
            </a:r>
            <a:r>
              <a:rPr lang="en-US" sz="2000" b="1" dirty="0">
                <a:latin typeface="Helvetica Neue"/>
                <a:cs typeface="Helvetica Neue"/>
              </a:rPr>
              <a:t>b</a:t>
            </a:r>
            <a:r>
              <a:rPr lang="en-US" sz="2000" b="1" dirty="0" smtClean="0">
                <a:latin typeface="Helvetica Neue"/>
                <a:cs typeface="Helvetica Neue"/>
              </a:rPr>
              <a:t>usiness</a:t>
            </a:r>
            <a:endParaRPr lang="en-US" sz="2000" b="1" dirty="0">
              <a:latin typeface="Helvetica Neue"/>
              <a:cs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4B2A-4DD1-498C-B54B-CB80587CB0CB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8" name="Rounded Rectangle 7"/>
          <p:cNvSpPr/>
          <p:nvPr/>
        </p:nvSpPr>
        <p:spPr>
          <a:xfrm>
            <a:off x="179511" y="1724696"/>
            <a:ext cx="3430183" cy="982299"/>
          </a:xfrm>
          <a:prstGeom prst="roundRect">
            <a:avLst/>
          </a:prstGeom>
          <a:solidFill>
            <a:srgbClr val="3366FF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1729864"/>
            <a:ext cx="349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 Neue"/>
                <a:cs typeface="Helvetica Neue"/>
              </a:rPr>
              <a:t>Trusted advice on people issues including Fair </a:t>
            </a:r>
            <a:r>
              <a:rPr lang="en-US" sz="1200" dirty="0">
                <a:solidFill>
                  <a:schemeClr val="bg1"/>
                </a:solidFill>
                <a:latin typeface="Helvetica Neue"/>
                <a:cs typeface="Helvetica Neue"/>
              </a:rPr>
              <a:t>W</a:t>
            </a:r>
            <a:r>
              <a:rPr lang="en-US" sz="1200" dirty="0" smtClean="0">
                <a:solidFill>
                  <a:schemeClr val="bg1"/>
                </a:solidFill>
                <a:latin typeface="Helvetica Neue"/>
                <a:cs typeface="Helvetica Neue"/>
              </a:rPr>
              <a:t>ork Act compliance, redundancies, performance management, terminations, policies and safety.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1292648"/>
            <a:ext cx="15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Compliance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9511" y="3429000"/>
            <a:ext cx="3430183" cy="696585"/>
          </a:xfrm>
          <a:prstGeom prst="roundRect">
            <a:avLst/>
          </a:prstGeom>
          <a:solidFill>
            <a:srgbClr val="3366FF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520" y="3479254"/>
            <a:ext cx="321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 Neue"/>
                <a:cs typeface="Helvetica Neue"/>
              </a:rPr>
              <a:t>Operational HR support including recruitment, performance management and training.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996952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HR Operations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9512" y="5301207"/>
            <a:ext cx="3430182" cy="959415"/>
          </a:xfrm>
          <a:prstGeom prst="roundRect">
            <a:avLst/>
          </a:prstGeom>
          <a:solidFill>
            <a:srgbClr val="3366FF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1521" y="5373216"/>
            <a:ext cx="335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 Neue"/>
                <a:cs typeface="Helvetica Neue"/>
              </a:rPr>
              <a:t>Business strategy and planning, strategic HR frameworks and interventions to fuel your growth.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1" y="4941168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People &amp; Performance Strategy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0099" y="383381"/>
            <a:ext cx="2595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How we can help you</a:t>
            </a:r>
            <a:endParaRPr lang="en-US" b="1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36517" y="2909843"/>
            <a:ext cx="28074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Onsite or Remote HR Manager</a:t>
            </a:r>
          </a:p>
          <a:p>
            <a:r>
              <a:rPr lang="en-US" i="1" dirty="0" smtClean="0">
                <a:latin typeface="Helvetica Neue"/>
                <a:cs typeface="Helvetica Neue"/>
              </a:rPr>
              <a:t>Outsourced HR (annual subscription)</a:t>
            </a:r>
          </a:p>
          <a:p>
            <a:r>
              <a:rPr lang="en-US" i="1" dirty="0" smtClean="0">
                <a:latin typeface="Helvetica Neue"/>
                <a:cs typeface="Helvetica Neue"/>
              </a:rPr>
              <a:t>OR </a:t>
            </a:r>
            <a:r>
              <a:rPr lang="en-US" i="1" dirty="0" err="1" smtClean="0">
                <a:latin typeface="Helvetica Neue"/>
                <a:cs typeface="Helvetica Neue"/>
              </a:rPr>
              <a:t>adhoc</a:t>
            </a:r>
            <a:r>
              <a:rPr lang="en-US" i="1" dirty="0" smtClean="0">
                <a:latin typeface="Helvetica Neue"/>
                <a:cs typeface="Helvetica Neue"/>
              </a:rPr>
              <a:t> HR support (fixed fee projects)</a:t>
            </a:r>
          </a:p>
          <a:p>
            <a:endParaRPr lang="en-US" b="1" dirty="0" smtClean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1277" y="5311517"/>
            <a:ext cx="3514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Helvetica Neue"/>
                <a:cs typeface="Helvetica Neue"/>
              </a:rPr>
              <a:t>Strategic Expertise</a:t>
            </a:r>
          </a:p>
          <a:p>
            <a:pPr algn="r"/>
            <a:r>
              <a:rPr lang="en-US" i="1" dirty="0" smtClean="0">
                <a:latin typeface="Helvetica Neue"/>
                <a:cs typeface="Helvetica Neue"/>
              </a:rPr>
              <a:t>Fixed fee </a:t>
            </a:r>
            <a:r>
              <a:rPr lang="en-US" i="1" dirty="0">
                <a:latin typeface="Helvetica Neue"/>
                <a:cs typeface="Helvetica Neue"/>
              </a:rPr>
              <a:t>p</a:t>
            </a:r>
            <a:r>
              <a:rPr lang="en-US" i="1" dirty="0" smtClean="0">
                <a:latin typeface="Helvetica Neue"/>
                <a:cs typeface="Helvetica Neue"/>
              </a:rPr>
              <a:t>roject </a:t>
            </a:r>
            <a:r>
              <a:rPr lang="en-US" i="1" dirty="0">
                <a:latin typeface="Helvetica Neue"/>
                <a:cs typeface="Helvetica Neue"/>
              </a:rPr>
              <a:t>b</a:t>
            </a:r>
            <a:r>
              <a:rPr lang="en-US" i="1" dirty="0" smtClean="0">
                <a:latin typeface="Helvetica Neue"/>
                <a:cs typeface="Helvetica Neue"/>
              </a:rPr>
              <a:t>ased </a:t>
            </a:r>
            <a:r>
              <a:rPr lang="en-US" i="1" dirty="0">
                <a:latin typeface="Helvetica Neue"/>
                <a:cs typeface="Helvetica Neue"/>
              </a:rPr>
              <a:t>e</a:t>
            </a:r>
            <a:r>
              <a:rPr lang="en-US" i="1" dirty="0" smtClean="0">
                <a:latin typeface="Helvetica Neue"/>
                <a:cs typeface="Helvetica Neue"/>
              </a:rPr>
              <a:t>xpertise</a:t>
            </a:r>
          </a:p>
          <a:p>
            <a:pPr algn="r"/>
            <a:endParaRPr lang="en-US" b="1" dirty="0" smtClean="0">
              <a:latin typeface="Helvetica Neue"/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6518" y="1986513"/>
            <a:ext cx="2392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HR On-Demand</a:t>
            </a:r>
          </a:p>
          <a:p>
            <a:r>
              <a:rPr lang="en-US" i="1" dirty="0" smtClean="0">
                <a:latin typeface="Helvetica Neue"/>
                <a:cs typeface="Helvetica Neue"/>
              </a:rPr>
              <a:t>Monthly subscription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159751" y="1995526"/>
            <a:ext cx="1645758" cy="7114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159751" y="3366284"/>
            <a:ext cx="1645758" cy="7114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274341" y="5321425"/>
            <a:ext cx="1645758" cy="7114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1" y="44802"/>
            <a:ext cx="208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 graphic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5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406" y="1257183"/>
            <a:ext cx="7340685" cy="3187635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The following needs to be turned into an </a:t>
            </a:r>
            <a:r>
              <a:rPr lang="en-US" dirty="0" err="1" smtClean="0">
                <a:solidFill>
                  <a:srgbClr val="000000"/>
                </a:solidFill>
              </a:rPr>
              <a:t>infographic</a:t>
            </a:r>
            <a:r>
              <a:rPr lang="en-US" dirty="0" smtClean="0">
                <a:solidFill>
                  <a:srgbClr val="000000"/>
                </a:solidFill>
              </a:rPr>
              <a:t> that will be embedded into the </a:t>
            </a:r>
            <a:r>
              <a:rPr lang="en-US" dirty="0" err="1" smtClean="0">
                <a:solidFill>
                  <a:srgbClr val="000000"/>
                </a:solidFill>
              </a:rPr>
              <a:t>TalentCode</a:t>
            </a:r>
            <a:r>
              <a:rPr lang="en-US" dirty="0" smtClean="0">
                <a:solidFill>
                  <a:srgbClr val="000000"/>
                </a:solidFill>
              </a:rPr>
              <a:t> HR website and used in </a:t>
            </a:r>
            <a:r>
              <a:rPr lang="en-US" dirty="0" smtClean="0">
                <a:solidFill>
                  <a:srgbClr val="000000"/>
                </a:solidFill>
              </a:rPr>
              <a:t>PPT and WORD proposals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The fonts should be Helvetica </a:t>
            </a:r>
            <a:r>
              <a:rPr lang="en-US" dirty="0" err="1" smtClean="0">
                <a:solidFill>
                  <a:srgbClr val="000000"/>
                </a:solidFill>
              </a:rPr>
              <a:t>Neue</a:t>
            </a:r>
            <a:r>
              <a:rPr lang="en-US" dirty="0" smtClean="0">
                <a:solidFill>
                  <a:srgbClr val="000000"/>
                </a:solidFill>
              </a:rPr>
              <a:t>, the look and </a:t>
            </a: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feel should be consistent with the first </a:t>
            </a:r>
            <a:r>
              <a:rPr lang="en-US" dirty="0" err="1" smtClean="0">
                <a:solidFill>
                  <a:srgbClr val="000000"/>
                </a:solidFill>
              </a:rPr>
              <a:t>infographic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A mountain analogy is needed that shows how the sequence of services will come together to take businesses on the journey to becoming great.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2 versions of the same information are shown on the following slides. The first is for ease of visibility, the second is to show the sequence of services on the </a:t>
            </a:r>
            <a:r>
              <a:rPr lang="en-US" dirty="0" smtClean="0">
                <a:solidFill>
                  <a:srgbClr val="000000"/>
                </a:solidFill>
              </a:rPr>
              <a:t>journey.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dirty="0" smtClean="0">
                <a:solidFill>
                  <a:srgbClr val="000000"/>
                </a:solidFill>
              </a:rPr>
              <a:t>Samples of possible design ideas for inspiration.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2885" y="738412"/>
            <a:ext cx="147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 graphic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1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1768" y="375780"/>
            <a:ext cx="5551195" cy="648221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0780" y="6064321"/>
            <a:ext cx="384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The Foundations of Greatness:</a:t>
            </a:r>
            <a:br>
              <a:rPr lang="en-US" dirty="0" smtClean="0"/>
            </a:br>
            <a:r>
              <a:rPr lang="en-US" dirty="0" smtClean="0"/>
              <a:t>Trusted advice and compliance support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9472" y="5962387"/>
            <a:ext cx="48206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0780" y="4980935"/>
            <a:ext cx="326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The Heart of Greatness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758" y="4682746"/>
            <a:ext cx="2121645" cy="20716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948955" y="4733208"/>
            <a:ext cx="38777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859520" y="5363225"/>
            <a:ext cx="1547867" cy="366141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79698" y="3859887"/>
            <a:ext cx="250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Resourcing Greatness</a:t>
            </a:r>
            <a:endParaRPr lang="en-US" dirty="0"/>
          </a:p>
        </p:txBody>
      </p:sp>
      <p:cxnSp>
        <p:nvCxnSpPr>
          <p:cNvPr id="17" name="Straight Connector 16"/>
          <p:cNvCxnSpPr>
            <a:stCxn id="4" idx="1"/>
            <a:endCxn id="4" idx="5"/>
          </p:cNvCxnSpPr>
          <p:nvPr/>
        </p:nvCxnSpPr>
        <p:spPr>
          <a:xfrm>
            <a:off x="1499567" y="3616890"/>
            <a:ext cx="27755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92428" y="1929168"/>
            <a:ext cx="178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Embedding </a:t>
            </a:r>
          </a:p>
          <a:p>
            <a:r>
              <a:rPr lang="en-US" dirty="0" smtClean="0"/>
              <a:t>Greatness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982685" y="2679163"/>
            <a:ext cx="18980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72130" y="2850750"/>
            <a:ext cx="200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Developing Greatness 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971802" y="4076005"/>
            <a:ext cx="1023834" cy="153214"/>
          </a:xfrm>
          <a:prstGeom prst="rightArrow">
            <a:avLst/>
          </a:prstGeom>
          <a:solidFill>
            <a:srgbClr val="6600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47029" y="3859887"/>
            <a:ext cx="2228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b="1" dirty="0"/>
              <a:t>Recruit Assist</a:t>
            </a:r>
          </a:p>
          <a:p>
            <a:pPr algn="ctr"/>
            <a:r>
              <a:rPr lang="en-AU" sz="1400" i="1" dirty="0"/>
              <a:t>The expertise to </a:t>
            </a:r>
            <a:r>
              <a:rPr lang="en-AU" sz="1400" i="1" dirty="0" smtClean="0"/>
              <a:t>select</a:t>
            </a:r>
          </a:p>
          <a:p>
            <a:pPr algn="ctr"/>
            <a:r>
              <a:rPr lang="en-AU" sz="1400" i="1" dirty="0" smtClean="0"/>
              <a:t> </a:t>
            </a:r>
            <a:r>
              <a:rPr lang="en-AU" sz="1400" i="1" dirty="0"/>
              <a:t>great people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75464" y="3658113"/>
            <a:ext cx="1720030" cy="954107"/>
          </a:xfrm>
          <a:prstGeom prst="rect">
            <a:avLst/>
          </a:prstGeom>
          <a:ln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1400" b="1" dirty="0"/>
              <a:t>Cultural </a:t>
            </a:r>
          </a:p>
          <a:p>
            <a:pPr algn="ctr"/>
            <a:r>
              <a:rPr lang="en-AU" sz="1400" b="1" dirty="0"/>
              <a:t>X-Ray</a:t>
            </a:r>
          </a:p>
          <a:p>
            <a:pPr algn="ctr"/>
            <a:r>
              <a:rPr lang="en-AU" sz="1400" i="1" dirty="0"/>
              <a:t>Pre-employment assessments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59520" y="2546408"/>
            <a:ext cx="1950855" cy="720685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b="1" dirty="0"/>
          </a:p>
        </p:txBody>
      </p:sp>
      <p:sp>
        <p:nvSpPr>
          <p:cNvPr id="38" name="Rectangle 37"/>
          <p:cNvSpPr/>
          <p:nvPr/>
        </p:nvSpPr>
        <p:spPr>
          <a:xfrm>
            <a:off x="4826719" y="2535017"/>
            <a:ext cx="19956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b="1" dirty="0"/>
              <a:t>Develop Star Players</a:t>
            </a:r>
          </a:p>
          <a:p>
            <a:pPr algn="ctr"/>
            <a:r>
              <a:rPr lang="en-AU" sz="1400" i="1" dirty="0"/>
              <a:t>Leadership coaching</a:t>
            </a:r>
          </a:p>
          <a:p>
            <a:pPr algn="ctr"/>
            <a:endParaRPr lang="en-AU" sz="1400" b="1" dirty="0"/>
          </a:p>
        </p:txBody>
      </p:sp>
      <p:sp>
        <p:nvSpPr>
          <p:cNvPr id="39" name="Rectangle 38"/>
          <p:cNvSpPr/>
          <p:nvPr/>
        </p:nvSpPr>
        <p:spPr>
          <a:xfrm>
            <a:off x="7003158" y="2507395"/>
            <a:ext cx="19187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b="1" dirty="0"/>
              <a:t>Create Star Teams</a:t>
            </a:r>
          </a:p>
          <a:p>
            <a:pPr algn="ctr"/>
            <a:r>
              <a:rPr lang="en-AU" sz="1400" i="1" dirty="0"/>
              <a:t>Leadership development programs</a:t>
            </a:r>
          </a:p>
          <a:p>
            <a:pPr algn="ctr"/>
            <a:endParaRPr lang="en-AU" sz="2000" b="1" dirty="0"/>
          </a:p>
        </p:txBody>
      </p:sp>
      <p:sp>
        <p:nvSpPr>
          <p:cNvPr id="40" name="Rectangle 39"/>
          <p:cNvSpPr/>
          <p:nvPr/>
        </p:nvSpPr>
        <p:spPr>
          <a:xfrm>
            <a:off x="5052303" y="3862429"/>
            <a:ext cx="1950855" cy="74015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b="1" dirty="0"/>
          </a:p>
        </p:txBody>
      </p:sp>
      <p:sp>
        <p:nvSpPr>
          <p:cNvPr id="41" name="Rectangle 40"/>
          <p:cNvSpPr/>
          <p:nvPr/>
        </p:nvSpPr>
        <p:spPr>
          <a:xfrm>
            <a:off x="6971051" y="2546408"/>
            <a:ext cx="1950855" cy="87475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b="1" dirty="0"/>
          </a:p>
        </p:txBody>
      </p:sp>
      <p:sp>
        <p:nvSpPr>
          <p:cNvPr id="42" name="Right Arrow 41"/>
          <p:cNvSpPr/>
          <p:nvPr/>
        </p:nvSpPr>
        <p:spPr>
          <a:xfrm>
            <a:off x="3763247" y="2903230"/>
            <a:ext cx="1023834" cy="153214"/>
          </a:xfrm>
          <a:prstGeom prst="rightArrow">
            <a:avLst/>
          </a:prstGeom>
          <a:solidFill>
            <a:srgbClr val="CC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65881" y="1414831"/>
            <a:ext cx="268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/>
              <a:t>On-site strategic and operational support to sustain your journey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465881" y="1260474"/>
            <a:ext cx="2688988" cy="874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b="1" dirty="0"/>
          </a:p>
        </p:txBody>
      </p:sp>
      <p:sp>
        <p:nvSpPr>
          <p:cNvPr id="46" name="Right Arrow 45"/>
          <p:cNvSpPr/>
          <p:nvPr/>
        </p:nvSpPr>
        <p:spPr>
          <a:xfrm>
            <a:off x="3369268" y="1578423"/>
            <a:ext cx="1547042" cy="153214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7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217" y="76200"/>
            <a:ext cx="6435969" cy="579438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The Journey to Greatness</a:t>
            </a:r>
            <a:endParaRPr lang="en-AU" sz="3200" b="1" dirty="0"/>
          </a:p>
        </p:txBody>
      </p:sp>
      <p:sp>
        <p:nvSpPr>
          <p:cNvPr id="6" name="Oval 5"/>
          <p:cNvSpPr/>
          <p:nvPr/>
        </p:nvSpPr>
        <p:spPr>
          <a:xfrm>
            <a:off x="2869400" y="1973666"/>
            <a:ext cx="2929014" cy="32575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 dirty="0" smtClean="0"/>
              <a:t>The Heart of Greatness</a:t>
            </a:r>
            <a:endParaRPr lang="en-AU" sz="2000" b="1" dirty="0"/>
          </a:p>
        </p:txBody>
      </p:sp>
      <p:sp>
        <p:nvSpPr>
          <p:cNvPr id="7" name="Oval 6"/>
          <p:cNvSpPr/>
          <p:nvPr/>
        </p:nvSpPr>
        <p:spPr>
          <a:xfrm>
            <a:off x="3336952" y="1224206"/>
            <a:ext cx="1993910" cy="208729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Step 1. Defining Greatness</a:t>
            </a:r>
          </a:p>
          <a:p>
            <a:pPr algn="ctr"/>
            <a:r>
              <a:rPr lang="en-AU" sz="1200" i="1" dirty="0" smtClean="0"/>
              <a:t>Business strategy, KPIs, behaviours and role clarity</a:t>
            </a:r>
            <a:endParaRPr lang="en-AU" sz="1200" i="1" dirty="0"/>
          </a:p>
        </p:txBody>
      </p:sp>
      <p:sp>
        <p:nvSpPr>
          <p:cNvPr id="10" name="Oval 9"/>
          <p:cNvSpPr/>
          <p:nvPr/>
        </p:nvSpPr>
        <p:spPr>
          <a:xfrm>
            <a:off x="4712677" y="3547836"/>
            <a:ext cx="1969477" cy="20909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Step 2. Measuring Greatness</a:t>
            </a:r>
          </a:p>
          <a:p>
            <a:pPr algn="ctr"/>
            <a:r>
              <a:rPr lang="en-AU" sz="1200" i="1" dirty="0" smtClean="0"/>
              <a:t>Creating a culture of accountability </a:t>
            </a:r>
          </a:p>
          <a:p>
            <a:pPr algn="ctr"/>
            <a:endParaRPr lang="en-AU" sz="1200" b="1" i="1" dirty="0"/>
          </a:p>
        </p:txBody>
      </p:sp>
      <p:sp>
        <p:nvSpPr>
          <p:cNvPr id="11" name="Oval 10"/>
          <p:cNvSpPr/>
          <p:nvPr/>
        </p:nvSpPr>
        <p:spPr>
          <a:xfrm>
            <a:off x="2155205" y="3598646"/>
            <a:ext cx="1956890" cy="208294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Step 3</a:t>
            </a:r>
            <a:r>
              <a:rPr lang="en-AU" b="1" dirty="0"/>
              <a:t>. Rewarding Greatness</a:t>
            </a:r>
          </a:p>
          <a:p>
            <a:pPr algn="ctr"/>
            <a:r>
              <a:rPr lang="en-AU" sz="1200" i="1" dirty="0" smtClean="0"/>
              <a:t>Remuneration and incentive schemes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039815" y="1447800"/>
            <a:ext cx="0" cy="441960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4960" y="1447800"/>
            <a:ext cx="8886" cy="441960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1355" y="1733550"/>
            <a:ext cx="1266092" cy="1162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Resourcing Greatness</a:t>
            </a:r>
            <a:endParaRPr lang="en-AU" b="1" dirty="0"/>
          </a:p>
        </p:txBody>
      </p:sp>
      <p:sp>
        <p:nvSpPr>
          <p:cNvPr id="17" name="Rectangle 16"/>
          <p:cNvSpPr/>
          <p:nvPr/>
        </p:nvSpPr>
        <p:spPr>
          <a:xfrm>
            <a:off x="7409139" y="1724927"/>
            <a:ext cx="1336431" cy="1085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Developing Greatness</a:t>
            </a:r>
            <a:endParaRPr lang="en-AU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75710" y="3019526"/>
            <a:ext cx="0" cy="1447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06769" y="3013911"/>
            <a:ext cx="0" cy="1447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96554" y="2895600"/>
            <a:ext cx="0" cy="1447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39797" y="4524635"/>
            <a:ext cx="1031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Recruit Assist</a:t>
            </a:r>
          </a:p>
          <a:p>
            <a:pPr algn="ctr"/>
            <a:r>
              <a:rPr lang="en-AU" sz="1200" i="1" dirty="0" smtClean="0"/>
              <a:t>The expertise to select great people</a:t>
            </a:r>
            <a:endParaRPr lang="en-AU" sz="12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913230" y="4524635"/>
            <a:ext cx="10485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Cultural </a:t>
            </a:r>
          </a:p>
          <a:p>
            <a:pPr algn="ctr"/>
            <a:r>
              <a:rPr lang="en-AU" sz="1400" b="1" dirty="0" smtClean="0"/>
              <a:t>X-Ray</a:t>
            </a:r>
          </a:p>
          <a:p>
            <a:pPr algn="ctr"/>
            <a:r>
              <a:rPr lang="en-AU" sz="1200" i="1" dirty="0" smtClean="0"/>
              <a:t>Pre-employment assessments </a:t>
            </a:r>
          </a:p>
          <a:p>
            <a:pPr algn="ctr"/>
            <a:endParaRPr lang="en-A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951939" y="4433238"/>
            <a:ext cx="11485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Develop Star Players</a:t>
            </a:r>
          </a:p>
          <a:p>
            <a:pPr algn="ctr"/>
            <a:r>
              <a:rPr lang="en-AU" sz="1200" i="1" dirty="0" smtClean="0"/>
              <a:t>Leadership coaching</a:t>
            </a:r>
          </a:p>
          <a:p>
            <a:pPr algn="ctr"/>
            <a:endParaRPr lang="en-A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039594" y="4467326"/>
            <a:ext cx="11485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/>
              <a:t>Create Star Teams</a:t>
            </a:r>
          </a:p>
          <a:p>
            <a:pPr algn="ctr"/>
            <a:r>
              <a:rPr lang="en-AU" sz="1200" i="1" dirty="0" smtClean="0"/>
              <a:t>Leadership development programs</a:t>
            </a:r>
          </a:p>
          <a:p>
            <a:pPr algn="ctr"/>
            <a:endParaRPr lang="en-A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339" y="6106997"/>
            <a:ext cx="8853626" cy="33855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600" b="1" dirty="0" smtClean="0"/>
              <a:t>The Foundations of Greatness: </a:t>
            </a:r>
            <a:r>
              <a:rPr lang="en-AU" sz="1600" dirty="0" smtClean="0"/>
              <a:t>Trusted advice and compliance support</a:t>
            </a:r>
            <a:endParaRPr lang="en-AU" sz="1600" dirty="0"/>
          </a:p>
        </p:txBody>
      </p:sp>
      <p:sp>
        <p:nvSpPr>
          <p:cNvPr id="41" name="Rectangle 40"/>
          <p:cNvSpPr/>
          <p:nvPr/>
        </p:nvSpPr>
        <p:spPr>
          <a:xfrm>
            <a:off x="70339" y="6106997"/>
            <a:ext cx="8853626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TextBox 43"/>
          <p:cNvSpPr txBox="1"/>
          <p:nvPr/>
        </p:nvSpPr>
        <p:spPr>
          <a:xfrm>
            <a:off x="480891" y="731959"/>
            <a:ext cx="855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Embedding Greatness: </a:t>
            </a:r>
            <a:r>
              <a:rPr lang="en-AU" dirty="0" smtClean="0"/>
              <a:t>On-site strategic and operational support to sustain your journey</a:t>
            </a:r>
            <a:endParaRPr lang="en-AU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510954" y="2895600"/>
            <a:ext cx="0" cy="1447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22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14 at 2.33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47" y="477915"/>
            <a:ext cx="7429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14 at 2.3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90" y="42503"/>
            <a:ext cx="61976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14 at 2.3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27" y="634940"/>
            <a:ext cx="61214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14 at 2.3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" y="0"/>
            <a:ext cx="79121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2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420</Words>
  <Application>Microsoft Macintosh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The people &amp; performance needs of every business</vt:lpstr>
      <vt:lpstr>PowerPoint Presentation</vt:lpstr>
      <vt:lpstr>PowerPoint Presentation</vt:lpstr>
      <vt:lpstr>The Journey to Greatness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Talent Code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Trudy Macdonald</dc:creator>
  <cp:lastModifiedBy>Ivan Bonus</cp:lastModifiedBy>
  <cp:revision>51</cp:revision>
  <dcterms:created xsi:type="dcterms:W3CDTF">2016-06-07T07:55:17Z</dcterms:created>
  <dcterms:modified xsi:type="dcterms:W3CDTF">2016-06-15T03:54:42Z</dcterms:modified>
</cp:coreProperties>
</file>