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4"/>
  </p:notesMasterIdLst>
  <p:sldIdLst>
    <p:sldId id="257" r:id="rId2"/>
    <p:sldId id="259" r:id="rId3"/>
    <p:sldId id="261" r:id="rId4"/>
    <p:sldId id="260" r:id="rId5"/>
    <p:sldId id="293" r:id="rId6"/>
    <p:sldId id="292" r:id="rId7"/>
    <p:sldId id="294" r:id="rId8"/>
    <p:sldId id="295" r:id="rId9"/>
    <p:sldId id="291" r:id="rId10"/>
    <p:sldId id="263" r:id="rId11"/>
    <p:sldId id="277" r:id="rId12"/>
    <p:sldId id="284" r:id="rId1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FF"/>
    <a:srgbClr val="0000CC"/>
    <a:srgbClr val="0B0BE3"/>
    <a:srgbClr val="3333FF"/>
    <a:srgbClr val="4F81BD"/>
    <a:srgbClr val="0E72CC"/>
    <a:srgbClr val="FF9999"/>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77" autoAdjust="0"/>
    <p:restoredTop sz="91599" autoAdjust="0"/>
  </p:normalViewPr>
  <p:slideViewPr>
    <p:cSldViewPr>
      <p:cViewPr varScale="1">
        <p:scale>
          <a:sx n="54" d="100"/>
          <a:sy n="54" d="100"/>
        </p:scale>
        <p:origin x="1464" y="72"/>
      </p:cViewPr>
      <p:guideLst>
        <p:guide orient="horz" pos="2880"/>
        <p:guide pos="2160"/>
      </p:guideLst>
    </p:cSldViewPr>
  </p:slideViewPr>
  <p:notesTextViewPr>
    <p:cViewPr>
      <p:scale>
        <a:sx n="1" d="1"/>
        <a:sy n="1" d="1"/>
      </p:scale>
      <p:origin x="0" y="0"/>
    </p:cViewPr>
  </p:notesTextViewPr>
  <p:sorterViewPr>
    <p:cViewPr>
      <p:scale>
        <a:sx n="100" d="100"/>
        <a:sy n="100" d="100"/>
      </p:scale>
      <p:origin x="0" y="3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34EBD-49EB-407C-9CCE-48D161FAE6BF}" type="datetimeFigureOut">
              <a:rPr lang="en-SG" smtClean="0"/>
              <a:pPr/>
              <a:t>13/6/2016</a:t>
            </a:fld>
            <a:endParaRPr lang="en-SG"/>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42206-46A2-4F64-857D-8579B1D55A11}" type="slidenum">
              <a:rPr lang="en-SG" smtClean="0"/>
              <a:pPr/>
              <a:t>‹#›</a:t>
            </a:fld>
            <a:endParaRPr lang="en-SG"/>
          </a:p>
        </p:txBody>
      </p:sp>
    </p:spTree>
    <p:extLst>
      <p:ext uri="{BB962C8B-B14F-4D97-AF65-F5344CB8AC3E}">
        <p14:creationId xmlns:p14="http://schemas.microsoft.com/office/powerpoint/2010/main" val="119438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4"/>
            <a:ext cx="5829300" cy="1960033"/>
          </a:xfrm>
        </p:spPr>
        <p:txBody>
          <a:bodyPr/>
          <a:lstStyle/>
          <a:p>
            <a:r>
              <a:rPr lang="en-US" smtClean="0"/>
              <a:t>Click to edit Master title style</a:t>
            </a:r>
            <a:endParaRPr lang="en-SG"/>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4C5D4123-DE2D-4853-BF0E-C4165E98138C}" type="datetimeFigureOut">
              <a:rPr lang="en-SG" smtClean="0"/>
              <a:pPr/>
              <a:t>13/6/2016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106596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C5D4123-DE2D-4853-BF0E-C4165E98138C}" type="datetimeFigureOut">
              <a:rPr lang="en-SG" smtClean="0"/>
              <a:pPr/>
              <a:t>13/6/2016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192380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257180"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C5D4123-DE2D-4853-BF0E-C4165E98138C}" type="datetimeFigureOut">
              <a:rPr lang="en-SG" smtClean="0"/>
              <a:pPr/>
              <a:t>13/6/2016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304213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4C5D4123-DE2D-4853-BF0E-C4165E98138C}" type="datetimeFigureOut">
              <a:rPr lang="en-SG" smtClean="0"/>
              <a:pPr/>
              <a:t>13/6/2016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368035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541735" y="3875625"/>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D4123-DE2D-4853-BF0E-C4165E98138C}" type="datetimeFigureOut">
              <a:rPr lang="en-SG" smtClean="0"/>
              <a:pPr/>
              <a:t>13/6/2016</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283923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4C5D4123-DE2D-4853-BF0E-C4165E98138C}" type="datetimeFigureOut">
              <a:rPr lang="en-SG" smtClean="0"/>
              <a:pPr/>
              <a:t>13/6/2016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65942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3483774"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4"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4C5D4123-DE2D-4853-BF0E-C4165E98138C}" type="datetimeFigureOut">
              <a:rPr lang="en-SG" smtClean="0"/>
              <a:pPr/>
              <a:t>13/6/2016</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364152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4C5D4123-DE2D-4853-BF0E-C4165E98138C}" type="datetimeFigureOut">
              <a:rPr lang="en-SG" smtClean="0"/>
              <a:pPr/>
              <a:t>13/6/2016</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1050408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D4123-DE2D-4853-BF0E-C4165E98138C}" type="datetimeFigureOut">
              <a:rPr lang="en-SG" smtClean="0"/>
              <a:pPr/>
              <a:t>13/6/2016</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156761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5" y="364067"/>
            <a:ext cx="2256235" cy="154940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2681292" y="364074"/>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342905" y="1913474"/>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D4123-DE2D-4853-BF0E-C4165E98138C}" type="datetimeFigureOut">
              <a:rPr lang="en-SG" smtClean="0"/>
              <a:pPr/>
              <a:t>13/6/2016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146435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D4123-DE2D-4853-BF0E-C4165E98138C}" type="datetimeFigureOut">
              <a:rPr lang="en-SG" smtClean="0"/>
              <a:pPr/>
              <a:t>13/6/2016</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3B317654-892E-4E8E-A4E3-B5C683E2346C}" type="slidenum">
              <a:rPr lang="en-SG" smtClean="0"/>
              <a:pPr/>
              <a:t>‹#›</a:t>
            </a:fld>
            <a:endParaRPr lang="en-SG"/>
          </a:p>
        </p:txBody>
      </p:sp>
    </p:spTree>
    <p:extLst>
      <p:ext uri="{BB962C8B-B14F-4D97-AF65-F5344CB8AC3E}">
        <p14:creationId xmlns:p14="http://schemas.microsoft.com/office/powerpoint/2010/main" val="106110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342900" y="2133608"/>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342900" y="8475141"/>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C5D4123-DE2D-4853-BF0E-C4165E98138C}" type="datetimeFigureOut">
              <a:rPr lang="en-SG" smtClean="0"/>
              <a:pPr/>
              <a:t>13/6/2016</a:t>
            </a:fld>
            <a:endParaRPr lang="en-SG"/>
          </a:p>
        </p:txBody>
      </p:sp>
      <p:sp>
        <p:nvSpPr>
          <p:cNvPr id="5" name="Footer Placeholder 4"/>
          <p:cNvSpPr>
            <a:spLocks noGrp="1"/>
          </p:cNvSpPr>
          <p:nvPr>
            <p:ph type="ftr" sz="quarter" idx="3"/>
          </p:nvPr>
        </p:nvSpPr>
        <p:spPr>
          <a:xfrm>
            <a:off x="2343150" y="8475141"/>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4914900" y="8475141"/>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B317654-892E-4E8E-A4E3-B5C683E2346C}" type="slidenum">
              <a:rPr lang="en-SG" smtClean="0"/>
              <a:pPr/>
              <a:t>‹#›</a:t>
            </a:fld>
            <a:endParaRPr lang="en-SG"/>
          </a:p>
        </p:txBody>
      </p:sp>
    </p:spTree>
    <p:extLst>
      <p:ext uri="{BB962C8B-B14F-4D97-AF65-F5344CB8AC3E}">
        <p14:creationId xmlns:p14="http://schemas.microsoft.com/office/powerpoint/2010/main" val="181920385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info@colemancollege.edu.sg" TargetMode="Externa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C:\Users\ashtongan\Desktop\Pic for banner (chay)\Coleman outside with signboar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222" t="29941"/>
          <a:stretch/>
        </p:blipFill>
        <p:spPr bwMode="auto">
          <a:xfrm>
            <a:off x="-1" y="1905000"/>
            <a:ext cx="6858001" cy="4323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7162800"/>
            <a:ext cx="1981200" cy="1078992"/>
          </a:xfrm>
          <a:prstGeom prst="rect">
            <a:avLst/>
          </a:prstGeom>
        </p:spPr>
      </p:pic>
      <p:sp>
        <p:nvSpPr>
          <p:cNvPr id="5" name="Rectangle 4"/>
          <p:cNvSpPr/>
          <p:nvPr/>
        </p:nvSpPr>
        <p:spPr>
          <a:xfrm>
            <a:off x="0" y="8460432"/>
            <a:ext cx="6858000" cy="683568"/>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6" name="TextBox 5"/>
          <p:cNvSpPr txBox="1"/>
          <p:nvPr/>
        </p:nvSpPr>
        <p:spPr>
          <a:xfrm>
            <a:off x="2880320" y="8574841"/>
            <a:ext cx="4725144" cy="461665"/>
          </a:xfrm>
          <a:prstGeom prst="rect">
            <a:avLst/>
          </a:prstGeom>
          <a:noFill/>
        </p:spPr>
        <p:txBody>
          <a:bodyPr wrap="square" rtlCol="0">
            <a:spAutoFit/>
          </a:bodyPr>
          <a:lstStyle/>
          <a:p>
            <a:r>
              <a:rPr lang="en-SG" sz="2400" b="1" dirty="0" smtClean="0"/>
              <a:t>www.colemancollege.edu.sg</a:t>
            </a:r>
            <a:endParaRPr lang="en-SG" sz="2400" b="1" dirty="0"/>
          </a:p>
        </p:txBody>
      </p:sp>
      <p:grpSp>
        <p:nvGrpSpPr>
          <p:cNvPr id="10" name="Group 9"/>
          <p:cNvGrpSpPr/>
          <p:nvPr/>
        </p:nvGrpSpPr>
        <p:grpSpPr>
          <a:xfrm>
            <a:off x="332656" y="457199"/>
            <a:ext cx="5513768" cy="1165087"/>
            <a:chOff x="332656" y="696811"/>
            <a:chExt cx="7187590" cy="1370690"/>
          </a:xfrm>
        </p:grpSpPr>
        <p:pic>
          <p:nvPicPr>
            <p:cNvPr id="1029" name="Picture 5" descr="C:\Users\ashtongan\Dropbox\photo for pull up (for Mr Chay)\CC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656" y="696811"/>
              <a:ext cx="1652333" cy="12822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84322" y="696812"/>
              <a:ext cx="5435924" cy="1370689"/>
              <a:chOff x="2444362" y="540602"/>
              <a:chExt cx="5435924" cy="1370689"/>
            </a:xfrm>
          </p:grpSpPr>
          <p:sp>
            <p:nvSpPr>
              <p:cNvPr id="7" name="TextBox 6"/>
              <p:cNvSpPr txBox="1"/>
              <p:nvPr/>
            </p:nvSpPr>
            <p:spPr>
              <a:xfrm>
                <a:off x="2444362" y="540602"/>
                <a:ext cx="3689768" cy="832807"/>
              </a:xfrm>
              <a:prstGeom prst="rect">
                <a:avLst/>
              </a:prstGeom>
              <a:noFill/>
            </p:spPr>
            <p:txBody>
              <a:bodyPr wrap="square" rtlCol="0">
                <a:spAutoFit/>
              </a:bodyPr>
              <a:lstStyle/>
              <a:p>
                <a:r>
                  <a:rPr lang="en-SG" sz="4000" b="1" dirty="0" smtClean="0">
                    <a:solidFill>
                      <a:schemeClr val="tx2"/>
                    </a:solidFill>
                  </a:rPr>
                  <a:t>COLEMAN </a:t>
                </a:r>
                <a:r>
                  <a:rPr lang="en-SG" sz="3200" b="1" dirty="0" smtClean="0">
                    <a:solidFill>
                      <a:schemeClr val="tx2"/>
                    </a:solidFill>
                  </a:rPr>
                  <a:t>       </a:t>
                </a:r>
                <a:endParaRPr lang="en-SG" b="1" dirty="0" smtClean="0">
                  <a:solidFill>
                    <a:srgbClr val="FFC000"/>
                  </a:solidFill>
                </a:endParaRPr>
              </a:p>
            </p:txBody>
          </p:sp>
          <p:sp>
            <p:nvSpPr>
              <p:cNvPr id="8" name="TextBox 7"/>
              <p:cNvSpPr txBox="1"/>
              <p:nvPr/>
            </p:nvSpPr>
            <p:spPr>
              <a:xfrm>
                <a:off x="2444362" y="1078484"/>
                <a:ext cx="5435924" cy="832807"/>
              </a:xfrm>
              <a:prstGeom prst="rect">
                <a:avLst/>
              </a:prstGeom>
              <a:noFill/>
            </p:spPr>
            <p:txBody>
              <a:bodyPr wrap="square" rtlCol="0">
                <a:spAutoFit/>
              </a:bodyPr>
              <a:lstStyle/>
              <a:p>
                <a:pPr lvl="0"/>
                <a:r>
                  <a:rPr lang="en-SG" sz="4000" b="1" dirty="0">
                    <a:solidFill>
                      <a:schemeClr val="tx2"/>
                    </a:solidFill>
                  </a:rPr>
                  <a:t>COLLEGE</a:t>
                </a:r>
                <a:r>
                  <a:rPr lang="en-SG" sz="3200" b="1" dirty="0">
                    <a:solidFill>
                      <a:srgbClr val="1F497D"/>
                    </a:solidFill>
                  </a:rPr>
                  <a:t> </a:t>
                </a:r>
                <a:r>
                  <a:rPr lang="en-SG" sz="1600" b="1" dirty="0" smtClean="0">
                    <a:solidFill>
                      <a:srgbClr val="FFC000"/>
                    </a:solidFill>
                  </a:rPr>
                  <a:t>SINCE </a:t>
                </a:r>
                <a:r>
                  <a:rPr lang="en-SG" sz="1600" b="1" dirty="0">
                    <a:solidFill>
                      <a:srgbClr val="FFC000"/>
                    </a:solidFill>
                  </a:rPr>
                  <a:t>1987</a:t>
                </a:r>
              </a:p>
            </p:txBody>
          </p:sp>
        </p:grpSp>
      </p:grpSp>
      <p:grpSp>
        <p:nvGrpSpPr>
          <p:cNvPr id="15" name="Group 14"/>
          <p:cNvGrpSpPr/>
          <p:nvPr/>
        </p:nvGrpSpPr>
        <p:grpSpPr>
          <a:xfrm>
            <a:off x="0" y="6096000"/>
            <a:ext cx="6858000" cy="792088"/>
            <a:chOff x="0" y="6228184"/>
            <a:chExt cx="6858000" cy="792088"/>
          </a:xfrm>
        </p:grpSpPr>
        <p:sp>
          <p:nvSpPr>
            <p:cNvPr id="3" name="Rectangle 2"/>
            <p:cNvSpPr/>
            <p:nvPr/>
          </p:nvSpPr>
          <p:spPr>
            <a:xfrm>
              <a:off x="0" y="6228184"/>
              <a:ext cx="685800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 name="TextBox 1"/>
            <p:cNvSpPr txBox="1"/>
            <p:nvPr/>
          </p:nvSpPr>
          <p:spPr>
            <a:xfrm>
              <a:off x="102941" y="6301933"/>
              <a:ext cx="6624736" cy="646331"/>
            </a:xfrm>
            <a:prstGeom prst="rect">
              <a:avLst/>
            </a:prstGeom>
            <a:noFill/>
          </p:spPr>
          <p:txBody>
            <a:bodyPr wrap="square" rtlCol="0">
              <a:spAutoFit/>
            </a:bodyPr>
            <a:lstStyle/>
            <a:p>
              <a:pPr algn="r"/>
              <a:r>
                <a:rPr lang="en-SG" sz="3600" b="1" dirty="0" smtClean="0">
                  <a:latin typeface="Times New Roman" panose="02020603050405020304" pitchFamily="18" charset="0"/>
                  <a:cs typeface="Times New Roman" panose="02020603050405020304" pitchFamily="18" charset="0"/>
                </a:rPr>
                <a:t>Corporate Brochure</a:t>
              </a:r>
              <a:endParaRPr lang="en-SG" sz="3600" b="1" dirty="0">
                <a:latin typeface="Times New Roman" panose="02020603050405020304" pitchFamily="18" charset="0"/>
                <a:cs typeface="Times New Roman" panose="02020603050405020304" pitchFamily="18" charset="0"/>
              </a:endParaRPr>
            </a:p>
          </p:txBody>
        </p:sp>
      </p:grpSp>
      <p:pic>
        <p:nvPicPr>
          <p:cNvPr id="1026" name="Picture 2" descr="C:\Users\ashtongan\Dropbox\photo for pull up (for Mr Chay)\NY 979.JPG"/>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228600" y="3429000"/>
            <a:ext cx="28194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9" name="TextBox 18"/>
          <p:cNvSpPr txBox="1"/>
          <p:nvPr/>
        </p:nvSpPr>
        <p:spPr>
          <a:xfrm>
            <a:off x="304800" y="7391400"/>
            <a:ext cx="2590800" cy="584775"/>
          </a:xfrm>
          <a:prstGeom prst="rect">
            <a:avLst/>
          </a:prstGeom>
          <a:solidFill>
            <a:schemeClr val="accent1">
              <a:lumMod val="20000"/>
              <a:lumOff val="80000"/>
            </a:schemeClr>
          </a:solidFill>
        </p:spPr>
        <p:txBody>
          <a:bodyPr wrap="square" rtlCol="0">
            <a:spAutoFit/>
          </a:bodyPr>
          <a:lstStyle/>
          <a:p>
            <a:r>
              <a:rPr lang="en-US" sz="1050" b="1" dirty="0" smtClean="0">
                <a:solidFill>
                  <a:schemeClr val="bg1"/>
                </a:solidFill>
                <a:latin typeface="Arial" pitchFamily="34" charset="0"/>
                <a:cs typeface="Arial" pitchFamily="34" charset="0"/>
              </a:rPr>
              <a:t> Coleman College</a:t>
            </a:r>
          </a:p>
          <a:p>
            <a:r>
              <a:rPr lang="en-US" sz="1050" b="1" dirty="0" smtClean="0">
                <a:solidFill>
                  <a:schemeClr val="bg1"/>
                </a:solidFill>
                <a:latin typeface="Arial" pitchFamily="34" charset="0"/>
                <a:cs typeface="Arial" pitchFamily="34" charset="0"/>
              </a:rPr>
              <a:t> CPE Registration No: 2010000093K</a:t>
            </a:r>
          </a:p>
          <a:p>
            <a:r>
              <a:rPr lang="en-US" sz="1050" b="1" dirty="0" smtClean="0">
                <a:solidFill>
                  <a:schemeClr val="bg1"/>
                </a:solidFill>
                <a:latin typeface="Arial" pitchFamily="34" charset="0"/>
                <a:cs typeface="Arial" pitchFamily="34" charset="0"/>
              </a:rPr>
              <a:t> Validity: </a:t>
            </a:r>
            <a:r>
              <a:rPr lang="en-US" sz="1100" b="1" dirty="0" smtClean="0">
                <a:solidFill>
                  <a:schemeClr val="bg1"/>
                </a:solidFill>
                <a:latin typeface="Arial" pitchFamily="34" charset="0"/>
                <a:cs typeface="Arial" pitchFamily="34" charset="0"/>
              </a:rPr>
              <a:t>25</a:t>
            </a:r>
            <a:r>
              <a:rPr lang="en-US" sz="1050" b="1" dirty="0" smtClean="0">
                <a:solidFill>
                  <a:schemeClr val="bg1"/>
                </a:solidFill>
                <a:latin typeface="Arial" pitchFamily="34" charset="0"/>
                <a:cs typeface="Arial" pitchFamily="34" charset="0"/>
              </a:rPr>
              <a:t> June 2014 - 24 June 2018</a:t>
            </a:r>
            <a:endParaRPr lang="en-US" sz="1050" b="1" dirty="0">
              <a:solidFill>
                <a:schemeClr val="bg1"/>
              </a:solidFill>
              <a:latin typeface="Arial" pitchFamily="34" charset="0"/>
              <a:cs typeface="Arial" pitchFamily="34" charset="0"/>
            </a:endParaRPr>
          </a:p>
        </p:txBody>
      </p:sp>
      <p:pic>
        <p:nvPicPr>
          <p:cNvPr id="18" name="Picture 2" descr="C:\Users\ashtongan\Dropbox\photo for pull up (for Mr Chay)\DSC01046.JPG"/>
          <p:cNvPicPr>
            <a:picLocks noChangeAspect="1" noChangeArrowheads="1"/>
          </p:cNvPicPr>
          <p:nvPr/>
        </p:nvPicPr>
        <p:blipFill rotWithShape="1">
          <a:blip r:embed="rId6" cstate="print">
            <a:lum bright="10000" contrast="10000"/>
            <a:extLst>
              <a:ext uri="{28A0092B-C50C-407E-A947-70E740481C1C}">
                <a14:useLocalDpi xmlns:a14="http://schemas.microsoft.com/office/drawing/2010/main" val="0"/>
              </a:ext>
            </a:extLst>
          </a:blip>
          <a:srcRect b="13785"/>
          <a:stretch/>
        </p:blipFill>
        <p:spPr bwMode="auto">
          <a:xfrm>
            <a:off x="3276600" y="3429000"/>
            <a:ext cx="33528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 name="Picture 19" descr="C:\Documents and Settings\User\Desktop\Photos (Older students)\NY 979.JPG"/>
          <p:cNvPicPr/>
          <p:nvPr/>
        </p:nvPicPr>
        <p:blipFill>
          <a:blip r:embed="rId7" cstate="print">
            <a:lum contrast="10000"/>
          </a:blip>
          <a:srcRect/>
          <a:stretch>
            <a:fillRect/>
          </a:stretch>
        </p:blipFill>
        <p:spPr bwMode="auto">
          <a:xfrm>
            <a:off x="242253" y="3428999"/>
            <a:ext cx="2881947"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3315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09600"/>
            <a:ext cx="6858001" cy="38862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 name="TextBox 2"/>
          <p:cNvSpPr txBox="1"/>
          <p:nvPr/>
        </p:nvSpPr>
        <p:spPr>
          <a:xfrm>
            <a:off x="533400" y="152400"/>
            <a:ext cx="1752600" cy="369332"/>
          </a:xfrm>
          <a:prstGeom prst="rect">
            <a:avLst/>
          </a:prstGeom>
          <a:solidFill>
            <a:schemeClr val="accent6">
              <a:lumMod val="75000"/>
            </a:schemeClr>
          </a:solidFill>
        </p:spPr>
        <p:txBody>
          <a:bodyPr wrap="square" rtlCol="0">
            <a:spAutoFit/>
          </a:bodyPr>
          <a:lstStyle/>
          <a:p>
            <a:r>
              <a:rPr lang="en-SG" b="1" dirty="0" smtClean="0">
                <a:latin typeface="Arial" pitchFamily="34" charset="0"/>
                <a:cs typeface="Arial" pitchFamily="34" charset="0"/>
              </a:rPr>
              <a:t> Our Facilities</a:t>
            </a:r>
            <a:endParaRPr lang="en-SG" b="1" dirty="0">
              <a:latin typeface="Arial" pitchFamily="34" charset="0"/>
              <a:cs typeface="Arial" pitchFamily="34" charset="0"/>
            </a:endParaRPr>
          </a:p>
        </p:txBody>
      </p:sp>
      <p:sp>
        <p:nvSpPr>
          <p:cNvPr id="4" name="Rectangle 3"/>
          <p:cNvSpPr/>
          <p:nvPr/>
        </p:nvSpPr>
        <p:spPr>
          <a:xfrm>
            <a:off x="457200" y="685800"/>
            <a:ext cx="6012904" cy="3754874"/>
          </a:xfrm>
          <a:prstGeom prst="rect">
            <a:avLst/>
          </a:prstGeom>
        </p:spPr>
        <p:txBody>
          <a:bodyPr wrap="square">
            <a:spAutoFit/>
          </a:bodyPr>
          <a:lstStyle/>
          <a:p>
            <a:pPr algn="just"/>
            <a:r>
              <a:rPr lang="en-SG" sz="1400" dirty="0">
                <a:latin typeface="Arial" pitchFamily="34" charset="0"/>
                <a:cs typeface="Arial" pitchFamily="34" charset="0"/>
              </a:rPr>
              <a:t>Housed in 15,000 sq. feet of space and surrounded by lush greenery, </a:t>
            </a:r>
            <a:r>
              <a:rPr lang="en-SG" sz="1400" dirty="0" smtClean="0">
                <a:latin typeface="Arial" pitchFamily="34" charset="0"/>
                <a:cs typeface="Arial" pitchFamily="34" charset="0"/>
              </a:rPr>
              <a:t>Coleman College </a:t>
            </a:r>
            <a:r>
              <a:rPr lang="en-SG" sz="1400" dirty="0">
                <a:latin typeface="Arial" pitchFamily="34" charset="0"/>
                <a:cs typeface="Arial" pitchFamily="34" charset="0"/>
              </a:rPr>
              <a:t>is </a:t>
            </a:r>
            <a:r>
              <a:rPr lang="en-SG" sz="1400" dirty="0" smtClean="0">
                <a:latin typeface="Arial" pitchFamily="34" charset="0"/>
                <a:cs typeface="Arial" pitchFamily="34" charset="0"/>
              </a:rPr>
              <a:t>a college that is truly </a:t>
            </a:r>
            <a:r>
              <a:rPr lang="en-SG" sz="1400" dirty="0">
                <a:latin typeface="Arial" pitchFamily="34" charset="0"/>
                <a:cs typeface="Arial" pitchFamily="34" charset="0"/>
              </a:rPr>
              <a:t>conducive for learning. </a:t>
            </a:r>
            <a:endParaRPr lang="en-SG" sz="1400" dirty="0" smtClean="0">
              <a:latin typeface="Arial" pitchFamily="34" charset="0"/>
              <a:cs typeface="Arial" pitchFamily="34" charset="0"/>
            </a:endParaRPr>
          </a:p>
          <a:p>
            <a:pPr algn="just"/>
            <a:endParaRPr lang="en-SG" sz="1400" dirty="0">
              <a:latin typeface="Arial" pitchFamily="34" charset="0"/>
              <a:cs typeface="Arial" pitchFamily="34" charset="0"/>
            </a:endParaRPr>
          </a:p>
          <a:p>
            <a:pPr algn="just"/>
            <a:r>
              <a:rPr lang="en-SG" sz="1400" dirty="0" smtClean="0">
                <a:latin typeface="Arial" pitchFamily="34" charset="0"/>
                <a:cs typeface="Arial" pitchFamily="34" charset="0"/>
              </a:rPr>
              <a:t>There </a:t>
            </a:r>
            <a:r>
              <a:rPr lang="en-SG" sz="1400" dirty="0">
                <a:latin typeface="Arial" pitchFamily="34" charset="0"/>
                <a:cs typeface="Arial" pitchFamily="34" charset="0"/>
              </a:rPr>
              <a:t>are a total of </a:t>
            </a:r>
            <a:r>
              <a:rPr lang="en-SG" sz="1400" dirty="0" smtClean="0">
                <a:latin typeface="Arial" pitchFamily="34" charset="0"/>
                <a:cs typeface="Arial" pitchFamily="34" charset="0"/>
              </a:rPr>
              <a:t>14 </a:t>
            </a:r>
            <a:r>
              <a:rPr lang="en-SG" sz="1400" dirty="0">
                <a:latin typeface="Arial" pitchFamily="34" charset="0"/>
                <a:cs typeface="Arial" pitchFamily="34" charset="0"/>
              </a:rPr>
              <a:t>fully-facilitated and connected training rooms. As </a:t>
            </a:r>
            <a:r>
              <a:rPr lang="en-SG" sz="1400" dirty="0" smtClean="0">
                <a:latin typeface="Arial" pitchFamily="34" charset="0"/>
                <a:cs typeface="Arial" pitchFamily="34" charset="0"/>
              </a:rPr>
              <a:t>laboratory experiences </a:t>
            </a:r>
            <a:r>
              <a:rPr lang="en-SG" sz="1400" dirty="0">
                <a:latin typeface="Arial" pitchFamily="34" charset="0"/>
                <a:cs typeface="Arial" pitchFamily="34" charset="0"/>
              </a:rPr>
              <a:t>are essential for students, there is also a fully-equipped Science Laboratory for our students to conduct experiments.  </a:t>
            </a:r>
            <a:endParaRPr lang="en-SG" sz="1400" dirty="0" smtClean="0">
              <a:latin typeface="Arial" pitchFamily="34" charset="0"/>
              <a:cs typeface="Arial" pitchFamily="34" charset="0"/>
            </a:endParaRPr>
          </a:p>
          <a:p>
            <a:pPr algn="just"/>
            <a:endParaRPr lang="en-SG" sz="1400" dirty="0">
              <a:latin typeface="Arial" pitchFamily="34" charset="0"/>
              <a:cs typeface="Arial" pitchFamily="34" charset="0"/>
            </a:endParaRPr>
          </a:p>
          <a:p>
            <a:pPr algn="just"/>
            <a:r>
              <a:rPr lang="en-SG" sz="1400" dirty="0" smtClean="0">
                <a:latin typeface="Arial" pitchFamily="34" charset="0"/>
                <a:cs typeface="Arial" pitchFamily="34" charset="0"/>
              </a:rPr>
              <a:t>Students </a:t>
            </a:r>
            <a:r>
              <a:rPr lang="en-SG" sz="1400" dirty="0">
                <a:latin typeface="Arial" pitchFamily="34" charset="0"/>
                <a:cs typeface="Arial" pitchFamily="34" charset="0"/>
              </a:rPr>
              <a:t>get free access to </a:t>
            </a:r>
            <a:r>
              <a:rPr lang="en-SG" sz="1400" dirty="0" smtClean="0">
                <a:latin typeface="Arial" pitchFamily="34" charset="0"/>
                <a:cs typeface="Arial" pitchFamily="34" charset="0"/>
              </a:rPr>
              <a:t>Wi-Fi </a:t>
            </a:r>
            <a:r>
              <a:rPr lang="en-SG" sz="1400" dirty="0">
                <a:latin typeface="Arial" pitchFamily="34" charset="0"/>
                <a:cs typeface="Arial" pitchFamily="34" charset="0"/>
              </a:rPr>
              <a:t>which enable them to connect to useful online learning resources and to communicate with friends and relatives overseas. </a:t>
            </a:r>
            <a:endParaRPr lang="en-SG" sz="1400" dirty="0" smtClean="0">
              <a:latin typeface="Arial" pitchFamily="34" charset="0"/>
              <a:cs typeface="Arial" pitchFamily="34" charset="0"/>
            </a:endParaRPr>
          </a:p>
          <a:p>
            <a:pPr algn="just"/>
            <a:endParaRPr lang="en-SG" sz="1400" dirty="0">
              <a:latin typeface="Arial" pitchFamily="34" charset="0"/>
              <a:cs typeface="Arial" pitchFamily="34" charset="0"/>
            </a:endParaRPr>
          </a:p>
          <a:p>
            <a:pPr algn="just"/>
            <a:r>
              <a:rPr lang="en-SG" sz="1400" dirty="0" smtClean="0">
                <a:latin typeface="Arial" pitchFamily="34" charset="0"/>
                <a:cs typeface="Arial" pitchFamily="34" charset="0"/>
              </a:rPr>
              <a:t>International </a:t>
            </a:r>
            <a:r>
              <a:rPr lang="en-SG" sz="1400" dirty="0">
                <a:latin typeface="Arial" pitchFamily="34" charset="0"/>
                <a:cs typeface="Arial" pitchFamily="34" charset="0"/>
              </a:rPr>
              <a:t>students will find Coleman College a home away from home. Around the school are numerous amenities that are within walking distance for the students. These amenities range from food outlets to convenience stores, from clinics </a:t>
            </a:r>
            <a:r>
              <a:rPr lang="en-SG" sz="1400" dirty="0" smtClean="0">
                <a:latin typeface="Arial" pitchFamily="34" charset="0"/>
                <a:cs typeface="Arial" pitchFamily="34" charset="0"/>
              </a:rPr>
              <a:t>to supermarkets.  </a:t>
            </a:r>
            <a:r>
              <a:rPr lang="en-SG" sz="1400" dirty="0">
                <a:latin typeface="Arial" pitchFamily="34" charset="0"/>
                <a:cs typeface="Arial" pitchFamily="34" charset="0"/>
              </a:rPr>
              <a:t>For the convenience of </a:t>
            </a:r>
            <a:r>
              <a:rPr lang="en-SG" sz="1400" dirty="0" smtClean="0">
                <a:latin typeface="Arial" pitchFamily="34" charset="0"/>
                <a:cs typeface="Arial" pitchFamily="34" charset="0"/>
              </a:rPr>
              <a:t>those who drive, </a:t>
            </a:r>
            <a:r>
              <a:rPr lang="en-SG" sz="1400" dirty="0">
                <a:latin typeface="Arial" pitchFamily="34" charset="0"/>
                <a:cs typeface="Arial" pitchFamily="34" charset="0"/>
              </a:rPr>
              <a:t>there is </a:t>
            </a:r>
            <a:r>
              <a:rPr lang="en-SG" sz="1400" dirty="0" smtClean="0">
                <a:latin typeface="Arial" pitchFamily="34" charset="0"/>
                <a:cs typeface="Arial" pitchFamily="34" charset="0"/>
              </a:rPr>
              <a:t>ample </a:t>
            </a:r>
            <a:r>
              <a:rPr lang="en-SG" sz="1400" dirty="0">
                <a:latin typeface="Arial" pitchFamily="34" charset="0"/>
                <a:cs typeface="Arial" pitchFamily="34" charset="0"/>
              </a:rPr>
              <a:t>parking </a:t>
            </a:r>
            <a:r>
              <a:rPr lang="en-SG" sz="1400" dirty="0" smtClean="0">
                <a:latin typeface="Arial" pitchFamily="34" charset="0"/>
                <a:cs typeface="Arial" pitchFamily="34" charset="0"/>
              </a:rPr>
              <a:t>space in the building and within the vicinity.</a:t>
            </a:r>
            <a:endParaRPr lang="en-SG" sz="1400" dirty="0">
              <a:latin typeface="Arial" pitchFamily="34" charset="0"/>
              <a:cs typeface="Arial" pitchFamily="34" charset="0"/>
            </a:endParaRPr>
          </a:p>
        </p:txBody>
      </p:sp>
      <p:grpSp>
        <p:nvGrpSpPr>
          <p:cNvPr id="6" name="Group 5"/>
          <p:cNvGrpSpPr/>
          <p:nvPr/>
        </p:nvGrpSpPr>
        <p:grpSpPr>
          <a:xfrm>
            <a:off x="533400" y="4800600"/>
            <a:ext cx="5943600" cy="4107334"/>
            <a:chOff x="182985" y="4344716"/>
            <a:chExt cx="5943600" cy="425973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30" y="4395042"/>
              <a:ext cx="2564582" cy="17056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5385" y="6321535"/>
              <a:ext cx="1828800" cy="17604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985" y="6902248"/>
              <a:ext cx="1828800" cy="164904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1483" y="4344716"/>
              <a:ext cx="1785102" cy="167756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0993" y="6849094"/>
              <a:ext cx="1821991" cy="175535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5400000">
              <a:off x="754801" y="6431555"/>
              <a:ext cx="761364" cy="38100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4" name="Right Arrow 13"/>
            <p:cNvSpPr/>
            <p:nvPr/>
          </p:nvSpPr>
          <p:spPr>
            <a:xfrm rot="5206643">
              <a:off x="2444126" y="6427659"/>
              <a:ext cx="782018" cy="3857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Right Arrow 14"/>
            <p:cNvSpPr/>
            <p:nvPr/>
          </p:nvSpPr>
          <p:spPr>
            <a:xfrm>
              <a:off x="3383386" y="4997984"/>
              <a:ext cx="1009166" cy="4531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 name="Right Arrow 15"/>
            <p:cNvSpPr/>
            <p:nvPr/>
          </p:nvSpPr>
          <p:spPr>
            <a:xfrm rot="2177853">
              <a:off x="3251831" y="6139010"/>
              <a:ext cx="1176760" cy="4063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spTree>
    <p:extLst>
      <p:ext uri="{BB962C8B-B14F-4D97-AF65-F5344CB8AC3E}">
        <p14:creationId xmlns:p14="http://schemas.microsoft.com/office/powerpoint/2010/main" val="1976046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6553200" cy="907941"/>
          </a:xfrm>
          <a:prstGeom prst="rect">
            <a:avLst/>
          </a:prstGeom>
        </p:spPr>
        <p:txBody>
          <a:bodyPr wrap="square">
            <a:spAutoFit/>
          </a:bodyPr>
          <a:lstStyle/>
          <a:p>
            <a:r>
              <a:rPr lang="en-SG" b="1" dirty="0" smtClean="0">
                <a:solidFill>
                  <a:srgbClr val="FF6600"/>
                </a:solidFill>
                <a:latin typeface="Arial" pitchFamily="34" charset="0"/>
                <a:cs typeface="Arial" pitchFamily="34" charset="0"/>
              </a:rPr>
              <a:t>Holistic Education </a:t>
            </a:r>
          </a:p>
          <a:p>
            <a:endParaRPr lang="en-SG" sz="700" dirty="0" smtClean="0">
              <a:latin typeface="Arial" pitchFamily="34" charset="0"/>
              <a:cs typeface="Arial" pitchFamily="34" charset="0"/>
            </a:endParaRPr>
          </a:p>
          <a:p>
            <a:r>
              <a:rPr lang="en-SG" sz="1400" dirty="0" smtClean="0">
                <a:latin typeface="Arial" pitchFamily="34" charset="0"/>
                <a:cs typeface="Arial" pitchFamily="34" charset="0"/>
              </a:rPr>
              <a:t>Our holistic education includes classroom learning, student activities, outdoor activities and cultural celebration.</a:t>
            </a:r>
            <a:endParaRPr lang="en-SG" sz="1400" dirty="0">
              <a:latin typeface="Arial" pitchFamily="34" charset="0"/>
              <a:cs typeface="Arial" pitchFamily="34" charset="0"/>
            </a:endParaRPr>
          </a:p>
        </p:txBody>
      </p:sp>
      <p:grpSp>
        <p:nvGrpSpPr>
          <p:cNvPr id="12" name="Group 11"/>
          <p:cNvGrpSpPr/>
          <p:nvPr/>
        </p:nvGrpSpPr>
        <p:grpSpPr>
          <a:xfrm>
            <a:off x="0" y="1143000"/>
            <a:ext cx="6858000" cy="7486600"/>
            <a:chOff x="0" y="831008"/>
            <a:chExt cx="6858000" cy="7411168"/>
          </a:xfrm>
        </p:grpSpPr>
        <p:sp>
          <p:nvSpPr>
            <p:cNvPr id="11" name="Rectangle 10"/>
            <p:cNvSpPr/>
            <p:nvPr/>
          </p:nvSpPr>
          <p:spPr>
            <a:xfrm>
              <a:off x="3429000" y="4565576"/>
              <a:ext cx="3429000" cy="36766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Rectangle 9"/>
            <p:cNvSpPr/>
            <p:nvPr/>
          </p:nvSpPr>
          <p:spPr>
            <a:xfrm>
              <a:off x="0" y="4565576"/>
              <a:ext cx="3429000" cy="367240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Rectangle 8"/>
            <p:cNvSpPr/>
            <p:nvPr/>
          </p:nvSpPr>
          <p:spPr>
            <a:xfrm>
              <a:off x="0" y="831008"/>
              <a:ext cx="6858000" cy="3734568"/>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7" name="Group 6"/>
            <p:cNvGrpSpPr/>
            <p:nvPr/>
          </p:nvGrpSpPr>
          <p:grpSpPr>
            <a:xfrm>
              <a:off x="228600" y="981873"/>
              <a:ext cx="6172200" cy="3202703"/>
              <a:chOff x="-59432" y="970882"/>
              <a:chExt cx="6172200" cy="3202703"/>
            </a:xfrm>
          </p:grpSpPr>
          <p:pic>
            <p:nvPicPr>
              <p:cNvPr id="2050" name="Picture 2" descr="C:\Users\ashtongan\Dropbox\photo for pull up (for Mr Chay)\IMG_33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 y="1354185"/>
                <a:ext cx="1770684" cy="12763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htongan\Dropbox\photo for pull up (for Mr Chay)\P10202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0168" y="1354185"/>
                <a:ext cx="1752600" cy="1276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htongan\Dropbox\photo for pull up (for Mr Chay)\P1020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2768" y="1354185"/>
                <a:ext cx="1676400" cy="12763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shtongan\Dropbox\photo for pull up (for Mr Chay)\20150203_1214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 y="2954385"/>
                <a:ext cx="175804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ashtongan\Dropbox\photo for pull up (for Mr Chay)\P10407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2768" y="2954385"/>
                <a:ext cx="16764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ashtongan\Dropbox\photo for pull up (for Mr Chay)\P10802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0168" y="2954385"/>
                <a:ext cx="17526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2" y="970882"/>
                <a:ext cx="2880320" cy="276999"/>
              </a:xfrm>
              <a:prstGeom prst="rect">
                <a:avLst/>
              </a:prstGeom>
              <a:noFill/>
            </p:spPr>
            <p:txBody>
              <a:bodyPr wrap="square" rtlCol="0">
                <a:spAutoFit/>
              </a:bodyPr>
              <a:lstStyle/>
              <a:p>
                <a:r>
                  <a:rPr lang="en-SG" sz="1200" b="1" dirty="0" smtClean="0">
                    <a:latin typeface="Arial" pitchFamily="34" charset="0"/>
                    <a:cs typeface="Arial" pitchFamily="34" charset="0"/>
                  </a:rPr>
                  <a:t>Excursions / Field trips</a:t>
                </a:r>
                <a:endParaRPr lang="en-SG" sz="1200" b="1" dirty="0">
                  <a:latin typeface="Arial" pitchFamily="34" charset="0"/>
                  <a:cs typeface="Arial" pitchFamily="34" charset="0"/>
                </a:endParaRPr>
              </a:p>
            </p:txBody>
          </p:sp>
        </p:grpSp>
        <p:grpSp>
          <p:nvGrpSpPr>
            <p:cNvPr id="6" name="Group 5"/>
            <p:cNvGrpSpPr/>
            <p:nvPr/>
          </p:nvGrpSpPr>
          <p:grpSpPr>
            <a:xfrm>
              <a:off x="152400" y="4641776"/>
              <a:ext cx="3124200" cy="3276600"/>
              <a:chOff x="3249484" y="3993704"/>
              <a:chExt cx="3124200" cy="3276600"/>
            </a:xfrm>
          </p:grpSpPr>
          <p:pic>
            <p:nvPicPr>
              <p:cNvPr id="2054" name="Picture 6" descr="C:\Users\ashtongan\Dropbox\photo for pull up (for Mr Chay)\IMG-20150923-WA000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9484" y="4374704"/>
                <a:ext cx="1524000" cy="1371600"/>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25684" y="3993704"/>
                <a:ext cx="2819400" cy="276999"/>
              </a:xfrm>
              <a:prstGeom prst="rect">
                <a:avLst/>
              </a:prstGeom>
              <a:noFill/>
              <a:ln>
                <a:solidFill>
                  <a:schemeClr val="tx2">
                    <a:lumMod val="40000"/>
                    <a:lumOff val="60000"/>
                  </a:schemeClr>
                </a:solidFill>
              </a:ln>
            </p:spPr>
            <p:txBody>
              <a:bodyPr wrap="square" rtlCol="0">
                <a:spAutoFit/>
              </a:bodyPr>
              <a:lstStyle/>
              <a:p>
                <a:pPr algn="ctr"/>
                <a:r>
                  <a:rPr lang="en-SG" sz="1200" b="1" dirty="0" smtClean="0">
                    <a:solidFill>
                      <a:schemeClr val="bg1"/>
                    </a:solidFill>
                    <a:latin typeface="Arial" pitchFamily="34" charset="0"/>
                    <a:cs typeface="Arial" pitchFamily="34" charset="0"/>
                  </a:rPr>
                  <a:t>Festive Celebrations</a:t>
                </a:r>
                <a:endParaRPr lang="en-SG" sz="1200" b="1" dirty="0">
                  <a:solidFill>
                    <a:schemeClr val="bg1"/>
                  </a:solidFill>
                  <a:latin typeface="Arial" pitchFamily="34" charset="0"/>
                  <a:cs typeface="Arial" pitchFamily="34" charset="0"/>
                </a:endParaRPr>
              </a:p>
            </p:txBody>
          </p:sp>
          <p:pic>
            <p:nvPicPr>
              <p:cNvPr id="2060" name="Picture 12" descr="C:\Users\ashtongan\Dropbox\photo for pull up (for Mr Chay)\IMG-20150923-WA001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25884" y="4374704"/>
                <a:ext cx="1447800" cy="1371600"/>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2061" name="Picture 13" descr="C:\Users\ashtongan\Dropbox\photo for pull up (for Mr Chay)\DSC0136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9484" y="5898704"/>
                <a:ext cx="1524000" cy="1371600"/>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pic>
            <p:nvPicPr>
              <p:cNvPr id="2062" name="Picture 14" descr="C:\Users\ashtongan\Dropbox\photo for pull up (for Mr Chay)\DSC0129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5884" y="5898704"/>
                <a:ext cx="1447800" cy="1371600"/>
              </a:xfrm>
              <a:prstGeom prst="rect">
                <a:avLst/>
              </a:prstGeom>
              <a:noFill/>
              <a:ln>
                <a:solidFill>
                  <a:schemeClr val="tx2">
                    <a:lumMod val="40000"/>
                    <a:lumOff val="60000"/>
                  </a:schemeClr>
                </a:solidFill>
              </a:ln>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433191" y="4641776"/>
              <a:ext cx="3424809" cy="3276600"/>
              <a:chOff x="3553451" y="3777680"/>
              <a:chExt cx="3424809" cy="3276600"/>
            </a:xfrm>
          </p:grpSpPr>
          <p:sp>
            <p:nvSpPr>
              <p:cNvPr id="22" name="TextBox 21"/>
              <p:cNvSpPr txBox="1"/>
              <p:nvPr/>
            </p:nvSpPr>
            <p:spPr>
              <a:xfrm>
                <a:off x="3553451" y="3777680"/>
                <a:ext cx="3424809" cy="276999"/>
              </a:xfrm>
              <a:prstGeom prst="rect">
                <a:avLst/>
              </a:prstGeom>
              <a:noFill/>
            </p:spPr>
            <p:txBody>
              <a:bodyPr wrap="square" rtlCol="0">
                <a:spAutoFit/>
              </a:bodyPr>
              <a:lstStyle/>
              <a:p>
                <a:r>
                  <a:rPr lang="en-SG" sz="1200" b="1" dirty="0" smtClean="0">
                    <a:solidFill>
                      <a:schemeClr val="bg1"/>
                    </a:solidFill>
                    <a:latin typeface="Arial" pitchFamily="34" charset="0"/>
                    <a:cs typeface="Arial" pitchFamily="34" charset="0"/>
                  </a:rPr>
                  <a:t>Exchange Programmes with other colleges</a:t>
                </a:r>
                <a:endParaRPr lang="en-SG" sz="1200" b="1" dirty="0">
                  <a:solidFill>
                    <a:schemeClr val="bg1"/>
                  </a:solidFill>
                  <a:latin typeface="Arial" pitchFamily="34" charset="0"/>
                  <a:cs typeface="Arial" pitchFamily="34" charset="0"/>
                </a:endParaRPr>
              </a:p>
            </p:txBody>
          </p:sp>
          <p:pic>
            <p:nvPicPr>
              <p:cNvPr id="2063" name="Picture 15" descr="C:\Users\ashtongan\Dropbox\photo for pull up (for Mr Chay)\DSC06099.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01660" y="4158680"/>
                <a:ext cx="15170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ashtongan\Dropbox\photo for pull up (for Mr Chay)\DSC0960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8060" y="4177681"/>
                <a:ext cx="1447800" cy="1352599"/>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ashtongan\Dropbox\photo for pull up (for Mr Chay)\DSC0959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01660" y="5682680"/>
                <a:ext cx="151704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ashtongan\Dropbox\photo for pull up (for Mr Chay)\DSC09595.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78060" y="5682680"/>
                <a:ext cx="1447800" cy="13716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22640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400800"/>
            <a:ext cx="2971800" cy="1892826"/>
          </a:xfrm>
          <a:prstGeom prst="rect">
            <a:avLst/>
          </a:prstGeom>
          <a:solidFill>
            <a:schemeClr val="accent1">
              <a:lumMod val="60000"/>
              <a:lumOff val="40000"/>
            </a:schemeClr>
          </a:solidFill>
        </p:spPr>
        <p:txBody>
          <a:bodyPr wrap="square" rtlCol="0">
            <a:spAutoFit/>
          </a:bodyPr>
          <a:lstStyle/>
          <a:p>
            <a:r>
              <a:rPr lang="en-SG" sz="1400" b="1" i="1" dirty="0" smtClean="0">
                <a:solidFill>
                  <a:schemeClr val="bg1"/>
                </a:solidFill>
                <a:latin typeface="Arial" pitchFamily="34" charset="0"/>
                <a:cs typeface="Arial" pitchFamily="34" charset="0"/>
              </a:rPr>
              <a:t>Coleman College Pte Ltd</a:t>
            </a:r>
          </a:p>
          <a:p>
            <a:r>
              <a:rPr lang="en-SG" sz="1200" b="1" i="1" dirty="0" err="1" smtClean="0">
                <a:solidFill>
                  <a:schemeClr val="bg1"/>
                </a:solidFill>
                <a:latin typeface="Arial" pitchFamily="34" charset="0"/>
                <a:cs typeface="Arial" pitchFamily="34" charset="0"/>
              </a:rPr>
              <a:t>Blk</a:t>
            </a:r>
            <a:r>
              <a:rPr lang="en-SG" sz="1200" b="1" i="1" dirty="0" smtClean="0">
                <a:solidFill>
                  <a:schemeClr val="bg1"/>
                </a:solidFill>
                <a:latin typeface="Arial" pitchFamily="34" charset="0"/>
                <a:cs typeface="Arial" pitchFamily="34" charset="0"/>
              </a:rPr>
              <a:t> 167 </a:t>
            </a:r>
            <a:r>
              <a:rPr lang="en-SG" sz="1200" b="1" i="1" dirty="0" err="1" smtClean="0">
                <a:solidFill>
                  <a:schemeClr val="bg1"/>
                </a:solidFill>
                <a:latin typeface="Arial" pitchFamily="34" charset="0"/>
                <a:cs typeface="Arial" pitchFamily="34" charset="0"/>
              </a:rPr>
              <a:t>Jalan</a:t>
            </a:r>
            <a:r>
              <a:rPr lang="en-SG" sz="1200" b="1" i="1" dirty="0" smtClean="0">
                <a:solidFill>
                  <a:schemeClr val="bg1"/>
                </a:solidFill>
                <a:latin typeface="Arial" pitchFamily="34" charset="0"/>
                <a:cs typeface="Arial" pitchFamily="34" charset="0"/>
              </a:rPr>
              <a:t> Bukit </a:t>
            </a:r>
            <a:r>
              <a:rPr lang="en-SG" sz="1200" b="1" i="1" dirty="0" err="1" smtClean="0">
                <a:solidFill>
                  <a:schemeClr val="bg1"/>
                </a:solidFill>
                <a:latin typeface="Arial" pitchFamily="34" charset="0"/>
                <a:cs typeface="Arial" pitchFamily="34" charset="0"/>
              </a:rPr>
              <a:t>Merah</a:t>
            </a:r>
            <a:endParaRPr lang="en-SG" sz="1200" b="1" i="1" dirty="0" smtClean="0">
              <a:solidFill>
                <a:schemeClr val="bg1"/>
              </a:solidFill>
              <a:latin typeface="Arial" pitchFamily="34" charset="0"/>
              <a:cs typeface="Arial" pitchFamily="34" charset="0"/>
            </a:endParaRPr>
          </a:p>
          <a:p>
            <a:r>
              <a:rPr lang="en-SG" sz="1200" b="1" i="1" dirty="0" smtClean="0">
                <a:solidFill>
                  <a:schemeClr val="bg1"/>
                </a:solidFill>
                <a:latin typeface="Arial" pitchFamily="34" charset="0"/>
                <a:cs typeface="Arial" pitchFamily="34" charset="0"/>
              </a:rPr>
              <a:t>#02- 15</a:t>
            </a:r>
          </a:p>
          <a:p>
            <a:r>
              <a:rPr lang="en-SG" sz="1200" b="1" i="1" dirty="0" smtClean="0">
                <a:solidFill>
                  <a:schemeClr val="bg1"/>
                </a:solidFill>
                <a:latin typeface="Arial" pitchFamily="34" charset="0"/>
                <a:cs typeface="Arial" pitchFamily="34" charset="0"/>
              </a:rPr>
              <a:t>Tower 4, Connection 1</a:t>
            </a:r>
          </a:p>
          <a:p>
            <a:r>
              <a:rPr lang="en-SG" sz="1200" b="1" i="1" dirty="0" smtClean="0">
                <a:solidFill>
                  <a:schemeClr val="bg1"/>
                </a:solidFill>
                <a:latin typeface="Arial" pitchFamily="34" charset="0"/>
                <a:cs typeface="Arial" pitchFamily="34" charset="0"/>
              </a:rPr>
              <a:t>Singapore 150167</a:t>
            </a:r>
          </a:p>
          <a:p>
            <a:endParaRPr lang="en-SG" sz="1200" b="1" i="1" dirty="0">
              <a:solidFill>
                <a:schemeClr val="bg1"/>
              </a:solidFill>
              <a:latin typeface="Arial" pitchFamily="34" charset="0"/>
              <a:cs typeface="Arial" pitchFamily="34" charset="0"/>
            </a:endParaRPr>
          </a:p>
          <a:p>
            <a:r>
              <a:rPr lang="en-SG" sz="1200" b="1" i="1" dirty="0" smtClean="0">
                <a:solidFill>
                  <a:schemeClr val="bg1"/>
                </a:solidFill>
                <a:latin typeface="Arial" pitchFamily="34" charset="0"/>
                <a:cs typeface="Arial" pitchFamily="34" charset="0"/>
              </a:rPr>
              <a:t>T: (65) 6336 3462</a:t>
            </a:r>
          </a:p>
          <a:p>
            <a:r>
              <a:rPr lang="en-SG" sz="1200" b="1" i="1" dirty="0" smtClean="0">
                <a:solidFill>
                  <a:schemeClr val="bg1"/>
                </a:solidFill>
                <a:latin typeface="Arial" pitchFamily="34" charset="0"/>
                <a:cs typeface="Arial" pitchFamily="34" charset="0"/>
              </a:rPr>
              <a:t>F: (65) 6336 0929</a:t>
            </a:r>
          </a:p>
          <a:p>
            <a:r>
              <a:rPr lang="en-SG" sz="1200" b="1" i="1" dirty="0" smtClean="0">
                <a:solidFill>
                  <a:schemeClr val="bg1"/>
                </a:solidFill>
                <a:latin typeface="Arial" pitchFamily="34" charset="0"/>
                <a:cs typeface="Arial" pitchFamily="34" charset="0"/>
              </a:rPr>
              <a:t>Email: </a:t>
            </a:r>
            <a:r>
              <a:rPr lang="en-SG" sz="1200" b="1" i="1" dirty="0" smtClean="0">
                <a:solidFill>
                  <a:schemeClr val="bg1"/>
                </a:solidFill>
                <a:latin typeface="Arial" pitchFamily="34" charset="0"/>
                <a:cs typeface="Arial" pitchFamily="34" charset="0"/>
                <a:hlinkClick r:id="rId2"/>
              </a:rPr>
              <a:t>info@colemancollege.edu.sg</a:t>
            </a:r>
            <a:endParaRPr lang="en-SG" sz="1200" b="1" i="1" dirty="0" smtClean="0">
              <a:solidFill>
                <a:schemeClr val="bg1"/>
              </a:solidFill>
              <a:latin typeface="Arial" pitchFamily="34" charset="0"/>
              <a:cs typeface="Arial" pitchFamily="34" charset="0"/>
            </a:endParaRPr>
          </a:p>
          <a:p>
            <a:endParaRPr lang="en-SG" sz="8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0"/>
            <a:ext cx="6858000" cy="470418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3810000"/>
            <a:ext cx="2971800" cy="2284699"/>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7" name="Picture 3" descr="C:\Users\ashtongan\Dropbox\photo for pull up (for Mr Chay)\NY 705.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984" b="89996" l="2420" r="100000">
                        <a14:backgroundMark x1="28768" y1="48072" x2="28768" y2="48072"/>
                        <a14:backgroundMark x1="30300" y1="69683" x2="30300" y2="69683"/>
                        <a14:backgroundMark x1="52757" y1="71347" x2="52757" y2="71347"/>
                        <a14:backgroundMark x1="66697" y1="74127" x2="66697" y2="74127"/>
                        <a14:backgroundMark x1="29075" y1="64184" x2="29075" y2="64184"/>
                        <a14:backgroundMark x1="29075" y1="64184" x2="29075" y2="64184"/>
                        <a14:backgroundMark x1="31403" y1="75264" x2="31403" y2="75264"/>
                        <a14:backgroundMark x1="26746" y1="46997" x2="26746" y2="46997"/>
                        <a14:backgroundMark x1="27482" y1="59801" x2="27482" y2="59801"/>
                        <a14:backgroundMark x1="21752" y1="76136" x2="21752" y2="76136"/>
                        <a14:backgroundMark x1="27911" y1="50041" x2="27911" y2="50041"/>
                        <a14:backgroundMark x1="31434" y1="70800" x2="31434" y2="70800"/>
                        <a14:backgroundMark x1="52941" y1="69217" x2="52941" y2="69217"/>
                        <a14:backgroundMark x1="52941" y1="69217" x2="52941" y2="69217"/>
                        <a14:backgroundMark x1="51195" y1="50994" x2="51195" y2="50994"/>
                      </a14:backgroundRemoval>
                    </a14:imgEffect>
                  </a14:imgLayer>
                </a14:imgProps>
              </a:ext>
              <a:ext uri="{28A0092B-C50C-407E-A947-70E740481C1C}">
                <a14:useLocalDpi xmlns:a14="http://schemas.microsoft.com/office/drawing/2010/main" val="0"/>
              </a:ext>
            </a:extLst>
          </a:blip>
          <a:srcRect t="13157" b="40608"/>
          <a:stretch/>
        </p:blipFill>
        <p:spPr bwMode="auto">
          <a:xfrm>
            <a:off x="3429000" y="6400801"/>
            <a:ext cx="3107458"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8460432"/>
            <a:ext cx="6858000" cy="683568"/>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2880320" y="8574841"/>
            <a:ext cx="4725144" cy="461665"/>
          </a:xfrm>
          <a:prstGeom prst="rect">
            <a:avLst/>
          </a:prstGeom>
          <a:noFill/>
        </p:spPr>
        <p:txBody>
          <a:bodyPr wrap="square" rtlCol="0">
            <a:spAutoFit/>
          </a:bodyPr>
          <a:lstStyle/>
          <a:p>
            <a:r>
              <a:rPr lang="en-SG" sz="2400" b="1" dirty="0" smtClean="0"/>
              <a:t>www.colemancollege.edu.sg</a:t>
            </a:r>
            <a:endParaRPr lang="en-SG" sz="2400" b="1" dirty="0"/>
          </a:p>
        </p:txBody>
      </p:sp>
      <p:sp>
        <p:nvSpPr>
          <p:cNvPr id="8" name="TextBox 7"/>
          <p:cNvSpPr txBox="1"/>
          <p:nvPr/>
        </p:nvSpPr>
        <p:spPr>
          <a:xfrm>
            <a:off x="1600200" y="457200"/>
            <a:ext cx="3886200" cy="523220"/>
          </a:xfrm>
          <a:prstGeom prst="rect">
            <a:avLst/>
          </a:prstGeom>
          <a:noFill/>
        </p:spPr>
        <p:txBody>
          <a:bodyPr wrap="square" rtlCol="0">
            <a:spAutoFit/>
          </a:bodyPr>
          <a:lstStyle/>
          <a:p>
            <a:r>
              <a:rPr lang="en-US" sz="2800" b="1" i="1" dirty="0" smtClean="0">
                <a:solidFill>
                  <a:srgbClr val="FF6600"/>
                </a:solidFill>
                <a:latin typeface="Arial" pitchFamily="34" charset="0"/>
                <a:cs typeface="Arial" pitchFamily="34" charset="0"/>
              </a:rPr>
              <a:t>COLEMAN COLLEGE</a:t>
            </a:r>
            <a:endParaRPr lang="en-US" sz="2800" b="1" i="1" dirty="0">
              <a:solidFill>
                <a:srgbClr val="FF6600"/>
              </a:solidFill>
              <a:latin typeface="Arial" pitchFamily="34" charset="0"/>
              <a:cs typeface="Arial" pitchFamily="34" charset="0"/>
            </a:endParaRPr>
          </a:p>
        </p:txBody>
      </p:sp>
    </p:spTree>
    <p:extLst>
      <p:ext uri="{BB962C8B-B14F-4D97-AF65-F5344CB8AC3E}">
        <p14:creationId xmlns:p14="http://schemas.microsoft.com/office/powerpoint/2010/main" val="15215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3416320" cy="369332"/>
          </a:xfrm>
          <a:prstGeom prst="rect">
            <a:avLst/>
          </a:prstGeom>
        </p:spPr>
        <p:txBody>
          <a:bodyPr wrap="none">
            <a:spAutoFit/>
          </a:bodyPr>
          <a:lstStyle/>
          <a:p>
            <a:r>
              <a:rPr lang="en-SG" b="1" dirty="0">
                <a:solidFill>
                  <a:srgbClr val="FF6600"/>
                </a:solidFill>
                <a:latin typeface="Arial" pitchFamily="34" charset="0"/>
                <a:cs typeface="Arial" pitchFamily="34" charset="0"/>
              </a:rPr>
              <a:t>ABOUT COLEMAN COLLEGE</a:t>
            </a:r>
          </a:p>
        </p:txBody>
      </p:sp>
      <p:sp>
        <p:nvSpPr>
          <p:cNvPr id="3" name="TextBox 2"/>
          <p:cNvSpPr txBox="1"/>
          <p:nvPr/>
        </p:nvSpPr>
        <p:spPr>
          <a:xfrm>
            <a:off x="381000" y="685800"/>
            <a:ext cx="1440160" cy="338554"/>
          </a:xfrm>
          <a:prstGeom prst="rect">
            <a:avLst/>
          </a:prstGeom>
          <a:noFill/>
        </p:spPr>
        <p:txBody>
          <a:bodyPr wrap="square" rtlCol="0">
            <a:spAutoFit/>
          </a:bodyPr>
          <a:lstStyle/>
          <a:p>
            <a:r>
              <a:rPr lang="en-SG" sz="1600" b="1" dirty="0" smtClean="0">
                <a:solidFill>
                  <a:srgbClr val="3399FF"/>
                </a:solidFill>
                <a:latin typeface="Arial" pitchFamily="34" charset="0"/>
                <a:cs typeface="Arial" pitchFamily="34" charset="0"/>
              </a:rPr>
              <a:t>Introduction</a:t>
            </a:r>
            <a:endParaRPr lang="en-SG" sz="1600" b="1" dirty="0">
              <a:solidFill>
                <a:srgbClr val="3399FF"/>
              </a:solidFill>
              <a:latin typeface="Arial" pitchFamily="34" charset="0"/>
              <a:cs typeface="Arial" pitchFamily="34" charset="0"/>
            </a:endParaRPr>
          </a:p>
        </p:txBody>
      </p:sp>
      <p:grpSp>
        <p:nvGrpSpPr>
          <p:cNvPr id="7" name="Group 6"/>
          <p:cNvGrpSpPr/>
          <p:nvPr/>
        </p:nvGrpSpPr>
        <p:grpSpPr>
          <a:xfrm>
            <a:off x="381000" y="1143000"/>
            <a:ext cx="6248400" cy="7717021"/>
            <a:chOff x="332656" y="1247056"/>
            <a:chExt cx="6248400" cy="7717021"/>
          </a:xfrm>
        </p:grpSpPr>
        <p:sp>
          <p:nvSpPr>
            <p:cNvPr id="4" name="TextBox 3"/>
            <p:cNvSpPr txBox="1"/>
            <p:nvPr/>
          </p:nvSpPr>
          <p:spPr>
            <a:xfrm>
              <a:off x="332656" y="1247056"/>
              <a:ext cx="3810000" cy="3254737"/>
            </a:xfrm>
            <a:prstGeom prst="rect">
              <a:avLst/>
            </a:prstGeom>
            <a:noFill/>
          </p:spPr>
          <p:txBody>
            <a:bodyPr wrap="square" rtlCol="0">
              <a:spAutoFit/>
            </a:bodyPr>
            <a:lstStyle/>
            <a:p>
              <a:pPr algn="just"/>
              <a:r>
                <a:rPr lang="en-US" sz="1150" dirty="0" smtClean="0">
                  <a:latin typeface="Arial" pitchFamily="34" charset="0"/>
                  <a:cs typeface="Arial" pitchFamily="34" charset="0"/>
                </a:rPr>
                <a:t>Coleman College was established in 1987 and has been in operation for 29 years.  </a:t>
              </a:r>
            </a:p>
            <a:p>
              <a:pPr algn="just"/>
              <a:r>
                <a:rPr lang="en-US" sz="1150" dirty="0" smtClean="0">
                  <a:latin typeface="Arial" pitchFamily="34" charset="0"/>
                  <a:cs typeface="Arial" pitchFamily="34" charset="0"/>
                </a:rPr>
                <a:t> </a:t>
              </a:r>
            </a:p>
            <a:p>
              <a:pPr algn="just"/>
              <a:r>
                <a:rPr lang="en-US" sz="1150" dirty="0" smtClean="0">
                  <a:latin typeface="Arial" pitchFamily="34" charset="0"/>
                  <a:cs typeface="Arial" pitchFamily="34" charset="0"/>
                </a:rPr>
                <a:t>Coleman is registered with Singapore’s Council for Private Education (CPE) and has been awarded the prestigious 4-year </a:t>
              </a:r>
              <a:r>
                <a:rPr lang="en-US" sz="1150" dirty="0" err="1" smtClean="0">
                  <a:latin typeface="Arial" pitchFamily="34" charset="0"/>
                  <a:cs typeface="Arial" pitchFamily="34" charset="0"/>
                </a:rPr>
                <a:t>EduTrust</a:t>
              </a:r>
              <a:r>
                <a:rPr lang="en-US" sz="1150" dirty="0" smtClean="0">
                  <a:latin typeface="Arial" pitchFamily="34" charset="0"/>
                  <a:cs typeface="Arial" pitchFamily="34" charset="0"/>
                </a:rPr>
                <a:t> Certification. The </a:t>
              </a:r>
              <a:r>
                <a:rPr lang="en-US" sz="1150" dirty="0" err="1" smtClean="0">
                  <a:latin typeface="Arial" pitchFamily="34" charset="0"/>
                  <a:cs typeface="Arial" pitchFamily="34" charset="0"/>
                </a:rPr>
                <a:t>EduTrust</a:t>
              </a:r>
              <a:r>
                <a:rPr lang="en-US" sz="1150" dirty="0" smtClean="0">
                  <a:latin typeface="Arial" pitchFamily="34" charset="0"/>
                  <a:cs typeface="Arial" pitchFamily="34" charset="0"/>
                </a:rPr>
                <a:t> certification is only awarded to institutions which have attained the CPE’s required level of performance in key areas of management and the provision of educational services. </a:t>
              </a:r>
            </a:p>
            <a:p>
              <a:pPr algn="just"/>
              <a:r>
                <a:rPr lang="en-US" sz="1150" dirty="0" smtClean="0">
                  <a:latin typeface="Arial" pitchFamily="34" charset="0"/>
                  <a:cs typeface="Arial" pitchFamily="34" charset="0"/>
                </a:rPr>
                <a:t> </a:t>
              </a:r>
            </a:p>
            <a:p>
              <a:pPr algn="just"/>
              <a:r>
                <a:rPr lang="en-US" sz="1150" dirty="0" smtClean="0">
                  <a:latin typeface="Arial" pitchFamily="34" charset="0"/>
                  <a:cs typeface="Arial" pitchFamily="34" charset="0"/>
                </a:rPr>
                <a:t>Over the past 29 years, Coleman College has expanded its scope of operations to offer a wide range of education and training services to meet the needs of its students.  To date, Coleman has graduated over 30,000 students from over 20 countries world-wide.  Students attain a truly global educational experience.  </a:t>
              </a:r>
            </a:p>
            <a:p>
              <a:endParaRPr lang="en-SG" sz="1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8856" y="1551856"/>
              <a:ext cx="236220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332656" y="4447456"/>
              <a:ext cx="6248400" cy="4516621"/>
            </a:xfrm>
            <a:prstGeom prst="rect">
              <a:avLst/>
            </a:prstGeom>
            <a:noFill/>
          </p:spPr>
          <p:txBody>
            <a:bodyPr wrap="square" rtlCol="0">
              <a:spAutoFit/>
            </a:bodyPr>
            <a:lstStyle/>
            <a:p>
              <a:pPr algn="just"/>
              <a:r>
                <a:rPr lang="en-US" sz="1150" dirty="0" smtClean="0">
                  <a:latin typeface="Arial" pitchFamily="34" charset="0"/>
                  <a:cs typeface="Arial" pitchFamily="34" charset="0"/>
                </a:rPr>
                <a:t>Today, Coleman College is one of the more established private schools providing quality education services through both its High School and its Higher Education Departments. These departments have work closely with accreditation boards and professional associations such as Cambridge International Examinations (CIE), </a:t>
              </a:r>
              <a:r>
                <a:rPr lang="en-US" sz="1150" dirty="0" err="1" smtClean="0">
                  <a:latin typeface="Arial" pitchFamily="34" charset="0"/>
                  <a:cs typeface="Arial" pitchFamily="34" charset="0"/>
                </a:rPr>
                <a:t>Edexcel</a:t>
              </a:r>
              <a:r>
                <a:rPr lang="en-US" sz="1150" dirty="0" smtClean="0">
                  <a:latin typeface="Arial" pitchFamily="34" charset="0"/>
                  <a:cs typeface="Arial" pitchFamily="34" charset="0"/>
                </a:rPr>
                <a:t>, City &amp; Guilds and Institute of Financial Accountants (IFA).  The College also works with colleges and universities, including Blackburn College (UK), United States Sports Academy (USA) and the College of Humanities and Sciences of Northeast Normal University (China), creating pathways and articulation for its students to achieve university and professional qualifications. </a:t>
              </a:r>
            </a:p>
            <a:p>
              <a:pPr algn="just"/>
              <a:r>
                <a:rPr lang="en-US" sz="1150" dirty="0" smtClean="0">
                  <a:latin typeface="Arial" pitchFamily="34" charset="0"/>
                  <a:cs typeface="Arial" pitchFamily="34" charset="0"/>
                </a:rPr>
                <a:t> </a:t>
              </a:r>
            </a:p>
            <a:p>
              <a:pPr algn="just"/>
              <a:r>
                <a:rPr lang="en-US" sz="1150" dirty="0" smtClean="0">
                  <a:latin typeface="Arial" pitchFamily="34" charset="0"/>
                  <a:cs typeface="Arial" pitchFamily="34" charset="0"/>
                </a:rPr>
                <a:t>Our mission is to create opportunities for all learners to acquire knowledge and skills meeting the needs of the international job market. In line with this mission, we strive to improve and maintain the highest standards in all areas which can contribute towards the achievement of this mission. These include our teaching methods and materials, staff, facilities, systems and processes, learning environment and our range of student services. We foster a high degree of communication and participation within the classroom, and aim seek to produce graduates who are confident, competent and socially responsible.  We aim for every student who joins the college to graduate with a global view attained through all these as well as through activities such as co-curricular courses and internship programmes and acquire the capabilities to contribute the larger community internationally. </a:t>
              </a:r>
            </a:p>
            <a:p>
              <a:pPr algn="just"/>
              <a:r>
                <a:rPr lang="en-US" sz="1150" dirty="0" smtClean="0">
                  <a:latin typeface="Arial" pitchFamily="34" charset="0"/>
                  <a:cs typeface="Arial" pitchFamily="34" charset="0"/>
                </a:rPr>
                <a:t> </a:t>
              </a:r>
            </a:p>
            <a:p>
              <a:pPr algn="just"/>
              <a:r>
                <a:rPr lang="en-US" sz="1150" dirty="0" smtClean="0">
                  <a:latin typeface="Arial" pitchFamily="34" charset="0"/>
                  <a:cs typeface="Arial" pitchFamily="34" charset="0"/>
                </a:rPr>
                <a:t> We have established ourselves as a strong and credible institution known for being caring and socially responsible and for the delivery of effective, quality and affordable educational and training services for our students. For the future, we plan to build on this as well as to </a:t>
              </a:r>
              <a:r>
                <a:rPr lang="en-US" sz="1150" dirty="0" err="1" smtClean="0">
                  <a:latin typeface="Arial" pitchFamily="34" charset="0"/>
                  <a:cs typeface="Arial" pitchFamily="34" charset="0"/>
                </a:rPr>
                <a:t>regionalise</a:t>
              </a:r>
              <a:r>
                <a:rPr lang="en-US" sz="1150" dirty="0" smtClean="0">
                  <a:latin typeface="Arial" pitchFamily="34" charset="0"/>
                  <a:cs typeface="Arial" pitchFamily="34" charset="0"/>
                </a:rPr>
                <a:t> and forge strategic alliances with reputable institutions overseas to further expand and improve our services to our students.</a:t>
              </a:r>
              <a:endParaRPr lang="en-US" sz="1150" dirty="0">
                <a:latin typeface="Arial" pitchFamily="34" charset="0"/>
                <a:cs typeface="Arial" pitchFamily="34" charset="0"/>
              </a:endParaRPr>
            </a:p>
          </p:txBody>
        </p:sp>
      </p:grpSp>
    </p:spTree>
    <p:extLst>
      <p:ext uri="{BB962C8B-B14F-4D97-AF65-F5344CB8AC3E}">
        <p14:creationId xmlns:p14="http://schemas.microsoft.com/office/powerpoint/2010/main" val="1915572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609600"/>
            <a:ext cx="3024336" cy="371292"/>
          </a:xfrm>
          <a:prstGeom prst="rect">
            <a:avLst/>
          </a:prstGeom>
          <a:solidFill>
            <a:srgbClr val="FF6600"/>
          </a:solidFill>
        </p:spPr>
        <p:txBody>
          <a:bodyPr wrap="square">
            <a:spAutoFit/>
          </a:bodyPr>
          <a:lstStyle/>
          <a:p>
            <a:r>
              <a:rPr lang="en-SG" b="1" dirty="0" smtClean="0">
                <a:solidFill>
                  <a:schemeClr val="bg1"/>
                </a:solidFill>
                <a:latin typeface="Arial" pitchFamily="34" charset="0"/>
                <a:cs typeface="Arial" pitchFamily="34" charset="0"/>
              </a:rPr>
              <a:t> </a:t>
            </a:r>
            <a:r>
              <a:rPr lang="en-SG" b="1" dirty="0" smtClean="0">
                <a:latin typeface="Arial" pitchFamily="34" charset="0"/>
                <a:cs typeface="Arial" pitchFamily="34" charset="0"/>
              </a:rPr>
              <a:t>PRINCIPAL’S MESSAGE</a:t>
            </a:r>
            <a:endParaRPr lang="en-SG" b="1" dirty="0">
              <a:latin typeface="Arial" pitchFamily="34" charset="0"/>
              <a:cs typeface="Arial" pitchFamily="34" charset="0"/>
            </a:endParaRPr>
          </a:p>
        </p:txBody>
      </p:sp>
      <p:sp>
        <p:nvSpPr>
          <p:cNvPr id="4" name="TextBox 3"/>
          <p:cNvSpPr txBox="1"/>
          <p:nvPr/>
        </p:nvSpPr>
        <p:spPr>
          <a:xfrm>
            <a:off x="381000" y="1371600"/>
            <a:ext cx="6096000" cy="6524863"/>
          </a:xfrm>
          <a:prstGeom prst="rect">
            <a:avLst/>
          </a:prstGeom>
          <a:solidFill>
            <a:schemeClr val="bg2">
              <a:lumMod val="40000"/>
              <a:lumOff val="60000"/>
            </a:schemeClr>
          </a:solidFill>
        </p:spPr>
        <p:txBody>
          <a:bodyPr wrap="square" rtlCol="0">
            <a:spAutoFit/>
          </a:bodyPr>
          <a:lstStyle/>
          <a:p>
            <a:endParaRPr lang="en-SG" sz="1600" b="1" dirty="0" smtClean="0">
              <a:solidFill>
                <a:schemeClr val="bg1"/>
              </a:solidFill>
              <a:latin typeface="Arial" pitchFamily="34" charset="0"/>
              <a:cs typeface="Arial" pitchFamily="34" charset="0"/>
            </a:endParaRPr>
          </a:p>
          <a:p>
            <a:r>
              <a:rPr lang="en-SG" sz="1600" b="1" dirty="0" smtClean="0">
                <a:solidFill>
                  <a:schemeClr val="bg1"/>
                </a:solidFill>
                <a:latin typeface="Arial" pitchFamily="34" charset="0"/>
                <a:cs typeface="Arial" pitchFamily="34" charset="0"/>
              </a:rPr>
              <a:t>Welcome </a:t>
            </a:r>
            <a:r>
              <a:rPr lang="en-SG" sz="1600" b="1" dirty="0">
                <a:solidFill>
                  <a:schemeClr val="bg1"/>
                </a:solidFill>
                <a:latin typeface="Arial" pitchFamily="34" charset="0"/>
                <a:cs typeface="Arial" pitchFamily="34" charset="0"/>
              </a:rPr>
              <a:t>to Coleman </a:t>
            </a:r>
            <a:r>
              <a:rPr lang="en-SG" sz="1600" b="1" dirty="0" smtClean="0">
                <a:solidFill>
                  <a:schemeClr val="bg1"/>
                </a:solidFill>
                <a:latin typeface="Arial" pitchFamily="34" charset="0"/>
                <a:cs typeface="Arial" pitchFamily="34" charset="0"/>
              </a:rPr>
              <a:t>College</a:t>
            </a:r>
          </a:p>
          <a:p>
            <a:endParaRPr lang="en-SG" sz="1200" dirty="0">
              <a:solidFill>
                <a:schemeClr val="bg1"/>
              </a:solidFill>
              <a:latin typeface="Arial" pitchFamily="34" charset="0"/>
              <a:cs typeface="Arial" pitchFamily="34" charset="0"/>
            </a:endParaRPr>
          </a:p>
          <a:p>
            <a:pPr algn="just">
              <a:spcBef>
                <a:spcPts val="300"/>
              </a:spcBef>
              <a:spcAft>
                <a:spcPts val="300"/>
              </a:spcAft>
            </a:pPr>
            <a:r>
              <a:rPr lang="en-SG" sz="1400" dirty="0">
                <a:solidFill>
                  <a:schemeClr val="bg1"/>
                </a:solidFill>
                <a:latin typeface="Arial" pitchFamily="34" charset="0"/>
                <a:cs typeface="Arial" pitchFamily="34" charset="0"/>
              </a:rPr>
              <a:t>Coleman College was established in 1987 and has since expanded its scope of operations to offer a wide range of education and training services to meet the needs of our students and working adults in Singapore and the region. Besides being one of the established institutions providing English Language and preparatory courses to foreign students, Coleman College also offers other academic and professional courses including tourism and hospitality, logistics </a:t>
            </a:r>
            <a:r>
              <a:rPr lang="en-SG" sz="1400" dirty="0" smtClean="0">
                <a:solidFill>
                  <a:schemeClr val="bg1"/>
                </a:solidFill>
                <a:latin typeface="Arial" pitchFamily="34" charset="0"/>
                <a:cs typeface="Arial" pitchFamily="34" charset="0"/>
              </a:rPr>
              <a:t>management, sports </a:t>
            </a:r>
            <a:r>
              <a:rPr lang="en-SG" sz="1400" dirty="0">
                <a:solidFill>
                  <a:schemeClr val="bg1"/>
                </a:solidFill>
                <a:latin typeface="Arial" pitchFamily="34" charset="0"/>
                <a:cs typeface="Arial" pitchFamily="34" charset="0"/>
              </a:rPr>
              <a:t>and coaching. </a:t>
            </a:r>
          </a:p>
          <a:p>
            <a:pPr algn="just">
              <a:spcBef>
                <a:spcPts val="300"/>
              </a:spcBef>
              <a:spcAft>
                <a:spcPts val="300"/>
              </a:spcAft>
            </a:pPr>
            <a:endParaRPr lang="en-SG" sz="1400" dirty="0">
              <a:solidFill>
                <a:schemeClr val="bg1"/>
              </a:solidFill>
              <a:latin typeface="Arial" pitchFamily="34" charset="0"/>
              <a:cs typeface="Arial" pitchFamily="34" charset="0"/>
            </a:endParaRPr>
          </a:p>
          <a:p>
            <a:pPr algn="just">
              <a:spcBef>
                <a:spcPts val="300"/>
              </a:spcBef>
              <a:spcAft>
                <a:spcPts val="300"/>
              </a:spcAft>
            </a:pPr>
            <a:r>
              <a:rPr lang="en-SG" sz="1400" dirty="0">
                <a:solidFill>
                  <a:schemeClr val="bg1"/>
                </a:solidFill>
                <a:latin typeface="Arial" pitchFamily="34" charset="0"/>
                <a:cs typeface="Arial" pitchFamily="34" charset="0"/>
              </a:rPr>
              <a:t>We are committed to delivering quality services and programmes to our </a:t>
            </a:r>
            <a:r>
              <a:rPr lang="en-SG" sz="1400" dirty="0" smtClean="0">
                <a:solidFill>
                  <a:schemeClr val="bg1"/>
                </a:solidFill>
                <a:latin typeface="Arial" pitchFamily="34" charset="0"/>
                <a:cs typeface="Arial" pitchFamily="34" charset="0"/>
              </a:rPr>
              <a:t>students, customers </a:t>
            </a:r>
            <a:r>
              <a:rPr lang="en-SG" sz="1400" dirty="0">
                <a:solidFill>
                  <a:schemeClr val="bg1"/>
                </a:solidFill>
                <a:latin typeface="Arial" pitchFamily="34" charset="0"/>
                <a:cs typeface="Arial" pitchFamily="34" charset="0"/>
              </a:rPr>
              <a:t>and partners. As a testimony of the professional quality education programmes and services upheld by Coleman College, we have been awarded the 4 year </a:t>
            </a:r>
            <a:r>
              <a:rPr lang="en-SG" sz="1400" dirty="0" err="1">
                <a:solidFill>
                  <a:schemeClr val="bg1"/>
                </a:solidFill>
                <a:latin typeface="Arial" pitchFamily="34" charset="0"/>
                <a:cs typeface="Arial" pitchFamily="34" charset="0"/>
              </a:rPr>
              <a:t>EduTrust</a:t>
            </a:r>
            <a:r>
              <a:rPr lang="en-SG" sz="1400" dirty="0">
                <a:solidFill>
                  <a:schemeClr val="bg1"/>
                </a:solidFill>
                <a:latin typeface="Arial" pitchFamily="34" charset="0"/>
                <a:cs typeface="Arial" pitchFamily="34" charset="0"/>
              </a:rPr>
              <a:t> certification by the Council for Private </a:t>
            </a:r>
            <a:r>
              <a:rPr lang="en-SG" sz="1400" dirty="0" smtClean="0">
                <a:solidFill>
                  <a:schemeClr val="bg1"/>
                </a:solidFill>
                <a:latin typeface="Arial" pitchFamily="34" charset="0"/>
                <a:cs typeface="Arial" pitchFamily="34" charset="0"/>
              </a:rPr>
              <a:t>Education, Singapore</a:t>
            </a:r>
            <a:r>
              <a:rPr lang="en-SG" sz="1400" dirty="0">
                <a:solidFill>
                  <a:schemeClr val="bg1"/>
                </a:solidFill>
                <a:latin typeface="Arial" pitchFamily="34" charset="0"/>
                <a:cs typeface="Arial" pitchFamily="34" charset="0"/>
              </a:rPr>
              <a:t>. This award is given to a PEI (Private Education Institution) for having achieved satisfactory to commendable performance in key areas of management and the provision of </a:t>
            </a:r>
            <a:r>
              <a:rPr lang="en-SG" sz="1400" dirty="0" smtClean="0">
                <a:solidFill>
                  <a:schemeClr val="bg1"/>
                </a:solidFill>
                <a:latin typeface="Arial" pitchFamily="34" charset="0"/>
                <a:cs typeface="Arial" pitchFamily="34" charset="0"/>
              </a:rPr>
              <a:t>quality educational </a:t>
            </a:r>
            <a:r>
              <a:rPr lang="en-SG" sz="1400" dirty="0">
                <a:solidFill>
                  <a:schemeClr val="bg1"/>
                </a:solidFill>
                <a:latin typeface="Arial" pitchFamily="34" charset="0"/>
                <a:cs typeface="Arial" pitchFamily="34" charset="0"/>
              </a:rPr>
              <a:t>services.  </a:t>
            </a:r>
          </a:p>
          <a:p>
            <a:pPr algn="just">
              <a:spcBef>
                <a:spcPts val="300"/>
              </a:spcBef>
              <a:spcAft>
                <a:spcPts val="300"/>
              </a:spcAft>
            </a:pPr>
            <a:endParaRPr lang="en-SG" sz="1400" dirty="0">
              <a:solidFill>
                <a:schemeClr val="bg1"/>
              </a:solidFill>
              <a:latin typeface="Arial" pitchFamily="34" charset="0"/>
              <a:cs typeface="Arial" pitchFamily="34" charset="0"/>
            </a:endParaRPr>
          </a:p>
          <a:p>
            <a:pPr algn="just">
              <a:spcBef>
                <a:spcPts val="300"/>
              </a:spcBef>
              <a:spcAft>
                <a:spcPts val="300"/>
              </a:spcAft>
            </a:pPr>
            <a:r>
              <a:rPr lang="en-SG" sz="1400" dirty="0">
                <a:solidFill>
                  <a:schemeClr val="bg1"/>
                </a:solidFill>
                <a:latin typeface="Arial" pitchFamily="34" charset="0"/>
                <a:cs typeface="Arial" pitchFamily="34" charset="0"/>
              </a:rPr>
              <a:t>We welcome you to visit us and enquire about our programmes, and experience for yourself our commitment to service quality, effectiveness in the delivery of our services and care for our students.</a:t>
            </a:r>
          </a:p>
          <a:p>
            <a:pPr algn="just"/>
            <a:endParaRPr lang="en-SG" sz="1300" dirty="0">
              <a:latin typeface="Arial" pitchFamily="34" charset="0"/>
              <a:cs typeface="Arial" pitchFamily="34" charset="0"/>
            </a:endParaRPr>
          </a:p>
          <a:p>
            <a:pPr algn="just"/>
            <a:r>
              <a:rPr lang="en-SG" sz="1400" b="1" dirty="0" err="1" smtClean="0">
                <a:solidFill>
                  <a:schemeClr val="bg1"/>
                </a:solidFill>
                <a:latin typeface="Arial" pitchFamily="34" charset="0"/>
                <a:cs typeface="Arial" pitchFamily="34" charset="0"/>
              </a:rPr>
              <a:t>Chay</a:t>
            </a:r>
            <a:r>
              <a:rPr lang="en-SG" sz="1400" b="1" dirty="0" smtClean="0">
                <a:solidFill>
                  <a:schemeClr val="bg1"/>
                </a:solidFill>
                <a:latin typeface="Arial" pitchFamily="34" charset="0"/>
                <a:cs typeface="Arial" pitchFamily="34" charset="0"/>
              </a:rPr>
              <a:t> Yee</a:t>
            </a:r>
          </a:p>
          <a:p>
            <a:pPr algn="just"/>
            <a:r>
              <a:rPr lang="en-SG" sz="1400" dirty="0" smtClean="0">
                <a:solidFill>
                  <a:schemeClr val="bg1"/>
                </a:solidFill>
                <a:latin typeface="Arial" pitchFamily="34" charset="0"/>
                <a:cs typeface="Arial" pitchFamily="34" charset="0"/>
              </a:rPr>
              <a:t>Principal</a:t>
            </a:r>
          </a:p>
          <a:p>
            <a:pPr algn="just"/>
            <a:endParaRPr lang="en-SG"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47549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0"/>
            <a:ext cx="6858000" cy="78486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Rectangle 1"/>
          <p:cNvSpPr/>
          <p:nvPr/>
        </p:nvSpPr>
        <p:spPr>
          <a:xfrm>
            <a:off x="457200" y="228600"/>
            <a:ext cx="5334000" cy="369332"/>
          </a:xfrm>
          <a:prstGeom prst="rect">
            <a:avLst/>
          </a:prstGeom>
          <a:solidFill>
            <a:schemeClr val="accent6">
              <a:lumMod val="75000"/>
            </a:schemeClr>
          </a:solidFill>
        </p:spPr>
        <p:txBody>
          <a:bodyPr wrap="square">
            <a:spAutoFit/>
          </a:bodyPr>
          <a:lstStyle/>
          <a:p>
            <a:r>
              <a:rPr lang="en-SG" b="1" dirty="0" smtClean="0">
                <a:latin typeface="Arial" pitchFamily="34" charset="0"/>
                <a:cs typeface="Arial" pitchFamily="34" charset="0"/>
              </a:rPr>
              <a:t>Coleman’s Mission, Vision, Values &amp; Culture</a:t>
            </a:r>
            <a:endParaRPr lang="en-SG" b="1" dirty="0">
              <a:latin typeface="Arial" pitchFamily="34" charset="0"/>
              <a:cs typeface="Arial" pitchFamily="34" charset="0"/>
            </a:endParaRPr>
          </a:p>
        </p:txBody>
      </p:sp>
      <p:sp>
        <p:nvSpPr>
          <p:cNvPr id="4" name="Rectangle 3"/>
          <p:cNvSpPr/>
          <p:nvPr/>
        </p:nvSpPr>
        <p:spPr>
          <a:xfrm>
            <a:off x="457200" y="838200"/>
            <a:ext cx="6172200" cy="5786199"/>
          </a:xfrm>
          <a:prstGeom prst="rect">
            <a:avLst/>
          </a:prstGeom>
        </p:spPr>
        <p:txBody>
          <a:bodyPr wrap="square">
            <a:spAutoFit/>
          </a:bodyPr>
          <a:lstStyle/>
          <a:p>
            <a:r>
              <a:rPr lang="en-SG" sz="1600" b="1" dirty="0" smtClean="0">
                <a:solidFill>
                  <a:srgbClr val="FF6600"/>
                </a:solidFill>
                <a:latin typeface="Arial" pitchFamily="34" charset="0"/>
                <a:cs typeface="Arial" pitchFamily="34" charset="0"/>
              </a:rPr>
              <a:t>Our Vision</a:t>
            </a:r>
          </a:p>
          <a:p>
            <a:endParaRPr lang="en-SG" sz="1200" b="1" dirty="0">
              <a:solidFill>
                <a:srgbClr val="FF0000"/>
              </a:solidFill>
              <a:latin typeface="Arial" pitchFamily="34" charset="0"/>
              <a:cs typeface="Arial" pitchFamily="34" charset="0"/>
            </a:endParaRPr>
          </a:p>
          <a:p>
            <a:r>
              <a:rPr lang="en-SG" sz="1400" b="1" dirty="0">
                <a:latin typeface="Arial" pitchFamily="34" charset="0"/>
                <a:cs typeface="Arial" pitchFamily="34" charset="0"/>
              </a:rPr>
              <a:t>To be the choice provider of quality and affordable education services in Singapore. </a:t>
            </a:r>
          </a:p>
          <a:p>
            <a:r>
              <a:rPr lang="en-SG" sz="1200" dirty="0">
                <a:latin typeface="Arial" pitchFamily="34" charset="0"/>
                <a:cs typeface="Arial" pitchFamily="34" charset="0"/>
              </a:rPr>
              <a:t> </a:t>
            </a:r>
            <a:endParaRPr lang="en-SG" sz="1200" b="1" dirty="0" smtClean="0">
              <a:solidFill>
                <a:srgbClr val="0E72CC"/>
              </a:solidFill>
              <a:latin typeface="Arial" pitchFamily="34" charset="0"/>
              <a:cs typeface="Arial" pitchFamily="34" charset="0"/>
            </a:endParaRPr>
          </a:p>
          <a:p>
            <a:pPr>
              <a:lnSpc>
                <a:spcPct val="150000"/>
              </a:lnSpc>
            </a:pPr>
            <a:r>
              <a:rPr lang="en-SG" sz="1600" b="1" dirty="0" smtClean="0">
                <a:solidFill>
                  <a:srgbClr val="FF6600"/>
                </a:solidFill>
                <a:latin typeface="Arial" pitchFamily="34" charset="0"/>
                <a:cs typeface="Arial" pitchFamily="34" charset="0"/>
              </a:rPr>
              <a:t>Our Mission</a:t>
            </a:r>
          </a:p>
          <a:p>
            <a:endParaRPr lang="en-SG" sz="1400" b="1" dirty="0" smtClean="0">
              <a:solidFill>
                <a:srgbClr val="FF0000"/>
              </a:solidFill>
              <a:latin typeface="Arial" pitchFamily="34" charset="0"/>
              <a:cs typeface="Arial" pitchFamily="34" charset="0"/>
            </a:endParaRPr>
          </a:p>
          <a:p>
            <a:r>
              <a:rPr lang="en-SG" sz="1600" b="1" dirty="0" smtClean="0">
                <a:latin typeface="Arial" pitchFamily="34" charset="0"/>
                <a:cs typeface="Arial" pitchFamily="34" charset="0"/>
              </a:rPr>
              <a:t>To create opportunities for all learners to acquire knowledge and skills meeting the needs of the international job market.</a:t>
            </a:r>
            <a:endParaRPr lang="en-SG" sz="1600" b="1" dirty="0" smtClean="0">
              <a:solidFill>
                <a:srgbClr val="FF6600"/>
              </a:solidFill>
              <a:latin typeface="Arial" pitchFamily="34" charset="0"/>
              <a:cs typeface="Arial" pitchFamily="34" charset="0"/>
            </a:endParaRPr>
          </a:p>
          <a:p>
            <a:endParaRPr lang="en-SG" sz="1600" b="1" dirty="0" smtClean="0">
              <a:solidFill>
                <a:srgbClr val="FF6600"/>
              </a:solidFill>
              <a:latin typeface="Arial" pitchFamily="34" charset="0"/>
              <a:cs typeface="Arial" pitchFamily="34" charset="0"/>
            </a:endParaRPr>
          </a:p>
          <a:p>
            <a:r>
              <a:rPr lang="en-SG" sz="1600" b="1" dirty="0" smtClean="0">
                <a:solidFill>
                  <a:srgbClr val="FF6600"/>
                </a:solidFill>
                <a:latin typeface="Arial" pitchFamily="34" charset="0"/>
                <a:cs typeface="Arial" pitchFamily="34" charset="0"/>
              </a:rPr>
              <a:t>Our Values</a:t>
            </a:r>
          </a:p>
          <a:p>
            <a:endParaRPr lang="en-SG" sz="1200" b="1" dirty="0">
              <a:solidFill>
                <a:srgbClr val="FF0000"/>
              </a:solidFill>
              <a:latin typeface="Arial" pitchFamily="34" charset="0"/>
              <a:cs typeface="Arial" pitchFamily="34" charset="0"/>
            </a:endParaRPr>
          </a:p>
          <a:p>
            <a:r>
              <a:rPr lang="en-US" sz="1400" b="1" dirty="0" smtClean="0">
                <a:latin typeface="Arial" pitchFamily="34" charset="0"/>
                <a:cs typeface="Arial" pitchFamily="34" charset="0"/>
              </a:rPr>
              <a:t>Quality:  </a:t>
            </a:r>
            <a:r>
              <a:rPr lang="en-US" sz="1400" dirty="0" smtClean="0">
                <a:latin typeface="Arial" pitchFamily="34" charset="0"/>
                <a:cs typeface="Arial" pitchFamily="34" charset="0"/>
              </a:rPr>
              <a:t>To </a:t>
            </a:r>
            <a:r>
              <a:rPr lang="en-US" sz="1400" dirty="0">
                <a:latin typeface="Arial" pitchFamily="34" charset="0"/>
                <a:cs typeface="Arial" pitchFamily="34" charset="0"/>
              </a:rPr>
              <a:t>establish and maintain high quality level in all we </a:t>
            </a:r>
            <a:r>
              <a:rPr lang="en-US" sz="1400" dirty="0" smtClean="0">
                <a:latin typeface="Arial" pitchFamily="34" charset="0"/>
                <a:cs typeface="Arial" pitchFamily="34" charset="0"/>
              </a:rPr>
              <a:t>do</a:t>
            </a:r>
          </a:p>
          <a:p>
            <a:endParaRPr lang="en-SG" sz="1200" dirty="0">
              <a:latin typeface="Arial" pitchFamily="34" charset="0"/>
              <a:cs typeface="Arial" pitchFamily="34" charset="0"/>
            </a:endParaRPr>
          </a:p>
          <a:p>
            <a:r>
              <a:rPr lang="en-US" sz="1400" b="1" dirty="0" smtClean="0">
                <a:latin typeface="Arial" pitchFamily="34" charset="0"/>
                <a:cs typeface="Arial" pitchFamily="34" charset="0"/>
              </a:rPr>
              <a:t>Affordability:  </a:t>
            </a:r>
            <a:r>
              <a:rPr lang="en-US" sz="1400" dirty="0" smtClean="0">
                <a:latin typeface="Arial" pitchFamily="34" charset="0"/>
                <a:cs typeface="Arial" pitchFamily="34" charset="0"/>
              </a:rPr>
              <a:t>To </a:t>
            </a:r>
            <a:r>
              <a:rPr lang="en-US" sz="1400" dirty="0">
                <a:latin typeface="Arial" pitchFamily="34" charset="0"/>
                <a:cs typeface="Arial" pitchFamily="34" charset="0"/>
              </a:rPr>
              <a:t>ensure that our products and services are priced for the </a:t>
            </a:r>
            <a:r>
              <a:rPr lang="en-US" sz="1400" dirty="0" smtClean="0">
                <a:latin typeface="Arial" pitchFamily="34" charset="0"/>
                <a:cs typeface="Arial" pitchFamily="34" charset="0"/>
              </a:rPr>
              <a:t>	       broad market</a:t>
            </a:r>
          </a:p>
          <a:p>
            <a:endParaRPr lang="en-SG" sz="1200" dirty="0">
              <a:latin typeface="Arial" pitchFamily="34" charset="0"/>
              <a:cs typeface="Arial" pitchFamily="34" charset="0"/>
            </a:endParaRPr>
          </a:p>
          <a:p>
            <a:r>
              <a:rPr lang="en-US" sz="1400" b="1" dirty="0" smtClean="0">
                <a:latin typeface="Arial" pitchFamily="34" charset="0"/>
                <a:cs typeface="Arial" pitchFamily="34" charset="0"/>
              </a:rPr>
              <a:t>Efficiency:  </a:t>
            </a:r>
            <a:r>
              <a:rPr lang="en-US" sz="1400" dirty="0" smtClean="0">
                <a:latin typeface="Arial" pitchFamily="34" charset="0"/>
                <a:cs typeface="Arial" pitchFamily="34" charset="0"/>
              </a:rPr>
              <a:t>To </a:t>
            </a:r>
            <a:r>
              <a:rPr lang="en-US" sz="1400" dirty="0">
                <a:latin typeface="Arial" pitchFamily="34" charset="0"/>
                <a:cs typeface="Arial" pitchFamily="34" charset="0"/>
              </a:rPr>
              <a:t>complete our tasks and projects quickly and meet </a:t>
            </a:r>
            <a:r>
              <a:rPr lang="en-US" sz="1400" dirty="0" smtClean="0">
                <a:latin typeface="Arial" pitchFamily="34" charset="0"/>
                <a:cs typeface="Arial" pitchFamily="34" charset="0"/>
              </a:rPr>
              <a:t>	 	  requirements</a:t>
            </a:r>
          </a:p>
          <a:p>
            <a:endParaRPr lang="en-SG" sz="1200" dirty="0">
              <a:latin typeface="Arial" pitchFamily="34" charset="0"/>
              <a:cs typeface="Arial" pitchFamily="34" charset="0"/>
            </a:endParaRPr>
          </a:p>
          <a:p>
            <a:r>
              <a:rPr lang="en-US" sz="1400" b="1" dirty="0" smtClean="0">
                <a:latin typeface="Arial" pitchFamily="34" charset="0"/>
                <a:cs typeface="Arial" pitchFamily="34" charset="0"/>
              </a:rPr>
              <a:t>Improvements:  </a:t>
            </a:r>
            <a:r>
              <a:rPr lang="en-US" sz="1400" dirty="0" smtClean="0">
                <a:latin typeface="Arial" pitchFamily="34" charset="0"/>
                <a:cs typeface="Arial" pitchFamily="34" charset="0"/>
              </a:rPr>
              <a:t>To </a:t>
            </a:r>
            <a:r>
              <a:rPr lang="en-US" sz="1400" dirty="0">
                <a:latin typeface="Arial" pitchFamily="34" charset="0"/>
                <a:cs typeface="Arial" pitchFamily="34" charset="0"/>
              </a:rPr>
              <a:t>constantly explore ways to do things </a:t>
            </a:r>
            <a:r>
              <a:rPr lang="en-US" sz="1400" dirty="0" smtClean="0">
                <a:latin typeface="Arial" pitchFamily="34" charset="0"/>
                <a:cs typeface="Arial" pitchFamily="34" charset="0"/>
              </a:rPr>
              <a:t>better</a:t>
            </a:r>
          </a:p>
          <a:p>
            <a:endParaRPr lang="en-US" sz="1200" dirty="0" smtClean="0">
              <a:latin typeface="Arial" pitchFamily="34" charset="0"/>
              <a:cs typeface="Arial" pitchFamily="34" charset="0"/>
            </a:endParaRPr>
          </a:p>
          <a:p>
            <a:r>
              <a:rPr lang="en-US" sz="1600" b="1" dirty="0" smtClean="0">
                <a:solidFill>
                  <a:srgbClr val="FF6600"/>
                </a:solidFill>
                <a:latin typeface="Arial" pitchFamily="34" charset="0"/>
                <a:cs typeface="Arial" pitchFamily="34" charset="0"/>
              </a:rPr>
              <a:t>Our Desire Culture</a:t>
            </a:r>
          </a:p>
          <a:p>
            <a:endParaRPr lang="en-US" sz="1200" b="1" dirty="0" smtClean="0">
              <a:solidFill>
                <a:srgbClr val="0B0BE3"/>
              </a:solidFill>
              <a:latin typeface="Arial" pitchFamily="34" charset="0"/>
              <a:cs typeface="Arial" pitchFamily="34" charset="0"/>
            </a:endParaRPr>
          </a:p>
          <a:p>
            <a:r>
              <a:rPr lang="en-US" sz="1400" b="1" i="1" dirty="0" smtClean="0">
                <a:latin typeface="Arial" pitchFamily="34" charset="0"/>
                <a:cs typeface="Arial" pitchFamily="34" charset="0"/>
              </a:rPr>
              <a:t>With Head and Heart, We Serve</a:t>
            </a:r>
            <a:endParaRPr lang="en-SG" sz="1200" dirty="0">
              <a:latin typeface="Arial" pitchFamily="34" charset="0"/>
              <a:cs typeface="Arial" pitchFamily="34" charset="0"/>
            </a:endParaRPr>
          </a:p>
        </p:txBody>
      </p:sp>
      <p:pic>
        <p:nvPicPr>
          <p:cNvPr id="1029" name="Picture 5" descr="C:\Users\ashtongan\Dropbox\photo for pull up (for Mr Chay)\DSC075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553200"/>
            <a:ext cx="1905000" cy="198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ashtongan\Dropbox\photo for pull up (for Mr Chay)\IMG-20150923-WA0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6324600"/>
            <a:ext cx="1792479"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descr="C:\Users\ashtongan\Dropbox\photo for pull up (for Mr Chay)\IMG_16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6400800"/>
            <a:ext cx="1676400" cy="2057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151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762000"/>
            <a:ext cx="6400800" cy="8153400"/>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Rectangle 1"/>
          <p:cNvSpPr/>
          <p:nvPr/>
        </p:nvSpPr>
        <p:spPr>
          <a:xfrm>
            <a:off x="609600" y="228600"/>
            <a:ext cx="2362200" cy="369332"/>
          </a:xfrm>
          <a:prstGeom prst="rect">
            <a:avLst/>
          </a:prstGeom>
          <a:solidFill>
            <a:schemeClr val="accent6">
              <a:lumMod val="75000"/>
            </a:schemeClr>
          </a:solidFill>
        </p:spPr>
        <p:txBody>
          <a:bodyPr wrap="square">
            <a:spAutoFit/>
          </a:bodyPr>
          <a:lstStyle/>
          <a:p>
            <a:r>
              <a:rPr lang="en-SG" b="1" dirty="0" smtClean="0">
                <a:latin typeface="Arial" pitchFamily="34" charset="0"/>
                <a:cs typeface="Arial" pitchFamily="34" charset="0"/>
              </a:rPr>
              <a:t> Our Key Personnel</a:t>
            </a:r>
            <a:endParaRPr lang="en-SG" b="1" dirty="0">
              <a:latin typeface="Arial" pitchFamily="34" charset="0"/>
              <a:cs typeface="Arial" pitchFamily="34" charset="0"/>
            </a:endParaRPr>
          </a:p>
        </p:txBody>
      </p:sp>
      <p:pic>
        <p:nvPicPr>
          <p:cNvPr id="16" name="Content Placeholder 15" descr="gan.JPG"/>
          <p:cNvPicPr>
            <a:picLocks noGrp="1" noChangeAspect="1"/>
          </p:cNvPicPr>
          <p:nvPr>
            <p:ph sz="half" idx="1"/>
          </p:nvPr>
        </p:nvPicPr>
        <p:blipFill>
          <a:blip r:embed="rId2"/>
          <a:stretch>
            <a:fillRect/>
          </a:stretch>
        </p:blipFill>
        <p:spPr>
          <a:xfrm>
            <a:off x="609600" y="2743200"/>
            <a:ext cx="762000" cy="990600"/>
          </a:xfrm>
        </p:spPr>
      </p:pic>
      <p:pic>
        <p:nvPicPr>
          <p:cNvPr id="17" name="Picture 16" descr="pic1"/>
          <p:cNvPicPr/>
          <p:nvPr/>
        </p:nvPicPr>
        <p:blipFill>
          <a:blip r:embed="rId3"/>
          <a:srcRect/>
          <a:stretch>
            <a:fillRect/>
          </a:stretch>
        </p:blipFill>
        <p:spPr bwMode="auto">
          <a:xfrm>
            <a:off x="609600" y="4648200"/>
            <a:ext cx="762000" cy="990600"/>
          </a:xfrm>
          <a:prstGeom prst="rect">
            <a:avLst/>
          </a:prstGeom>
          <a:noFill/>
          <a:ln w="9525">
            <a:noFill/>
            <a:miter lim="800000"/>
            <a:headEnd/>
            <a:tailEnd/>
          </a:ln>
        </p:spPr>
      </p:pic>
      <p:pic>
        <p:nvPicPr>
          <p:cNvPr id="18" name="Picture 17" descr="pic3"/>
          <p:cNvPicPr/>
          <p:nvPr/>
        </p:nvPicPr>
        <p:blipFill>
          <a:blip r:embed="rId4"/>
          <a:srcRect/>
          <a:stretch>
            <a:fillRect/>
          </a:stretch>
        </p:blipFill>
        <p:spPr bwMode="auto">
          <a:xfrm>
            <a:off x="609600" y="6934200"/>
            <a:ext cx="762000" cy="990600"/>
          </a:xfrm>
          <a:prstGeom prst="rect">
            <a:avLst/>
          </a:prstGeom>
          <a:noFill/>
          <a:ln w="9525">
            <a:noFill/>
            <a:miter lim="800000"/>
            <a:headEnd/>
            <a:tailEnd/>
          </a:ln>
        </p:spPr>
      </p:pic>
      <p:pic>
        <p:nvPicPr>
          <p:cNvPr id="19" name="Picture 18" descr="C:\Documents and Settings\Yee Chay\My Documents\Copy of Photos- cy and others\Chay Yee- Photo.JPG"/>
          <p:cNvPicPr/>
          <p:nvPr/>
        </p:nvPicPr>
        <p:blipFill>
          <a:blip r:embed="rId5" cstate="print"/>
          <a:srcRect/>
          <a:stretch>
            <a:fillRect/>
          </a:stretch>
        </p:blipFill>
        <p:spPr bwMode="auto">
          <a:xfrm>
            <a:off x="609600" y="914400"/>
            <a:ext cx="762000" cy="990600"/>
          </a:xfrm>
          <a:prstGeom prst="rect">
            <a:avLst/>
          </a:prstGeom>
          <a:noFill/>
          <a:ln w="9525">
            <a:noFill/>
            <a:miter lim="800000"/>
            <a:headEnd/>
            <a:tailEnd/>
          </a:ln>
        </p:spPr>
      </p:pic>
      <p:pic>
        <p:nvPicPr>
          <p:cNvPr id="20" name="Picture 19" descr="pic2"/>
          <p:cNvPicPr/>
          <p:nvPr/>
        </p:nvPicPr>
        <p:blipFill>
          <a:blip r:embed="rId6"/>
          <a:srcRect/>
          <a:stretch>
            <a:fillRect/>
          </a:stretch>
        </p:blipFill>
        <p:spPr bwMode="auto">
          <a:xfrm>
            <a:off x="3810000" y="914400"/>
            <a:ext cx="762000" cy="990600"/>
          </a:xfrm>
          <a:prstGeom prst="rect">
            <a:avLst/>
          </a:prstGeom>
          <a:noFill/>
          <a:ln w="9525">
            <a:noFill/>
            <a:miter lim="800000"/>
            <a:headEnd/>
            <a:tailEnd/>
          </a:ln>
        </p:spPr>
      </p:pic>
      <p:pic>
        <p:nvPicPr>
          <p:cNvPr id="21" name="Picture 20"/>
          <p:cNvPicPr/>
          <p:nvPr/>
        </p:nvPicPr>
        <p:blipFill>
          <a:blip r:embed="rId7"/>
          <a:srcRect/>
          <a:stretch>
            <a:fillRect/>
          </a:stretch>
        </p:blipFill>
        <p:spPr bwMode="auto">
          <a:xfrm>
            <a:off x="3810000" y="2667000"/>
            <a:ext cx="762000" cy="1066800"/>
          </a:xfrm>
          <a:prstGeom prst="rect">
            <a:avLst/>
          </a:prstGeom>
          <a:noFill/>
          <a:ln w="9525">
            <a:noFill/>
            <a:miter lim="800000"/>
            <a:headEnd/>
            <a:tailEnd/>
          </a:ln>
        </p:spPr>
      </p:pic>
      <p:sp>
        <p:nvSpPr>
          <p:cNvPr id="1025" name="Rectangle 1"/>
          <p:cNvSpPr>
            <a:spLocks noChangeArrowheads="1"/>
          </p:cNvSpPr>
          <p:nvPr/>
        </p:nvSpPr>
        <p:spPr bwMode="auto">
          <a:xfrm>
            <a:off x="533400" y="1905000"/>
            <a:ext cx="259080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Chay</a:t>
            </a: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Yee,</a:t>
            </a:r>
            <a:r>
              <a:rPr kumimoji="0" lang="en-GB"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PBM,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 (</a:t>
            </a:r>
            <a:r>
              <a:rPr kumimoji="0" lang="en-GB" sz="1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Hons</a:t>
            </a: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 Soc Sc</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Executive Chairman / Principal</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Chairman, Examination Board</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33400" y="3733800"/>
            <a:ext cx="2145139"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Gan</a:t>
            </a: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Chin </a:t>
            </a: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Huat</a:t>
            </a:r>
            <a:r>
              <a:rPr kumimoji="0" lang="en-GB"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PK, PPA(P), PBM</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a:t>
            </a: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(Harvard), B </a:t>
            </a:r>
            <a:r>
              <a:rPr kumimoji="0" lang="en-GB"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SocSci</a:t>
            </a: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GB"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Hons</a:t>
            </a: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Dip Ed(NUS)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Vice Chairman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Chairman, Academic Board</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533400" y="5638800"/>
            <a:ext cx="2743200" cy="11849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100" b="1" dirty="0" smtClean="0">
                <a:latin typeface="Arial" pitchFamily="34" charset="0"/>
                <a:cs typeface="Arial" pitchFamily="34" charset="0"/>
              </a:rPr>
              <a:t>Dr James </a:t>
            </a:r>
            <a:r>
              <a:rPr lang="en-GB" sz="1100" b="1" dirty="0" err="1" smtClean="0">
                <a:latin typeface="Arial" pitchFamily="34" charset="0"/>
                <a:cs typeface="Arial" pitchFamily="34" charset="0"/>
              </a:rPr>
              <a:t>Loh</a:t>
            </a:r>
            <a:endParaRPr lang="en-GB" sz="1100" b="1" dirty="0" smtClean="0">
              <a:latin typeface="Arial" pitchFamily="34" charset="0"/>
              <a:cs typeface="Arial" pitchFamily="34" charset="0"/>
            </a:endParaRPr>
          </a:p>
          <a:p>
            <a:r>
              <a:rPr lang="en-GB" sz="1000" dirty="0" smtClean="0">
                <a:latin typeface="Arial" pitchFamily="34" charset="0"/>
                <a:cs typeface="Arial" pitchFamily="34" charset="0"/>
              </a:rPr>
              <a:t>PhD, University of Bradford</a:t>
            </a:r>
            <a:endParaRPr lang="en-US" sz="1000" dirty="0" smtClean="0">
              <a:latin typeface="Arial" pitchFamily="34" charset="0"/>
              <a:cs typeface="Arial" pitchFamily="34" charset="0"/>
            </a:endParaRPr>
          </a:p>
          <a:p>
            <a:r>
              <a:rPr lang="en-GB" sz="1000" dirty="0" smtClean="0">
                <a:latin typeface="Arial" pitchFamily="34" charset="0"/>
                <a:cs typeface="Arial" pitchFamily="34" charset="0"/>
              </a:rPr>
              <a:t>Hon D, </a:t>
            </a:r>
            <a:r>
              <a:rPr lang="en-GB" sz="1000" dirty="0" err="1" smtClean="0">
                <a:latin typeface="Arial" pitchFamily="34" charset="0"/>
                <a:cs typeface="Arial" pitchFamily="34" charset="0"/>
              </a:rPr>
              <a:t>Litt</a:t>
            </a:r>
            <a:r>
              <a:rPr lang="en-GB" sz="1000" dirty="0" smtClean="0">
                <a:latin typeface="Arial" pitchFamily="34" charset="0"/>
                <a:cs typeface="Arial" pitchFamily="34" charset="0"/>
              </a:rPr>
              <a:t>, </a:t>
            </a:r>
            <a:r>
              <a:rPr lang="en-GB" sz="1000" dirty="0" err="1" smtClean="0">
                <a:latin typeface="Arial" pitchFamily="34" charset="0"/>
                <a:cs typeface="Arial" pitchFamily="34" charset="0"/>
              </a:rPr>
              <a:t>CurtinUniversity</a:t>
            </a:r>
            <a:r>
              <a:rPr lang="en-GB" sz="1000" dirty="0" smtClean="0">
                <a:latin typeface="Arial" pitchFamily="34" charset="0"/>
                <a:cs typeface="Arial" pitchFamily="34" charset="0"/>
              </a:rPr>
              <a:t> of Technology</a:t>
            </a:r>
            <a:endParaRPr lang="en-US" sz="1000" dirty="0" smtClean="0">
              <a:latin typeface="Arial" pitchFamily="34" charset="0"/>
              <a:cs typeface="Arial" pitchFamily="34" charset="0"/>
            </a:endParaRPr>
          </a:p>
          <a:p>
            <a:r>
              <a:rPr lang="en-GB" sz="1000" dirty="0" smtClean="0">
                <a:latin typeface="Arial" pitchFamily="34" charset="0"/>
                <a:cs typeface="Arial" pitchFamily="34" charset="0"/>
              </a:rPr>
              <a:t>MBA, </a:t>
            </a:r>
            <a:r>
              <a:rPr lang="en-GB" sz="1000" dirty="0" err="1" smtClean="0">
                <a:latin typeface="Arial" pitchFamily="34" charset="0"/>
                <a:cs typeface="Arial" pitchFamily="34" charset="0"/>
              </a:rPr>
              <a:t>CranfieldSchool</a:t>
            </a:r>
            <a:r>
              <a:rPr lang="en-GB" sz="1000" dirty="0" smtClean="0">
                <a:latin typeface="Arial" pitchFamily="34" charset="0"/>
                <a:cs typeface="Arial" pitchFamily="34" charset="0"/>
              </a:rPr>
              <a:t> of Management</a:t>
            </a:r>
            <a:endParaRPr lang="en-US" sz="1000" dirty="0" smtClean="0">
              <a:latin typeface="Arial" pitchFamily="34" charset="0"/>
              <a:cs typeface="Arial" pitchFamily="34" charset="0"/>
            </a:endParaRPr>
          </a:p>
          <a:p>
            <a:r>
              <a:rPr lang="en-GB" sz="1000" dirty="0" smtClean="0">
                <a:latin typeface="Arial" pitchFamily="34" charset="0"/>
                <a:cs typeface="Arial" pitchFamily="34" charset="0"/>
              </a:rPr>
              <a:t>Fellow, Chartered Institute of Marketing, UK</a:t>
            </a:r>
            <a:endParaRPr lang="en-US" sz="1000" dirty="0" smtClean="0">
              <a:latin typeface="Arial" pitchFamily="34" charset="0"/>
              <a:cs typeface="Arial" pitchFamily="34" charset="0"/>
            </a:endParaRPr>
          </a:p>
          <a:p>
            <a:r>
              <a:rPr lang="en-GB" sz="1000" dirty="0" smtClean="0">
                <a:latin typeface="Arial" pitchFamily="34" charset="0"/>
                <a:cs typeface="Arial" pitchFamily="34" charset="0"/>
              </a:rPr>
              <a:t>Member, Academic Board</a:t>
            </a:r>
            <a:endParaRPr lang="en-US" sz="1000" dirty="0" smtClean="0">
              <a:latin typeface="Arial" pitchFamily="34" charset="0"/>
              <a:cs typeface="Arial" pitchFamily="34" charset="0"/>
            </a:endParaRPr>
          </a:p>
          <a:p>
            <a:r>
              <a:rPr lang="en-GB" sz="1000" dirty="0" smtClean="0">
                <a:latin typeface="Arial" pitchFamily="34" charset="0"/>
                <a:cs typeface="Arial" pitchFamily="34" charset="0"/>
              </a:rPr>
              <a:t>Member, Examination Boar</a:t>
            </a:r>
            <a:r>
              <a:rPr lang="en-GB" sz="1000" dirty="0" smtClean="0"/>
              <a:t>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533400" y="7924800"/>
            <a:ext cx="281940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John Lee </a:t>
            </a: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Chye</a:t>
            </a: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Huat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a:t>
            </a:r>
            <a:r>
              <a:rPr kumimoji="0" lang="en-GB"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SocSc</a:t>
            </a: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Hons</a:t>
            </a: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NUS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 (Instructional Design &amp; Technology), NTU</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Member, Academic Board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Member, Examination Board</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3733800" y="1905000"/>
            <a:ext cx="266700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Mark </a:t>
            </a: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 Brigham Young University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Member, Academic Board</a:t>
            </a:r>
            <a:endParaRPr kumimoji="0" lang="en-GB" sz="1000" b="0" i="0" u="none" strike="noStrike" cap="none" normalizeH="0" baseline="0" dirty="0" smtClean="0">
              <a:ln>
                <a:noFill/>
              </a:ln>
              <a:solidFill>
                <a:schemeClr val="tx1"/>
              </a:solidFill>
              <a:effectLst/>
              <a:latin typeface="Arial" pitchFamily="34" charset="0"/>
              <a:ea typeface="SimSun" pitchFamily="2" charset="-122"/>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Member, Examination Board</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Rectangle 6"/>
          <p:cNvSpPr>
            <a:spLocks noChangeArrowheads="1"/>
          </p:cNvSpPr>
          <p:nvPr/>
        </p:nvSpPr>
        <p:spPr bwMode="auto">
          <a:xfrm>
            <a:off x="3733800" y="3733800"/>
            <a:ext cx="26670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Joan </a:t>
            </a: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VillApaz</a:t>
            </a: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Llanos</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CODA</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 Academic</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3733800" y="5791200"/>
            <a:ext cx="2514600" cy="56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Ryan Wang</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BSc Business, UOL</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 Marketing (East Asia)</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3733800" y="6934200"/>
            <a:ext cx="289560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Abid</a:t>
            </a: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Noor</a:t>
            </a:r>
            <a:r>
              <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BSc Industrial Engineering, </a:t>
            </a:r>
          </a:p>
          <a:p>
            <a:pPr marL="0" marR="0" lvl="0" indent="0" algn="l" defTabSz="914400" rtl="0" eaLnBrk="1" fontAlgn="base" latinLnBrk="0" hangingPunct="1">
              <a:lnSpc>
                <a:spcPct val="100000"/>
              </a:lnSpc>
              <a:spcBef>
                <a:spcPct val="0"/>
              </a:spcBef>
              <a:spcAft>
                <a:spcPct val="0"/>
              </a:spcAft>
              <a:buClrTx/>
              <a:buSzTx/>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Delhi Technological University, India</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 Marketing (South Asia)</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3733800" y="4648200"/>
            <a:ext cx="2438400" cy="56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David </a:t>
            </a:r>
            <a:r>
              <a:rPr kumimoji="0" lang="en-GB"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Loi</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Director, Quality Assurance &amp;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Special Duties</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47151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6324600" cy="461665"/>
          </a:xfrm>
          <a:prstGeom prst="rect">
            <a:avLst/>
          </a:prstGeom>
        </p:spPr>
        <p:txBody>
          <a:bodyPr wrap="square">
            <a:spAutoFit/>
          </a:bodyPr>
          <a:lstStyle/>
          <a:p>
            <a:r>
              <a:rPr lang="en-SG" sz="2400" b="1" dirty="0" smtClean="0">
                <a:solidFill>
                  <a:prstClr val="black"/>
                </a:solidFill>
                <a:latin typeface="Arial" pitchFamily="34" charset="0"/>
                <a:cs typeface="Arial" pitchFamily="34" charset="0"/>
              </a:rPr>
              <a:t> </a:t>
            </a:r>
            <a:r>
              <a:rPr lang="en-SG" sz="2400" b="1" dirty="0" smtClean="0">
                <a:latin typeface="Arial" pitchFamily="34" charset="0"/>
                <a:cs typeface="Arial" pitchFamily="34" charset="0"/>
              </a:rPr>
              <a:t>Working in Partnership with the following</a:t>
            </a:r>
            <a:endParaRPr lang="en-SG" sz="2400" b="1" dirty="0">
              <a:latin typeface="Arial" pitchFamily="34" charset="0"/>
              <a:cs typeface="Arial" pitchFamily="34" charset="0"/>
            </a:endParaRPr>
          </a:p>
        </p:txBody>
      </p:sp>
      <p:pic>
        <p:nvPicPr>
          <p:cNvPr id="5" name="Picture 4" descr="\\192.168.10.15\Website-NEW\NEW Website Development\Picture Workfiles\Patners Logo\Edexcel.jpg"/>
          <p:cNvPicPr/>
          <p:nvPr/>
        </p:nvPicPr>
        <p:blipFill>
          <a:blip r:embed="rId2" cstate="print"/>
          <a:srcRect/>
          <a:stretch>
            <a:fillRect/>
          </a:stretch>
        </p:blipFill>
        <p:spPr bwMode="auto">
          <a:xfrm>
            <a:off x="3810000" y="1295400"/>
            <a:ext cx="2438400" cy="838200"/>
          </a:xfrm>
          <a:prstGeom prst="rect">
            <a:avLst/>
          </a:prstGeom>
          <a:noFill/>
          <a:ln w="9525">
            <a:noFill/>
            <a:miter lim="800000"/>
            <a:headEnd/>
            <a:tailEnd/>
          </a:ln>
        </p:spPr>
      </p:pic>
      <p:pic>
        <p:nvPicPr>
          <p:cNvPr id="7" name="Picture 6" descr="https://www.pearson.com/content/dam/corporate/global/pearson-dot-com/images/section-images/media/logos/Pearson_Without_Strapline_Purple_RGB_LoRes.png"/>
          <p:cNvPicPr/>
          <p:nvPr/>
        </p:nvPicPr>
        <p:blipFill>
          <a:blip r:embed="rId3" cstate="print"/>
          <a:srcRect/>
          <a:stretch>
            <a:fillRect/>
          </a:stretch>
        </p:blipFill>
        <p:spPr bwMode="auto">
          <a:xfrm>
            <a:off x="3810000" y="2133600"/>
            <a:ext cx="2438400" cy="533400"/>
          </a:xfrm>
          <a:prstGeom prst="rect">
            <a:avLst/>
          </a:prstGeom>
          <a:noFill/>
          <a:ln w="9525">
            <a:noFill/>
            <a:miter lim="800000"/>
            <a:headEnd/>
            <a:tailEnd/>
          </a:ln>
        </p:spPr>
      </p:pic>
      <p:pic>
        <p:nvPicPr>
          <p:cNvPr id="8" name="Picture 7" descr="http://www.sstc.edu.sg/wp-content/themes/sstc/rwimage.php?w=306&amp;src=http://www.sstc.edu.sg/wp-content/uploads/2013/12/BTEC_Approved-Centre_50mmlogo_ORG-e1401107158867.jpg"/>
          <p:cNvPicPr/>
          <p:nvPr/>
        </p:nvPicPr>
        <p:blipFill>
          <a:blip r:embed="rId4" cstate="print"/>
          <a:srcRect/>
          <a:stretch>
            <a:fillRect/>
          </a:stretch>
        </p:blipFill>
        <p:spPr bwMode="auto">
          <a:xfrm>
            <a:off x="2209800" y="3429001"/>
            <a:ext cx="2514600" cy="762000"/>
          </a:xfrm>
          <a:prstGeom prst="rect">
            <a:avLst/>
          </a:prstGeom>
          <a:noFill/>
          <a:ln w="9525">
            <a:noFill/>
            <a:miter lim="800000"/>
            <a:headEnd/>
            <a:tailEnd/>
          </a:ln>
        </p:spPr>
      </p:pic>
      <p:pic>
        <p:nvPicPr>
          <p:cNvPr id="12" name="Picture 11" descr="http://www.central.wa.edu.au/UniPathways/PublishingImages/USQ_Ver_3_FullCol.jpg"/>
          <p:cNvPicPr/>
          <p:nvPr/>
        </p:nvPicPr>
        <p:blipFill>
          <a:blip r:embed="rId5" cstate="print"/>
          <a:srcRect/>
          <a:stretch>
            <a:fillRect/>
          </a:stretch>
        </p:blipFill>
        <p:spPr bwMode="auto">
          <a:xfrm>
            <a:off x="609600" y="6400800"/>
            <a:ext cx="2514600" cy="1295400"/>
          </a:xfrm>
          <a:prstGeom prst="rect">
            <a:avLst/>
          </a:prstGeom>
          <a:noFill/>
          <a:ln w="9525">
            <a:noFill/>
            <a:miter lim="800000"/>
            <a:headEnd/>
            <a:tailEnd/>
          </a:ln>
        </p:spPr>
      </p:pic>
      <p:pic>
        <p:nvPicPr>
          <p:cNvPr id="13" name="Picture 12" descr="https://cef.org.au/wp-content/uploads/2013/09/USA_sm.jpg"/>
          <p:cNvPicPr/>
          <p:nvPr/>
        </p:nvPicPr>
        <p:blipFill>
          <a:blip r:embed="rId6" cstate="print"/>
          <a:srcRect/>
          <a:stretch>
            <a:fillRect/>
          </a:stretch>
        </p:blipFill>
        <p:spPr bwMode="auto">
          <a:xfrm>
            <a:off x="3886200" y="6400801"/>
            <a:ext cx="2438400" cy="1295399"/>
          </a:xfrm>
          <a:prstGeom prst="rect">
            <a:avLst/>
          </a:prstGeom>
          <a:noFill/>
          <a:ln w="9525">
            <a:noFill/>
            <a:miter lim="800000"/>
            <a:headEnd/>
            <a:tailEnd/>
          </a:ln>
        </p:spPr>
      </p:pic>
      <p:pic>
        <p:nvPicPr>
          <p:cNvPr id="15" name="Picture 14" descr="RAS"/>
          <p:cNvPicPr/>
          <p:nvPr/>
        </p:nvPicPr>
        <p:blipFill>
          <a:blip r:embed="rId7" cstate="print"/>
          <a:srcRect/>
          <a:stretch>
            <a:fillRect/>
          </a:stretch>
        </p:blipFill>
        <p:spPr bwMode="auto">
          <a:xfrm>
            <a:off x="685800" y="1295400"/>
            <a:ext cx="2590800" cy="1371600"/>
          </a:xfrm>
          <a:prstGeom prst="rect">
            <a:avLst/>
          </a:prstGeom>
          <a:solidFill>
            <a:schemeClr val="tx1"/>
          </a:solidFill>
          <a:ln w="9525">
            <a:noFill/>
            <a:miter lim="800000"/>
            <a:headEnd/>
            <a:tailEnd/>
          </a:ln>
        </p:spPr>
      </p:pic>
      <p:sp>
        <p:nvSpPr>
          <p:cNvPr id="16" name="TextBox 15"/>
          <p:cNvSpPr txBox="1"/>
          <p:nvPr/>
        </p:nvSpPr>
        <p:spPr>
          <a:xfrm>
            <a:off x="457200" y="5410200"/>
            <a:ext cx="5791200" cy="461665"/>
          </a:xfrm>
          <a:prstGeom prst="rect">
            <a:avLst/>
          </a:prstGeom>
          <a:noFill/>
        </p:spPr>
        <p:txBody>
          <a:bodyPr wrap="square" rtlCol="0">
            <a:spAutoFit/>
          </a:bodyPr>
          <a:lstStyle/>
          <a:p>
            <a:r>
              <a:rPr lang="en-US" sz="2400" b="1" dirty="0" smtClean="0">
                <a:latin typeface="Arial" pitchFamily="34" charset="0"/>
                <a:cs typeface="Arial" pitchFamily="34" charset="0"/>
              </a:rPr>
              <a:t>Gearing  up for Tertiary Education</a:t>
            </a:r>
            <a:endParaRPr lang="en-US" sz="2400" b="1" dirty="0">
              <a:latin typeface="Arial" pitchFamily="34" charset="0"/>
              <a:cs typeface="Arial" pitchFamily="34" charset="0"/>
            </a:endParaRPr>
          </a:p>
        </p:txBody>
      </p:sp>
      <p:pic>
        <p:nvPicPr>
          <p:cNvPr id="17" name="Picture 16" descr="https://www.pearson.com/content/dam/corporate/global/pearson-dot-com/images/section-images/media/logos/Pearson_Without_Strapline_Purple_RGB_LoRes.png"/>
          <p:cNvPicPr/>
          <p:nvPr/>
        </p:nvPicPr>
        <p:blipFill>
          <a:blip r:embed="rId8" cstate="print"/>
          <a:srcRect/>
          <a:stretch>
            <a:fillRect/>
          </a:stretch>
        </p:blipFill>
        <p:spPr bwMode="auto">
          <a:xfrm>
            <a:off x="2209800" y="4191000"/>
            <a:ext cx="2514600" cy="609600"/>
          </a:xfrm>
          <a:prstGeom prst="rect">
            <a:avLst/>
          </a:prstGeom>
          <a:noFill/>
          <a:ln w="9525">
            <a:noFill/>
            <a:miter lim="800000"/>
            <a:headEnd/>
            <a:tailEnd/>
          </a:ln>
        </p:spPr>
      </p:pic>
    </p:spTree>
    <p:extLst>
      <p:ext uri="{BB962C8B-B14F-4D97-AF65-F5344CB8AC3E}">
        <p14:creationId xmlns:p14="http://schemas.microsoft.com/office/powerpoint/2010/main" val="37752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505200" cy="700616"/>
          </a:xfrm>
        </p:spPr>
        <p:txBody>
          <a:bodyPr>
            <a:normAutofit/>
          </a:bodyPr>
          <a:lstStyle/>
          <a:p>
            <a:pPr algn="l"/>
            <a:r>
              <a:rPr lang="en-US" sz="1800" b="1" dirty="0" smtClean="0">
                <a:latin typeface="Arial" pitchFamily="34" charset="0"/>
                <a:cs typeface="Arial" pitchFamily="34" charset="0"/>
              </a:rPr>
              <a:t>Our Programme</a:t>
            </a:r>
            <a:endParaRPr lang="en-US" sz="1800" b="1" dirty="0">
              <a:latin typeface="Arial" pitchFamily="34" charset="0"/>
              <a:cs typeface="Arial" pitchFamily="34" charset="0"/>
            </a:endParaRPr>
          </a:p>
        </p:txBody>
      </p:sp>
      <p:sp>
        <p:nvSpPr>
          <p:cNvPr id="3" name="Content Placeholder 2"/>
          <p:cNvSpPr>
            <a:spLocks noGrp="1"/>
          </p:cNvSpPr>
          <p:nvPr>
            <p:ph idx="1"/>
          </p:nvPr>
        </p:nvSpPr>
        <p:spPr>
          <a:xfrm>
            <a:off x="381000" y="914400"/>
            <a:ext cx="6324600" cy="7924800"/>
          </a:xfrm>
        </p:spPr>
        <p:txBody>
          <a:bodyPr>
            <a:normAutofit fontScale="32500" lnSpcReduction="20000"/>
          </a:bodyPr>
          <a:lstStyle/>
          <a:p>
            <a:pPr>
              <a:buNone/>
            </a:pPr>
            <a:r>
              <a:rPr lang="en-US" sz="3400" dirty="0" smtClean="0">
                <a:latin typeface="Arial" pitchFamily="34" charset="0"/>
                <a:cs typeface="Arial" pitchFamily="34" charset="0"/>
              </a:rPr>
              <a:t>Coleman College has distinctive departments which cater to the</a:t>
            </a:r>
            <a:r>
              <a:rPr lang="en-US" sz="3400" b="1" dirty="0" smtClean="0">
                <a:latin typeface="Arial" pitchFamily="34" charset="0"/>
                <a:cs typeface="Arial" pitchFamily="34" charset="0"/>
              </a:rPr>
              <a:t> </a:t>
            </a:r>
            <a:r>
              <a:rPr lang="en-US" sz="3400" dirty="0" smtClean="0">
                <a:latin typeface="Arial" pitchFamily="34" charset="0"/>
                <a:cs typeface="Arial" pitchFamily="34" charset="0"/>
              </a:rPr>
              <a:t>specific needs of its students. </a:t>
            </a:r>
          </a:p>
          <a:p>
            <a:pPr>
              <a:buNone/>
            </a:pPr>
            <a:r>
              <a:rPr lang="en-US" sz="3400" dirty="0" smtClean="0">
                <a:latin typeface="Arial" pitchFamily="34" charset="0"/>
                <a:cs typeface="Arial" pitchFamily="34" charset="0"/>
              </a:rPr>
              <a:t>They are:</a:t>
            </a:r>
          </a:p>
          <a:p>
            <a:pPr>
              <a:buNone/>
            </a:pPr>
            <a:r>
              <a:rPr lang="en-US" dirty="0" smtClean="0">
                <a:latin typeface="Arial" pitchFamily="34" charset="0"/>
                <a:cs typeface="Arial" pitchFamily="34" charset="0"/>
              </a:rPr>
              <a:t> </a:t>
            </a:r>
          </a:p>
          <a:p>
            <a:pPr>
              <a:buNone/>
            </a:pPr>
            <a:r>
              <a:rPr lang="en-US" sz="3700" b="1" dirty="0" smtClean="0">
                <a:latin typeface="Arial" pitchFamily="34" charset="0"/>
                <a:cs typeface="Arial" pitchFamily="34" charset="0"/>
              </a:rPr>
              <a:t>Government School Preparatory Programme</a:t>
            </a:r>
            <a:endParaRPr lang="en-US" sz="3700" dirty="0" smtClean="0">
              <a:latin typeface="Arial" pitchFamily="34" charset="0"/>
              <a:cs typeface="Arial" pitchFamily="34" charset="0"/>
            </a:endParaRPr>
          </a:p>
          <a:p>
            <a:pPr>
              <a:buNone/>
            </a:pPr>
            <a:endParaRPr lang="en-US" sz="3400" dirty="0" smtClean="0">
              <a:latin typeface="Arial" pitchFamily="34" charset="0"/>
              <a:cs typeface="Arial" pitchFamily="34" charset="0"/>
            </a:endParaRPr>
          </a:p>
          <a:p>
            <a:pPr>
              <a:buNone/>
            </a:pPr>
            <a:r>
              <a:rPr lang="en-US" sz="3400" dirty="0" smtClean="0">
                <a:latin typeface="Arial" pitchFamily="34" charset="0"/>
                <a:cs typeface="Arial" pitchFamily="34" charset="0"/>
              </a:rPr>
              <a:t>The Government School Preparatory (GPC) Programme is a specially designed course to enable </a:t>
            </a:r>
          </a:p>
          <a:p>
            <a:pPr>
              <a:buNone/>
            </a:pPr>
            <a:r>
              <a:rPr lang="en-US" sz="3400" dirty="0" smtClean="0">
                <a:latin typeface="Arial" pitchFamily="34" charset="0"/>
                <a:cs typeface="Arial" pitchFamily="34" charset="0"/>
              </a:rPr>
              <a:t>international, non-native English-speaking students to prepare for the Singapore Admission</a:t>
            </a:r>
          </a:p>
          <a:p>
            <a:pPr>
              <a:buNone/>
            </a:pPr>
            <a:r>
              <a:rPr lang="en-US" sz="3400" dirty="0" smtClean="0">
                <a:latin typeface="Arial" pitchFamily="34" charset="0"/>
                <a:cs typeface="Arial" pitchFamily="34" charset="0"/>
              </a:rPr>
              <a:t>Exercise for Foreign Students (AEIS) to enter  Singapore’s Primary and Secondary Schools. </a:t>
            </a:r>
          </a:p>
          <a:p>
            <a:pPr>
              <a:buNone/>
            </a:pPr>
            <a:r>
              <a:rPr lang="en-US" sz="3400" dirty="0" smtClean="0">
                <a:latin typeface="Arial" pitchFamily="34" charset="0"/>
                <a:cs typeface="Arial" pitchFamily="34" charset="0"/>
              </a:rPr>
              <a:t>Students enrolled in the GPC programme have an option to take the International Primary and</a:t>
            </a:r>
          </a:p>
          <a:p>
            <a:pPr>
              <a:buNone/>
            </a:pPr>
            <a:r>
              <a:rPr lang="en-US" sz="3400" dirty="0" smtClean="0">
                <a:latin typeface="Arial" pitchFamily="34" charset="0"/>
                <a:cs typeface="Arial" pitchFamily="34" charset="0"/>
              </a:rPr>
              <a:t>Lower Secondary Certificate (IPLSC) examinations.  With the IPLSC, students can enter Primary</a:t>
            </a:r>
          </a:p>
          <a:p>
            <a:pPr>
              <a:buNone/>
            </a:pPr>
            <a:r>
              <a:rPr lang="en-US" sz="3400" dirty="0" smtClean="0">
                <a:latin typeface="Arial" pitchFamily="34" charset="0"/>
                <a:cs typeface="Arial" pitchFamily="34" charset="0"/>
              </a:rPr>
              <a:t>and Secondary education, or IGCSE course respectively.  The GPC is a full-time course which</a:t>
            </a:r>
          </a:p>
          <a:p>
            <a:pPr>
              <a:buNone/>
            </a:pPr>
            <a:r>
              <a:rPr lang="en-US" sz="3400" dirty="0" smtClean="0">
                <a:latin typeface="Arial" pitchFamily="34" charset="0"/>
                <a:cs typeface="Arial" pitchFamily="34" charset="0"/>
              </a:rPr>
              <a:t>provides students with a good foundation in English and Mathematics.  Students can </a:t>
            </a:r>
            <a:r>
              <a:rPr lang="en-US" sz="3400" dirty="0" err="1" smtClean="0">
                <a:latin typeface="Arial" pitchFamily="34" charset="0"/>
                <a:cs typeface="Arial" pitchFamily="34" charset="0"/>
              </a:rPr>
              <a:t>enrol</a:t>
            </a:r>
            <a:r>
              <a:rPr lang="en-US" sz="3400" dirty="0" smtClean="0">
                <a:latin typeface="Arial" pitchFamily="34" charset="0"/>
                <a:cs typeface="Arial" pitchFamily="34" charset="0"/>
              </a:rPr>
              <a:t> at the</a:t>
            </a:r>
          </a:p>
          <a:p>
            <a:pPr>
              <a:buNone/>
            </a:pPr>
            <a:r>
              <a:rPr lang="en-US" sz="3400" dirty="0" smtClean="0">
                <a:latin typeface="Arial" pitchFamily="34" charset="0"/>
                <a:cs typeface="Arial" pitchFamily="34" charset="0"/>
              </a:rPr>
              <a:t>ages of 8 – 16 years.</a:t>
            </a:r>
          </a:p>
          <a:p>
            <a:pPr>
              <a:buNone/>
            </a:pPr>
            <a:r>
              <a:rPr lang="en-US" sz="3400" dirty="0" smtClean="0">
                <a:latin typeface="Arial" pitchFamily="34" charset="0"/>
                <a:cs typeface="Arial" pitchFamily="34" charset="0"/>
              </a:rPr>
              <a:t> </a:t>
            </a:r>
          </a:p>
          <a:p>
            <a:pPr>
              <a:buNone/>
            </a:pPr>
            <a:r>
              <a:rPr lang="en-SG" sz="3400" dirty="0" smtClean="0">
                <a:latin typeface="Arial" pitchFamily="34" charset="0"/>
                <a:cs typeface="Arial" pitchFamily="34" charset="0"/>
              </a:rPr>
              <a:t>The Singapore-Cambridge  General Certificate of Education ‘Ordinary” level (GCE ‘O’ Level) is a </a:t>
            </a:r>
          </a:p>
          <a:p>
            <a:pPr>
              <a:buNone/>
            </a:pPr>
            <a:r>
              <a:rPr lang="en-SG" sz="3400" dirty="0" smtClean="0">
                <a:latin typeface="Arial" pitchFamily="34" charset="0"/>
                <a:cs typeface="Arial" pitchFamily="34" charset="0"/>
              </a:rPr>
              <a:t>standard UK qualification usually taken at the age of 15 (fifteen) of 16 (sixteen).  GCE ‘O’ Level</a:t>
            </a:r>
          </a:p>
          <a:p>
            <a:pPr>
              <a:buNone/>
            </a:pPr>
            <a:r>
              <a:rPr lang="en-SG" sz="3400" dirty="0" smtClean="0">
                <a:latin typeface="Arial" pitchFamily="34" charset="0"/>
                <a:cs typeface="Arial" pitchFamily="34" charset="0"/>
              </a:rPr>
              <a:t>provides the basic foundation or requirement needed to further your study or employment. </a:t>
            </a:r>
            <a:endParaRPr lang="en-US" sz="3400" dirty="0" smtClean="0">
              <a:latin typeface="Arial" pitchFamily="34" charset="0"/>
              <a:cs typeface="Arial" pitchFamily="34" charset="0"/>
            </a:endParaRPr>
          </a:p>
          <a:p>
            <a:pPr>
              <a:buNone/>
            </a:pPr>
            <a:r>
              <a:rPr lang="en-US" sz="3400" dirty="0" smtClean="0">
                <a:latin typeface="Arial" pitchFamily="34" charset="0"/>
                <a:cs typeface="Arial" pitchFamily="34" charset="0"/>
              </a:rPr>
              <a:t> </a:t>
            </a:r>
          </a:p>
          <a:p>
            <a:pPr>
              <a:buNone/>
            </a:pPr>
            <a:r>
              <a:rPr lang="en-US" sz="3400" dirty="0" smtClean="0">
                <a:latin typeface="Arial" pitchFamily="34" charset="0"/>
                <a:cs typeface="Arial" pitchFamily="34" charset="0"/>
              </a:rPr>
              <a:t>The General Certificate of Education (GCE A’ Level) is a demanding course catered to students</a:t>
            </a:r>
          </a:p>
          <a:p>
            <a:pPr>
              <a:buNone/>
            </a:pPr>
            <a:r>
              <a:rPr lang="en-US" sz="3400" dirty="0" smtClean="0">
                <a:latin typeface="Arial" pitchFamily="34" charset="0"/>
                <a:cs typeface="Arial" pitchFamily="34" charset="0"/>
              </a:rPr>
              <a:t>serious about pursuing university admission.  This course incorporates project work and e-learning</a:t>
            </a:r>
          </a:p>
          <a:p>
            <a:pPr>
              <a:buNone/>
            </a:pPr>
            <a:r>
              <a:rPr lang="en-US" sz="3400" dirty="0" smtClean="0">
                <a:latin typeface="Arial" pitchFamily="34" charset="0"/>
                <a:cs typeface="Arial" pitchFamily="34" charset="0"/>
              </a:rPr>
              <a:t>to prepare students for research and rigors of University life.</a:t>
            </a:r>
          </a:p>
          <a:p>
            <a:pPr>
              <a:buNone/>
            </a:pPr>
            <a:r>
              <a:rPr lang="en-US" sz="3400" dirty="0" smtClean="0">
                <a:latin typeface="Arial" pitchFamily="34" charset="0"/>
                <a:cs typeface="Arial" pitchFamily="34" charset="0"/>
              </a:rPr>
              <a:t> </a:t>
            </a:r>
          </a:p>
          <a:p>
            <a:pPr>
              <a:buNone/>
            </a:pPr>
            <a:r>
              <a:rPr lang="en-US" sz="3700" b="1" dirty="0" smtClean="0">
                <a:latin typeface="Arial" pitchFamily="34" charset="0"/>
                <a:cs typeface="Arial" pitchFamily="34" charset="0"/>
              </a:rPr>
              <a:t>Language Programmes</a:t>
            </a:r>
            <a:endParaRPr lang="en-US" sz="3700" dirty="0" smtClean="0">
              <a:latin typeface="Arial" pitchFamily="34" charset="0"/>
              <a:cs typeface="Arial" pitchFamily="34" charset="0"/>
            </a:endParaRPr>
          </a:p>
          <a:p>
            <a:pPr>
              <a:buNone/>
            </a:pPr>
            <a:r>
              <a:rPr lang="en-US" sz="3400" dirty="0" smtClean="0">
                <a:latin typeface="Arial" pitchFamily="34" charset="0"/>
                <a:cs typeface="Arial" pitchFamily="34" charset="0"/>
              </a:rPr>
              <a:t> </a:t>
            </a:r>
          </a:p>
          <a:p>
            <a:pPr>
              <a:buNone/>
            </a:pPr>
            <a:r>
              <a:rPr lang="en-US" sz="3400" dirty="0" smtClean="0">
                <a:latin typeface="Arial" pitchFamily="34" charset="0"/>
                <a:cs typeface="Arial" pitchFamily="34" charset="0"/>
              </a:rPr>
              <a:t>The English for Foreigner (EFL) programme is </a:t>
            </a:r>
            <a:r>
              <a:rPr lang="en-SG" sz="3400" dirty="0" smtClean="0">
                <a:latin typeface="Arial" pitchFamily="34" charset="0"/>
                <a:cs typeface="Arial" pitchFamily="34" charset="0"/>
              </a:rPr>
              <a:t>designed in different levels for International</a:t>
            </a:r>
          </a:p>
          <a:p>
            <a:pPr>
              <a:buNone/>
            </a:pPr>
            <a:r>
              <a:rPr lang="en-SG" sz="3400" dirty="0" smtClean="0">
                <a:latin typeface="Arial" pitchFamily="34" charset="0"/>
                <a:cs typeface="Arial" pitchFamily="34" charset="0"/>
              </a:rPr>
              <a:t>students who wish to acquire a good foundation in this international language.  The programme</a:t>
            </a:r>
          </a:p>
          <a:p>
            <a:pPr>
              <a:buNone/>
            </a:pPr>
            <a:r>
              <a:rPr lang="en-SG" sz="3400" dirty="0" smtClean="0">
                <a:latin typeface="Arial" pitchFamily="34" charset="0"/>
                <a:cs typeface="Arial" pitchFamily="34" charset="0"/>
              </a:rPr>
              <a:t>are categorized into Basic, Elementary, Pre-intermediate, Intermediate, Higher Intermediate and</a:t>
            </a:r>
          </a:p>
          <a:p>
            <a:pPr>
              <a:buNone/>
            </a:pPr>
            <a:r>
              <a:rPr lang="en-SG" sz="3400" dirty="0" smtClean="0">
                <a:latin typeface="Arial" pitchFamily="34" charset="0"/>
                <a:cs typeface="Arial" pitchFamily="34" charset="0"/>
              </a:rPr>
              <a:t>Advanced Levels. The programme will develop students’ Reading, Writing, Speaking and</a:t>
            </a:r>
          </a:p>
          <a:p>
            <a:pPr>
              <a:buNone/>
            </a:pPr>
            <a:r>
              <a:rPr lang="en-SG" sz="3400" dirty="0" smtClean="0">
                <a:latin typeface="Arial" pitchFamily="34" charset="0"/>
                <a:cs typeface="Arial" pitchFamily="34" charset="0"/>
              </a:rPr>
              <a:t>Listening skills. T</a:t>
            </a:r>
            <a:r>
              <a:rPr lang="en-US" sz="3400" dirty="0" smtClean="0">
                <a:latin typeface="Arial" pitchFamily="34" charset="0"/>
                <a:cs typeface="Arial" pitchFamily="34" charset="0"/>
              </a:rPr>
              <a:t>he aim of this programme is to help students communicate effectively and</a:t>
            </a:r>
          </a:p>
          <a:p>
            <a:pPr>
              <a:buNone/>
            </a:pPr>
            <a:r>
              <a:rPr lang="en-US" sz="3400" dirty="0" smtClean="0">
                <a:latin typeface="Arial" pitchFamily="34" charset="0"/>
                <a:cs typeface="Arial" pitchFamily="34" charset="0"/>
              </a:rPr>
              <a:t>confidently in English. </a:t>
            </a:r>
          </a:p>
          <a:p>
            <a:pPr>
              <a:buNone/>
            </a:pPr>
            <a:r>
              <a:rPr lang="en-US" sz="3400" dirty="0" smtClean="0">
                <a:latin typeface="Arial" pitchFamily="34" charset="0"/>
                <a:cs typeface="Arial" pitchFamily="34" charset="0"/>
              </a:rPr>
              <a:t> </a:t>
            </a:r>
          </a:p>
          <a:p>
            <a:pPr>
              <a:buNone/>
            </a:pPr>
            <a:r>
              <a:rPr lang="en-US" sz="3700" b="1" dirty="0" smtClean="0">
                <a:latin typeface="Arial" pitchFamily="34" charset="0"/>
                <a:cs typeface="Arial" pitchFamily="34" charset="0"/>
              </a:rPr>
              <a:t>Mandarin Business Programmes</a:t>
            </a:r>
            <a:endParaRPr lang="en-US" sz="3700" dirty="0" smtClean="0">
              <a:latin typeface="Arial" pitchFamily="34" charset="0"/>
              <a:cs typeface="Arial" pitchFamily="34" charset="0"/>
            </a:endParaRPr>
          </a:p>
          <a:p>
            <a:pPr>
              <a:buNone/>
            </a:pPr>
            <a:r>
              <a:rPr lang="en-US" sz="3400" dirty="0" smtClean="0">
                <a:latin typeface="Arial" pitchFamily="34" charset="0"/>
                <a:cs typeface="Arial" pitchFamily="34" charset="0"/>
              </a:rPr>
              <a:t> </a:t>
            </a:r>
          </a:p>
          <a:p>
            <a:pPr>
              <a:buNone/>
            </a:pPr>
            <a:r>
              <a:rPr lang="en-US" sz="3400" dirty="0" smtClean="0">
                <a:latin typeface="Arial" pitchFamily="34" charset="0"/>
                <a:cs typeface="Arial" pitchFamily="34" charset="0"/>
              </a:rPr>
              <a:t>Coleman College's Mandarin programmes in Business is designed to meet current industry needs</a:t>
            </a:r>
          </a:p>
          <a:p>
            <a:pPr>
              <a:buNone/>
            </a:pPr>
            <a:r>
              <a:rPr lang="en-US" sz="3400" b="1" dirty="0" smtClean="0">
                <a:latin typeface="Arial" pitchFamily="34" charset="0"/>
                <a:cs typeface="Arial" pitchFamily="34" charset="0"/>
              </a:rPr>
              <a:t>In </a:t>
            </a:r>
            <a:r>
              <a:rPr lang="en-US" sz="3400" dirty="0" smtClean="0">
                <a:latin typeface="Arial" pitchFamily="34" charset="0"/>
                <a:cs typeface="Arial" pitchFamily="34" charset="0"/>
              </a:rPr>
              <a:t>China. The programmes enhance students’ academic knowledge in specific areas and equip</a:t>
            </a:r>
          </a:p>
          <a:p>
            <a:pPr>
              <a:buNone/>
            </a:pPr>
            <a:r>
              <a:rPr lang="en-US" sz="3400" dirty="0" smtClean="0">
                <a:latin typeface="Arial" pitchFamily="34" charset="0"/>
                <a:cs typeface="Arial" pitchFamily="34" charset="0"/>
              </a:rPr>
              <a:t>them with competitive operational skills to meet the challenges in an international commercial</a:t>
            </a:r>
          </a:p>
          <a:p>
            <a:pPr>
              <a:buNone/>
            </a:pPr>
            <a:r>
              <a:rPr lang="en-US" sz="3400" dirty="0" smtClean="0">
                <a:latin typeface="Arial" pitchFamily="34" charset="0"/>
                <a:cs typeface="Arial" pitchFamily="34" charset="0"/>
              </a:rPr>
              <a:t>environment.</a:t>
            </a:r>
          </a:p>
          <a:p>
            <a:pPr>
              <a:buNone/>
            </a:pPr>
            <a:endParaRPr lang="en-US" sz="34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172200" cy="700616"/>
          </a:xfrm>
        </p:spPr>
        <p:txBody>
          <a:bodyPr>
            <a:normAutofit/>
          </a:bodyPr>
          <a:lstStyle/>
          <a:p>
            <a:pPr algn="l"/>
            <a:r>
              <a:rPr lang="en-US" sz="1400" b="1" dirty="0" smtClean="0">
                <a:latin typeface="Arial" pitchFamily="34" charset="0"/>
                <a:cs typeface="Arial" pitchFamily="34" charset="0"/>
              </a:rPr>
              <a:t>Department of Higher Education</a:t>
            </a:r>
            <a:endParaRPr lang="en-US" sz="1400" b="1" dirty="0">
              <a:latin typeface="Arial" pitchFamily="34" charset="0"/>
              <a:cs typeface="Arial" pitchFamily="34" charset="0"/>
            </a:endParaRPr>
          </a:p>
        </p:txBody>
      </p:sp>
      <p:sp>
        <p:nvSpPr>
          <p:cNvPr id="3" name="Content Placeholder 2"/>
          <p:cNvSpPr>
            <a:spLocks noGrp="1"/>
          </p:cNvSpPr>
          <p:nvPr>
            <p:ph idx="1"/>
          </p:nvPr>
        </p:nvSpPr>
        <p:spPr>
          <a:xfrm>
            <a:off x="304800" y="609600"/>
            <a:ext cx="6248400" cy="8229600"/>
          </a:xfrm>
        </p:spPr>
        <p:txBody>
          <a:bodyPr>
            <a:normAutofit fontScale="25000" lnSpcReduction="20000"/>
          </a:bodyPr>
          <a:lstStyle/>
          <a:p>
            <a:pPr>
              <a:buNone/>
            </a:pPr>
            <a:r>
              <a:rPr lang="en-US" sz="4800" b="1" dirty="0" smtClean="0">
                <a:latin typeface="Arial" pitchFamily="34" charset="0"/>
                <a:cs typeface="Arial" pitchFamily="34" charset="0"/>
              </a:rPr>
              <a:t>Hospitality &amp; Management</a:t>
            </a:r>
          </a:p>
          <a:p>
            <a:pPr>
              <a:buNone/>
            </a:pPr>
            <a:r>
              <a:rPr lang="en-US" sz="4400" b="1" dirty="0" smtClean="0">
                <a:latin typeface="Arial" pitchFamily="34" charset="0"/>
                <a:cs typeface="Arial" pitchFamily="34" charset="0"/>
              </a:rPr>
              <a:t> </a:t>
            </a:r>
            <a:endParaRPr lang="en-US" sz="4400" dirty="0" smtClean="0">
              <a:latin typeface="Arial" pitchFamily="34" charset="0"/>
              <a:cs typeface="Arial" pitchFamily="34" charset="0"/>
            </a:endParaRPr>
          </a:p>
          <a:p>
            <a:pPr algn="just">
              <a:buNone/>
            </a:pPr>
            <a:r>
              <a:rPr lang="en-US" sz="4400" dirty="0" smtClean="0">
                <a:latin typeface="Arial" pitchFamily="34" charset="0"/>
                <a:cs typeface="Arial" pitchFamily="34" charset="0"/>
              </a:rPr>
              <a:t>Coleman College conducts programmes leading to the award of Certificate, Diploma and</a:t>
            </a:r>
          </a:p>
          <a:p>
            <a:pPr algn="just">
              <a:buNone/>
            </a:pPr>
            <a:r>
              <a:rPr lang="en-US" sz="4400" dirty="0" smtClean="0">
                <a:latin typeface="Arial" pitchFamily="34" charset="0"/>
                <a:cs typeface="Arial" pitchFamily="34" charset="0"/>
              </a:rPr>
              <a:t>Advanced Diploma levels to equip students with the knowledge and understanding of the</a:t>
            </a:r>
          </a:p>
          <a:p>
            <a:pPr algn="just">
              <a:buNone/>
            </a:pPr>
            <a:r>
              <a:rPr lang="en-US" sz="4400" dirty="0" smtClean="0">
                <a:latin typeface="Arial" pitchFamily="34" charset="0"/>
                <a:cs typeface="Arial" pitchFamily="34" charset="0"/>
              </a:rPr>
              <a:t>hospitality and tourism industry. At the Diploma  and Advanced Diploma levels, students develop</a:t>
            </a:r>
          </a:p>
          <a:p>
            <a:pPr algn="just">
              <a:buNone/>
            </a:pPr>
            <a:r>
              <a:rPr lang="en-US" sz="4400" dirty="0" smtClean="0">
                <a:latin typeface="Arial" pitchFamily="34" charset="0"/>
                <a:cs typeface="Arial" pitchFamily="34" charset="0"/>
              </a:rPr>
              <a:t>an in-depth understanding of front-end operations and back-end process of the hospitality</a:t>
            </a:r>
          </a:p>
          <a:p>
            <a:pPr algn="just">
              <a:buNone/>
            </a:pPr>
            <a:r>
              <a:rPr lang="en-US" sz="4400" dirty="0" smtClean="0">
                <a:latin typeface="Arial" pitchFamily="34" charset="0"/>
                <a:cs typeface="Arial" pitchFamily="34" charset="0"/>
              </a:rPr>
              <a:t>business through a combination of both classroom learning and on-the–job training (OJT). This</a:t>
            </a:r>
          </a:p>
          <a:p>
            <a:pPr algn="just">
              <a:buNone/>
            </a:pPr>
            <a:r>
              <a:rPr lang="en-US" sz="4400" dirty="0" smtClean="0">
                <a:latin typeface="Arial" pitchFamily="34" charset="0"/>
                <a:cs typeface="Arial" pitchFamily="34" charset="0"/>
              </a:rPr>
              <a:t>prepares students for careers in all aspects of the vast and varied industry, from commercial tour</a:t>
            </a:r>
          </a:p>
          <a:p>
            <a:pPr algn="just">
              <a:buNone/>
            </a:pPr>
            <a:r>
              <a:rPr lang="en-US" sz="4400" dirty="0" smtClean="0">
                <a:latin typeface="Arial" pitchFamily="34" charset="0"/>
                <a:cs typeface="Arial" pitchFamily="34" charset="0"/>
              </a:rPr>
              <a:t>operation to national tourism activities, management of hotels from small family-run operations to</a:t>
            </a:r>
          </a:p>
          <a:p>
            <a:pPr algn="just">
              <a:buNone/>
            </a:pPr>
            <a:r>
              <a:rPr lang="en-US" sz="4400" dirty="0" smtClean="0">
                <a:latin typeface="Arial" pitchFamily="34" charset="0"/>
                <a:cs typeface="Arial" pitchFamily="34" charset="0"/>
              </a:rPr>
              <a:t>major international chains. Recognising the growth of the Chinese market in Asia, Coleman</a:t>
            </a:r>
          </a:p>
          <a:p>
            <a:pPr algn="just">
              <a:buNone/>
            </a:pPr>
            <a:r>
              <a:rPr lang="en-US" sz="4400" dirty="0" smtClean="0">
                <a:latin typeface="Arial" pitchFamily="34" charset="0"/>
                <a:cs typeface="Arial" pitchFamily="34" charset="0"/>
              </a:rPr>
              <a:t>College also run this programme in Mandarin.</a:t>
            </a:r>
          </a:p>
          <a:p>
            <a:pPr>
              <a:buNone/>
            </a:pPr>
            <a:r>
              <a:rPr lang="en-US" sz="4400" dirty="0" smtClean="0">
                <a:latin typeface="Arial" pitchFamily="34" charset="0"/>
                <a:cs typeface="Arial" pitchFamily="34" charset="0"/>
              </a:rPr>
              <a:t> </a:t>
            </a:r>
          </a:p>
          <a:p>
            <a:pPr>
              <a:buNone/>
            </a:pPr>
            <a:r>
              <a:rPr lang="en-US" sz="4800" b="1" dirty="0" smtClean="0">
                <a:latin typeface="Arial" pitchFamily="34" charset="0"/>
                <a:cs typeface="Arial" pitchFamily="34" charset="0"/>
              </a:rPr>
              <a:t>BTEC Business Programmes</a:t>
            </a:r>
            <a:endParaRPr lang="en-US" sz="4800" dirty="0" smtClean="0">
              <a:latin typeface="Arial" pitchFamily="34" charset="0"/>
              <a:cs typeface="Arial" pitchFamily="34" charset="0"/>
            </a:endParaRPr>
          </a:p>
          <a:p>
            <a:pPr>
              <a:buNone/>
            </a:pPr>
            <a:r>
              <a:rPr lang="en-US" sz="4400" b="1" dirty="0" smtClean="0">
                <a:latin typeface="Arial" pitchFamily="34" charset="0"/>
                <a:cs typeface="Arial" pitchFamily="34" charset="0"/>
              </a:rPr>
              <a:t> </a:t>
            </a:r>
            <a:endParaRPr lang="en-US" sz="4400" dirty="0" smtClean="0">
              <a:latin typeface="Arial" pitchFamily="34" charset="0"/>
              <a:cs typeface="Arial" pitchFamily="34" charset="0"/>
            </a:endParaRPr>
          </a:p>
          <a:p>
            <a:pPr>
              <a:buNone/>
            </a:pPr>
            <a:r>
              <a:rPr lang="en-US" sz="4400" dirty="0" smtClean="0">
                <a:latin typeface="Arial" pitchFamily="34" charset="0"/>
                <a:cs typeface="Arial" pitchFamily="34" charset="0"/>
              </a:rPr>
              <a:t>Coleman College offers the BTEC Diploma programmes which provide a suite of specialist</a:t>
            </a:r>
          </a:p>
          <a:p>
            <a:pPr>
              <a:buNone/>
            </a:pPr>
            <a:r>
              <a:rPr lang="en-US" sz="4400" dirty="0" smtClean="0">
                <a:latin typeface="Arial" pitchFamily="34" charset="0"/>
                <a:cs typeface="Arial" pitchFamily="34" charset="0"/>
              </a:rPr>
              <a:t>vocational learning qualifications in the fields of Finance, Management, Marketing, Human</a:t>
            </a:r>
          </a:p>
          <a:p>
            <a:pPr>
              <a:buNone/>
            </a:pPr>
            <a:r>
              <a:rPr lang="en-US" sz="4400" dirty="0" smtClean="0">
                <a:latin typeface="Arial" pitchFamily="34" charset="0"/>
                <a:cs typeface="Arial" pitchFamily="34" charset="0"/>
              </a:rPr>
              <a:t>Resources and Information Technology.  Level 4 and 5 reflect the requirements of professional</a:t>
            </a:r>
          </a:p>
          <a:p>
            <a:pPr>
              <a:buNone/>
            </a:pPr>
            <a:r>
              <a:rPr lang="en-US" sz="4400" dirty="0" smtClean="0">
                <a:latin typeface="Arial" pitchFamily="34" charset="0"/>
                <a:cs typeface="Arial" pitchFamily="34" charset="0"/>
              </a:rPr>
              <a:t>organisations and meets the National Occupational Standards for each sector or industry.  With</a:t>
            </a:r>
          </a:p>
          <a:p>
            <a:pPr>
              <a:buNone/>
            </a:pPr>
            <a:r>
              <a:rPr lang="en-US" sz="4400" dirty="0" smtClean="0">
                <a:latin typeface="Arial" pitchFamily="34" charset="0"/>
                <a:cs typeface="Arial" pitchFamily="34" charset="0"/>
              </a:rPr>
              <a:t>strong emphasis on the development of practical skills alongside specialist knowledge and</a:t>
            </a:r>
          </a:p>
          <a:p>
            <a:pPr>
              <a:buNone/>
            </a:pPr>
            <a:r>
              <a:rPr lang="en-US" sz="4400" dirty="0" smtClean="0">
                <a:latin typeface="Arial" pitchFamily="34" charset="0"/>
                <a:cs typeface="Arial" pitchFamily="34" charset="0"/>
              </a:rPr>
              <a:t>understanding for the sector, the BTEC programmes are recognised internationally, not only by</a:t>
            </a:r>
          </a:p>
          <a:p>
            <a:pPr>
              <a:buNone/>
            </a:pPr>
            <a:r>
              <a:rPr lang="en-US" sz="4400" dirty="0" smtClean="0">
                <a:latin typeface="Arial" pitchFamily="34" charset="0"/>
                <a:cs typeface="Arial" pitchFamily="34" charset="0"/>
              </a:rPr>
              <a:t>employers as providing learners with the key concepts and practical skills for direct progression to</a:t>
            </a:r>
          </a:p>
          <a:p>
            <a:pPr>
              <a:buNone/>
            </a:pPr>
            <a:r>
              <a:rPr lang="en-US" sz="4400" dirty="0" smtClean="0">
                <a:latin typeface="Arial" pitchFamily="34" charset="0"/>
                <a:cs typeface="Arial" pitchFamily="34" charset="0"/>
              </a:rPr>
              <a:t>various universities and professional bodies such as the Association of Chartered Certified</a:t>
            </a:r>
          </a:p>
          <a:p>
            <a:pPr>
              <a:buNone/>
            </a:pPr>
            <a:r>
              <a:rPr lang="en-US" sz="4400" dirty="0" smtClean="0">
                <a:latin typeface="Arial" pitchFamily="34" charset="0"/>
                <a:cs typeface="Arial" pitchFamily="34" charset="0"/>
              </a:rPr>
              <a:t>Accountants (ACCA), the Chartered Institute of Bankers (CIB),the Chartered Institute of</a:t>
            </a:r>
          </a:p>
          <a:p>
            <a:pPr>
              <a:buNone/>
            </a:pPr>
            <a:r>
              <a:rPr lang="en-US" sz="4400" dirty="0" smtClean="0">
                <a:latin typeface="Arial" pitchFamily="34" charset="0"/>
                <a:cs typeface="Arial" pitchFamily="34" charset="0"/>
              </a:rPr>
              <a:t>Management Accountants (CIMA), and the Chartered Institute of Marketing (CIM).</a:t>
            </a:r>
            <a:r>
              <a:rPr lang="en-US" sz="4400" b="1" dirty="0" smtClean="0">
                <a:latin typeface="Arial" pitchFamily="34" charset="0"/>
                <a:cs typeface="Arial" pitchFamily="34" charset="0"/>
              </a:rPr>
              <a:t> </a:t>
            </a:r>
            <a:endParaRPr lang="en-US" sz="4400" dirty="0" smtClean="0">
              <a:latin typeface="Arial" pitchFamily="34" charset="0"/>
              <a:cs typeface="Arial" pitchFamily="34" charset="0"/>
            </a:endParaRPr>
          </a:p>
          <a:p>
            <a:pPr>
              <a:buNone/>
            </a:pPr>
            <a:r>
              <a:rPr lang="en-US" sz="4400" b="1" dirty="0" smtClean="0">
                <a:latin typeface="Arial" pitchFamily="34" charset="0"/>
                <a:cs typeface="Arial" pitchFamily="34" charset="0"/>
              </a:rPr>
              <a:t> </a:t>
            </a:r>
            <a:endParaRPr lang="en-US" sz="4400" dirty="0" smtClean="0">
              <a:latin typeface="Arial" pitchFamily="34" charset="0"/>
              <a:cs typeface="Arial" pitchFamily="34" charset="0"/>
            </a:endParaRPr>
          </a:p>
          <a:p>
            <a:pPr>
              <a:buNone/>
            </a:pPr>
            <a:r>
              <a:rPr lang="en-US" sz="4800" b="1" dirty="0" smtClean="0">
                <a:latin typeface="Arial" pitchFamily="34" charset="0"/>
                <a:cs typeface="Arial" pitchFamily="34" charset="0"/>
              </a:rPr>
              <a:t>Sports Management</a:t>
            </a:r>
            <a:endParaRPr lang="en-US" sz="4800" dirty="0" smtClean="0">
              <a:latin typeface="Arial" pitchFamily="34" charset="0"/>
              <a:cs typeface="Arial" pitchFamily="34" charset="0"/>
            </a:endParaRPr>
          </a:p>
          <a:p>
            <a:pPr>
              <a:buNone/>
            </a:pPr>
            <a:r>
              <a:rPr lang="en-US" sz="4400" b="1" dirty="0" smtClean="0">
                <a:latin typeface="Arial" pitchFamily="34" charset="0"/>
                <a:cs typeface="Arial" pitchFamily="34" charset="0"/>
              </a:rPr>
              <a:t> </a:t>
            </a:r>
            <a:endParaRPr lang="en-US" sz="4400" dirty="0" smtClean="0">
              <a:latin typeface="Arial" pitchFamily="34" charset="0"/>
              <a:cs typeface="Arial" pitchFamily="34" charset="0"/>
            </a:endParaRPr>
          </a:p>
          <a:p>
            <a:pPr>
              <a:buNone/>
            </a:pPr>
            <a:r>
              <a:rPr lang="en-US" sz="4400" dirty="0" smtClean="0">
                <a:latin typeface="Arial" pitchFamily="34" charset="0"/>
                <a:cs typeface="Arial" pitchFamily="34" charset="0"/>
              </a:rPr>
              <a:t>Coleman College collaborates with the United States Sports Academy (USSA) to bring quality</a:t>
            </a:r>
          </a:p>
          <a:p>
            <a:pPr>
              <a:buNone/>
            </a:pPr>
            <a:r>
              <a:rPr lang="en-US" sz="4400" dirty="0" smtClean="0">
                <a:latin typeface="Arial" pitchFamily="34" charset="0"/>
                <a:cs typeface="Arial" pitchFamily="34" charset="0"/>
              </a:rPr>
              <a:t>training programmes to meet the increasing demand for trained professionals in the sports,</a:t>
            </a:r>
          </a:p>
          <a:p>
            <a:pPr>
              <a:buNone/>
            </a:pPr>
            <a:r>
              <a:rPr lang="en-US" sz="4400" dirty="0" smtClean="0">
                <a:latin typeface="Arial" pitchFamily="34" charset="0"/>
                <a:cs typeface="Arial" pitchFamily="34" charset="0"/>
              </a:rPr>
              <a:t>wellness and recreation industry. It also offers a Diploma in Sports and Exercise which is linked to</a:t>
            </a:r>
          </a:p>
          <a:p>
            <a:pPr>
              <a:buNone/>
            </a:pPr>
            <a:r>
              <a:rPr lang="en-US" sz="4400" dirty="0" smtClean="0">
                <a:latin typeface="Arial" pitchFamily="34" charset="0"/>
                <a:cs typeface="Arial" pitchFamily="34" charset="0"/>
              </a:rPr>
              <a:t>BTEC.</a:t>
            </a:r>
          </a:p>
          <a:p>
            <a:pPr>
              <a:buNone/>
            </a:pPr>
            <a:r>
              <a:rPr lang="en-US" sz="4400" dirty="0" smtClean="0">
                <a:latin typeface="Arial" pitchFamily="34" charset="0"/>
                <a:cs typeface="Arial" pitchFamily="34" charset="0"/>
              </a:rPr>
              <a:t> </a:t>
            </a:r>
          </a:p>
          <a:p>
            <a:pPr>
              <a:buNone/>
            </a:pPr>
            <a:r>
              <a:rPr lang="en-US" sz="4800" b="1" dirty="0" smtClean="0">
                <a:latin typeface="Arial" pitchFamily="34" charset="0"/>
                <a:cs typeface="Arial" pitchFamily="34" charset="0"/>
              </a:rPr>
              <a:t>Holiday Programmes and Summer Camps</a:t>
            </a:r>
            <a:endParaRPr lang="en-US" sz="4800" dirty="0" smtClean="0">
              <a:latin typeface="Arial" pitchFamily="34" charset="0"/>
              <a:cs typeface="Arial" pitchFamily="34" charset="0"/>
            </a:endParaRPr>
          </a:p>
          <a:p>
            <a:pPr>
              <a:buNone/>
            </a:pPr>
            <a:r>
              <a:rPr lang="en-US" sz="4400" b="1" dirty="0" smtClean="0">
                <a:latin typeface="Arial" pitchFamily="34" charset="0"/>
                <a:cs typeface="Arial" pitchFamily="34" charset="0"/>
              </a:rPr>
              <a:t> </a:t>
            </a:r>
            <a:endParaRPr lang="en-US" sz="4400" dirty="0" smtClean="0">
              <a:latin typeface="Arial" pitchFamily="34" charset="0"/>
              <a:cs typeface="Arial" pitchFamily="34" charset="0"/>
            </a:endParaRPr>
          </a:p>
          <a:p>
            <a:pPr>
              <a:buNone/>
            </a:pPr>
            <a:r>
              <a:rPr lang="en-US" sz="4400" dirty="0" smtClean="0">
                <a:latin typeface="Arial" pitchFamily="34" charset="0"/>
                <a:cs typeface="Arial" pitchFamily="34" charset="0"/>
              </a:rPr>
              <a:t>Coleman College is one of the leading private schools providing a wide range of holiday</a:t>
            </a:r>
          </a:p>
          <a:p>
            <a:pPr>
              <a:buNone/>
            </a:pPr>
            <a:r>
              <a:rPr lang="en-US" sz="4400" dirty="0" smtClean="0">
                <a:latin typeface="Arial" pitchFamily="34" charset="0"/>
                <a:cs typeface="Arial" pitchFamily="34" charset="0"/>
              </a:rPr>
              <a:t>programmes to meet the needs of students in China, Korea, Vietnam, Indonesia, Thailand,</a:t>
            </a:r>
          </a:p>
          <a:p>
            <a:pPr>
              <a:buNone/>
            </a:pPr>
            <a:r>
              <a:rPr lang="en-US" sz="4400" dirty="0" smtClean="0">
                <a:latin typeface="Arial" pitchFamily="34" charset="0"/>
                <a:cs typeface="Arial" pitchFamily="34" charset="0"/>
              </a:rPr>
              <a:t>Malaysia, Myanmar, Cambodia, Japan, Taiwan, Russia, and other counties in the region. </a:t>
            </a:r>
          </a:p>
          <a:p>
            <a:pPr>
              <a:buNone/>
            </a:pPr>
            <a:r>
              <a:rPr lang="en-US" sz="4400" dirty="0" smtClean="0">
                <a:latin typeface="Arial" pitchFamily="34" charset="0"/>
                <a:cs typeface="Arial" pitchFamily="34" charset="0"/>
              </a:rPr>
              <a:t> </a:t>
            </a:r>
          </a:p>
          <a:p>
            <a:pPr>
              <a:buNone/>
            </a:pPr>
            <a:r>
              <a:rPr lang="en-US" sz="4400" dirty="0" smtClean="0">
                <a:latin typeface="Arial" pitchFamily="34" charset="0"/>
                <a:cs typeface="Arial" pitchFamily="34" charset="0"/>
              </a:rPr>
              <a:t>These programmes are aimed at foreign students who may want to spend part of or their entire</a:t>
            </a:r>
          </a:p>
          <a:p>
            <a:pPr>
              <a:buNone/>
            </a:pPr>
            <a:r>
              <a:rPr lang="en-US" sz="4400" dirty="0" smtClean="0">
                <a:latin typeface="Arial" pitchFamily="34" charset="0"/>
                <a:cs typeface="Arial" pitchFamily="34" charset="0"/>
              </a:rPr>
              <a:t>school holidays in Singapore to acquire a basic proficiency in the English language, as well as</a:t>
            </a:r>
          </a:p>
          <a:p>
            <a:pPr>
              <a:buNone/>
            </a:pPr>
            <a:r>
              <a:rPr lang="en-US" sz="4400" dirty="0" smtClean="0">
                <a:latin typeface="Arial" pitchFamily="34" charset="0"/>
                <a:cs typeface="Arial" pitchFamily="34" charset="0"/>
              </a:rPr>
              <a:t>visit tourist attractions in Singapore and interact with other international students.  </a:t>
            </a:r>
          </a:p>
          <a:p>
            <a:pPr>
              <a:buNone/>
            </a:pPr>
            <a:r>
              <a:rPr lang="en-US" sz="4400" dirty="0" smtClean="0">
                <a:latin typeface="Arial" pitchFamily="34" charset="0"/>
                <a:cs typeface="Arial" pitchFamily="34" charset="0"/>
              </a:rPr>
              <a:t> </a:t>
            </a:r>
          </a:p>
          <a:p>
            <a:pPr>
              <a:buNone/>
            </a:pPr>
            <a:r>
              <a:rPr lang="en-US" sz="4400" dirty="0" smtClean="0">
                <a:latin typeface="Arial" pitchFamily="34" charset="0"/>
                <a:cs typeface="Arial" pitchFamily="34" charset="0"/>
              </a:rPr>
              <a:t>Since 1993, more than 5,000 students from the region have benefitted from Coleman’s holiday</a:t>
            </a:r>
          </a:p>
          <a:p>
            <a:pPr>
              <a:buNone/>
            </a:pPr>
            <a:r>
              <a:rPr lang="en-US" sz="4400" dirty="0" smtClean="0">
                <a:latin typeface="Arial" pitchFamily="34" charset="0"/>
                <a:cs typeface="Arial" pitchFamily="34" charset="0"/>
              </a:rPr>
              <a:t>programmes.</a:t>
            </a:r>
          </a:p>
          <a:p>
            <a:pPr>
              <a:buNone/>
            </a:pPr>
            <a:r>
              <a:rPr lang="en-US" sz="4400" dirty="0" smtClean="0"/>
              <a:t> </a:t>
            </a:r>
            <a:endParaRPr lang="en-US"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600"/>
            <a:ext cx="6858000" cy="8153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152400"/>
            <a:ext cx="5616624" cy="369332"/>
          </a:xfrm>
          <a:prstGeom prst="rect">
            <a:avLst/>
          </a:prstGeom>
          <a:noFill/>
        </p:spPr>
        <p:txBody>
          <a:bodyPr wrap="square" rtlCol="0">
            <a:spAutoFit/>
          </a:bodyPr>
          <a:lstStyle/>
          <a:p>
            <a:r>
              <a:rPr lang="en-SG" b="1" dirty="0" smtClean="0">
                <a:latin typeface="Arial" pitchFamily="34" charset="0"/>
                <a:cs typeface="Arial" pitchFamily="34" charset="0"/>
              </a:rPr>
              <a:t>Our Education Programmes</a:t>
            </a:r>
            <a:endParaRPr lang="en-SG" b="1" dirty="0">
              <a:latin typeface="Arial" pitchFamily="34" charset="0"/>
              <a:cs typeface="Arial" pitchFamily="34" charset="0"/>
            </a:endParaRPr>
          </a:p>
        </p:txBody>
      </p:sp>
      <p:sp>
        <p:nvSpPr>
          <p:cNvPr id="3" name="Rectangle 2"/>
          <p:cNvSpPr/>
          <p:nvPr/>
        </p:nvSpPr>
        <p:spPr>
          <a:xfrm>
            <a:off x="152400" y="533400"/>
            <a:ext cx="6705600" cy="8382000"/>
          </a:xfrm>
          <a:prstGeom prst="rect">
            <a:avLst/>
          </a:prstGeom>
        </p:spPr>
        <p:txBody>
          <a:bodyPr wrap="square">
            <a:spAutoFit/>
          </a:bodyPr>
          <a:lstStyle/>
          <a:p>
            <a:endParaRPr lang="en-SG" sz="1000" b="1" i="1" dirty="0" smtClean="0"/>
          </a:p>
          <a:p>
            <a:r>
              <a:rPr lang="en-SG" sz="1500" b="1" i="1" dirty="0" smtClean="0">
                <a:solidFill>
                  <a:schemeClr val="bg1"/>
                </a:solidFill>
                <a:latin typeface="Arial" pitchFamily="34" charset="0"/>
                <a:cs typeface="Arial" pitchFamily="34" charset="0"/>
              </a:rPr>
              <a:t>English Language</a:t>
            </a:r>
          </a:p>
          <a:p>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Certificate in English for Foreigner</a:t>
            </a:r>
          </a:p>
          <a:p>
            <a:pPr>
              <a:buFont typeface="Wingdings" pitchFamily="2" charset="2"/>
              <a:buChar char="v"/>
            </a:pPr>
            <a:endParaRPr lang="en-SG" sz="1000" dirty="0" smtClean="0">
              <a:latin typeface="Arial" pitchFamily="34" charset="0"/>
              <a:cs typeface="Arial" pitchFamily="34" charset="0"/>
            </a:endParaRPr>
          </a:p>
          <a:p>
            <a:r>
              <a:rPr lang="en-SG" sz="1500" b="1" i="1" dirty="0" smtClean="0">
                <a:solidFill>
                  <a:schemeClr val="bg1"/>
                </a:solidFill>
                <a:latin typeface="Arial" pitchFamily="34" charset="0"/>
                <a:cs typeface="Arial" pitchFamily="34" charset="0"/>
              </a:rPr>
              <a:t>Preparatory Course</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Preparatory course for admission to Government School (Primary Level)</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Preparatory course for Cambridge Certificate of Education (‘O’ Level)</a:t>
            </a:r>
          </a:p>
          <a:p>
            <a:r>
              <a:rPr lang="en-SG" sz="1400" dirty="0" smtClean="0">
                <a:latin typeface="Arial" pitchFamily="34" charset="0"/>
                <a:cs typeface="Arial" pitchFamily="34" charset="0"/>
              </a:rPr>
              <a:t>    Examination</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Preparatory course for Cambridge Certificate of Education (‘A’ Level) </a:t>
            </a:r>
          </a:p>
          <a:p>
            <a:r>
              <a:rPr lang="en-SG" sz="1400" dirty="0" smtClean="0">
                <a:latin typeface="Arial" pitchFamily="34" charset="0"/>
                <a:cs typeface="Arial" pitchFamily="34" charset="0"/>
              </a:rPr>
              <a:t>    Examination</a:t>
            </a:r>
          </a:p>
          <a:p>
            <a:pPr>
              <a:buFont typeface="Wingdings" pitchFamily="2" charset="2"/>
              <a:buChar char="v"/>
            </a:pPr>
            <a:endParaRPr lang="en-SG" sz="1000" dirty="0" smtClean="0">
              <a:latin typeface="Arial" pitchFamily="34" charset="0"/>
              <a:cs typeface="Arial" pitchFamily="34" charset="0"/>
            </a:endParaRPr>
          </a:p>
          <a:p>
            <a:r>
              <a:rPr lang="en-SG" sz="1500" b="1" i="1" dirty="0" smtClean="0">
                <a:solidFill>
                  <a:schemeClr val="bg1"/>
                </a:solidFill>
                <a:latin typeface="Arial" pitchFamily="34" charset="0"/>
                <a:cs typeface="Arial" pitchFamily="34" charset="0"/>
              </a:rPr>
              <a:t>Certificate Courses</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Certificate in International Food  and Beverage Operations (with industrial  </a:t>
            </a:r>
          </a:p>
          <a:p>
            <a:r>
              <a:rPr lang="en-SG" sz="1400" dirty="0" smtClean="0">
                <a:latin typeface="Arial" pitchFamily="34" charset="0"/>
                <a:cs typeface="Arial" pitchFamily="34" charset="0"/>
              </a:rPr>
              <a:t>    attachment)</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Certificate in Tourism and Hospitality Management</a:t>
            </a:r>
          </a:p>
          <a:p>
            <a:pPr>
              <a:buFont typeface="Wingdings" pitchFamily="2" charset="2"/>
              <a:buChar char="v"/>
            </a:pPr>
            <a:endParaRPr lang="en-SG" sz="1000" dirty="0" smtClean="0">
              <a:latin typeface="Arial" pitchFamily="34" charset="0"/>
              <a:cs typeface="Arial" pitchFamily="34" charset="0"/>
            </a:endParaRPr>
          </a:p>
          <a:p>
            <a:r>
              <a:rPr lang="en-SG" sz="1500" b="1" i="1" dirty="0" smtClean="0">
                <a:solidFill>
                  <a:schemeClr val="bg1"/>
                </a:solidFill>
                <a:latin typeface="Arial" pitchFamily="34" charset="0"/>
                <a:cs typeface="Arial" pitchFamily="34" charset="0"/>
              </a:rPr>
              <a:t>Diploma Courses</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Diploma in International Hospitality Management (with industrial attachment)</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Diploma in International Tourism Management (with industrial attachment)</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Diploma in Sport and Exercise Science</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Specialist Diploma in Global Logistics Management</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Pearson BETC Level 3 Diploma in Business (QCF)</a:t>
            </a:r>
          </a:p>
          <a:p>
            <a:endParaRPr lang="en-SG" sz="1000" dirty="0" smtClean="0">
              <a:latin typeface="Arial" pitchFamily="34" charset="0"/>
              <a:cs typeface="Arial" pitchFamily="34" charset="0"/>
            </a:endParaRPr>
          </a:p>
          <a:p>
            <a:r>
              <a:rPr lang="en-SG" sz="1500" b="1" i="1" dirty="0" smtClean="0">
                <a:solidFill>
                  <a:schemeClr val="bg1"/>
                </a:solidFill>
                <a:latin typeface="Arial" pitchFamily="34" charset="0"/>
                <a:cs typeface="Arial" pitchFamily="34" charset="0"/>
              </a:rPr>
              <a:t>Advanced Diploma Courses</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Advanced Diploma in Tourism and Hospitality Management (with industrial </a:t>
            </a:r>
          </a:p>
          <a:p>
            <a:r>
              <a:rPr lang="en-SG" sz="1400" dirty="0" smtClean="0">
                <a:latin typeface="Arial" pitchFamily="34" charset="0"/>
                <a:cs typeface="Arial" pitchFamily="34" charset="0"/>
              </a:rPr>
              <a:t>    attachment)</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Advanced Diploma in Sport and Exercise Science</a:t>
            </a:r>
          </a:p>
          <a:p>
            <a:pPr>
              <a:buFont typeface="Wingdings" pitchFamily="2" charset="2"/>
              <a:buChar char="v"/>
            </a:pPr>
            <a:endParaRPr lang="en-SG" sz="1000" dirty="0" smtClean="0">
              <a:latin typeface="Arial" pitchFamily="34" charset="0"/>
              <a:cs typeface="Arial" pitchFamily="34" charset="0"/>
            </a:endParaRPr>
          </a:p>
          <a:p>
            <a:pPr>
              <a:buFont typeface="Wingdings" pitchFamily="2" charset="2"/>
              <a:buChar char="v"/>
            </a:pPr>
            <a:r>
              <a:rPr lang="en-SG" sz="1400" dirty="0" smtClean="0">
                <a:latin typeface="Arial" pitchFamily="34" charset="0"/>
                <a:cs typeface="Arial" pitchFamily="34" charset="0"/>
              </a:rPr>
              <a:t> Pearson BETC Level 5 HND Diploma in Business (QCF)</a:t>
            </a:r>
          </a:p>
          <a:p>
            <a:pPr>
              <a:buFont typeface="Wingdings" pitchFamily="2" charset="2"/>
              <a:buChar char="v"/>
            </a:pPr>
            <a:endParaRPr lang="en-SG" sz="1200" dirty="0" smtClean="0"/>
          </a:p>
          <a:p>
            <a:endParaRPr lang="en-SG" sz="1200" dirty="0" smtClean="0"/>
          </a:p>
        </p:txBody>
      </p:sp>
    </p:spTree>
    <p:extLst>
      <p:ext uri="{BB962C8B-B14F-4D97-AF65-F5344CB8AC3E}">
        <p14:creationId xmlns:p14="http://schemas.microsoft.com/office/powerpoint/2010/main" val="2740157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6541</TotalTime>
  <Words>895</Words>
  <Application>Microsoft Office PowerPoint</Application>
  <PresentationFormat>On-screen Show (4:3)</PresentationFormat>
  <Paragraphs>245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SimSun</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Our Programme</vt:lpstr>
      <vt:lpstr>Department of Higher Education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 Boon-Seng</dc:creator>
  <cp:lastModifiedBy>Yee Chay</cp:lastModifiedBy>
  <cp:revision>246</cp:revision>
  <dcterms:created xsi:type="dcterms:W3CDTF">2016-01-05T10:06:06Z</dcterms:created>
  <dcterms:modified xsi:type="dcterms:W3CDTF">2016-06-13T14:22:56Z</dcterms:modified>
</cp:coreProperties>
</file>