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9" r:id="rId2"/>
    <p:sldId id="258"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00" d="100"/>
          <a:sy n="100" d="100"/>
        </p:scale>
        <p:origin x="-800" y="2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72F1B0-1900-A349-A3CC-EFC9442192BB}" type="datetimeFigureOut">
              <a:rPr lang="en-US" smtClean="0"/>
              <a:t>6/7/16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450288-16A3-224E-984D-06EF14FB9818}" type="slidenum">
              <a:rPr lang="en-US" smtClean="0"/>
              <a:t>‹#›</a:t>
            </a:fld>
            <a:endParaRPr lang="en-US"/>
          </a:p>
        </p:txBody>
      </p:sp>
    </p:spTree>
    <p:extLst>
      <p:ext uri="{BB962C8B-B14F-4D97-AF65-F5344CB8AC3E}">
        <p14:creationId xmlns:p14="http://schemas.microsoft.com/office/powerpoint/2010/main" val="2836417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72F1B0-1900-A349-A3CC-EFC9442192BB}" type="datetimeFigureOut">
              <a:rPr lang="en-US" smtClean="0"/>
              <a:t>6/7/16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450288-16A3-224E-984D-06EF14FB9818}" type="slidenum">
              <a:rPr lang="en-US" smtClean="0"/>
              <a:t>‹#›</a:t>
            </a:fld>
            <a:endParaRPr lang="en-US"/>
          </a:p>
        </p:txBody>
      </p:sp>
    </p:spTree>
    <p:extLst>
      <p:ext uri="{BB962C8B-B14F-4D97-AF65-F5344CB8AC3E}">
        <p14:creationId xmlns:p14="http://schemas.microsoft.com/office/powerpoint/2010/main" val="3374860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72F1B0-1900-A349-A3CC-EFC9442192BB}" type="datetimeFigureOut">
              <a:rPr lang="en-US" smtClean="0"/>
              <a:t>6/7/16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450288-16A3-224E-984D-06EF14FB9818}" type="slidenum">
              <a:rPr lang="en-US" smtClean="0"/>
              <a:t>‹#›</a:t>
            </a:fld>
            <a:endParaRPr lang="en-US"/>
          </a:p>
        </p:txBody>
      </p:sp>
    </p:spTree>
    <p:extLst>
      <p:ext uri="{BB962C8B-B14F-4D97-AF65-F5344CB8AC3E}">
        <p14:creationId xmlns:p14="http://schemas.microsoft.com/office/powerpoint/2010/main" val="3282600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72F1B0-1900-A349-A3CC-EFC9442192BB}" type="datetimeFigureOut">
              <a:rPr lang="en-US" smtClean="0"/>
              <a:t>6/7/16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450288-16A3-224E-984D-06EF14FB9818}" type="slidenum">
              <a:rPr lang="en-US" smtClean="0"/>
              <a:t>‹#›</a:t>
            </a:fld>
            <a:endParaRPr lang="en-US"/>
          </a:p>
        </p:txBody>
      </p:sp>
    </p:spTree>
    <p:extLst>
      <p:ext uri="{BB962C8B-B14F-4D97-AF65-F5344CB8AC3E}">
        <p14:creationId xmlns:p14="http://schemas.microsoft.com/office/powerpoint/2010/main" val="1836374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72F1B0-1900-A349-A3CC-EFC9442192BB}" type="datetimeFigureOut">
              <a:rPr lang="en-US" smtClean="0"/>
              <a:t>6/7/16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450288-16A3-224E-984D-06EF14FB9818}" type="slidenum">
              <a:rPr lang="en-US" smtClean="0"/>
              <a:t>‹#›</a:t>
            </a:fld>
            <a:endParaRPr lang="en-US"/>
          </a:p>
        </p:txBody>
      </p:sp>
    </p:spTree>
    <p:extLst>
      <p:ext uri="{BB962C8B-B14F-4D97-AF65-F5344CB8AC3E}">
        <p14:creationId xmlns:p14="http://schemas.microsoft.com/office/powerpoint/2010/main" val="275397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572F1B0-1900-A349-A3CC-EFC9442192BB}" type="datetimeFigureOut">
              <a:rPr lang="en-US" smtClean="0"/>
              <a:t>6/7/16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450288-16A3-224E-984D-06EF14FB9818}" type="slidenum">
              <a:rPr lang="en-US" smtClean="0"/>
              <a:t>‹#›</a:t>
            </a:fld>
            <a:endParaRPr lang="en-US"/>
          </a:p>
        </p:txBody>
      </p:sp>
    </p:spTree>
    <p:extLst>
      <p:ext uri="{BB962C8B-B14F-4D97-AF65-F5344CB8AC3E}">
        <p14:creationId xmlns:p14="http://schemas.microsoft.com/office/powerpoint/2010/main" val="3986355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72F1B0-1900-A349-A3CC-EFC9442192BB}" type="datetimeFigureOut">
              <a:rPr lang="en-US" smtClean="0"/>
              <a:t>6/7/16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450288-16A3-224E-984D-06EF14FB9818}" type="slidenum">
              <a:rPr lang="en-US" smtClean="0"/>
              <a:t>‹#›</a:t>
            </a:fld>
            <a:endParaRPr lang="en-US"/>
          </a:p>
        </p:txBody>
      </p:sp>
    </p:spTree>
    <p:extLst>
      <p:ext uri="{BB962C8B-B14F-4D97-AF65-F5344CB8AC3E}">
        <p14:creationId xmlns:p14="http://schemas.microsoft.com/office/powerpoint/2010/main" val="508108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72F1B0-1900-A349-A3CC-EFC9442192BB}" type="datetimeFigureOut">
              <a:rPr lang="en-US" smtClean="0"/>
              <a:t>6/7/16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450288-16A3-224E-984D-06EF14FB9818}" type="slidenum">
              <a:rPr lang="en-US" smtClean="0"/>
              <a:t>‹#›</a:t>
            </a:fld>
            <a:endParaRPr lang="en-US"/>
          </a:p>
        </p:txBody>
      </p:sp>
    </p:spTree>
    <p:extLst>
      <p:ext uri="{BB962C8B-B14F-4D97-AF65-F5344CB8AC3E}">
        <p14:creationId xmlns:p14="http://schemas.microsoft.com/office/powerpoint/2010/main" val="2512104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72F1B0-1900-A349-A3CC-EFC9442192BB}" type="datetimeFigureOut">
              <a:rPr lang="en-US" smtClean="0"/>
              <a:t>6/7/16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450288-16A3-224E-984D-06EF14FB9818}" type="slidenum">
              <a:rPr lang="en-US" smtClean="0"/>
              <a:t>‹#›</a:t>
            </a:fld>
            <a:endParaRPr lang="en-US"/>
          </a:p>
        </p:txBody>
      </p:sp>
    </p:spTree>
    <p:extLst>
      <p:ext uri="{BB962C8B-B14F-4D97-AF65-F5344CB8AC3E}">
        <p14:creationId xmlns:p14="http://schemas.microsoft.com/office/powerpoint/2010/main" val="4090426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72F1B0-1900-A349-A3CC-EFC9442192BB}" type="datetimeFigureOut">
              <a:rPr lang="en-US" smtClean="0"/>
              <a:t>6/7/16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450288-16A3-224E-984D-06EF14FB9818}" type="slidenum">
              <a:rPr lang="en-US" smtClean="0"/>
              <a:t>‹#›</a:t>
            </a:fld>
            <a:endParaRPr lang="en-US"/>
          </a:p>
        </p:txBody>
      </p:sp>
    </p:spTree>
    <p:extLst>
      <p:ext uri="{BB962C8B-B14F-4D97-AF65-F5344CB8AC3E}">
        <p14:creationId xmlns:p14="http://schemas.microsoft.com/office/powerpoint/2010/main" val="4021166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72F1B0-1900-A349-A3CC-EFC9442192BB}" type="datetimeFigureOut">
              <a:rPr lang="en-US" smtClean="0"/>
              <a:t>6/7/16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450288-16A3-224E-984D-06EF14FB9818}" type="slidenum">
              <a:rPr lang="en-US" smtClean="0"/>
              <a:t>‹#›</a:t>
            </a:fld>
            <a:endParaRPr lang="en-US"/>
          </a:p>
        </p:txBody>
      </p:sp>
    </p:spTree>
    <p:extLst>
      <p:ext uri="{BB962C8B-B14F-4D97-AF65-F5344CB8AC3E}">
        <p14:creationId xmlns:p14="http://schemas.microsoft.com/office/powerpoint/2010/main" val="98901208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72F1B0-1900-A349-A3CC-EFC9442192BB}" type="datetimeFigureOut">
              <a:rPr lang="en-US" smtClean="0"/>
              <a:t>6/7/16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450288-16A3-224E-984D-06EF14FB9818}" type="slidenum">
              <a:rPr lang="en-US" smtClean="0"/>
              <a:t>‹#›</a:t>
            </a:fld>
            <a:endParaRPr lang="en-US"/>
          </a:p>
        </p:txBody>
      </p:sp>
    </p:spTree>
    <p:extLst>
      <p:ext uri="{BB962C8B-B14F-4D97-AF65-F5344CB8AC3E}">
        <p14:creationId xmlns:p14="http://schemas.microsoft.com/office/powerpoint/2010/main" val="3246391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4" Type="http://schemas.openxmlformats.org/officeDocument/2006/relationships/hyperlink" Target="mailto:kirstin@ecocitybuilders.org" TargetMode="External"/><Relationship Id="rId5" Type="http://schemas.openxmlformats.org/officeDocument/2006/relationships/hyperlink" Target="http://www.ecocitybuilders.org/" TargetMode="External"/><Relationship Id="rId6" Type="http://schemas.openxmlformats.org/officeDocument/2006/relationships/hyperlink" Target="https://www.linkedin.com/in/kirstin-miller-b109631" TargetMode="External"/><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urbinsight_logo_v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1669" y="742045"/>
            <a:ext cx="2851710" cy="99751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1426" y="2620087"/>
            <a:ext cx="2306825" cy="850744"/>
          </a:xfrm>
          <a:prstGeom prst="rect">
            <a:avLst/>
          </a:prstGeom>
        </p:spPr>
      </p:pic>
      <p:sp>
        <p:nvSpPr>
          <p:cNvPr id="6" name="TextBox 5"/>
          <p:cNvSpPr txBox="1"/>
          <p:nvPr/>
        </p:nvSpPr>
        <p:spPr>
          <a:xfrm>
            <a:off x="3695700" y="1206500"/>
            <a:ext cx="2071563" cy="369332"/>
          </a:xfrm>
          <a:prstGeom prst="rect">
            <a:avLst/>
          </a:prstGeom>
          <a:noFill/>
        </p:spPr>
        <p:txBody>
          <a:bodyPr wrap="none" rtlCol="0">
            <a:spAutoFit/>
          </a:bodyPr>
          <a:lstStyle/>
          <a:p>
            <a:r>
              <a:rPr lang="en-US" dirty="0" smtClean="0"/>
              <a:t>Title of the initiative</a:t>
            </a:r>
            <a:endParaRPr lang="en-US" dirty="0"/>
          </a:p>
        </p:txBody>
      </p:sp>
      <p:sp>
        <p:nvSpPr>
          <p:cNvPr id="7" name="TextBox 6"/>
          <p:cNvSpPr txBox="1"/>
          <p:nvPr/>
        </p:nvSpPr>
        <p:spPr>
          <a:xfrm>
            <a:off x="3911600" y="2971800"/>
            <a:ext cx="3557384" cy="369332"/>
          </a:xfrm>
          <a:prstGeom prst="rect">
            <a:avLst/>
          </a:prstGeom>
          <a:noFill/>
        </p:spPr>
        <p:txBody>
          <a:bodyPr wrap="none" rtlCol="0">
            <a:spAutoFit/>
          </a:bodyPr>
          <a:lstStyle/>
          <a:p>
            <a:r>
              <a:rPr lang="en-US" dirty="0" smtClean="0"/>
              <a:t>Our organization – goes on all slides </a:t>
            </a:r>
            <a:endParaRPr lang="en-US" dirty="0"/>
          </a:p>
        </p:txBody>
      </p:sp>
      <p:sp>
        <p:nvSpPr>
          <p:cNvPr id="8" name="TextBox 7"/>
          <p:cNvSpPr txBox="1"/>
          <p:nvPr/>
        </p:nvSpPr>
        <p:spPr>
          <a:xfrm>
            <a:off x="622300" y="4572000"/>
            <a:ext cx="4162092" cy="1384995"/>
          </a:xfrm>
          <a:prstGeom prst="rect">
            <a:avLst/>
          </a:prstGeom>
          <a:noFill/>
        </p:spPr>
        <p:txBody>
          <a:bodyPr wrap="none" rtlCol="0">
            <a:spAutoFit/>
          </a:bodyPr>
          <a:lstStyle/>
          <a:p>
            <a:r>
              <a:rPr lang="en-US" sz="1200" b="1" dirty="0"/>
              <a:t>Kirstin Miller | Executive Director</a:t>
            </a:r>
            <a:endParaRPr lang="en-US" sz="1200" dirty="0"/>
          </a:p>
          <a:p>
            <a:r>
              <a:rPr lang="en-US" sz="1200" b="1" dirty="0"/>
              <a:t>Ecocity Builders | Ecocity World Summit</a:t>
            </a:r>
            <a:endParaRPr lang="en-US" sz="1200" dirty="0"/>
          </a:p>
          <a:p>
            <a:r>
              <a:rPr lang="en-US" sz="1200" dirty="0"/>
              <a:t>339 15th Street, Suite 208 | Oakland, CA 94612 | USA </a:t>
            </a:r>
          </a:p>
          <a:p>
            <a:r>
              <a:rPr lang="en-US" sz="1200" dirty="0"/>
              <a:t>t. 510.452.9522 | c. 510.213.3045 | </a:t>
            </a:r>
            <a:r>
              <a:rPr lang="en-US" sz="1200" u="sng" dirty="0">
                <a:hlinkClick r:id="rId4"/>
              </a:rPr>
              <a:t>kirstin@ecocitybuilders.org</a:t>
            </a:r>
          </a:p>
          <a:p>
            <a:r>
              <a:rPr lang="en-US" sz="1200" u="sng" dirty="0">
                <a:hlinkClick r:id="rId5"/>
              </a:rPr>
              <a:t>www.ecocitybuilders.org</a:t>
            </a:r>
          </a:p>
          <a:p>
            <a:r>
              <a:rPr lang="en-US" sz="1200" dirty="0"/>
              <a:t>Public Profile</a:t>
            </a:r>
          </a:p>
          <a:p>
            <a:r>
              <a:rPr lang="en-US" sz="1200" u="sng" dirty="0">
                <a:hlinkClick r:id="rId6"/>
              </a:rPr>
              <a:t>https://www.linkedin.com/in/kirstin-miller-b109631</a:t>
            </a:r>
            <a:endParaRPr lang="en-US" sz="1200" dirty="0"/>
          </a:p>
        </p:txBody>
      </p:sp>
      <p:sp>
        <p:nvSpPr>
          <p:cNvPr id="9" name="TextBox 8"/>
          <p:cNvSpPr txBox="1"/>
          <p:nvPr/>
        </p:nvSpPr>
        <p:spPr>
          <a:xfrm>
            <a:off x="800100" y="4140200"/>
            <a:ext cx="2287292" cy="369332"/>
          </a:xfrm>
          <a:prstGeom prst="rect">
            <a:avLst/>
          </a:prstGeom>
          <a:noFill/>
        </p:spPr>
        <p:txBody>
          <a:bodyPr wrap="none" rtlCol="0">
            <a:spAutoFit/>
          </a:bodyPr>
          <a:lstStyle/>
          <a:p>
            <a:r>
              <a:rPr lang="en-US" dirty="0" smtClean="0"/>
              <a:t>Final slide contact info</a:t>
            </a:r>
            <a:endParaRPr lang="en-US" dirty="0"/>
          </a:p>
        </p:txBody>
      </p:sp>
    </p:spTree>
    <p:extLst>
      <p:ext uri="{BB962C8B-B14F-4D97-AF65-F5344CB8AC3E}">
        <p14:creationId xmlns:p14="http://schemas.microsoft.com/office/powerpoint/2010/main" val="409495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This is what the presentation is about</a:t>
            </a:r>
            <a:endParaRPr lang="en-US" dirty="0"/>
          </a:p>
        </p:txBody>
      </p:sp>
      <p:sp>
        <p:nvSpPr>
          <p:cNvPr id="3" name="Content Placeholder 2"/>
          <p:cNvSpPr>
            <a:spLocks noGrp="1"/>
          </p:cNvSpPr>
          <p:nvPr>
            <p:ph idx="1"/>
          </p:nvPr>
        </p:nvSpPr>
        <p:spPr/>
        <p:txBody>
          <a:bodyPr>
            <a:normAutofit fontScale="62500" lnSpcReduction="20000"/>
          </a:bodyPr>
          <a:lstStyle/>
          <a:p>
            <a:r>
              <a:rPr lang="en-US" b="1" dirty="0"/>
              <a:t>Urbinsight – Geospatial Mapping and Education for Community Sustainability and Resilience</a:t>
            </a:r>
            <a:endParaRPr lang="en-US" dirty="0"/>
          </a:p>
          <a:p>
            <a:r>
              <a:rPr lang="en-US" dirty="0"/>
              <a:t>This presentation will introduce an interdisciplinary, educational and participatory approach to neighborhood and city-level data collection, management and visualization that supports community-led strategies for urban sustainability and resilience. Highlighted will be processes that integrate environmental, social and economic data for an urban area and its surrounding region, providing a common visual language that facilitates discussion between local stakeholders and government agencies. Current Latin American case studies under the Office of the Geographer’s Secondary Cities Program will be showcased, including a low income community of Medellin, Colombia, and an historic neighborhood in Cusco, Peru. Topics covered will include a discussion of mapping technologies selected and piloted and their advantages and disadvantages, the challenges and successes of participatory mapping in the case study locations, and conclusions drawn thus far from the experience.</a:t>
            </a:r>
          </a:p>
        </p:txBody>
      </p:sp>
    </p:spTree>
    <p:extLst>
      <p:ext uri="{BB962C8B-B14F-4D97-AF65-F5344CB8AC3E}">
        <p14:creationId xmlns:p14="http://schemas.microsoft.com/office/powerpoint/2010/main" val="36271153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TotalTime>
  <Words>205</Words>
  <Application>Microsoft Macintosh PowerPoint</Application>
  <PresentationFormat>On-screen Show (4:3)</PresentationFormat>
  <Paragraphs>13</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This is what the presentation is about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Kirstin  Miller</dc:creator>
  <cp:lastModifiedBy>Kirstin  Miller</cp:lastModifiedBy>
  <cp:revision>2</cp:revision>
  <dcterms:created xsi:type="dcterms:W3CDTF">2016-06-07T22:14:10Z</dcterms:created>
  <dcterms:modified xsi:type="dcterms:W3CDTF">2016-06-07T22:38:17Z</dcterms:modified>
</cp:coreProperties>
</file>