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9"/>
  </p:notesMasterIdLst>
  <p:sldIdLst>
    <p:sldId id="256" r:id="rId2"/>
    <p:sldId id="299" r:id="rId3"/>
    <p:sldId id="304" r:id="rId4"/>
    <p:sldId id="303" r:id="rId5"/>
    <p:sldId id="300" r:id="rId6"/>
    <p:sldId id="301" r:id="rId7"/>
    <p:sldId id="30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82D786B5-72FD-4F19-BA17-EFF5222F5906}">
          <p14:sldIdLst>
            <p14:sldId id="256"/>
            <p14:sldId id="299"/>
            <p14:sldId id="304"/>
            <p14:sldId id="303"/>
            <p14:sldId id="300"/>
            <p14:sldId id="301"/>
            <p14:sldId id="306"/>
          </p14:sldIdLst>
        </p14:section>
      </p14:sectionLst>
    </p:ex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82" autoAdjust="0"/>
    <p:restoredTop sz="94660"/>
  </p:normalViewPr>
  <p:slideViewPr>
    <p:cSldViewPr snapToGrid="0">
      <p:cViewPr varScale="1">
        <p:scale>
          <a:sx n="60" d="100"/>
          <a:sy n="60" d="100"/>
        </p:scale>
        <p:origin x="584" y="68"/>
      </p:cViewPr>
      <p:guideLst>
        <p:guide orient="horz" pos="2160"/>
        <p:guide pos="3840"/>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5D9A98-4803-4128-B8C9-A9FE20467C5C}" type="datetimeFigureOut">
              <a:rPr lang="it-IT" smtClean="0"/>
              <a:t>03/05/2016</a:t>
            </a:fld>
            <a:endParaRPr lang="it-IT"/>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D6E3E8-7BC2-4C7B-B959-0521CAE97BC6}" type="slidenum">
              <a:rPr lang="it-IT" smtClean="0"/>
              <a:t>‹N°›</a:t>
            </a:fld>
            <a:endParaRPr lang="it-IT"/>
          </a:p>
        </p:txBody>
      </p:sp>
    </p:spTree>
    <p:extLst>
      <p:ext uri="{BB962C8B-B14F-4D97-AF65-F5344CB8AC3E}">
        <p14:creationId xmlns:p14="http://schemas.microsoft.com/office/powerpoint/2010/main" val="3040489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F1097EF1-E754-4C8D-A32E-2F31731A3825}" type="datetime1">
              <a:rPr lang="en-US" smtClean="0"/>
              <a:t>5/3/2016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915428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F455935-0BF6-4C80-92DF-9F487877E26F}" type="datetime1">
              <a:rPr lang="en-US" smtClean="0"/>
              <a:t>5/3/2016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11964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19C8F137-91BA-436F-AABF-838081E20433}" type="datetime1">
              <a:rPr lang="en-US" smtClean="0"/>
              <a:t>5/3/2016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23512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C711ED8-1B8C-46DA-9AE6-02EC07B06ACD}" type="datetime1">
              <a:rPr lang="en-US" smtClean="0"/>
              <a:t>5/3/2016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32743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r-FR"/>
              <a:t>Modifiez le style du titre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8C85EE3-1FB4-4203-9AF9-B1D78318AEF2}" type="datetime1">
              <a:rPr lang="en-US" smtClean="0"/>
              <a:t>5/3/2016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603018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CC6F0EC-A37F-486F-8B71-74E6DC72104C}" type="datetime1">
              <a:rPr lang="en-US" smtClean="0"/>
              <a:t>5/3/2016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34707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45127" y="2507550"/>
            <a:ext cx="5156200"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2507550"/>
            <a:ext cx="5181601"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454992A3-B7F2-4B44-8C98-8C33817003FC}" type="datetime1">
              <a:rPr lang="en-US" smtClean="0"/>
              <a:t>5/3/2016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42940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042A3E4-2475-44D1-BBFD-B6B12CA68FF7}" type="datetime1">
              <a:rPr lang="en-US" smtClean="0"/>
              <a:t>5/3/2016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3625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64A02-64A3-4ADC-8D99-6FF486458F0A}" type="datetime1">
              <a:rPr lang="en-US" smtClean="0"/>
              <a:t>5/3/2016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0028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1EBC96A4-9E1D-4103-9C4B-971F4BAC9790}" type="datetime1">
              <a:rPr lang="en-US" smtClean="0"/>
              <a:t>5/3/2016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78536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97413448-B2B5-4944-AF6D-AC2F5C005277}" type="datetime1">
              <a:rPr lang="en-US" smtClean="0"/>
              <a:t>5/3/2016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37170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C5A221E-20A3-4758-BCBB-A3612F77B975}" type="datetime1">
              <a:rPr lang="en-US" smtClean="0"/>
              <a:t>5/3/2016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0604409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3.xml"/><Relationship Id="rId7"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5.jpeg"/><Relationship Id="rId4" Type="http://schemas.openxmlformats.org/officeDocument/2006/relationships/tags" Target="../tags/tag4.xml"/><Relationship Id="rId9"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36651" y="1018205"/>
            <a:ext cx="9144000" cy="1214632"/>
          </a:xfrm>
        </p:spPr>
        <p:txBody>
          <a:bodyPr>
            <a:normAutofit/>
          </a:bodyPr>
          <a:lstStyle/>
          <a:p>
            <a:r>
              <a:rPr lang="it-IT" sz="4400" dirty="0"/>
              <a:t>« Zen Value » PPT template</a:t>
            </a:r>
            <a:br>
              <a:rPr lang="it-IT" sz="4400" dirty="0"/>
            </a:br>
            <a:r>
              <a:rPr lang="it-IT" sz="1400" dirty="0"/>
              <a:t>Request for Proposal</a:t>
            </a:r>
            <a:endParaRPr lang="it-IT" sz="4400" dirty="0"/>
          </a:p>
        </p:txBody>
      </p:sp>
      <p:sp>
        <p:nvSpPr>
          <p:cNvPr id="3" name="Sous-titre 2"/>
          <p:cNvSpPr>
            <a:spLocks noGrp="1"/>
          </p:cNvSpPr>
          <p:nvPr>
            <p:ph type="subTitle" idx="1"/>
          </p:nvPr>
        </p:nvSpPr>
        <p:spPr>
          <a:xfrm>
            <a:off x="1555898" y="2889657"/>
            <a:ext cx="9144000" cy="1655762"/>
          </a:xfrm>
        </p:spPr>
        <p:txBody>
          <a:bodyPr/>
          <a:lstStyle/>
          <a:p>
            <a:r>
              <a:rPr lang="it-IT" dirty="0"/>
              <a:t>Our LOGO</a:t>
            </a:r>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1</a:t>
            </a:fld>
            <a:endParaRPr lang="en-US" dirty="0"/>
          </a:p>
        </p:txBody>
      </p:sp>
      <p:sp>
        <p:nvSpPr>
          <p:cNvPr id="6" name="ZoneTexte 5"/>
          <p:cNvSpPr txBox="1"/>
          <p:nvPr/>
        </p:nvSpPr>
        <p:spPr>
          <a:xfrm>
            <a:off x="4880014" y="6506676"/>
            <a:ext cx="2030930" cy="253916"/>
          </a:xfrm>
          <a:prstGeom prst="rect">
            <a:avLst/>
          </a:prstGeom>
          <a:noFill/>
        </p:spPr>
        <p:txBody>
          <a:bodyPr wrap="square" rtlCol="0">
            <a:spAutoFit/>
          </a:bodyPr>
          <a:lstStyle/>
          <a:p>
            <a:r>
              <a:rPr lang="en-GB" sz="1050" dirty="0">
                <a:solidFill>
                  <a:srgbClr val="666666"/>
                </a:solidFill>
                <a:latin typeface="Arial" pitchFamily="34" charset="0"/>
                <a:cs typeface="Arial" pitchFamily="34" charset="0"/>
              </a:rPr>
              <a:t>© Zen Value - CONFIDENTIEL</a:t>
            </a:r>
            <a:endParaRPr lang="it-IT" sz="1050" dirty="0"/>
          </a:p>
        </p:txBody>
      </p:sp>
      <p:pic>
        <p:nvPicPr>
          <p:cNvPr id="4" name="Image 3"/>
          <p:cNvPicPr>
            <a:picLocks noChangeAspect="1"/>
          </p:cNvPicPr>
          <p:nvPr/>
        </p:nvPicPr>
        <p:blipFill>
          <a:blip r:embed="rId2"/>
          <a:stretch>
            <a:fillRect/>
          </a:stretch>
        </p:blipFill>
        <p:spPr>
          <a:xfrm>
            <a:off x="1411380" y="1937623"/>
            <a:ext cx="4840234" cy="4840234"/>
          </a:xfrm>
          <a:prstGeom prst="rect">
            <a:avLst/>
          </a:prstGeom>
        </p:spPr>
      </p:pic>
      <p:pic>
        <p:nvPicPr>
          <p:cNvPr id="5" name="Image 4"/>
          <p:cNvPicPr>
            <a:picLocks noChangeAspect="1"/>
          </p:cNvPicPr>
          <p:nvPr/>
        </p:nvPicPr>
        <p:blipFill>
          <a:blip r:embed="rId3"/>
          <a:stretch>
            <a:fillRect/>
          </a:stretch>
        </p:blipFill>
        <p:spPr>
          <a:xfrm>
            <a:off x="6520493" y="1937623"/>
            <a:ext cx="4840234" cy="4840234"/>
          </a:xfrm>
          <a:prstGeom prst="rect">
            <a:avLst/>
          </a:prstGeom>
        </p:spPr>
      </p:pic>
    </p:spTree>
    <p:extLst>
      <p:ext uri="{BB962C8B-B14F-4D97-AF65-F5344CB8AC3E}">
        <p14:creationId xmlns:p14="http://schemas.microsoft.com/office/powerpoint/2010/main" val="2562772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Activity &amp; </a:t>
            </a:r>
            <a:r>
              <a:rPr lang="fr-FR" dirty="0" err="1"/>
              <a:t>context</a:t>
            </a:r>
            <a:endParaRPr lang="fr-FR" dirty="0"/>
          </a:p>
        </p:txBody>
      </p:sp>
      <p:sp>
        <p:nvSpPr>
          <p:cNvPr id="3" name="Espace réservé du contenu 2"/>
          <p:cNvSpPr>
            <a:spLocks noGrp="1"/>
          </p:cNvSpPr>
          <p:nvPr>
            <p:ph idx="1"/>
          </p:nvPr>
        </p:nvSpPr>
        <p:spPr>
          <a:xfrm>
            <a:off x="2619692" y="1493520"/>
            <a:ext cx="8915400" cy="4866640"/>
          </a:xfrm>
        </p:spPr>
        <p:txBody>
          <a:bodyPr>
            <a:normAutofit fontScale="85000" lnSpcReduction="10000"/>
          </a:bodyPr>
          <a:lstStyle/>
          <a:p>
            <a:pPr algn="just">
              <a:spcBef>
                <a:spcPts val="1800"/>
              </a:spcBef>
            </a:pPr>
            <a:r>
              <a:rPr lang="en-US" b="1" dirty="0"/>
              <a:t>Zen Value </a:t>
            </a:r>
            <a:r>
              <a:rPr lang="en-US" dirty="0"/>
              <a:t>is a management, organization and performance improvement consulting firm</a:t>
            </a:r>
          </a:p>
          <a:p>
            <a:pPr algn="just">
              <a:spcBef>
                <a:spcPts val="1800"/>
              </a:spcBef>
            </a:pPr>
            <a:r>
              <a:rPr lang="en-US" b="1" dirty="0"/>
              <a:t>Our convictions: </a:t>
            </a:r>
            <a:r>
              <a:rPr lang="en-US" dirty="0"/>
              <a:t>in a hyper-competitive environment, only organizations able to quickly adapt will survive. Digital companies will have a competitive advantage because they will understand their ecosystem better, faster and will act more effectively than others </a:t>
            </a:r>
          </a:p>
          <a:p>
            <a:pPr algn="just">
              <a:spcBef>
                <a:spcPts val="1800"/>
              </a:spcBef>
            </a:pPr>
            <a:r>
              <a:rPr lang="en-US" b="1" dirty="0"/>
              <a:t>Our mission </a:t>
            </a:r>
            <a:r>
              <a:rPr lang="en-US" dirty="0"/>
              <a:t>is to support the digital transformation of our clients </a:t>
            </a:r>
          </a:p>
          <a:p>
            <a:pPr algn="just">
              <a:spcBef>
                <a:spcPts val="1800"/>
              </a:spcBef>
            </a:pPr>
            <a:r>
              <a:rPr lang="en-US" b="1" dirty="0"/>
              <a:t>Our differences </a:t>
            </a:r>
          </a:p>
          <a:p>
            <a:pPr lvl="1" algn="just">
              <a:spcBef>
                <a:spcPts val="1800"/>
              </a:spcBef>
            </a:pPr>
            <a:r>
              <a:rPr lang="en-US" dirty="0"/>
              <a:t>Use Lean and Agile known methods in innovative ways, creating quickly measurable value </a:t>
            </a:r>
          </a:p>
          <a:p>
            <a:pPr lvl="1" algn="just">
              <a:spcBef>
                <a:spcPts val="1800"/>
              </a:spcBef>
            </a:pPr>
            <a:r>
              <a:rPr lang="en-US" dirty="0"/>
              <a:t>Avoid stress and permanent emergency, accept mistakes to bounce back quickly</a:t>
            </a:r>
          </a:p>
        </p:txBody>
      </p:sp>
      <p:sp>
        <p:nvSpPr>
          <p:cNvPr id="4" name="Espace réservé du numéro de diapositive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665575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Name </a:t>
            </a:r>
            <a:r>
              <a:rPr lang="fr-FR" dirty="0" err="1"/>
              <a:t>explanation</a:t>
            </a:r>
            <a:endParaRPr lang="fr-FR" dirty="0"/>
          </a:p>
        </p:txBody>
      </p:sp>
      <p:sp>
        <p:nvSpPr>
          <p:cNvPr id="4" name="Espace réservé du numéro de diapositive 3"/>
          <p:cNvSpPr>
            <a:spLocks noGrp="1"/>
          </p:cNvSpPr>
          <p:nvPr>
            <p:ph type="sldNum" sz="quarter" idx="12"/>
          </p:nvPr>
        </p:nvSpPr>
        <p:spPr/>
        <p:txBody>
          <a:bodyPr/>
          <a:lstStyle/>
          <a:p>
            <a:fld id="{D57F1E4F-1CFF-5643-939E-217C01CDF565}" type="slidenum">
              <a:rPr lang="en-US" smtClean="0"/>
              <a:pPr/>
              <a:t>3</a:t>
            </a:fld>
            <a:endParaRPr lang="en-US" dirty="0"/>
          </a:p>
        </p:txBody>
      </p:sp>
      <p:sp>
        <p:nvSpPr>
          <p:cNvPr id="5" name="Titre 1"/>
          <p:cNvSpPr txBox="1">
            <a:spLocks/>
          </p:cNvSpPr>
          <p:nvPr/>
        </p:nvSpPr>
        <p:spPr>
          <a:xfrm>
            <a:off x="3997679" y="2112282"/>
            <a:ext cx="5951635" cy="12808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6000" dirty="0">
                <a:latin typeface="Times New Roman" panose="02020603050405020304" pitchFamily="18" charset="0"/>
                <a:cs typeface="Times New Roman" panose="02020603050405020304" pitchFamily="18" charset="0"/>
              </a:rPr>
              <a:t>Zen Value</a:t>
            </a:r>
          </a:p>
        </p:txBody>
      </p:sp>
      <p:sp>
        <p:nvSpPr>
          <p:cNvPr id="6" name="Rectangle 5"/>
          <p:cNvSpPr/>
          <p:nvPr/>
        </p:nvSpPr>
        <p:spPr>
          <a:xfrm>
            <a:off x="3234091" y="3860129"/>
            <a:ext cx="2700000" cy="1764000"/>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dirty="0">
                <a:solidFill>
                  <a:schemeClr val="tx1">
                    <a:lumMod val="65000"/>
                    <a:lumOff val="35000"/>
                  </a:schemeClr>
                </a:solidFill>
              </a:rPr>
              <a:t>No stress</a:t>
            </a:r>
          </a:p>
          <a:p>
            <a:pPr algn="ctr">
              <a:spcBef>
                <a:spcPts val="600"/>
              </a:spcBef>
            </a:pPr>
            <a:r>
              <a:rPr lang="fr-FR" dirty="0">
                <a:solidFill>
                  <a:schemeClr val="tx1">
                    <a:lumMod val="65000"/>
                    <a:lumOff val="35000"/>
                  </a:schemeClr>
                </a:solidFill>
              </a:rPr>
              <a:t>Respect </a:t>
            </a:r>
          </a:p>
          <a:p>
            <a:pPr algn="ctr">
              <a:spcBef>
                <a:spcPts val="600"/>
              </a:spcBef>
            </a:pPr>
            <a:r>
              <a:rPr lang="fr-FR" dirty="0" err="1">
                <a:solidFill>
                  <a:schemeClr val="tx1">
                    <a:lumMod val="65000"/>
                    <a:lumOff val="35000"/>
                  </a:schemeClr>
                </a:solidFill>
              </a:rPr>
              <a:t>Human</a:t>
            </a:r>
            <a:r>
              <a:rPr lang="fr-FR" dirty="0">
                <a:solidFill>
                  <a:schemeClr val="tx1">
                    <a:lumMod val="65000"/>
                    <a:lumOff val="35000"/>
                  </a:schemeClr>
                </a:solidFill>
              </a:rPr>
              <a:t> </a:t>
            </a:r>
            <a:r>
              <a:rPr lang="fr-FR" dirty="0" err="1">
                <a:solidFill>
                  <a:schemeClr val="tx1">
                    <a:lumMod val="65000"/>
                    <a:lumOff val="35000"/>
                  </a:schemeClr>
                </a:solidFill>
              </a:rPr>
              <a:t>centric</a:t>
            </a:r>
            <a:r>
              <a:rPr lang="fr-FR" dirty="0">
                <a:solidFill>
                  <a:schemeClr val="tx1">
                    <a:lumMod val="65000"/>
                    <a:lumOff val="35000"/>
                  </a:schemeClr>
                </a:solidFill>
              </a:rPr>
              <a:t> </a:t>
            </a:r>
          </a:p>
          <a:p>
            <a:pPr algn="ctr">
              <a:spcBef>
                <a:spcPts val="600"/>
              </a:spcBef>
            </a:pPr>
            <a:r>
              <a:rPr lang="fr-FR" dirty="0" err="1">
                <a:solidFill>
                  <a:schemeClr val="tx1">
                    <a:lumMod val="65000"/>
                    <a:lumOff val="35000"/>
                  </a:schemeClr>
                </a:solidFill>
              </a:rPr>
              <a:t>Accept</a:t>
            </a:r>
            <a:r>
              <a:rPr lang="fr-FR" dirty="0">
                <a:solidFill>
                  <a:schemeClr val="tx1">
                    <a:lumMod val="65000"/>
                    <a:lumOff val="35000"/>
                  </a:schemeClr>
                </a:solidFill>
              </a:rPr>
              <a:t> </a:t>
            </a:r>
            <a:r>
              <a:rPr lang="fr-FR" dirty="0" err="1">
                <a:solidFill>
                  <a:schemeClr val="tx1">
                    <a:lumMod val="65000"/>
                    <a:lumOff val="35000"/>
                  </a:schemeClr>
                </a:solidFill>
              </a:rPr>
              <a:t>mistakes</a:t>
            </a:r>
            <a:endParaRPr lang="fr-FR" dirty="0">
              <a:solidFill>
                <a:schemeClr val="tx1">
                  <a:lumMod val="65000"/>
                  <a:lumOff val="35000"/>
                </a:schemeClr>
              </a:solidFill>
            </a:endParaRPr>
          </a:p>
        </p:txBody>
      </p:sp>
      <p:cxnSp>
        <p:nvCxnSpPr>
          <p:cNvPr id="8" name="Connecteur droit avec flèche 7"/>
          <p:cNvCxnSpPr/>
          <p:nvPr/>
        </p:nvCxnSpPr>
        <p:spPr>
          <a:xfrm flipH="1">
            <a:off x="4587241" y="3045192"/>
            <a:ext cx="1440000" cy="792000"/>
          </a:xfrm>
          <a:prstGeom prst="straightConnector1">
            <a:avLst/>
          </a:prstGeom>
          <a:ln>
            <a:solidFill>
              <a:schemeClr val="bg2">
                <a:lumMod val="50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7874267" y="3860129"/>
            <a:ext cx="2700000" cy="1764000"/>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Bef>
                <a:spcPts val="600"/>
              </a:spcBef>
            </a:pPr>
            <a:r>
              <a:rPr lang="fr-FR" dirty="0">
                <a:solidFill>
                  <a:schemeClr val="tx1">
                    <a:lumMod val="65000"/>
                    <a:lumOff val="35000"/>
                  </a:schemeClr>
                </a:solidFill>
              </a:rPr>
              <a:t>Value for </a:t>
            </a:r>
            <a:r>
              <a:rPr lang="fr-FR" dirty="0" err="1">
                <a:solidFill>
                  <a:schemeClr val="tx1">
                    <a:lumMod val="65000"/>
                    <a:lumOff val="35000"/>
                  </a:schemeClr>
                </a:solidFill>
              </a:rPr>
              <a:t>customers</a:t>
            </a:r>
            <a:r>
              <a:rPr lang="fr-FR" dirty="0">
                <a:solidFill>
                  <a:schemeClr val="tx1">
                    <a:lumMod val="65000"/>
                    <a:lumOff val="35000"/>
                  </a:schemeClr>
                </a:solidFill>
              </a:rPr>
              <a:t> and for </a:t>
            </a:r>
            <a:r>
              <a:rPr lang="fr-FR" dirty="0" err="1">
                <a:solidFill>
                  <a:schemeClr val="tx1">
                    <a:lumMod val="65000"/>
                    <a:lumOff val="35000"/>
                  </a:schemeClr>
                </a:solidFill>
              </a:rPr>
              <a:t>ourselves</a:t>
            </a:r>
            <a:endParaRPr lang="fr-FR" dirty="0">
              <a:solidFill>
                <a:schemeClr val="tx1">
                  <a:lumMod val="65000"/>
                  <a:lumOff val="35000"/>
                </a:schemeClr>
              </a:solidFill>
            </a:endParaRPr>
          </a:p>
          <a:p>
            <a:pPr algn="ctr">
              <a:spcBef>
                <a:spcPts val="600"/>
              </a:spcBef>
            </a:pPr>
            <a:r>
              <a:rPr lang="it-IT" dirty="0">
                <a:solidFill>
                  <a:schemeClr val="tx1">
                    <a:lumMod val="65000"/>
                    <a:lumOff val="35000"/>
                  </a:schemeClr>
                </a:solidFill>
              </a:rPr>
              <a:t>Value by action</a:t>
            </a:r>
            <a:endParaRPr lang="fr-FR" dirty="0">
              <a:solidFill>
                <a:schemeClr val="tx1">
                  <a:lumMod val="65000"/>
                  <a:lumOff val="35000"/>
                </a:schemeClr>
              </a:solidFill>
            </a:endParaRPr>
          </a:p>
          <a:p>
            <a:pPr algn="ctr">
              <a:spcBef>
                <a:spcPts val="600"/>
              </a:spcBef>
            </a:pPr>
            <a:r>
              <a:rPr lang="fr-FR" dirty="0">
                <a:solidFill>
                  <a:schemeClr val="tx1">
                    <a:lumMod val="65000"/>
                    <a:lumOff val="35000"/>
                  </a:schemeClr>
                </a:solidFill>
              </a:rPr>
              <a:t>Quick Value</a:t>
            </a:r>
          </a:p>
          <a:p>
            <a:pPr algn="ctr">
              <a:spcBef>
                <a:spcPts val="600"/>
              </a:spcBef>
            </a:pPr>
            <a:r>
              <a:rPr lang="en-US" dirty="0">
                <a:solidFill>
                  <a:schemeClr val="tx1">
                    <a:lumMod val="65000"/>
                    <a:lumOff val="35000"/>
                  </a:schemeClr>
                </a:solidFill>
              </a:rPr>
              <a:t>Measurable value</a:t>
            </a:r>
            <a:endParaRPr lang="fr-FR" dirty="0">
              <a:solidFill>
                <a:schemeClr val="tx1">
                  <a:lumMod val="65000"/>
                  <a:lumOff val="35000"/>
                </a:schemeClr>
              </a:solidFill>
            </a:endParaRPr>
          </a:p>
        </p:txBody>
      </p:sp>
      <p:cxnSp>
        <p:nvCxnSpPr>
          <p:cNvPr id="10" name="Connecteur droit avec flèche 9"/>
          <p:cNvCxnSpPr/>
          <p:nvPr/>
        </p:nvCxnSpPr>
        <p:spPr>
          <a:xfrm>
            <a:off x="7782026" y="3042652"/>
            <a:ext cx="1440000" cy="792000"/>
          </a:xfrm>
          <a:prstGeom prst="straightConnector1">
            <a:avLst/>
          </a:prstGeom>
          <a:ln>
            <a:solidFill>
              <a:schemeClr val="bg2">
                <a:lumMod val="50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5432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t>Paradoxes we defend</a:t>
            </a:r>
          </a:p>
        </p:txBody>
      </p:sp>
      <p:sp>
        <p:nvSpPr>
          <p:cNvPr id="3" name="Espace réservé du contenu 2"/>
          <p:cNvSpPr>
            <a:spLocks noGrp="1"/>
          </p:cNvSpPr>
          <p:nvPr>
            <p:ph idx="1"/>
          </p:nvPr>
        </p:nvSpPr>
        <p:spPr>
          <a:xfrm>
            <a:off x="680720" y="2133600"/>
            <a:ext cx="10823892" cy="3777622"/>
          </a:xfrm>
        </p:spPr>
        <p:txBody>
          <a:bodyPr>
            <a:normAutofit/>
          </a:bodyPr>
          <a:lstStyle/>
          <a:p>
            <a:pPr algn="ctr">
              <a:spcBef>
                <a:spcPts val="1800"/>
              </a:spcBef>
            </a:pPr>
            <a:r>
              <a:rPr lang="fr-FR" sz="2000" dirty="0"/>
              <a:t>Zen and Digital</a:t>
            </a:r>
          </a:p>
          <a:p>
            <a:pPr algn="ctr">
              <a:spcBef>
                <a:spcPts val="1800"/>
              </a:spcBef>
            </a:pPr>
            <a:r>
              <a:rPr lang="fr-FR" sz="2000" dirty="0"/>
              <a:t>Zen and Quick</a:t>
            </a:r>
          </a:p>
          <a:p>
            <a:pPr algn="ctr">
              <a:spcBef>
                <a:spcPts val="1800"/>
              </a:spcBef>
            </a:pPr>
            <a:r>
              <a:rPr lang="en-GB" sz="2000" dirty="0"/>
              <a:t>Zen and Action</a:t>
            </a:r>
          </a:p>
          <a:p>
            <a:pPr algn="ctr">
              <a:spcBef>
                <a:spcPts val="1800"/>
              </a:spcBef>
            </a:pPr>
            <a:r>
              <a:rPr lang="en-GB" sz="2000" dirty="0"/>
              <a:t>Value and Measurable</a:t>
            </a:r>
          </a:p>
          <a:p>
            <a:pPr algn="ctr">
              <a:spcBef>
                <a:spcPts val="1800"/>
              </a:spcBef>
            </a:pPr>
            <a:r>
              <a:rPr lang="en-GB" sz="2000" dirty="0"/>
              <a:t>Value and Quick</a:t>
            </a:r>
          </a:p>
          <a:p>
            <a:pPr algn="ctr">
              <a:spcBef>
                <a:spcPts val="1800"/>
              </a:spcBef>
            </a:pPr>
            <a:r>
              <a:rPr lang="en-GB" sz="2000" dirty="0"/>
              <a:t>Customers and Employees, both first</a:t>
            </a:r>
          </a:p>
          <a:p>
            <a:pPr algn="ctr">
              <a:spcBef>
                <a:spcPts val="1800"/>
              </a:spcBef>
            </a:pPr>
            <a:endParaRPr lang="fr-FR" sz="2000" dirty="0"/>
          </a:p>
          <a:p>
            <a:pPr algn="ctr">
              <a:spcBef>
                <a:spcPts val="1800"/>
              </a:spcBef>
            </a:pPr>
            <a:endParaRPr lang="fr-FR" sz="2000" dirty="0"/>
          </a:p>
        </p:txBody>
      </p:sp>
      <p:sp>
        <p:nvSpPr>
          <p:cNvPr id="4" name="Espace réservé du numéro de diapositive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51165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re 1"/>
          <p:cNvSpPr>
            <a:spLocks noGrp="1"/>
          </p:cNvSpPr>
          <p:nvPr>
            <p:ph type="title"/>
          </p:nvPr>
        </p:nvSpPr>
        <p:spPr>
          <a:xfrm>
            <a:off x="2702276" y="624110"/>
            <a:ext cx="8911687" cy="1280890"/>
          </a:xfrm>
        </p:spPr>
        <p:txBody>
          <a:bodyPr/>
          <a:lstStyle/>
          <a:p>
            <a:r>
              <a:rPr lang="fr-FR" dirty="0"/>
              <a:t>Mission, vision, value</a:t>
            </a:r>
          </a:p>
        </p:txBody>
      </p:sp>
      <p:sp>
        <p:nvSpPr>
          <p:cNvPr id="4" name="Espace réservé du numéro de diapositive 3"/>
          <p:cNvSpPr>
            <a:spLocks noGrp="1"/>
          </p:cNvSpPr>
          <p:nvPr>
            <p:ph type="sldNum" sz="quarter" idx="12"/>
          </p:nvPr>
        </p:nvSpPr>
        <p:spPr/>
        <p:txBody>
          <a:bodyPr/>
          <a:lstStyle/>
          <a:p>
            <a:fld id="{D57F1E4F-1CFF-5643-939E-217C01CDF565}" type="slidenum">
              <a:rPr lang="en-US" smtClean="0"/>
              <a:pPr/>
              <a:t>5</a:t>
            </a:fld>
            <a:endParaRPr lang="en-US" dirty="0"/>
          </a:p>
        </p:txBody>
      </p:sp>
      <p:sp>
        <p:nvSpPr>
          <p:cNvPr id="9" name="Rechteck 24"/>
          <p:cNvSpPr/>
          <p:nvPr>
            <p:custDataLst>
              <p:tags r:id="rId1"/>
            </p:custDataLst>
          </p:nvPr>
        </p:nvSpPr>
        <p:spPr bwMode="gray">
          <a:xfrm>
            <a:off x="2981740" y="1482325"/>
            <a:ext cx="3672000" cy="571500"/>
          </a:xfrm>
          <a:prstGeom prst="rect">
            <a:avLst/>
          </a:prstGeom>
          <a:solidFill>
            <a:schemeClr val="tx2">
              <a:lumMod val="90000"/>
            </a:schemeClr>
          </a:solidFill>
          <a:ln w="9525" cap="flat" cmpd="sng" algn="ctr">
            <a:solidFill>
              <a:schemeClr val="tx2">
                <a:lumMod val="75000"/>
              </a:schemeClr>
            </a:solidFill>
            <a:prstDash val="solid"/>
            <a:round/>
            <a:headEnd type="none" w="med" len="med"/>
            <a:tailEnd type="none" w="med" len="med"/>
          </a:ln>
          <a:effectLst/>
        </p:spPr>
        <p:txBody>
          <a:bodyPr lIns="90000" tIns="72000" rIns="90000" bIns="72000" anchor="b"/>
          <a:lstStyle/>
          <a:p>
            <a:pPr marL="361950" algn="ctr" fontAlgn="auto">
              <a:spcBef>
                <a:spcPts val="0"/>
              </a:spcBef>
              <a:spcAft>
                <a:spcPts val="0"/>
              </a:spcAft>
              <a:buClr>
                <a:srgbClr val="5F5F5F"/>
              </a:buClr>
              <a:defRPr/>
            </a:pPr>
            <a:r>
              <a:rPr lang="fr-FR" sz="1600" b="1" kern="0" dirty="0">
                <a:solidFill>
                  <a:schemeClr val="bg1"/>
                </a:solidFill>
                <a:latin typeface="+mn-lt"/>
              </a:rPr>
              <a:t>MISSION</a:t>
            </a:r>
          </a:p>
        </p:txBody>
      </p:sp>
      <p:sp>
        <p:nvSpPr>
          <p:cNvPr id="10" name="Rechteck 25"/>
          <p:cNvSpPr/>
          <p:nvPr>
            <p:custDataLst>
              <p:tags r:id="rId2"/>
            </p:custDataLst>
          </p:nvPr>
        </p:nvSpPr>
        <p:spPr bwMode="gray">
          <a:xfrm>
            <a:off x="2981740" y="2053825"/>
            <a:ext cx="3672000" cy="1128509"/>
          </a:xfrm>
          <a:prstGeom prst="rect">
            <a:avLst/>
          </a:prstGeom>
          <a:solidFill>
            <a:srgbClr val="FFFFFF"/>
          </a:solidFill>
          <a:ln w="9525" cap="flat" cmpd="sng" algn="ctr">
            <a:solidFill>
              <a:schemeClr val="tx2">
                <a:lumMod val="75000"/>
              </a:schemeClr>
            </a:solidFill>
            <a:prstDash val="solid"/>
            <a:round/>
            <a:headEnd type="none" w="med" len="med"/>
            <a:tailEnd type="none" w="med" len="med"/>
          </a:ln>
          <a:effectLst/>
        </p:spPr>
        <p:txBody>
          <a:bodyPr lIns="90000" tIns="108000" rIns="90000" bIns="72000"/>
          <a:lstStyle/>
          <a:p>
            <a:pPr lvl="0" defTabSz="914400"/>
            <a:r>
              <a:rPr lang="en-US" sz="1400" kern="0" dirty="0">
                <a:solidFill>
                  <a:schemeClr val="bg2">
                    <a:lumMod val="25000"/>
                  </a:schemeClr>
                </a:solidFill>
              </a:rPr>
              <a:t>Support our customers in their digital transformation with agile and innovative approaches results oriented</a:t>
            </a:r>
            <a:endParaRPr lang="fr-FR" sz="1400" kern="0" dirty="0">
              <a:solidFill>
                <a:sysClr val="windowText" lastClr="000000"/>
              </a:solidFill>
            </a:endParaRPr>
          </a:p>
        </p:txBody>
      </p:sp>
      <p:sp>
        <p:nvSpPr>
          <p:cNvPr id="11" name="Rechteck 27"/>
          <p:cNvSpPr/>
          <p:nvPr>
            <p:custDataLst>
              <p:tags r:id="rId3"/>
            </p:custDataLst>
          </p:nvPr>
        </p:nvSpPr>
        <p:spPr bwMode="gray">
          <a:xfrm>
            <a:off x="7856662" y="1570209"/>
            <a:ext cx="3672000" cy="571500"/>
          </a:xfrm>
          <a:prstGeom prst="rect">
            <a:avLst/>
          </a:prstGeom>
          <a:solidFill>
            <a:schemeClr val="tx2">
              <a:lumMod val="90000"/>
            </a:schemeClr>
          </a:solidFill>
          <a:ln w="9525" cap="flat" cmpd="sng" algn="ctr">
            <a:solidFill>
              <a:schemeClr val="tx2">
                <a:lumMod val="75000"/>
              </a:schemeClr>
            </a:solidFill>
            <a:prstDash val="solid"/>
            <a:round/>
            <a:headEnd type="none" w="med" len="med"/>
            <a:tailEnd type="none" w="med" len="med"/>
          </a:ln>
          <a:effectLst/>
        </p:spPr>
        <p:txBody>
          <a:bodyPr lIns="90000" tIns="72000" rIns="90000" bIns="72000" anchor="b"/>
          <a:lstStyle/>
          <a:p>
            <a:pPr marL="361950" algn="ctr" fontAlgn="auto">
              <a:spcBef>
                <a:spcPts val="0"/>
              </a:spcBef>
              <a:spcAft>
                <a:spcPts val="0"/>
              </a:spcAft>
              <a:buClr>
                <a:srgbClr val="5F5F5F"/>
              </a:buClr>
              <a:defRPr/>
            </a:pPr>
            <a:r>
              <a:rPr lang="fr-FR" sz="1600" b="1" kern="0" dirty="0">
                <a:solidFill>
                  <a:schemeClr val="bg1"/>
                </a:solidFill>
                <a:latin typeface="+mn-lt"/>
              </a:rPr>
              <a:t>VISION</a:t>
            </a:r>
          </a:p>
        </p:txBody>
      </p:sp>
      <p:sp>
        <p:nvSpPr>
          <p:cNvPr id="12" name="Rechteck 28"/>
          <p:cNvSpPr/>
          <p:nvPr>
            <p:custDataLst>
              <p:tags r:id="rId4"/>
            </p:custDataLst>
          </p:nvPr>
        </p:nvSpPr>
        <p:spPr bwMode="gray">
          <a:xfrm>
            <a:off x="7856662" y="2141709"/>
            <a:ext cx="3672000" cy="3039891"/>
          </a:xfrm>
          <a:prstGeom prst="rect">
            <a:avLst/>
          </a:prstGeom>
          <a:solidFill>
            <a:srgbClr val="FFFFFF"/>
          </a:solidFill>
          <a:ln w="9525" cap="flat" cmpd="sng" algn="ctr">
            <a:solidFill>
              <a:schemeClr val="tx2">
                <a:lumMod val="75000"/>
              </a:schemeClr>
            </a:solidFill>
            <a:prstDash val="solid"/>
            <a:round/>
            <a:headEnd type="none" w="med" len="med"/>
            <a:tailEnd type="none" w="med" len="med"/>
          </a:ln>
          <a:effectLst/>
        </p:spPr>
        <p:txBody>
          <a:bodyPr lIns="90000" tIns="108000" rIns="90000" bIns="72000"/>
          <a:lstStyle/>
          <a:p>
            <a:pPr lvl="0" algn="just" defTabSz="914400">
              <a:spcAft>
                <a:spcPts val="1200"/>
              </a:spcAft>
            </a:pPr>
            <a:r>
              <a:rPr lang="en-US" sz="1200" kern="0" dirty="0">
                <a:solidFill>
                  <a:schemeClr val="bg2">
                    <a:lumMod val="25000"/>
                  </a:schemeClr>
                </a:solidFill>
              </a:rPr>
              <a:t>Organizational transformations are often made with top-down approaches, which require significant lead times.  </a:t>
            </a:r>
          </a:p>
          <a:p>
            <a:pPr lvl="0" algn="just" defTabSz="914400">
              <a:spcAft>
                <a:spcPts val="1200"/>
              </a:spcAft>
            </a:pPr>
            <a:r>
              <a:rPr lang="en-US" sz="1200" kern="0" dirty="0">
                <a:solidFill>
                  <a:schemeClr val="bg2">
                    <a:lumMod val="25000"/>
                  </a:schemeClr>
                </a:solidFill>
              </a:rPr>
              <a:t>The vagaries of time, complexity, context uncertainty make it almost impossible ROI measurement. Furthermore, backtracking are difficult and expensive. </a:t>
            </a:r>
          </a:p>
          <a:p>
            <a:pPr lvl="0" algn="just" defTabSz="914400">
              <a:spcAft>
                <a:spcPts val="1200"/>
              </a:spcAft>
            </a:pPr>
            <a:r>
              <a:rPr lang="en-US" sz="1200" kern="0" dirty="0">
                <a:solidFill>
                  <a:schemeClr val="bg2">
                    <a:lumMod val="25000"/>
                  </a:schemeClr>
                </a:solidFill>
              </a:rPr>
              <a:t>To address these weaknesses, we propose an innovative approach with short cycle, in which the results of each step of the transformation can be measured quickly and quantitatively. This approach also allows to adjust the direction progressively according to obtained results.</a:t>
            </a:r>
            <a:endParaRPr lang="fr-FR" sz="1200" kern="0" dirty="0">
              <a:solidFill>
                <a:schemeClr val="bg2">
                  <a:lumMod val="25000"/>
                </a:schemeClr>
              </a:solidFill>
            </a:endParaRPr>
          </a:p>
        </p:txBody>
      </p:sp>
      <p:sp>
        <p:nvSpPr>
          <p:cNvPr id="13" name="Rechteck 30"/>
          <p:cNvSpPr/>
          <p:nvPr>
            <p:custDataLst>
              <p:tags r:id="rId5"/>
            </p:custDataLst>
          </p:nvPr>
        </p:nvSpPr>
        <p:spPr bwMode="gray">
          <a:xfrm>
            <a:off x="1482141" y="3502325"/>
            <a:ext cx="3672000" cy="571500"/>
          </a:xfrm>
          <a:prstGeom prst="rect">
            <a:avLst/>
          </a:prstGeom>
          <a:solidFill>
            <a:schemeClr val="tx2">
              <a:lumMod val="90000"/>
            </a:schemeClr>
          </a:solidFill>
          <a:ln w="9525" cap="flat" cmpd="sng" algn="ctr">
            <a:solidFill>
              <a:schemeClr val="tx2">
                <a:lumMod val="75000"/>
              </a:schemeClr>
            </a:solidFill>
            <a:prstDash val="solid"/>
            <a:round/>
            <a:headEnd type="none" w="med" len="med"/>
            <a:tailEnd type="none" w="med" len="med"/>
          </a:ln>
          <a:effectLst/>
        </p:spPr>
        <p:txBody>
          <a:bodyPr lIns="90000" tIns="72000" rIns="90000" bIns="72000" anchor="b"/>
          <a:lstStyle/>
          <a:p>
            <a:pPr marL="361950" algn="ctr" fontAlgn="auto">
              <a:spcBef>
                <a:spcPts val="0"/>
              </a:spcBef>
              <a:spcAft>
                <a:spcPts val="0"/>
              </a:spcAft>
              <a:buClr>
                <a:srgbClr val="5F5F5F"/>
              </a:buClr>
              <a:defRPr/>
            </a:pPr>
            <a:r>
              <a:rPr lang="fr-FR" sz="1600" b="1" kern="0" dirty="0">
                <a:solidFill>
                  <a:schemeClr val="bg1"/>
                </a:solidFill>
                <a:latin typeface="+mn-lt"/>
              </a:rPr>
              <a:t>VALUE</a:t>
            </a:r>
          </a:p>
        </p:txBody>
      </p:sp>
      <p:sp>
        <p:nvSpPr>
          <p:cNvPr id="14" name="Rechteck 31"/>
          <p:cNvSpPr/>
          <p:nvPr>
            <p:custDataLst>
              <p:tags r:id="rId6"/>
            </p:custDataLst>
          </p:nvPr>
        </p:nvSpPr>
        <p:spPr bwMode="gray">
          <a:xfrm>
            <a:off x="1482141" y="4065692"/>
            <a:ext cx="3672000" cy="2543318"/>
          </a:xfrm>
          <a:prstGeom prst="rect">
            <a:avLst/>
          </a:prstGeom>
          <a:solidFill>
            <a:srgbClr val="FFFFFF"/>
          </a:solidFill>
          <a:ln w="9525" cap="flat" cmpd="sng" algn="ctr">
            <a:solidFill>
              <a:schemeClr val="tx2">
                <a:lumMod val="75000"/>
              </a:schemeClr>
            </a:solidFill>
            <a:prstDash val="solid"/>
            <a:round/>
            <a:headEnd type="none" w="med" len="med"/>
            <a:tailEnd type="none" w="med" len="med"/>
          </a:ln>
          <a:effectLst/>
        </p:spPr>
        <p:txBody>
          <a:bodyPr lIns="90000" tIns="108000" rIns="90000" bIns="72000"/>
          <a:lstStyle/>
          <a:p>
            <a:pPr marL="285750" lvl="0" indent="-285750" defTabSz="914400">
              <a:buFont typeface="Wingdings" panose="05000000000000000000" pitchFamily="2" charset="2"/>
              <a:buChar char="ü"/>
            </a:pPr>
            <a:r>
              <a:rPr lang="en-US" sz="1400" kern="0" dirty="0">
                <a:solidFill>
                  <a:schemeClr val="bg2">
                    <a:lumMod val="25000"/>
                  </a:schemeClr>
                </a:solidFill>
              </a:rPr>
              <a:t>People centric</a:t>
            </a:r>
          </a:p>
          <a:p>
            <a:pPr marL="285750" lvl="0" indent="-285750" defTabSz="914400">
              <a:buFont typeface="Wingdings" panose="05000000000000000000" pitchFamily="2" charset="2"/>
              <a:buChar char="ü"/>
            </a:pPr>
            <a:r>
              <a:rPr lang="en-US" sz="1400" kern="0" dirty="0">
                <a:solidFill>
                  <a:schemeClr val="bg2">
                    <a:lumMod val="25000"/>
                  </a:schemeClr>
                </a:solidFill>
              </a:rPr>
              <a:t>Honesty / caring</a:t>
            </a:r>
          </a:p>
          <a:p>
            <a:pPr marL="285750" lvl="0" indent="-285750" defTabSz="914400">
              <a:buFont typeface="Wingdings" panose="05000000000000000000" pitchFamily="2" charset="2"/>
              <a:buChar char="ü"/>
            </a:pPr>
            <a:r>
              <a:rPr lang="en-US" sz="1400" kern="0" dirty="0">
                <a:solidFill>
                  <a:schemeClr val="bg2">
                    <a:lumMod val="25000"/>
                  </a:schemeClr>
                </a:solidFill>
              </a:rPr>
              <a:t>Open mind</a:t>
            </a:r>
          </a:p>
          <a:p>
            <a:pPr marL="285750" lvl="0" indent="-285750" defTabSz="914400">
              <a:buFont typeface="Wingdings" panose="05000000000000000000" pitchFamily="2" charset="2"/>
              <a:buChar char="ü"/>
            </a:pPr>
            <a:r>
              <a:rPr lang="en-US" sz="1400" kern="0" dirty="0">
                <a:solidFill>
                  <a:schemeClr val="bg2">
                    <a:lumMod val="25000"/>
                  </a:schemeClr>
                </a:solidFill>
              </a:rPr>
              <a:t>Anticipation</a:t>
            </a:r>
          </a:p>
          <a:p>
            <a:pPr marL="285750" lvl="0" indent="-285750" defTabSz="914400">
              <a:buFont typeface="Wingdings" panose="05000000000000000000" pitchFamily="2" charset="2"/>
              <a:buChar char="ü"/>
            </a:pPr>
            <a:r>
              <a:rPr lang="en-US" sz="1400" kern="0" dirty="0">
                <a:solidFill>
                  <a:schemeClr val="bg2">
                    <a:lumMod val="25000"/>
                  </a:schemeClr>
                </a:solidFill>
              </a:rPr>
              <a:t>Customer focus</a:t>
            </a:r>
          </a:p>
          <a:p>
            <a:pPr marL="285750" lvl="0" indent="-285750" defTabSz="914400">
              <a:buFont typeface="Wingdings" panose="05000000000000000000" pitchFamily="2" charset="2"/>
              <a:buChar char="ü"/>
            </a:pPr>
            <a:r>
              <a:rPr lang="en-US" sz="1400" kern="0" dirty="0">
                <a:solidFill>
                  <a:schemeClr val="bg2">
                    <a:lumMod val="25000"/>
                  </a:schemeClr>
                </a:solidFill>
              </a:rPr>
              <a:t>Well-being</a:t>
            </a:r>
          </a:p>
          <a:p>
            <a:pPr marL="285750" lvl="0" indent="-285750" defTabSz="914400">
              <a:buFont typeface="Wingdings" panose="05000000000000000000" pitchFamily="2" charset="2"/>
              <a:buChar char="ü"/>
            </a:pPr>
            <a:r>
              <a:rPr lang="en-US" sz="1400" kern="0" dirty="0">
                <a:solidFill>
                  <a:schemeClr val="bg2">
                    <a:lumMod val="25000"/>
                  </a:schemeClr>
                </a:solidFill>
              </a:rPr>
              <a:t>Engagement</a:t>
            </a:r>
          </a:p>
          <a:p>
            <a:pPr marL="285750" lvl="0" indent="-285750" defTabSz="914400">
              <a:buFont typeface="Wingdings" panose="05000000000000000000" pitchFamily="2" charset="2"/>
              <a:buChar char="ü"/>
            </a:pPr>
            <a:r>
              <a:rPr lang="en-US" sz="1400" kern="0" dirty="0">
                <a:solidFill>
                  <a:schemeClr val="bg2">
                    <a:lumMod val="25000"/>
                  </a:schemeClr>
                </a:solidFill>
              </a:rPr>
              <a:t>Pragmatism</a:t>
            </a:r>
          </a:p>
          <a:p>
            <a:pPr marL="285750" lvl="0" indent="-285750" defTabSz="914400">
              <a:buFont typeface="Wingdings" panose="05000000000000000000" pitchFamily="2" charset="2"/>
              <a:buChar char="ü"/>
            </a:pPr>
            <a:r>
              <a:rPr lang="en-US" sz="1400" kern="0" dirty="0">
                <a:solidFill>
                  <a:schemeClr val="bg2">
                    <a:lumMod val="25000"/>
                  </a:schemeClr>
                </a:solidFill>
              </a:rPr>
              <a:t>Direct to the point</a:t>
            </a:r>
          </a:p>
          <a:p>
            <a:pPr marL="285750" lvl="0" indent="-285750" defTabSz="914400">
              <a:buFont typeface="Wingdings" panose="05000000000000000000" pitchFamily="2" charset="2"/>
              <a:buChar char="ü"/>
            </a:pPr>
            <a:r>
              <a:rPr lang="en-US" sz="1400" kern="0" dirty="0">
                <a:solidFill>
                  <a:schemeClr val="bg2">
                    <a:lumMod val="25000"/>
                  </a:schemeClr>
                </a:solidFill>
              </a:rPr>
              <a:t>Little, quick and perfect </a:t>
            </a:r>
          </a:p>
          <a:p>
            <a:pPr marL="285750" lvl="0" indent="-285750" defTabSz="914400">
              <a:buFont typeface="Wingdings" panose="05000000000000000000" pitchFamily="2" charset="2"/>
              <a:buChar char="ü"/>
            </a:pPr>
            <a:r>
              <a:rPr lang="en-US" sz="1400" kern="0" dirty="0">
                <a:solidFill>
                  <a:schemeClr val="bg2">
                    <a:lumMod val="25000"/>
                  </a:schemeClr>
                </a:solidFill>
              </a:rPr>
              <a:t>Pride</a:t>
            </a:r>
          </a:p>
        </p:txBody>
      </p:sp>
      <p:pic>
        <p:nvPicPr>
          <p:cNvPr id="15" name="Picture 4"/>
          <p:cNvPicPr>
            <a:picLocks noChangeAspect="1" noChangeArrowheads="1"/>
          </p:cNvPicPr>
          <p:nvPr/>
        </p:nvPicPr>
        <p:blipFill>
          <a:blip r:embed="rId8" cstate="print"/>
          <a:srcRect/>
          <a:stretch>
            <a:fillRect/>
          </a:stretch>
        </p:blipFill>
        <p:spPr bwMode="auto">
          <a:xfrm>
            <a:off x="3165910" y="1585096"/>
            <a:ext cx="414338" cy="414338"/>
          </a:xfrm>
          <a:prstGeom prst="rect">
            <a:avLst/>
          </a:prstGeom>
          <a:noFill/>
          <a:ln w="9525">
            <a:noFill/>
            <a:miter lim="800000"/>
            <a:headEnd/>
            <a:tailEnd/>
          </a:ln>
        </p:spPr>
      </p:pic>
      <p:pic>
        <p:nvPicPr>
          <p:cNvPr id="16" name="Picture 5"/>
          <p:cNvPicPr>
            <a:picLocks noChangeAspect="1" noChangeArrowheads="1"/>
          </p:cNvPicPr>
          <p:nvPr/>
        </p:nvPicPr>
        <p:blipFill>
          <a:blip r:embed="rId9" cstate="print"/>
          <a:srcRect/>
          <a:stretch>
            <a:fillRect/>
          </a:stretch>
        </p:blipFill>
        <p:spPr bwMode="auto">
          <a:xfrm>
            <a:off x="1669925" y="3633989"/>
            <a:ext cx="450877" cy="300038"/>
          </a:xfrm>
          <a:prstGeom prst="rect">
            <a:avLst/>
          </a:prstGeom>
          <a:noFill/>
          <a:ln w="9525">
            <a:noFill/>
            <a:miter lim="800000"/>
            <a:headEnd/>
            <a:tailEnd/>
          </a:ln>
        </p:spPr>
      </p:pic>
      <p:pic>
        <p:nvPicPr>
          <p:cNvPr id="17" name="Image 16" descr="mission.jpg"/>
          <p:cNvPicPr>
            <a:picLocks noChangeAspect="1"/>
          </p:cNvPicPr>
          <p:nvPr/>
        </p:nvPicPr>
        <p:blipFill>
          <a:blip r:embed="rId10" cstate="print"/>
          <a:stretch>
            <a:fillRect/>
          </a:stretch>
        </p:blipFill>
        <p:spPr>
          <a:xfrm>
            <a:off x="8163786" y="1713684"/>
            <a:ext cx="445631" cy="367481"/>
          </a:xfrm>
          <a:prstGeom prst="rect">
            <a:avLst/>
          </a:prstGeom>
        </p:spPr>
      </p:pic>
      <p:sp>
        <p:nvSpPr>
          <p:cNvPr id="20" name="Étoile à 5 branches 19"/>
          <p:cNvSpPr/>
          <p:nvPr/>
        </p:nvSpPr>
        <p:spPr>
          <a:xfrm>
            <a:off x="5141740" y="3182334"/>
            <a:ext cx="2697945" cy="2298166"/>
          </a:xfrm>
          <a:prstGeom prst="star5">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2000" dirty="0">
                <a:ln w="9525" cap="rnd" cmpd="sng" algn="ctr">
                  <a:noFill/>
                  <a:prstDash val="solid"/>
                  <a:bevel/>
                </a:ln>
                <a:solidFill>
                  <a:schemeClr val="tx1"/>
                </a:solidFill>
                <a:latin typeface="Times New Roman" panose="02020603050405020304" pitchFamily="18" charset="0"/>
                <a:ea typeface="Calibri" panose="020F0502020204030204" pitchFamily="34" charset="0"/>
                <a:cs typeface="Times New Roman" panose="02020603050405020304" pitchFamily="18" charset="0"/>
              </a:rPr>
              <a:t>Zen Value</a:t>
            </a:r>
            <a:endParaRPr lang="fr-FR" sz="2000" dirty="0">
              <a:ln w="9525" cap="rnd" cmpd="sng" algn="ctr">
                <a:noFill/>
                <a:prstDash val="solid"/>
                <a:bevel/>
              </a:ln>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598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Cloud tag</a:t>
            </a:r>
          </a:p>
        </p:txBody>
      </p:sp>
      <p:sp>
        <p:nvSpPr>
          <p:cNvPr id="4" name="Espace réservé du numéro de diapositive 3"/>
          <p:cNvSpPr>
            <a:spLocks noGrp="1"/>
          </p:cNvSpPr>
          <p:nvPr>
            <p:ph type="sldNum" sz="quarter" idx="12"/>
          </p:nvPr>
        </p:nvSpPr>
        <p:spPr/>
        <p:txBody>
          <a:bodyPr/>
          <a:lstStyle/>
          <a:p>
            <a:fld id="{D57F1E4F-1CFF-5643-939E-217C01CDF565}" type="slidenum">
              <a:rPr lang="en-US" smtClean="0"/>
              <a:pPr/>
              <a:t>6</a:t>
            </a:fld>
            <a:endParaRPr lang="en-US" dirty="0"/>
          </a:p>
        </p:txBody>
      </p:sp>
      <p:sp>
        <p:nvSpPr>
          <p:cNvPr id="7" name="Rectangle 6"/>
          <p:cNvSpPr/>
          <p:nvPr/>
        </p:nvSpPr>
        <p:spPr>
          <a:xfrm>
            <a:off x="3403600" y="1808480"/>
            <a:ext cx="102616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lumMod val="65000"/>
                    <a:lumOff val="35000"/>
                  </a:schemeClr>
                </a:solidFill>
              </a:rPr>
              <a:t>Zen</a:t>
            </a:r>
          </a:p>
        </p:txBody>
      </p:sp>
      <p:sp>
        <p:nvSpPr>
          <p:cNvPr id="8" name="Rectangle 7"/>
          <p:cNvSpPr/>
          <p:nvPr/>
        </p:nvSpPr>
        <p:spPr>
          <a:xfrm>
            <a:off x="3642360" y="2519680"/>
            <a:ext cx="157480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lumMod val="65000"/>
                    <a:lumOff val="35000"/>
                  </a:schemeClr>
                </a:solidFill>
              </a:rPr>
              <a:t>Trust</a:t>
            </a:r>
          </a:p>
        </p:txBody>
      </p:sp>
      <p:sp>
        <p:nvSpPr>
          <p:cNvPr id="9" name="Rectangle 8"/>
          <p:cNvSpPr/>
          <p:nvPr/>
        </p:nvSpPr>
        <p:spPr>
          <a:xfrm>
            <a:off x="690880" y="2387600"/>
            <a:ext cx="157480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lumMod val="65000"/>
                    <a:lumOff val="35000"/>
                  </a:schemeClr>
                </a:solidFill>
              </a:rPr>
              <a:t>Respect</a:t>
            </a:r>
          </a:p>
        </p:txBody>
      </p:sp>
      <p:sp>
        <p:nvSpPr>
          <p:cNvPr id="10" name="Rectangle 9"/>
          <p:cNvSpPr/>
          <p:nvPr/>
        </p:nvSpPr>
        <p:spPr>
          <a:xfrm>
            <a:off x="1163320" y="3098800"/>
            <a:ext cx="157480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lumMod val="65000"/>
                    <a:lumOff val="35000"/>
                  </a:schemeClr>
                </a:solidFill>
              </a:rPr>
              <a:t>Open</a:t>
            </a:r>
          </a:p>
        </p:txBody>
      </p:sp>
      <p:sp>
        <p:nvSpPr>
          <p:cNvPr id="12" name="Rectangle 11"/>
          <p:cNvSpPr/>
          <p:nvPr/>
        </p:nvSpPr>
        <p:spPr>
          <a:xfrm>
            <a:off x="949960" y="1732280"/>
            <a:ext cx="200152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solidFill>
                  <a:schemeClr val="tx1">
                    <a:lumMod val="65000"/>
                    <a:lumOff val="35000"/>
                  </a:schemeClr>
                </a:solidFill>
              </a:rPr>
              <a:t>Serenity</a:t>
            </a:r>
            <a:endParaRPr lang="fr-FR" dirty="0">
              <a:solidFill>
                <a:schemeClr val="tx1">
                  <a:lumMod val="65000"/>
                  <a:lumOff val="35000"/>
                </a:schemeClr>
              </a:solidFill>
            </a:endParaRPr>
          </a:p>
        </p:txBody>
      </p:sp>
      <p:sp>
        <p:nvSpPr>
          <p:cNvPr id="5" name="Ellipse 4"/>
          <p:cNvSpPr/>
          <p:nvPr/>
        </p:nvSpPr>
        <p:spPr>
          <a:xfrm>
            <a:off x="2133600" y="2159000"/>
            <a:ext cx="1635760" cy="1066800"/>
          </a:xfrm>
          <a:prstGeom prst="ellipse">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lumMod val="65000"/>
                    <a:lumOff val="35000"/>
                  </a:schemeClr>
                </a:solidFill>
              </a:rPr>
              <a:t>People</a:t>
            </a:r>
          </a:p>
        </p:txBody>
      </p:sp>
      <p:sp>
        <p:nvSpPr>
          <p:cNvPr id="13" name="Rectangle 12"/>
          <p:cNvSpPr/>
          <p:nvPr/>
        </p:nvSpPr>
        <p:spPr>
          <a:xfrm>
            <a:off x="9829800" y="1473200"/>
            <a:ext cx="102616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lumMod val="65000"/>
                    <a:lumOff val="35000"/>
                  </a:schemeClr>
                </a:solidFill>
              </a:rPr>
              <a:t>Quick</a:t>
            </a:r>
          </a:p>
        </p:txBody>
      </p:sp>
      <p:sp>
        <p:nvSpPr>
          <p:cNvPr id="14" name="Rectangle 13"/>
          <p:cNvSpPr/>
          <p:nvPr/>
        </p:nvSpPr>
        <p:spPr>
          <a:xfrm>
            <a:off x="10068560" y="2184400"/>
            <a:ext cx="157480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solidFill>
                  <a:schemeClr val="tx1">
                    <a:lumMod val="65000"/>
                    <a:lumOff val="35000"/>
                  </a:schemeClr>
                </a:solidFill>
              </a:rPr>
              <a:t>Measurable</a:t>
            </a:r>
            <a:endParaRPr lang="fr-FR" dirty="0">
              <a:solidFill>
                <a:schemeClr val="tx1">
                  <a:lumMod val="65000"/>
                  <a:lumOff val="35000"/>
                </a:schemeClr>
              </a:solidFill>
            </a:endParaRPr>
          </a:p>
        </p:txBody>
      </p:sp>
      <p:sp>
        <p:nvSpPr>
          <p:cNvPr id="15" name="Rectangle 14"/>
          <p:cNvSpPr/>
          <p:nvPr/>
        </p:nvSpPr>
        <p:spPr>
          <a:xfrm>
            <a:off x="6695440" y="2052320"/>
            <a:ext cx="199644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solidFill>
                  <a:schemeClr val="tx1">
                    <a:lumMod val="65000"/>
                    <a:lumOff val="35000"/>
                  </a:schemeClr>
                </a:solidFill>
              </a:rPr>
              <a:t>Commitment</a:t>
            </a:r>
            <a:endParaRPr lang="fr-FR" dirty="0">
              <a:solidFill>
                <a:schemeClr val="tx1">
                  <a:lumMod val="65000"/>
                  <a:lumOff val="35000"/>
                </a:schemeClr>
              </a:solidFill>
            </a:endParaRPr>
          </a:p>
        </p:txBody>
      </p:sp>
      <p:sp>
        <p:nvSpPr>
          <p:cNvPr id="16" name="Rectangle 15"/>
          <p:cNvSpPr/>
          <p:nvPr/>
        </p:nvSpPr>
        <p:spPr>
          <a:xfrm>
            <a:off x="6807200" y="2717800"/>
            <a:ext cx="227584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lumMod val="65000"/>
                    <a:lumOff val="35000"/>
                  </a:schemeClr>
                </a:solidFill>
              </a:rPr>
              <a:t>Customer value oriented</a:t>
            </a:r>
          </a:p>
        </p:txBody>
      </p:sp>
      <p:sp>
        <p:nvSpPr>
          <p:cNvPr id="17" name="Rectangle 16"/>
          <p:cNvSpPr/>
          <p:nvPr/>
        </p:nvSpPr>
        <p:spPr>
          <a:xfrm>
            <a:off x="9169400" y="2865120"/>
            <a:ext cx="216916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solidFill>
                  <a:schemeClr val="tx1">
                    <a:lumMod val="65000"/>
                    <a:lumOff val="35000"/>
                  </a:schemeClr>
                </a:solidFill>
              </a:rPr>
              <a:t>Meaningful</a:t>
            </a:r>
            <a:endParaRPr lang="fr-FR" dirty="0">
              <a:solidFill>
                <a:schemeClr val="tx1">
                  <a:lumMod val="65000"/>
                  <a:lumOff val="35000"/>
                </a:schemeClr>
              </a:solidFill>
            </a:endParaRPr>
          </a:p>
        </p:txBody>
      </p:sp>
      <p:sp>
        <p:nvSpPr>
          <p:cNvPr id="18" name="Rectangle 17"/>
          <p:cNvSpPr/>
          <p:nvPr/>
        </p:nvSpPr>
        <p:spPr>
          <a:xfrm>
            <a:off x="7376160" y="1397000"/>
            <a:ext cx="200152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solidFill>
                  <a:schemeClr val="tx1">
                    <a:lumMod val="65000"/>
                    <a:lumOff val="35000"/>
                  </a:schemeClr>
                </a:solidFill>
              </a:rPr>
              <a:t>Pragmatism</a:t>
            </a:r>
            <a:endParaRPr lang="fr-FR" dirty="0">
              <a:solidFill>
                <a:schemeClr val="tx1">
                  <a:lumMod val="65000"/>
                  <a:lumOff val="35000"/>
                </a:schemeClr>
              </a:solidFill>
            </a:endParaRPr>
          </a:p>
        </p:txBody>
      </p:sp>
      <p:sp>
        <p:nvSpPr>
          <p:cNvPr id="19" name="Ellipse 18"/>
          <p:cNvSpPr/>
          <p:nvPr/>
        </p:nvSpPr>
        <p:spPr>
          <a:xfrm>
            <a:off x="8559800" y="1823720"/>
            <a:ext cx="1635760" cy="1066800"/>
          </a:xfrm>
          <a:prstGeom prst="ellipse">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lumMod val="65000"/>
                    <a:lumOff val="35000"/>
                  </a:schemeClr>
                </a:solidFill>
              </a:rPr>
              <a:t>Action</a:t>
            </a:r>
          </a:p>
        </p:txBody>
      </p:sp>
      <p:sp>
        <p:nvSpPr>
          <p:cNvPr id="24" name="Rectangle 23"/>
          <p:cNvSpPr/>
          <p:nvPr/>
        </p:nvSpPr>
        <p:spPr>
          <a:xfrm>
            <a:off x="4851400" y="5471160"/>
            <a:ext cx="227584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solidFill>
                  <a:schemeClr val="tx1">
                    <a:lumMod val="65000"/>
                    <a:lumOff val="35000"/>
                  </a:schemeClr>
                </a:solidFill>
              </a:rPr>
              <a:t>Early</a:t>
            </a:r>
            <a:endParaRPr lang="fr-FR" dirty="0">
              <a:solidFill>
                <a:schemeClr val="tx1">
                  <a:lumMod val="65000"/>
                  <a:lumOff val="35000"/>
                </a:schemeClr>
              </a:solidFill>
            </a:endParaRPr>
          </a:p>
        </p:txBody>
      </p:sp>
      <p:sp>
        <p:nvSpPr>
          <p:cNvPr id="25" name="Rectangle 24"/>
          <p:cNvSpPr/>
          <p:nvPr/>
        </p:nvSpPr>
        <p:spPr>
          <a:xfrm>
            <a:off x="4851400" y="4069080"/>
            <a:ext cx="2275840" cy="57912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lumMod val="65000"/>
                    <a:lumOff val="35000"/>
                  </a:schemeClr>
                </a:solidFill>
              </a:rPr>
              <a:t>360°</a:t>
            </a:r>
          </a:p>
        </p:txBody>
      </p:sp>
      <p:sp>
        <p:nvSpPr>
          <p:cNvPr id="21" name="Ellipse 20"/>
          <p:cNvSpPr/>
          <p:nvPr/>
        </p:nvSpPr>
        <p:spPr>
          <a:xfrm>
            <a:off x="5171440" y="4536440"/>
            <a:ext cx="1635760" cy="1066800"/>
          </a:xfrm>
          <a:prstGeom prst="ellipse">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lumMod val="65000"/>
                    <a:lumOff val="35000"/>
                  </a:schemeClr>
                </a:solidFill>
              </a:rPr>
              <a:t>Vision</a:t>
            </a:r>
          </a:p>
        </p:txBody>
      </p:sp>
    </p:spTree>
    <p:extLst>
      <p:ext uri="{BB962C8B-B14F-4D97-AF65-F5344CB8AC3E}">
        <p14:creationId xmlns:p14="http://schemas.microsoft.com/office/powerpoint/2010/main" val="3751816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Espace réservé du contenu 4"/>
          <p:cNvPicPr>
            <a:picLocks noGrp="1" noChangeAspect="1"/>
          </p:cNvPicPr>
          <p:nvPr>
            <p:ph idx="1"/>
          </p:nvPr>
        </p:nvPicPr>
        <p:blipFill>
          <a:blip r:embed="rId2">
            <a:duotone>
              <a:prstClr val="black"/>
              <a:schemeClr val="accent1">
                <a:tint val="45000"/>
                <a:satMod val="400000"/>
              </a:schemeClr>
            </a:duotone>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flipH="1">
            <a:off x="333727" y="921730"/>
            <a:ext cx="558851" cy="558850"/>
          </a:xfrm>
          <a:solidFill>
            <a:schemeClr val="bg2">
              <a:lumMod val="75000"/>
            </a:schemeClr>
          </a:solidFill>
          <a:ln>
            <a:solidFill>
              <a:schemeClr val="bg2">
                <a:lumMod val="50000"/>
              </a:schemeClr>
            </a:solidFill>
          </a:ln>
        </p:spPr>
      </p:pic>
      <p:sp>
        <p:nvSpPr>
          <p:cNvPr id="12" name="Rectangle 6"/>
          <p:cNvSpPr/>
          <p:nvPr/>
        </p:nvSpPr>
        <p:spPr>
          <a:xfrm>
            <a:off x="1199930" y="789752"/>
            <a:ext cx="9072000" cy="756000"/>
          </a:xfrm>
          <a:prstGeom prst="wedgeRoundRectCallout">
            <a:avLst>
              <a:gd name="adj1" fmla="val -53955"/>
              <a:gd name="adj2" fmla="val -14376"/>
              <a:gd name="adj3" fmla="val 16667"/>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numCol="1" rtlCol="0" anchor="ctr"/>
          <a:lstStyle/>
          <a:p>
            <a:pPr marL="263525" indent="-263525">
              <a:buFont typeface="Wingdings" panose="05000000000000000000" pitchFamily="2" charset="2"/>
              <a:buChar char="ü"/>
            </a:pPr>
            <a:r>
              <a:rPr lang="en-US" sz="1400" dirty="0">
                <a:solidFill>
                  <a:schemeClr val="bg1"/>
                </a:solidFill>
              </a:rPr>
              <a:t>I have a target to reach in a short term</a:t>
            </a:r>
          </a:p>
          <a:p>
            <a:pPr marL="263525" indent="-263525">
              <a:buFont typeface="Wingdings" panose="05000000000000000000" pitchFamily="2" charset="2"/>
              <a:buChar char="ü"/>
            </a:pPr>
            <a:r>
              <a:rPr lang="en-US" sz="1400" dirty="0">
                <a:solidFill>
                  <a:schemeClr val="bg1"/>
                </a:solidFill>
              </a:rPr>
              <a:t>I have a recurring problem that I can’t take under control</a:t>
            </a:r>
          </a:p>
          <a:p>
            <a:pPr marL="263525" indent="-263525">
              <a:buFont typeface="Wingdings" panose="05000000000000000000" pitchFamily="2" charset="2"/>
              <a:buChar char="ü"/>
            </a:pPr>
            <a:r>
              <a:rPr lang="en-US" sz="1400" dirty="0">
                <a:solidFill>
                  <a:schemeClr val="bg1"/>
                </a:solidFill>
              </a:rPr>
              <a:t>A KPI is out of control or a KPI has a great standard deviation</a:t>
            </a:r>
          </a:p>
        </p:txBody>
      </p:sp>
      <p:sp>
        <p:nvSpPr>
          <p:cNvPr id="46" name="Pentagone 45"/>
          <p:cNvSpPr/>
          <p:nvPr/>
        </p:nvSpPr>
        <p:spPr>
          <a:xfrm>
            <a:off x="8559997" y="3298068"/>
            <a:ext cx="2197774" cy="756000"/>
          </a:xfrm>
          <a:prstGeom prst="homePlat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Assessment and ROI measurement </a:t>
            </a:r>
          </a:p>
        </p:txBody>
      </p:sp>
      <p:sp>
        <p:nvSpPr>
          <p:cNvPr id="47" name="Pentagone 46"/>
          <p:cNvSpPr/>
          <p:nvPr/>
        </p:nvSpPr>
        <p:spPr>
          <a:xfrm>
            <a:off x="835275" y="3298068"/>
            <a:ext cx="2088000" cy="756000"/>
          </a:xfrm>
          <a:prstGeom prst="homePlat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1400" dirty="0"/>
              <a:t>KVI choice </a:t>
            </a:r>
          </a:p>
        </p:txBody>
      </p:sp>
      <p:sp>
        <p:nvSpPr>
          <p:cNvPr id="48" name="Chevron 47"/>
          <p:cNvSpPr/>
          <p:nvPr/>
        </p:nvSpPr>
        <p:spPr>
          <a:xfrm>
            <a:off x="2652120" y="3298068"/>
            <a:ext cx="2088000" cy="756000"/>
          </a:xfrm>
          <a:prstGeom prst="chevron">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Value chain analysis</a:t>
            </a:r>
          </a:p>
        </p:txBody>
      </p:sp>
      <p:sp>
        <p:nvSpPr>
          <p:cNvPr id="49" name="Chevron 48"/>
          <p:cNvSpPr/>
          <p:nvPr/>
        </p:nvSpPr>
        <p:spPr>
          <a:xfrm>
            <a:off x="4472135" y="3298068"/>
            <a:ext cx="2088000" cy="756000"/>
          </a:xfrm>
          <a:prstGeom prst="chevron">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Probe positioning at key locations</a:t>
            </a:r>
          </a:p>
        </p:txBody>
      </p:sp>
      <p:cxnSp>
        <p:nvCxnSpPr>
          <p:cNvPr id="50" name="Connecteur droit avec flèche 49"/>
          <p:cNvCxnSpPr/>
          <p:nvPr/>
        </p:nvCxnSpPr>
        <p:spPr>
          <a:xfrm>
            <a:off x="1681796" y="4079622"/>
            <a:ext cx="1" cy="21600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1" name="Rectangle avec coin arrondi et coin rogné 21"/>
          <p:cNvSpPr/>
          <p:nvPr/>
        </p:nvSpPr>
        <p:spPr>
          <a:xfrm>
            <a:off x="1086320" y="4323571"/>
            <a:ext cx="1190953" cy="400469"/>
          </a:xfrm>
          <a:prstGeom prst="round2Same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000" b="1" dirty="0">
                <a:solidFill>
                  <a:schemeClr val="bg1"/>
                </a:solidFill>
              </a:rPr>
              <a:t>- A3  Lean v1 </a:t>
            </a:r>
          </a:p>
          <a:p>
            <a:pPr algn="ctr"/>
            <a:r>
              <a:rPr lang="it-IT" sz="1000" b="1" dirty="0">
                <a:solidFill>
                  <a:schemeClr val="bg1"/>
                </a:solidFill>
              </a:rPr>
              <a:t>- KVI sheet</a:t>
            </a:r>
            <a:endParaRPr lang="fr-FR" sz="1000" b="1" dirty="0">
              <a:solidFill>
                <a:schemeClr val="bg1"/>
              </a:solidFill>
            </a:endParaRPr>
          </a:p>
        </p:txBody>
      </p:sp>
      <p:sp>
        <p:nvSpPr>
          <p:cNvPr id="52" name="Rectangle avec coin arrondi et coin rogné 23"/>
          <p:cNvSpPr/>
          <p:nvPr/>
        </p:nvSpPr>
        <p:spPr>
          <a:xfrm>
            <a:off x="2976607" y="4323571"/>
            <a:ext cx="1190953" cy="400469"/>
          </a:xfrm>
          <a:prstGeom prst="round2Same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000" b="1" dirty="0">
                <a:solidFill>
                  <a:schemeClr val="bg1"/>
                </a:solidFill>
              </a:rPr>
              <a:t>- A3 Lean  v2</a:t>
            </a:r>
            <a:endParaRPr lang="fr-FR" sz="1000" b="1" dirty="0">
              <a:solidFill>
                <a:schemeClr val="bg1"/>
              </a:solidFill>
            </a:endParaRPr>
          </a:p>
        </p:txBody>
      </p:sp>
      <p:sp>
        <p:nvSpPr>
          <p:cNvPr id="53" name="Rectangle avec coin arrondi et coin rogné 25"/>
          <p:cNvSpPr/>
          <p:nvPr/>
        </p:nvSpPr>
        <p:spPr>
          <a:xfrm>
            <a:off x="4820991" y="4323571"/>
            <a:ext cx="1190953" cy="400469"/>
          </a:xfrm>
          <a:prstGeom prst="round2Same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000" b="1" dirty="0">
                <a:solidFill>
                  <a:schemeClr val="bg1"/>
                </a:solidFill>
              </a:rPr>
              <a:t>- A3 Lean  v3</a:t>
            </a:r>
          </a:p>
          <a:p>
            <a:pPr algn="ctr"/>
            <a:r>
              <a:rPr lang="it-IT" sz="1000" b="1" dirty="0">
                <a:solidFill>
                  <a:schemeClr val="bg1"/>
                </a:solidFill>
              </a:rPr>
              <a:t> - KVI sheets</a:t>
            </a:r>
            <a:endParaRPr lang="fr-FR" sz="1000" b="1" dirty="0">
              <a:solidFill>
                <a:schemeClr val="bg1"/>
              </a:solidFill>
            </a:endParaRPr>
          </a:p>
        </p:txBody>
      </p:sp>
      <p:sp>
        <p:nvSpPr>
          <p:cNvPr id="54" name="Rectangle avec coin arrondi et coin rogné 28"/>
          <p:cNvSpPr/>
          <p:nvPr/>
        </p:nvSpPr>
        <p:spPr>
          <a:xfrm>
            <a:off x="7020805" y="4738606"/>
            <a:ext cx="1190953" cy="400469"/>
          </a:xfrm>
          <a:prstGeom prst="round2Same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000" b="1" dirty="0">
                <a:solidFill>
                  <a:schemeClr val="bg1"/>
                </a:solidFill>
              </a:rPr>
              <a:t>- A3 Lean  v4</a:t>
            </a:r>
          </a:p>
          <a:p>
            <a:pPr algn="ctr"/>
            <a:r>
              <a:rPr lang="it-IT" sz="1000" b="1" dirty="0">
                <a:solidFill>
                  <a:schemeClr val="bg1"/>
                </a:solidFill>
              </a:rPr>
              <a:t>- Specific Assets</a:t>
            </a:r>
            <a:endParaRPr lang="fr-FR" sz="1000" b="1" dirty="0">
              <a:solidFill>
                <a:schemeClr val="bg1"/>
              </a:solidFill>
            </a:endParaRPr>
          </a:p>
        </p:txBody>
      </p:sp>
      <p:sp>
        <p:nvSpPr>
          <p:cNvPr id="55" name="Rectangle avec coin arrondi et coin rogné 29"/>
          <p:cNvSpPr/>
          <p:nvPr/>
        </p:nvSpPr>
        <p:spPr>
          <a:xfrm>
            <a:off x="8980465" y="4323571"/>
            <a:ext cx="1190953" cy="400469"/>
          </a:xfrm>
          <a:prstGeom prst="round2Same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000" b="1" dirty="0">
                <a:solidFill>
                  <a:schemeClr val="bg1"/>
                </a:solidFill>
              </a:rPr>
              <a:t>- A3 Lean  v5</a:t>
            </a:r>
          </a:p>
          <a:p>
            <a:pPr algn="ctr"/>
            <a:r>
              <a:rPr lang="it-IT" sz="1000" b="1" dirty="0">
                <a:solidFill>
                  <a:schemeClr val="bg1"/>
                </a:solidFill>
              </a:rPr>
              <a:t>- Assessment &amp; ROI</a:t>
            </a:r>
            <a:endParaRPr lang="fr-FR" sz="1000" b="1" dirty="0">
              <a:solidFill>
                <a:schemeClr val="bg1"/>
              </a:solidFill>
            </a:endParaRPr>
          </a:p>
        </p:txBody>
      </p:sp>
      <p:cxnSp>
        <p:nvCxnSpPr>
          <p:cNvPr id="56" name="Connecteur droit avec flèche 55"/>
          <p:cNvCxnSpPr/>
          <p:nvPr/>
        </p:nvCxnSpPr>
        <p:spPr>
          <a:xfrm>
            <a:off x="3572083" y="4079622"/>
            <a:ext cx="1" cy="21600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p:nvPr/>
        </p:nvCxnSpPr>
        <p:spPr>
          <a:xfrm>
            <a:off x="9575941" y="4079622"/>
            <a:ext cx="1" cy="21600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p:nvPr/>
        </p:nvCxnSpPr>
        <p:spPr>
          <a:xfrm>
            <a:off x="5416467" y="4079622"/>
            <a:ext cx="1" cy="21600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p:cNvCxnSpPr/>
          <p:nvPr/>
        </p:nvCxnSpPr>
        <p:spPr>
          <a:xfrm>
            <a:off x="7604959" y="4625467"/>
            <a:ext cx="1" cy="10800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60" name="Groupe 59"/>
          <p:cNvGrpSpPr/>
          <p:nvPr/>
        </p:nvGrpSpPr>
        <p:grpSpPr>
          <a:xfrm>
            <a:off x="6606019" y="2695493"/>
            <a:ext cx="2000090" cy="2011951"/>
            <a:chOff x="4247040" y="1589092"/>
            <a:chExt cx="3697919" cy="3679815"/>
          </a:xfrm>
          <a:solidFill>
            <a:schemeClr val="bg2">
              <a:lumMod val="50000"/>
            </a:schemeClr>
          </a:solidFill>
        </p:grpSpPr>
        <p:grpSp>
          <p:nvGrpSpPr>
            <p:cNvPr id="61" name="Groupe 60"/>
            <p:cNvGrpSpPr/>
            <p:nvPr/>
          </p:nvGrpSpPr>
          <p:grpSpPr>
            <a:xfrm>
              <a:off x="4574498" y="1785561"/>
              <a:ext cx="3173730" cy="3173730"/>
              <a:chOff x="1273006" y="245586"/>
              <a:chExt cx="3173730" cy="3173730"/>
            </a:xfrm>
            <a:grpFill/>
          </p:grpSpPr>
          <p:sp>
            <p:nvSpPr>
              <p:cNvPr id="71" name="Secteurs 70"/>
              <p:cNvSpPr/>
              <p:nvPr/>
            </p:nvSpPr>
            <p:spPr>
              <a:xfrm>
                <a:off x="1273006" y="245586"/>
                <a:ext cx="3173730" cy="3173730"/>
              </a:xfrm>
              <a:prstGeom prst="pie">
                <a:avLst>
                  <a:gd name="adj1" fmla="val 16200000"/>
                  <a:gd name="adj2" fmla="val 1800000"/>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72" name="Secteurs 4"/>
              <p:cNvSpPr/>
              <p:nvPr/>
            </p:nvSpPr>
            <p:spPr>
              <a:xfrm>
                <a:off x="2945638" y="918114"/>
                <a:ext cx="1133475" cy="94456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050" kern="1200" dirty="0"/>
                  <a:t>Measure analysis</a:t>
                </a:r>
              </a:p>
            </p:txBody>
          </p:sp>
        </p:grpSp>
        <p:grpSp>
          <p:nvGrpSpPr>
            <p:cNvPr id="62" name="Groupe 61"/>
            <p:cNvGrpSpPr/>
            <p:nvPr/>
          </p:nvGrpSpPr>
          <p:grpSpPr>
            <a:xfrm>
              <a:off x="4509134" y="1898908"/>
              <a:ext cx="3173730" cy="3173730"/>
              <a:chOff x="1207642" y="358933"/>
              <a:chExt cx="3173730" cy="3173730"/>
            </a:xfrm>
            <a:grpFill/>
          </p:grpSpPr>
          <p:sp>
            <p:nvSpPr>
              <p:cNvPr id="69" name="Secteurs 68"/>
              <p:cNvSpPr/>
              <p:nvPr/>
            </p:nvSpPr>
            <p:spPr>
              <a:xfrm>
                <a:off x="1207642" y="358933"/>
                <a:ext cx="3173730" cy="3173730"/>
              </a:xfrm>
              <a:prstGeom prst="pie">
                <a:avLst>
                  <a:gd name="adj1" fmla="val 1800000"/>
                  <a:gd name="adj2" fmla="val 9000000"/>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70" name="Secteurs 6"/>
              <p:cNvSpPr/>
              <p:nvPr/>
            </p:nvSpPr>
            <p:spPr>
              <a:xfrm>
                <a:off x="1963293" y="2418080"/>
                <a:ext cx="1700212" cy="83121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050" kern="1200" dirty="0"/>
                  <a:t>Improvement actions implementation</a:t>
                </a:r>
              </a:p>
            </p:txBody>
          </p:sp>
        </p:grpSp>
        <p:grpSp>
          <p:nvGrpSpPr>
            <p:cNvPr id="63" name="Groupe 62"/>
            <p:cNvGrpSpPr/>
            <p:nvPr/>
          </p:nvGrpSpPr>
          <p:grpSpPr>
            <a:xfrm>
              <a:off x="4443771" y="1785561"/>
              <a:ext cx="3173730" cy="3173730"/>
              <a:chOff x="1142279" y="245586"/>
              <a:chExt cx="3173730" cy="3173730"/>
            </a:xfrm>
            <a:grpFill/>
          </p:grpSpPr>
          <p:sp>
            <p:nvSpPr>
              <p:cNvPr id="67" name="Secteurs 66"/>
              <p:cNvSpPr/>
              <p:nvPr/>
            </p:nvSpPr>
            <p:spPr>
              <a:xfrm>
                <a:off x="1142279" y="245586"/>
                <a:ext cx="3173730" cy="3173730"/>
              </a:xfrm>
              <a:prstGeom prst="pie">
                <a:avLst>
                  <a:gd name="adj1" fmla="val 9000000"/>
                  <a:gd name="adj2" fmla="val 16200000"/>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8" name="Secteurs 8"/>
              <p:cNvSpPr/>
              <p:nvPr/>
            </p:nvSpPr>
            <p:spPr>
              <a:xfrm>
                <a:off x="1509902" y="918114"/>
                <a:ext cx="1133475" cy="94456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050" kern="1200" dirty="0"/>
                  <a:t>Measure collection</a:t>
                </a:r>
              </a:p>
            </p:txBody>
          </p:sp>
        </p:grpSp>
        <p:sp>
          <p:nvSpPr>
            <p:cNvPr id="64" name="Flèche en arc 63"/>
            <p:cNvSpPr/>
            <p:nvPr/>
          </p:nvSpPr>
          <p:spPr>
            <a:xfrm>
              <a:off x="4378291" y="1589092"/>
              <a:ext cx="3566668" cy="3566668"/>
            </a:xfrm>
            <a:prstGeom prst="circularArrow">
              <a:avLst>
                <a:gd name="adj1" fmla="val 5085"/>
                <a:gd name="adj2" fmla="val 327528"/>
                <a:gd name="adj3" fmla="val 1472472"/>
                <a:gd name="adj4" fmla="val 16199432"/>
                <a:gd name="adj5" fmla="val 5932"/>
              </a:avLst>
            </a:prstGeom>
            <a:grp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65" name="Flèche en arc 64"/>
            <p:cNvSpPr/>
            <p:nvPr/>
          </p:nvSpPr>
          <p:spPr>
            <a:xfrm>
              <a:off x="4312665" y="1702239"/>
              <a:ext cx="3566668" cy="3566668"/>
            </a:xfrm>
            <a:prstGeom prst="circularArrow">
              <a:avLst>
                <a:gd name="adj1" fmla="val 5085"/>
                <a:gd name="adj2" fmla="val 327528"/>
                <a:gd name="adj3" fmla="val 8671970"/>
                <a:gd name="adj4" fmla="val 1800502"/>
                <a:gd name="adj5" fmla="val 5932"/>
              </a:avLst>
            </a:prstGeom>
            <a:grp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66" name="Flèche en arc 65"/>
            <p:cNvSpPr/>
            <p:nvPr/>
          </p:nvSpPr>
          <p:spPr>
            <a:xfrm>
              <a:off x="4247040" y="1589092"/>
              <a:ext cx="3566668" cy="3566668"/>
            </a:xfrm>
            <a:prstGeom prst="circularArrow">
              <a:avLst>
                <a:gd name="adj1" fmla="val 5085"/>
                <a:gd name="adj2" fmla="val 327528"/>
                <a:gd name="adj3" fmla="val 15873039"/>
                <a:gd name="adj4" fmla="val 9000000"/>
                <a:gd name="adj5" fmla="val 5932"/>
              </a:avLst>
            </a:prstGeom>
            <a:grp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grpSp>
      <p:sp>
        <p:nvSpPr>
          <p:cNvPr id="74" name="Titre 1"/>
          <p:cNvSpPr>
            <a:spLocks noGrp="1"/>
          </p:cNvSpPr>
          <p:nvPr>
            <p:ph type="title"/>
          </p:nvPr>
        </p:nvSpPr>
        <p:spPr>
          <a:xfrm>
            <a:off x="845127" y="-205740"/>
            <a:ext cx="10515600" cy="1325562"/>
          </a:xfrm>
        </p:spPr>
        <p:txBody>
          <a:bodyPr/>
          <a:lstStyle/>
          <a:p>
            <a:r>
              <a:rPr lang="it-IT" dirty="0"/>
              <a:t>Sample of picture to be integrated </a:t>
            </a:r>
          </a:p>
        </p:txBody>
      </p:sp>
    </p:spTree>
    <p:extLst>
      <p:ext uri="{BB962C8B-B14F-4D97-AF65-F5344CB8AC3E}">
        <p14:creationId xmlns:p14="http://schemas.microsoft.com/office/powerpoint/2010/main" val="17243836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9zYBgDddFkKiZlJd1kbkm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wvUBXdNtK0mirX18nYnu6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vsmfYvnXzkKd7TOK2.PVc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5fLED7tvHEi7yLvsq_dIs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3VPUr.89JkCP7lcFeVe5O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bIQ6eRFGmki2kQ5r84gimg"/>
</p:tagLst>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TM02892315[[fn=Volute]]</Template>
  <TotalTime>3718</TotalTime>
  <Words>409</Words>
  <Application>Microsoft Office PowerPoint</Application>
  <PresentationFormat>Grand écran</PresentationFormat>
  <Paragraphs>90</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Arial</vt:lpstr>
      <vt:lpstr>Calibri</vt:lpstr>
      <vt:lpstr>Calibri Light</vt:lpstr>
      <vt:lpstr>Times New Roman</vt:lpstr>
      <vt:lpstr>Wingdings</vt:lpstr>
      <vt:lpstr>Wingdings 2</vt:lpstr>
      <vt:lpstr>HDOfficeLightV0</vt:lpstr>
      <vt:lpstr>« Zen Value » PPT template Request for Proposal</vt:lpstr>
      <vt:lpstr>Activity &amp; context</vt:lpstr>
      <vt:lpstr>Name explanation</vt:lpstr>
      <vt:lpstr>Paradoxes we defend</vt:lpstr>
      <vt:lpstr>Mission, vision, value</vt:lpstr>
      <vt:lpstr>Cloud tag</vt:lpstr>
      <vt:lpstr>Sample of picture to be integrated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Gianfranco Franciotti</dc:creator>
  <cp:lastModifiedBy>Gianfranco Franciotti</cp:lastModifiedBy>
  <cp:revision>128</cp:revision>
  <dcterms:created xsi:type="dcterms:W3CDTF">2015-09-14T09:00:50Z</dcterms:created>
  <dcterms:modified xsi:type="dcterms:W3CDTF">2016-05-03T13:29:03Z</dcterms:modified>
</cp:coreProperties>
</file>