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648" r:id="rId1"/>
  </p:sldMasterIdLst>
  <p:notesMasterIdLst>
    <p:notesMasterId r:id="rId16"/>
  </p:notesMasterIdLst>
  <p:sldIdLst>
    <p:sldId id="256" r:id="rId2"/>
    <p:sldId id="560" r:id="rId3"/>
    <p:sldId id="593" r:id="rId4"/>
    <p:sldId id="639" r:id="rId5"/>
    <p:sldId id="600" r:id="rId6"/>
    <p:sldId id="609" r:id="rId7"/>
    <p:sldId id="588" r:id="rId8"/>
    <p:sldId id="613" r:id="rId9"/>
    <p:sldId id="617" r:id="rId10"/>
    <p:sldId id="618" r:id="rId11"/>
    <p:sldId id="619" r:id="rId12"/>
    <p:sldId id="624" r:id="rId13"/>
    <p:sldId id="629" r:id="rId14"/>
    <p:sldId id="63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9F9F9"/>
    <a:srgbClr val="D8BEAC"/>
    <a:srgbClr val="E5CFC1"/>
    <a:srgbClr val="00B050"/>
    <a:srgbClr val="929292"/>
    <a:srgbClr val="FF0000"/>
    <a:srgbClr val="005776"/>
    <a:srgbClr val="000000"/>
    <a:srgbClr val="1C01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63" autoAdjust="0"/>
    <p:restoredTop sz="71356" autoAdjust="0"/>
  </p:normalViewPr>
  <p:slideViewPr>
    <p:cSldViewPr snapToGrid="0">
      <p:cViewPr varScale="1">
        <p:scale>
          <a:sx n="99" d="100"/>
          <a:sy n="99" d="100"/>
        </p:scale>
        <p:origin x="-2704" y="-112"/>
      </p:cViewPr>
      <p:guideLst>
        <p:guide orient="horz" pos="2160"/>
        <p:guide pos="3840"/>
      </p:guideLst>
    </p:cSldViewPr>
  </p:slideViewPr>
  <p:notesTextViewPr>
    <p:cViewPr>
      <p:scale>
        <a:sx n="1" d="1"/>
        <a:sy n="1" d="1"/>
      </p:scale>
      <p:origin x="0" y="0"/>
    </p:cViewPr>
  </p:notesTextViewPr>
  <p:sorterViewPr>
    <p:cViewPr>
      <p:scale>
        <a:sx n="100" d="100"/>
        <a:sy n="100" d="100"/>
      </p:scale>
      <p:origin x="0" y="-11652"/>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CCFD89-272C-4DD4-A93A-1847F5FC67BF}" type="datetimeFigureOut">
              <a:rPr lang="en-US" smtClean="0"/>
              <a:pPr/>
              <a:t>5/20/16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A4B5A6-AB45-4B38-9009-73D39102DD4F}" type="slidenum">
              <a:rPr lang="en-US" smtClean="0"/>
              <a:pPr/>
              <a:t>‹#›</a:t>
            </a:fld>
            <a:endParaRPr lang="en-US"/>
          </a:p>
        </p:txBody>
      </p:sp>
    </p:spTree>
    <p:extLst>
      <p:ext uri="{BB962C8B-B14F-4D97-AF65-F5344CB8AC3E}">
        <p14:creationId xmlns:p14="http://schemas.microsoft.com/office/powerpoint/2010/main" val="2351292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1</a:t>
            </a:fld>
            <a:endParaRPr lang="en-US"/>
          </a:p>
        </p:txBody>
      </p:sp>
    </p:spTree>
    <p:extLst>
      <p:ext uri="{BB962C8B-B14F-4D97-AF65-F5344CB8AC3E}">
        <p14:creationId xmlns:p14="http://schemas.microsoft.com/office/powerpoint/2010/main" val="40066370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11</a:t>
            </a:fld>
            <a:endParaRPr lang="en-US"/>
          </a:p>
        </p:txBody>
      </p:sp>
    </p:spTree>
    <p:extLst>
      <p:ext uri="{BB962C8B-B14F-4D97-AF65-F5344CB8AC3E}">
        <p14:creationId xmlns:p14="http://schemas.microsoft.com/office/powerpoint/2010/main" val="697150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-CP: See</a:t>
            </a:r>
            <a:r>
              <a:rPr lang="en-US" baseline="0" dirty="0" smtClean="0"/>
              <a:t> the article I sent</a:t>
            </a:r>
            <a:r>
              <a:rPr lang="is-IS" baseline="0" dirty="0" smtClean="0"/>
              <a:t>…</a:t>
            </a:r>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12</a:t>
            </a:fld>
            <a:endParaRPr lang="en-US"/>
          </a:p>
        </p:txBody>
      </p:sp>
    </p:spTree>
    <p:extLst>
      <p:ext uri="{BB962C8B-B14F-4D97-AF65-F5344CB8AC3E}">
        <p14:creationId xmlns:p14="http://schemas.microsoft.com/office/powerpoint/2010/main" val="697150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-CP: We should do this for all patients. We do not want them getting to 10 meds!! Emphasis that it SHOULD include OTCs, supplements, prescribed AND not.</a:t>
            </a:r>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13</a:t>
            </a:fld>
            <a:endParaRPr lang="en-US"/>
          </a:p>
        </p:txBody>
      </p:sp>
    </p:spTree>
    <p:extLst>
      <p:ext uri="{BB962C8B-B14F-4D97-AF65-F5344CB8AC3E}">
        <p14:creationId xmlns:p14="http://schemas.microsoft.com/office/powerpoint/2010/main" val="6971501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14</a:t>
            </a:fld>
            <a:endParaRPr lang="en-US"/>
          </a:p>
        </p:txBody>
      </p:sp>
    </p:spTree>
    <p:extLst>
      <p:ext uri="{BB962C8B-B14F-4D97-AF65-F5344CB8AC3E}">
        <p14:creationId xmlns:p14="http://schemas.microsoft.com/office/powerpoint/2010/main" val="697150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-AFB</a:t>
            </a:r>
            <a:r>
              <a:rPr lang="en-US" baseline="0" dirty="0" smtClean="0"/>
              <a:t>: </a:t>
            </a:r>
            <a:r>
              <a:rPr lang="en-US" dirty="0" smtClean="0"/>
              <a:t>Need complete refs for all - to be put in separate document. On the slides it should just be "Brown, 2007."</a:t>
            </a:r>
          </a:p>
          <a:p>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2</a:t>
            </a:fld>
            <a:endParaRPr lang="en-US"/>
          </a:p>
        </p:txBody>
      </p:sp>
    </p:spTree>
    <p:extLst>
      <p:ext uri="{BB962C8B-B14F-4D97-AF65-F5344CB8AC3E}">
        <p14:creationId xmlns:p14="http://schemas.microsoft.com/office/powerpoint/2010/main" val="1855983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-CP:</a:t>
            </a:r>
            <a:r>
              <a:rPr lang="en-US" baseline="0" dirty="0" smtClean="0"/>
              <a:t> </a:t>
            </a:r>
            <a:r>
              <a:rPr lang="en-US" dirty="0" smtClean="0"/>
              <a:t>For example,</a:t>
            </a:r>
            <a:r>
              <a:rPr lang="en-US" baseline="0" dirty="0" smtClean="0"/>
              <a:t> </a:t>
            </a:r>
            <a:r>
              <a:rPr lang="en-US" dirty="0" smtClean="0"/>
              <a:t>Benzodiazepines are well-recognized in the medical and pharmacology literature to cause increased imbalance and gait instability associated with increased risk of falls. A patient taking a nightly benzodiazepine to induce sleep who falls, may be considered to have a fall and all subsequent health-care associated cost and associated debility due to the prescribed medication.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-CP:</a:t>
            </a:r>
            <a:r>
              <a:rPr lang="en-US" baseline="0" dirty="0" smtClean="0"/>
              <a:t> </a:t>
            </a:r>
            <a:r>
              <a:rPr lang="en-US" dirty="0" smtClean="0"/>
              <a:t>A common example of this is use of anticholinergic medications to control bladder spasm resulting in patients returning with complaints of constipation and even mental status changes. These are expected outcomes from modulating acetylcholine levels. This type of drug reaction is high risk for prescribing additional medications, such as constipation relieving agents, to correct adverse effects of the original drug.</a:t>
            </a:r>
          </a:p>
          <a:p>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3</a:t>
            </a:fld>
            <a:endParaRPr lang="en-US"/>
          </a:p>
        </p:txBody>
      </p:sp>
    </p:spTree>
    <p:extLst>
      <p:ext uri="{BB962C8B-B14F-4D97-AF65-F5344CB8AC3E}">
        <p14:creationId xmlns:p14="http://schemas.microsoft.com/office/powerpoint/2010/main" val="3848291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-KC: </a:t>
            </a:r>
            <a:r>
              <a:rPr lang="en-US" dirty="0" smtClean="0"/>
              <a:t>However, I would suggest that you tone down substantially the insulin carcinogenicity link. Also, while I completely agree about not using insulin as a first-line agent and not being overly aggressive with glycemic control in the elderly, I would not send the message that insulin should never be used in the elderly.</a:t>
            </a:r>
          </a:p>
          <a:p>
            <a:r>
              <a:rPr lang="en-US" dirty="0" smtClean="0"/>
              <a:t>-TF: “tone down substantially the insulin carcinogenicity link”?</a:t>
            </a:r>
          </a:p>
          <a:p>
            <a:endParaRPr lang="en-US" dirty="0" smtClean="0"/>
          </a:p>
          <a:p>
            <a:r>
              <a:rPr lang="en-US" dirty="0" smtClean="0"/>
              <a:t>It’s a quote from a position paper by the ADA and ACS that begins ‘although still limited, early evidence suggests …”</a:t>
            </a:r>
          </a:p>
          <a:p>
            <a:endParaRPr lang="en-US" dirty="0" smtClean="0"/>
          </a:p>
          <a:p>
            <a:r>
              <a:rPr lang="en-US" dirty="0" smtClean="0"/>
              <a:t>“I would not send the message that insulin should never be used in the elderly”</a:t>
            </a:r>
          </a:p>
          <a:p>
            <a:endParaRPr lang="en-US" dirty="0" smtClean="0"/>
          </a:p>
          <a:p>
            <a:r>
              <a:rPr lang="en-US" dirty="0" smtClean="0"/>
              <a:t>Absolutely agree. If you’re missing a hormone essential for life, it should be replaced.</a:t>
            </a:r>
          </a:p>
          <a:p>
            <a:r>
              <a:rPr lang="en-US" dirty="0" smtClean="0"/>
              <a:t>Patients with type 1 DM should receive insulin.</a:t>
            </a:r>
          </a:p>
          <a:p>
            <a:r>
              <a:rPr lang="en-US" dirty="0" smtClean="0"/>
              <a:t>I wonder what conditions would lead him to recommend insulin in an elderly patient with DM2.</a:t>
            </a:r>
          </a:p>
          <a:p>
            <a:r>
              <a:rPr lang="en-US" dirty="0" smtClean="0"/>
              <a:t>And what he does for evidence.</a:t>
            </a:r>
          </a:p>
          <a:p>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5</a:t>
            </a:fld>
            <a:endParaRPr lang="en-US"/>
          </a:p>
        </p:txBody>
      </p:sp>
    </p:spTree>
    <p:extLst>
      <p:ext uri="{BB962C8B-B14F-4D97-AF65-F5344CB8AC3E}">
        <p14:creationId xmlns:p14="http://schemas.microsoft.com/office/powerpoint/2010/main" val="1472885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-CP: I think you have to be careful saying antipsychotics can cause delirium. In most of the literature, this is the only medication class that we have. You should NOT be using </a:t>
            </a:r>
            <a:r>
              <a:rPr lang="en-US" dirty="0" err="1" smtClean="0"/>
              <a:t>benzos</a:t>
            </a:r>
            <a:r>
              <a:rPr lang="en-US" dirty="0" smtClean="0"/>
              <a:t>…</a:t>
            </a:r>
          </a:p>
          <a:p>
            <a:endParaRPr lang="en-US" dirty="0" smtClean="0"/>
          </a:p>
          <a:p>
            <a:r>
              <a:rPr lang="en-US" dirty="0" smtClean="0"/>
              <a:t>I commented above on drugs that can cause delirium/ cognitive change</a:t>
            </a:r>
          </a:p>
          <a:p>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6</a:t>
            </a:fld>
            <a:endParaRPr lang="en-US"/>
          </a:p>
        </p:txBody>
      </p:sp>
    </p:spTree>
    <p:extLst>
      <p:ext uri="{BB962C8B-B14F-4D97-AF65-F5344CB8AC3E}">
        <p14:creationId xmlns:p14="http://schemas.microsoft.com/office/powerpoint/2010/main" val="1472885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-CK:</a:t>
            </a:r>
            <a:r>
              <a:rPr lang="en-US" baseline="0" dirty="0" smtClean="0"/>
              <a:t> </a:t>
            </a:r>
            <a:r>
              <a:rPr lang="en-US" dirty="0" smtClean="0"/>
              <a:t>In reference to 31-35</a:t>
            </a:r>
          </a:p>
          <a:p>
            <a:r>
              <a:rPr lang="en-US" dirty="0" smtClean="0"/>
              <a:t>Use of atypical antipsychotic meds in the elderly</a:t>
            </a:r>
          </a:p>
          <a:p>
            <a:endParaRPr lang="en-US" dirty="0" smtClean="0"/>
          </a:p>
          <a:p>
            <a:r>
              <a:rPr lang="en-US" dirty="0" err="1" smtClean="0"/>
              <a:t>Pg</a:t>
            </a:r>
            <a:r>
              <a:rPr lang="en-US" dirty="0" smtClean="0"/>
              <a:t> 5 and 7 discuss boxed warnings…</a:t>
            </a:r>
          </a:p>
          <a:p>
            <a:endParaRPr lang="en-US" dirty="0" smtClean="0"/>
          </a:p>
          <a:p>
            <a:r>
              <a:rPr lang="en-US" dirty="0" smtClean="0"/>
              <a:t>https://</a:t>
            </a:r>
            <a:r>
              <a:rPr lang="en-US" dirty="0" err="1" smtClean="0"/>
              <a:t>www.cms.gov</a:t>
            </a:r>
            <a:r>
              <a:rPr lang="en-US" dirty="0" smtClean="0"/>
              <a:t>/</a:t>
            </a:r>
            <a:r>
              <a:rPr lang="en-US" dirty="0" err="1" smtClean="0"/>
              <a:t>medicare</a:t>
            </a:r>
            <a:r>
              <a:rPr lang="en-US" dirty="0" smtClean="0"/>
              <a:t>-</a:t>
            </a:r>
            <a:r>
              <a:rPr lang="en-US" dirty="0" err="1" smtClean="0"/>
              <a:t>medicaid</a:t>
            </a:r>
            <a:r>
              <a:rPr lang="en-US" dirty="0" smtClean="0"/>
              <a:t>-coordination/fraud-prevention/</a:t>
            </a:r>
            <a:r>
              <a:rPr lang="en-US" dirty="0" err="1" smtClean="0"/>
              <a:t>medicaid</a:t>
            </a:r>
            <a:r>
              <a:rPr lang="en-US" dirty="0" smtClean="0"/>
              <a:t>-integrity-education/pharmacy-education-materials/downloads/</a:t>
            </a:r>
            <a:r>
              <a:rPr lang="en-US" dirty="0" err="1" smtClean="0"/>
              <a:t>atyp</a:t>
            </a:r>
            <a:r>
              <a:rPr lang="en-US" dirty="0" smtClean="0"/>
              <a:t>-</a:t>
            </a:r>
            <a:r>
              <a:rPr lang="en-US" dirty="0" err="1" smtClean="0"/>
              <a:t>antipsych</a:t>
            </a:r>
            <a:r>
              <a:rPr lang="en-US" dirty="0" smtClean="0"/>
              <a:t>-adult-</a:t>
            </a:r>
            <a:r>
              <a:rPr lang="en-US" dirty="0" err="1" smtClean="0"/>
              <a:t>factsheet.pdf</a:t>
            </a:r>
            <a:endParaRPr lang="en-US" dirty="0" smtClean="0"/>
          </a:p>
          <a:p>
            <a:endParaRPr lang="en-US" dirty="0" smtClean="0"/>
          </a:p>
          <a:p>
            <a:r>
              <a:rPr lang="en-US" dirty="0" smtClean="0"/>
              <a:t>Dementia - CMS official notice to reduce the use of antipsychotics in nursing homes</a:t>
            </a:r>
          </a:p>
          <a:p>
            <a:r>
              <a:rPr lang="en-US" dirty="0" smtClean="0"/>
              <a:t>https://</a:t>
            </a:r>
            <a:r>
              <a:rPr lang="en-US" dirty="0" err="1" smtClean="0"/>
              <a:t>www.cms.gov</a:t>
            </a:r>
            <a:r>
              <a:rPr lang="en-US" dirty="0" smtClean="0"/>
              <a:t>/Medicare/Provider-Enrollment-and-Certification/</a:t>
            </a:r>
            <a:r>
              <a:rPr lang="en-US" dirty="0" err="1" smtClean="0"/>
              <a:t>SurveyCertificationGenInfo</a:t>
            </a:r>
            <a:r>
              <a:rPr lang="en-US" dirty="0" smtClean="0"/>
              <a:t>/Downloads/Survey-and-Cert-Letter-13-35.pdf</a:t>
            </a:r>
          </a:p>
          <a:p>
            <a:endParaRPr lang="en-US" dirty="0" smtClean="0"/>
          </a:p>
          <a:p>
            <a:r>
              <a:rPr lang="en-US" dirty="0" smtClean="0"/>
              <a:t>https://</a:t>
            </a:r>
            <a:r>
              <a:rPr lang="en-US" dirty="0" err="1" smtClean="0"/>
              <a:t>www.cms.gov</a:t>
            </a:r>
            <a:r>
              <a:rPr lang="en-US" dirty="0" smtClean="0"/>
              <a:t>/outreach-and-education/outreach/</a:t>
            </a:r>
            <a:r>
              <a:rPr lang="en-US" dirty="0" err="1" smtClean="0"/>
              <a:t>npc</a:t>
            </a:r>
            <a:r>
              <a:rPr lang="en-US" dirty="0" smtClean="0"/>
              <a:t>/downloads/2013-01-31-dementia-care-presentation.pdf</a:t>
            </a:r>
          </a:p>
          <a:p>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7</a:t>
            </a:fld>
            <a:endParaRPr lang="en-US"/>
          </a:p>
        </p:txBody>
      </p:sp>
    </p:spTree>
    <p:extLst>
      <p:ext uri="{BB962C8B-B14F-4D97-AF65-F5344CB8AC3E}">
        <p14:creationId xmlns:p14="http://schemas.microsoft.com/office/powerpoint/2010/main" val="6971501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-AFB: Consider Inserting Figure 1 from Impacts report on antipsychotics in seniors </a:t>
            </a:r>
          </a:p>
          <a:p>
            <a:r>
              <a:rPr lang="en-US" dirty="0" smtClean="0"/>
              <a:t>New patient share for branded vs. generic antipsychotics, 2004 – 2006</a:t>
            </a:r>
          </a:p>
          <a:p>
            <a:r>
              <a:rPr lang="en-US" dirty="0" smtClean="0"/>
              <a:t>Source: </a:t>
            </a:r>
            <a:r>
              <a:rPr lang="en-US" dirty="0" err="1" smtClean="0"/>
              <a:t>Verispan</a:t>
            </a:r>
            <a:r>
              <a:rPr lang="en-US" dirty="0" smtClean="0"/>
              <a:t> VONA, New patient share, antipsychotic market Q1/2004–Q4/2006. Cited in </a:t>
            </a:r>
            <a:r>
              <a:rPr lang="en-US" dirty="0" err="1" smtClean="0"/>
              <a:t>Cascae</a:t>
            </a:r>
            <a:r>
              <a:rPr lang="en-US" dirty="0" smtClean="0"/>
              <a:t>.</a:t>
            </a:r>
          </a:p>
          <a:p>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8</a:t>
            </a:fld>
            <a:endParaRPr lang="en-US"/>
          </a:p>
        </p:txBody>
      </p:sp>
    </p:spTree>
    <p:extLst>
      <p:ext uri="{BB962C8B-B14F-4D97-AF65-F5344CB8AC3E}">
        <p14:creationId xmlns:p14="http://schemas.microsoft.com/office/powerpoint/2010/main" val="697150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9</a:t>
            </a:fld>
            <a:endParaRPr lang="en-US"/>
          </a:p>
        </p:txBody>
      </p:sp>
    </p:spTree>
    <p:extLst>
      <p:ext uri="{BB962C8B-B14F-4D97-AF65-F5344CB8AC3E}">
        <p14:creationId xmlns:p14="http://schemas.microsoft.com/office/powerpoint/2010/main" val="6971501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A4B5A6-AB45-4B38-9009-73D39102DD4F}" type="slidenum">
              <a:rPr lang="en-US" smtClean="0"/>
              <a:pPr/>
              <a:t>10</a:t>
            </a:fld>
            <a:endParaRPr lang="en-US"/>
          </a:p>
        </p:txBody>
      </p:sp>
    </p:spTree>
    <p:extLst>
      <p:ext uri="{BB962C8B-B14F-4D97-AF65-F5344CB8AC3E}">
        <p14:creationId xmlns:p14="http://schemas.microsoft.com/office/powerpoint/2010/main" val="697150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3" name="Title 1"/>
          <p:cNvSpPr>
            <a:spLocks noGrp="1"/>
          </p:cNvSpPr>
          <p:nvPr>
            <p:ph type="ctrTitle"/>
          </p:nvPr>
        </p:nvSpPr>
        <p:spPr>
          <a:xfrm>
            <a:off x="685800" y="1122363"/>
            <a:ext cx="7772400" cy="2387600"/>
          </a:xfrm>
        </p:spPr>
        <p:txBody>
          <a:bodyPr anchor="b"/>
          <a:lstStyle>
            <a:lvl1pPr algn="l">
              <a:lnSpc>
                <a:spcPct val="80000"/>
              </a:lnSpc>
              <a:defRPr sz="6000"/>
            </a:lvl1pPr>
          </a:lstStyle>
          <a:p>
            <a:r>
              <a:rPr lang="en-US" dirty="0" smtClean="0"/>
              <a:t>Click to edit Master title style</a:t>
            </a:r>
            <a:endParaRPr lang="en-US" dirty="0"/>
          </a:p>
        </p:txBody>
      </p:sp>
      <p:sp>
        <p:nvSpPr>
          <p:cNvPr id="14" name="Subtitle 2"/>
          <p:cNvSpPr>
            <a:spLocks noGrp="1"/>
          </p:cNvSpPr>
          <p:nvPr>
            <p:ph type="subTitle" idx="1"/>
          </p:nvPr>
        </p:nvSpPr>
        <p:spPr>
          <a:xfrm>
            <a:off x="685800" y="3602040"/>
            <a:ext cx="7772400" cy="553583"/>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8" name="Slide Number Placeholder 5"/>
          <p:cNvSpPr>
            <a:spLocks noGrp="1"/>
          </p:cNvSpPr>
          <p:nvPr>
            <p:ph type="sldNum" sz="quarter" idx="4"/>
          </p:nvPr>
        </p:nvSpPr>
        <p:spPr>
          <a:xfrm>
            <a:off x="386499" y="6339183"/>
            <a:ext cx="703094" cy="498703"/>
          </a:xfrm>
          <a:prstGeom prst="rect">
            <a:avLst/>
          </a:prstGeom>
        </p:spPr>
        <p:txBody>
          <a:bodyPr vert="horz" lIns="91440" tIns="45720" rIns="91440" bIns="45720" rtlCol="0" anchor="ctr"/>
          <a:lstStyle>
            <a:lvl1pPr algn="l">
              <a:defRPr sz="1600">
                <a:solidFill>
                  <a:srgbClr val="FFFFFF"/>
                </a:solidFill>
                <a:latin typeface="Gotham Medium" pitchFamily="50" charset="0"/>
                <a:cs typeface="Gotham Medium" pitchFamily="50" charset="0"/>
              </a:defRPr>
            </a:lvl1pPr>
          </a:lstStyle>
          <a:p>
            <a:fld id="{11049CB8-386E-4009-B47F-CFFAF8D138C0}" type="slidenum">
              <a:rPr lang="en-US" smtClean="0"/>
              <a:pPr/>
              <a:t>‹#›</a:t>
            </a:fld>
            <a:endParaRPr lang="en-US" dirty="0"/>
          </a:p>
        </p:txBody>
      </p:sp>
    </p:spTree>
    <p:extLst>
      <p:ext uri="{BB962C8B-B14F-4D97-AF65-F5344CB8AC3E}">
        <p14:creationId xmlns:p14="http://schemas.microsoft.com/office/powerpoint/2010/main" val="1646866415"/>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4"/>
          </p:nvPr>
        </p:nvSpPr>
        <p:spPr>
          <a:xfrm>
            <a:off x="386499" y="6367464"/>
            <a:ext cx="703094" cy="498703"/>
          </a:xfrm>
          <a:prstGeom prst="rect">
            <a:avLst/>
          </a:prstGeom>
        </p:spPr>
        <p:txBody>
          <a:bodyPr vert="horz" lIns="91440" tIns="45720" rIns="91440" bIns="45720" rtlCol="0" anchor="ctr"/>
          <a:lstStyle>
            <a:lvl1pPr algn="l">
              <a:defRPr sz="1600">
                <a:solidFill>
                  <a:srgbClr val="FFFFFF"/>
                </a:solidFill>
                <a:latin typeface="Gotham Medium" pitchFamily="50" charset="0"/>
                <a:cs typeface="Gotham Medium" pitchFamily="50" charset="0"/>
              </a:defRPr>
            </a:lvl1pPr>
          </a:lstStyle>
          <a:p>
            <a:fld id="{11049CB8-386E-4009-B47F-CFFAF8D138C0}" type="slidenum">
              <a:rPr lang="en-US" smtClean="0"/>
              <a:pPr/>
              <a:t>‹#›</a:t>
            </a:fld>
            <a:endParaRPr lang="en-US" dirty="0"/>
          </a:p>
        </p:txBody>
      </p:sp>
    </p:spTree>
    <p:extLst>
      <p:ext uri="{BB962C8B-B14F-4D97-AF65-F5344CB8AC3E}">
        <p14:creationId xmlns:p14="http://schemas.microsoft.com/office/powerpoint/2010/main" val="2899431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4"/>
          </p:nvPr>
        </p:nvSpPr>
        <p:spPr>
          <a:xfrm>
            <a:off x="386499" y="6367464"/>
            <a:ext cx="703094" cy="498703"/>
          </a:xfrm>
          <a:prstGeom prst="rect">
            <a:avLst/>
          </a:prstGeom>
        </p:spPr>
        <p:txBody>
          <a:bodyPr vert="horz" lIns="91440" tIns="45720" rIns="91440" bIns="45720" rtlCol="0" anchor="ctr"/>
          <a:lstStyle>
            <a:lvl1pPr algn="l">
              <a:defRPr sz="1600">
                <a:solidFill>
                  <a:srgbClr val="FFFFFF"/>
                </a:solidFill>
                <a:latin typeface="Gotham Medium" pitchFamily="50" charset="0"/>
                <a:cs typeface="Gotham Medium" pitchFamily="50" charset="0"/>
              </a:defRPr>
            </a:lvl1pPr>
          </a:lstStyle>
          <a:p>
            <a:fld id="{11049CB8-386E-4009-B47F-CFFAF8D138C0}" type="slidenum">
              <a:rPr lang="en-US" smtClean="0"/>
              <a:pPr/>
              <a:t>‹#›</a:t>
            </a:fld>
            <a:endParaRPr lang="en-US" dirty="0"/>
          </a:p>
        </p:txBody>
      </p:sp>
    </p:spTree>
    <p:extLst>
      <p:ext uri="{BB962C8B-B14F-4D97-AF65-F5344CB8AC3E}">
        <p14:creationId xmlns:p14="http://schemas.microsoft.com/office/powerpoint/2010/main" val="641085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4"/>
          </p:nvPr>
        </p:nvSpPr>
        <p:spPr>
          <a:xfrm>
            <a:off x="603316" y="6376891"/>
            <a:ext cx="703094" cy="498703"/>
          </a:xfrm>
          <a:prstGeom prst="rect">
            <a:avLst/>
          </a:prstGeom>
        </p:spPr>
        <p:txBody>
          <a:bodyPr vert="horz" lIns="91440" tIns="45720" rIns="91440" bIns="45720" rtlCol="0" anchor="ctr"/>
          <a:lstStyle>
            <a:lvl1pPr algn="l">
              <a:defRPr sz="1600">
                <a:solidFill>
                  <a:srgbClr val="FFFFFF"/>
                </a:solidFill>
                <a:latin typeface="Gotham Medium" pitchFamily="50" charset="0"/>
                <a:cs typeface="Gotham Medium" pitchFamily="50" charset="0"/>
              </a:defRPr>
            </a:lvl1pPr>
          </a:lstStyle>
          <a:p>
            <a:fld id="{11049CB8-386E-4009-B47F-CFFAF8D138C0}" type="slidenum">
              <a:rPr lang="en-US" smtClean="0"/>
              <a:pPr/>
              <a:t>‹#›</a:t>
            </a:fld>
            <a:endParaRPr lang="en-US" dirty="0"/>
          </a:p>
        </p:txBody>
      </p:sp>
    </p:spTree>
    <p:extLst>
      <p:ext uri="{BB962C8B-B14F-4D97-AF65-F5344CB8AC3E}">
        <p14:creationId xmlns:p14="http://schemas.microsoft.com/office/powerpoint/2010/main" val="1383449305"/>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4"/>
          </p:nvPr>
        </p:nvSpPr>
        <p:spPr>
          <a:xfrm>
            <a:off x="386499" y="6367464"/>
            <a:ext cx="703094" cy="498703"/>
          </a:xfrm>
          <a:prstGeom prst="rect">
            <a:avLst/>
          </a:prstGeom>
        </p:spPr>
        <p:txBody>
          <a:bodyPr vert="horz" lIns="91440" tIns="45720" rIns="91440" bIns="45720" rtlCol="0" anchor="ctr"/>
          <a:lstStyle>
            <a:lvl1pPr algn="l">
              <a:defRPr sz="1600">
                <a:solidFill>
                  <a:srgbClr val="FFFFFF"/>
                </a:solidFill>
                <a:latin typeface="Gotham Medium" pitchFamily="50" charset="0"/>
                <a:cs typeface="Gotham Medium" pitchFamily="50" charset="0"/>
              </a:defRPr>
            </a:lvl1pPr>
          </a:lstStyle>
          <a:p>
            <a:fld id="{11049CB8-386E-4009-B47F-CFFAF8D138C0}" type="slidenum">
              <a:rPr lang="en-US" smtClean="0"/>
              <a:pPr/>
              <a:t>‹#›</a:t>
            </a:fld>
            <a:endParaRPr lang="en-US" dirty="0"/>
          </a:p>
        </p:txBody>
      </p:sp>
    </p:spTree>
    <p:extLst>
      <p:ext uri="{BB962C8B-B14F-4D97-AF65-F5344CB8AC3E}">
        <p14:creationId xmlns:p14="http://schemas.microsoft.com/office/powerpoint/2010/main" val="978173356"/>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4"/>
          </p:nvPr>
        </p:nvSpPr>
        <p:spPr>
          <a:xfrm>
            <a:off x="386499" y="6367464"/>
            <a:ext cx="703094" cy="498703"/>
          </a:xfrm>
          <a:prstGeom prst="rect">
            <a:avLst/>
          </a:prstGeom>
        </p:spPr>
        <p:txBody>
          <a:bodyPr vert="horz" lIns="91440" tIns="45720" rIns="91440" bIns="45720" rtlCol="0" anchor="ctr"/>
          <a:lstStyle>
            <a:lvl1pPr algn="l">
              <a:defRPr sz="1600">
                <a:solidFill>
                  <a:srgbClr val="FFFFFF"/>
                </a:solidFill>
                <a:latin typeface="Gotham Medium" pitchFamily="50" charset="0"/>
                <a:cs typeface="Gotham Medium" pitchFamily="50" charset="0"/>
              </a:defRPr>
            </a:lvl1pPr>
          </a:lstStyle>
          <a:p>
            <a:fld id="{11049CB8-386E-4009-B47F-CFFAF8D138C0}" type="slidenum">
              <a:rPr lang="en-US" smtClean="0"/>
              <a:pPr/>
              <a:t>‹#›</a:t>
            </a:fld>
            <a:endParaRPr lang="en-US" dirty="0"/>
          </a:p>
        </p:txBody>
      </p:sp>
    </p:spTree>
    <p:extLst>
      <p:ext uri="{BB962C8B-B14F-4D97-AF65-F5344CB8AC3E}">
        <p14:creationId xmlns:p14="http://schemas.microsoft.com/office/powerpoint/2010/main" val="2039722943"/>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Slide Number Placeholder 5"/>
          <p:cNvSpPr>
            <a:spLocks noGrp="1"/>
          </p:cNvSpPr>
          <p:nvPr>
            <p:ph type="sldNum" sz="quarter" idx="10"/>
          </p:nvPr>
        </p:nvSpPr>
        <p:spPr>
          <a:xfrm>
            <a:off x="386499" y="6367464"/>
            <a:ext cx="703094" cy="498703"/>
          </a:xfrm>
          <a:prstGeom prst="rect">
            <a:avLst/>
          </a:prstGeom>
        </p:spPr>
        <p:txBody>
          <a:bodyPr vert="horz" lIns="91440" tIns="45720" rIns="91440" bIns="45720" rtlCol="0" anchor="ctr"/>
          <a:lstStyle>
            <a:lvl1pPr algn="l">
              <a:defRPr sz="1600">
                <a:solidFill>
                  <a:srgbClr val="FFFFFF"/>
                </a:solidFill>
                <a:latin typeface="Gotham Medium" pitchFamily="50" charset="0"/>
                <a:cs typeface="Gotham Medium" pitchFamily="50" charset="0"/>
              </a:defRPr>
            </a:lvl1pPr>
          </a:lstStyle>
          <a:p>
            <a:fld id="{11049CB8-386E-4009-B47F-CFFAF8D138C0}" type="slidenum">
              <a:rPr lang="en-US" smtClean="0"/>
              <a:pPr/>
              <a:t>‹#›</a:t>
            </a:fld>
            <a:endParaRPr lang="en-US" dirty="0"/>
          </a:p>
        </p:txBody>
      </p:sp>
    </p:spTree>
    <p:extLst>
      <p:ext uri="{BB962C8B-B14F-4D97-AF65-F5344CB8AC3E}">
        <p14:creationId xmlns:p14="http://schemas.microsoft.com/office/powerpoint/2010/main" val="3285976718"/>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Slide Number Placeholder 5"/>
          <p:cNvSpPr>
            <a:spLocks noGrp="1"/>
          </p:cNvSpPr>
          <p:nvPr>
            <p:ph type="sldNum" sz="quarter" idx="4"/>
          </p:nvPr>
        </p:nvSpPr>
        <p:spPr>
          <a:xfrm>
            <a:off x="386499" y="6367464"/>
            <a:ext cx="703094" cy="498703"/>
          </a:xfrm>
          <a:prstGeom prst="rect">
            <a:avLst/>
          </a:prstGeom>
        </p:spPr>
        <p:txBody>
          <a:bodyPr vert="horz" lIns="91440" tIns="45720" rIns="91440" bIns="45720" rtlCol="0" anchor="ctr"/>
          <a:lstStyle>
            <a:lvl1pPr algn="l">
              <a:defRPr sz="1600">
                <a:solidFill>
                  <a:srgbClr val="FFFFFF"/>
                </a:solidFill>
                <a:latin typeface="Gotham Medium" pitchFamily="50" charset="0"/>
                <a:cs typeface="Gotham Medium" pitchFamily="50" charset="0"/>
              </a:defRPr>
            </a:lvl1pPr>
          </a:lstStyle>
          <a:p>
            <a:fld id="{11049CB8-386E-4009-B47F-CFFAF8D138C0}" type="slidenum">
              <a:rPr lang="en-US" smtClean="0"/>
              <a:pPr/>
              <a:t>‹#›</a:t>
            </a:fld>
            <a:endParaRPr lang="en-US" dirty="0"/>
          </a:p>
        </p:txBody>
      </p:sp>
    </p:spTree>
    <p:extLst>
      <p:ext uri="{BB962C8B-B14F-4D97-AF65-F5344CB8AC3E}">
        <p14:creationId xmlns:p14="http://schemas.microsoft.com/office/powerpoint/2010/main" val="550677385"/>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386499" y="6367464"/>
            <a:ext cx="703094" cy="498703"/>
          </a:xfrm>
          <a:prstGeom prst="rect">
            <a:avLst/>
          </a:prstGeom>
        </p:spPr>
        <p:txBody>
          <a:bodyPr vert="horz" lIns="91440" tIns="45720" rIns="91440" bIns="45720" rtlCol="0" anchor="ctr"/>
          <a:lstStyle>
            <a:lvl1pPr algn="l">
              <a:defRPr sz="1600">
                <a:solidFill>
                  <a:srgbClr val="FFFFFF"/>
                </a:solidFill>
                <a:latin typeface="Gotham Medium" pitchFamily="50" charset="0"/>
                <a:cs typeface="Gotham Medium" pitchFamily="50" charset="0"/>
              </a:defRPr>
            </a:lvl1pPr>
          </a:lstStyle>
          <a:p>
            <a:fld id="{11049CB8-386E-4009-B47F-CFFAF8D138C0}" type="slidenum">
              <a:rPr lang="en-US" smtClean="0"/>
              <a:pPr/>
              <a:t>‹#›</a:t>
            </a:fld>
            <a:endParaRPr lang="en-US" dirty="0"/>
          </a:p>
        </p:txBody>
      </p:sp>
    </p:spTree>
    <p:extLst>
      <p:ext uri="{BB962C8B-B14F-4D97-AF65-F5344CB8AC3E}">
        <p14:creationId xmlns:p14="http://schemas.microsoft.com/office/powerpoint/2010/main" val="384566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Slide Number Placeholder 5"/>
          <p:cNvSpPr>
            <a:spLocks noGrp="1"/>
          </p:cNvSpPr>
          <p:nvPr>
            <p:ph type="sldNum" sz="quarter" idx="4"/>
          </p:nvPr>
        </p:nvSpPr>
        <p:spPr>
          <a:xfrm>
            <a:off x="386499" y="6367464"/>
            <a:ext cx="703094" cy="498703"/>
          </a:xfrm>
          <a:prstGeom prst="rect">
            <a:avLst/>
          </a:prstGeom>
        </p:spPr>
        <p:txBody>
          <a:bodyPr vert="horz" lIns="91440" tIns="45720" rIns="91440" bIns="45720" rtlCol="0" anchor="ctr"/>
          <a:lstStyle>
            <a:lvl1pPr algn="l">
              <a:defRPr sz="1600">
                <a:solidFill>
                  <a:srgbClr val="FFFFFF"/>
                </a:solidFill>
                <a:latin typeface="Gotham Medium" pitchFamily="50" charset="0"/>
                <a:cs typeface="Gotham Medium" pitchFamily="50" charset="0"/>
              </a:defRPr>
            </a:lvl1pPr>
          </a:lstStyle>
          <a:p>
            <a:fld id="{11049CB8-386E-4009-B47F-CFFAF8D138C0}" type="slidenum">
              <a:rPr lang="en-US" smtClean="0"/>
              <a:pPr/>
              <a:t>‹#›</a:t>
            </a:fld>
            <a:endParaRPr lang="en-US" dirty="0"/>
          </a:p>
        </p:txBody>
      </p:sp>
    </p:spTree>
    <p:extLst>
      <p:ext uri="{BB962C8B-B14F-4D97-AF65-F5344CB8AC3E}">
        <p14:creationId xmlns:p14="http://schemas.microsoft.com/office/powerpoint/2010/main" val="704867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Slide Number Placeholder 5"/>
          <p:cNvSpPr>
            <a:spLocks noGrp="1"/>
          </p:cNvSpPr>
          <p:nvPr>
            <p:ph type="sldNum" sz="quarter" idx="4"/>
          </p:nvPr>
        </p:nvSpPr>
        <p:spPr>
          <a:xfrm>
            <a:off x="386499" y="6367464"/>
            <a:ext cx="703094" cy="498703"/>
          </a:xfrm>
          <a:prstGeom prst="rect">
            <a:avLst/>
          </a:prstGeom>
        </p:spPr>
        <p:txBody>
          <a:bodyPr vert="horz" lIns="91440" tIns="45720" rIns="91440" bIns="45720" rtlCol="0" anchor="ctr"/>
          <a:lstStyle>
            <a:lvl1pPr algn="l">
              <a:defRPr sz="1600">
                <a:solidFill>
                  <a:srgbClr val="FFFFFF"/>
                </a:solidFill>
                <a:latin typeface="Gotham Medium" pitchFamily="50" charset="0"/>
                <a:cs typeface="Gotham Medium" pitchFamily="50" charset="0"/>
              </a:defRPr>
            </a:lvl1pPr>
          </a:lstStyle>
          <a:p>
            <a:fld id="{11049CB8-386E-4009-B47F-CFFAF8D138C0}" type="slidenum">
              <a:rPr lang="en-US" smtClean="0"/>
              <a:pPr/>
              <a:t>‹#›</a:t>
            </a:fld>
            <a:endParaRPr lang="en-US" dirty="0"/>
          </a:p>
        </p:txBody>
      </p:sp>
    </p:spTree>
    <p:extLst>
      <p:ext uri="{BB962C8B-B14F-4D97-AF65-F5344CB8AC3E}">
        <p14:creationId xmlns:p14="http://schemas.microsoft.com/office/powerpoint/2010/main" val="164765978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5"/>
          <p:cNvSpPr>
            <a:spLocks noChangeArrowheads="1"/>
          </p:cNvSpPr>
          <p:nvPr userDrawn="1"/>
        </p:nvSpPr>
        <p:spPr bwMode="auto">
          <a:xfrm>
            <a:off x="0" y="6368143"/>
            <a:ext cx="12192000" cy="498024"/>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468000" bIns="504000" numCol="1" anchor="t" anchorCtr="0" compatLnSpc="1">
            <a:prstTxWarp prst="textNoShape">
              <a:avLst/>
            </a:prstTxWarp>
          </a:bodyPr>
          <a:lstStyle/>
          <a:p>
            <a:pPr algn="r">
              <a:lnSpc>
                <a:spcPct val="150000"/>
              </a:lnSpc>
            </a:pPr>
            <a:r>
              <a:rPr lang="en-US" sz="1800" dirty="0" smtClean="0">
                <a:solidFill>
                  <a:srgbClr val="FFFFFF"/>
                </a:solidFill>
              </a:rPr>
              <a:t>www.doh.dc.gov</a:t>
            </a:r>
            <a:endParaRPr lang="en-US" sz="1800" dirty="0">
              <a:solidFill>
                <a:srgbClr val="FFFFFF"/>
              </a:solidFill>
            </a:endParaRPr>
          </a:p>
        </p:txBody>
      </p:sp>
      <p:sp>
        <p:nvSpPr>
          <p:cNvPr id="2" name="Title Placeholder 1"/>
          <p:cNvSpPr>
            <a:spLocks noGrp="1"/>
          </p:cNvSpPr>
          <p:nvPr>
            <p:ph type="title"/>
          </p:nvPr>
        </p:nvSpPr>
        <p:spPr>
          <a:xfrm>
            <a:off x="386499" y="365125"/>
            <a:ext cx="10967301" cy="1325563"/>
          </a:xfrm>
          <a:prstGeom prst="rect">
            <a:avLst/>
          </a:prstGeom>
        </p:spPr>
        <p:txBody>
          <a:bodyPr vert="horz" lIns="0" tIns="0" rIns="0" bIns="0" rtlCol="0" anchor="t" anchorCtr="0">
            <a:normAutofit/>
          </a:bodyPr>
          <a:lstStyle/>
          <a:p>
            <a:r>
              <a:rPr lang="en-US" smtClean="0"/>
              <a:t>Click to edit Master title style</a:t>
            </a:r>
            <a:endParaRPr lang="en-US"/>
          </a:p>
        </p:txBody>
      </p:sp>
      <p:sp>
        <p:nvSpPr>
          <p:cNvPr id="3" name="Text Placeholder 2"/>
          <p:cNvSpPr>
            <a:spLocks noGrp="1"/>
          </p:cNvSpPr>
          <p:nvPr>
            <p:ph type="body" idx="1"/>
          </p:nvPr>
        </p:nvSpPr>
        <p:spPr>
          <a:xfrm>
            <a:off x="386499" y="1825625"/>
            <a:ext cx="10967301" cy="3783323"/>
          </a:xfrm>
          <a:prstGeom prst="rect">
            <a:avLst/>
          </a:prstGeom>
        </p:spPr>
        <p:txBody>
          <a:bodyPr vert="horz" lIns="0" tIns="0" rIns="0" bIns="0" rtlCol="0" anchor="t" anchorCtr="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16" name="Group 15"/>
          <p:cNvGrpSpPr/>
          <p:nvPr userDrawn="1"/>
        </p:nvGrpSpPr>
        <p:grpSpPr>
          <a:xfrm>
            <a:off x="10126560" y="228061"/>
            <a:ext cx="1733540" cy="854647"/>
            <a:chOff x="1746251" y="1371600"/>
            <a:chExt cx="5705475" cy="2819400"/>
          </a:xfrm>
        </p:grpSpPr>
        <p:sp>
          <p:nvSpPr>
            <p:cNvPr id="17" name="Freeform 96"/>
            <p:cNvSpPr>
              <a:spLocks/>
            </p:cNvSpPr>
            <p:nvPr userDrawn="1"/>
          </p:nvSpPr>
          <p:spPr bwMode="auto">
            <a:xfrm>
              <a:off x="3660777" y="1651002"/>
              <a:ext cx="1905000" cy="1625598"/>
            </a:xfrm>
            <a:custGeom>
              <a:avLst/>
              <a:gdLst>
                <a:gd name="T0" fmla="*/ 570 w 1200"/>
                <a:gd name="T1" fmla="*/ 2 h 1024"/>
                <a:gd name="T2" fmla="*/ 654 w 1200"/>
                <a:gd name="T3" fmla="*/ 2 h 1024"/>
                <a:gd name="T4" fmla="*/ 730 w 1200"/>
                <a:gd name="T5" fmla="*/ 12 h 1024"/>
                <a:gd name="T6" fmla="*/ 796 w 1200"/>
                <a:gd name="T7" fmla="*/ 30 h 1024"/>
                <a:gd name="T8" fmla="*/ 854 w 1200"/>
                <a:gd name="T9" fmla="*/ 50 h 1024"/>
                <a:gd name="T10" fmla="*/ 882 w 1200"/>
                <a:gd name="T11" fmla="*/ 60 h 1024"/>
                <a:gd name="T12" fmla="*/ 932 w 1200"/>
                <a:gd name="T13" fmla="*/ 86 h 1024"/>
                <a:gd name="T14" fmla="*/ 996 w 1200"/>
                <a:gd name="T15" fmla="*/ 128 h 1024"/>
                <a:gd name="T16" fmla="*/ 1034 w 1200"/>
                <a:gd name="T17" fmla="*/ 160 h 1024"/>
                <a:gd name="T18" fmla="*/ 1098 w 1200"/>
                <a:gd name="T19" fmla="*/ 230 h 1024"/>
                <a:gd name="T20" fmla="*/ 1148 w 1200"/>
                <a:gd name="T21" fmla="*/ 308 h 1024"/>
                <a:gd name="T22" fmla="*/ 1182 w 1200"/>
                <a:gd name="T23" fmla="*/ 396 h 1024"/>
                <a:gd name="T24" fmla="*/ 1200 w 1200"/>
                <a:gd name="T25" fmla="*/ 496 h 1024"/>
                <a:gd name="T26" fmla="*/ 1200 w 1200"/>
                <a:gd name="T27" fmla="*/ 522 h 1024"/>
                <a:gd name="T28" fmla="*/ 1196 w 1200"/>
                <a:gd name="T29" fmla="*/ 574 h 1024"/>
                <a:gd name="T30" fmla="*/ 1186 w 1200"/>
                <a:gd name="T31" fmla="*/ 622 h 1024"/>
                <a:gd name="T32" fmla="*/ 1162 w 1200"/>
                <a:gd name="T33" fmla="*/ 690 h 1024"/>
                <a:gd name="T34" fmla="*/ 1140 w 1200"/>
                <a:gd name="T35" fmla="*/ 732 h 1024"/>
                <a:gd name="T36" fmla="*/ 1088 w 1200"/>
                <a:gd name="T37" fmla="*/ 808 h 1024"/>
                <a:gd name="T38" fmla="*/ 1056 w 1200"/>
                <a:gd name="T39" fmla="*/ 844 h 1024"/>
                <a:gd name="T40" fmla="*/ 982 w 1200"/>
                <a:gd name="T41" fmla="*/ 906 h 1024"/>
                <a:gd name="T42" fmla="*/ 938 w 1200"/>
                <a:gd name="T43" fmla="*/ 936 h 1024"/>
                <a:gd name="T44" fmla="*/ 888 w 1200"/>
                <a:gd name="T45" fmla="*/ 962 h 1024"/>
                <a:gd name="T46" fmla="*/ 832 w 1200"/>
                <a:gd name="T47" fmla="*/ 984 h 1024"/>
                <a:gd name="T48" fmla="*/ 770 w 1200"/>
                <a:gd name="T49" fmla="*/ 1004 h 1024"/>
                <a:gd name="T50" fmla="*/ 704 w 1200"/>
                <a:gd name="T51" fmla="*/ 1016 h 1024"/>
                <a:gd name="T52" fmla="*/ 632 w 1200"/>
                <a:gd name="T53" fmla="*/ 1024 h 1024"/>
                <a:gd name="T54" fmla="*/ 588 w 1200"/>
                <a:gd name="T55" fmla="*/ 1024 h 1024"/>
                <a:gd name="T56" fmla="*/ 508 w 1200"/>
                <a:gd name="T57" fmla="*/ 1018 h 1024"/>
                <a:gd name="T58" fmla="*/ 438 w 1200"/>
                <a:gd name="T59" fmla="*/ 1006 h 1024"/>
                <a:gd name="T60" fmla="*/ 376 w 1200"/>
                <a:gd name="T61" fmla="*/ 986 h 1024"/>
                <a:gd name="T62" fmla="*/ 348 w 1200"/>
                <a:gd name="T63" fmla="*/ 976 h 1024"/>
                <a:gd name="T64" fmla="*/ 296 w 1200"/>
                <a:gd name="T65" fmla="*/ 954 h 1024"/>
                <a:gd name="T66" fmla="*/ 248 w 1200"/>
                <a:gd name="T67" fmla="*/ 926 h 1024"/>
                <a:gd name="T68" fmla="*/ 206 w 1200"/>
                <a:gd name="T69" fmla="*/ 898 h 1024"/>
                <a:gd name="T70" fmla="*/ 168 w 1200"/>
                <a:gd name="T71" fmla="*/ 866 h 1024"/>
                <a:gd name="T72" fmla="*/ 102 w 1200"/>
                <a:gd name="T73" fmla="*/ 798 h 1024"/>
                <a:gd name="T74" fmla="*/ 50 w 1200"/>
                <a:gd name="T75" fmla="*/ 718 h 1024"/>
                <a:gd name="T76" fmla="*/ 32 w 1200"/>
                <a:gd name="T77" fmla="*/ 676 h 1024"/>
                <a:gd name="T78" fmla="*/ 16 w 1200"/>
                <a:gd name="T79" fmla="*/ 630 h 1024"/>
                <a:gd name="T80" fmla="*/ 6 w 1200"/>
                <a:gd name="T81" fmla="*/ 582 h 1024"/>
                <a:gd name="T82" fmla="*/ 2 w 1200"/>
                <a:gd name="T83" fmla="*/ 532 h 1024"/>
                <a:gd name="T84" fmla="*/ 0 w 1200"/>
                <a:gd name="T85" fmla="*/ 506 h 1024"/>
                <a:gd name="T86" fmla="*/ 4 w 1200"/>
                <a:gd name="T87" fmla="*/ 454 h 1024"/>
                <a:gd name="T88" fmla="*/ 14 w 1200"/>
                <a:gd name="T89" fmla="*/ 404 h 1024"/>
                <a:gd name="T90" fmla="*/ 28 w 1200"/>
                <a:gd name="T91" fmla="*/ 358 h 1024"/>
                <a:gd name="T92" fmla="*/ 46 w 1200"/>
                <a:gd name="T93" fmla="*/ 316 h 1024"/>
                <a:gd name="T94" fmla="*/ 82 w 1200"/>
                <a:gd name="T95" fmla="*/ 254 h 1024"/>
                <a:gd name="T96" fmla="*/ 144 w 1200"/>
                <a:gd name="T97" fmla="*/ 182 h 1024"/>
                <a:gd name="T98" fmla="*/ 178 w 1200"/>
                <a:gd name="T99" fmla="*/ 150 h 1024"/>
                <a:gd name="T100" fmla="*/ 262 w 1200"/>
                <a:gd name="T101" fmla="*/ 90 h 1024"/>
                <a:gd name="T102" fmla="*/ 310 w 1200"/>
                <a:gd name="T103" fmla="*/ 64 h 1024"/>
                <a:gd name="T104" fmla="*/ 364 w 1200"/>
                <a:gd name="T105" fmla="*/ 42 h 1024"/>
                <a:gd name="T106" fmla="*/ 424 w 1200"/>
                <a:gd name="T107" fmla="*/ 24 h 1024"/>
                <a:gd name="T108" fmla="*/ 492 w 1200"/>
                <a:gd name="T109" fmla="*/ 10 h 1024"/>
                <a:gd name="T110" fmla="*/ 570 w 1200"/>
                <a:gd name="T111" fmla="*/ 2 h 1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00" h="1024">
                  <a:moveTo>
                    <a:pt x="570" y="2"/>
                  </a:moveTo>
                  <a:lnTo>
                    <a:pt x="570" y="2"/>
                  </a:lnTo>
                  <a:lnTo>
                    <a:pt x="612" y="0"/>
                  </a:lnTo>
                  <a:lnTo>
                    <a:pt x="654" y="2"/>
                  </a:lnTo>
                  <a:lnTo>
                    <a:pt x="692" y="6"/>
                  </a:lnTo>
                  <a:lnTo>
                    <a:pt x="730" y="12"/>
                  </a:lnTo>
                  <a:lnTo>
                    <a:pt x="764" y="20"/>
                  </a:lnTo>
                  <a:lnTo>
                    <a:pt x="796" y="30"/>
                  </a:lnTo>
                  <a:lnTo>
                    <a:pt x="826" y="38"/>
                  </a:lnTo>
                  <a:lnTo>
                    <a:pt x="854" y="50"/>
                  </a:lnTo>
                  <a:lnTo>
                    <a:pt x="854" y="50"/>
                  </a:lnTo>
                  <a:lnTo>
                    <a:pt x="882" y="60"/>
                  </a:lnTo>
                  <a:lnTo>
                    <a:pt x="908" y="72"/>
                  </a:lnTo>
                  <a:lnTo>
                    <a:pt x="932" y="86"/>
                  </a:lnTo>
                  <a:lnTo>
                    <a:pt x="954" y="100"/>
                  </a:lnTo>
                  <a:lnTo>
                    <a:pt x="996" y="128"/>
                  </a:lnTo>
                  <a:lnTo>
                    <a:pt x="1034" y="160"/>
                  </a:lnTo>
                  <a:lnTo>
                    <a:pt x="1034" y="160"/>
                  </a:lnTo>
                  <a:lnTo>
                    <a:pt x="1068" y="194"/>
                  </a:lnTo>
                  <a:lnTo>
                    <a:pt x="1098" y="230"/>
                  </a:lnTo>
                  <a:lnTo>
                    <a:pt x="1126" y="268"/>
                  </a:lnTo>
                  <a:lnTo>
                    <a:pt x="1148" y="308"/>
                  </a:lnTo>
                  <a:lnTo>
                    <a:pt x="1168" y="352"/>
                  </a:lnTo>
                  <a:lnTo>
                    <a:pt x="1182" y="396"/>
                  </a:lnTo>
                  <a:lnTo>
                    <a:pt x="1194" y="444"/>
                  </a:lnTo>
                  <a:lnTo>
                    <a:pt x="1200" y="496"/>
                  </a:lnTo>
                  <a:lnTo>
                    <a:pt x="1200" y="496"/>
                  </a:lnTo>
                  <a:lnTo>
                    <a:pt x="1200" y="522"/>
                  </a:lnTo>
                  <a:lnTo>
                    <a:pt x="1200" y="548"/>
                  </a:lnTo>
                  <a:lnTo>
                    <a:pt x="1196" y="574"/>
                  </a:lnTo>
                  <a:lnTo>
                    <a:pt x="1192" y="598"/>
                  </a:lnTo>
                  <a:lnTo>
                    <a:pt x="1186" y="622"/>
                  </a:lnTo>
                  <a:lnTo>
                    <a:pt x="1178" y="646"/>
                  </a:lnTo>
                  <a:lnTo>
                    <a:pt x="1162" y="690"/>
                  </a:lnTo>
                  <a:lnTo>
                    <a:pt x="1162" y="690"/>
                  </a:lnTo>
                  <a:lnTo>
                    <a:pt x="1140" y="732"/>
                  </a:lnTo>
                  <a:lnTo>
                    <a:pt x="1116" y="772"/>
                  </a:lnTo>
                  <a:lnTo>
                    <a:pt x="1088" y="808"/>
                  </a:lnTo>
                  <a:lnTo>
                    <a:pt x="1056" y="844"/>
                  </a:lnTo>
                  <a:lnTo>
                    <a:pt x="1056" y="844"/>
                  </a:lnTo>
                  <a:lnTo>
                    <a:pt x="1022" y="876"/>
                  </a:lnTo>
                  <a:lnTo>
                    <a:pt x="982" y="906"/>
                  </a:lnTo>
                  <a:lnTo>
                    <a:pt x="960" y="922"/>
                  </a:lnTo>
                  <a:lnTo>
                    <a:pt x="938" y="936"/>
                  </a:lnTo>
                  <a:lnTo>
                    <a:pt x="914" y="950"/>
                  </a:lnTo>
                  <a:lnTo>
                    <a:pt x="888" y="962"/>
                  </a:lnTo>
                  <a:lnTo>
                    <a:pt x="860" y="974"/>
                  </a:lnTo>
                  <a:lnTo>
                    <a:pt x="832" y="984"/>
                  </a:lnTo>
                  <a:lnTo>
                    <a:pt x="802" y="994"/>
                  </a:lnTo>
                  <a:lnTo>
                    <a:pt x="770" y="1004"/>
                  </a:lnTo>
                  <a:lnTo>
                    <a:pt x="738" y="1010"/>
                  </a:lnTo>
                  <a:lnTo>
                    <a:pt x="704" y="1016"/>
                  </a:lnTo>
                  <a:lnTo>
                    <a:pt x="668" y="1020"/>
                  </a:lnTo>
                  <a:lnTo>
                    <a:pt x="632" y="1024"/>
                  </a:lnTo>
                  <a:lnTo>
                    <a:pt x="632" y="1024"/>
                  </a:lnTo>
                  <a:lnTo>
                    <a:pt x="588" y="1024"/>
                  </a:lnTo>
                  <a:lnTo>
                    <a:pt x="548" y="1022"/>
                  </a:lnTo>
                  <a:lnTo>
                    <a:pt x="508" y="1018"/>
                  </a:lnTo>
                  <a:lnTo>
                    <a:pt x="472" y="1012"/>
                  </a:lnTo>
                  <a:lnTo>
                    <a:pt x="438" y="1006"/>
                  </a:lnTo>
                  <a:lnTo>
                    <a:pt x="406" y="996"/>
                  </a:lnTo>
                  <a:lnTo>
                    <a:pt x="376" y="986"/>
                  </a:lnTo>
                  <a:lnTo>
                    <a:pt x="348" y="976"/>
                  </a:lnTo>
                  <a:lnTo>
                    <a:pt x="348" y="976"/>
                  </a:lnTo>
                  <a:lnTo>
                    <a:pt x="320" y="966"/>
                  </a:lnTo>
                  <a:lnTo>
                    <a:pt x="296" y="954"/>
                  </a:lnTo>
                  <a:lnTo>
                    <a:pt x="270" y="940"/>
                  </a:lnTo>
                  <a:lnTo>
                    <a:pt x="248" y="926"/>
                  </a:lnTo>
                  <a:lnTo>
                    <a:pt x="226" y="912"/>
                  </a:lnTo>
                  <a:lnTo>
                    <a:pt x="206" y="898"/>
                  </a:lnTo>
                  <a:lnTo>
                    <a:pt x="168" y="866"/>
                  </a:lnTo>
                  <a:lnTo>
                    <a:pt x="168" y="866"/>
                  </a:lnTo>
                  <a:lnTo>
                    <a:pt x="134" y="832"/>
                  </a:lnTo>
                  <a:lnTo>
                    <a:pt x="102" y="798"/>
                  </a:lnTo>
                  <a:lnTo>
                    <a:pt x="74" y="760"/>
                  </a:lnTo>
                  <a:lnTo>
                    <a:pt x="50" y="718"/>
                  </a:lnTo>
                  <a:lnTo>
                    <a:pt x="40" y="698"/>
                  </a:lnTo>
                  <a:lnTo>
                    <a:pt x="32" y="676"/>
                  </a:lnTo>
                  <a:lnTo>
                    <a:pt x="24" y="654"/>
                  </a:lnTo>
                  <a:lnTo>
                    <a:pt x="16" y="630"/>
                  </a:lnTo>
                  <a:lnTo>
                    <a:pt x="10" y="608"/>
                  </a:lnTo>
                  <a:lnTo>
                    <a:pt x="6" y="582"/>
                  </a:lnTo>
                  <a:lnTo>
                    <a:pt x="2" y="558"/>
                  </a:lnTo>
                  <a:lnTo>
                    <a:pt x="2" y="532"/>
                  </a:lnTo>
                  <a:lnTo>
                    <a:pt x="2" y="532"/>
                  </a:lnTo>
                  <a:lnTo>
                    <a:pt x="0" y="506"/>
                  </a:lnTo>
                  <a:lnTo>
                    <a:pt x="2" y="478"/>
                  </a:lnTo>
                  <a:lnTo>
                    <a:pt x="4" y="454"/>
                  </a:lnTo>
                  <a:lnTo>
                    <a:pt x="8" y="428"/>
                  </a:lnTo>
                  <a:lnTo>
                    <a:pt x="14" y="404"/>
                  </a:lnTo>
                  <a:lnTo>
                    <a:pt x="20" y="382"/>
                  </a:lnTo>
                  <a:lnTo>
                    <a:pt x="28" y="358"/>
                  </a:lnTo>
                  <a:lnTo>
                    <a:pt x="36" y="336"/>
                  </a:lnTo>
                  <a:lnTo>
                    <a:pt x="46" y="316"/>
                  </a:lnTo>
                  <a:lnTo>
                    <a:pt x="58" y="294"/>
                  </a:lnTo>
                  <a:lnTo>
                    <a:pt x="82" y="254"/>
                  </a:lnTo>
                  <a:lnTo>
                    <a:pt x="112" y="218"/>
                  </a:lnTo>
                  <a:lnTo>
                    <a:pt x="144" y="182"/>
                  </a:lnTo>
                  <a:lnTo>
                    <a:pt x="144" y="182"/>
                  </a:lnTo>
                  <a:lnTo>
                    <a:pt x="178" y="150"/>
                  </a:lnTo>
                  <a:lnTo>
                    <a:pt x="218" y="118"/>
                  </a:lnTo>
                  <a:lnTo>
                    <a:pt x="262" y="90"/>
                  </a:lnTo>
                  <a:lnTo>
                    <a:pt x="310" y="64"/>
                  </a:lnTo>
                  <a:lnTo>
                    <a:pt x="310" y="64"/>
                  </a:lnTo>
                  <a:lnTo>
                    <a:pt x="336" y="52"/>
                  </a:lnTo>
                  <a:lnTo>
                    <a:pt x="364" y="42"/>
                  </a:lnTo>
                  <a:lnTo>
                    <a:pt x="392" y="32"/>
                  </a:lnTo>
                  <a:lnTo>
                    <a:pt x="424" y="24"/>
                  </a:lnTo>
                  <a:lnTo>
                    <a:pt x="456" y="16"/>
                  </a:lnTo>
                  <a:lnTo>
                    <a:pt x="492" y="10"/>
                  </a:lnTo>
                  <a:lnTo>
                    <a:pt x="530" y="4"/>
                  </a:lnTo>
                  <a:lnTo>
                    <a:pt x="570" y="2"/>
                  </a:lnTo>
                  <a:lnTo>
                    <a:pt x="570" y="2"/>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18" name="Freeform 97"/>
            <p:cNvSpPr>
              <a:spLocks noEditPoints="1"/>
            </p:cNvSpPr>
            <p:nvPr userDrawn="1"/>
          </p:nvSpPr>
          <p:spPr bwMode="auto">
            <a:xfrm>
              <a:off x="1746251" y="1666876"/>
              <a:ext cx="1768476" cy="1600198"/>
            </a:xfrm>
            <a:custGeom>
              <a:avLst/>
              <a:gdLst>
                <a:gd name="T0" fmla="*/ 0 w 1114"/>
                <a:gd name="T1" fmla="*/ 1008 h 1008"/>
                <a:gd name="T2" fmla="*/ 0 w 1114"/>
                <a:gd name="T3" fmla="*/ 254 h 1008"/>
                <a:gd name="T4" fmla="*/ 2 w 1114"/>
                <a:gd name="T5" fmla="*/ 2 h 1008"/>
                <a:gd name="T6" fmla="*/ 278 w 1114"/>
                <a:gd name="T7" fmla="*/ 0 h 1008"/>
                <a:gd name="T8" fmla="*/ 456 w 1114"/>
                <a:gd name="T9" fmla="*/ 4 h 1008"/>
                <a:gd name="T10" fmla="*/ 618 w 1114"/>
                <a:gd name="T11" fmla="*/ 18 h 1008"/>
                <a:gd name="T12" fmla="*/ 688 w 1114"/>
                <a:gd name="T13" fmla="*/ 30 h 1008"/>
                <a:gd name="T14" fmla="*/ 730 w 1114"/>
                <a:gd name="T15" fmla="*/ 40 h 1008"/>
                <a:gd name="T16" fmla="*/ 806 w 1114"/>
                <a:gd name="T17" fmla="*/ 68 h 1008"/>
                <a:gd name="T18" fmla="*/ 840 w 1114"/>
                <a:gd name="T19" fmla="*/ 84 h 1008"/>
                <a:gd name="T20" fmla="*/ 900 w 1114"/>
                <a:gd name="T21" fmla="*/ 120 h 1008"/>
                <a:gd name="T22" fmla="*/ 954 w 1114"/>
                <a:gd name="T23" fmla="*/ 162 h 1008"/>
                <a:gd name="T24" fmla="*/ 1002 w 1114"/>
                <a:gd name="T25" fmla="*/ 206 h 1008"/>
                <a:gd name="T26" fmla="*/ 1042 w 1114"/>
                <a:gd name="T27" fmla="*/ 256 h 1008"/>
                <a:gd name="T28" fmla="*/ 1072 w 1114"/>
                <a:gd name="T29" fmla="*/ 312 h 1008"/>
                <a:gd name="T30" fmla="*/ 1094 w 1114"/>
                <a:gd name="T31" fmla="*/ 372 h 1008"/>
                <a:gd name="T32" fmla="*/ 1108 w 1114"/>
                <a:gd name="T33" fmla="*/ 436 h 1008"/>
                <a:gd name="T34" fmla="*/ 1114 w 1114"/>
                <a:gd name="T35" fmla="*/ 506 h 1008"/>
                <a:gd name="T36" fmla="*/ 1112 w 1114"/>
                <a:gd name="T37" fmla="*/ 540 h 1008"/>
                <a:gd name="T38" fmla="*/ 1102 w 1114"/>
                <a:gd name="T39" fmla="*/ 608 h 1008"/>
                <a:gd name="T40" fmla="*/ 1084 w 1114"/>
                <a:gd name="T41" fmla="*/ 670 h 1008"/>
                <a:gd name="T42" fmla="*/ 1058 w 1114"/>
                <a:gd name="T43" fmla="*/ 726 h 1008"/>
                <a:gd name="T44" fmla="*/ 1022 w 1114"/>
                <a:gd name="T45" fmla="*/ 780 h 1008"/>
                <a:gd name="T46" fmla="*/ 978 w 1114"/>
                <a:gd name="T47" fmla="*/ 828 h 1008"/>
                <a:gd name="T48" fmla="*/ 928 w 1114"/>
                <a:gd name="T49" fmla="*/ 870 h 1008"/>
                <a:gd name="T50" fmla="*/ 870 w 1114"/>
                <a:gd name="T51" fmla="*/ 908 h 1008"/>
                <a:gd name="T52" fmla="*/ 838 w 1114"/>
                <a:gd name="T53" fmla="*/ 926 h 1008"/>
                <a:gd name="T54" fmla="*/ 768 w 1114"/>
                <a:gd name="T55" fmla="*/ 958 h 1008"/>
                <a:gd name="T56" fmla="*/ 686 w 1114"/>
                <a:gd name="T57" fmla="*/ 980 h 1008"/>
                <a:gd name="T58" fmla="*/ 650 w 1114"/>
                <a:gd name="T59" fmla="*/ 988 h 1008"/>
                <a:gd name="T60" fmla="*/ 538 w 1114"/>
                <a:gd name="T61" fmla="*/ 1002 h 1008"/>
                <a:gd name="T62" fmla="*/ 368 w 1114"/>
                <a:gd name="T63" fmla="*/ 1008 h 1008"/>
                <a:gd name="T64" fmla="*/ 188 w 1114"/>
                <a:gd name="T65" fmla="*/ 1008 h 1008"/>
                <a:gd name="T66" fmla="*/ 0 w 1114"/>
                <a:gd name="T67" fmla="*/ 1008 h 1008"/>
                <a:gd name="T68" fmla="*/ 416 w 1114"/>
                <a:gd name="T69" fmla="*/ 312 h 1008"/>
                <a:gd name="T70" fmla="*/ 416 w 1114"/>
                <a:gd name="T71" fmla="*/ 700 h 1008"/>
                <a:gd name="T72" fmla="*/ 484 w 1114"/>
                <a:gd name="T73" fmla="*/ 698 h 1008"/>
                <a:gd name="T74" fmla="*/ 542 w 1114"/>
                <a:gd name="T75" fmla="*/ 688 h 1008"/>
                <a:gd name="T76" fmla="*/ 590 w 1114"/>
                <a:gd name="T77" fmla="*/ 672 h 1008"/>
                <a:gd name="T78" fmla="*/ 626 w 1114"/>
                <a:gd name="T79" fmla="*/ 648 h 1008"/>
                <a:gd name="T80" fmla="*/ 654 w 1114"/>
                <a:gd name="T81" fmla="*/ 620 h 1008"/>
                <a:gd name="T82" fmla="*/ 674 w 1114"/>
                <a:gd name="T83" fmla="*/ 586 h 1008"/>
                <a:gd name="T84" fmla="*/ 684 w 1114"/>
                <a:gd name="T85" fmla="*/ 548 h 1008"/>
                <a:gd name="T86" fmla="*/ 688 w 1114"/>
                <a:gd name="T87" fmla="*/ 506 h 1008"/>
                <a:gd name="T88" fmla="*/ 688 w 1114"/>
                <a:gd name="T89" fmla="*/ 484 h 1008"/>
                <a:gd name="T90" fmla="*/ 680 w 1114"/>
                <a:gd name="T91" fmla="*/ 444 h 1008"/>
                <a:gd name="T92" fmla="*/ 666 w 1114"/>
                <a:gd name="T93" fmla="*/ 408 h 1008"/>
                <a:gd name="T94" fmla="*/ 644 w 1114"/>
                <a:gd name="T95" fmla="*/ 376 h 1008"/>
                <a:gd name="T96" fmla="*/ 612 w 1114"/>
                <a:gd name="T97" fmla="*/ 350 h 1008"/>
                <a:gd name="T98" fmla="*/ 570 w 1114"/>
                <a:gd name="T99" fmla="*/ 330 h 1008"/>
                <a:gd name="T100" fmla="*/ 518 w 1114"/>
                <a:gd name="T101" fmla="*/ 316 h 1008"/>
                <a:gd name="T102" fmla="*/ 454 w 1114"/>
                <a:gd name="T103" fmla="*/ 310 h 1008"/>
                <a:gd name="T104" fmla="*/ 418 w 1114"/>
                <a:gd name="T105" fmla="*/ 310 h 1008"/>
                <a:gd name="T106" fmla="*/ 416 w 1114"/>
                <a:gd name="T107" fmla="*/ 312 h 10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14" h="1008">
                  <a:moveTo>
                    <a:pt x="0" y="1008"/>
                  </a:moveTo>
                  <a:lnTo>
                    <a:pt x="0" y="1008"/>
                  </a:lnTo>
                  <a:lnTo>
                    <a:pt x="0" y="504"/>
                  </a:lnTo>
                  <a:lnTo>
                    <a:pt x="0" y="254"/>
                  </a:lnTo>
                  <a:lnTo>
                    <a:pt x="2" y="2"/>
                  </a:lnTo>
                  <a:lnTo>
                    <a:pt x="2" y="2"/>
                  </a:lnTo>
                  <a:lnTo>
                    <a:pt x="186" y="2"/>
                  </a:lnTo>
                  <a:lnTo>
                    <a:pt x="278" y="0"/>
                  </a:lnTo>
                  <a:lnTo>
                    <a:pt x="368" y="2"/>
                  </a:lnTo>
                  <a:lnTo>
                    <a:pt x="456" y="4"/>
                  </a:lnTo>
                  <a:lnTo>
                    <a:pt x="540" y="10"/>
                  </a:lnTo>
                  <a:lnTo>
                    <a:pt x="618" y="18"/>
                  </a:lnTo>
                  <a:lnTo>
                    <a:pt x="654" y="22"/>
                  </a:lnTo>
                  <a:lnTo>
                    <a:pt x="688" y="30"/>
                  </a:lnTo>
                  <a:lnTo>
                    <a:pt x="688" y="30"/>
                  </a:lnTo>
                  <a:lnTo>
                    <a:pt x="730" y="40"/>
                  </a:lnTo>
                  <a:lnTo>
                    <a:pt x="770" y="52"/>
                  </a:lnTo>
                  <a:lnTo>
                    <a:pt x="806" y="68"/>
                  </a:lnTo>
                  <a:lnTo>
                    <a:pt x="840" y="84"/>
                  </a:lnTo>
                  <a:lnTo>
                    <a:pt x="840" y="84"/>
                  </a:lnTo>
                  <a:lnTo>
                    <a:pt x="872" y="102"/>
                  </a:lnTo>
                  <a:lnTo>
                    <a:pt x="900" y="120"/>
                  </a:lnTo>
                  <a:lnTo>
                    <a:pt x="928" y="140"/>
                  </a:lnTo>
                  <a:lnTo>
                    <a:pt x="954" y="162"/>
                  </a:lnTo>
                  <a:lnTo>
                    <a:pt x="980" y="184"/>
                  </a:lnTo>
                  <a:lnTo>
                    <a:pt x="1002" y="206"/>
                  </a:lnTo>
                  <a:lnTo>
                    <a:pt x="1022" y="232"/>
                  </a:lnTo>
                  <a:lnTo>
                    <a:pt x="1042" y="256"/>
                  </a:lnTo>
                  <a:lnTo>
                    <a:pt x="1058" y="284"/>
                  </a:lnTo>
                  <a:lnTo>
                    <a:pt x="1072" y="312"/>
                  </a:lnTo>
                  <a:lnTo>
                    <a:pt x="1084" y="340"/>
                  </a:lnTo>
                  <a:lnTo>
                    <a:pt x="1094" y="372"/>
                  </a:lnTo>
                  <a:lnTo>
                    <a:pt x="1102" y="404"/>
                  </a:lnTo>
                  <a:lnTo>
                    <a:pt x="1108" y="436"/>
                  </a:lnTo>
                  <a:lnTo>
                    <a:pt x="1112" y="470"/>
                  </a:lnTo>
                  <a:lnTo>
                    <a:pt x="1114" y="506"/>
                  </a:lnTo>
                  <a:lnTo>
                    <a:pt x="1114" y="506"/>
                  </a:lnTo>
                  <a:lnTo>
                    <a:pt x="1112" y="540"/>
                  </a:lnTo>
                  <a:lnTo>
                    <a:pt x="1108" y="574"/>
                  </a:lnTo>
                  <a:lnTo>
                    <a:pt x="1102" y="608"/>
                  </a:lnTo>
                  <a:lnTo>
                    <a:pt x="1094" y="640"/>
                  </a:lnTo>
                  <a:lnTo>
                    <a:pt x="1084" y="670"/>
                  </a:lnTo>
                  <a:lnTo>
                    <a:pt x="1072" y="698"/>
                  </a:lnTo>
                  <a:lnTo>
                    <a:pt x="1058" y="726"/>
                  </a:lnTo>
                  <a:lnTo>
                    <a:pt x="1040" y="754"/>
                  </a:lnTo>
                  <a:lnTo>
                    <a:pt x="1022" y="780"/>
                  </a:lnTo>
                  <a:lnTo>
                    <a:pt x="1002" y="804"/>
                  </a:lnTo>
                  <a:lnTo>
                    <a:pt x="978" y="828"/>
                  </a:lnTo>
                  <a:lnTo>
                    <a:pt x="954" y="850"/>
                  </a:lnTo>
                  <a:lnTo>
                    <a:pt x="928" y="870"/>
                  </a:lnTo>
                  <a:lnTo>
                    <a:pt x="900" y="890"/>
                  </a:lnTo>
                  <a:lnTo>
                    <a:pt x="870" y="908"/>
                  </a:lnTo>
                  <a:lnTo>
                    <a:pt x="838" y="926"/>
                  </a:lnTo>
                  <a:lnTo>
                    <a:pt x="838" y="926"/>
                  </a:lnTo>
                  <a:lnTo>
                    <a:pt x="804" y="944"/>
                  </a:lnTo>
                  <a:lnTo>
                    <a:pt x="768" y="958"/>
                  </a:lnTo>
                  <a:lnTo>
                    <a:pt x="728" y="970"/>
                  </a:lnTo>
                  <a:lnTo>
                    <a:pt x="686" y="980"/>
                  </a:lnTo>
                  <a:lnTo>
                    <a:pt x="686" y="980"/>
                  </a:lnTo>
                  <a:lnTo>
                    <a:pt x="650" y="988"/>
                  </a:lnTo>
                  <a:lnTo>
                    <a:pt x="614" y="994"/>
                  </a:lnTo>
                  <a:lnTo>
                    <a:pt x="538" y="1002"/>
                  </a:lnTo>
                  <a:lnTo>
                    <a:pt x="456" y="1006"/>
                  </a:lnTo>
                  <a:lnTo>
                    <a:pt x="368" y="1008"/>
                  </a:lnTo>
                  <a:lnTo>
                    <a:pt x="280" y="1008"/>
                  </a:lnTo>
                  <a:lnTo>
                    <a:pt x="188" y="1008"/>
                  </a:lnTo>
                  <a:lnTo>
                    <a:pt x="0" y="1008"/>
                  </a:lnTo>
                  <a:lnTo>
                    <a:pt x="0" y="1008"/>
                  </a:lnTo>
                  <a:close/>
                  <a:moveTo>
                    <a:pt x="416" y="312"/>
                  </a:moveTo>
                  <a:lnTo>
                    <a:pt x="416" y="312"/>
                  </a:lnTo>
                  <a:lnTo>
                    <a:pt x="416" y="700"/>
                  </a:lnTo>
                  <a:lnTo>
                    <a:pt x="416" y="700"/>
                  </a:lnTo>
                  <a:lnTo>
                    <a:pt x="452" y="700"/>
                  </a:lnTo>
                  <a:lnTo>
                    <a:pt x="484" y="698"/>
                  </a:lnTo>
                  <a:lnTo>
                    <a:pt x="516" y="694"/>
                  </a:lnTo>
                  <a:lnTo>
                    <a:pt x="542" y="688"/>
                  </a:lnTo>
                  <a:lnTo>
                    <a:pt x="568" y="680"/>
                  </a:lnTo>
                  <a:lnTo>
                    <a:pt x="590" y="672"/>
                  </a:lnTo>
                  <a:lnTo>
                    <a:pt x="610" y="660"/>
                  </a:lnTo>
                  <a:lnTo>
                    <a:pt x="626" y="648"/>
                  </a:lnTo>
                  <a:lnTo>
                    <a:pt x="642" y="634"/>
                  </a:lnTo>
                  <a:lnTo>
                    <a:pt x="654" y="620"/>
                  </a:lnTo>
                  <a:lnTo>
                    <a:pt x="666" y="604"/>
                  </a:lnTo>
                  <a:lnTo>
                    <a:pt x="674" y="586"/>
                  </a:lnTo>
                  <a:lnTo>
                    <a:pt x="680" y="568"/>
                  </a:lnTo>
                  <a:lnTo>
                    <a:pt x="684" y="548"/>
                  </a:lnTo>
                  <a:lnTo>
                    <a:pt x="688" y="528"/>
                  </a:lnTo>
                  <a:lnTo>
                    <a:pt x="688" y="506"/>
                  </a:lnTo>
                  <a:lnTo>
                    <a:pt x="688" y="506"/>
                  </a:lnTo>
                  <a:lnTo>
                    <a:pt x="688" y="484"/>
                  </a:lnTo>
                  <a:lnTo>
                    <a:pt x="684" y="464"/>
                  </a:lnTo>
                  <a:lnTo>
                    <a:pt x="680" y="444"/>
                  </a:lnTo>
                  <a:lnTo>
                    <a:pt x="674" y="426"/>
                  </a:lnTo>
                  <a:lnTo>
                    <a:pt x="666" y="408"/>
                  </a:lnTo>
                  <a:lnTo>
                    <a:pt x="656" y="392"/>
                  </a:lnTo>
                  <a:lnTo>
                    <a:pt x="644" y="376"/>
                  </a:lnTo>
                  <a:lnTo>
                    <a:pt x="628" y="362"/>
                  </a:lnTo>
                  <a:lnTo>
                    <a:pt x="612" y="350"/>
                  </a:lnTo>
                  <a:lnTo>
                    <a:pt x="592" y="340"/>
                  </a:lnTo>
                  <a:lnTo>
                    <a:pt x="570" y="330"/>
                  </a:lnTo>
                  <a:lnTo>
                    <a:pt x="546" y="322"/>
                  </a:lnTo>
                  <a:lnTo>
                    <a:pt x="518" y="316"/>
                  </a:lnTo>
                  <a:lnTo>
                    <a:pt x="488" y="312"/>
                  </a:lnTo>
                  <a:lnTo>
                    <a:pt x="454" y="310"/>
                  </a:lnTo>
                  <a:lnTo>
                    <a:pt x="418" y="310"/>
                  </a:lnTo>
                  <a:lnTo>
                    <a:pt x="418" y="310"/>
                  </a:lnTo>
                  <a:lnTo>
                    <a:pt x="416" y="312"/>
                  </a:lnTo>
                  <a:lnTo>
                    <a:pt x="416" y="312"/>
                  </a:lnTo>
                  <a:lnTo>
                    <a:pt x="416" y="312"/>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19" name="Freeform 98"/>
            <p:cNvSpPr>
              <a:spLocks/>
            </p:cNvSpPr>
            <p:nvPr userDrawn="1"/>
          </p:nvSpPr>
          <p:spPr bwMode="auto">
            <a:xfrm>
              <a:off x="5708652" y="1670048"/>
              <a:ext cx="1736723" cy="1597027"/>
            </a:xfrm>
            <a:custGeom>
              <a:avLst/>
              <a:gdLst>
                <a:gd name="T0" fmla="*/ 420 w 1094"/>
                <a:gd name="T1" fmla="*/ 0 h 1006"/>
                <a:gd name="T2" fmla="*/ 420 w 1094"/>
                <a:gd name="T3" fmla="*/ 334 h 1006"/>
                <a:gd name="T4" fmla="*/ 674 w 1094"/>
                <a:gd name="T5" fmla="*/ 334 h 1006"/>
                <a:gd name="T6" fmla="*/ 674 w 1094"/>
                <a:gd name="T7" fmla="*/ 0 h 1006"/>
                <a:gd name="T8" fmla="*/ 1094 w 1094"/>
                <a:gd name="T9" fmla="*/ 0 h 1006"/>
                <a:gd name="T10" fmla="*/ 1094 w 1094"/>
                <a:gd name="T11" fmla="*/ 1006 h 1006"/>
                <a:gd name="T12" fmla="*/ 674 w 1094"/>
                <a:gd name="T13" fmla="*/ 1006 h 1006"/>
                <a:gd name="T14" fmla="*/ 674 w 1094"/>
                <a:gd name="T15" fmla="*/ 652 h 1006"/>
                <a:gd name="T16" fmla="*/ 420 w 1094"/>
                <a:gd name="T17" fmla="*/ 652 h 1006"/>
                <a:gd name="T18" fmla="*/ 420 w 1094"/>
                <a:gd name="T19" fmla="*/ 1006 h 1006"/>
                <a:gd name="T20" fmla="*/ 0 w 1094"/>
                <a:gd name="T21" fmla="*/ 1006 h 1006"/>
                <a:gd name="T22" fmla="*/ 0 w 1094"/>
                <a:gd name="T23" fmla="*/ 0 h 1006"/>
                <a:gd name="T24" fmla="*/ 420 w 1094"/>
                <a:gd name="T25" fmla="*/ 0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4" h="1006">
                  <a:moveTo>
                    <a:pt x="420" y="0"/>
                  </a:moveTo>
                  <a:lnTo>
                    <a:pt x="420" y="334"/>
                  </a:lnTo>
                  <a:lnTo>
                    <a:pt x="674" y="334"/>
                  </a:lnTo>
                  <a:lnTo>
                    <a:pt x="674" y="0"/>
                  </a:lnTo>
                  <a:lnTo>
                    <a:pt x="1094" y="0"/>
                  </a:lnTo>
                  <a:lnTo>
                    <a:pt x="1094" y="1006"/>
                  </a:lnTo>
                  <a:lnTo>
                    <a:pt x="674" y="1006"/>
                  </a:lnTo>
                  <a:lnTo>
                    <a:pt x="674" y="652"/>
                  </a:lnTo>
                  <a:lnTo>
                    <a:pt x="420" y="652"/>
                  </a:lnTo>
                  <a:lnTo>
                    <a:pt x="420" y="1006"/>
                  </a:lnTo>
                  <a:lnTo>
                    <a:pt x="0" y="1006"/>
                  </a:lnTo>
                  <a:lnTo>
                    <a:pt x="0" y="0"/>
                  </a:lnTo>
                  <a:lnTo>
                    <a:pt x="42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0" name="Freeform 99"/>
            <p:cNvSpPr>
              <a:spLocks/>
            </p:cNvSpPr>
            <p:nvPr userDrawn="1"/>
          </p:nvSpPr>
          <p:spPr bwMode="auto">
            <a:xfrm>
              <a:off x="1755777" y="1371600"/>
              <a:ext cx="190498" cy="187327"/>
            </a:xfrm>
            <a:custGeom>
              <a:avLst/>
              <a:gdLst>
                <a:gd name="T0" fmla="*/ 84 w 120"/>
                <a:gd name="T1" fmla="*/ 40 h 118"/>
                <a:gd name="T2" fmla="*/ 78 w 120"/>
                <a:gd name="T3" fmla="*/ 32 h 118"/>
                <a:gd name="T4" fmla="*/ 60 w 120"/>
                <a:gd name="T5" fmla="*/ 26 h 118"/>
                <a:gd name="T6" fmla="*/ 48 w 120"/>
                <a:gd name="T7" fmla="*/ 28 h 118"/>
                <a:gd name="T8" fmla="*/ 34 w 120"/>
                <a:gd name="T9" fmla="*/ 38 h 118"/>
                <a:gd name="T10" fmla="*/ 30 w 120"/>
                <a:gd name="T11" fmla="*/ 50 h 118"/>
                <a:gd name="T12" fmla="*/ 28 w 120"/>
                <a:gd name="T13" fmla="*/ 58 h 118"/>
                <a:gd name="T14" fmla="*/ 32 w 120"/>
                <a:gd name="T15" fmla="*/ 74 h 118"/>
                <a:gd name="T16" fmla="*/ 38 w 120"/>
                <a:gd name="T17" fmla="*/ 84 h 118"/>
                <a:gd name="T18" fmla="*/ 60 w 120"/>
                <a:gd name="T19" fmla="*/ 92 h 118"/>
                <a:gd name="T20" fmla="*/ 70 w 120"/>
                <a:gd name="T21" fmla="*/ 92 h 118"/>
                <a:gd name="T22" fmla="*/ 78 w 120"/>
                <a:gd name="T23" fmla="*/ 88 h 118"/>
                <a:gd name="T24" fmla="*/ 88 w 120"/>
                <a:gd name="T25" fmla="*/ 74 h 118"/>
                <a:gd name="T26" fmla="*/ 54 w 120"/>
                <a:gd name="T27" fmla="*/ 52 h 118"/>
                <a:gd name="T28" fmla="*/ 120 w 120"/>
                <a:gd name="T29" fmla="*/ 52 h 118"/>
                <a:gd name="T30" fmla="*/ 118 w 120"/>
                <a:gd name="T31" fmla="*/ 76 h 118"/>
                <a:gd name="T32" fmla="*/ 116 w 120"/>
                <a:gd name="T33" fmla="*/ 84 h 118"/>
                <a:gd name="T34" fmla="*/ 104 w 120"/>
                <a:gd name="T35" fmla="*/ 100 h 118"/>
                <a:gd name="T36" fmla="*/ 90 w 120"/>
                <a:gd name="T37" fmla="*/ 110 h 118"/>
                <a:gd name="T38" fmla="*/ 60 w 120"/>
                <a:gd name="T39" fmla="*/ 118 h 118"/>
                <a:gd name="T40" fmla="*/ 48 w 120"/>
                <a:gd name="T41" fmla="*/ 118 h 118"/>
                <a:gd name="T42" fmla="*/ 26 w 120"/>
                <a:gd name="T43" fmla="*/ 108 h 118"/>
                <a:gd name="T44" fmla="*/ 10 w 120"/>
                <a:gd name="T45" fmla="*/ 92 h 118"/>
                <a:gd name="T46" fmla="*/ 0 w 120"/>
                <a:gd name="T47" fmla="*/ 70 h 118"/>
                <a:gd name="T48" fmla="*/ 0 w 120"/>
                <a:gd name="T49" fmla="*/ 58 h 118"/>
                <a:gd name="T50" fmla="*/ 4 w 120"/>
                <a:gd name="T51" fmla="*/ 36 h 118"/>
                <a:gd name="T52" fmla="*/ 18 w 120"/>
                <a:gd name="T53" fmla="*/ 16 h 118"/>
                <a:gd name="T54" fmla="*/ 36 w 120"/>
                <a:gd name="T55" fmla="*/ 4 h 118"/>
                <a:gd name="T56" fmla="*/ 60 w 120"/>
                <a:gd name="T57" fmla="*/ 0 h 118"/>
                <a:gd name="T58" fmla="*/ 70 w 120"/>
                <a:gd name="T59" fmla="*/ 2 h 118"/>
                <a:gd name="T60" fmla="*/ 88 w 120"/>
                <a:gd name="T61" fmla="*/ 8 h 118"/>
                <a:gd name="T62" fmla="*/ 104 w 120"/>
                <a:gd name="T63" fmla="*/ 18 h 118"/>
                <a:gd name="T64" fmla="*/ 114 w 120"/>
                <a:gd name="T65" fmla="*/ 32 h 118"/>
                <a:gd name="T66" fmla="*/ 84 w 120"/>
                <a:gd name="T67" fmla="*/ 4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18">
                  <a:moveTo>
                    <a:pt x="84" y="40"/>
                  </a:moveTo>
                  <a:lnTo>
                    <a:pt x="84" y="40"/>
                  </a:lnTo>
                  <a:lnTo>
                    <a:pt x="78" y="32"/>
                  </a:lnTo>
                  <a:lnTo>
                    <a:pt x="78" y="32"/>
                  </a:lnTo>
                  <a:lnTo>
                    <a:pt x="70" y="28"/>
                  </a:lnTo>
                  <a:lnTo>
                    <a:pt x="60" y="26"/>
                  </a:lnTo>
                  <a:lnTo>
                    <a:pt x="60" y="26"/>
                  </a:lnTo>
                  <a:lnTo>
                    <a:pt x="48" y="28"/>
                  </a:lnTo>
                  <a:lnTo>
                    <a:pt x="38" y="34"/>
                  </a:lnTo>
                  <a:lnTo>
                    <a:pt x="34" y="38"/>
                  </a:lnTo>
                  <a:lnTo>
                    <a:pt x="32" y="44"/>
                  </a:lnTo>
                  <a:lnTo>
                    <a:pt x="30" y="50"/>
                  </a:lnTo>
                  <a:lnTo>
                    <a:pt x="28" y="58"/>
                  </a:lnTo>
                  <a:lnTo>
                    <a:pt x="28" y="58"/>
                  </a:lnTo>
                  <a:lnTo>
                    <a:pt x="30" y="68"/>
                  </a:lnTo>
                  <a:lnTo>
                    <a:pt x="32" y="74"/>
                  </a:lnTo>
                  <a:lnTo>
                    <a:pt x="34" y="80"/>
                  </a:lnTo>
                  <a:lnTo>
                    <a:pt x="38" y="84"/>
                  </a:lnTo>
                  <a:lnTo>
                    <a:pt x="50" y="90"/>
                  </a:lnTo>
                  <a:lnTo>
                    <a:pt x="60" y="92"/>
                  </a:lnTo>
                  <a:lnTo>
                    <a:pt x="60" y="92"/>
                  </a:lnTo>
                  <a:lnTo>
                    <a:pt x="70" y="92"/>
                  </a:lnTo>
                  <a:lnTo>
                    <a:pt x="78" y="88"/>
                  </a:lnTo>
                  <a:lnTo>
                    <a:pt x="78" y="88"/>
                  </a:lnTo>
                  <a:lnTo>
                    <a:pt x="84" y="82"/>
                  </a:lnTo>
                  <a:lnTo>
                    <a:pt x="88" y="74"/>
                  </a:lnTo>
                  <a:lnTo>
                    <a:pt x="54" y="74"/>
                  </a:lnTo>
                  <a:lnTo>
                    <a:pt x="54" y="52"/>
                  </a:lnTo>
                  <a:lnTo>
                    <a:pt x="120" y="52"/>
                  </a:lnTo>
                  <a:lnTo>
                    <a:pt x="120" y="52"/>
                  </a:lnTo>
                  <a:lnTo>
                    <a:pt x="120" y="66"/>
                  </a:lnTo>
                  <a:lnTo>
                    <a:pt x="118" y="76"/>
                  </a:lnTo>
                  <a:lnTo>
                    <a:pt x="116" y="84"/>
                  </a:lnTo>
                  <a:lnTo>
                    <a:pt x="116" y="84"/>
                  </a:lnTo>
                  <a:lnTo>
                    <a:pt x="110" y="92"/>
                  </a:lnTo>
                  <a:lnTo>
                    <a:pt x="104" y="100"/>
                  </a:lnTo>
                  <a:lnTo>
                    <a:pt x="98" y="106"/>
                  </a:lnTo>
                  <a:lnTo>
                    <a:pt x="90" y="110"/>
                  </a:lnTo>
                  <a:lnTo>
                    <a:pt x="74" y="116"/>
                  </a:lnTo>
                  <a:lnTo>
                    <a:pt x="60" y="118"/>
                  </a:lnTo>
                  <a:lnTo>
                    <a:pt x="60" y="118"/>
                  </a:lnTo>
                  <a:lnTo>
                    <a:pt x="48" y="118"/>
                  </a:lnTo>
                  <a:lnTo>
                    <a:pt x="36" y="114"/>
                  </a:lnTo>
                  <a:lnTo>
                    <a:pt x="26" y="108"/>
                  </a:lnTo>
                  <a:lnTo>
                    <a:pt x="18" y="100"/>
                  </a:lnTo>
                  <a:lnTo>
                    <a:pt x="10" y="92"/>
                  </a:lnTo>
                  <a:lnTo>
                    <a:pt x="4" y="82"/>
                  </a:lnTo>
                  <a:lnTo>
                    <a:pt x="0" y="70"/>
                  </a:lnTo>
                  <a:lnTo>
                    <a:pt x="0" y="58"/>
                  </a:lnTo>
                  <a:lnTo>
                    <a:pt x="0" y="58"/>
                  </a:lnTo>
                  <a:lnTo>
                    <a:pt x="2" y="46"/>
                  </a:lnTo>
                  <a:lnTo>
                    <a:pt x="4" y="36"/>
                  </a:lnTo>
                  <a:lnTo>
                    <a:pt x="10" y="26"/>
                  </a:lnTo>
                  <a:lnTo>
                    <a:pt x="18" y="16"/>
                  </a:lnTo>
                  <a:lnTo>
                    <a:pt x="26" y="10"/>
                  </a:lnTo>
                  <a:lnTo>
                    <a:pt x="36" y="4"/>
                  </a:lnTo>
                  <a:lnTo>
                    <a:pt x="48" y="2"/>
                  </a:lnTo>
                  <a:lnTo>
                    <a:pt x="60" y="0"/>
                  </a:lnTo>
                  <a:lnTo>
                    <a:pt x="60" y="0"/>
                  </a:lnTo>
                  <a:lnTo>
                    <a:pt x="70" y="2"/>
                  </a:lnTo>
                  <a:lnTo>
                    <a:pt x="80" y="4"/>
                  </a:lnTo>
                  <a:lnTo>
                    <a:pt x="88" y="8"/>
                  </a:lnTo>
                  <a:lnTo>
                    <a:pt x="96" y="12"/>
                  </a:lnTo>
                  <a:lnTo>
                    <a:pt x="104" y="18"/>
                  </a:lnTo>
                  <a:lnTo>
                    <a:pt x="110" y="24"/>
                  </a:lnTo>
                  <a:lnTo>
                    <a:pt x="114" y="32"/>
                  </a:lnTo>
                  <a:lnTo>
                    <a:pt x="118" y="40"/>
                  </a:lnTo>
                  <a:lnTo>
                    <a:pt x="84" y="4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1" name="Freeform 100"/>
            <p:cNvSpPr>
              <a:spLocks noEditPoints="1"/>
            </p:cNvSpPr>
            <p:nvPr userDrawn="1"/>
          </p:nvSpPr>
          <p:spPr bwMode="auto">
            <a:xfrm>
              <a:off x="1965327" y="1371600"/>
              <a:ext cx="190498" cy="187327"/>
            </a:xfrm>
            <a:custGeom>
              <a:avLst/>
              <a:gdLst>
                <a:gd name="T0" fmla="*/ 0 w 120"/>
                <a:gd name="T1" fmla="*/ 60 h 118"/>
                <a:gd name="T2" fmla="*/ 6 w 120"/>
                <a:gd name="T3" fmla="*/ 36 h 118"/>
                <a:gd name="T4" fmla="*/ 18 w 120"/>
                <a:gd name="T5" fmla="*/ 16 h 118"/>
                <a:gd name="T6" fmla="*/ 38 w 120"/>
                <a:gd name="T7" fmla="*/ 4 h 118"/>
                <a:gd name="T8" fmla="*/ 60 w 120"/>
                <a:gd name="T9" fmla="*/ 0 h 118"/>
                <a:gd name="T10" fmla="*/ 72 w 120"/>
                <a:gd name="T11" fmla="*/ 2 h 118"/>
                <a:gd name="T12" fmla="*/ 94 w 120"/>
                <a:gd name="T13" fmla="*/ 10 h 118"/>
                <a:gd name="T14" fmla="*/ 110 w 120"/>
                <a:gd name="T15" fmla="*/ 26 h 118"/>
                <a:gd name="T16" fmla="*/ 120 w 120"/>
                <a:gd name="T17" fmla="*/ 48 h 118"/>
                <a:gd name="T18" fmla="*/ 120 w 120"/>
                <a:gd name="T19" fmla="*/ 60 h 118"/>
                <a:gd name="T20" fmla="*/ 116 w 120"/>
                <a:gd name="T21" fmla="*/ 82 h 118"/>
                <a:gd name="T22" fmla="*/ 104 w 120"/>
                <a:gd name="T23" fmla="*/ 100 h 118"/>
                <a:gd name="T24" fmla="*/ 84 w 120"/>
                <a:gd name="T25" fmla="*/ 114 h 118"/>
                <a:gd name="T26" fmla="*/ 60 w 120"/>
                <a:gd name="T27" fmla="*/ 118 h 118"/>
                <a:gd name="T28" fmla="*/ 48 w 120"/>
                <a:gd name="T29" fmla="*/ 116 h 118"/>
                <a:gd name="T30" fmla="*/ 26 w 120"/>
                <a:gd name="T31" fmla="*/ 108 h 118"/>
                <a:gd name="T32" fmla="*/ 10 w 120"/>
                <a:gd name="T33" fmla="*/ 92 h 118"/>
                <a:gd name="T34" fmla="*/ 2 w 120"/>
                <a:gd name="T35" fmla="*/ 72 h 118"/>
                <a:gd name="T36" fmla="*/ 0 w 120"/>
                <a:gd name="T37" fmla="*/ 60 h 118"/>
                <a:gd name="T38" fmla="*/ 30 w 120"/>
                <a:gd name="T39" fmla="*/ 60 h 118"/>
                <a:gd name="T40" fmla="*/ 38 w 120"/>
                <a:gd name="T41" fmla="*/ 82 h 118"/>
                <a:gd name="T42" fmla="*/ 48 w 120"/>
                <a:gd name="T43" fmla="*/ 90 h 118"/>
                <a:gd name="T44" fmla="*/ 60 w 120"/>
                <a:gd name="T45" fmla="*/ 92 h 118"/>
                <a:gd name="T46" fmla="*/ 68 w 120"/>
                <a:gd name="T47" fmla="*/ 92 h 118"/>
                <a:gd name="T48" fmla="*/ 80 w 120"/>
                <a:gd name="T49" fmla="*/ 86 h 118"/>
                <a:gd name="T50" fmla="*/ 90 w 120"/>
                <a:gd name="T51" fmla="*/ 70 h 118"/>
                <a:gd name="T52" fmla="*/ 92 w 120"/>
                <a:gd name="T53" fmla="*/ 60 h 118"/>
                <a:gd name="T54" fmla="*/ 84 w 120"/>
                <a:gd name="T55" fmla="*/ 38 h 118"/>
                <a:gd name="T56" fmla="*/ 74 w 120"/>
                <a:gd name="T57" fmla="*/ 28 h 118"/>
                <a:gd name="T58" fmla="*/ 60 w 120"/>
                <a:gd name="T59" fmla="*/ 26 h 118"/>
                <a:gd name="T60" fmla="*/ 54 w 120"/>
                <a:gd name="T61" fmla="*/ 26 h 118"/>
                <a:gd name="T62" fmla="*/ 42 w 120"/>
                <a:gd name="T63" fmla="*/ 32 h 118"/>
                <a:gd name="T64" fmla="*/ 32 w 120"/>
                <a:gd name="T65" fmla="*/ 48 h 118"/>
                <a:gd name="T66" fmla="*/ 30 w 120"/>
                <a:gd name="T67" fmla="*/ 6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18">
                  <a:moveTo>
                    <a:pt x="0" y="60"/>
                  </a:moveTo>
                  <a:lnTo>
                    <a:pt x="0" y="60"/>
                  </a:lnTo>
                  <a:lnTo>
                    <a:pt x="2" y="48"/>
                  </a:lnTo>
                  <a:lnTo>
                    <a:pt x="6" y="36"/>
                  </a:lnTo>
                  <a:lnTo>
                    <a:pt x="12" y="26"/>
                  </a:lnTo>
                  <a:lnTo>
                    <a:pt x="18" y="16"/>
                  </a:lnTo>
                  <a:lnTo>
                    <a:pt x="28" y="10"/>
                  </a:lnTo>
                  <a:lnTo>
                    <a:pt x="38" y="4"/>
                  </a:lnTo>
                  <a:lnTo>
                    <a:pt x="48" y="2"/>
                  </a:lnTo>
                  <a:lnTo>
                    <a:pt x="60" y="0"/>
                  </a:lnTo>
                  <a:lnTo>
                    <a:pt x="60" y="0"/>
                  </a:lnTo>
                  <a:lnTo>
                    <a:pt x="72" y="2"/>
                  </a:lnTo>
                  <a:lnTo>
                    <a:pt x="84" y="6"/>
                  </a:lnTo>
                  <a:lnTo>
                    <a:pt x="94" y="10"/>
                  </a:lnTo>
                  <a:lnTo>
                    <a:pt x="104" y="18"/>
                  </a:lnTo>
                  <a:lnTo>
                    <a:pt x="110" y="26"/>
                  </a:lnTo>
                  <a:lnTo>
                    <a:pt x="116" y="36"/>
                  </a:lnTo>
                  <a:lnTo>
                    <a:pt x="120" y="48"/>
                  </a:lnTo>
                  <a:lnTo>
                    <a:pt x="120" y="60"/>
                  </a:lnTo>
                  <a:lnTo>
                    <a:pt x="120" y="60"/>
                  </a:lnTo>
                  <a:lnTo>
                    <a:pt x="120" y="70"/>
                  </a:lnTo>
                  <a:lnTo>
                    <a:pt x="116" y="82"/>
                  </a:lnTo>
                  <a:lnTo>
                    <a:pt x="110" y="92"/>
                  </a:lnTo>
                  <a:lnTo>
                    <a:pt x="104" y="100"/>
                  </a:lnTo>
                  <a:lnTo>
                    <a:pt x="94" y="108"/>
                  </a:lnTo>
                  <a:lnTo>
                    <a:pt x="84" y="114"/>
                  </a:lnTo>
                  <a:lnTo>
                    <a:pt x="72" y="116"/>
                  </a:lnTo>
                  <a:lnTo>
                    <a:pt x="60" y="118"/>
                  </a:lnTo>
                  <a:lnTo>
                    <a:pt x="60" y="118"/>
                  </a:lnTo>
                  <a:lnTo>
                    <a:pt x="48" y="116"/>
                  </a:lnTo>
                  <a:lnTo>
                    <a:pt x="36" y="114"/>
                  </a:lnTo>
                  <a:lnTo>
                    <a:pt x="26" y="108"/>
                  </a:lnTo>
                  <a:lnTo>
                    <a:pt x="16" y="100"/>
                  </a:lnTo>
                  <a:lnTo>
                    <a:pt x="10" y="92"/>
                  </a:lnTo>
                  <a:lnTo>
                    <a:pt x="4" y="82"/>
                  </a:lnTo>
                  <a:lnTo>
                    <a:pt x="2" y="72"/>
                  </a:lnTo>
                  <a:lnTo>
                    <a:pt x="0" y="60"/>
                  </a:lnTo>
                  <a:lnTo>
                    <a:pt x="0" y="60"/>
                  </a:lnTo>
                  <a:close/>
                  <a:moveTo>
                    <a:pt x="30" y="60"/>
                  </a:moveTo>
                  <a:lnTo>
                    <a:pt x="30" y="60"/>
                  </a:lnTo>
                  <a:lnTo>
                    <a:pt x="32" y="72"/>
                  </a:lnTo>
                  <a:lnTo>
                    <a:pt x="38" y="82"/>
                  </a:lnTo>
                  <a:lnTo>
                    <a:pt x="42" y="86"/>
                  </a:lnTo>
                  <a:lnTo>
                    <a:pt x="48" y="90"/>
                  </a:lnTo>
                  <a:lnTo>
                    <a:pt x="54" y="92"/>
                  </a:lnTo>
                  <a:lnTo>
                    <a:pt x="60" y="92"/>
                  </a:lnTo>
                  <a:lnTo>
                    <a:pt x="60" y="92"/>
                  </a:lnTo>
                  <a:lnTo>
                    <a:pt x="68" y="92"/>
                  </a:lnTo>
                  <a:lnTo>
                    <a:pt x="74" y="90"/>
                  </a:lnTo>
                  <a:lnTo>
                    <a:pt x="80" y="86"/>
                  </a:lnTo>
                  <a:lnTo>
                    <a:pt x="84" y="82"/>
                  </a:lnTo>
                  <a:lnTo>
                    <a:pt x="90" y="70"/>
                  </a:lnTo>
                  <a:lnTo>
                    <a:pt x="92" y="60"/>
                  </a:lnTo>
                  <a:lnTo>
                    <a:pt x="92" y="60"/>
                  </a:lnTo>
                  <a:lnTo>
                    <a:pt x="90" y="48"/>
                  </a:lnTo>
                  <a:lnTo>
                    <a:pt x="84" y="38"/>
                  </a:lnTo>
                  <a:lnTo>
                    <a:pt x="80" y="32"/>
                  </a:lnTo>
                  <a:lnTo>
                    <a:pt x="74" y="28"/>
                  </a:lnTo>
                  <a:lnTo>
                    <a:pt x="68" y="26"/>
                  </a:lnTo>
                  <a:lnTo>
                    <a:pt x="60" y="26"/>
                  </a:lnTo>
                  <a:lnTo>
                    <a:pt x="60" y="26"/>
                  </a:lnTo>
                  <a:lnTo>
                    <a:pt x="54" y="26"/>
                  </a:lnTo>
                  <a:lnTo>
                    <a:pt x="48" y="28"/>
                  </a:lnTo>
                  <a:lnTo>
                    <a:pt x="42" y="32"/>
                  </a:lnTo>
                  <a:lnTo>
                    <a:pt x="38" y="36"/>
                  </a:lnTo>
                  <a:lnTo>
                    <a:pt x="32" y="48"/>
                  </a:lnTo>
                  <a:lnTo>
                    <a:pt x="30" y="58"/>
                  </a:lnTo>
                  <a:lnTo>
                    <a:pt x="30" y="6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2" name="Freeform 101"/>
            <p:cNvSpPr>
              <a:spLocks/>
            </p:cNvSpPr>
            <p:nvPr userDrawn="1"/>
          </p:nvSpPr>
          <p:spPr bwMode="auto">
            <a:xfrm>
              <a:off x="2162175" y="1374777"/>
              <a:ext cx="165102" cy="180973"/>
            </a:xfrm>
            <a:custGeom>
              <a:avLst/>
              <a:gdLst>
                <a:gd name="T0" fmla="*/ 0 w 104"/>
                <a:gd name="T1" fmla="*/ 0 h 114"/>
                <a:gd name="T2" fmla="*/ 28 w 104"/>
                <a:gd name="T3" fmla="*/ 0 h 114"/>
                <a:gd name="T4" fmla="*/ 52 w 104"/>
                <a:gd name="T5" fmla="*/ 80 h 114"/>
                <a:gd name="T6" fmla="*/ 74 w 104"/>
                <a:gd name="T7" fmla="*/ 0 h 114"/>
                <a:gd name="T8" fmla="*/ 104 w 104"/>
                <a:gd name="T9" fmla="*/ 0 h 114"/>
                <a:gd name="T10" fmla="*/ 66 w 104"/>
                <a:gd name="T11" fmla="*/ 114 h 114"/>
                <a:gd name="T12" fmla="*/ 36 w 104"/>
                <a:gd name="T13" fmla="*/ 114 h 114"/>
                <a:gd name="T14" fmla="*/ 0 w 104"/>
                <a:gd name="T15" fmla="*/ 0 h 1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114">
                  <a:moveTo>
                    <a:pt x="0" y="0"/>
                  </a:moveTo>
                  <a:lnTo>
                    <a:pt x="28" y="0"/>
                  </a:lnTo>
                  <a:lnTo>
                    <a:pt x="52" y="80"/>
                  </a:lnTo>
                  <a:lnTo>
                    <a:pt x="74" y="0"/>
                  </a:lnTo>
                  <a:lnTo>
                    <a:pt x="104" y="0"/>
                  </a:lnTo>
                  <a:lnTo>
                    <a:pt x="66" y="114"/>
                  </a:lnTo>
                  <a:lnTo>
                    <a:pt x="36"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3" name="Freeform 102"/>
            <p:cNvSpPr>
              <a:spLocks/>
            </p:cNvSpPr>
            <p:nvPr userDrawn="1"/>
          </p:nvSpPr>
          <p:spPr bwMode="auto">
            <a:xfrm>
              <a:off x="2352674" y="1374777"/>
              <a:ext cx="101602" cy="180973"/>
            </a:xfrm>
            <a:custGeom>
              <a:avLst/>
              <a:gdLst>
                <a:gd name="T0" fmla="*/ 0 w 64"/>
                <a:gd name="T1" fmla="*/ 0 h 114"/>
                <a:gd name="T2" fmla="*/ 64 w 64"/>
                <a:gd name="T3" fmla="*/ 0 h 114"/>
                <a:gd name="T4" fmla="*/ 64 w 64"/>
                <a:gd name="T5" fmla="*/ 26 h 114"/>
                <a:gd name="T6" fmla="*/ 28 w 64"/>
                <a:gd name="T7" fmla="*/ 26 h 114"/>
                <a:gd name="T8" fmla="*/ 28 w 64"/>
                <a:gd name="T9" fmla="*/ 44 h 114"/>
                <a:gd name="T10" fmla="*/ 62 w 64"/>
                <a:gd name="T11" fmla="*/ 44 h 114"/>
                <a:gd name="T12" fmla="*/ 62 w 64"/>
                <a:gd name="T13" fmla="*/ 70 h 114"/>
                <a:gd name="T14" fmla="*/ 28 w 64"/>
                <a:gd name="T15" fmla="*/ 70 h 114"/>
                <a:gd name="T16" fmla="*/ 28 w 64"/>
                <a:gd name="T17" fmla="*/ 88 h 114"/>
                <a:gd name="T18" fmla="*/ 64 w 64"/>
                <a:gd name="T19" fmla="*/ 88 h 114"/>
                <a:gd name="T20" fmla="*/ 64 w 64"/>
                <a:gd name="T21" fmla="*/ 114 h 114"/>
                <a:gd name="T22" fmla="*/ 0 w 64"/>
                <a:gd name="T23" fmla="*/ 114 h 114"/>
                <a:gd name="T24" fmla="*/ 0 w 64"/>
                <a:gd name="T25"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114">
                  <a:moveTo>
                    <a:pt x="0" y="0"/>
                  </a:moveTo>
                  <a:lnTo>
                    <a:pt x="64" y="0"/>
                  </a:lnTo>
                  <a:lnTo>
                    <a:pt x="64" y="26"/>
                  </a:lnTo>
                  <a:lnTo>
                    <a:pt x="28" y="26"/>
                  </a:lnTo>
                  <a:lnTo>
                    <a:pt x="28" y="44"/>
                  </a:lnTo>
                  <a:lnTo>
                    <a:pt x="62" y="44"/>
                  </a:lnTo>
                  <a:lnTo>
                    <a:pt x="62" y="70"/>
                  </a:lnTo>
                  <a:lnTo>
                    <a:pt x="28" y="70"/>
                  </a:lnTo>
                  <a:lnTo>
                    <a:pt x="28" y="88"/>
                  </a:lnTo>
                  <a:lnTo>
                    <a:pt x="64" y="88"/>
                  </a:lnTo>
                  <a:lnTo>
                    <a:pt x="64"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4" name="Freeform 103"/>
            <p:cNvSpPr>
              <a:spLocks/>
            </p:cNvSpPr>
            <p:nvPr userDrawn="1"/>
          </p:nvSpPr>
          <p:spPr bwMode="auto">
            <a:xfrm>
              <a:off x="2482854" y="1374777"/>
              <a:ext cx="142875" cy="180973"/>
            </a:xfrm>
            <a:custGeom>
              <a:avLst/>
              <a:gdLst>
                <a:gd name="T0" fmla="*/ 0 w 90"/>
                <a:gd name="T1" fmla="*/ 0 h 114"/>
                <a:gd name="T2" fmla="*/ 38 w 90"/>
                <a:gd name="T3" fmla="*/ 0 h 114"/>
                <a:gd name="T4" fmla="*/ 38 w 90"/>
                <a:gd name="T5" fmla="*/ 0 h 114"/>
                <a:gd name="T6" fmla="*/ 50 w 90"/>
                <a:gd name="T7" fmla="*/ 2 h 114"/>
                <a:gd name="T8" fmla="*/ 60 w 90"/>
                <a:gd name="T9" fmla="*/ 2 h 114"/>
                <a:gd name="T10" fmla="*/ 66 w 90"/>
                <a:gd name="T11" fmla="*/ 6 h 114"/>
                <a:gd name="T12" fmla="*/ 72 w 90"/>
                <a:gd name="T13" fmla="*/ 8 h 114"/>
                <a:gd name="T14" fmla="*/ 72 w 90"/>
                <a:gd name="T15" fmla="*/ 8 h 114"/>
                <a:gd name="T16" fmla="*/ 78 w 90"/>
                <a:gd name="T17" fmla="*/ 14 h 114"/>
                <a:gd name="T18" fmla="*/ 82 w 90"/>
                <a:gd name="T19" fmla="*/ 22 h 114"/>
                <a:gd name="T20" fmla="*/ 86 w 90"/>
                <a:gd name="T21" fmla="*/ 30 h 114"/>
                <a:gd name="T22" fmla="*/ 86 w 90"/>
                <a:gd name="T23" fmla="*/ 40 h 114"/>
                <a:gd name="T24" fmla="*/ 86 w 90"/>
                <a:gd name="T25" fmla="*/ 40 h 114"/>
                <a:gd name="T26" fmla="*/ 84 w 90"/>
                <a:gd name="T27" fmla="*/ 52 h 114"/>
                <a:gd name="T28" fmla="*/ 80 w 90"/>
                <a:gd name="T29" fmla="*/ 60 h 114"/>
                <a:gd name="T30" fmla="*/ 80 w 90"/>
                <a:gd name="T31" fmla="*/ 60 h 114"/>
                <a:gd name="T32" fmla="*/ 74 w 90"/>
                <a:gd name="T33" fmla="*/ 68 h 114"/>
                <a:gd name="T34" fmla="*/ 66 w 90"/>
                <a:gd name="T35" fmla="*/ 72 h 114"/>
                <a:gd name="T36" fmla="*/ 90 w 90"/>
                <a:gd name="T37" fmla="*/ 114 h 114"/>
                <a:gd name="T38" fmla="*/ 60 w 90"/>
                <a:gd name="T39" fmla="*/ 114 h 114"/>
                <a:gd name="T40" fmla="*/ 30 w 90"/>
                <a:gd name="T41" fmla="*/ 60 h 114"/>
                <a:gd name="T42" fmla="*/ 34 w 90"/>
                <a:gd name="T43" fmla="*/ 60 h 114"/>
                <a:gd name="T44" fmla="*/ 34 w 90"/>
                <a:gd name="T45" fmla="*/ 60 h 114"/>
                <a:gd name="T46" fmla="*/ 44 w 90"/>
                <a:gd name="T47" fmla="*/ 58 h 114"/>
                <a:gd name="T48" fmla="*/ 52 w 90"/>
                <a:gd name="T49" fmla="*/ 56 h 114"/>
                <a:gd name="T50" fmla="*/ 52 w 90"/>
                <a:gd name="T51" fmla="*/ 56 h 114"/>
                <a:gd name="T52" fmla="*/ 56 w 90"/>
                <a:gd name="T53" fmla="*/ 50 h 114"/>
                <a:gd name="T54" fmla="*/ 58 w 90"/>
                <a:gd name="T55" fmla="*/ 42 h 114"/>
                <a:gd name="T56" fmla="*/ 58 w 90"/>
                <a:gd name="T57" fmla="*/ 42 h 114"/>
                <a:gd name="T58" fmla="*/ 56 w 90"/>
                <a:gd name="T59" fmla="*/ 34 h 114"/>
                <a:gd name="T60" fmla="*/ 52 w 90"/>
                <a:gd name="T61" fmla="*/ 30 h 114"/>
                <a:gd name="T62" fmla="*/ 52 w 90"/>
                <a:gd name="T63" fmla="*/ 30 h 114"/>
                <a:gd name="T64" fmla="*/ 46 w 90"/>
                <a:gd name="T65" fmla="*/ 26 h 114"/>
                <a:gd name="T66" fmla="*/ 40 w 90"/>
                <a:gd name="T67" fmla="*/ 26 h 114"/>
                <a:gd name="T68" fmla="*/ 30 w 90"/>
                <a:gd name="T69" fmla="*/ 26 h 114"/>
                <a:gd name="T70" fmla="*/ 30 w 90"/>
                <a:gd name="T71" fmla="*/ 114 h 114"/>
                <a:gd name="T72" fmla="*/ 0 w 90"/>
                <a:gd name="T73" fmla="*/ 114 h 114"/>
                <a:gd name="T74" fmla="*/ 0 w 90"/>
                <a:gd name="T75"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0" h="114">
                  <a:moveTo>
                    <a:pt x="0" y="0"/>
                  </a:moveTo>
                  <a:lnTo>
                    <a:pt x="38" y="0"/>
                  </a:lnTo>
                  <a:lnTo>
                    <a:pt x="38" y="0"/>
                  </a:lnTo>
                  <a:lnTo>
                    <a:pt x="50" y="2"/>
                  </a:lnTo>
                  <a:lnTo>
                    <a:pt x="60" y="2"/>
                  </a:lnTo>
                  <a:lnTo>
                    <a:pt x="66" y="6"/>
                  </a:lnTo>
                  <a:lnTo>
                    <a:pt x="72" y="8"/>
                  </a:lnTo>
                  <a:lnTo>
                    <a:pt x="72" y="8"/>
                  </a:lnTo>
                  <a:lnTo>
                    <a:pt x="78" y="14"/>
                  </a:lnTo>
                  <a:lnTo>
                    <a:pt x="82" y="22"/>
                  </a:lnTo>
                  <a:lnTo>
                    <a:pt x="86" y="30"/>
                  </a:lnTo>
                  <a:lnTo>
                    <a:pt x="86" y="40"/>
                  </a:lnTo>
                  <a:lnTo>
                    <a:pt x="86" y="40"/>
                  </a:lnTo>
                  <a:lnTo>
                    <a:pt x="84" y="52"/>
                  </a:lnTo>
                  <a:lnTo>
                    <a:pt x="80" y="60"/>
                  </a:lnTo>
                  <a:lnTo>
                    <a:pt x="80" y="60"/>
                  </a:lnTo>
                  <a:lnTo>
                    <a:pt x="74" y="68"/>
                  </a:lnTo>
                  <a:lnTo>
                    <a:pt x="66" y="72"/>
                  </a:lnTo>
                  <a:lnTo>
                    <a:pt x="90" y="114"/>
                  </a:lnTo>
                  <a:lnTo>
                    <a:pt x="60" y="114"/>
                  </a:lnTo>
                  <a:lnTo>
                    <a:pt x="30" y="60"/>
                  </a:lnTo>
                  <a:lnTo>
                    <a:pt x="34" y="60"/>
                  </a:lnTo>
                  <a:lnTo>
                    <a:pt x="34" y="60"/>
                  </a:lnTo>
                  <a:lnTo>
                    <a:pt x="44" y="58"/>
                  </a:lnTo>
                  <a:lnTo>
                    <a:pt x="52" y="56"/>
                  </a:lnTo>
                  <a:lnTo>
                    <a:pt x="52" y="56"/>
                  </a:lnTo>
                  <a:lnTo>
                    <a:pt x="56" y="50"/>
                  </a:lnTo>
                  <a:lnTo>
                    <a:pt x="58" y="42"/>
                  </a:lnTo>
                  <a:lnTo>
                    <a:pt x="58" y="42"/>
                  </a:lnTo>
                  <a:lnTo>
                    <a:pt x="56" y="34"/>
                  </a:lnTo>
                  <a:lnTo>
                    <a:pt x="52" y="30"/>
                  </a:lnTo>
                  <a:lnTo>
                    <a:pt x="52" y="30"/>
                  </a:lnTo>
                  <a:lnTo>
                    <a:pt x="46" y="26"/>
                  </a:lnTo>
                  <a:lnTo>
                    <a:pt x="40" y="26"/>
                  </a:lnTo>
                  <a:lnTo>
                    <a:pt x="30" y="26"/>
                  </a:lnTo>
                  <a:lnTo>
                    <a:pt x="30"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5" name="Freeform 104"/>
            <p:cNvSpPr>
              <a:spLocks/>
            </p:cNvSpPr>
            <p:nvPr userDrawn="1"/>
          </p:nvSpPr>
          <p:spPr bwMode="auto">
            <a:xfrm>
              <a:off x="2644775" y="1374777"/>
              <a:ext cx="152401" cy="180973"/>
            </a:xfrm>
            <a:custGeom>
              <a:avLst/>
              <a:gdLst>
                <a:gd name="T0" fmla="*/ 68 w 96"/>
                <a:gd name="T1" fmla="*/ 70 h 114"/>
                <a:gd name="T2" fmla="*/ 68 w 96"/>
                <a:gd name="T3" fmla="*/ 0 h 114"/>
                <a:gd name="T4" fmla="*/ 96 w 96"/>
                <a:gd name="T5" fmla="*/ 0 h 114"/>
                <a:gd name="T6" fmla="*/ 96 w 96"/>
                <a:gd name="T7" fmla="*/ 114 h 114"/>
                <a:gd name="T8" fmla="*/ 70 w 96"/>
                <a:gd name="T9" fmla="*/ 114 h 114"/>
                <a:gd name="T10" fmla="*/ 28 w 96"/>
                <a:gd name="T11" fmla="*/ 46 h 114"/>
                <a:gd name="T12" fmla="*/ 28 w 96"/>
                <a:gd name="T13" fmla="*/ 114 h 114"/>
                <a:gd name="T14" fmla="*/ 0 w 96"/>
                <a:gd name="T15" fmla="*/ 114 h 114"/>
                <a:gd name="T16" fmla="*/ 0 w 96"/>
                <a:gd name="T17" fmla="*/ 0 h 114"/>
                <a:gd name="T18" fmla="*/ 26 w 96"/>
                <a:gd name="T19" fmla="*/ 0 h 114"/>
                <a:gd name="T20" fmla="*/ 68 w 96"/>
                <a:gd name="T21" fmla="*/ 7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6" h="114">
                  <a:moveTo>
                    <a:pt x="68" y="70"/>
                  </a:moveTo>
                  <a:lnTo>
                    <a:pt x="68" y="0"/>
                  </a:lnTo>
                  <a:lnTo>
                    <a:pt x="96" y="0"/>
                  </a:lnTo>
                  <a:lnTo>
                    <a:pt x="96" y="114"/>
                  </a:lnTo>
                  <a:lnTo>
                    <a:pt x="70" y="114"/>
                  </a:lnTo>
                  <a:lnTo>
                    <a:pt x="28" y="46"/>
                  </a:lnTo>
                  <a:lnTo>
                    <a:pt x="28" y="114"/>
                  </a:lnTo>
                  <a:lnTo>
                    <a:pt x="0" y="114"/>
                  </a:lnTo>
                  <a:lnTo>
                    <a:pt x="0" y="0"/>
                  </a:lnTo>
                  <a:lnTo>
                    <a:pt x="26" y="0"/>
                  </a:lnTo>
                  <a:lnTo>
                    <a:pt x="68" y="7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6" name="Freeform 105"/>
            <p:cNvSpPr>
              <a:spLocks/>
            </p:cNvSpPr>
            <p:nvPr userDrawn="1"/>
          </p:nvSpPr>
          <p:spPr bwMode="auto">
            <a:xfrm>
              <a:off x="2832103" y="1374777"/>
              <a:ext cx="190498" cy="180973"/>
            </a:xfrm>
            <a:custGeom>
              <a:avLst/>
              <a:gdLst>
                <a:gd name="T0" fmla="*/ 0 w 120"/>
                <a:gd name="T1" fmla="*/ 114 h 114"/>
                <a:gd name="T2" fmla="*/ 0 w 120"/>
                <a:gd name="T3" fmla="*/ 0 h 114"/>
                <a:gd name="T4" fmla="*/ 40 w 120"/>
                <a:gd name="T5" fmla="*/ 0 h 114"/>
                <a:gd name="T6" fmla="*/ 60 w 120"/>
                <a:gd name="T7" fmla="*/ 74 h 114"/>
                <a:gd name="T8" fmla="*/ 82 w 120"/>
                <a:gd name="T9" fmla="*/ 0 h 114"/>
                <a:gd name="T10" fmla="*/ 120 w 120"/>
                <a:gd name="T11" fmla="*/ 0 h 114"/>
                <a:gd name="T12" fmla="*/ 120 w 120"/>
                <a:gd name="T13" fmla="*/ 114 h 114"/>
                <a:gd name="T14" fmla="*/ 94 w 120"/>
                <a:gd name="T15" fmla="*/ 114 h 114"/>
                <a:gd name="T16" fmla="*/ 94 w 120"/>
                <a:gd name="T17" fmla="*/ 30 h 114"/>
                <a:gd name="T18" fmla="*/ 70 w 120"/>
                <a:gd name="T19" fmla="*/ 114 h 114"/>
                <a:gd name="T20" fmla="*/ 50 w 120"/>
                <a:gd name="T21" fmla="*/ 114 h 114"/>
                <a:gd name="T22" fmla="*/ 26 w 120"/>
                <a:gd name="T23" fmla="*/ 30 h 114"/>
                <a:gd name="T24" fmla="*/ 28 w 120"/>
                <a:gd name="T25" fmla="*/ 114 h 114"/>
                <a:gd name="T26" fmla="*/ 0 w 120"/>
                <a:gd name="T27"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0" h="114">
                  <a:moveTo>
                    <a:pt x="0" y="114"/>
                  </a:moveTo>
                  <a:lnTo>
                    <a:pt x="0" y="0"/>
                  </a:lnTo>
                  <a:lnTo>
                    <a:pt x="40" y="0"/>
                  </a:lnTo>
                  <a:lnTo>
                    <a:pt x="60" y="74"/>
                  </a:lnTo>
                  <a:lnTo>
                    <a:pt x="82" y="0"/>
                  </a:lnTo>
                  <a:lnTo>
                    <a:pt x="120" y="0"/>
                  </a:lnTo>
                  <a:lnTo>
                    <a:pt x="120" y="114"/>
                  </a:lnTo>
                  <a:lnTo>
                    <a:pt x="94" y="114"/>
                  </a:lnTo>
                  <a:lnTo>
                    <a:pt x="94" y="30"/>
                  </a:lnTo>
                  <a:lnTo>
                    <a:pt x="70" y="114"/>
                  </a:lnTo>
                  <a:lnTo>
                    <a:pt x="50" y="114"/>
                  </a:lnTo>
                  <a:lnTo>
                    <a:pt x="26" y="30"/>
                  </a:lnTo>
                  <a:lnTo>
                    <a:pt x="28" y="114"/>
                  </a:lnTo>
                  <a:lnTo>
                    <a:pt x="0" y="114"/>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7" name="Freeform 106"/>
            <p:cNvSpPr>
              <a:spLocks/>
            </p:cNvSpPr>
            <p:nvPr userDrawn="1"/>
          </p:nvSpPr>
          <p:spPr bwMode="auto">
            <a:xfrm>
              <a:off x="3057524" y="1374777"/>
              <a:ext cx="101602" cy="180973"/>
            </a:xfrm>
            <a:custGeom>
              <a:avLst/>
              <a:gdLst>
                <a:gd name="T0" fmla="*/ 0 w 64"/>
                <a:gd name="T1" fmla="*/ 0 h 114"/>
                <a:gd name="T2" fmla="*/ 64 w 64"/>
                <a:gd name="T3" fmla="*/ 0 h 114"/>
                <a:gd name="T4" fmla="*/ 64 w 64"/>
                <a:gd name="T5" fmla="*/ 26 h 114"/>
                <a:gd name="T6" fmla="*/ 30 w 64"/>
                <a:gd name="T7" fmla="*/ 26 h 114"/>
                <a:gd name="T8" fmla="*/ 30 w 64"/>
                <a:gd name="T9" fmla="*/ 44 h 114"/>
                <a:gd name="T10" fmla="*/ 64 w 64"/>
                <a:gd name="T11" fmla="*/ 44 h 114"/>
                <a:gd name="T12" fmla="*/ 64 w 64"/>
                <a:gd name="T13" fmla="*/ 70 h 114"/>
                <a:gd name="T14" fmla="*/ 30 w 64"/>
                <a:gd name="T15" fmla="*/ 70 h 114"/>
                <a:gd name="T16" fmla="*/ 30 w 64"/>
                <a:gd name="T17" fmla="*/ 88 h 114"/>
                <a:gd name="T18" fmla="*/ 64 w 64"/>
                <a:gd name="T19" fmla="*/ 88 h 114"/>
                <a:gd name="T20" fmla="*/ 64 w 64"/>
                <a:gd name="T21" fmla="*/ 114 h 114"/>
                <a:gd name="T22" fmla="*/ 0 w 64"/>
                <a:gd name="T23" fmla="*/ 114 h 114"/>
                <a:gd name="T24" fmla="*/ 0 w 64"/>
                <a:gd name="T25"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114">
                  <a:moveTo>
                    <a:pt x="0" y="0"/>
                  </a:moveTo>
                  <a:lnTo>
                    <a:pt x="64" y="0"/>
                  </a:lnTo>
                  <a:lnTo>
                    <a:pt x="64" y="26"/>
                  </a:lnTo>
                  <a:lnTo>
                    <a:pt x="30" y="26"/>
                  </a:lnTo>
                  <a:lnTo>
                    <a:pt x="30" y="44"/>
                  </a:lnTo>
                  <a:lnTo>
                    <a:pt x="64" y="44"/>
                  </a:lnTo>
                  <a:lnTo>
                    <a:pt x="64" y="70"/>
                  </a:lnTo>
                  <a:lnTo>
                    <a:pt x="30" y="70"/>
                  </a:lnTo>
                  <a:lnTo>
                    <a:pt x="30" y="88"/>
                  </a:lnTo>
                  <a:lnTo>
                    <a:pt x="64" y="88"/>
                  </a:lnTo>
                  <a:lnTo>
                    <a:pt x="64"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8" name="Freeform 107"/>
            <p:cNvSpPr>
              <a:spLocks/>
            </p:cNvSpPr>
            <p:nvPr userDrawn="1"/>
          </p:nvSpPr>
          <p:spPr bwMode="auto">
            <a:xfrm>
              <a:off x="3190873" y="1374777"/>
              <a:ext cx="152401" cy="180973"/>
            </a:xfrm>
            <a:custGeom>
              <a:avLst/>
              <a:gdLst>
                <a:gd name="T0" fmla="*/ 68 w 96"/>
                <a:gd name="T1" fmla="*/ 70 h 114"/>
                <a:gd name="T2" fmla="*/ 68 w 96"/>
                <a:gd name="T3" fmla="*/ 0 h 114"/>
                <a:gd name="T4" fmla="*/ 96 w 96"/>
                <a:gd name="T5" fmla="*/ 0 h 114"/>
                <a:gd name="T6" fmla="*/ 96 w 96"/>
                <a:gd name="T7" fmla="*/ 114 h 114"/>
                <a:gd name="T8" fmla="*/ 70 w 96"/>
                <a:gd name="T9" fmla="*/ 114 h 114"/>
                <a:gd name="T10" fmla="*/ 26 w 96"/>
                <a:gd name="T11" fmla="*/ 46 h 114"/>
                <a:gd name="T12" fmla="*/ 28 w 96"/>
                <a:gd name="T13" fmla="*/ 114 h 114"/>
                <a:gd name="T14" fmla="*/ 0 w 96"/>
                <a:gd name="T15" fmla="*/ 114 h 114"/>
                <a:gd name="T16" fmla="*/ 0 w 96"/>
                <a:gd name="T17" fmla="*/ 0 h 114"/>
                <a:gd name="T18" fmla="*/ 24 w 96"/>
                <a:gd name="T19" fmla="*/ 0 h 114"/>
                <a:gd name="T20" fmla="*/ 68 w 96"/>
                <a:gd name="T21" fmla="*/ 7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6" h="114">
                  <a:moveTo>
                    <a:pt x="68" y="70"/>
                  </a:moveTo>
                  <a:lnTo>
                    <a:pt x="68" y="0"/>
                  </a:lnTo>
                  <a:lnTo>
                    <a:pt x="96" y="0"/>
                  </a:lnTo>
                  <a:lnTo>
                    <a:pt x="96" y="114"/>
                  </a:lnTo>
                  <a:lnTo>
                    <a:pt x="70" y="114"/>
                  </a:lnTo>
                  <a:lnTo>
                    <a:pt x="26" y="46"/>
                  </a:lnTo>
                  <a:lnTo>
                    <a:pt x="28" y="114"/>
                  </a:lnTo>
                  <a:lnTo>
                    <a:pt x="0" y="114"/>
                  </a:lnTo>
                  <a:lnTo>
                    <a:pt x="0" y="0"/>
                  </a:lnTo>
                  <a:lnTo>
                    <a:pt x="24" y="0"/>
                  </a:lnTo>
                  <a:lnTo>
                    <a:pt x="68" y="7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9" name="Freeform 108"/>
            <p:cNvSpPr>
              <a:spLocks/>
            </p:cNvSpPr>
            <p:nvPr userDrawn="1"/>
          </p:nvSpPr>
          <p:spPr bwMode="auto">
            <a:xfrm>
              <a:off x="3362326" y="1374777"/>
              <a:ext cx="117473" cy="180973"/>
            </a:xfrm>
            <a:custGeom>
              <a:avLst/>
              <a:gdLst>
                <a:gd name="T0" fmla="*/ 24 w 74"/>
                <a:gd name="T1" fmla="*/ 26 h 114"/>
                <a:gd name="T2" fmla="*/ 0 w 74"/>
                <a:gd name="T3" fmla="*/ 26 h 114"/>
                <a:gd name="T4" fmla="*/ 0 w 74"/>
                <a:gd name="T5" fmla="*/ 0 h 114"/>
                <a:gd name="T6" fmla="*/ 74 w 74"/>
                <a:gd name="T7" fmla="*/ 0 h 114"/>
                <a:gd name="T8" fmla="*/ 74 w 74"/>
                <a:gd name="T9" fmla="*/ 26 h 114"/>
                <a:gd name="T10" fmla="*/ 52 w 74"/>
                <a:gd name="T11" fmla="*/ 26 h 114"/>
                <a:gd name="T12" fmla="*/ 52 w 74"/>
                <a:gd name="T13" fmla="*/ 114 h 114"/>
                <a:gd name="T14" fmla="*/ 24 w 74"/>
                <a:gd name="T15" fmla="*/ 114 h 114"/>
                <a:gd name="T16" fmla="*/ 24 w 74"/>
                <a:gd name="T17" fmla="*/ 26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114">
                  <a:moveTo>
                    <a:pt x="24" y="26"/>
                  </a:moveTo>
                  <a:lnTo>
                    <a:pt x="0" y="26"/>
                  </a:lnTo>
                  <a:lnTo>
                    <a:pt x="0" y="0"/>
                  </a:lnTo>
                  <a:lnTo>
                    <a:pt x="74" y="0"/>
                  </a:lnTo>
                  <a:lnTo>
                    <a:pt x="74" y="26"/>
                  </a:lnTo>
                  <a:lnTo>
                    <a:pt x="52" y="26"/>
                  </a:lnTo>
                  <a:lnTo>
                    <a:pt x="52" y="114"/>
                  </a:lnTo>
                  <a:lnTo>
                    <a:pt x="24" y="114"/>
                  </a:lnTo>
                  <a:lnTo>
                    <a:pt x="24" y="2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0" name="Freeform 109"/>
            <p:cNvSpPr>
              <a:spLocks noEditPoints="1"/>
            </p:cNvSpPr>
            <p:nvPr userDrawn="1"/>
          </p:nvSpPr>
          <p:spPr bwMode="auto">
            <a:xfrm>
              <a:off x="3571876" y="1371600"/>
              <a:ext cx="190498" cy="187327"/>
            </a:xfrm>
            <a:custGeom>
              <a:avLst/>
              <a:gdLst>
                <a:gd name="T0" fmla="*/ 0 w 120"/>
                <a:gd name="T1" fmla="*/ 60 h 118"/>
                <a:gd name="T2" fmla="*/ 6 w 120"/>
                <a:gd name="T3" fmla="*/ 36 h 118"/>
                <a:gd name="T4" fmla="*/ 18 w 120"/>
                <a:gd name="T5" fmla="*/ 16 h 118"/>
                <a:gd name="T6" fmla="*/ 38 w 120"/>
                <a:gd name="T7" fmla="*/ 4 h 118"/>
                <a:gd name="T8" fmla="*/ 60 w 120"/>
                <a:gd name="T9" fmla="*/ 0 h 118"/>
                <a:gd name="T10" fmla="*/ 72 w 120"/>
                <a:gd name="T11" fmla="*/ 2 h 118"/>
                <a:gd name="T12" fmla="*/ 94 w 120"/>
                <a:gd name="T13" fmla="*/ 10 h 118"/>
                <a:gd name="T14" fmla="*/ 110 w 120"/>
                <a:gd name="T15" fmla="*/ 26 h 118"/>
                <a:gd name="T16" fmla="*/ 118 w 120"/>
                <a:gd name="T17" fmla="*/ 48 h 118"/>
                <a:gd name="T18" fmla="*/ 120 w 120"/>
                <a:gd name="T19" fmla="*/ 60 h 118"/>
                <a:gd name="T20" fmla="*/ 116 w 120"/>
                <a:gd name="T21" fmla="*/ 82 h 118"/>
                <a:gd name="T22" fmla="*/ 104 w 120"/>
                <a:gd name="T23" fmla="*/ 100 h 118"/>
                <a:gd name="T24" fmla="*/ 84 w 120"/>
                <a:gd name="T25" fmla="*/ 114 h 118"/>
                <a:gd name="T26" fmla="*/ 60 w 120"/>
                <a:gd name="T27" fmla="*/ 118 h 118"/>
                <a:gd name="T28" fmla="*/ 48 w 120"/>
                <a:gd name="T29" fmla="*/ 116 h 118"/>
                <a:gd name="T30" fmla="*/ 26 w 120"/>
                <a:gd name="T31" fmla="*/ 108 h 118"/>
                <a:gd name="T32" fmla="*/ 10 w 120"/>
                <a:gd name="T33" fmla="*/ 92 h 118"/>
                <a:gd name="T34" fmla="*/ 2 w 120"/>
                <a:gd name="T35" fmla="*/ 72 h 118"/>
                <a:gd name="T36" fmla="*/ 0 w 120"/>
                <a:gd name="T37" fmla="*/ 60 h 118"/>
                <a:gd name="T38" fmla="*/ 30 w 120"/>
                <a:gd name="T39" fmla="*/ 60 h 118"/>
                <a:gd name="T40" fmla="*/ 38 w 120"/>
                <a:gd name="T41" fmla="*/ 82 h 118"/>
                <a:gd name="T42" fmla="*/ 48 w 120"/>
                <a:gd name="T43" fmla="*/ 90 h 118"/>
                <a:gd name="T44" fmla="*/ 60 w 120"/>
                <a:gd name="T45" fmla="*/ 92 h 118"/>
                <a:gd name="T46" fmla="*/ 68 w 120"/>
                <a:gd name="T47" fmla="*/ 92 h 118"/>
                <a:gd name="T48" fmla="*/ 80 w 120"/>
                <a:gd name="T49" fmla="*/ 86 h 118"/>
                <a:gd name="T50" fmla="*/ 90 w 120"/>
                <a:gd name="T51" fmla="*/ 70 h 118"/>
                <a:gd name="T52" fmla="*/ 90 w 120"/>
                <a:gd name="T53" fmla="*/ 60 h 118"/>
                <a:gd name="T54" fmla="*/ 84 w 120"/>
                <a:gd name="T55" fmla="*/ 38 h 118"/>
                <a:gd name="T56" fmla="*/ 74 w 120"/>
                <a:gd name="T57" fmla="*/ 28 h 118"/>
                <a:gd name="T58" fmla="*/ 60 w 120"/>
                <a:gd name="T59" fmla="*/ 26 h 118"/>
                <a:gd name="T60" fmla="*/ 54 w 120"/>
                <a:gd name="T61" fmla="*/ 26 h 118"/>
                <a:gd name="T62" fmla="*/ 42 w 120"/>
                <a:gd name="T63" fmla="*/ 32 h 118"/>
                <a:gd name="T64" fmla="*/ 32 w 120"/>
                <a:gd name="T65" fmla="*/ 48 h 118"/>
                <a:gd name="T66" fmla="*/ 30 w 120"/>
                <a:gd name="T67" fmla="*/ 6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18">
                  <a:moveTo>
                    <a:pt x="0" y="60"/>
                  </a:moveTo>
                  <a:lnTo>
                    <a:pt x="0" y="60"/>
                  </a:lnTo>
                  <a:lnTo>
                    <a:pt x="2" y="48"/>
                  </a:lnTo>
                  <a:lnTo>
                    <a:pt x="6" y="36"/>
                  </a:lnTo>
                  <a:lnTo>
                    <a:pt x="10" y="26"/>
                  </a:lnTo>
                  <a:lnTo>
                    <a:pt x="18" y="16"/>
                  </a:lnTo>
                  <a:lnTo>
                    <a:pt x="28" y="10"/>
                  </a:lnTo>
                  <a:lnTo>
                    <a:pt x="38" y="4"/>
                  </a:lnTo>
                  <a:lnTo>
                    <a:pt x="48" y="2"/>
                  </a:lnTo>
                  <a:lnTo>
                    <a:pt x="60" y="0"/>
                  </a:lnTo>
                  <a:lnTo>
                    <a:pt x="60" y="0"/>
                  </a:lnTo>
                  <a:lnTo>
                    <a:pt x="72" y="2"/>
                  </a:lnTo>
                  <a:lnTo>
                    <a:pt x="84" y="6"/>
                  </a:lnTo>
                  <a:lnTo>
                    <a:pt x="94" y="10"/>
                  </a:lnTo>
                  <a:lnTo>
                    <a:pt x="104" y="18"/>
                  </a:lnTo>
                  <a:lnTo>
                    <a:pt x="110" y="26"/>
                  </a:lnTo>
                  <a:lnTo>
                    <a:pt x="116" y="36"/>
                  </a:lnTo>
                  <a:lnTo>
                    <a:pt x="118" y="48"/>
                  </a:lnTo>
                  <a:lnTo>
                    <a:pt x="120" y="60"/>
                  </a:lnTo>
                  <a:lnTo>
                    <a:pt x="120" y="60"/>
                  </a:lnTo>
                  <a:lnTo>
                    <a:pt x="118" y="70"/>
                  </a:lnTo>
                  <a:lnTo>
                    <a:pt x="116" y="82"/>
                  </a:lnTo>
                  <a:lnTo>
                    <a:pt x="110" y="92"/>
                  </a:lnTo>
                  <a:lnTo>
                    <a:pt x="104" y="100"/>
                  </a:lnTo>
                  <a:lnTo>
                    <a:pt x="94" y="108"/>
                  </a:lnTo>
                  <a:lnTo>
                    <a:pt x="84" y="114"/>
                  </a:lnTo>
                  <a:lnTo>
                    <a:pt x="72" y="116"/>
                  </a:lnTo>
                  <a:lnTo>
                    <a:pt x="60" y="118"/>
                  </a:lnTo>
                  <a:lnTo>
                    <a:pt x="60" y="118"/>
                  </a:lnTo>
                  <a:lnTo>
                    <a:pt x="48" y="116"/>
                  </a:lnTo>
                  <a:lnTo>
                    <a:pt x="36" y="114"/>
                  </a:lnTo>
                  <a:lnTo>
                    <a:pt x="26" y="108"/>
                  </a:lnTo>
                  <a:lnTo>
                    <a:pt x="16" y="100"/>
                  </a:lnTo>
                  <a:lnTo>
                    <a:pt x="10" y="92"/>
                  </a:lnTo>
                  <a:lnTo>
                    <a:pt x="4" y="82"/>
                  </a:lnTo>
                  <a:lnTo>
                    <a:pt x="2" y="72"/>
                  </a:lnTo>
                  <a:lnTo>
                    <a:pt x="0" y="60"/>
                  </a:lnTo>
                  <a:lnTo>
                    <a:pt x="0" y="60"/>
                  </a:lnTo>
                  <a:close/>
                  <a:moveTo>
                    <a:pt x="30" y="60"/>
                  </a:moveTo>
                  <a:lnTo>
                    <a:pt x="30" y="60"/>
                  </a:lnTo>
                  <a:lnTo>
                    <a:pt x="32" y="72"/>
                  </a:lnTo>
                  <a:lnTo>
                    <a:pt x="38" y="82"/>
                  </a:lnTo>
                  <a:lnTo>
                    <a:pt x="42" y="86"/>
                  </a:lnTo>
                  <a:lnTo>
                    <a:pt x="48" y="90"/>
                  </a:lnTo>
                  <a:lnTo>
                    <a:pt x="54" y="92"/>
                  </a:lnTo>
                  <a:lnTo>
                    <a:pt x="60" y="92"/>
                  </a:lnTo>
                  <a:lnTo>
                    <a:pt x="60" y="92"/>
                  </a:lnTo>
                  <a:lnTo>
                    <a:pt x="68" y="92"/>
                  </a:lnTo>
                  <a:lnTo>
                    <a:pt x="74" y="90"/>
                  </a:lnTo>
                  <a:lnTo>
                    <a:pt x="80" y="86"/>
                  </a:lnTo>
                  <a:lnTo>
                    <a:pt x="84" y="82"/>
                  </a:lnTo>
                  <a:lnTo>
                    <a:pt x="90" y="70"/>
                  </a:lnTo>
                  <a:lnTo>
                    <a:pt x="90" y="60"/>
                  </a:lnTo>
                  <a:lnTo>
                    <a:pt x="90" y="60"/>
                  </a:lnTo>
                  <a:lnTo>
                    <a:pt x="90" y="48"/>
                  </a:lnTo>
                  <a:lnTo>
                    <a:pt x="84" y="38"/>
                  </a:lnTo>
                  <a:lnTo>
                    <a:pt x="80" y="32"/>
                  </a:lnTo>
                  <a:lnTo>
                    <a:pt x="74" y="28"/>
                  </a:lnTo>
                  <a:lnTo>
                    <a:pt x="68" y="26"/>
                  </a:lnTo>
                  <a:lnTo>
                    <a:pt x="60" y="26"/>
                  </a:lnTo>
                  <a:lnTo>
                    <a:pt x="60" y="26"/>
                  </a:lnTo>
                  <a:lnTo>
                    <a:pt x="54" y="26"/>
                  </a:lnTo>
                  <a:lnTo>
                    <a:pt x="46" y="28"/>
                  </a:lnTo>
                  <a:lnTo>
                    <a:pt x="42" y="32"/>
                  </a:lnTo>
                  <a:lnTo>
                    <a:pt x="38" y="36"/>
                  </a:lnTo>
                  <a:lnTo>
                    <a:pt x="32" y="48"/>
                  </a:lnTo>
                  <a:lnTo>
                    <a:pt x="30" y="58"/>
                  </a:lnTo>
                  <a:lnTo>
                    <a:pt x="30" y="6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1" name="Freeform 110"/>
            <p:cNvSpPr>
              <a:spLocks/>
            </p:cNvSpPr>
            <p:nvPr userDrawn="1"/>
          </p:nvSpPr>
          <p:spPr bwMode="auto">
            <a:xfrm>
              <a:off x="3790951" y="1374777"/>
              <a:ext cx="98427" cy="180973"/>
            </a:xfrm>
            <a:custGeom>
              <a:avLst/>
              <a:gdLst>
                <a:gd name="T0" fmla="*/ 0 w 62"/>
                <a:gd name="T1" fmla="*/ 0 h 114"/>
                <a:gd name="T2" fmla="*/ 62 w 62"/>
                <a:gd name="T3" fmla="*/ 0 h 114"/>
                <a:gd name="T4" fmla="*/ 62 w 62"/>
                <a:gd name="T5" fmla="*/ 26 h 114"/>
                <a:gd name="T6" fmla="*/ 28 w 62"/>
                <a:gd name="T7" fmla="*/ 26 h 114"/>
                <a:gd name="T8" fmla="*/ 28 w 62"/>
                <a:gd name="T9" fmla="*/ 46 h 114"/>
                <a:gd name="T10" fmla="*/ 60 w 62"/>
                <a:gd name="T11" fmla="*/ 46 h 114"/>
                <a:gd name="T12" fmla="*/ 60 w 62"/>
                <a:gd name="T13" fmla="*/ 70 h 114"/>
                <a:gd name="T14" fmla="*/ 28 w 62"/>
                <a:gd name="T15" fmla="*/ 70 h 114"/>
                <a:gd name="T16" fmla="*/ 28 w 62"/>
                <a:gd name="T17" fmla="*/ 114 h 114"/>
                <a:gd name="T18" fmla="*/ 0 w 62"/>
                <a:gd name="T19" fmla="*/ 114 h 114"/>
                <a:gd name="T20" fmla="*/ 0 w 62"/>
                <a:gd name="T21"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2" h="114">
                  <a:moveTo>
                    <a:pt x="0" y="0"/>
                  </a:moveTo>
                  <a:lnTo>
                    <a:pt x="62" y="0"/>
                  </a:lnTo>
                  <a:lnTo>
                    <a:pt x="62" y="26"/>
                  </a:lnTo>
                  <a:lnTo>
                    <a:pt x="28" y="26"/>
                  </a:lnTo>
                  <a:lnTo>
                    <a:pt x="28" y="46"/>
                  </a:lnTo>
                  <a:lnTo>
                    <a:pt x="60" y="46"/>
                  </a:lnTo>
                  <a:lnTo>
                    <a:pt x="60" y="70"/>
                  </a:lnTo>
                  <a:lnTo>
                    <a:pt x="28" y="70"/>
                  </a:lnTo>
                  <a:lnTo>
                    <a:pt x="28"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2" name="Freeform 111"/>
            <p:cNvSpPr>
              <a:spLocks/>
            </p:cNvSpPr>
            <p:nvPr userDrawn="1"/>
          </p:nvSpPr>
          <p:spPr bwMode="auto">
            <a:xfrm>
              <a:off x="3962404" y="1374777"/>
              <a:ext cx="117473" cy="180973"/>
            </a:xfrm>
            <a:custGeom>
              <a:avLst/>
              <a:gdLst>
                <a:gd name="T0" fmla="*/ 22 w 74"/>
                <a:gd name="T1" fmla="*/ 26 h 114"/>
                <a:gd name="T2" fmla="*/ 0 w 74"/>
                <a:gd name="T3" fmla="*/ 26 h 114"/>
                <a:gd name="T4" fmla="*/ 0 w 74"/>
                <a:gd name="T5" fmla="*/ 0 h 114"/>
                <a:gd name="T6" fmla="*/ 74 w 74"/>
                <a:gd name="T7" fmla="*/ 0 h 114"/>
                <a:gd name="T8" fmla="*/ 74 w 74"/>
                <a:gd name="T9" fmla="*/ 26 h 114"/>
                <a:gd name="T10" fmla="*/ 52 w 74"/>
                <a:gd name="T11" fmla="*/ 26 h 114"/>
                <a:gd name="T12" fmla="*/ 52 w 74"/>
                <a:gd name="T13" fmla="*/ 114 h 114"/>
                <a:gd name="T14" fmla="*/ 22 w 74"/>
                <a:gd name="T15" fmla="*/ 114 h 114"/>
                <a:gd name="T16" fmla="*/ 22 w 74"/>
                <a:gd name="T17" fmla="*/ 26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114">
                  <a:moveTo>
                    <a:pt x="22" y="26"/>
                  </a:moveTo>
                  <a:lnTo>
                    <a:pt x="0" y="26"/>
                  </a:lnTo>
                  <a:lnTo>
                    <a:pt x="0" y="0"/>
                  </a:lnTo>
                  <a:lnTo>
                    <a:pt x="74" y="0"/>
                  </a:lnTo>
                  <a:lnTo>
                    <a:pt x="74" y="26"/>
                  </a:lnTo>
                  <a:lnTo>
                    <a:pt x="52" y="26"/>
                  </a:lnTo>
                  <a:lnTo>
                    <a:pt x="52" y="114"/>
                  </a:lnTo>
                  <a:lnTo>
                    <a:pt x="22" y="114"/>
                  </a:lnTo>
                  <a:lnTo>
                    <a:pt x="22" y="2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3" name="Freeform 112"/>
            <p:cNvSpPr>
              <a:spLocks/>
            </p:cNvSpPr>
            <p:nvPr userDrawn="1"/>
          </p:nvSpPr>
          <p:spPr bwMode="auto">
            <a:xfrm>
              <a:off x="4098928" y="1374777"/>
              <a:ext cx="152401" cy="180973"/>
            </a:xfrm>
            <a:custGeom>
              <a:avLst/>
              <a:gdLst>
                <a:gd name="T0" fmla="*/ 0 w 96"/>
                <a:gd name="T1" fmla="*/ 114 h 114"/>
                <a:gd name="T2" fmla="*/ 0 w 96"/>
                <a:gd name="T3" fmla="*/ 0 h 114"/>
                <a:gd name="T4" fmla="*/ 30 w 96"/>
                <a:gd name="T5" fmla="*/ 0 h 114"/>
                <a:gd name="T6" fmla="*/ 30 w 96"/>
                <a:gd name="T7" fmla="*/ 44 h 114"/>
                <a:gd name="T8" fmla="*/ 68 w 96"/>
                <a:gd name="T9" fmla="*/ 44 h 114"/>
                <a:gd name="T10" fmla="*/ 68 w 96"/>
                <a:gd name="T11" fmla="*/ 0 h 114"/>
                <a:gd name="T12" fmla="*/ 96 w 96"/>
                <a:gd name="T13" fmla="*/ 0 h 114"/>
                <a:gd name="T14" fmla="*/ 96 w 96"/>
                <a:gd name="T15" fmla="*/ 114 h 114"/>
                <a:gd name="T16" fmla="*/ 68 w 96"/>
                <a:gd name="T17" fmla="*/ 114 h 114"/>
                <a:gd name="T18" fmla="*/ 68 w 96"/>
                <a:gd name="T19" fmla="*/ 68 h 114"/>
                <a:gd name="T20" fmla="*/ 30 w 96"/>
                <a:gd name="T21" fmla="*/ 68 h 114"/>
                <a:gd name="T22" fmla="*/ 30 w 96"/>
                <a:gd name="T23" fmla="*/ 114 h 114"/>
                <a:gd name="T24" fmla="*/ 0 w 96"/>
                <a:gd name="T2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14">
                  <a:moveTo>
                    <a:pt x="0" y="114"/>
                  </a:moveTo>
                  <a:lnTo>
                    <a:pt x="0" y="0"/>
                  </a:lnTo>
                  <a:lnTo>
                    <a:pt x="30" y="0"/>
                  </a:lnTo>
                  <a:lnTo>
                    <a:pt x="30" y="44"/>
                  </a:lnTo>
                  <a:lnTo>
                    <a:pt x="68" y="44"/>
                  </a:lnTo>
                  <a:lnTo>
                    <a:pt x="68" y="0"/>
                  </a:lnTo>
                  <a:lnTo>
                    <a:pt x="96" y="0"/>
                  </a:lnTo>
                  <a:lnTo>
                    <a:pt x="96" y="114"/>
                  </a:lnTo>
                  <a:lnTo>
                    <a:pt x="68" y="114"/>
                  </a:lnTo>
                  <a:lnTo>
                    <a:pt x="68" y="68"/>
                  </a:lnTo>
                  <a:lnTo>
                    <a:pt x="30" y="68"/>
                  </a:lnTo>
                  <a:lnTo>
                    <a:pt x="30" y="114"/>
                  </a:lnTo>
                  <a:lnTo>
                    <a:pt x="0" y="114"/>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4" name="Freeform 113"/>
            <p:cNvSpPr>
              <a:spLocks/>
            </p:cNvSpPr>
            <p:nvPr userDrawn="1"/>
          </p:nvSpPr>
          <p:spPr bwMode="auto">
            <a:xfrm>
              <a:off x="4286251" y="1374777"/>
              <a:ext cx="101602" cy="180973"/>
            </a:xfrm>
            <a:custGeom>
              <a:avLst/>
              <a:gdLst>
                <a:gd name="T0" fmla="*/ 0 w 64"/>
                <a:gd name="T1" fmla="*/ 0 h 114"/>
                <a:gd name="T2" fmla="*/ 64 w 64"/>
                <a:gd name="T3" fmla="*/ 0 h 114"/>
                <a:gd name="T4" fmla="*/ 64 w 64"/>
                <a:gd name="T5" fmla="*/ 26 h 114"/>
                <a:gd name="T6" fmla="*/ 30 w 64"/>
                <a:gd name="T7" fmla="*/ 26 h 114"/>
                <a:gd name="T8" fmla="*/ 30 w 64"/>
                <a:gd name="T9" fmla="*/ 44 h 114"/>
                <a:gd name="T10" fmla="*/ 64 w 64"/>
                <a:gd name="T11" fmla="*/ 44 h 114"/>
                <a:gd name="T12" fmla="*/ 64 w 64"/>
                <a:gd name="T13" fmla="*/ 70 h 114"/>
                <a:gd name="T14" fmla="*/ 30 w 64"/>
                <a:gd name="T15" fmla="*/ 70 h 114"/>
                <a:gd name="T16" fmla="*/ 30 w 64"/>
                <a:gd name="T17" fmla="*/ 88 h 114"/>
                <a:gd name="T18" fmla="*/ 64 w 64"/>
                <a:gd name="T19" fmla="*/ 88 h 114"/>
                <a:gd name="T20" fmla="*/ 64 w 64"/>
                <a:gd name="T21" fmla="*/ 114 h 114"/>
                <a:gd name="T22" fmla="*/ 0 w 64"/>
                <a:gd name="T23" fmla="*/ 114 h 114"/>
                <a:gd name="T24" fmla="*/ 0 w 64"/>
                <a:gd name="T25"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114">
                  <a:moveTo>
                    <a:pt x="0" y="0"/>
                  </a:moveTo>
                  <a:lnTo>
                    <a:pt x="64" y="0"/>
                  </a:lnTo>
                  <a:lnTo>
                    <a:pt x="64" y="26"/>
                  </a:lnTo>
                  <a:lnTo>
                    <a:pt x="30" y="26"/>
                  </a:lnTo>
                  <a:lnTo>
                    <a:pt x="30" y="44"/>
                  </a:lnTo>
                  <a:lnTo>
                    <a:pt x="64" y="44"/>
                  </a:lnTo>
                  <a:lnTo>
                    <a:pt x="64" y="70"/>
                  </a:lnTo>
                  <a:lnTo>
                    <a:pt x="30" y="70"/>
                  </a:lnTo>
                  <a:lnTo>
                    <a:pt x="30" y="88"/>
                  </a:lnTo>
                  <a:lnTo>
                    <a:pt x="64" y="88"/>
                  </a:lnTo>
                  <a:lnTo>
                    <a:pt x="64"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5" name="Freeform 114"/>
            <p:cNvSpPr>
              <a:spLocks noEditPoints="1"/>
            </p:cNvSpPr>
            <p:nvPr userDrawn="1"/>
          </p:nvSpPr>
          <p:spPr bwMode="auto">
            <a:xfrm>
              <a:off x="4495801" y="1374777"/>
              <a:ext cx="155576" cy="180973"/>
            </a:xfrm>
            <a:custGeom>
              <a:avLst/>
              <a:gdLst>
                <a:gd name="T0" fmla="*/ 0 w 98"/>
                <a:gd name="T1" fmla="*/ 0 h 114"/>
                <a:gd name="T2" fmla="*/ 38 w 98"/>
                <a:gd name="T3" fmla="*/ 0 h 114"/>
                <a:gd name="T4" fmla="*/ 38 w 98"/>
                <a:gd name="T5" fmla="*/ 0 h 114"/>
                <a:gd name="T6" fmla="*/ 50 w 98"/>
                <a:gd name="T7" fmla="*/ 0 h 114"/>
                <a:gd name="T8" fmla="*/ 62 w 98"/>
                <a:gd name="T9" fmla="*/ 4 h 114"/>
                <a:gd name="T10" fmla="*/ 70 w 98"/>
                <a:gd name="T11" fmla="*/ 6 h 114"/>
                <a:gd name="T12" fmla="*/ 76 w 98"/>
                <a:gd name="T13" fmla="*/ 10 h 114"/>
                <a:gd name="T14" fmla="*/ 82 w 98"/>
                <a:gd name="T15" fmla="*/ 14 h 114"/>
                <a:gd name="T16" fmla="*/ 88 w 98"/>
                <a:gd name="T17" fmla="*/ 22 h 114"/>
                <a:gd name="T18" fmla="*/ 88 w 98"/>
                <a:gd name="T19" fmla="*/ 22 h 114"/>
                <a:gd name="T20" fmla="*/ 94 w 98"/>
                <a:gd name="T21" fmla="*/ 30 h 114"/>
                <a:gd name="T22" fmla="*/ 96 w 98"/>
                <a:gd name="T23" fmla="*/ 38 h 114"/>
                <a:gd name="T24" fmla="*/ 98 w 98"/>
                <a:gd name="T25" fmla="*/ 48 h 114"/>
                <a:gd name="T26" fmla="*/ 98 w 98"/>
                <a:gd name="T27" fmla="*/ 56 h 114"/>
                <a:gd name="T28" fmla="*/ 98 w 98"/>
                <a:gd name="T29" fmla="*/ 56 h 114"/>
                <a:gd name="T30" fmla="*/ 98 w 98"/>
                <a:gd name="T31" fmla="*/ 68 h 114"/>
                <a:gd name="T32" fmla="*/ 96 w 98"/>
                <a:gd name="T33" fmla="*/ 78 h 114"/>
                <a:gd name="T34" fmla="*/ 92 w 98"/>
                <a:gd name="T35" fmla="*/ 88 h 114"/>
                <a:gd name="T36" fmla="*/ 86 w 98"/>
                <a:gd name="T37" fmla="*/ 98 h 114"/>
                <a:gd name="T38" fmla="*/ 78 w 98"/>
                <a:gd name="T39" fmla="*/ 104 h 114"/>
                <a:gd name="T40" fmla="*/ 68 w 98"/>
                <a:gd name="T41" fmla="*/ 110 h 114"/>
                <a:gd name="T42" fmla="*/ 56 w 98"/>
                <a:gd name="T43" fmla="*/ 112 h 114"/>
                <a:gd name="T44" fmla="*/ 40 w 98"/>
                <a:gd name="T45" fmla="*/ 114 h 114"/>
                <a:gd name="T46" fmla="*/ 0 w 98"/>
                <a:gd name="T47" fmla="*/ 114 h 114"/>
                <a:gd name="T48" fmla="*/ 0 w 98"/>
                <a:gd name="T49" fmla="*/ 0 h 114"/>
                <a:gd name="T50" fmla="*/ 30 w 98"/>
                <a:gd name="T51" fmla="*/ 88 h 114"/>
                <a:gd name="T52" fmla="*/ 42 w 98"/>
                <a:gd name="T53" fmla="*/ 88 h 114"/>
                <a:gd name="T54" fmla="*/ 42 w 98"/>
                <a:gd name="T55" fmla="*/ 88 h 114"/>
                <a:gd name="T56" fmla="*/ 50 w 98"/>
                <a:gd name="T57" fmla="*/ 88 h 114"/>
                <a:gd name="T58" fmla="*/ 56 w 98"/>
                <a:gd name="T59" fmla="*/ 86 h 114"/>
                <a:gd name="T60" fmla="*/ 60 w 98"/>
                <a:gd name="T61" fmla="*/ 82 h 114"/>
                <a:gd name="T62" fmla="*/ 64 w 98"/>
                <a:gd name="T63" fmla="*/ 78 h 114"/>
                <a:gd name="T64" fmla="*/ 68 w 98"/>
                <a:gd name="T65" fmla="*/ 70 h 114"/>
                <a:gd name="T66" fmla="*/ 70 w 98"/>
                <a:gd name="T67" fmla="*/ 58 h 114"/>
                <a:gd name="T68" fmla="*/ 70 w 98"/>
                <a:gd name="T69" fmla="*/ 58 h 114"/>
                <a:gd name="T70" fmla="*/ 68 w 98"/>
                <a:gd name="T71" fmla="*/ 46 h 114"/>
                <a:gd name="T72" fmla="*/ 64 w 98"/>
                <a:gd name="T73" fmla="*/ 36 h 114"/>
                <a:gd name="T74" fmla="*/ 64 w 98"/>
                <a:gd name="T75" fmla="*/ 36 h 114"/>
                <a:gd name="T76" fmla="*/ 60 w 98"/>
                <a:gd name="T77" fmla="*/ 32 h 114"/>
                <a:gd name="T78" fmla="*/ 56 w 98"/>
                <a:gd name="T79" fmla="*/ 30 h 114"/>
                <a:gd name="T80" fmla="*/ 50 w 98"/>
                <a:gd name="T81" fmla="*/ 26 h 114"/>
                <a:gd name="T82" fmla="*/ 42 w 98"/>
                <a:gd name="T83" fmla="*/ 26 h 114"/>
                <a:gd name="T84" fmla="*/ 30 w 98"/>
                <a:gd name="T85" fmla="*/ 26 h 114"/>
                <a:gd name="T86" fmla="*/ 30 w 98"/>
                <a:gd name="T87" fmla="*/ 88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98" h="114">
                  <a:moveTo>
                    <a:pt x="0" y="0"/>
                  </a:moveTo>
                  <a:lnTo>
                    <a:pt x="38" y="0"/>
                  </a:lnTo>
                  <a:lnTo>
                    <a:pt x="38" y="0"/>
                  </a:lnTo>
                  <a:lnTo>
                    <a:pt x="50" y="0"/>
                  </a:lnTo>
                  <a:lnTo>
                    <a:pt x="62" y="4"/>
                  </a:lnTo>
                  <a:lnTo>
                    <a:pt x="70" y="6"/>
                  </a:lnTo>
                  <a:lnTo>
                    <a:pt x="76" y="10"/>
                  </a:lnTo>
                  <a:lnTo>
                    <a:pt x="82" y="14"/>
                  </a:lnTo>
                  <a:lnTo>
                    <a:pt x="88" y="22"/>
                  </a:lnTo>
                  <a:lnTo>
                    <a:pt x="88" y="22"/>
                  </a:lnTo>
                  <a:lnTo>
                    <a:pt x="94" y="30"/>
                  </a:lnTo>
                  <a:lnTo>
                    <a:pt x="96" y="38"/>
                  </a:lnTo>
                  <a:lnTo>
                    <a:pt x="98" y="48"/>
                  </a:lnTo>
                  <a:lnTo>
                    <a:pt x="98" y="56"/>
                  </a:lnTo>
                  <a:lnTo>
                    <a:pt x="98" y="56"/>
                  </a:lnTo>
                  <a:lnTo>
                    <a:pt x="98" y="68"/>
                  </a:lnTo>
                  <a:lnTo>
                    <a:pt x="96" y="78"/>
                  </a:lnTo>
                  <a:lnTo>
                    <a:pt x="92" y="88"/>
                  </a:lnTo>
                  <a:lnTo>
                    <a:pt x="86" y="98"/>
                  </a:lnTo>
                  <a:lnTo>
                    <a:pt x="78" y="104"/>
                  </a:lnTo>
                  <a:lnTo>
                    <a:pt x="68" y="110"/>
                  </a:lnTo>
                  <a:lnTo>
                    <a:pt x="56" y="112"/>
                  </a:lnTo>
                  <a:lnTo>
                    <a:pt x="40" y="114"/>
                  </a:lnTo>
                  <a:lnTo>
                    <a:pt x="0" y="114"/>
                  </a:lnTo>
                  <a:lnTo>
                    <a:pt x="0" y="0"/>
                  </a:lnTo>
                  <a:close/>
                  <a:moveTo>
                    <a:pt x="30" y="88"/>
                  </a:moveTo>
                  <a:lnTo>
                    <a:pt x="42" y="88"/>
                  </a:lnTo>
                  <a:lnTo>
                    <a:pt x="42" y="88"/>
                  </a:lnTo>
                  <a:lnTo>
                    <a:pt x="50" y="88"/>
                  </a:lnTo>
                  <a:lnTo>
                    <a:pt x="56" y="86"/>
                  </a:lnTo>
                  <a:lnTo>
                    <a:pt x="60" y="82"/>
                  </a:lnTo>
                  <a:lnTo>
                    <a:pt x="64" y="78"/>
                  </a:lnTo>
                  <a:lnTo>
                    <a:pt x="68" y="70"/>
                  </a:lnTo>
                  <a:lnTo>
                    <a:pt x="70" y="58"/>
                  </a:lnTo>
                  <a:lnTo>
                    <a:pt x="70" y="58"/>
                  </a:lnTo>
                  <a:lnTo>
                    <a:pt x="68" y="46"/>
                  </a:lnTo>
                  <a:lnTo>
                    <a:pt x="64" y="36"/>
                  </a:lnTo>
                  <a:lnTo>
                    <a:pt x="64" y="36"/>
                  </a:lnTo>
                  <a:lnTo>
                    <a:pt x="60" y="32"/>
                  </a:lnTo>
                  <a:lnTo>
                    <a:pt x="56" y="30"/>
                  </a:lnTo>
                  <a:lnTo>
                    <a:pt x="50" y="26"/>
                  </a:lnTo>
                  <a:lnTo>
                    <a:pt x="42" y="26"/>
                  </a:lnTo>
                  <a:lnTo>
                    <a:pt x="30" y="26"/>
                  </a:lnTo>
                  <a:lnTo>
                    <a:pt x="30" y="8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6" name="Rectangle 115"/>
            <p:cNvSpPr>
              <a:spLocks noChangeArrowheads="1"/>
            </p:cNvSpPr>
            <p:nvPr userDrawn="1"/>
          </p:nvSpPr>
          <p:spPr bwMode="auto">
            <a:xfrm>
              <a:off x="4679949" y="1374777"/>
              <a:ext cx="47623" cy="180973"/>
            </a:xfrm>
            <a:prstGeom prst="rect">
              <a:avLst/>
            </a:prstGeom>
            <a:solidFill>
              <a:srgbClr val="1C01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7" name="Freeform 116"/>
            <p:cNvSpPr>
              <a:spLocks/>
            </p:cNvSpPr>
            <p:nvPr userDrawn="1"/>
          </p:nvSpPr>
          <p:spPr bwMode="auto">
            <a:xfrm>
              <a:off x="4749799" y="1371600"/>
              <a:ext cx="130174" cy="187327"/>
            </a:xfrm>
            <a:custGeom>
              <a:avLst/>
              <a:gdLst>
                <a:gd name="T0" fmla="*/ 30 w 82"/>
                <a:gd name="T1" fmla="*/ 78 h 118"/>
                <a:gd name="T2" fmla="*/ 34 w 82"/>
                <a:gd name="T3" fmla="*/ 92 h 118"/>
                <a:gd name="T4" fmla="*/ 42 w 82"/>
                <a:gd name="T5" fmla="*/ 94 h 118"/>
                <a:gd name="T6" fmla="*/ 46 w 82"/>
                <a:gd name="T7" fmla="*/ 92 h 118"/>
                <a:gd name="T8" fmla="*/ 52 w 82"/>
                <a:gd name="T9" fmla="*/ 86 h 118"/>
                <a:gd name="T10" fmla="*/ 52 w 82"/>
                <a:gd name="T11" fmla="*/ 82 h 118"/>
                <a:gd name="T12" fmla="*/ 48 w 82"/>
                <a:gd name="T13" fmla="*/ 76 h 118"/>
                <a:gd name="T14" fmla="*/ 30 w 82"/>
                <a:gd name="T15" fmla="*/ 68 h 118"/>
                <a:gd name="T16" fmla="*/ 14 w 82"/>
                <a:gd name="T17" fmla="*/ 58 h 118"/>
                <a:gd name="T18" fmla="*/ 6 w 82"/>
                <a:gd name="T19" fmla="*/ 48 h 118"/>
                <a:gd name="T20" fmla="*/ 2 w 82"/>
                <a:gd name="T21" fmla="*/ 36 h 118"/>
                <a:gd name="T22" fmla="*/ 4 w 82"/>
                <a:gd name="T23" fmla="*/ 28 h 118"/>
                <a:gd name="T24" fmla="*/ 10 w 82"/>
                <a:gd name="T25" fmla="*/ 14 h 118"/>
                <a:gd name="T26" fmla="*/ 22 w 82"/>
                <a:gd name="T27" fmla="*/ 6 h 118"/>
                <a:gd name="T28" fmla="*/ 42 w 82"/>
                <a:gd name="T29" fmla="*/ 0 h 118"/>
                <a:gd name="T30" fmla="*/ 54 w 82"/>
                <a:gd name="T31" fmla="*/ 2 h 118"/>
                <a:gd name="T32" fmla="*/ 68 w 82"/>
                <a:gd name="T33" fmla="*/ 8 h 118"/>
                <a:gd name="T34" fmla="*/ 76 w 82"/>
                <a:gd name="T35" fmla="*/ 18 h 118"/>
                <a:gd name="T36" fmla="*/ 80 w 82"/>
                <a:gd name="T37" fmla="*/ 36 h 118"/>
                <a:gd name="T38" fmla="*/ 52 w 82"/>
                <a:gd name="T39" fmla="*/ 36 h 118"/>
                <a:gd name="T40" fmla="*/ 46 w 82"/>
                <a:gd name="T41" fmla="*/ 26 h 118"/>
                <a:gd name="T42" fmla="*/ 42 w 82"/>
                <a:gd name="T43" fmla="*/ 24 h 118"/>
                <a:gd name="T44" fmla="*/ 34 w 82"/>
                <a:gd name="T45" fmla="*/ 26 h 118"/>
                <a:gd name="T46" fmla="*/ 32 w 82"/>
                <a:gd name="T47" fmla="*/ 34 h 118"/>
                <a:gd name="T48" fmla="*/ 32 w 82"/>
                <a:gd name="T49" fmla="*/ 36 h 118"/>
                <a:gd name="T50" fmla="*/ 54 w 82"/>
                <a:gd name="T51" fmla="*/ 50 h 118"/>
                <a:gd name="T52" fmla="*/ 68 w 82"/>
                <a:gd name="T53" fmla="*/ 56 h 118"/>
                <a:gd name="T54" fmla="*/ 80 w 82"/>
                <a:gd name="T55" fmla="*/ 72 h 118"/>
                <a:gd name="T56" fmla="*/ 82 w 82"/>
                <a:gd name="T57" fmla="*/ 82 h 118"/>
                <a:gd name="T58" fmla="*/ 76 w 82"/>
                <a:gd name="T59" fmla="*/ 102 h 118"/>
                <a:gd name="T60" fmla="*/ 68 w 82"/>
                <a:gd name="T61" fmla="*/ 112 h 118"/>
                <a:gd name="T62" fmla="*/ 52 w 82"/>
                <a:gd name="T63" fmla="*/ 118 h 118"/>
                <a:gd name="T64" fmla="*/ 42 w 82"/>
                <a:gd name="T65" fmla="*/ 118 h 118"/>
                <a:gd name="T66" fmla="*/ 22 w 82"/>
                <a:gd name="T67" fmla="*/ 116 h 118"/>
                <a:gd name="T68" fmla="*/ 10 w 82"/>
                <a:gd name="T69" fmla="*/ 106 h 118"/>
                <a:gd name="T70" fmla="*/ 2 w 82"/>
                <a:gd name="T71" fmla="*/ 94 h 118"/>
                <a:gd name="T72" fmla="*/ 0 w 82"/>
                <a:gd name="T73" fmla="*/ 7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118">
                  <a:moveTo>
                    <a:pt x="30" y="78"/>
                  </a:moveTo>
                  <a:lnTo>
                    <a:pt x="30" y="78"/>
                  </a:lnTo>
                  <a:lnTo>
                    <a:pt x="32" y="86"/>
                  </a:lnTo>
                  <a:lnTo>
                    <a:pt x="34" y="92"/>
                  </a:lnTo>
                  <a:lnTo>
                    <a:pt x="38" y="94"/>
                  </a:lnTo>
                  <a:lnTo>
                    <a:pt x="42" y="94"/>
                  </a:lnTo>
                  <a:lnTo>
                    <a:pt x="42" y="94"/>
                  </a:lnTo>
                  <a:lnTo>
                    <a:pt x="46" y="92"/>
                  </a:lnTo>
                  <a:lnTo>
                    <a:pt x="50" y="90"/>
                  </a:lnTo>
                  <a:lnTo>
                    <a:pt x="52" y="86"/>
                  </a:lnTo>
                  <a:lnTo>
                    <a:pt x="52" y="82"/>
                  </a:lnTo>
                  <a:lnTo>
                    <a:pt x="52" y="82"/>
                  </a:lnTo>
                  <a:lnTo>
                    <a:pt x="52" y="80"/>
                  </a:lnTo>
                  <a:lnTo>
                    <a:pt x="48" y="76"/>
                  </a:lnTo>
                  <a:lnTo>
                    <a:pt x="30" y="68"/>
                  </a:lnTo>
                  <a:lnTo>
                    <a:pt x="30" y="68"/>
                  </a:lnTo>
                  <a:lnTo>
                    <a:pt x="22" y="64"/>
                  </a:lnTo>
                  <a:lnTo>
                    <a:pt x="14" y="58"/>
                  </a:lnTo>
                  <a:lnTo>
                    <a:pt x="10" y="54"/>
                  </a:lnTo>
                  <a:lnTo>
                    <a:pt x="6" y="48"/>
                  </a:lnTo>
                  <a:lnTo>
                    <a:pt x="4" y="42"/>
                  </a:lnTo>
                  <a:lnTo>
                    <a:pt x="2" y="36"/>
                  </a:lnTo>
                  <a:lnTo>
                    <a:pt x="2" y="36"/>
                  </a:lnTo>
                  <a:lnTo>
                    <a:pt x="4" y="28"/>
                  </a:lnTo>
                  <a:lnTo>
                    <a:pt x="6" y="20"/>
                  </a:lnTo>
                  <a:lnTo>
                    <a:pt x="10" y="14"/>
                  </a:lnTo>
                  <a:lnTo>
                    <a:pt x="16" y="10"/>
                  </a:lnTo>
                  <a:lnTo>
                    <a:pt x="22" y="6"/>
                  </a:lnTo>
                  <a:lnTo>
                    <a:pt x="28" y="2"/>
                  </a:lnTo>
                  <a:lnTo>
                    <a:pt x="42" y="0"/>
                  </a:lnTo>
                  <a:lnTo>
                    <a:pt x="42" y="0"/>
                  </a:lnTo>
                  <a:lnTo>
                    <a:pt x="54" y="2"/>
                  </a:lnTo>
                  <a:lnTo>
                    <a:pt x="62" y="4"/>
                  </a:lnTo>
                  <a:lnTo>
                    <a:pt x="68" y="8"/>
                  </a:lnTo>
                  <a:lnTo>
                    <a:pt x="72" y="12"/>
                  </a:lnTo>
                  <a:lnTo>
                    <a:pt x="76" y="18"/>
                  </a:lnTo>
                  <a:lnTo>
                    <a:pt x="80" y="26"/>
                  </a:lnTo>
                  <a:lnTo>
                    <a:pt x="80" y="36"/>
                  </a:lnTo>
                  <a:lnTo>
                    <a:pt x="52" y="36"/>
                  </a:lnTo>
                  <a:lnTo>
                    <a:pt x="52" y="36"/>
                  </a:lnTo>
                  <a:lnTo>
                    <a:pt x="50" y="28"/>
                  </a:lnTo>
                  <a:lnTo>
                    <a:pt x="46" y="26"/>
                  </a:lnTo>
                  <a:lnTo>
                    <a:pt x="42" y="24"/>
                  </a:lnTo>
                  <a:lnTo>
                    <a:pt x="42" y="24"/>
                  </a:lnTo>
                  <a:lnTo>
                    <a:pt x="38" y="26"/>
                  </a:lnTo>
                  <a:lnTo>
                    <a:pt x="34" y="26"/>
                  </a:lnTo>
                  <a:lnTo>
                    <a:pt x="32" y="30"/>
                  </a:lnTo>
                  <a:lnTo>
                    <a:pt x="32" y="34"/>
                  </a:lnTo>
                  <a:lnTo>
                    <a:pt x="32" y="34"/>
                  </a:lnTo>
                  <a:lnTo>
                    <a:pt x="32" y="36"/>
                  </a:lnTo>
                  <a:lnTo>
                    <a:pt x="36" y="40"/>
                  </a:lnTo>
                  <a:lnTo>
                    <a:pt x="54" y="50"/>
                  </a:lnTo>
                  <a:lnTo>
                    <a:pt x="54" y="50"/>
                  </a:lnTo>
                  <a:lnTo>
                    <a:pt x="68" y="56"/>
                  </a:lnTo>
                  <a:lnTo>
                    <a:pt x="76" y="64"/>
                  </a:lnTo>
                  <a:lnTo>
                    <a:pt x="80" y="72"/>
                  </a:lnTo>
                  <a:lnTo>
                    <a:pt x="82" y="82"/>
                  </a:lnTo>
                  <a:lnTo>
                    <a:pt x="82" y="82"/>
                  </a:lnTo>
                  <a:lnTo>
                    <a:pt x="80" y="96"/>
                  </a:lnTo>
                  <a:lnTo>
                    <a:pt x="76" y="102"/>
                  </a:lnTo>
                  <a:lnTo>
                    <a:pt x="72" y="106"/>
                  </a:lnTo>
                  <a:lnTo>
                    <a:pt x="68" y="112"/>
                  </a:lnTo>
                  <a:lnTo>
                    <a:pt x="60" y="114"/>
                  </a:lnTo>
                  <a:lnTo>
                    <a:pt x="52" y="118"/>
                  </a:lnTo>
                  <a:lnTo>
                    <a:pt x="42" y="118"/>
                  </a:lnTo>
                  <a:lnTo>
                    <a:pt x="42" y="118"/>
                  </a:lnTo>
                  <a:lnTo>
                    <a:pt x="32" y="118"/>
                  </a:lnTo>
                  <a:lnTo>
                    <a:pt x="22" y="116"/>
                  </a:lnTo>
                  <a:lnTo>
                    <a:pt x="16" y="112"/>
                  </a:lnTo>
                  <a:lnTo>
                    <a:pt x="10" y="106"/>
                  </a:lnTo>
                  <a:lnTo>
                    <a:pt x="6" y="100"/>
                  </a:lnTo>
                  <a:lnTo>
                    <a:pt x="2" y="94"/>
                  </a:lnTo>
                  <a:lnTo>
                    <a:pt x="2" y="86"/>
                  </a:lnTo>
                  <a:lnTo>
                    <a:pt x="0" y="78"/>
                  </a:lnTo>
                  <a:lnTo>
                    <a:pt x="30" y="7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8" name="Freeform 117"/>
            <p:cNvSpPr>
              <a:spLocks/>
            </p:cNvSpPr>
            <p:nvPr userDrawn="1"/>
          </p:nvSpPr>
          <p:spPr bwMode="auto">
            <a:xfrm>
              <a:off x="4889499" y="1374777"/>
              <a:ext cx="117473" cy="180973"/>
            </a:xfrm>
            <a:custGeom>
              <a:avLst/>
              <a:gdLst>
                <a:gd name="T0" fmla="*/ 22 w 74"/>
                <a:gd name="T1" fmla="*/ 26 h 114"/>
                <a:gd name="T2" fmla="*/ 0 w 74"/>
                <a:gd name="T3" fmla="*/ 26 h 114"/>
                <a:gd name="T4" fmla="*/ 0 w 74"/>
                <a:gd name="T5" fmla="*/ 0 h 114"/>
                <a:gd name="T6" fmla="*/ 74 w 74"/>
                <a:gd name="T7" fmla="*/ 0 h 114"/>
                <a:gd name="T8" fmla="*/ 74 w 74"/>
                <a:gd name="T9" fmla="*/ 26 h 114"/>
                <a:gd name="T10" fmla="*/ 52 w 74"/>
                <a:gd name="T11" fmla="*/ 26 h 114"/>
                <a:gd name="T12" fmla="*/ 52 w 74"/>
                <a:gd name="T13" fmla="*/ 114 h 114"/>
                <a:gd name="T14" fmla="*/ 22 w 74"/>
                <a:gd name="T15" fmla="*/ 114 h 114"/>
                <a:gd name="T16" fmla="*/ 22 w 74"/>
                <a:gd name="T17" fmla="*/ 26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114">
                  <a:moveTo>
                    <a:pt x="22" y="26"/>
                  </a:moveTo>
                  <a:lnTo>
                    <a:pt x="0" y="26"/>
                  </a:lnTo>
                  <a:lnTo>
                    <a:pt x="0" y="0"/>
                  </a:lnTo>
                  <a:lnTo>
                    <a:pt x="74" y="0"/>
                  </a:lnTo>
                  <a:lnTo>
                    <a:pt x="74" y="26"/>
                  </a:lnTo>
                  <a:lnTo>
                    <a:pt x="52" y="26"/>
                  </a:lnTo>
                  <a:lnTo>
                    <a:pt x="52" y="114"/>
                  </a:lnTo>
                  <a:lnTo>
                    <a:pt x="22" y="114"/>
                  </a:lnTo>
                  <a:lnTo>
                    <a:pt x="22" y="2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9" name="Freeform 118"/>
            <p:cNvSpPr>
              <a:spLocks/>
            </p:cNvSpPr>
            <p:nvPr userDrawn="1"/>
          </p:nvSpPr>
          <p:spPr bwMode="auto">
            <a:xfrm>
              <a:off x="5029199" y="1374777"/>
              <a:ext cx="139700" cy="180973"/>
            </a:xfrm>
            <a:custGeom>
              <a:avLst/>
              <a:gdLst>
                <a:gd name="T0" fmla="*/ 0 w 88"/>
                <a:gd name="T1" fmla="*/ 0 h 114"/>
                <a:gd name="T2" fmla="*/ 36 w 88"/>
                <a:gd name="T3" fmla="*/ 0 h 114"/>
                <a:gd name="T4" fmla="*/ 36 w 88"/>
                <a:gd name="T5" fmla="*/ 0 h 114"/>
                <a:gd name="T6" fmla="*/ 48 w 88"/>
                <a:gd name="T7" fmla="*/ 2 h 114"/>
                <a:gd name="T8" fmla="*/ 58 w 88"/>
                <a:gd name="T9" fmla="*/ 2 h 114"/>
                <a:gd name="T10" fmla="*/ 66 w 88"/>
                <a:gd name="T11" fmla="*/ 6 h 114"/>
                <a:gd name="T12" fmla="*/ 72 w 88"/>
                <a:gd name="T13" fmla="*/ 8 h 114"/>
                <a:gd name="T14" fmla="*/ 72 w 88"/>
                <a:gd name="T15" fmla="*/ 8 h 114"/>
                <a:gd name="T16" fmla="*/ 78 w 88"/>
                <a:gd name="T17" fmla="*/ 14 h 114"/>
                <a:gd name="T18" fmla="*/ 82 w 88"/>
                <a:gd name="T19" fmla="*/ 22 h 114"/>
                <a:gd name="T20" fmla="*/ 84 w 88"/>
                <a:gd name="T21" fmla="*/ 30 h 114"/>
                <a:gd name="T22" fmla="*/ 86 w 88"/>
                <a:gd name="T23" fmla="*/ 40 h 114"/>
                <a:gd name="T24" fmla="*/ 86 w 88"/>
                <a:gd name="T25" fmla="*/ 40 h 114"/>
                <a:gd name="T26" fmla="*/ 84 w 88"/>
                <a:gd name="T27" fmla="*/ 52 h 114"/>
                <a:gd name="T28" fmla="*/ 80 w 88"/>
                <a:gd name="T29" fmla="*/ 60 h 114"/>
                <a:gd name="T30" fmla="*/ 80 w 88"/>
                <a:gd name="T31" fmla="*/ 60 h 114"/>
                <a:gd name="T32" fmla="*/ 72 w 88"/>
                <a:gd name="T33" fmla="*/ 68 h 114"/>
                <a:gd name="T34" fmla="*/ 66 w 88"/>
                <a:gd name="T35" fmla="*/ 72 h 114"/>
                <a:gd name="T36" fmla="*/ 88 w 88"/>
                <a:gd name="T37" fmla="*/ 114 h 114"/>
                <a:gd name="T38" fmla="*/ 58 w 88"/>
                <a:gd name="T39" fmla="*/ 114 h 114"/>
                <a:gd name="T40" fmla="*/ 30 w 88"/>
                <a:gd name="T41" fmla="*/ 60 h 114"/>
                <a:gd name="T42" fmla="*/ 34 w 88"/>
                <a:gd name="T43" fmla="*/ 60 h 114"/>
                <a:gd name="T44" fmla="*/ 34 w 88"/>
                <a:gd name="T45" fmla="*/ 60 h 114"/>
                <a:gd name="T46" fmla="*/ 44 w 88"/>
                <a:gd name="T47" fmla="*/ 58 h 114"/>
                <a:gd name="T48" fmla="*/ 52 w 88"/>
                <a:gd name="T49" fmla="*/ 56 h 114"/>
                <a:gd name="T50" fmla="*/ 52 w 88"/>
                <a:gd name="T51" fmla="*/ 56 h 114"/>
                <a:gd name="T52" fmla="*/ 56 w 88"/>
                <a:gd name="T53" fmla="*/ 50 h 114"/>
                <a:gd name="T54" fmla="*/ 58 w 88"/>
                <a:gd name="T55" fmla="*/ 42 h 114"/>
                <a:gd name="T56" fmla="*/ 58 w 88"/>
                <a:gd name="T57" fmla="*/ 42 h 114"/>
                <a:gd name="T58" fmla="*/ 56 w 88"/>
                <a:gd name="T59" fmla="*/ 34 h 114"/>
                <a:gd name="T60" fmla="*/ 50 w 88"/>
                <a:gd name="T61" fmla="*/ 30 h 114"/>
                <a:gd name="T62" fmla="*/ 50 w 88"/>
                <a:gd name="T63" fmla="*/ 30 h 114"/>
                <a:gd name="T64" fmla="*/ 46 w 88"/>
                <a:gd name="T65" fmla="*/ 26 h 114"/>
                <a:gd name="T66" fmla="*/ 40 w 88"/>
                <a:gd name="T67" fmla="*/ 26 h 114"/>
                <a:gd name="T68" fmla="*/ 28 w 88"/>
                <a:gd name="T69" fmla="*/ 26 h 114"/>
                <a:gd name="T70" fmla="*/ 28 w 88"/>
                <a:gd name="T71" fmla="*/ 114 h 114"/>
                <a:gd name="T72" fmla="*/ 0 w 88"/>
                <a:gd name="T73" fmla="*/ 114 h 114"/>
                <a:gd name="T74" fmla="*/ 0 w 88"/>
                <a:gd name="T75"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8" h="114">
                  <a:moveTo>
                    <a:pt x="0" y="0"/>
                  </a:moveTo>
                  <a:lnTo>
                    <a:pt x="36" y="0"/>
                  </a:lnTo>
                  <a:lnTo>
                    <a:pt x="36" y="0"/>
                  </a:lnTo>
                  <a:lnTo>
                    <a:pt x="48" y="2"/>
                  </a:lnTo>
                  <a:lnTo>
                    <a:pt x="58" y="2"/>
                  </a:lnTo>
                  <a:lnTo>
                    <a:pt x="66" y="6"/>
                  </a:lnTo>
                  <a:lnTo>
                    <a:pt x="72" y="8"/>
                  </a:lnTo>
                  <a:lnTo>
                    <a:pt x="72" y="8"/>
                  </a:lnTo>
                  <a:lnTo>
                    <a:pt x="78" y="14"/>
                  </a:lnTo>
                  <a:lnTo>
                    <a:pt x="82" y="22"/>
                  </a:lnTo>
                  <a:lnTo>
                    <a:pt x="84" y="30"/>
                  </a:lnTo>
                  <a:lnTo>
                    <a:pt x="86" y="40"/>
                  </a:lnTo>
                  <a:lnTo>
                    <a:pt x="86" y="40"/>
                  </a:lnTo>
                  <a:lnTo>
                    <a:pt x="84" y="52"/>
                  </a:lnTo>
                  <a:lnTo>
                    <a:pt x="80" y="60"/>
                  </a:lnTo>
                  <a:lnTo>
                    <a:pt x="80" y="60"/>
                  </a:lnTo>
                  <a:lnTo>
                    <a:pt x="72" y="68"/>
                  </a:lnTo>
                  <a:lnTo>
                    <a:pt x="66" y="72"/>
                  </a:lnTo>
                  <a:lnTo>
                    <a:pt x="88" y="114"/>
                  </a:lnTo>
                  <a:lnTo>
                    <a:pt x="58" y="114"/>
                  </a:lnTo>
                  <a:lnTo>
                    <a:pt x="30" y="60"/>
                  </a:lnTo>
                  <a:lnTo>
                    <a:pt x="34" y="60"/>
                  </a:lnTo>
                  <a:lnTo>
                    <a:pt x="34" y="60"/>
                  </a:lnTo>
                  <a:lnTo>
                    <a:pt x="44" y="58"/>
                  </a:lnTo>
                  <a:lnTo>
                    <a:pt x="52" y="56"/>
                  </a:lnTo>
                  <a:lnTo>
                    <a:pt x="52" y="56"/>
                  </a:lnTo>
                  <a:lnTo>
                    <a:pt x="56" y="50"/>
                  </a:lnTo>
                  <a:lnTo>
                    <a:pt x="58" y="42"/>
                  </a:lnTo>
                  <a:lnTo>
                    <a:pt x="58" y="42"/>
                  </a:lnTo>
                  <a:lnTo>
                    <a:pt x="56" y="34"/>
                  </a:lnTo>
                  <a:lnTo>
                    <a:pt x="50" y="30"/>
                  </a:lnTo>
                  <a:lnTo>
                    <a:pt x="50" y="30"/>
                  </a:lnTo>
                  <a:lnTo>
                    <a:pt x="46" y="26"/>
                  </a:lnTo>
                  <a:lnTo>
                    <a:pt x="40" y="26"/>
                  </a:lnTo>
                  <a:lnTo>
                    <a:pt x="28" y="26"/>
                  </a:lnTo>
                  <a:lnTo>
                    <a:pt x="28"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0" name="Rectangle 119"/>
            <p:cNvSpPr>
              <a:spLocks noChangeArrowheads="1"/>
            </p:cNvSpPr>
            <p:nvPr userDrawn="1"/>
          </p:nvSpPr>
          <p:spPr bwMode="auto">
            <a:xfrm>
              <a:off x="5191125" y="1374777"/>
              <a:ext cx="44448" cy="180973"/>
            </a:xfrm>
            <a:prstGeom prst="rect">
              <a:avLst/>
            </a:prstGeom>
            <a:solidFill>
              <a:srgbClr val="1C01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1" name="Freeform 120"/>
            <p:cNvSpPr>
              <a:spLocks/>
            </p:cNvSpPr>
            <p:nvPr userDrawn="1"/>
          </p:nvSpPr>
          <p:spPr bwMode="auto">
            <a:xfrm>
              <a:off x="5264151" y="1371600"/>
              <a:ext cx="187323" cy="187327"/>
            </a:xfrm>
            <a:custGeom>
              <a:avLst/>
              <a:gdLst>
                <a:gd name="T0" fmla="*/ 118 w 118"/>
                <a:gd name="T1" fmla="*/ 74 h 118"/>
                <a:gd name="T2" fmla="*/ 110 w 118"/>
                <a:gd name="T3" fmla="*/ 92 h 118"/>
                <a:gd name="T4" fmla="*/ 96 w 118"/>
                <a:gd name="T5" fmla="*/ 106 h 118"/>
                <a:gd name="T6" fmla="*/ 80 w 118"/>
                <a:gd name="T7" fmla="*/ 114 h 118"/>
                <a:gd name="T8" fmla="*/ 60 w 118"/>
                <a:gd name="T9" fmla="*/ 118 h 118"/>
                <a:gd name="T10" fmla="*/ 48 w 118"/>
                <a:gd name="T11" fmla="*/ 116 h 118"/>
                <a:gd name="T12" fmla="*/ 26 w 118"/>
                <a:gd name="T13" fmla="*/ 108 h 118"/>
                <a:gd name="T14" fmla="*/ 10 w 118"/>
                <a:gd name="T15" fmla="*/ 92 h 118"/>
                <a:gd name="T16" fmla="*/ 2 w 118"/>
                <a:gd name="T17" fmla="*/ 70 h 118"/>
                <a:gd name="T18" fmla="*/ 0 w 118"/>
                <a:gd name="T19" fmla="*/ 60 h 118"/>
                <a:gd name="T20" fmla="*/ 4 w 118"/>
                <a:gd name="T21" fmla="*/ 38 h 118"/>
                <a:gd name="T22" fmla="*/ 16 w 118"/>
                <a:gd name="T23" fmla="*/ 18 h 118"/>
                <a:gd name="T24" fmla="*/ 34 w 118"/>
                <a:gd name="T25" fmla="*/ 6 h 118"/>
                <a:gd name="T26" fmla="*/ 60 w 118"/>
                <a:gd name="T27" fmla="*/ 0 h 118"/>
                <a:gd name="T28" fmla="*/ 72 w 118"/>
                <a:gd name="T29" fmla="*/ 2 h 118"/>
                <a:gd name="T30" fmla="*/ 92 w 118"/>
                <a:gd name="T31" fmla="*/ 10 h 118"/>
                <a:gd name="T32" fmla="*/ 108 w 118"/>
                <a:gd name="T33" fmla="*/ 24 h 118"/>
                <a:gd name="T34" fmla="*/ 116 w 118"/>
                <a:gd name="T35" fmla="*/ 38 h 118"/>
                <a:gd name="T36" fmla="*/ 86 w 118"/>
                <a:gd name="T37" fmla="*/ 46 h 118"/>
                <a:gd name="T38" fmla="*/ 84 w 118"/>
                <a:gd name="T39" fmla="*/ 38 h 118"/>
                <a:gd name="T40" fmla="*/ 70 w 118"/>
                <a:gd name="T41" fmla="*/ 28 h 118"/>
                <a:gd name="T42" fmla="*/ 60 w 118"/>
                <a:gd name="T43" fmla="*/ 26 h 118"/>
                <a:gd name="T44" fmla="*/ 46 w 118"/>
                <a:gd name="T45" fmla="*/ 28 h 118"/>
                <a:gd name="T46" fmla="*/ 38 w 118"/>
                <a:gd name="T47" fmla="*/ 36 h 118"/>
                <a:gd name="T48" fmla="*/ 30 w 118"/>
                <a:gd name="T49" fmla="*/ 58 h 118"/>
                <a:gd name="T50" fmla="*/ 32 w 118"/>
                <a:gd name="T51" fmla="*/ 72 h 118"/>
                <a:gd name="T52" fmla="*/ 42 w 118"/>
                <a:gd name="T53" fmla="*/ 86 h 118"/>
                <a:gd name="T54" fmla="*/ 52 w 118"/>
                <a:gd name="T55" fmla="*/ 92 h 118"/>
                <a:gd name="T56" fmla="*/ 60 w 118"/>
                <a:gd name="T57" fmla="*/ 92 h 118"/>
                <a:gd name="T58" fmla="*/ 72 w 118"/>
                <a:gd name="T59" fmla="*/ 90 h 118"/>
                <a:gd name="T60" fmla="*/ 84 w 118"/>
                <a:gd name="T61" fmla="*/ 78 h 118"/>
                <a:gd name="T62" fmla="*/ 118 w 118"/>
                <a:gd name="T63" fmla="*/ 7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8" h="118">
                  <a:moveTo>
                    <a:pt x="118" y="74"/>
                  </a:moveTo>
                  <a:lnTo>
                    <a:pt x="118" y="74"/>
                  </a:lnTo>
                  <a:lnTo>
                    <a:pt x="114" y="84"/>
                  </a:lnTo>
                  <a:lnTo>
                    <a:pt x="110" y="92"/>
                  </a:lnTo>
                  <a:lnTo>
                    <a:pt x="104" y="100"/>
                  </a:lnTo>
                  <a:lnTo>
                    <a:pt x="96" y="106"/>
                  </a:lnTo>
                  <a:lnTo>
                    <a:pt x="88" y="112"/>
                  </a:lnTo>
                  <a:lnTo>
                    <a:pt x="80" y="114"/>
                  </a:lnTo>
                  <a:lnTo>
                    <a:pt x="70" y="118"/>
                  </a:lnTo>
                  <a:lnTo>
                    <a:pt x="60" y="118"/>
                  </a:lnTo>
                  <a:lnTo>
                    <a:pt x="60" y="118"/>
                  </a:lnTo>
                  <a:lnTo>
                    <a:pt x="48" y="116"/>
                  </a:lnTo>
                  <a:lnTo>
                    <a:pt x="36" y="114"/>
                  </a:lnTo>
                  <a:lnTo>
                    <a:pt x="26" y="108"/>
                  </a:lnTo>
                  <a:lnTo>
                    <a:pt x="16" y="100"/>
                  </a:lnTo>
                  <a:lnTo>
                    <a:pt x="10" y="92"/>
                  </a:lnTo>
                  <a:lnTo>
                    <a:pt x="4" y="82"/>
                  </a:lnTo>
                  <a:lnTo>
                    <a:pt x="2" y="70"/>
                  </a:lnTo>
                  <a:lnTo>
                    <a:pt x="0" y="60"/>
                  </a:lnTo>
                  <a:lnTo>
                    <a:pt x="0" y="60"/>
                  </a:lnTo>
                  <a:lnTo>
                    <a:pt x="2" y="48"/>
                  </a:lnTo>
                  <a:lnTo>
                    <a:pt x="4" y="38"/>
                  </a:lnTo>
                  <a:lnTo>
                    <a:pt x="10" y="28"/>
                  </a:lnTo>
                  <a:lnTo>
                    <a:pt x="16" y="18"/>
                  </a:lnTo>
                  <a:lnTo>
                    <a:pt x="24" y="12"/>
                  </a:lnTo>
                  <a:lnTo>
                    <a:pt x="34" y="6"/>
                  </a:lnTo>
                  <a:lnTo>
                    <a:pt x="46" y="2"/>
                  </a:lnTo>
                  <a:lnTo>
                    <a:pt x="60" y="0"/>
                  </a:lnTo>
                  <a:lnTo>
                    <a:pt x="60" y="0"/>
                  </a:lnTo>
                  <a:lnTo>
                    <a:pt x="72" y="2"/>
                  </a:lnTo>
                  <a:lnTo>
                    <a:pt x="84" y="4"/>
                  </a:lnTo>
                  <a:lnTo>
                    <a:pt x="92" y="10"/>
                  </a:lnTo>
                  <a:lnTo>
                    <a:pt x="100" y="16"/>
                  </a:lnTo>
                  <a:lnTo>
                    <a:pt x="108" y="24"/>
                  </a:lnTo>
                  <a:lnTo>
                    <a:pt x="112" y="30"/>
                  </a:lnTo>
                  <a:lnTo>
                    <a:pt x="116" y="38"/>
                  </a:lnTo>
                  <a:lnTo>
                    <a:pt x="118" y="46"/>
                  </a:lnTo>
                  <a:lnTo>
                    <a:pt x="86" y="46"/>
                  </a:lnTo>
                  <a:lnTo>
                    <a:pt x="86" y="46"/>
                  </a:lnTo>
                  <a:lnTo>
                    <a:pt x="84" y="38"/>
                  </a:lnTo>
                  <a:lnTo>
                    <a:pt x="78" y="32"/>
                  </a:lnTo>
                  <a:lnTo>
                    <a:pt x="70" y="28"/>
                  </a:lnTo>
                  <a:lnTo>
                    <a:pt x="60" y="26"/>
                  </a:lnTo>
                  <a:lnTo>
                    <a:pt x="60" y="26"/>
                  </a:lnTo>
                  <a:lnTo>
                    <a:pt x="52" y="26"/>
                  </a:lnTo>
                  <a:lnTo>
                    <a:pt x="46" y="28"/>
                  </a:lnTo>
                  <a:lnTo>
                    <a:pt x="42" y="32"/>
                  </a:lnTo>
                  <a:lnTo>
                    <a:pt x="38" y="36"/>
                  </a:lnTo>
                  <a:lnTo>
                    <a:pt x="32" y="46"/>
                  </a:lnTo>
                  <a:lnTo>
                    <a:pt x="30" y="58"/>
                  </a:lnTo>
                  <a:lnTo>
                    <a:pt x="30" y="58"/>
                  </a:lnTo>
                  <a:lnTo>
                    <a:pt x="32" y="72"/>
                  </a:lnTo>
                  <a:lnTo>
                    <a:pt x="38" y="82"/>
                  </a:lnTo>
                  <a:lnTo>
                    <a:pt x="42" y="86"/>
                  </a:lnTo>
                  <a:lnTo>
                    <a:pt x="46" y="90"/>
                  </a:lnTo>
                  <a:lnTo>
                    <a:pt x="52" y="92"/>
                  </a:lnTo>
                  <a:lnTo>
                    <a:pt x="60" y="92"/>
                  </a:lnTo>
                  <a:lnTo>
                    <a:pt x="60" y="92"/>
                  </a:lnTo>
                  <a:lnTo>
                    <a:pt x="66" y="92"/>
                  </a:lnTo>
                  <a:lnTo>
                    <a:pt x="72" y="90"/>
                  </a:lnTo>
                  <a:lnTo>
                    <a:pt x="80" y="84"/>
                  </a:lnTo>
                  <a:lnTo>
                    <a:pt x="84" y="78"/>
                  </a:lnTo>
                  <a:lnTo>
                    <a:pt x="86" y="74"/>
                  </a:lnTo>
                  <a:lnTo>
                    <a:pt x="118" y="74"/>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2" name="Freeform 121"/>
            <p:cNvSpPr>
              <a:spLocks/>
            </p:cNvSpPr>
            <p:nvPr userDrawn="1"/>
          </p:nvSpPr>
          <p:spPr bwMode="auto">
            <a:xfrm>
              <a:off x="5464175" y="1374777"/>
              <a:ext cx="117473" cy="180973"/>
            </a:xfrm>
            <a:custGeom>
              <a:avLst/>
              <a:gdLst>
                <a:gd name="T0" fmla="*/ 22 w 74"/>
                <a:gd name="T1" fmla="*/ 26 h 114"/>
                <a:gd name="T2" fmla="*/ 0 w 74"/>
                <a:gd name="T3" fmla="*/ 26 h 114"/>
                <a:gd name="T4" fmla="*/ 0 w 74"/>
                <a:gd name="T5" fmla="*/ 0 h 114"/>
                <a:gd name="T6" fmla="*/ 74 w 74"/>
                <a:gd name="T7" fmla="*/ 0 h 114"/>
                <a:gd name="T8" fmla="*/ 74 w 74"/>
                <a:gd name="T9" fmla="*/ 26 h 114"/>
                <a:gd name="T10" fmla="*/ 50 w 74"/>
                <a:gd name="T11" fmla="*/ 26 h 114"/>
                <a:gd name="T12" fmla="*/ 50 w 74"/>
                <a:gd name="T13" fmla="*/ 114 h 114"/>
                <a:gd name="T14" fmla="*/ 22 w 74"/>
                <a:gd name="T15" fmla="*/ 114 h 114"/>
                <a:gd name="T16" fmla="*/ 22 w 74"/>
                <a:gd name="T17" fmla="*/ 26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114">
                  <a:moveTo>
                    <a:pt x="22" y="26"/>
                  </a:moveTo>
                  <a:lnTo>
                    <a:pt x="0" y="26"/>
                  </a:lnTo>
                  <a:lnTo>
                    <a:pt x="0" y="0"/>
                  </a:lnTo>
                  <a:lnTo>
                    <a:pt x="74" y="0"/>
                  </a:lnTo>
                  <a:lnTo>
                    <a:pt x="74" y="26"/>
                  </a:lnTo>
                  <a:lnTo>
                    <a:pt x="50" y="26"/>
                  </a:lnTo>
                  <a:lnTo>
                    <a:pt x="50" y="114"/>
                  </a:lnTo>
                  <a:lnTo>
                    <a:pt x="22" y="114"/>
                  </a:lnTo>
                  <a:lnTo>
                    <a:pt x="22" y="2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3" name="Freeform 122"/>
            <p:cNvSpPr>
              <a:spLocks noEditPoints="1"/>
            </p:cNvSpPr>
            <p:nvPr userDrawn="1"/>
          </p:nvSpPr>
          <p:spPr bwMode="auto">
            <a:xfrm>
              <a:off x="5670549" y="1371600"/>
              <a:ext cx="190498" cy="187327"/>
            </a:xfrm>
            <a:custGeom>
              <a:avLst/>
              <a:gdLst>
                <a:gd name="T0" fmla="*/ 0 w 120"/>
                <a:gd name="T1" fmla="*/ 60 h 118"/>
                <a:gd name="T2" fmla="*/ 6 w 120"/>
                <a:gd name="T3" fmla="*/ 36 h 118"/>
                <a:gd name="T4" fmla="*/ 18 w 120"/>
                <a:gd name="T5" fmla="*/ 16 h 118"/>
                <a:gd name="T6" fmla="*/ 38 w 120"/>
                <a:gd name="T7" fmla="*/ 4 h 118"/>
                <a:gd name="T8" fmla="*/ 60 w 120"/>
                <a:gd name="T9" fmla="*/ 0 h 118"/>
                <a:gd name="T10" fmla="*/ 74 w 120"/>
                <a:gd name="T11" fmla="*/ 2 h 118"/>
                <a:gd name="T12" fmla="*/ 94 w 120"/>
                <a:gd name="T13" fmla="*/ 10 h 118"/>
                <a:gd name="T14" fmla="*/ 110 w 120"/>
                <a:gd name="T15" fmla="*/ 26 h 118"/>
                <a:gd name="T16" fmla="*/ 120 w 120"/>
                <a:gd name="T17" fmla="*/ 48 h 118"/>
                <a:gd name="T18" fmla="*/ 120 w 120"/>
                <a:gd name="T19" fmla="*/ 60 h 118"/>
                <a:gd name="T20" fmla="*/ 116 w 120"/>
                <a:gd name="T21" fmla="*/ 82 h 118"/>
                <a:gd name="T22" fmla="*/ 104 w 120"/>
                <a:gd name="T23" fmla="*/ 100 h 118"/>
                <a:gd name="T24" fmla="*/ 84 w 120"/>
                <a:gd name="T25" fmla="*/ 114 h 118"/>
                <a:gd name="T26" fmla="*/ 60 w 120"/>
                <a:gd name="T27" fmla="*/ 118 h 118"/>
                <a:gd name="T28" fmla="*/ 48 w 120"/>
                <a:gd name="T29" fmla="*/ 116 h 118"/>
                <a:gd name="T30" fmla="*/ 26 w 120"/>
                <a:gd name="T31" fmla="*/ 108 h 118"/>
                <a:gd name="T32" fmla="*/ 10 w 120"/>
                <a:gd name="T33" fmla="*/ 92 h 118"/>
                <a:gd name="T34" fmla="*/ 2 w 120"/>
                <a:gd name="T35" fmla="*/ 72 h 118"/>
                <a:gd name="T36" fmla="*/ 0 w 120"/>
                <a:gd name="T37" fmla="*/ 60 h 118"/>
                <a:gd name="T38" fmla="*/ 30 w 120"/>
                <a:gd name="T39" fmla="*/ 60 h 118"/>
                <a:gd name="T40" fmla="*/ 38 w 120"/>
                <a:gd name="T41" fmla="*/ 82 h 118"/>
                <a:gd name="T42" fmla="*/ 48 w 120"/>
                <a:gd name="T43" fmla="*/ 90 h 118"/>
                <a:gd name="T44" fmla="*/ 62 w 120"/>
                <a:gd name="T45" fmla="*/ 92 h 118"/>
                <a:gd name="T46" fmla="*/ 68 w 120"/>
                <a:gd name="T47" fmla="*/ 92 h 118"/>
                <a:gd name="T48" fmla="*/ 80 w 120"/>
                <a:gd name="T49" fmla="*/ 86 h 118"/>
                <a:gd name="T50" fmla="*/ 90 w 120"/>
                <a:gd name="T51" fmla="*/ 70 h 118"/>
                <a:gd name="T52" fmla="*/ 92 w 120"/>
                <a:gd name="T53" fmla="*/ 60 h 118"/>
                <a:gd name="T54" fmla="*/ 84 w 120"/>
                <a:gd name="T55" fmla="*/ 38 h 118"/>
                <a:gd name="T56" fmla="*/ 74 w 120"/>
                <a:gd name="T57" fmla="*/ 28 h 118"/>
                <a:gd name="T58" fmla="*/ 60 w 120"/>
                <a:gd name="T59" fmla="*/ 26 h 118"/>
                <a:gd name="T60" fmla="*/ 54 w 120"/>
                <a:gd name="T61" fmla="*/ 26 h 118"/>
                <a:gd name="T62" fmla="*/ 42 w 120"/>
                <a:gd name="T63" fmla="*/ 32 h 118"/>
                <a:gd name="T64" fmla="*/ 32 w 120"/>
                <a:gd name="T65" fmla="*/ 48 h 118"/>
                <a:gd name="T66" fmla="*/ 30 w 120"/>
                <a:gd name="T67" fmla="*/ 6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18">
                  <a:moveTo>
                    <a:pt x="0" y="60"/>
                  </a:moveTo>
                  <a:lnTo>
                    <a:pt x="0" y="60"/>
                  </a:lnTo>
                  <a:lnTo>
                    <a:pt x="2" y="48"/>
                  </a:lnTo>
                  <a:lnTo>
                    <a:pt x="6" y="36"/>
                  </a:lnTo>
                  <a:lnTo>
                    <a:pt x="12" y="26"/>
                  </a:lnTo>
                  <a:lnTo>
                    <a:pt x="18" y="16"/>
                  </a:lnTo>
                  <a:lnTo>
                    <a:pt x="28" y="10"/>
                  </a:lnTo>
                  <a:lnTo>
                    <a:pt x="38" y="4"/>
                  </a:lnTo>
                  <a:lnTo>
                    <a:pt x="50" y="2"/>
                  </a:lnTo>
                  <a:lnTo>
                    <a:pt x="60" y="0"/>
                  </a:lnTo>
                  <a:lnTo>
                    <a:pt x="60" y="0"/>
                  </a:lnTo>
                  <a:lnTo>
                    <a:pt x="74" y="2"/>
                  </a:lnTo>
                  <a:lnTo>
                    <a:pt x="84" y="6"/>
                  </a:lnTo>
                  <a:lnTo>
                    <a:pt x="94" y="10"/>
                  </a:lnTo>
                  <a:lnTo>
                    <a:pt x="104" y="18"/>
                  </a:lnTo>
                  <a:lnTo>
                    <a:pt x="110" y="26"/>
                  </a:lnTo>
                  <a:lnTo>
                    <a:pt x="116" y="36"/>
                  </a:lnTo>
                  <a:lnTo>
                    <a:pt x="120" y="48"/>
                  </a:lnTo>
                  <a:lnTo>
                    <a:pt x="120" y="60"/>
                  </a:lnTo>
                  <a:lnTo>
                    <a:pt x="120" y="60"/>
                  </a:lnTo>
                  <a:lnTo>
                    <a:pt x="120" y="70"/>
                  </a:lnTo>
                  <a:lnTo>
                    <a:pt x="116" y="82"/>
                  </a:lnTo>
                  <a:lnTo>
                    <a:pt x="110" y="92"/>
                  </a:lnTo>
                  <a:lnTo>
                    <a:pt x="104" y="100"/>
                  </a:lnTo>
                  <a:lnTo>
                    <a:pt x="94" y="108"/>
                  </a:lnTo>
                  <a:lnTo>
                    <a:pt x="84" y="114"/>
                  </a:lnTo>
                  <a:lnTo>
                    <a:pt x="74" y="116"/>
                  </a:lnTo>
                  <a:lnTo>
                    <a:pt x="60" y="118"/>
                  </a:lnTo>
                  <a:lnTo>
                    <a:pt x="60" y="118"/>
                  </a:lnTo>
                  <a:lnTo>
                    <a:pt x="48" y="116"/>
                  </a:lnTo>
                  <a:lnTo>
                    <a:pt x="36" y="114"/>
                  </a:lnTo>
                  <a:lnTo>
                    <a:pt x="26" y="108"/>
                  </a:lnTo>
                  <a:lnTo>
                    <a:pt x="18" y="100"/>
                  </a:lnTo>
                  <a:lnTo>
                    <a:pt x="10" y="92"/>
                  </a:lnTo>
                  <a:lnTo>
                    <a:pt x="6" y="82"/>
                  </a:lnTo>
                  <a:lnTo>
                    <a:pt x="2" y="72"/>
                  </a:lnTo>
                  <a:lnTo>
                    <a:pt x="0" y="60"/>
                  </a:lnTo>
                  <a:lnTo>
                    <a:pt x="0" y="60"/>
                  </a:lnTo>
                  <a:close/>
                  <a:moveTo>
                    <a:pt x="30" y="60"/>
                  </a:moveTo>
                  <a:lnTo>
                    <a:pt x="30" y="60"/>
                  </a:lnTo>
                  <a:lnTo>
                    <a:pt x="32" y="72"/>
                  </a:lnTo>
                  <a:lnTo>
                    <a:pt x="38" y="82"/>
                  </a:lnTo>
                  <a:lnTo>
                    <a:pt x="42" y="86"/>
                  </a:lnTo>
                  <a:lnTo>
                    <a:pt x="48" y="90"/>
                  </a:lnTo>
                  <a:lnTo>
                    <a:pt x="54" y="92"/>
                  </a:lnTo>
                  <a:lnTo>
                    <a:pt x="62" y="92"/>
                  </a:lnTo>
                  <a:lnTo>
                    <a:pt x="62" y="92"/>
                  </a:lnTo>
                  <a:lnTo>
                    <a:pt x="68" y="92"/>
                  </a:lnTo>
                  <a:lnTo>
                    <a:pt x="74" y="90"/>
                  </a:lnTo>
                  <a:lnTo>
                    <a:pt x="80" y="86"/>
                  </a:lnTo>
                  <a:lnTo>
                    <a:pt x="84" y="82"/>
                  </a:lnTo>
                  <a:lnTo>
                    <a:pt x="90" y="70"/>
                  </a:lnTo>
                  <a:lnTo>
                    <a:pt x="92" y="60"/>
                  </a:lnTo>
                  <a:lnTo>
                    <a:pt x="92" y="60"/>
                  </a:lnTo>
                  <a:lnTo>
                    <a:pt x="90" y="48"/>
                  </a:lnTo>
                  <a:lnTo>
                    <a:pt x="84" y="38"/>
                  </a:lnTo>
                  <a:lnTo>
                    <a:pt x="80" y="32"/>
                  </a:lnTo>
                  <a:lnTo>
                    <a:pt x="74" y="28"/>
                  </a:lnTo>
                  <a:lnTo>
                    <a:pt x="68" y="26"/>
                  </a:lnTo>
                  <a:lnTo>
                    <a:pt x="60" y="26"/>
                  </a:lnTo>
                  <a:lnTo>
                    <a:pt x="60" y="26"/>
                  </a:lnTo>
                  <a:lnTo>
                    <a:pt x="54" y="26"/>
                  </a:lnTo>
                  <a:lnTo>
                    <a:pt x="48" y="28"/>
                  </a:lnTo>
                  <a:lnTo>
                    <a:pt x="42" y="32"/>
                  </a:lnTo>
                  <a:lnTo>
                    <a:pt x="38" y="36"/>
                  </a:lnTo>
                  <a:lnTo>
                    <a:pt x="32" y="48"/>
                  </a:lnTo>
                  <a:lnTo>
                    <a:pt x="30" y="58"/>
                  </a:lnTo>
                  <a:lnTo>
                    <a:pt x="30" y="6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4" name="Freeform 123"/>
            <p:cNvSpPr>
              <a:spLocks/>
            </p:cNvSpPr>
            <p:nvPr userDrawn="1"/>
          </p:nvSpPr>
          <p:spPr bwMode="auto">
            <a:xfrm>
              <a:off x="5889625" y="1374777"/>
              <a:ext cx="98427" cy="180973"/>
            </a:xfrm>
            <a:custGeom>
              <a:avLst/>
              <a:gdLst>
                <a:gd name="T0" fmla="*/ 0 w 62"/>
                <a:gd name="T1" fmla="*/ 0 h 114"/>
                <a:gd name="T2" fmla="*/ 62 w 62"/>
                <a:gd name="T3" fmla="*/ 0 h 114"/>
                <a:gd name="T4" fmla="*/ 62 w 62"/>
                <a:gd name="T5" fmla="*/ 26 h 114"/>
                <a:gd name="T6" fmla="*/ 30 w 62"/>
                <a:gd name="T7" fmla="*/ 26 h 114"/>
                <a:gd name="T8" fmla="*/ 30 w 62"/>
                <a:gd name="T9" fmla="*/ 46 h 114"/>
                <a:gd name="T10" fmla="*/ 60 w 62"/>
                <a:gd name="T11" fmla="*/ 46 h 114"/>
                <a:gd name="T12" fmla="*/ 60 w 62"/>
                <a:gd name="T13" fmla="*/ 70 h 114"/>
                <a:gd name="T14" fmla="*/ 30 w 62"/>
                <a:gd name="T15" fmla="*/ 70 h 114"/>
                <a:gd name="T16" fmla="*/ 30 w 62"/>
                <a:gd name="T17" fmla="*/ 114 h 114"/>
                <a:gd name="T18" fmla="*/ 0 w 62"/>
                <a:gd name="T19" fmla="*/ 114 h 114"/>
                <a:gd name="T20" fmla="*/ 0 w 62"/>
                <a:gd name="T21"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2" h="114">
                  <a:moveTo>
                    <a:pt x="0" y="0"/>
                  </a:moveTo>
                  <a:lnTo>
                    <a:pt x="62" y="0"/>
                  </a:lnTo>
                  <a:lnTo>
                    <a:pt x="62" y="26"/>
                  </a:lnTo>
                  <a:lnTo>
                    <a:pt x="30" y="26"/>
                  </a:lnTo>
                  <a:lnTo>
                    <a:pt x="30" y="46"/>
                  </a:lnTo>
                  <a:lnTo>
                    <a:pt x="60" y="46"/>
                  </a:lnTo>
                  <a:lnTo>
                    <a:pt x="60" y="70"/>
                  </a:lnTo>
                  <a:lnTo>
                    <a:pt x="30" y="70"/>
                  </a:lnTo>
                  <a:lnTo>
                    <a:pt x="30"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5" name="Freeform 124"/>
            <p:cNvSpPr>
              <a:spLocks/>
            </p:cNvSpPr>
            <p:nvPr userDrawn="1"/>
          </p:nvSpPr>
          <p:spPr bwMode="auto">
            <a:xfrm>
              <a:off x="6086474" y="1371600"/>
              <a:ext cx="187323" cy="187327"/>
            </a:xfrm>
            <a:custGeom>
              <a:avLst/>
              <a:gdLst>
                <a:gd name="T0" fmla="*/ 118 w 118"/>
                <a:gd name="T1" fmla="*/ 74 h 118"/>
                <a:gd name="T2" fmla="*/ 110 w 118"/>
                <a:gd name="T3" fmla="*/ 92 h 118"/>
                <a:gd name="T4" fmla="*/ 96 w 118"/>
                <a:gd name="T5" fmla="*/ 106 h 118"/>
                <a:gd name="T6" fmla="*/ 80 w 118"/>
                <a:gd name="T7" fmla="*/ 114 h 118"/>
                <a:gd name="T8" fmla="*/ 60 w 118"/>
                <a:gd name="T9" fmla="*/ 118 h 118"/>
                <a:gd name="T10" fmla="*/ 48 w 118"/>
                <a:gd name="T11" fmla="*/ 116 h 118"/>
                <a:gd name="T12" fmla="*/ 26 w 118"/>
                <a:gd name="T13" fmla="*/ 108 h 118"/>
                <a:gd name="T14" fmla="*/ 10 w 118"/>
                <a:gd name="T15" fmla="*/ 92 h 118"/>
                <a:gd name="T16" fmla="*/ 2 w 118"/>
                <a:gd name="T17" fmla="*/ 70 h 118"/>
                <a:gd name="T18" fmla="*/ 0 w 118"/>
                <a:gd name="T19" fmla="*/ 60 h 118"/>
                <a:gd name="T20" fmla="*/ 4 w 118"/>
                <a:gd name="T21" fmla="*/ 38 h 118"/>
                <a:gd name="T22" fmla="*/ 16 w 118"/>
                <a:gd name="T23" fmla="*/ 18 h 118"/>
                <a:gd name="T24" fmla="*/ 34 w 118"/>
                <a:gd name="T25" fmla="*/ 6 h 118"/>
                <a:gd name="T26" fmla="*/ 60 w 118"/>
                <a:gd name="T27" fmla="*/ 0 h 118"/>
                <a:gd name="T28" fmla="*/ 72 w 118"/>
                <a:gd name="T29" fmla="*/ 2 h 118"/>
                <a:gd name="T30" fmla="*/ 92 w 118"/>
                <a:gd name="T31" fmla="*/ 10 h 118"/>
                <a:gd name="T32" fmla="*/ 108 w 118"/>
                <a:gd name="T33" fmla="*/ 24 h 118"/>
                <a:gd name="T34" fmla="*/ 116 w 118"/>
                <a:gd name="T35" fmla="*/ 38 h 118"/>
                <a:gd name="T36" fmla="*/ 86 w 118"/>
                <a:gd name="T37" fmla="*/ 46 h 118"/>
                <a:gd name="T38" fmla="*/ 84 w 118"/>
                <a:gd name="T39" fmla="*/ 38 h 118"/>
                <a:gd name="T40" fmla="*/ 70 w 118"/>
                <a:gd name="T41" fmla="*/ 28 h 118"/>
                <a:gd name="T42" fmla="*/ 60 w 118"/>
                <a:gd name="T43" fmla="*/ 26 h 118"/>
                <a:gd name="T44" fmla="*/ 46 w 118"/>
                <a:gd name="T45" fmla="*/ 28 h 118"/>
                <a:gd name="T46" fmla="*/ 36 w 118"/>
                <a:gd name="T47" fmla="*/ 36 h 118"/>
                <a:gd name="T48" fmla="*/ 30 w 118"/>
                <a:gd name="T49" fmla="*/ 58 h 118"/>
                <a:gd name="T50" fmla="*/ 32 w 118"/>
                <a:gd name="T51" fmla="*/ 72 h 118"/>
                <a:gd name="T52" fmla="*/ 42 w 118"/>
                <a:gd name="T53" fmla="*/ 86 h 118"/>
                <a:gd name="T54" fmla="*/ 52 w 118"/>
                <a:gd name="T55" fmla="*/ 92 h 118"/>
                <a:gd name="T56" fmla="*/ 60 w 118"/>
                <a:gd name="T57" fmla="*/ 92 h 118"/>
                <a:gd name="T58" fmla="*/ 72 w 118"/>
                <a:gd name="T59" fmla="*/ 90 h 118"/>
                <a:gd name="T60" fmla="*/ 84 w 118"/>
                <a:gd name="T61" fmla="*/ 78 h 118"/>
                <a:gd name="T62" fmla="*/ 118 w 118"/>
                <a:gd name="T63" fmla="*/ 7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8" h="118">
                  <a:moveTo>
                    <a:pt x="118" y="74"/>
                  </a:moveTo>
                  <a:lnTo>
                    <a:pt x="118" y="74"/>
                  </a:lnTo>
                  <a:lnTo>
                    <a:pt x="114" y="84"/>
                  </a:lnTo>
                  <a:lnTo>
                    <a:pt x="110" y="92"/>
                  </a:lnTo>
                  <a:lnTo>
                    <a:pt x="104" y="100"/>
                  </a:lnTo>
                  <a:lnTo>
                    <a:pt x="96" y="106"/>
                  </a:lnTo>
                  <a:lnTo>
                    <a:pt x="88" y="112"/>
                  </a:lnTo>
                  <a:lnTo>
                    <a:pt x="80" y="114"/>
                  </a:lnTo>
                  <a:lnTo>
                    <a:pt x="70" y="118"/>
                  </a:lnTo>
                  <a:lnTo>
                    <a:pt x="60" y="118"/>
                  </a:lnTo>
                  <a:lnTo>
                    <a:pt x="60" y="118"/>
                  </a:lnTo>
                  <a:lnTo>
                    <a:pt x="48" y="116"/>
                  </a:lnTo>
                  <a:lnTo>
                    <a:pt x="36" y="114"/>
                  </a:lnTo>
                  <a:lnTo>
                    <a:pt x="26" y="108"/>
                  </a:lnTo>
                  <a:lnTo>
                    <a:pt x="16" y="100"/>
                  </a:lnTo>
                  <a:lnTo>
                    <a:pt x="10" y="92"/>
                  </a:lnTo>
                  <a:lnTo>
                    <a:pt x="4" y="82"/>
                  </a:lnTo>
                  <a:lnTo>
                    <a:pt x="2" y="70"/>
                  </a:lnTo>
                  <a:lnTo>
                    <a:pt x="0" y="60"/>
                  </a:lnTo>
                  <a:lnTo>
                    <a:pt x="0" y="60"/>
                  </a:lnTo>
                  <a:lnTo>
                    <a:pt x="2" y="48"/>
                  </a:lnTo>
                  <a:lnTo>
                    <a:pt x="4" y="38"/>
                  </a:lnTo>
                  <a:lnTo>
                    <a:pt x="10" y="28"/>
                  </a:lnTo>
                  <a:lnTo>
                    <a:pt x="16" y="18"/>
                  </a:lnTo>
                  <a:lnTo>
                    <a:pt x="24" y="12"/>
                  </a:lnTo>
                  <a:lnTo>
                    <a:pt x="34" y="6"/>
                  </a:lnTo>
                  <a:lnTo>
                    <a:pt x="46" y="2"/>
                  </a:lnTo>
                  <a:lnTo>
                    <a:pt x="60" y="0"/>
                  </a:lnTo>
                  <a:lnTo>
                    <a:pt x="60" y="0"/>
                  </a:lnTo>
                  <a:lnTo>
                    <a:pt x="72" y="2"/>
                  </a:lnTo>
                  <a:lnTo>
                    <a:pt x="84" y="4"/>
                  </a:lnTo>
                  <a:lnTo>
                    <a:pt x="92" y="10"/>
                  </a:lnTo>
                  <a:lnTo>
                    <a:pt x="100" y="16"/>
                  </a:lnTo>
                  <a:lnTo>
                    <a:pt x="108" y="24"/>
                  </a:lnTo>
                  <a:lnTo>
                    <a:pt x="112" y="30"/>
                  </a:lnTo>
                  <a:lnTo>
                    <a:pt x="116" y="38"/>
                  </a:lnTo>
                  <a:lnTo>
                    <a:pt x="118" y="46"/>
                  </a:lnTo>
                  <a:lnTo>
                    <a:pt x="86" y="46"/>
                  </a:lnTo>
                  <a:lnTo>
                    <a:pt x="86" y="46"/>
                  </a:lnTo>
                  <a:lnTo>
                    <a:pt x="84" y="38"/>
                  </a:lnTo>
                  <a:lnTo>
                    <a:pt x="78" y="32"/>
                  </a:lnTo>
                  <a:lnTo>
                    <a:pt x="70" y="28"/>
                  </a:lnTo>
                  <a:lnTo>
                    <a:pt x="60" y="26"/>
                  </a:lnTo>
                  <a:lnTo>
                    <a:pt x="60" y="26"/>
                  </a:lnTo>
                  <a:lnTo>
                    <a:pt x="52" y="26"/>
                  </a:lnTo>
                  <a:lnTo>
                    <a:pt x="46" y="28"/>
                  </a:lnTo>
                  <a:lnTo>
                    <a:pt x="42" y="32"/>
                  </a:lnTo>
                  <a:lnTo>
                    <a:pt x="36" y="36"/>
                  </a:lnTo>
                  <a:lnTo>
                    <a:pt x="32" y="46"/>
                  </a:lnTo>
                  <a:lnTo>
                    <a:pt x="30" y="58"/>
                  </a:lnTo>
                  <a:lnTo>
                    <a:pt x="30" y="58"/>
                  </a:lnTo>
                  <a:lnTo>
                    <a:pt x="32" y="72"/>
                  </a:lnTo>
                  <a:lnTo>
                    <a:pt x="38" y="82"/>
                  </a:lnTo>
                  <a:lnTo>
                    <a:pt x="42" y="86"/>
                  </a:lnTo>
                  <a:lnTo>
                    <a:pt x="46" y="90"/>
                  </a:lnTo>
                  <a:lnTo>
                    <a:pt x="52" y="92"/>
                  </a:lnTo>
                  <a:lnTo>
                    <a:pt x="60" y="92"/>
                  </a:lnTo>
                  <a:lnTo>
                    <a:pt x="60" y="92"/>
                  </a:lnTo>
                  <a:lnTo>
                    <a:pt x="66" y="92"/>
                  </a:lnTo>
                  <a:lnTo>
                    <a:pt x="72" y="90"/>
                  </a:lnTo>
                  <a:lnTo>
                    <a:pt x="80" y="84"/>
                  </a:lnTo>
                  <a:lnTo>
                    <a:pt x="84" y="78"/>
                  </a:lnTo>
                  <a:lnTo>
                    <a:pt x="86" y="74"/>
                  </a:lnTo>
                  <a:lnTo>
                    <a:pt x="118" y="74"/>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6" name="Freeform 125"/>
            <p:cNvSpPr>
              <a:spLocks noEditPoints="1"/>
            </p:cNvSpPr>
            <p:nvPr userDrawn="1"/>
          </p:nvSpPr>
          <p:spPr bwMode="auto">
            <a:xfrm>
              <a:off x="6292848" y="1371600"/>
              <a:ext cx="187323" cy="187327"/>
            </a:xfrm>
            <a:custGeom>
              <a:avLst/>
              <a:gdLst>
                <a:gd name="T0" fmla="*/ 0 w 118"/>
                <a:gd name="T1" fmla="*/ 60 h 118"/>
                <a:gd name="T2" fmla="*/ 4 w 118"/>
                <a:gd name="T3" fmla="*/ 36 h 118"/>
                <a:gd name="T4" fmla="*/ 18 w 118"/>
                <a:gd name="T5" fmla="*/ 16 h 118"/>
                <a:gd name="T6" fmla="*/ 36 w 118"/>
                <a:gd name="T7" fmla="*/ 4 h 118"/>
                <a:gd name="T8" fmla="*/ 58 w 118"/>
                <a:gd name="T9" fmla="*/ 0 h 118"/>
                <a:gd name="T10" fmla="*/ 72 w 118"/>
                <a:gd name="T11" fmla="*/ 2 h 118"/>
                <a:gd name="T12" fmla="*/ 94 w 118"/>
                <a:gd name="T13" fmla="*/ 10 h 118"/>
                <a:gd name="T14" fmla="*/ 110 w 118"/>
                <a:gd name="T15" fmla="*/ 26 h 118"/>
                <a:gd name="T16" fmla="*/ 118 w 118"/>
                <a:gd name="T17" fmla="*/ 48 h 118"/>
                <a:gd name="T18" fmla="*/ 118 w 118"/>
                <a:gd name="T19" fmla="*/ 60 h 118"/>
                <a:gd name="T20" fmla="*/ 114 w 118"/>
                <a:gd name="T21" fmla="*/ 82 h 118"/>
                <a:gd name="T22" fmla="*/ 102 w 118"/>
                <a:gd name="T23" fmla="*/ 100 h 118"/>
                <a:gd name="T24" fmla="*/ 84 w 118"/>
                <a:gd name="T25" fmla="*/ 114 h 118"/>
                <a:gd name="T26" fmla="*/ 58 w 118"/>
                <a:gd name="T27" fmla="*/ 118 h 118"/>
                <a:gd name="T28" fmla="*/ 46 w 118"/>
                <a:gd name="T29" fmla="*/ 116 h 118"/>
                <a:gd name="T30" fmla="*/ 24 w 118"/>
                <a:gd name="T31" fmla="*/ 108 h 118"/>
                <a:gd name="T32" fmla="*/ 8 w 118"/>
                <a:gd name="T33" fmla="*/ 92 h 118"/>
                <a:gd name="T34" fmla="*/ 0 w 118"/>
                <a:gd name="T35" fmla="*/ 72 h 118"/>
                <a:gd name="T36" fmla="*/ 0 w 118"/>
                <a:gd name="T37" fmla="*/ 60 h 118"/>
                <a:gd name="T38" fmla="*/ 28 w 118"/>
                <a:gd name="T39" fmla="*/ 60 h 118"/>
                <a:gd name="T40" fmla="*/ 36 w 118"/>
                <a:gd name="T41" fmla="*/ 82 h 118"/>
                <a:gd name="T42" fmla="*/ 46 w 118"/>
                <a:gd name="T43" fmla="*/ 90 h 118"/>
                <a:gd name="T44" fmla="*/ 60 w 118"/>
                <a:gd name="T45" fmla="*/ 92 h 118"/>
                <a:gd name="T46" fmla="*/ 66 w 118"/>
                <a:gd name="T47" fmla="*/ 92 h 118"/>
                <a:gd name="T48" fmla="*/ 78 w 118"/>
                <a:gd name="T49" fmla="*/ 86 h 118"/>
                <a:gd name="T50" fmla="*/ 88 w 118"/>
                <a:gd name="T51" fmla="*/ 70 h 118"/>
                <a:gd name="T52" fmla="*/ 90 w 118"/>
                <a:gd name="T53" fmla="*/ 60 h 118"/>
                <a:gd name="T54" fmla="*/ 82 w 118"/>
                <a:gd name="T55" fmla="*/ 38 h 118"/>
                <a:gd name="T56" fmla="*/ 72 w 118"/>
                <a:gd name="T57" fmla="*/ 28 h 118"/>
                <a:gd name="T58" fmla="*/ 60 w 118"/>
                <a:gd name="T59" fmla="*/ 26 h 118"/>
                <a:gd name="T60" fmla="*/ 52 w 118"/>
                <a:gd name="T61" fmla="*/ 26 h 118"/>
                <a:gd name="T62" fmla="*/ 40 w 118"/>
                <a:gd name="T63" fmla="*/ 32 h 118"/>
                <a:gd name="T64" fmla="*/ 30 w 118"/>
                <a:gd name="T65" fmla="*/ 48 h 118"/>
                <a:gd name="T66" fmla="*/ 28 w 118"/>
                <a:gd name="T67" fmla="*/ 6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8" h="118">
                  <a:moveTo>
                    <a:pt x="0" y="60"/>
                  </a:moveTo>
                  <a:lnTo>
                    <a:pt x="0" y="60"/>
                  </a:lnTo>
                  <a:lnTo>
                    <a:pt x="0" y="48"/>
                  </a:lnTo>
                  <a:lnTo>
                    <a:pt x="4" y="36"/>
                  </a:lnTo>
                  <a:lnTo>
                    <a:pt x="10" y="26"/>
                  </a:lnTo>
                  <a:lnTo>
                    <a:pt x="18" y="16"/>
                  </a:lnTo>
                  <a:lnTo>
                    <a:pt x="26" y="10"/>
                  </a:lnTo>
                  <a:lnTo>
                    <a:pt x="36" y="4"/>
                  </a:lnTo>
                  <a:lnTo>
                    <a:pt x="48" y="2"/>
                  </a:lnTo>
                  <a:lnTo>
                    <a:pt x="58" y="0"/>
                  </a:lnTo>
                  <a:lnTo>
                    <a:pt x="58" y="0"/>
                  </a:lnTo>
                  <a:lnTo>
                    <a:pt x="72" y="2"/>
                  </a:lnTo>
                  <a:lnTo>
                    <a:pt x="84" y="6"/>
                  </a:lnTo>
                  <a:lnTo>
                    <a:pt x="94" y="10"/>
                  </a:lnTo>
                  <a:lnTo>
                    <a:pt x="102" y="18"/>
                  </a:lnTo>
                  <a:lnTo>
                    <a:pt x="110" y="26"/>
                  </a:lnTo>
                  <a:lnTo>
                    <a:pt x="114" y="36"/>
                  </a:lnTo>
                  <a:lnTo>
                    <a:pt x="118" y="48"/>
                  </a:lnTo>
                  <a:lnTo>
                    <a:pt x="118" y="60"/>
                  </a:lnTo>
                  <a:lnTo>
                    <a:pt x="118" y="60"/>
                  </a:lnTo>
                  <a:lnTo>
                    <a:pt x="118" y="70"/>
                  </a:lnTo>
                  <a:lnTo>
                    <a:pt x="114" y="82"/>
                  </a:lnTo>
                  <a:lnTo>
                    <a:pt x="110" y="92"/>
                  </a:lnTo>
                  <a:lnTo>
                    <a:pt x="102" y="100"/>
                  </a:lnTo>
                  <a:lnTo>
                    <a:pt x="94" y="108"/>
                  </a:lnTo>
                  <a:lnTo>
                    <a:pt x="84" y="114"/>
                  </a:lnTo>
                  <a:lnTo>
                    <a:pt x="72" y="116"/>
                  </a:lnTo>
                  <a:lnTo>
                    <a:pt x="58" y="118"/>
                  </a:lnTo>
                  <a:lnTo>
                    <a:pt x="58" y="118"/>
                  </a:lnTo>
                  <a:lnTo>
                    <a:pt x="46" y="116"/>
                  </a:lnTo>
                  <a:lnTo>
                    <a:pt x="34" y="114"/>
                  </a:lnTo>
                  <a:lnTo>
                    <a:pt x="24" y="108"/>
                  </a:lnTo>
                  <a:lnTo>
                    <a:pt x="16" y="100"/>
                  </a:lnTo>
                  <a:lnTo>
                    <a:pt x="8" y="92"/>
                  </a:lnTo>
                  <a:lnTo>
                    <a:pt x="4" y="82"/>
                  </a:lnTo>
                  <a:lnTo>
                    <a:pt x="0" y="72"/>
                  </a:lnTo>
                  <a:lnTo>
                    <a:pt x="0" y="60"/>
                  </a:lnTo>
                  <a:lnTo>
                    <a:pt x="0" y="60"/>
                  </a:lnTo>
                  <a:close/>
                  <a:moveTo>
                    <a:pt x="28" y="60"/>
                  </a:moveTo>
                  <a:lnTo>
                    <a:pt x="28" y="60"/>
                  </a:lnTo>
                  <a:lnTo>
                    <a:pt x="30" y="72"/>
                  </a:lnTo>
                  <a:lnTo>
                    <a:pt x="36" y="82"/>
                  </a:lnTo>
                  <a:lnTo>
                    <a:pt x="40" y="86"/>
                  </a:lnTo>
                  <a:lnTo>
                    <a:pt x="46" y="90"/>
                  </a:lnTo>
                  <a:lnTo>
                    <a:pt x="52" y="92"/>
                  </a:lnTo>
                  <a:lnTo>
                    <a:pt x="60" y="92"/>
                  </a:lnTo>
                  <a:lnTo>
                    <a:pt x="60" y="92"/>
                  </a:lnTo>
                  <a:lnTo>
                    <a:pt x="66" y="92"/>
                  </a:lnTo>
                  <a:lnTo>
                    <a:pt x="72" y="90"/>
                  </a:lnTo>
                  <a:lnTo>
                    <a:pt x="78" y="86"/>
                  </a:lnTo>
                  <a:lnTo>
                    <a:pt x="82" y="82"/>
                  </a:lnTo>
                  <a:lnTo>
                    <a:pt x="88" y="70"/>
                  </a:lnTo>
                  <a:lnTo>
                    <a:pt x="90" y="60"/>
                  </a:lnTo>
                  <a:lnTo>
                    <a:pt x="90" y="60"/>
                  </a:lnTo>
                  <a:lnTo>
                    <a:pt x="88" y="48"/>
                  </a:lnTo>
                  <a:lnTo>
                    <a:pt x="82" y="38"/>
                  </a:lnTo>
                  <a:lnTo>
                    <a:pt x="78" y="32"/>
                  </a:lnTo>
                  <a:lnTo>
                    <a:pt x="72" y="28"/>
                  </a:lnTo>
                  <a:lnTo>
                    <a:pt x="66" y="26"/>
                  </a:lnTo>
                  <a:lnTo>
                    <a:pt x="60" y="26"/>
                  </a:lnTo>
                  <a:lnTo>
                    <a:pt x="60" y="26"/>
                  </a:lnTo>
                  <a:lnTo>
                    <a:pt x="52" y="26"/>
                  </a:lnTo>
                  <a:lnTo>
                    <a:pt x="46" y="28"/>
                  </a:lnTo>
                  <a:lnTo>
                    <a:pt x="40" y="32"/>
                  </a:lnTo>
                  <a:lnTo>
                    <a:pt x="36" y="36"/>
                  </a:lnTo>
                  <a:lnTo>
                    <a:pt x="30" y="48"/>
                  </a:lnTo>
                  <a:lnTo>
                    <a:pt x="28" y="58"/>
                  </a:lnTo>
                  <a:lnTo>
                    <a:pt x="28" y="6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7" name="Freeform 126"/>
            <p:cNvSpPr>
              <a:spLocks/>
            </p:cNvSpPr>
            <p:nvPr userDrawn="1"/>
          </p:nvSpPr>
          <p:spPr bwMode="auto">
            <a:xfrm>
              <a:off x="6511924" y="1374777"/>
              <a:ext cx="98427" cy="180973"/>
            </a:xfrm>
            <a:custGeom>
              <a:avLst/>
              <a:gdLst>
                <a:gd name="T0" fmla="*/ 0 w 62"/>
                <a:gd name="T1" fmla="*/ 0 h 114"/>
                <a:gd name="T2" fmla="*/ 28 w 62"/>
                <a:gd name="T3" fmla="*/ 0 h 114"/>
                <a:gd name="T4" fmla="*/ 28 w 62"/>
                <a:gd name="T5" fmla="*/ 88 h 114"/>
                <a:gd name="T6" fmla="*/ 62 w 62"/>
                <a:gd name="T7" fmla="*/ 88 h 114"/>
                <a:gd name="T8" fmla="*/ 62 w 62"/>
                <a:gd name="T9" fmla="*/ 114 h 114"/>
                <a:gd name="T10" fmla="*/ 0 w 62"/>
                <a:gd name="T11" fmla="*/ 114 h 114"/>
                <a:gd name="T12" fmla="*/ 0 w 62"/>
                <a:gd name="T13" fmla="*/ 0 h 114"/>
              </a:gdLst>
              <a:ahLst/>
              <a:cxnLst>
                <a:cxn ang="0">
                  <a:pos x="T0" y="T1"/>
                </a:cxn>
                <a:cxn ang="0">
                  <a:pos x="T2" y="T3"/>
                </a:cxn>
                <a:cxn ang="0">
                  <a:pos x="T4" y="T5"/>
                </a:cxn>
                <a:cxn ang="0">
                  <a:pos x="T6" y="T7"/>
                </a:cxn>
                <a:cxn ang="0">
                  <a:pos x="T8" y="T9"/>
                </a:cxn>
                <a:cxn ang="0">
                  <a:pos x="T10" y="T11"/>
                </a:cxn>
                <a:cxn ang="0">
                  <a:pos x="T12" y="T13"/>
                </a:cxn>
              </a:cxnLst>
              <a:rect l="0" t="0" r="r" b="b"/>
              <a:pathLst>
                <a:path w="62" h="114">
                  <a:moveTo>
                    <a:pt x="0" y="0"/>
                  </a:moveTo>
                  <a:lnTo>
                    <a:pt x="28" y="0"/>
                  </a:lnTo>
                  <a:lnTo>
                    <a:pt x="28" y="88"/>
                  </a:lnTo>
                  <a:lnTo>
                    <a:pt x="62" y="88"/>
                  </a:lnTo>
                  <a:lnTo>
                    <a:pt x="62"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8" name="Freeform 127"/>
            <p:cNvSpPr>
              <a:spLocks/>
            </p:cNvSpPr>
            <p:nvPr userDrawn="1"/>
          </p:nvSpPr>
          <p:spPr bwMode="auto">
            <a:xfrm>
              <a:off x="6629403" y="1374777"/>
              <a:ext cx="139700" cy="184150"/>
            </a:xfrm>
            <a:custGeom>
              <a:avLst/>
              <a:gdLst>
                <a:gd name="T0" fmla="*/ 30 w 88"/>
                <a:gd name="T1" fmla="*/ 0 h 116"/>
                <a:gd name="T2" fmla="*/ 30 w 88"/>
                <a:gd name="T3" fmla="*/ 70 h 116"/>
                <a:gd name="T4" fmla="*/ 30 w 88"/>
                <a:gd name="T5" fmla="*/ 70 h 116"/>
                <a:gd name="T6" fmla="*/ 30 w 88"/>
                <a:gd name="T7" fmla="*/ 76 h 116"/>
                <a:gd name="T8" fmla="*/ 32 w 88"/>
                <a:gd name="T9" fmla="*/ 82 h 116"/>
                <a:gd name="T10" fmla="*/ 32 w 88"/>
                <a:gd name="T11" fmla="*/ 82 h 116"/>
                <a:gd name="T12" fmla="*/ 36 w 88"/>
                <a:gd name="T13" fmla="*/ 88 h 116"/>
                <a:gd name="T14" fmla="*/ 40 w 88"/>
                <a:gd name="T15" fmla="*/ 90 h 116"/>
                <a:gd name="T16" fmla="*/ 44 w 88"/>
                <a:gd name="T17" fmla="*/ 90 h 116"/>
                <a:gd name="T18" fmla="*/ 44 w 88"/>
                <a:gd name="T19" fmla="*/ 90 h 116"/>
                <a:gd name="T20" fmla="*/ 50 w 88"/>
                <a:gd name="T21" fmla="*/ 90 h 116"/>
                <a:gd name="T22" fmla="*/ 52 w 88"/>
                <a:gd name="T23" fmla="*/ 88 h 116"/>
                <a:gd name="T24" fmla="*/ 56 w 88"/>
                <a:gd name="T25" fmla="*/ 84 h 116"/>
                <a:gd name="T26" fmla="*/ 56 w 88"/>
                <a:gd name="T27" fmla="*/ 84 h 116"/>
                <a:gd name="T28" fmla="*/ 58 w 88"/>
                <a:gd name="T29" fmla="*/ 76 h 116"/>
                <a:gd name="T30" fmla="*/ 58 w 88"/>
                <a:gd name="T31" fmla="*/ 70 h 116"/>
                <a:gd name="T32" fmla="*/ 58 w 88"/>
                <a:gd name="T33" fmla="*/ 0 h 116"/>
                <a:gd name="T34" fmla="*/ 88 w 88"/>
                <a:gd name="T35" fmla="*/ 0 h 116"/>
                <a:gd name="T36" fmla="*/ 88 w 88"/>
                <a:gd name="T37" fmla="*/ 70 h 116"/>
                <a:gd name="T38" fmla="*/ 88 w 88"/>
                <a:gd name="T39" fmla="*/ 70 h 116"/>
                <a:gd name="T40" fmla="*/ 86 w 88"/>
                <a:gd name="T41" fmla="*/ 82 h 116"/>
                <a:gd name="T42" fmla="*/ 84 w 88"/>
                <a:gd name="T43" fmla="*/ 90 h 116"/>
                <a:gd name="T44" fmla="*/ 82 w 88"/>
                <a:gd name="T45" fmla="*/ 98 h 116"/>
                <a:gd name="T46" fmla="*/ 76 w 88"/>
                <a:gd name="T47" fmla="*/ 104 h 116"/>
                <a:gd name="T48" fmla="*/ 76 w 88"/>
                <a:gd name="T49" fmla="*/ 104 h 116"/>
                <a:gd name="T50" fmla="*/ 70 w 88"/>
                <a:gd name="T51" fmla="*/ 108 h 116"/>
                <a:gd name="T52" fmla="*/ 64 w 88"/>
                <a:gd name="T53" fmla="*/ 112 h 116"/>
                <a:gd name="T54" fmla="*/ 54 w 88"/>
                <a:gd name="T55" fmla="*/ 116 h 116"/>
                <a:gd name="T56" fmla="*/ 44 w 88"/>
                <a:gd name="T57" fmla="*/ 116 h 116"/>
                <a:gd name="T58" fmla="*/ 44 w 88"/>
                <a:gd name="T59" fmla="*/ 116 h 116"/>
                <a:gd name="T60" fmla="*/ 38 w 88"/>
                <a:gd name="T61" fmla="*/ 116 h 116"/>
                <a:gd name="T62" fmla="*/ 28 w 88"/>
                <a:gd name="T63" fmla="*/ 114 h 116"/>
                <a:gd name="T64" fmla="*/ 20 w 88"/>
                <a:gd name="T65" fmla="*/ 110 h 116"/>
                <a:gd name="T66" fmla="*/ 12 w 88"/>
                <a:gd name="T67" fmla="*/ 104 h 116"/>
                <a:gd name="T68" fmla="*/ 12 w 88"/>
                <a:gd name="T69" fmla="*/ 104 h 116"/>
                <a:gd name="T70" fmla="*/ 6 w 88"/>
                <a:gd name="T71" fmla="*/ 96 h 116"/>
                <a:gd name="T72" fmla="*/ 2 w 88"/>
                <a:gd name="T73" fmla="*/ 88 h 116"/>
                <a:gd name="T74" fmla="*/ 2 w 88"/>
                <a:gd name="T75" fmla="*/ 80 h 116"/>
                <a:gd name="T76" fmla="*/ 0 w 88"/>
                <a:gd name="T77" fmla="*/ 70 h 116"/>
                <a:gd name="T78" fmla="*/ 0 w 88"/>
                <a:gd name="T79" fmla="*/ 0 h 116"/>
                <a:gd name="T80" fmla="*/ 30 w 88"/>
                <a:gd name="T81"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88" h="116">
                  <a:moveTo>
                    <a:pt x="30" y="0"/>
                  </a:moveTo>
                  <a:lnTo>
                    <a:pt x="30" y="70"/>
                  </a:lnTo>
                  <a:lnTo>
                    <a:pt x="30" y="70"/>
                  </a:lnTo>
                  <a:lnTo>
                    <a:pt x="30" y="76"/>
                  </a:lnTo>
                  <a:lnTo>
                    <a:pt x="32" y="82"/>
                  </a:lnTo>
                  <a:lnTo>
                    <a:pt x="32" y="82"/>
                  </a:lnTo>
                  <a:lnTo>
                    <a:pt x="36" y="88"/>
                  </a:lnTo>
                  <a:lnTo>
                    <a:pt x="40" y="90"/>
                  </a:lnTo>
                  <a:lnTo>
                    <a:pt x="44" y="90"/>
                  </a:lnTo>
                  <a:lnTo>
                    <a:pt x="44" y="90"/>
                  </a:lnTo>
                  <a:lnTo>
                    <a:pt x="50" y="90"/>
                  </a:lnTo>
                  <a:lnTo>
                    <a:pt x="52" y="88"/>
                  </a:lnTo>
                  <a:lnTo>
                    <a:pt x="56" y="84"/>
                  </a:lnTo>
                  <a:lnTo>
                    <a:pt x="56" y="84"/>
                  </a:lnTo>
                  <a:lnTo>
                    <a:pt x="58" y="76"/>
                  </a:lnTo>
                  <a:lnTo>
                    <a:pt x="58" y="70"/>
                  </a:lnTo>
                  <a:lnTo>
                    <a:pt x="58" y="0"/>
                  </a:lnTo>
                  <a:lnTo>
                    <a:pt x="88" y="0"/>
                  </a:lnTo>
                  <a:lnTo>
                    <a:pt x="88" y="70"/>
                  </a:lnTo>
                  <a:lnTo>
                    <a:pt x="88" y="70"/>
                  </a:lnTo>
                  <a:lnTo>
                    <a:pt x="86" y="82"/>
                  </a:lnTo>
                  <a:lnTo>
                    <a:pt x="84" y="90"/>
                  </a:lnTo>
                  <a:lnTo>
                    <a:pt x="82" y="98"/>
                  </a:lnTo>
                  <a:lnTo>
                    <a:pt x="76" y="104"/>
                  </a:lnTo>
                  <a:lnTo>
                    <a:pt x="76" y="104"/>
                  </a:lnTo>
                  <a:lnTo>
                    <a:pt x="70" y="108"/>
                  </a:lnTo>
                  <a:lnTo>
                    <a:pt x="64" y="112"/>
                  </a:lnTo>
                  <a:lnTo>
                    <a:pt x="54" y="116"/>
                  </a:lnTo>
                  <a:lnTo>
                    <a:pt x="44" y="116"/>
                  </a:lnTo>
                  <a:lnTo>
                    <a:pt x="44" y="116"/>
                  </a:lnTo>
                  <a:lnTo>
                    <a:pt x="38" y="116"/>
                  </a:lnTo>
                  <a:lnTo>
                    <a:pt x="28" y="114"/>
                  </a:lnTo>
                  <a:lnTo>
                    <a:pt x="20" y="110"/>
                  </a:lnTo>
                  <a:lnTo>
                    <a:pt x="12" y="104"/>
                  </a:lnTo>
                  <a:lnTo>
                    <a:pt x="12" y="104"/>
                  </a:lnTo>
                  <a:lnTo>
                    <a:pt x="6" y="96"/>
                  </a:lnTo>
                  <a:lnTo>
                    <a:pt x="2" y="88"/>
                  </a:lnTo>
                  <a:lnTo>
                    <a:pt x="2" y="80"/>
                  </a:lnTo>
                  <a:lnTo>
                    <a:pt x="0" y="70"/>
                  </a:lnTo>
                  <a:lnTo>
                    <a:pt x="0" y="0"/>
                  </a:lnTo>
                  <a:lnTo>
                    <a:pt x="3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9" name="Freeform 128"/>
            <p:cNvSpPr>
              <a:spLocks/>
            </p:cNvSpPr>
            <p:nvPr userDrawn="1"/>
          </p:nvSpPr>
          <p:spPr bwMode="auto">
            <a:xfrm>
              <a:off x="6804025" y="1374777"/>
              <a:ext cx="190498" cy="180973"/>
            </a:xfrm>
            <a:custGeom>
              <a:avLst/>
              <a:gdLst>
                <a:gd name="T0" fmla="*/ 0 w 120"/>
                <a:gd name="T1" fmla="*/ 114 h 114"/>
                <a:gd name="T2" fmla="*/ 0 w 120"/>
                <a:gd name="T3" fmla="*/ 0 h 114"/>
                <a:gd name="T4" fmla="*/ 38 w 120"/>
                <a:gd name="T5" fmla="*/ 0 h 114"/>
                <a:gd name="T6" fmla="*/ 60 w 120"/>
                <a:gd name="T7" fmla="*/ 74 h 114"/>
                <a:gd name="T8" fmla="*/ 80 w 120"/>
                <a:gd name="T9" fmla="*/ 0 h 114"/>
                <a:gd name="T10" fmla="*/ 120 w 120"/>
                <a:gd name="T11" fmla="*/ 0 h 114"/>
                <a:gd name="T12" fmla="*/ 120 w 120"/>
                <a:gd name="T13" fmla="*/ 114 h 114"/>
                <a:gd name="T14" fmla="*/ 92 w 120"/>
                <a:gd name="T15" fmla="*/ 114 h 114"/>
                <a:gd name="T16" fmla="*/ 94 w 120"/>
                <a:gd name="T17" fmla="*/ 30 h 114"/>
                <a:gd name="T18" fmla="*/ 70 w 120"/>
                <a:gd name="T19" fmla="*/ 114 h 114"/>
                <a:gd name="T20" fmla="*/ 50 w 120"/>
                <a:gd name="T21" fmla="*/ 114 h 114"/>
                <a:gd name="T22" fmla="*/ 26 w 120"/>
                <a:gd name="T23" fmla="*/ 30 h 114"/>
                <a:gd name="T24" fmla="*/ 26 w 120"/>
                <a:gd name="T25" fmla="*/ 114 h 114"/>
                <a:gd name="T26" fmla="*/ 0 w 120"/>
                <a:gd name="T27"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0" h="114">
                  <a:moveTo>
                    <a:pt x="0" y="114"/>
                  </a:moveTo>
                  <a:lnTo>
                    <a:pt x="0" y="0"/>
                  </a:lnTo>
                  <a:lnTo>
                    <a:pt x="38" y="0"/>
                  </a:lnTo>
                  <a:lnTo>
                    <a:pt x="60" y="74"/>
                  </a:lnTo>
                  <a:lnTo>
                    <a:pt x="80" y="0"/>
                  </a:lnTo>
                  <a:lnTo>
                    <a:pt x="120" y="0"/>
                  </a:lnTo>
                  <a:lnTo>
                    <a:pt x="120" y="114"/>
                  </a:lnTo>
                  <a:lnTo>
                    <a:pt x="92" y="114"/>
                  </a:lnTo>
                  <a:lnTo>
                    <a:pt x="94" y="30"/>
                  </a:lnTo>
                  <a:lnTo>
                    <a:pt x="70" y="114"/>
                  </a:lnTo>
                  <a:lnTo>
                    <a:pt x="50" y="114"/>
                  </a:lnTo>
                  <a:lnTo>
                    <a:pt x="26" y="30"/>
                  </a:lnTo>
                  <a:lnTo>
                    <a:pt x="26" y="114"/>
                  </a:lnTo>
                  <a:lnTo>
                    <a:pt x="0" y="114"/>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0" name="Freeform 129"/>
            <p:cNvSpPr>
              <a:spLocks noEditPoints="1"/>
            </p:cNvSpPr>
            <p:nvPr userDrawn="1"/>
          </p:nvSpPr>
          <p:spPr bwMode="auto">
            <a:xfrm>
              <a:off x="7029451" y="1374777"/>
              <a:ext cx="133349" cy="180973"/>
            </a:xfrm>
            <a:custGeom>
              <a:avLst/>
              <a:gdLst>
                <a:gd name="T0" fmla="*/ 42 w 84"/>
                <a:gd name="T1" fmla="*/ 0 h 114"/>
                <a:gd name="T2" fmla="*/ 58 w 84"/>
                <a:gd name="T3" fmla="*/ 2 h 114"/>
                <a:gd name="T4" fmla="*/ 70 w 84"/>
                <a:gd name="T5" fmla="*/ 8 h 114"/>
                <a:gd name="T6" fmla="*/ 74 w 84"/>
                <a:gd name="T7" fmla="*/ 12 h 114"/>
                <a:gd name="T8" fmla="*/ 78 w 84"/>
                <a:gd name="T9" fmla="*/ 24 h 114"/>
                <a:gd name="T10" fmla="*/ 80 w 84"/>
                <a:gd name="T11" fmla="*/ 30 h 114"/>
                <a:gd name="T12" fmla="*/ 76 w 84"/>
                <a:gd name="T13" fmla="*/ 42 h 114"/>
                <a:gd name="T14" fmla="*/ 66 w 84"/>
                <a:gd name="T15" fmla="*/ 54 h 114"/>
                <a:gd name="T16" fmla="*/ 72 w 84"/>
                <a:gd name="T17" fmla="*/ 56 h 114"/>
                <a:gd name="T18" fmla="*/ 82 w 84"/>
                <a:gd name="T19" fmla="*/ 66 h 114"/>
                <a:gd name="T20" fmla="*/ 84 w 84"/>
                <a:gd name="T21" fmla="*/ 80 h 114"/>
                <a:gd name="T22" fmla="*/ 84 w 84"/>
                <a:gd name="T23" fmla="*/ 86 h 114"/>
                <a:gd name="T24" fmla="*/ 78 w 84"/>
                <a:gd name="T25" fmla="*/ 100 h 114"/>
                <a:gd name="T26" fmla="*/ 74 w 84"/>
                <a:gd name="T27" fmla="*/ 104 h 114"/>
                <a:gd name="T28" fmla="*/ 60 w 84"/>
                <a:gd name="T29" fmla="*/ 112 h 114"/>
                <a:gd name="T30" fmla="*/ 38 w 84"/>
                <a:gd name="T31" fmla="*/ 114 h 114"/>
                <a:gd name="T32" fmla="*/ 0 w 84"/>
                <a:gd name="T33" fmla="*/ 0 h 114"/>
                <a:gd name="T34" fmla="*/ 40 w 84"/>
                <a:gd name="T35" fmla="*/ 44 h 114"/>
                <a:gd name="T36" fmla="*/ 46 w 84"/>
                <a:gd name="T37" fmla="*/ 42 h 114"/>
                <a:gd name="T38" fmla="*/ 50 w 84"/>
                <a:gd name="T39" fmla="*/ 40 h 114"/>
                <a:gd name="T40" fmla="*/ 52 w 84"/>
                <a:gd name="T41" fmla="*/ 34 h 114"/>
                <a:gd name="T42" fmla="*/ 46 w 84"/>
                <a:gd name="T43" fmla="*/ 28 h 114"/>
                <a:gd name="T44" fmla="*/ 40 w 84"/>
                <a:gd name="T45" fmla="*/ 26 h 114"/>
                <a:gd name="T46" fmla="*/ 28 w 84"/>
                <a:gd name="T47" fmla="*/ 44 h 114"/>
                <a:gd name="T48" fmla="*/ 42 w 84"/>
                <a:gd name="T49" fmla="*/ 88 h 114"/>
                <a:gd name="T50" fmla="*/ 46 w 84"/>
                <a:gd name="T51" fmla="*/ 88 h 114"/>
                <a:gd name="T52" fmla="*/ 52 w 84"/>
                <a:gd name="T53" fmla="*/ 88 h 114"/>
                <a:gd name="T54" fmla="*/ 56 w 84"/>
                <a:gd name="T55" fmla="*/ 78 h 114"/>
                <a:gd name="T56" fmla="*/ 56 w 84"/>
                <a:gd name="T57" fmla="*/ 72 h 114"/>
                <a:gd name="T58" fmla="*/ 52 w 84"/>
                <a:gd name="T59" fmla="*/ 70 h 114"/>
                <a:gd name="T60" fmla="*/ 42 w 84"/>
                <a:gd name="T61" fmla="*/ 68 h 114"/>
                <a:gd name="T62" fmla="*/ 28 w 84"/>
                <a:gd name="T63" fmla="*/ 88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4" h="114">
                  <a:moveTo>
                    <a:pt x="0" y="0"/>
                  </a:moveTo>
                  <a:lnTo>
                    <a:pt x="42" y="0"/>
                  </a:lnTo>
                  <a:lnTo>
                    <a:pt x="42" y="0"/>
                  </a:lnTo>
                  <a:lnTo>
                    <a:pt x="58" y="2"/>
                  </a:lnTo>
                  <a:lnTo>
                    <a:pt x="64" y="4"/>
                  </a:lnTo>
                  <a:lnTo>
                    <a:pt x="70" y="8"/>
                  </a:lnTo>
                  <a:lnTo>
                    <a:pt x="70" y="8"/>
                  </a:lnTo>
                  <a:lnTo>
                    <a:pt x="74" y="12"/>
                  </a:lnTo>
                  <a:lnTo>
                    <a:pt x="76" y="18"/>
                  </a:lnTo>
                  <a:lnTo>
                    <a:pt x="78" y="24"/>
                  </a:lnTo>
                  <a:lnTo>
                    <a:pt x="80" y="30"/>
                  </a:lnTo>
                  <a:lnTo>
                    <a:pt x="80" y="30"/>
                  </a:lnTo>
                  <a:lnTo>
                    <a:pt x="78" y="36"/>
                  </a:lnTo>
                  <a:lnTo>
                    <a:pt x="76" y="42"/>
                  </a:lnTo>
                  <a:lnTo>
                    <a:pt x="72" y="48"/>
                  </a:lnTo>
                  <a:lnTo>
                    <a:pt x="66" y="54"/>
                  </a:lnTo>
                  <a:lnTo>
                    <a:pt x="66" y="54"/>
                  </a:lnTo>
                  <a:lnTo>
                    <a:pt x="72" y="56"/>
                  </a:lnTo>
                  <a:lnTo>
                    <a:pt x="76" y="60"/>
                  </a:lnTo>
                  <a:lnTo>
                    <a:pt x="82" y="66"/>
                  </a:lnTo>
                  <a:lnTo>
                    <a:pt x="84" y="74"/>
                  </a:lnTo>
                  <a:lnTo>
                    <a:pt x="84" y="80"/>
                  </a:lnTo>
                  <a:lnTo>
                    <a:pt x="84" y="80"/>
                  </a:lnTo>
                  <a:lnTo>
                    <a:pt x="84" y="86"/>
                  </a:lnTo>
                  <a:lnTo>
                    <a:pt x="82" y="94"/>
                  </a:lnTo>
                  <a:lnTo>
                    <a:pt x="78" y="100"/>
                  </a:lnTo>
                  <a:lnTo>
                    <a:pt x="74" y="104"/>
                  </a:lnTo>
                  <a:lnTo>
                    <a:pt x="74" y="104"/>
                  </a:lnTo>
                  <a:lnTo>
                    <a:pt x="66" y="110"/>
                  </a:lnTo>
                  <a:lnTo>
                    <a:pt x="60" y="112"/>
                  </a:lnTo>
                  <a:lnTo>
                    <a:pt x="50" y="114"/>
                  </a:lnTo>
                  <a:lnTo>
                    <a:pt x="38" y="114"/>
                  </a:lnTo>
                  <a:lnTo>
                    <a:pt x="0" y="114"/>
                  </a:lnTo>
                  <a:lnTo>
                    <a:pt x="0" y="0"/>
                  </a:lnTo>
                  <a:close/>
                  <a:moveTo>
                    <a:pt x="28" y="44"/>
                  </a:moveTo>
                  <a:lnTo>
                    <a:pt x="40" y="44"/>
                  </a:lnTo>
                  <a:lnTo>
                    <a:pt x="40" y="44"/>
                  </a:lnTo>
                  <a:lnTo>
                    <a:pt x="46" y="42"/>
                  </a:lnTo>
                  <a:lnTo>
                    <a:pt x="46" y="42"/>
                  </a:lnTo>
                  <a:lnTo>
                    <a:pt x="50" y="40"/>
                  </a:lnTo>
                  <a:lnTo>
                    <a:pt x="52" y="34"/>
                  </a:lnTo>
                  <a:lnTo>
                    <a:pt x="52" y="34"/>
                  </a:lnTo>
                  <a:lnTo>
                    <a:pt x="50" y="30"/>
                  </a:lnTo>
                  <a:lnTo>
                    <a:pt x="46" y="28"/>
                  </a:lnTo>
                  <a:lnTo>
                    <a:pt x="46" y="28"/>
                  </a:lnTo>
                  <a:lnTo>
                    <a:pt x="40" y="26"/>
                  </a:lnTo>
                  <a:lnTo>
                    <a:pt x="28" y="26"/>
                  </a:lnTo>
                  <a:lnTo>
                    <a:pt x="28" y="44"/>
                  </a:lnTo>
                  <a:close/>
                  <a:moveTo>
                    <a:pt x="28" y="88"/>
                  </a:moveTo>
                  <a:lnTo>
                    <a:pt x="42" y="88"/>
                  </a:lnTo>
                  <a:lnTo>
                    <a:pt x="42" y="88"/>
                  </a:lnTo>
                  <a:lnTo>
                    <a:pt x="46" y="88"/>
                  </a:lnTo>
                  <a:lnTo>
                    <a:pt x="52" y="88"/>
                  </a:lnTo>
                  <a:lnTo>
                    <a:pt x="52" y="88"/>
                  </a:lnTo>
                  <a:lnTo>
                    <a:pt x="56" y="84"/>
                  </a:lnTo>
                  <a:lnTo>
                    <a:pt x="56" y="78"/>
                  </a:lnTo>
                  <a:lnTo>
                    <a:pt x="56" y="78"/>
                  </a:lnTo>
                  <a:lnTo>
                    <a:pt x="56" y="72"/>
                  </a:lnTo>
                  <a:lnTo>
                    <a:pt x="52" y="70"/>
                  </a:lnTo>
                  <a:lnTo>
                    <a:pt x="52" y="70"/>
                  </a:lnTo>
                  <a:lnTo>
                    <a:pt x="46" y="68"/>
                  </a:lnTo>
                  <a:lnTo>
                    <a:pt x="42" y="68"/>
                  </a:lnTo>
                  <a:lnTo>
                    <a:pt x="28" y="68"/>
                  </a:lnTo>
                  <a:lnTo>
                    <a:pt x="28" y="8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1" name="Rectangle 130"/>
            <p:cNvSpPr>
              <a:spLocks noChangeArrowheads="1"/>
            </p:cNvSpPr>
            <p:nvPr userDrawn="1"/>
          </p:nvSpPr>
          <p:spPr bwMode="auto">
            <a:xfrm>
              <a:off x="7188202" y="1374777"/>
              <a:ext cx="47623" cy="180973"/>
            </a:xfrm>
            <a:prstGeom prst="rect">
              <a:avLst/>
            </a:prstGeom>
            <a:solidFill>
              <a:srgbClr val="1C01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2" name="Freeform 131"/>
            <p:cNvSpPr>
              <a:spLocks noEditPoints="1"/>
            </p:cNvSpPr>
            <p:nvPr userDrawn="1"/>
          </p:nvSpPr>
          <p:spPr bwMode="auto">
            <a:xfrm>
              <a:off x="7258052" y="1374777"/>
              <a:ext cx="177797" cy="180973"/>
            </a:xfrm>
            <a:custGeom>
              <a:avLst/>
              <a:gdLst>
                <a:gd name="T0" fmla="*/ 30 w 112"/>
                <a:gd name="T1" fmla="*/ 114 h 114"/>
                <a:gd name="T2" fmla="*/ 0 w 112"/>
                <a:gd name="T3" fmla="*/ 114 h 114"/>
                <a:gd name="T4" fmla="*/ 44 w 112"/>
                <a:gd name="T5" fmla="*/ 0 h 114"/>
                <a:gd name="T6" fmla="*/ 70 w 112"/>
                <a:gd name="T7" fmla="*/ 0 h 114"/>
                <a:gd name="T8" fmla="*/ 112 w 112"/>
                <a:gd name="T9" fmla="*/ 114 h 114"/>
                <a:gd name="T10" fmla="*/ 82 w 112"/>
                <a:gd name="T11" fmla="*/ 114 h 114"/>
                <a:gd name="T12" fmla="*/ 76 w 112"/>
                <a:gd name="T13" fmla="*/ 98 h 114"/>
                <a:gd name="T14" fmla="*/ 36 w 112"/>
                <a:gd name="T15" fmla="*/ 98 h 114"/>
                <a:gd name="T16" fmla="*/ 30 w 112"/>
                <a:gd name="T17" fmla="*/ 114 h 114"/>
                <a:gd name="T18" fmla="*/ 56 w 112"/>
                <a:gd name="T19" fmla="*/ 34 h 114"/>
                <a:gd name="T20" fmla="*/ 44 w 112"/>
                <a:gd name="T21" fmla="*/ 74 h 114"/>
                <a:gd name="T22" fmla="*/ 68 w 112"/>
                <a:gd name="T23" fmla="*/ 74 h 114"/>
                <a:gd name="T24" fmla="*/ 56 w 112"/>
                <a:gd name="T25" fmla="*/ 3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2" h="114">
                  <a:moveTo>
                    <a:pt x="30" y="114"/>
                  </a:moveTo>
                  <a:lnTo>
                    <a:pt x="0" y="114"/>
                  </a:lnTo>
                  <a:lnTo>
                    <a:pt x="44" y="0"/>
                  </a:lnTo>
                  <a:lnTo>
                    <a:pt x="70" y="0"/>
                  </a:lnTo>
                  <a:lnTo>
                    <a:pt x="112" y="114"/>
                  </a:lnTo>
                  <a:lnTo>
                    <a:pt x="82" y="114"/>
                  </a:lnTo>
                  <a:lnTo>
                    <a:pt x="76" y="98"/>
                  </a:lnTo>
                  <a:lnTo>
                    <a:pt x="36" y="98"/>
                  </a:lnTo>
                  <a:lnTo>
                    <a:pt x="30" y="114"/>
                  </a:lnTo>
                  <a:close/>
                  <a:moveTo>
                    <a:pt x="56" y="34"/>
                  </a:moveTo>
                  <a:lnTo>
                    <a:pt x="44" y="74"/>
                  </a:lnTo>
                  <a:lnTo>
                    <a:pt x="68" y="74"/>
                  </a:lnTo>
                  <a:lnTo>
                    <a:pt x="56" y="34"/>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3" name="Freeform 132"/>
            <p:cNvSpPr>
              <a:spLocks noEditPoints="1"/>
            </p:cNvSpPr>
            <p:nvPr userDrawn="1"/>
          </p:nvSpPr>
          <p:spPr bwMode="auto">
            <a:xfrm>
              <a:off x="1746251" y="3419475"/>
              <a:ext cx="298451" cy="342899"/>
            </a:xfrm>
            <a:custGeom>
              <a:avLst/>
              <a:gdLst>
                <a:gd name="T0" fmla="*/ 0 w 188"/>
                <a:gd name="T1" fmla="*/ 0 h 216"/>
                <a:gd name="T2" fmla="*/ 72 w 188"/>
                <a:gd name="T3" fmla="*/ 0 h 216"/>
                <a:gd name="T4" fmla="*/ 72 w 188"/>
                <a:gd name="T5" fmla="*/ 0 h 216"/>
                <a:gd name="T6" fmla="*/ 94 w 188"/>
                <a:gd name="T7" fmla="*/ 0 h 216"/>
                <a:gd name="T8" fmla="*/ 106 w 188"/>
                <a:gd name="T9" fmla="*/ 2 h 216"/>
                <a:gd name="T10" fmla="*/ 118 w 188"/>
                <a:gd name="T11" fmla="*/ 4 h 216"/>
                <a:gd name="T12" fmla="*/ 132 w 188"/>
                <a:gd name="T13" fmla="*/ 10 h 216"/>
                <a:gd name="T14" fmla="*/ 144 w 188"/>
                <a:gd name="T15" fmla="*/ 16 h 216"/>
                <a:gd name="T16" fmla="*/ 156 w 188"/>
                <a:gd name="T17" fmla="*/ 26 h 216"/>
                <a:gd name="T18" fmla="*/ 168 w 188"/>
                <a:gd name="T19" fmla="*/ 40 h 216"/>
                <a:gd name="T20" fmla="*/ 168 w 188"/>
                <a:gd name="T21" fmla="*/ 40 h 216"/>
                <a:gd name="T22" fmla="*/ 178 w 188"/>
                <a:gd name="T23" fmla="*/ 56 h 216"/>
                <a:gd name="T24" fmla="*/ 184 w 188"/>
                <a:gd name="T25" fmla="*/ 72 h 216"/>
                <a:gd name="T26" fmla="*/ 188 w 188"/>
                <a:gd name="T27" fmla="*/ 90 h 216"/>
                <a:gd name="T28" fmla="*/ 188 w 188"/>
                <a:gd name="T29" fmla="*/ 108 h 216"/>
                <a:gd name="T30" fmla="*/ 188 w 188"/>
                <a:gd name="T31" fmla="*/ 108 h 216"/>
                <a:gd name="T32" fmla="*/ 186 w 188"/>
                <a:gd name="T33" fmla="*/ 130 h 216"/>
                <a:gd name="T34" fmla="*/ 182 w 188"/>
                <a:gd name="T35" fmla="*/ 150 h 216"/>
                <a:gd name="T36" fmla="*/ 174 w 188"/>
                <a:gd name="T37" fmla="*/ 168 h 216"/>
                <a:gd name="T38" fmla="*/ 164 w 188"/>
                <a:gd name="T39" fmla="*/ 184 h 216"/>
                <a:gd name="T40" fmla="*/ 156 w 188"/>
                <a:gd name="T41" fmla="*/ 192 h 216"/>
                <a:gd name="T42" fmla="*/ 148 w 188"/>
                <a:gd name="T43" fmla="*/ 198 h 216"/>
                <a:gd name="T44" fmla="*/ 138 w 188"/>
                <a:gd name="T45" fmla="*/ 204 h 216"/>
                <a:gd name="T46" fmla="*/ 128 w 188"/>
                <a:gd name="T47" fmla="*/ 208 h 216"/>
                <a:gd name="T48" fmla="*/ 118 w 188"/>
                <a:gd name="T49" fmla="*/ 212 h 216"/>
                <a:gd name="T50" fmla="*/ 104 w 188"/>
                <a:gd name="T51" fmla="*/ 214 h 216"/>
                <a:gd name="T52" fmla="*/ 90 w 188"/>
                <a:gd name="T53" fmla="*/ 216 h 216"/>
                <a:gd name="T54" fmla="*/ 76 w 188"/>
                <a:gd name="T55" fmla="*/ 216 h 216"/>
                <a:gd name="T56" fmla="*/ 0 w 188"/>
                <a:gd name="T57" fmla="*/ 216 h 216"/>
                <a:gd name="T58" fmla="*/ 0 w 188"/>
                <a:gd name="T59" fmla="*/ 0 h 216"/>
                <a:gd name="T60" fmla="*/ 56 w 188"/>
                <a:gd name="T61" fmla="*/ 168 h 216"/>
                <a:gd name="T62" fmla="*/ 80 w 188"/>
                <a:gd name="T63" fmla="*/ 168 h 216"/>
                <a:gd name="T64" fmla="*/ 80 w 188"/>
                <a:gd name="T65" fmla="*/ 168 h 216"/>
                <a:gd name="T66" fmla="*/ 94 w 188"/>
                <a:gd name="T67" fmla="*/ 166 h 216"/>
                <a:gd name="T68" fmla="*/ 106 w 188"/>
                <a:gd name="T69" fmla="*/ 164 h 216"/>
                <a:gd name="T70" fmla="*/ 114 w 188"/>
                <a:gd name="T71" fmla="*/ 158 h 216"/>
                <a:gd name="T72" fmla="*/ 122 w 188"/>
                <a:gd name="T73" fmla="*/ 150 h 216"/>
                <a:gd name="T74" fmla="*/ 126 w 188"/>
                <a:gd name="T75" fmla="*/ 140 h 216"/>
                <a:gd name="T76" fmla="*/ 130 w 188"/>
                <a:gd name="T77" fmla="*/ 130 h 216"/>
                <a:gd name="T78" fmla="*/ 132 w 188"/>
                <a:gd name="T79" fmla="*/ 120 h 216"/>
                <a:gd name="T80" fmla="*/ 132 w 188"/>
                <a:gd name="T81" fmla="*/ 108 h 216"/>
                <a:gd name="T82" fmla="*/ 132 w 188"/>
                <a:gd name="T83" fmla="*/ 108 h 216"/>
                <a:gd name="T84" fmla="*/ 132 w 188"/>
                <a:gd name="T85" fmla="*/ 98 h 216"/>
                <a:gd name="T86" fmla="*/ 130 w 188"/>
                <a:gd name="T87" fmla="*/ 88 h 216"/>
                <a:gd name="T88" fmla="*/ 126 w 188"/>
                <a:gd name="T89" fmla="*/ 78 h 216"/>
                <a:gd name="T90" fmla="*/ 122 w 188"/>
                <a:gd name="T91" fmla="*/ 68 h 216"/>
                <a:gd name="T92" fmla="*/ 122 w 188"/>
                <a:gd name="T93" fmla="*/ 68 h 216"/>
                <a:gd name="T94" fmla="*/ 116 w 188"/>
                <a:gd name="T95" fmla="*/ 62 h 216"/>
                <a:gd name="T96" fmla="*/ 108 w 188"/>
                <a:gd name="T97" fmla="*/ 54 h 216"/>
                <a:gd name="T98" fmla="*/ 96 w 188"/>
                <a:gd name="T99" fmla="*/ 50 h 216"/>
                <a:gd name="T100" fmla="*/ 80 w 188"/>
                <a:gd name="T101" fmla="*/ 48 h 216"/>
                <a:gd name="T102" fmla="*/ 56 w 188"/>
                <a:gd name="T103" fmla="*/ 48 h 216"/>
                <a:gd name="T104" fmla="*/ 56 w 188"/>
                <a:gd name="T105" fmla="*/ 168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88" h="216">
                  <a:moveTo>
                    <a:pt x="0" y="0"/>
                  </a:moveTo>
                  <a:lnTo>
                    <a:pt x="72" y="0"/>
                  </a:lnTo>
                  <a:lnTo>
                    <a:pt x="72" y="0"/>
                  </a:lnTo>
                  <a:lnTo>
                    <a:pt x="94" y="0"/>
                  </a:lnTo>
                  <a:lnTo>
                    <a:pt x="106" y="2"/>
                  </a:lnTo>
                  <a:lnTo>
                    <a:pt x="118" y="4"/>
                  </a:lnTo>
                  <a:lnTo>
                    <a:pt x="132" y="10"/>
                  </a:lnTo>
                  <a:lnTo>
                    <a:pt x="144" y="16"/>
                  </a:lnTo>
                  <a:lnTo>
                    <a:pt x="156" y="26"/>
                  </a:lnTo>
                  <a:lnTo>
                    <a:pt x="168" y="40"/>
                  </a:lnTo>
                  <a:lnTo>
                    <a:pt x="168" y="40"/>
                  </a:lnTo>
                  <a:lnTo>
                    <a:pt x="178" y="56"/>
                  </a:lnTo>
                  <a:lnTo>
                    <a:pt x="184" y="72"/>
                  </a:lnTo>
                  <a:lnTo>
                    <a:pt x="188" y="90"/>
                  </a:lnTo>
                  <a:lnTo>
                    <a:pt x="188" y="108"/>
                  </a:lnTo>
                  <a:lnTo>
                    <a:pt x="188" y="108"/>
                  </a:lnTo>
                  <a:lnTo>
                    <a:pt x="186" y="130"/>
                  </a:lnTo>
                  <a:lnTo>
                    <a:pt x="182" y="150"/>
                  </a:lnTo>
                  <a:lnTo>
                    <a:pt x="174" y="168"/>
                  </a:lnTo>
                  <a:lnTo>
                    <a:pt x="164" y="184"/>
                  </a:lnTo>
                  <a:lnTo>
                    <a:pt x="156" y="192"/>
                  </a:lnTo>
                  <a:lnTo>
                    <a:pt x="148" y="198"/>
                  </a:lnTo>
                  <a:lnTo>
                    <a:pt x="138" y="204"/>
                  </a:lnTo>
                  <a:lnTo>
                    <a:pt x="128" y="208"/>
                  </a:lnTo>
                  <a:lnTo>
                    <a:pt x="118" y="212"/>
                  </a:lnTo>
                  <a:lnTo>
                    <a:pt x="104" y="214"/>
                  </a:lnTo>
                  <a:lnTo>
                    <a:pt x="90" y="216"/>
                  </a:lnTo>
                  <a:lnTo>
                    <a:pt x="76" y="216"/>
                  </a:lnTo>
                  <a:lnTo>
                    <a:pt x="0" y="216"/>
                  </a:lnTo>
                  <a:lnTo>
                    <a:pt x="0" y="0"/>
                  </a:lnTo>
                  <a:close/>
                  <a:moveTo>
                    <a:pt x="56" y="168"/>
                  </a:moveTo>
                  <a:lnTo>
                    <a:pt x="80" y="168"/>
                  </a:lnTo>
                  <a:lnTo>
                    <a:pt x="80" y="168"/>
                  </a:lnTo>
                  <a:lnTo>
                    <a:pt x="94" y="166"/>
                  </a:lnTo>
                  <a:lnTo>
                    <a:pt x="106" y="164"/>
                  </a:lnTo>
                  <a:lnTo>
                    <a:pt x="114" y="158"/>
                  </a:lnTo>
                  <a:lnTo>
                    <a:pt x="122" y="150"/>
                  </a:lnTo>
                  <a:lnTo>
                    <a:pt x="126" y="140"/>
                  </a:lnTo>
                  <a:lnTo>
                    <a:pt x="130" y="130"/>
                  </a:lnTo>
                  <a:lnTo>
                    <a:pt x="132" y="120"/>
                  </a:lnTo>
                  <a:lnTo>
                    <a:pt x="132" y="108"/>
                  </a:lnTo>
                  <a:lnTo>
                    <a:pt x="132" y="108"/>
                  </a:lnTo>
                  <a:lnTo>
                    <a:pt x="132" y="98"/>
                  </a:lnTo>
                  <a:lnTo>
                    <a:pt x="130" y="88"/>
                  </a:lnTo>
                  <a:lnTo>
                    <a:pt x="126" y="78"/>
                  </a:lnTo>
                  <a:lnTo>
                    <a:pt x="122" y="68"/>
                  </a:lnTo>
                  <a:lnTo>
                    <a:pt x="122" y="68"/>
                  </a:lnTo>
                  <a:lnTo>
                    <a:pt x="116" y="62"/>
                  </a:lnTo>
                  <a:lnTo>
                    <a:pt x="108" y="54"/>
                  </a:lnTo>
                  <a:lnTo>
                    <a:pt x="96" y="50"/>
                  </a:lnTo>
                  <a:lnTo>
                    <a:pt x="80" y="48"/>
                  </a:lnTo>
                  <a:lnTo>
                    <a:pt x="56" y="48"/>
                  </a:lnTo>
                  <a:lnTo>
                    <a:pt x="56" y="16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4" name="Freeform 133"/>
            <p:cNvSpPr>
              <a:spLocks/>
            </p:cNvSpPr>
            <p:nvPr userDrawn="1"/>
          </p:nvSpPr>
          <p:spPr bwMode="auto">
            <a:xfrm>
              <a:off x="2098676" y="3419475"/>
              <a:ext cx="193674" cy="342899"/>
            </a:xfrm>
            <a:custGeom>
              <a:avLst/>
              <a:gdLst>
                <a:gd name="T0" fmla="*/ 0 w 122"/>
                <a:gd name="T1" fmla="*/ 0 h 216"/>
                <a:gd name="T2" fmla="*/ 122 w 122"/>
                <a:gd name="T3" fmla="*/ 0 h 216"/>
                <a:gd name="T4" fmla="*/ 122 w 122"/>
                <a:gd name="T5" fmla="*/ 48 h 216"/>
                <a:gd name="T6" fmla="*/ 56 w 122"/>
                <a:gd name="T7" fmla="*/ 48 h 216"/>
                <a:gd name="T8" fmla="*/ 56 w 122"/>
                <a:gd name="T9" fmla="*/ 82 h 216"/>
                <a:gd name="T10" fmla="*/ 120 w 122"/>
                <a:gd name="T11" fmla="*/ 82 h 216"/>
                <a:gd name="T12" fmla="*/ 120 w 122"/>
                <a:gd name="T13" fmla="*/ 130 h 216"/>
                <a:gd name="T14" fmla="*/ 56 w 122"/>
                <a:gd name="T15" fmla="*/ 130 h 216"/>
                <a:gd name="T16" fmla="*/ 56 w 122"/>
                <a:gd name="T17" fmla="*/ 168 h 216"/>
                <a:gd name="T18" fmla="*/ 122 w 122"/>
                <a:gd name="T19" fmla="*/ 168 h 216"/>
                <a:gd name="T20" fmla="*/ 122 w 122"/>
                <a:gd name="T21" fmla="*/ 216 h 216"/>
                <a:gd name="T22" fmla="*/ 0 w 122"/>
                <a:gd name="T23" fmla="*/ 216 h 216"/>
                <a:gd name="T24" fmla="*/ 0 w 122"/>
                <a:gd name="T25"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2" h="216">
                  <a:moveTo>
                    <a:pt x="0" y="0"/>
                  </a:moveTo>
                  <a:lnTo>
                    <a:pt x="122" y="0"/>
                  </a:lnTo>
                  <a:lnTo>
                    <a:pt x="122" y="48"/>
                  </a:lnTo>
                  <a:lnTo>
                    <a:pt x="56" y="48"/>
                  </a:lnTo>
                  <a:lnTo>
                    <a:pt x="56" y="82"/>
                  </a:lnTo>
                  <a:lnTo>
                    <a:pt x="120" y="82"/>
                  </a:lnTo>
                  <a:lnTo>
                    <a:pt x="120" y="130"/>
                  </a:lnTo>
                  <a:lnTo>
                    <a:pt x="56" y="130"/>
                  </a:lnTo>
                  <a:lnTo>
                    <a:pt x="56" y="168"/>
                  </a:lnTo>
                  <a:lnTo>
                    <a:pt x="122" y="168"/>
                  </a:lnTo>
                  <a:lnTo>
                    <a:pt x="122" y="216"/>
                  </a:lnTo>
                  <a:lnTo>
                    <a:pt x="0" y="216"/>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5" name="Freeform 134"/>
            <p:cNvSpPr>
              <a:spLocks noEditPoints="1"/>
            </p:cNvSpPr>
            <p:nvPr userDrawn="1"/>
          </p:nvSpPr>
          <p:spPr bwMode="auto">
            <a:xfrm>
              <a:off x="2349498" y="3419475"/>
              <a:ext cx="260348" cy="342899"/>
            </a:xfrm>
            <a:custGeom>
              <a:avLst/>
              <a:gdLst>
                <a:gd name="T0" fmla="*/ 72 w 164"/>
                <a:gd name="T1" fmla="*/ 0 h 216"/>
                <a:gd name="T2" fmla="*/ 72 w 164"/>
                <a:gd name="T3" fmla="*/ 0 h 216"/>
                <a:gd name="T4" fmla="*/ 98 w 164"/>
                <a:gd name="T5" fmla="*/ 0 h 216"/>
                <a:gd name="T6" fmla="*/ 116 w 164"/>
                <a:gd name="T7" fmla="*/ 4 h 216"/>
                <a:gd name="T8" fmla="*/ 128 w 164"/>
                <a:gd name="T9" fmla="*/ 8 h 216"/>
                <a:gd name="T10" fmla="*/ 138 w 164"/>
                <a:gd name="T11" fmla="*/ 16 h 216"/>
                <a:gd name="T12" fmla="*/ 138 w 164"/>
                <a:gd name="T13" fmla="*/ 16 h 216"/>
                <a:gd name="T14" fmla="*/ 150 w 164"/>
                <a:gd name="T15" fmla="*/ 28 h 216"/>
                <a:gd name="T16" fmla="*/ 158 w 164"/>
                <a:gd name="T17" fmla="*/ 42 h 216"/>
                <a:gd name="T18" fmla="*/ 162 w 164"/>
                <a:gd name="T19" fmla="*/ 56 h 216"/>
                <a:gd name="T20" fmla="*/ 164 w 164"/>
                <a:gd name="T21" fmla="*/ 72 h 216"/>
                <a:gd name="T22" fmla="*/ 164 w 164"/>
                <a:gd name="T23" fmla="*/ 72 h 216"/>
                <a:gd name="T24" fmla="*/ 162 w 164"/>
                <a:gd name="T25" fmla="*/ 90 h 216"/>
                <a:gd name="T26" fmla="*/ 158 w 164"/>
                <a:gd name="T27" fmla="*/ 106 h 216"/>
                <a:gd name="T28" fmla="*/ 150 w 164"/>
                <a:gd name="T29" fmla="*/ 120 h 216"/>
                <a:gd name="T30" fmla="*/ 142 w 164"/>
                <a:gd name="T31" fmla="*/ 130 h 216"/>
                <a:gd name="T32" fmla="*/ 142 w 164"/>
                <a:gd name="T33" fmla="*/ 130 h 216"/>
                <a:gd name="T34" fmla="*/ 130 w 164"/>
                <a:gd name="T35" fmla="*/ 138 h 216"/>
                <a:gd name="T36" fmla="*/ 116 w 164"/>
                <a:gd name="T37" fmla="*/ 144 h 216"/>
                <a:gd name="T38" fmla="*/ 100 w 164"/>
                <a:gd name="T39" fmla="*/ 148 h 216"/>
                <a:gd name="T40" fmla="*/ 78 w 164"/>
                <a:gd name="T41" fmla="*/ 148 h 216"/>
                <a:gd name="T42" fmla="*/ 56 w 164"/>
                <a:gd name="T43" fmla="*/ 148 h 216"/>
                <a:gd name="T44" fmla="*/ 56 w 164"/>
                <a:gd name="T45" fmla="*/ 216 h 216"/>
                <a:gd name="T46" fmla="*/ 0 w 164"/>
                <a:gd name="T47" fmla="*/ 216 h 216"/>
                <a:gd name="T48" fmla="*/ 0 w 164"/>
                <a:gd name="T49" fmla="*/ 0 h 216"/>
                <a:gd name="T50" fmla="*/ 72 w 164"/>
                <a:gd name="T51" fmla="*/ 0 h 216"/>
                <a:gd name="T52" fmla="*/ 56 w 164"/>
                <a:gd name="T53" fmla="*/ 100 h 216"/>
                <a:gd name="T54" fmla="*/ 76 w 164"/>
                <a:gd name="T55" fmla="*/ 100 h 216"/>
                <a:gd name="T56" fmla="*/ 76 w 164"/>
                <a:gd name="T57" fmla="*/ 100 h 216"/>
                <a:gd name="T58" fmla="*/ 86 w 164"/>
                <a:gd name="T59" fmla="*/ 100 h 216"/>
                <a:gd name="T60" fmla="*/ 98 w 164"/>
                <a:gd name="T61" fmla="*/ 96 h 216"/>
                <a:gd name="T62" fmla="*/ 98 w 164"/>
                <a:gd name="T63" fmla="*/ 96 h 216"/>
                <a:gd name="T64" fmla="*/ 102 w 164"/>
                <a:gd name="T65" fmla="*/ 94 h 216"/>
                <a:gd name="T66" fmla="*/ 106 w 164"/>
                <a:gd name="T67" fmla="*/ 88 h 216"/>
                <a:gd name="T68" fmla="*/ 110 w 164"/>
                <a:gd name="T69" fmla="*/ 82 h 216"/>
                <a:gd name="T70" fmla="*/ 110 w 164"/>
                <a:gd name="T71" fmla="*/ 74 h 216"/>
                <a:gd name="T72" fmla="*/ 110 w 164"/>
                <a:gd name="T73" fmla="*/ 74 h 216"/>
                <a:gd name="T74" fmla="*/ 110 w 164"/>
                <a:gd name="T75" fmla="*/ 66 h 216"/>
                <a:gd name="T76" fmla="*/ 106 w 164"/>
                <a:gd name="T77" fmla="*/ 58 h 216"/>
                <a:gd name="T78" fmla="*/ 102 w 164"/>
                <a:gd name="T79" fmla="*/ 54 h 216"/>
                <a:gd name="T80" fmla="*/ 98 w 164"/>
                <a:gd name="T81" fmla="*/ 52 h 216"/>
                <a:gd name="T82" fmla="*/ 98 w 164"/>
                <a:gd name="T83" fmla="*/ 52 h 216"/>
                <a:gd name="T84" fmla="*/ 86 w 164"/>
                <a:gd name="T85" fmla="*/ 48 h 216"/>
                <a:gd name="T86" fmla="*/ 74 w 164"/>
                <a:gd name="T87" fmla="*/ 48 h 216"/>
                <a:gd name="T88" fmla="*/ 56 w 164"/>
                <a:gd name="T89" fmla="*/ 48 h 216"/>
                <a:gd name="T90" fmla="*/ 56 w 164"/>
                <a:gd name="T91" fmla="*/ 10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4" h="216">
                  <a:moveTo>
                    <a:pt x="72" y="0"/>
                  </a:moveTo>
                  <a:lnTo>
                    <a:pt x="72" y="0"/>
                  </a:lnTo>
                  <a:lnTo>
                    <a:pt x="98" y="0"/>
                  </a:lnTo>
                  <a:lnTo>
                    <a:pt x="116" y="4"/>
                  </a:lnTo>
                  <a:lnTo>
                    <a:pt x="128" y="8"/>
                  </a:lnTo>
                  <a:lnTo>
                    <a:pt x="138" y="16"/>
                  </a:lnTo>
                  <a:lnTo>
                    <a:pt x="138" y="16"/>
                  </a:lnTo>
                  <a:lnTo>
                    <a:pt x="150" y="28"/>
                  </a:lnTo>
                  <a:lnTo>
                    <a:pt x="158" y="42"/>
                  </a:lnTo>
                  <a:lnTo>
                    <a:pt x="162" y="56"/>
                  </a:lnTo>
                  <a:lnTo>
                    <a:pt x="164" y="72"/>
                  </a:lnTo>
                  <a:lnTo>
                    <a:pt x="164" y="72"/>
                  </a:lnTo>
                  <a:lnTo>
                    <a:pt x="162" y="90"/>
                  </a:lnTo>
                  <a:lnTo>
                    <a:pt x="158" y="106"/>
                  </a:lnTo>
                  <a:lnTo>
                    <a:pt x="150" y="120"/>
                  </a:lnTo>
                  <a:lnTo>
                    <a:pt x="142" y="130"/>
                  </a:lnTo>
                  <a:lnTo>
                    <a:pt x="142" y="130"/>
                  </a:lnTo>
                  <a:lnTo>
                    <a:pt x="130" y="138"/>
                  </a:lnTo>
                  <a:lnTo>
                    <a:pt x="116" y="144"/>
                  </a:lnTo>
                  <a:lnTo>
                    <a:pt x="100" y="148"/>
                  </a:lnTo>
                  <a:lnTo>
                    <a:pt x="78" y="148"/>
                  </a:lnTo>
                  <a:lnTo>
                    <a:pt x="56" y="148"/>
                  </a:lnTo>
                  <a:lnTo>
                    <a:pt x="56" y="216"/>
                  </a:lnTo>
                  <a:lnTo>
                    <a:pt x="0" y="216"/>
                  </a:lnTo>
                  <a:lnTo>
                    <a:pt x="0" y="0"/>
                  </a:lnTo>
                  <a:lnTo>
                    <a:pt x="72" y="0"/>
                  </a:lnTo>
                  <a:close/>
                  <a:moveTo>
                    <a:pt x="56" y="100"/>
                  </a:moveTo>
                  <a:lnTo>
                    <a:pt x="76" y="100"/>
                  </a:lnTo>
                  <a:lnTo>
                    <a:pt x="76" y="100"/>
                  </a:lnTo>
                  <a:lnTo>
                    <a:pt x="86" y="100"/>
                  </a:lnTo>
                  <a:lnTo>
                    <a:pt x="98" y="96"/>
                  </a:lnTo>
                  <a:lnTo>
                    <a:pt x="98" y="96"/>
                  </a:lnTo>
                  <a:lnTo>
                    <a:pt x="102" y="94"/>
                  </a:lnTo>
                  <a:lnTo>
                    <a:pt x="106" y="88"/>
                  </a:lnTo>
                  <a:lnTo>
                    <a:pt x="110" y="82"/>
                  </a:lnTo>
                  <a:lnTo>
                    <a:pt x="110" y="74"/>
                  </a:lnTo>
                  <a:lnTo>
                    <a:pt x="110" y="74"/>
                  </a:lnTo>
                  <a:lnTo>
                    <a:pt x="110" y="66"/>
                  </a:lnTo>
                  <a:lnTo>
                    <a:pt x="106" y="58"/>
                  </a:lnTo>
                  <a:lnTo>
                    <a:pt x="102" y="54"/>
                  </a:lnTo>
                  <a:lnTo>
                    <a:pt x="98" y="52"/>
                  </a:lnTo>
                  <a:lnTo>
                    <a:pt x="98" y="52"/>
                  </a:lnTo>
                  <a:lnTo>
                    <a:pt x="86" y="48"/>
                  </a:lnTo>
                  <a:lnTo>
                    <a:pt x="74" y="48"/>
                  </a:lnTo>
                  <a:lnTo>
                    <a:pt x="56" y="48"/>
                  </a:lnTo>
                  <a:lnTo>
                    <a:pt x="56" y="10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6" name="Freeform 135"/>
            <p:cNvSpPr>
              <a:spLocks noEditPoints="1"/>
            </p:cNvSpPr>
            <p:nvPr userDrawn="1"/>
          </p:nvSpPr>
          <p:spPr bwMode="auto">
            <a:xfrm>
              <a:off x="2584450" y="3419475"/>
              <a:ext cx="342899" cy="342899"/>
            </a:xfrm>
            <a:custGeom>
              <a:avLst/>
              <a:gdLst>
                <a:gd name="T0" fmla="*/ 60 w 216"/>
                <a:gd name="T1" fmla="*/ 216 h 216"/>
                <a:gd name="T2" fmla="*/ 0 w 216"/>
                <a:gd name="T3" fmla="*/ 216 h 216"/>
                <a:gd name="T4" fmla="*/ 86 w 216"/>
                <a:gd name="T5" fmla="*/ 0 h 216"/>
                <a:gd name="T6" fmla="*/ 134 w 216"/>
                <a:gd name="T7" fmla="*/ 0 h 216"/>
                <a:gd name="T8" fmla="*/ 216 w 216"/>
                <a:gd name="T9" fmla="*/ 216 h 216"/>
                <a:gd name="T10" fmla="*/ 156 w 216"/>
                <a:gd name="T11" fmla="*/ 216 h 216"/>
                <a:gd name="T12" fmla="*/ 146 w 216"/>
                <a:gd name="T13" fmla="*/ 186 h 216"/>
                <a:gd name="T14" fmla="*/ 70 w 216"/>
                <a:gd name="T15" fmla="*/ 186 h 216"/>
                <a:gd name="T16" fmla="*/ 60 w 216"/>
                <a:gd name="T17" fmla="*/ 216 h 216"/>
                <a:gd name="T18" fmla="*/ 106 w 216"/>
                <a:gd name="T19" fmla="*/ 66 h 216"/>
                <a:gd name="T20" fmla="*/ 84 w 216"/>
                <a:gd name="T21" fmla="*/ 142 h 216"/>
                <a:gd name="T22" fmla="*/ 132 w 216"/>
                <a:gd name="T23" fmla="*/ 142 h 216"/>
                <a:gd name="T24" fmla="*/ 106 w 216"/>
                <a:gd name="T25"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6" h="216">
                  <a:moveTo>
                    <a:pt x="60" y="216"/>
                  </a:moveTo>
                  <a:lnTo>
                    <a:pt x="0" y="216"/>
                  </a:lnTo>
                  <a:lnTo>
                    <a:pt x="86" y="0"/>
                  </a:lnTo>
                  <a:lnTo>
                    <a:pt x="134" y="0"/>
                  </a:lnTo>
                  <a:lnTo>
                    <a:pt x="216" y="216"/>
                  </a:lnTo>
                  <a:lnTo>
                    <a:pt x="156" y="216"/>
                  </a:lnTo>
                  <a:lnTo>
                    <a:pt x="146" y="186"/>
                  </a:lnTo>
                  <a:lnTo>
                    <a:pt x="70" y="186"/>
                  </a:lnTo>
                  <a:lnTo>
                    <a:pt x="60" y="216"/>
                  </a:lnTo>
                  <a:close/>
                  <a:moveTo>
                    <a:pt x="106" y="66"/>
                  </a:moveTo>
                  <a:lnTo>
                    <a:pt x="84" y="142"/>
                  </a:lnTo>
                  <a:lnTo>
                    <a:pt x="132" y="142"/>
                  </a:lnTo>
                  <a:lnTo>
                    <a:pt x="106" y="6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7" name="Freeform 136"/>
            <p:cNvSpPr>
              <a:spLocks/>
            </p:cNvSpPr>
            <p:nvPr userDrawn="1"/>
          </p:nvSpPr>
          <p:spPr bwMode="auto">
            <a:xfrm>
              <a:off x="2968628" y="3419475"/>
              <a:ext cx="273049" cy="342899"/>
            </a:xfrm>
            <a:custGeom>
              <a:avLst/>
              <a:gdLst>
                <a:gd name="T0" fmla="*/ 0 w 172"/>
                <a:gd name="T1" fmla="*/ 0 h 216"/>
                <a:gd name="T2" fmla="*/ 72 w 172"/>
                <a:gd name="T3" fmla="*/ 0 h 216"/>
                <a:gd name="T4" fmla="*/ 72 w 172"/>
                <a:gd name="T5" fmla="*/ 0 h 216"/>
                <a:gd name="T6" fmla="*/ 96 w 172"/>
                <a:gd name="T7" fmla="*/ 0 h 216"/>
                <a:gd name="T8" fmla="*/ 114 w 172"/>
                <a:gd name="T9" fmla="*/ 4 h 216"/>
                <a:gd name="T10" fmla="*/ 128 w 172"/>
                <a:gd name="T11" fmla="*/ 8 h 216"/>
                <a:gd name="T12" fmla="*/ 140 w 172"/>
                <a:gd name="T13" fmla="*/ 14 h 216"/>
                <a:gd name="T14" fmla="*/ 140 w 172"/>
                <a:gd name="T15" fmla="*/ 14 h 216"/>
                <a:gd name="T16" fmla="*/ 150 w 172"/>
                <a:gd name="T17" fmla="*/ 26 h 216"/>
                <a:gd name="T18" fmla="*/ 160 w 172"/>
                <a:gd name="T19" fmla="*/ 42 h 216"/>
                <a:gd name="T20" fmla="*/ 164 w 172"/>
                <a:gd name="T21" fmla="*/ 58 h 216"/>
                <a:gd name="T22" fmla="*/ 166 w 172"/>
                <a:gd name="T23" fmla="*/ 74 h 216"/>
                <a:gd name="T24" fmla="*/ 166 w 172"/>
                <a:gd name="T25" fmla="*/ 74 h 216"/>
                <a:gd name="T26" fmla="*/ 164 w 172"/>
                <a:gd name="T27" fmla="*/ 86 h 216"/>
                <a:gd name="T28" fmla="*/ 162 w 172"/>
                <a:gd name="T29" fmla="*/ 96 h 216"/>
                <a:gd name="T30" fmla="*/ 160 w 172"/>
                <a:gd name="T31" fmla="*/ 106 h 216"/>
                <a:gd name="T32" fmla="*/ 154 w 172"/>
                <a:gd name="T33" fmla="*/ 114 h 216"/>
                <a:gd name="T34" fmla="*/ 154 w 172"/>
                <a:gd name="T35" fmla="*/ 114 h 216"/>
                <a:gd name="T36" fmla="*/ 148 w 172"/>
                <a:gd name="T37" fmla="*/ 122 h 216"/>
                <a:gd name="T38" fmla="*/ 142 w 172"/>
                <a:gd name="T39" fmla="*/ 128 h 216"/>
                <a:gd name="T40" fmla="*/ 134 w 172"/>
                <a:gd name="T41" fmla="*/ 134 h 216"/>
                <a:gd name="T42" fmla="*/ 126 w 172"/>
                <a:gd name="T43" fmla="*/ 136 h 216"/>
                <a:gd name="T44" fmla="*/ 172 w 172"/>
                <a:gd name="T45" fmla="*/ 216 h 216"/>
                <a:gd name="T46" fmla="*/ 114 w 172"/>
                <a:gd name="T47" fmla="*/ 216 h 216"/>
                <a:gd name="T48" fmla="*/ 58 w 172"/>
                <a:gd name="T49" fmla="*/ 112 h 216"/>
                <a:gd name="T50" fmla="*/ 66 w 172"/>
                <a:gd name="T51" fmla="*/ 112 h 216"/>
                <a:gd name="T52" fmla="*/ 66 w 172"/>
                <a:gd name="T53" fmla="*/ 112 h 216"/>
                <a:gd name="T54" fmla="*/ 86 w 172"/>
                <a:gd name="T55" fmla="*/ 110 h 216"/>
                <a:gd name="T56" fmla="*/ 94 w 172"/>
                <a:gd name="T57" fmla="*/ 110 h 216"/>
                <a:gd name="T58" fmla="*/ 100 w 172"/>
                <a:gd name="T59" fmla="*/ 106 h 216"/>
                <a:gd name="T60" fmla="*/ 100 w 172"/>
                <a:gd name="T61" fmla="*/ 106 h 216"/>
                <a:gd name="T62" fmla="*/ 104 w 172"/>
                <a:gd name="T63" fmla="*/ 102 h 216"/>
                <a:gd name="T64" fmla="*/ 108 w 172"/>
                <a:gd name="T65" fmla="*/ 96 h 216"/>
                <a:gd name="T66" fmla="*/ 112 w 172"/>
                <a:gd name="T67" fmla="*/ 88 h 216"/>
                <a:gd name="T68" fmla="*/ 112 w 172"/>
                <a:gd name="T69" fmla="*/ 80 h 216"/>
                <a:gd name="T70" fmla="*/ 112 w 172"/>
                <a:gd name="T71" fmla="*/ 80 h 216"/>
                <a:gd name="T72" fmla="*/ 112 w 172"/>
                <a:gd name="T73" fmla="*/ 72 h 216"/>
                <a:gd name="T74" fmla="*/ 108 w 172"/>
                <a:gd name="T75" fmla="*/ 64 h 216"/>
                <a:gd name="T76" fmla="*/ 104 w 172"/>
                <a:gd name="T77" fmla="*/ 58 h 216"/>
                <a:gd name="T78" fmla="*/ 100 w 172"/>
                <a:gd name="T79" fmla="*/ 54 h 216"/>
                <a:gd name="T80" fmla="*/ 100 w 172"/>
                <a:gd name="T81" fmla="*/ 54 h 216"/>
                <a:gd name="T82" fmla="*/ 88 w 172"/>
                <a:gd name="T83" fmla="*/ 50 h 216"/>
                <a:gd name="T84" fmla="*/ 76 w 172"/>
                <a:gd name="T85" fmla="*/ 48 h 216"/>
                <a:gd name="T86" fmla="*/ 56 w 172"/>
                <a:gd name="T87" fmla="*/ 48 h 216"/>
                <a:gd name="T88" fmla="*/ 56 w 172"/>
                <a:gd name="T89" fmla="*/ 216 h 216"/>
                <a:gd name="T90" fmla="*/ 0 w 172"/>
                <a:gd name="T91" fmla="*/ 216 h 216"/>
                <a:gd name="T92" fmla="*/ 0 w 172"/>
                <a:gd name="T93"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72" h="216">
                  <a:moveTo>
                    <a:pt x="0" y="0"/>
                  </a:moveTo>
                  <a:lnTo>
                    <a:pt x="72" y="0"/>
                  </a:lnTo>
                  <a:lnTo>
                    <a:pt x="72" y="0"/>
                  </a:lnTo>
                  <a:lnTo>
                    <a:pt x="96" y="0"/>
                  </a:lnTo>
                  <a:lnTo>
                    <a:pt x="114" y="4"/>
                  </a:lnTo>
                  <a:lnTo>
                    <a:pt x="128" y="8"/>
                  </a:lnTo>
                  <a:lnTo>
                    <a:pt x="140" y="14"/>
                  </a:lnTo>
                  <a:lnTo>
                    <a:pt x="140" y="14"/>
                  </a:lnTo>
                  <a:lnTo>
                    <a:pt x="150" y="26"/>
                  </a:lnTo>
                  <a:lnTo>
                    <a:pt x="160" y="42"/>
                  </a:lnTo>
                  <a:lnTo>
                    <a:pt x="164" y="58"/>
                  </a:lnTo>
                  <a:lnTo>
                    <a:pt x="166" y="74"/>
                  </a:lnTo>
                  <a:lnTo>
                    <a:pt x="166" y="74"/>
                  </a:lnTo>
                  <a:lnTo>
                    <a:pt x="164" y="86"/>
                  </a:lnTo>
                  <a:lnTo>
                    <a:pt x="162" y="96"/>
                  </a:lnTo>
                  <a:lnTo>
                    <a:pt x="160" y="106"/>
                  </a:lnTo>
                  <a:lnTo>
                    <a:pt x="154" y="114"/>
                  </a:lnTo>
                  <a:lnTo>
                    <a:pt x="154" y="114"/>
                  </a:lnTo>
                  <a:lnTo>
                    <a:pt x="148" y="122"/>
                  </a:lnTo>
                  <a:lnTo>
                    <a:pt x="142" y="128"/>
                  </a:lnTo>
                  <a:lnTo>
                    <a:pt x="134" y="134"/>
                  </a:lnTo>
                  <a:lnTo>
                    <a:pt x="126" y="136"/>
                  </a:lnTo>
                  <a:lnTo>
                    <a:pt x="172" y="216"/>
                  </a:lnTo>
                  <a:lnTo>
                    <a:pt x="114" y="216"/>
                  </a:lnTo>
                  <a:lnTo>
                    <a:pt x="58" y="112"/>
                  </a:lnTo>
                  <a:lnTo>
                    <a:pt x="66" y="112"/>
                  </a:lnTo>
                  <a:lnTo>
                    <a:pt x="66" y="112"/>
                  </a:lnTo>
                  <a:lnTo>
                    <a:pt x="86" y="110"/>
                  </a:lnTo>
                  <a:lnTo>
                    <a:pt x="94" y="110"/>
                  </a:lnTo>
                  <a:lnTo>
                    <a:pt x="100" y="106"/>
                  </a:lnTo>
                  <a:lnTo>
                    <a:pt x="100" y="106"/>
                  </a:lnTo>
                  <a:lnTo>
                    <a:pt x="104" y="102"/>
                  </a:lnTo>
                  <a:lnTo>
                    <a:pt x="108" y="96"/>
                  </a:lnTo>
                  <a:lnTo>
                    <a:pt x="112" y="88"/>
                  </a:lnTo>
                  <a:lnTo>
                    <a:pt x="112" y="80"/>
                  </a:lnTo>
                  <a:lnTo>
                    <a:pt x="112" y="80"/>
                  </a:lnTo>
                  <a:lnTo>
                    <a:pt x="112" y="72"/>
                  </a:lnTo>
                  <a:lnTo>
                    <a:pt x="108" y="64"/>
                  </a:lnTo>
                  <a:lnTo>
                    <a:pt x="104" y="58"/>
                  </a:lnTo>
                  <a:lnTo>
                    <a:pt x="100" y="54"/>
                  </a:lnTo>
                  <a:lnTo>
                    <a:pt x="100" y="54"/>
                  </a:lnTo>
                  <a:lnTo>
                    <a:pt x="88" y="50"/>
                  </a:lnTo>
                  <a:lnTo>
                    <a:pt x="76" y="48"/>
                  </a:lnTo>
                  <a:lnTo>
                    <a:pt x="56" y="48"/>
                  </a:lnTo>
                  <a:lnTo>
                    <a:pt x="56" y="216"/>
                  </a:lnTo>
                  <a:lnTo>
                    <a:pt x="0" y="216"/>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8" name="Freeform 137"/>
            <p:cNvSpPr>
              <a:spLocks/>
            </p:cNvSpPr>
            <p:nvPr userDrawn="1"/>
          </p:nvSpPr>
          <p:spPr bwMode="auto">
            <a:xfrm>
              <a:off x="3254378" y="3419475"/>
              <a:ext cx="222251" cy="342899"/>
            </a:xfrm>
            <a:custGeom>
              <a:avLst/>
              <a:gdLst>
                <a:gd name="T0" fmla="*/ 42 w 140"/>
                <a:gd name="T1" fmla="*/ 48 h 216"/>
                <a:gd name="T2" fmla="*/ 0 w 140"/>
                <a:gd name="T3" fmla="*/ 48 h 216"/>
                <a:gd name="T4" fmla="*/ 0 w 140"/>
                <a:gd name="T5" fmla="*/ 0 h 216"/>
                <a:gd name="T6" fmla="*/ 140 w 140"/>
                <a:gd name="T7" fmla="*/ 0 h 216"/>
                <a:gd name="T8" fmla="*/ 140 w 140"/>
                <a:gd name="T9" fmla="*/ 48 h 216"/>
                <a:gd name="T10" fmla="*/ 98 w 140"/>
                <a:gd name="T11" fmla="*/ 48 h 216"/>
                <a:gd name="T12" fmla="*/ 98 w 140"/>
                <a:gd name="T13" fmla="*/ 216 h 216"/>
                <a:gd name="T14" fmla="*/ 42 w 140"/>
                <a:gd name="T15" fmla="*/ 216 h 216"/>
                <a:gd name="T16" fmla="*/ 42 w 140"/>
                <a:gd name="T17" fmla="*/ 48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0" h="216">
                  <a:moveTo>
                    <a:pt x="42" y="48"/>
                  </a:moveTo>
                  <a:lnTo>
                    <a:pt x="0" y="48"/>
                  </a:lnTo>
                  <a:lnTo>
                    <a:pt x="0" y="0"/>
                  </a:lnTo>
                  <a:lnTo>
                    <a:pt x="140" y="0"/>
                  </a:lnTo>
                  <a:lnTo>
                    <a:pt x="140" y="48"/>
                  </a:lnTo>
                  <a:lnTo>
                    <a:pt x="98" y="48"/>
                  </a:lnTo>
                  <a:lnTo>
                    <a:pt x="98" y="216"/>
                  </a:lnTo>
                  <a:lnTo>
                    <a:pt x="42" y="216"/>
                  </a:lnTo>
                  <a:lnTo>
                    <a:pt x="42" y="4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9" name="Freeform 138"/>
            <p:cNvSpPr>
              <a:spLocks/>
            </p:cNvSpPr>
            <p:nvPr userDrawn="1"/>
          </p:nvSpPr>
          <p:spPr bwMode="auto">
            <a:xfrm>
              <a:off x="3517902" y="3419475"/>
              <a:ext cx="365126" cy="342899"/>
            </a:xfrm>
            <a:custGeom>
              <a:avLst/>
              <a:gdLst>
                <a:gd name="T0" fmla="*/ 0 w 230"/>
                <a:gd name="T1" fmla="*/ 216 h 216"/>
                <a:gd name="T2" fmla="*/ 0 w 230"/>
                <a:gd name="T3" fmla="*/ 0 h 216"/>
                <a:gd name="T4" fmla="*/ 74 w 230"/>
                <a:gd name="T5" fmla="*/ 0 h 216"/>
                <a:gd name="T6" fmla="*/ 116 w 230"/>
                <a:gd name="T7" fmla="*/ 140 h 216"/>
                <a:gd name="T8" fmla="*/ 156 w 230"/>
                <a:gd name="T9" fmla="*/ 0 h 216"/>
                <a:gd name="T10" fmla="*/ 230 w 230"/>
                <a:gd name="T11" fmla="*/ 0 h 216"/>
                <a:gd name="T12" fmla="*/ 230 w 230"/>
                <a:gd name="T13" fmla="*/ 216 h 216"/>
                <a:gd name="T14" fmla="*/ 178 w 230"/>
                <a:gd name="T15" fmla="*/ 216 h 216"/>
                <a:gd name="T16" fmla="*/ 180 w 230"/>
                <a:gd name="T17" fmla="*/ 54 h 216"/>
                <a:gd name="T18" fmla="*/ 134 w 230"/>
                <a:gd name="T19" fmla="*/ 216 h 216"/>
                <a:gd name="T20" fmla="*/ 96 w 230"/>
                <a:gd name="T21" fmla="*/ 216 h 216"/>
                <a:gd name="T22" fmla="*/ 50 w 230"/>
                <a:gd name="T23" fmla="*/ 54 h 216"/>
                <a:gd name="T24" fmla="*/ 52 w 230"/>
                <a:gd name="T25" fmla="*/ 216 h 216"/>
                <a:gd name="T26" fmla="*/ 0 w 230"/>
                <a:gd name="T27" fmla="*/ 21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0" h="216">
                  <a:moveTo>
                    <a:pt x="0" y="216"/>
                  </a:moveTo>
                  <a:lnTo>
                    <a:pt x="0" y="0"/>
                  </a:lnTo>
                  <a:lnTo>
                    <a:pt x="74" y="0"/>
                  </a:lnTo>
                  <a:lnTo>
                    <a:pt x="116" y="140"/>
                  </a:lnTo>
                  <a:lnTo>
                    <a:pt x="156" y="0"/>
                  </a:lnTo>
                  <a:lnTo>
                    <a:pt x="230" y="0"/>
                  </a:lnTo>
                  <a:lnTo>
                    <a:pt x="230" y="216"/>
                  </a:lnTo>
                  <a:lnTo>
                    <a:pt x="178" y="216"/>
                  </a:lnTo>
                  <a:lnTo>
                    <a:pt x="180" y="54"/>
                  </a:lnTo>
                  <a:lnTo>
                    <a:pt x="134" y="216"/>
                  </a:lnTo>
                  <a:lnTo>
                    <a:pt x="96" y="216"/>
                  </a:lnTo>
                  <a:lnTo>
                    <a:pt x="50" y="54"/>
                  </a:lnTo>
                  <a:lnTo>
                    <a:pt x="52" y="216"/>
                  </a:lnTo>
                  <a:lnTo>
                    <a:pt x="0" y="21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0" name="Freeform 139"/>
            <p:cNvSpPr>
              <a:spLocks/>
            </p:cNvSpPr>
            <p:nvPr userDrawn="1"/>
          </p:nvSpPr>
          <p:spPr bwMode="auto">
            <a:xfrm>
              <a:off x="3949702" y="3419475"/>
              <a:ext cx="196849" cy="342899"/>
            </a:xfrm>
            <a:custGeom>
              <a:avLst/>
              <a:gdLst>
                <a:gd name="T0" fmla="*/ 0 w 124"/>
                <a:gd name="T1" fmla="*/ 0 h 216"/>
                <a:gd name="T2" fmla="*/ 124 w 124"/>
                <a:gd name="T3" fmla="*/ 0 h 216"/>
                <a:gd name="T4" fmla="*/ 124 w 124"/>
                <a:gd name="T5" fmla="*/ 48 h 216"/>
                <a:gd name="T6" fmla="*/ 56 w 124"/>
                <a:gd name="T7" fmla="*/ 48 h 216"/>
                <a:gd name="T8" fmla="*/ 56 w 124"/>
                <a:gd name="T9" fmla="*/ 82 h 216"/>
                <a:gd name="T10" fmla="*/ 122 w 124"/>
                <a:gd name="T11" fmla="*/ 82 h 216"/>
                <a:gd name="T12" fmla="*/ 122 w 124"/>
                <a:gd name="T13" fmla="*/ 130 h 216"/>
                <a:gd name="T14" fmla="*/ 56 w 124"/>
                <a:gd name="T15" fmla="*/ 130 h 216"/>
                <a:gd name="T16" fmla="*/ 56 w 124"/>
                <a:gd name="T17" fmla="*/ 168 h 216"/>
                <a:gd name="T18" fmla="*/ 124 w 124"/>
                <a:gd name="T19" fmla="*/ 168 h 216"/>
                <a:gd name="T20" fmla="*/ 124 w 124"/>
                <a:gd name="T21" fmla="*/ 216 h 216"/>
                <a:gd name="T22" fmla="*/ 0 w 124"/>
                <a:gd name="T23" fmla="*/ 216 h 216"/>
                <a:gd name="T24" fmla="*/ 0 w 124"/>
                <a:gd name="T25"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 h="216">
                  <a:moveTo>
                    <a:pt x="0" y="0"/>
                  </a:moveTo>
                  <a:lnTo>
                    <a:pt x="124" y="0"/>
                  </a:lnTo>
                  <a:lnTo>
                    <a:pt x="124" y="48"/>
                  </a:lnTo>
                  <a:lnTo>
                    <a:pt x="56" y="48"/>
                  </a:lnTo>
                  <a:lnTo>
                    <a:pt x="56" y="82"/>
                  </a:lnTo>
                  <a:lnTo>
                    <a:pt x="122" y="82"/>
                  </a:lnTo>
                  <a:lnTo>
                    <a:pt x="122" y="130"/>
                  </a:lnTo>
                  <a:lnTo>
                    <a:pt x="56" y="130"/>
                  </a:lnTo>
                  <a:lnTo>
                    <a:pt x="56" y="168"/>
                  </a:lnTo>
                  <a:lnTo>
                    <a:pt x="124" y="168"/>
                  </a:lnTo>
                  <a:lnTo>
                    <a:pt x="124" y="216"/>
                  </a:lnTo>
                  <a:lnTo>
                    <a:pt x="0" y="216"/>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1" name="Freeform 140"/>
            <p:cNvSpPr>
              <a:spLocks/>
            </p:cNvSpPr>
            <p:nvPr userDrawn="1"/>
          </p:nvSpPr>
          <p:spPr bwMode="auto">
            <a:xfrm>
              <a:off x="4203700" y="3419475"/>
              <a:ext cx="292101" cy="342899"/>
            </a:xfrm>
            <a:custGeom>
              <a:avLst/>
              <a:gdLst>
                <a:gd name="T0" fmla="*/ 132 w 184"/>
                <a:gd name="T1" fmla="*/ 132 h 216"/>
                <a:gd name="T2" fmla="*/ 130 w 184"/>
                <a:gd name="T3" fmla="*/ 0 h 216"/>
                <a:gd name="T4" fmla="*/ 184 w 184"/>
                <a:gd name="T5" fmla="*/ 0 h 216"/>
                <a:gd name="T6" fmla="*/ 184 w 184"/>
                <a:gd name="T7" fmla="*/ 216 h 216"/>
                <a:gd name="T8" fmla="*/ 134 w 184"/>
                <a:gd name="T9" fmla="*/ 216 h 216"/>
                <a:gd name="T10" fmla="*/ 52 w 184"/>
                <a:gd name="T11" fmla="*/ 86 h 216"/>
                <a:gd name="T12" fmla="*/ 52 w 184"/>
                <a:gd name="T13" fmla="*/ 216 h 216"/>
                <a:gd name="T14" fmla="*/ 0 w 184"/>
                <a:gd name="T15" fmla="*/ 216 h 216"/>
                <a:gd name="T16" fmla="*/ 0 w 184"/>
                <a:gd name="T17" fmla="*/ 0 h 216"/>
                <a:gd name="T18" fmla="*/ 48 w 184"/>
                <a:gd name="T19" fmla="*/ 0 h 216"/>
                <a:gd name="T20" fmla="*/ 132 w 184"/>
                <a:gd name="T21" fmla="*/ 132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4" h="216">
                  <a:moveTo>
                    <a:pt x="132" y="132"/>
                  </a:moveTo>
                  <a:lnTo>
                    <a:pt x="130" y="0"/>
                  </a:lnTo>
                  <a:lnTo>
                    <a:pt x="184" y="0"/>
                  </a:lnTo>
                  <a:lnTo>
                    <a:pt x="184" y="216"/>
                  </a:lnTo>
                  <a:lnTo>
                    <a:pt x="134" y="216"/>
                  </a:lnTo>
                  <a:lnTo>
                    <a:pt x="52" y="86"/>
                  </a:lnTo>
                  <a:lnTo>
                    <a:pt x="52" y="216"/>
                  </a:lnTo>
                  <a:lnTo>
                    <a:pt x="0" y="216"/>
                  </a:lnTo>
                  <a:lnTo>
                    <a:pt x="0" y="0"/>
                  </a:lnTo>
                  <a:lnTo>
                    <a:pt x="48" y="0"/>
                  </a:lnTo>
                  <a:lnTo>
                    <a:pt x="132" y="132"/>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2" name="Freeform 141"/>
            <p:cNvSpPr>
              <a:spLocks/>
            </p:cNvSpPr>
            <p:nvPr userDrawn="1"/>
          </p:nvSpPr>
          <p:spPr bwMode="auto">
            <a:xfrm>
              <a:off x="4537074" y="3419475"/>
              <a:ext cx="222251" cy="342899"/>
            </a:xfrm>
            <a:custGeom>
              <a:avLst/>
              <a:gdLst>
                <a:gd name="T0" fmla="*/ 42 w 140"/>
                <a:gd name="T1" fmla="*/ 48 h 216"/>
                <a:gd name="T2" fmla="*/ 0 w 140"/>
                <a:gd name="T3" fmla="*/ 48 h 216"/>
                <a:gd name="T4" fmla="*/ 0 w 140"/>
                <a:gd name="T5" fmla="*/ 0 h 216"/>
                <a:gd name="T6" fmla="*/ 140 w 140"/>
                <a:gd name="T7" fmla="*/ 0 h 216"/>
                <a:gd name="T8" fmla="*/ 140 w 140"/>
                <a:gd name="T9" fmla="*/ 48 h 216"/>
                <a:gd name="T10" fmla="*/ 98 w 140"/>
                <a:gd name="T11" fmla="*/ 48 h 216"/>
                <a:gd name="T12" fmla="*/ 98 w 140"/>
                <a:gd name="T13" fmla="*/ 216 h 216"/>
                <a:gd name="T14" fmla="*/ 42 w 140"/>
                <a:gd name="T15" fmla="*/ 216 h 216"/>
                <a:gd name="T16" fmla="*/ 42 w 140"/>
                <a:gd name="T17" fmla="*/ 48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0" h="216">
                  <a:moveTo>
                    <a:pt x="42" y="48"/>
                  </a:moveTo>
                  <a:lnTo>
                    <a:pt x="0" y="48"/>
                  </a:lnTo>
                  <a:lnTo>
                    <a:pt x="0" y="0"/>
                  </a:lnTo>
                  <a:lnTo>
                    <a:pt x="140" y="0"/>
                  </a:lnTo>
                  <a:lnTo>
                    <a:pt x="140" y="48"/>
                  </a:lnTo>
                  <a:lnTo>
                    <a:pt x="98" y="48"/>
                  </a:lnTo>
                  <a:lnTo>
                    <a:pt x="98" y="216"/>
                  </a:lnTo>
                  <a:lnTo>
                    <a:pt x="42" y="216"/>
                  </a:lnTo>
                  <a:lnTo>
                    <a:pt x="42" y="4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3" name="Freeform 142"/>
            <p:cNvSpPr>
              <a:spLocks noEditPoints="1"/>
            </p:cNvSpPr>
            <p:nvPr userDrawn="1"/>
          </p:nvSpPr>
          <p:spPr bwMode="auto">
            <a:xfrm>
              <a:off x="4937128" y="3413127"/>
              <a:ext cx="365126" cy="358774"/>
            </a:xfrm>
            <a:custGeom>
              <a:avLst/>
              <a:gdLst>
                <a:gd name="T0" fmla="*/ 0 w 230"/>
                <a:gd name="T1" fmla="*/ 114 h 226"/>
                <a:gd name="T2" fmla="*/ 2 w 230"/>
                <a:gd name="T3" fmla="*/ 90 h 226"/>
                <a:gd name="T4" fmla="*/ 8 w 230"/>
                <a:gd name="T5" fmla="*/ 66 h 226"/>
                <a:gd name="T6" fmla="*/ 34 w 230"/>
                <a:gd name="T7" fmla="*/ 30 h 226"/>
                <a:gd name="T8" fmla="*/ 70 w 230"/>
                <a:gd name="T9" fmla="*/ 8 h 226"/>
                <a:gd name="T10" fmla="*/ 114 w 230"/>
                <a:gd name="T11" fmla="*/ 0 h 226"/>
                <a:gd name="T12" fmla="*/ 126 w 230"/>
                <a:gd name="T13" fmla="*/ 0 h 226"/>
                <a:gd name="T14" fmla="*/ 160 w 230"/>
                <a:gd name="T15" fmla="*/ 8 h 226"/>
                <a:gd name="T16" fmla="*/ 196 w 230"/>
                <a:gd name="T17" fmla="*/ 34 h 226"/>
                <a:gd name="T18" fmla="*/ 220 w 230"/>
                <a:gd name="T19" fmla="*/ 68 h 226"/>
                <a:gd name="T20" fmla="*/ 230 w 230"/>
                <a:gd name="T21" fmla="*/ 112 h 226"/>
                <a:gd name="T22" fmla="*/ 226 w 230"/>
                <a:gd name="T23" fmla="*/ 134 h 226"/>
                <a:gd name="T24" fmla="*/ 210 w 230"/>
                <a:gd name="T25" fmla="*/ 174 h 226"/>
                <a:gd name="T26" fmla="*/ 180 w 230"/>
                <a:gd name="T27" fmla="*/ 206 h 226"/>
                <a:gd name="T28" fmla="*/ 138 w 230"/>
                <a:gd name="T29" fmla="*/ 222 h 226"/>
                <a:gd name="T30" fmla="*/ 114 w 230"/>
                <a:gd name="T31" fmla="*/ 226 h 226"/>
                <a:gd name="T32" fmla="*/ 102 w 230"/>
                <a:gd name="T33" fmla="*/ 224 h 226"/>
                <a:gd name="T34" fmla="*/ 78 w 230"/>
                <a:gd name="T35" fmla="*/ 220 h 226"/>
                <a:gd name="T36" fmla="*/ 48 w 230"/>
                <a:gd name="T37" fmla="*/ 204 h 226"/>
                <a:gd name="T38" fmla="*/ 18 w 230"/>
                <a:gd name="T39" fmla="*/ 174 h 226"/>
                <a:gd name="T40" fmla="*/ 2 w 230"/>
                <a:gd name="T41" fmla="*/ 136 h 226"/>
                <a:gd name="T42" fmla="*/ 0 w 230"/>
                <a:gd name="T43" fmla="*/ 114 h 226"/>
                <a:gd name="T44" fmla="*/ 56 w 230"/>
                <a:gd name="T45" fmla="*/ 112 h 226"/>
                <a:gd name="T46" fmla="*/ 60 w 230"/>
                <a:gd name="T47" fmla="*/ 136 h 226"/>
                <a:gd name="T48" fmla="*/ 72 w 230"/>
                <a:gd name="T49" fmla="*/ 156 h 226"/>
                <a:gd name="T50" fmla="*/ 90 w 230"/>
                <a:gd name="T51" fmla="*/ 170 h 226"/>
                <a:gd name="T52" fmla="*/ 116 w 230"/>
                <a:gd name="T53" fmla="*/ 176 h 226"/>
                <a:gd name="T54" fmla="*/ 128 w 230"/>
                <a:gd name="T55" fmla="*/ 174 h 226"/>
                <a:gd name="T56" fmla="*/ 150 w 230"/>
                <a:gd name="T57" fmla="*/ 164 h 226"/>
                <a:gd name="T58" fmla="*/ 166 w 230"/>
                <a:gd name="T59" fmla="*/ 144 h 226"/>
                <a:gd name="T60" fmla="*/ 172 w 230"/>
                <a:gd name="T61" fmla="*/ 124 h 226"/>
                <a:gd name="T62" fmla="*/ 174 w 230"/>
                <a:gd name="T63" fmla="*/ 112 h 226"/>
                <a:gd name="T64" fmla="*/ 170 w 230"/>
                <a:gd name="T65" fmla="*/ 90 h 226"/>
                <a:gd name="T66" fmla="*/ 158 w 230"/>
                <a:gd name="T67" fmla="*/ 70 h 226"/>
                <a:gd name="T68" fmla="*/ 140 w 230"/>
                <a:gd name="T69" fmla="*/ 54 h 226"/>
                <a:gd name="T70" fmla="*/ 114 w 230"/>
                <a:gd name="T71" fmla="*/ 48 h 226"/>
                <a:gd name="T72" fmla="*/ 100 w 230"/>
                <a:gd name="T73" fmla="*/ 50 h 226"/>
                <a:gd name="T74" fmla="*/ 78 w 230"/>
                <a:gd name="T75" fmla="*/ 60 h 226"/>
                <a:gd name="T76" fmla="*/ 64 w 230"/>
                <a:gd name="T77" fmla="*/ 78 h 226"/>
                <a:gd name="T78" fmla="*/ 56 w 230"/>
                <a:gd name="T79" fmla="*/ 100 h 226"/>
                <a:gd name="T80" fmla="*/ 56 w 230"/>
                <a:gd name="T81" fmla="*/ 112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0" h="226">
                  <a:moveTo>
                    <a:pt x="0" y="114"/>
                  </a:moveTo>
                  <a:lnTo>
                    <a:pt x="0" y="114"/>
                  </a:lnTo>
                  <a:lnTo>
                    <a:pt x="0" y="102"/>
                  </a:lnTo>
                  <a:lnTo>
                    <a:pt x="2" y="90"/>
                  </a:lnTo>
                  <a:lnTo>
                    <a:pt x="4" y="78"/>
                  </a:lnTo>
                  <a:lnTo>
                    <a:pt x="8" y="66"/>
                  </a:lnTo>
                  <a:lnTo>
                    <a:pt x="20" y="46"/>
                  </a:lnTo>
                  <a:lnTo>
                    <a:pt x="34" y="30"/>
                  </a:lnTo>
                  <a:lnTo>
                    <a:pt x="52" y="18"/>
                  </a:lnTo>
                  <a:lnTo>
                    <a:pt x="70" y="8"/>
                  </a:lnTo>
                  <a:lnTo>
                    <a:pt x="92" y="2"/>
                  </a:lnTo>
                  <a:lnTo>
                    <a:pt x="114" y="0"/>
                  </a:lnTo>
                  <a:lnTo>
                    <a:pt x="114" y="0"/>
                  </a:lnTo>
                  <a:lnTo>
                    <a:pt x="126" y="0"/>
                  </a:lnTo>
                  <a:lnTo>
                    <a:pt x="138" y="2"/>
                  </a:lnTo>
                  <a:lnTo>
                    <a:pt x="160" y="8"/>
                  </a:lnTo>
                  <a:lnTo>
                    <a:pt x="180" y="20"/>
                  </a:lnTo>
                  <a:lnTo>
                    <a:pt x="196" y="34"/>
                  </a:lnTo>
                  <a:lnTo>
                    <a:pt x="210" y="50"/>
                  </a:lnTo>
                  <a:lnTo>
                    <a:pt x="220" y="68"/>
                  </a:lnTo>
                  <a:lnTo>
                    <a:pt x="226" y="90"/>
                  </a:lnTo>
                  <a:lnTo>
                    <a:pt x="230" y="112"/>
                  </a:lnTo>
                  <a:lnTo>
                    <a:pt x="230" y="112"/>
                  </a:lnTo>
                  <a:lnTo>
                    <a:pt x="226" y="134"/>
                  </a:lnTo>
                  <a:lnTo>
                    <a:pt x="220" y="156"/>
                  </a:lnTo>
                  <a:lnTo>
                    <a:pt x="210" y="174"/>
                  </a:lnTo>
                  <a:lnTo>
                    <a:pt x="196" y="192"/>
                  </a:lnTo>
                  <a:lnTo>
                    <a:pt x="180" y="206"/>
                  </a:lnTo>
                  <a:lnTo>
                    <a:pt x="160" y="216"/>
                  </a:lnTo>
                  <a:lnTo>
                    <a:pt x="138" y="222"/>
                  </a:lnTo>
                  <a:lnTo>
                    <a:pt x="126" y="224"/>
                  </a:lnTo>
                  <a:lnTo>
                    <a:pt x="114" y="226"/>
                  </a:lnTo>
                  <a:lnTo>
                    <a:pt x="114" y="226"/>
                  </a:lnTo>
                  <a:lnTo>
                    <a:pt x="102" y="224"/>
                  </a:lnTo>
                  <a:lnTo>
                    <a:pt x="90" y="222"/>
                  </a:lnTo>
                  <a:lnTo>
                    <a:pt x="78" y="220"/>
                  </a:lnTo>
                  <a:lnTo>
                    <a:pt x="68" y="216"/>
                  </a:lnTo>
                  <a:lnTo>
                    <a:pt x="48" y="204"/>
                  </a:lnTo>
                  <a:lnTo>
                    <a:pt x="30" y="190"/>
                  </a:lnTo>
                  <a:lnTo>
                    <a:pt x="18" y="174"/>
                  </a:lnTo>
                  <a:lnTo>
                    <a:pt x="8" y="156"/>
                  </a:lnTo>
                  <a:lnTo>
                    <a:pt x="2" y="136"/>
                  </a:lnTo>
                  <a:lnTo>
                    <a:pt x="0" y="114"/>
                  </a:lnTo>
                  <a:lnTo>
                    <a:pt x="0" y="114"/>
                  </a:lnTo>
                  <a:close/>
                  <a:moveTo>
                    <a:pt x="56" y="112"/>
                  </a:moveTo>
                  <a:lnTo>
                    <a:pt x="56" y="112"/>
                  </a:lnTo>
                  <a:lnTo>
                    <a:pt x="56" y="124"/>
                  </a:lnTo>
                  <a:lnTo>
                    <a:pt x="60" y="136"/>
                  </a:lnTo>
                  <a:lnTo>
                    <a:pt x="64" y="146"/>
                  </a:lnTo>
                  <a:lnTo>
                    <a:pt x="72" y="156"/>
                  </a:lnTo>
                  <a:lnTo>
                    <a:pt x="80" y="164"/>
                  </a:lnTo>
                  <a:lnTo>
                    <a:pt x="90" y="170"/>
                  </a:lnTo>
                  <a:lnTo>
                    <a:pt x="102" y="174"/>
                  </a:lnTo>
                  <a:lnTo>
                    <a:pt x="116" y="176"/>
                  </a:lnTo>
                  <a:lnTo>
                    <a:pt x="116" y="176"/>
                  </a:lnTo>
                  <a:lnTo>
                    <a:pt x="128" y="174"/>
                  </a:lnTo>
                  <a:lnTo>
                    <a:pt x="140" y="170"/>
                  </a:lnTo>
                  <a:lnTo>
                    <a:pt x="150" y="164"/>
                  </a:lnTo>
                  <a:lnTo>
                    <a:pt x="160" y="154"/>
                  </a:lnTo>
                  <a:lnTo>
                    <a:pt x="166" y="144"/>
                  </a:lnTo>
                  <a:lnTo>
                    <a:pt x="170" y="134"/>
                  </a:lnTo>
                  <a:lnTo>
                    <a:pt x="172" y="124"/>
                  </a:lnTo>
                  <a:lnTo>
                    <a:pt x="174" y="112"/>
                  </a:lnTo>
                  <a:lnTo>
                    <a:pt x="174" y="112"/>
                  </a:lnTo>
                  <a:lnTo>
                    <a:pt x="172" y="102"/>
                  </a:lnTo>
                  <a:lnTo>
                    <a:pt x="170" y="90"/>
                  </a:lnTo>
                  <a:lnTo>
                    <a:pt x="166" y="80"/>
                  </a:lnTo>
                  <a:lnTo>
                    <a:pt x="158" y="70"/>
                  </a:lnTo>
                  <a:lnTo>
                    <a:pt x="150" y="62"/>
                  </a:lnTo>
                  <a:lnTo>
                    <a:pt x="140" y="54"/>
                  </a:lnTo>
                  <a:lnTo>
                    <a:pt x="128" y="50"/>
                  </a:lnTo>
                  <a:lnTo>
                    <a:pt x="114" y="48"/>
                  </a:lnTo>
                  <a:lnTo>
                    <a:pt x="114" y="48"/>
                  </a:lnTo>
                  <a:lnTo>
                    <a:pt x="100" y="50"/>
                  </a:lnTo>
                  <a:lnTo>
                    <a:pt x="88" y="54"/>
                  </a:lnTo>
                  <a:lnTo>
                    <a:pt x="78" y="60"/>
                  </a:lnTo>
                  <a:lnTo>
                    <a:pt x="70" y="68"/>
                  </a:lnTo>
                  <a:lnTo>
                    <a:pt x="64" y="78"/>
                  </a:lnTo>
                  <a:lnTo>
                    <a:pt x="58" y="88"/>
                  </a:lnTo>
                  <a:lnTo>
                    <a:pt x="56" y="100"/>
                  </a:lnTo>
                  <a:lnTo>
                    <a:pt x="56" y="112"/>
                  </a:lnTo>
                  <a:lnTo>
                    <a:pt x="56" y="112"/>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4" name="Freeform 143"/>
            <p:cNvSpPr>
              <a:spLocks/>
            </p:cNvSpPr>
            <p:nvPr userDrawn="1"/>
          </p:nvSpPr>
          <p:spPr bwMode="auto">
            <a:xfrm>
              <a:off x="5353052" y="3419475"/>
              <a:ext cx="190498" cy="342899"/>
            </a:xfrm>
            <a:custGeom>
              <a:avLst/>
              <a:gdLst>
                <a:gd name="T0" fmla="*/ 0 w 120"/>
                <a:gd name="T1" fmla="*/ 0 h 216"/>
                <a:gd name="T2" fmla="*/ 120 w 120"/>
                <a:gd name="T3" fmla="*/ 0 h 216"/>
                <a:gd name="T4" fmla="*/ 120 w 120"/>
                <a:gd name="T5" fmla="*/ 48 h 216"/>
                <a:gd name="T6" fmla="*/ 56 w 120"/>
                <a:gd name="T7" fmla="*/ 48 h 216"/>
                <a:gd name="T8" fmla="*/ 56 w 120"/>
                <a:gd name="T9" fmla="*/ 86 h 216"/>
                <a:gd name="T10" fmla="*/ 118 w 120"/>
                <a:gd name="T11" fmla="*/ 86 h 216"/>
                <a:gd name="T12" fmla="*/ 118 w 120"/>
                <a:gd name="T13" fmla="*/ 134 h 216"/>
                <a:gd name="T14" fmla="*/ 56 w 120"/>
                <a:gd name="T15" fmla="*/ 134 h 216"/>
                <a:gd name="T16" fmla="*/ 56 w 120"/>
                <a:gd name="T17" fmla="*/ 216 h 216"/>
                <a:gd name="T18" fmla="*/ 0 w 120"/>
                <a:gd name="T19" fmla="*/ 216 h 216"/>
                <a:gd name="T20" fmla="*/ 0 w 120"/>
                <a:gd name="T21"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0" h="216">
                  <a:moveTo>
                    <a:pt x="0" y="0"/>
                  </a:moveTo>
                  <a:lnTo>
                    <a:pt x="120" y="0"/>
                  </a:lnTo>
                  <a:lnTo>
                    <a:pt x="120" y="48"/>
                  </a:lnTo>
                  <a:lnTo>
                    <a:pt x="56" y="48"/>
                  </a:lnTo>
                  <a:lnTo>
                    <a:pt x="56" y="86"/>
                  </a:lnTo>
                  <a:lnTo>
                    <a:pt x="118" y="86"/>
                  </a:lnTo>
                  <a:lnTo>
                    <a:pt x="118" y="134"/>
                  </a:lnTo>
                  <a:lnTo>
                    <a:pt x="56" y="134"/>
                  </a:lnTo>
                  <a:lnTo>
                    <a:pt x="56" y="216"/>
                  </a:lnTo>
                  <a:lnTo>
                    <a:pt x="0" y="216"/>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5" name="Freeform 144"/>
            <p:cNvSpPr>
              <a:spLocks/>
            </p:cNvSpPr>
            <p:nvPr userDrawn="1"/>
          </p:nvSpPr>
          <p:spPr bwMode="auto">
            <a:xfrm>
              <a:off x="5746750" y="3419475"/>
              <a:ext cx="288926" cy="342899"/>
            </a:xfrm>
            <a:custGeom>
              <a:avLst/>
              <a:gdLst>
                <a:gd name="T0" fmla="*/ 0 w 182"/>
                <a:gd name="T1" fmla="*/ 216 h 216"/>
                <a:gd name="T2" fmla="*/ 0 w 182"/>
                <a:gd name="T3" fmla="*/ 0 h 216"/>
                <a:gd name="T4" fmla="*/ 54 w 182"/>
                <a:gd name="T5" fmla="*/ 0 h 216"/>
                <a:gd name="T6" fmla="*/ 54 w 182"/>
                <a:gd name="T7" fmla="*/ 82 h 216"/>
                <a:gd name="T8" fmla="*/ 126 w 182"/>
                <a:gd name="T9" fmla="*/ 82 h 216"/>
                <a:gd name="T10" fmla="*/ 126 w 182"/>
                <a:gd name="T11" fmla="*/ 0 h 216"/>
                <a:gd name="T12" fmla="*/ 182 w 182"/>
                <a:gd name="T13" fmla="*/ 0 h 216"/>
                <a:gd name="T14" fmla="*/ 182 w 182"/>
                <a:gd name="T15" fmla="*/ 216 h 216"/>
                <a:gd name="T16" fmla="*/ 126 w 182"/>
                <a:gd name="T17" fmla="*/ 216 h 216"/>
                <a:gd name="T18" fmla="*/ 126 w 182"/>
                <a:gd name="T19" fmla="*/ 130 h 216"/>
                <a:gd name="T20" fmla="*/ 54 w 182"/>
                <a:gd name="T21" fmla="*/ 130 h 216"/>
                <a:gd name="T22" fmla="*/ 54 w 182"/>
                <a:gd name="T23" fmla="*/ 216 h 216"/>
                <a:gd name="T24" fmla="*/ 0 w 182"/>
                <a:gd name="T25" fmla="*/ 21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2" h="216">
                  <a:moveTo>
                    <a:pt x="0" y="216"/>
                  </a:moveTo>
                  <a:lnTo>
                    <a:pt x="0" y="0"/>
                  </a:lnTo>
                  <a:lnTo>
                    <a:pt x="54" y="0"/>
                  </a:lnTo>
                  <a:lnTo>
                    <a:pt x="54" y="82"/>
                  </a:lnTo>
                  <a:lnTo>
                    <a:pt x="126" y="82"/>
                  </a:lnTo>
                  <a:lnTo>
                    <a:pt x="126" y="0"/>
                  </a:lnTo>
                  <a:lnTo>
                    <a:pt x="182" y="0"/>
                  </a:lnTo>
                  <a:lnTo>
                    <a:pt x="182" y="216"/>
                  </a:lnTo>
                  <a:lnTo>
                    <a:pt x="126" y="216"/>
                  </a:lnTo>
                  <a:lnTo>
                    <a:pt x="126" y="130"/>
                  </a:lnTo>
                  <a:lnTo>
                    <a:pt x="54" y="130"/>
                  </a:lnTo>
                  <a:lnTo>
                    <a:pt x="54" y="216"/>
                  </a:lnTo>
                  <a:lnTo>
                    <a:pt x="0" y="21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6" name="Freeform 145"/>
            <p:cNvSpPr>
              <a:spLocks/>
            </p:cNvSpPr>
            <p:nvPr userDrawn="1"/>
          </p:nvSpPr>
          <p:spPr bwMode="auto">
            <a:xfrm>
              <a:off x="6102350" y="3419475"/>
              <a:ext cx="196849" cy="342899"/>
            </a:xfrm>
            <a:custGeom>
              <a:avLst/>
              <a:gdLst>
                <a:gd name="T0" fmla="*/ 0 w 124"/>
                <a:gd name="T1" fmla="*/ 0 h 216"/>
                <a:gd name="T2" fmla="*/ 124 w 124"/>
                <a:gd name="T3" fmla="*/ 0 h 216"/>
                <a:gd name="T4" fmla="*/ 124 w 124"/>
                <a:gd name="T5" fmla="*/ 48 h 216"/>
                <a:gd name="T6" fmla="*/ 56 w 124"/>
                <a:gd name="T7" fmla="*/ 48 h 216"/>
                <a:gd name="T8" fmla="*/ 56 w 124"/>
                <a:gd name="T9" fmla="*/ 82 h 216"/>
                <a:gd name="T10" fmla="*/ 122 w 124"/>
                <a:gd name="T11" fmla="*/ 82 h 216"/>
                <a:gd name="T12" fmla="*/ 122 w 124"/>
                <a:gd name="T13" fmla="*/ 130 h 216"/>
                <a:gd name="T14" fmla="*/ 56 w 124"/>
                <a:gd name="T15" fmla="*/ 130 h 216"/>
                <a:gd name="T16" fmla="*/ 56 w 124"/>
                <a:gd name="T17" fmla="*/ 168 h 216"/>
                <a:gd name="T18" fmla="*/ 124 w 124"/>
                <a:gd name="T19" fmla="*/ 168 h 216"/>
                <a:gd name="T20" fmla="*/ 124 w 124"/>
                <a:gd name="T21" fmla="*/ 216 h 216"/>
                <a:gd name="T22" fmla="*/ 0 w 124"/>
                <a:gd name="T23" fmla="*/ 216 h 216"/>
                <a:gd name="T24" fmla="*/ 0 w 124"/>
                <a:gd name="T25"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 h="216">
                  <a:moveTo>
                    <a:pt x="0" y="0"/>
                  </a:moveTo>
                  <a:lnTo>
                    <a:pt x="124" y="0"/>
                  </a:lnTo>
                  <a:lnTo>
                    <a:pt x="124" y="48"/>
                  </a:lnTo>
                  <a:lnTo>
                    <a:pt x="56" y="48"/>
                  </a:lnTo>
                  <a:lnTo>
                    <a:pt x="56" y="82"/>
                  </a:lnTo>
                  <a:lnTo>
                    <a:pt x="122" y="82"/>
                  </a:lnTo>
                  <a:lnTo>
                    <a:pt x="122" y="130"/>
                  </a:lnTo>
                  <a:lnTo>
                    <a:pt x="56" y="130"/>
                  </a:lnTo>
                  <a:lnTo>
                    <a:pt x="56" y="168"/>
                  </a:lnTo>
                  <a:lnTo>
                    <a:pt x="124" y="168"/>
                  </a:lnTo>
                  <a:lnTo>
                    <a:pt x="124" y="216"/>
                  </a:lnTo>
                  <a:lnTo>
                    <a:pt x="0" y="216"/>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7" name="Freeform 146"/>
            <p:cNvSpPr>
              <a:spLocks noEditPoints="1"/>
            </p:cNvSpPr>
            <p:nvPr userDrawn="1"/>
          </p:nvSpPr>
          <p:spPr bwMode="auto">
            <a:xfrm>
              <a:off x="6327776" y="3419475"/>
              <a:ext cx="346075" cy="342899"/>
            </a:xfrm>
            <a:custGeom>
              <a:avLst/>
              <a:gdLst>
                <a:gd name="T0" fmla="*/ 60 w 218"/>
                <a:gd name="T1" fmla="*/ 216 h 216"/>
                <a:gd name="T2" fmla="*/ 0 w 218"/>
                <a:gd name="T3" fmla="*/ 216 h 216"/>
                <a:gd name="T4" fmla="*/ 86 w 218"/>
                <a:gd name="T5" fmla="*/ 0 h 216"/>
                <a:gd name="T6" fmla="*/ 134 w 218"/>
                <a:gd name="T7" fmla="*/ 0 h 216"/>
                <a:gd name="T8" fmla="*/ 218 w 218"/>
                <a:gd name="T9" fmla="*/ 216 h 216"/>
                <a:gd name="T10" fmla="*/ 156 w 218"/>
                <a:gd name="T11" fmla="*/ 216 h 216"/>
                <a:gd name="T12" fmla="*/ 146 w 218"/>
                <a:gd name="T13" fmla="*/ 186 h 216"/>
                <a:gd name="T14" fmla="*/ 70 w 218"/>
                <a:gd name="T15" fmla="*/ 186 h 216"/>
                <a:gd name="T16" fmla="*/ 60 w 218"/>
                <a:gd name="T17" fmla="*/ 216 h 216"/>
                <a:gd name="T18" fmla="*/ 108 w 218"/>
                <a:gd name="T19" fmla="*/ 66 h 216"/>
                <a:gd name="T20" fmla="*/ 84 w 218"/>
                <a:gd name="T21" fmla="*/ 142 h 216"/>
                <a:gd name="T22" fmla="*/ 132 w 218"/>
                <a:gd name="T23" fmla="*/ 142 h 216"/>
                <a:gd name="T24" fmla="*/ 108 w 218"/>
                <a:gd name="T25"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8" h="216">
                  <a:moveTo>
                    <a:pt x="60" y="216"/>
                  </a:moveTo>
                  <a:lnTo>
                    <a:pt x="0" y="216"/>
                  </a:lnTo>
                  <a:lnTo>
                    <a:pt x="86" y="0"/>
                  </a:lnTo>
                  <a:lnTo>
                    <a:pt x="134" y="0"/>
                  </a:lnTo>
                  <a:lnTo>
                    <a:pt x="218" y="216"/>
                  </a:lnTo>
                  <a:lnTo>
                    <a:pt x="156" y="216"/>
                  </a:lnTo>
                  <a:lnTo>
                    <a:pt x="146" y="186"/>
                  </a:lnTo>
                  <a:lnTo>
                    <a:pt x="70" y="186"/>
                  </a:lnTo>
                  <a:lnTo>
                    <a:pt x="60" y="216"/>
                  </a:lnTo>
                  <a:close/>
                  <a:moveTo>
                    <a:pt x="108" y="66"/>
                  </a:moveTo>
                  <a:lnTo>
                    <a:pt x="84" y="142"/>
                  </a:lnTo>
                  <a:lnTo>
                    <a:pt x="132" y="142"/>
                  </a:lnTo>
                  <a:lnTo>
                    <a:pt x="108" y="6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8" name="Freeform 147"/>
            <p:cNvSpPr>
              <a:spLocks/>
            </p:cNvSpPr>
            <p:nvPr userDrawn="1"/>
          </p:nvSpPr>
          <p:spPr bwMode="auto">
            <a:xfrm>
              <a:off x="6718299" y="3419475"/>
              <a:ext cx="187323" cy="342899"/>
            </a:xfrm>
            <a:custGeom>
              <a:avLst/>
              <a:gdLst>
                <a:gd name="T0" fmla="*/ 0 w 118"/>
                <a:gd name="T1" fmla="*/ 0 h 216"/>
                <a:gd name="T2" fmla="*/ 54 w 118"/>
                <a:gd name="T3" fmla="*/ 0 h 216"/>
                <a:gd name="T4" fmla="*/ 54 w 118"/>
                <a:gd name="T5" fmla="*/ 168 h 216"/>
                <a:gd name="T6" fmla="*/ 118 w 118"/>
                <a:gd name="T7" fmla="*/ 168 h 216"/>
                <a:gd name="T8" fmla="*/ 118 w 118"/>
                <a:gd name="T9" fmla="*/ 216 h 216"/>
                <a:gd name="T10" fmla="*/ 0 w 118"/>
                <a:gd name="T11" fmla="*/ 216 h 216"/>
                <a:gd name="T12" fmla="*/ 0 w 118"/>
                <a:gd name="T13" fmla="*/ 0 h 216"/>
              </a:gdLst>
              <a:ahLst/>
              <a:cxnLst>
                <a:cxn ang="0">
                  <a:pos x="T0" y="T1"/>
                </a:cxn>
                <a:cxn ang="0">
                  <a:pos x="T2" y="T3"/>
                </a:cxn>
                <a:cxn ang="0">
                  <a:pos x="T4" y="T5"/>
                </a:cxn>
                <a:cxn ang="0">
                  <a:pos x="T6" y="T7"/>
                </a:cxn>
                <a:cxn ang="0">
                  <a:pos x="T8" y="T9"/>
                </a:cxn>
                <a:cxn ang="0">
                  <a:pos x="T10" y="T11"/>
                </a:cxn>
                <a:cxn ang="0">
                  <a:pos x="T12" y="T13"/>
                </a:cxn>
              </a:cxnLst>
              <a:rect l="0" t="0" r="r" b="b"/>
              <a:pathLst>
                <a:path w="118" h="216">
                  <a:moveTo>
                    <a:pt x="0" y="0"/>
                  </a:moveTo>
                  <a:lnTo>
                    <a:pt x="54" y="0"/>
                  </a:lnTo>
                  <a:lnTo>
                    <a:pt x="54" y="168"/>
                  </a:lnTo>
                  <a:lnTo>
                    <a:pt x="118" y="168"/>
                  </a:lnTo>
                  <a:lnTo>
                    <a:pt x="118" y="216"/>
                  </a:lnTo>
                  <a:lnTo>
                    <a:pt x="0" y="216"/>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9" name="Freeform 148"/>
            <p:cNvSpPr>
              <a:spLocks/>
            </p:cNvSpPr>
            <p:nvPr userDrawn="1"/>
          </p:nvSpPr>
          <p:spPr bwMode="auto">
            <a:xfrm>
              <a:off x="6896102" y="3419475"/>
              <a:ext cx="225426" cy="342899"/>
            </a:xfrm>
            <a:custGeom>
              <a:avLst/>
              <a:gdLst>
                <a:gd name="T0" fmla="*/ 44 w 142"/>
                <a:gd name="T1" fmla="*/ 48 h 216"/>
                <a:gd name="T2" fmla="*/ 0 w 142"/>
                <a:gd name="T3" fmla="*/ 48 h 216"/>
                <a:gd name="T4" fmla="*/ 0 w 142"/>
                <a:gd name="T5" fmla="*/ 0 h 216"/>
                <a:gd name="T6" fmla="*/ 142 w 142"/>
                <a:gd name="T7" fmla="*/ 0 h 216"/>
                <a:gd name="T8" fmla="*/ 142 w 142"/>
                <a:gd name="T9" fmla="*/ 48 h 216"/>
                <a:gd name="T10" fmla="*/ 100 w 142"/>
                <a:gd name="T11" fmla="*/ 48 h 216"/>
                <a:gd name="T12" fmla="*/ 100 w 142"/>
                <a:gd name="T13" fmla="*/ 216 h 216"/>
                <a:gd name="T14" fmla="*/ 44 w 142"/>
                <a:gd name="T15" fmla="*/ 216 h 216"/>
                <a:gd name="T16" fmla="*/ 44 w 142"/>
                <a:gd name="T17" fmla="*/ 48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216">
                  <a:moveTo>
                    <a:pt x="44" y="48"/>
                  </a:moveTo>
                  <a:lnTo>
                    <a:pt x="0" y="48"/>
                  </a:lnTo>
                  <a:lnTo>
                    <a:pt x="0" y="0"/>
                  </a:lnTo>
                  <a:lnTo>
                    <a:pt x="142" y="0"/>
                  </a:lnTo>
                  <a:lnTo>
                    <a:pt x="142" y="48"/>
                  </a:lnTo>
                  <a:lnTo>
                    <a:pt x="100" y="48"/>
                  </a:lnTo>
                  <a:lnTo>
                    <a:pt x="100" y="216"/>
                  </a:lnTo>
                  <a:lnTo>
                    <a:pt x="44" y="216"/>
                  </a:lnTo>
                  <a:lnTo>
                    <a:pt x="44" y="4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0" name="Freeform 149"/>
            <p:cNvSpPr>
              <a:spLocks/>
            </p:cNvSpPr>
            <p:nvPr userDrawn="1"/>
          </p:nvSpPr>
          <p:spPr bwMode="auto">
            <a:xfrm>
              <a:off x="7162800" y="3419475"/>
              <a:ext cx="288926" cy="342899"/>
            </a:xfrm>
            <a:custGeom>
              <a:avLst/>
              <a:gdLst>
                <a:gd name="T0" fmla="*/ 0 w 182"/>
                <a:gd name="T1" fmla="*/ 216 h 216"/>
                <a:gd name="T2" fmla="*/ 0 w 182"/>
                <a:gd name="T3" fmla="*/ 0 h 216"/>
                <a:gd name="T4" fmla="*/ 56 w 182"/>
                <a:gd name="T5" fmla="*/ 0 h 216"/>
                <a:gd name="T6" fmla="*/ 56 w 182"/>
                <a:gd name="T7" fmla="*/ 82 h 216"/>
                <a:gd name="T8" fmla="*/ 126 w 182"/>
                <a:gd name="T9" fmla="*/ 82 h 216"/>
                <a:gd name="T10" fmla="*/ 126 w 182"/>
                <a:gd name="T11" fmla="*/ 0 h 216"/>
                <a:gd name="T12" fmla="*/ 182 w 182"/>
                <a:gd name="T13" fmla="*/ 0 h 216"/>
                <a:gd name="T14" fmla="*/ 182 w 182"/>
                <a:gd name="T15" fmla="*/ 216 h 216"/>
                <a:gd name="T16" fmla="*/ 126 w 182"/>
                <a:gd name="T17" fmla="*/ 216 h 216"/>
                <a:gd name="T18" fmla="*/ 126 w 182"/>
                <a:gd name="T19" fmla="*/ 130 h 216"/>
                <a:gd name="T20" fmla="*/ 56 w 182"/>
                <a:gd name="T21" fmla="*/ 130 h 216"/>
                <a:gd name="T22" fmla="*/ 56 w 182"/>
                <a:gd name="T23" fmla="*/ 216 h 216"/>
                <a:gd name="T24" fmla="*/ 0 w 182"/>
                <a:gd name="T25" fmla="*/ 21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2" h="216">
                  <a:moveTo>
                    <a:pt x="0" y="216"/>
                  </a:moveTo>
                  <a:lnTo>
                    <a:pt x="0" y="0"/>
                  </a:lnTo>
                  <a:lnTo>
                    <a:pt x="56" y="0"/>
                  </a:lnTo>
                  <a:lnTo>
                    <a:pt x="56" y="82"/>
                  </a:lnTo>
                  <a:lnTo>
                    <a:pt x="126" y="82"/>
                  </a:lnTo>
                  <a:lnTo>
                    <a:pt x="126" y="0"/>
                  </a:lnTo>
                  <a:lnTo>
                    <a:pt x="182" y="0"/>
                  </a:lnTo>
                  <a:lnTo>
                    <a:pt x="182" y="216"/>
                  </a:lnTo>
                  <a:lnTo>
                    <a:pt x="126" y="216"/>
                  </a:lnTo>
                  <a:lnTo>
                    <a:pt x="126" y="130"/>
                  </a:lnTo>
                  <a:lnTo>
                    <a:pt x="56" y="130"/>
                  </a:lnTo>
                  <a:lnTo>
                    <a:pt x="56" y="216"/>
                  </a:lnTo>
                  <a:lnTo>
                    <a:pt x="0" y="21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1" name="Freeform 150"/>
            <p:cNvSpPr>
              <a:spLocks noEditPoints="1"/>
            </p:cNvSpPr>
            <p:nvPr userDrawn="1"/>
          </p:nvSpPr>
          <p:spPr bwMode="auto">
            <a:xfrm>
              <a:off x="1749426" y="3806826"/>
              <a:ext cx="250823" cy="377825"/>
            </a:xfrm>
            <a:custGeom>
              <a:avLst/>
              <a:gdLst>
                <a:gd name="T0" fmla="*/ 70 w 158"/>
                <a:gd name="T1" fmla="*/ 0 h 238"/>
                <a:gd name="T2" fmla="*/ 88 w 158"/>
                <a:gd name="T3" fmla="*/ 0 h 238"/>
                <a:gd name="T4" fmla="*/ 106 w 158"/>
                <a:gd name="T5" fmla="*/ 2 h 238"/>
                <a:gd name="T6" fmla="*/ 124 w 158"/>
                <a:gd name="T7" fmla="*/ 6 h 238"/>
                <a:gd name="T8" fmla="*/ 132 w 158"/>
                <a:gd name="T9" fmla="*/ 12 h 238"/>
                <a:gd name="T10" fmla="*/ 138 w 158"/>
                <a:gd name="T11" fmla="*/ 18 h 238"/>
                <a:gd name="T12" fmla="*/ 148 w 158"/>
                <a:gd name="T13" fmla="*/ 32 h 238"/>
                <a:gd name="T14" fmla="*/ 154 w 158"/>
                <a:gd name="T15" fmla="*/ 46 h 238"/>
                <a:gd name="T16" fmla="*/ 158 w 158"/>
                <a:gd name="T17" fmla="*/ 60 h 238"/>
                <a:gd name="T18" fmla="*/ 158 w 158"/>
                <a:gd name="T19" fmla="*/ 74 h 238"/>
                <a:gd name="T20" fmla="*/ 154 w 158"/>
                <a:gd name="T21" fmla="*/ 108 h 238"/>
                <a:gd name="T22" fmla="*/ 150 w 158"/>
                <a:gd name="T23" fmla="*/ 116 h 238"/>
                <a:gd name="T24" fmla="*/ 140 w 158"/>
                <a:gd name="T25" fmla="*/ 130 h 238"/>
                <a:gd name="T26" fmla="*/ 134 w 158"/>
                <a:gd name="T27" fmla="*/ 136 h 238"/>
                <a:gd name="T28" fmla="*/ 118 w 158"/>
                <a:gd name="T29" fmla="*/ 144 h 238"/>
                <a:gd name="T30" fmla="*/ 102 w 158"/>
                <a:gd name="T31" fmla="*/ 148 h 238"/>
                <a:gd name="T32" fmla="*/ 84 w 158"/>
                <a:gd name="T33" fmla="*/ 150 h 238"/>
                <a:gd name="T34" fmla="*/ 72 w 158"/>
                <a:gd name="T35" fmla="*/ 150 h 238"/>
                <a:gd name="T36" fmla="*/ 54 w 158"/>
                <a:gd name="T37" fmla="*/ 238 h 238"/>
                <a:gd name="T38" fmla="*/ 0 w 158"/>
                <a:gd name="T39" fmla="*/ 0 h 238"/>
                <a:gd name="T40" fmla="*/ 54 w 158"/>
                <a:gd name="T41" fmla="*/ 38 h 238"/>
                <a:gd name="T42" fmla="*/ 70 w 158"/>
                <a:gd name="T43" fmla="*/ 108 h 238"/>
                <a:gd name="T44" fmla="*/ 82 w 158"/>
                <a:gd name="T45" fmla="*/ 108 h 238"/>
                <a:gd name="T46" fmla="*/ 88 w 158"/>
                <a:gd name="T47" fmla="*/ 106 h 238"/>
                <a:gd name="T48" fmla="*/ 94 w 158"/>
                <a:gd name="T49" fmla="*/ 102 h 238"/>
                <a:gd name="T50" fmla="*/ 100 w 158"/>
                <a:gd name="T51" fmla="*/ 92 h 238"/>
                <a:gd name="T52" fmla="*/ 102 w 158"/>
                <a:gd name="T53" fmla="*/ 84 h 238"/>
                <a:gd name="T54" fmla="*/ 104 w 158"/>
                <a:gd name="T55" fmla="*/ 72 h 238"/>
                <a:gd name="T56" fmla="*/ 100 w 158"/>
                <a:gd name="T57" fmla="*/ 52 h 238"/>
                <a:gd name="T58" fmla="*/ 96 w 158"/>
                <a:gd name="T59" fmla="*/ 46 h 238"/>
                <a:gd name="T60" fmla="*/ 90 w 158"/>
                <a:gd name="T61" fmla="*/ 42 h 238"/>
                <a:gd name="T62" fmla="*/ 80 w 158"/>
                <a:gd name="T63" fmla="*/ 38 h 238"/>
                <a:gd name="T64" fmla="*/ 70 w 158"/>
                <a:gd name="T65" fmla="*/ 38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8" h="238">
                  <a:moveTo>
                    <a:pt x="70" y="0"/>
                  </a:moveTo>
                  <a:lnTo>
                    <a:pt x="70" y="0"/>
                  </a:lnTo>
                  <a:lnTo>
                    <a:pt x="88" y="0"/>
                  </a:lnTo>
                  <a:lnTo>
                    <a:pt x="88" y="0"/>
                  </a:lnTo>
                  <a:lnTo>
                    <a:pt x="106" y="2"/>
                  </a:lnTo>
                  <a:lnTo>
                    <a:pt x="106" y="2"/>
                  </a:lnTo>
                  <a:lnTo>
                    <a:pt x="116" y="4"/>
                  </a:lnTo>
                  <a:lnTo>
                    <a:pt x="124" y="6"/>
                  </a:lnTo>
                  <a:lnTo>
                    <a:pt x="124" y="6"/>
                  </a:lnTo>
                  <a:lnTo>
                    <a:pt x="132" y="12"/>
                  </a:lnTo>
                  <a:lnTo>
                    <a:pt x="138" y="18"/>
                  </a:lnTo>
                  <a:lnTo>
                    <a:pt x="138" y="18"/>
                  </a:lnTo>
                  <a:lnTo>
                    <a:pt x="148" y="32"/>
                  </a:lnTo>
                  <a:lnTo>
                    <a:pt x="148" y="32"/>
                  </a:lnTo>
                  <a:lnTo>
                    <a:pt x="154" y="46"/>
                  </a:lnTo>
                  <a:lnTo>
                    <a:pt x="154" y="46"/>
                  </a:lnTo>
                  <a:lnTo>
                    <a:pt x="158" y="60"/>
                  </a:lnTo>
                  <a:lnTo>
                    <a:pt x="158" y="60"/>
                  </a:lnTo>
                  <a:lnTo>
                    <a:pt x="158" y="74"/>
                  </a:lnTo>
                  <a:lnTo>
                    <a:pt x="158" y="74"/>
                  </a:lnTo>
                  <a:lnTo>
                    <a:pt x="158" y="92"/>
                  </a:lnTo>
                  <a:lnTo>
                    <a:pt x="154" y="108"/>
                  </a:lnTo>
                  <a:lnTo>
                    <a:pt x="154" y="108"/>
                  </a:lnTo>
                  <a:lnTo>
                    <a:pt x="150" y="116"/>
                  </a:lnTo>
                  <a:lnTo>
                    <a:pt x="146" y="124"/>
                  </a:lnTo>
                  <a:lnTo>
                    <a:pt x="140" y="130"/>
                  </a:lnTo>
                  <a:lnTo>
                    <a:pt x="134" y="136"/>
                  </a:lnTo>
                  <a:lnTo>
                    <a:pt x="134" y="136"/>
                  </a:lnTo>
                  <a:lnTo>
                    <a:pt x="126" y="140"/>
                  </a:lnTo>
                  <a:lnTo>
                    <a:pt x="118" y="144"/>
                  </a:lnTo>
                  <a:lnTo>
                    <a:pt x="118" y="144"/>
                  </a:lnTo>
                  <a:lnTo>
                    <a:pt x="102" y="148"/>
                  </a:lnTo>
                  <a:lnTo>
                    <a:pt x="102" y="148"/>
                  </a:lnTo>
                  <a:lnTo>
                    <a:pt x="84" y="150"/>
                  </a:lnTo>
                  <a:lnTo>
                    <a:pt x="84" y="150"/>
                  </a:lnTo>
                  <a:lnTo>
                    <a:pt x="72" y="150"/>
                  </a:lnTo>
                  <a:lnTo>
                    <a:pt x="54" y="150"/>
                  </a:lnTo>
                  <a:lnTo>
                    <a:pt x="54" y="238"/>
                  </a:lnTo>
                  <a:lnTo>
                    <a:pt x="0" y="238"/>
                  </a:lnTo>
                  <a:lnTo>
                    <a:pt x="0" y="0"/>
                  </a:lnTo>
                  <a:lnTo>
                    <a:pt x="70" y="0"/>
                  </a:lnTo>
                  <a:close/>
                  <a:moveTo>
                    <a:pt x="54" y="38"/>
                  </a:moveTo>
                  <a:lnTo>
                    <a:pt x="54" y="108"/>
                  </a:lnTo>
                  <a:lnTo>
                    <a:pt x="70" y="108"/>
                  </a:lnTo>
                  <a:lnTo>
                    <a:pt x="70" y="108"/>
                  </a:lnTo>
                  <a:lnTo>
                    <a:pt x="82" y="108"/>
                  </a:lnTo>
                  <a:lnTo>
                    <a:pt x="82" y="108"/>
                  </a:lnTo>
                  <a:lnTo>
                    <a:pt x="88" y="106"/>
                  </a:lnTo>
                  <a:lnTo>
                    <a:pt x="94" y="102"/>
                  </a:lnTo>
                  <a:lnTo>
                    <a:pt x="94" y="102"/>
                  </a:lnTo>
                  <a:lnTo>
                    <a:pt x="98" y="98"/>
                  </a:lnTo>
                  <a:lnTo>
                    <a:pt x="100" y="92"/>
                  </a:lnTo>
                  <a:lnTo>
                    <a:pt x="100" y="92"/>
                  </a:lnTo>
                  <a:lnTo>
                    <a:pt x="102" y="84"/>
                  </a:lnTo>
                  <a:lnTo>
                    <a:pt x="104" y="72"/>
                  </a:lnTo>
                  <a:lnTo>
                    <a:pt x="104" y="72"/>
                  </a:lnTo>
                  <a:lnTo>
                    <a:pt x="102" y="62"/>
                  </a:lnTo>
                  <a:lnTo>
                    <a:pt x="100" y="52"/>
                  </a:lnTo>
                  <a:lnTo>
                    <a:pt x="100" y="52"/>
                  </a:lnTo>
                  <a:lnTo>
                    <a:pt x="96" y="46"/>
                  </a:lnTo>
                  <a:lnTo>
                    <a:pt x="90" y="42"/>
                  </a:lnTo>
                  <a:lnTo>
                    <a:pt x="90" y="42"/>
                  </a:lnTo>
                  <a:lnTo>
                    <a:pt x="86" y="40"/>
                  </a:lnTo>
                  <a:lnTo>
                    <a:pt x="80" y="38"/>
                  </a:lnTo>
                  <a:lnTo>
                    <a:pt x="80" y="38"/>
                  </a:lnTo>
                  <a:lnTo>
                    <a:pt x="70" y="38"/>
                  </a:lnTo>
                  <a:lnTo>
                    <a:pt x="54" y="38"/>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2" name="Freeform 151"/>
            <p:cNvSpPr>
              <a:spLocks/>
            </p:cNvSpPr>
            <p:nvPr userDrawn="1"/>
          </p:nvSpPr>
          <p:spPr bwMode="auto">
            <a:xfrm>
              <a:off x="2041527" y="3898901"/>
              <a:ext cx="149226" cy="285750"/>
            </a:xfrm>
            <a:custGeom>
              <a:avLst/>
              <a:gdLst>
                <a:gd name="T0" fmla="*/ 44 w 94"/>
                <a:gd name="T1" fmla="*/ 4 h 180"/>
                <a:gd name="T2" fmla="*/ 44 w 94"/>
                <a:gd name="T3" fmla="*/ 46 h 180"/>
                <a:gd name="T4" fmla="*/ 44 w 94"/>
                <a:gd name="T5" fmla="*/ 46 h 180"/>
                <a:gd name="T6" fmla="*/ 48 w 94"/>
                <a:gd name="T7" fmla="*/ 32 h 180"/>
                <a:gd name="T8" fmla="*/ 48 w 94"/>
                <a:gd name="T9" fmla="*/ 32 h 180"/>
                <a:gd name="T10" fmla="*/ 54 w 94"/>
                <a:gd name="T11" fmla="*/ 18 h 180"/>
                <a:gd name="T12" fmla="*/ 54 w 94"/>
                <a:gd name="T13" fmla="*/ 18 h 180"/>
                <a:gd name="T14" fmla="*/ 60 w 94"/>
                <a:gd name="T15" fmla="*/ 12 h 180"/>
                <a:gd name="T16" fmla="*/ 66 w 94"/>
                <a:gd name="T17" fmla="*/ 6 h 180"/>
                <a:gd name="T18" fmla="*/ 66 w 94"/>
                <a:gd name="T19" fmla="*/ 6 h 180"/>
                <a:gd name="T20" fmla="*/ 76 w 94"/>
                <a:gd name="T21" fmla="*/ 2 h 180"/>
                <a:gd name="T22" fmla="*/ 84 w 94"/>
                <a:gd name="T23" fmla="*/ 0 h 180"/>
                <a:gd name="T24" fmla="*/ 84 w 94"/>
                <a:gd name="T25" fmla="*/ 0 h 180"/>
                <a:gd name="T26" fmla="*/ 94 w 94"/>
                <a:gd name="T27" fmla="*/ 2 h 180"/>
                <a:gd name="T28" fmla="*/ 94 w 94"/>
                <a:gd name="T29" fmla="*/ 50 h 180"/>
                <a:gd name="T30" fmla="*/ 94 w 94"/>
                <a:gd name="T31" fmla="*/ 50 h 180"/>
                <a:gd name="T32" fmla="*/ 88 w 94"/>
                <a:gd name="T33" fmla="*/ 50 h 180"/>
                <a:gd name="T34" fmla="*/ 88 w 94"/>
                <a:gd name="T35" fmla="*/ 50 h 180"/>
                <a:gd name="T36" fmla="*/ 86 w 94"/>
                <a:gd name="T37" fmla="*/ 50 h 180"/>
                <a:gd name="T38" fmla="*/ 86 w 94"/>
                <a:gd name="T39" fmla="*/ 50 h 180"/>
                <a:gd name="T40" fmla="*/ 74 w 94"/>
                <a:gd name="T41" fmla="*/ 50 h 180"/>
                <a:gd name="T42" fmla="*/ 64 w 94"/>
                <a:gd name="T43" fmla="*/ 56 h 180"/>
                <a:gd name="T44" fmla="*/ 64 w 94"/>
                <a:gd name="T45" fmla="*/ 56 h 180"/>
                <a:gd name="T46" fmla="*/ 58 w 94"/>
                <a:gd name="T47" fmla="*/ 64 h 180"/>
                <a:gd name="T48" fmla="*/ 54 w 94"/>
                <a:gd name="T49" fmla="*/ 72 h 180"/>
                <a:gd name="T50" fmla="*/ 54 w 94"/>
                <a:gd name="T51" fmla="*/ 72 h 180"/>
                <a:gd name="T52" fmla="*/ 50 w 94"/>
                <a:gd name="T53" fmla="*/ 80 h 180"/>
                <a:gd name="T54" fmla="*/ 50 w 94"/>
                <a:gd name="T55" fmla="*/ 90 h 180"/>
                <a:gd name="T56" fmla="*/ 50 w 94"/>
                <a:gd name="T57" fmla="*/ 90 h 180"/>
                <a:gd name="T58" fmla="*/ 50 w 94"/>
                <a:gd name="T59" fmla="*/ 104 h 180"/>
                <a:gd name="T60" fmla="*/ 50 w 94"/>
                <a:gd name="T61" fmla="*/ 180 h 180"/>
                <a:gd name="T62" fmla="*/ 0 w 94"/>
                <a:gd name="T63" fmla="*/ 180 h 180"/>
                <a:gd name="T64" fmla="*/ 0 w 94"/>
                <a:gd name="T65" fmla="*/ 4 h 180"/>
                <a:gd name="T66" fmla="*/ 44 w 94"/>
                <a:gd name="T67" fmla="*/ 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4" h="180">
                  <a:moveTo>
                    <a:pt x="44" y="4"/>
                  </a:moveTo>
                  <a:lnTo>
                    <a:pt x="44" y="46"/>
                  </a:lnTo>
                  <a:lnTo>
                    <a:pt x="44" y="46"/>
                  </a:lnTo>
                  <a:lnTo>
                    <a:pt x="48" y="32"/>
                  </a:lnTo>
                  <a:lnTo>
                    <a:pt x="48" y="32"/>
                  </a:lnTo>
                  <a:lnTo>
                    <a:pt x="54" y="18"/>
                  </a:lnTo>
                  <a:lnTo>
                    <a:pt x="54" y="18"/>
                  </a:lnTo>
                  <a:lnTo>
                    <a:pt x="60" y="12"/>
                  </a:lnTo>
                  <a:lnTo>
                    <a:pt x="66" y="6"/>
                  </a:lnTo>
                  <a:lnTo>
                    <a:pt x="66" y="6"/>
                  </a:lnTo>
                  <a:lnTo>
                    <a:pt x="76" y="2"/>
                  </a:lnTo>
                  <a:lnTo>
                    <a:pt x="84" y="0"/>
                  </a:lnTo>
                  <a:lnTo>
                    <a:pt x="84" y="0"/>
                  </a:lnTo>
                  <a:lnTo>
                    <a:pt x="94" y="2"/>
                  </a:lnTo>
                  <a:lnTo>
                    <a:pt x="94" y="50"/>
                  </a:lnTo>
                  <a:lnTo>
                    <a:pt x="94" y="50"/>
                  </a:lnTo>
                  <a:lnTo>
                    <a:pt x="88" y="50"/>
                  </a:lnTo>
                  <a:lnTo>
                    <a:pt x="88" y="50"/>
                  </a:lnTo>
                  <a:lnTo>
                    <a:pt x="86" y="50"/>
                  </a:lnTo>
                  <a:lnTo>
                    <a:pt x="86" y="50"/>
                  </a:lnTo>
                  <a:lnTo>
                    <a:pt x="74" y="50"/>
                  </a:lnTo>
                  <a:lnTo>
                    <a:pt x="64" y="56"/>
                  </a:lnTo>
                  <a:lnTo>
                    <a:pt x="64" y="56"/>
                  </a:lnTo>
                  <a:lnTo>
                    <a:pt x="58" y="64"/>
                  </a:lnTo>
                  <a:lnTo>
                    <a:pt x="54" y="72"/>
                  </a:lnTo>
                  <a:lnTo>
                    <a:pt x="54" y="72"/>
                  </a:lnTo>
                  <a:lnTo>
                    <a:pt x="50" y="80"/>
                  </a:lnTo>
                  <a:lnTo>
                    <a:pt x="50" y="90"/>
                  </a:lnTo>
                  <a:lnTo>
                    <a:pt x="50" y="90"/>
                  </a:lnTo>
                  <a:lnTo>
                    <a:pt x="50" y="104"/>
                  </a:lnTo>
                  <a:lnTo>
                    <a:pt x="50" y="180"/>
                  </a:lnTo>
                  <a:lnTo>
                    <a:pt x="0" y="180"/>
                  </a:lnTo>
                  <a:lnTo>
                    <a:pt x="0" y="4"/>
                  </a:lnTo>
                  <a:lnTo>
                    <a:pt x="44" y="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3" name="Freeform 152"/>
            <p:cNvSpPr>
              <a:spLocks noEditPoints="1"/>
            </p:cNvSpPr>
            <p:nvPr userDrawn="1"/>
          </p:nvSpPr>
          <p:spPr bwMode="auto">
            <a:xfrm>
              <a:off x="2209799" y="3898901"/>
              <a:ext cx="228601" cy="292099"/>
            </a:xfrm>
            <a:custGeom>
              <a:avLst/>
              <a:gdLst>
                <a:gd name="T0" fmla="*/ 72 w 144"/>
                <a:gd name="T1" fmla="*/ 0 h 184"/>
                <a:gd name="T2" fmla="*/ 106 w 144"/>
                <a:gd name="T3" fmla="*/ 6 h 184"/>
                <a:gd name="T4" fmla="*/ 118 w 144"/>
                <a:gd name="T5" fmla="*/ 14 h 184"/>
                <a:gd name="T6" fmla="*/ 128 w 144"/>
                <a:gd name="T7" fmla="*/ 24 h 184"/>
                <a:gd name="T8" fmla="*/ 140 w 144"/>
                <a:gd name="T9" fmla="*/ 54 h 184"/>
                <a:gd name="T10" fmla="*/ 144 w 144"/>
                <a:gd name="T11" fmla="*/ 72 h 184"/>
                <a:gd name="T12" fmla="*/ 144 w 144"/>
                <a:gd name="T13" fmla="*/ 92 h 184"/>
                <a:gd name="T14" fmla="*/ 140 w 144"/>
                <a:gd name="T15" fmla="*/ 130 h 184"/>
                <a:gd name="T16" fmla="*/ 136 w 144"/>
                <a:gd name="T17" fmla="*/ 146 h 184"/>
                <a:gd name="T18" fmla="*/ 128 w 144"/>
                <a:gd name="T19" fmla="*/ 158 h 184"/>
                <a:gd name="T20" fmla="*/ 106 w 144"/>
                <a:gd name="T21" fmla="*/ 178 h 184"/>
                <a:gd name="T22" fmla="*/ 90 w 144"/>
                <a:gd name="T23" fmla="*/ 182 h 184"/>
                <a:gd name="T24" fmla="*/ 72 w 144"/>
                <a:gd name="T25" fmla="*/ 184 h 184"/>
                <a:gd name="T26" fmla="*/ 40 w 144"/>
                <a:gd name="T27" fmla="*/ 178 h 184"/>
                <a:gd name="T28" fmla="*/ 28 w 144"/>
                <a:gd name="T29" fmla="*/ 170 h 184"/>
                <a:gd name="T30" fmla="*/ 18 w 144"/>
                <a:gd name="T31" fmla="*/ 158 h 184"/>
                <a:gd name="T32" fmla="*/ 4 w 144"/>
                <a:gd name="T33" fmla="*/ 130 h 184"/>
                <a:gd name="T34" fmla="*/ 2 w 144"/>
                <a:gd name="T35" fmla="*/ 112 h 184"/>
                <a:gd name="T36" fmla="*/ 0 w 144"/>
                <a:gd name="T37" fmla="*/ 92 h 184"/>
                <a:gd name="T38" fmla="*/ 4 w 144"/>
                <a:gd name="T39" fmla="*/ 54 h 184"/>
                <a:gd name="T40" fmla="*/ 10 w 144"/>
                <a:gd name="T41" fmla="*/ 38 h 184"/>
                <a:gd name="T42" fmla="*/ 16 w 144"/>
                <a:gd name="T43" fmla="*/ 24 h 184"/>
                <a:gd name="T44" fmla="*/ 38 w 144"/>
                <a:gd name="T45" fmla="*/ 6 h 184"/>
                <a:gd name="T46" fmla="*/ 54 w 144"/>
                <a:gd name="T47" fmla="*/ 2 h 184"/>
                <a:gd name="T48" fmla="*/ 72 w 144"/>
                <a:gd name="T49" fmla="*/ 0 h 184"/>
                <a:gd name="T50" fmla="*/ 72 w 144"/>
                <a:gd name="T51" fmla="*/ 34 h 184"/>
                <a:gd name="T52" fmla="*/ 62 w 144"/>
                <a:gd name="T53" fmla="*/ 36 h 184"/>
                <a:gd name="T54" fmla="*/ 58 w 144"/>
                <a:gd name="T55" fmla="*/ 40 h 184"/>
                <a:gd name="T56" fmla="*/ 56 w 144"/>
                <a:gd name="T57" fmla="*/ 46 h 184"/>
                <a:gd name="T58" fmla="*/ 52 w 144"/>
                <a:gd name="T59" fmla="*/ 64 h 184"/>
                <a:gd name="T60" fmla="*/ 52 w 144"/>
                <a:gd name="T61" fmla="*/ 92 h 184"/>
                <a:gd name="T62" fmla="*/ 52 w 144"/>
                <a:gd name="T63" fmla="*/ 120 h 184"/>
                <a:gd name="T64" fmla="*/ 56 w 144"/>
                <a:gd name="T65" fmla="*/ 138 h 184"/>
                <a:gd name="T66" fmla="*/ 62 w 144"/>
                <a:gd name="T67" fmla="*/ 146 h 184"/>
                <a:gd name="T68" fmla="*/ 68 w 144"/>
                <a:gd name="T69" fmla="*/ 148 h 184"/>
                <a:gd name="T70" fmla="*/ 72 w 144"/>
                <a:gd name="T71" fmla="*/ 150 h 184"/>
                <a:gd name="T72" fmla="*/ 82 w 144"/>
                <a:gd name="T73" fmla="*/ 146 h 184"/>
                <a:gd name="T74" fmla="*/ 86 w 144"/>
                <a:gd name="T75" fmla="*/ 144 h 184"/>
                <a:gd name="T76" fmla="*/ 88 w 144"/>
                <a:gd name="T77" fmla="*/ 138 h 184"/>
                <a:gd name="T78" fmla="*/ 92 w 144"/>
                <a:gd name="T79" fmla="*/ 120 h 184"/>
                <a:gd name="T80" fmla="*/ 94 w 144"/>
                <a:gd name="T81" fmla="*/ 92 h 184"/>
                <a:gd name="T82" fmla="*/ 92 w 144"/>
                <a:gd name="T83" fmla="*/ 64 h 184"/>
                <a:gd name="T84" fmla="*/ 88 w 144"/>
                <a:gd name="T85" fmla="*/ 46 h 184"/>
                <a:gd name="T86" fmla="*/ 82 w 144"/>
                <a:gd name="T87" fmla="*/ 36 h 184"/>
                <a:gd name="T88" fmla="*/ 78 w 144"/>
                <a:gd name="T89" fmla="*/ 34 h 184"/>
                <a:gd name="T90" fmla="*/ 72 w 144"/>
                <a:gd name="T91" fmla="*/ 3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4" h="184">
                  <a:moveTo>
                    <a:pt x="72" y="0"/>
                  </a:moveTo>
                  <a:lnTo>
                    <a:pt x="72" y="0"/>
                  </a:lnTo>
                  <a:lnTo>
                    <a:pt x="90" y="2"/>
                  </a:lnTo>
                  <a:lnTo>
                    <a:pt x="106" y="6"/>
                  </a:lnTo>
                  <a:lnTo>
                    <a:pt x="106" y="6"/>
                  </a:lnTo>
                  <a:lnTo>
                    <a:pt x="118" y="14"/>
                  </a:lnTo>
                  <a:lnTo>
                    <a:pt x="128" y="24"/>
                  </a:lnTo>
                  <a:lnTo>
                    <a:pt x="128" y="24"/>
                  </a:lnTo>
                  <a:lnTo>
                    <a:pt x="136" y="38"/>
                  </a:lnTo>
                  <a:lnTo>
                    <a:pt x="140" y="54"/>
                  </a:lnTo>
                  <a:lnTo>
                    <a:pt x="140" y="54"/>
                  </a:lnTo>
                  <a:lnTo>
                    <a:pt x="144" y="72"/>
                  </a:lnTo>
                  <a:lnTo>
                    <a:pt x="144" y="92"/>
                  </a:lnTo>
                  <a:lnTo>
                    <a:pt x="144" y="92"/>
                  </a:lnTo>
                  <a:lnTo>
                    <a:pt x="144" y="112"/>
                  </a:lnTo>
                  <a:lnTo>
                    <a:pt x="140" y="130"/>
                  </a:lnTo>
                  <a:lnTo>
                    <a:pt x="140" y="130"/>
                  </a:lnTo>
                  <a:lnTo>
                    <a:pt x="136" y="146"/>
                  </a:lnTo>
                  <a:lnTo>
                    <a:pt x="128" y="158"/>
                  </a:lnTo>
                  <a:lnTo>
                    <a:pt x="128" y="158"/>
                  </a:lnTo>
                  <a:lnTo>
                    <a:pt x="118" y="170"/>
                  </a:lnTo>
                  <a:lnTo>
                    <a:pt x="106" y="178"/>
                  </a:lnTo>
                  <a:lnTo>
                    <a:pt x="106" y="178"/>
                  </a:lnTo>
                  <a:lnTo>
                    <a:pt x="90" y="182"/>
                  </a:lnTo>
                  <a:lnTo>
                    <a:pt x="72" y="184"/>
                  </a:lnTo>
                  <a:lnTo>
                    <a:pt x="72" y="184"/>
                  </a:lnTo>
                  <a:lnTo>
                    <a:pt x="54" y="182"/>
                  </a:lnTo>
                  <a:lnTo>
                    <a:pt x="40" y="178"/>
                  </a:lnTo>
                  <a:lnTo>
                    <a:pt x="40" y="178"/>
                  </a:lnTo>
                  <a:lnTo>
                    <a:pt x="28" y="170"/>
                  </a:lnTo>
                  <a:lnTo>
                    <a:pt x="18" y="158"/>
                  </a:lnTo>
                  <a:lnTo>
                    <a:pt x="18" y="158"/>
                  </a:lnTo>
                  <a:lnTo>
                    <a:pt x="10" y="146"/>
                  </a:lnTo>
                  <a:lnTo>
                    <a:pt x="4" y="130"/>
                  </a:lnTo>
                  <a:lnTo>
                    <a:pt x="4" y="130"/>
                  </a:lnTo>
                  <a:lnTo>
                    <a:pt x="2" y="112"/>
                  </a:lnTo>
                  <a:lnTo>
                    <a:pt x="0" y="92"/>
                  </a:lnTo>
                  <a:lnTo>
                    <a:pt x="0" y="92"/>
                  </a:lnTo>
                  <a:lnTo>
                    <a:pt x="2" y="72"/>
                  </a:lnTo>
                  <a:lnTo>
                    <a:pt x="4" y="54"/>
                  </a:lnTo>
                  <a:lnTo>
                    <a:pt x="4" y="54"/>
                  </a:lnTo>
                  <a:lnTo>
                    <a:pt x="10" y="38"/>
                  </a:lnTo>
                  <a:lnTo>
                    <a:pt x="16" y="24"/>
                  </a:lnTo>
                  <a:lnTo>
                    <a:pt x="16" y="24"/>
                  </a:lnTo>
                  <a:lnTo>
                    <a:pt x="26" y="14"/>
                  </a:lnTo>
                  <a:lnTo>
                    <a:pt x="38" y="6"/>
                  </a:lnTo>
                  <a:lnTo>
                    <a:pt x="38" y="6"/>
                  </a:lnTo>
                  <a:lnTo>
                    <a:pt x="54" y="2"/>
                  </a:lnTo>
                  <a:lnTo>
                    <a:pt x="72" y="0"/>
                  </a:lnTo>
                  <a:lnTo>
                    <a:pt x="72" y="0"/>
                  </a:lnTo>
                  <a:close/>
                  <a:moveTo>
                    <a:pt x="72" y="34"/>
                  </a:moveTo>
                  <a:lnTo>
                    <a:pt x="72" y="34"/>
                  </a:lnTo>
                  <a:lnTo>
                    <a:pt x="66" y="34"/>
                  </a:lnTo>
                  <a:lnTo>
                    <a:pt x="62" y="36"/>
                  </a:lnTo>
                  <a:lnTo>
                    <a:pt x="62" y="36"/>
                  </a:lnTo>
                  <a:lnTo>
                    <a:pt x="58" y="40"/>
                  </a:lnTo>
                  <a:lnTo>
                    <a:pt x="56" y="46"/>
                  </a:lnTo>
                  <a:lnTo>
                    <a:pt x="56" y="46"/>
                  </a:lnTo>
                  <a:lnTo>
                    <a:pt x="52" y="64"/>
                  </a:lnTo>
                  <a:lnTo>
                    <a:pt x="52" y="64"/>
                  </a:lnTo>
                  <a:lnTo>
                    <a:pt x="52" y="92"/>
                  </a:lnTo>
                  <a:lnTo>
                    <a:pt x="52" y="92"/>
                  </a:lnTo>
                  <a:lnTo>
                    <a:pt x="52" y="120"/>
                  </a:lnTo>
                  <a:lnTo>
                    <a:pt x="52" y="120"/>
                  </a:lnTo>
                  <a:lnTo>
                    <a:pt x="56" y="138"/>
                  </a:lnTo>
                  <a:lnTo>
                    <a:pt x="56" y="138"/>
                  </a:lnTo>
                  <a:lnTo>
                    <a:pt x="60" y="144"/>
                  </a:lnTo>
                  <a:lnTo>
                    <a:pt x="62" y="146"/>
                  </a:lnTo>
                  <a:lnTo>
                    <a:pt x="62" y="146"/>
                  </a:lnTo>
                  <a:lnTo>
                    <a:pt x="68" y="148"/>
                  </a:lnTo>
                  <a:lnTo>
                    <a:pt x="72" y="150"/>
                  </a:lnTo>
                  <a:lnTo>
                    <a:pt x="72" y="150"/>
                  </a:lnTo>
                  <a:lnTo>
                    <a:pt x="78" y="148"/>
                  </a:lnTo>
                  <a:lnTo>
                    <a:pt x="82" y="146"/>
                  </a:lnTo>
                  <a:lnTo>
                    <a:pt x="82" y="146"/>
                  </a:lnTo>
                  <a:lnTo>
                    <a:pt x="86" y="144"/>
                  </a:lnTo>
                  <a:lnTo>
                    <a:pt x="88" y="138"/>
                  </a:lnTo>
                  <a:lnTo>
                    <a:pt x="88" y="138"/>
                  </a:lnTo>
                  <a:lnTo>
                    <a:pt x="92" y="120"/>
                  </a:lnTo>
                  <a:lnTo>
                    <a:pt x="92" y="120"/>
                  </a:lnTo>
                  <a:lnTo>
                    <a:pt x="94" y="92"/>
                  </a:lnTo>
                  <a:lnTo>
                    <a:pt x="94" y="92"/>
                  </a:lnTo>
                  <a:lnTo>
                    <a:pt x="92" y="64"/>
                  </a:lnTo>
                  <a:lnTo>
                    <a:pt x="92" y="64"/>
                  </a:lnTo>
                  <a:lnTo>
                    <a:pt x="88" y="46"/>
                  </a:lnTo>
                  <a:lnTo>
                    <a:pt x="88" y="46"/>
                  </a:lnTo>
                  <a:lnTo>
                    <a:pt x="86" y="40"/>
                  </a:lnTo>
                  <a:lnTo>
                    <a:pt x="82" y="36"/>
                  </a:lnTo>
                  <a:lnTo>
                    <a:pt x="82" y="36"/>
                  </a:lnTo>
                  <a:lnTo>
                    <a:pt x="78" y="34"/>
                  </a:lnTo>
                  <a:lnTo>
                    <a:pt x="72" y="34"/>
                  </a:lnTo>
                  <a:lnTo>
                    <a:pt x="72" y="3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4" name="Freeform 153"/>
            <p:cNvSpPr>
              <a:spLocks/>
            </p:cNvSpPr>
            <p:nvPr userDrawn="1"/>
          </p:nvSpPr>
          <p:spPr bwMode="auto">
            <a:xfrm>
              <a:off x="2492374" y="3898901"/>
              <a:ext cx="342899" cy="285750"/>
            </a:xfrm>
            <a:custGeom>
              <a:avLst/>
              <a:gdLst>
                <a:gd name="T0" fmla="*/ 46 w 216"/>
                <a:gd name="T1" fmla="*/ 4 h 180"/>
                <a:gd name="T2" fmla="*/ 46 w 216"/>
                <a:gd name="T3" fmla="*/ 28 h 180"/>
                <a:gd name="T4" fmla="*/ 50 w 216"/>
                <a:gd name="T5" fmla="*/ 18 h 180"/>
                <a:gd name="T6" fmla="*/ 58 w 216"/>
                <a:gd name="T7" fmla="*/ 10 h 180"/>
                <a:gd name="T8" fmla="*/ 70 w 216"/>
                <a:gd name="T9" fmla="*/ 2 h 180"/>
                <a:gd name="T10" fmla="*/ 80 w 216"/>
                <a:gd name="T11" fmla="*/ 0 h 180"/>
                <a:gd name="T12" fmla="*/ 90 w 216"/>
                <a:gd name="T13" fmla="*/ 0 h 180"/>
                <a:gd name="T14" fmla="*/ 108 w 216"/>
                <a:gd name="T15" fmla="*/ 2 h 180"/>
                <a:gd name="T16" fmla="*/ 114 w 216"/>
                <a:gd name="T17" fmla="*/ 6 h 180"/>
                <a:gd name="T18" fmla="*/ 118 w 216"/>
                <a:gd name="T19" fmla="*/ 10 h 180"/>
                <a:gd name="T20" fmla="*/ 124 w 216"/>
                <a:gd name="T21" fmla="*/ 18 h 180"/>
                <a:gd name="T22" fmla="*/ 128 w 216"/>
                <a:gd name="T23" fmla="*/ 28 h 180"/>
                <a:gd name="T24" fmla="*/ 132 w 216"/>
                <a:gd name="T25" fmla="*/ 18 h 180"/>
                <a:gd name="T26" fmla="*/ 140 w 216"/>
                <a:gd name="T27" fmla="*/ 8 h 180"/>
                <a:gd name="T28" fmla="*/ 152 w 216"/>
                <a:gd name="T29" fmla="*/ 2 h 180"/>
                <a:gd name="T30" fmla="*/ 160 w 216"/>
                <a:gd name="T31" fmla="*/ 0 h 180"/>
                <a:gd name="T32" fmla="*/ 170 w 216"/>
                <a:gd name="T33" fmla="*/ 0 h 180"/>
                <a:gd name="T34" fmla="*/ 196 w 216"/>
                <a:gd name="T35" fmla="*/ 6 h 180"/>
                <a:gd name="T36" fmla="*/ 204 w 216"/>
                <a:gd name="T37" fmla="*/ 12 h 180"/>
                <a:gd name="T38" fmla="*/ 210 w 216"/>
                <a:gd name="T39" fmla="*/ 20 h 180"/>
                <a:gd name="T40" fmla="*/ 214 w 216"/>
                <a:gd name="T41" fmla="*/ 40 h 180"/>
                <a:gd name="T42" fmla="*/ 216 w 216"/>
                <a:gd name="T43" fmla="*/ 64 h 180"/>
                <a:gd name="T44" fmla="*/ 166 w 216"/>
                <a:gd name="T45" fmla="*/ 180 h 180"/>
                <a:gd name="T46" fmla="*/ 166 w 216"/>
                <a:gd name="T47" fmla="*/ 70 h 180"/>
                <a:gd name="T48" fmla="*/ 164 w 216"/>
                <a:gd name="T49" fmla="*/ 46 h 180"/>
                <a:gd name="T50" fmla="*/ 162 w 216"/>
                <a:gd name="T51" fmla="*/ 42 h 180"/>
                <a:gd name="T52" fmla="*/ 156 w 216"/>
                <a:gd name="T53" fmla="*/ 38 h 180"/>
                <a:gd name="T54" fmla="*/ 150 w 216"/>
                <a:gd name="T55" fmla="*/ 38 h 180"/>
                <a:gd name="T56" fmla="*/ 140 w 216"/>
                <a:gd name="T57" fmla="*/ 40 h 180"/>
                <a:gd name="T58" fmla="*/ 136 w 216"/>
                <a:gd name="T59" fmla="*/ 44 h 180"/>
                <a:gd name="T60" fmla="*/ 134 w 216"/>
                <a:gd name="T61" fmla="*/ 48 h 180"/>
                <a:gd name="T62" fmla="*/ 132 w 216"/>
                <a:gd name="T63" fmla="*/ 60 h 180"/>
                <a:gd name="T64" fmla="*/ 132 w 216"/>
                <a:gd name="T65" fmla="*/ 180 h 180"/>
                <a:gd name="T66" fmla="*/ 82 w 216"/>
                <a:gd name="T67" fmla="*/ 68 h 180"/>
                <a:gd name="T68" fmla="*/ 82 w 216"/>
                <a:gd name="T69" fmla="*/ 54 h 180"/>
                <a:gd name="T70" fmla="*/ 80 w 216"/>
                <a:gd name="T71" fmla="*/ 46 h 180"/>
                <a:gd name="T72" fmla="*/ 76 w 216"/>
                <a:gd name="T73" fmla="*/ 40 h 180"/>
                <a:gd name="T74" fmla="*/ 68 w 216"/>
                <a:gd name="T75" fmla="*/ 38 h 180"/>
                <a:gd name="T76" fmla="*/ 58 w 216"/>
                <a:gd name="T77" fmla="*/ 40 h 180"/>
                <a:gd name="T78" fmla="*/ 54 w 216"/>
                <a:gd name="T79" fmla="*/ 44 h 180"/>
                <a:gd name="T80" fmla="*/ 52 w 216"/>
                <a:gd name="T81" fmla="*/ 48 h 180"/>
                <a:gd name="T82" fmla="*/ 50 w 216"/>
                <a:gd name="T83" fmla="*/ 60 h 180"/>
                <a:gd name="T84" fmla="*/ 48 w 216"/>
                <a:gd name="T85" fmla="*/ 180 h 180"/>
                <a:gd name="T86" fmla="*/ 0 w 216"/>
                <a:gd name="T87" fmla="*/ 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16" h="180">
                  <a:moveTo>
                    <a:pt x="0" y="4"/>
                  </a:moveTo>
                  <a:lnTo>
                    <a:pt x="46" y="4"/>
                  </a:lnTo>
                  <a:lnTo>
                    <a:pt x="46" y="28"/>
                  </a:lnTo>
                  <a:lnTo>
                    <a:pt x="46" y="28"/>
                  </a:lnTo>
                  <a:lnTo>
                    <a:pt x="50" y="18"/>
                  </a:lnTo>
                  <a:lnTo>
                    <a:pt x="50" y="18"/>
                  </a:lnTo>
                  <a:lnTo>
                    <a:pt x="58" y="10"/>
                  </a:lnTo>
                  <a:lnTo>
                    <a:pt x="58" y="10"/>
                  </a:lnTo>
                  <a:lnTo>
                    <a:pt x="64" y="6"/>
                  </a:lnTo>
                  <a:lnTo>
                    <a:pt x="70" y="2"/>
                  </a:lnTo>
                  <a:lnTo>
                    <a:pt x="70" y="2"/>
                  </a:lnTo>
                  <a:lnTo>
                    <a:pt x="80" y="0"/>
                  </a:lnTo>
                  <a:lnTo>
                    <a:pt x="90" y="0"/>
                  </a:lnTo>
                  <a:lnTo>
                    <a:pt x="90" y="0"/>
                  </a:lnTo>
                  <a:lnTo>
                    <a:pt x="100" y="0"/>
                  </a:lnTo>
                  <a:lnTo>
                    <a:pt x="108" y="2"/>
                  </a:lnTo>
                  <a:lnTo>
                    <a:pt x="108" y="2"/>
                  </a:lnTo>
                  <a:lnTo>
                    <a:pt x="114" y="6"/>
                  </a:lnTo>
                  <a:lnTo>
                    <a:pt x="118" y="10"/>
                  </a:lnTo>
                  <a:lnTo>
                    <a:pt x="118" y="10"/>
                  </a:lnTo>
                  <a:lnTo>
                    <a:pt x="124" y="18"/>
                  </a:lnTo>
                  <a:lnTo>
                    <a:pt x="124" y="18"/>
                  </a:lnTo>
                  <a:lnTo>
                    <a:pt x="128" y="28"/>
                  </a:lnTo>
                  <a:lnTo>
                    <a:pt x="128" y="28"/>
                  </a:lnTo>
                  <a:lnTo>
                    <a:pt x="132" y="18"/>
                  </a:lnTo>
                  <a:lnTo>
                    <a:pt x="132" y="18"/>
                  </a:lnTo>
                  <a:lnTo>
                    <a:pt x="140" y="8"/>
                  </a:lnTo>
                  <a:lnTo>
                    <a:pt x="140" y="8"/>
                  </a:lnTo>
                  <a:lnTo>
                    <a:pt x="146" y="6"/>
                  </a:lnTo>
                  <a:lnTo>
                    <a:pt x="152" y="2"/>
                  </a:lnTo>
                  <a:lnTo>
                    <a:pt x="152" y="2"/>
                  </a:lnTo>
                  <a:lnTo>
                    <a:pt x="160" y="0"/>
                  </a:lnTo>
                  <a:lnTo>
                    <a:pt x="170" y="0"/>
                  </a:lnTo>
                  <a:lnTo>
                    <a:pt x="170" y="0"/>
                  </a:lnTo>
                  <a:lnTo>
                    <a:pt x="186" y="0"/>
                  </a:lnTo>
                  <a:lnTo>
                    <a:pt x="196" y="6"/>
                  </a:lnTo>
                  <a:lnTo>
                    <a:pt x="196" y="6"/>
                  </a:lnTo>
                  <a:lnTo>
                    <a:pt x="204" y="12"/>
                  </a:lnTo>
                  <a:lnTo>
                    <a:pt x="210" y="20"/>
                  </a:lnTo>
                  <a:lnTo>
                    <a:pt x="210" y="20"/>
                  </a:lnTo>
                  <a:lnTo>
                    <a:pt x="214" y="30"/>
                  </a:lnTo>
                  <a:lnTo>
                    <a:pt x="214" y="40"/>
                  </a:lnTo>
                  <a:lnTo>
                    <a:pt x="214" y="40"/>
                  </a:lnTo>
                  <a:lnTo>
                    <a:pt x="216" y="64"/>
                  </a:lnTo>
                  <a:lnTo>
                    <a:pt x="216" y="180"/>
                  </a:lnTo>
                  <a:lnTo>
                    <a:pt x="166" y="180"/>
                  </a:lnTo>
                  <a:lnTo>
                    <a:pt x="166" y="70"/>
                  </a:lnTo>
                  <a:lnTo>
                    <a:pt x="166" y="70"/>
                  </a:lnTo>
                  <a:lnTo>
                    <a:pt x="166" y="56"/>
                  </a:lnTo>
                  <a:lnTo>
                    <a:pt x="164" y="46"/>
                  </a:lnTo>
                  <a:lnTo>
                    <a:pt x="164" y="46"/>
                  </a:lnTo>
                  <a:lnTo>
                    <a:pt x="162" y="42"/>
                  </a:lnTo>
                  <a:lnTo>
                    <a:pt x="160" y="40"/>
                  </a:lnTo>
                  <a:lnTo>
                    <a:pt x="156" y="38"/>
                  </a:lnTo>
                  <a:lnTo>
                    <a:pt x="150" y="38"/>
                  </a:lnTo>
                  <a:lnTo>
                    <a:pt x="150" y="38"/>
                  </a:lnTo>
                  <a:lnTo>
                    <a:pt x="144" y="38"/>
                  </a:lnTo>
                  <a:lnTo>
                    <a:pt x="140" y="40"/>
                  </a:lnTo>
                  <a:lnTo>
                    <a:pt x="140" y="40"/>
                  </a:lnTo>
                  <a:lnTo>
                    <a:pt x="136" y="44"/>
                  </a:lnTo>
                  <a:lnTo>
                    <a:pt x="134" y="48"/>
                  </a:lnTo>
                  <a:lnTo>
                    <a:pt x="134" y="48"/>
                  </a:lnTo>
                  <a:lnTo>
                    <a:pt x="132" y="60"/>
                  </a:lnTo>
                  <a:lnTo>
                    <a:pt x="132" y="60"/>
                  </a:lnTo>
                  <a:lnTo>
                    <a:pt x="132" y="78"/>
                  </a:lnTo>
                  <a:lnTo>
                    <a:pt x="132" y="180"/>
                  </a:lnTo>
                  <a:lnTo>
                    <a:pt x="82" y="180"/>
                  </a:lnTo>
                  <a:lnTo>
                    <a:pt x="82" y="68"/>
                  </a:lnTo>
                  <a:lnTo>
                    <a:pt x="82" y="68"/>
                  </a:lnTo>
                  <a:lnTo>
                    <a:pt x="82" y="54"/>
                  </a:lnTo>
                  <a:lnTo>
                    <a:pt x="80" y="46"/>
                  </a:lnTo>
                  <a:lnTo>
                    <a:pt x="80" y="46"/>
                  </a:lnTo>
                  <a:lnTo>
                    <a:pt x="80" y="42"/>
                  </a:lnTo>
                  <a:lnTo>
                    <a:pt x="76" y="40"/>
                  </a:lnTo>
                  <a:lnTo>
                    <a:pt x="68" y="38"/>
                  </a:lnTo>
                  <a:lnTo>
                    <a:pt x="68" y="38"/>
                  </a:lnTo>
                  <a:lnTo>
                    <a:pt x="62" y="38"/>
                  </a:lnTo>
                  <a:lnTo>
                    <a:pt x="58" y="40"/>
                  </a:lnTo>
                  <a:lnTo>
                    <a:pt x="58" y="40"/>
                  </a:lnTo>
                  <a:lnTo>
                    <a:pt x="54" y="44"/>
                  </a:lnTo>
                  <a:lnTo>
                    <a:pt x="52" y="48"/>
                  </a:lnTo>
                  <a:lnTo>
                    <a:pt x="52" y="48"/>
                  </a:lnTo>
                  <a:lnTo>
                    <a:pt x="50" y="60"/>
                  </a:lnTo>
                  <a:lnTo>
                    <a:pt x="50" y="60"/>
                  </a:lnTo>
                  <a:lnTo>
                    <a:pt x="48" y="78"/>
                  </a:lnTo>
                  <a:lnTo>
                    <a:pt x="48" y="180"/>
                  </a:lnTo>
                  <a:lnTo>
                    <a:pt x="0" y="180"/>
                  </a:lnTo>
                  <a:lnTo>
                    <a:pt x="0" y="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5" name="Freeform 154"/>
            <p:cNvSpPr>
              <a:spLocks noEditPoints="1"/>
            </p:cNvSpPr>
            <p:nvPr userDrawn="1"/>
          </p:nvSpPr>
          <p:spPr bwMode="auto">
            <a:xfrm>
              <a:off x="2882902" y="3898901"/>
              <a:ext cx="228601" cy="292099"/>
            </a:xfrm>
            <a:custGeom>
              <a:avLst/>
              <a:gdLst>
                <a:gd name="T0" fmla="*/ 72 w 144"/>
                <a:gd name="T1" fmla="*/ 0 h 184"/>
                <a:gd name="T2" fmla="*/ 106 w 144"/>
                <a:gd name="T3" fmla="*/ 6 h 184"/>
                <a:gd name="T4" fmla="*/ 118 w 144"/>
                <a:gd name="T5" fmla="*/ 14 h 184"/>
                <a:gd name="T6" fmla="*/ 128 w 144"/>
                <a:gd name="T7" fmla="*/ 24 h 184"/>
                <a:gd name="T8" fmla="*/ 140 w 144"/>
                <a:gd name="T9" fmla="*/ 54 h 184"/>
                <a:gd name="T10" fmla="*/ 142 w 144"/>
                <a:gd name="T11" fmla="*/ 72 h 184"/>
                <a:gd name="T12" fmla="*/ 144 w 144"/>
                <a:gd name="T13" fmla="*/ 92 h 184"/>
                <a:gd name="T14" fmla="*/ 140 w 144"/>
                <a:gd name="T15" fmla="*/ 130 h 184"/>
                <a:gd name="T16" fmla="*/ 134 w 144"/>
                <a:gd name="T17" fmla="*/ 146 h 184"/>
                <a:gd name="T18" fmla="*/ 128 w 144"/>
                <a:gd name="T19" fmla="*/ 158 h 184"/>
                <a:gd name="T20" fmla="*/ 104 w 144"/>
                <a:gd name="T21" fmla="*/ 178 h 184"/>
                <a:gd name="T22" fmla="*/ 90 w 144"/>
                <a:gd name="T23" fmla="*/ 182 h 184"/>
                <a:gd name="T24" fmla="*/ 72 w 144"/>
                <a:gd name="T25" fmla="*/ 184 h 184"/>
                <a:gd name="T26" fmla="*/ 40 w 144"/>
                <a:gd name="T27" fmla="*/ 178 h 184"/>
                <a:gd name="T28" fmla="*/ 26 w 144"/>
                <a:gd name="T29" fmla="*/ 170 h 184"/>
                <a:gd name="T30" fmla="*/ 16 w 144"/>
                <a:gd name="T31" fmla="*/ 158 h 184"/>
                <a:gd name="T32" fmla="*/ 4 w 144"/>
                <a:gd name="T33" fmla="*/ 130 h 184"/>
                <a:gd name="T34" fmla="*/ 2 w 144"/>
                <a:gd name="T35" fmla="*/ 112 h 184"/>
                <a:gd name="T36" fmla="*/ 0 w 144"/>
                <a:gd name="T37" fmla="*/ 92 h 184"/>
                <a:gd name="T38" fmla="*/ 4 w 144"/>
                <a:gd name="T39" fmla="*/ 54 h 184"/>
                <a:gd name="T40" fmla="*/ 8 w 144"/>
                <a:gd name="T41" fmla="*/ 38 h 184"/>
                <a:gd name="T42" fmla="*/ 16 w 144"/>
                <a:gd name="T43" fmla="*/ 24 h 184"/>
                <a:gd name="T44" fmla="*/ 38 w 144"/>
                <a:gd name="T45" fmla="*/ 6 h 184"/>
                <a:gd name="T46" fmla="*/ 54 w 144"/>
                <a:gd name="T47" fmla="*/ 2 h 184"/>
                <a:gd name="T48" fmla="*/ 72 w 144"/>
                <a:gd name="T49" fmla="*/ 0 h 184"/>
                <a:gd name="T50" fmla="*/ 72 w 144"/>
                <a:gd name="T51" fmla="*/ 34 h 184"/>
                <a:gd name="T52" fmla="*/ 62 w 144"/>
                <a:gd name="T53" fmla="*/ 36 h 184"/>
                <a:gd name="T54" fmla="*/ 58 w 144"/>
                <a:gd name="T55" fmla="*/ 40 h 184"/>
                <a:gd name="T56" fmla="*/ 56 w 144"/>
                <a:gd name="T57" fmla="*/ 46 h 184"/>
                <a:gd name="T58" fmla="*/ 52 w 144"/>
                <a:gd name="T59" fmla="*/ 64 h 184"/>
                <a:gd name="T60" fmla="*/ 50 w 144"/>
                <a:gd name="T61" fmla="*/ 92 h 184"/>
                <a:gd name="T62" fmla="*/ 52 w 144"/>
                <a:gd name="T63" fmla="*/ 120 h 184"/>
                <a:gd name="T64" fmla="*/ 56 w 144"/>
                <a:gd name="T65" fmla="*/ 138 h 184"/>
                <a:gd name="T66" fmla="*/ 62 w 144"/>
                <a:gd name="T67" fmla="*/ 146 h 184"/>
                <a:gd name="T68" fmla="*/ 68 w 144"/>
                <a:gd name="T69" fmla="*/ 148 h 184"/>
                <a:gd name="T70" fmla="*/ 72 w 144"/>
                <a:gd name="T71" fmla="*/ 150 h 184"/>
                <a:gd name="T72" fmla="*/ 82 w 144"/>
                <a:gd name="T73" fmla="*/ 146 h 184"/>
                <a:gd name="T74" fmla="*/ 86 w 144"/>
                <a:gd name="T75" fmla="*/ 144 h 184"/>
                <a:gd name="T76" fmla="*/ 88 w 144"/>
                <a:gd name="T77" fmla="*/ 138 h 184"/>
                <a:gd name="T78" fmla="*/ 92 w 144"/>
                <a:gd name="T79" fmla="*/ 120 h 184"/>
                <a:gd name="T80" fmla="*/ 92 w 144"/>
                <a:gd name="T81" fmla="*/ 92 h 184"/>
                <a:gd name="T82" fmla="*/ 92 w 144"/>
                <a:gd name="T83" fmla="*/ 64 h 184"/>
                <a:gd name="T84" fmla="*/ 88 w 144"/>
                <a:gd name="T85" fmla="*/ 46 h 184"/>
                <a:gd name="T86" fmla="*/ 82 w 144"/>
                <a:gd name="T87" fmla="*/ 36 h 184"/>
                <a:gd name="T88" fmla="*/ 78 w 144"/>
                <a:gd name="T89" fmla="*/ 34 h 184"/>
                <a:gd name="T90" fmla="*/ 72 w 144"/>
                <a:gd name="T91" fmla="*/ 3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4" h="184">
                  <a:moveTo>
                    <a:pt x="72" y="0"/>
                  </a:moveTo>
                  <a:lnTo>
                    <a:pt x="72" y="0"/>
                  </a:lnTo>
                  <a:lnTo>
                    <a:pt x="90" y="2"/>
                  </a:lnTo>
                  <a:lnTo>
                    <a:pt x="106" y="6"/>
                  </a:lnTo>
                  <a:lnTo>
                    <a:pt x="106" y="6"/>
                  </a:lnTo>
                  <a:lnTo>
                    <a:pt x="118" y="14"/>
                  </a:lnTo>
                  <a:lnTo>
                    <a:pt x="128" y="24"/>
                  </a:lnTo>
                  <a:lnTo>
                    <a:pt x="128" y="24"/>
                  </a:lnTo>
                  <a:lnTo>
                    <a:pt x="136" y="38"/>
                  </a:lnTo>
                  <a:lnTo>
                    <a:pt x="140" y="54"/>
                  </a:lnTo>
                  <a:lnTo>
                    <a:pt x="140" y="54"/>
                  </a:lnTo>
                  <a:lnTo>
                    <a:pt x="142" y="72"/>
                  </a:lnTo>
                  <a:lnTo>
                    <a:pt x="144" y="92"/>
                  </a:lnTo>
                  <a:lnTo>
                    <a:pt x="144" y="92"/>
                  </a:lnTo>
                  <a:lnTo>
                    <a:pt x="142" y="112"/>
                  </a:lnTo>
                  <a:lnTo>
                    <a:pt x="140" y="130"/>
                  </a:lnTo>
                  <a:lnTo>
                    <a:pt x="140" y="130"/>
                  </a:lnTo>
                  <a:lnTo>
                    <a:pt x="134" y="146"/>
                  </a:lnTo>
                  <a:lnTo>
                    <a:pt x="128" y="158"/>
                  </a:lnTo>
                  <a:lnTo>
                    <a:pt x="128" y="158"/>
                  </a:lnTo>
                  <a:lnTo>
                    <a:pt x="118" y="170"/>
                  </a:lnTo>
                  <a:lnTo>
                    <a:pt x="104" y="178"/>
                  </a:lnTo>
                  <a:lnTo>
                    <a:pt x="104" y="178"/>
                  </a:lnTo>
                  <a:lnTo>
                    <a:pt x="90" y="182"/>
                  </a:lnTo>
                  <a:lnTo>
                    <a:pt x="72" y="184"/>
                  </a:lnTo>
                  <a:lnTo>
                    <a:pt x="72" y="184"/>
                  </a:lnTo>
                  <a:lnTo>
                    <a:pt x="54" y="182"/>
                  </a:lnTo>
                  <a:lnTo>
                    <a:pt x="40" y="178"/>
                  </a:lnTo>
                  <a:lnTo>
                    <a:pt x="40" y="178"/>
                  </a:lnTo>
                  <a:lnTo>
                    <a:pt x="26" y="170"/>
                  </a:lnTo>
                  <a:lnTo>
                    <a:pt x="16" y="158"/>
                  </a:lnTo>
                  <a:lnTo>
                    <a:pt x="16" y="158"/>
                  </a:lnTo>
                  <a:lnTo>
                    <a:pt x="10" y="146"/>
                  </a:lnTo>
                  <a:lnTo>
                    <a:pt x="4" y="130"/>
                  </a:lnTo>
                  <a:lnTo>
                    <a:pt x="4" y="130"/>
                  </a:lnTo>
                  <a:lnTo>
                    <a:pt x="2" y="112"/>
                  </a:lnTo>
                  <a:lnTo>
                    <a:pt x="0" y="92"/>
                  </a:lnTo>
                  <a:lnTo>
                    <a:pt x="0" y="92"/>
                  </a:lnTo>
                  <a:lnTo>
                    <a:pt x="0" y="72"/>
                  </a:lnTo>
                  <a:lnTo>
                    <a:pt x="4" y="54"/>
                  </a:lnTo>
                  <a:lnTo>
                    <a:pt x="4" y="54"/>
                  </a:lnTo>
                  <a:lnTo>
                    <a:pt x="8" y="38"/>
                  </a:lnTo>
                  <a:lnTo>
                    <a:pt x="16" y="24"/>
                  </a:lnTo>
                  <a:lnTo>
                    <a:pt x="16" y="24"/>
                  </a:lnTo>
                  <a:lnTo>
                    <a:pt x="26" y="14"/>
                  </a:lnTo>
                  <a:lnTo>
                    <a:pt x="38" y="6"/>
                  </a:lnTo>
                  <a:lnTo>
                    <a:pt x="38" y="6"/>
                  </a:lnTo>
                  <a:lnTo>
                    <a:pt x="54" y="2"/>
                  </a:lnTo>
                  <a:lnTo>
                    <a:pt x="72" y="0"/>
                  </a:lnTo>
                  <a:lnTo>
                    <a:pt x="72" y="0"/>
                  </a:lnTo>
                  <a:close/>
                  <a:moveTo>
                    <a:pt x="72" y="34"/>
                  </a:moveTo>
                  <a:lnTo>
                    <a:pt x="72" y="34"/>
                  </a:lnTo>
                  <a:lnTo>
                    <a:pt x="66" y="34"/>
                  </a:lnTo>
                  <a:lnTo>
                    <a:pt x="62" y="36"/>
                  </a:lnTo>
                  <a:lnTo>
                    <a:pt x="62" y="36"/>
                  </a:lnTo>
                  <a:lnTo>
                    <a:pt x="58" y="40"/>
                  </a:lnTo>
                  <a:lnTo>
                    <a:pt x="56" y="46"/>
                  </a:lnTo>
                  <a:lnTo>
                    <a:pt x="56" y="46"/>
                  </a:lnTo>
                  <a:lnTo>
                    <a:pt x="52" y="64"/>
                  </a:lnTo>
                  <a:lnTo>
                    <a:pt x="52" y="64"/>
                  </a:lnTo>
                  <a:lnTo>
                    <a:pt x="50" y="92"/>
                  </a:lnTo>
                  <a:lnTo>
                    <a:pt x="50" y="92"/>
                  </a:lnTo>
                  <a:lnTo>
                    <a:pt x="52" y="120"/>
                  </a:lnTo>
                  <a:lnTo>
                    <a:pt x="52" y="120"/>
                  </a:lnTo>
                  <a:lnTo>
                    <a:pt x="56" y="138"/>
                  </a:lnTo>
                  <a:lnTo>
                    <a:pt x="56" y="138"/>
                  </a:lnTo>
                  <a:lnTo>
                    <a:pt x="58" y="144"/>
                  </a:lnTo>
                  <a:lnTo>
                    <a:pt x="62" y="146"/>
                  </a:lnTo>
                  <a:lnTo>
                    <a:pt x="62" y="146"/>
                  </a:lnTo>
                  <a:lnTo>
                    <a:pt x="68" y="148"/>
                  </a:lnTo>
                  <a:lnTo>
                    <a:pt x="72" y="150"/>
                  </a:lnTo>
                  <a:lnTo>
                    <a:pt x="72" y="150"/>
                  </a:lnTo>
                  <a:lnTo>
                    <a:pt x="78" y="148"/>
                  </a:lnTo>
                  <a:lnTo>
                    <a:pt x="82" y="146"/>
                  </a:lnTo>
                  <a:lnTo>
                    <a:pt x="82" y="146"/>
                  </a:lnTo>
                  <a:lnTo>
                    <a:pt x="86" y="144"/>
                  </a:lnTo>
                  <a:lnTo>
                    <a:pt x="88" y="138"/>
                  </a:lnTo>
                  <a:lnTo>
                    <a:pt x="88" y="138"/>
                  </a:lnTo>
                  <a:lnTo>
                    <a:pt x="92" y="120"/>
                  </a:lnTo>
                  <a:lnTo>
                    <a:pt x="92" y="120"/>
                  </a:lnTo>
                  <a:lnTo>
                    <a:pt x="92" y="92"/>
                  </a:lnTo>
                  <a:lnTo>
                    <a:pt x="92" y="92"/>
                  </a:lnTo>
                  <a:lnTo>
                    <a:pt x="92" y="64"/>
                  </a:lnTo>
                  <a:lnTo>
                    <a:pt x="92" y="64"/>
                  </a:lnTo>
                  <a:lnTo>
                    <a:pt x="88" y="46"/>
                  </a:lnTo>
                  <a:lnTo>
                    <a:pt x="88" y="46"/>
                  </a:lnTo>
                  <a:lnTo>
                    <a:pt x="86" y="40"/>
                  </a:lnTo>
                  <a:lnTo>
                    <a:pt x="82" y="36"/>
                  </a:lnTo>
                  <a:lnTo>
                    <a:pt x="82" y="36"/>
                  </a:lnTo>
                  <a:lnTo>
                    <a:pt x="78" y="34"/>
                  </a:lnTo>
                  <a:lnTo>
                    <a:pt x="72" y="34"/>
                  </a:lnTo>
                  <a:lnTo>
                    <a:pt x="72" y="3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6" name="Freeform 155"/>
            <p:cNvSpPr>
              <a:spLocks/>
            </p:cNvSpPr>
            <p:nvPr userDrawn="1"/>
          </p:nvSpPr>
          <p:spPr bwMode="auto">
            <a:xfrm>
              <a:off x="3143250" y="3816352"/>
              <a:ext cx="165102" cy="374648"/>
            </a:xfrm>
            <a:custGeom>
              <a:avLst/>
              <a:gdLst>
                <a:gd name="T0" fmla="*/ 68 w 104"/>
                <a:gd name="T1" fmla="*/ 0 h 236"/>
                <a:gd name="T2" fmla="*/ 68 w 104"/>
                <a:gd name="T3" fmla="*/ 56 h 236"/>
                <a:gd name="T4" fmla="*/ 100 w 104"/>
                <a:gd name="T5" fmla="*/ 56 h 236"/>
                <a:gd name="T6" fmla="*/ 100 w 104"/>
                <a:gd name="T7" fmla="*/ 94 h 236"/>
                <a:gd name="T8" fmla="*/ 68 w 104"/>
                <a:gd name="T9" fmla="*/ 94 h 236"/>
                <a:gd name="T10" fmla="*/ 68 w 104"/>
                <a:gd name="T11" fmla="*/ 158 h 236"/>
                <a:gd name="T12" fmla="*/ 68 w 104"/>
                <a:gd name="T13" fmla="*/ 158 h 236"/>
                <a:gd name="T14" fmla="*/ 68 w 104"/>
                <a:gd name="T15" fmla="*/ 178 h 236"/>
                <a:gd name="T16" fmla="*/ 68 w 104"/>
                <a:gd name="T17" fmla="*/ 178 h 236"/>
                <a:gd name="T18" fmla="*/ 70 w 104"/>
                <a:gd name="T19" fmla="*/ 186 h 236"/>
                <a:gd name="T20" fmla="*/ 72 w 104"/>
                <a:gd name="T21" fmla="*/ 190 h 236"/>
                <a:gd name="T22" fmla="*/ 72 w 104"/>
                <a:gd name="T23" fmla="*/ 190 h 236"/>
                <a:gd name="T24" fmla="*/ 76 w 104"/>
                <a:gd name="T25" fmla="*/ 192 h 236"/>
                <a:gd name="T26" fmla="*/ 82 w 104"/>
                <a:gd name="T27" fmla="*/ 194 h 236"/>
                <a:gd name="T28" fmla="*/ 82 w 104"/>
                <a:gd name="T29" fmla="*/ 194 h 236"/>
                <a:gd name="T30" fmla="*/ 104 w 104"/>
                <a:gd name="T31" fmla="*/ 194 h 236"/>
                <a:gd name="T32" fmla="*/ 104 w 104"/>
                <a:gd name="T33" fmla="*/ 232 h 236"/>
                <a:gd name="T34" fmla="*/ 104 w 104"/>
                <a:gd name="T35" fmla="*/ 232 h 236"/>
                <a:gd name="T36" fmla="*/ 90 w 104"/>
                <a:gd name="T37" fmla="*/ 234 h 236"/>
                <a:gd name="T38" fmla="*/ 90 w 104"/>
                <a:gd name="T39" fmla="*/ 234 h 236"/>
                <a:gd name="T40" fmla="*/ 72 w 104"/>
                <a:gd name="T41" fmla="*/ 236 h 236"/>
                <a:gd name="T42" fmla="*/ 72 w 104"/>
                <a:gd name="T43" fmla="*/ 236 h 236"/>
                <a:gd name="T44" fmla="*/ 60 w 104"/>
                <a:gd name="T45" fmla="*/ 234 h 236"/>
                <a:gd name="T46" fmla="*/ 48 w 104"/>
                <a:gd name="T47" fmla="*/ 232 h 236"/>
                <a:gd name="T48" fmla="*/ 48 w 104"/>
                <a:gd name="T49" fmla="*/ 232 h 236"/>
                <a:gd name="T50" fmla="*/ 38 w 104"/>
                <a:gd name="T51" fmla="*/ 226 h 236"/>
                <a:gd name="T52" fmla="*/ 28 w 104"/>
                <a:gd name="T53" fmla="*/ 218 h 236"/>
                <a:gd name="T54" fmla="*/ 28 w 104"/>
                <a:gd name="T55" fmla="*/ 218 h 236"/>
                <a:gd name="T56" fmla="*/ 24 w 104"/>
                <a:gd name="T57" fmla="*/ 208 h 236"/>
                <a:gd name="T58" fmla="*/ 22 w 104"/>
                <a:gd name="T59" fmla="*/ 194 h 236"/>
                <a:gd name="T60" fmla="*/ 22 w 104"/>
                <a:gd name="T61" fmla="*/ 194 h 236"/>
                <a:gd name="T62" fmla="*/ 20 w 104"/>
                <a:gd name="T63" fmla="*/ 164 h 236"/>
                <a:gd name="T64" fmla="*/ 20 w 104"/>
                <a:gd name="T65" fmla="*/ 94 h 236"/>
                <a:gd name="T66" fmla="*/ 0 w 104"/>
                <a:gd name="T67" fmla="*/ 94 h 236"/>
                <a:gd name="T68" fmla="*/ 0 w 104"/>
                <a:gd name="T69" fmla="*/ 56 h 236"/>
                <a:gd name="T70" fmla="*/ 22 w 104"/>
                <a:gd name="T71" fmla="*/ 56 h 236"/>
                <a:gd name="T72" fmla="*/ 26 w 104"/>
                <a:gd name="T73" fmla="*/ 4 h 236"/>
                <a:gd name="T74" fmla="*/ 68 w 104"/>
                <a:gd name="T75"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4" h="236">
                  <a:moveTo>
                    <a:pt x="68" y="0"/>
                  </a:moveTo>
                  <a:lnTo>
                    <a:pt x="68" y="56"/>
                  </a:lnTo>
                  <a:lnTo>
                    <a:pt x="100" y="56"/>
                  </a:lnTo>
                  <a:lnTo>
                    <a:pt x="100" y="94"/>
                  </a:lnTo>
                  <a:lnTo>
                    <a:pt x="68" y="94"/>
                  </a:lnTo>
                  <a:lnTo>
                    <a:pt x="68" y="158"/>
                  </a:lnTo>
                  <a:lnTo>
                    <a:pt x="68" y="158"/>
                  </a:lnTo>
                  <a:lnTo>
                    <a:pt x="68" y="178"/>
                  </a:lnTo>
                  <a:lnTo>
                    <a:pt x="68" y="178"/>
                  </a:lnTo>
                  <a:lnTo>
                    <a:pt x="70" y="186"/>
                  </a:lnTo>
                  <a:lnTo>
                    <a:pt x="72" y="190"/>
                  </a:lnTo>
                  <a:lnTo>
                    <a:pt x="72" y="190"/>
                  </a:lnTo>
                  <a:lnTo>
                    <a:pt x="76" y="192"/>
                  </a:lnTo>
                  <a:lnTo>
                    <a:pt x="82" y="194"/>
                  </a:lnTo>
                  <a:lnTo>
                    <a:pt x="82" y="194"/>
                  </a:lnTo>
                  <a:lnTo>
                    <a:pt x="104" y="194"/>
                  </a:lnTo>
                  <a:lnTo>
                    <a:pt x="104" y="232"/>
                  </a:lnTo>
                  <a:lnTo>
                    <a:pt x="104" y="232"/>
                  </a:lnTo>
                  <a:lnTo>
                    <a:pt x="90" y="234"/>
                  </a:lnTo>
                  <a:lnTo>
                    <a:pt x="90" y="234"/>
                  </a:lnTo>
                  <a:lnTo>
                    <a:pt x="72" y="236"/>
                  </a:lnTo>
                  <a:lnTo>
                    <a:pt x="72" y="236"/>
                  </a:lnTo>
                  <a:lnTo>
                    <a:pt x="60" y="234"/>
                  </a:lnTo>
                  <a:lnTo>
                    <a:pt x="48" y="232"/>
                  </a:lnTo>
                  <a:lnTo>
                    <a:pt x="48" y="232"/>
                  </a:lnTo>
                  <a:lnTo>
                    <a:pt x="38" y="226"/>
                  </a:lnTo>
                  <a:lnTo>
                    <a:pt x="28" y="218"/>
                  </a:lnTo>
                  <a:lnTo>
                    <a:pt x="28" y="218"/>
                  </a:lnTo>
                  <a:lnTo>
                    <a:pt x="24" y="208"/>
                  </a:lnTo>
                  <a:lnTo>
                    <a:pt x="22" y="194"/>
                  </a:lnTo>
                  <a:lnTo>
                    <a:pt x="22" y="194"/>
                  </a:lnTo>
                  <a:lnTo>
                    <a:pt x="20" y="164"/>
                  </a:lnTo>
                  <a:lnTo>
                    <a:pt x="20" y="94"/>
                  </a:lnTo>
                  <a:lnTo>
                    <a:pt x="0" y="94"/>
                  </a:lnTo>
                  <a:lnTo>
                    <a:pt x="0" y="56"/>
                  </a:lnTo>
                  <a:lnTo>
                    <a:pt x="22" y="56"/>
                  </a:lnTo>
                  <a:lnTo>
                    <a:pt x="26" y="4"/>
                  </a:lnTo>
                  <a:lnTo>
                    <a:pt x="68" y="0"/>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7" name="Freeform 156"/>
            <p:cNvSpPr>
              <a:spLocks noEditPoints="1"/>
            </p:cNvSpPr>
            <p:nvPr userDrawn="1"/>
          </p:nvSpPr>
          <p:spPr bwMode="auto">
            <a:xfrm>
              <a:off x="3333748" y="3898901"/>
              <a:ext cx="228601" cy="292099"/>
            </a:xfrm>
            <a:custGeom>
              <a:avLst/>
              <a:gdLst>
                <a:gd name="T0" fmla="*/ 50 w 144"/>
                <a:gd name="T1" fmla="*/ 100 h 184"/>
                <a:gd name="T2" fmla="*/ 52 w 144"/>
                <a:gd name="T3" fmla="*/ 118 h 184"/>
                <a:gd name="T4" fmla="*/ 54 w 144"/>
                <a:gd name="T5" fmla="*/ 134 h 184"/>
                <a:gd name="T6" fmla="*/ 60 w 144"/>
                <a:gd name="T7" fmla="*/ 146 h 184"/>
                <a:gd name="T8" fmla="*/ 66 w 144"/>
                <a:gd name="T9" fmla="*/ 148 h 184"/>
                <a:gd name="T10" fmla="*/ 74 w 144"/>
                <a:gd name="T11" fmla="*/ 150 h 184"/>
                <a:gd name="T12" fmla="*/ 88 w 144"/>
                <a:gd name="T13" fmla="*/ 146 h 184"/>
                <a:gd name="T14" fmla="*/ 94 w 144"/>
                <a:gd name="T15" fmla="*/ 138 h 184"/>
                <a:gd name="T16" fmla="*/ 98 w 144"/>
                <a:gd name="T17" fmla="*/ 128 h 184"/>
                <a:gd name="T18" fmla="*/ 100 w 144"/>
                <a:gd name="T19" fmla="*/ 120 h 184"/>
                <a:gd name="T20" fmla="*/ 144 w 144"/>
                <a:gd name="T21" fmla="*/ 122 h 184"/>
                <a:gd name="T22" fmla="*/ 140 w 144"/>
                <a:gd name="T23" fmla="*/ 138 h 184"/>
                <a:gd name="T24" fmla="*/ 128 w 144"/>
                <a:gd name="T25" fmla="*/ 158 h 184"/>
                <a:gd name="T26" fmla="*/ 120 w 144"/>
                <a:gd name="T27" fmla="*/ 168 h 184"/>
                <a:gd name="T28" fmla="*/ 108 w 144"/>
                <a:gd name="T29" fmla="*/ 176 h 184"/>
                <a:gd name="T30" fmla="*/ 92 w 144"/>
                <a:gd name="T31" fmla="*/ 182 h 184"/>
                <a:gd name="T32" fmla="*/ 74 w 144"/>
                <a:gd name="T33" fmla="*/ 184 h 184"/>
                <a:gd name="T34" fmla="*/ 38 w 144"/>
                <a:gd name="T35" fmla="*/ 176 h 184"/>
                <a:gd name="T36" fmla="*/ 26 w 144"/>
                <a:gd name="T37" fmla="*/ 168 h 184"/>
                <a:gd name="T38" fmla="*/ 16 w 144"/>
                <a:gd name="T39" fmla="*/ 156 h 184"/>
                <a:gd name="T40" fmla="*/ 4 w 144"/>
                <a:gd name="T41" fmla="*/ 128 h 184"/>
                <a:gd name="T42" fmla="*/ 0 w 144"/>
                <a:gd name="T43" fmla="*/ 112 h 184"/>
                <a:gd name="T44" fmla="*/ 0 w 144"/>
                <a:gd name="T45" fmla="*/ 94 h 184"/>
                <a:gd name="T46" fmla="*/ 0 w 144"/>
                <a:gd name="T47" fmla="*/ 82 h 184"/>
                <a:gd name="T48" fmla="*/ 2 w 144"/>
                <a:gd name="T49" fmla="*/ 68 h 184"/>
                <a:gd name="T50" fmla="*/ 6 w 144"/>
                <a:gd name="T51" fmla="*/ 50 h 184"/>
                <a:gd name="T52" fmla="*/ 14 w 144"/>
                <a:gd name="T53" fmla="*/ 34 h 184"/>
                <a:gd name="T54" fmla="*/ 24 w 144"/>
                <a:gd name="T55" fmla="*/ 18 h 184"/>
                <a:gd name="T56" fmla="*/ 38 w 144"/>
                <a:gd name="T57" fmla="*/ 8 h 184"/>
                <a:gd name="T58" fmla="*/ 56 w 144"/>
                <a:gd name="T59" fmla="*/ 2 h 184"/>
                <a:gd name="T60" fmla="*/ 74 w 144"/>
                <a:gd name="T61" fmla="*/ 0 h 184"/>
                <a:gd name="T62" fmla="*/ 94 w 144"/>
                <a:gd name="T63" fmla="*/ 2 h 184"/>
                <a:gd name="T64" fmla="*/ 110 w 144"/>
                <a:gd name="T65" fmla="*/ 10 h 184"/>
                <a:gd name="T66" fmla="*/ 122 w 144"/>
                <a:gd name="T67" fmla="*/ 20 h 184"/>
                <a:gd name="T68" fmla="*/ 130 w 144"/>
                <a:gd name="T69" fmla="*/ 32 h 184"/>
                <a:gd name="T70" fmla="*/ 138 w 144"/>
                <a:gd name="T71" fmla="*/ 50 h 184"/>
                <a:gd name="T72" fmla="*/ 142 w 144"/>
                <a:gd name="T73" fmla="*/ 66 h 184"/>
                <a:gd name="T74" fmla="*/ 50 w 144"/>
                <a:gd name="T75" fmla="*/ 100 h 184"/>
                <a:gd name="T76" fmla="*/ 98 w 144"/>
                <a:gd name="T77" fmla="*/ 72 h 184"/>
                <a:gd name="T78" fmla="*/ 96 w 144"/>
                <a:gd name="T79" fmla="*/ 62 h 184"/>
                <a:gd name="T80" fmla="*/ 94 w 144"/>
                <a:gd name="T81" fmla="*/ 48 h 184"/>
                <a:gd name="T82" fmla="*/ 88 w 144"/>
                <a:gd name="T83" fmla="*/ 36 h 184"/>
                <a:gd name="T84" fmla="*/ 82 w 144"/>
                <a:gd name="T85" fmla="*/ 34 h 184"/>
                <a:gd name="T86" fmla="*/ 74 w 144"/>
                <a:gd name="T87" fmla="*/ 32 h 184"/>
                <a:gd name="T88" fmla="*/ 62 w 144"/>
                <a:gd name="T89" fmla="*/ 36 h 184"/>
                <a:gd name="T90" fmla="*/ 58 w 144"/>
                <a:gd name="T91" fmla="*/ 42 h 184"/>
                <a:gd name="T92" fmla="*/ 54 w 144"/>
                <a:gd name="T93" fmla="*/ 48 h 184"/>
                <a:gd name="T94" fmla="*/ 52 w 144"/>
                <a:gd name="T95" fmla="*/ 60 h 184"/>
                <a:gd name="T96" fmla="*/ 98 w 144"/>
                <a:gd name="T97" fmla="*/ 7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4" h="184">
                  <a:moveTo>
                    <a:pt x="50" y="100"/>
                  </a:moveTo>
                  <a:lnTo>
                    <a:pt x="50" y="100"/>
                  </a:lnTo>
                  <a:lnTo>
                    <a:pt x="52" y="118"/>
                  </a:lnTo>
                  <a:lnTo>
                    <a:pt x="52" y="118"/>
                  </a:lnTo>
                  <a:lnTo>
                    <a:pt x="54" y="134"/>
                  </a:lnTo>
                  <a:lnTo>
                    <a:pt x="54" y="134"/>
                  </a:lnTo>
                  <a:lnTo>
                    <a:pt x="56" y="140"/>
                  </a:lnTo>
                  <a:lnTo>
                    <a:pt x="60" y="146"/>
                  </a:lnTo>
                  <a:lnTo>
                    <a:pt x="60" y="146"/>
                  </a:lnTo>
                  <a:lnTo>
                    <a:pt x="66" y="148"/>
                  </a:lnTo>
                  <a:lnTo>
                    <a:pt x="74" y="150"/>
                  </a:lnTo>
                  <a:lnTo>
                    <a:pt x="74" y="150"/>
                  </a:lnTo>
                  <a:lnTo>
                    <a:pt x="82" y="148"/>
                  </a:lnTo>
                  <a:lnTo>
                    <a:pt x="88" y="146"/>
                  </a:lnTo>
                  <a:lnTo>
                    <a:pt x="88" y="146"/>
                  </a:lnTo>
                  <a:lnTo>
                    <a:pt x="94" y="138"/>
                  </a:lnTo>
                  <a:lnTo>
                    <a:pt x="94" y="138"/>
                  </a:lnTo>
                  <a:lnTo>
                    <a:pt x="98" y="128"/>
                  </a:lnTo>
                  <a:lnTo>
                    <a:pt x="98" y="128"/>
                  </a:lnTo>
                  <a:lnTo>
                    <a:pt x="100" y="120"/>
                  </a:lnTo>
                  <a:lnTo>
                    <a:pt x="144" y="122"/>
                  </a:lnTo>
                  <a:lnTo>
                    <a:pt x="144" y="122"/>
                  </a:lnTo>
                  <a:lnTo>
                    <a:pt x="140" y="138"/>
                  </a:lnTo>
                  <a:lnTo>
                    <a:pt x="140" y="138"/>
                  </a:lnTo>
                  <a:lnTo>
                    <a:pt x="136" y="148"/>
                  </a:lnTo>
                  <a:lnTo>
                    <a:pt x="128" y="158"/>
                  </a:lnTo>
                  <a:lnTo>
                    <a:pt x="128" y="158"/>
                  </a:lnTo>
                  <a:lnTo>
                    <a:pt x="120" y="168"/>
                  </a:lnTo>
                  <a:lnTo>
                    <a:pt x="108" y="176"/>
                  </a:lnTo>
                  <a:lnTo>
                    <a:pt x="108" y="176"/>
                  </a:lnTo>
                  <a:lnTo>
                    <a:pt x="100" y="180"/>
                  </a:lnTo>
                  <a:lnTo>
                    <a:pt x="92" y="182"/>
                  </a:lnTo>
                  <a:lnTo>
                    <a:pt x="74" y="184"/>
                  </a:lnTo>
                  <a:lnTo>
                    <a:pt x="74" y="184"/>
                  </a:lnTo>
                  <a:lnTo>
                    <a:pt x="54" y="182"/>
                  </a:lnTo>
                  <a:lnTo>
                    <a:pt x="38" y="176"/>
                  </a:lnTo>
                  <a:lnTo>
                    <a:pt x="38" y="176"/>
                  </a:lnTo>
                  <a:lnTo>
                    <a:pt x="26" y="168"/>
                  </a:lnTo>
                  <a:lnTo>
                    <a:pt x="16" y="156"/>
                  </a:lnTo>
                  <a:lnTo>
                    <a:pt x="16" y="156"/>
                  </a:lnTo>
                  <a:lnTo>
                    <a:pt x="8" y="144"/>
                  </a:lnTo>
                  <a:lnTo>
                    <a:pt x="4" y="128"/>
                  </a:lnTo>
                  <a:lnTo>
                    <a:pt x="4" y="128"/>
                  </a:lnTo>
                  <a:lnTo>
                    <a:pt x="0" y="112"/>
                  </a:lnTo>
                  <a:lnTo>
                    <a:pt x="0" y="94"/>
                  </a:lnTo>
                  <a:lnTo>
                    <a:pt x="0" y="94"/>
                  </a:lnTo>
                  <a:lnTo>
                    <a:pt x="0" y="82"/>
                  </a:lnTo>
                  <a:lnTo>
                    <a:pt x="0" y="82"/>
                  </a:lnTo>
                  <a:lnTo>
                    <a:pt x="2" y="68"/>
                  </a:lnTo>
                  <a:lnTo>
                    <a:pt x="2" y="68"/>
                  </a:lnTo>
                  <a:lnTo>
                    <a:pt x="6" y="50"/>
                  </a:lnTo>
                  <a:lnTo>
                    <a:pt x="6" y="50"/>
                  </a:lnTo>
                  <a:lnTo>
                    <a:pt x="14" y="34"/>
                  </a:lnTo>
                  <a:lnTo>
                    <a:pt x="14" y="34"/>
                  </a:lnTo>
                  <a:lnTo>
                    <a:pt x="18" y="26"/>
                  </a:lnTo>
                  <a:lnTo>
                    <a:pt x="24" y="18"/>
                  </a:lnTo>
                  <a:lnTo>
                    <a:pt x="30" y="12"/>
                  </a:lnTo>
                  <a:lnTo>
                    <a:pt x="38" y="8"/>
                  </a:lnTo>
                  <a:lnTo>
                    <a:pt x="38" y="8"/>
                  </a:lnTo>
                  <a:lnTo>
                    <a:pt x="56" y="2"/>
                  </a:lnTo>
                  <a:lnTo>
                    <a:pt x="74" y="0"/>
                  </a:lnTo>
                  <a:lnTo>
                    <a:pt x="74" y="0"/>
                  </a:lnTo>
                  <a:lnTo>
                    <a:pt x="84" y="0"/>
                  </a:lnTo>
                  <a:lnTo>
                    <a:pt x="94" y="2"/>
                  </a:lnTo>
                  <a:lnTo>
                    <a:pt x="94" y="2"/>
                  </a:lnTo>
                  <a:lnTo>
                    <a:pt x="110" y="10"/>
                  </a:lnTo>
                  <a:lnTo>
                    <a:pt x="110" y="10"/>
                  </a:lnTo>
                  <a:lnTo>
                    <a:pt x="122" y="20"/>
                  </a:lnTo>
                  <a:lnTo>
                    <a:pt x="122" y="20"/>
                  </a:lnTo>
                  <a:lnTo>
                    <a:pt x="130" y="32"/>
                  </a:lnTo>
                  <a:lnTo>
                    <a:pt x="130" y="32"/>
                  </a:lnTo>
                  <a:lnTo>
                    <a:pt x="138" y="50"/>
                  </a:lnTo>
                  <a:lnTo>
                    <a:pt x="142" y="66"/>
                  </a:lnTo>
                  <a:lnTo>
                    <a:pt x="142" y="66"/>
                  </a:lnTo>
                  <a:lnTo>
                    <a:pt x="144" y="100"/>
                  </a:lnTo>
                  <a:lnTo>
                    <a:pt x="50" y="100"/>
                  </a:lnTo>
                  <a:close/>
                  <a:moveTo>
                    <a:pt x="98" y="72"/>
                  </a:moveTo>
                  <a:lnTo>
                    <a:pt x="98" y="72"/>
                  </a:lnTo>
                  <a:lnTo>
                    <a:pt x="96" y="62"/>
                  </a:lnTo>
                  <a:lnTo>
                    <a:pt x="96" y="62"/>
                  </a:lnTo>
                  <a:lnTo>
                    <a:pt x="94" y="48"/>
                  </a:lnTo>
                  <a:lnTo>
                    <a:pt x="94" y="48"/>
                  </a:lnTo>
                  <a:lnTo>
                    <a:pt x="92" y="42"/>
                  </a:lnTo>
                  <a:lnTo>
                    <a:pt x="88" y="36"/>
                  </a:lnTo>
                  <a:lnTo>
                    <a:pt x="88" y="36"/>
                  </a:lnTo>
                  <a:lnTo>
                    <a:pt x="82" y="34"/>
                  </a:lnTo>
                  <a:lnTo>
                    <a:pt x="74" y="32"/>
                  </a:lnTo>
                  <a:lnTo>
                    <a:pt x="74" y="32"/>
                  </a:lnTo>
                  <a:lnTo>
                    <a:pt x="66" y="34"/>
                  </a:lnTo>
                  <a:lnTo>
                    <a:pt x="62" y="36"/>
                  </a:lnTo>
                  <a:lnTo>
                    <a:pt x="62" y="36"/>
                  </a:lnTo>
                  <a:lnTo>
                    <a:pt x="58" y="42"/>
                  </a:lnTo>
                  <a:lnTo>
                    <a:pt x="54" y="48"/>
                  </a:lnTo>
                  <a:lnTo>
                    <a:pt x="54" y="48"/>
                  </a:lnTo>
                  <a:lnTo>
                    <a:pt x="52" y="60"/>
                  </a:lnTo>
                  <a:lnTo>
                    <a:pt x="52" y="60"/>
                  </a:lnTo>
                  <a:lnTo>
                    <a:pt x="52" y="72"/>
                  </a:lnTo>
                  <a:lnTo>
                    <a:pt x="98" y="72"/>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8" name="Rectangle 157"/>
            <p:cNvSpPr>
              <a:spLocks noChangeArrowheads="1"/>
            </p:cNvSpPr>
            <p:nvPr userDrawn="1"/>
          </p:nvSpPr>
          <p:spPr bwMode="auto">
            <a:xfrm>
              <a:off x="3619498" y="4102102"/>
              <a:ext cx="76200" cy="82549"/>
            </a:xfrm>
            <a:prstGeom prst="rect">
              <a:avLst/>
            </a:prstGeom>
            <a:solidFill>
              <a:srgbClr val="ED1C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9" name="Freeform 158"/>
            <p:cNvSpPr>
              <a:spLocks noEditPoints="1"/>
            </p:cNvSpPr>
            <p:nvPr userDrawn="1"/>
          </p:nvSpPr>
          <p:spPr bwMode="auto">
            <a:xfrm>
              <a:off x="3771899" y="3806826"/>
              <a:ext cx="250823" cy="377825"/>
            </a:xfrm>
            <a:custGeom>
              <a:avLst/>
              <a:gdLst>
                <a:gd name="T0" fmla="*/ 70 w 158"/>
                <a:gd name="T1" fmla="*/ 0 h 238"/>
                <a:gd name="T2" fmla="*/ 88 w 158"/>
                <a:gd name="T3" fmla="*/ 0 h 238"/>
                <a:gd name="T4" fmla="*/ 106 w 158"/>
                <a:gd name="T5" fmla="*/ 2 h 238"/>
                <a:gd name="T6" fmla="*/ 124 w 158"/>
                <a:gd name="T7" fmla="*/ 6 h 238"/>
                <a:gd name="T8" fmla="*/ 132 w 158"/>
                <a:gd name="T9" fmla="*/ 12 h 238"/>
                <a:gd name="T10" fmla="*/ 138 w 158"/>
                <a:gd name="T11" fmla="*/ 18 h 238"/>
                <a:gd name="T12" fmla="*/ 148 w 158"/>
                <a:gd name="T13" fmla="*/ 32 h 238"/>
                <a:gd name="T14" fmla="*/ 154 w 158"/>
                <a:gd name="T15" fmla="*/ 46 h 238"/>
                <a:gd name="T16" fmla="*/ 158 w 158"/>
                <a:gd name="T17" fmla="*/ 60 h 238"/>
                <a:gd name="T18" fmla="*/ 158 w 158"/>
                <a:gd name="T19" fmla="*/ 74 h 238"/>
                <a:gd name="T20" fmla="*/ 154 w 158"/>
                <a:gd name="T21" fmla="*/ 108 h 238"/>
                <a:gd name="T22" fmla="*/ 150 w 158"/>
                <a:gd name="T23" fmla="*/ 116 h 238"/>
                <a:gd name="T24" fmla="*/ 140 w 158"/>
                <a:gd name="T25" fmla="*/ 130 h 238"/>
                <a:gd name="T26" fmla="*/ 134 w 158"/>
                <a:gd name="T27" fmla="*/ 136 h 238"/>
                <a:gd name="T28" fmla="*/ 118 w 158"/>
                <a:gd name="T29" fmla="*/ 144 h 238"/>
                <a:gd name="T30" fmla="*/ 102 w 158"/>
                <a:gd name="T31" fmla="*/ 148 h 238"/>
                <a:gd name="T32" fmla="*/ 84 w 158"/>
                <a:gd name="T33" fmla="*/ 150 h 238"/>
                <a:gd name="T34" fmla="*/ 72 w 158"/>
                <a:gd name="T35" fmla="*/ 150 h 238"/>
                <a:gd name="T36" fmla="*/ 52 w 158"/>
                <a:gd name="T37" fmla="*/ 238 h 238"/>
                <a:gd name="T38" fmla="*/ 0 w 158"/>
                <a:gd name="T39" fmla="*/ 0 h 238"/>
                <a:gd name="T40" fmla="*/ 52 w 158"/>
                <a:gd name="T41" fmla="*/ 38 h 238"/>
                <a:gd name="T42" fmla="*/ 70 w 158"/>
                <a:gd name="T43" fmla="*/ 108 h 238"/>
                <a:gd name="T44" fmla="*/ 82 w 158"/>
                <a:gd name="T45" fmla="*/ 108 h 238"/>
                <a:gd name="T46" fmla="*/ 88 w 158"/>
                <a:gd name="T47" fmla="*/ 106 h 238"/>
                <a:gd name="T48" fmla="*/ 94 w 158"/>
                <a:gd name="T49" fmla="*/ 102 h 238"/>
                <a:gd name="T50" fmla="*/ 100 w 158"/>
                <a:gd name="T51" fmla="*/ 92 h 238"/>
                <a:gd name="T52" fmla="*/ 102 w 158"/>
                <a:gd name="T53" fmla="*/ 84 h 238"/>
                <a:gd name="T54" fmla="*/ 104 w 158"/>
                <a:gd name="T55" fmla="*/ 72 h 238"/>
                <a:gd name="T56" fmla="*/ 100 w 158"/>
                <a:gd name="T57" fmla="*/ 52 h 238"/>
                <a:gd name="T58" fmla="*/ 96 w 158"/>
                <a:gd name="T59" fmla="*/ 46 h 238"/>
                <a:gd name="T60" fmla="*/ 90 w 158"/>
                <a:gd name="T61" fmla="*/ 42 h 238"/>
                <a:gd name="T62" fmla="*/ 80 w 158"/>
                <a:gd name="T63" fmla="*/ 38 h 238"/>
                <a:gd name="T64" fmla="*/ 70 w 158"/>
                <a:gd name="T65" fmla="*/ 38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8" h="238">
                  <a:moveTo>
                    <a:pt x="70" y="0"/>
                  </a:moveTo>
                  <a:lnTo>
                    <a:pt x="70" y="0"/>
                  </a:lnTo>
                  <a:lnTo>
                    <a:pt x="88" y="0"/>
                  </a:lnTo>
                  <a:lnTo>
                    <a:pt x="88" y="0"/>
                  </a:lnTo>
                  <a:lnTo>
                    <a:pt x="106" y="2"/>
                  </a:lnTo>
                  <a:lnTo>
                    <a:pt x="106" y="2"/>
                  </a:lnTo>
                  <a:lnTo>
                    <a:pt x="116" y="4"/>
                  </a:lnTo>
                  <a:lnTo>
                    <a:pt x="124" y="6"/>
                  </a:lnTo>
                  <a:lnTo>
                    <a:pt x="124" y="6"/>
                  </a:lnTo>
                  <a:lnTo>
                    <a:pt x="132" y="12"/>
                  </a:lnTo>
                  <a:lnTo>
                    <a:pt x="138" y="18"/>
                  </a:lnTo>
                  <a:lnTo>
                    <a:pt x="138" y="18"/>
                  </a:lnTo>
                  <a:lnTo>
                    <a:pt x="148" y="32"/>
                  </a:lnTo>
                  <a:lnTo>
                    <a:pt x="148" y="32"/>
                  </a:lnTo>
                  <a:lnTo>
                    <a:pt x="154" y="46"/>
                  </a:lnTo>
                  <a:lnTo>
                    <a:pt x="154" y="46"/>
                  </a:lnTo>
                  <a:lnTo>
                    <a:pt x="158" y="60"/>
                  </a:lnTo>
                  <a:lnTo>
                    <a:pt x="158" y="60"/>
                  </a:lnTo>
                  <a:lnTo>
                    <a:pt x="158" y="74"/>
                  </a:lnTo>
                  <a:lnTo>
                    <a:pt x="158" y="74"/>
                  </a:lnTo>
                  <a:lnTo>
                    <a:pt x="158" y="92"/>
                  </a:lnTo>
                  <a:lnTo>
                    <a:pt x="154" y="108"/>
                  </a:lnTo>
                  <a:lnTo>
                    <a:pt x="154" y="108"/>
                  </a:lnTo>
                  <a:lnTo>
                    <a:pt x="150" y="116"/>
                  </a:lnTo>
                  <a:lnTo>
                    <a:pt x="146" y="124"/>
                  </a:lnTo>
                  <a:lnTo>
                    <a:pt x="140" y="130"/>
                  </a:lnTo>
                  <a:lnTo>
                    <a:pt x="134" y="136"/>
                  </a:lnTo>
                  <a:lnTo>
                    <a:pt x="134" y="136"/>
                  </a:lnTo>
                  <a:lnTo>
                    <a:pt x="126" y="140"/>
                  </a:lnTo>
                  <a:lnTo>
                    <a:pt x="118" y="144"/>
                  </a:lnTo>
                  <a:lnTo>
                    <a:pt x="118" y="144"/>
                  </a:lnTo>
                  <a:lnTo>
                    <a:pt x="102" y="148"/>
                  </a:lnTo>
                  <a:lnTo>
                    <a:pt x="102" y="148"/>
                  </a:lnTo>
                  <a:lnTo>
                    <a:pt x="84" y="150"/>
                  </a:lnTo>
                  <a:lnTo>
                    <a:pt x="84" y="150"/>
                  </a:lnTo>
                  <a:lnTo>
                    <a:pt x="72" y="150"/>
                  </a:lnTo>
                  <a:lnTo>
                    <a:pt x="52" y="150"/>
                  </a:lnTo>
                  <a:lnTo>
                    <a:pt x="52" y="238"/>
                  </a:lnTo>
                  <a:lnTo>
                    <a:pt x="0" y="238"/>
                  </a:lnTo>
                  <a:lnTo>
                    <a:pt x="0" y="0"/>
                  </a:lnTo>
                  <a:lnTo>
                    <a:pt x="70" y="0"/>
                  </a:lnTo>
                  <a:close/>
                  <a:moveTo>
                    <a:pt x="52" y="38"/>
                  </a:moveTo>
                  <a:lnTo>
                    <a:pt x="52" y="108"/>
                  </a:lnTo>
                  <a:lnTo>
                    <a:pt x="70" y="108"/>
                  </a:lnTo>
                  <a:lnTo>
                    <a:pt x="70" y="108"/>
                  </a:lnTo>
                  <a:lnTo>
                    <a:pt x="82" y="108"/>
                  </a:lnTo>
                  <a:lnTo>
                    <a:pt x="82" y="108"/>
                  </a:lnTo>
                  <a:lnTo>
                    <a:pt x="88" y="106"/>
                  </a:lnTo>
                  <a:lnTo>
                    <a:pt x="94" y="102"/>
                  </a:lnTo>
                  <a:lnTo>
                    <a:pt x="94" y="102"/>
                  </a:lnTo>
                  <a:lnTo>
                    <a:pt x="98" y="98"/>
                  </a:lnTo>
                  <a:lnTo>
                    <a:pt x="100" y="92"/>
                  </a:lnTo>
                  <a:lnTo>
                    <a:pt x="100" y="92"/>
                  </a:lnTo>
                  <a:lnTo>
                    <a:pt x="102" y="84"/>
                  </a:lnTo>
                  <a:lnTo>
                    <a:pt x="104" y="72"/>
                  </a:lnTo>
                  <a:lnTo>
                    <a:pt x="104" y="72"/>
                  </a:lnTo>
                  <a:lnTo>
                    <a:pt x="102" y="62"/>
                  </a:lnTo>
                  <a:lnTo>
                    <a:pt x="100" y="52"/>
                  </a:lnTo>
                  <a:lnTo>
                    <a:pt x="100" y="52"/>
                  </a:lnTo>
                  <a:lnTo>
                    <a:pt x="96" y="46"/>
                  </a:lnTo>
                  <a:lnTo>
                    <a:pt x="90" y="42"/>
                  </a:lnTo>
                  <a:lnTo>
                    <a:pt x="90" y="42"/>
                  </a:lnTo>
                  <a:lnTo>
                    <a:pt x="86" y="40"/>
                  </a:lnTo>
                  <a:lnTo>
                    <a:pt x="80" y="38"/>
                  </a:lnTo>
                  <a:lnTo>
                    <a:pt x="80" y="38"/>
                  </a:lnTo>
                  <a:lnTo>
                    <a:pt x="70" y="38"/>
                  </a:lnTo>
                  <a:lnTo>
                    <a:pt x="52" y="38"/>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0" name="Freeform 159"/>
            <p:cNvSpPr>
              <a:spLocks/>
            </p:cNvSpPr>
            <p:nvPr userDrawn="1"/>
          </p:nvSpPr>
          <p:spPr bwMode="auto">
            <a:xfrm>
              <a:off x="4064000" y="3898901"/>
              <a:ext cx="149226" cy="285750"/>
            </a:xfrm>
            <a:custGeom>
              <a:avLst/>
              <a:gdLst>
                <a:gd name="T0" fmla="*/ 44 w 94"/>
                <a:gd name="T1" fmla="*/ 4 h 180"/>
                <a:gd name="T2" fmla="*/ 44 w 94"/>
                <a:gd name="T3" fmla="*/ 46 h 180"/>
                <a:gd name="T4" fmla="*/ 44 w 94"/>
                <a:gd name="T5" fmla="*/ 46 h 180"/>
                <a:gd name="T6" fmla="*/ 48 w 94"/>
                <a:gd name="T7" fmla="*/ 32 h 180"/>
                <a:gd name="T8" fmla="*/ 48 w 94"/>
                <a:gd name="T9" fmla="*/ 32 h 180"/>
                <a:gd name="T10" fmla="*/ 54 w 94"/>
                <a:gd name="T11" fmla="*/ 18 h 180"/>
                <a:gd name="T12" fmla="*/ 54 w 94"/>
                <a:gd name="T13" fmla="*/ 18 h 180"/>
                <a:gd name="T14" fmla="*/ 60 w 94"/>
                <a:gd name="T15" fmla="*/ 12 h 180"/>
                <a:gd name="T16" fmla="*/ 66 w 94"/>
                <a:gd name="T17" fmla="*/ 6 h 180"/>
                <a:gd name="T18" fmla="*/ 66 w 94"/>
                <a:gd name="T19" fmla="*/ 6 h 180"/>
                <a:gd name="T20" fmla="*/ 74 w 94"/>
                <a:gd name="T21" fmla="*/ 2 h 180"/>
                <a:gd name="T22" fmla="*/ 84 w 94"/>
                <a:gd name="T23" fmla="*/ 0 h 180"/>
                <a:gd name="T24" fmla="*/ 84 w 94"/>
                <a:gd name="T25" fmla="*/ 0 h 180"/>
                <a:gd name="T26" fmla="*/ 94 w 94"/>
                <a:gd name="T27" fmla="*/ 2 h 180"/>
                <a:gd name="T28" fmla="*/ 94 w 94"/>
                <a:gd name="T29" fmla="*/ 50 h 180"/>
                <a:gd name="T30" fmla="*/ 94 w 94"/>
                <a:gd name="T31" fmla="*/ 50 h 180"/>
                <a:gd name="T32" fmla="*/ 88 w 94"/>
                <a:gd name="T33" fmla="*/ 50 h 180"/>
                <a:gd name="T34" fmla="*/ 88 w 94"/>
                <a:gd name="T35" fmla="*/ 50 h 180"/>
                <a:gd name="T36" fmla="*/ 86 w 94"/>
                <a:gd name="T37" fmla="*/ 50 h 180"/>
                <a:gd name="T38" fmla="*/ 86 w 94"/>
                <a:gd name="T39" fmla="*/ 50 h 180"/>
                <a:gd name="T40" fmla="*/ 74 w 94"/>
                <a:gd name="T41" fmla="*/ 50 h 180"/>
                <a:gd name="T42" fmla="*/ 64 w 94"/>
                <a:gd name="T43" fmla="*/ 56 h 180"/>
                <a:gd name="T44" fmla="*/ 64 w 94"/>
                <a:gd name="T45" fmla="*/ 56 h 180"/>
                <a:gd name="T46" fmla="*/ 58 w 94"/>
                <a:gd name="T47" fmla="*/ 64 h 180"/>
                <a:gd name="T48" fmla="*/ 54 w 94"/>
                <a:gd name="T49" fmla="*/ 72 h 180"/>
                <a:gd name="T50" fmla="*/ 54 w 94"/>
                <a:gd name="T51" fmla="*/ 72 h 180"/>
                <a:gd name="T52" fmla="*/ 50 w 94"/>
                <a:gd name="T53" fmla="*/ 80 h 180"/>
                <a:gd name="T54" fmla="*/ 50 w 94"/>
                <a:gd name="T55" fmla="*/ 90 h 180"/>
                <a:gd name="T56" fmla="*/ 50 w 94"/>
                <a:gd name="T57" fmla="*/ 90 h 180"/>
                <a:gd name="T58" fmla="*/ 48 w 94"/>
                <a:gd name="T59" fmla="*/ 104 h 180"/>
                <a:gd name="T60" fmla="*/ 48 w 94"/>
                <a:gd name="T61" fmla="*/ 180 h 180"/>
                <a:gd name="T62" fmla="*/ 0 w 94"/>
                <a:gd name="T63" fmla="*/ 180 h 180"/>
                <a:gd name="T64" fmla="*/ 0 w 94"/>
                <a:gd name="T65" fmla="*/ 4 h 180"/>
                <a:gd name="T66" fmla="*/ 44 w 94"/>
                <a:gd name="T67" fmla="*/ 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4" h="180">
                  <a:moveTo>
                    <a:pt x="44" y="4"/>
                  </a:moveTo>
                  <a:lnTo>
                    <a:pt x="44" y="46"/>
                  </a:lnTo>
                  <a:lnTo>
                    <a:pt x="44" y="46"/>
                  </a:lnTo>
                  <a:lnTo>
                    <a:pt x="48" y="32"/>
                  </a:lnTo>
                  <a:lnTo>
                    <a:pt x="48" y="32"/>
                  </a:lnTo>
                  <a:lnTo>
                    <a:pt x="54" y="18"/>
                  </a:lnTo>
                  <a:lnTo>
                    <a:pt x="54" y="18"/>
                  </a:lnTo>
                  <a:lnTo>
                    <a:pt x="60" y="12"/>
                  </a:lnTo>
                  <a:lnTo>
                    <a:pt x="66" y="6"/>
                  </a:lnTo>
                  <a:lnTo>
                    <a:pt x="66" y="6"/>
                  </a:lnTo>
                  <a:lnTo>
                    <a:pt x="74" y="2"/>
                  </a:lnTo>
                  <a:lnTo>
                    <a:pt x="84" y="0"/>
                  </a:lnTo>
                  <a:lnTo>
                    <a:pt x="84" y="0"/>
                  </a:lnTo>
                  <a:lnTo>
                    <a:pt x="94" y="2"/>
                  </a:lnTo>
                  <a:lnTo>
                    <a:pt x="94" y="50"/>
                  </a:lnTo>
                  <a:lnTo>
                    <a:pt x="94" y="50"/>
                  </a:lnTo>
                  <a:lnTo>
                    <a:pt x="88" y="50"/>
                  </a:lnTo>
                  <a:lnTo>
                    <a:pt x="88" y="50"/>
                  </a:lnTo>
                  <a:lnTo>
                    <a:pt x="86" y="50"/>
                  </a:lnTo>
                  <a:lnTo>
                    <a:pt x="86" y="50"/>
                  </a:lnTo>
                  <a:lnTo>
                    <a:pt x="74" y="50"/>
                  </a:lnTo>
                  <a:lnTo>
                    <a:pt x="64" y="56"/>
                  </a:lnTo>
                  <a:lnTo>
                    <a:pt x="64" y="56"/>
                  </a:lnTo>
                  <a:lnTo>
                    <a:pt x="58" y="64"/>
                  </a:lnTo>
                  <a:lnTo>
                    <a:pt x="54" y="72"/>
                  </a:lnTo>
                  <a:lnTo>
                    <a:pt x="54" y="72"/>
                  </a:lnTo>
                  <a:lnTo>
                    <a:pt x="50" y="80"/>
                  </a:lnTo>
                  <a:lnTo>
                    <a:pt x="50" y="90"/>
                  </a:lnTo>
                  <a:lnTo>
                    <a:pt x="50" y="90"/>
                  </a:lnTo>
                  <a:lnTo>
                    <a:pt x="48" y="104"/>
                  </a:lnTo>
                  <a:lnTo>
                    <a:pt x="48" y="180"/>
                  </a:lnTo>
                  <a:lnTo>
                    <a:pt x="0" y="180"/>
                  </a:lnTo>
                  <a:lnTo>
                    <a:pt x="0" y="4"/>
                  </a:lnTo>
                  <a:lnTo>
                    <a:pt x="44" y="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1" name="Freeform 160"/>
            <p:cNvSpPr>
              <a:spLocks noEditPoints="1"/>
            </p:cNvSpPr>
            <p:nvPr userDrawn="1"/>
          </p:nvSpPr>
          <p:spPr bwMode="auto">
            <a:xfrm>
              <a:off x="4232277" y="3898901"/>
              <a:ext cx="228601" cy="292099"/>
            </a:xfrm>
            <a:custGeom>
              <a:avLst/>
              <a:gdLst>
                <a:gd name="T0" fmla="*/ 52 w 144"/>
                <a:gd name="T1" fmla="*/ 100 h 184"/>
                <a:gd name="T2" fmla="*/ 52 w 144"/>
                <a:gd name="T3" fmla="*/ 118 h 184"/>
                <a:gd name="T4" fmla="*/ 54 w 144"/>
                <a:gd name="T5" fmla="*/ 134 h 184"/>
                <a:gd name="T6" fmla="*/ 60 w 144"/>
                <a:gd name="T7" fmla="*/ 146 h 184"/>
                <a:gd name="T8" fmla="*/ 66 w 144"/>
                <a:gd name="T9" fmla="*/ 148 h 184"/>
                <a:gd name="T10" fmla="*/ 76 w 144"/>
                <a:gd name="T11" fmla="*/ 150 h 184"/>
                <a:gd name="T12" fmla="*/ 88 w 144"/>
                <a:gd name="T13" fmla="*/ 146 h 184"/>
                <a:gd name="T14" fmla="*/ 96 w 144"/>
                <a:gd name="T15" fmla="*/ 138 h 184"/>
                <a:gd name="T16" fmla="*/ 98 w 144"/>
                <a:gd name="T17" fmla="*/ 128 h 184"/>
                <a:gd name="T18" fmla="*/ 100 w 144"/>
                <a:gd name="T19" fmla="*/ 120 h 184"/>
                <a:gd name="T20" fmla="*/ 144 w 144"/>
                <a:gd name="T21" fmla="*/ 122 h 184"/>
                <a:gd name="T22" fmla="*/ 140 w 144"/>
                <a:gd name="T23" fmla="*/ 138 h 184"/>
                <a:gd name="T24" fmla="*/ 130 w 144"/>
                <a:gd name="T25" fmla="*/ 158 h 184"/>
                <a:gd name="T26" fmla="*/ 120 w 144"/>
                <a:gd name="T27" fmla="*/ 168 h 184"/>
                <a:gd name="T28" fmla="*/ 108 w 144"/>
                <a:gd name="T29" fmla="*/ 176 h 184"/>
                <a:gd name="T30" fmla="*/ 94 w 144"/>
                <a:gd name="T31" fmla="*/ 182 h 184"/>
                <a:gd name="T32" fmla="*/ 74 w 144"/>
                <a:gd name="T33" fmla="*/ 184 h 184"/>
                <a:gd name="T34" fmla="*/ 40 w 144"/>
                <a:gd name="T35" fmla="*/ 176 h 184"/>
                <a:gd name="T36" fmla="*/ 28 w 144"/>
                <a:gd name="T37" fmla="*/ 168 h 184"/>
                <a:gd name="T38" fmla="*/ 18 w 144"/>
                <a:gd name="T39" fmla="*/ 156 h 184"/>
                <a:gd name="T40" fmla="*/ 4 w 144"/>
                <a:gd name="T41" fmla="*/ 128 h 184"/>
                <a:gd name="T42" fmla="*/ 2 w 144"/>
                <a:gd name="T43" fmla="*/ 112 h 184"/>
                <a:gd name="T44" fmla="*/ 0 w 144"/>
                <a:gd name="T45" fmla="*/ 94 h 184"/>
                <a:gd name="T46" fmla="*/ 0 w 144"/>
                <a:gd name="T47" fmla="*/ 82 h 184"/>
                <a:gd name="T48" fmla="*/ 2 w 144"/>
                <a:gd name="T49" fmla="*/ 68 h 184"/>
                <a:gd name="T50" fmla="*/ 6 w 144"/>
                <a:gd name="T51" fmla="*/ 50 h 184"/>
                <a:gd name="T52" fmla="*/ 14 w 144"/>
                <a:gd name="T53" fmla="*/ 34 h 184"/>
                <a:gd name="T54" fmla="*/ 24 w 144"/>
                <a:gd name="T55" fmla="*/ 18 h 184"/>
                <a:gd name="T56" fmla="*/ 40 w 144"/>
                <a:gd name="T57" fmla="*/ 8 h 184"/>
                <a:gd name="T58" fmla="*/ 56 w 144"/>
                <a:gd name="T59" fmla="*/ 2 h 184"/>
                <a:gd name="T60" fmla="*/ 74 w 144"/>
                <a:gd name="T61" fmla="*/ 0 h 184"/>
                <a:gd name="T62" fmla="*/ 94 w 144"/>
                <a:gd name="T63" fmla="*/ 2 h 184"/>
                <a:gd name="T64" fmla="*/ 112 w 144"/>
                <a:gd name="T65" fmla="*/ 10 h 184"/>
                <a:gd name="T66" fmla="*/ 124 w 144"/>
                <a:gd name="T67" fmla="*/ 20 h 184"/>
                <a:gd name="T68" fmla="*/ 132 w 144"/>
                <a:gd name="T69" fmla="*/ 32 h 184"/>
                <a:gd name="T70" fmla="*/ 138 w 144"/>
                <a:gd name="T71" fmla="*/ 50 h 184"/>
                <a:gd name="T72" fmla="*/ 142 w 144"/>
                <a:gd name="T73" fmla="*/ 66 h 184"/>
                <a:gd name="T74" fmla="*/ 52 w 144"/>
                <a:gd name="T75" fmla="*/ 100 h 184"/>
                <a:gd name="T76" fmla="*/ 98 w 144"/>
                <a:gd name="T77" fmla="*/ 72 h 184"/>
                <a:gd name="T78" fmla="*/ 98 w 144"/>
                <a:gd name="T79" fmla="*/ 62 h 184"/>
                <a:gd name="T80" fmla="*/ 96 w 144"/>
                <a:gd name="T81" fmla="*/ 48 h 184"/>
                <a:gd name="T82" fmla="*/ 88 w 144"/>
                <a:gd name="T83" fmla="*/ 36 h 184"/>
                <a:gd name="T84" fmla="*/ 82 w 144"/>
                <a:gd name="T85" fmla="*/ 34 h 184"/>
                <a:gd name="T86" fmla="*/ 74 w 144"/>
                <a:gd name="T87" fmla="*/ 32 h 184"/>
                <a:gd name="T88" fmla="*/ 62 w 144"/>
                <a:gd name="T89" fmla="*/ 36 h 184"/>
                <a:gd name="T90" fmla="*/ 58 w 144"/>
                <a:gd name="T91" fmla="*/ 42 h 184"/>
                <a:gd name="T92" fmla="*/ 56 w 144"/>
                <a:gd name="T93" fmla="*/ 48 h 184"/>
                <a:gd name="T94" fmla="*/ 52 w 144"/>
                <a:gd name="T95" fmla="*/ 60 h 184"/>
                <a:gd name="T96" fmla="*/ 98 w 144"/>
                <a:gd name="T97" fmla="*/ 7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4" h="184">
                  <a:moveTo>
                    <a:pt x="52" y="100"/>
                  </a:moveTo>
                  <a:lnTo>
                    <a:pt x="52" y="100"/>
                  </a:lnTo>
                  <a:lnTo>
                    <a:pt x="52" y="118"/>
                  </a:lnTo>
                  <a:lnTo>
                    <a:pt x="52" y="118"/>
                  </a:lnTo>
                  <a:lnTo>
                    <a:pt x="54" y="134"/>
                  </a:lnTo>
                  <a:lnTo>
                    <a:pt x="54" y="134"/>
                  </a:lnTo>
                  <a:lnTo>
                    <a:pt x="56" y="140"/>
                  </a:lnTo>
                  <a:lnTo>
                    <a:pt x="60" y="146"/>
                  </a:lnTo>
                  <a:lnTo>
                    <a:pt x="60" y="146"/>
                  </a:lnTo>
                  <a:lnTo>
                    <a:pt x="66" y="148"/>
                  </a:lnTo>
                  <a:lnTo>
                    <a:pt x="76" y="150"/>
                  </a:lnTo>
                  <a:lnTo>
                    <a:pt x="76" y="150"/>
                  </a:lnTo>
                  <a:lnTo>
                    <a:pt x="82" y="148"/>
                  </a:lnTo>
                  <a:lnTo>
                    <a:pt x="88" y="146"/>
                  </a:lnTo>
                  <a:lnTo>
                    <a:pt x="88" y="146"/>
                  </a:lnTo>
                  <a:lnTo>
                    <a:pt x="96" y="138"/>
                  </a:lnTo>
                  <a:lnTo>
                    <a:pt x="96" y="138"/>
                  </a:lnTo>
                  <a:lnTo>
                    <a:pt x="98" y="128"/>
                  </a:lnTo>
                  <a:lnTo>
                    <a:pt x="98" y="128"/>
                  </a:lnTo>
                  <a:lnTo>
                    <a:pt x="100" y="120"/>
                  </a:lnTo>
                  <a:lnTo>
                    <a:pt x="144" y="122"/>
                  </a:lnTo>
                  <a:lnTo>
                    <a:pt x="144" y="122"/>
                  </a:lnTo>
                  <a:lnTo>
                    <a:pt x="140" y="138"/>
                  </a:lnTo>
                  <a:lnTo>
                    <a:pt x="140" y="138"/>
                  </a:lnTo>
                  <a:lnTo>
                    <a:pt x="136" y="148"/>
                  </a:lnTo>
                  <a:lnTo>
                    <a:pt x="130" y="158"/>
                  </a:lnTo>
                  <a:lnTo>
                    <a:pt x="130" y="158"/>
                  </a:lnTo>
                  <a:lnTo>
                    <a:pt x="120" y="168"/>
                  </a:lnTo>
                  <a:lnTo>
                    <a:pt x="108" y="176"/>
                  </a:lnTo>
                  <a:lnTo>
                    <a:pt x="108" y="176"/>
                  </a:lnTo>
                  <a:lnTo>
                    <a:pt x="102" y="180"/>
                  </a:lnTo>
                  <a:lnTo>
                    <a:pt x="94" y="182"/>
                  </a:lnTo>
                  <a:lnTo>
                    <a:pt x="74" y="184"/>
                  </a:lnTo>
                  <a:lnTo>
                    <a:pt x="74" y="184"/>
                  </a:lnTo>
                  <a:lnTo>
                    <a:pt x="56" y="182"/>
                  </a:lnTo>
                  <a:lnTo>
                    <a:pt x="40" y="176"/>
                  </a:lnTo>
                  <a:lnTo>
                    <a:pt x="40" y="176"/>
                  </a:lnTo>
                  <a:lnTo>
                    <a:pt x="28" y="168"/>
                  </a:lnTo>
                  <a:lnTo>
                    <a:pt x="18" y="156"/>
                  </a:lnTo>
                  <a:lnTo>
                    <a:pt x="18" y="156"/>
                  </a:lnTo>
                  <a:lnTo>
                    <a:pt x="10" y="144"/>
                  </a:lnTo>
                  <a:lnTo>
                    <a:pt x="4" y="128"/>
                  </a:lnTo>
                  <a:lnTo>
                    <a:pt x="4" y="128"/>
                  </a:lnTo>
                  <a:lnTo>
                    <a:pt x="2" y="112"/>
                  </a:lnTo>
                  <a:lnTo>
                    <a:pt x="0" y="94"/>
                  </a:lnTo>
                  <a:lnTo>
                    <a:pt x="0" y="94"/>
                  </a:lnTo>
                  <a:lnTo>
                    <a:pt x="0" y="82"/>
                  </a:lnTo>
                  <a:lnTo>
                    <a:pt x="0" y="82"/>
                  </a:lnTo>
                  <a:lnTo>
                    <a:pt x="2" y="68"/>
                  </a:lnTo>
                  <a:lnTo>
                    <a:pt x="2" y="68"/>
                  </a:lnTo>
                  <a:lnTo>
                    <a:pt x="6" y="50"/>
                  </a:lnTo>
                  <a:lnTo>
                    <a:pt x="6" y="50"/>
                  </a:lnTo>
                  <a:lnTo>
                    <a:pt x="14" y="34"/>
                  </a:lnTo>
                  <a:lnTo>
                    <a:pt x="14" y="34"/>
                  </a:lnTo>
                  <a:lnTo>
                    <a:pt x="18" y="26"/>
                  </a:lnTo>
                  <a:lnTo>
                    <a:pt x="24" y="18"/>
                  </a:lnTo>
                  <a:lnTo>
                    <a:pt x="32" y="12"/>
                  </a:lnTo>
                  <a:lnTo>
                    <a:pt x="40" y="8"/>
                  </a:lnTo>
                  <a:lnTo>
                    <a:pt x="40" y="8"/>
                  </a:lnTo>
                  <a:lnTo>
                    <a:pt x="56" y="2"/>
                  </a:lnTo>
                  <a:lnTo>
                    <a:pt x="74" y="0"/>
                  </a:lnTo>
                  <a:lnTo>
                    <a:pt x="74" y="0"/>
                  </a:lnTo>
                  <a:lnTo>
                    <a:pt x="84" y="0"/>
                  </a:lnTo>
                  <a:lnTo>
                    <a:pt x="94" y="2"/>
                  </a:lnTo>
                  <a:lnTo>
                    <a:pt x="94" y="2"/>
                  </a:lnTo>
                  <a:lnTo>
                    <a:pt x="112" y="10"/>
                  </a:lnTo>
                  <a:lnTo>
                    <a:pt x="112" y="10"/>
                  </a:lnTo>
                  <a:lnTo>
                    <a:pt x="124" y="20"/>
                  </a:lnTo>
                  <a:lnTo>
                    <a:pt x="124" y="20"/>
                  </a:lnTo>
                  <a:lnTo>
                    <a:pt x="132" y="32"/>
                  </a:lnTo>
                  <a:lnTo>
                    <a:pt x="132" y="32"/>
                  </a:lnTo>
                  <a:lnTo>
                    <a:pt x="138" y="50"/>
                  </a:lnTo>
                  <a:lnTo>
                    <a:pt x="142" y="66"/>
                  </a:lnTo>
                  <a:lnTo>
                    <a:pt x="142" y="66"/>
                  </a:lnTo>
                  <a:lnTo>
                    <a:pt x="144" y="100"/>
                  </a:lnTo>
                  <a:lnTo>
                    <a:pt x="52" y="100"/>
                  </a:lnTo>
                  <a:close/>
                  <a:moveTo>
                    <a:pt x="98" y="72"/>
                  </a:moveTo>
                  <a:lnTo>
                    <a:pt x="98" y="72"/>
                  </a:lnTo>
                  <a:lnTo>
                    <a:pt x="98" y="62"/>
                  </a:lnTo>
                  <a:lnTo>
                    <a:pt x="98" y="62"/>
                  </a:lnTo>
                  <a:lnTo>
                    <a:pt x="96" y="48"/>
                  </a:lnTo>
                  <a:lnTo>
                    <a:pt x="96" y="48"/>
                  </a:lnTo>
                  <a:lnTo>
                    <a:pt x="92" y="42"/>
                  </a:lnTo>
                  <a:lnTo>
                    <a:pt x="88" y="36"/>
                  </a:lnTo>
                  <a:lnTo>
                    <a:pt x="88" y="36"/>
                  </a:lnTo>
                  <a:lnTo>
                    <a:pt x="82" y="34"/>
                  </a:lnTo>
                  <a:lnTo>
                    <a:pt x="74" y="32"/>
                  </a:lnTo>
                  <a:lnTo>
                    <a:pt x="74" y="32"/>
                  </a:lnTo>
                  <a:lnTo>
                    <a:pt x="68" y="34"/>
                  </a:lnTo>
                  <a:lnTo>
                    <a:pt x="62" y="36"/>
                  </a:lnTo>
                  <a:lnTo>
                    <a:pt x="62" y="36"/>
                  </a:lnTo>
                  <a:lnTo>
                    <a:pt x="58" y="42"/>
                  </a:lnTo>
                  <a:lnTo>
                    <a:pt x="56" y="48"/>
                  </a:lnTo>
                  <a:lnTo>
                    <a:pt x="56" y="48"/>
                  </a:lnTo>
                  <a:lnTo>
                    <a:pt x="52" y="60"/>
                  </a:lnTo>
                  <a:lnTo>
                    <a:pt x="52" y="60"/>
                  </a:lnTo>
                  <a:lnTo>
                    <a:pt x="52" y="72"/>
                  </a:lnTo>
                  <a:lnTo>
                    <a:pt x="98" y="72"/>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2" name="Freeform 161"/>
            <p:cNvSpPr>
              <a:spLocks/>
            </p:cNvSpPr>
            <p:nvPr userDrawn="1"/>
          </p:nvSpPr>
          <p:spPr bwMode="auto">
            <a:xfrm>
              <a:off x="4479924" y="3905250"/>
              <a:ext cx="215900" cy="279402"/>
            </a:xfrm>
            <a:custGeom>
              <a:avLst/>
              <a:gdLst>
                <a:gd name="T0" fmla="*/ 46 w 136"/>
                <a:gd name="T1" fmla="*/ 0 h 176"/>
                <a:gd name="T2" fmla="*/ 72 w 136"/>
                <a:gd name="T3" fmla="*/ 104 h 176"/>
                <a:gd name="T4" fmla="*/ 96 w 136"/>
                <a:gd name="T5" fmla="*/ 0 h 176"/>
                <a:gd name="T6" fmla="*/ 136 w 136"/>
                <a:gd name="T7" fmla="*/ 0 h 176"/>
                <a:gd name="T8" fmla="*/ 88 w 136"/>
                <a:gd name="T9" fmla="*/ 176 h 176"/>
                <a:gd name="T10" fmla="*/ 50 w 136"/>
                <a:gd name="T11" fmla="*/ 176 h 176"/>
                <a:gd name="T12" fmla="*/ 0 w 136"/>
                <a:gd name="T13" fmla="*/ 0 h 176"/>
                <a:gd name="T14" fmla="*/ 46 w 136"/>
                <a:gd name="T15" fmla="*/ 0 h 1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6" h="176">
                  <a:moveTo>
                    <a:pt x="46" y="0"/>
                  </a:moveTo>
                  <a:lnTo>
                    <a:pt x="72" y="104"/>
                  </a:lnTo>
                  <a:lnTo>
                    <a:pt x="96" y="0"/>
                  </a:lnTo>
                  <a:lnTo>
                    <a:pt x="136" y="0"/>
                  </a:lnTo>
                  <a:lnTo>
                    <a:pt x="88" y="176"/>
                  </a:lnTo>
                  <a:lnTo>
                    <a:pt x="50" y="176"/>
                  </a:lnTo>
                  <a:lnTo>
                    <a:pt x="0" y="0"/>
                  </a:lnTo>
                  <a:lnTo>
                    <a:pt x="46" y="0"/>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3" name="Freeform 162"/>
            <p:cNvSpPr>
              <a:spLocks noEditPoints="1"/>
            </p:cNvSpPr>
            <p:nvPr userDrawn="1"/>
          </p:nvSpPr>
          <p:spPr bwMode="auto">
            <a:xfrm>
              <a:off x="4711701" y="3898901"/>
              <a:ext cx="228601" cy="292099"/>
            </a:xfrm>
            <a:custGeom>
              <a:avLst/>
              <a:gdLst>
                <a:gd name="T0" fmla="*/ 52 w 144"/>
                <a:gd name="T1" fmla="*/ 100 h 184"/>
                <a:gd name="T2" fmla="*/ 52 w 144"/>
                <a:gd name="T3" fmla="*/ 118 h 184"/>
                <a:gd name="T4" fmla="*/ 54 w 144"/>
                <a:gd name="T5" fmla="*/ 134 h 184"/>
                <a:gd name="T6" fmla="*/ 60 w 144"/>
                <a:gd name="T7" fmla="*/ 146 h 184"/>
                <a:gd name="T8" fmla="*/ 66 w 144"/>
                <a:gd name="T9" fmla="*/ 148 h 184"/>
                <a:gd name="T10" fmla="*/ 74 w 144"/>
                <a:gd name="T11" fmla="*/ 150 h 184"/>
                <a:gd name="T12" fmla="*/ 88 w 144"/>
                <a:gd name="T13" fmla="*/ 146 h 184"/>
                <a:gd name="T14" fmla="*/ 94 w 144"/>
                <a:gd name="T15" fmla="*/ 138 h 184"/>
                <a:gd name="T16" fmla="*/ 98 w 144"/>
                <a:gd name="T17" fmla="*/ 128 h 184"/>
                <a:gd name="T18" fmla="*/ 100 w 144"/>
                <a:gd name="T19" fmla="*/ 120 h 184"/>
                <a:gd name="T20" fmla="*/ 144 w 144"/>
                <a:gd name="T21" fmla="*/ 122 h 184"/>
                <a:gd name="T22" fmla="*/ 140 w 144"/>
                <a:gd name="T23" fmla="*/ 138 h 184"/>
                <a:gd name="T24" fmla="*/ 130 w 144"/>
                <a:gd name="T25" fmla="*/ 158 h 184"/>
                <a:gd name="T26" fmla="*/ 120 w 144"/>
                <a:gd name="T27" fmla="*/ 168 h 184"/>
                <a:gd name="T28" fmla="*/ 108 w 144"/>
                <a:gd name="T29" fmla="*/ 176 h 184"/>
                <a:gd name="T30" fmla="*/ 94 w 144"/>
                <a:gd name="T31" fmla="*/ 182 h 184"/>
                <a:gd name="T32" fmla="*/ 74 w 144"/>
                <a:gd name="T33" fmla="*/ 184 h 184"/>
                <a:gd name="T34" fmla="*/ 40 w 144"/>
                <a:gd name="T35" fmla="*/ 176 h 184"/>
                <a:gd name="T36" fmla="*/ 26 w 144"/>
                <a:gd name="T37" fmla="*/ 168 h 184"/>
                <a:gd name="T38" fmla="*/ 16 w 144"/>
                <a:gd name="T39" fmla="*/ 156 h 184"/>
                <a:gd name="T40" fmla="*/ 4 w 144"/>
                <a:gd name="T41" fmla="*/ 128 h 184"/>
                <a:gd name="T42" fmla="*/ 2 w 144"/>
                <a:gd name="T43" fmla="*/ 112 h 184"/>
                <a:gd name="T44" fmla="*/ 0 w 144"/>
                <a:gd name="T45" fmla="*/ 94 h 184"/>
                <a:gd name="T46" fmla="*/ 0 w 144"/>
                <a:gd name="T47" fmla="*/ 82 h 184"/>
                <a:gd name="T48" fmla="*/ 2 w 144"/>
                <a:gd name="T49" fmla="*/ 68 h 184"/>
                <a:gd name="T50" fmla="*/ 6 w 144"/>
                <a:gd name="T51" fmla="*/ 50 h 184"/>
                <a:gd name="T52" fmla="*/ 14 w 144"/>
                <a:gd name="T53" fmla="*/ 34 h 184"/>
                <a:gd name="T54" fmla="*/ 24 w 144"/>
                <a:gd name="T55" fmla="*/ 18 h 184"/>
                <a:gd name="T56" fmla="*/ 40 w 144"/>
                <a:gd name="T57" fmla="*/ 8 h 184"/>
                <a:gd name="T58" fmla="*/ 56 w 144"/>
                <a:gd name="T59" fmla="*/ 2 h 184"/>
                <a:gd name="T60" fmla="*/ 74 w 144"/>
                <a:gd name="T61" fmla="*/ 0 h 184"/>
                <a:gd name="T62" fmla="*/ 94 w 144"/>
                <a:gd name="T63" fmla="*/ 2 h 184"/>
                <a:gd name="T64" fmla="*/ 110 w 144"/>
                <a:gd name="T65" fmla="*/ 10 h 184"/>
                <a:gd name="T66" fmla="*/ 124 w 144"/>
                <a:gd name="T67" fmla="*/ 20 h 184"/>
                <a:gd name="T68" fmla="*/ 132 w 144"/>
                <a:gd name="T69" fmla="*/ 32 h 184"/>
                <a:gd name="T70" fmla="*/ 138 w 144"/>
                <a:gd name="T71" fmla="*/ 50 h 184"/>
                <a:gd name="T72" fmla="*/ 142 w 144"/>
                <a:gd name="T73" fmla="*/ 66 h 184"/>
                <a:gd name="T74" fmla="*/ 52 w 144"/>
                <a:gd name="T75" fmla="*/ 100 h 184"/>
                <a:gd name="T76" fmla="*/ 98 w 144"/>
                <a:gd name="T77" fmla="*/ 72 h 184"/>
                <a:gd name="T78" fmla="*/ 98 w 144"/>
                <a:gd name="T79" fmla="*/ 62 h 184"/>
                <a:gd name="T80" fmla="*/ 96 w 144"/>
                <a:gd name="T81" fmla="*/ 48 h 184"/>
                <a:gd name="T82" fmla="*/ 88 w 144"/>
                <a:gd name="T83" fmla="*/ 36 h 184"/>
                <a:gd name="T84" fmla="*/ 82 w 144"/>
                <a:gd name="T85" fmla="*/ 34 h 184"/>
                <a:gd name="T86" fmla="*/ 74 w 144"/>
                <a:gd name="T87" fmla="*/ 32 h 184"/>
                <a:gd name="T88" fmla="*/ 62 w 144"/>
                <a:gd name="T89" fmla="*/ 36 h 184"/>
                <a:gd name="T90" fmla="*/ 58 w 144"/>
                <a:gd name="T91" fmla="*/ 42 h 184"/>
                <a:gd name="T92" fmla="*/ 54 w 144"/>
                <a:gd name="T93" fmla="*/ 48 h 184"/>
                <a:gd name="T94" fmla="*/ 52 w 144"/>
                <a:gd name="T95" fmla="*/ 60 h 184"/>
                <a:gd name="T96" fmla="*/ 98 w 144"/>
                <a:gd name="T97" fmla="*/ 7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4" h="184">
                  <a:moveTo>
                    <a:pt x="52" y="100"/>
                  </a:moveTo>
                  <a:lnTo>
                    <a:pt x="52" y="100"/>
                  </a:lnTo>
                  <a:lnTo>
                    <a:pt x="52" y="118"/>
                  </a:lnTo>
                  <a:lnTo>
                    <a:pt x="52" y="118"/>
                  </a:lnTo>
                  <a:lnTo>
                    <a:pt x="54" y="134"/>
                  </a:lnTo>
                  <a:lnTo>
                    <a:pt x="54" y="134"/>
                  </a:lnTo>
                  <a:lnTo>
                    <a:pt x="56" y="140"/>
                  </a:lnTo>
                  <a:lnTo>
                    <a:pt x="60" y="146"/>
                  </a:lnTo>
                  <a:lnTo>
                    <a:pt x="60" y="146"/>
                  </a:lnTo>
                  <a:lnTo>
                    <a:pt x="66" y="148"/>
                  </a:lnTo>
                  <a:lnTo>
                    <a:pt x="74" y="150"/>
                  </a:lnTo>
                  <a:lnTo>
                    <a:pt x="74" y="150"/>
                  </a:lnTo>
                  <a:lnTo>
                    <a:pt x="82" y="148"/>
                  </a:lnTo>
                  <a:lnTo>
                    <a:pt x="88" y="146"/>
                  </a:lnTo>
                  <a:lnTo>
                    <a:pt x="88" y="146"/>
                  </a:lnTo>
                  <a:lnTo>
                    <a:pt x="94" y="138"/>
                  </a:lnTo>
                  <a:lnTo>
                    <a:pt x="94" y="138"/>
                  </a:lnTo>
                  <a:lnTo>
                    <a:pt x="98" y="128"/>
                  </a:lnTo>
                  <a:lnTo>
                    <a:pt x="98" y="128"/>
                  </a:lnTo>
                  <a:lnTo>
                    <a:pt x="100" y="120"/>
                  </a:lnTo>
                  <a:lnTo>
                    <a:pt x="144" y="122"/>
                  </a:lnTo>
                  <a:lnTo>
                    <a:pt x="144" y="122"/>
                  </a:lnTo>
                  <a:lnTo>
                    <a:pt x="140" y="138"/>
                  </a:lnTo>
                  <a:lnTo>
                    <a:pt x="140" y="138"/>
                  </a:lnTo>
                  <a:lnTo>
                    <a:pt x="136" y="148"/>
                  </a:lnTo>
                  <a:lnTo>
                    <a:pt x="130" y="158"/>
                  </a:lnTo>
                  <a:lnTo>
                    <a:pt x="130" y="158"/>
                  </a:lnTo>
                  <a:lnTo>
                    <a:pt x="120" y="168"/>
                  </a:lnTo>
                  <a:lnTo>
                    <a:pt x="108" y="176"/>
                  </a:lnTo>
                  <a:lnTo>
                    <a:pt x="108" y="176"/>
                  </a:lnTo>
                  <a:lnTo>
                    <a:pt x="102" y="180"/>
                  </a:lnTo>
                  <a:lnTo>
                    <a:pt x="94" y="182"/>
                  </a:lnTo>
                  <a:lnTo>
                    <a:pt x="74" y="184"/>
                  </a:lnTo>
                  <a:lnTo>
                    <a:pt x="74" y="184"/>
                  </a:lnTo>
                  <a:lnTo>
                    <a:pt x="56" y="182"/>
                  </a:lnTo>
                  <a:lnTo>
                    <a:pt x="40" y="176"/>
                  </a:lnTo>
                  <a:lnTo>
                    <a:pt x="40" y="176"/>
                  </a:lnTo>
                  <a:lnTo>
                    <a:pt x="26" y="168"/>
                  </a:lnTo>
                  <a:lnTo>
                    <a:pt x="16" y="156"/>
                  </a:lnTo>
                  <a:lnTo>
                    <a:pt x="16" y="156"/>
                  </a:lnTo>
                  <a:lnTo>
                    <a:pt x="10" y="144"/>
                  </a:lnTo>
                  <a:lnTo>
                    <a:pt x="4" y="128"/>
                  </a:lnTo>
                  <a:lnTo>
                    <a:pt x="4" y="128"/>
                  </a:lnTo>
                  <a:lnTo>
                    <a:pt x="2" y="112"/>
                  </a:lnTo>
                  <a:lnTo>
                    <a:pt x="0" y="94"/>
                  </a:lnTo>
                  <a:lnTo>
                    <a:pt x="0" y="94"/>
                  </a:lnTo>
                  <a:lnTo>
                    <a:pt x="0" y="82"/>
                  </a:lnTo>
                  <a:lnTo>
                    <a:pt x="0" y="82"/>
                  </a:lnTo>
                  <a:lnTo>
                    <a:pt x="2" y="68"/>
                  </a:lnTo>
                  <a:lnTo>
                    <a:pt x="2" y="68"/>
                  </a:lnTo>
                  <a:lnTo>
                    <a:pt x="6" y="50"/>
                  </a:lnTo>
                  <a:lnTo>
                    <a:pt x="6" y="50"/>
                  </a:lnTo>
                  <a:lnTo>
                    <a:pt x="14" y="34"/>
                  </a:lnTo>
                  <a:lnTo>
                    <a:pt x="14" y="34"/>
                  </a:lnTo>
                  <a:lnTo>
                    <a:pt x="18" y="26"/>
                  </a:lnTo>
                  <a:lnTo>
                    <a:pt x="24" y="18"/>
                  </a:lnTo>
                  <a:lnTo>
                    <a:pt x="32" y="12"/>
                  </a:lnTo>
                  <a:lnTo>
                    <a:pt x="40" y="8"/>
                  </a:lnTo>
                  <a:lnTo>
                    <a:pt x="40" y="8"/>
                  </a:lnTo>
                  <a:lnTo>
                    <a:pt x="56" y="2"/>
                  </a:lnTo>
                  <a:lnTo>
                    <a:pt x="74" y="0"/>
                  </a:lnTo>
                  <a:lnTo>
                    <a:pt x="74" y="0"/>
                  </a:lnTo>
                  <a:lnTo>
                    <a:pt x="84" y="0"/>
                  </a:lnTo>
                  <a:lnTo>
                    <a:pt x="94" y="2"/>
                  </a:lnTo>
                  <a:lnTo>
                    <a:pt x="94" y="2"/>
                  </a:lnTo>
                  <a:lnTo>
                    <a:pt x="110" y="10"/>
                  </a:lnTo>
                  <a:lnTo>
                    <a:pt x="110" y="10"/>
                  </a:lnTo>
                  <a:lnTo>
                    <a:pt x="124" y="20"/>
                  </a:lnTo>
                  <a:lnTo>
                    <a:pt x="124" y="20"/>
                  </a:lnTo>
                  <a:lnTo>
                    <a:pt x="132" y="32"/>
                  </a:lnTo>
                  <a:lnTo>
                    <a:pt x="132" y="32"/>
                  </a:lnTo>
                  <a:lnTo>
                    <a:pt x="138" y="50"/>
                  </a:lnTo>
                  <a:lnTo>
                    <a:pt x="142" y="66"/>
                  </a:lnTo>
                  <a:lnTo>
                    <a:pt x="142" y="66"/>
                  </a:lnTo>
                  <a:lnTo>
                    <a:pt x="144" y="100"/>
                  </a:lnTo>
                  <a:lnTo>
                    <a:pt x="52" y="100"/>
                  </a:lnTo>
                  <a:close/>
                  <a:moveTo>
                    <a:pt x="98" y="72"/>
                  </a:moveTo>
                  <a:lnTo>
                    <a:pt x="98" y="72"/>
                  </a:lnTo>
                  <a:lnTo>
                    <a:pt x="98" y="62"/>
                  </a:lnTo>
                  <a:lnTo>
                    <a:pt x="98" y="62"/>
                  </a:lnTo>
                  <a:lnTo>
                    <a:pt x="96" y="48"/>
                  </a:lnTo>
                  <a:lnTo>
                    <a:pt x="96" y="48"/>
                  </a:lnTo>
                  <a:lnTo>
                    <a:pt x="92" y="42"/>
                  </a:lnTo>
                  <a:lnTo>
                    <a:pt x="88" y="36"/>
                  </a:lnTo>
                  <a:lnTo>
                    <a:pt x="88" y="36"/>
                  </a:lnTo>
                  <a:lnTo>
                    <a:pt x="82" y="34"/>
                  </a:lnTo>
                  <a:lnTo>
                    <a:pt x="74" y="32"/>
                  </a:lnTo>
                  <a:lnTo>
                    <a:pt x="74" y="32"/>
                  </a:lnTo>
                  <a:lnTo>
                    <a:pt x="68" y="34"/>
                  </a:lnTo>
                  <a:lnTo>
                    <a:pt x="62" y="36"/>
                  </a:lnTo>
                  <a:lnTo>
                    <a:pt x="62" y="36"/>
                  </a:lnTo>
                  <a:lnTo>
                    <a:pt x="58" y="42"/>
                  </a:lnTo>
                  <a:lnTo>
                    <a:pt x="54" y="48"/>
                  </a:lnTo>
                  <a:lnTo>
                    <a:pt x="54" y="48"/>
                  </a:lnTo>
                  <a:lnTo>
                    <a:pt x="52" y="60"/>
                  </a:lnTo>
                  <a:lnTo>
                    <a:pt x="52" y="60"/>
                  </a:lnTo>
                  <a:lnTo>
                    <a:pt x="52" y="72"/>
                  </a:lnTo>
                  <a:lnTo>
                    <a:pt x="98" y="72"/>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4" name="Freeform 163"/>
            <p:cNvSpPr>
              <a:spLocks/>
            </p:cNvSpPr>
            <p:nvPr userDrawn="1"/>
          </p:nvSpPr>
          <p:spPr bwMode="auto">
            <a:xfrm>
              <a:off x="4994276" y="3898901"/>
              <a:ext cx="215900" cy="285750"/>
            </a:xfrm>
            <a:custGeom>
              <a:avLst/>
              <a:gdLst>
                <a:gd name="T0" fmla="*/ 46 w 136"/>
                <a:gd name="T1" fmla="*/ 4 h 180"/>
                <a:gd name="T2" fmla="*/ 46 w 136"/>
                <a:gd name="T3" fmla="*/ 28 h 180"/>
                <a:gd name="T4" fmla="*/ 46 w 136"/>
                <a:gd name="T5" fmla="*/ 28 h 180"/>
                <a:gd name="T6" fmla="*/ 52 w 136"/>
                <a:gd name="T7" fmla="*/ 18 h 180"/>
                <a:gd name="T8" fmla="*/ 52 w 136"/>
                <a:gd name="T9" fmla="*/ 18 h 180"/>
                <a:gd name="T10" fmla="*/ 60 w 136"/>
                <a:gd name="T11" fmla="*/ 8 h 180"/>
                <a:gd name="T12" fmla="*/ 60 w 136"/>
                <a:gd name="T13" fmla="*/ 8 h 180"/>
                <a:gd name="T14" fmla="*/ 72 w 136"/>
                <a:gd name="T15" fmla="*/ 2 h 180"/>
                <a:gd name="T16" fmla="*/ 72 w 136"/>
                <a:gd name="T17" fmla="*/ 2 h 180"/>
                <a:gd name="T18" fmla="*/ 80 w 136"/>
                <a:gd name="T19" fmla="*/ 0 h 180"/>
                <a:gd name="T20" fmla="*/ 90 w 136"/>
                <a:gd name="T21" fmla="*/ 0 h 180"/>
                <a:gd name="T22" fmla="*/ 90 w 136"/>
                <a:gd name="T23" fmla="*/ 0 h 180"/>
                <a:gd name="T24" fmla="*/ 96 w 136"/>
                <a:gd name="T25" fmla="*/ 0 h 180"/>
                <a:gd name="T26" fmla="*/ 96 w 136"/>
                <a:gd name="T27" fmla="*/ 0 h 180"/>
                <a:gd name="T28" fmla="*/ 108 w 136"/>
                <a:gd name="T29" fmla="*/ 2 h 180"/>
                <a:gd name="T30" fmla="*/ 108 w 136"/>
                <a:gd name="T31" fmla="*/ 2 h 180"/>
                <a:gd name="T32" fmla="*/ 118 w 136"/>
                <a:gd name="T33" fmla="*/ 8 h 180"/>
                <a:gd name="T34" fmla="*/ 118 w 136"/>
                <a:gd name="T35" fmla="*/ 8 h 180"/>
                <a:gd name="T36" fmla="*/ 124 w 136"/>
                <a:gd name="T37" fmla="*/ 12 h 180"/>
                <a:gd name="T38" fmla="*/ 128 w 136"/>
                <a:gd name="T39" fmla="*/ 18 h 180"/>
                <a:gd name="T40" fmla="*/ 128 w 136"/>
                <a:gd name="T41" fmla="*/ 18 h 180"/>
                <a:gd name="T42" fmla="*/ 134 w 136"/>
                <a:gd name="T43" fmla="*/ 28 h 180"/>
                <a:gd name="T44" fmla="*/ 136 w 136"/>
                <a:gd name="T45" fmla="*/ 38 h 180"/>
                <a:gd name="T46" fmla="*/ 136 w 136"/>
                <a:gd name="T47" fmla="*/ 38 h 180"/>
                <a:gd name="T48" fmla="*/ 136 w 136"/>
                <a:gd name="T49" fmla="*/ 64 h 180"/>
                <a:gd name="T50" fmla="*/ 136 w 136"/>
                <a:gd name="T51" fmla="*/ 180 h 180"/>
                <a:gd name="T52" fmla="*/ 86 w 136"/>
                <a:gd name="T53" fmla="*/ 180 h 180"/>
                <a:gd name="T54" fmla="*/ 86 w 136"/>
                <a:gd name="T55" fmla="*/ 64 h 180"/>
                <a:gd name="T56" fmla="*/ 86 w 136"/>
                <a:gd name="T57" fmla="*/ 64 h 180"/>
                <a:gd name="T58" fmla="*/ 86 w 136"/>
                <a:gd name="T59" fmla="*/ 54 h 180"/>
                <a:gd name="T60" fmla="*/ 84 w 136"/>
                <a:gd name="T61" fmla="*/ 46 h 180"/>
                <a:gd name="T62" fmla="*/ 84 w 136"/>
                <a:gd name="T63" fmla="*/ 46 h 180"/>
                <a:gd name="T64" fmla="*/ 82 w 136"/>
                <a:gd name="T65" fmla="*/ 42 h 180"/>
                <a:gd name="T66" fmla="*/ 80 w 136"/>
                <a:gd name="T67" fmla="*/ 40 h 180"/>
                <a:gd name="T68" fmla="*/ 70 w 136"/>
                <a:gd name="T69" fmla="*/ 38 h 180"/>
                <a:gd name="T70" fmla="*/ 70 w 136"/>
                <a:gd name="T71" fmla="*/ 38 h 180"/>
                <a:gd name="T72" fmla="*/ 62 w 136"/>
                <a:gd name="T73" fmla="*/ 38 h 180"/>
                <a:gd name="T74" fmla="*/ 58 w 136"/>
                <a:gd name="T75" fmla="*/ 42 h 180"/>
                <a:gd name="T76" fmla="*/ 58 w 136"/>
                <a:gd name="T77" fmla="*/ 42 h 180"/>
                <a:gd name="T78" fmla="*/ 54 w 136"/>
                <a:gd name="T79" fmla="*/ 44 h 180"/>
                <a:gd name="T80" fmla="*/ 50 w 136"/>
                <a:gd name="T81" fmla="*/ 50 h 180"/>
                <a:gd name="T82" fmla="*/ 50 w 136"/>
                <a:gd name="T83" fmla="*/ 50 h 180"/>
                <a:gd name="T84" fmla="*/ 48 w 136"/>
                <a:gd name="T85" fmla="*/ 62 h 180"/>
                <a:gd name="T86" fmla="*/ 48 w 136"/>
                <a:gd name="T87" fmla="*/ 62 h 180"/>
                <a:gd name="T88" fmla="*/ 48 w 136"/>
                <a:gd name="T89" fmla="*/ 76 h 180"/>
                <a:gd name="T90" fmla="*/ 48 w 136"/>
                <a:gd name="T91" fmla="*/ 180 h 180"/>
                <a:gd name="T92" fmla="*/ 0 w 136"/>
                <a:gd name="T93" fmla="*/ 180 h 180"/>
                <a:gd name="T94" fmla="*/ 0 w 136"/>
                <a:gd name="T95" fmla="*/ 4 h 180"/>
                <a:gd name="T96" fmla="*/ 46 w 136"/>
                <a:gd name="T97" fmla="*/ 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 h="180">
                  <a:moveTo>
                    <a:pt x="46" y="4"/>
                  </a:moveTo>
                  <a:lnTo>
                    <a:pt x="46" y="28"/>
                  </a:lnTo>
                  <a:lnTo>
                    <a:pt x="46" y="28"/>
                  </a:lnTo>
                  <a:lnTo>
                    <a:pt x="52" y="18"/>
                  </a:lnTo>
                  <a:lnTo>
                    <a:pt x="52" y="18"/>
                  </a:lnTo>
                  <a:lnTo>
                    <a:pt x="60" y="8"/>
                  </a:lnTo>
                  <a:lnTo>
                    <a:pt x="60" y="8"/>
                  </a:lnTo>
                  <a:lnTo>
                    <a:pt x="72" y="2"/>
                  </a:lnTo>
                  <a:lnTo>
                    <a:pt x="72" y="2"/>
                  </a:lnTo>
                  <a:lnTo>
                    <a:pt x="80" y="0"/>
                  </a:lnTo>
                  <a:lnTo>
                    <a:pt x="90" y="0"/>
                  </a:lnTo>
                  <a:lnTo>
                    <a:pt x="90" y="0"/>
                  </a:lnTo>
                  <a:lnTo>
                    <a:pt x="96" y="0"/>
                  </a:lnTo>
                  <a:lnTo>
                    <a:pt x="96" y="0"/>
                  </a:lnTo>
                  <a:lnTo>
                    <a:pt x="108" y="2"/>
                  </a:lnTo>
                  <a:lnTo>
                    <a:pt x="108" y="2"/>
                  </a:lnTo>
                  <a:lnTo>
                    <a:pt x="118" y="8"/>
                  </a:lnTo>
                  <a:lnTo>
                    <a:pt x="118" y="8"/>
                  </a:lnTo>
                  <a:lnTo>
                    <a:pt x="124" y="12"/>
                  </a:lnTo>
                  <a:lnTo>
                    <a:pt x="128" y="18"/>
                  </a:lnTo>
                  <a:lnTo>
                    <a:pt x="128" y="18"/>
                  </a:lnTo>
                  <a:lnTo>
                    <a:pt x="134" y="28"/>
                  </a:lnTo>
                  <a:lnTo>
                    <a:pt x="136" y="38"/>
                  </a:lnTo>
                  <a:lnTo>
                    <a:pt x="136" y="38"/>
                  </a:lnTo>
                  <a:lnTo>
                    <a:pt x="136" y="64"/>
                  </a:lnTo>
                  <a:lnTo>
                    <a:pt x="136" y="180"/>
                  </a:lnTo>
                  <a:lnTo>
                    <a:pt x="86" y="180"/>
                  </a:lnTo>
                  <a:lnTo>
                    <a:pt x="86" y="64"/>
                  </a:lnTo>
                  <a:lnTo>
                    <a:pt x="86" y="64"/>
                  </a:lnTo>
                  <a:lnTo>
                    <a:pt x="86" y="54"/>
                  </a:lnTo>
                  <a:lnTo>
                    <a:pt x="84" y="46"/>
                  </a:lnTo>
                  <a:lnTo>
                    <a:pt x="84" y="46"/>
                  </a:lnTo>
                  <a:lnTo>
                    <a:pt x="82" y="42"/>
                  </a:lnTo>
                  <a:lnTo>
                    <a:pt x="80" y="40"/>
                  </a:lnTo>
                  <a:lnTo>
                    <a:pt x="70" y="38"/>
                  </a:lnTo>
                  <a:lnTo>
                    <a:pt x="70" y="38"/>
                  </a:lnTo>
                  <a:lnTo>
                    <a:pt x="62" y="38"/>
                  </a:lnTo>
                  <a:lnTo>
                    <a:pt x="58" y="42"/>
                  </a:lnTo>
                  <a:lnTo>
                    <a:pt x="58" y="42"/>
                  </a:lnTo>
                  <a:lnTo>
                    <a:pt x="54" y="44"/>
                  </a:lnTo>
                  <a:lnTo>
                    <a:pt x="50" y="50"/>
                  </a:lnTo>
                  <a:lnTo>
                    <a:pt x="50" y="50"/>
                  </a:lnTo>
                  <a:lnTo>
                    <a:pt x="48" y="62"/>
                  </a:lnTo>
                  <a:lnTo>
                    <a:pt x="48" y="62"/>
                  </a:lnTo>
                  <a:lnTo>
                    <a:pt x="48" y="76"/>
                  </a:lnTo>
                  <a:lnTo>
                    <a:pt x="48" y="180"/>
                  </a:lnTo>
                  <a:lnTo>
                    <a:pt x="0" y="180"/>
                  </a:lnTo>
                  <a:lnTo>
                    <a:pt x="0" y="4"/>
                  </a:lnTo>
                  <a:lnTo>
                    <a:pt x="46" y="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5" name="Freeform 164"/>
            <p:cNvSpPr>
              <a:spLocks/>
            </p:cNvSpPr>
            <p:nvPr userDrawn="1"/>
          </p:nvSpPr>
          <p:spPr bwMode="auto">
            <a:xfrm>
              <a:off x="5251449" y="3816352"/>
              <a:ext cx="161927" cy="374648"/>
            </a:xfrm>
            <a:custGeom>
              <a:avLst/>
              <a:gdLst>
                <a:gd name="T0" fmla="*/ 68 w 102"/>
                <a:gd name="T1" fmla="*/ 0 h 236"/>
                <a:gd name="T2" fmla="*/ 68 w 102"/>
                <a:gd name="T3" fmla="*/ 56 h 236"/>
                <a:gd name="T4" fmla="*/ 100 w 102"/>
                <a:gd name="T5" fmla="*/ 56 h 236"/>
                <a:gd name="T6" fmla="*/ 100 w 102"/>
                <a:gd name="T7" fmla="*/ 94 h 236"/>
                <a:gd name="T8" fmla="*/ 68 w 102"/>
                <a:gd name="T9" fmla="*/ 94 h 236"/>
                <a:gd name="T10" fmla="*/ 68 w 102"/>
                <a:gd name="T11" fmla="*/ 158 h 236"/>
                <a:gd name="T12" fmla="*/ 68 w 102"/>
                <a:gd name="T13" fmla="*/ 158 h 236"/>
                <a:gd name="T14" fmla="*/ 68 w 102"/>
                <a:gd name="T15" fmla="*/ 178 h 236"/>
                <a:gd name="T16" fmla="*/ 68 w 102"/>
                <a:gd name="T17" fmla="*/ 178 h 236"/>
                <a:gd name="T18" fmla="*/ 70 w 102"/>
                <a:gd name="T19" fmla="*/ 186 h 236"/>
                <a:gd name="T20" fmla="*/ 72 w 102"/>
                <a:gd name="T21" fmla="*/ 190 h 236"/>
                <a:gd name="T22" fmla="*/ 72 w 102"/>
                <a:gd name="T23" fmla="*/ 190 h 236"/>
                <a:gd name="T24" fmla="*/ 76 w 102"/>
                <a:gd name="T25" fmla="*/ 192 h 236"/>
                <a:gd name="T26" fmla="*/ 82 w 102"/>
                <a:gd name="T27" fmla="*/ 194 h 236"/>
                <a:gd name="T28" fmla="*/ 82 w 102"/>
                <a:gd name="T29" fmla="*/ 194 h 236"/>
                <a:gd name="T30" fmla="*/ 102 w 102"/>
                <a:gd name="T31" fmla="*/ 194 h 236"/>
                <a:gd name="T32" fmla="*/ 102 w 102"/>
                <a:gd name="T33" fmla="*/ 232 h 236"/>
                <a:gd name="T34" fmla="*/ 102 w 102"/>
                <a:gd name="T35" fmla="*/ 232 h 236"/>
                <a:gd name="T36" fmla="*/ 90 w 102"/>
                <a:gd name="T37" fmla="*/ 234 h 236"/>
                <a:gd name="T38" fmla="*/ 90 w 102"/>
                <a:gd name="T39" fmla="*/ 234 h 236"/>
                <a:gd name="T40" fmla="*/ 72 w 102"/>
                <a:gd name="T41" fmla="*/ 236 h 236"/>
                <a:gd name="T42" fmla="*/ 72 w 102"/>
                <a:gd name="T43" fmla="*/ 236 h 236"/>
                <a:gd name="T44" fmla="*/ 60 w 102"/>
                <a:gd name="T45" fmla="*/ 234 h 236"/>
                <a:gd name="T46" fmla="*/ 48 w 102"/>
                <a:gd name="T47" fmla="*/ 232 h 236"/>
                <a:gd name="T48" fmla="*/ 48 w 102"/>
                <a:gd name="T49" fmla="*/ 232 h 236"/>
                <a:gd name="T50" fmla="*/ 36 w 102"/>
                <a:gd name="T51" fmla="*/ 226 h 236"/>
                <a:gd name="T52" fmla="*/ 28 w 102"/>
                <a:gd name="T53" fmla="*/ 218 h 236"/>
                <a:gd name="T54" fmla="*/ 28 w 102"/>
                <a:gd name="T55" fmla="*/ 218 h 236"/>
                <a:gd name="T56" fmla="*/ 22 w 102"/>
                <a:gd name="T57" fmla="*/ 208 h 236"/>
                <a:gd name="T58" fmla="*/ 20 w 102"/>
                <a:gd name="T59" fmla="*/ 194 h 236"/>
                <a:gd name="T60" fmla="*/ 20 w 102"/>
                <a:gd name="T61" fmla="*/ 194 h 236"/>
                <a:gd name="T62" fmla="*/ 20 w 102"/>
                <a:gd name="T63" fmla="*/ 164 h 236"/>
                <a:gd name="T64" fmla="*/ 20 w 102"/>
                <a:gd name="T65" fmla="*/ 94 h 236"/>
                <a:gd name="T66" fmla="*/ 0 w 102"/>
                <a:gd name="T67" fmla="*/ 94 h 236"/>
                <a:gd name="T68" fmla="*/ 0 w 102"/>
                <a:gd name="T69" fmla="*/ 56 h 236"/>
                <a:gd name="T70" fmla="*/ 22 w 102"/>
                <a:gd name="T71" fmla="*/ 56 h 236"/>
                <a:gd name="T72" fmla="*/ 26 w 102"/>
                <a:gd name="T73" fmla="*/ 4 h 236"/>
                <a:gd name="T74" fmla="*/ 68 w 102"/>
                <a:gd name="T75"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2" h="236">
                  <a:moveTo>
                    <a:pt x="68" y="0"/>
                  </a:moveTo>
                  <a:lnTo>
                    <a:pt x="68" y="56"/>
                  </a:lnTo>
                  <a:lnTo>
                    <a:pt x="100" y="56"/>
                  </a:lnTo>
                  <a:lnTo>
                    <a:pt x="100" y="94"/>
                  </a:lnTo>
                  <a:lnTo>
                    <a:pt x="68" y="94"/>
                  </a:lnTo>
                  <a:lnTo>
                    <a:pt x="68" y="158"/>
                  </a:lnTo>
                  <a:lnTo>
                    <a:pt x="68" y="158"/>
                  </a:lnTo>
                  <a:lnTo>
                    <a:pt x="68" y="178"/>
                  </a:lnTo>
                  <a:lnTo>
                    <a:pt x="68" y="178"/>
                  </a:lnTo>
                  <a:lnTo>
                    <a:pt x="70" y="186"/>
                  </a:lnTo>
                  <a:lnTo>
                    <a:pt x="72" y="190"/>
                  </a:lnTo>
                  <a:lnTo>
                    <a:pt x="72" y="190"/>
                  </a:lnTo>
                  <a:lnTo>
                    <a:pt x="76" y="192"/>
                  </a:lnTo>
                  <a:lnTo>
                    <a:pt x="82" y="194"/>
                  </a:lnTo>
                  <a:lnTo>
                    <a:pt x="82" y="194"/>
                  </a:lnTo>
                  <a:lnTo>
                    <a:pt x="102" y="194"/>
                  </a:lnTo>
                  <a:lnTo>
                    <a:pt x="102" y="232"/>
                  </a:lnTo>
                  <a:lnTo>
                    <a:pt x="102" y="232"/>
                  </a:lnTo>
                  <a:lnTo>
                    <a:pt x="90" y="234"/>
                  </a:lnTo>
                  <a:lnTo>
                    <a:pt x="90" y="234"/>
                  </a:lnTo>
                  <a:lnTo>
                    <a:pt x="72" y="236"/>
                  </a:lnTo>
                  <a:lnTo>
                    <a:pt x="72" y="236"/>
                  </a:lnTo>
                  <a:lnTo>
                    <a:pt x="60" y="234"/>
                  </a:lnTo>
                  <a:lnTo>
                    <a:pt x="48" y="232"/>
                  </a:lnTo>
                  <a:lnTo>
                    <a:pt x="48" y="232"/>
                  </a:lnTo>
                  <a:lnTo>
                    <a:pt x="36" y="226"/>
                  </a:lnTo>
                  <a:lnTo>
                    <a:pt x="28" y="218"/>
                  </a:lnTo>
                  <a:lnTo>
                    <a:pt x="28" y="218"/>
                  </a:lnTo>
                  <a:lnTo>
                    <a:pt x="22" y="208"/>
                  </a:lnTo>
                  <a:lnTo>
                    <a:pt x="20" y="194"/>
                  </a:lnTo>
                  <a:lnTo>
                    <a:pt x="20" y="194"/>
                  </a:lnTo>
                  <a:lnTo>
                    <a:pt x="20" y="164"/>
                  </a:lnTo>
                  <a:lnTo>
                    <a:pt x="20" y="94"/>
                  </a:lnTo>
                  <a:lnTo>
                    <a:pt x="0" y="94"/>
                  </a:lnTo>
                  <a:lnTo>
                    <a:pt x="0" y="56"/>
                  </a:lnTo>
                  <a:lnTo>
                    <a:pt x="22" y="56"/>
                  </a:lnTo>
                  <a:lnTo>
                    <a:pt x="26" y="4"/>
                  </a:lnTo>
                  <a:lnTo>
                    <a:pt x="68" y="0"/>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6" name="Rectangle 165"/>
            <p:cNvSpPr>
              <a:spLocks noChangeArrowheads="1"/>
            </p:cNvSpPr>
            <p:nvPr userDrawn="1"/>
          </p:nvSpPr>
          <p:spPr bwMode="auto">
            <a:xfrm>
              <a:off x="5457824" y="4102102"/>
              <a:ext cx="76200" cy="82549"/>
            </a:xfrm>
            <a:prstGeom prst="rect">
              <a:avLst/>
            </a:prstGeom>
            <a:solidFill>
              <a:srgbClr val="ED1C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7" name="Freeform 166"/>
            <p:cNvSpPr>
              <a:spLocks noEditPoints="1"/>
            </p:cNvSpPr>
            <p:nvPr userDrawn="1"/>
          </p:nvSpPr>
          <p:spPr bwMode="auto">
            <a:xfrm>
              <a:off x="5734048" y="3806826"/>
              <a:ext cx="250823" cy="377825"/>
            </a:xfrm>
            <a:custGeom>
              <a:avLst/>
              <a:gdLst>
                <a:gd name="T0" fmla="*/ 70 w 158"/>
                <a:gd name="T1" fmla="*/ 0 h 238"/>
                <a:gd name="T2" fmla="*/ 88 w 158"/>
                <a:gd name="T3" fmla="*/ 0 h 238"/>
                <a:gd name="T4" fmla="*/ 106 w 158"/>
                <a:gd name="T5" fmla="*/ 2 h 238"/>
                <a:gd name="T6" fmla="*/ 124 w 158"/>
                <a:gd name="T7" fmla="*/ 6 h 238"/>
                <a:gd name="T8" fmla="*/ 132 w 158"/>
                <a:gd name="T9" fmla="*/ 12 h 238"/>
                <a:gd name="T10" fmla="*/ 138 w 158"/>
                <a:gd name="T11" fmla="*/ 18 h 238"/>
                <a:gd name="T12" fmla="*/ 148 w 158"/>
                <a:gd name="T13" fmla="*/ 32 h 238"/>
                <a:gd name="T14" fmla="*/ 154 w 158"/>
                <a:gd name="T15" fmla="*/ 46 h 238"/>
                <a:gd name="T16" fmla="*/ 158 w 158"/>
                <a:gd name="T17" fmla="*/ 60 h 238"/>
                <a:gd name="T18" fmla="*/ 158 w 158"/>
                <a:gd name="T19" fmla="*/ 74 h 238"/>
                <a:gd name="T20" fmla="*/ 152 w 158"/>
                <a:gd name="T21" fmla="*/ 108 h 238"/>
                <a:gd name="T22" fmla="*/ 150 w 158"/>
                <a:gd name="T23" fmla="*/ 116 h 238"/>
                <a:gd name="T24" fmla="*/ 140 w 158"/>
                <a:gd name="T25" fmla="*/ 130 h 238"/>
                <a:gd name="T26" fmla="*/ 134 w 158"/>
                <a:gd name="T27" fmla="*/ 136 h 238"/>
                <a:gd name="T28" fmla="*/ 118 w 158"/>
                <a:gd name="T29" fmla="*/ 144 h 238"/>
                <a:gd name="T30" fmla="*/ 102 w 158"/>
                <a:gd name="T31" fmla="*/ 148 h 238"/>
                <a:gd name="T32" fmla="*/ 84 w 158"/>
                <a:gd name="T33" fmla="*/ 150 h 238"/>
                <a:gd name="T34" fmla="*/ 72 w 158"/>
                <a:gd name="T35" fmla="*/ 150 h 238"/>
                <a:gd name="T36" fmla="*/ 52 w 158"/>
                <a:gd name="T37" fmla="*/ 238 h 238"/>
                <a:gd name="T38" fmla="*/ 0 w 158"/>
                <a:gd name="T39" fmla="*/ 0 h 238"/>
                <a:gd name="T40" fmla="*/ 52 w 158"/>
                <a:gd name="T41" fmla="*/ 38 h 238"/>
                <a:gd name="T42" fmla="*/ 70 w 158"/>
                <a:gd name="T43" fmla="*/ 108 h 238"/>
                <a:gd name="T44" fmla="*/ 82 w 158"/>
                <a:gd name="T45" fmla="*/ 108 h 238"/>
                <a:gd name="T46" fmla="*/ 88 w 158"/>
                <a:gd name="T47" fmla="*/ 106 h 238"/>
                <a:gd name="T48" fmla="*/ 92 w 158"/>
                <a:gd name="T49" fmla="*/ 102 h 238"/>
                <a:gd name="T50" fmla="*/ 100 w 158"/>
                <a:gd name="T51" fmla="*/ 92 h 238"/>
                <a:gd name="T52" fmla="*/ 102 w 158"/>
                <a:gd name="T53" fmla="*/ 84 h 238"/>
                <a:gd name="T54" fmla="*/ 102 w 158"/>
                <a:gd name="T55" fmla="*/ 72 h 238"/>
                <a:gd name="T56" fmla="*/ 100 w 158"/>
                <a:gd name="T57" fmla="*/ 52 h 238"/>
                <a:gd name="T58" fmla="*/ 96 w 158"/>
                <a:gd name="T59" fmla="*/ 46 h 238"/>
                <a:gd name="T60" fmla="*/ 90 w 158"/>
                <a:gd name="T61" fmla="*/ 42 h 238"/>
                <a:gd name="T62" fmla="*/ 80 w 158"/>
                <a:gd name="T63" fmla="*/ 38 h 238"/>
                <a:gd name="T64" fmla="*/ 70 w 158"/>
                <a:gd name="T65" fmla="*/ 38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8" h="238">
                  <a:moveTo>
                    <a:pt x="70" y="0"/>
                  </a:moveTo>
                  <a:lnTo>
                    <a:pt x="70" y="0"/>
                  </a:lnTo>
                  <a:lnTo>
                    <a:pt x="88" y="0"/>
                  </a:lnTo>
                  <a:lnTo>
                    <a:pt x="88" y="0"/>
                  </a:lnTo>
                  <a:lnTo>
                    <a:pt x="106" y="2"/>
                  </a:lnTo>
                  <a:lnTo>
                    <a:pt x="106" y="2"/>
                  </a:lnTo>
                  <a:lnTo>
                    <a:pt x="116" y="4"/>
                  </a:lnTo>
                  <a:lnTo>
                    <a:pt x="124" y="6"/>
                  </a:lnTo>
                  <a:lnTo>
                    <a:pt x="124" y="6"/>
                  </a:lnTo>
                  <a:lnTo>
                    <a:pt x="132" y="12"/>
                  </a:lnTo>
                  <a:lnTo>
                    <a:pt x="138" y="18"/>
                  </a:lnTo>
                  <a:lnTo>
                    <a:pt x="138" y="18"/>
                  </a:lnTo>
                  <a:lnTo>
                    <a:pt x="148" y="32"/>
                  </a:lnTo>
                  <a:lnTo>
                    <a:pt x="148" y="32"/>
                  </a:lnTo>
                  <a:lnTo>
                    <a:pt x="154" y="46"/>
                  </a:lnTo>
                  <a:lnTo>
                    <a:pt x="154" y="46"/>
                  </a:lnTo>
                  <a:lnTo>
                    <a:pt x="158" y="60"/>
                  </a:lnTo>
                  <a:lnTo>
                    <a:pt x="158" y="60"/>
                  </a:lnTo>
                  <a:lnTo>
                    <a:pt x="158" y="74"/>
                  </a:lnTo>
                  <a:lnTo>
                    <a:pt x="158" y="74"/>
                  </a:lnTo>
                  <a:lnTo>
                    <a:pt x="158" y="92"/>
                  </a:lnTo>
                  <a:lnTo>
                    <a:pt x="152" y="108"/>
                  </a:lnTo>
                  <a:lnTo>
                    <a:pt x="152" y="108"/>
                  </a:lnTo>
                  <a:lnTo>
                    <a:pt x="150" y="116"/>
                  </a:lnTo>
                  <a:lnTo>
                    <a:pt x="146" y="124"/>
                  </a:lnTo>
                  <a:lnTo>
                    <a:pt x="140" y="130"/>
                  </a:lnTo>
                  <a:lnTo>
                    <a:pt x="134" y="136"/>
                  </a:lnTo>
                  <a:lnTo>
                    <a:pt x="134" y="136"/>
                  </a:lnTo>
                  <a:lnTo>
                    <a:pt x="126" y="140"/>
                  </a:lnTo>
                  <a:lnTo>
                    <a:pt x="118" y="144"/>
                  </a:lnTo>
                  <a:lnTo>
                    <a:pt x="118" y="144"/>
                  </a:lnTo>
                  <a:lnTo>
                    <a:pt x="102" y="148"/>
                  </a:lnTo>
                  <a:lnTo>
                    <a:pt x="102" y="148"/>
                  </a:lnTo>
                  <a:lnTo>
                    <a:pt x="84" y="150"/>
                  </a:lnTo>
                  <a:lnTo>
                    <a:pt x="84" y="150"/>
                  </a:lnTo>
                  <a:lnTo>
                    <a:pt x="72" y="150"/>
                  </a:lnTo>
                  <a:lnTo>
                    <a:pt x="52" y="150"/>
                  </a:lnTo>
                  <a:lnTo>
                    <a:pt x="52" y="238"/>
                  </a:lnTo>
                  <a:lnTo>
                    <a:pt x="0" y="238"/>
                  </a:lnTo>
                  <a:lnTo>
                    <a:pt x="0" y="0"/>
                  </a:lnTo>
                  <a:lnTo>
                    <a:pt x="70" y="0"/>
                  </a:lnTo>
                  <a:close/>
                  <a:moveTo>
                    <a:pt x="52" y="38"/>
                  </a:moveTo>
                  <a:lnTo>
                    <a:pt x="52" y="108"/>
                  </a:lnTo>
                  <a:lnTo>
                    <a:pt x="70" y="108"/>
                  </a:lnTo>
                  <a:lnTo>
                    <a:pt x="70" y="108"/>
                  </a:lnTo>
                  <a:lnTo>
                    <a:pt x="82" y="108"/>
                  </a:lnTo>
                  <a:lnTo>
                    <a:pt x="82" y="108"/>
                  </a:lnTo>
                  <a:lnTo>
                    <a:pt x="88" y="106"/>
                  </a:lnTo>
                  <a:lnTo>
                    <a:pt x="92" y="102"/>
                  </a:lnTo>
                  <a:lnTo>
                    <a:pt x="92" y="102"/>
                  </a:lnTo>
                  <a:lnTo>
                    <a:pt x="98" y="98"/>
                  </a:lnTo>
                  <a:lnTo>
                    <a:pt x="100" y="92"/>
                  </a:lnTo>
                  <a:lnTo>
                    <a:pt x="100" y="92"/>
                  </a:lnTo>
                  <a:lnTo>
                    <a:pt x="102" y="84"/>
                  </a:lnTo>
                  <a:lnTo>
                    <a:pt x="102" y="72"/>
                  </a:lnTo>
                  <a:lnTo>
                    <a:pt x="102" y="72"/>
                  </a:lnTo>
                  <a:lnTo>
                    <a:pt x="102" y="62"/>
                  </a:lnTo>
                  <a:lnTo>
                    <a:pt x="100" y="52"/>
                  </a:lnTo>
                  <a:lnTo>
                    <a:pt x="100" y="52"/>
                  </a:lnTo>
                  <a:lnTo>
                    <a:pt x="96" y="46"/>
                  </a:lnTo>
                  <a:lnTo>
                    <a:pt x="90" y="42"/>
                  </a:lnTo>
                  <a:lnTo>
                    <a:pt x="90" y="42"/>
                  </a:lnTo>
                  <a:lnTo>
                    <a:pt x="84" y="40"/>
                  </a:lnTo>
                  <a:lnTo>
                    <a:pt x="80" y="38"/>
                  </a:lnTo>
                  <a:lnTo>
                    <a:pt x="80" y="38"/>
                  </a:lnTo>
                  <a:lnTo>
                    <a:pt x="70" y="38"/>
                  </a:lnTo>
                  <a:lnTo>
                    <a:pt x="52" y="38"/>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8" name="Freeform 167"/>
            <p:cNvSpPr>
              <a:spLocks/>
            </p:cNvSpPr>
            <p:nvPr userDrawn="1"/>
          </p:nvSpPr>
          <p:spPr bwMode="auto">
            <a:xfrm>
              <a:off x="6026149" y="3898901"/>
              <a:ext cx="149226" cy="285750"/>
            </a:xfrm>
            <a:custGeom>
              <a:avLst/>
              <a:gdLst>
                <a:gd name="T0" fmla="*/ 42 w 94"/>
                <a:gd name="T1" fmla="*/ 4 h 180"/>
                <a:gd name="T2" fmla="*/ 42 w 94"/>
                <a:gd name="T3" fmla="*/ 46 h 180"/>
                <a:gd name="T4" fmla="*/ 42 w 94"/>
                <a:gd name="T5" fmla="*/ 46 h 180"/>
                <a:gd name="T6" fmla="*/ 48 w 94"/>
                <a:gd name="T7" fmla="*/ 32 h 180"/>
                <a:gd name="T8" fmla="*/ 48 w 94"/>
                <a:gd name="T9" fmla="*/ 32 h 180"/>
                <a:gd name="T10" fmla="*/ 54 w 94"/>
                <a:gd name="T11" fmla="*/ 18 h 180"/>
                <a:gd name="T12" fmla="*/ 54 w 94"/>
                <a:gd name="T13" fmla="*/ 18 h 180"/>
                <a:gd name="T14" fmla="*/ 60 w 94"/>
                <a:gd name="T15" fmla="*/ 12 h 180"/>
                <a:gd name="T16" fmla="*/ 66 w 94"/>
                <a:gd name="T17" fmla="*/ 6 h 180"/>
                <a:gd name="T18" fmla="*/ 66 w 94"/>
                <a:gd name="T19" fmla="*/ 6 h 180"/>
                <a:gd name="T20" fmla="*/ 74 w 94"/>
                <a:gd name="T21" fmla="*/ 2 h 180"/>
                <a:gd name="T22" fmla="*/ 84 w 94"/>
                <a:gd name="T23" fmla="*/ 0 h 180"/>
                <a:gd name="T24" fmla="*/ 84 w 94"/>
                <a:gd name="T25" fmla="*/ 0 h 180"/>
                <a:gd name="T26" fmla="*/ 94 w 94"/>
                <a:gd name="T27" fmla="*/ 2 h 180"/>
                <a:gd name="T28" fmla="*/ 94 w 94"/>
                <a:gd name="T29" fmla="*/ 50 h 180"/>
                <a:gd name="T30" fmla="*/ 94 w 94"/>
                <a:gd name="T31" fmla="*/ 50 h 180"/>
                <a:gd name="T32" fmla="*/ 88 w 94"/>
                <a:gd name="T33" fmla="*/ 50 h 180"/>
                <a:gd name="T34" fmla="*/ 88 w 94"/>
                <a:gd name="T35" fmla="*/ 50 h 180"/>
                <a:gd name="T36" fmla="*/ 84 w 94"/>
                <a:gd name="T37" fmla="*/ 50 h 180"/>
                <a:gd name="T38" fmla="*/ 84 w 94"/>
                <a:gd name="T39" fmla="*/ 50 h 180"/>
                <a:gd name="T40" fmla="*/ 72 w 94"/>
                <a:gd name="T41" fmla="*/ 50 h 180"/>
                <a:gd name="T42" fmla="*/ 64 w 94"/>
                <a:gd name="T43" fmla="*/ 56 h 180"/>
                <a:gd name="T44" fmla="*/ 64 w 94"/>
                <a:gd name="T45" fmla="*/ 56 h 180"/>
                <a:gd name="T46" fmla="*/ 58 w 94"/>
                <a:gd name="T47" fmla="*/ 64 h 180"/>
                <a:gd name="T48" fmla="*/ 54 w 94"/>
                <a:gd name="T49" fmla="*/ 72 h 180"/>
                <a:gd name="T50" fmla="*/ 54 w 94"/>
                <a:gd name="T51" fmla="*/ 72 h 180"/>
                <a:gd name="T52" fmla="*/ 50 w 94"/>
                <a:gd name="T53" fmla="*/ 80 h 180"/>
                <a:gd name="T54" fmla="*/ 50 w 94"/>
                <a:gd name="T55" fmla="*/ 90 h 180"/>
                <a:gd name="T56" fmla="*/ 50 w 94"/>
                <a:gd name="T57" fmla="*/ 90 h 180"/>
                <a:gd name="T58" fmla="*/ 48 w 94"/>
                <a:gd name="T59" fmla="*/ 104 h 180"/>
                <a:gd name="T60" fmla="*/ 48 w 94"/>
                <a:gd name="T61" fmla="*/ 180 h 180"/>
                <a:gd name="T62" fmla="*/ 0 w 94"/>
                <a:gd name="T63" fmla="*/ 180 h 180"/>
                <a:gd name="T64" fmla="*/ 0 w 94"/>
                <a:gd name="T65" fmla="*/ 4 h 180"/>
                <a:gd name="T66" fmla="*/ 42 w 94"/>
                <a:gd name="T67" fmla="*/ 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4" h="180">
                  <a:moveTo>
                    <a:pt x="42" y="4"/>
                  </a:moveTo>
                  <a:lnTo>
                    <a:pt x="42" y="46"/>
                  </a:lnTo>
                  <a:lnTo>
                    <a:pt x="42" y="46"/>
                  </a:lnTo>
                  <a:lnTo>
                    <a:pt x="48" y="32"/>
                  </a:lnTo>
                  <a:lnTo>
                    <a:pt x="48" y="32"/>
                  </a:lnTo>
                  <a:lnTo>
                    <a:pt x="54" y="18"/>
                  </a:lnTo>
                  <a:lnTo>
                    <a:pt x="54" y="18"/>
                  </a:lnTo>
                  <a:lnTo>
                    <a:pt x="60" y="12"/>
                  </a:lnTo>
                  <a:lnTo>
                    <a:pt x="66" y="6"/>
                  </a:lnTo>
                  <a:lnTo>
                    <a:pt x="66" y="6"/>
                  </a:lnTo>
                  <a:lnTo>
                    <a:pt x="74" y="2"/>
                  </a:lnTo>
                  <a:lnTo>
                    <a:pt x="84" y="0"/>
                  </a:lnTo>
                  <a:lnTo>
                    <a:pt x="84" y="0"/>
                  </a:lnTo>
                  <a:lnTo>
                    <a:pt x="94" y="2"/>
                  </a:lnTo>
                  <a:lnTo>
                    <a:pt x="94" y="50"/>
                  </a:lnTo>
                  <a:lnTo>
                    <a:pt x="94" y="50"/>
                  </a:lnTo>
                  <a:lnTo>
                    <a:pt x="88" y="50"/>
                  </a:lnTo>
                  <a:lnTo>
                    <a:pt x="88" y="50"/>
                  </a:lnTo>
                  <a:lnTo>
                    <a:pt x="84" y="50"/>
                  </a:lnTo>
                  <a:lnTo>
                    <a:pt x="84" y="50"/>
                  </a:lnTo>
                  <a:lnTo>
                    <a:pt x="72" y="50"/>
                  </a:lnTo>
                  <a:lnTo>
                    <a:pt x="64" y="56"/>
                  </a:lnTo>
                  <a:lnTo>
                    <a:pt x="64" y="56"/>
                  </a:lnTo>
                  <a:lnTo>
                    <a:pt x="58" y="64"/>
                  </a:lnTo>
                  <a:lnTo>
                    <a:pt x="54" y="72"/>
                  </a:lnTo>
                  <a:lnTo>
                    <a:pt x="54" y="72"/>
                  </a:lnTo>
                  <a:lnTo>
                    <a:pt x="50" y="80"/>
                  </a:lnTo>
                  <a:lnTo>
                    <a:pt x="50" y="90"/>
                  </a:lnTo>
                  <a:lnTo>
                    <a:pt x="50" y="90"/>
                  </a:lnTo>
                  <a:lnTo>
                    <a:pt x="48" y="104"/>
                  </a:lnTo>
                  <a:lnTo>
                    <a:pt x="48" y="180"/>
                  </a:lnTo>
                  <a:lnTo>
                    <a:pt x="0" y="180"/>
                  </a:lnTo>
                  <a:lnTo>
                    <a:pt x="0" y="4"/>
                  </a:lnTo>
                  <a:lnTo>
                    <a:pt x="42" y="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9" name="Freeform 168"/>
            <p:cNvSpPr>
              <a:spLocks noEditPoints="1"/>
            </p:cNvSpPr>
            <p:nvPr userDrawn="1"/>
          </p:nvSpPr>
          <p:spPr bwMode="auto">
            <a:xfrm>
              <a:off x="6194426" y="3898901"/>
              <a:ext cx="228601" cy="292099"/>
            </a:xfrm>
            <a:custGeom>
              <a:avLst/>
              <a:gdLst>
                <a:gd name="T0" fmla="*/ 72 w 144"/>
                <a:gd name="T1" fmla="*/ 0 h 184"/>
                <a:gd name="T2" fmla="*/ 106 w 144"/>
                <a:gd name="T3" fmla="*/ 6 h 184"/>
                <a:gd name="T4" fmla="*/ 118 w 144"/>
                <a:gd name="T5" fmla="*/ 14 h 184"/>
                <a:gd name="T6" fmla="*/ 128 w 144"/>
                <a:gd name="T7" fmla="*/ 24 h 184"/>
                <a:gd name="T8" fmla="*/ 140 w 144"/>
                <a:gd name="T9" fmla="*/ 54 h 184"/>
                <a:gd name="T10" fmla="*/ 142 w 144"/>
                <a:gd name="T11" fmla="*/ 72 h 184"/>
                <a:gd name="T12" fmla="*/ 144 w 144"/>
                <a:gd name="T13" fmla="*/ 92 h 184"/>
                <a:gd name="T14" fmla="*/ 140 w 144"/>
                <a:gd name="T15" fmla="*/ 130 h 184"/>
                <a:gd name="T16" fmla="*/ 134 w 144"/>
                <a:gd name="T17" fmla="*/ 146 h 184"/>
                <a:gd name="T18" fmla="*/ 128 w 144"/>
                <a:gd name="T19" fmla="*/ 158 h 184"/>
                <a:gd name="T20" fmla="*/ 104 w 144"/>
                <a:gd name="T21" fmla="*/ 178 h 184"/>
                <a:gd name="T22" fmla="*/ 90 w 144"/>
                <a:gd name="T23" fmla="*/ 182 h 184"/>
                <a:gd name="T24" fmla="*/ 72 w 144"/>
                <a:gd name="T25" fmla="*/ 184 h 184"/>
                <a:gd name="T26" fmla="*/ 40 w 144"/>
                <a:gd name="T27" fmla="*/ 178 h 184"/>
                <a:gd name="T28" fmla="*/ 26 w 144"/>
                <a:gd name="T29" fmla="*/ 170 h 184"/>
                <a:gd name="T30" fmla="*/ 16 w 144"/>
                <a:gd name="T31" fmla="*/ 158 h 184"/>
                <a:gd name="T32" fmla="*/ 4 w 144"/>
                <a:gd name="T33" fmla="*/ 130 h 184"/>
                <a:gd name="T34" fmla="*/ 2 w 144"/>
                <a:gd name="T35" fmla="*/ 112 h 184"/>
                <a:gd name="T36" fmla="*/ 0 w 144"/>
                <a:gd name="T37" fmla="*/ 92 h 184"/>
                <a:gd name="T38" fmla="*/ 4 w 144"/>
                <a:gd name="T39" fmla="*/ 54 h 184"/>
                <a:gd name="T40" fmla="*/ 8 w 144"/>
                <a:gd name="T41" fmla="*/ 38 h 184"/>
                <a:gd name="T42" fmla="*/ 16 w 144"/>
                <a:gd name="T43" fmla="*/ 24 h 184"/>
                <a:gd name="T44" fmla="*/ 38 w 144"/>
                <a:gd name="T45" fmla="*/ 6 h 184"/>
                <a:gd name="T46" fmla="*/ 54 w 144"/>
                <a:gd name="T47" fmla="*/ 2 h 184"/>
                <a:gd name="T48" fmla="*/ 72 w 144"/>
                <a:gd name="T49" fmla="*/ 0 h 184"/>
                <a:gd name="T50" fmla="*/ 72 w 144"/>
                <a:gd name="T51" fmla="*/ 34 h 184"/>
                <a:gd name="T52" fmla="*/ 62 w 144"/>
                <a:gd name="T53" fmla="*/ 36 h 184"/>
                <a:gd name="T54" fmla="*/ 58 w 144"/>
                <a:gd name="T55" fmla="*/ 40 h 184"/>
                <a:gd name="T56" fmla="*/ 56 w 144"/>
                <a:gd name="T57" fmla="*/ 46 h 184"/>
                <a:gd name="T58" fmla="*/ 52 w 144"/>
                <a:gd name="T59" fmla="*/ 64 h 184"/>
                <a:gd name="T60" fmla="*/ 50 w 144"/>
                <a:gd name="T61" fmla="*/ 92 h 184"/>
                <a:gd name="T62" fmla="*/ 52 w 144"/>
                <a:gd name="T63" fmla="*/ 120 h 184"/>
                <a:gd name="T64" fmla="*/ 56 w 144"/>
                <a:gd name="T65" fmla="*/ 138 h 184"/>
                <a:gd name="T66" fmla="*/ 62 w 144"/>
                <a:gd name="T67" fmla="*/ 146 h 184"/>
                <a:gd name="T68" fmla="*/ 68 w 144"/>
                <a:gd name="T69" fmla="*/ 148 h 184"/>
                <a:gd name="T70" fmla="*/ 72 w 144"/>
                <a:gd name="T71" fmla="*/ 150 h 184"/>
                <a:gd name="T72" fmla="*/ 82 w 144"/>
                <a:gd name="T73" fmla="*/ 146 h 184"/>
                <a:gd name="T74" fmla="*/ 84 w 144"/>
                <a:gd name="T75" fmla="*/ 144 h 184"/>
                <a:gd name="T76" fmla="*/ 88 w 144"/>
                <a:gd name="T77" fmla="*/ 138 h 184"/>
                <a:gd name="T78" fmla="*/ 92 w 144"/>
                <a:gd name="T79" fmla="*/ 120 h 184"/>
                <a:gd name="T80" fmla="*/ 92 w 144"/>
                <a:gd name="T81" fmla="*/ 92 h 184"/>
                <a:gd name="T82" fmla="*/ 92 w 144"/>
                <a:gd name="T83" fmla="*/ 64 h 184"/>
                <a:gd name="T84" fmla="*/ 88 w 144"/>
                <a:gd name="T85" fmla="*/ 46 h 184"/>
                <a:gd name="T86" fmla="*/ 86 w 144"/>
                <a:gd name="T87" fmla="*/ 40 h 184"/>
                <a:gd name="T88" fmla="*/ 82 w 144"/>
                <a:gd name="T89" fmla="*/ 36 h 184"/>
                <a:gd name="T90" fmla="*/ 72 w 144"/>
                <a:gd name="T91" fmla="*/ 3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4" h="184">
                  <a:moveTo>
                    <a:pt x="72" y="0"/>
                  </a:moveTo>
                  <a:lnTo>
                    <a:pt x="72" y="0"/>
                  </a:lnTo>
                  <a:lnTo>
                    <a:pt x="90" y="2"/>
                  </a:lnTo>
                  <a:lnTo>
                    <a:pt x="106" y="6"/>
                  </a:lnTo>
                  <a:lnTo>
                    <a:pt x="106" y="6"/>
                  </a:lnTo>
                  <a:lnTo>
                    <a:pt x="118" y="14"/>
                  </a:lnTo>
                  <a:lnTo>
                    <a:pt x="128" y="24"/>
                  </a:lnTo>
                  <a:lnTo>
                    <a:pt x="128" y="24"/>
                  </a:lnTo>
                  <a:lnTo>
                    <a:pt x="136" y="38"/>
                  </a:lnTo>
                  <a:lnTo>
                    <a:pt x="140" y="54"/>
                  </a:lnTo>
                  <a:lnTo>
                    <a:pt x="140" y="54"/>
                  </a:lnTo>
                  <a:lnTo>
                    <a:pt x="142" y="72"/>
                  </a:lnTo>
                  <a:lnTo>
                    <a:pt x="144" y="92"/>
                  </a:lnTo>
                  <a:lnTo>
                    <a:pt x="144" y="92"/>
                  </a:lnTo>
                  <a:lnTo>
                    <a:pt x="142" y="112"/>
                  </a:lnTo>
                  <a:lnTo>
                    <a:pt x="140" y="130"/>
                  </a:lnTo>
                  <a:lnTo>
                    <a:pt x="140" y="130"/>
                  </a:lnTo>
                  <a:lnTo>
                    <a:pt x="134" y="146"/>
                  </a:lnTo>
                  <a:lnTo>
                    <a:pt x="128" y="158"/>
                  </a:lnTo>
                  <a:lnTo>
                    <a:pt x="128" y="158"/>
                  </a:lnTo>
                  <a:lnTo>
                    <a:pt x="118" y="170"/>
                  </a:lnTo>
                  <a:lnTo>
                    <a:pt x="104" y="178"/>
                  </a:lnTo>
                  <a:lnTo>
                    <a:pt x="104" y="178"/>
                  </a:lnTo>
                  <a:lnTo>
                    <a:pt x="90" y="182"/>
                  </a:lnTo>
                  <a:lnTo>
                    <a:pt x="72" y="184"/>
                  </a:lnTo>
                  <a:lnTo>
                    <a:pt x="72" y="184"/>
                  </a:lnTo>
                  <a:lnTo>
                    <a:pt x="54" y="182"/>
                  </a:lnTo>
                  <a:lnTo>
                    <a:pt x="40" y="178"/>
                  </a:lnTo>
                  <a:lnTo>
                    <a:pt x="40" y="178"/>
                  </a:lnTo>
                  <a:lnTo>
                    <a:pt x="26" y="170"/>
                  </a:lnTo>
                  <a:lnTo>
                    <a:pt x="16" y="158"/>
                  </a:lnTo>
                  <a:lnTo>
                    <a:pt x="16" y="158"/>
                  </a:lnTo>
                  <a:lnTo>
                    <a:pt x="10" y="146"/>
                  </a:lnTo>
                  <a:lnTo>
                    <a:pt x="4" y="130"/>
                  </a:lnTo>
                  <a:lnTo>
                    <a:pt x="4" y="130"/>
                  </a:lnTo>
                  <a:lnTo>
                    <a:pt x="2" y="112"/>
                  </a:lnTo>
                  <a:lnTo>
                    <a:pt x="0" y="92"/>
                  </a:lnTo>
                  <a:lnTo>
                    <a:pt x="0" y="92"/>
                  </a:lnTo>
                  <a:lnTo>
                    <a:pt x="0" y="72"/>
                  </a:lnTo>
                  <a:lnTo>
                    <a:pt x="4" y="54"/>
                  </a:lnTo>
                  <a:lnTo>
                    <a:pt x="4" y="54"/>
                  </a:lnTo>
                  <a:lnTo>
                    <a:pt x="8" y="38"/>
                  </a:lnTo>
                  <a:lnTo>
                    <a:pt x="16" y="24"/>
                  </a:lnTo>
                  <a:lnTo>
                    <a:pt x="16" y="24"/>
                  </a:lnTo>
                  <a:lnTo>
                    <a:pt x="26" y="14"/>
                  </a:lnTo>
                  <a:lnTo>
                    <a:pt x="38" y="6"/>
                  </a:lnTo>
                  <a:lnTo>
                    <a:pt x="38" y="6"/>
                  </a:lnTo>
                  <a:lnTo>
                    <a:pt x="54" y="2"/>
                  </a:lnTo>
                  <a:lnTo>
                    <a:pt x="72" y="0"/>
                  </a:lnTo>
                  <a:lnTo>
                    <a:pt x="72" y="0"/>
                  </a:lnTo>
                  <a:close/>
                  <a:moveTo>
                    <a:pt x="72" y="34"/>
                  </a:moveTo>
                  <a:lnTo>
                    <a:pt x="72" y="34"/>
                  </a:lnTo>
                  <a:lnTo>
                    <a:pt x="66" y="34"/>
                  </a:lnTo>
                  <a:lnTo>
                    <a:pt x="62" y="36"/>
                  </a:lnTo>
                  <a:lnTo>
                    <a:pt x="62" y="36"/>
                  </a:lnTo>
                  <a:lnTo>
                    <a:pt x="58" y="40"/>
                  </a:lnTo>
                  <a:lnTo>
                    <a:pt x="56" y="46"/>
                  </a:lnTo>
                  <a:lnTo>
                    <a:pt x="56" y="46"/>
                  </a:lnTo>
                  <a:lnTo>
                    <a:pt x="52" y="64"/>
                  </a:lnTo>
                  <a:lnTo>
                    <a:pt x="52" y="64"/>
                  </a:lnTo>
                  <a:lnTo>
                    <a:pt x="50" y="92"/>
                  </a:lnTo>
                  <a:lnTo>
                    <a:pt x="50" y="92"/>
                  </a:lnTo>
                  <a:lnTo>
                    <a:pt x="52" y="120"/>
                  </a:lnTo>
                  <a:lnTo>
                    <a:pt x="52" y="120"/>
                  </a:lnTo>
                  <a:lnTo>
                    <a:pt x="56" y="138"/>
                  </a:lnTo>
                  <a:lnTo>
                    <a:pt x="56" y="138"/>
                  </a:lnTo>
                  <a:lnTo>
                    <a:pt x="58" y="144"/>
                  </a:lnTo>
                  <a:lnTo>
                    <a:pt x="62" y="146"/>
                  </a:lnTo>
                  <a:lnTo>
                    <a:pt x="62" y="146"/>
                  </a:lnTo>
                  <a:lnTo>
                    <a:pt x="68" y="148"/>
                  </a:lnTo>
                  <a:lnTo>
                    <a:pt x="72" y="150"/>
                  </a:lnTo>
                  <a:lnTo>
                    <a:pt x="72" y="150"/>
                  </a:lnTo>
                  <a:lnTo>
                    <a:pt x="78" y="148"/>
                  </a:lnTo>
                  <a:lnTo>
                    <a:pt x="82" y="146"/>
                  </a:lnTo>
                  <a:lnTo>
                    <a:pt x="82" y="146"/>
                  </a:lnTo>
                  <a:lnTo>
                    <a:pt x="84" y="144"/>
                  </a:lnTo>
                  <a:lnTo>
                    <a:pt x="88" y="138"/>
                  </a:lnTo>
                  <a:lnTo>
                    <a:pt x="88" y="138"/>
                  </a:lnTo>
                  <a:lnTo>
                    <a:pt x="92" y="120"/>
                  </a:lnTo>
                  <a:lnTo>
                    <a:pt x="92" y="120"/>
                  </a:lnTo>
                  <a:lnTo>
                    <a:pt x="92" y="92"/>
                  </a:lnTo>
                  <a:lnTo>
                    <a:pt x="92" y="92"/>
                  </a:lnTo>
                  <a:lnTo>
                    <a:pt x="92" y="64"/>
                  </a:lnTo>
                  <a:lnTo>
                    <a:pt x="92" y="64"/>
                  </a:lnTo>
                  <a:lnTo>
                    <a:pt x="90" y="54"/>
                  </a:lnTo>
                  <a:lnTo>
                    <a:pt x="88" y="46"/>
                  </a:lnTo>
                  <a:lnTo>
                    <a:pt x="88" y="46"/>
                  </a:lnTo>
                  <a:lnTo>
                    <a:pt x="86" y="40"/>
                  </a:lnTo>
                  <a:lnTo>
                    <a:pt x="82" y="36"/>
                  </a:lnTo>
                  <a:lnTo>
                    <a:pt x="82" y="36"/>
                  </a:lnTo>
                  <a:lnTo>
                    <a:pt x="78" y="34"/>
                  </a:lnTo>
                  <a:lnTo>
                    <a:pt x="72" y="34"/>
                  </a:lnTo>
                  <a:lnTo>
                    <a:pt x="72" y="3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90" name="Freeform 169"/>
            <p:cNvSpPr>
              <a:spLocks/>
            </p:cNvSpPr>
            <p:nvPr userDrawn="1"/>
          </p:nvSpPr>
          <p:spPr bwMode="auto">
            <a:xfrm>
              <a:off x="6454774" y="3816352"/>
              <a:ext cx="165102" cy="374648"/>
            </a:xfrm>
            <a:custGeom>
              <a:avLst/>
              <a:gdLst>
                <a:gd name="T0" fmla="*/ 68 w 104"/>
                <a:gd name="T1" fmla="*/ 0 h 236"/>
                <a:gd name="T2" fmla="*/ 68 w 104"/>
                <a:gd name="T3" fmla="*/ 56 h 236"/>
                <a:gd name="T4" fmla="*/ 100 w 104"/>
                <a:gd name="T5" fmla="*/ 56 h 236"/>
                <a:gd name="T6" fmla="*/ 100 w 104"/>
                <a:gd name="T7" fmla="*/ 94 h 236"/>
                <a:gd name="T8" fmla="*/ 68 w 104"/>
                <a:gd name="T9" fmla="*/ 94 h 236"/>
                <a:gd name="T10" fmla="*/ 68 w 104"/>
                <a:gd name="T11" fmla="*/ 158 h 236"/>
                <a:gd name="T12" fmla="*/ 68 w 104"/>
                <a:gd name="T13" fmla="*/ 158 h 236"/>
                <a:gd name="T14" fmla="*/ 68 w 104"/>
                <a:gd name="T15" fmla="*/ 178 h 236"/>
                <a:gd name="T16" fmla="*/ 68 w 104"/>
                <a:gd name="T17" fmla="*/ 178 h 236"/>
                <a:gd name="T18" fmla="*/ 70 w 104"/>
                <a:gd name="T19" fmla="*/ 186 h 236"/>
                <a:gd name="T20" fmla="*/ 72 w 104"/>
                <a:gd name="T21" fmla="*/ 190 h 236"/>
                <a:gd name="T22" fmla="*/ 72 w 104"/>
                <a:gd name="T23" fmla="*/ 190 h 236"/>
                <a:gd name="T24" fmla="*/ 76 w 104"/>
                <a:gd name="T25" fmla="*/ 192 h 236"/>
                <a:gd name="T26" fmla="*/ 84 w 104"/>
                <a:gd name="T27" fmla="*/ 194 h 236"/>
                <a:gd name="T28" fmla="*/ 84 w 104"/>
                <a:gd name="T29" fmla="*/ 194 h 236"/>
                <a:gd name="T30" fmla="*/ 104 w 104"/>
                <a:gd name="T31" fmla="*/ 194 h 236"/>
                <a:gd name="T32" fmla="*/ 104 w 104"/>
                <a:gd name="T33" fmla="*/ 232 h 236"/>
                <a:gd name="T34" fmla="*/ 104 w 104"/>
                <a:gd name="T35" fmla="*/ 232 h 236"/>
                <a:gd name="T36" fmla="*/ 90 w 104"/>
                <a:gd name="T37" fmla="*/ 234 h 236"/>
                <a:gd name="T38" fmla="*/ 90 w 104"/>
                <a:gd name="T39" fmla="*/ 234 h 236"/>
                <a:gd name="T40" fmla="*/ 72 w 104"/>
                <a:gd name="T41" fmla="*/ 236 h 236"/>
                <a:gd name="T42" fmla="*/ 72 w 104"/>
                <a:gd name="T43" fmla="*/ 236 h 236"/>
                <a:gd name="T44" fmla="*/ 60 w 104"/>
                <a:gd name="T45" fmla="*/ 234 h 236"/>
                <a:gd name="T46" fmla="*/ 48 w 104"/>
                <a:gd name="T47" fmla="*/ 232 h 236"/>
                <a:gd name="T48" fmla="*/ 48 w 104"/>
                <a:gd name="T49" fmla="*/ 232 h 236"/>
                <a:gd name="T50" fmla="*/ 38 w 104"/>
                <a:gd name="T51" fmla="*/ 226 h 236"/>
                <a:gd name="T52" fmla="*/ 28 w 104"/>
                <a:gd name="T53" fmla="*/ 218 h 236"/>
                <a:gd name="T54" fmla="*/ 28 w 104"/>
                <a:gd name="T55" fmla="*/ 218 h 236"/>
                <a:gd name="T56" fmla="*/ 24 w 104"/>
                <a:gd name="T57" fmla="*/ 208 h 236"/>
                <a:gd name="T58" fmla="*/ 22 w 104"/>
                <a:gd name="T59" fmla="*/ 194 h 236"/>
                <a:gd name="T60" fmla="*/ 22 w 104"/>
                <a:gd name="T61" fmla="*/ 194 h 236"/>
                <a:gd name="T62" fmla="*/ 20 w 104"/>
                <a:gd name="T63" fmla="*/ 164 h 236"/>
                <a:gd name="T64" fmla="*/ 20 w 104"/>
                <a:gd name="T65" fmla="*/ 94 h 236"/>
                <a:gd name="T66" fmla="*/ 0 w 104"/>
                <a:gd name="T67" fmla="*/ 94 h 236"/>
                <a:gd name="T68" fmla="*/ 0 w 104"/>
                <a:gd name="T69" fmla="*/ 56 h 236"/>
                <a:gd name="T70" fmla="*/ 22 w 104"/>
                <a:gd name="T71" fmla="*/ 56 h 236"/>
                <a:gd name="T72" fmla="*/ 26 w 104"/>
                <a:gd name="T73" fmla="*/ 4 h 236"/>
                <a:gd name="T74" fmla="*/ 68 w 104"/>
                <a:gd name="T75"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4" h="236">
                  <a:moveTo>
                    <a:pt x="68" y="0"/>
                  </a:moveTo>
                  <a:lnTo>
                    <a:pt x="68" y="56"/>
                  </a:lnTo>
                  <a:lnTo>
                    <a:pt x="100" y="56"/>
                  </a:lnTo>
                  <a:lnTo>
                    <a:pt x="100" y="94"/>
                  </a:lnTo>
                  <a:lnTo>
                    <a:pt x="68" y="94"/>
                  </a:lnTo>
                  <a:lnTo>
                    <a:pt x="68" y="158"/>
                  </a:lnTo>
                  <a:lnTo>
                    <a:pt x="68" y="158"/>
                  </a:lnTo>
                  <a:lnTo>
                    <a:pt x="68" y="178"/>
                  </a:lnTo>
                  <a:lnTo>
                    <a:pt x="68" y="178"/>
                  </a:lnTo>
                  <a:lnTo>
                    <a:pt x="70" y="186"/>
                  </a:lnTo>
                  <a:lnTo>
                    <a:pt x="72" y="190"/>
                  </a:lnTo>
                  <a:lnTo>
                    <a:pt x="72" y="190"/>
                  </a:lnTo>
                  <a:lnTo>
                    <a:pt x="76" y="192"/>
                  </a:lnTo>
                  <a:lnTo>
                    <a:pt x="84" y="194"/>
                  </a:lnTo>
                  <a:lnTo>
                    <a:pt x="84" y="194"/>
                  </a:lnTo>
                  <a:lnTo>
                    <a:pt x="104" y="194"/>
                  </a:lnTo>
                  <a:lnTo>
                    <a:pt x="104" y="232"/>
                  </a:lnTo>
                  <a:lnTo>
                    <a:pt x="104" y="232"/>
                  </a:lnTo>
                  <a:lnTo>
                    <a:pt x="90" y="234"/>
                  </a:lnTo>
                  <a:lnTo>
                    <a:pt x="90" y="234"/>
                  </a:lnTo>
                  <a:lnTo>
                    <a:pt x="72" y="236"/>
                  </a:lnTo>
                  <a:lnTo>
                    <a:pt x="72" y="236"/>
                  </a:lnTo>
                  <a:lnTo>
                    <a:pt x="60" y="234"/>
                  </a:lnTo>
                  <a:lnTo>
                    <a:pt x="48" y="232"/>
                  </a:lnTo>
                  <a:lnTo>
                    <a:pt x="48" y="232"/>
                  </a:lnTo>
                  <a:lnTo>
                    <a:pt x="38" y="226"/>
                  </a:lnTo>
                  <a:lnTo>
                    <a:pt x="28" y="218"/>
                  </a:lnTo>
                  <a:lnTo>
                    <a:pt x="28" y="218"/>
                  </a:lnTo>
                  <a:lnTo>
                    <a:pt x="24" y="208"/>
                  </a:lnTo>
                  <a:lnTo>
                    <a:pt x="22" y="194"/>
                  </a:lnTo>
                  <a:lnTo>
                    <a:pt x="22" y="194"/>
                  </a:lnTo>
                  <a:lnTo>
                    <a:pt x="20" y="164"/>
                  </a:lnTo>
                  <a:lnTo>
                    <a:pt x="20" y="94"/>
                  </a:lnTo>
                  <a:lnTo>
                    <a:pt x="0" y="94"/>
                  </a:lnTo>
                  <a:lnTo>
                    <a:pt x="0" y="56"/>
                  </a:lnTo>
                  <a:lnTo>
                    <a:pt x="22" y="56"/>
                  </a:lnTo>
                  <a:lnTo>
                    <a:pt x="26" y="4"/>
                  </a:lnTo>
                  <a:lnTo>
                    <a:pt x="68" y="0"/>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91" name="Freeform 170"/>
            <p:cNvSpPr>
              <a:spLocks noEditPoints="1"/>
            </p:cNvSpPr>
            <p:nvPr userDrawn="1"/>
          </p:nvSpPr>
          <p:spPr bwMode="auto">
            <a:xfrm>
              <a:off x="6645273" y="3898901"/>
              <a:ext cx="228601" cy="292099"/>
            </a:xfrm>
            <a:custGeom>
              <a:avLst/>
              <a:gdLst>
                <a:gd name="T0" fmla="*/ 50 w 144"/>
                <a:gd name="T1" fmla="*/ 100 h 184"/>
                <a:gd name="T2" fmla="*/ 52 w 144"/>
                <a:gd name="T3" fmla="*/ 118 h 184"/>
                <a:gd name="T4" fmla="*/ 54 w 144"/>
                <a:gd name="T5" fmla="*/ 134 h 184"/>
                <a:gd name="T6" fmla="*/ 60 w 144"/>
                <a:gd name="T7" fmla="*/ 146 h 184"/>
                <a:gd name="T8" fmla="*/ 66 w 144"/>
                <a:gd name="T9" fmla="*/ 148 h 184"/>
                <a:gd name="T10" fmla="*/ 74 w 144"/>
                <a:gd name="T11" fmla="*/ 150 h 184"/>
                <a:gd name="T12" fmla="*/ 88 w 144"/>
                <a:gd name="T13" fmla="*/ 146 h 184"/>
                <a:gd name="T14" fmla="*/ 94 w 144"/>
                <a:gd name="T15" fmla="*/ 138 h 184"/>
                <a:gd name="T16" fmla="*/ 98 w 144"/>
                <a:gd name="T17" fmla="*/ 128 h 184"/>
                <a:gd name="T18" fmla="*/ 100 w 144"/>
                <a:gd name="T19" fmla="*/ 120 h 184"/>
                <a:gd name="T20" fmla="*/ 144 w 144"/>
                <a:gd name="T21" fmla="*/ 122 h 184"/>
                <a:gd name="T22" fmla="*/ 140 w 144"/>
                <a:gd name="T23" fmla="*/ 138 h 184"/>
                <a:gd name="T24" fmla="*/ 128 w 144"/>
                <a:gd name="T25" fmla="*/ 158 h 184"/>
                <a:gd name="T26" fmla="*/ 120 w 144"/>
                <a:gd name="T27" fmla="*/ 168 h 184"/>
                <a:gd name="T28" fmla="*/ 108 w 144"/>
                <a:gd name="T29" fmla="*/ 176 h 184"/>
                <a:gd name="T30" fmla="*/ 92 w 144"/>
                <a:gd name="T31" fmla="*/ 182 h 184"/>
                <a:gd name="T32" fmla="*/ 74 w 144"/>
                <a:gd name="T33" fmla="*/ 184 h 184"/>
                <a:gd name="T34" fmla="*/ 40 w 144"/>
                <a:gd name="T35" fmla="*/ 176 h 184"/>
                <a:gd name="T36" fmla="*/ 26 w 144"/>
                <a:gd name="T37" fmla="*/ 168 h 184"/>
                <a:gd name="T38" fmla="*/ 16 w 144"/>
                <a:gd name="T39" fmla="*/ 156 h 184"/>
                <a:gd name="T40" fmla="*/ 4 w 144"/>
                <a:gd name="T41" fmla="*/ 128 h 184"/>
                <a:gd name="T42" fmla="*/ 0 w 144"/>
                <a:gd name="T43" fmla="*/ 112 h 184"/>
                <a:gd name="T44" fmla="*/ 0 w 144"/>
                <a:gd name="T45" fmla="*/ 94 h 184"/>
                <a:gd name="T46" fmla="*/ 0 w 144"/>
                <a:gd name="T47" fmla="*/ 82 h 184"/>
                <a:gd name="T48" fmla="*/ 2 w 144"/>
                <a:gd name="T49" fmla="*/ 68 h 184"/>
                <a:gd name="T50" fmla="*/ 6 w 144"/>
                <a:gd name="T51" fmla="*/ 50 h 184"/>
                <a:gd name="T52" fmla="*/ 14 w 144"/>
                <a:gd name="T53" fmla="*/ 34 h 184"/>
                <a:gd name="T54" fmla="*/ 24 w 144"/>
                <a:gd name="T55" fmla="*/ 18 h 184"/>
                <a:gd name="T56" fmla="*/ 38 w 144"/>
                <a:gd name="T57" fmla="*/ 8 h 184"/>
                <a:gd name="T58" fmla="*/ 56 w 144"/>
                <a:gd name="T59" fmla="*/ 2 h 184"/>
                <a:gd name="T60" fmla="*/ 74 w 144"/>
                <a:gd name="T61" fmla="*/ 0 h 184"/>
                <a:gd name="T62" fmla="*/ 94 w 144"/>
                <a:gd name="T63" fmla="*/ 2 h 184"/>
                <a:gd name="T64" fmla="*/ 110 w 144"/>
                <a:gd name="T65" fmla="*/ 10 h 184"/>
                <a:gd name="T66" fmla="*/ 122 w 144"/>
                <a:gd name="T67" fmla="*/ 20 h 184"/>
                <a:gd name="T68" fmla="*/ 130 w 144"/>
                <a:gd name="T69" fmla="*/ 32 h 184"/>
                <a:gd name="T70" fmla="*/ 138 w 144"/>
                <a:gd name="T71" fmla="*/ 50 h 184"/>
                <a:gd name="T72" fmla="*/ 142 w 144"/>
                <a:gd name="T73" fmla="*/ 66 h 184"/>
                <a:gd name="T74" fmla="*/ 50 w 144"/>
                <a:gd name="T75" fmla="*/ 100 h 184"/>
                <a:gd name="T76" fmla="*/ 98 w 144"/>
                <a:gd name="T77" fmla="*/ 72 h 184"/>
                <a:gd name="T78" fmla="*/ 96 w 144"/>
                <a:gd name="T79" fmla="*/ 62 h 184"/>
                <a:gd name="T80" fmla="*/ 94 w 144"/>
                <a:gd name="T81" fmla="*/ 48 h 184"/>
                <a:gd name="T82" fmla="*/ 88 w 144"/>
                <a:gd name="T83" fmla="*/ 36 h 184"/>
                <a:gd name="T84" fmla="*/ 82 w 144"/>
                <a:gd name="T85" fmla="*/ 34 h 184"/>
                <a:gd name="T86" fmla="*/ 74 w 144"/>
                <a:gd name="T87" fmla="*/ 32 h 184"/>
                <a:gd name="T88" fmla="*/ 62 w 144"/>
                <a:gd name="T89" fmla="*/ 36 h 184"/>
                <a:gd name="T90" fmla="*/ 58 w 144"/>
                <a:gd name="T91" fmla="*/ 42 h 184"/>
                <a:gd name="T92" fmla="*/ 54 w 144"/>
                <a:gd name="T93" fmla="*/ 48 h 184"/>
                <a:gd name="T94" fmla="*/ 52 w 144"/>
                <a:gd name="T95" fmla="*/ 60 h 184"/>
                <a:gd name="T96" fmla="*/ 98 w 144"/>
                <a:gd name="T97" fmla="*/ 7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4" h="184">
                  <a:moveTo>
                    <a:pt x="50" y="100"/>
                  </a:moveTo>
                  <a:lnTo>
                    <a:pt x="50" y="100"/>
                  </a:lnTo>
                  <a:lnTo>
                    <a:pt x="52" y="118"/>
                  </a:lnTo>
                  <a:lnTo>
                    <a:pt x="52" y="118"/>
                  </a:lnTo>
                  <a:lnTo>
                    <a:pt x="54" y="134"/>
                  </a:lnTo>
                  <a:lnTo>
                    <a:pt x="54" y="134"/>
                  </a:lnTo>
                  <a:lnTo>
                    <a:pt x="56" y="140"/>
                  </a:lnTo>
                  <a:lnTo>
                    <a:pt x="60" y="146"/>
                  </a:lnTo>
                  <a:lnTo>
                    <a:pt x="60" y="146"/>
                  </a:lnTo>
                  <a:lnTo>
                    <a:pt x="66" y="148"/>
                  </a:lnTo>
                  <a:lnTo>
                    <a:pt x="74" y="150"/>
                  </a:lnTo>
                  <a:lnTo>
                    <a:pt x="74" y="150"/>
                  </a:lnTo>
                  <a:lnTo>
                    <a:pt x="82" y="148"/>
                  </a:lnTo>
                  <a:lnTo>
                    <a:pt x="88" y="146"/>
                  </a:lnTo>
                  <a:lnTo>
                    <a:pt x="88" y="146"/>
                  </a:lnTo>
                  <a:lnTo>
                    <a:pt x="94" y="138"/>
                  </a:lnTo>
                  <a:lnTo>
                    <a:pt x="94" y="138"/>
                  </a:lnTo>
                  <a:lnTo>
                    <a:pt x="98" y="128"/>
                  </a:lnTo>
                  <a:lnTo>
                    <a:pt x="98" y="128"/>
                  </a:lnTo>
                  <a:lnTo>
                    <a:pt x="100" y="120"/>
                  </a:lnTo>
                  <a:lnTo>
                    <a:pt x="144" y="122"/>
                  </a:lnTo>
                  <a:lnTo>
                    <a:pt x="144" y="122"/>
                  </a:lnTo>
                  <a:lnTo>
                    <a:pt x="140" y="138"/>
                  </a:lnTo>
                  <a:lnTo>
                    <a:pt x="140" y="138"/>
                  </a:lnTo>
                  <a:lnTo>
                    <a:pt x="134" y="148"/>
                  </a:lnTo>
                  <a:lnTo>
                    <a:pt x="128" y="158"/>
                  </a:lnTo>
                  <a:lnTo>
                    <a:pt x="128" y="158"/>
                  </a:lnTo>
                  <a:lnTo>
                    <a:pt x="120" y="168"/>
                  </a:lnTo>
                  <a:lnTo>
                    <a:pt x="108" y="176"/>
                  </a:lnTo>
                  <a:lnTo>
                    <a:pt x="108" y="176"/>
                  </a:lnTo>
                  <a:lnTo>
                    <a:pt x="100" y="180"/>
                  </a:lnTo>
                  <a:lnTo>
                    <a:pt x="92" y="182"/>
                  </a:lnTo>
                  <a:lnTo>
                    <a:pt x="74" y="184"/>
                  </a:lnTo>
                  <a:lnTo>
                    <a:pt x="74" y="184"/>
                  </a:lnTo>
                  <a:lnTo>
                    <a:pt x="54" y="182"/>
                  </a:lnTo>
                  <a:lnTo>
                    <a:pt x="40" y="176"/>
                  </a:lnTo>
                  <a:lnTo>
                    <a:pt x="40" y="176"/>
                  </a:lnTo>
                  <a:lnTo>
                    <a:pt x="26" y="168"/>
                  </a:lnTo>
                  <a:lnTo>
                    <a:pt x="16" y="156"/>
                  </a:lnTo>
                  <a:lnTo>
                    <a:pt x="16" y="156"/>
                  </a:lnTo>
                  <a:lnTo>
                    <a:pt x="8" y="144"/>
                  </a:lnTo>
                  <a:lnTo>
                    <a:pt x="4" y="128"/>
                  </a:lnTo>
                  <a:lnTo>
                    <a:pt x="4" y="128"/>
                  </a:lnTo>
                  <a:lnTo>
                    <a:pt x="0" y="112"/>
                  </a:lnTo>
                  <a:lnTo>
                    <a:pt x="0" y="94"/>
                  </a:lnTo>
                  <a:lnTo>
                    <a:pt x="0" y="94"/>
                  </a:lnTo>
                  <a:lnTo>
                    <a:pt x="0" y="82"/>
                  </a:lnTo>
                  <a:lnTo>
                    <a:pt x="0" y="82"/>
                  </a:lnTo>
                  <a:lnTo>
                    <a:pt x="2" y="68"/>
                  </a:lnTo>
                  <a:lnTo>
                    <a:pt x="2" y="68"/>
                  </a:lnTo>
                  <a:lnTo>
                    <a:pt x="6" y="50"/>
                  </a:lnTo>
                  <a:lnTo>
                    <a:pt x="6" y="50"/>
                  </a:lnTo>
                  <a:lnTo>
                    <a:pt x="14" y="34"/>
                  </a:lnTo>
                  <a:lnTo>
                    <a:pt x="14" y="34"/>
                  </a:lnTo>
                  <a:lnTo>
                    <a:pt x="18" y="26"/>
                  </a:lnTo>
                  <a:lnTo>
                    <a:pt x="24" y="18"/>
                  </a:lnTo>
                  <a:lnTo>
                    <a:pt x="30" y="12"/>
                  </a:lnTo>
                  <a:lnTo>
                    <a:pt x="38" y="8"/>
                  </a:lnTo>
                  <a:lnTo>
                    <a:pt x="38" y="8"/>
                  </a:lnTo>
                  <a:lnTo>
                    <a:pt x="56" y="2"/>
                  </a:lnTo>
                  <a:lnTo>
                    <a:pt x="74" y="0"/>
                  </a:lnTo>
                  <a:lnTo>
                    <a:pt x="74" y="0"/>
                  </a:lnTo>
                  <a:lnTo>
                    <a:pt x="84" y="0"/>
                  </a:lnTo>
                  <a:lnTo>
                    <a:pt x="94" y="2"/>
                  </a:lnTo>
                  <a:lnTo>
                    <a:pt x="94" y="2"/>
                  </a:lnTo>
                  <a:lnTo>
                    <a:pt x="110" y="10"/>
                  </a:lnTo>
                  <a:lnTo>
                    <a:pt x="110" y="10"/>
                  </a:lnTo>
                  <a:lnTo>
                    <a:pt x="122" y="20"/>
                  </a:lnTo>
                  <a:lnTo>
                    <a:pt x="122" y="20"/>
                  </a:lnTo>
                  <a:lnTo>
                    <a:pt x="130" y="32"/>
                  </a:lnTo>
                  <a:lnTo>
                    <a:pt x="130" y="32"/>
                  </a:lnTo>
                  <a:lnTo>
                    <a:pt x="138" y="50"/>
                  </a:lnTo>
                  <a:lnTo>
                    <a:pt x="142" y="66"/>
                  </a:lnTo>
                  <a:lnTo>
                    <a:pt x="142" y="66"/>
                  </a:lnTo>
                  <a:lnTo>
                    <a:pt x="144" y="100"/>
                  </a:lnTo>
                  <a:lnTo>
                    <a:pt x="50" y="100"/>
                  </a:lnTo>
                  <a:close/>
                  <a:moveTo>
                    <a:pt x="98" y="72"/>
                  </a:moveTo>
                  <a:lnTo>
                    <a:pt x="98" y="72"/>
                  </a:lnTo>
                  <a:lnTo>
                    <a:pt x="96" y="62"/>
                  </a:lnTo>
                  <a:lnTo>
                    <a:pt x="96" y="62"/>
                  </a:lnTo>
                  <a:lnTo>
                    <a:pt x="94" y="48"/>
                  </a:lnTo>
                  <a:lnTo>
                    <a:pt x="94" y="48"/>
                  </a:lnTo>
                  <a:lnTo>
                    <a:pt x="92" y="42"/>
                  </a:lnTo>
                  <a:lnTo>
                    <a:pt x="88" y="36"/>
                  </a:lnTo>
                  <a:lnTo>
                    <a:pt x="88" y="36"/>
                  </a:lnTo>
                  <a:lnTo>
                    <a:pt x="82" y="34"/>
                  </a:lnTo>
                  <a:lnTo>
                    <a:pt x="74" y="32"/>
                  </a:lnTo>
                  <a:lnTo>
                    <a:pt x="74" y="32"/>
                  </a:lnTo>
                  <a:lnTo>
                    <a:pt x="66" y="34"/>
                  </a:lnTo>
                  <a:lnTo>
                    <a:pt x="62" y="36"/>
                  </a:lnTo>
                  <a:lnTo>
                    <a:pt x="62" y="36"/>
                  </a:lnTo>
                  <a:lnTo>
                    <a:pt x="58" y="42"/>
                  </a:lnTo>
                  <a:lnTo>
                    <a:pt x="54" y="48"/>
                  </a:lnTo>
                  <a:lnTo>
                    <a:pt x="54" y="48"/>
                  </a:lnTo>
                  <a:lnTo>
                    <a:pt x="52" y="60"/>
                  </a:lnTo>
                  <a:lnTo>
                    <a:pt x="52" y="60"/>
                  </a:lnTo>
                  <a:lnTo>
                    <a:pt x="52" y="72"/>
                  </a:lnTo>
                  <a:lnTo>
                    <a:pt x="98" y="72"/>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92" name="Freeform 171"/>
            <p:cNvSpPr>
              <a:spLocks/>
            </p:cNvSpPr>
            <p:nvPr userDrawn="1"/>
          </p:nvSpPr>
          <p:spPr bwMode="auto">
            <a:xfrm>
              <a:off x="6915152" y="3898901"/>
              <a:ext cx="219076" cy="292099"/>
            </a:xfrm>
            <a:custGeom>
              <a:avLst/>
              <a:gdLst>
                <a:gd name="T0" fmla="*/ 92 w 138"/>
                <a:gd name="T1" fmla="*/ 70 h 184"/>
                <a:gd name="T2" fmla="*/ 86 w 138"/>
                <a:gd name="T3" fmla="*/ 44 h 184"/>
                <a:gd name="T4" fmla="*/ 80 w 138"/>
                <a:gd name="T5" fmla="*/ 38 h 184"/>
                <a:gd name="T6" fmla="*/ 74 w 138"/>
                <a:gd name="T7" fmla="*/ 38 h 184"/>
                <a:gd name="T8" fmla="*/ 64 w 138"/>
                <a:gd name="T9" fmla="*/ 40 h 184"/>
                <a:gd name="T10" fmla="*/ 58 w 138"/>
                <a:gd name="T11" fmla="*/ 42 h 184"/>
                <a:gd name="T12" fmla="*/ 56 w 138"/>
                <a:gd name="T13" fmla="*/ 48 h 184"/>
                <a:gd name="T14" fmla="*/ 50 w 138"/>
                <a:gd name="T15" fmla="*/ 64 h 184"/>
                <a:gd name="T16" fmla="*/ 48 w 138"/>
                <a:gd name="T17" fmla="*/ 90 h 184"/>
                <a:gd name="T18" fmla="*/ 50 w 138"/>
                <a:gd name="T19" fmla="*/ 110 h 184"/>
                <a:gd name="T20" fmla="*/ 52 w 138"/>
                <a:gd name="T21" fmla="*/ 126 h 184"/>
                <a:gd name="T22" fmla="*/ 56 w 138"/>
                <a:gd name="T23" fmla="*/ 134 h 184"/>
                <a:gd name="T24" fmla="*/ 60 w 138"/>
                <a:gd name="T25" fmla="*/ 140 h 184"/>
                <a:gd name="T26" fmla="*/ 72 w 138"/>
                <a:gd name="T27" fmla="*/ 144 h 184"/>
                <a:gd name="T28" fmla="*/ 78 w 138"/>
                <a:gd name="T29" fmla="*/ 144 h 184"/>
                <a:gd name="T30" fmla="*/ 86 w 138"/>
                <a:gd name="T31" fmla="*/ 138 h 184"/>
                <a:gd name="T32" fmla="*/ 88 w 138"/>
                <a:gd name="T33" fmla="*/ 134 h 184"/>
                <a:gd name="T34" fmla="*/ 92 w 138"/>
                <a:gd name="T35" fmla="*/ 112 h 184"/>
                <a:gd name="T36" fmla="*/ 138 w 138"/>
                <a:gd name="T37" fmla="*/ 114 h 184"/>
                <a:gd name="T38" fmla="*/ 136 w 138"/>
                <a:gd name="T39" fmla="*/ 132 h 184"/>
                <a:gd name="T40" fmla="*/ 126 w 138"/>
                <a:gd name="T41" fmla="*/ 156 h 184"/>
                <a:gd name="T42" fmla="*/ 118 w 138"/>
                <a:gd name="T43" fmla="*/ 166 h 184"/>
                <a:gd name="T44" fmla="*/ 106 w 138"/>
                <a:gd name="T45" fmla="*/ 176 h 184"/>
                <a:gd name="T46" fmla="*/ 90 w 138"/>
                <a:gd name="T47" fmla="*/ 182 h 184"/>
                <a:gd name="T48" fmla="*/ 70 w 138"/>
                <a:gd name="T49" fmla="*/ 184 h 184"/>
                <a:gd name="T50" fmla="*/ 48 w 138"/>
                <a:gd name="T51" fmla="*/ 182 h 184"/>
                <a:gd name="T52" fmla="*/ 32 w 138"/>
                <a:gd name="T53" fmla="*/ 174 h 184"/>
                <a:gd name="T54" fmla="*/ 20 w 138"/>
                <a:gd name="T55" fmla="*/ 164 h 184"/>
                <a:gd name="T56" fmla="*/ 12 w 138"/>
                <a:gd name="T57" fmla="*/ 152 h 184"/>
                <a:gd name="T58" fmla="*/ 2 w 138"/>
                <a:gd name="T59" fmla="*/ 122 h 184"/>
                <a:gd name="T60" fmla="*/ 0 w 138"/>
                <a:gd name="T61" fmla="*/ 92 h 184"/>
                <a:gd name="T62" fmla="*/ 0 w 138"/>
                <a:gd name="T63" fmla="*/ 74 h 184"/>
                <a:gd name="T64" fmla="*/ 2 w 138"/>
                <a:gd name="T65" fmla="*/ 58 h 184"/>
                <a:gd name="T66" fmla="*/ 14 w 138"/>
                <a:gd name="T67" fmla="*/ 28 h 184"/>
                <a:gd name="T68" fmla="*/ 24 w 138"/>
                <a:gd name="T69" fmla="*/ 16 h 184"/>
                <a:gd name="T70" fmla="*/ 38 w 138"/>
                <a:gd name="T71" fmla="*/ 8 h 184"/>
                <a:gd name="T72" fmla="*/ 72 w 138"/>
                <a:gd name="T73" fmla="*/ 0 h 184"/>
                <a:gd name="T74" fmla="*/ 84 w 138"/>
                <a:gd name="T75" fmla="*/ 0 h 184"/>
                <a:gd name="T76" fmla="*/ 96 w 138"/>
                <a:gd name="T77" fmla="*/ 2 h 184"/>
                <a:gd name="T78" fmla="*/ 120 w 138"/>
                <a:gd name="T79" fmla="*/ 18 h 184"/>
                <a:gd name="T80" fmla="*/ 130 w 138"/>
                <a:gd name="T81" fmla="*/ 32 h 184"/>
                <a:gd name="T82" fmla="*/ 134 w 138"/>
                <a:gd name="T83" fmla="*/ 44 h 184"/>
                <a:gd name="T84" fmla="*/ 92 w 138"/>
                <a:gd name="T85" fmla="*/ 70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38" h="184">
                  <a:moveTo>
                    <a:pt x="92" y="70"/>
                  </a:moveTo>
                  <a:lnTo>
                    <a:pt x="92" y="70"/>
                  </a:lnTo>
                  <a:lnTo>
                    <a:pt x="90" y="54"/>
                  </a:lnTo>
                  <a:lnTo>
                    <a:pt x="86" y="44"/>
                  </a:lnTo>
                  <a:lnTo>
                    <a:pt x="86" y="44"/>
                  </a:lnTo>
                  <a:lnTo>
                    <a:pt x="80" y="38"/>
                  </a:lnTo>
                  <a:lnTo>
                    <a:pt x="74" y="38"/>
                  </a:lnTo>
                  <a:lnTo>
                    <a:pt x="74" y="38"/>
                  </a:lnTo>
                  <a:lnTo>
                    <a:pt x="68" y="38"/>
                  </a:lnTo>
                  <a:lnTo>
                    <a:pt x="64" y="40"/>
                  </a:lnTo>
                  <a:lnTo>
                    <a:pt x="64" y="40"/>
                  </a:lnTo>
                  <a:lnTo>
                    <a:pt x="58" y="42"/>
                  </a:lnTo>
                  <a:lnTo>
                    <a:pt x="56" y="48"/>
                  </a:lnTo>
                  <a:lnTo>
                    <a:pt x="56" y="48"/>
                  </a:lnTo>
                  <a:lnTo>
                    <a:pt x="52" y="56"/>
                  </a:lnTo>
                  <a:lnTo>
                    <a:pt x="50" y="64"/>
                  </a:lnTo>
                  <a:lnTo>
                    <a:pt x="50" y="64"/>
                  </a:lnTo>
                  <a:lnTo>
                    <a:pt x="48" y="90"/>
                  </a:lnTo>
                  <a:lnTo>
                    <a:pt x="48" y="90"/>
                  </a:lnTo>
                  <a:lnTo>
                    <a:pt x="50" y="110"/>
                  </a:lnTo>
                  <a:lnTo>
                    <a:pt x="50" y="110"/>
                  </a:lnTo>
                  <a:lnTo>
                    <a:pt x="52" y="126"/>
                  </a:lnTo>
                  <a:lnTo>
                    <a:pt x="52" y="126"/>
                  </a:lnTo>
                  <a:lnTo>
                    <a:pt x="56" y="134"/>
                  </a:lnTo>
                  <a:lnTo>
                    <a:pt x="60" y="140"/>
                  </a:lnTo>
                  <a:lnTo>
                    <a:pt x="60" y="140"/>
                  </a:lnTo>
                  <a:lnTo>
                    <a:pt x="66" y="142"/>
                  </a:lnTo>
                  <a:lnTo>
                    <a:pt x="72" y="144"/>
                  </a:lnTo>
                  <a:lnTo>
                    <a:pt x="72" y="144"/>
                  </a:lnTo>
                  <a:lnTo>
                    <a:pt x="78" y="144"/>
                  </a:lnTo>
                  <a:lnTo>
                    <a:pt x="82" y="142"/>
                  </a:lnTo>
                  <a:lnTo>
                    <a:pt x="86" y="138"/>
                  </a:lnTo>
                  <a:lnTo>
                    <a:pt x="88" y="134"/>
                  </a:lnTo>
                  <a:lnTo>
                    <a:pt x="88" y="134"/>
                  </a:lnTo>
                  <a:lnTo>
                    <a:pt x="92" y="124"/>
                  </a:lnTo>
                  <a:lnTo>
                    <a:pt x="92" y="112"/>
                  </a:lnTo>
                  <a:lnTo>
                    <a:pt x="138" y="114"/>
                  </a:lnTo>
                  <a:lnTo>
                    <a:pt x="138" y="114"/>
                  </a:lnTo>
                  <a:lnTo>
                    <a:pt x="136" y="132"/>
                  </a:lnTo>
                  <a:lnTo>
                    <a:pt x="136" y="132"/>
                  </a:lnTo>
                  <a:lnTo>
                    <a:pt x="132" y="144"/>
                  </a:lnTo>
                  <a:lnTo>
                    <a:pt x="126" y="156"/>
                  </a:lnTo>
                  <a:lnTo>
                    <a:pt x="126" y="156"/>
                  </a:lnTo>
                  <a:lnTo>
                    <a:pt x="118" y="166"/>
                  </a:lnTo>
                  <a:lnTo>
                    <a:pt x="106" y="176"/>
                  </a:lnTo>
                  <a:lnTo>
                    <a:pt x="106" y="176"/>
                  </a:lnTo>
                  <a:lnTo>
                    <a:pt x="98" y="180"/>
                  </a:lnTo>
                  <a:lnTo>
                    <a:pt x="90" y="182"/>
                  </a:lnTo>
                  <a:lnTo>
                    <a:pt x="70" y="184"/>
                  </a:lnTo>
                  <a:lnTo>
                    <a:pt x="70" y="184"/>
                  </a:lnTo>
                  <a:lnTo>
                    <a:pt x="58" y="184"/>
                  </a:lnTo>
                  <a:lnTo>
                    <a:pt x="48" y="182"/>
                  </a:lnTo>
                  <a:lnTo>
                    <a:pt x="40" y="178"/>
                  </a:lnTo>
                  <a:lnTo>
                    <a:pt x="32" y="174"/>
                  </a:lnTo>
                  <a:lnTo>
                    <a:pt x="32" y="174"/>
                  </a:lnTo>
                  <a:lnTo>
                    <a:pt x="20" y="164"/>
                  </a:lnTo>
                  <a:lnTo>
                    <a:pt x="12" y="152"/>
                  </a:lnTo>
                  <a:lnTo>
                    <a:pt x="12" y="152"/>
                  </a:lnTo>
                  <a:lnTo>
                    <a:pt x="6" y="138"/>
                  </a:lnTo>
                  <a:lnTo>
                    <a:pt x="2" y="122"/>
                  </a:lnTo>
                  <a:lnTo>
                    <a:pt x="2" y="122"/>
                  </a:lnTo>
                  <a:lnTo>
                    <a:pt x="0" y="92"/>
                  </a:lnTo>
                  <a:lnTo>
                    <a:pt x="0" y="92"/>
                  </a:lnTo>
                  <a:lnTo>
                    <a:pt x="0" y="74"/>
                  </a:lnTo>
                  <a:lnTo>
                    <a:pt x="2" y="58"/>
                  </a:lnTo>
                  <a:lnTo>
                    <a:pt x="2" y="58"/>
                  </a:lnTo>
                  <a:lnTo>
                    <a:pt x="8" y="42"/>
                  </a:lnTo>
                  <a:lnTo>
                    <a:pt x="14" y="28"/>
                  </a:lnTo>
                  <a:lnTo>
                    <a:pt x="14" y="28"/>
                  </a:lnTo>
                  <a:lnTo>
                    <a:pt x="24" y="16"/>
                  </a:lnTo>
                  <a:lnTo>
                    <a:pt x="38" y="8"/>
                  </a:lnTo>
                  <a:lnTo>
                    <a:pt x="38" y="8"/>
                  </a:lnTo>
                  <a:lnTo>
                    <a:pt x="52" y="2"/>
                  </a:lnTo>
                  <a:lnTo>
                    <a:pt x="72" y="0"/>
                  </a:lnTo>
                  <a:lnTo>
                    <a:pt x="72" y="0"/>
                  </a:lnTo>
                  <a:lnTo>
                    <a:pt x="84" y="0"/>
                  </a:lnTo>
                  <a:lnTo>
                    <a:pt x="96" y="2"/>
                  </a:lnTo>
                  <a:lnTo>
                    <a:pt x="96" y="2"/>
                  </a:lnTo>
                  <a:lnTo>
                    <a:pt x="108" y="8"/>
                  </a:lnTo>
                  <a:lnTo>
                    <a:pt x="120" y="18"/>
                  </a:lnTo>
                  <a:lnTo>
                    <a:pt x="120" y="18"/>
                  </a:lnTo>
                  <a:lnTo>
                    <a:pt x="130" y="32"/>
                  </a:lnTo>
                  <a:lnTo>
                    <a:pt x="134" y="44"/>
                  </a:lnTo>
                  <a:lnTo>
                    <a:pt x="134" y="44"/>
                  </a:lnTo>
                  <a:lnTo>
                    <a:pt x="138" y="68"/>
                  </a:lnTo>
                  <a:lnTo>
                    <a:pt x="92" y="70"/>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93" name="Freeform 172"/>
            <p:cNvSpPr>
              <a:spLocks/>
            </p:cNvSpPr>
            <p:nvPr userDrawn="1"/>
          </p:nvSpPr>
          <p:spPr bwMode="auto">
            <a:xfrm>
              <a:off x="7165975" y="3816352"/>
              <a:ext cx="161927" cy="374648"/>
            </a:xfrm>
            <a:custGeom>
              <a:avLst/>
              <a:gdLst>
                <a:gd name="T0" fmla="*/ 66 w 102"/>
                <a:gd name="T1" fmla="*/ 0 h 236"/>
                <a:gd name="T2" fmla="*/ 66 w 102"/>
                <a:gd name="T3" fmla="*/ 56 h 236"/>
                <a:gd name="T4" fmla="*/ 100 w 102"/>
                <a:gd name="T5" fmla="*/ 56 h 236"/>
                <a:gd name="T6" fmla="*/ 100 w 102"/>
                <a:gd name="T7" fmla="*/ 94 h 236"/>
                <a:gd name="T8" fmla="*/ 66 w 102"/>
                <a:gd name="T9" fmla="*/ 94 h 236"/>
                <a:gd name="T10" fmla="*/ 66 w 102"/>
                <a:gd name="T11" fmla="*/ 158 h 236"/>
                <a:gd name="T12" fmla="*/ 66 w 102"/>
                <a:gd name="T13" fmla="*/ 158 h 236"/>
                <a:gd name="T14" fmla="*/ 68 w 102"/>
                <a:gd name="T15" fmla="*/ 178 h 236"/>
                <a:gd name="T16" fmla="*/ 68 w 102"/>
                <a:gd name="T17" fmla="*/ 178 h 236"/>
                <a:gd name="T18" fmla="*/ 68 w 102"/>
                <a:gd name="T19" fmla="*/ 186 h 236"/>
                <a:gd name="T20" fmla="*/ 72 w 102"/>
                <a:gd name="T21" fmla="*/ 190 h 236"/>
                <a:gd name="T22" fmla="*/ 72 w 102"/>
                <a:gd name="T23" fmla="*/ 190 h 236"/>
                <a:gd name="T24" fmla="*/ 76 w 102"/>
                <a:gd name="T25" fmla="*/ 192 h 236"/>
                <a:gd name="T26" fmla="*/ 82 w 102"/>
                <a:gd name="T27" fmla="*/ 194 h 236"/>
                <a:gd name="T28" fmla="*/ 82 w 102"/>
                <a:gd name="T29" fmla="*/ 194 h 236"/>
                <a:gd name="T30" fmla="*/ 102 w 102"/>
                <a:gd name="T31" fmla="*/ 194 h 236"/>
                <a:gd name="T32" fmla="*/ 102 w 102"/>
                <a:gd name="T33" fmla="*/ 232 h 236"/>
                <a:gd name="T34" fmla="*/ 102 w 102"/>
                <a:gd name="T35" fmla="*/ 232 h 236"/>
                <a:gd name="T36" fmla="*/ 90 w 102"/>
                <a:gd name="T37" fmla="*/ 234 h 236"/>
                <a:gd name="T38" fmla="*/ 90 w 102"/>
                <a:gd name="T39" fmla="*/ 234 h 236"/>
                <a:gd name="T40" fmla="*/ 72 w 102"/>
                <a:gd name="T41" fmla="*/ 236 h 236"/>
                <a:gd name="T42" fmla="*/ 72 w 102"/>
                <a:gd name="T43" fmla="*/ 236 h 236"/>
                <a:gd name="T44" fmla="*/ 60 w 102"/>
                <a:gd name="T45" fmla="*/ 234 h 236"/>
                <a:gd name="T46" fmla="*/ 48 w 102"/>
                <a:gd name="T47" fmla="*/ 232 h 236"/>
                <a:gd name="T48" fmla="*/ 48 w 102"/>
                <a:gd name="T49" fmla="*/ 232 h 236"/>
                <a:gd name="T50" fmla="*/ 36 w 102"/>
                <a:gd name="T51" fmla="*/ 226 h 236"/>
                <a:gd name="T52" fmla="*/ 28 w 102"/>
                <a:gd name="T53" fmla="*/ 218 h 236"/>
                <a:gd name="T54" fmla="*/ 28 w 102"/>
                <a:gd name="T55" fmla="*/ 218 h 236"/>
                <a:gd name="T56" fmla="*/ 22 w 102"/>
                <a:gd name="T57" fmla="*/ 208 h 236"/>
                <a:gd name="T58" fmla="*/ 20 w 102"/>
                <a:gd name="T59" fmla="*/ 194 h 236"/>
                <a:gd name="T60" fmla="*/ 20 w 102"/>
                <a:gd name="T61" fmla="*/ 194 h 236"/>
                <a:gd name="T62" fmla="*/ 18 w 102"/>
                <a:gd name="T63" fmla="*/ 164 h 236"/>
                <a:gd name="T64" fmla="*/ 18 w 102"/>
                <a:gd name="T65" fmla="*/ 94 h 236"/>
                <a:gd name="T66" fmla="*/ 0 w 102"/>
                <a:gd name="T67" fmla="*/ 94 h 236"/>
                <a:gd name="T68" fmla="*/ 0 w 102"/>
                <a:gd name="T69" fmla="*/ 56 h 236"/>
                <a:gd name="T70" fmla="*/ 22 w 102"/>
                <a:gd name="T71" fmla="*/ 56 h 236"/>
                <a:gd name="T72" fmla="*/ 26 w 102"/>
                <a:gd name="T73" fmla="*/ 4 h 236"/>
                <a:gd name="T74" fmla="*/ 66 w 102"/>
                <a:gd name="T75"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2" h="236">
                  <a:moveTo>
                    <a:pt x="66" y="0"/>
                  </a:moveTo>
                  <a:lnTo>
                    <a:pt x="66" y="56"/>
                  </a:lnTo>
                  <a:lnTo>
                    <a:pt x="100" y="56"/>
                  </a:lnTo>
                  <a:lnTo>
                    <a:pt x="100" y="94"/>
                  </a:lnTo>
                  <a:lnTo>
                    <a:pt x="66" y="94"/>
                  </a:lnTo>
                  <a:lnTo>
                    <a:pt x="66" y="158"/>
                  </a:lnTo>
                  <a:lnTo>
                    <a:pt x="66" y="158"/>
                  </a:lnTo>
                  <a:lnTo>
                    <a:pt x="68" y="178"/>
                  </a:lnTo>
                  <a:lnTo>
                    <a:pt x="68" y="178"/>
                  </a:lnTo>
                  <a:lnTo>
                    <a:pt x="68" y="186"/>
                  </a:lnTo>
                  <a:lnTo>
                    <a:pt x="72" y="190"/>
                  </a:lnTo>
                  <a:lnTo>
                    <a:pt x="72" y="190"/>
                  </a:lnTo>
                  <a:lnTo>
                    <a:pt x="76" y="192"/>
                  </a:lnTo>
                  <a:lnTo>
                    <a:pt x="82" y="194"/>
                  </a:lnTo>
                  <a:lnTo>
                    <a:pt x="82" y="194"/>
                  </a:lnTo>
                  <a:lnTo>
                    <a:pt x="102" y="194"/>
                  </a:lnTo>
                  <a:lnTo>
                    <a:pt x="102" y="232"/>
                  </a:lnTo>
                  <a:lnTo>
                    <a:pt x="102" y="232"/>
                  </a:lnTo>
                  <a:lnTo>
                    <a:pt x="90" y="234"/>
                  </a:lnTo>
                  <a:lnTo>
                    <a:pt x="90" y="234"/>
                  </a:lnTo>
                  <a:lnTo>
                    <a:pt x="72" y="236"/>
                  </a:lnTo>
                  <a:lnTo>
                    <a:pt x="72" y="236"/>
                  </a:lnTo>
                  <a:lnTo>
                    <a:pt x="60" y="234"/>
                  </a:lnTo>
                  <a:lnTo>
                    <a:pt x="48" y="232"/>
                  </a:lnTo>
                  <a:lnTo>
                    <a:pt x="48" y="232"/>
                  </a:lnTo>
                  <a:lnTo>
                    <a:pt x="36" y="226"/>
                  </a:lnTo>
                  <a:lnTo>
                    <a:pt x="28" y="218"/>
                  </a:lnTo>
                  <a:lnTo>
                    <a:pt x="28" y="218"/>
                  </a:lnTo>
                  <a:lnTo>
                    <a:pt x="22" y="208"/>
                  </a:lnTo>
                  <a:lnTo>
                    <a:pt x="20" y="194"/>
                  </a:lnTo>
                  <a:lnTo>
                    <a:pt x="20" y="194"/>
                  </a:lnTo>
                  <a:lnTo>
                    <a:pt x="18" y="164"/>
                  </a:lnTo>
                  <a:lnTo>
                    <a:pt x="18" y="94"/>
                  </a:lnTo>
                  <a:lnTo>
                    <a:pt x="0" y="94"/>
                  </a:lnTo>
                  <a:lnTo>
                    <a:pt x="0" y="56"/>
                  </a:lnTo>
                  <a:lnTo>
                    <a:pt x="22" y="56"/>
                  </a:lnTo>
                  <a:lnTo>
                    <a:pt x="26" y="4"/>
                  </a:lnTo>
                  <a:lnTo>
                    <a:pt x="66" y="0"/>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94" name="Rectangle 173"/>
            <p:cNvSpPr>
              <a:spLocks noChangeArrowheads="1"/>
            </p:cNvSpPr>
            <p:nvPr userDrawn="1"/>
          </p:nvSpPr>
          <p:spPr bwMode="auto">
            <a:xfrm>
              <a:off x="7372350" y="4102103"/>
              <a:ext cx="76200" cy="82549"/>
            </a:xfrm>
            <a:prstGeom prst="rect">
              <a:avLst/>
            </a:prstGeom>
            <a:solidFill>
              <a:srgbClr val="ED1C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95" name="Freeform 174"/>
            <p:cNvSpPr>
              <a:spLocks/>
            </p:cNvSpPr>
            <p:nvPr userDrawn="1"/>
          </p:nvSpPr>
          <p:spPr bwMode="auto">
            <a:xfrm>
              <a:off x="4137025" y="2444749"/>
              <a:ext cx="1152527" cy="158750"/>
            </a:xfrm>
            <a:custGeom>
              <a:avLst/>
              <a:gdLst>
                <a:gd name="T0" fmla="*/ 0 w 726"/>
                <a:gd name="T1" fmla="*/ 2 h 100"/>
                <a:gd name="T2" fmla="*/ 0 w 726"/>
                <a:gd name="T3" fmla="*/ 2 h 100"/>
                <a:gd name="T4" fmla="*/ 4 w 726"/>
                <a:gd name="T5" fmla="*/ 8 h 100"/>
                <a:gd name="T6" fmla="*/ 8 w 726"/>
                <a:gd name="T7" fmla="*/ 12 h 100"/>
                <a:gd name="T8" fmla="*/ 20 w 726"/>
                <a:gd name="T9" fmla="*/ 20 h 100"/>
                <a:gd name="T10" fmla="*/ 32 w 726"/>
                <a:gd name="T11" fmla="*/ 28 h 100"/>
                <a:gd name="T12" fmla="*/ 46 w 726"/>
                <a:gd name="T13" fmla="*/ 32 h 100"/>
                <a:gd name="T14" fmla="*/ 46 w 726"/>
                <a:gd name="T15" fmla="*/ 32 h 100"/>
                <a:gd name="T16" fmla="*/ 78 w 726"/>
                <a:gd name="T17" fmla="*/ 42 h 100"/>
                <a:gd name="T18" fmla="*/ 96 w 726"/>
                <a:gd name="T19" fmla="*/ 48 h 100"/>
                <a:gd name="T20" fmla="*/ 102 w 726"/>
                <a:gd name="T21" fmla="*/ 50 h 100"/>
                <a:gd name="T22" fmla="*/ 106 w 726"/>
                <a:gd name="T23" fmla="*/ 54 h 100"/>
                <a:gd name="T24" fmla="*/ 106 w 726"/>
                <a:gd name="T25" fmla="*/ 54 h 100"/>
                <a:gd name="T26" fmla="*/ 108 w 726"/>
                <a:gd name="T27" fmla="*/ 60 h 100"/>
                <a:gd name="T28" fmla="*/ 108 w 726"/>
                <a:gd name="T29" fmla="*/ 66 h 100"/>
                <a:gd name="T30" fmla="*/ 108 w 726"/>
                <a:gd name="T31" fmla="*/ 66 h 100"/>
                <a:gd name="T32" fmla="*/ 116 w 726"/>
                <a:gd name="T33" fmla="*/ 84 h 100"/>
                <a:gd name="T34" fmla="*/ 120 w 726"/>
                <a:gd name="T35" fmla="*/ 92 h 100"/>
                <a:gd name="T36" fmla="*/ 126 w 726"/>
                <a:gd name="T37" fmla="*/ 100 h 100"/>
                <a:gd name="T38" fmla="*/ 126 w 726"/>
                <a:gd name="T39" fmla="*/ 100 h 100"/>
                <a:gd name="T40" fmla="*/ 616 w 726"/>
                <a:gd name="T41" fmla="*/ 100 h 100"/>
                <a:gd name="T42" fmla="*/ 616 w 726"/>
                <a:gd name="T43" fmla="*/ 100 h 100"/>
                <a:gd name="T44" fmla="*/ 674 w 726"/>
                <a:gd name="T45" fmla="*/ 50 h 100"/>
                <a:gd name="T46" fmla="*/ 726 w 726"/>
                <a:gd name="T47" fmla="*/ 0 h 100"/>
                <a:gd name="T48" fmla="*/ 726 w 726"/>
                <a:gd name="T49" fmla="*/ 0 h 100"/>
                <a:gd name="T50" fmla="*/ 2 w 726"/>
                <a:gd name="T51" fmla="*/ 0 h 100"/>
                <a:gd name="T52" fmla="*/ 2 w 726"/>
                <a:gd name="T53" fmla="*/ 0 h 100"/>
                <a:gd name="T54" fmla="*/ 0 w 726"/>
                <a:gd name="T55" fmla="*/ 2 h 100"/>
                <a:gd name="T56" fmla="*/ 0 w 726"/>
                <a:gd name="T57" fmla="*/ 2 h 100"/>
                <a:gd name="T58" fmla="*/ 0 w 726"/>
                <a:gd name="T59" fmla="*/ 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26" h="100">
                  <a:moveTo>
                    <a:pt x="0" y="2"/>
                  </a:moveTo>
                  <a:lnTo>
                    <a:pt x="0" y="2"/>
                  </a:lnTo>
                  <a:lnTo>
                    <a:pt x="4" y="8"/>
                  </a:lnTo>
                  <a:lnTo>
                    <a:pt x="8" y="12"/>
                  </a:lnTo>
                  <a:lnTo>
                    <a:pt x="20" y="20"/>
                  </a:lnTo>
                  <a:lnTo>
                    <a:pt x="32" y="28"/>
                  </a:lnTo>
                  <a:lnTo>
                    <a:pt x="46" y="32"/>
                  </a:lnTo>
                  <a:lnTo>
                    <a:pt x="46" y="32"/>
                  </a:lnTo>
                  <a:lnTo>
                    <a:pt x="78" y="42"/>
                  </a:lnTo>
                  <a:lnTo>
                    <a:pt x="96" y="48"/>
                  </a:lnTo>
                  <a:lnTo>
                    <a:pt x="102" y="50"/>
                  </a:lnTo>
                  <a:lnTo>
                    <a:pt x="106" y="54"/>
                  </a:lnTo>
                  <a:lnTo>
                    <a:pt x="106" y="54"/>
                  </a:lnTo>
                  <a:lnTo>
                    <a:pt x="108" y="60"/>
                  </a:lnTo>
                  <a:lnTo>
                    <a:pt x="108" y="66"/>
                  </a:lnTo>
                  <a:lnTo>
                    <a:pt x="108" y="66"/>
                  </a:lnTo>
                  <a:lnTo>
                    <a:pt x="116" y="84"/>
                  </a:lnTo>
                  <a:lnTo>
                    <a:pt x="120" y="92"/>
                  </a:lnTo>
                  <a:lnTo>
                    <a:pt x="126" y="100"/>
                  </a:lnTo>
                  <a:lnTo>
                    <a:pt x="126" y="100"/>
                  </a:lnTo>
                  <a:lnTo>
                    <a:pt x="616" y="100"/>
                  </a:lnTo>
                  <a:lnTo>
                    <a:pt x="616" y="100"/>
                  </a:lnTo>
                  <a:lnTo>
                    <a:pt x="674" y="50"/>
                  </a:lnTo>
                  <a:lnTo>
                    <a:pt x="726" y="0"/>
                  </a:lnTo>
                  <a:lnTo>
                    <a:pt x="726" y="0"/>
                  </a:lnTo>
                  <a:lnTo>
                    <a:pt x="2" y="0"/>
                  </a:lnTo>
                  <a:lnTo>
                    <a:pt x="2" y="0"/>
                  </a:lnTo>
                  <a:lnTo>
                    <a:pt x="0" y="2"/>
                  </a:lnTo>
                  <a:lnTo>
                    <a:pt x="0" y="2"/>
                  </a:lnTo>
                  <a:lnTo>
                    <a:pt x="0" y="2"/>
                  </a:lnTo>
                  <a:close/>
                </a:path>
              </a:pathLst>
            </a:custGeom>
            <a:solidFill>
              <a:srgbClr val="C19A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96" name="Freeform 175"/>
            <p:cNvSpPr>
              <a:spLocks/>
            </p:cNvSpPr>
            <p:nvPr userDrawn="1"/>
          </p:nvSpPr>
          <p:spPr bwMode="auto">
            <a:xfrm>
              <a:off x="4400548" y="2759077"/>
              <a:ext cx="542923" cy="428626"/>
            </a:xfrm>
            <a:custGeom>
              <a:avLst/>
              <a:gdLst>
                <a:gd name="T0" fmla="*/ 8 w 342"/>
                <a:gd name="T1" fmla="*/ 0 h 270"/>
                <a:gd name="T2" fmla="*/ 8 w 342"/>
                <a:gd name="T3" fmla="*/ 0 h 270"/>
                <a:gd name="T4" fmla="*/ 10 w 342"/>
                <a:gd name="T5" fmla="*/ 14 h 270"/>
                <a:gd name="T6" fmla="*/ 14 w 342"/>
                <a:gd name="T7" fmla="*/ 26 h 270"/>
                <a:gd name="T8" fmla="*/ 22 w 342"/>
                <a:gd name="T9" fmla="*/ 48 h 270"/>
                <a:gd name="T10" fmla="*/ 22 w 342"/>
                <a:gd name="T11" fmla="*/ 48 h 270"/>
                <a:gd name="T12" fmla="*/ 12 w 342"/>
                <a:gd name="T13" fmla="*/ 52 h 270"/>
                <a:gd name="T14" fmla="*/ 8 w 342"/>
                <a:gd name="T15" fmla="*/ 58 h 270"/>
                <a:gd name="T16" fmla="*/ 4 w 342"/>
                <a:gd name="T17" fmla="*/ 64 h 270"/>
                <a:gd name="T18" fmla="*/ 2 w 342"/>
                <a:gd name="T19" fmla="*/ 72 h 270"/>
                <a:gd name="T20" fmla="*/ 2 w 342"/>
                <a:gd name="T21" fmla="*/ 90 h 270"/>
                <a:gd name="T22" fmla="*/ 2 w 342"/>
                <a:gd name="T23" fmla="*/ 98 h 270"/>
                <a:gd name="T24" fmla="*/ 0 w 342"/>
                <a:gd name="T25" fmla="*/ 106 h 270"/>
                <a:gd name="T26" fmla="*/ 0 w 342"/>
                <a:gd name="T27" fmla="*/ 106 h 270"/>
                <a:gd name="T28" fmla="*/ 8 w 342"/>
                <a:gd name="T29" fmla="*/ 106 h 270"/>
                <a:gd name="T30" fmla="*/ 18 w 342"/>
                <a:gd name="T31" fmla="*/ 108 h 270"/>
                <a:gd name="T32" fmla="*/ 32 w 342"/>
                <a:gd name="T33" fmla="*/ 114 h 270"/>
                <a:gd name="T34" fmla="*/ 32 w 342"/>
                <a:gd name="T35" fmla="*/ 114 h 270"/>
                <a:gd name="T36" fmla="*/ 28 w 342"/>
                <a:gd name="T37" fmla="*/ 136 h 270"/>
                <a:gd name="T38" fmla="*/ 26 w 342"/>
                <a:gd name="T39" fmla="*/ 160 h 270"/>
                <a:gd name="T40" fmla="*/ 26 w 342"/>
                <a:gd name="T41" fmla="*/ 182 h 270"/>
                <a:gd name="T42" fmla="*/ 26 w 342"/>
                <a:gd name="T43" fmla="*/ 194 h 270"/>
                <a:gd name="T44" fmla="*/ 30 w 342"/>
                <a:gd name="T45" fmla="*/ 206 h 270"/>
                <a:gd name="T46" fmla="*/ 30 w 342"/>
                <a:gd name="T47" fmla="*/ 206 h 270"/>
                <a:gd name="T48" fmla="*/ 36 w 342"/>
                <a:gd name="T49" fmla="*/ 220 h 270"/>
                <a:gd name="T50" fmla="*/ 40 w 342"/>
                <a:gd name="T51" fmla="*/ 228 h 270"/>
                <a:gd name="T52" fmla="*/ 42 w 342"/>
                <a:gd name="T53" fmla="*/ 236 h 270"/>
                <a:gd name="T54" fmla="*/ 42 w 342"/>
                <a:gd name="T55" fmla="*/ 236 h 270"/>
                <a:gd name="T56" fmla="*/ 42 w 342"/>
                <a:gd name="T57" fmla="*/ 254 h 270"/>
                <a:gd name="T58" fmla="*/ 42 w 342"/>
                <a:gd name="T59" fmla="*/ 262 h 270"/>
                <a:gd name="T60" fmla="*/ 44 w 342"/>
                <a:gd name="T61" fmla="*/ 270 h 270"/>
                <a:gd name="T62" fmla="*/ 44 w 342"/>
                <a:gd name="T63" fmla="*/ 270 h 270"/>
                <a:gd name="T64" fmla="*/ 194 w 342"/>
                <a:gd name="T65" fmla="*/ 134 h 270"/>
                <a:gd name="T66" fmla="*/ 268 w 342"/>
                <a:gd name="T67" fmla="*/ 68 h 270"/>
                <a:gd name="T68" fmla="*/ 342 w 342"/>
                <a:gd name="T69" fmla="*/ 0 h 270"/>
                <a:gd name="T70" fmla="*/ 342 w 342"/>
                <a:gd name="T71" fmla="*/ 0 h 270"/>
                <a:gd name="T72" fmla="*/ 8 w 342"/>
                <a:gd name="T73" fmla="*/ 0 h 270"/>
                <a:gd name="T74" fmla="*/ 8 w 342"/>
                <a:gd name="T75"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42" h="270">
                  <a:moveTo>
                    <a:pt x="8" y="0"/>
                  </a:moveTo>
                  <a:lnTo>
                    <a:pt x="8" y="0"/>
                  </a:lnTo>
                  <a:lnTo>
                    <a:pt x="10" y="14"/>
                  </a:lnTo>
                  <a:lnTo>
                    <a:pt x="14" y="26"/>
                  </a:lnTo>
                  <a:lnTo>
                    <a:pt x="22" y="48"/>
                  </a:lnTo>
                  <a:lnTo>
                    <a:pt x="22" y="48"/>
                  </a:lnTo>
                  <a:lnTo>
                    <a:pt x="12" y="52"/>
                  </a:lnTo>
                  <a:lnTo>
                    <a:pt x="8" y="58"/>
                  </a:lnTo>
                  <a:lnTo>
                    <a:pt x="4" y="64"/>
                  </a:lnTo>
                  <a:lnTo>
                    <a:pt x="2" y="72"/>
                  </a:lnTo>
                  <a:lnTo>
                    <a:pt x="2" y="90"/>
                  </a:lnTo>
                  <a:lnTo>
                    <a:pt x="2" y="98"/>
                  </a:lnTo>
                  <a:lnTo>
                    <a:pt x="0" y="106"/>
                  </a:lnTo>
                  <a:lnTo>
                    <a:pt x="0" y="106"/>
                  </a:lnTo>
                  <a:lnTo>
                    <a:pt x="8" y="106"/>
                  </a:lnTo>
                  <a:lnTo>
                    <a:pt x="18" y="108"/>
                  </a:lnTo>
                  <a:lnTo>
                    <a:pt x="32" y="114"/>
                  </a:lnTo>
                  <a:lnTo>
                    <a:pt x="32" y="114"/>
                  </a:lnTo>
                  <a:lnTo>
                    <a:pt x="28" y="136"/>
                  </a:lnTo>
                  <a:lnTo>
                    <a:pt x="26" y="160"/>
                  </a:lnTo>
                  <a:lnTo>
                    <a:pt x="26" y="182"/>
                  </a:lnTo>
                  <a:lnTo>
                    <a:pt x="26" y="194"/>
                  </a:lnTo>
                  <a:lnTo>
                    <a:pt x="30" y="206"/>
                  </a:lnTo>
                  <a:lnTo>
                    <a:pt x="30" y="206"/>
                  </a:lnTo>
                  <a:lnTo>
                    <a:pt x="36" y="220"/>
                  </a:lnTo>
                  <a:lnTo>
                    <a:pt x="40" y="228"/>
                  </a:lnTo>
                  <a:lnTo>
                    <a:pt x="42" y="236"/>
                  </a:lnTo>
                  <a:lnTo>
                    <a:pt x="42" y="236"/>
                  </a:lnTo>
                  <a:lnTo>
                    <a:pt x="42" y="254"/>
                  </a:lnTo>
                  <a:lnTo>
                    <a:pt x="42" y="262"/>
                  </a:lnTo>
                  <a:lnTo>
                    <a:pt x="44" y="270"/>
                  </a:lnTo>
                  <a:lnTo>
                    <a:pt x="44" y="270"/>
                  </a:lnTo>
                  <a:lnTo>
                    <a:pt x="194" y="134"/>
                  </a:lnTo>
                  <a:lnTo>
                    <a:pt x="268" y="68"/>
                  </a:lnTo>
                  <a:lnTo>
                    <a:pt x="342" y="0"/>
                  </a:lnTo>
                  <a:lnTo>
                    <a:pt x="342" y="0"/>
                  </a:lnTo>
                  <a:lnTo>
                    <a:pt x="8" y="0"/>
                  </a:lnTo>
                  <a:lnTo>
                    <a:pt x="8" y="0"/>
                  </a:lnTo>
                  <a:close/>
                </a:path>
              </a:pathLst>
            </a:custGeom>
            <a:solidFill>
              <a:srgbClr val="C19A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97" name="Freeform 176"/>
            <p:cNvSpPr>
              <a:spLocks noEditPoints="1"/>
            </p:cNvSpPr>
            <p:nvPr userDrawn="1"/>
          </p:nvSpPr>
          <p:spPr bwMode="auto">
            <a:xfrm>
              <a:off x="4022727" y="1739899"/>
              <a:ext cx="1127125" cy="549278"/>
            </a:xfrm>
            <a:custGeom>
              <a:avLst/>
              <a:gdLst>
                <a:gd name="T0" fmla="*/ 332 w 710"/>
                <a:gd name="T1" fmla="*/ 0 h 346"/>
                <a:gd name="T2" fmla="*/ 22 w 710"/>
                <a:gd name="T3" fmla="*/ 288 h 346"/>
                <a:gd name="T4" fmla="*/ 22 w 710"/>
                <a:gd name="T5" fmla="*/ 288 h 346"/>
                <a:gd name="T6" fmla="*/ 12 w 710"/>
                <a:gd name="T7" fmla="*/ 296 h 346"/>
                <a:gd name="T8" fmla="*/ 6 w 710"/>
                <a:gd name="T9" fmla="*/ 302 h 346"/>
                <a:gd name="T10" fmla="*/ 2 w 710"/>
                <a:gd name="T11" fmla="*/ 308 h 346"/>
                <a:gd name="T12" fmla="*/ 2 w 710"/>
                <a:gd name="T13" fmla="*/ 308 h 346"/>
                <a:gd name="T14" fmla="*/ 0 w 710"/>
                <a:gd name="T15" fmla="*/ 312 h 346"/>
                <a:gd name="T16" fmla="*/ 2 w 710"/>
                <a:gd name="T17" fmla="*/ 318 h 346"/>
                <a:gd name="T18" fmla="*/ 4 w 710"/>
                <a:gd name="T19" fmla="*/ 328 h 346"/>
                <a:gd name="T20" fmla="*/ 10 w 710"/>
                <a:gd name="T21" fmla="*/ 338 h 346"/>
                <a:gd name="T22" fmla="*/ 14 w 710"/>
                <a:gd name="T23" fmla="*/ 346 h 346"/>
                <a:gd name="T24" fmla="*/ 14 w 710"/>
                <a:gd name="T25" fmla="*/ 346 h 346"/>
                <a:gd name="T26" fmla="*/ 710 w 710"/>
                <a:gd name="T27" fmla="*/ 346 h 346"/>
                <a:gd name="T28" fmla="*/ 332 w 710"/>
                <a:gd name="T29" fmla="*/ 0 h 346"/>
                <a:gd name="T30" fmla="*/ 228 w 710"/>
                <a:gd name="T31" fmla="*/ 310 h 346"/>
                <a:gd name="T32" fmla="*/ 190 w 710"/>
                <a:gd name="T33" fmla="*/ 282 h 346"/>
                <a:gd name="T34" fmla="*/ 150 w 710"/>
                <a:gd name="T35" fmla="*/ 310 h 346"/>
                <a:gd name="T36" fmla="*/ 164 w 710"/>
                <a:gd name="T37" fmla="*/ 264 h 346"/>
                <a:gd name="T38" fmla="*/ 124 w 710"/>
                <a:gd name="T39" fmla="*/ 236 h 346"/>
                <a:gd name="T40" fmla="*/ 174 w 710"/>
                <a:gd name="T41" fmla="*/ 236 h 346"/>
                <a:gd name="T42" fmla="*/ 190 w 710"/>
                <a:gd name="T43" fmla="*/ 188 h 346"/>
                <a:gd name="T44" fmla="*/ 204 w 710"/>
                <a:gd name="T45" fmla="*/ 236 h 346"/>
                <a:gd name="T46" fmla="*/ 254 w 710"/>
                <a:gd name="T47" fmla="*/ 236 h 346"/>
                <a:gd name="T48" fmla="*/ 214 w 710"/>
                <a:gd name="T49" fmla="*/ 264 h 346"/>
                <a:gd name="T50" fmla="*/ 228 w 710"/>
                <a:gd name="T51" fmla="*/ 310 h 346"/>
                <a:gd name="T52" fmla="*/ 396 w 710"/>
                <a:gd name="T53" fmla="*/ 310 h 346"/>
                <a:gd name="T54" fmla="*/ 356 w 710"/>
                <a:gd name="T55" fmla="*/ 282 h 346"/>
                <a:gd name="T56" fmla="*/ 316 w 710"/>
                <a:gd name="T57" fmla="*/ 310 h 346"/>
                <a:gd name="T58" fmla="*/ 332 w 710"/>
                <a:gd name="T59" fmla="*/ 264 h 346"/>
                <a:gd name="T60" fmla="*/ 292 w 710"/>
                <a:gd name="T61" fmla="*/ 236 h 346"/>
                <a:gd name="T62" fmla="*/ 342 w 710"/>
                <a:gd name="T63" fmla="*/ 236 h 346"/>
                <a:gd name="T64" fmla="*/ 356 w 710"/>
                <a:gd name="T65" fmla="*/ 188 h 346"/>
                <a:gd name="T66" fmla="*/ 372 w 710"/>
                <a:gd name="T67" fmla="*/ 236 h 346"/>
                <a:gd name="T68" fmla="*/ 420 w 710"/>
                <a:gd name="T69" fmla="*/ 236 h 346"/>
                <a:gd name="T70" fmla="*/ 380 w 710"/>
                <a:gd name="T71" fmla="*/ 264 h 346"/>
                <a:gd name="T72" fmla="*/ 396 w 710"/>
                <a:gd name="T73" fmla="*/ 310 h 346"/>
                <a:gd name="T74" fmla="*/ 522 w 710"/>
                <a:gd name="T75" fmla="*/ 282 h 346"/>
                <a:gd name="T76" fmla="*/ 482 w 710"/>
                <a:gd name="T77" fmla="*/ 310 h 346"/>
                <a:gd name="T78" fmla="*/ 498 w 710"/>
                <a:gd name="T79" fmla="*/ 264 h 346"/>
                <a:gd name="T80" fmla="*/ 458 w 710"/>
                <a:gd name="T81" fmla="*/ 236 h 346"/>
                <a:gd name="T82" fmla="*/ 506 w 710"/>
                <a:gd name="T83" fmla="*/ 236 h 346"/>
                <a:gd name="T84" fmla="*/ 522 w 710"/>
                <a:gd name="T85" fmla="*/ 188 h 346"/>
                <a:gd name="T86" fmla="*/ 538 w 710"/>
                <a:gd name="T87" fmla="*/ 236 h 346"/>
                <a:gd name="T88" fmla="*/ 586 w 710"/>
                <a:gd name="T89" fmla="*/ 236 h 346"/>
                <a:gd name="T90" fmla="*/ 546 w 710"/>
                <a:gd name="T91" fmla="*/ 264 h 346"/>
                <a:gd name="T92" fmla="*/ 562 w 710"/>
                <a:gd name="T93" fmla="*/ 310 h 346"/>
                <a:gd name="T94" fmla="*/ 522 w 710"/>
                <a:gd name="T95" fmla="*/ 282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10" h="346">
                  <a:moveTo>
                    <a:pt x="332" y="0"/>
                  </a:moveTo>
                  <a:lnTo>
                    <a:pt x="22" y="288"/>
                  </a:lnTo>
                  <a:lnTo>
                    <a:pt x="22" y="288"/>
                  </a:lnTo>
                  <a:lnTo>
                    <a:pt x="12" y="296"/>
                  </a:lnTo>
                  <a:lnTo>
                    <a:pt x="6" y="302"/>
                  </a:lnTo>
                  <a:lnTo>
                    <a:pt x="2" y="308"/>
                  </a:lnTo>
                  <a:lnTo>
                    <a:pt x="2" y="308"/>
                  </a:lnTo>
                  <a:lnTo>
                    <a:pt x="0" y="312"/>
                  </a:lnTo>
                  <a:lnTo>
                    <a:pt x="2" y="318"/>
                  </a:lnTo>
                  <a:lnTo>
                    <a:pt x="4" y="328"/>
                  </a:lnTo>
                  <a:lnTo>
                    <a:pt x="10" y="338"/>
                  </a:lnTo>
                  <a:lnTo>
                    <a:pt x="14" y="346"/>
                  </a:lnTo>
                  <a:lnTo>
                    <a:pt x="14" y="346"/>
                  </a:lnTo>
                  <a:lnTo>
                    <a:pt x="710" y="346"/>
                  </a:lnTo>
                  <a:lnTo>
                    <a:pt x="332" y="0"/>
                  </a:lnTo>
                  <a:close/>
                  <a:moveTo>
                    <a:pt x="228" y="310"/>
                  </a:moveTo>
                  <a:lnTo>
                    <a:pt x="190" y="282"/>
                  </a:lnTo>
                  <a:lnTo>
                    <a:pt x="150" y="310"/>
                  </a:lnTo>
                  <a:lnTo>
                    <a:pt x="164" y="264"/>
                  </a:lnTo>
                  <a:lnTo>
                    <a:pt x="124" y="236"/>
                  </a:lnTo>
                  <a:lnTo>
                    <a:pt x="174" y="236"/>
                  </a:lnTo>
                  <a:lnTo>
                    <a:pt x="190" y="188"/>
                  </a:lnTo>
                  <a:lnTo>
                    <a:pt x="204" y="236"/>
                  </a:lnTo>
                  <a:lnTo>
                    <a:pt x="254" y="236"/>
                  </a:lnTo>
                  <a:lnTo>
                    <a:pt x="214" y="264"/>
                  </a:lnTo>
                  <a:lnTo>
                    <a:pt x="228" y="310"/>
                  </a:lnTo>
                  <a:close/>
                  <a:moveTo>
                    <a:pt x="396" y="310"/>
                  </a:moveTo>
                  <a:lnTo>
                    <a:pt x="356" y="282"/>
                  </a:lnTo>
                  <a:lnTo>
                    <a:pt x="316" y="310"/>
                  </a:lnTo>
                  <a:lnTo>
                    <a:pt x="332" y="264"/>
                  </a:lnTo>
                  <a:lnTo>
                    <a:pt x="292" y="236"/>
                  </a:lnTo>
                  <a:lnTo>
                    <a:pt x="342" y="236"/>
                  </a:lnTo>
                  <a:lnTo>
                    <a:pt x="356" y="188"/>
                  </a:lnTo>
                  <a:lnTo>
                    <a:pt x="372" y="236"/>
                  </a:lnTo>
                  <a:lnTo>
                    <a:pt x="420" y="236"/>
                  </a:lnTo>
                  <a:lnTo>
                    <a:pt x="380" y="264"/>
                  </a:lnTo>
                  <a:lnTo>
                    <a:pt x="396" y="310"/>
                  </a:lnTo>
                  <a:close/>
                  <a:moveTo>
                    <a:pt x="522" y="282"/>
                  </a:moveTo>
                  <a:lnTo>
                    <a:pt x="482" y="310"/>
                  </a:lnTo>
                  <a:lnTo>
                    <a:pt x="498" y="264"/>
                  </a:lnTo>
                  <a:lnTo>
                    <a:pt x="458" y="236"/>
                  </a:lnTo>
                  <a:lnTo>
                    <a:pt x="506" y="236"/>
                  </a:lnTo>
                  <a:lnTo>
                    <a:pt x="522" y="188"/>
                  </a:lnTo>
                  <a:lnTo>
                    <a:pt x="538" y="236"/>
                  </a:lnTo>
                  <a:lnTo>
                    <a:pt x="586" y="236"/>
                  </a:lnTo>
                  <a:lnTo>
                    <a:pt x="546" y="264"/>
                  </a:lnTo>
                  <a:lnTo>
                    <a:pt x="562" y="310"/>
                  </a:lnTo>
                  <a:lnTo>
                    <a:pt x="522" y="282"/>
                  </a:lnTo>
                  <a:close/>
                </a:path>
              </a:pathLst>
            </a:custGeom>
            <a:solidFill>
              <a:srgbClr val="C19A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sp>
        <p:nvSpPr>
          <p:cNvPr id="99" name="Freeform 179"/>
          <p:cNvSpPr>
            <a:spLocks/>
          </p:cNvSpPr>
          <p:nvPr userDrawn="1"/>
        </p:nvSpPr>
        <p:spPr bwMode="auto">
          <a:xfrm>
            <a:off x="948507" y="6276975"/>
            <a:ext cx="266700" cy="266700"/>
          </a:xfrm>
          <a:custGeom>
            <a:avLst/>
            <a:gdLst>
              <a:gd name="T0" fmla="*/ 152 w 168"/>
              <a:gd name="T1" fmla="*/ 0 h 168"/>
              <a:gd name="T2" fmla="*/ 152 w 168"/>
              <a:gd name="T3" fmla="*/ 0 h 168"/>
              <a:gd name="T4" fmla="*/ 158 w 168"/>
              <a:gd name="T5" fmla="*/ 2 h 168"/>
              <a:gd name="T6" fmla="*/ 164 w 168"/>
              <a:gd name="T7" fmla="*/ 6 h 168"/>
              <a:gd name="T8" fmla="*/ 166 w 168"/>
              <a:gd name="T9" fmla="*/ 10 h 168"/>
              <a:gd name="T10" fmla="*/ 168 w 168"/>
              <a:gd name="T11" fmla="*/ 16 h 168"/>
              <a:gd name="T12" fmla="*/ 168 w 168"/>
              <a:gd name="T13" fmla="*/ 152 h 168"/>
              <a:gd name="T14" fmla="*/ 168 w 168"/>
              <a:gd name="T15" fmla="*/ 152 h 168"/>
              <a:gd name="T16" fmla="*/ 166 w 168"/>
              <a:gd name="T17" fmla="*/ 158 h 168"/>
              <a:gd name="T18" fmla="*/ 164 w 168"/>
              <a:gd name="T19" fmla="*/ 164 h 168"/>
              <a:gd name="T20" fmla="*/ 158 w 168"/>
              <a:gd name="T21" fmla="*/ 166 h 168"/>
              <a:gd name="T22" fmla="*/ 152 w 168"/>
              <a:gd name="T23" fmla="*/ 168 h 168"/>
              <a:gd name="T24" fmla="*/ 16 w 168"/>
              <a:gd name="T25" fmla="*/ 168 h 168"/>
              <a:gd name="T26" fmla="*/ 16 w 168"/>
              <a:gd name="T27" fmla="*/ 168 h 168"/>
              <a:gd name="T28" fmla="*/ 10 w 168"/>
              <a:gd name="T29" fmla="*/ 166 h 168"/>
              <a:gd name="T30" fmla="*/ 6 w 168"/>
              <a:gd name="T31" fmla="*/ 164 h 168"/>
              <a:gd name="T32" fmla="*/ 2 w 168"/>
              <a:gd name="T33" fmla="*/ 158 h 168"/>
              <a:gd name="T34" fmla="*/ 0 w 168"/>
              <a:gd name="T35" fmla="*/ 152 h 168"/>
              <a:gd name="T36" fmla="*/ 0 w 168"/>
              <a:gd name="T37" fmla="*/ 16 h 168"/>
              <a:gd name="T38" fmla="*/ 0 w 168"/>
              <a:gd name="T39" fmla="*/ 16 h 168"/>
              <a:gd name="T40" fmla="*/ 2 w 168"/>
              <a:gd name="T41" fmla="*/ 10 h 168"/>
              <a:gd name="T42" fmla="*/ 6 w 168"/>
              <a:gd name="T43" fmla="*/ 6 h 168"/>
              <a:gd name="T44" fmla="*/ 10 w 168"/>
              <a:gd name="T45" fmla="*/ 2 h 168"/>
              <a:gd name="T46" fmla="*/ 16 w 168"/>
              <a:gd name="T47" fmla="*/ 0 h 168"/>
              <a:gd name="T48" fmla="*/ 152 w 168"/>
              <a:gd name="T49" fmla="*/ 0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8" h="168">
                <a:moveTo>
                  <a:pt x="152" y="0"/>
                </a:moveTo>
                <a:lnTo>
                  <a:pt x="152" y="0"/>
                </a:lnTo>
                <a:lnTo>
                  <a:pt x="158" y="2"/>
                </a:lnTo>
                <a:lnTo>
                  <a:pt x="164" y="6"/>
                </a:lnTo>
                <a:lnTo>
                  <a:pt x="166" y="10"/>
                </a:lnTo>
                <a:lnTo>
                  <a:pt x="168" y="16"/>
                </a:lnTo>
                <a:lnTo>
                  <a:pt x="168" y="152"/>
                </a:lnTo>
                <a:lnTo>
                  <a:pt x="168" y="152"/>
                </a:lnTo>
                <a:lnTo>
                  <a:pt x="166" y="158"/>
                </a:lnTo>
                <a:lnTo>
                  <a:pt x="164" y="164"/>
                </a:lnTo>
                <a:lnTo>
                  <a:pt x="158" y="166"/>
                </a:lnTo>
                <a:lnTo>
                  <a:pt x="152" y="168"/>
                </a:lnTo>
                <a:lnTo>
                  <a:pt x="16" y="168"/>
                </a:lnTo>
                <a:lnTo>
                  <a:pt x="16" y="168"/>
                </a:lnTo>
                <a:lnTo>
                  <a:pt x="10" y="166"/>
                </a:lnTo>
                <a:lnTo>
                  <a:pt x="6" y="164"/>
                </a:lnTo>
                <a:lnTo>
                  <a:pt x="2" y="158"/>
                </a:lnTo>
                <a:lnTo>
                  <a:pt x="0" y="152"/>
                </a:lnTo>
                <a:lnTo>
                  <a:pt x="0" y="16"/>
                </a:lnTo>
                <a:lnTo>
                  <a:pt x="0" y="16"/>
                </a:lnTo>
                <a:lnTo>
                  <a:pt x="2" y="10"/>
                </a:lnTo>
                <a:lnTo>
                  <a:pt x="6" y="6"/>
                </a:lnTo>
                <a:lnTo>
                  <a:pt x="10" y="2"/>
                </a:lnTo>
                <a:lnTo>
                  <a:pt x="16" y="0"/>
                </a:lnTo>
                <a:lnTo>
                  <a:pt x="15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100" name="Freeform 180"/>
          <p:cNvSpPr>
            <a:spLocks/>
          </p:cNvSpPr>
          <p:nvPr userDrawn="1"/>
        </p:nvSpPr>
        <p:spPr bwMode="auto">
          <a:xfrm>
            <a:off x="923108" y="6251575"/>
            <a:ext cx="317500" cy="317500"/>
          </a:xfrm>
          <a:custGeom>
            <a:avLst/>
            <a:gdLst>
              <a:gd name="T0" fmla="*/ 168 w 200"/>
              <a:gd name="T1" fmla="*/ 0 h 200"/>
              <a:gd name="T2" fmla="*/ 32 w 200"/>
              <a:gd name="T3" fmla="*/ 0 h 200"/>
              <a:gd name="T4" fmla="*/ 32 w 200"/>
              <a:gd name="T5" fmla="*/ 0 h 200"/>
              <a:gd name="T6" fmla="*/ 26 w 200"/>
              <a:gd name="T7" fmla="*/ 2 h 200"/>
              <a:gd name="T8" fmla="*/ 20 w 200"/>
              <a:gd name="T9" fmla="*/ 4 h 200"/>
              <a:gd name="T10" fmla="*/ 10 w 200"/>
              <a:gd name="T11" fmla="*/ 10 h 200"/>
              <a:gd name="T12" fmla="*/ 4 w 200"/>
              <a:gd name="T13" fmla="*/ 20 h 200"/>
              <a:gd name="T14" fmla="*/ 2 w 200"/>
              <a:gd name="T15" fmla="*/ 26 h 200"/>
              <a:gd name="T16" fmla="*/ 0 w 200"/>
              <a:gd name="T17" fmla="*/ 32 h 200"/>
              <a:gd name="T18" fmla="*/ 0 w 200"/>
              <a:gd name="T19" fmla="*/ 168 h 200"/>
              <a:gd name="T20" fmla="*/ 0 w 200"/>
              <a:gd name="T21" fmla="*/ 168 h 200"/>
              <a:gd name="T22" fmla="*/ 2 w 200"/>
              <a:gd name="T23" fmla="*/ 174 h 200"/>
              <a:gd name="T24" fmla="*/ 4 w 200"/>
              <a:gd name="T25" fmla="*/ 180 h 200"/>
              <a:gd name="T26" fmla="*/ 10 w 200"/>
              <a:gd name="T27" fmla="*/ 190 h 200"/>
              <a:gd name="T28" fmla="*/ 20 w 200"/>
              <a:gd name="T29" fmla="*/ 198 h 200"/>
              <a:gd name="T30" fmla="*/ 26 w 200"/>
              <a:gd name="T31" fmla="*/ 200 h 200"/>
              <a:gd name="T32" fmla="*/ 32 w 200"/>
              <a:gd name="T33" fmla="*/ 200 h 200"/>
              <a:gd name="T34" fmla="*/ 168 w 200"/>
              <a:gd name="T35" fmla="*/ 200 h 200"/>
              <a:gd name="T36" fmla="*/ 168 w 200"/>
              <a:gd name="T37" fmla="*/ 200 h 200"/>
              <a:gd name="T38" fmla="*/ 174 w 200"/>
              <a:gd name="T39" fmla="*/ 200 h 200"/>
              <a:gd name="T40" fmla="*/ 180 w 200"/>
              <a:gd name="T41" fmla="*/ 198 h 200"/>
              <a:gd name="T42" fmla="*/ 190 w 200"/>
              <a:gd name="T43" fmla="*/ 190 h 200"/>
              <a:gd name="T44" fmla="*/ 198 w 200"/>
              <a:gd name="T45" fmla="*/ 180 h 200"/>
              <a:gd name="T46" fmla="*/ 200 w 200"/>
              <a:gd name="T47" fmla="*/ 174 h 200"/>
              <a:gd name="T48" fmla="*/ 200 w 200"/>
              <a:gd name="T49" fmla="*/ 168 h 200"/>
              <a:gd name="T50" fmla="*/ 200 w 200"/>
              <a:gd name="T51" fmla="*/ 32 h 200"/>
              <a:gd name="T52" fmla="*/ 200 w 200"/>
              <a:gd name="T53" fmla="*/ 32 h 200"/>
              <a:gd name="T54" fmla="*/ 200 w 200"/>
              <a:gd name="T55" fmla="*/ 26 h 200"/>
              <a:gd name="T56" fmla="*/ 198 w 200"/>
              <a:gd name="T57" fmla="*/ 20 h 200"/>
              <a:gd name="T58" fmla="*/ 190 w 200"/>
              <a:gd name="T59" fmla="*/ 10 h 200"/>
              <a:gd name="T60" fmla="*/ 180 w 200"/>
              <a:gd name="T61" fmla="*/ 4 h 200"/>
              <a:gd name="T62" fmla="*/ 174 w 200"/>
              <a:gd name="T63" fmla="*/ 2 h 200"/>
              <a:gd name="T64" fmla="*/ 168 w 200"/>
              <a:gd name="T65" fmla="*/ 0 h 200"/>
              <a:gd name="T66" fmla="*/ 168 w 200"/>
              <a:gd name="T67" fmla="*/ 0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0" h="200">
                <a:moveTo>
                  <a:pt x="168" y="0"/>
                </a:moveTo>
                <a:lnTo>
                  <a:pt x="32" y="0"/>
                </a:lnTo>
                <a:lnTo>
                  <a:pt x="32" y="0"/>
                </a:lnTo>
                <a:lnTo>
                  <a:pt x="26" y="2"/>
                </a:lnTo>
                <a:lnTo>
                  <a:pt x="20" y="4"/>
                </a:lnTo>
                <a:lnTo>
                  <a:pt x="10" y="10"/>
                </a:lnTo>
                <a:lnTo>
                  <a:pt x="4" y="20"/>
                </a:lnTo>
                <a:lnTo>
                  <a:pt x="2" y="26"/>
                </a:lnTo>
                <a:lnTo>
                  <a:pt x="0" y="32"/>
                </a:lnTo>
                <a:lnTo>
                  <a:pt x="0" y="168"/>
                </a:lnTo>
                <a:lnTo>
                  <a:pt x="0" y="168"/>
                </a:lnTo>
                <a:lnTo>
                  <a:pt x="2" y="174"/>
                </a:lnTo>
                <a:lnTo>
                  <a:pt x="4" y="180"/>
                </a:lnTo>
                <a:lnTo>
                  <a:pt x="10" y="190"/>
                </a:lnTo>
                <a:lnTo>
                  <a:pt x="20" y="198"/>
                </a:lnTo>
                <a:lnTo>
                  <a:pt x="26" y="200"/>
                </a:lnTo>
                <a:lnTo>
                  <a:pt x="32" y="200"/>
                </a:lnTo>
                <a:lnTo>
                  <a:pt x="168" y="200"/>
                </a:lnTo>
                <a:lnTo>
                  <a:pt x="168" y="200"/>
                </a:lnTo>
                <a:lnTo>
                  <a:pt x="174" y="200"/>
                </a:lnTo>
                <a:lnTo>
                  <a:pt x="180" y="198"/>
                </a:lnTo>
                <a:lnTo>
                  <a:pt x="190" y="190"/>
                </a:lnTo>
                <a:lnTo>
                  <a:pt x="198" y="180"/>
                </a:lnTo>
                <a:lnTo>
                  <a:pt x="200" y="174"/>
                </a:lnTo>
                <a:lnTo>
                  <a:pt x="200" y="168"/>
                </a:lnTo>
                <a:lnTo>
                  <a:pt x="200" y="32"/>
                </a:lnTo>
                <a:lnTo>
                  <a:pt x="200" y="32"/>
                </a:lnTo>
                <a:lnTo>
                  <a:pt x="200" y="26"/>
                </a:lnTo>
                <a:lnTo>
                  <a:pt x="198" y="20"/>
                </a:lnTo>
                <a:lnTo>
                  <a:pt x="190" y="10"/>
                </a:lnTo>
                <a:lnTo>
                  <a:pt x="180" y="4"/>
                </a:lnTo>
                <a:lnTo>
                  <a:pt x="174" y="2"/>
                </a:lnTo>
                <a:lnTo>
                  <a:pt x="168" y="0"/>
                </a:lnTo>
                <a:lnTo>
                  <a:pt x="16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Tree>
    <p:extLst>
      <p:ext uri="{BB962C8B-B14F-4D97-AF65-F5344CB8AC3E}">
        <p14:creationId xmlns:p14="http://schemas.microsoft.com/office/powerpoint/2010/main" val="10830542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xmlns:p14="http://schemas.microsoft.com/office/powerpoint/2010/mai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Rectangle 2"/>
          <p:cNvSpPr/>
          <p:nvPr/>
        </p:nvSpPr>
        <p:spPr>
          <a:xfrm>
            <a:off x="9369293" y="87086"/>
            <a:ext cx="2659309" cy="118603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p:nvGrpSpPr>
        <p:grpSpPr>
          <a:xfrm>
            <a:off x="9369293" y="404949"/>
            <a:ext cx="2402496" cy="1184447"/>
            <a:chOff x="1746251" y="1371600"/>
            <a:chExt cx="5705475" cy="2819400"/>
          </a:xfrm>
        </p:grpSpPr>
        <p:sp>
          <p:nvSpPr>
            <p:cNvPr id="7" name="Freeform 96"/>
            <p:cNvSpPr>
              <a:spLocks/>
            </p:cNvSpPr>
            <p:nvPr/>
          </p:nvSpPr>
          <p:spPr bwMode="auto">
            <a:xfrm>
              <a:off x="3660777" y="1651002"/>
              <a:ext cx="1905000" cy="1625598"/>
            </a:xfrm>
            <a:custGeom>
              <a:avLst/>
              <a:gdLst>
                <a:gd name="T0" fmla="*/ 570 w 1200"/>
                <a:gd name="T1" fmla="*/ 2 h 1024"/>
                <a:gd name="T2" fmla="*/ 654 w 1200"/>
                <a:gd name="T3" fmla="*/ 2 h 1024"/>
                <a:gd name="T4" fmla="*/ 730 w 1200"/>
                <a:gd name="T5" fmla="*/ 12 h 1024"/>
                <a:gd name="T6" fmla="*/ 796 w 1200"/>
                <a:gd name="T7" fmla="*/ 30 h 1024"/>
                <a:gd name="T8" fmla="*/ 854 w 1200"/>
                <a:gd name="T9" fmla="*/ 50 h 1024"/>
                <a:gd name="T10" fmla="*/ 882 w 1200"/>
                <a:gd name="T11" fmla="*/ 60 h 1024"/>
                <a:gd name="T12" fmla="*/ 932 w 1200"/>
                <a:gd name="T13" fmla="*/ 86 h 1024"/>
                <a:gd name="T14" fmla="*/ 996 w 1200"/>
                <a:gd name="T15" fmla="*/ 128 h 1024"/>
                <a:gd name="T16" fmla="*/ 1034 w 1200"/>
                <a:gd name="T17" fmla="*/ 160 h 1024"/>
                <a:gd name="T18" fmla="*/ 1098 w 1200"/>
                <a:gd name="T19" fmla="*/ 230 h 1024"/>
                <a:gd name="T20" fmla="*/ 1148 w 1200"/>
                <a:gd name="T21" fmla="*/ 308 h 1024"/>
                <a:gd name="T22" fmla="*/ 1182 w 1200"/>
                <a:gd name="T23" fmla="*/ 396 h 1024"/>
                <a:gd name="T24" fmla="*/ 1200 w 1200"/>
                <a:gd name="T25" fmla="*/ 496 h 1024"/>
                <a:gd name="T26" fmla="*/ 1200 w 1200"/>
                <a:gd name="T27" fmla="*/ 522 h 1024"/>
                <a:gd name="T28" fmla="*/ 1196 w 1200"/>
                <a:gd name="T29" fmla="*/ 574 h 1024"/>
                <a:gd name="T30" fmla="*/ 1186 w 1200"/>
                <a:gd name="T31" fmla="*/ 622 h 1024"/>
                <a:gd name="T32" fmla="*/ 1162 w 1200"/>
                <a:gd name="T33" fmla="*/ 690 h 1024"/>
                <a:gd name="T34" fmla="*/ 1140 w 1200"/>
                <a:gd name="T35" fmla="*/ 732 h 1024"/>
                <a:gd name="T36" fmla="*/ 1088 w 1200"/>
                <a:gd name="T37" fmla="*/ 808 h 1024"/>
                <a:gd name="T38" fmla="*/ 1056 w 1200"/>
                <a:gd name="T39" fmla="*/ 844 h 1024"/>
                <a:gd name="T40" fmla="*/ 982 w 1200"/>
                <a:gd name="T41" fmla="*/ 906 h 1024"/>
                <a:gd name="T42" fmla="*/ 938 w 1200"/>
                <a:gd name="T43" fmla="*/ 936 h 1024"/>
                <a:gd name="T44" fmla="*/ 888 w 1200"/>
                <a:gd name="T45" fmla="*/ 962 h 1024"/>
                <a:gd name="T46" fmla="*/ 832 w 1200"/>
                <a:gd name="T47" fmla="*/ 984 h 1024"/>
                <a:gd name="T48" fmla="*/ 770 w 1200"/>
                <a:gd name="T49" fmla="*/ 1004 h 1024"/>
                <a:gd name="T50" fmla="*/ 704 w 1200"/>
                <a:gd name="T51" fmla="*/ 1016 h 1024"/>
                <a:gd name="T52" fmla="*/ 632 w 1200"/>
                <a:gd name="T53" fmla="*/ 1024 h 1024"/>
                <a:gd name="T54" fmla="*/ 588 w 1200"/>
                <a:gd name="T55" fmla="*/ 1024 h 1024"/>
                <a:gd name="T56" fmla="*/ 508 w 1200"/>
                <a:gd name="T57" fmla="*/ 1018 h 1024"/>
                <a:gd name="T58" fmla="*/ 438 w 1200"/>
                <a:gd name="T59" fmla="*/ 1006 h 1024"/>
                <a:gd name="T60" fmla="*/ 376 w 1200"/>
                <a:gd name="T61" fmla="*/ 986 h 1024"/>
                <a:gd name="T62" fmla="*/ 348 w 1200"/>
                <a:gd name="T63" fmla="*/ 976 h 1024"/>
                <a:gd name="T64" fmla="*/ 296 w 1200"/>
                <a:gd name="T65" fmla="*/ 954 h 1024"/>
                <a:gd name="T66" fmla="*/ 248 w 1200"/>
                <a:gd name="T67" fmla="*/ 926 h 1024"/>
                <a:gd name="T68" fmla="*/ 206 w 1200"/>
                <a:gd name="T69" fmla="*/ 898 h 1024"/>
                <a:gd name="T70" fmla="*/ 168 w 1200"/>
                <a:gd name="T71" fmla="*/ 866 h 1024"/>
                <a:gd name="T72" fmla="*/ 102 w 1200"/>
                <a:gd name="T73" fmla="*/ 798 h 1024"/>
                <a:gd name="T74" fmla="*/ 50 w 1200"/>
                <a:gd name="T75" fmla="*/ 718 h 1024"/>
                <a:gd name="T76" fmla="*/ 32 w 1200"/>
                <a:gd name="T77" fmla="*/ 676 h 1024"/>
                <a:gd name="T78" fmla="*/ 16 w 1200"/>
                <a:gd name="T79" fmla="*/ 630 h 1024"/>
                <a:gd name="T80" fmla="*/ 6 w 1200"/>
                <a:gd name="T81" fmla="*/ 582 h 1024"/>
                <a:gd name="T82" fmla="*/ 2 w 1200"/>
                <a:gd name="T83" fmla="*/ 532 h 1024"/>
                <a:gd name="T84" fmla="*/ 0 w 1200"/>
                <a:gd name="T85" fmla="*/ 506 h 1024"/>
                <a:gd name="T86" fmla="*/ 4 w 1200"/>
                <a:gd name="T87" fmla="*/ 454 h 1024"/>
                <a:gd name="T88" fmla="*/ 14 w 1200"/>
                <a:gd name="T89" fmla="*/ 404 h 1024"/>
                <a:gd name="T90" fmla="*/ 28 w 1200"/>
                <a:gd name="T91" fmla="*/ 358 h 1024"/>
                <a:gd name="T92" fmla="*/ 46 w 1200"/>
                <a:gd name="T93" fmla="*/ 316 h 1024"/>
                <a:gd name="T94" fmla="*/ 82 w 1200"/>
                <a:gd name="T95" fmla="*/ 254 h 1024"/>
                <a:gd name="T96" fmla="*/ 144 w 1200"/>
                <a:gd name="T97" fmla="*/ 182 h 1024"/>
                <a:gd name="T98" fmla="*/ 178 w 1200"/>
                <a:gd name="T99" fmla="*/ 150 h 1024"/>
                <a:gd name="T100" fmla="*/ 262 w 1200"/>
                <a:gd name="T101" fmla="*/ 90 h 1024"/>
                <a:gd name="T102" fmla="*/ 310 w 1200"/>
                <a:gd name="T103" fmla="*/ 64 h 1024"/>
                <a:gd name="T104" fmla="*/ 364 w 1200"/>
                <a:gd name="T105" fmla="*/ 42 h 1024"/>
                <a:gd name="T106" fmla="*/ 424 w 1200"/>
                <a:gd name="T107" fmla="*/ 24 h 1024"/>
                <a:gd name="T108" fmla="*/ 492 w 1200"/>
                <a:gd name="T109" fmla="*/ 10 h 1024"/>
                <a:gd name="T110" fmla="*/ 570 w 1200"/>
                <a:gd name="T111" fmla="*/ 2 h 1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00" h="1024">
                  <a:moveTo>
                    <a:pt x="570" y="2"/>
                  </a:moveTo>
                  <a:lnTo>
                    <a:pt x="570" y="2"/>
                  </a:lnTo>
                  <a:lnTo>
                    <a:pt x="612" y="0"/>
                  </a:lnTo>
                  <a:lnTo>
                    <a:pt x="654" y="2"/>
                  </a:lnTo>
                  <a:lnTo>
                    <a:pt x="692" y="6"/>
                  </a:lnTo>
                  <a:lnTo>
                    <a:pt x="730" y="12"/>
                  </a:lnTo>
                  <a:lnTo>
                    <a:pt x="764" y="20"/>
                  </a:lnTo>
                  <a:lnTo>
                    <a:pt x="796" y="30"/>
                  </a:lnTo>
                  <a:lnTo>
                    <a:pt x="826" y="38"/>
                  </a:lnTo>
                  <a:lnTo>
                    <a:pt x="854" y="50"/>
                  </a:lnTo>
                  <a:lnTo>
                    <a:pt x="854" y="50"/>
                  </a:lnTo>
                  <a:lnTo>
                    <a:pt x="882" y="60"/>
                  </a:lnTo>
                  <a:lnTo>
                    <a:pt x="908" y="72"/>
                  </a:lnTo>
                  <a:lnTo>
                    <a:pt x="932" y="86"/>
                  </a:lnTo>
                  <a:lnTo>
                    <a:pt x="954" y="100"/>
                  </a:lnTo>
                  <a:lnTo>
                    <a:pt x="996" y="128"/>
                  </a:lnTo>
                  <a:lnTo>
                    <a:pt x="1034" y="160"/>
                  </a:lnTo>
                  <a:lnTo>
                    <a:pt x="1034" y="160"/>
                  </a:lnTo>
                  <a:lnTo>
                    <a:pt x="1068" y="194"/>
                  </a:lnTo>
                  <a:lnTo>
                    <a:pt x="1098" y="230"/>
                  </a:lnTo>
                  <a:lnTo>
                    <a:pt x="1126" y="268"/>
                  </a:lnTo>
                  <a:lnTo>
                    <a:pt x="1148" y="308"/>
                  </a:lnTo>
                  <a:lnTo>
                    <a:pt x="1168" y="352"/>
                  </a:lnTo>
                  <a:lnTo>
                    <a:pt x="1182" y="396"/>
                  </a:lnTo>
                  <a:lnTo>
                    <a:pt x="1194" y="444"/>
                  </a:lnTo>
                  <a:lnTo>
                    <a:pt x="1200" y="496"/>
                  </a:lnTo>
                  <a:lnTo>
                    <a:pt x="1200" y="496"/>
                  </a:lnTo>
                  <a:lnTo>
                    <a:pt x="1200" y="522"/>
                  </a:lnTo>
                  <a:lnTo>
                    <a:pt x="1200" y="548"/>
                  </a:lnTo>
                  <a:lnTo>
                    <a:pt x="1196" y="574"/>
                  </a:lnTo>
                  <a:lnTo>
                    <a:pt x="1192" y="598"/>
                  </a:lnTo>
                  <a:lnTo>
                    <a:pt x="1186" y="622"/>
                  </a:lnTo>
                  <a:lnTo>
                    <a:pt x="1178" y="646"/>
                  </a:lnTo>
                  <a:lnTo>
                    <a:pt x="1162" y="690"/>
                  </a:lnTo>
                  <a:lnTo>
                    <a:pt x="1162" y="690"/>
                  </a:lnTo>
                  <a:lnTo>
                    <a:pt x="1140" y="732"/>
                  </a:lnTo>
                  <a:lnTo>
                    <a:pt x="1116" y="772"/>
                  </a:lnTo>
                  <a:lnTo>
                    <a:pt x="1088" y="808"/>
                  </a:lnTo>
                  <a:lnTo>
                    <a:pt x="1056" y="844"/>
                  </a:lnTo>
                  <a:lnTo>
                    <a:pt x="1056" y="844"/>
                  </a:lnTo>
                  <a:lnTo>
                    <a:pt x="1022" y="876"/>
                  </a:lnTo>
                  <a:lnTo>
                    <a:pt x="982" y="906"/>
                  </a:lnTo>
                  <a:lnTo>
                    <a:pt x="960" y="922"/>
                  </a:lnTo>
                  <a:lnTo>
                    <a:pt x="938" y="936"/>
                  </a:lnTo>
                  <a:lnTo>
                    <a:pt x="914" y="950"/>
                  </a:lnTo>
                  <a:lnTo>
                    <a:pt x="888" y="962"/>
                  </a:lnTo>
                  <a:lnTo>
                    <a:pt x="860" y="974"/>
                  </a:lnTo>
                  <a:lnTo>
                    <a:pt x="832" y="984"/>
                  </a:lnTo>
                  <a:lnTo>
                    <a:pt x="802" y="994"/>
                  </a:lnTo>
                  <a:lnTo>
                    <a:pt x="770" y="1004"/>
                  </a:lnTo>
                  <a:lnTo>
                    <a:pt x="738" y="1010"/>
                  </a:lnTo>
                  <a:lnTo>
                    <a:pt x="704" y="1016"/>
                  </a:lnTo>
                  <a:lnTo>
                    <a:pt x="668" y="1020"/>
                  </a:lnTo>
                  <a:lnTo>
                    <a:pt x="632" y="1024"/>
                  </a:lnTo>
                  <a:lnTo>
                    <a:pt x="632" y="1024"/>
                  </a:lnTo>
                  <a:lnTo>
                    <a:pt x="588" y="1024"/>
                  </a:lnTo>
                  <a:lnTo>
                    <a:pt x="548" y="1022"/>
                  </a:lnTo>
                  <a:lnTo>
                    <a:pt x="508" y="1018"/>
                  </a:lnTo>
                  <a:lnTo>
                    <a:pt x="472" y="1012"/>
                  </a:lnTo>
                  <a:lnTo>
                    <a:pt x="438" y="1006"/>
                  </a:lnTo>
                  <a:lnTo>
                    <a:pt x="406" y="996"/>
                  </a:lnTo>
                  <a:lnTo>
                    <a:pt x="376" y="986"/>
                  </a:lnTo>
                  <a:lnTo>
                    <a:pt x="348" y="976"/>
                  </a:lnTo>
                  <a:lnTo>
                    <a:pt x="348" y="976"/>
                  </a:lnTo>
                  <a:lnTo>
                    <a:pt x="320" y="966"/>
                  </a:lnTo>
                  <a:lnTo>
                    <a:pt x="296" y="954"/>
                  </a:lnTo>
                  <a:lnTo>
                    <a:pt x="270" y="940"/>
                  </a:lnTo>
                  <a:lnTo>
                    <a:pt x="248" y="926"/>
                  </a:lnTo>
                  <a:lnTo>
                    <a:pt x="226" y="912"/>
                  </a:lnTo>
                  <a:lnTo>
                    <a:pt x="206" y="898"/>
                  </a:lnTo>
                  <a:lnTo>
                    <a:pt x="168" y="866"/>
                  </a:lnTo>
                  <a:lnTo>
                    <a:pt x="168" y="866"/>
                  </a:lnTo>
                  <a:lnTo>
                    <a:pt x="134" y="832"/>
                  </a:lnTo>
                  <a:lnTo>
                    <a:pt x="102" y="798"/>
                  </a:lnTo>
                  <a:lnTo>
                    <a:pt x="74" y="760"/>
                  </a:lnTo>
                  <a:lnTo>
                    <a:pt x="50" y="718"/>
                  </a:lnTo>
                  <a:lnTo>
                    <a:pt x="40" y="698"/>
                  </a:lnTo>
                  <a:lnTo>
                    <a:pt x="32" y="676"/>
                  </a:lnTo>
                  <a:lnTo>
                    <a:pt x="24" y="654"/>
                  </a:lnTo>
                  <a:lnTo>
                    <a:pt x="16" y="630"/>
                  </a:lnTo>
                  <a:lnTo>
                    <a:pt x="10" y="608"/>
                  </a:lnTo>
                  <a:lnTo>
                    <a:pt x="6" y="582"/>
                  </a:lnTo>
                  <a:lnTo>
                    <a:pt x="2" y="558"/>
                  </a:lnTo>
                  <a:lnTo>
                    <a:pt x="2" y="532"/>
                  </a:lnTo>
                  <a:lnTo>
                    <a:pt x="2" y="532"/>
                  </a:lnTo>
                  <a:lnTo>
                    <a:pt x="0" y="506"/>
                  </a:lnTo>
                  <a:lnTo>
                    <a:pt x="2" y="478"/>
                  </a:lnTo>
                  <a:lnTo>
                    <a:pt x="4" y="454"/>
                  </a:lnTo>
                  <a:lnTo>
                    <a:pt x="8" y="428"/>
                  </a:lnTo>
                  <a:lnTo>
                    <a:pt x="14" y="404"/>
                  </a:lnTo>
                  <a:lnTo>
                    <a:pt x="20" y="382"/>
                  </a:lnTo>
                  <a:lnTo>
                    <a:pt x="28" y="358"/>
                  </a:lnTo>
                  <a:lnTo>
                    <a:pt x="36" y="336"/>
                  </a:lnTo>
                  <a:lnTo>
                    <a:pt x="46" y="316"/>
                  </a:lnTo>
                  <a:lnTo>
                    <a:pt x="58" y="294"/>
                  </a:lnTo>
                  <a:lnTo>
                    <a:pt x="82" y="254"/>
                  </a:lnTo>
                  <a:lnTo>
                    <a:pt x="112" y="218"/>
                  </a:lnTo>
                  <a:lnTo>
                    <a:pt x="144" y="182"/>
                  </a:lnTo>
                  <a:lnTo>
                    <a:pt x="144" y="182"/>
                  </a:lnTo>
                  <a:lnTo>
                    <a:pt x="178" y="150"/>
                  </a:lnTo>
                  <a:lnTo>
                    <a:pt x="218" y="118"/>
                  </a:lnTo>
                  <a:lnTo>
                    <a:pt x="262" y="90"/>
                  </a:lnTo>
                  <a:lnTo>
                    <a:pt x="310" y="64"/>
                  </a:lnTo>
                  <a:lnTo>
                    <a:pt x="310" y="64"/>
                  </a:lnTo>
                  <a:lnTo>
                    <a:pt x="336" y="52"/>
                  </a:lnTo>
                  <a:lnTo>
                    <a:pt x="364" y="42"/>
                  </a:lnTo>
                  <a:lnTo>
                    <a:pt x="392" y="32"/>
                  </a:lnTo>
                  <a:lnTo>
                    <a:pt x="424" y="24"/>
                  </a:lnTo>
                  <a:lnTo>
                    <a:pt x="456" y="16"/>
                  </a:lnTo>
                  <a:lnTo>
                    <a:pt x="492" y="10"/>
                  </a:lnTo>
                  <a:lnTo>
                    <a:pt x="530" y="4"/>
                  </a:lnTo>
                  <a:lnTo>
                    <a:pt x="570" y="2"/>
                  </a:lnTo>
                  <a:lnTo>
                    <a:pt x="570" y="2"/>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 name="Freeform 97"/>
            <p:cNvSpPr>
              <a:spLocks noEditPoints="1"/>
            </p:cNvSpPr>
            <p:nvPr/>
          </p:nvSpPr>
          <p:spPr bwMode="auto">
            <a:xfrm>
              <a:off x="1746251" y="1666876"/>
              <a:ext cx="1768476" cy="1600198"/>
            </a:xfrm>
            <a:custGeom>
              <a:avLst/>
              <a:gdLst>
                <a:gd name="T0" fmla="*/ 0 w 1114"/>
                <a:gd name="T1" fmla="*/ 1008 h 1008"/>
                <a:gd name="T2" fmla="*/ 0 w 1114"/>
                <a:gd name="T3" fmla="*/ 254 h 1008"/>
                <a:gd name="T4" fmla="*/ 2 w 1114"/>
                <a:gd name="T5" fmla="*/ 2 h 1008"/>
                <a:gd name="T6" fmla="*/ 278 w 1114"/>
                <a:gd name="T7" fmla="*/ 0 h 1008"/>
                <a:gd name="T8" fmla="*/ 456 w 1114"/>
                <a:gd name="T9" fmla="*/ 4 h 1008"/>
                <a:gd name="T10" fmla="*/ 618 w 1114"/>
                <a:gd name="T11" fmla="*/ 18 h 1008"/>
                <a:gd name="T12" fmla="*/ 688 w 1114"/>
                <a:gd name="T13" fmla="*/ 30 h 1008"/>
                <a:gd name="T14" fmla="*/ 730 w 1114"/>
                <a:gd name="T15" fmla="*/ 40 h 1008"/>
                <a:gd name="T16" fmla="*/ 806 w 1114"/>
                <a:gd name="T17" fmla="*/ 68 h 1008"/>
                <a:gd name="T18" fmla="*/ 840 w 1114"/>
                <a:gd name="T19" fmla="*/ 84 h 1008"/>
                <a:gd name="T20" fmla="*/ 900 w 1114"/>
                <a:gd name="T21" fmla="*/ 120 h 1008"/>
                <a:gd name="T22" fmla="*/ 954 w 1114"/>
                <a:gd name="T23" fmla="*/ 162 h 1008"/>
                <a:gd name="T24" fmla="*/ 1002 w 1114"/>
                <a:gd name="T25" fmla="*/ 206 h 1008"/>
                <a:gd name="T26" fmla="*/ 1042 w 1114"/>
                <a:gd name="T27" fmla="*/ 256 h 1008"/>
                <a:gd name="T28" fmla="*/ 1072 w 1114"/>
                <a:gd name="T29" fmla="*/ 312 h 1008"/>
                <a:gd name="T30" fmla="*/ 1094 w 1114"/>
                <a:gd name="T31" fmla="*/ 372 h 1008"/>
                <a:gd name="T32" fmla="*/ 1108 w 1114"/>
                <a:gd name="T33" fmla="*/ 436 h 1008"/>
                <a:gd name="T34" fmla="*/ 1114 w 1114"/>
                <a:gd name="T35" fmla="*/ 506 h 1008"/>
                <a:gd name="T36" fmla="*/ 1112 w 1114"/>
                <a:gd name="T37" fmla="*/ 540 h 1008"/>
                <a:gd name="T38" fmla="*/ 1102 w 1114"/>
                <a:gd name="T39" fmla="*/ 608 h 1008"/>
                <a:gd name="T40" fmla="*/ 1084 w 1114"/>
                <a:gd name="T41" fmla="*/ 670 h 1008"/>
                <a:gd name="T42" fmla="*/ 1058 w 1114"/>
                <a:gd name="T43" fmla="*/ 726 h 1008"/>
                <a:gd name="T44" fmla="*/ 1022 w 1114"/>
                <a:gd name="T45" fmla="*/ 780 h 1008"/>
                <a:gd name="T46" fmla="*/ 978 w 1114"/>
                <a:gd name="T47" fmla="*/ 828 h 1008"/>
                <a:gd name="T48" fmla="*/ 928 w 1114"/>
                <a:gd name="T49" fmla="*/ 870 h 1008"/>
                <a:gd name="T50" fmla="*/ 870 w 1114"/>
                <a:gd name="T51" fmla="*/ 908 h 1008"/>
                <a:gd name="T52" fmla="*/ 838 w 1114"/>
                <a:gd name="T53" fmla="*/ 926 h 1008"/>
                <a:gd name="T54" fmla="*/ 768 w 1114"/>
                <a:gd name="T55" fmla="*/ 958 h 1008"/>
                <a:gd name="T56" fmla="*/ 686 w 1114"/>
                <a:gd name="T57" fmla="*/ 980 h 1008"/>
                <a:gd name="T58" fmla="*/ 650 w 1114"/>
                <a:gd name="T59" fmla="*/ 988 h 1008"/>
                <a:gd name="T60" fmla="*/ 538 w 1114"/>
                <a:gd name="T61" fmla="*/ 1002 h 1008"/>
                <a:gd name="T62" fmla="*/ 368 w 1114"/>
                <a:gd name="T63" fmla="*/ 1008 h 1008"/>
                <a:gd name="T64" fmla="*/ 188 w 1114"/>
                <a:gd name="T65" fmla="*/ 1008 h 1008"/>
                <a:gd name="T66" fmla="*/ 0 w 1114"/>
                <a:gd name="T67" fmla="*/ 1008 h 1008"/>
                <a:gd name="T68" fmla="*/ 416 w 1114"/>
                <a:gd name="T69" fmla="*/ 312 h 1008"/>
                <a:gd name="T70" fmla="*/ 416 w 1114"/>
                <a:gd name="T71" fmla="*/ 700 h 1008"/>
                <a:gd name="T72" fmla="*/ 484 w 1114"/>
                <a:gd name="T73" fmla="*/ 698 h 1008"/>
                <a:gd name="T74" fmla="*/ 542 w 1114"/>
                <a:gd name="T75" fmla="*/ 688 h 1008"/>
                <a:gd name="T76" fmla="*/ 590 w 1114"/>
                <a:gd name="T77" fmla="*/ 672 h 1008"/>
                <a:gd name="T78" fmla="*/ 626 w 1114"/>
                <a:gd name="T79" fmla="*/ 648 h 1008"/>
                <a:gd name="T80" fmla="*/ 654 w 1114"/>
                <a:gd name="T81" fmla="*/ 620 h 1008"/>
                <a:gd name="T82" fmla="*/ 674 w 1114"/>
                <a:gd name="T83" fmla="*/ 586 h 1008"/>
                <a:gd name="T84" fmla="*/ 684 w 1114"/>
                <a:gd name="T85" fmla="*/ 548 h 1008"/>
                <a:gd name="T86" fmla="*/ 688 w 1114"/>
                <a:gd name="T87" fmla="*/ 506 h 1008"/>
                <a:gd name="T88" fmla="*/ 688 w 1114"/>
                <a:gd name="T89" fmla="*/ 484 h 1008"/>
                <a:gd name="T90" fmla="*/ 680 w 1114"/>
                <a:gd name="T91" fmla="*/ 444 h 1008"/>
                <a:gd name="T92" fmla="*/ 666 w 1114"/>
                <a:gd name="T93" fmla="*/ 408 h 1008"/>
                <a:gd name="T94" fmla="*/ 644 w 1114"/>
                <a:gd name="T95" fmla="*/ 376 h 1008"/>
                <a:gd name="T96" fmla="*/ 612 w 1114"/>
                <a:gd name="T97" fmla="*/ 350 h 1008"/>
                <a:gd name="T98" fmla="*/ 570 w 1114"/>
                <a:gd name="T99" fmla="*/ 330 h 1008"/>
                <a:gd name="T100" fmla="*/ 518 w 1114"/>
                <a:gd name="T101" fmla="*/ 316 h 1008"/>
                <a:gd name="T102" fmla="*/ 454 w 1114"/>
                <a:gd name="T103" fmla="*/ 310 h 1008"/>
                <a:gd name="T104" fmla="*/ 418 w 1114"/>
                <a:gd name="T105" fmla="*/ 310 h 1008"/>
                <a:gd name="T106" fmla="*/ 416 w 1114"/>
                <a:gd name="T107" fmla="*/ 312 h 10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114" h="1008">
                  <a:moveTo>
                    <a:pt x="0" y="1008"/>
                  </a:moveTo>
                  <a:lnTo>
                    <a:pt x="0" y="1008"/>
                  </a:lnTo>
                  <a:lnTo>
                    <a:pt x="0" y="504"/>
                  </a:lnTo>
                  <a:lnTo>
                    <a:pt x="0" y="254"/>
                  </a:lnTo>
                  <a:lnTo>
                    <a:pt x="2" y="2"/>
                  </a:lnTo>
                  <a:lnTo>
                    <a:pt x="2" y="2"/>
                  </a:lnTo>
                  <a:lnTo>
                    <a:pt x="186" y="2"/>
                  </a:lnTo>
                  <a:lnTo>
                    <a:pt x="278" y="0"/>
                  </a:lnTo>
                  <a:lnTo>
                    <a:pt x="368" y="2"/>
                  </a:lnTo>
                  <a:lnTo>
                    <a:pt x="456" y="4"/>
                  </a:lnTo>
                  <a:lnTo>
                    <a:pt x="540" y="10"/>
                  </a:lnTo>
                  <a:lnTo>
                    <a:pt x="618" y="18"/>
                  </a:lnTo>
                  <a:lnTo>
                    <a:pt x="654" y="22"/>
                  </a:lnTo>
                  <a:lnTo>
                    <a:pt x="688" y="30"/>
                  </a:lnTo>
                  <a:lnTo>
                    <a:pt x="688" y="30"/>
                  </a:lnTo>
                  <a:lnTo>
                    <a:pt x="730" y="40"/>
                  </a:lnTo>
                  <a:lnTo>
                    <a:pt x="770" y="52"/>
                  </a:lnTo>
                  <a:lnTo>
                    <a:pt x="806" y="68"/>
                  </a:lnTo>
                  <a:lnTo>
                    <a:pt x="840" y="84"/>
                  </a:lnTo>
                  <a:lnTo>
                    <a:pt x="840" y="84"/>
                  </a:lnTo>
                  <a:lnTo>
                    <a:pt x="872" y="102"/>
                  </a:lnTo>
                  <a:lnTo>
                    <a:pt x="900" y="120"/>
                  </a:lnTo>
                  <a:lnTo>
                    <a:pt x="928" y="140"/>
                  </a:lnTo>
                  <a:lnTo>
                    <a:pt x="954" y="162"/>
                  </a:lnTo>
                  <a:lnTo>
                    <a:pt x="980" y="184"/>
                  </a:lnTo>
                  <a:lnTo>
                    <a:pt x="1002" y="206"/>
                  </a:lnTo>
                  <a:lnTo>
                    <a:pt x="1022" y="232"/>
                  </a:lnTo>
                  <a:lnTo>
                    <a:pt x="1042" y="256"/>
                  </a:lnTo>
                  <a:lnTo>
                    <a:pt x="1058" y="284"/>
                  </a:lnTo>
                  <a:lnTo>
                    <a:pt x="1072" y="312"/>
                  </a:lnTo>
                  <a:lnTo>
                    <a:pt x="1084" y="340"/>
                  </a:lnTo>
                  <a:lnTo>
                    <a:pt x="1094" y="372"/>
                  </a:lnTo>
                  <a:lnTo>
                    <a:pt x="1102" y="404"/>
                  </a:lnTo>
                  <a:lnTo>
                    <a:pt x="1108" y="436"/>
                  </a:lnTo>
                  <a:lnTo>
                    <a:pt x="1112" y="470"/>
                  </a:lnTo>
                  <a:lnTo>
                    <a:pt x="1114" y="506"/>
                  </a:lnTo>
                  <a:lnTo>
                    <a:pt x="1114" y="506"/>
                  </a:lnTo>
                  <a:lnTo>
                    <a:pt x="1112" y="540"/>
                  </a:lnTo>
                  <a:lnTo>
                    <a:pt x="1108" y="574"/>
                  </a:lnTo>
                  <a:lnTo>
                    <a:pt x="1102" y="608"/>
                  </a:lnTo>
                  <a:lnTo>
                    <a:pt x="1094" y="640"/>
                  </a:lnTo>
                  <a:lnTo>
                    <a:pt x="1084" y="670"/>
                  </a:lnTo>
                  <a:lnTo>
                    <a:pt x="1072" y="698"/>
                  </a:lnTo>
                  <a:lnTo>
                    <a:pt x="1058" y="726"/>
                  </a:lnTo>
                  <a:lnTo>
                    <a:pt x="1040" y="754"/>
                  </a:lnTo>
                  <a:lnTo>
                    <a:pt x="1022" y="780"/>
                  </a:lnTo>
                  <a:lnTo>
                    <a:pt x="1002" y="804"/>
                  </a:lnTo>
                  <a:lnTo>
                    <a:pt x="978" y="828"/>
                  </a:lnTo>
                  <a:lnTo>
                    <a:pt x="954" y="850"/>
                  </a:lnTo>
                  <a:lnTo>
                    <a:pt x="928" y="870"/>
                  </a:lnTo>
                  <a:lnTo>
                    <a:pt x="900" y="890"/>
                  </a:lnTo>
                  <a:lnTo>
                    <a:pt x="870" y="908"/>
                  </a:lnTo>
                  <a:lnTo>
                    <a:pt x="838" y="926"/>
                  </a:lnTo>
                  <a:lnTo>
                    <a:pt x="838" y="926"/>
                  </a:lnTo>
                  <a:lnTo>
                    <a:pt x="804" y="944"/>
                  </a:lnTo>
                  <a:lnTo>
                    <a:pt x="768" y="958"/>
                  </a:lnTo>
                  <a:lnTo>
                    <a:pt x="728" y="970"/>
                  </a:lnTo>
                  <a:lnTo>
                    <a:pt x="686" y="980"/>
                  </a:lnTo>
                  <a:lnTo>
                    <a:pt x="686" y="980"/>
                  </a:lnTo>
                  <a:lnTo>
                    <a:pt x="650" y="988"/>
                  </a:lnTo>
                  <a:lnTo>
                    <a:pt x="614" y="994"/>
                  </a:lnTo>
                  <a:lnTo>
                    <a:pt x="538" y="1002"/>
                  </a:lnTo>
                  <a:lnTo>
                    <a:pt x="456" y="1006"/>
                  </a:lnTo>
                  <a:lnTo>
                    <a:pt x="368" y="1008"/>
                  </a:lnTo>
                  <a:lnTo>
                    <a:pt x="280" y="1008"/>
                  </a:lnTo>
                  <a:lnTo>
                    <a:pt x="188" y="1008"/>
                  </a:lnTo>
                  <a:lnTo>
                    <a:pt x="0" y="1008"/>
                  </a:lnTo>
                  <a:lnTo>
                    <a:pt x="0" y="1008"/>
                  </a:lnTo>
                  <a:close/>
                  <a:moveTo>
                    <a:pt x="416" y="312"/>
                  </a:moveTo>
                  <a:lnTo>
                    <a:pt x="416" y="312"/>
                  </a:lnTo>
                  <a:lnTo>
                    <a:pt x="416" y="700"/>
                  </a:lnTo>
                  <a:lnTo>
                    <a:pt x="416" y="700"/>
                  </a:lnTo>
                  <a:lnTo>
                    <a:pt x="452" y="700"/>
                  </a:lnTo>
                  <a:lnTo>
                    <a:pt x="484" y="698"/>
                  </a:lnTo>
                  <a:lnTo>
                    <a:pt x="516" y="694"/>
                  </a:lnTo>
                  <a:lnTo>
                    <a:pt x="542" y="688"/>
                  </a:lnTo>
                  <a:lnTo>
                    <a:pt x="568" y="680"/>
                  </a:lnTo>
                  <a:lnTo>
                    <a:pt x="590" y="672"/>
                  </a:lnTo>
                  <a:lnTo>
                    <a:pt x="610" y="660"/>
                  </a:lnTo>
                  <a:lnTo>
                    <a:pt x="626" y="648"/>
                  </a:lnTo>
                  <a:lnTo>
                    <a:pt x="642" y="634"/>
                  </a:lnTo>
                  <a:lnTo>
                    <a:pt x="654" y="620"/>
                  </a:lnTo>
                  <a:lnTo>
                    <a:pt x="666" y="604"/>
                  </a:lnTo>
                  <a:lnTo>
                    <a:pt x="674" y="586"/>
                  </a:lnTo>
                  <a:lnTo>
                    <a:pt x="680" y="568"/>
                  </a:lnTo>
                  <a:lnTo>
                    <a:pt x="684" y="548"/>
                  </a:lnTo>
                  <a:lnTo>
                    <a:pt x="688" y="528"/>
                  </a:lnTo>
                  <a:lnTo>
                    <a:pt x="688" y="506"/>
                  </a:lnTo>
                  <a:lnTo>
                    <a:pt x="688" y="506"/>
                  </a:lnTo>
                  <a:lnTo>
                    <a:pt x="688" y="484"/>
                  </a:lnTo>
                  <a:lnTo>
                    <a:pt x="684" y="464"/>
                  </a:lnTo>
                  <a:lnTo>
                    <a:pt x="680" y="444"/>
                  </a:lnTo>
                  <a:lnTo>
                    <a:pt x="674" y="426"/>
                  </a:lnTo>
                  <a:lnTo>
                    <a:pt x="666" y="408"/>
                  </a:lnTo>
                  <a:lnTo>
                    <a:pt x="656" y="392"/>
                  </a:lnTo>
                  <a:lnTo>
                    <a:pt x="644" y="376"/>
                  </a:lnTo>
                  <a:lnTo>
                    <a:pt x="628" y="362"/>
                  </a:lnTo>
                  <a:lnTo>
                    <a:pt x="612" y="350"/>
                  </a:lnTo>
                  <a:lnTo>
                    <a:pt x="592" y="340"/>
                  </a:lnTo>
                  <a:lnTo>
                    <a:pt x="570" y="330"/>
                  </a:lnTo>
                  <a:lnTo>
                    <a:pt x="546" y="322"/>
                  </a:lnTo>
                  <a:lnTo>
                    <a:pt x="518" y="316"/>
                  </a:lnTo>
                  <a:lnTo>
                    <a:pt x="488" y="312"/>
                  </a:lnTo>
                  <a:lnTo>
                    <a:pt x="454" y="310"/>
                  </a:lnTo>
                  <a:lnTo>
                    <a:pt x="418" y="310"/>
                  </a:lnTo>
                  <a:lnTo>
                    <a:pt x="418" y="310"/>
                  </a:lnTo>
                  <a:lnTo>
                    <a:pt x="416" y="312"/>
                  </a:lnTo>
                  <a:lnTo>
                    <a:pt x="416" y="312"/>
                  </a:lnTo>
                  <a:lnTo>
                    <a:pt x="416" y="312"/>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9" name="Freeform 98"/>
            <p:cNvSpPr>
              <a:spLocks/>
            </p:cNvSpPr>
            <p:nvPr/>
          </p:nvSpPr>
          <p:spPr bwMode="auto">
            <a:xfrm>
              <a:off x="5708652" y="1670048"/>
              <a:ext cx="1736723" cy="1597027"/>
            </a:xfrm>
            <a:custGeom>
              <a:avLst/>
              <a:gdLst>
                <a:gd name="T0" fmla="*/ 420 w 1094"/>
                <a:gd name="T1" fmla="*/ 0 h 1006"/>
                <a:gd name="T2" fmla="*/ 420 w 1094"/>
                <a:gd name="T3" fmla="*/ 334 h 1006"/>
                <a:gd name="T4" fmla="*/ 674 w 1094"/>
                <a:gd name="T5" fmla="*/ 334 h 1006"/>
                <a:gd name="T6" fmla="*/ 674 w 1094"/>
                <a:gd name="T7" fmla="*/ 0 h 1006"/>
                <a:gd name="T8" fmla="*/ 1094 w 1094"/>
                <a:gd name="T9" fmla="*/ 0 h 1006"/>
                <a:gd name="T10" fmla="*/ 1094 w 1094"/>
                <a:gd name="T11" fmla="*/ 1006 h 1006"/>
                <a:gd name="T12" fmla="*/ 674 w 1094"/>
                <a:gd name="T13" fmla="*/ 1006 h 1006"/>
                <a:gd name="T14" fmla="*/ 674 w 1094"/>
                <a:gd name="T15" fmla="*/ 652 h 1006"/>
                <a:gd name="T16" fmla="*/ 420 w 1094"/>
                <a:gd name="T17" fmla="*/ 652 h 1006"/>
                <a:gd name="T18" fmla="*/ 420 w 1094"/>
                <a:gd name="T19" fmla="*/ 1006 h 1006"/>
                <a:gd name="T20" fmla="*/ 0 w 1094"/>
                <a:gd name="T21" fmla="*/ 1006 h 1006"/>
                <a:gd name="T22" fmla="*/ 0 w 1094"/>
                <a:gd name="T23" fmla="*/ 0 h 1006"/>
                <a:gd name="T24" fmla="*/ 420 w 1094"/>
                <a:gd name="T25" fmla="*/ 0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94" h="1006">
                  <a:moveTo>
                    <a:pt x="420" y="0"/>
                  </a:moveTo>
                  <a:lnTo>
                    <a:pt x="420" y="334"/>
                  </a:lnTo>
                  <a:lnTo>
                    <a:pt x="674" y="334"/>
                  </a:lnTo>
                  <a:lnTo>
                    <a:pt x="674" y="0"/>
                  </a:lnTo>
                  <a:lnTo>
                    <a:pt x="1094" y="0"/>
                  </a:lnTo>
                  <a:lnTo>
                    <a:pt x="1094" y="1006"/>
                  </a:lnTo>
                  <a:lnTo>
                    <a:pt x="674" y="1006"/>
                  </a:lnTo>
                  <a:lnTo>
                    <a:pt x="674" y="652"/>
                  </a:lnTo>
                  <a:lnTo>
                    <a:pt x="420" y="652"/>
                  </a:lnTo>
                  <a:lnTo>
                    <a:pt x="420" y="1006"/>
                  </a:lnTo>
                  <a:lnTo>
                    <a:pt x="0" y="1006"/>
                  </a:lnTo>
                  <a:lnTo>
                    <a:pt x="0" y="0"/>
                  </a:lnTo>
                  <a:lnTo>
                    <a:pt x="42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10" name="Freeform 99"/>
            <p:cNvSpPr>
              <a:spLocks/>
            </p:cNvSpPr>
            <p:nvPr/>
          </p:nvSpPr>
          <p:spPr bwMode="auto">
            <a:xfrm>
              <a:off x="1755777" y="1371600"/>
              <a:ext cx="190498" cy="187327"/>
            </a:xfrm>
            <a:custGeom>
              <a:avLst/>
              <a:gdLst>
                <a:gd name="T0" fmla="*/ 84 w 120"/>
                <a:gd name="T1" fmla="*/ 40 h 118"/>
                <a:gd name="T2" fmla="*/ 78 w 120"/>
                <a:gd name="T3" fmla="*/ 32 h 118"/>
                <a:gd name="T4" fmla="*/ 60 w 120"/>
                <a:gd name="T5" fmla="*/ 26 h 118"/>
                <a:gd name="T6" fmla="*/ 48 w 120"/>
                <a:gd name="T7" fmla="*/ 28 h 118"/>
                <a:gd name="T8" fmla="*/ 34 w 120"/>
                <a:gd name="T9" fmla="*/ 38 h 118"/>
                <a:gd name="T10" fmla="*/ 30 w 120"/>
                <a:gd name="T11" fmla="*/ 50 h 118"/>
                <a:gd name="T12" fmla="*/ 28 w 120"/>
                <a:gd name="T13" fmla="*/ 58 h 118"/>
                <a:gd name="T14" fmla="*/ 32 w 120"/>
                <a:gd name="T15" fmla="*/ 74 h 118"/>
                <a:gd name="T16" fmla="*/ 38 w 120"/>
                <a:gd name="T17" fmla="*/ 84 h 118"/>
                <a:gd name="T18" fmla="*/ 60 w 120"/>
                <a:gd name="T19" fmla="*/ 92 h 118"/>
                <a:gd name="T20" fmla="*/ 70 w 120"/>
                <a:gd name="T21" fmla="*/ 92 h 118"/>
                <a:gd name="T22" fmla="*/ 78 w 120"/>
                <a:gd name="T23" fmla="*/ 88 h 118"/>
                <a:gd name="T24" fmla="*/ 88 w 120"/>
                <a:gd name="T25" fmla="*/ 74 h 118"/>
                <a:gd name="T26" fmla="*/ 54 w 120"/>
                <a:gd name="T27" fmla="*/ 52 h 118"/>
                <a:gd name="T28" fmla="*/ 120 w 120"/>
                <a:gd name="T29" fmla="*/ 52 h 118"/>
                <a:gd name="T30" fmla="*/ 118 w 120"/>
                <a:gd name="T31" fmla="*/ 76 h 118"/>
                <a:gd name="T32" fmla="*/ 116 w 120"/>
                <a:gd name="T33" fmla="*/ 84 h 118"/>
                <a:gd name="T34" fmla="*/ 104 w 120"/>
                <a:gd name="T35" fmla="*/ 100 h 118"/>
                <a:gd name="T36" fmla="*/ 90 w 120"/>
                <a:gd name="T37" fmla="*/ 110 h 118"/>
                <a:gd name="T38" fmla="*/ 60 w 120"/>
                <a:gd name="T39" fmla="*/ 118 h 118"/>
                <a:gd name="T40" fmla="*/ 48 w 120"/>
                <a:gd name="T41" fmla="*/ 118 h 118"/>
                <a:gd name="T42" fmla="*/ 26 w 120"/>
                <a:gd name="T43" fmla="*/ 108 h 118"/>
                <a:gd name="T44" fmla="*/ 10 w 120"/>
                <a:gd name="T45" fmla="*/ 92 h 118"/>
                <a:gd name="T46" fmla="*/ 0 w 120"/>
                <a:gd name="T47" fmla="*/ 70 h 118"/>
                <a:gd name="T48" fmla="*/ 0 w 120"/>
                <a:gd name="T49" fmla="*/ 58 h 118"/>
                <a:gd name="T50" fmla="*/ 4 w 120"/>
                <a:gd name="T51" fmla="*/ 36 h 118"/>
                <a:gd name="T52" fmla="*/ 18 w 120"/>
                <a:gd name="T53" fmla="*/ 16 h 118"/>
                <a:gd name="T54" fmla="*/ 36 w 120"/>
                <a:gd name="T55" fmla="*/ 4 h 118"/>
                <a:gd name="T56" fmla="*/ 60 w 120"/>
                <a:gd name="T57" fmla="*/ 0 h 118"/>
                <a:gd name="T58" fmla="*/ 70 w 120"/>
                <a:gd name="T59" fmla="*/ 2 h 118"/>
                <a:gd name="T60" fmla="*/ 88 w 120"/>
                <a:gd name="T61" fmla="*/ 8 h 118"/>
                <a:gd name="T62" fmla="*/ 104 w 120"/>
                <a:gd name="T63" fmla="*/ 18 h 118"/>
                <a:gd name="T64" fmla="*/ 114 w 120"/>
                <a:gd name="T65" fmla="*/ 32 h 118"/>
                <a:gd name="T66" fmla="*/ 84 w 120"/>
                <a:gd name="T67" fmla="*/ 4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18">
                  <a:moveTo>
                    <a:pt x="84" y="40"/>
                  </a:moveTo>
                  <a:lnTo>
                    <a:pt x="84" y="40"/>
                  </a:lnTo>
                  <a:lnTo>
                    <a:pt x="78" y="32"/>
                  </a:lnTo>
                  <a:lnTo>
                    <a:pt x="78" y="32"/>
                  </a:lnTo>
                  <a:lnTo>
                    <a:pt x="70" y="28"/>
                  </a:lnTo>
                  <a:lnTo>
                    <a:pt x="60" y="26"/>
                  </a:lnTo>
                  <a:lnTo>
                    <a:pt x="60" y="26"/>
                  </a:lnTo>
                  <a:lnTo>
                    <a:pt x="48" y="28"/>
                  </a:lnTo>
                  <a:lnTo>
                    <a:pt x="38" y="34"/>
                  </a:lnTo>
                  <a:lnTo>
                    <a:pt x="34" y="38"/>
                  </a:lnTo>
                  <a:lnTo>
                    <a:pt x="32" y="44"/>
                  </a:lnTo>
                  <a:lnTo>
                    <a:pt x="30" y="50"/>
                  </a:lnTo>
                  <a:lnTo>
                    <a:pt x="28" y="58"/>
                  </a:lnTo>
                  <a:lnTo>
                    <a:pt x="28" y="58"/>
                  </a:lnTo>
                  <a:lnTo>
                    <a:pt x="30" y="68"/>
                  </a:lnTo>
                  <a:lnTo>
                    <a:pt x="32" y="74"/>
                  </a:lnTo>
                  <a:lnTo>
                    <a:pt x="34" y="80"/>
                  </a:lnTo>
                  <a:lnTo>
                    <a:pt x="38" y="84"/>
                  </a:lnTo>
                  <a:lnTo>
                    <a:pt x="50" y="90"/>
                  </a:lnTo>
                  <a:lnTo>
                    <a:pt x="60" y="92"/>
                  </a:lnTo>
                  <a:lnTo>
                    <a:pt x="60" y="92"/>
                  </a:lnTo>
                  <a:lnTo>
                    <a:pt x="70" y="92"/>
                  </a:lnTo>
                  <a:lnTo>
                    <a:pt x="78" y="88"/>
                  </a:lnTo>
                  <a:lnTo>
                    <a:pt x="78" y="88"/>
                  </a:lnTo>
                  <a:lnTo>
                    <a:pt x="84" y="82"/>
                  </a:lnTo>
                  <a:lnTo>
                    <a:pt x="88" y="74"/>
                  </a:lnTo>
                  <a:lnTo>
                    <a:pt x="54" y="74"/>
                  </a:lnTo>
                  <a:lnTo>
                    <a:pt x="54" y="52"/>
                  </a:lnTo>
                  <a:lnTo>
                    <a:pt x="120" y="52"/>
                  </a:lnTo>
                  <a:lnTo>
                    <a:pt x="120" y="52"/>
                  </a:lnTo>
                  <a:lnTo>
                    <a:pt x="120" y="66"/>
                  </a:lnTo>
                  <a:lnTo>
                    <a:pt x="118" y="76"/>
                  </a:lnTo>
                  <a:lnTo>
                    <a:pt x="116" y="84"/>
                  </a:lnTo>
                  <a:lnTo>
                    <a:pt x="116" y="84"/>
                  </a:lnTo>
                  <a:lnTo>
                    <a:pt x="110" y="92"/>
                  </a:lnTo>
                  <a:lnTo>
                    <a:pt x="104" y="100"/>
                  </a:lnTo>
                  <a:lnTo>
                    <a:pt x="98" y="106"/>
                  </a:lnTo>
                  <a:lnTo>
                    <a:pt x="90" y="110"/>
                  </a:lnTo>
                  <a:lnTo>
                    <a:pt x="74" y="116"/>
                  </a:lnTo>
                  <a:lnTo>
                    <a:pt x="60" y="118"/>
                  </a:lnTo>
                  <a:lnTo>
                    <a:pt x="60" y="118"/>
                  </a:lnTo>
                  <a:lnTo>
                    <a:pt x="48" y="118"/>
                  </a:lnTo>
                  <a:lnTo>
                    <a:pt x="36" y="114"/>
                  </a:lnTo>
                  <a:lnTo>
                    <a:pt x="26" y="108"/>
                  </a:lnTo>
                  <a:lnTo>
                    <a:pt x="18" y="100"/>
                  </a:lnTo>
                  <a:lnTo>
                    <a:pt x="10" y="92"/>
                  </a:lnTo>
                  <a:lnTo>
                    <a:pt x="4" y="82"/>
                  </a:lnTo>
                  <a:lnTo>
                    <a:pt x="0" y="70"/>
                  </a:lnTo>
                  <a:lnTo>
                    <a:pt x="0" y="58"/>
                  </a:lnTo>
                  <a:lnTo>
                    <a:pt x="0" y="58"/>
                  </a:lnTo>
                  <a:lnTo>
                    <a:pt x="2" y="46"/>
                  </a:lnTo>
                  <a:lnTo>
                    <a:pt x="4" y="36"/>
                  </a:lnTo>
                  <a:lnTo>
                    <a:pt x="10" y="26"/>
                  </a:lnTo>
                  <a:lnTo>
                    <a:pt x="18" y="16"/>
                  </a:lnTo>
                  <a:lnTo>
                    <a:pt x="26" y="10"/>
                  </a:lnTo>
                  <a:lnTo>
                    <a:pt x="36" y="4"/>
                  </a:lnTo>
                  <a:lnTo>
                    <a:pt x="48" y="2"/>
                  </a:lnTo>
                  <a:lnTo>
                    <a:pt x="60" y="0"/>
                  </a:lnTo>
                  <a:lnTo>
                    <a:pt x="60" y="0"/>
                  </a:lnTo>
                  <a:lnTo>
                    <a:pt x="70" y="2"/>
                  </a:lnTo>
                  <a:lnTo>
                    <a:pt x="80" y="4"/>
                  </a:lnTo>
                  <a:lnTo>
                    <a:pt x="88" y="8"/>
                  </a:lnTo>
                  <a:lnTo>
                    <a:pt x="96" y="12"/>
                  </a:lnTo>
                  <a:lnTo>
                    <a:pt x="104" y="18"/>
                  </a:lnTo>
                  <a:lnTo>
                    <a:pt x="110" y="24"/>
                  </a:lnTo>
                  <a:lnTo>
                    <a:pt x="114" y="32"/>
                  </a:lnTo>
                  <a:lnTo>
                    <a:pt x="118" y="40"/>
                  </a:lnTo>
                  <a:lnTo>
                    <a:pt x="84" y="4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11" name="Freeform 100"/>
            <p:cNvSpPr>
              <a:spLocks noEditPoints="1"/>
            </p:cNvSpPr>
            <p:nvPr/>
          </p:nvSpPr>
          <p:spPr bwMode="auto">
            <a:xfrm>
              <a:off x="1965327" y="1371600"/>
              <a:ext cx="190498" cy="187327"/>
            </a:xfrm>
            <a:custGeom>
              <a:avLst/>
              <a:gdLst>
                <a:gd name="T0" fmla="*/ 0 w 120"/>
                <a:gd name="T1" fmla="*/ 60 h 118"/>
                <a:gd name="T2" fmla="*/ 6 w 120"/>
                <a:gd name="T3" fmla="*/ 36 h 118"/>
                <a:gd name="T4" fmla="*/ 18 w 120"/>
                <a:gd name="T5" fmla="*/ 16 h 118"/>
                <a:gd name="T6" fmla="*/ 38 w 120"/>
                <a:gd name="T7" fmla="*/ 4 h 118"/>
                <a:gd name="T8" fmla="*/ 60 w 120"/>
                <a:gd name="T9" fmla="*/ 0 h 118"/>
                <a:gd name="T10" fmla="*/ 72 w 120"/>
                <a:gd name="T11" fmla="*/ 2 h 118"/>
                <a:gd name="T12" fmla="*/ 94 w 120"/>
                <a:gd name="T13" fmla="*/ 10 h 118"/>
                <a:gd name="T14" fmla="*/ 110 w 120"/>
                <a:gd name="T15" fmla="*/ 26 h 118"/>
                <a:gd name="T16" fmla="*/ 120 w 120"/>
                <a:gd name="T17" fmla="*/ 48 h 118"/>
                <a:gd name="T18" fmla="*/ 120 w 120"/>
                <a:gd name="T19" fmla="*/ 60 h 118"/>
                <a:gd name="T20" fmla="*/ 116 w 120"/>
                <a:gd name="T21" fmla="*/ 82 h 118"/>
                <a:gd name="T22" fmla="*/ 104 w 120"/>
                <a:gd name="T23" fmla="*/ 100 h 118"/>
                <a:gd name="T24" fmla="*/ 84 w 120"/>
                <a:gd name="T25" fmla="*/ 114 h 118"/>
                <a:gd name="T26" fmla="*/ 60 w 120"/>
                <a:gd name="T27" fmla="*/ 118 h 118"/>
                <a:gd name="T28" fmla="*/ 48 w 120"/>
                <a:gd name="T29" fmla="*/ 116 h 118"/>
                <a:gd name="T30" fmla="*/ 26 w 120"/>
                <a:gd name="T31" fmla="*/ 108 h 118"/>
                <a:gd name="T32" fmla="*/ 10 w 120"/>
                <a:gd name="T33" fmla="*/ 92 h 118"/>
                <a:gd name="T34" fmla="*/ 2 w 120"/>
                <a:gd name="T35" fmla="*/ 72 h 118"/>
                <a:gd name="T36" fmla="*/ 0 w 120"/>
                <a:gd name="T37" fmla="*/ 60 h 118"/>
                <a:gd name="T38" fmla="*/ 30 w 120"/>
                <a:gd name="T39" fmla="*/ 60 h 118"/>
                <a:gd name="T40" fmla="*/ 38 w 120"/>
                <a:gd name="T41" fmla="*/ 82 h 118"/>
                <a:gd name="T42" fmla="*/ 48 w 120"/>
                <a:gd name="T43" fmla="*/ 90 h 118"/>
                <a:gd name="T44" fmla="*/ 60 w 120"/>
                <a:gd name="T45" fmla="*/ 92 h 118"/>
                <a:gd name="T46" fmla="*/ 68 w 120"/>
                <a:gd name="T47" fmla="*/ 92 h 118"/>
                <a:gd name="T48" fmla="*/ 80 w 120"/>
                <a:gd name="T49" fmla="*/ 86 h 118"/>
                <a:gd name="T50" fmla="*/ 90 w 120"/>
                <a:gd name="T51" fmla="*/ 70 h 118"/>
                <a:gd name="T52" fmla="*/ 92 w 120"/>
                <a:gd name="T53" fmla="*/ 60 h 118"/>
                <a:gd name="T54" fmla="*/ 84 w 120"/>
                <a:gd name="T55" fmla="*/ 38 h 118"/>
                <a:gd name="T56" fmla="*/ 74 w 120"/>
                <a:gd name="T57" fmla="*/ 28 h 118"/>
                <a:gd name="T58" fmla="*/ 60 w 120"/>
                <a:gd name="T59" fmla="*/ 26 h 118"/>
                <a:gd name="T60" fmla="*/ 54 w 120"/>
                <a:gd name="T61" fmla="*/ 26 h 118"/>
                <a:gd name="T62" fmla="*/ 42 w 120"/>
                <a:gd name="T63" fmla="*/ 32 h 118"/>
                <a:gd name="T64" fmla="*/ 32 w 120"/>
                <a:gd name="T65" fmla="*/ 48 h 118"/>
                <a:gd name="T66" fmla="*/ 30 w 120"/>
                <a:gd name="T67" fmla="*/ 6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18">
                  <a:moveTo>
                    <a:pt x="0" y="60"/>
                  </a:moveTo>
                  <a:lnTo>
                    <a:pt x="0" y="60"/>
                  </a:lnTo>
                  <a:lnTo>
                    <a:pt x="2" y="48"/>
                  </a:lnTo>
                  <a:lnTo>
                    <a:pt x="6" y="36"/>
                  </a:lnTo>
                  <a:lnTo>
                    <a:pt x="12" y="26"/>
                  </a:lnTo>
                  <a:lnTo>
                    <a:pt x="18" y="16"/>
                  </a:lnTo>
                  <a:lnTo>
                    <a:pt x="28" y="10"/>
                  </a:lnTo>
                  <a:lnTo>
                    <a:pt x="38" y="4"/>
                  </a:lnTo>
                  <a:lnTo>
                    <a:pt x="48" y="2"/>
                  </a:lnTo>
                  <a:lnTo>
                    <a:pt x="60" y="0"/>
                  </a:lnTo>
                  <a:lnTo>
                    <a:pt x="60" y="0"/>
                  </a:lnTo>
                  <a:lnTo>
                    <a:pt x="72" y="2"/>
                  </a:lnTo>
                  <a:lnTo>
                    <a:pt x="84" y="6"/>
                  </a:lnTo>
                  <a:lnTo>
                    <a:pt x="94" y="10"/>
                  </a:lnTo>
                  <a:lnTo>
                    <a:pt x="104" y="18"/>
                  </a:lnTo>
                  <a:lnTo>
                    <a:pt x="110" y="26"/>
                  </a:lnTo>
                  <a:lnTo>
                    <a:pt x="116" y="36"/>
                  </a:lnTo>
                  <a:lnTo>
                    <a:pt x="120" y="48"/>
                  </a:lnTo>
                  <a:lnTo>
                    <a:pt x="120" y="60"/>
                  </a:lnTo>
                  <a:lnTo>
                    <a:pt x="120" y="60"/>
                  </a:lnTo>
                  <a:lnTo>
                    <a:pt x="120" y="70"/>
                  </a:lnTo>
                  <a:lnTo>
                    <a:pt x="116" y="82"/>
                  </a:lnTo>
                  <a:lnTo>
                    <a:pt x="110" y="92"/>
                  </a:lnTo>
                  <a:lnTo>
                    <a:pt x="104" y="100"/>
                  </a:lnTo>
                  <a:lnTo>
                    <a:pt x="94" y="108"/>
                  </a:lnTo>
                  <a:lnTo>
                    <a:pt x="84" y="114"/>
                  </a:lnTo>
                  <a:lnTo>
                    <a:pt x="72" y="116"/>
                  </a:lnTo>
                  <a:lnTo>
                    <a:pt x="60" y="118"/>
                  </a:lnTo>
                  <a:lnTo>
                    <a:pt x="60" y="118"/>
                  </a:lnTo>
                  <a:lnTo>
                    <a:pt x="48" y="116"/>
                  </a:lnTo>
                  <a:lnTo>
                    <a:pt x="36" y="114"/>
                  </a:lnTo>
                  <a:lnTo>
                    <a:pt x="26" y="108"/>
                  </a:lnTo>
                  <a:lnTo>
                    <a:pt x="16" y="100"/>
                  </a:lnTo>
                  <a:lnTo>
                    <a:pt x="10" y="92"/>
                  </a:lnTo>
                  <a:lnTo>
                    <a:pt x="4" y="82"/>
                  </a:lnTo>
                  <a:lnTo>
                    <a:pt x="2" y="72"/>
                  </a:lnTo>
                  <a:lnTo>
                    <a:pt x="0" y="60"/>
                  </a:lnTo>
                  <a:lnTo>
                    <a:pt x="0" y="60"/>
                  </a:lnTo>
                  <a:close/>
                  <a:moveTo>
                    <a:pt x="30" y="60"/>
                  </a:moveTo>
                  <a:lnTo>
                    <a:pt x="30" y="60"/>
                  </a:lnTo>
                  <a:lnTo>
                    <a:pt x="32" y="72"/>
                  </a:lnTo>
                  <a:lnTo>
                    <a:pt x="38" y="82"/>
                  </a:lnTo>
                  <a:lnTo>
                    <a:pt x="42" y="86"/>
                  </a:lnTo>
                  <a:lnTo>
                    <a:pt x="48" y="90"/>
                  </a:lnTo>
                  <a:lnTo>
                    <a:pt x="54" y="92"/>
                  </a:lnTo>
                  <a:lnTo>
                    <a:pt x="60" y="92"/>
                  </a:lnTo>
                  <a:lnTo>
                    <a:pt x="60" y="92"/>
                  </a:lnTo>
                  <a:lnTo>
                    <a:pt x="68" y="92"/>
                  </a:lnTo>
                  <a:lnTo>
                    <a:pt x="74" y="90"/>
                  </a:lnTo>
                  <a:lnTo>
                    <a:pt x="80" y="86"/>
                  </a:lnTo>
                  <a:lnTo>
                    <a:pt x="84" y="82"/>
                  </a:lnTo>
                  <a:lnTo>
                    <a:pt x="90" y="70"/>
                  </a:lnTo>
                  <a:lnTo>
                    <a:pt x="92" y="60"/>
                  </a:lnTo>
                  <a:lnTo>
                    <a:pt x="92" y="60"/>
                  </a:lnTo>
                  <a:lnTo>
                    <a:pt x="90" y="48"/>
                  </a:lnTo>
                  <a:lnTo>
                    <a:pt x="84" y="38"/>
                  </a:lnTo>
                  <a:lnTo>
                    <a:pt x="80" y="32"/>
                  </a:lnTo>
                  <a:lnTo>
                    <a:pt x="74" y="28"/>
                  </a:lnTo>
                  <a:lnTo>
                    <a:pt x="68" y="26"/>
                  </a:lnTo>
                  <a:lnTo>
                    <a:pt x="60" y="26"/>
                  </a:lnTo>
                  <a:lnTo>
                    <a:pt x="60" y="26"/>
                  </a:lnTo>
                  <a:lnTo>
                    <a:pt x="54" y="26"/>
                  </a:lnTo>
                  <a:lnTo>
                    <a:pt x="48" y="28"/>
                  </a:lnTo>
                  <a:lnTo>
                    <a:pt x="42" y="32"/>
                  </a:lnTo>
                  <a:lnTo>
                    <a:pt x="38" y="36"/>
                  </a:lnTo>
                  <a:lnTo>
                    <a:pt x="32" y="48"/>
                  </a:lnTo>
                  <a:lnTo>
                    <a:pt x="30" y="58"/>
                  </a:lnTo>
                  <a:lnTo>
                    <a:pt x="30" y="6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12" name="Freeform 101"/>
            <p:cNvSpPr>
              <a:spLocks/>
            </p:cNvSpPr>
            <p:nvPr/>
          </p:nvSpPr>
          <p:spPr bwMode="auto">
            <a:xfrm>
              <a:off x="2162175" y="1374777"/>
              <a:ext cx="165102" cy="180973"/>
            </a:xfrm>
            <a:custGeom>
              <a:avLst/>
              <a:gdLst>
                <a:gd name="T0" fmla="*/ 0 w 104"/>
                <a:gd name="T1" fmla="*/ 0 h 114"/>
                <a:gd name="T2" fmla="*/ 28 w 104"/>
                <a:gd name="T3" fmla="*/ 0 h 114"/>
                <a:gd name="T4" fmla="*/ 52 w 104"/>
                <a:gd name="T5" fmla="*/ 80 h 114"/>
                <a:gd name="T6" fmla="*/ 74 w 104"/>
                <a:gd name="T7" fmla="*/ 0 h 114"/>
                <a:gd name="T8" fmla="*/ 104 w 104"/>
                <a:gd name="T9" fmla="*/ 0 h 114"/>
                <a:gd name="T10" fmla="*/ 66 w 104"/>
                <a:gd name="T11" fmla="*/ 114 h 114"/>
                <a:gd name="T12" fmla="*/ 36 w 104"/>
                <a:gd name="T13" fmla="*/ 114 h 114"/>
                <a:gd name="T14" fmla="*/ 0 w 104"/>
                <a:gd name="T15" fmla="*/ 0 h 1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114">
                  <a:moveTo>
                    <a:pt x="0" y="0"/>
                  </a:moveTo>
                  <a:lnTo>
                    <a:pt x="28" y="0"/>
                  </a:lnTo>
                  <a:lnTo>
                    <a:pt x="52" y="80"/>
                  </a:lnTo>
                  <a:lnTo>
                    <a:pt x="74" y="0"/>
                  </a:lnTo>
                  <a:lnTo>
                    <a:pt x="104" y="0"/>
                  </a:lnTo>
                  <a:lnTo>
                    <a:pt x="66" y="114"/>
                  </a:lnTo>
                  <a:lnTo>
                    <a:pt x="36"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13" name="Freeform 102"/>
            <p:cNvSpPr>
              <a:spLocks/>
            </p:cNvSpPr>
            <p:nvPr/>
          </p:nvSpPr>
          <p:spPr bwMode="auto">
            <a:xfrm>
              <a:off x="2352674" y="1374777"/>
              <a:ext cx="101602" cy="180973"/>
            </a:xfrm>
            <a:custGeom>
              <a:avLst/>
              <a:gdLst>
                <a:gd name="T0" fmla="*/ 0 w 64"/>
                <a:gd name="T1" fmla="*/ 0 h 114"/>
                <a:gd name="T2" fmla="*/ 64 w 64"/>
                <a:gd name="T3" fmla="*/ 0 h 114"/>
                <a:gd name="T4" fmla="*/ 64 w 64"/>
                <a:gd name="T5" fmla="*/ 26 h 114"/>
                <a:gd name="T6" fmla="*/ 28 w 64"/>
                <a:gd name="T7" fmla="*/ 26 h 114"/>
                <a:gd name="T8" fmla="*/ 28 w 64"/>
                <a:gd name="T9" fmla="*/ 44 h 114"/>
                <a:gd name="T10" fmla="*/ 62 w 64"/>
                <a:gd name="T11" fmla="*/ 44 h 114"/>
                <a:gd name="T12" fmla="*/ 62 w 64"/>
                <a:gd name="T13" fmla="*/ 70 h 114"/>
                <a:gd name="T14" fmla="*/ 28 w 64"/>
                <a:gd name="T15" fmla="*/ 70 h 114"/>
                <a:gd name="T16" fmla="*/ 28 w 64"/>
                <a:gd name="T17" fmla="*/ 88 h 114"/>
                <a:gd name="T18" fmla="*/ 64 w 64"/>
                <a:gd name="T19" fmla="*/ 88 h 114"/>
                <a:gd name="T20" fmla="*/ 64 w 64"/>
                <a:gd name="T21" fmla="*/ 114 h 114"/>
                <a:gd name="T22" fmla="*/ 0 w 64"/>
                <a:gd name="T23" fmla="*/ 114 h 114"/>
                <a:gd name="T24" fmla="*/ 0 w 64"/>
                <a:gd name="T25"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114">
                  <a:moveTo>
                    <a:pt x="0" y="0"/>
                  </a:moveTo>
                  <a:lnTo>
                    <a:pt x="64" y="0"/>
                  </a:lnTo>
                  <a:lnTo>
                    <a:pt x="64" y="26"/>
                  </a:lnTo>
                  <a:lnTo>
                    <a:pt x="28" y="26"/>
                  </a:lnTo>
                  <a:lnTo>
                    <a:pt x="28" y="44"/>
                  </a:lnTo>
                  <a:lnTo>
                    <a:pt x="62" y="44"/>
                  </a:lnTo>
                  <a:lnTo>
                    <a:pt x="62" y="70"/>
                  </a:lnTo>
                  <a:lnTo>
                    <a:pt x="28" y="70"/>
                  </a:lnTo>
                  <a:lnTo>
                    <a:pt x="28" y="88"/>
                  </a:lnTo>
                  <a:lnTo>
                    <a:pt x="64" y="88"/>
                  </a:lnTo>
                  <a:lnTo>
                    <a:pt x="64"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14" name="Freeform 103"/>
            <p:cNvSpPr>
              <a:spLocks/>
            </p:cNvSpPr>
            <p:nvPr/>
          </p:nvSpPr>
          <p:spPr bwMode="auto">
            <a:xfrm>
              <a:off x="2482854" y="1374777"/>
              <a:ext cx="142875" cy="180973"/>
            </a:xfrm>
            <a:custGeom>
              <a:avLst/>
              <a:gdLst>
                <a:gd name="T0" fmla="*/ 0 w 90"/>
                <a:gd name="T1" fmla="*/ 0 h 114"/>
                <a:gd name="T2" fmla="*/ 38 w 90"/>
                <a:gd name="T3" fmla="*/ 0 h 114"/>
                <a:gd name="T4" fmla="*/ 38 w 90"/>
                <a:gd name="T5" fmla="*/ 0 h 114"/>
                <a:gd name="T6" fmla="*/ 50 w 90"/>
                <a:gd name="T7" fmla="*/ 2 h 114"/>
                <a:gd name="T8" fmla="*/ 60 w 90"/>
                <a:gd name="T9" fmla="*/ 2 h 114"/>
                <a:gd name="T10" fmla="*/ 66 w 90"/>
                <a:gd name="T11" fmla="*/ 6 h 114"/>
                <a:gd name="T12" fmla="*/ 72 w 90"/>
                <a:gd name="T13" fmla="*/ 8 h 114"/>
                <a:gd name="T14" fmla="*/ 72 w 90"/>
                <a:gd name="T15" fmla="*/ 8 h 114"/>
                <a:gd name="T16" fmla="*/ 78 w 90"/>
                <a:gd name="T17" fmla="*/ 14 h 114"/>
                <a:gd name="T18" fmla="*/ 82 w 90"/>
                <a:gd name="T19" fmla="*/ 22 h 114"/>
                <a:gd name="T20" fmla="*/ 86 w 90"/>
                <a:gd name="T21" fmla="*/ 30 h 114"/>
                <a:gd name="T22" fmla="*/ 86 w 90"/>
                <a:gd name="T23" fmla="*/ 40 h 114"/>
                <a:gd name="T24" fmla="*/ 86 w 90"/>
                <a:gd name="T25" fmla="*/ 40 h 114"/>
                <a:gd name="T26" fmla="*/ 84 w 90"/>
                <a:gd name="T27" fmla="*/ 52 h 114"/>
                <a:gd name="T28" fmla="*/ 80 w 90"/>
                <a:gd name="T29" fmla="*/ 60 h 114"/>
                <a:gd name="T30" fmla="*/ 80 w 90"/>
                <a:gd name="T31" fmla="*/ 60 h 114"/>
                <a:gd name="T32" fmla="*/ 74 w 90"/>
                <a:gd name="T33" fmla="*/ 68 h 114"/>
                <a:gd name="T34" fmla="*/ 66 w 90"/>
                <a:gd name="T35" fmla="*/ 72 h 114"/>
                <a:gd name="T36" fmla="*/ 90 w 90"/>
                <a:gd name="T37" fmla="*/ 114 h 114"/>
                <a:gd name="T38" fmla="*/ 60 w 90"/>
                <a:gd name="T39" fmla="*/ 114 h 114"/>
                <a:gd name="T40" fmla="*/ 30 w 90"/>
                <a:gd name="T41" fmla="*/ 60 h 114"/>
                <a:gd name="T42" fmla="*/ 34 w 90"/>
                <a:gd name="T43" fmla="*/ 60 h 114"/>
                <a:gd name="T44" fmla="*/ 34 w 90"/>
                <a:gd name="T45" fmla="*/ 60 h 114"/>
                <a:gd name="T46" fmla="*/ 44 w 90"/>
                <a:gd name="T47" fmla="*/ 58 h 114"/>
                <a:gd name="T48" fmla="*/ 52 w 90"/>
                <a:gd name="T49" fmla="*/ 56 h 114"/>
                <a:gd name="T50" fmla="*/ 52 w 90"/>
                <a:gd name="T51" fmla="*/ 56 h 114"/>
                <a:gd name="T52" fmla="*/ 56 w 90"/>
                <a:gd name="T53" fmla="*/ 50 h 114"/>
                <a:gd name="T54" fmla="*/ 58 w 90"/>
                <a:gd name="T55" fmla="*/ 42 h 114"/>
                <a:gd name="T56" fmla="*/ 58 w 90"/>
                <a:gd name="T57" fmla="*/ 42 h 114"/>
                <a:gd name="T58" fmla="*/ 56 w 90"/>
                <a:gd name="T59" fmla="*/ 34 h 114"/>
                <a:gd name="T60" fmla="*/ 52 w 90"/>
                <a:gd name="T61" fmla="*/ 30 h 114"/>
                <a:gd name="T62" fmla="*/ 52 w 90"/>
                <a:gd name="T63" fmla="*/ 30 h 114"/>
                <a:gd name="T64" fmla="*/ 46 w 90"/>
                <a:gd name="T65" fmla="*/ 26 h 114"/>
                <a:gd name="T66" fmla="*/ 40 w 90"/>
                <a:gd name="T67" fmla="*/ 26 h 114"/>
                <a:gd name="T68" fmla="*/ 30 w 90"/>
                <a:gd name="T69" fmla="*/ 26 h 114"/>
                <a:gd name="T70" fmla="*/ 30 w 90"/>
                <a:gd name="T71" fmla="*/ 114 h 114"/>
                <a:gd name="T72" fmla="*/ 0 w 90"/>
                <a:gd name="T73" fmla="*/ 114 h 114"/>
                <a:gd name="T74" fmla="*/ 0 w 90"/>
                <a:gd name="T75"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0" h="114">
                  <a:moveTo>
                    <a:pt x="0" y="0"/>
                  </a:moveTo>
                  <a:lnTo>
                    <a:pt x="38" y="0"/>
                  </a:lnTo>
                  <a:lnTo>
                    <a:pt x="38" y="0"/>
                  </a:lnTo>
                  <a:lnTo>
                    <a:pt x="50" y="2"/>
                  </a:lnTo>
                  <a:lnTo>
                    <a:pt x="60" y="2"/>
                  </a:lnTo>
                  <a:lnTo>
                    <a:pt x="66" y="6"/>
                  </a:lnTo>
                  <a:lnTo>
                    <a:pt x="72" y="8"/>
                  </a:lnTo>
                  <a:lnTo>
                    <a:pt x="72" y="8"/>
                  </a:lnTo>
                  <a:lnTo>
                    <a:pt x="78" y="14"/>
                  </a:lnTo>
                  <a:lnTo>
                    <a:pt x="82" y="22"/>
                  </a:lnTo>
                  <a:lnTo>
                    <a:pt x="86" y="30"/>
                  </a:lnTo>
                  <a:lnTo>
                    <a:pt x="86" y="40"/>
                  </a:lnTo>
                  <a:lnTo>
                    <a:pt x="86" y="40"/>
                  </a:lnTo>
                  <a:lnTo>
                    <a:pt x="84" y="52"/>
                  </a:lnTo>
                  <a:lnTo>
                    <a:pt x="80" y="60"/>
                  </a:lnTo>
                  <a:lnTo>
                    <a:pt x="80" y="60"/>
                  </a:lnTo>
                  <a:lnTo>
                    <a:pt x="74" y="68"/>
                  </a:lnTo>
                  <a:lnTo>
                    <a:pt x="66" y="72"/>
                  </a:lnTo>
                  <a:lnTo>
                    <a:pt x="90" y="114"/>
                  </a:lnTo>
                  <a:lnTo>
                    <a:pt x="60" y="114"/>
                  </a:lnTo>
                  <a:lnTo>
                    <a:pt x="30" y="60"/>
                  </a:lnTo>
                  <a:lnTo>
                    <a:pt x="34" y="60"/>
                  </a:lnTo>
                  <a:lnTo>
                    <a:pt x="34" y="60"/>
                  </a:lnTo>
                  <a:lnTo>
                    <a:pt x="44" y="58"/>
                  </a:lnTo>
                  <a:lnTo>
                    <a:pt x="52" y="56"/>
                  </a:lnTo>
                  <a:lnTo>
                    <a:pt x="52" y="56"/>
                  </a:lnTo>
                  <a:lnTo>
                    <a:pt x="56" y="50"/>
                  </a:lnTo>
                  <a:lnTo>
                    <a:pt x="58" y="42"/>
                  </a:lnTo>
                  <a:lnTo>
                    <a:pt x="58" y="42"/>
                  </a:lnTo>
                  <a:lnTo>
                    <a:pt x="56" y="34"/>
                  </a:lnTo>
                  <a:lnTo>
                    <a:pt x="52" y="30"/>
                  </a:lnTo>
                  <a:lnTo>
                    <a:pt x="52" y="30"/>
                  </a:lnTo>
                  <a:lnTo>
                    <a:pt x="46" y="26"/>
                  </a:lnTo>
                  <a:lnTo>
                    <a:pt x="40" y="26"/>
                  </a:lnTo>
                  <a:lnTo>
                    <a:pt x="30" y="26"/>
                  </a:lnTo>
                  <a:lnTo>
                    <a:pt x="30"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15" name="Freeform 104"/>
            <p:cNvSpPr>
              <a:spLocks/>
            </p:cNvSpPr>
            <p:nvPr/>
          </p:nvSpPr>
          <p:spPr bwMode="auto">
            <a:xfrm>
              <a:off x="2644775" y="1374777"/>
              <a:ext cx="152401" cy="180973"/>
            </a:xfrm>
            <a:custGeom>
              <a:avLst/>
              <a:gdLst>
                <a:gd name="T0" fmla="*/ 68 w 96"/>
                <a:gd name="T1" fmla="*/ 70 h 114"/>
                <a:gd name="T2" fmla="*/ 68 w 96"/>
                <a:gd name="T3" fmla="*/ 0 h 114"/>
                <a:gd name="T4" fmla="*/ 96 w 96"/>
                <a:gd name="T5" fmla="*/ 0 h 114"/>
                <a:gd name="T6" fmla="*/ 96 w 96"/>
                <a:gd name="T7" fmla="*/ 114 h 114"/>
                <a:gd name="T8" fmla="*/ 70 w 96"/>
                <a:gd name="T9" fmla="*/ 114 h 114"/>
                <a:gd name="T10" fmla="*/ 28 w 96"/>
                <a:gd name="T11" fmla="*/ 46 h 114"/>
                <a:gd name="T12" fmla="*/ 28 w 96"/>
                <a:gd name="T13" fmla="*/ 114 h 114"/>
                <a:gd name="T14" fmla="*/ 0 w 96"/>
                <a:gd name="T15" fmla="*/ 114 h 114"/>
                <a:gd name="T16" fmla="*/ 0 w 96"/>
                <a:gd name="T17" fmla="*/ 0 h 114"/>
                <a:gd name="T18" fmla="*/ 26 w 96"/>
                <a:gd name="T19" fmla="*/ 0 h 114"/>
                <a:gd name="T20" fmla="*/ 68 w 96"/>
                <a:gd name="T21" fmla="*/ 7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6" h="114">
                  <a:moveTo>
                    <a:pt x="68" y="70"/>
                  </a:moveTo>
                  <a:lnTo>
                    <a:pt x="68" y="0"/>
                  </a:lnTo>
                  <a:lnTo>
                    <a:pt x="96" y="0"/>
                  </a:lnTo>
                  <a:lnTo>
                    <a:pt x="96" y="114"/>
                  </a:lnTo>
                  <a:lnTo>
                    <a:pt x="70" y="114"/>
                  </a:lnTo>
                  <a:lnTo>
                    <a:pt x="28" y="46"/>
                  </a:lnTo>
                  <a:lnTo>
                    <a:pt x="28" y="114"/>
                  </a:lnTo>
                  <a:lnTo>
                    <a:pt x="0" y="114"/>
                  </a:lnTo>
                  <a:lnTo>
                    <a:pt x="0" y="0"/>
                  </a:lnTo>
                  <a:lnTo>
                    <a:pt x="26" y="0"/>
                  </a:lnTo>
                  <a:lnTo>
                    <a:pt x="68" y="7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17" name="Freeform 105"/>
            <p:cNvSpPr>
              <a:spLocks/>
            </p:cNvSpPr>
            <p:nvPr/>
          </p:nvSpPr>
          <p:spPr bwMode="auto">
            <a:xfrm>
              <a:off x="2832103" y="1374777"/>
              <a:ext cx="190498" cy="180973"/>
            </a:xfrm>
            <a:custGeom>
              <a:avLst/>
              <a:gdLst>
                <a:gd name="T0" fmla="*/ 0 w 120"/>
                <a:gd name="T1" fmla="*/ 114 h 114"/>
                <a:gd name="T2" fmla="*/ 0 w 120"/>
                <a:gd name="T3" fmla="*/ 0 h 114"/>
                <a:gd name="T4" fmla="*/ 40 w 120"/>
                <a:gd name="T5" fmla="*/ 0 h 114"/>
                <a:gd name="T6" fmla="*/ 60 w 120"/>
                <a:gd name="T7" fmla="*/ 74 h 114"/>
                <a:gd name="T8" fmla="*/ 82 w 120"/>
                <a:gd name="T9" fmla="*/ 0 h 114"/>
                <a:gd name="T10" fmla="*/ 120 w 120"/>
                <a:gd name="T11" fmla="*/ 0 h 114"/>
                <a:gd name="T12" fmla="*/ 120 w 120"/>
                <a:gd name="T13" fmla="*/ 114 h 114"/>
                <a:gd name="T14" fmla="*/ 94 w 120"/>
                <a:gd name="T15" fmla="*/ 114 h 114"/>
                <a:gd name="T16" fmla="*/ 94 w 120"/>
                <a:gd name="T17" fmla="*/ 30 h 114"/>
                <a:gd name="T18" fmla="*/ 70 w 120"/>
                <a:gd name="T19" fmla="*/ 114 h 114"/>
                <a:gd name="T20" fmla="*/ 50 w 120"/>
                <a:gd name="T21" fmla="*/ 114 h 114"/>
                <a:gd name="T22" fmla="*/ 26 w 120"/>
                <a:gd name="T23" fmla="*/ 30 h 114"/>
                <a:gd name="T24" fmla="*/ 28 w 120"/>
                <a:gd name="T25" fmla="*/ 114 h 114"/>
                <a:gd name="T26" fmla="*/ 0 w 120"/>
                <a:gd name="T27"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0" h="114">
                  <a:moveTo>
                    <a:pt x="0" y="114"/>
                  </a:moveTo>
                  <a:lnTo>
                    <a:pt x="0" y="0"/>
                  </a:lnTo>
                  <a:lnTo>
                    <a:pt x="40" y="0"/>
                  </a:lnTo>
                  <a:lnTo>
                    <a:pt x="60" y="74"/>
                  </a:lnTo>
                  <a:lnTo>
                    <a:pt x="82" y="0"/>
                  </a:lnTo>
                  <a:lnTo>
                    <a:pt x="120" y="0"/>
                  </a:lnTo>
                  <a:lnTo>
                    <a:pt x="120" y="114"/>
                  </a:lnTo>
                  <a:lnTo>
                    <a:pt x="94" y="114"/>
                  </a:lnTo>
                  <a:lnTo>
                    <a:pt x="94" y="30"/>
                  </a:lnTo>
                  <a:lnTo>
                    <a:pt x="70" y="114"/>
                  </a:lnTo>
                  <a:lnTo>
                    <a:pt x="50" y="114"/>
                  </a:lnTo>
                  <a:lnTo>
                    <a:pt x="26" y="30"/>
                  </a:lnTo>
                  <a:lnTo>
                    <a:pt x="28" y="114"/>
                  </a:lnTo>
                  <a:lnTo>
                    <a:pt x="0" y="114"/>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18" name="Freeform 106"/>
            <p:cNvSpPr>
              <a:spLocks/>
            </p:cNvSpPr>
            <p:nvPr/>
          </p:nvSpPr>
          <p:spPr bwMode="auto">
            <a:xfrm>
              <a:off x="3057524" y="1374777"/>
              <a:ext cx="101602" cy="180973"/>
            </a:xfrm>
            <a:custGeom>
              <a:avLst/>
              <a:gdLst>
                <a:gd name="T0" fmla="*/ 0 w 64"/>
                <a:gd name="T1" fmla="*/ 0 h 114"/>
                <a:gd name="T2" fmla="*/ 64 w 64"/>
                <a:gd name="T3" fmla="*/ 0 h 114"/>
                <a:gd name="T4" fmla="*/ 64 w 64"/>
                <a:gd name="T5" fmla="*/ 26 h 114"/>
                <a:gd name="T6" fmla="*/ 30 w 64"/>
                <a:gd name="T7" fmla="*/ 26 h 114"/>
                <a:gd name="T8" fmla="*/ 30 w 64"/>
                <a:gd name="T9" fmla="*/ 44 h 114"/>
                <a:gd name="T10" fmla="*/ 64 w 64"/>
                <a:gd name="T11" fmla="*/ 44 h 114"/>
                <a:gd name="T12" fmla="*/ 64 w 64"/>
                <a:gd name="T13" fmla="*/ 70 h 114"/>
                <a:gd name="T14" fmla="*/ 30 w 64"/>
                <a:gd name="T15" fmla="*/ 70 h 114"/>
                <a:gd name="T16" fmla="*/ 30 w 64"/>
                <a:gd name="T17" fmla="*/ 88 h 114"/>
                <a:gd name="T18" fmla="*/ 64 w 64"/>
                <a:gd name="T19" fmla="*/ 88 h 114"/>
                <a:gd name="T20" fmla="*/ 64 w 64"/>
                <a:gd name="T21" fmla="*/ 114 h 114"/>
                <a:gd name="T22" fmla="*/ 0 w 64"/>
                <a:gd name="T23" fmla="*/ 114 h 114"/>
                <a:gd name="T24" fmla="*/ 0 w 64"/>
                <a:gd name="T25"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114">
                  <a:moveTo>
                    <a:pt x="0" y="0"/>
                  </a:moveTo>
                  <a:lnTo>
                    <a:pt x="64" y="0"/>
                  </a:lnTo>
                  <a:lnTo>
                    <a:pt x="64" y="26"/>
                  </a:lnTo>
                  <a:lnTo>
                    <a:pt x="30" y="26"/>
                  </a:lnTo>
                  <a:lnTo>
                    <a:pt x="30" y="44"/>
                  </a:lnTo>
                  <a:lnTo>
                    <a:pt x="64" y="44"/>
                  </a:lnTo>
                  <a:lnTo>
                    <a:pt x="64" y="70"/>
                  </a:lnTo>
                  <a:lnTo>
                    <a:pt x="30" y="70"/>
                  </a:lnTo>
                  <a:lnTo>
                    <a:pt x="30" y="88"/>
                  </a:lnTo>
                  <a:lnTo>
                    <a:pt x="64" y="88"/>
                  </a:lnTo>
                  <a:lnTo>
                    <a:pt x="64"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19" name="Freeform 107"/>
            <p:cNvSpPr>
              <a:spLocks/>
            </p:cNvSpPr>
            <p:nvPr/>
          </p:nvSpPr>
          <p:spPr bwMode="auto">
            <a:xfrm>
              <a:off x="3190873" y="1374777"/>
              <a:ext cx="152401" cy="180973"/>
            </a:xfrm>
            <a:custGeom>
              <a:avLst/>
              <a:gdLst>
                <a:gd name="T0" fmla="*/ 68 w 96"/>
                <a:gd name="T1" fmla="*/ 70 h 114"/>
                <a:gd name="T2" fmla="*/ 68 w 96"/>
                <a:gd name="T3" fmla="*/ 0 h 114"/>
                <a:gd name="T4" fmla="*/ 96 w 96"/>
                <a:gd name="T5" fmla="*/ 0 h 114"/>
                <a:gd name="T6" fmla="*/ 96 w 96"/>
                <a:gd name="T7" fmla="*/ 114 h 114"/>
                <a:gd name="T8" fmla="*/ 70 w 96"/>
                <a:gd name="T9" fmla="*/ 114 h 114"/>
                <a:gd name="T10" fmla="*/ 26 w 96"/>
                <a:gd name="T11" fmla="*/ 46 h 114"/>
                <a:gd name="T12" fmla="*/ 28 w 96"/>
                <a:gd name="T13" fmla="*/ 114 h 114"/>
                <a:gd name="T14" fmla="*/ 0 w 96"/>
                <a:gd name="T15" fmla="*/ 114 h 114"/>
                <a:gd name="T16" fmla="*/ 0 w 96"/>
                <a:gd name="T17" fmla="*/ 0 h 114"/>
                <a:gd name="T18" fmla="*/ 24 w 96"/>
                <a:gd name="T19" fmla="*/ 0 h 114"/>
                <a:gd name="T20" fmla="*/ 68 w 96"/>
                <a:gd name="T21" fmla="*/ 7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6" h="114">
                  <a:moveTo>
                    <a:pt x="68" y="70"/>
                  </a:moveTo>
                  <a:lnTo>
                    <a:pt x="68" y="0"/>
                  </a:lnTo>
                  <a:lnTo>
                    <a:pt x="96" y="0"/>
                  </a:lnTo>
                  <a:lnTo>
                    <a:pt x="96" y="114"/>
                  </a:lnTo>
                  <a:lnTo>
                    <a:pt x="70" y="114"/>
                  </a:lnTo>
                  <a:lnTo>
                    <a:pt x="26" y="46"/>
                  </a:lnTo>
                  <a:lnTo>
                    <a:pt x="28" y="114"/>
                  </a:lnTo>
                  <a:lnTo>
                    <a:pt x="0" y="114"/>
                  </a:lnTo>
                  <a:lnTo>
                    <a:pt x="0" y="0"/>
                  </a:lnTo>
                  <a:lnTo>
                    <a:pt x="24" y="0"/>
                  </a:lnTo>
                  <a:lnTo>
                    <a:pt x="68" y="7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0" name="Freeform 108"/>
            <p:cNvSpPr>
              <a:spLocks/>
            </p:cNvSpPr>
            <p:nvPr/>
          </p:nvSpPr>
          <p:spPr bwMode="auto">
            <a:xfrm>
              <a:off x="3362326" y="1374777"/>
              <a:ext cx="117473" cy="180973"/>
            </a:xfrm>
            <a:custGeom>
              <a:avLst/>
              <a:gdLst>
                <a:gd name="T0" fmla="*/ 24 w 74"/>
                <a:gd name="T1" fmla="*/ 26 h 114"/>
                <a:gd name="T2" fmla="*/ 0 w 74"/>
                <a:gd name="T3" fmla="*/ 26 h 114"/>
                <a:gd name="T4" fmla="*/ 0 w 74"/>
                <a:gd name="T5" fmla="*/ 0 h 114"/>
                <a:gd name="T6" fmla="*/ 74 w 74"/>
                <a:gd name="T7" fmla="*/ 0 h 114"/>
                <a:gd name="T8" fmla="*/ 74 w 74"/>
                <a:gd name="T9" fmla="*/ 26 h 114"/>
                <a:gd name="T10" fmla="*/ 52 w 74"/>
                <a:gd name="T11" fmla="*/ 26 h 114"/>
                <a:gd name="T12" fmla="*/ 52 w 74"/>
                <a:gd name="T13" fmla="*/ 114 h 114"/>
                <a:gd name="T14" fmla="*/ 24 w 74"/>
                <a:gd name="T15" fmla="*/ 114 h 114"/>
                <a:gd name="T16" fmla="*/ 24 w 74"/>
                <a:gd name="T17" fmla="*/ 26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114">
                  <a:moveTo>
                    <a:pt x="24" y="26"/>
                  </a:moveTo>
                  <a:lnTo>
                    <a:pt x="0" y="26"/>
                  </a:lnTo>
                  <a:lnTo>
                    <a:pt x="0" y="0"/>
                  </a:lnTo>
                  <a:lnTo>
                    <a:pt x="74" y="0"/>
                  </a:lnTo>
                  <a:lnTo>
                    <a:pt x="74" y="26"/>
                  </a:lnTo>
                  <a:lnTo>
                    <a:pt x="52" y="26"/>
                  </a:lnTo>
                  <a:lnTo>
                    <a:pt x="52" y="114"/>
                  </a:lnTo>
                  <a:lnTo>
                    <a:pt x="24" y="114"/>
                  </a:lnTo>
                  <a:lnTo>
                    <a:pt x="24" y="2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1" name="Freeform 109"/>
            <p:cNvSpPr>
              <a:spLocks noEditPoints="1"/>
            </p:cNvSpPr>
            <p:nvPr/>
          </p:nvSpPr>
          <p:spPr bwMode="auto">
            <a:xfrm>
              <a:off x="3571876" y="1371600"/>
              <a:ext cx="190498" cy="187327"/>
            </a:xfrm>
            <a:custGeom>
              <a:avLst/>
              <a:gdLst>
                <a:gd name="T0" fmla="*/ 0 w 120"/>
                <a:gd name="T1" fmla="*/ 60 h 118"/>
                <a:gd name="T2" fmla="*/ 6 w 120"/>
                <a:gd name="T3" fmla="*/ 36 h 118"/>
                <a:gd name="T4" fmla="*/ 18 w 120"/>
                <a:gd name="T5" fmla="*/ 16 h 118"/>
                <a:gd name="T6" fmla="*/ 38 w 120"/>
                <a:gd name="T7" fmla="*/ 4 h 118"/>
                <a:gd name="T8" fmla="*/ 60 w 120"/>
                <a:gd name="T9" fmla="*/ 0 h 118"/>
                <a:gd name="T10" fmla="*/ 72 w 120"/>
                <a:gd name="T11" fmla="*/ 2 h 118"/>
                <a:gd name="T12" fmla="*/ 94 w 120"/>
                <a:gd name="T13" fmla="*/ 10 h 118"/>
                <a:gd name="T14" fmla="*/ 110 w 120"/>
                <a:gd name="T15" fmla="*/ 26 h 118"/>
                <a:gd name="T16" fmla="*/ 118 w 120"/>
                <a:gd name="T17" fmla="*/ 48 h 118"/>
                <a:gd name="T18" fmla="*/ 120 w 120"/>
                <a:gd name="T19" fmla="*/ 60 h 118"/>
                <a:gd name="T20" fmla="*/ 116 w 120"/>
                <a:gd name="T21" fmla="*/ 82 h 118"/>
                <a:gd name="T22" fmla="*/ 104 w 120"/>
                <a:gd name="T23" fmla="*/ 100 h 118"/>
                <a:gd name="T24" fmla="*/ 84 w 120"/>
                <a:gd name="T25" fmla="*/ 114 h 118"/>
                <a:gd name="T26" fmla="*/ 60 w 120"/>
                <a:gd name="T27" fmla="*/ 118 h 118"/>
                <a:gd name="T28" fmla="*/ 48 w 120"/>
                <a:gd name="T29" fmla="*/ 116 h 118"/>
                <a:gd name="T30" fmla="*/ 26 w 120"/>
                <a:gd name="T31" fmla="*/ 108 h 118"/>
                <a:gd name="T32" fmla="*/ 10 w 120"/>
                <a:gd name="T33" fmla="*/ 92 h 118"/>
                <a:gd name="T34" fmla="*/ 2 w 120"/>
                <a:gd name="T35" fmla="*/ 72 h 118"/>
                <a:gd name="T36" fmla="*/ 0 w 120"/>
                <a:gd name="T37" fmla="*/ 60 h 118"/>
                <a:gd name="T38" fmla="*/ 30 w 120"/>
                <a:gd name="T39" fmla="*/ 60 h 118"/>
                <a:gd name="T40" fmla="*/ 38 w 120"/>
                <a:gd name="T41" fmla="*/ 82 h 118"/>
                <a:gd name="T42" fmla="*/ 48 w 120"/>
                <a:gd name="T43" fmla="*/ 90 h 118"/>
                <a:gd name="T44" fmla="*/ 60 w 120"/>
                <a:gd name="T45" fmla="*/ 92 h 118"/>
                <a:gd name="T46" fmla="*/ 68 w 120"/>
                <a:gd name="T47" fmla="*/ 92 h 118"/>
                <a:gd name="T48" fmla="*/ 80 w 120"/>
                <a:gd name="T49" fmla="*/ 86 h 118"/>
                <a:gd name="T50" fmla="*/ 90 w 120"/>
                <a:gd name="T51" fmla="*/ 70 h 118"/>
                <a:gd name="T52" fmla="*/ 90 w 120"/>
                <a:gd name="T53" fmla="*/ 60 h 118"/>
                <a:gd name="T54" fmla="*/ 84 w 120"/>
                <a:gd name="T55" fmla="*/ 38 h 118"/>
                <a:gd name="T56" fmla="*/ 74 w 120"/>
                <a:gd name="T57" fmla="*/ 28 h 118"/>
                <a:gd name="T58" fmla="*/ 60 w 120"/>
                <a:gd name="T59" fmla="*/ 26 h 118"/>
                <a:gd name="T60" fmla="*/ 54 w 120"/>
                <a:gd name="T61" fmla="*/ 26 h 118"/>
                <a:gd name="T62" fmla="*/ 42 w 120"/>
                <a:gd name="T63" fmla="*/ 32 h 118"/>
                <a:gd name="T64" fmla="*/ 32 w 120"/>
                <a:gd name="T65" fmla="*/ 48 h 118"/>
                <a:gd name="T66" fmla="*/ 30 w 120"/>
                <a:gd name="T67" fmla="*/ 6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18">
                  <a:moveTo>
                    <a:pt x="0" y="60"/>
                  </a:moveTo>
                  <a:lnTo>
                    <a:pt x="0" y="60"/>
                  </a:lnTo>
                  <a:lnTo>
                    <a:pt x="2" y="48"/>
                  </a:lnTo>
                  <a:lnTo>
                    <a:pt x="6" y="36"/>
                  </a:lnTo>
                  <a:lnTo>
                    <a:pt x="10" y="26"/>
                  </a:lnTo>
                  <a:lnTo>
                    <a:pt x="18" y="16"/>
                  </a:lnTo>
                  <a:lnTo>
                    <a:pt x="28" y="10"/>
                  </a:lnTo>
                  <a:lnTo>
                    <a:pt x="38" y="4"/>
                  </a:lnTo>
                  <a:lnTo>
                    <a:pt x="48" y="2"/>
                  </a:lnTo>
                  <a:lnTo>
                    <a:pt x="60" y="0"/>
                  </a:lnTo>
                  <a:lnTo>
                    <a:pt x="60" y="0"/>
                  </a:lnTo>
                  <a:lnTo>
                    <a:pt x="72" y="2"/>
                  </a:lnTo>
                  <a:lnTo>
                    <a:pt x="84" y="6"/>
                  </a:lnTo>
                  <a:lnTo>
                    <a:pt x="94" y="10"/>
                  </a:lnTo>
                  <a:lnTo>
                    <a:pt x="104" y="18"/>
                  </a:lnTo>
                  <a:lnTo>
                    <a:pt x="110" y="26"/>
                  </a:lnTo>
                  <a:lnTo>
                    <a:pt x="116" y="36"/>
                  </a:lnTo>
                  <a:lnTo>
                    <a:pt x="118" y="48"/>
                  </a:lnTo>
                  <a:lnTo>
                    <a:pt x="120" y="60"/>
                  </a:lnTo>
                  <a:lnTo>
                    <a:pt x="120" y="60"/>
                  </a:lnTo>
                  <a:lnTo>
                    <a:pt x="118" y="70"/>
                  </a:lnTo>
                  <a:lnTo>
                    <a:pt x="116" y="82"/>
                  </a:lnTo>
                  <a:lnTo>
                    <a:pt x="110" y="92"/>
                  </a:lnTo>
                  <a:lnTo>
                    <a:pt x="104" y="100"/>
                  </a:lnTo>
                  <a:lnTo>
                    <a:pt x="94" y="108"/>
                  </a:lnTo>
                  <a:lnTo>
                    <a:pt x="84" y="114"/>
                  </a:lnTo>
                  <a:lnTo>
                    <a:pt x="72" y="116"/>
                  </a:lnTo>
                  <a:lnTo>
                    <a:pt x="60" y="118"/>
                  </a:lnTo>
                  <a:lnTo>
                    <a:pt x="60" y="118"/>
                  </a:lnTo>
                  <a:lnTo>
                    <a:pt x="48" y="116"/>
                  </a:lnTo>
                  <a:lnTo>
                    <a:pt x="36" y="114"/>
                  </a:lnTo>
                  <a:lnTo>
                    <a:pt x="26" y="108"/>
                  </a:lnTo>
                  <a:lnTo>
                    <a:pt x="16" y="100"/>
                  </a:lnTo>
                  <a:lnTo>
                    <a:pt x="10" y="92"/>
                  </a:lnTo>
                  <a:lnTo>
                    <a:pt x="4" y="82"/>
                  </a:lnTo>
                  <a:lnTo>
                    <a:pt x="2" y="72"/>
                  </a:lnTo>
                  <a:lnTo>
                    <a:pt x="0" y="60"/>
                  </a:lnTo>
                  <a:lnTo>
                    <a:pt x="0" y="60"/>
                  </a:lnTo>
                  <a:close/>
                  <a:moveTo>
                    <a:pt x="30" y="60"/>
                  </a:moveTo>
                  <a:lnTo>
                    <a:pt x="30" y="60"/>
                  </a:lnTo>
                  <a:lnTo>
                    <a:pt x="32" y="72"/>
                  </a:lnTo>
                  <a:lnTo>
                    <a:pt x="38" y="82"/>
                  </a:lnTo>
                  <a:lnTo>
                    <a:pt x="42" y="86"/>
                  </a:lnTo>
                  <a:lnTo>
                    <a:pt x="48" y="90"/>
                  </a:lnTo>
                  <a:lnTo>
                    <a:pt x="54" y="92"/>
                  </a:lnTo>
                  <a:lnTo>
                    <a:pt x="60" y="92"/>
                  </a:lnTo>
                  <a:lnTo>
                    <a:pt x="60" y="92"/>
                  </a:lnTo>
                  <a:lnTo>
                    <a:pt x="68" y="92"/>
                  </a:lnTo>
                  <a:lnTo>
                    <a:pt x="74" y="90"/>
                  </a:lnTo>
                  <a:lnTo>
                    <a:pt x="80" y="86"/>
                  </a:lnTo>
                  <a:lnTo>
                    <a:pt x="84" y="82"/>
                  </a:lnTo>
                  <a:lnTo>
                    <a:pt x="90" y="70"/>
                  </a:lnTo>
                  <a:lnTo>
                    <a:pt x="90" y="60"/>
                  </a:lnTo>
                  <a:lnTo>
                    <a:pt x="90" y="60"/>
                  </a:lnTo>
                  <a:lnTo>
                    <a:pt x="90" y="48"/>
                  </a:lnTo>
                  <a:lnTo>
                    <a:pt x="84" y="38"/>
                  </a:lnTo>
                  <a:lnTo>
                    <a:pt x="80" y="32"/>
                  </a:lnTo>
                  <a:lnTo>
                    <a:pt x="74" y="28"/>
                  </a:lnTo>
                  <a:lnTo>
                    <a:pt x="68" y="26"/>
                  </a:lnTo>
                  <a:lnTo>
                    <a:pt x="60" y="26"/>
                  </a:lnTo>
                  <a:lnTo>
                    <a:pt x="60" y="26"/>
                  </a:lnTo>
                  <a:lnTo>
                    <a:pt x="54" y="26"/>
                  </a:lnTo>
                  <a:lnTo>
                    <a:pt x="46" y="28"/>
                  </a:lnTo>
                  <a:lnTo>
                    <a:pt x="42" y="32"/>
                  </a:lnTo>
                  <a:lnTo>
                    <a:pt x="38" y="36"/>
                  </a:lnTo>
                  <a:lnTo>
                    <a:pt x="32" y="48"/>
                  </a:lnTo>
                  <a:lnTo>
                    <a:pt x="30" y="58"/>
                  </a:lnTo>
                  <a:lnTo>
                    <a:pt x="30" y="6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2" name="Freeform 110"/>
            <p:cNvSpPr>
              <a:spLocks/>
            </p:cNvSpPr>
            <p:nvPr/>
          </p:nvSpPr>
          <p:spPr bwMode="auto">
            <a:xfrm>
              <a:off x="3790951" y="1374777"/>
              <a:ext cx="98427" cy="180973"/>
            </a:xfrm>
            <a:custGeom>
              <a:avLst/>
              <a:gdLst>
                <a:gd name="T0" fmla="*/ 0 w 62"/>
                <a:gd name="T1" fmla="*/ 0 h 114"/>
                <a:gd name="T2" fmla="*/ 62 w 62"/>
                <a:gd name="T3" fmla="*/ 0 h 114"/>
                <a:gd name="T4" fmla="*/ 62 w 62"/>
                <a:gd name="T5" fmla="*/ 26 h 114"/>
                <a:gd name="T6" fmla="*/ 28 w 62"/>
                <a:gd name="T7" fmla="*/ 26 h 114"/>
                <a:gd name="T8" fmla="*/ 28 w 62"/>
                <a:gd name="T9" fmla="*/ 46 h 114"/>
                <a:gd name="T10" fmla="*/ 60 w 62"/>
                <a:gd name="T11" fmla="*/ 46 h 114"/>
                <a:gd name="T12" fmla="*/ 60 w 62"/>
                <a:gd name="T13" fmla="*/ 70 h 114"/>
                <a:gd name="T14" fmla="*/ 28 w 62"/>
                <a:gd name="T15" fmla="*/ 70 h 114"/>
                <a:gd name="T16" fmla="*/ 28 w 62"/>
                <a:gd name="T17" fmla="*/ 114 h 114"/>
                <a:gd name="T18" fmla="*/ 0 w 62"/>
                <a:gd name="T19" fmla="*/ 114 h 114"/>
                <a:gd name="T20" fmla="*/ 0 w 62"/>
                <a:gd name="T21"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2" h="114">
                  <a:moveTo>
                    <a:pt x="0" y="0"/>
                  </a:moveTo>
                  <a:lnTo>
                    <a:pt x="62" y="0"/>
                  </a:lnTo>
                  <a:lnTo>
                    <a:pt x="62" y="26"/>
                  </a:lnTo>
                  <a:lnTo>
                    <a:pt x="28" y="26"/>
                  </a:lnTo>
                  <a:lnTo>
                    <a:pt x="28" y="46"/>
                  </a:lnTo>
                  <a:lnTo>
                    <a:pt x="60" y="46"/>
                  </a:lnTo>
                  <a:lnTo>
                    <a:pt x="60" y="70"/>
                  </a:lnTo>
                  <a:lnTo>
                    <a:pt x="28" y="70"/>
                  </a:lnTo>
                  <a:lnTo>
                    <a:pt x="28"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3" name="Freeform 111"/>
            <p:cNvSpPr>
              <a:spLocks/>
            </p:cNvSpPr>
            <p:nvPr/>
          </p:nvSpPr>
          <p:spPr bwMode="auto">
            <a:xfrm>
              <a:off x="3962404" y="1374777"/>
              <a:ext cx="117473" cy="180973"/>
            </a:xfrm>
            <a:custGeom>
              <a:avLst/>
              <a:gdLst>
                <a:gd name="T0" fmla="*/ 22 w 74"/>
                <a:gd name="T1" fmla="*/ 26 h 114"/>
                <a:gd name="T2" fmla="*/ 0 w 74"/>
                <a:gd name="T3" fmla="*/ 26 h 114"/>
                <a:gd name="T4" fmla="*/ 0 w 74"/>
                <a:gd name="T5" fmla="*/ 0 h 114"/>
                <a:gd name="T6" fmla="*/ 74 w 74"/>
                <a:gd name="T7" fmla="*/ 0 h 114"/>
                <a:gd name="T8" fmla="*/ 74 w 74"/>
                <a:gd name="T9" fmla="*/ 26 h 114"/>
                <a:gd name="T10" fmla="*/ 52 w 74"/>
                <a:gd name="T11" fmla="*/ 26 h 114"/>
                <a:gd name="T12" fmla="*/ 52 w 74"/>
                <a:gd name="T13" fmla="*/ 114 h 114"/>
                <a:gd name="T14" fmla="*/ 22 w 74"/>
                <a:gd name="T15" fmla="*/ 114 h 114"/>
                <a:gd name="T16" fmla="*/ 22 w 74"/>
                <a:gd name="T17" fmla="*/ 26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114">
                  <a:moveTo>
                    <a:pt x="22" y="26"/>
                  </a:moveTo>
                  <a:lnTo>
                    <a:pt x="0" y="26"/>
                  </a:lnTo>
                  <a:lnTo>
                    <a:pt x="0" y="0"/>
                  </a:lnTo>
                  <a:lnTo>
                    <a:pt x="74" y="0"/>
                  </a:lnTo>
                  <a:lnTo>
                    <a:pt x="74" y="26"/>
                  </a:lnTo>
                  <a:lnTo>
                    <a:pt x="52" y="26"/>
                  </a:lnTo>
                  <a:lnTo>
                    <a:pt x="52" y="114"/>
                  </a:lnTo>
                  <a:lnTo>
                    <a:pt x="22" y="114"/>
                  </a:lnTo>
                  <a:lnTo>
                    <a:pt x="22" y="2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4" name="Freeform 112"/>
            <p:cNvSpPr>
              <a:spLocks/>
            </p:cNvSpPr>
            <p:nvPr/>
          </p:nvSpPr>
          <p:spPr bwMode="auto">
            <a:xfrm>
              <a:off x="4098928" y="1374777"/>
              <a:ext cx="152401" cy="180973"/>
            </a:xfrm>
            <a:custGeom>
              <a:avLst/>
              <a:gdLst>
                <a:gd name="T0" fmla="*/ 0 w 96"/>
                <a:gd name="T1" fmla="*/ 114 h 114"/>
                <a:gd name="T2" fmla="*/ 0 w 96"/>
                <a:gd name="T3" fmla="*/ 0 h 114"/>
                <a:gd name="T4" fmla="*/ 30 w 96"/>
                <a:gd name="T5" fmla="*/ 0 h 114"/>
                <a:gd name="T6" fmla="*/ 30 w 96"/>
                <a:gd name="T7" fmla="*/ 44 h 114"/>
                <a:gd name="T8" fmla="*/ 68 w 96"/>
                <a:gd name="T9" fmla="*/ 44 h 114"/>
                <a:gd name="T10" fmla="*/ 68 w 96"/>
                <a:gd name="T11" fmla="*/ 0 h 114"/>
                <a:gd name="T12" fmla="*/ 96 w 96"/>
                <a:gd name="T13" fmla="*/ 0 h 114"/>
                <a:gd name="T14" fmla="*/ 96 w 96"/>
                <a:gd name="T15" fmla="*/ 114 h 114"/>
                <a:gd name="T16" fmla="*/ 68 w 96"/>
                <a:gd name="T17" fmla="*/ 114 h 114"/>
                <a:gd name="T18" fmla="*/ 68 w 96"/>
                <a:gd name="T19" fmla="*/ 68 h 114"/>
                <a:gd name="T20" fmla="*/ 30 w 96"/>
                <a:gd name="T21" fmla="*/ 68 h 114"/>
                <a:gd name="T22" fmla="*/ 30 w 96"/>
                <a:gd name="T23" fmla="*/ 114 h 114"/>
                <a:gd name="T24" fmla="*/ 0 w 96"/>
                <a:gd name="T2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14">
                  <a:moveTo>
                    <a:pt x="0" y="114"/>
                  </a:moveTo>
                  <a:lnTo>
                    <a:pt x="0" y="0"/>
                  </a:lnTo>
                  <a:lnTo>
                    <a:pt x="30" y="0"/>
                  </a:lnTo>
                  <a:lnTo>
                    <a:pt x="30" y="44"/>
                  </a:lnTo>
                  <a:lnTo>
                    <a:pt x="68" y="44"/>
                  </a:lnTo>
                  <a:lnTo>
                    <a:pt x="68" y="0"/>
                  </a:lnTo>
                  <a:lnTo>
                    <a:pt x="96" y="0"/>
                  </a:lnTo>
                  <a:lnTo>
                    <a:pt x="96" y="114"/>
                  </a:lnTo>
                  <a:lnTo>
                    <a:pt x="68" y="114"/>
                  </a:lnTo>
                  <a:lnTo>
                    <a:pt x="68" y="68"/>
                  </a:lnTo>
                  <a:lnTo>
                    <a:pt x="30" y="68"/>
                  </a:lnTo>
                  <a:lnTo>
                    <a:pt x="30" y="114"/>
                  </a:lnTo>
                  <a:lnTo>
                    <a:pt x="0" y="114"/>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5" name="Freeform 113"/>
            <p:cNvSpPr>
              <a:spLocks/>
            </p:cNvSpPr>
            <p:nvPr/>
          </p:nvSpPr>
          <p:spPr bwMode="auto">
            <a:xfrm>
              <a:off x="4286251" y="1374777"/>
              <a:ext cx="101602" cy="180973"/>
            </a:xfrm>
            <a:custGeom>
              <a:avLst/>
              <a:gdLst>
                <a:gd name="T0" fmla="*/ 0 w 64"/>
                <a:gd name="T1" fmla="*/ 0 h 114"/>
                <a:gd name="T2" fmla="*/ 64 w 64"/>
                <a:gd name="T3" fmla="*/ 0 h 114"/>
                <a:gd name="T4" fmla="*/ 64 w 64"/>
                <a:gd name="T5" fmla="*/ 26 h 114"/>
                <a:gd name="T6" fmla="*/ 30 w 64"/>
                <a:gd name="T7" fmla="*/ 26 h 114"/>
                <a:gd name="T8" fmla="*/ 30 w 64"/>
                <a:gd name="T9" fmla="*/ 44 h 114"/>
                <a:gd name="T10" fmla="*/ 64 w 64"/>
                <a:gd name="T11" fmla="*/ 44 h 114"/>
                <a:gd name="T12" fmla="*/ 64 w 64"/>
                <a:gd name="T13" fmla="*/ 70 h 114"/>
                <a:gd name="T14" fmla="*/ 30 w 64"/>
                <a:gd name="T15" fmla="*/ 70 h 114"/>
                <a:gd name="T16" fmla="*/ 30 w 64"/>
                <a:gd name="T17" fmla="*/ 88 h 114"/>
                <a:gd name="T18" fmla="*/ 64 w 64"/>
                <a:gd name="T19" fmla="*/ 88 h 114"/>
                <a:gd name="T20" fmla="*/ 64 w 64"/>
                <a:gd name="T21" fmla="*/ 114 h 114"/>
                <a:gd name="T22" fmla="*/ 0 w 64"/>
                <a:gd name="T23" fmla="*/ 114 h 114"/>
                <a:gd name="T24" fmla="*/ 0 w 64"/>
                <a:gd name="T25"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114">
                  <a:moveTo>
                    <a:pt x="0" y="0"/>
                  </a:moveTo>
                  <a:lnTo>
                    <a:pt x="64" y="0"/>
                  </a:lnTo>
                  <a:lnTo>
                    <a:pt x="64" y="26"/>
                  </a:lnTo>
                  <a:lnTo>
                    <a:pt x="30" y="26"/>
                  </a:lnTo>
                  <a:lnTo>
                    <a:pt x="30" y="44"/>
                  </a:lnTo>
                  <a:lnTo>
                    <a:pt x="64" y="44"/>
                  </a:lnTo>
                  <a:lnTo>
                    <a:pt x="64" y="70"/>
                  </a:lnTo>
                  <a:lnTo>
                    <a:pt x="30" y="70"/>
                  </a:lnTo>
                  <a:lnTo>
                    <a:pt x="30" y="88"/>
                  </a:lnTo>
                  <a:lnTo>
                    <a:pt x="64" y="88"/>
                  </a:lnTo>
                  <a:lnTo>
                    <a:pt x="64"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6" name="Freeform 114"/>
            <p:cNvSpPr>
              <a:spLocks noEditPoints="1"/>
            </p:cNvSpPr>
            <p:nvPr/>
          </p:nvSpPr>
          <p:spPr bwMode="auto">
            <a:xfrm>
              <a:off x="4495801" y="1374777"/>
              <a:ext cx="155576" cy="180973"/>
            </a:xfrm>
            <a:custGeom>
              <a:avLst/>
              <a:gdLst>
                <a:gd name="T0" fmla="*/ 0 w 98"/>
                <a:gd name="T1" fmla="*/ 0 h 114"/>
                <a:gd name="T2" fmla="*/ 38 w 98"/>
                <a:gd name="T3" fmla="*/ 0 h 114"/>
                <a:gd name="T4" fmla="*/ 38 w 98"/>
                <a:gd name="T5" fmla="*/ 0 h 114"/>
                <a:gd name="T6" fmla="*/ 50 w 98"/>
                <a:gd name="T7" fmla="*/ 0 h 114"/>
                <a:gd name="T8" fmla="*/ 62 w 98"/>
                <a:gd name="T9" fmla="*/ 4 h 114"/>
                <a:gd name="T10" fmla="*/ 70 w 98"/>
                <a:gd name="T11" fmla="*/ 6 h 114"/>
                <a:gd name="T12" fmla="*/ 76 w 98"/>
                <a:gd name="T13" fmla="*/ 10 h 114"/>
                <a:gd name="T14" fmla="*/ 82 w 98"/>
                <a:gd name="T15" fmla="*/ 14 h 114"/>
                <a:gd name="T16" fmla="*/ 88 w 98"/>
                <a:gd name="T17" fmla="*/ 22 h 114"/>
                <a:gd name="T18" fmla="*/ 88 w 98"/>
                <a:gd name="T19" fmla="*/ 22 h 114"/>
                <a:gd name="T20" fmla="*/ 94 w 98"/>
                <a:gd name="T21" fmla="*/ 30 h 114"/>
                <a:gd name="T22" fmla="*/ 96 w 98"/>
                <a:gd name="T23" fmla="*/ 38 h 114"/>
                <a:gd name="T24" fmla="*/ 98 w 98"/>
                <a:gd name="T25" fmla="*/ 48 h 114"/>
                <a:gd name="T26" fmla="*/ 98 w 98"/>
                <a:gd name="T27" fmla="*/ 56 h 114"/>
                <a:gd name="T28" fmla="*/ 98 w 98"/>
                <a:gd name="T29" fmla="*/ 56 h 114"/>
                <a:gd name="T30" fmla="*/ 98 w 98"/>
                <a:gd name="T31" fmla="*/ 68 h 114"/>
                <a:gd name="T32" fmla="*/ 96 w 98"/>
                <a:gd name="T33" fmla="*/ 78 h 114"/>
                <a:gd name="T34" fmla="*/ 92 w 98"/>
                <a:gd name="T35" fmla="*/ 88 h 114"/>
                <a:gd name="T36" fmla="*/ 86 w 98"/>
                <a:gd name="T37" fmla="*/ 98 h 114"/>
                <a:gd name="T38" fmla="*/ 78 w 98"/>
                <a:gd name="T39" fmla="*/ 104 h 114"/>
                <a:gd name="T40" fmla="*/ 68 w 98"/>
                <a:gd name="T41" fmla="*/ 110 h 114"/>
                <a:gd name="T42" fmla="*/ 56 w 98"/>
                <a:gd name="T43" fmla="*/ 112 h 114"/>
                <a:gd name="T44" fmla="*/ 40 w 98"/>
                <a:gd name="T45" fmla="*/ 114 h 114"/>
                <a:gd name="T46" fmla="*/ 0 w 98"/>
                <a:gd name="T47" fmla="*/ 114 h 114"/>
                <a:gd name="T48" fmla="*/ 0 w 98"/>
                <a:gd name="T49" fmla="*/ 0 h 114"/>
                <a:gd name="T50" fmla="*/ 30 w 98"/>
                <a:gd name="T51" fmla="*/ 88 h 114"/>
                <a:gd name="T52" fmla="*/ 42 w 98"/>
                <a:gd name="T53" fmla="*/ 88 h 114"/>
                <a:gd name="T54" fmla="*/ 42 w 98"/>
                <a:gd name="T55" fmla="*/ 88 h 114"/>
                <a:gd name="T56" fmla="*/ 50 w 98"/>
                <a:gd name="T57" fmla="*/ 88 h 114"/>
                <a:gd name="T58" fmla="*/ 56 w 98"/>
                <a:gd name="T59" fmla="*/ 86 h 114"/>
                <a:gd name="T60" fmla="*/ 60 w 98"/>
                <a:gd name="T61" fmla="*/ 82 h 114"/>
                <a:gd name="T62" fmla="*/ 64 w 98"/>
                <a:gd name="T63" fmla="*/ 78 h 114"/>
                <a:gd name="T64" fmla="*/ 68 w 98"/>
                <a:gd name="T65" fmla="*/ 70 h 114"/>
                <a:gd name="T66" fmla="*/ 70 w 98"/>
                <a:gd name="T67" fmla="*/ 58 h 114"/>
                <a:gd name="T68" fmla="*/ 70 w 98"/>
                <a:gd name="T69" fmla="*/ 58 h 114"/>
                <a:gd name="T70" fmla="*/ 68 w 98"/>
                <a:gd name="T71" fmla="*/ 46 h 114"/>
                <a:gd name="T72" fmla="*/ 64 w 98"/>
                <a:gd name="T73" fmla="*/ 36 h 114"/>
                <a:gd name="T74" fmla="*/ 64 w 98"/>
                <a:gd name="T75" fmla="*/ 36 h 114"/>
                <a:gd name="T76" fmla="*/ 60 w 98"/>
                <a:gd name="T77" fmla="*/ 32 h 114"/>
                <a:gd name="T78" fmla="*/ 56 w 98"/>
                <a:gd name="T79" fmla="*/ 30 h 114"/>
                <a:gd name="T80" fmla="*/ 50 w 98"/>
                <a:gd name="T81" fmla="*/ 26 h 114"/>
                <a:gd name="T82" fmla="*/ 42 w 98"/>
                <a:gd name="T83" fmla="*/ 26 h 114"/>
                <a:gd name="T84" fmla="*/ 30 w 98"/>
                <a:gd name="T85" fmla="*/ 26 h 114"/>
                <a:gd name="T86" fmla="*/ 30 w 98"/>
                <a:gd name="T87" fmla="*/ 88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98" h="114">
                  <a:moveTo>
                    <a:pt x="0" y="0"/>
                  </a:moveTo>
                  <a:lnTo>
                    <a:pt x="38" y="0"/>
                  </a:lnTo>
                  <a:lnTo>
                    <a:pt x="38" y="0"/>
                  </a:lnTo>
                  <a:lnTo>
                    <a:pt x="50" y="0"/>
                  </a:lnTo>
                  <a:lnTo>
                    <a:pt x="62" y="4"/>
                  </a:lnTo>
                  <a:lnTo>
                    <a:pt x="70" y="6"/>
                  </a:lnTo>
                  <a:lnTo>
                    <a:pt x="76" y="10"/>
                  </a:lnTo>
                  <a:lnTo>
                    <a:pt x="82" y="14"/>
                  </a:lnTo>
                  <a:lnTo>
                    <a:pt x="88" y="22"/>
                  </a:lnTo>
                  <a:lnTo>
                    <a:pt x="88" y="22"/>
                  </a:lnTo>
                  <a:lnTo>
                    <a:pt x="94" y="30"/>
                  </a:lnTo>
                  <a:lnTo>
                    <a:pt x="96" y="38"/>
                  </a:lnTo>
                  <a:lnTo>
                    <a:pt x="98" y="48"/>
                  </a:lnTo>
                  <a:lnTo>
                    <a:pt x="98" y="56"/>
                  </a:lnTo>
                  <a:lnTo>
                    <a:pt x="98" y="56"/>
                  </a:lnTo>
                  <a:lnTo>
                    <a:pt x="98" y="68"/>
                  </a:lnTo>
                  <a:lnTo>
                    <a:pt x="96" y="78"/>
                  </a:lnTo>
                  <a:lnTo>
                    <a:pt x="92" y="88"/>
                  </a:lnTo>
                  <a:lnTo>
                    <a:pt x="86" y="98"/>
                  </a:lnTo>
                  <a:lnTo>
                    <a:pt x="78" y="104"/>
                  </a:lnTo>
                  <a:lnTo>
                    <a:pt x="68" y="110"/>
                  </a:lnTo>
                  <a:lnTo>
                    <a:pt x="56" y="112"/>
                  </a:lnTo>
                  <a:lnTo>
                    <a:pt x="40" y="114"/>
                  </a:lnTo>
                  <a:lnTo>
                    <a:pt x="0" y="114"/>
                  </a:lnTo>
                  <a:lnTo>
                    <a:pt x="0" y="0"/>
                  </a:lnTo>
                  <a:close/>
                  <a:moveTo>
                    <a:pt x="30" y="88"/>
                  </a:moveTo>
                  <a:lnTo>
                    <a:pt x="42" y="88"/>
                  </a:lnTo>
                  <a:lnTo>
                    <a:pt x="42" y="88"/>
                  </a:lnTo>
                  <a:lnTo>
                    <a:pt x="50" y="88"/>
                  </a:lnTo>
                  <a:lnTo>
                    <a:pt x="56" y="86"/>
                  </a:lnTo>
                  <a:lnTo>
                    <a:pt x="60" y="82"/>
                  </a:lnTo>
                  <a:lnTo>
                    <a:pt x="64" y="78"/>
                  </a:lnTo>
                  <a:lnTo>
                    <a:pt x="68" y="70"/>
                  </a:lnTo>
                  <a:lnTo>
                    <a:pt x="70" y="58"/>
                  </a:lnTo>
                  <a:lnTo>
                    <a:pt x="70" y="58"/>
                  </a:lnTo>
                  <a:lnTo>
                    <a:pt x="68" y="46"/>
                  </a:lnTo>
                  <a:lnTo>
                    <a:pt x="64" y="36"/>
                  </a:lnTo>
                  <a:lnTo>
                    <a:pt x="64" y="36"/>
                  </a:lnTo>
                  <a:lnTo>
                    <a:pt x="60" y="32"/>
                  </a:lnTo>
                  <a:lnTo>
                    <a:pt x="56" y="30"/>
                  </a:lnTo>
                  <a:lnTo>
                    <a:pt x="50" y="26"/>
                  </a:lnTo>
                  <a:lnTo>
                    <a:pt x="42" y="26"/>
                  </a:lnTo>
                  <a:lnTo>
                    <a:pt x="30" y="26"/>
                  </a:lnTo>
                  <a:lnTo>
                    <a:pt x="30" y="8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7" name="Rectangle 115"/>
            <p:cNvSpPr>
              <a:spLocks noChangeArrowheads="1"/>
            </p:cNvSpPr>
            <p:nvPr/>
          </p:nvSpPr>
          <p:spPr bwMode="auto">
            <a:xfrm>
              <a:off x="4679949" y="1374777"/>
              <a:ext cx="47623" cy="180973"/>
            </a:xfrm>
            <a:prstGeom prst="rect">
              <a:avLst/>
            </a:prstGeom>
            <a:solidFill>
              <a:srgbClr val="1C01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8" name="Freeform 116"/>
            <p:cNvSpPr>
              <a:spLocks/>
            </p:cNvSpPr>
            <p:nvPr/>
          </p:nvSpPr>
          <p:spPr bwMode="auto">
            <a:xfrm>
              <a:off x="4749799" y="1371600"/>
              <a:ext cx="130174" cy="187327"/>
            </a:xfrm>
            <a:custGeom>
              <a:avLst/>
              <a:gdLst>
                <a:gd name="T0" fmla="*/ 30 w 82"/>
                <a:gd name="T1" fmla="*/ 78 h 118"/>
                <a:gd name="T2" fmla="*/ 34 w 82"/>
                <a:gd name="T3" fmla="*/ 92 h 118"/>
                <a:gd name="T4" fmla="*/ 42 w 82"/>
                <a:gd name="T5" fmla="*/ 94 h 118"/>
                <a:gd name="T6" fmla="*/ 46 w 82"/>
                <a:gd name="T7" fmla="*/ 92 h 118"/>
                <a:gd name="T8" fmla="*/ 52 w 82"/>
                <a:gd name="T9" fmla="*/ 86 h 118"/>
                <a:gd name="T10" fmla="*/ 52 w 82"/>
                <a:gd name="T11" fmla="*/ 82 h 118"/>
                <a:gd name="T12" fmla="*/ 48 w 82"/>
                <a:gd name="T13" fmla="*/ 76 h 118"/>
                <a:gd name="T14" fmla="*/ 30 w 82"/>
                <a:gd name="T15" fmla="*/ 68 h 118"/>
                <a:gd name="T16" fmla="*/ 14 w 82"/>
                <a:gd name="T17" fmla="*/ 58 h 118"/>
                <a:gd name="T18" fmla="*/ 6 w 82"/>
                <a:gd name="T19" fmla="*/ 48 h 118"/>
                <a:gd name="T20" fmla="*/ 2 w 82"/>
                <a:gd name="T21" fmla="*/ 36 h 118"/>
                <a:gd name="T22" fmla="*/ 4 w 82"/>
                <a:gd name="T23" fmla="*/ 28 h 118"/>
                <a:gd name="T24" fmla="*/ 10 w 82"/>
                <a:gd name="T25" fmla="*/ 14 h 118"/>
                <a:gd name="T26" fmla="*/ 22 w 82"/>
                <a:gd name="T27" fmla="*/ 6 h 118"/>
                <a:gd name="T28" fmla="*/ 42 w 82"/>
                <a:gd name="T29" fmla="*/ 0 h 118"/>
                <a:gd name="T30" fmla="*/ 54 w 82"/>
                <a:gd name="T31" fmla="*/ 2 h 118"/>
                <a:gd name="T32" fmla="*/ 68 w 82"/>
                <a:gd name="T33" fmla="*/ 8 h 118"/>
                <a:gd name="T34" fmla="*/ 76 w 82"/>
                <a:gd name="T35" fmla="*/ 18 h 118"/>
                <a:gd name="T36" fmla="*/ 80 w 82"/>
                <a:gd name="T37" fmla="*/ 36 h 118"/>
                <a:gd name="T38" fmla="*/ 52 w 82"/>
                <a:gd name="T39" fmla="*/ 36 h 118"/>
                <a:gd name="T40" fmla="*/ 46 w 82"/>
                <a:gd name="T41" fmla="*/ 26 h 118"/>
                <a:gd name="T42" fmla="*/ 42 w 82"/>
                <a:gd name="T43" fmla="*/ 24 h 118"/>
                <a:gd name="T44" fmla="*/ 34 w 82"/>
                <a:gd name="T45" fmla="*/ 26 h 118"/>
                <a:gd name="T46" fmla="*/ 32 w 82"/>
                <a:gd name="T47" fmla="*/ 34 h 118"/>
                <a:gd name="T48" fmla="*/ 32 w 82"/>
                <a:gd name="T49" fmla="*/ 36 h 118"/>
                <a:gd name="T50" fmla="*/ 54 w 82"/>
                <a:gd name="T51" fmla="*/ 50 h 118"/>
                <a:gd name="T52" fmla="*/ 68 w 82"/>
                <a:gd name="T53" fmla="*/ 56 h 118"/>
                <a:gd name="T54" fmla="*/ 80 w 82"/>
                <a:gd name="T55" fmla="*/ 72 h 118"/>
                <a:gd name="T56" fmla="*/ 82 w 82"/>
                <a:gd name="T57" fmla="*/ 82 h 118"/>
                <a:gd name="T58" fmla="*/ 76 w 82"/>
                <a:gd name="T59" fmla="*/ 102 h 118"/>
                <a:gd name="T60" fmla="*/ 68 w 82"/>
                <a:gd name="T61" fmla="*/ 112 h 118"/>
                <a:gd name="T62" fmla="*/ 52 w 82"/>
                <a:gd name="T63" fmla="*/ 118 h 118"/>
                <a:gd name="T64" fmla="*/ 42 w 82"/>
                <a:gd name="T65" fmla="*/ 118 h 118"/>
                <a:gd name="T66" fmla="*/ 22 w 82"/>
                <a:gd name="T67" fmla="*/ 116 h 118"/>
                <a:gd name="T68" fmla="*/ 10 w 82"/>
                <a:gd name="T69" fmla="*/ 106 h 118"/>
                <a:gd name="T70" fmla="*/ 2 w 82"/>
                <a:gd name="T71" fmla="*/ 94 h 118"/>
                <a:gd name="T72" fmla="*/ 0 w 82"/>
                <a:gd name="T73" fmla="*/ 7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 h="118">
                  <a:moveTo>
                    <a:pt x="30" y="78"/>
                  </a:moveTo>
                  <a:lnTo>
                    <a:pt x="30" y="78"/>
                  </a:lnTo>
                  <a:lnTo>
                    <a:pt x="32" y="86"/>
                  </a:lnTo>
                  <a:lnTo>
                    <a:pt x="34" y="92"/>
                  </a:lnTo>
                  <a:lnTo>
                    <a:pt x="38" y="94"/>
                  </a:lnTo>
                  <a:lnTo>
                    <a:pt x="42" y="94"/>
                  </a:lnTo>
                  <a:lnTo>
                    <a:pt x="42" y="94"/>
                  </a:lnTo>
                  <a:lnTo>
                    <a:pt x="46" y="92"/>
                  </a:lnTo>
                  <a:lnTo>
                    <a:pt x="50" y="90"/>
                  </a:lnTo>
                  <a:lnTo>
                    <a:pt x="52" y="86"/>
                  </a:lnTo>
                  <a:lnTo>
                    <a:pt x="52" y="82"/>
                  </a:lnTo>
                  <a:lnTo>
                    <a:pt x="52" y="82"/>
                  </a:lnTo>
                  <a:lnTo>
                    <a:pt x="52" y="80"/>
                  </a:lnTo>
                  <a:lnTo>
                    <a:pt x="48" y="76"/>
                  </a:lnTo>
                  <a:lnTo>
                    <a:pt x="30" y="68"/>
                  </a:lnTo>
                  <a:lnTo>
                    <a:pt x="30" y="68"/>
                  </a:lnTo>
                  <a:lnTo>
                    <a:pt x="22" y="64"/>
                  </a:lnTo>
                  <a:lnTo>
                    <a:pt x="14" y="58"/>
                  </a:lnTo>
                  <a:lnTo>
                    <a:pt x="10" y="54"/>
                  </a:lnTo>
                  <a:lnTo>
                    <a:pt x="6" y="48"/>
                  </a:lnTo>
                  <a:lnTo>
                    <a:pt x="4" y="42"/>
                  </a:lnTo>
                  <a:lnTo>
                    <a:pt x="2" y="36"/>
                  </a:lnTo>
                  <a:lnTo>
                    <a:pt x="2" y="36"/>
                  </a:lnTo>
                  <a:lnTo>
                    <a:pt x="4" y="28"/>
                  </a:lnTo>
                  <a:lnTo>
                    <a:pt x="6" y="20"/>
                  </a:lnTo>
                  <a:lnTo>
                    <a:pt x="10" y="14"/>
                  </a:lnTo>
                  <a:lnTo>
                    <a:pt x="16" y="10"/>
                  </a:lnTo>
                  <a:lnTo>
                    <a:pt x="22" y="6"/>
                  </a:lnTo>
                  <a:lnTo>
                    <a:pt x="28" y="2"/>
                  </a:lnTo>
                  <a:lnTo>
                    <a:pt x="42" y="0"/>
                  </a:lnTo>
                  <a:lnTo>
                    <a:pt x="42" y="0"/>
                  </a:lnTo>
                  <a:lnTo>
                    <a:pt x="54" y="2"/>
                  </a:lnTo>
                  <a:lnTo>
                    <a:pt x="62" y="4"/>
                  </a:lnTo>
                  <a:lnTo>
                    <a:pt x="68" y="8"/>
                  </a:lnTo>
                  <a:lnTo>
                    <a:pt x="72" y="12"/>
                  </a:lnTo>
                  <a:lnTo>
                    <a:pt x="76" y="18"/>
                  </a:lnTo>
                  <a:lnTo>
                    <a:pt x="80" y="26"/>
                  </a:lnTo>
                  <a:lnTo>
                    <a:pt x="80" y="36"/>
                  </a:lnTo>
                  <a:lnTo>
                    <a:pt x="52" y="36"/>
                  </a:lnTo>
                  <a:lnTo>
                    <a:pt x="52" y="36"/>
                  </a:lnTo>
                  <a:lnTo>
                    <a:pt x="50" y="28"/>
                  </a:lnTo>
                  <a:lnTo>
                    <a:pt x="46" y="26"/>
                  </a:lnTo>
                  <a:lnTo>
                    <a:pt x="42" y="24"/>
                  </a:lnTo>
                  <a:lnTo>
                    <a:pt x="42" y="24"/>
                  </a:lnTo>
                  <a:lnTo>
                    <a:pt x="38" y="26"/>
                  </a:lnTo>
                  <a:lnTo>
                    <a:pt x="34" y="26"/>
                  </a:lnTo>
                  <a:lnTo>
                    <a:pt x="32" y="30"/>
                  </a:lnTo>
                  <a:lnTo>
                    <a:pt x="32" y="34"/>
                  </a:lnTo>
                  <a:lnTo>
                    <a:pt x="32" y="34"/>
                  </a:lnTo>
                  <a:lnTo>
                    <a:pt x="32" y="36"/>
                  </a:lnTo>
                  <a:lnTo>
                    <a:pt x="36" y="40"/>
                  </a:lnTo>
                  <a:lnTo>
                    <a:pt x="54" y="50"/>
                  </a:lnTo>
                  <a:lnTo>
                    <a:pt x="54" y="50"/>
                  </a:lnTo>
                  <a:lnTo>
                    <a:pt x="68" y="56"/>
                  </a:lnTo>
                  <a:lnTo>
                    <a:pt x="76" y="64"/>
                  </a:lnTo>
                  <a:lnTo>
                    <a:pt x="80" y="72"/>
                  </a:lnTo>
                  <a:lnTo>
                    <a:pt x="82" y="82"/>
                  </a:lnTo>
                  <a:lnTo>
                    <a:pt x="82" y="82"/>
                  </a:lnTo>
                  <a:lnTo>
                    <a:pt x="80" y="96"/>
                  </a:lnTo>
                  <a:lnTo>
                    <a:pt x="76" y="102"/>
                  </a:lnTo>
                  <a:lnTo>
                    <a:pt x="72" y="106"/>
                  </a:lnTo>
                  <a:lnTo>
                    <a:pt x="68" y="112"/>
                  </a:lnTo>
                  <a:lnTo>
                    <a:pt x="60" y="114"/>
                  </a:lnTo>
                  <a:lnTo>
                    <a:pt x="52" y="118"/>
                  </a:lnTo>
                  <a:lnTo>
                    <a:pt x="42" y="118"/>
                  </a:lnTo>
                  <a:lnTo>
                    <a:pt x="42" y="118"/>
                  </a:lnTo>
                  <a:lnTo>
                    <a:pt x="32" y="118"/>
                  </a:lnTo>
                  <a:lnTo>
                    <a:pt x="22" y="116"/>
                  </a:lnTo>
                  <a:lnTo>
                    <a:pt x="16" y="112"/>
                  </a:lnTo>
                  <a:lnTo>
                    <a:pt x="10" y="106"/>
                  </a:lnTo>
                  <a:lnTo>
                    <a:pt x="6" y="100"/>
                  </a:lnTo>
                  <a:lnTo>
                    <a:pt x="2" y="94"/>
                  </a:lnTo>
                  <a:lnTo>
                    <a:pt x="2" y="86"/>
                  </a:lnTo>
                  <a:lnTo>
                    <a:pt x="0" y="78"/>
                  </a:lnTo>
                  <a:lnTo>
                    <a:pt x="30" y="7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9" name="Freeform 117"/>
            <p:cNvSpPr>
              <a:spLocks/>
            </p:cNvSpPr>
            <p:nvPr/>
          </p:nvSpPr>
          <p:spPr bwMode="auto">
            <a:xfrm>
              <a:off x="4889499" y="1374777"/>
              <a:ext cx="117473" cy="180973"/>
            </a:xfrm>
            <a:custGeom>
              <a:avLst/>
              <a:gdLst>
                <a:gd name="T0" fmla="*/ 22 w 74"/>
                <a:gd name="T1" fmla="*/ 26 h 114"/>
                <a:gd name="T2" fmla="*/ 0 w 74"/>
                <a:gd name="T3" fmla="*/ 26 h 114"/>
                <a:gd name="T4" fmla="*/ 0 w 74"/>
                <a:gd name="T5" fmla="*/ 0 h 114"/>
                <a:gd name="T6" fmla="*/ 74 w 74"/>
                <a:gd name="T7" fmla="*/ 0 h 114"/>
                <a:gd name="T8" fmla="*/ 74 w 74"/>
                <a:gd name="T9" fmla="*/ 26 h 114"/>
                <a:gd name="T10" fmla="*/ 52 w 74"/>
                <a:gd name="T11" fmla="*/ 26 h 114"/>
                <a:gd name="T12" fmla="*/ 52 w 74"/>
                <a:gd name="T13" fmla="*/ 114 h 114"/>
                <a:gd name="T14" fmla="*/ 22 w 74"/>
                <a:gd name="T15" fmla="*/ 114 h 114"/>
                <a:gd name="T16" fmla="*/ 22 w 74"/>
                <a:gd name="T17" fmla="*/ 26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114">
                  <a:moveTo>
                    <a:pt x="22" y="26"/>
                  </a:moveTo>
                  <a:lnTo>
                    <a:pt x="0" y="26"/>
                  </a:lnTo>
                  <a:lnTo>
                    <a:pt x="0" y="0"/>
                  </a:lnTo>
                  <a:lnTo>
                    <a:pt x="74" y="0"/>
                  </a:lnTo>
                  <a:lnTo>
                    <a:pt x="74" y="26"/>
                  </a:lnTo>
                  <a:lnTo>
                    <a:pt x="52" y="26"/>
                  </a:lnTo>
                  <a:lnTo>
                    <a:pt x="52" y="114"/>
                  </a:lnTo>
                  <a:lnTo>
                    <a:pt x="22" y="114"/>
                  </a:lnTo>
                  <a:lnTo>
                    <a:pt x="22" y="2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0" name="Freeform 118"/>
            <p:cNvSpPr>
              <a:spLocks/>
            </p:cNvSpPr>
            <p:nvPr/>
          </p:nvSpPr>
          <p:spPr bwMode="auto">
            <a:xfrm>
              <a:off x="5029199" y="1374777"/>
              <a:ext cx="139700" cy="180973"/>
            </a:xfrm>
            <a:custGeom>
              <a:avLst/>
              <a:gdLst>
                <a:gd name="T0" fmla="*/ 0 w 88"/>
                <a:gd name="T1" fmla="*/ 0 h 114"/>
                <a:gd name="T2" fmla="*/ 36 w 88"/>
                <a:gd name="T3" fmla="*/ 0 h 114"/>
                <a:gd name="T4" fmla="*/ 36 w 88"/>
                <a:gd name="T5" fmla="*/ 0 h 114"/>
                <a:gd name="T6" fmla="*/ 48 w 88"/>
                <a:gd name="T7" fmla="*/ 2 h 114"/>
                <a:gd name="T8" fmla="*/ 58 w 88"/>
                <a:gd name="T9" fmla="*/ 2 h 114"/>
                <a:gd name="T10" fmla="*/ 66 w 88"/>
                <a:gd name="T11" fmla="*/ 6 h 114"/>
                <a:gd name="T12" fmla="*/ 72 w 88"/>
                <a:gd name="T13" fmla="*/ 8 h 114"/>
                <a:gd name="T14" fmla="*/ 72 w 88"/>
                <a:gd name="T15" fmla="*/ 8 h 114"/>
                <a:gd name="T16" fmla="*/ 78 w 88"/>
                <a:gd name="T17" fmla="*/ 14 h 114"/>
                <a:gd name="T18" fmla="*/ 82 w 88"/>
                <a:gd name="T19" fmla="*/ 22 h 114"/>
                <a:gd name="T20" fmla="*/ 84 w 88"/>
                <a:gd name="T21" fmla="*/ 30 h 114"/>
                <a:gd name="T22" fmla="*/ 86 w 88"/>
                <a:gd name="T23" fmla="*/ 40 h 114"/>
                <a:gd name="T24" fmla="*/ 86 w 88"/>
                <a:gd name="T25" fmla="*/ 40 h 114"/>
                <a:gd name="T26" fmla="*/ 84 w 88"/>
                <a:gd name="T27" fmla="*/ 52 h 114"/>
                <a:gd name="T28" fmla="*/ 80 w 88"/>
                <a:gd name="T29" fmla="*/ 60 h 114"/>
                <a:gd name="T30" fmla="*/ 80 w 88"/>
                <a:gd name="T31" fmla="*/ 60 h 114"/>
                <a:gd name="T32" fmla="*/ 72 w 88"/>
                <a:gd name="T33" fmla="*/ 68 h 114"/>
                <a:gd name="T34" fmla="*/ 66 w 88"/>
                <a:gd name="T35" fmla="*/ 72 h 114"/>
                <a:gd name="T36" fmla="*/ 88 w 88"/>
                <a:gd name="T37" fmla="*/ 114 h 114"/>
                <a:gd name="T38" fmla="*/ 58 w 88"/>
                <a:gd name="T39" fmla="*/ 114 h 114"/>
                <a:gd name="T40" fmla="*/ 30 w 88"/>
                <a:gd name="T41" fmla="*/ 60 h 114"/>
                <a:gd name="T42" fmla="*/ 34 w 88"/>
                <a:gd name="T43" fmla="*/ 60 h 114"/>
                <a:gd name="T44" fmla="*/ 34 w 88"/>
                <a:gd name="T45" fmla="*/ 60 h 114"/>
                <a:gd name="T46" fmla="*/ 44 w 88"/>
                <a:gd name="T47" fmla="*/ 58 h 114"/>
                <a:gd name="T48" fmla="*/ 52 w 88"/>
                <a:gd name="T49" fmla="*/ 56 h 114"/>
                <a:gd name="T50" fmla="*/ 52 w 88"/>
                <a:gd name="T51" fmla="*/ 56 h 114"/>
                <a:gd name="T52" fmla="*/ 56 w 88"/>
                <a:gd name="T53" fmla="*/ 50 h 114"/>
                <a:gd name="T54" fmla="*/ 58 w 88"/>
                <a:gd name="T55" fmla="*/ 42 h 114"/>
                <a:gd name="T56" fmla="*/ 58 w 88"/>
                <a:gd name="T57" fmla="*/ 42 h 114"/>
                <a:gd name="T58" fmla="*/ 56 w 88"/>
                <a:gd name="T59" fmla="*/ 34 h 114"/>
                <a:gd name="T60" fmla="*/ 50 w 88"/>
                <a:gd name="T61" fmla="*/ 30 h 114"/>
                <a:gd name="T62" fmla="*/ 50 w 88"/>
                <a:gd name="T63" fmla="*/ 30 h 114"/>
                <a:gd name="T64" fmla="*/ 46 w 88"/>
                <a:gd name="T65" fmla="*/ 26 h 114"/>
                <a:gd name="T66" fmla="*/ 40 w 88"/>
                <a:gd name="T67" fmla="*/ 26 h 114"/>
                <a:gd name="T68" fmla="*/ 28 w 88"/>
                <a:gd name="T69" fmla="*/ 26 h 114"/>
                <a:gd name="T70" fmla="*/ 28 w 88"/>
                <a:gd name="T71" fmla="*/ 114 h 114"/>
                <a:gd name="T72" fmla="*/ 0 w 88"/>
                <a:gd name="T73" fmla="*/ 114 h 114"/>
                <a:gd name="T74" fmla="*/ 0 w 88"/>
                <a:gd name="T75"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8" h="114">
                  <a:moveTo>
                    <a:pt x="0" y="0"/>
                  </a:moveTo>
                  <a:lnTo>
                    <a:pt x="36" y="0"/>
                  </a:lnTo>
                  <a:lnTo>
                    <a:pt x="36" y="0"/>
                  </a:lnTo>
                  <a:lnTo>
                    <a:pt x="48" y="2"/>
                  </a:lnTo>
                  <a:lnTo>
                    <a:pt x="58" y="2"/>
                  </a:lnTo>
                  <a:lnTo>
                    <a:pt x="66" y="6"/>
                  </a:lnTo>
                  <a:lnTo>
                    <a:pt x="72" y="8"/>
                  </a:lnTo>
                  <a:lnTo>
                    <a:pt x="72" y="8"/>
                  </a:lnTo>
                  <a:lnTo>
                    <a:pt x="78" y="14"/>
                  </a:lnTo>
                  <a:lnTo>
                    <a:pt x="82" y="22"/>
                  </a:lnTo>
                  <a:lnTo>
                    <a:pt x="84" y="30"/>
                  </a:lnTo>
                  <a:lnTo>
                    <a:pt x="86" y="40"/>
                  </a:lnTo>
                  <a:lnTo>
                    <a:pt x="86" y="40"/>
                  </a:lnTo>
                  <a:lnTo>
                    <a:pt x="84" y="52"/>
                  </a:lnTo>
                  <a:lnTo>
                    <a:pt x="80" y="60"/>
                  </a:lnTo>
                  <a:lnTo>
                    <a:pt x="80" y="60"/>
                  </a:lnTo>
                  <a:lnTo>
                    <a:pt x="72" y="68"/>
                  </a:lnTo>
                  <a:lnTo>
                    <a:pt x="66" y="72"/>
                  </a:lnTo>
                  <a:lnTo>
                    <a:pt x="88" y="114"/>
                  </a:lnTo>
                  <a:lnTo>
                    <a:pt x="58" y="114"/>
                  </a:lnTo>
                  <a:lnTo>
                    <a:pt x="30" y="60"/>
                  </a:lnTo>
                  <a:lnTo>
                    <a:pt x="34" y="60"/>
                  </a:lnTo>
                  <a:lnTo>
                    <a:pt x="34" y="60"/>
                  </a:lnTo>
                  <a:lnTo>
                    <a:pt x="44" y="58"/>
                  </a:lnTo>
                  <a:lnTo>
                    <a:pt x="52" y="56"/>
                  </a:lnTo>
                  <a:lnTo>
                    <a:pt x="52" y="56"/>
                  </a:lnTo>
                  <a:lnTo>
                    <a:pt x="56" y="50"/>
                  </a:lnTo>
                  <a:lnTo>
                    <a:pt x="58" y="42"/>
                  </a:lnTo>
                  <a:lnTo>
                    <a:pt x="58" y="42"/>
                  </a:lnTo>
                  <a:lnTo>
                    <a:pt x="56" y="34"/>
                  </a:lnTo>
                  <a:lnTo>
                    <a:pt x="50" y="30"/>
                  </a:lnTo>
                  <a:lnTo>
                    <a:pt x="50" y="30"/>
                  </a:lnTo>
                  <a:lnTo>
                    <a:pt x="46" y="26"/>
                  </a:lnTo>
                  <a:lnTo>
                    <a:pt x="40" y="26"/>
                  </a:lnTo>
                  <a:lnTo>
                    <a:pt x="28" y="26"/>
                  </a:lnTo>
                  <a:lnTo>
                    <a:pt x="28"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1" name="Rectangle 119"/>
            <p:cNvSpPr>
              <a:spLocks noChangeArrowheads="1"/>
            </p:cNvSpPr>
            <p:nvPr/>
          </p:nvSpPr>
          <p:spPr bwMode="auto">
            <a:xfrm>
              <a:off x="5191125" y="1374777"/>
              <a:ext cx="44448" cy="180973"/>
            </a:xfrm>
            <a:prstGeom prst="rect">
              <a:avLst/>
            </a:prstGeom>
            <a:solidFill>
              <a:srgbClr val="1C01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2" name="Freeform 120"/>
            <p:cNvSpPr>
              <a:spLocks/>
            </p:cNvSpPr>
            <p:nvPr/>
          </p:nvSpPr>
          <p:spPr bwMode="auto">
            <a:xfrm>
              <a:off x="5264151" y="1371600"/>
              <a:ext cx="187323" cy="187327"/>
            </a:xfrm>
            <a:custGeom>
              <a:avLst/>
              <a:gdLst>
                <a:gd name="T0" fmla="*/ 118 w 118"/>
                <a:gd name="T1" fmla="*/ 74 h 118"/>
                <a:gd name="T2" fmla="*/ 110 w 118"/>
                <a:gd name="T3" fmla="*/ 92 h 118"/>
                <a:gd name="T4" fmla="*/ 96 w 118"/>
                <a:gd name="T5" fmla="*/ 106 h 118"/>
                <a:gd name="T6" fmla="*/ 80 w 118"/>
                <a:gd name="T7" fmla="*/ 114 h 118"/>
                <a:gd name="T8" fmla="*/ 60 w 118"/>
                <a:gd name="T9" fmla="*/ 118 h 118"/>
                <a:gd name="T10" fmla="*/ 48 w 118"/>
                <a:gd name="T11" fmla="*/ 116 h 118"/>
                <a:gd name="T12" fmla="*/ 26 w 118"/>
                <a:gd name="T13" fmla="*/ 108 h 118"/>
                <a:gd name="T14" fmla="*/ 10 w 118"/>
                <a:gd name="T15" fmla="*/ 92 h 118"/>
                <a:gd name="T16" fmla="*/ 2 w 118"/>
                <a:gd name="T17" fmla="*/ 70 h 118"/>
                <a:gd name="T18" fmla="*/ 0 w 118"/>
                <a:gd name="T19" fmla="*/ 60 h 118"/>
                <a:gd name="T20" fmla="*/ 4 w 118"/>
                <a:gd name="T21" fmla="*/ 38 h 118"/>
                <a:gd name="T22" fmla="*/ 16 w 118"/>
                <a:gd name="T23" fmla="*/ 18 h 118"/>
                <a:gd name="T24" fmla="*/ 34 w 118"/>
                <a:gd name="T25" fmla="*/ 6 h 118"/>
                <a:gd name="T26" fmla="*/ 60 w 118"/>
                <a:gd name="T27" fmla="*/ 0 h 118"/>
                <a:gd name="T28" fmla="*/ 72 w 118"/>
                <a:gd name="T29" fmla="*/ 2 h 118"/>
                <a:gd name="T30" fmla="*/ 92 w 118"/>
                <a:gd name="T31" fmla="*/ 10 h 118"/>
                <a:gd name="T32" fmla="*/ 108 w 118"/>
                <a:gd name="T33" fmla="*/ 24 h 118"/>
                <a:gd name="T34" fmla="*/ 116 w 118"/>
                <a:gd name="T35" fmla="*/ 38 h 118"/>
                <a:gd name="T36" fmla="*/ 86 w 118"/>
                <a:gd name="T37" fmla="*/ 46 h 118"/>
                <a:gd name="T38" fmla="*/ 84 w 118"/>
                <a:gd name="T39" fmla="*/ 38 h 118"/>
                <a:gd name="T40" fmla="*/ 70 w 118"/>
                <a:gd name="T41" fmla="*/ 28 h 118"/>
                <a:gd name="T42" fmla="*/ 60 w 118"/>
                <a:gd name="T43" fmla="*/ 26 h 118"/>
                <a:gd name="T44" fmla="*/ 46 w 118"/>
                <a:gd name="T45" fmla="*/ 28 h 118"/>
                <a:gd name="T46" fmla="*/ 38 w 118"/>
                <a:gd name="T47" fmla="*/ 36 h 118"/>
                <a:gd name="T48" fmla="*/ 30 w 118"/>
                <a:gd name="T49" fmla="*/ 58 h 118"/>
                <a:gd name="T50" fmla="*/ 32 w 118"/>
                <a:gd name="T51" fmla="*/ 72 h 118"/>
                <a:gd name="T52" fmla="*/ 42 w 118"/>
                <a:gd name="T53" fmla="*/ 86 h 118"/>
                <a:gd name="T54" fmla="*/ 52 w 118"/>
                <a:gd name="T55" fmla="*/ 92 h 118"/>
                <a:gd name="T56" fmla="*/ 60 w 118"/>
                <a:gd name="T57" fmla="*/ 92 h 118"/>
                <a:gd name="T58" fmla="*/ 72 w 118"/>
                <a:gd name="T59" fmla="*/ 90 h 118"/>
                <a:gd name="T60" fmla="*/ 84 w 118"/>
                <a:gd name="T61" fmla="*/ 78 h 118"/>
                <a:gd name="T62" fmla="*/ 118 w 118"/>
                <a:gd name="T63" fmla="*/ 7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8" h="118">
                  <a:moveTo>
                    <a:pt x="118" y="74"/>
                  </a:moveTo>
                  <a:lnTo>
                    <a:pt x="118" y="74"/>
                  </a:lnTo>
                  <a:lnTo>
                    <a:pt x="114" y="84"/>
                  </a:lnTo>
                  <a:lnTo>
                    <a:pt x="110" y="92"/>
                  </a:lnTo>
                  <a:lnTo>
                    <a:pt x="104" y="100"/>
                  </a:lnTo>
                  <a:lnTo>
                    <a:pt x="96" y="106"/>
                  </a:lnTo>
                  <a:lnTo>
                    <a:pt x="88" y="112"/>
                  </a:lnTo>
                  <a:lnTo>
                    <a:pt x="80" y="114"/>
                  </a:lnTo>
                  <a:lnTo>
                    <a:pt x="70" y="118"/>
                  </a:lnTo>
                  <a:lnTo>
                    <a:pt x="60" y="118"/>
                  </a:lnTo>
                  <a:lnTo>
                    <a:pt x="60" y="118"/>
                  </a:lnTo>
                  <a:lnTo>
                    <a:pt x="48" y="116"/>
                  </a:lnTo>
                  <a:lnTo>
                    <a:pt x="36" y="114"/>
                  </a:lnTo>
                  <a:lnTo>
                    <a:pt x="26" y="108"/>
                  </a:lnTo>
                  <a:lnTo>
                    <a:pt x="16" y="100"/>
                  </a:lnTo>
                  <a:lnTo>
                    <a:pt x="10" y="92"/>
                  </a:lnTo>
                  <a:lnTo>
                    <a:pt x="4" y="82"/>
                  </a:lnTo>
                  <a:lnTo>
                    <a:pt x="2" y="70"/>
                  </a:lnTo>
                  <a:lnTo>
                    <a:pt x="0" y="60"/>
                  </a:lnTo>
                  <a:lnTo>
                    <a:pt x="0" y="60"/>
                  </a:lnTo>
                  <a:lnTo>
                    <a:pt x="2" y="48"/>
                  </a:lnTo>
                  <a:lnTo>
                    <a:pt x="4" y="38"/>
                  </a:lnTo>
                  <a:lnTo>
                    <a:pt x="10" y="28"/>
                  </a:lnTo>
                  <a:lnTo>
                    <a:pt x="16" y="18"/>
                  </a:lnTo>
                  <a:lnTo>
                    <a:pt x="24" y="12"/>
                  </a:lnTo>
                  <a:lnTo>
                    <a:pt x="34" y="6"/>
                  </a:lnTo>
                  <a:lnTo>
                    <a:pt x="46" y="2"/>
                  </a:lnTo>
                  <a:lnTo>
                    <a:pt x="60" y="0"/>
                  </a:lnTo>
                  <a:lnTo>
                    <a:pt x="60" y="0"/>
                  </a:lnTo>
                  <a:lnTo>
                    <a:pt x="72" y="2"/>
                  </a:lnTo>
                  <a:lnTo>
                    <a:pt x="84" y="4"/>
                  </a:lnTo>
                  <a:lnTo>
                    <a:pt x="92" y="10"/>
                  </a:lnTo>
                  <a:lnTo>
                    <a:pt x="100" y="16"/>
                  </a:lnTo>
                  <a:lnTo>
                    <a:pt x="108" y="24"/>
                  </a:lnTo>
                  <a:lnTo>
                    <a:pt x="112" y="30"/>
                  </a:lnTo>
                  <a:lnTo>
                    <a:pt x="116" y="38"/>
                  </a:lnTo>
                  <a:lnTo>
                    <a:pt x="118" y="46"/>
                  </a:lnTo>
                  <a:lnTo>
                    <a:pt x="86" y="46"/>
                  </a:lnTo>
                  <a:lnTo>
                    <a:pt x="86" y="46"/>
                  </a:lnTo>
                  <a:lnTo>
                    <a:pt x="84" y="38"/>
                  </a:lnTo>
                  <a:lnTo>
                    <a:pt x="78" y="32"/>
                  </a:lnTo>
                  <a:lnTo>
                    <a:pt x="70" y="28"/>
                  </a:lnTo>
                  <a:lnTo>
                    <a:pt x="60" y="26"/>
                  </a:lnTo>
                  <a:lnTo>
                    <a:pt x="60" y="26"/>
                  </a:lnTo>
                  <a:lnTo>
                    <a:pt x="52" y="26"/>
                  </a:lnTo>
                  <a:lnTo>
                    <a:pt x="46" y="28"/>
                  </a:lnTo>
                  <a:lnTo>
                    <a:pt x="42" y="32"/>
                  </a:lnTo>
                  <a:lnTo>
                    <a:pt x="38" y="36"/>
                  </a:lnTo>
                  <a:lnTo>
                    <a:pt x="32" y="46"/>
                  </a:lnTo>
                  <a:lnTo>
                    <a:pt x="30" y="58"/>
                  </a:lnTo>
                  <a:lnTo>
                    <a:pt x="30" y="58"/>
                  </a:lnTo>
                  <a:lnTo>
                    <a:pt x="32" y="72"/>
                  </a:lnTo>
                  <a:lnTo>
                    <a:pt x="38" y="82"/>
                  </a:lnTo>
                  <a:lnTo>
                    <a:pt x="42" y="86"/>
                  </a:lnTo>
                  <a:lnTo>
                    <a:pt x="46" y="90"/>
                  </a:lnTo>
                  <a:lnTo>
                    <a:pt x="52" y="92"/>
                  </a:lnTo>
                  <a:lnTo>
                    <a:pt x="60" y="92"/>
                  </a:lnTo>
                  <a:lnTo>
                    <a:pt x="60" y="92"/>
                  </a:lnTo>
                  <a:lnTo>
                    <a:pt x="66" y="92"/>
                  </a:lnTo>
                  <a:lnTo>
                    <a:pt x="72" y="90"/>
                  </a:lnTo>
                  <a:lnTo>
                    <a:pt x="80" y="84"/>
                  </a:lnTo>
                  <a:lnTo>
                    <a:pt x="84" y="78"/>
                  </a:lnTo>
                  <a:lnTo>
                    <a:pt x="86" y="74"/>
                  </a:lnTo>
                  <a:lnTo>
                    <a:pt x="118" y="74"/>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3" name="Freeform 121"/>
            <p:cNvSpPr>
              <a:spLocks/>
            </p:cNvSpPr>
            <p:nvPr/>
          </p:nvSpPr>
          <p:spPr bwMode="auto">
            <a:xfrm>
              <a:off x="5464175" y="1374777"/>
              <a:ext cx="117473" cy="180973"/>
            </a:xfrm>
            <a:custGeom>
              <a:avLst/>
              <a:gdLst>
                <a:gd name="T0" fmla="*/ 22 w 74"/>
                <a:gd name="T1" fmla="*/ 26 h 114"/>
                <a:gd name="T2" fmla="*/ 0 w 74"/>
                <a:gd name="T3" fmla="*/ 26 h 114"/>
                <a:gd name="T4" fmla="*/ 0 w 74"/>
                <a:gd name="T5" fmla="*/ 0 h 114"/>
                <a:gd name="T6" fmla="*/ 74 w 74"/>
                <a:gd name="T7" fmla="*/ 0 h 114"/>
                <a:gd name="T8" fmla="*/ 74 w 74"/>
                <a:gd name="T9" fmla="*/ 26 h 114"/>
                <a:gd name="T10" fmla="*/ 50 w 74"/>
                <a:gd name="T11" fmla="*/ 26 h 114"/>
                <a:gd name="T12" fmla="*/ 50 w 74"/>
                <a:gd name="T13" fmla="*/ 114 h 114"/>
                <a:gd name="T14" fmla="*/ 22 w 74"/>
                <a:gd name="T15" fmla="*/ 114 h 114"/>
                <a:gd name="T16" fmla="*/ 22 w 74"/>
                <a:gd name="T17" fmla="*/ 26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 h="114">
                  <a:moveTo>
                    <a:pt x="22" y="26"/>
                  </a:moveTo>
                  <a:lnTo>
                    <a:pt x="0" y="26"/>
                  </a:lnTo>
                  <a:lnTo>
                    <a:pt x="0" y="0"/>
                  </a:lnTo>
                  <a:lnTo>
                    <a:pt x="74" y="0"/>
                  </a:lnTo>
                  <a:lnTo>
                    <a:pt x="74" y="26"/>
                  </a:lnTo>
                  <a:lnTo>
                    <a:pt x="50" y="26"/>
                  </a:lnTo>
                  <a:lnTo>
                    <a:pt x="50" y="114"/>
                  </a:lnTo>
                  <a:lnTo>
                    <a:pt x="22" y="114"/>
                  </a:lnTo>
                  <a:lnTo>
                    <a:pt x="22" y="2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4" name="Freeform 122"/>
            <p:cNvSpPr>
              <a:spLocks noEditPoints="1"/>
            </p:cNvSpPr>
            <p:nvPr/>
          </p:nvSpPr>
          <p:spPr bwMode="auto">
            <a:xfrm>
              <a:off x="5670549" y="1371600"/>
              <a:ext cx="190498" cy="187327"/>
            </a:xfrm>
            <a:custGeom>
              <a:avLst/>
              <a:gdLst>
                <a:gd name="T0" fmla="*/ 0 w 120"/>
                <a:gd name="T1" fmla="*/ 60 h 118"/>
                <a:gd name="T2" fmla="*/ 6 w 120"/>
                <a:gd name="T3" fmla="*/ 36 h 118"/>
                <a:gd name="T4" fmla="*/ 18 w 120"/>
                <a:gd name="T5" fmla="*/ 16 h 118"/>
                <a:gd name="T6" fmla="*/ 38 w 120"/>
                <a:gd name="T7" fmla="*/ 4 h 118"/>
                <a:gd name="T8" fmla="*/ 60 w 120"/>
                <a:gd name="T9" fmla="*/ 0 h 118"/>
                <a:gd name="T10" fmla="*/ 74 w 120"/>
                <a:gd name="T11" fmla="*/ 2 h 118"/>
                <a:gd name="T12" fmla="*/ 94 w 120"/>
                <a:gd name="T13" fmla="*/ 10 h 118"/>
                <a:gd name="T14" fmla="*/ 110 w 120"/>
                <a:gd name="T15" fmla="*/ 26 h 118"/>
                <a:gd name="T16" fmla="*/ 120 w 120"/>
                <a:gd name="T17" fmla="*/ 48 h 118"/>
                <a:gd name="T18" fmla="*/ 120 w 120"/>
                <a:gd name="T19" fmla="*/ 60 h 118"/>
                <a:gd name="T20" fmla="*/ 116 w 120"/>
                <a:gd name="T21" fmla="*/ 82 h 118"/>
                <a:gd name="T22" fmla="*/ 104 w 120"/>
                <a:gd name="T23" fmla="*/ 100 h 118"/>
                <a:gd name="T24" fmla="*/ 84 w 120"/>
                <a:gd name="T25" fmla="*/ 114 h 118"/>
                <a:gd name="T26" fmla="*/ 60 w 120"/>
                <a:gd name="T27" fmla="*/ 118 h 118"/>
                <a:gd name="T28" fmla="*/ 48 w 120"/>
                <a:gd name="T29" fmla="*/ 116 h 118"/>
                <a:gd name="T30" fmla="*/ 26 w 120"/>
                <a:gd name="T31" fmla="*/ 108 h 118"/>
                <a:gd name="T32" fmla="*/ 10 w 120"/>
                <a:gd name="T33" fmla="*/ 92 h 118"/>
                <a:gd name="T34" fmla="*/ 2 w 120"/>
                <a:gd name="T35" fmla="*/ 72 h 118"/>
                <a:gd name="T36" fmla="*/ 0 w 120"/>
                <a:gd name="T37" fmla="*/ 60 h 118"/>
                <a:gd name="T38" fmla="*/ 30 w 120"/>
                <a:gd name="T39" fmla="*/ 60 h 118"/>
                <a:gd name="T40" fmla="*/ 38 w 120"/>
                <a:gd name="T41" fmla="*/ 82 h 118"/>
                <a:gd name="T42" fmla="*/ 48 w 120"/>
                <a:gd name="T43" fmla="*/ 90 h 118"/>
                <a:gd name="T44" fmla="*/ 62 w 120"/>
                <a:gd name="T45" fmla="*/ 92 h 118"/>
                <a:gd name="T46" fmla="*/ 68 w 120"/>
                <a:gd name="T47" fmla="*/ 92 h 118"/>
                <a:gd name="T48" fmla="*/ 80 w 120"/>
                <a:gd name="T49" fmla="*/ 86 h 118"/>
                <a:gd name="T50" fmla="*/ 90 w 120"/>
                <a:gd name="T51" fmla="*/ 70 h 118"/>
                <a:gd name="T52" fmla="*/ 92 w 120"/>
                <a:gd name="T53" fmla="*/ 60 h 118"/>
                <a:gd name="T54" fmla="*/ 84 w 120"/>
                <a:gd name="T55" fmla="*/ 38 h 118"/>
                <a:gd name="T56" fmla="*/ 74 w 120"/>
                <a:gd name="T57" fmla="*/ 28 h 118"/>
                <a:gd name="T58" fmla="*/ 60 w 120"/>
                <a:gd name="T59" fmla="*/ 26 h 118"/>
                <a:gd name="T60" fmla="*/ 54 w 120"/>
                <a:gd name="T61" fmla="*/ 26 h 118"/>
                <a:gd name="T62" fmla="*/ 42 w 120"/>
                <a:gd name="T63" fmla="*/ 32 h 118"/>
                <a:gd name="T64" fmla="*/ 32 w 120"/>
                <a:gd name="T65" fmla="*/ 48 h 118"/>
                <a:gd name="T66" fmla="*/ 30 w 120"/>
                <a:gd name="T67" fmla="*/ 6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0" h="118">
                  <a:moveTo>
                    <a:pt x="0" y="60"/>
                  </a:moveTo>
                  <a:lnTo>
                    <a:pt x="0" y="60"/>
                  </a:lnTo>
                  <a:lnTo>
                    <a:pt x="2" y="48"/>
                  </a:lnTo>
                  <a:lnTo>
                    <a:pt x="6" y="36"/>
                  </a:lnTo>
                  <a:lnTo>
                    <a:pt x="12" y="26"/>
                  </a:lnTo>
                  <a:lnTo>
                    <a:pt x="18" y="16"/>
                  </a:lnTo>
                  <a:lnTo>
                    <a:pt x="28" y="10"/>
                  </a:lnTo>
                  <a:lnTo>
                    <a:pt x="38" y="4"/>
                  </a:lnTo>
                  <a:lnTo>
                    <a:pt x="50" y="2"/>
                  </a:lnTo>
                  <a:lnTo>
                    <a:pt x="60" y="0"/>
                  </a:lnTo>
                  <a:lnTo>
                    <a:pt x="60" y="0"/>
                  </a:lnTo>
                  <a:lnTo>
                    <a:pt x="74" y="2"/>
                  </a:lnTo>
                  <a:lnTo>
                    <a:pt x="84" y="6"/>
                  </a:lnTo>
                  <a:lnTo>
                    <a:pt x="94" y="10"/>
                  </a:lnTo>
                  <a:lnTo>
                    <a:pt x="104" y="18"/>
                  </a:lnTo>
                  <a:lnTo>
                    <a:pt x="110" y="26"/>
                  </a:lnTo>
                  <a:lnTo>
                    <a:pt x="116" y="36"/>
                  </a:lnTo>
                  <a:lnTo>
                    <a:pt x="120" y="48"/>
                  </a:lnTo>
                  <a:lnTo>
                    <a:pt x="120" y="60"/>
                  </a:lnTo>
                  <a:lnTo>
                    <a:pt x="120" y="60"/>
                  </a:lnTo>
                  <a:lnTo>
                    <a:pt x="120" y="70"/>
                  </a:lnTo>
                  <a:lnTo>
                    <a:pt x="116" y="82"/>
                  </a:lnTo>
                  <a:lnTo>
                    <a:pt x="110" y="92"/>
                  </a:lnTo>
                  <a:lnTo>
                    <a:pt x="104" y="100"/>
                  </a:lnTo>
                  <a:lnTo>
                    <a:pt x="94" y="108"/>
                  </a:lnTo>
                  <a:lnTo>
                    <a:pt x="84" y="114"/>
                  </a:lnTo>
                  <a:lnTo>
                    <a:pt x="74" y="116"/>
                  </a:lnTo>
                  <a:lnTo>
                    <a:pt x="60" y="118"/>
                  </a:lnTo>
                  <a:lnTo>
                    <a:pt x="60" y="118"/>
                  </a:lnTo>
                  <a:lnTo>
                    <a:pt x="48" y="116"/>
                  </a:lnTo>
                  <a:lnTo>
                    <a:pt x="36" y="114"/>
                  </a:lnTo>
                  <a:lnTo>
                    <a:pt x="26" y="108"/>
                  </a:lnTo>
                  <a:lnTo>
                    <a:pt x="18" y="100"/>
                  </a:lnTo>
                  <a:lnTo>
                    <a:pt x="10" y="92"/>
                  </a:lnTo>
                  <a:lnTo>
                    <a:pt x="6" y="82"/>
                  </a:lnTo>
                  <a:lnTo>
                    <a:pt x="2" y="72"/>
                  </a:lnTo>
                  <a:lnTo>
                    <a:pt x="0" y="60"/>
                  </a:lnTo>
                  <a:lnTo>
                    <a:pt x="0" y="60"/>
                  </a:lnTo>
                  <a:close/>
                  <a:moveTo>
                    <a:pt x="30" y="60"/>
                  </a:moveTo>
                  <a:lnTo>
                    <a:pt x="30" y="60"/>
                  </a:lnTo>
                  <a:lnTo>
                    <a:pt x="32" y="72"/>
                  </a:lnTo>
                  <a:lnTo>
                    <a:pt x="38" y="82"/>
                  </a:lnTo>
                  <a:lnTo>
                    <a:pt x="42" y="86"/>
                  </a:lnTo>
                  <a:lnTo>
                    <a:pt x="48" y="90"/>
                  </a:lnTo>
                  <a:lnTo>
                    <a:pt x="54" y="92"/>
                  </a:lnTo>
                  <a:lnTo>
                    <a:pt x="62" y="92"/>
                  </a:lnTo>
                  <a:lnTo>
                    <a:pt x="62" y="92"/>
                  </a:lnTo>
                  <a:lnTo>
                    <a:pt x="68" y="92"/>
                  </a:lnTo>
                  <a:lnTo>
                    <a:pt x="74" y="90"/>
                  </a:lnTo>
                  <a:lnTo>
                    <a:pt x="80" y="86"/>
                  </a:lnTo>
                  <a:lnTo>
                    <a:pt x="84" y="82"/>
                  </a:lnTo>
                  <a:lnTo>
                    <a:pt x="90" y="70"/>
                  </a:lnTo>
                  <a:lnTo>
                    <a:pt x="92" y="60"/>
                  </a:lnTo>
                  <a:lnTo>
                    <a:pt x="92" y="60"/>
                  </a:lnTo>
                  <a:lnTo>
                    <a:pt x="90" y="48"/>
                  </a:lnTo>
                  <a:lnTo>
                    <a:pt x="84" y="38"/>
                  </a:lnTo>
                  <a:lnTo>
                    <a:pt x="80" y="32"/>
                  </a:lnTo>
                  <a:lnTo>
                    <a:pt x="74" y="28"/>
                  </a:lnTo>
                  <a:lnTo>
                    <a:pt x="68" y="26"/>
                  </a:lnTo>
                  <a:lnTo>
                    <a:pt x="60" y="26"/>
                  </a:lnTo>
                  <a:lnTo>
                    <a:pt x="60" y="26"/>
                  </a:lnTo>
                  <a:lnTo>
                    <a:pt x="54" y="26"/>
                  </a:lnTo>
                  <a:lnTo>
                    <a:pt x="48" y="28"/>
                  </a:lnTo>
                  <a:lnTo>
                    <a:pt x="42" y="32"/>
                  </a:lnTo>
                  <a:lnTo>
                    <a:pt x="38" y="36"/>
                  </a:lnTo>
                  <a:lnTo>
                    <a:pt x="32" y="48"/>
                  </a:lnTo>
                  <a:lnTo>
                    <a:pt x="30" y="58"/>
                  </a:lnTo>
                  <a:lnTo>
                    <a:pt x="30" y="6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5" name="Freeform 123"/>
            <p:cNvSpPr>
              <a:spLocks/>
            </p:cNvSpPr>
            <p:nvPr/>
          </p:nvSpPr>
          <p:spPr bwMode="auto">
            <a:xfrm>
              <a:off x="5889625" y="1374777"/>
              <a:ext cx="98427" cy="180973"/>
            </a:xfrm>
            <a:custGeom>
              <a:avLst/>
              <a:gdLst>
                <a:gd name="T0" fmla="*/ 0 w 62"/>
                <a:gd name="T1" fmla="*/ 0 h 114"/>
                <a:gd name="T2" fmla="*/ 62 w 62"/>
                <a:gd name="T3" fmla="*/ 0 h 114"/>
                <a:gd name="T4" fmla="*/ 62 w 62"/>
                <a:gd name="T5" fmla="*/ 26 h 114"/>
                <a:gd name="T6" fmla="*/ 30 w 62"/>
                <a:gd name="T7" fmla="*/ 26 h 114"/>
                <a:gd name="T8" fmla="*/ 30 w 62"/>
                <a:gd name="T9" fmla="*/ 46 h 114"/>
                <a:gd name="T10" fmla="*/ 60 w 62"/>
                <a:gd name="T11" fmla="*/ 46 h 114"/>
                <a:gd name="T12" fmla="*/ 60 w 62"/>
                <a:gd name="T13" fmla="*/ 70 h 114"/>
                <a:gd name="T14" fmla="*/ 30 w 62"/>
                <a:gd name="T15" fmla="*/ 70 h 114"/>
                <a:gd name="T16" fmla="*/ 30 w 62"/>
                <a:gd name="T17" fmla="*/ 114 h 114"/>
                <a:gd name="T18" fmla="*/ 0 w 62"/>
                <a:gd name="T19" fmla="*/ 114 h 114"/>
                <a:gd name="T20" fmla="*/ 0 w 62"/>
                <a:gd name="T21"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2" h="114">
                  <a:moveTo>
                    <a:pt x="0" y="0"/>
                  </a:moveTo>
                  <a:lnTo>
                    <a:pt x="62" y="0"/>
                  </a:lnTo>
                  <a:lnTo>
                    <a:pt x="62" y="26"/>
                  </a:lnTo>
                  <a:lnTo>
                    <a:pt x="30" y="26"/>
                  </a:lnTo>
                  <a:lnTo>
                    <a:pt x="30" y="46"/>
                  </a:lnTo>
                  <a:lnTo>
                    <a:pt x="60" y="46"/>
                  </a:lnTo>
                  <a:lnTo>
                    <a:pt x="60" y="70"/>
                  </a:lnTo>
                  <a:lnTo>
                    <a:pt x="30" y="70"/>
                  </a:lnTo>
                  <a:lnTo>
                    <a:pt x="30"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6" name="Freeform 124"/>
            <p:cNvSpPr>
              <a:spLocks/>
            </p:cNvSpPr>
            <p:nvPr/>
          </p:nvSpPr>
          <p:spPr bwMode="auto">
            <a:xfrm>
              <a:off x="6086474" y="1371600"/>
              <a:ext cx="187323" cy="187327"/>
            </a:xfrm>
            <a:custGeom>
              <a:avLst/>
              <a:gdLst>
                <a:gd name="T0" fmla="*/ 118 w 118"/>
                <a:gd name="T1" fmla="*/ 74 h 118"/>
                <a:gd name="T2" fmla="*/ 110 w 118"/>
                <a:gd name="T3" fmla="*/ 92 h 118"/>
                <a:gd name="T4" fmla="*/ 96 w 118"/>
                <a:gd name="T5" fmla="*/ 106 h 118"/>
                <a:gd name="T6" fmla="*/ 80 w 118"/>
                <a:gd name="T7" fmla="*/ 114 h 118"/>
                <a:gd name="T8" fmla="*/ 60 w 118"/>
                <a:gd name="T9" fmla="*/ 118 h 118"/>
                <a:gd name="T10" fmla="*/ 48 w 118"/>
                <a:gd name="T11" fmla="*/ 116 h 118"/>
                <a:gd name="T12" fmla="*/ 26 w 118"/>
                <a:gd name="T13" fmla="*/ 108 h 118"/>
                <a:gd name="T14" fmla="*/ 10 w 118"/>
                <a:gd name="T15" fmla="*/ 92 h 118"/>
                <a:gd name="T16" fmla="*/ 2 w 118"/>
                <a:gd name="T17" fmla="*/ 70 h 118"/>
                <a:gd name="T18" fmla="*/ 0 w 118"/>
                <a:gd name="T19" fmla="*/ 60 h 118"/>
                <a:gd name="T20" fmla="*/ 4 w 118"/>
                <a:gd name="T21" fmla="*/ 38 h 118"/>
                <a:gd name="T22" fmla="*/ 16 w 118"/>
                <a:gd name="T23" fmla="*/ 18 h 118"/>
                <a:gd name="T24" fmla="*/ 34 w 118"/>
                <a:gd name="T25" fmla="*/ 6 h 118"/>
                <a:gd name="T26" fmla="*/ 60 w 118"/>
                <a:gd name="T27" fmla="*/ 0 h 118"/>
                <a:gd name="T28" fmla="*/ 72 w 118"/>
                <a:gd name="T29" fmla="*/ 2 h 118"/>
                <a:gd name="T30" fmla="*/ 92 w 118"/>
                <a:gd name="T31" fmla="*/ 10 h 118"/>
                <a:gd name="T32" fmla="*/ 108 w 118"/>
                <a:gd name="T33" fmla="*/ 24 h 118"/>
                <a:gd name="T34" fmla="*/ 116 w 118"/>
                <a:gd name="T35" fmla="*/ 38 h 118"/>
                <a:gd name="T36" fmla="*/ 86 w 118"/>
                <a:gd name="T37" fmla="*/ 46 h 118"/>
                <a:gd name="T38" fmla="*/ 84 w 118"/>
                <a:gd name="T39" fmla="*/ 38 h 118"/>
                <a:gd name="T40" fmla="*/ 70 w 118"/>
                <a:gd name="T41" fmla="*/ 28 h 118"/>
                <a:gd name="T42" fmla="*/ 60 w 118"/>
                <a:gd name="T43" fmla="*/ 26 h 118"/>
                <a:gd name="T44" fmla="*/ 46 w 118"/>
                <a:gd name="T45" fmla="*/ 28 h 118"/>
                <a:gd name="T46" fmla="*/ 36 w 118"/>
                <a:gd name="T47" fmla="*/ 36 h 118"/>
                <a:gd name="T48" fmla="*/ 30 w 118"/>
                <a:gd name="T49" fmla="*/ 58 h 118"/>
                <a:gd name="T50" fmla="*/ 32 w 118"/>
                <a:gd name="T51" fmla="*/ 72 h 118"/>
                <a:gd name="T52" fmla="*/ 42 w 118"/>
                <a:gd name="T53" fmla="*/ 86 h 118"/>
                <a:gd name="T54" fmla="*/ 52 w 118"/>
                <a:gd name="T55" fmla="*/ 92 h 118"/>
                <a:gd name="T56" fmla="*/ 60 w 118"/>
                <a:gd name="T57" fmla="*/ 92 h 118"/>
                <a:gd name="T58" fmla="*/ 72 w 118"/>
                <a:gd name="T59" fmla="*/ 90 h 118"/>
                <a:gd name="T60" fmla="*/ 84 w 118"/>
                <a:gd name="T61" fmla="*/ 78 h 118"/>
                <a:gd name="T62" fmla="*/ 118 w 118"/>
                <a:gd name="T63" fmla="*/ 74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18" h="118">
                  <a:moveTo>
                    <a:pt x="118" y="74"/>
                  </a:moveTo>
                  <a:lnTo>
                    <a:pt x="118" y="74"/>
                  </a:lnTo>
                  <a:lnTo>
                    <a:pt x="114" y="84"/>
                  </a:lnTo>
                  <a:lnTo>
                    <a:pt x="110" y="92"/>
                  </a:lnTo>
                  <a:lnTo>
                    <a:pt x="104" y="100"/>
                  </a:lnTo>
                  <a:lnTo>
                    <a:pt x="96" y="106"/>
                  </a:lnTo>
                  <a:lnTo>
                    <a:pt x="88" y="112"/>
                  </a:lnTo>
                  <a:lnTo>
                    <a:pt x="80" y="114"/>
                  </a:lnTo>
                  <a:lnTo>
                    <a:pt x="70" y="118"/>
                  </a:lnTo>
                  <a:lnTo>
                    <a:pt x="60" y="118"/>
                  </a:lnTo>
                  <a:lnTo>
                    <a:pt x="60" y="118"/>
                  </a:lnTo>
                  <a:lnTo>
                    <a:pt x="48" y="116"/>
                  </a:lnTo>
                  <a:lnTo>
                    <a:pt x="36" y="114"/>
                  </a:lnTo>
                  <a:lnTo>
                    <a:pt x="26" y="108"/>
                  </a:lnTo>
                  <a:lnTo>
                    <a:pt x="16" y="100"/>
                  </a:lnTo>
                  <a:lnTo>
                    <a:pt x="10" y="92"/>
                  </a:lnTo>
                  <a:lnTo>
                    <a:pt x="4" y="82"/>
                  </a:lnTo>
                  <a:lnTo>
                    <a:pt x="2" y="70"/>
                  </a:lnTo>
                  <a:lnTo>
                    <a:pt x="0" y="60"/>
                  </a:lnTo>
                  <a:lnTo>
                    <a:pt x="0" y="60"/>
                  </a:lnTo>
                  <a:lnTo>
                    <a:pt x="2" y="48"/>
                  </a:lnTo>
                  <a:lnTo>
                    <a:pt x="4" y="38"/>
                  </a:lnTo>
                  <a:lnTo>
                    <a:pt x="10" y="28"/>
                  </a:lnTo>
                  <a:lnTo>
                    <a:pt x="16" y="18"/>
                  </a:lnTo>
                  <a:lnTo>
                    <a:pt x="24" y="12"/>
                  </a:lnTo>
                  <a:lnTo>
                    <a:pt x="34" y="6"/>
                  </a:lnTo>
                  <a:lnTo>
                    <a:pt x="46" y="2"/>
                  </a:lnTo>
                  <a:lnTo>
                    <a:pt x="60" y="0"/>
                  </a:lnTo>
                  <a:lnTo>
                    <a:pt x="60" y="0"/>
                  </a:lnTo>
                  <a:lnTo>
                    <a:pt x="72" y="2"/>
                  </a:lnTo>
                  <a:lnTo>
                    <a:pt x="84" y="4"/>
                  </a:lnTo>
                  <a:lnTo>
                    <a:pt x="92" y="10"/>
                  </a:lnTo>
                  <a:lnTo>
                    <a:pt x="100" y="16"/>
                  </a:lnTo>
                  <a:lnTo>
                    <a:pt x="108" y="24"/>
                  </a:lnTo>
                  <a:lnTo>
                    <a:pt x="112" y="30"/>
                  </a:lnTo>
                  <a:lnTo>
                    <a:pt x="116" y="38"/>
                  </a:lnTo>
                  <a:lnTo>
                    <a:pt x="118" y="46"/>
                  </a:lnTo>
                  <a:lnTo>
                    <a:pt x="86" y="46"/>
                  </a:lnTo>
                  <a:lnTo>
                    <a:pt x="86" y="46"/>
                  </a:lnTo>
                  <a:lnTo>
                    <a:pt x="84" y="38"/>
                  </a:lnTo>
                  <a:lnTo>
                    <a:pt x="78" y="32"/>
                  </a:lnTo>
                  <a:lnTo>
                    <a:pt x="70" y="28"/>
                  </a:lnTo>
                  <a:lnTo>
                    <a:pt x="60" y="26"/>
                  </a:lnTo>
                  <a:lnTo>
                    <a:pt x="60" y="26"/>
                  </a:lnTo>
                  <a:lnTo>
                    <a:pt x="52" y="26"/>
                  </a:lnTo>
                  <a:lnTo>
                    <a:pt x="46" y="28"/>
                  </a:lnTo>
                  <a:lnTo>
                    <a:pt x="42" y="32"/>
                  </a:lnTo>
                  <a:lnTo>
                    <a:pt x="36" y="36"/>
                  </a:lnTo>
                  <a:lnTo>
                    <a:pt x="32" y="46"/>
                  </a:lnTo>
                  <a:lnTo>
                    <a:pt x="30" y="58"/>
                  </a:lnTo>
                  <a:lnTo>
                    <a:pt x="30" y="58"/>
                  </a:lnTo>
                  <a:lnTo>
                    <a:pt x="32" y="72"/>
                  </a:lnTo>
                  <a:lnTo>
                    <a:pt x="38" y="82"/>
                  </a:lnTo>
                  <a:lnTo>
                    <a:pt x="42" y="86"/>
                  </a:lnTo>
                  <a:lnTo>
                    <a:pt x="46" y="90"/>
                  </a:lnTo>
                  <a:lnTo>
                    <a:pt x="52" y="92"/>
                  </a:lnTo>
                  <a:lnTo>
                    <a:pt x="60" y="92"/>
                  </a:lnTo>
                  <a:lnTo>
                    <a:pt x="60" y="92"/>
                  </a:lnTo>
                  <a:lnTo>
                    <a:pt x="66" y="92"/>
                  </a:lnTo>
                  <a:lnTo>
                    <a:pt x="72" y="90"/>
                  </a:lnTo>
                  <a:lnTo>
                    <a:pt x="80" y="84"/>
                  </a:lnTo>
                  <a:lnTo>
                    <a:pt x="84" y="78"/>
                  </a:lnTo>
                  <a:lnTo>
                    <a:pt x="86" y="74"/>
                  </a:lnTo>
                  <a:lnTo>
                    <a:pt x="118" y="74"/>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7" name="Freeform 125"/>
            <p:cNvSpPr>
              <a:spLocks noEditPoints="1"/>
            </p:cNvSpPr>
            <p:nvPr/>
          </p:nvSpPr>
          <p:spPr bwMode="auto">
            <a:xfrm>
              <a:off x="6292848" y="1371600"/>
              <a:ext cx="187323" cy="187327"/>
            </a:xfrm>
            <a:custGeom>
              <a:avLst/>
              <a:gdLst>
                <a:gd name="T0" fmla="*/ 0 w 118"/>
                <a:gd name="T1" fmla="*/ 60 h 118"/>
                <a:gd name="T2" fmla="*/ 4 w 118"/>
                <a:gd name="T3" fmla="*/ 36 h 118"/>
                <a:gd name="T4" fmla="*/ 18 w 118"/>
                <a:gd name="T5" fmla="*/ 16 h 118"/>
                <a:gd name="T6" fmla="*/ 36 w 118"/>
                <a:gd name="T7" fmla="*/ 4 h 118"/>
                <a:gd name="T8" fmla="*/ 58 w 118"/>
                <a:gd name="T9" fmla="*/ 0 h 118"/>
                <a:gd name="T10" fmla="*/ 72 w 118"/>
                <a:gd name="T11" fmla="*/ 2 h 118"/>
                <a:gd name="T12" fmla="*/ 94 w 118"/>
                <a:gd name="T13" fmla="*/ 10 h 118"/>
                <a:gd name="T14" fmla="*/ 110 w 118"/>
                <a:gd name="T15" fmla="*/ 26 h 118"/>
                <a:gd name="T16" fmla="*/ 118 w 118"/>
                <a:gd name="T17" fmla="*/ 48 h 118"/>
                <a:gd name="T18" fmla="*/ 118 w 118"/>
                <a:gd name="T19" fmla="*/ 60 h 118"/>
                <a:gd name="T20" fmla="*/ 114 w 118"/>
                <a:gd name="T21" fmla="*/ 82 h 118"/>
                <a:gd name="T22" fmla="*/ 102 w 118"/>
                <a:gd name="T23" fmla="*/ 100 h 118"/>
                <a:gd name="T24" fmla="*/ 84 w 118"/>
                <a:gd name="T25" fmla="*/ 114 h 118"/>
                <a:gd name="T26" fmla="*/ 58 w 118"/>
                <a:gd name="T27" fmla="*/ 118 h 118"/>
                <a:gd name="T28" fmla="*/ 46 w 118"/>
                <a:gd name="T29" fmla="*/ 116 h 118"/>
                <a:gd name="T30" fmla="*/ 24 w 118"/>
                <a:gd name="T31" fmla="*/ 108 h 118"/>
                <a:gd name="T32" fmla="*/ 8 w 118"/>
                <a:gd name="T33" fmla="*/ 92 h 118"/>
                <a:gd name="T34" fmla="*/ 0 w 118"/>
                <a:gd name="T35" fmla="*/ 72 h 118"/>
                <a:gd name="T36" fmla="*/ 0 w 118"/>
                <a:gd name="T37" fmla="*/ 60 h 118"/>
                <a:gd name="T38" fmla="*/ 28 w 118"/>
                <a:gd name="T39" fmla="*/ 60 h 118"/>
                <a:gd name="T40" fmla="*/ 36 w 118"/>
                <a:gd name="T41" fmla="*/ 82 h 118"/>
                <a:gd name="T42" fmla="*/ 46 w 118"/>
                <a:gd name="T43" fmla="*/ 90 h 118"/>
                <a:gd name="T44" fmla="*/ 60 w 118"/>
                <a:gd name="T45" fmla="*/ 92 h 118"/>
                <a:gd name="T46" fmla="*/ 66 w 118"/>
                <a:gd name="T47" fmla="*/ 92 h 118"/>
                <a:gd name="T48" fmla="*/ 78 w 118"/>
                <a:gd name="T49" fmla="*/ 86 h 118"/>
                <a:gd name="T50" fmla="*/ 88 w 118"/>
                <a:gd name="T51" fmla="*/ 70 h 118"/>
                <a:gd name="T52" fmla="*/ 90 w 118"/>
                <a:gd name="T53" fmla="*/ 60 h 118"/>
                <a:gd name="T54" fmla="*/ 82 w 118"/>
                <a:gd name="T55" fmla="*/ 38 h 118"/>
                <a:gd name="T56" fmla="*/ 72 w 118"/>
                <a:gd name="T57" fmla="*/ 28 h 118"/>
                <a:gd name="T58" fmla="*/ 60 w 118"/>
                <a:gd name="T59" fmla="*/ 26 h 118"/>
                <a:gd name="T60" fmla="*/ 52 w 118"/>
                <a:gd name="T61" fmla="*/ 26 h 118"/>
                <a:gd name="T62" fmla="*/ 40 w 118"/>
                <a:gd name="T63" fmla="*/ 32 h 118"/>
                <a:gd name="T64" fmla="*/ 30 w 118"/>
                <a:gd name="T65" fmla="*/ 48 h 118"/>
                <a:gd name="T66" fmla="*/ 28 w 118"/>
                <a:gd name="T67" fmla="*/ 6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8" h="118">
                  <a:moveTo>
                    <a:pt x="0" y="60"/>
                  </a:moveTo>
                  <a:lnTo>
                    <a:pt x="0" y="60"/>
                  </a:lnTo>
                  <a:lnTo>
                    <a:pt x="0" y="48"/>
                  </a:lnTo>
                  <a:lnTo>
                    <a:pt x="4" y="36"/>
                  </a:lnTo>
                  <a:lnTo>
                    <a:pt x="10" y="26"/>
                  </a:lnTo>
                  <a:lnTo>
                    <a:pt x="18" y="16"/>
                  </a:lnTo>
                  <a:lnTo>
                    <a:pt x="26" y="10"/>
                  </a:lnTo>
                  <a:lnTo>
                    <a:pt x="36" y="4"/>
                  </a:lnTo>
                  <a:lnTo>
                    <a:pt x="48" y="2"/>
                  </a:lnTo>
                  <a:lnTo>
                    <a:pt x="58" y="0"/>
                  </a:lnTo>
                  <a:lnTo>
                    <a:pt x="58" y="0"/>
                  </a:lnTo>
                  <a:lnTo>
                    <a:pt x="72" y="2"/>
                  </a:lnTo>
                  <a:lnTo>
                    <a:pt x="84" y="6"/>
                  </a:lnTo>
                  <a:lnTo>
                    <a:pt x="94" y="10"/>
                  </a:lnTo>
                  <a:lnTo>
                    <a:pt x="102" y="18"/>
                  </a:lnTo>
                  <a:lnTo>
                    <a:pt x="110" y="26"/>
                  </a:lnTo>
                  <a:lnTo>
                    <a:pt x="114" y="36"/>
                  </a:lnTo>
                  <a:lnTo>
                    <a:pt x="118" y="48"/>
                  </a:lnTo>
                  <a:lnTo>
                    <a:pt x="118" y="60"/>
                  </a:lnTo>
                  <a:lnTo>
                    <a:pt x="118" y="60"/>
                  </a:lnTo>
                  <a:lnTo>
                    <a:pt x="118" y="70"/>
                  </a:lnTo>
                  <a:lnTo>
                    <a:pt x="114" y="82"/>
                  </a:lnTo>
                  <a:lnTo>
                    <a:pt x="110" y="92"/>
                  </a:lnTo>
                  <a:lnTo>
                    <a:pt x="102" y="100"/>
                  </a:lnTo>
                  <a:lnTo>
                    <a:pt x="94" y="108"/>
                  </a:lnTo>
                  <a:lnTo>
                    <a:pt x="84" y="114"/>
                  </a:lnTo>
                  <a:lnTo>
                    <a:pt x="72" y="116"/>
                  </a:lnTo>
                  <a:lnTo>
                    <a:pt x="58" y="118"/>
                  </a:lnTo>
                  <a:lnTo>
                    <a:pt x="58" y="118"/>
                  </a:lnTo>
                  <a:lnTo>
                    <a:pt x="46" y="116"/>
                  </a:lnTo>
                  <a:lnTo>
                    <a:pt x="34" y="114"/>
                  </a:lnTo>
                  <a:lnTo>
                    <a:pt x="24" y="108"/>
                  </a:lnTo>
                  <a:lnTo>
                    <a:pt x="16" y="100"/>
                  </a:lnTo>
                  <a:lnTo>
                    <a:pt x="8" y="92"/>
                  </a:lnTo>
                  <a:lnTo>
                    <a:pt x="4" y="82"/>
                  </a:lnTo>
                  <a:lnTo>
                    <a:pt x="0" y="72"/>
                  </a:lnTo>
                  <a:lnTo>
                    <a:pt x="0" y="60"/>
                  </a:lnTo>
                  <a:lnTo>
                    <a:pt x="0" y="60"/>
                  </a:lnTo>
                  <a:close/>
                  <a:moveTo>
                    <a:pt x="28" y="60"/>
                  </a:moveTo>
                  <a:lnTo>
                    <a:pt x="28" y="60"/>
                  </a:lnTo>
                  <a:lnTo>
                    <a:pt x="30" y="72"/>
                  </a:lnTo>
                  <a:lnTo>
                    <a:pt x="36" y="82"/>
                  </a:lnTo>
                  <a:lnTo>
                    <a:pt x="40" y="86"/>
                  </a:lnTo>
                  <a:lnTo>
                    <a:pt x="46" y="90"/>
                  </a:lnTo>
                  <a:lnTo>
                    <a:pt x="52" y="92"/>
                  </a:lnTo>
                  <a:lnTo>
                    <a:pt x="60" y="92"/>
                  </a:lnTo>
                  <a:lnTo>
                    <a:pt x="60" y="92"/>
                  </a:lnTo>
                  <a:lnTo>
                    <a:pt x="66" y="92"/>
                  </a:lnTo>
                  <a:lnTo>
                    <a:pt x="72" y="90"/>
                  </a:lnTo>
                  <a:lnTo>
                    <a:pt x="78" y="86"/>
                  </a:lnTo>
                  <a:lnTo>
                    <a:pt x="82" y="82"/>
                  </a:lnTo>
                  <a:lnTo>
                    <a:pt x="88" y="70"/>
                  </a:lnTo>
                  <a:lnTo>
                    <a:pt x="90" y="60"/>
                  </a:lnTo>
                  <a:lnTo>
                    <a:pt x="90" y="60"/>
                  </a:lnTo>
                  <a:lnTo>
                    <a:pt x="88" y="48"/>
                  </a:lnTo>
                  <a:lnTo>
                    <a:pt x="82" y="38"/>
                  </a:lnTo>
                  <a:lnTo>
                    <a:pt x="78" y="32"/>
                  </a:lnTo>
                  <a:lnTo>
                    <a:pt x="72" y="28"/>
                  </a:lnTo>
                  <a:lnTo>
                    <a:pt x="66" y="26"/>
                  </a:lnTo>
                  <a:lnTo>
                    <a:pt x="60" y="26"/>
                  </a:lnTo>
                  <a:lnTo>
                    <a:pt x="60" y="26"/>
                  </a:lnTo>
                  <a:lnTo>
                    <a:pt x="52" y="26"/>
                  </a:lnTo>
                  <a:lnTo>
                    <a:pt x="46" y="28"/>
                  </a:lnTo>
                  <a:lnTo>
                    <a:pt x="40" y="32"/>
                  </a:lnTo>
                  <a:lnTo>
                    <a:pt x="36" y="36"/>
                  </a:lnTo>
                  <a:lnTo>
                    <a:pt x="30" y="48"/>
                  </a:lnTo>
                  <a:lnTo>
                    <a:pt x="28" y="58"/>
                  </a:lnTo>
                  <a:lnTo>
                    <a:pt x="28" y="6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8" name="Freeform 126"/>
            <p:cNvSpPr>
              <a:spLocks/>
            </p:cNvSpPr>
            <p:nvPr/>
          </p:nvSpPr>
          <p:spPr bwMode="auto">
            <a:xfrm>
              <a:off x="6511924" y="1374777"/>
              <a:ext cx="98427" cy="180973"/>
            </a:xfrm>
            <a:custGeom>
              <a:avLst/>
              <a:gdLst>
                <a:gd name="T0" fmla="*/ 0 w 62"/>
                <a:gd name="T1" fmla="*/ 0 h 114"/>
                <a:gd name="T2" fmla="*/ 28 w 62"/>
                <a:gd name="T3" fmla="*/ 0 h 114"/>
                <a:gd name="T4" fmla="*/ 28 w 62"/>
                <a:gd name="T5" fmla="*/ 88 h 114"/>
                <a:gd name="T6" fmla="*/ 62 w 62"/>
                <a:gd name="T7" fmla="*/ 88 h 114"/>
                <a:gd name="T8" fmla="*/ 62 w 62"/>
                <a:gd name="T9" fmla="*/ 114 h 114"/>
                <a:gd name="T10" fmla="*/ 0 w 62"/>
                <a:gd name="T11" fmla="*/ 114 h 114"/>
                <a:gd name="T12" fmla="*/ 0 w 62"/>
                <a:gd name="T13" fmla="*/ 0 h 114"/>
              </a:gdLst>
              <a:ahLst/>
              <a:cxnLst>
                <a:cxn ang="0">
                  <a:pos x="T0" y="T1"/>
                </a:cxn>
                <a:cxn ang="0">
                  <a:pos x="T2" y="T3"/>
                </a:cxn>
                <a:cxn ang="0">
                  <a:pos x="T4" y="T5"/>
                </a:cxn>
                <a:cxn ang="0">
                  <a:pos x="T6" y="T7"/>
                </a:cxn>
                <a:cxn ang="0">
                  <a:pos x="T8" y="T9"/>
                </a:cxn>
                <a:cxn ang="0">
                  <a:pos x="T10" y="T11"/>
                </a:cxn>
                <a:cxn ang="0">
                  <a:pos x="T12" y="T13"/>
                </a:cxn>
              </a:cxnLst>
              <a:rect l="0" t="0" r="r" b="b"/>
              <a:pathLst>
                <a:path w="62" h="114">
                  <a:moveTo>
                    <a:pt x="0" y="0"/>
                  </a:moveTo>
                  <a:lnTo>
                    <a:pt x="28" y="0"/>
                  </a:lnTo>
                  <a:lnTo>
                    <a:pt x="28" y="88"/>
                  </a:lnTo>
                  <a:lnTo>
                    <a:pt x="62" y="88"/>
                  </a:lnTo>
                  <a:lnTo>
                    <a:pt x="62" y="114"/>
                  </a:lnTo>
                  <a:lnTo>
                    <a:pt x="0" y="114"/>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39" name="Freeform 127"/>
            <p:cNvSpPr>
              <a:spLocks/>
            </p:cNvSpPr>
            <p:nvPr/>
          </p:nvSpPr>
          <p:spPr bwMode="auto">
            <a:xfrm>
              <a:off x="6629403" y="1374777"/>
              <a:ext cx="139700" cy="184150"/>
            </a:xfrm>
            <a:custGeom>
              <a:avLst/>
              <a:gdLst>
                <a:gd name="T0" fmla="*/ 30 w 88"/>
                <a:gd name="T1" fmla="*/ 0 h 116"/>
                <a:gd name="T2" fmla="*/ 30 w 88"/>
                <a:gd name="T3" fmla="*/ 70 h 116"/>
                <a:gd name="T4" fmla="*/ 30 w 88"/>
                <a:gd name="T5" fmla="*/ 70 h 116"/>
                <a:gd name="T6" fmla="*/ 30 w 88"/>
                <a:gd name="T7" fmla="*/ 76 h 116"/>
                <a:gd name="T8" fmla="*/ 32 w 88"/>
                <a:gd name="T9" fmla="*/ 82 h 116"/>
                <a:gd name="T10" fmla="*/ 32 w 88"/>
                <a:gd name="T11" fmla="*/ 82 h 116"/>
                <a:gd name="T12" fmla="*/ 36 w 88"/>
                <a:gd name="T13" fmla="*/ 88 h 116"/>
                <a:gd name="T14" fmla="*/ 40 w 88"/>
                <a:gd name="T15" fmla="*/ 90 h 116"/>
                <a:gd name="T16" fmla="*/ 44 w 88"/>
                <a:gd name="T17" fmla="*/ 90 h 116"/>
                <a:gd name="T18" fmla="*/ 44 w 88"/>
                <a:gd name="T19" fmla="*/ 90 h 116"/>
                <a:gd name="T20" fmla="*/ 50 w 88"/>
                <a:gd name="T21" fmla="*/ 90 h 116"/>
                <a:gd name="T22" fmla="*/ 52 w 88"/>
                <a:gd name="T23" fmla="*/ 88 h 116"/>
                <a:gd name="T24" fmla="*/ 56 w 88"/>
                <a:gd name="T25" fmla="*/ 84 h 116"/>
                <a:gd name="T26" fmla="*/ 56 w 88"/>
                <a:gd name="T27" fmla="*/ 84 h 116"/>
                <a:gd name="T28" fmla="*/ 58 w 88"/>
                <a:gd name="T29" fmla="*/ 76 h 116"/>
                <a:gd name="T30" fmla="*/ 58 w 88"/>
                <a:gd name="T31" fmla="*/ 70 h 116"/>
                <a:gd name="T32" fmla="*/ 58 w 88"/>
                <a:gd name="T33" fmla="*/ 0 h 116"/>
                <a:gd name="T34" fmla="*/ 88 w 88"/>
                <a:gd name="T35" fmla="*/ 0 h 116"/>
                <a:gd name="T36" fmla="*/ 88 w 88"/>
                <a:gd name="T37" fmla="*/ 70 h 116"/>
                <a:gd name="T38" fmla="*/ 88 w 88"/>
                <a:gd name="T39" fmla="*/ 70 h 116"/>
                <a:gd name="T40" fmla="*/ 86 w 88"/>
                <a:gd name="T41" fmla="*/ 82 h 116"/>
                <a:gd name="T42" fmla="*/ 84 w 88"/>
                <a:gd name="T43" fmla="*/ 90 h 116"/>
                <a:gd name="T44" fmla="*/ 82 w 88"/>
                <a:gd name="T45" fmla="*/ 98 h 116"/>
                <a:gd name="T46" fmla="*/ 76 w 88"/>
                <a:gd name="T47" fmla="*/ 104 h 116"/>
                <a:gd name="T48" fmla="*/ 76 w 88"/>
                <a:gd name="T49" fmla="*/ 104 h 116"/>
                <a:gd name="T50" fmla="*/ 70 w 88"/>
                <a:gd name="T51" fmla="*/ 108 h 116"/>
                <a:gd name="T52" fmla="*/ 64 w 88"/>
                <a:gd name="T53" fmla="*/ 112 h 116"/>
                <a:gd name="T54" fmla="*/ 54 w 88"/>
                <a:gd name="T55" fmla="*/ 116 h 116"/>
                <a:gd name="T56" fmla="*/ 44 w 88"/>
                <a:gd name="T57" fmla="*/ 116 h 116"/>
                <a:gd name="T58" fmla="*/ 44 w 88"/>
                <a:gd name="T59" fmla="*/ 116 h 116"/>
                <a:gd name="T60" fmla="*/ 38 w 88"/>
                <a:gd name="T61" fmla="*/ 116 h 116"/>
                <a:gd name="T62" fmla="*/ 28 w 88"/>
                <a:gd name="T63" fmla="*/ 114 h 116"/>
                <a:gd name="T64" fmla="*/ 20 w 88"/>
                <a:gd name="T65" fmla="*/ 110 h 116"/>
                <a:gd name="T66" fmla="*/ 12 w 88"/>
                <a:gd name="T67" fmla="*/ 104 h 116"/>
                <a:gd name="T68" fmla="*/ 12 w 88"/>
                <a:gd name="T69" fmla="*/ 104 h 116"/>
                <a:gd name="T70" fmla="*/ 6 w 88"/>
                <a:gd name="T71" fmla="*/ 96 h 116"/>
                <a:gd name="T72" fmla="*/ 2 w 88"/>
                <a:gd name="T73" fmla="*/ 88 h 116"/>
                <a:gd name="T74" fmla="*/ 2 w 88"/>
                <a:gd name="T75" fmla="*/ 80 h 116"/>
                <a:gd name="T76" fmla="*/ 0 w 88"/>
                <a:gd name="T77" fmla="*/ 70 h 116"/>
                <a:gd name="T78" fmla="*/ 0 w 88"/>
                <a:gd name="T79" fmla="*/ 0 h 116"/>
                <a:gd name="T80" fmla="*/ 30 w 88"/>
                <a:gd name="T81" fmla="*/ 0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88" h="116">
                  <a:moveTo>
                    <a:pt x="30" y="0"/>
                  </a:moveTo>
                  <a:lnTo>
                    <a:pt x="30" y="70"/>
                  </a:lnTo>
                  <a:lnTo>
                    <a:pt x="30" y="70"/>
                  </a:lnTo>
                  <a:lnTo>
                    <a:pt x="30" y="76"/>
                  </a:lnTo>
                  <a:lnTo>
                    <a:pt x="32" y="82"/>
                  </a:lnTo>
                  <a:lnTo>
                    <a:pt x="32" y="82"/>
                  </a:lnTo>
                  <a:lnTo>
                    <a:pt x="36" y="88"/>
                  </a:lnTo>
                  <a:lnTo>
                    <a:pt x="40" y="90"/>
                  </a:lnTo>
                  <a:lnTo>
                    <a:pt x="44" y="90"/>
                  </a:lnTo>
                  <a:lnTo>
                    <a:pt x="44" y="90"/>
                  </a:lnTo>
                  <a:lnTo>
                    <a:pt x="50" y="90"/>
                  </a:lnTo>
                  <a:lnTo>
                    <a:pt x="52" y="88"/>
                  </a:lnTo>
                  <a:lnTo>
                    <a:pt x="56" y="84"/>
                  </a:lnTo>
                  <a:lnTo>
                    <a:pt x="56" y="84"/>
                  </a:lnTo>
                  <a:lnTo>
                    <a:pt x="58" y="76"/>
                  </a:lnTo>
                  <a:lnTo>
                    <a:pt x="58" y="70"/>
                  </a:lnTo>
                  <a:lnTo>
                    <a:pt x="58" y="0"/>
                  </a:lnTo>
                  <a:lnTo>
                    <a:pt x="88" y="0"/>
                  </a:lnTo>
                  <a:lnTo>
                    <a:pt x="88" y="70"/>
                  </a:lnTo>
                  <a:lnTo>
                    <a:pt x="88" y="70"/>
                  </a:lnTo>
                  <a:lnTo>
                    <a:pt x="86" y="82"/>
                  </a:lnTo>
                  <a:lnTo>
                    <a:pt x="84" y="90"/>
                  </a:lnTo>
                  <a:lnTo>
                    <a:pt x="82" y="98"/>
                  </a:lnTo>
                  <a:lnTo>
                    <a:pt x="76" y="104"/>
                  </a:lnTo>
                  <a:lnTo>
                    <a:pt x="76" y="104"/>
                  </a:lnTo>
                  <a:lnTo>
                    <a:pt x="70" y="108"/>
                  </a:lnTo>
                  <a:lnTo>
                    <a:pt x="64" y="112"/>
                  </a:lnTo>
                  <a:lnTo>
                    <a:pt x="54" y="116"/>
                  </a:lnTo>
                  <a:lnTo>
                    <a:pt x="44" y="116"/>
                  </a:lnTo>
                  <a:lnTo>
                    <a:pt x="44" y="116"/>
                  </a:lnTo>
                  <a:lnTo>
                    <a:pt x="38" y="116"/>
                  </a:lnTo>
                  <a:lnTo>
                    <a:pt x="28" y="114"/>
                  </a:lnTo>
                  <a:lnTo>
                    <a:pt x="20" y="110"/>
                  </a:lnTo>
                  <a:lnTo>
                    <a:pt x="12" y="104"/>
                  </a:lnTo>
                  <a:lnTo>
                    <a:pt x="12" y="104"/>
                  </a:lnTo>
                  <a:lnTo>
                    <a:pt x="6" y="96"/>
                  </a:lnTo>
                  <a:lnTo>
                    <a:pt x="2" y="88"/>
                  </a:lnTo>
                  <a:lnTo>
                    <a:pt x="2" y="80"/>
                  </a:lnTo>
                  <a:lnTo>
                    <a:pt x="0" y="70"/>
                  </a:lnTo>
                  <a:lnTo>
                    <a:pt x="0" y="0"/>
                  </a:lnTo>
                  <a:lnTo>
                    <a:pt x="3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0" name="Freeform 128"/>
            <p:cNvSpPr>
              <a:spLocks/>
            </p:cNvSpPr>
            <p:nvPr/>
          </p:nvSpPr>
          <p:spPr bwMode="auto">
            <a:xfrm>
              <a:off x="6804025" y="1374777"/>
              <a:ext cx="190498" cy="180973"/>
            </a:xfrm>
            <a:custGeom>
              <a:avLst/>
              <a:gdLst>
                <a:gd name="T0" fmla="*/ 0 w 120"/>
                <a:gd name="T1" fmla="*/ 114 h 114"/>
                <a:gd name="T2" fmla="*/ 0 w 120"/>
                <a:gd name="T3" fmla="*/ 0 h 114"/>
                <a:gd name="T4" fmla="*/ 38 w 120"/>
                <a:gd name="T5" fmla="*/ 0 h 114"/>
                <a:gd name="T6" fmla="*/ 60 w 120"/>
                <a:gd name="T7" fmla="*/ 74 h 114"/>
                <a:gd name="T8" fmla="*/ 80 w 120"/>
                <a:gd name="T9" fmla="*/ 0 h 114"/>
                <a:gd name="T10" fmla="*/ 120 w 120"/>
                <a:gd name="T11" fmla="*/ 0 h 114"/>
                <a:gd name="T12" fmla="*/ 120 w 120"/>
                <a:gd name="T13" fmla="*/ 114 h 114"/>
                <a:gd name="T14" fmla="*/ 92 w 120"/>
                <a:gd name="T15" fmla="*/ 114 h 114"/>
                <a:gd name="T16" fmla="*/ 94 w 120"/>
                <a:gd name="T17" fmla="*/ 30 h 114"/>
                <a:gd name="T18" fmla="*/ 70 w 120"/>
                <a:gd name="T19" fmla="*/ 114 h 114"/>
                <a:gd name="T20" fmla="*/ 50 w 120"/>
                <a:gd name="T21" fmla="*/ 114 h 114"/>
                <a:gd name="T22" fmla="*/ 26 w 120"/>
                <a:gd name="T23" fmla="*/ 30 h 114"/>
                <a:gd name="T24" fmla="*/ 26 w 120"/>
                <a:gd name="T25" fmla="*/ 114 h 114"/>
                <a:gd name="T26" fmla="*/ 0 w 120"/>
                <a:gd name="T27"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0" h="114">
                  <a:moveTo>
                    <a:pt x="0" y="114"/>
                  </a:moveTo>
                  <a:lnTo>
                    <a:pt x="0" y="0"/>
                  </a:lnTo>
                  <a:lnTo>
                    <a:pt x="38" y="0"/>
                  </a:lnTo>
                  <a:lnTo>
                    <a:pt x="60" y="74"/>
                  </a:lnTo>
                  <a:lnTo>
                    <a:pt x="80" y="0"/>
                  </a:lnTo>
                  <a:lnTo>
                    <a:pt x="120" y="0"/>
                  </a:lnTo>
                  <a:lnTo>
                    <a:pt x="120" y="114"/>
                  </a:lnTo>
                  <a:lnTo>
                    <a:pt x="92" y="114"/>
                  </a:lnTo>
                  <a:lnTo>
                    <a:pt x="94" y="30"/>
                  </a:lnTo>
                  <a:lnTo>
                    <a:pt x="70" y="114"/>
                  </a:lnTo>
                  <a:lnTo>
                    <a:pt x="50" y="114"/>
                  </a:lnTo>
                  <a:lnTo>
                    <a:pt x="26" y="30"/>
                  </a:lnTo>
                  <a:lnTo>
                    <a:pt x="26" y="114"/>
                  </a:lnTo>
                  <a:lnTo>
                    <a:pt x="0" y="114"/>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1" name="Freeform 129"/>
            <p:cNvSpPr>
              <a:spLocks noEditPoints="1"/>
            </p:cNvSpPr>
            <p:nvPr/>
          </p:nvSpPr>
          <p:spPr bwMode="auto">
            <a:xfrm>
              <a:off x="7029451" y="1374777"/>
              <a:ext cx="133349" cy="180973"/>
            </a:xfrm>
            <a:custGeom>
              <a:avLst/>
              <a:gdLst>
                <a:gd name="T0" fmla="*/ 42 w 84"/>
                <a:gd name="T1" fmla="*/ 0 h 114"/>
                <a:gd name="T2" fmla="*/ 58 w 84"/>
                <a:gd name="T3" fmla="*/ 2 h 114"/>
                <a:gd name="T4" fmla="*/ 70 w 84"/>
                <a:gd name="T5" fmla="*/ 8 h 114"/>
                <a:gd name="T6" fmla="*/ 74 w 84"/>
                <a:gd name="T7" fmla="*/ 12 h 114"/>
                <a:gd name="T8" fmla="*/ 78 w 84"/>
                <a:gd name="T9" fmla="*/ 24 h 114"/>
                <a:gd name="T10" fmla="*/ 80 w 84"/>
                <a:gd name="T11" fmla="*/ 30 h 114"/>
                <a:gd name="T12" fmla="*/ 76 w 84"/>
                <a:gd name="T13" fmla="*/ 42 h 114"/>
                <a:gd name="T14" fmla="*/ 66 w 84"/>
                <a:gd name="T15" fmla="*/ 54 h 114"/>
                <a:gd name="T16" fmla="*/ 72 w 84"/>
                <a:gd name="T17" fmla="*/ 56 h 114"/>
                <a:gd name="T18" fmla="*/ 82 w 84"/>
                <a:gd name="T19" fmla="*/ 66 h 114"/>
                <a:gd name="T20" fmla="*/ 84 w 84"/>
                <a:gd name="T21" fmla="*/ 80 h 114"/>
                <a:gd name="T22" fmla="*/ 84 w 84"/>
                <a:gd name="T23" fmla="*/ 86 h 114"/>
                <a:gd name="T24" fmla="*/ 78 w 84"/>
                <a:gd name="T25" fmla="*/ 100 h 114"/>
                <a:gd name="T26" fmla="*/ 74 w 84"/>
                <a:gd name="T27" fmla="*/ 104 h 114"/>
                <a:gd name="T28" fmla="*/ 60 w 84"/>
                <a:gd name="T29" fmla="*/ 112 h 114"/>
                <a:gd name="T30" fmla="*/ 38 w 84"/>
                <a:gd name="T31" fmla="*/ 114 h 114"/>
                <a:gd name="T32" fmla="*/ 0 w 84"/>
                <a:gd name="T33" fmla="*/ 0 h 114"/>
                <a:gd name="T34" fmla="*/ 40 w 84"/>
                <a:gd name="T35" fmla="*/ 44 h 114"/>
                <a:gd name="T36" fmla="*/ 46 w 84"/>
                <a:gd name="T37" fmla="*/ 42 h 114"/>
                <a:gd name="T38" fmla="*/ 50 w 84"/>
                <a:gd name="T39" fmla="*/ 40 h 114"/>
                <a:gd name="T40" fmla="*/ 52 w 84"/>
                <a:gd name="T41" fmla="*/ 34 h 114"/>
                <a:gd name="T42" fmla="*/ 46 w 84"/>
                <a:gd name="T43" fmla="*/ 28 h 114"/>
                <a:gd name="T44" fmla="*/ 40 w 84"/>
                <a:gd name="T45" fmla="*/ 26 h 114"/>
                <a:gd name="T46" fmla="*/ 28 w 84"/>
                <a:gd name="T47" fmla="*/ 44 h 114"/>
                <a:gd name="T48" fmla="*/ 42 w 84"/>
                <a:gd name="T49" fmla="*/ 88 h 114"/>
                <a:gd name="T50" fmla="*/ 46 w 84"/>
                <a:gd name="T51" fmla="*/ 88 h 114"/>
                <a:gd name="T52" fmla="*/ 52 w 84"/>
                <a:gd name="T53" fmla="*/ 88 h 114"/>
                <a:gd name="T54" fmla="*/ 56 w 84"/>
                <a:gd name="T55" fmla="*/ 78 h 114"/>
                <a:gd name="T56" fmla="*/ 56 w 84"/>
                <a:gd name="T57" fmla="*/ 72 h 114"/>
                <a:gd name="T58" fmla="*/ 52 w 84"/>
                <a:gd name="T59" fmla="*/ 70 h 114"/>
                <a:gd name="T60" fmla="*/ 42 w 84"/>
                <a:gd name="T61" fmla="*/ 68 h 114"/>
                <a:gd name="T62" fmla="*/ 28 w 84"/>
                <a:gd name="T63" fmla="*/ 88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4" h="114">
                  <a:moveTo>
                    <a:pt x="0" y="0"/>
                  </a:moveTo>
                  <a:lnTo>
                    <a:pt x="42" y="0"/>
                  </a:lnTo>
                  <a:lnTo>
                    <a:pt x="42" y="0"/>
                  </a:lnTo>
                  <a:lnTo>
                    <a:pt x="58" y="2"/>
                  </a:lnTo>
                  <a:lnTo>
                    <a:pt x="64" y="4"/>
                  </a:lnTo>
                  <a:lnTo>
                    <a:pt x="70" y="8"/>
                  </a:lnTo>
                  <a:lnTo>
                    <a:pt x="70" y="8"/>
                  </a:lnTo>
                  <a:lnTo>
                    <a:pt x="74" y="12"/>
                  </a:lnTo>
                  <a:lnTo>
                    <a:pt x="76" y="18"/>
                  </a:lnTo>
                  <a:lnTo>
                    <a:pt x="78" y="24"/>
                  </a:lnTo>
                  <a:lnTo>
                    <a:pt x="80" y="30"/>
                  </a:lnTo>
                  <a:lnTo>
                    <a:pt x="80" y="30"/>
                  </a:lnTo>
                  <a:lnTo>
                    <a:pt x="78" y="36"/>
                  </a:lnTo>
                  <a:lnTo>
                    <a:pt x="76" y="42"/>
                  </a:lnTo>
                  <a:lnTo>
                    <a:pt x="72" y="48"/>
                  </a:lnTo>
                  <a:lnTo>
                    <a:pt x="66" y="54"/>
                  </a:lnTo>
                  <a:lnTo>
                    <a:pt x="66" y="54"/>
                  </a:lnTo>
                  <a:lnTo>
                    <a:pt x="72" y="56"/>
                  </a:lnTo>
                  <a:lnTo>
                    <a:pt x="76" y="60"/>
                  </a:lnTo>
                  <a:lnTo>
                    <a:pt x="82" y="66"/>
                  </a:lnTo>
                  <a:lnTo>
                    <a:pt x="84" y="74"/>
                  </a:lnTo>
                  <a:lnTo>
                    <a:pt x="84" y="80"/>
                  </a:lnTo>
                  <a:lnTo>
                    <a:pt x="84" y="80"/>
                  </a:lnTo>
                  <a:lnTo>
                    <a:pt x="84" y="86"/>
                  </a:lnTo>
                  <a:lnTo>
                    <a:pt x="82" y="94"/>
                  </a:lnTo>
                  <a:lnTo>
                    <a:pt x="78" y="100"/>
                  </a:lnTo>
                  <a:lnTo>
                    <a:pt x="74" y="104"/>
                  </a:lnTo>
                  <a:lnTo>
                    <a:pt x="74" y="104"/>
                  </a:lnTo>
                  <a:lnTo>
                    <a:pt x="66" y="110"/>
                  </a:lnTo>
                  <a:lnTo>
                    <a:pt x="60" y="112"/>
                  </a:lnTo>
                  <a:lnTo>
                    <a:pt x="50" y="114"/>
                  </a:lnTo>
                  <a:lnTo>
                    <a:pt x="38" y="114"/>
                  </a:lnTo>
                  <a:lnTo>
                    <a:pt x="0" y="114"/>
                  </a:lnTo>
                  <a:lnTo>
                    <a:pt x="0" y="0"/>
                  </a:lnTo>
                  <a:close/>
                  <a:moveTo>
                    <a:pt x="28" y="44"/>
                  </a:moveTo>
                  <a:lnTo>
                    <a:pt x="40" y="44"/>
                  </a:lnTo>
                  <a:lnTo>
                    <a:pt x="40" y="44"/>
                  </a:lnTo>
                  <a:lnTo>
                    <a:pt x="46" y="42"/>
                  </a:lnTo>
                  <a:lnTo>
                    <a:pt x="46" y="42"/>
                  </a:lnTo>
                  <a:lnTo>
                    <a:pt x="50" y="40"/>
                  </a:lnTo>
                  <a:lnTo>
                    <a:pt x="52" y="34"/>
                  </a:lnTo>
                  <a:lnTo>
                    <a:pt x="52" y="34"/>
                  </a:lnTo>
                  <a:lnTo>
                    <a:pt x="50" y="30"/>
                  </a:lnTo>
                  <a:lnTo>
                    <a:pt x="46" y="28"/>
                  </a:lnTo>
                  <a:lnTo>
                    <a:pt x="46" y="28"/>
                  </a:lnTo>
                  <a:lnTo>
                    <a:pt x="40" y="26"/>
                  </a:lnTo>
                  <a:lnTo>
                    <a:pt x="28" y="26"/>
                  </a:lnTo>
                  <a:lnTo>
                    <a:pt x="28" y="44"/>
                  </a:lnTo>
                  <a:close/>
                  <a:moveTo>
                    <a:pt x="28" y="88"/>
                  </a:moveTo>
                  <a:lnTo>
                    <a:pt x="42" y="88"/>
                  </a:lnTo>
                  <a:lnTo>
                    <a:pt x="42" y="88"/>
                  </a:lnTo>
                  <a:lnTo>
                    <a:pt x="46" y="88"/>
                  </a:lnTo>
                  <a:lnTo>
                    <a:pt x="52" y="88"/>
                  </a:lnTo>
                  <a:lnTo>
                    <a:pt x="52" y="88"/>
                  </a:lnTo>
                  <a:lnTo>
                    <a:pt x="56" y="84"/>
                  </a:lnTo>
                  <a:lnTo>
                    <a:pt x="56" y="78"/>
                  </a:lnTo>
                  <a:lnTo>
                    <a:pt x="56" y="78"/>
                  </a:lnTo>
                  <a:lnTo>
                    <a:pt x="56" y="72"/>
                  </a:lnTo>
                  <a:lnTo>
                    <a:pt x="52" y="70"/>
                  </a:lnTo>
                  <a:lnTo>
                    <a:pt x="52" y="70"/>
                  </a:lnTo>
                  <a:lnTo>
                    <a:pt x="46" y="68"/>
                  </a:lnTo>
                  <a:lnTo>
                    <a:pt x="42" y="68"/>
                  </a:lnTo>
                  <a:lnTo>
                    <a:pt x="28" y="68"/>
                  </a:lnTo>
                  <a:lnTo>
                    <a:pt x="28" y="8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2" name="Rectangle 130"/>
            <p:cNvSpPr>
              <a:spLocks noChangeArrowheads="1"/>
            </p:cNvSpPr>
            <p:nvPr/>
          </p:nvSpPr>
          <p:spPr bwMode="auto">
            <a:xfrm>
              <a:off x="7188202" y="1374777"/>
              <a:ext cx="47623" cy="180973"/>
            </a:xfrm>
            <a:prstGeom prst="rect">
              <a:avLst/>
            </a:prstGeom>
            <a:solidFill>
              <a:srgbClr val="1C017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3" name="Freeform 131"/>
            <p:cNvSpPr>
              <a:spLocks noEditPoints="1"/>
            </p:cNvSpPr>
            <p:nvPr/>
          </p:nvSpPr>
          <p:spPr bwMode="auto">
            <a:xfrm>
              <a:off x="7258052" y="1374777"/>
              <a:ext cx="177797" cy="180973"/>
            </a:xfrm>
            <a:custGeom>
              <a:avLst/>
              <a:gdLst>
                <a:gd name="T0" fmla="*/ 30 w 112"/>
                <a:gd name="T1" fmla="*/ 114 h 114"/>
                <a:gd name="T2" fmla="*/ 0 w 112"/>
                <a:gd name="T3" fmla="*/ 114 h 114"/>
                <a:gd name="T4" fmla="*/ 44 w 112"/>
                <a:gd name="T5" fmla="*/ 0 h 114"/>
                <a:gd name="T6" fmla="*/ 70 w 112"/>
                <a:gd name="T7" fmla="*/ 0 h 114"/>
                <a:gd name="T8" fmla="*/ 112 w 112"/>
                <a:gd name="T9" fmla="*/ 114 h 114"/>
                <a:gd name="T10" fmla="*/ 82 w 112"/>
                <a:gd name="T11" fmla="*/ 114 h 114"/>
                <a:gd name="T12" fmla="*/ 76 w 112"/>
                <a:gd name="T13" fmla="*/ 98 h 114"/>
                <a:gd name="T14" fmla="*/ 36 w 112"/>
                <a:gd name="T15" fmla="*/ 98 h 114"/>
                <a:gd name="T16" fmla="*/ 30 w 112"/>
                <a:gd name="T17" fmla="*/ 114 h 114"/>
                <a:gd name="T18" fmla="*/ 56 w 112"/>
                <a:gd name="T19" fmla="*/ 34 h 114"/>
                <a:gd name="T20" fmla="*/ 44 w 112"/>
                <a:gd name="T21" fmla="*/ 74 h 114"/>
                <a:gd name="T22" fmla="*/ 68 w 112"/>
                <a:gd name="T23" fmla="*/ 74 h 114"/>
                <a:gd name="T24" fmla="*/ 56 w 112"/>
                <a:gd name="T25" fmla="*/ 3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2" h="114">
                  <a:moveTo>
                    <a:pt x="30" y="114"/>
                  </a:moveTo>
                  <a:lnTo>
                    <a:pt x="0" y="114"/>
                  </a:lnTo>
                  <a:lnTo>
                    <a:pt x="44" y="0"/>
                  </a:lnTo>
                  <a:lnTo>
                    <a:pt x="70" y="0"/>
                  </a:lnTo>
                  <a:lnTo>
                    <a:pt x="112" y="114"/>
                  </a:lnTo>
                  <a:lnTo>
                    <a:pt x="82" y="114"/>
                  </a:lnTo>
                  <a:lnTo>
                    <a:pt x="76" y="98"/>
                  </a:lnTo>
                  <a:lnTo>
                    <a:pt x="36" y="98"/>
                  </a:lnTo>
                  <a:lnTo>
                    <a:pt x="30" y="114"/>
                  </a:lnTo>
                  <a:close/>
                  <a:moveTo>
                    <a:pt x="56" y="34"/>
                  </a:moveTo>
                  <a:lnTo>
                    <a:pt x="44" y="74"/>
                  </a:lnTo>
                  <a:lnTo>
                    <a:pt x="68" y="74"/>
                  </a:lnTo>
                  <a:lnTo>
                    <a:pt x="56" y="34"/>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4" name="Freeform 132"/>
            <p:cNvSpPr>
              <a:spLocks noEditPoints="1"/>
            </p:cNvSpPr>
            <p:nvPr/>
          </p:nvSpPr>
          <p:spPr bwMode="auto">
            <a:xfrm>
              <a:off x="1746251" y="3419475"/>
              <a:ext cx="298451" cy="342899"/>
            </a:xfrm>
            <a:custGeom>
              <a:avLst/>
              <a:gdLst>
                <a:gd name="T0" fmla="*/ 0 w 188"/>
                <a:gd name="T1" fmla="*/ 0 h 216"/>
                <a:gd name="T2" fmla="*/ 72 w 188"/>
                <a:gd name="T3" fmla="*/ 0 h 216"/>
                <a:gd name="T4" fmla="*/ 72 w 188"/>
                <a:gd name="T5" fmla="*/ 0 h 216"/>
                <a:gd name="T6" fmla="*/ 94 w 188"/>
                <a:gd name="T7" fmla="*/ 0 h 216"/>
                <a:gd name="T8" fmla="*/ 106 w 188"/>
                <a:gd name="T9" fmla="*/ 2 h 216"/>
                <a:gd name="T10" fmla="*/ 118 w 188"/>
                <a:gd name="T11" fmla="*/ 4 h 216"/>
                <a:gd name="T12" fmla="*/ 132 w 188"/>
                <a:gd name="T13" fmla="*/ 10 h 216"/>
                <a:gd name="T14" fmla="*/ 144 w 188"/>
                <a:gd name="T15" fmla="*/ 16 h 216"/>
                <a:gd name="T16" fmla="*/ 156 w 188"/>
                <a:gd name="T17" fmla="*/ 26 h 216"/>
                <a:gd name="T18" fmla="*/ 168 w 188"/>
                <a:gd name="T19" fmla="*/ 40 h 216"/>
                <a:gd name="T20" fmla="*/ 168 w 188"/>
                <a:gd name="T21" fmla="*/ 40 h 216"/>
                <a:gd name="T22" fmla="*/ 178 w 188"/>
                <a:gd name="T23" fmla="*/ 56 h 216"/>
                <a:gd name="T24" fmla="*/ 184 w 188"/>
                <a:gd name="T25" fmla="*/ 72 h 216"/>
                <a:gd name="T26" fmla="*/ 188 w 188"/>
                <a:gd name="T27" fmla="*/ 90 h 216"/>
                <a:gd name="T28" fmla="*/ 188 w 188"/>
                <a:gd name="T29" fmla="*/ 108 h 216"/>
                <a:gd name="T30" fmla="*/ 188 w 188"/>
                <a:gd name="T31" fmla="*/ 108 h 216"/>
                <a:gd name="T32" fmla="*/ 186 w 188"/>
                <a:gd name="T33" fmla="*/ 130 h 216"/>
                <a:gd name="T34" fmla="*/ 182 w 188"/>
                <a:gd name="T35" fmla="*/ 150 h 216"/>
                <a:gd name="T36" fmla="*/ 174 w 188"/>
                <a:gd name="T37" fmla="*/ 168 h 216"/>
                <a:gd name="T38" fmla="*/ 164 w 188"/>
                <a:gd name="T39" fmla="*/ 184 h 216"/>
                <a:gd name="T40" fmla="*/ 156 w 188"/>
                <a:gd name="T41" fmla="*/ 192 h 216"/>
                <a:gd name="T42" fmla="*/ 148 w 188"/>
                <a:gd name="T43" fmla="*/ 198 h 216"/>
                <a:gd name="T44" fmla="*/ 138 w 188"/>
                <a:gd name="T45" fmla="*/ 204 h 216"/>
                <a:gd name="T46" fmla="*/ 128 w 188"/>
                <a:gd name="T47" fmla="*/ 208 h 216"/>
                <a:gd name="T48" fmla="*/ 118 w 188"/>
                <a:gd name="T49" fmla="*/ 212 h 216"/>
                <a:gd name="T50" fmla="*/ 104 w 188"/>
                <a:gd name="T51" fmla="*/ 214 h 216"/>
                <a:gd name="T52" fmla="*/ 90 w 188"/>
                <a:gd name="T53" fmla="*/ 216 h 216"/>
                <a:gd name="T54" fmla="*/ 76 w 188"/>
                <a:gd name="T55" fmla="*/ 216 h 216"/>
                <a:gd name="T56" fmla="*/ 0 w 188"/>
                <a:gd name="T57" fmla="*/ 216 h 216"/>
                <a:gd name="T58" fmla="*/ 0 w 188"/>
                <a:gd name="T59" fmla="*/ 0 h 216"/>
                <a:gd name="T60" fmla="*/ 56 w 188"/>
                <a:gd name="T61" fmla="*/ 168 h 216"/>
                <a:gd name="T62" fmla="*/ 80 w 188"/>
                <a:gd name="T63" fmla="*/ 168 h 216"/>
                <a:gd name="T64" fmla="*/ 80 w 188"/>
                <a:gd name="T65" fmla="*/ 168 h 216"/>
                <a:gd name="T66" fmla="*/ 94 w 188"/>
                <a:gd name="T67" fmla="*/ 166 h 216"/>
                <a:gd name="T68" fmla="*/ 106 w 188"/>
                <a:gd name="T69" fmla="*/ 164 h 216"/>
                <a:gd name="T70" fmla="*/ 114 w 188"/>
                <a:gd name="T71" fmla="*/ 158 h 216"/>
                <a:gd name="T72" fmla="*/ 122 w 188"/>
                <a:gd name="T73" fmla="*/ 150 h 216"/>
                <a:gd name="T74" fmla="*/ 126 w 188"/>
                <a:gd name="T75" fmla="*/ 140 h 216"/>
                <a:gd name="T76" fmla="*/ 130 w 188"/>
                <a:gd name="T77" fmla="*/ 130 h 216"/>
                <a:gd name="T78" fmla="*/ 132 w 188"/>
                <a:gd name="T79" fmla="*/ 120 h 216"/>
                <a:gd name="T80" fmla="*/ 132 w 188"/>
                <a:gd name="T81" fmla="*/ 108 h 216"/>
                <a:gd name="T82" fmla="*/ 132 w 188"/>
                <a:gd name="T83" fmla="*/ 108 h 216"/>
                <a:gd name="T84" fmla="*/ 132 w 188"/>
                <a:gd name="T85" fmla="*/ 98 h 216"/>
                <a:gd name="T86" fmla="*/ 130 w 188"/>
                <a:gd name="T87" fmla="*/ 88 h 216"/>
                <a:gd name="T88" fmla="*/ 126 w 188"/>
                <a:gd name="T89" fmla="*/ 78 h 216"/>
                <a:gd name="T90" fmla="*/ 122 w 188"/>
                <a:gd name="T91" fmla="*/ 68 h 216"/>
                <a:gd name="T92" fmla="*/ 122 w 188"/>
                <a:gd name="T93" fmla="*/ 68 h 216"/>
                <a:gd name="T94" fmla="*/ 116 w 188"/>
                <a:gd name="T95" fmla="*/ 62 h 216"/>
                <a:gd name="T96" fmla="*/ 108 w 188"/>
                <a:gd name="T97" fmla="*/ 54 h 216"/>
                <a:gd name="T98" fmla="*/ 96 w 188"/>
                <a:gd name="T99" fmla="*/ 50 h 216"/>
                <a:gd name="T100" fmla="*/ 80 w 188"/>
                <a:gd name="T101" fmla="*/ 48 h 216"/>
                <a:gd name="T102" fmla="*/ 56 w 188"/>
                <a:gd name="T103" fmla="*/ 48 h 216"/>
                <a:gd name="T104" fmla="*/ 56 w 188"/>
                <a:gd name="T105" fmla="*/ 168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88" h="216">
                  <a:moveTo>
                    <a:pt x="0" y="0"/>
                  </a:moveTo>
                  <a:lnTo>
                    <a:pt x="72" y="0"/>
                  </a:lnTo>
                  <a:lnTo>
                    <a:pt x="72" y="0"/>
                  </a:lnTo>
                  <a:lnTo>
                    <a:pt x="94" y="0"/>
                  </a:lnTo>
                  <a:lnTo>
                    <a:pt x="106" y="2"/>
                  </a:lnTo>
                  <a:lnTo>
                    <a:pt x="118" y="4"/>
                  </a:lnTo>
                  <a:lnTo>
                    <a:pt x="132" y="10"/>
                  </a:lnTo>
                  <a:lnTo>
                    <a:pt x="144" y="16"/>
                  </a:lnTo>
                  <a:lnTo>
                    <a:pt x="156" y="26"/>
                  </a:lnTo>
                  <a:lnTo>
                    <a:pt x="168" y="40"/>
                  </a:lnTo>
                  <a:lnTo>
                    <a:pt x="168" y="40"/>
                  </a:lnTo>
                  <a:lnTo>
                    <a:pt x="178" y="56"/>
                  </a:lnTo>
                  <a:lnTo>
                    <a:pt x="184" y="72"/>
                  </a:lnTo>
                  <a:lnTo>
                    <a:pt x="188" y="90"/>
                  </a:lnTo>
                  <a:lnTo>
                    <a:pt x="188" y="108"/>
                  </a:lnTo>
                  <a:lnTo>
                    <a:pt x="188" y="108"/>
                  </a:lnTo>
                  <a:lnTo>
                    <a:pt x="186" y="130"/>
                  </a:lnTo>
                  <a:lnTo>
                    <a:pt x="182" y="150"/>
                  </a:lnTo>
                  <a:lnTo>
                    <a:pt x="174" y="168"/>
                  </a:lnTo>
                  <a:lnTo>
                    <a:pt x="164" y="184"/>
                  </a:lnTo>
                  <a:lnTo>
                    <a:pt x="156" y="192"/>
                  </a:lnTo>
                  <a:lnTo>
                    <a:pt x="148" y="198"/>
                  </a:lnTo>
                  <a:lnTo>
                    <a:pt x="138" y="204"/>
                  </a:lnTo>
                  <a:lnTo>
                    <a:pt x="128" y="208"/>
                  </a:lnTo>
                  <a:lnTo>
                    <a:pt x="118" y="212"/>
                  </a:lnTo>
                  <a:lnTo>
                    <a:pt x="104" y="214"/>
                  </a:lnTo>
                  <a:lnTo>
                    <a:pt x="90" y="216"/>
                  </a:lnTo>
                  <a:lnTo>
                    <a:pt x="76" y="216"/>
                  </a:lnTo>
                  <a:lnTo>
                    <a:pt x="0" y="216"/>
                  </a:lnTo>
                  <a:lnTo>
                    <a:pt x="0" y="0"/>
                  </a:lnTo>
                  <a:close/>
                  <a:moveTo>
                    <a:pt x="56" y="168"/>
                  </a:moveTo>
                  <a:lnTo>
                    <a:pt x="80" y="168"/>
                  </a:lnTo>
                  <a:lnTo>
                    <a:pt x="80" y="168"/>
                  </a:lnTo>
                  <a:lnTo>
                    <a:pt x="94" y="166"/>
                  </a:lnTo>
                  <a:lnTo>
                    <a:pt x="106" y="164"/>
                  </a:lnTo>
                  <a:lnTo>
                    <a:pt x="114" y="158"/>
                  </a:lnTo>
                  <a:lnTo>
                    <a:pt x="122" y="150"/>
                  </a:lnTo>
                  <a:lnTo>
                    <a:pt x="126" y="140"/>
                  </a:lnTo>
                  <a:lnTo>
                    <a:pt x="130" y="130"/>
                  </a:lnTo>
                  <a:lnTo>
                    <a:pt x="132" y="120"/>
                  </a:lnTo>
                  <a:lnTo>
                    <a:pt x="132" y="108"/>
                  </a:lnTo>
                  <a:lnTo>
                    <a:pt x="132" y="108"/>
                  </a:lnTo>
                  <a:lnTo>
                    <a:pt x="132" y="98"/>
                  </a:lnTo>
                  <a:lnTo>
                    <a:pt x="130" y="88"/>
                  </a:lnTo>
                  <a:lnTo>
                    <a:pt x="126" y="78"/>
                  </a:lnTo>
                  <a:lnTo>
                    <a:pt x="122" y="68"/>
                  </a:lnTo>
                  <a:lnTo>
                    <a:pt x="122" y="68"/>
                  </a:lnTo>
                  <a:lnTo>
                    <a:pt x="116" y="62"/>
                  </a:lnTo>
                  <a:lnTo>
                    <a:pt x="108" y="54"/>
                  </a:lnTo>
                  <a:lnTo>
                    <a:pt x="96" y="50"/>
                  </a:lnTo>
                  <a:lnTo>
                    <a:pt x="80" y="48"/>
                  </a:lnTo>
                  <a:lnTo>
                    <a:pt x="56" y="48"/>
                  </a:lnTo>
                  <a:lnTo>
                    <a:pt x="56" y="16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5" name="Freeform 133"/>
            <p:cNvSpPr>
              <a:spLocks/>
            </p:cNvSpPr>
            <p:nvPr/>
          </p:nvSpPr>
          <p:spPr bwMode="auto">
            <a:xfrm>
              <a:off x="2098676" y="3419475"/>
              <a:ext cx="193674" cy="342899"/>
            </a:xfrm>
            <a:custGeom>
              <a:avLst/>
              <a:gdLst>
                <a:gd name="T0" fmla="*/ 0 w 122"/>
                <a:gd name="T1" fmla="*/ 0 h 216"/>
                <a:gd name="T2" fmla="*/ 122 w 122"/>
                <a:gd name="T3" fmla="*/ 0 h 216"/>
                <a:gd name="T4" fmla="*/ 122 w 122"/>
                <a:gd name="T5" fmla="*/ 48 h 216"/>
                <a:gd name="T6" fmla="*/ 56 w 122"/>
                <a:gd name="T7" fmla="*/ 48 h 216"/>
                <a:gd name="T8" fmla="*/ 56 w 122"/>
                <a:gd name="T9" fmla="*/ 82 h 216"/>
                <a:gd name="T10" fmla="*/ 120 w 122"/>
                <a:gd name="T11" fmla="*/ 82 h 216"/>
                <a:gd name="T12" fmla="*/ 120 w 122"/>
                <a:gd name="T13" fmla="*/ 130 h 216"/>
                <a:gd name="T14" fmla="*/ 56 w 122"/>
                <a:gd name="T15" fmla="*/ 130 h 216"/>
                <a:gd name="T16" fmla="*/ 56 w 122"/>
                <a:gd name="T17" fmla="*/ 168 h 216"/>
                <a:gd name="T18" fmla="*/ 122 w 122"/>
                <a:gd name="T19" fmla="*/ 168 h 216"/>
                <a:gd name="T20" fmla="*/ 122 w 122"/>
                <a:gd name="T21" fmla="*/ 216 h 216"/>
                <a:gd name="T22" fmla="*/ 0 w 122"/>
                <a:gd name="T23" fmla="*/ 216 h 216"/>
                <a:gd name="T24" fmla="*/ 0 w 122"/>
                <a:gd name="T25"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2" h="216">
                  <a:moveTo>
                    <a:pt x="0" y="0"/>
                  </a:moveTo>
                  <a:lnTo>
                    <a:pt x="122" y="0"/>
                  </a:lnTo>
                  <a:lnTo>
                    <a:pt x="122" y="48"/>
                  </a:lnTo>
                  <a:lnTo>
                    <a:pt x="56" y="48"/>
                  </a:lnTo>
                  <a:lnTo>
                    <a:pt x="56" y="82"/>
                  </a:lnTo>
                  <a:lnTo>
                    <a:pt x="120" y="82"/>
                  </a:lnTo>
                  <a:lnTo>
                    <a:pt x="120" y="130"/>
                  </a:lnTo>
                  <a:lnTo>
                    <a:pt x="56" y="130"/>
                  </a:lnTo>
                  <a:lnTo>
                    <a:pt x="56" y="168"/>
                  </a:lnTo>
                  <a:lnTo>
                    <a:pt x="122" y="168"/>
                  </a:lnTo>
                  <a:lnTo>
                    <a:pt x="122" y="216"/>
                  </a:lnTo>
                  <a:lnTo>
                    <a:pt x="0" y="216"/>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6" name="Freeform 134"/>
            <p:cNvSpPr>
              <a:spLocks noEditPoints="1"/>
            </p:cNvSpPr>
            <p:nvPr/>
          </p:nvSpPr>
          <p:spPr bwMode="auto">
            <a:xfrm>
              <a:off x="2349498" y="3419475"/>
              <a:ext cx="260348" cy="342899"/>
            </a:xfrm>
            <a:custGeom>
              <a:avLst/>
              <a:gdLst>
                <a:gd name="T0" fmla="*/ 72 w 164"/>
                <a:gd name="T1" fmla="*/ 0 h 216"/>
                <a:gd name="T2" fmla="*/ 72 w 164"/>
                <a:gd name="T3" fmla="*/ 0 h 216"/>
                <a:gd name="T4" fmla="*/ 98 w 164"/>
                <a:gd name="T5" fmla="*/ 0 h 216"/>
                <a:gd name="T6" fmla="*/ 116 w 164"/>
                <a:gd name="T7" fmla="*/ 4 h 216"/>
                <a:gd name="T8" fmla="*/ 128 w 164"/>
                <a:gd name="T9" fmla="*/ 8 h 216"/>
                <a:gd name="T10" fmla="*/ 138 w 164"/>
                <a:gd name="T11" fmla="*/ 16 h 216"/>
                <a:gd name="T12" fmla="*/ 138 w 164"/>
                <a:gd name="T13" fmla="*/ 16 h 216"/>
                <a:gd name="T14" fmla="*/ 150 w 164"/>
                <a:gd name="T15" fmla="*/ 28 h 216"/>
                <a:gd name="T16" fmla="*/ 158 w 164"/>
                <a:gd name="T17" fmla="*/ 42 h 216"/>
                <a:gd name="T18" fmla="*/ 162 w 164"/>
                <a:gd name="T19" fmla="*/ 56 h 216"/>
                <a:gd name="T20" fmla="*/ 164 w 164"/>
                <a:gd name="T21" fmla="*/ 72 h 216"/>
                <a:gd name="T22" fmla="*/ 164 w 164"/>
                <a:gd name="T23" fmla="*/ 72 h 216"/>
                <a:gd name="T24" fmla="*/ 162 w 164"/>
                <a:gd name="T25" fmla="*/ 90 h 216"/>
                <a:gd name="T26" fmla="*/ 158 w 164"/>
                <a:gd name="T27" fmla="*/ 106 h 216"/>
                <a:gd name="T28" fmla="*/ 150 w 164"/>
                <a:gd name="T29" fmla="*/ 120 h 216"/>
                <a:gd name="T30" fmla="*/ 142 w 164"/>
                <a:gd name="T31" fmla="*/ 130 h 216"/>
                <a:gd name="T32" fmla="*/ 142 w 164"/>
                <a:gd name="T33" fmla="*/ 130 h 216"/>
                <a:gd name="T34" fmla="*/ 130 w 164"/>
                <a:gd name="T35" fmla="*/ 138 h 216"/>
                <a:gd name="T36" fmla="*/ 116 w 164"/>
                <a:gd name="T37" fmla="*/ 144 h 216"/>
                <a:gd name="T38" fmla="*/ 100 w 164"/>
                <a:gd name="T39" fmla="*/ 148 h 216"/>
                <a:gd name="T40" fmla="*/ 78 w 164"/>
                <a:gd name="T41" fmla="*/ 148 h 216"/>
                <a:gd name="T42" fmla="*/ 56 w 164"/>
                <a:gd name="T43" fmla="*/ 148 h 216"/>
                <a:gd name="T44" fmla="*/ 56 w 164"/>
                <a:gd name="T45" fmla="*/ 216 h 216"/>
                <a:gd name="T46" fmla="*/ 0 w 164"/>
                <a:gd name="T47" fmla="*/ 216 h 216"/>
                <a:gd name="T48" fmla="*/ 0 w 164"/>
                <a:gd name="T49" fmla="*/ 0 h 216"/>
                <a:gd name="T50" fmla="*/ 72 w 164"/>
                <a:gd name="T51" fmla="*/ 0 h 216"/>
                <a:gd name="T52" fmla="*/ 56 w 164"/>
                <a:gd name="T53" fmla="*/ 100 h 216"/>
                <a:gd name="T54" fmla="*/ 76 w 164"/>
                <a:gd name="T55" fmla="*/ 100 h 216"/>
                <a:gd name="T56" fmla="*/ 76 w 164"/>
                <a:gd name="T57" fmla="*/ 100 h 216"/>
                <a:gd name="T58" fmla="*/ 86 w 164"/>
                <a:gd name="T59" fmla="*/ 100 h 216"/>
                <a:gd name="T60" fmla="*/ 98 w 164"/>
                <a:gd name="T61" fmla="*/ 96 h 216"/>
                <a:gd name="T62" fmla="*/ 98 w 164"/>
                <a:gd name="T63" fmla="*/ 96 h 216"/>
                <a:gd name="T64" fmla="*/ 102 w 164"/>
                <a:gd name="T65" fmla="*/ 94 h 216"/>
                <a:gd name="T66" fmla="*/ 106 w 164"/>
                <a:gd name="T67" fmla="*/ 88 h 216"/>
                <a:gd name="T68" fmla="*/ 110 w 164"/>
                <a:gd name="T69" fmla="*/ 82 h 216"/>
                <a:gd name="T70" fmla="*/ 110 w 164"/>
                <a:gd name="T71" fmla="*/ 74 h 216"/>
                <a:gd name="T72" fmla="*/ 110 w 164"/>
                <a:gd name="T73" fmla="*/ 74 h 216"/>
                <a:gd name="T74" fmla="*/ 110 w 164"/>
                <a:gd name="T75" fmla="*/ 66 h 216"/>
                <a:gd name="T76" fmla="*/ 106 w 164"/>
                <a:gd name="T77" fmla="*/ 58 h 216"/>
                <a:gd name="T78" fmla="*/ 102 w 164"/>
                <a:gd name="T79" fmla="*/ 54 h 216"/>
                <a:gd name="T80" fmla="*/ 98 w 164"/>
                <a:gd name="T81" fmla="*/ 52 h 216"/>
                <a:gd name="T82" fmla="*/ 98 w 164"/>
                <a:gd name="T83" fmla="*/ 52 h 216"/>
                <a:gd name="T84" fmla="*/ 86 w 164"/>
                <a:gd name="T85" fmla="*/ 48 h 216"/>
                <a:gd name="T86" fmla="*/ 74 w 164"/>
                <a:gd name="T87" fmla="*/ 48 h 216"/>
                <a:gd name="T88" fmla="*/ 56 w 164"/>
                <a:gd name="T89" fmla="*/ 48 h 216"/>
                <a:gd name="T90" fmla="*/ 56 w 164"/>
                <a:gd name="T91" fmla="*/ 10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4" h="216">
                  <a:moveTo>
                    <a:pt x="72" y="0"/>
                  </a:moveTo>
                  <a:lnTo>
                    <a:pt x="72" y="0"/>
                  </a:lnTo>
                  <a:lnTo>
                    <a:pt x="98" y="0"/>
                  </a:lnTo>
                  <a:lnTo>
                    <a:pt x="116" y="4"/>
                  </a:lnTo>
                  <a:lnTo>
                    <a:pt x="128" y="8"/>
                  </a:lnTo>
                  <a:lnTo>
                    <a:pt x="138" y="16"/>
                  </a:lnTo>
                  <a:lnTo>
                    <a:pt x="138" y="16"/>
                  </a:lnTo>
                  <a:lnTo>
                    <a:pt x="150" y="28"/>
                  </a:lnTo>
                  <a:lnTo>
                    <a:pt x="158" y="42"/>
                  </a:lnTo>
                  <a:lnTo>
                    <a:pt x="162" y="56"/>
                  </a:lnTo>
                  <a:lnTo>
                    <a:pt x="164" y="72"/>
                  </a:lnTo>
                  <a:lnTo>
                    <a:pt x="164" y="72"/>
                  </a:lnTo>
                  <a:lnTo>
                    <a:pt x="162" y="90"/>
                  </a:lnTo>
                  <a:lnTo>
                    <a:pt x="158" y="106"/>
                  </a:lnTo>
                  <a:lnTo>
                    <a:pt x="150" y="120"/>
                  </a:lnTo>
                  <a:lnTo>
                    <a:pt x="142" y="130"/>
                  </a:lnTo>
                  <a:lnTo>
                    <a:pt x="142" y="130"/>
                  </a:lnTo>
                  <a:lnTo>
                    <a:pt x="130" y="138"/>
                  </a:lnTo>
                  <a:lnTo>
                    <a:pt x="116" y="144"/>
                  </a:lnTo>
                  <a:lnTo>
                    <a:pt x="100" y="148"/>
                  </a:lnTo>
                  <a:lnTo>
                    <a:pt x="78" y="148"/>
                  </a:lnTo>
                  <a:lnTo>
                    <a:pt x="56" y="148"/>
                  </a:lnTo>
                  <a:lnTo>
                    <a:pt x="56" y="216"/>
                  </a:lnTo>
                  <a:lnTo>
                    <a:pt x="0" y="216"/>
                  </a:lnTo>
                  <a:lnTo>
                    <a:pt x="0" y="0"/>
                  </a:lnTo>
                  <a:lnTo>
                    <a:pt x="72" y="0"/>
                  </a:lnTo>
                  <a:close/>
                  <a:moveTo>
                    <a:pt x="56" y="100"/>
                  </a:moveTo>
                  <a:lnTo>
                    <a:pt x="76" y="100"/>
                  </a:lnTo>
                  <a:lnTo>
                    <a:pt x="76" y="100"/>
                  </a:lnTo>
                  <a:lnTo>
                    <a:pt x="86" y="100"/>
                  </a:lnTo>
                  <a:lnTo>
                    <a:pt x="98" y="96"/>
                  </a:lnTo>
                  <a:lnTo>
                    <a:pt x="98" y="96"/>
                  </a:lnTo>
                  <a:lnTo>
                    <a:pt x="102" y="94"/>
                  </a:lnTo>
                  <a:lnTo>
                    <a:pt x="106" y="88"/>
                  </a:lnTo>
                  <a:lnTo>
                    <a:pt x="110" y="82"/>
                  </a:lnTo>
                  <a:lnTo>
                    <a:pt x="110" y="74"/>
                  </a:lnTo>
                  <a:lnTo>
                    <a:pt x="110" y="74"/>
                  </a:lnTo>
                  <a:lnTo>
                    <a:pt x="110" y="66"/>
                  </a:lnTo>
                  <a:lnTo>
                    <a:pt x="106" y="58"/>
                  </a:lnTo>
                  <a:lnTo>
                    <a:pt x="102" y="54"/>
                  </a:lnTo>
                  <a:lnTo>
                    <a:pt x="98" y="52"/>
                  </a:lnTo>
                  <a:lnTo>
                    <a:pt x="98" y="52"/>
                  </a:lnTo>
                  <a:lnTo>
                    <a:pt x="86" y="48"/>
                  </a:lnTo>
                  <a:lnTo>
                    <a:pt x="74" y="48"/>
                  </a:lnTo>
                  <a:lnTo>
                    <a:pt x="56" y="48"/>
                  </a:lnTo>
                  <a:lnTo>
                    <a:pt x="56" y="10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7" name="Freeform 135"/>
            <p:cNvSpPr>
              <a:spLocks noEditPoints="1"/>
            </p:cNvSpPr>
            <p:nvPr/>
          </p:nvSpPr>
          <p:spPr bwMode="auto">
            <a:xfrm>
              <a:off x="2584450" y="3419475"/>
              <a:ext cx="342899" cy="342899"/>
            </a:xfrm>
            <a:custGeom>
              <a:avLst/>
              <a:gdLst>
                <a:gd name="T0" fmla="*/ 60 w 216"/>
                <a:gd name="T1" fmla="*/ 216 h 216"/>
                <a:gd name="T2" fmla="*/ 0 w 216"/>
                <a:gd name="T3" fmla="*/ 216 h 216"/>
                <a:gd name="T4" fmla="*/ 86 w 216"/>
                <a:gd name="T5" fmla="*/ 0 h 216"/>
                <a:gd name="T6" fmla="*/ 134 w 216"/>
                <a:gd name="T7" fmla="*/ 0 h 216"/>
                <a:gd name="T8" fmla="*/ 216 w 216"/>
                <a:gd name="T9" fmla="*/ 216 h 216"/>
                <a:gd name="T10" fmla="*/ 156 w 216"/>
                <a:gd name="T11" fmla="*/ 216 h 216"/>
                <a:gd name="T12" fmla="*/ 146 w 216"/>
                <a:gd name="T13" fmla="*/ 186 h 216"/>
                <a:gd name="T14" fmla="*/ 70 w 216"/>
                <a:gd name="T15" fmla="*/ 186 h 216"/>
                <a:gd name="T16" fmla="*/ 60 w 216"/>
                <a:gd name="T17" fmla="*/ 216 h 216"/>
                <a:gd name="T18" fmla="*/ 106 w 216"/>
                <a:gd name="T19" fmla="*/ 66 h 216"/>
                <a:gd name="T20" fmla="*/ 84 w 216"/>
                <a:gd name="T21" fmla="*/ 142 h 216"/>
                <a:gd name="T22" fmla="*/ 132 w 216"/>
                <a:gd name="T23" fmla="*/ 142 h 216"/>
                <a:gd name="T24" fmla="*/ 106 w 216"/>
                <a:gd name="T25"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6" h="216">
                  <a:moveTo>
                    <a:pt x="60" y="216"/>
                  </a:moveTo>
                  <a:lnTo>
                    <a:pt x="0" y="216"/>
                  </a:lnTo>
                  <a:lnTo>
                    <a:pt x="86" y="0"/>
                  </a:lnTo>
                  <a:lnTo>
                    <a:pt x="134" y="0"/>
                  </a:lnTo>
                  <a:lnTo>
                    <a:pt x="216" y="216"/>
                  </a:lnTo>
                  <a:lnTo>
                    <a:pt x="156" y="216"/>
                  </a:lnTo>
                  <a:lnTo>
                    <a:pt x="146" y="186"/>
                  </a:lnTo>
                  <a:lnTo>
                    <a:pt x="70" y="186"/>
                  </a:lnTo>
                  <a:lnTo>
                    <a:pt x="60" y="216"/>
                  </a:lnTo>
                  <a:close/>
                  <a:moveTo>
                    <a:pt x="106" y="66"/>
                  </a:moveTo>
                  <a:lnTo>
                    <a:pt x="84" y="142"/>
                  </a:lnTo>
                  <a:lnTo>
                    <a:pt x="132" y="142"/>
                  </a:lnTo>
                  <a:lnTo>
                    <a:pt x="106" y="6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8" name="Freeform 136"/>
            <p:cNvSpPr>
              <a:spLocks/>
            </p:cNvSpPr>
            <p:nvPr/>
          </p:nvSpPr>
          <p:spPr bwMode="auto">
            <a:xfrm>
              <a:off x="2968628" y="3419475"/>
              <a:ext cx="273049" cy="342899"/>
            </a:xfrm>
            <a:custGeom>
              <a:avLst/>
              <a:gdLst>
                <a:gd name="T0" fmla="*/ 0 w 172"/>
                <a:gd name="T1" fmla="*/ 0 h 216"/>
                <a:gd name="T2" fmla="*/ 72 w 172"/>
                <a:gd name="T3" fmla="*/ 0 h 216"/>
                <a:gd name="T4" fmla="*/ 72 w 172"/>
                <a:gd name="T5" fmla="*/ 0 h 216"/>
                <a:gd name="T6" fmla="*/ 96 w 172"/>
                <a:gd name="T7" fmla="*/ 0 h 216"/>
                <a:gd name="T8" fmla="*/ 114 w 172"/>
                <a:gd name="T9" fmla="*/ 4 h 216"/>
                <a:gd name="T10" fmla="*/ 128 w 172"/>
                <a:gd name="T11" fmla="*/ 8 h 216"/>
                <a:gd name="T12" fmla="*/ 140 w 172"/>
                <a:gd name="T13" fmla="*/ 14 h 216"/>
                <a:gd name="T14" fmla="*/ 140 w 172"/>
                <a:gd name="T15" fmla="*/ 14 h 216"/>
                <a:gd name="T16" fmla="*/ 150 w 172"/>
                <a:gd name="T17" fmla="*/ 26 h 216"/>
                <a:gd name="T18" fmla="*/ 160 w 172"/>
                <a:gd name="T19" fmla="*/ 42 h 216"/>
                <a:gd name="T20" fmla="*/ 164 w 172"/>
                <a:gd name="T21" fmla="*/ 58 h 216"/>
                <a:gd name="T22" fmla="*/ 166 w 172"/>
                <a:gd name="T23" fmla="*/ 74 h 216"/>
                <a:gd name="T24" fmla="*/ 166 w 172"/>
                <a:gd name="T25" fmla="*/ 74 h 216"/>
                <a:gd name="T26" fmla="*/ 164 w 172"/>
                <a:gd name="T27" fmla="*/ 86 h 216"/>
                <a:gd name="T28" fmla="*/ 162 w 172"/>
                <a:gd name="T29" fmla="*/ 96 h 216"/>
                <a:gd name="T30" fmla="*/ 160 w 172"/>
                <a:gd name="T31" fmla="*/ 106 h 216"/>
                <a:gd name="T32" fmla="*/ 154 w 172"/>
                <a:gd name="T33" fmla="*/ 114 h 216"/>
                <a:gd name="T34" fmla="*/ 154 w 172"/>
                <a:gd name="T35" fmla="*/ 114 h 216"/>
                <a:gd name="T36" fmla="*/ 148 w 172"/>
                <a:gd name="T37" fmla="*/ 122 h 216"/>
                <a:gd name="T38" fmla="*/ 142 w 172"/>
                <a:gd name="T39" fmla="*/ 128 h 216"/>
                <a:gd name="T40" fmla="*/ 134 w 172"/>
                <a:gd name="T41" fmla="*/ 134 h 216"/>
                <a:gd name="T42" fmla="*/ 126 w 172"/>
                <a:gd name="T43" fmla="*/ 136 h 216"/>
                <a:gd name="T44" fmla="*/ 172 w 172"/>
                <a:gd name="T45" fmla="*/ 216 h 216"/>
                <a:gd name="T46" fmla="*/ 114 w 172"/>
                <a:gd name="T47" fmla="*/ 216 h 216"/>
                <a:gd name="T48" fmla="*/ 58 w 172"/>
                <a:gd name="T49" fmla="*/ 112 h 216"/>
                <a:gd name="T50" fmla="*/ 66 w 172"/>
                <a:gd name="T51" fmla="*/ 112 h 216"/>
                <a:gd name="T52" fmla="*/ 66 w 172"/>
                <a:gd name="T53" fmla="*/ 112 h 216"/>
                <a:gd name="T54" fmla="*/ 86 w 172"/>
                <a:gd name="T55" fmla="*/ 110 h 216"/>
                <a:gd name="T56" fmla="*/ 94 w 172"/>
                <a:gd name="T57" fmla="*/ 110 h 216"/>
                <a:gd name="T58" fmla="*/ 100 w 172"/>
                <a:gd name="T59" fmla="*/ 106 h 216"/>
                <a:gd name="T60" fmla="*/ 100 w 172"/>
                <a:gd name="T61" fmla="*/ 106 h 216"/>
                <a:gd name="T62" fmla="*/ 104 w 172"/>
                <a:gd name="T63" fmla="*/ 102 h 216"/>
                <a:gd name="T64" fmla="*/ 108 w 172"/>
                <a:gd name="T65" fmla="*/ 96 h 216"/>
                <a:gd name="T66" fmla="*/ 112 w 172"/>
                <a:gd name="T67" fmla="*/ 88 h 216"/>
                <a:gd name="T68" fmla="*/ 112 w 172"/>
                <a:gd name="T69" fmla="*/ 80 h 216"/>
                <a:gd name="T70" fmla="*/ 112 w 172"/>
                <a:gd name="T71" fmla="*/ 80 h 216"/>
                <a:gd name="T72" fmla="*/ 112 w 172"/>
                <a:gd name="T73" fmla="*/ 72 h 216"/>
                <a:gd name="T74" fmla="*/ 108 w 172"/>
                <a:gd name="T75" fmla="*/ 64 h 216"/>
                <a:gd name="T76" fmla="*/ 104 w 172"/>
                <a:gd name="T77" fmla="*/ 58 h 216"/>
                <a:gd name="T78" fmla="*/ 100 w 172"/>
                <a:gd name="T79" fmla="*/ 54 h 216"/>
                <a:gd name="T80" fmla="*/ 100 w 172"/>
                <a:gd name="T81" fmla="*/ 54 h 216"/>
                <a:gd name="T82" fmla="*/ 88 w 172"/>
                <a:gd name="T83" fmla="*/ 50 h 216"/>
                <a:gd name="T84" fmla="*/ 76 w 172"/>
                <a:gd name="T85" fmla="*/ 48 h 216"/>
                <a:gd name="T86" fmla="*/ 56 w 172"/>
                <a:gd name="T87" fmla="*/ 48 h 216"/>
                <a:gd name="T88" fmla="*/ 56 w 172"/>
                <a:gd name="T89" fmla="*/ 216 h 216"/>
                <a:gd name="T90" fmla="*/ 0 w 172"/>
                <a:gd name="T91" fmla="*/ 216 h 216"/>
                <a:gd name="T92" fmla="*/ 0 w 172"/>
                <a:gd name="T93"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72" h="216">
                  <a:moveTo>
                    <a:pt x="0" y="0"/>
                  </a:moveTo>
                  <a:lnTo>
                    <a:pt x="72" y="0"/>
                  </a:lnTo>
                  <a:lnTo>
                    <a:pt x="72" y="0"/>
                  </a:lnTo>
                  <a:lnTo>
                    <a:pt x="96" y="0"/>
                  </a:lnTo>
                  <a:lnTo>
                    <a:pt x="114" y="4"/>
                  </a:lnTo>
                  <a:lnTo>
                    <a:pt x="128" y="8"/>
                  </a:lnTo>
                  <a:lnTo>
                    <a:pt x="140" y="14"/>
                  </a:lnTo>
                  <a:lnTo>
                    <a:pt x="140" y="14"/>
                  </a:lnTo>
                  <a:lnTo>
                    <a:pt x="150" y="26"/>
                  </a:lnTo>
                  <a:lnTo>
                    <a:pt x="160" y="42"/>
                  </a:lnTo>
                  <a:lnTo>
                    <a:pt x="164" y="58"/>
                  </a:lnTo>
                  <a:lnTo>
                    <a:pt x="166" y="74"/>
                  </a:lnTo>
                  <a:lnTo>
                    <a:pt x="166" y="74"/>
                  </a:lnTo>
                  <a:lnTo>
                    <a:pt x="164" y="86"/>
                  </a:lnTo>
                  <a:lnTo>
                    <a:pt x="162" y="96"/>
                  </a:lnTo>
                  <a:lnTo>
                    <a:pt x="160" y="106"/>
                  </a:lnTo>
                  <a:lnTo>
                    <a:pt x="154" y="114"/>
                  </a:lnTo>
                  <a:lnTo>
                    <a:pt x="154" y="114"/>
                  </a:lnTo>
                  <a:lnTo>
                    <a:pt x="148" y="122"/>
                  </a:lnTo>
                  <a:lnTo>
                    <a:pt x="142" y="128"/>
                  </a:lnTo>
                  <a:lnTo>
                    <a:pt x="134" y="134"/>
                  </a:lnTo>
                  <a:lnTo>
                    <a:pt x="126" y="136"/>
                  </a:lnTo>
                  <a:lnTo>
                    <a:pt x="172" y="216"/>
                  </a:lnTo>
                  <a:lnTo>
                    <a:pt x="114" y="216"/>
                  </a:lnTo>
                  <a:lnTo>
                    <a:pt x="58" y="112"/>
                  </a:lnTo>
                  <a:lnTo>
                    <a:pt x="66" y="112"/>
                  </a:lnTo>
                  <a:lnTo>
                    <a:pt x="66" y="112"/>
                  </a:lnTo>
                  <a:lnTo>
                    <a:pt x="86" y="110"/>
                  </a:lnTo>
                  <a:lnTo>
                    <a:pt x="94" y="110"/>
                  </a:lnTo>
                  <a:lnTo>
                    <a:pt x="100" y="106"/>
                  </a:lnTo>
                  <a:lnTo>
                    <a:pt x="100" y="106"/>
                  </a:lnTo>
                  <a:lnTo>
                    <a:pt x="104" y="102"/>
                  </a:lnTo>
                  <a:lnTo>
                    <a:pt x="108" y="96"/>
                  </a:lnTo>
                  <a:lnTo>
                    <a:pt x="112" y="88"/>
                  </a:lnTo>
                  <a:lnTo>
                    <a:pt x="112" y="80"/>
                  </a:lnTo>
                  <a:lnTo>
                    <a:pt x="112" y="80"/>
                  </a:lnTo>
                  <a:lnTo>
                    <a:pt x="112" y="72"/>
                  </a:lnTo>
                  <a:lnTo>
                    <a:pt x="108" y="64"/>
                  </a:lnTo>
                  <a:lnTo>
                    <a:pt x="104" y="58"/>
                  </a:lnTo>
                  <a:lnTo>
                    <a:pt x="100" y="54"/>
                  </a:lnTo>
                  <a:lnTo>
                    <a:pt x="100" y="54"/>
                  </a:lnTo>
                  <a:lnTo>
                    <a:pt x="88" y="50"/>
                  </a:lnTo>
                  <a:lnTo>
                    <a:pt x="76" y="48"/>
                  </a:lnTo>
                  <a:lnTo>
                    <a:pt x="56" y="48"/>
                  </a:lnTo>
                  <a:lnTo>
                    <a:pt x="56" y="216"/>
                  </a:lnTo>
                  <a:lnTo>
                    <a:pt x="0" y="216"/>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49" name="Freeform 137"/>
            <p:cNvSpPr>
              <a:spLocks/>
            </p:cNvSpPr>
            <p:nvPr/>
          </p:nvSpPr>
          <p:spPr bwMode="auto">
            <a:xfrm>
              <a:off x="3254378" y="3419475"/>
              <a:ext cx="222251" cy="342899"/>
            </a:xfrm>
            <a:custGeom>
              <a:avLst/>
              <a:gdLst>
                <a:gd name="T0" fmla="*/ 42 w 140"/>
                <a:gd name="T1" fmla="*/ 48 h 216"/>
                <a:gd name="T2" fmla="*/ 0 w 140"/>
                <a:gd name="T3" fmla="*/ 48 h 216"/>
                <a:gd name="T4" fmla="*/ 0 w 140"/>
                <a:gd name="T5" fmla="*/ 0 h 216"/>
                <a:gd name="T6" fmla="*/ 140 w 140"/>
                <a:gd name="T7" fmla="*/ 0 h 216"/>
                <a:gd name="T8" fmla="*/ 140 w 140"/>
                <a:gd name="T9" fmla="*/ 48 h 216"/>
                <a:gd name="T10" fmla="*/ 98 w 140"/>
                <a:gd name="T11" fmla="*/ 48 h 216"/>
                <a:gd name="T12" fmla="*/ 98 w 140"/>
                <a:gd name="T13" fmla="*/ 216 h 216"/>
                <a:gd name="T14" fmla="*/ 42 w 140"/>
                <a:gd name="T15" fmla="*/ 216 h 216"/>
                <a:gd name="T16" fmla="*/ 42 w 140"/>
                <a:gd name="T17" fmla="*/ 48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0" h="216">
                  <a:moveTo>
                    <a:pt x="42" y="48"/>
                  </a:moveTo>
                  <a:lnTo>
                    <a:pt x="0" y="48"/>
                  </a:lnTo>
                  <a:lnTo>
                    <a:pt x="0" y="0"/>
                  </a:lnTo>
                  <a:lnTo>
                    <a:pt x="140" y="0"/>
                  </a:lnTo>
                  <a:lnTo>
                    <a:pt x="140" y="48"/>
                  </a:lnTo>
                  <a:lnTo>
                    <a:pt x="98" y="48"/>
                  </a:lnTo>
                  <a:lnTo>
                    <a:pt x="98" y="216"/>
                  </a:lnTo>
                  <a:lnTo>
                    <a:pt x="42" y="216"/>
                  </a:lnTo>
                  <a:lnTo>
                    <a:pt x="42" y="4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0" name="Freeform 138"/>
            <p:cNvSpPr>
              <a:spLocks/>
            </p:cNvSpPr>
            <p:nvPr/>
          </p:nvSpPr>
          <p:spPr bwMode="auto">
            <a:xfrm>
              <a:off x="3517902" y="3419475"/>
              <a:ext cx="365126" cy="342899"/>
            </a:xfrm>
            <a:custGeom>
              <a:avLst/>
              <a:gdLst>
                <a:gd name="T0" fmla="*/ 0 w 230"/>
                <a:gd name="T1" fmla="*/ 216 h 216"/>
                <a:gd name="T2" fmla="*/ 0 w 230"/>
                <a:gd name="T3" fmla="*/ 0 h 216"/>
                <a:gd name="T4" fmla="*/ 74 w 230"/>
                <a:gd name="T5" fmla="*/ 0 h 216"/>
                <a:gd name="T6" fmla="*/ 116 w 230"/>
                <a:gd name="T7" fmla="*/ 140 h 216"/>
                <a:gd name="T8" fmla="*/ 156 w 230"/>
                <a:gd name="T9" fmla="*/ 0 h 216"/>
                <a:gd name="T10" fmla="*/ 230 w 230"/>
                <a:gd name="T11" fmla="*/ 0 h 216"/>
                <a:gd name="T12" fmla="*/ 230 w 230"/>
                <a:gd name="T13" fmla="*/ 216 h 216"/>
                <a:gd name="T14" fmla="*/ 178 w 230"/>
                <a:gd name="T15" fmla="*/ 216 h 216"/>
                <a:gd name="T16" fmla="*/ 180 w 230"/>
                <a:gd name="T17" fmla="*/ 54 h 216"/>
                <a:gd name="T18" fmla="*/ 134 w 230"/>
                <a:gd name="T19" fmla="*/ 216 h 216"/>
                <a:gd name="T20" fmla="*/ 96 w 230"/>
                <a:gd name="T21" fmla="*/ 216 h 216"/>
                <a:gd name="T22" fmla="*/ 50 w 230"/>
                <a:gd name="T23" fmla="*/ 54 h 216"/>
                <a:gd name="T24" fmla="*/ 52 w 230"/>
                <a:gd name="T25" fmla="*/ 216 h 216"/>
                <a:gd name="T26" fmla="*/ 0 w 230"/>
                <a:gd name="T27" fmla="*/ 21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30" h="216">
                  <a:moveTo>
                    <a:pt x="0" y="216"/>
                  </a:moveTo>
                  <a:lnTo>
                    <a:pt x="0" y="0"/>
                  </a:lnTo>
                  <a:lnTo>
                    <a:pt x="74" y="0"/>
                  </a:lnTo>
                  <a:lnTo>
                    <a:pt x="116" y="140"/>
                  </a:lnTo>
                  <a:lnTo>
                    <a:pt x="156" y="0"/>
                  </a:lnTo>
                  <a:lnTo>
                    <a:pt x="230" y="0"/>
                  </a:lnTo>
                  <a:lnTo>
                    <a:pt x="230" y="216"/>
                  </a:lnTo>
                  <a:lnTo>
                    <a:pt x="178" y="216"/>
                  </a:lnTo>
                  <a:lnTo>
                    <a:pt x="180" y="54"/>
                  </a:lnTo>
                  <a:lnTo>
                    <a:pt x="134" y="216"/>
                  </a:lnTo>
                  <a:lnTo>
                    <a:pt x="96" y="216"/>
                  </a:lnTo>
                  <a:lnTo>
                    <a:pt x="50" y="54"/>
                  </a:lnTo>
                  <a:lnTo>
                    <a:pt x="52" y="216"/>
                  </a:lnTo>
                  <a:lnTo>
                    <a:pt x="0" y="21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1" name="Freeform 139"/>
            <p:cNvSpPr>
              <a:spLocks/>
            </p:cNvSpPr>
            <p:nvPr/>
          </p:nvSpPr>
          <p:spPr bwMode="auto">
            <a:xfrm>
              <a:off x="3949702" y="3419475"/>
              <a:ext cx="196849" cy="342899"/>
            </a:xfrm>
            <a:custGeom>
              <a:avLst/>
              <a:gdLst>
                <a:gd name="T0" fmla="*/ 0 w 124"/>
                <a:gd name="T1" fmla="*/ 0 h 216"/>
                <a:gd name="T2" fmla="*/ 124 w 124"/>
                <a:gd name="T3" fmla="*/ 0 h 216"/>
                <a:gd name="T4" fmla="*/ 124 w 124"/>
                <a:gd name="T5" fmla="*/ 48 h 216"/>
                <a:gd name="T6" fmla="*/ 56 w 124"/>
                <a:gd name="T7" fmla="*/ 48 h 216"/>
                <a:gd name="T8" fmla="*/ 56 w 124"/>
                <a:gd name="T9" fmla="*/ 82 h 216"/>
                <a:gd name="T10" fmla="*/ 122 w 124"/>
                <a:gd name="T11" fmla="*/ 82 h 216"/>
                <a:gd name="T12" fmla="*/ 122 w 124"/>
                <a:gd name="T13" fmla="*/ 130 h 216"/>
                <a:gd name="T14" fmla="*/ 56 w 124"/>
                <a:gd name="T15" fmla="*/ 130 h 216"/>
                <a:gd name="T16" fmla="*/ 56 w 124"/>
                <a:gd name="T17" fmla="*/ 168 h 216"/>
                <a:gd name="T18" fmla="*/ 124 w 124"/>
                <a:gd name="T19" fmla="*/ 168 h 216"/>
                <a:gd name="T20" fmla="*/ 124 w 124"/>
                <a:gd name="T21" fmla="*/ 216 h 216"/>
                <a:gd name="T22" fmla="*/ 0 w 124"/>
                <a:gd name="T23" fmla="*/ 216 h 216"/>
                <a:gd name="T24" fmla="*/ 0 w 124"/>
                <a:gd name="T25"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 h="216">
                  <a:moveTo>
                    <a:pt x="0" y="0"/>
                  </a:moveTo>
                  <a:lnTo>
                    <a:pt x="124" y="0"/>
                  </a:lnTo>
                  <a:lnTo>
                    <a:pt x="124" y="48"/>
                  </a:lnTo>
                  <a:lnTo>
                    <a:pt x="56" y="48"/>
                  </a:lnTo>
                  <a:lnTo>
                    <a:pt x="56" y="82"/>
                  </a:lnTo>
                  <a:lnTo>
                    <a:pt x="122" y="82"/>
                  </a:lnTo>
                  <a:lnTo>
                    <a:pt x="122" y="130"/>
                  </a:lnTo>
                  <a:lnTo>
                    <a:pt x="56" y="130"/>
                  </a:lnTo>
                  <a:lnTo>
                    <a:pt x="56" y="168"/>
                  </a:lnTo>
                  <a:lnTo>
                    <a:pt x="124" y="168"/>
                  </a:lnTo>
                  <a:lnTo>
                    <a:pt x="124" y="216"/>
                  </a:lnTo>
                  <a:lnTo>
                    <a:pt x="0" y="216"/>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2" name="Freeform 140"/>
            <p:cNvSpPr>
              <a:spLocks/>
            </p:cNvSpPr>
            <p:nvPr/>
          </p:nvSpPr>
          <p:spPr bwMode="auto">
            <a:xfrm>
              <a:off x="4203700" y="3419475"/>
              <a:ext cx="292101" cy="342899"/>
            </a:xfrm>
            <a:custGeom>
              <a:avLst/>
              <a:gdLst>
                <a:gd name="T0" fmla="*/ 132 w 184"/>
                <a:gd name="T1" fmla="*/ 132 h 216"/>
                <a:gd name="T2" fmla="*/ 130 w 184"/>
                <a:gd name="T3" fmla="*/ 0 h 216"/>
                <a:gd name="T4" fmla="*/ 184 w 184"/>
                <a:gd name="T5" fmla="*/ 0 h 216"/>
                <a:gd name="T6" fmla="*/ 184 w 184"/>
                <a:gd name="T7" fmla="*/ 216 h 216"/>
                <a:gd name="T8" fmla="*/ 134 w 184"/>
                <a:gd name="T9" fmla="*/ 216 h 216"/>
                <a:gd name="T10" fmla="*/ 52 w 184"/>
                <a:gd name="T11" fmla="*/ 86 h 216"/>
                <a:gd name="T12" fmla="*/ 52 w 184"/>
                <a:gd name="T13" fmla="*/ 216 h 216"/>
                <a:gd name="T14" fmla="*/ 0 w 184"/>
                <a:gd name="T15" fmla="*/ 216 h 216"/>
                <a:gd name="T16" fmla="*/ 0 w 184"/>
                <a:gd name="T17" fmla="*/ 0 h 216"/>
                <a:gd name="T18" fmla="*/ 48 w 184"/>
                <a:gd name="T19" fmla="*/ 0 h 216"/>
                <a:gd name="T20" fmla="*/ 132 w 184"/>
                <a:gd name="T21" fmla="*/ 132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4" h="216">
                  <a:moveTo>
                    <a:pt x="132" y="132"/>
                  </a:moveTo>
                  <a:lnTo>
                    <a:pt x="130" y="0"/>
                  </a:lnTo>
                  <a:lnTo>
                    <a:pt x="184" y="0"/>
                  </a:lnTo>
                  <a:lnTo>
                    <a:pt x="184" y="216"/>
                  </a:lnTo>
                  <a:lnTo>
                    <a:pt x="134" y="216"/>
                  </a:lnTo>
                  <a:lnTo>
                    <a:pt x="52" y="86"/>
                  </a:lnTo>
                  <a:lnTo>
                    <a:pt x="52" y="216"/>
                  </a:lnTo>
                  <a:lnTo>
                    <a:pt x="0" y="216"/>
                  </a:lnTo>
                  <a:lnTo>
                    <a:pt x="0" y="0"/>
                  </a:lnTo>
                  <a:lnTo>
                    <a:pt x="48" y="0"/>
                  </a:lnTo>
                  <a:lnTo>
                    <a:pt x="132" y="132"/>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3" name="Freeform 141"/>
            <p:cNvSpPr>
              <a:spLocks/>
            </p:cNvSpPr>
            <p:nvPr/>
          </p:nvSpPr>
          <p:spPr bwMode="auto">
            <a:xfrm>
              <a:off x="4537074" y="3419475"/>
              <a:ext cx="222251" cy="342899"/>
            </a:xfrm>
            <a:custGeom>
              <a:avLst/>
              <a:gdLst>
                <a:gd name="T0" fmla="*/ 42 w 140"/>
                <a:gd name="T1" fmla="*/ 48 h 216"/>
                <a:gd name="T2" fmla="*/ 0 w 140"/>
                <a:gd name="T3" fmla="*/ 48 h 216"/>
                <a:gd name="T4" fmla="*/ 0 w 140"/>
                <a:gd name="T5" fmla="*/ 0 h 216"/>
                <a:gd name="T6" fmla="*/ 140 w 140"/>
                <a:gd name="T7" fmla="*/ 0 h 216"/>
                <a:gd name="T8" fmla="*/ 140 w 140"/>
                <a:gd name="T9" fmla="*/ 48 h 216"/>
                <a:gd name="T10" fmla="*/ 98 w 140"/>
                <a:gd name="T11" fmla="*/ 48 h 216"/>
                <a:gd name="T12" fmla="*/ 98 w 140"/>
                <a:gd name="T13" fmla="*/ 216 h 216"/>
                <a:gd name="T14" fmla="*/ 42 w 140"/>
                <a:gd name="T15" fmla="*/ 216 h 216"/>
                <a:gd name="T16" fmla="*/ 42 w 140"/>
                <a:gd name="T17" fmla="*/ 48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0" h="216">
                  <a:moveTo>
                    <a:pt x="42" y="48"/>
                  </a:moveTo>
                  <a:lnTo>
                    <a:pt x="0" y="48"/>
                  </a:lnTo>
                  <a:lnTo>
                    <a:pt x="0" y="0"/>
                  </a:lnTo>
                  <a:lnTo>
                    <a:pt x="140" y="0"/>
                  </a:lnTo>
                  <a:lnTo>
                    <a:pt x="140" y="48"/>
                  </a:lnTo>
                  <a:lnTo>
                    <a:pt x="98" y="48"/>
                  </a:lnTo>
                  <a:lnTo>
                    <a:pt x="98" y="216"/>
                  </a:lnTo>
                  <a:lnTo>
                    <a:pt x="42" y="216"/>
                  </a:lnTo>
                  <a:lnTo>
                    <a:pt x="42" y="4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4" name="Freeform 142"/>
            <p:cNvSpPr>
              <a:spLocks noEditPoints="1"/>
            </p:cNvSpPr>
            <p:nvPr/>
          </p:nvSpPr>
          <p:spPr bwMode="auto">
            <a:xfrm>
              <a:off x="4937128" y="3413127"/>
              <a:ext cx="365126" cy="358774"/>
            </a:xfrm>
            <a:custGeom>
              <a:avLst/>
              <a:gdLst>
                <a:gd name="T0" fmla="*/ 0 w 230"/>
                <a:gd name="T1" fmla="*/ 114 h 226"/>
                <a:gd name="T2" fmla="*/ 2 w 230"/>
                <a:gd name="T3" fmla="*/ 90 h 226"/>
                <a:gd name="T4" fmla="*/ 8 w 230"/>
                <a:gd name="T5" fmla="*/ 66 h 226"/>
                <a:gd name="T6" fmla="*/ 34 w 230"/>
                <a:gd name="T7" fmla="*/ 30 h 226"/>
                <a:gd name="T8" fmla="*/ 70 w 230"/>
                <a:gd name="T9" fmla="*/ 8 h 226"/>
                <a:gd name="T10" fmla="*/ 114 w 230"/>
                <a:gd name="T11" fmla="*/ 0 h 226"/>
                <a:gd name="T12" fmla="*/ 126 w 230"/>
                <a:gd name="T13" fmla="*/ 0 h 226"/>
                <a:gd name="T14" fmla="*/ 160 w 230"/>
                <a:gd name="T15" fmla="*/ 8 h 226"/>
                <a:gd name="T16" fmla="*/ 196 w 230"/>
                <a:gd name="T17" fmla="*/ 34 h 226"/>
                <a:gd name="T18" fmla="*/ 220 w 230"/>
                <a:gd name="T19" fmla="*/ 68 h 226"/>
                <a:gd name="T20" fmla="*/ 230 w 230"/>
                <a:gd name="T21" fmla="*/ 112 h 226"/>
                <a:gd name="T22" fmla="*/ 226 w 230"/>
                <a:gd name="T23" fmla="*/ 134 h 226"/>
                <a:gd name="T24" fmla="*/ 210 w 230"/>
                <a:gd name="T25" fmla="*/ 174 h 226"/>
                <a:gd name="T26" fmla="*/ 180 w 230"/>
                <a:gd name="T27" fmla="*/ 206 h 226"/>
                <a:gd name="T28" fmla="*/ 138 w 230"/>
                <a:gd name="T29" fmla="*/ 222 h 226"/>
                <a:gd name="T30" fmla="*/ 114 w 230"/>
                <a:gd name="T31" fmla="*/ 226 h 226"/>
                <a:gd name="T32" fmla="*/ 102 w 230"/>
                <a:gd name="T33" fmla="*/ 224 h 226"/>
                <a:gd name="T34" fmla="*/ 78 w 230"/>
                <a:gd name="T35" fmla="*/ 220 h 226"/>
                <a:gd name="T36" fmla="*/ 48 w 230"/>
                <a:gd name="T37" fmla="*/ 204 h 226"/>
                <a:gd name="T38" fmla="*/ 18 w 230"/>
                <a:gd name="T39" fmla="*/ 174 h 226"/>
                <a:gd name="T40" fmla="*/ 2 w 230"/>
                <a:gd name="T41" fmla="*/ 136 h 226"/>
                <a:gd name="T42" fmla="*/ 0 w 230"/>
                <a:gd name="T43" fmla="*/ 114 h 226"/>
                <a:gd name="T44" fmla="*/ 56 w 230"/>
                <a:gd name="T45" fmla="*/ 112 h 226"/>
                <a:gd name="T46" fmla="*/ 60 w 230"/>
                <a:gd name="T47" fmla="*/ 136 h 226"/>
                <a:gd name="T48" fmla="*/ 72 w 230"/>
                <a:gd name="T49" fmla="*/ 156 h 226"/>
                <a:gd name="T50" fmla="*/ 90 w 230"/>
                <a:gd name="T51" fmla="*/ 170 h 226"/>
                <a:gd name="T52" fmla="*/ 116 w 230"/>
                <a:gd name="T53" fmla="*/ 176 h 226"/>
                <a:gd name="T54" fmla="*/ 128 w 230"/>
                <a:gd name="T55" fmla="*/ 174 h 226"/>
                <a:gd name="T56" fmla="*/ 150 w 230"/>
                <a:gd name="T57" fmla="*/ 164 h 226"/>
                <a:gd name="T58" fmla="*/ 166 w 230"/>
                <a:gd name="T59" fmla="*/ 144 h 226"/>
                <a:gd name="T60" fmla="*/ 172 w 230"/>
                <a:gd name="T61" fmla="*/ 124 h 226"/>
                <a:gd name="T62" fmla="*/ 174 w 230"/>
                <a:gd name="T63" fmla="*/ 112 h 226"/>
                <a:gd name="T64" fmla="*/ 170 w 230"/>
                <a:gd name="T65" fmla="*/ 90 h 226"/>
                <a:gd name="T66" fmla="*/ 158 w 230"/>
                <a:gd name="T67" fmla="*/ 70 h 226"/>
                <a:gd name="T68" fmla="*/ 140 w 230"/>
                <a:gd name="T69" fmla="*/ 54 h 226"/>
                <a:gd name="T70" fmla="*/ 114 w 230"/>
                <a:gd name="T71" fmla="*/ 48 h 226"/>
                <a:gd name="T72" fmla="*/ 100 w 230"/>
                <a:gd name="T73" fmla="*/ 50 h 226"/>
                <a:gd name="T74" fmla="*/ 78 w 230"/>
                <a:gd name="T75" fmla="*/ 60 h 226"/>
                <a:gd name="T76" fmla="*/ 64 w 230"/>
                <a:gd name="T77" fmla="*/ 78 h 226"/>
                <a:gd name="T78" fmla="*/ 56 w 230"/>
                <a:gd name="T79" fmla="*/ 100 h 226"/>
                <a:gd name="T80" fmla="*/ 56 w 230"/>
                <a:gd name="T81" fmla="*/ 112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30" h="226">
                  <a:moveTo>
                    <a:pt x="0" y="114"/>
                  </a:moveTo>
                  <a:lnTo>
                    <a:pt x="0" y="114"/>
                  </a:lnTo>
                  <a:lnTo>
                    <a:pt x="0" y="102"/>
                  </a:lnTo>
                  <a:lnTo>
                    <a:pt x="2" y="90"/>
                  </a:lnTo>
                  <a:lnTo>
                    <a:pt x="4" y="78"/>
                  </a:lnTo>
                  <a:lnTo>
                    <a:pt x="8" y="66"/>
                  </a:lnTo>
                  <a:lnTo>
                    <a:pt x="20" y="46"/>
                  </a:lnTo>
                  <a:lnTo>
                    <a:pt x="34" y="30"/>
                  </a:lnTo>
                  <a:lnTo>
                    <a:pt x="52" y="18"/>
                  </a:lnTo>
                  <a:lnTo>
                    <a:pt x="70" y="8"/>
                  </a:lnTo>
                  <a:lnTo>
                    <a:pt x="92" y="2"/>
                  </a:lnTo>
                  <a:lnTo>
                    <a:pt x="114" y="0"/>
                  </a:lnTo>
                  <a:lnTo>
                    <a:pt x="114" y="0"/>
                  </a:lnTo>
                  <a:lnTo>
                    <a:pt x="126" y="0"/>
                  </a:lnTo>
                  <a:lnTo>
                    <a:pt x="138" y="2"/>
                  </a:lnTo>
                  <a:lnTo>
                    <a:pt x="160" y="8"/>
                  </a:lnTo>
                  <a:lnTo>
                    <a:pt x="180" y="20"/>
                  </a:lnTo>
                  <a:lnTo>
                    <a:pt x="196" y="34"/>
                  </a:lnTo>
                  <a:lnTo>
                    <a:pt x="210" y="50"/>
                  </a:lnTo>
                  <a:lnTo>
                    <a:pt x="220" y="68"/>
                  </a:lnTo>
                  <a:lnTo>
                    <a:pt x="226" y="90"/>
                  </a:lnTo>
                  <a:lnTo>
                    <a:pt x="230" y="112"/>
                  </a:lnTo>
                  <a:lnTo>
                    <a:pt x="230" y="112"/>
                  </a:lnTo>
                  <a:lnTo>
                    <a:pt x="226" y="134"/>
                  </a:lnTo>
                  <a:lnTo>
                    <a:pt x="220" y="156"/>
                  </a:lnTo>
                  <a:lnTo>
                    <a:pt x="210" y="174"/>
                  </a:lnTo>
                  <a:lnTo>
                    <a:pt x="196" y="192"/>
                  </a:lnTo>
                  <a:lnTo>
                    <a:pt x="180" y="206"/>
                  </a:lnTo>
                  <a:lnTo>
                    <a:pt x="160" y="216"/>
                  </a:lnTo>
                  <a:lnTo>
                    <a:pt x="138" y="222"/>
                  </a:lnTo>
                  <a:lnTo>
                    <a:pt x="126" y="224"/>
                  </a:lnTo>
                  <a:lnTo>
                    <a:pt x="114" y="226"/>
                  </a:lnTo>
                  <a:lnTo>
                    <a:pt x="114" y="226"/>
                  </a:lnTo>
                  <a:lnTo>
                    <a:pt x="102" y="224"/>
                  </a:lnTo>
                  <a:lnTo>
                    <a:pt x="90" y="222"/>
                  </a:lnTo>
                  <a:lnTo>
                    <a:pt x="78" y="220"/>
                  </a:lnTo>
                  <a:lnTo>
                    <a:pt x="68" y="216"/>
                  </a:lnTo>
                  <a:lnTo>
                    <a:pt x="48" y="204"/>
                  </a:lnTo>
                  <a:lnTo>
                    <a:pt x="30" y="190"/>
                  </a:lnTo>
                  <a:lnTo>
                    <a:pt x="18" y="174"/>
                  </a:lnTo>
                  <a:lnTo>
                    <a:pt x="8" y="156"/>
                  </a:lnTo>
                  <a:lnTo>
                    <a:pt x="2" y="136"/>
                  </a:lnTo>
                  <a:lnTo>
                    <a:pt x="0" y="114"/>
                  </a:lnTo>
                  <a:lnTo>
                    <a:pt x="0" y="114"/>
                  </a:lnTo>
                  <a:close/>
                  <a:moveTo>
                    <a:pt x="56" y="112"/>
                  </a:moveTo>
                  <a:lnTo>
                    <a:pt x="56" y="112"/>
                  </a:lnTo>
                  <a:lnTo>
                    <a:pt x="56" y="124"/>
                  </a:lnTo>
                  <a:lnTo>
                    <a:pt x="60" y="136"/>
                  </a:lnTo>
                  <a:lnTo>
                    <a:pt x="64" y="146"/>
                  </a:lnTo>
                  <a:lnTo>
                    <a:pt x="72" y="156"/>
                  </a:lnTo>
                  <a:lnTo>
                    <a:pt x="80" y="164"/>
                  </a:lnTo>
                  <a:lnTo>
                    <a:pt x="90" y="170"/>
                  </a:lnTo>
                  <a:lnTo>
                    <a:pt x="102" y="174"/>
                  </a:lnTo>
                  <a:lnTo>
                    <a:pt x="116" y="176"/>
                  </a:lnTo>
                  <a:lnTo>
                    <a:pt x="116" y="176"/>
                  </a:lnTo>
                  <a:lnTo>
                    <a:pt x="128" y="174"/>
                  </a:lnTo>
                  <a:lnTo>
                    <a:pt x="140" y="170"/>
                  </a:lnTo>
                  <a:lnTo>
                    <a:pt x="150" y="164"/>
                  </a:lnTo>
                  <a:lnTo>
                    <a:pt x="160" y="154"/>
                  </a:lnTo>
                  <a:lnTo>
                    <a:pt x="166" y="144"/>
                  </a:lnTo>
                  <a:lnTo>
                    <a:pt x="170" y="134"/>
                  </a:lnTo>
                  <a:lnTo>
                    <a:pt x="172" y="124"/>
                  </a:lnTo>
                  <a:lnTo>
                    <a:pt x="174" y="112"/>
                  </a:lnTo>
                  <a:lnTo>
                    <a:pt x="174" y="112"/>
                  </a:lnTo>
                  <a:lnTo>
                    <a:pt x="172" y="102"/>
                  </a:lnTo>
                  <a:lnTo>
                    <a:pt x="170" y="90"/>
                  </a:lnTo>
                  <a:lnTo>
                    <a:pt x="166" y="80"/>
                  </a:lnTo>
                  <a:lnTo>
                    <a:pt x="158" y="70"/>
                  </a:lnTo>
                  <a:lnTo>
                    <a:pt x="150" y="62"/>
                  </a:lnTo>
                  <a:lnTo>
                    <a:pt x="140" y="54"/>
                  </a:lnTo>
                  <a:lnTo>
                    <a:pt x="128" y="50"/>
                  </a:lnTo>
                  <a:lnTo>
                    <a:pt x="114" y="48"/>
                  </a:lnTo>
                  <a:lnTo>
                    <a:pt x="114" y="48"/>
                  </a:lnTo>
                  <a:lnTo>
                    <a:pt x="100" y="50"/>
                  </a:lnTo>
                  <a:lnTo>
                    <a:pt x="88" y="54"/>
                  </a:lnTo>
                  <a:lnTo>
                    <a:pt x="78" y="60"/>
                  </a:lnTo>
                  <a:lnTo>
                    <a:pt x="70" y="68"/>
                  </a:lnTo>
                  <a:lnTo>
                    <a:pt x="64" y="78"/>
                  </a:lnTo>
                  <a:lnTo>
                    <a:pt x="58" y="88"/>
                  </a:lnTo>
                  <a:lnTo>
                    <a:pt x="56" y="100"/>
                  </a:lnTo>
                  <a:lnTo>
                    <a:pt x="56" y="112"/>
                  </a:lnTo>
                  <a:lnTo>
                    <a:pt x="56" y="112"/>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5" name="Freeform 143"/>
            <p:cNvSpPr>
              <a:spLocks/>
            </p:cNvSpPr>
            <p:nvPr/>
          </p:nvSpPr>
          <p:spPr bwMode="auto">
            <a:xfrm>
              <a:off x="5353052" y="3419475"/>
              <a:ext cx="190498" cy="342899"/>
            </a:xfrm>
            <a:custGeom>
              <a:avLst/>
              <a:gdLst>
                <a:gd name="T0" fmla="*/ 0 w 120"/>
                <a:gd name="T1" fmla="*/ 0 h 216"/>
                <a:gd name="T2" fmla="*/ 120 w 120"/>
                <a:gd name="T3" fmla="*/ 0 h 216"/>
                <a:gd name="T4" fmla="*/ 120 w 120"/>
                <a:gd name="T5" fmla="*/ 48 h 216"/>
                <a:gd name="T6" fmla="*/ 56 w 120"/>
                <a:gd name="T7" fmla="*/ 48 h 216"/>
                <a:gd name="T8" fmla="*/ 56 w 120"/>
                <a:gd name="T9" fmla="*/ 86 h 216"/>
                <a:gd name="T10" fmla="*/ 118 w 120"/>
                <a:gd name="T11" fmla="*/ 86 h 216"/>
                <a:gd name="T12" fmla="*/ 118 w 120"/>
                <a:gd name="T13" fmla="*/ 134 h 216"/>
                <a:gd name="T14" fmla="*/ 56 w 120"/>
                <a:gd name="T15" fmla="*/ 134 h 216"/>
                <a:gd name="T16" fmla="*/ 56 w 120"/>
                <a:gd name="T17" fmla="*/ 216 h 216"/>
                <a:gd name="T18" fmla="*/ 0 w 120"/>
                <a:gd name="T19" fmla="*/ 216 h 216"/>
                <a:gd name="T20" fmla="*/ 0 w 120"/>
                <a:gd name="T21"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0" h="216">
                  <a:moveTo>
                    <a:pt x="0" y="0"/>
                  </a:moveTo>
                  <a:lnTo>
                    <a:pt x="120" y="0"/>
                  </a:lnTo>
                  <a:lnTo>
                    <a:pt x="120" y="48"/>
                  </a:lnTo>
                  <a:lnTo>
                    <a:pt x="56" y="48"/>
                  </a:lnTo>
                  <a:lnTo>
                    <a:pt x="56" y="86"/>
                  </a:lnTo>
                  <a:lnTo>
                    <a:pt x="118" y="86"/>
                  </a:lnTo>
                  <a:lnTo>
                    <a:pt x="118" y="134"/>
                  </a:lnTo>
                  <a:lnTo>
                    <a:pt x="56" y="134"/>
                  </a:lnTo>
                  <a:lnTo>
                    <a:pt x="56" y="216"/>
                  </a:lnTo>
                  <a:lnTo>
                    <a:pt x="0" y="216"/>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6" name="Freeform 144"/>
            <p:cNvSpPr>
              <a:spLocks/>
            </p:cNvSpPr>
            <p:nvPr/>
          </p:nvSpPr>
          <p:spPr bwMode="auto">
            <a:xfrm>
              <a:off x="5746750" y="3419475"/>
              <a:ext cx="288926" cy="342899"/>
            </a:xfrm>
            <a:custGeom>
              <a:avLst/>
              <a:gdLst>
                <a:gd name="T0" fmla="*/ 0 w 182"/>
                <a:gd name="T1" fmla="*/ 216 h 216"/>
                <a:gd name="T2" fmla="*/ 0 w 182"/>
                <a:gd name="T3" fmla="*/ 0 h 216"/>
                <a:gd name="T4" fmla="*/ 54 w 182"/>
                <a:gd name="T5" fmla="*/ 0 h 216"/>
                <a:gd name="T6" fmla="*/ 54 w 182"/>
                <a:gd name="T7" fmla="*/ 82 h 216"/>
                <a:gd name="T8" fmla="*/ 126 w 182"/>
                <a:gd name="T9" fmla="*/ 82 h 216"/>
                <a:gd name="T10" fmla="*/ 126 w 182"/>
                <a:gd name="T11" fmla="*/ 0 h 216"/>
                <a:gd name="T12" fmla="*/ 182 w 182"/>
                <a:gd name="T13" fmla="*/ 0 h 216"/>
                <a:gd name="T14" fmla="*/ 182 w 182"/>
                <a:gd name="T15" fmla="*/ 216 h 216"/>
                <a:gd name="T16" fmla="*/ 126 w 182"/>
                <a:gd name="T17" fmla="*/ 216 h 216"/>
                <a:gd name="T18" fmla="*/ 126 w 182"/>
                <a:gd name="T19" fmla="*/ 130 h 216"/>
                <a:gd name="T20" fmla="*/ 54 w 182"/>
                <a:gd name="T21" fmla="*/ 130 h 216"/>
                <a:gd name="T22" fmla="*/ 54 w 182"/>
                <a:gd name="T23" fmla="*/ 216 h 216"/>
                <a:gd name="T24" fmla="*/ 0 w 182"/>
                <a:gd name="T25" fmla="*/ 21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2" h="216">
                  <a:moveTo>
                    <a:pt x="0" y="216"/>
                  </a:moveTo>
                  <a:lnTo>
                    <a:pt x="0" y="0"/>
                  </a:lnTo>
                  <a:lnTo>
                    <a:pt x="54" y="0"/>
                  </a:lnTo>
                  <a:lnTo>
                    <a:pt x="54" y="82"/>
                  </a:lnTo>
                  <a:lnTo>
                    <a:pt x="126" y="82"/>
                  </a:lnTo>
                  <a:lnTo>
                    <a:pt x="126" y="0"/>
                  </a:lnTo>
                  <a:lnTo>
                    <a:pt x="182" y="0"/>
                  </a:lnTo>
                  <a:lnTo>
                    <a:pt x="182" y="216"/>
                  </a:lnTo>
                  <a:lnTo>
                    <a:pt x="126" y="216"/>
                  </a:lnTo>
                  <a:lnTo>
                    <a:pt x="126" y="130"/>
                  </a:lnTo>
                  <a:lnTo>
                    <a:pt x="54" y="130"/>
                  </a:lnTo>
                  <a:lnTo>
                    <a:pt x="54" y="216"/>
                  </a:lnTo>
                  <a:lnTo>
                    <a:pt x="0" y="21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7" name="Freeform 145"/>
            <p:cNvSpPr>
              <a:spLocks/>
            </p:cNvSpPr>
            <p:nvPr/>
          </p:nvSpPr>
          <p:spPr bwMode="auto">
            <a:xfrm>
              <a:off x="6102350" y="3419475"/>
              <a:ext cx="196849" cy="342899"/>
            </a:xfrm>
            <a:custGeom>
              <a:avLst/>
              <a:gdLst>
                <a:gd name="T0" fmla="*/ 0 w 124"/>
                <a:gd name="T1" fmla="*/ 0 h 216"/>
                <a:gd name="T2" fmla="*/ 124 w 124"/>
                <a:gd name="T3" fmla="*/ 0 h 216"/>
                <a:gd name="T4" fmla="*/ 124 w 124"/>
                <a:gd name="T5" fmla="*/ 48 h 216"/>
                <a:gd name="T6" fmla="*/ 56 w 124"/>
                <a:gd name="T7" fmla="*/ 48 h 216"/>
                <a:gd name="T8" fmla="*/ 56 w 124"/>
                <a:gd name="T9" fmla="*/ 82 h 216"/>
                <a:gd name="T10" fmla="*/ 122 w 124"/>
                <a:gd name="T11" fmla="*/ 82 h 216"/>
                <a:gd name="T12" fmla="*/ 122 w 124"/>
                <a:gd name="T13" fmla="*/ 130 h 216"/>
                <a:gd name="T14" fmla="*/ 56 w 124"/>
                <a:gd name="T15" fmla="*/ 130 h 216"/>
                <a:gd name="T16" fmla="*/ 56 w 124"/>
                <a:gd name="T17" fmla="*/ 168 h 216"/>
                <a:gd name="T18" fmla="*/ 124 w 124"/>
                <a:gd name="T19" fmla="*/ 168 h 216"/>
                <a:gd name="T20" fmla="*/ 124 w 124"/>
                <a:gd name="T21" fmla="*/ 216 h 216"/>
                <a:gd name="T22" fmla="*/ 0 w 124"/>
                <a:gd name="T23" fmla="*/ 216 h 216"/>
                <a:gd name="T24" fmla="*/ 0 w 124"/>
                <a:gd name="T25"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 h="216">
                  <a:moveTo>
                    <a:pt x="0" y="0"/>
                  </a:moveTo>
                  <a:lnTo>
                    <a:pt x="124" y="0"/>
                  </a:lnTo>
                  <a:lnTo>
                    <a:pt x="124" y="48"/>
                  </a:lnTo>
                  <a:lnTo>
                    <a:pt x="56" y="48"/>
                  </a:lnTo>
                  <a:lnTo>
                    <a:pt x="56" y="82"/>
                  </a:lnTo>
                  <a:lnTo>
                    <a:pt x="122" y="82"/>
                  </a:lnTo>
                  <a:lnTo>
                    <a:pt x="122" y="130"/>
                  </a:lnTo>
                  <a:lnTo>
                    <a:pt x="56" y="130"/>
                  </a:lnTo>
                  <a:lnTo>
                    <a:pt x="56" y="168"/>
                  </a:lnTo>
                  <a:lnTo>
                    <a:pt x="124" y="168"/>
                  </a:lnTo>
                  <a:lnTo>
                    <a:pt x="124" y="216"/>
                  </a:lnTo>
                  <a:lnTo>
                    <a:pt x="0" y="216"/>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8" name="Freeform 146"/>
            <p:cNvSpPr>
              <a:spLocks noEditPoints="1"/>
            </p:cNvSpPr>
            <p:nvPr/>
          </p:nvSpPr>
          <p:spPr bwMode="auto">
            <a:xfrm>
              <a:off x="6327776" y="3419475"/>
              <a:ext cx="346075" cy="342899"/>
            </a:xfrm>
            <a:custGeom>
              <a:avLst/>
              <a:gdLst>
                <a:gd name="T0" fmla="*/ 60 w 218"/>
                <a:gd name="T1" fmla="*/ 216 h 216"/>
                <a:gd name="T2" fmla="*/ 0 w 218"/>
                <a:gd name="T3" fmla="*/ 216 h 216"/>
                <a:gd name="T4" fmla="*/ 86 w 218"/>
                <a:gd name="T5" fmla="*/ 0 h 216"/>
                <a:gd name="T6" fmla="*/ 134 w 218"/>
                <a:gd name="T7" fmla="*/ 0 h 216"/>
                <a:gd name="T8" fmla="*/ 218 w 218"/>
                <a:gd name="T9" fmla="*/ 216 h 216"/>
                <a:gd name="T10" fmla="*/ 156 w 218"/>
                <a:gd name="T11" fmla="*/ 216 h 216"/>
                <a:gd name="T12" fmla="*/ 146 w 218"/>
                <a:gd name="T13" fmla="*/ 186 h 216"/>
                <a:gd name="T14" fmla="*/ 70 w 218"/>
                <a:gd name="T15" fmla="*/ 186 h 216"/>
                <a:gd name="T16" fmla="*/ 60 w 218"/>
                <a:gd name="T17" fmla="*/ 216 h 216"/>
                <a:gd name="T18" fmla="*/ 108 w 218"/>
                <a:gd name="T19" fmla="*/ 66 h 216"/>
                <a:gd name="T20" fmla="*/ 84 w 218"/>
                <a:gd name="T21" fmla="*/ 142 h 216"/>
                <a:gd name="T22" fmla="*/ 132 w 218"/>
                <a:gd name="T23" fmla="*/ 142 h 216"/>
                <a:gd name="T24" fmla="*/ 108 w 218"/>
                <a:gd name="T25"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8" h="216">
                  <a:moveTo>
                    <a:pt x="60" y="216"/>
                  </a:moveTo>
                  <a:lnTo>
                    <a:pt x="0" y="216"/>
                  </a:lnTo>
                  <a:lnTo>
                    <a:pt x="86" y="0"/>
                  </a:lnTo>
                  <a:lnTo>
                    <a:pt x="134" y="0"/>
                  </a:lnTo>
                  <a:lnTo>
                    <a:pt x="218" y="216"/>
                  </a:lnTo>
                  <a:lnTo>
                    <a:pt x="156" y="216"/>
                  </a:lnTo>
                  <a:lnTo>
                    <a:pt x="146" y="186"/>
                  </a:lnTo>
                  <a:lnTo>
                    <a:pt x="70" y="186"/>
                  </a:lnTo>
                  <a:lnTo>
                    <a:pt x="60" y="216"/>
                  </a:lnTo>
                  <a:close/>
                  <a:moveTo>
                    <a:pt x="108" y="66"/>
                  </a:moveTo>
                  <a:lnTo>
                    <a:pt x="84" y="142"/>
                  </a:lnTo>
                  <a:lnTo>
                    <a:pt x="132" y="142"/>
                  </a:lnTo>
                  <a:lnTo>
                    <a:pt x="108" y="6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59" name="Freeform 147"/>
            <p:cNvSpPr>
              <a:spLocks/>
            </p:cNvSpPr>
            <p:nvPr/>
          </p:nvSpPr>
          <p:spPr bwMode="auto">
            <a:xfrm>
              <a:off x="6718299" y="3419475"/>
              <a:ext cx="187323" cy="342899"/>
            </a:xfrm>
            <a:custGeom>
              <a:avLst/>
              <a:gdLst>
                <a:gd name="T0" fmla="*/ 0 w 118"/>
                <a:gd name="T1" fmla="*/ 0 h 216"/>
                <a:gd name="T2" fmla="*/ 54 w 118"/>
                <a:gd name="T3" fmla="*/ 0 h 216"/>
                <a:gd name="T4" fmla="*/ 54 w 118"/>
                <a:gd name="T5" fmla="*/ 168 h 216"/>
                <a:gd name="T6" fmla="*/ 118 w 118"/>
                <a:gd name="T7" fmla="*/ 168 h 216"/>
                <a:gd name="T8" fmla="*/ 118 w 118"/>
                <a:gd name="T9" fmla="*/ 216 h 216"/>
                <a:gd name="T10" fmla="*/ 0 w 118"/>
                <a:gd name="T11" fmla="*/ 216 h 216"/>
                <a:gd name="T12" fmla="*/ 0 w 118"/>
                <a:gd name="T13" fmla="*/ 0 h 216"/>
              </a:gdLst>
              <a:ahLst/>
              <a:cxnLst>
                <a:cxn ang="0">
                  <a:pos x="T0" y="T1"/>
                </a:cxn>
                <a:cxn ang="0">
                  <a:pos x="T2" y="T3"/>
                </a:cxn>
                <a:cxn ang="0">
                  <a:pos x="T4" y="T5"/>
                </a:cxn>
                <a:cxn ang="0">
                  <a:pos x="T6" y="T7"/>
                </a:cxn>
                <a:cxn ang="0">
                  <a:pos x="T8" y="T9"/>
                </a:cxn>
                <a:cxn ang="0">
                  <a:pos x="T10" y="T11"/>
                </a:cxn>
                <a:cxn ang="0">
                  <a:pos x="T12" y="T13"/>
                </a:cxn>
              </a:cxnLst>
              <a:rect l="0" t="0" r="r" b="b"/>
              <a:pathLst>
                <a:path w="118" h="216">
                  <a:moveTo>
                    <a:pt x="0" y="0"/>
                  </a:moveTo>
                  <a:lnTo>
                    <a:pt x="54" y="0"/>
                  </a:lnTo>
                  <a:lnTo>
                    <a:pt x="54" y="168"/>
                  </a:lnTo>
                  <a:lnTo>
                    <a:pt x="118" y="168"/>
                  </a:lnTo>
                  <a:lnTo>
                    <a:pt x="118" y="216"/>
                  </a:lnTo>
                  <a:lnTo>
                    <a:pt x="0" y="216"/>
                  </a:lnTo>
                  <a:lnTo>
                    <a:pt x="0" y="0"/>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0" name="Freeform 148"/>
            <p:cNvSpPr>
              <a:spLocks/>
            </p:cNvSpPr>
            <p:nvPr/>
          </p:nvSpPr>
          <p:spPr bwMode="auto">
            <a:xfrm>
              <a:off x="6896102" y="3419475"/>
              <a:ext cx="225426" cy="342899"/>
            </a:xfrm>
            <a:custGeom>
              <a:avLst/>
              <a:gdLst>
                <a:gd name="T0" fmla="*/ 44 w 142"/>
                <a:gd name="T1" fmla="*/ 48 h 216"/>
                <a:gd name="T2" fmla="*/ 0 w 142"/>
                <a:gd name="T3" fmla="*/ 48 h 216"/>
                <a:gd name="T4" fmla="*/ 0 w 142"/>
                <a:gd name="T5" fmla="*/ 0 h 216"/>
                <a:gd name="T6" fmla="*/ 142 w 142"/>
                <a:gd name="T7" fmla="*/ 0 h 216"/>
                <a:gd name="T8" fmla="*/ 142 w 142"/>
                <a:gd name="T9" fmla="*/ 48 h 216"/>
                <a:gd name="T10" fmla="*/ 100 w 142"/>
                <a:gd name="T11" fmla="*/ 48 h 216"/>
                <a:gd name="T12" fmla="*/ 100 w 142"/>
                <a:gd name="T13" fmla="*/ 216 h 216"/>
                <a:gd name="T14" fmla="*/ 44 w 142"/>
                <a:gd name="T15" fmla="*/ 216 h 216"/>
                <a:gd name="T16" fmla="*/ 44 w 142"/>
                <a:gd name="T17" fmla="*/ 48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216">
                  <a:moveTo>
                    <a:pt x="44" y="48"/>
                  </a:moveTo>
                  <a:lnTo>
                    <a:pt x="0" y="48"/>
                  </a:lnTo>
                  <a:lnTo>
                    <a:pt x="0" y="0"/>
                  </a:lnTo>
                  <a:lnTo>
                    <a:pt x="142" y="0"/>
                  </a:lnTo>
                  <a:lnTo>
                    <a:pt x="142" y="48"/>
                  </a:lnTo>
                  <a:lnTo>
                    <a:pt x="100" y="48"/>
                  </a:lnTo>
                  <a:lnTo>
                    <a:pt x="100" y="216"/>
                  </a:lnTo>
                  <a:lnTo>
                    <a:pt x="44" y="216"/>
                  </a:lnTo>
                  <a:lnTo>
                    <a:pt x="44" y="48"/>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1" name="Freeform 149"/>
            <p:cNvSpPr>
              <a:spLocks/>
            </p:cNvSpPr>
            <p:nvPr/>
          </p:nvSpPr>
          <p:spPr bwMode="auto">
            <a:xfrm>
              <a:off x="7162800" y="3419475"/>
              <a:ext cx="288926" cy="342899"/>
            </a:xfrm>
            <a:custGeom>
              <a:avLst/>
              <a:gdLst>
                <a:gd name="T0" fmla="*/ 0 w 182"/>
                <a:gd name="T1" fmla="*/ 216 h 216"/>
                <a:gd name="T2" fmla="*/ 0 w 182"/>
                <a:gd name="T3" fmla="*/ 0 h 216"/>
                <a:gd name="T4" fmla="*/ 56 w 182"/>
                <a:gd name="T5" fmla="*/ 0 h 216"/>
                <a:gd name="T6" fmla="*/ 56 w 182"/>
                <a:gd name="T7" fmla="*/ 82 h 216"/>
                <a:gd name="T8" fmla="*/ 126 w 182"/>
                <a:gd name="T9" fmla="*/ 82 h 216"/>
                <a:gd name="T10" fmla="*/ 126 w 182"/>
                <a:gd name="T11" fmla="*/ 0 h 216"/>
                <a:gd name="T12" fmla="*/ 182 w 182"/>
                <a:gd name="T13" fmla="*/ 0 h 216"/>
                <a:gd name="T14" fmla="*/ 182 w 182"/>
                <a:gd name="T15" fmla="*/ 216 h 216"/>
                <a:gd name="T16" fmla="*/ 126 w 182"/>
                <a:gd name="T17" fmla="*/ 216 h 216"/>
                <a:gd name="T18" fmla="*/ 126 w 182"/>
                <a:gd name="T19" fmla="*/ 130 h 216"/>
                <a:gd name="T20" fmla="*/ 56 w 182"/>
                <a:gd name="T21" fmla="*/ 130 h 216"/>
                <a:gd name="T22" fmla="*/ 56 w 182"/>
                <a:gd name="T23" fmla="*/ 216 h 216"/>
                <a:gd name="T24" fmla="*/ 0 w 182"/>
                <a:gd name="T25" fmla="*/ 21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2" h="216">
                  <a:moveTo>
                    <a:pt x="0" y="216"/>
                  </a:moveTo>
                  <a:lnTo>
                    <a:pt x="0" y="0"/>
                  </a:lnTo>
                  <a:lnTo>
                    <a:pt x="56" y="0"/>
                  </a:lnTo>
                  <a:lnTo>
                    <a:pt x="56" y="82"/>
                  </a:lnTo>
                  <a:lnTo>
                    <a:pt x="126" y="82"/>
                  </a:lnTo>
                  <a:lnTo>
                    <a:pt x="126" y="0"/>
                  </a:lnTo>
                  <a:lnTo>
                    <a:pt x="182" y="0"/>
                  </a:lnTo>
                  <a:lnTo>
                    <a:pt x="182" y="216"/>
                  </a:lnTo>
                  <a:lnTo>
                    <a:pt x="126" y="216"/>
                  </a:lnTo>
                  <a:lnTo>
                    <a:pt x="126" y="130"/>
                  </a:lnTo>
                  <a:lnTo>
                    <a:pt x="56" y="130"/>
                  </a:lnTo>
                  <a:lnTo>
                    <a:pt x="56" y="216"/>
                  </a:lnTo>
                  <a:lnTo>
                    <a:pt x="0" y="216"/>
                  </a:lnTo>
                  <a:close/>
                </a:path>
              </a:pathLst>
            </a:custGeom>
            <a:solidFill>
              <a:srgbClr val="1C01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2" name="Freeform 150"/>
            <p:cNvSpPr>
              <a:spLocks noEditPoints="1"/>
            </p:cNvSpPr>
            <p:nvPr/>
          </p:nvSpPr>
          <p:spPr bwMode="auto">
            <a:xfrm>
              <a:off x="1749426" y="3806826"/>
              <a:ext cx="250823" cy="377825"/>
            </a:xfrm>
            <a:custGeom>
              <a:avLst/>
              <a:gdLst>
                <a:gd name="T0" fmla="*/ 70 w 158"/>
                <a:gd name="T1" fmla="*/ 0 h 238"/>
                <a:gd name="T2" fmla="*/ 88 w 158"/>
                <a:gd name="T3" fmla="*/ 0 h 238"/>
                <a:gd name="T4" fmla="*/ 106 w 158"/>
                <a:gd name="T5" fmla="*/ 2 h 238"/>
                <a:gd name="T6" fmla="*/ 124 w 158"/>
                <a:gd name="T7" fmla="*/ 6 h 238"/>
                <a:gd name="T8" fmla="*/ 132 w 158"/>
                <a:gd name="T9" fmla="*/ 12 h 238"/>
                <a:gd name="T10" fmla="*/ 138 w 158"/>
                <a:gd name="T11" fmla="*/ 18 h 238"/>
                <a:gd name="T12" fmla="*/ 148 w 158"/>
                <a:gd name="T13" fmla="*/ 32 h 238"/>
                <a:gd name="T14" fmla="*/ 154 w 158"/>
                <a:gd name="T15" fmla="*/ 46 h 238"/>
                <a:gd name="T16" fmla="*/ 158 w 158"/>
                <a:gd name="T17" fmla="*/ 60 h 238"/>
                <a:gd name="T18" fmla="*/ 158 w 158"/>
                <a:gd name="T19" fmla="*/ 74 h 238"/>
                <a:gd name="T20" fmla="*/ 154 w 158"/>
                <a:gd name="T21" fmla="*/ 108 h 238"/>
                <a:gd name="T22" fmla="*/ 150 w 158"/>
                <a:gd name="T23" fmla="*/ 116 h 238"/>
                <a:gd name="T24" fmla="*/ 140 w 158"/>
                <a:gd name="T25" fmla="*/ 130 h 238"/>
                <a:gd name="T26" fmla="*/ 134 w 158"/>
                <a:gd name="T27" fmla="*/ 136 h 238"/>
                <a:gd name="T28" fmla="*/ 118 w 158"/>
                <a:gd name="T29" fmla="*/ 144 h 238"/>
                <a:gd name="T30" fmla="*/ 102 w 158"/>
                <a:gd name="T31" fmla="*/ 148 h 238"/>
                <a:gd name="T32" fmla="*/ 84 w 158"/>
                <a:gd name="T33" fmla="*/ 150 h 238"/>
                <a:gd name="T34" fmla="*/ 72 w 158"/>
                <a:gd name="T35" fmla="*/ 150 h 238"/>
                <a:gd name="T36" fmla="*/ 54 w 158"/>
                <a:gd name="T37" fmla="*/ 238 h 238"/>
                <a:gd name="T38" fmla="*/ 0 w 158"/>
                <a:gd name="T39" fmla="*/ 0 h 238"/>
                <a:gd name="T40" fmla="*/ 54 w 158"/>
                <a:gd name="T41" fmla="*/ 38 h 238"/>
                <a:gd name="T42" fmla="*/ 70 w 158"/>
                <a:gd name="T43" fmla="*/ 108 h 238"/>
                <a:gd name="T44" fmla="*/ 82 w 158"/>
                <a:gd name="T45" fmla="*/ 108 h 238"/>
                <a:gd name="T46" fmla="*/ 88 w 158"/>
                <a:gd name="T47" fmla="*/ 106 h 238"/>
                <a:gd name="T48" fmla="*/ 94 w 158"/>
                <a:gd name="T49" fmla="*/ 102 h 238"/>
                <a:gd name="T50" fmla="*/ 100 w 158"/>
                <a:gd name="T51" fmla="*/ 92 h 238"/>
                <a:gd name="T52" fmla="*/ 102 w 158"/>
                <a:gd name="T53" fmla="*/ 84 h 238"/>
                <a:gd name="T54" fmla="*/ 104 w 158"/>
                <a:gd name="T55" fmla="*/ 72 h 238"/>
                <a:gd name="T56" fmla="*/ 100 w 158"/>
                <a:gd name="T57" fmla="*/ 52 h 238"/>
                <a:gd name="T58" fmla="*/ 96 w 158"/>
                <a:gd name="T59" fmla="*/ 46 h 238"/>
                <a:gd name="T60" fmla="*/ 90 w 158"/>
                <a:gd name="T61" fmla="*/ 42 h 238"/>
                <a:gd name="T62" fmla="*/ 80 w 158"/>
                <a:gd name="T63" fmla="*/ 38 h 238"/>
                <a:gd name="T64" fmla="*/ 70 w 158"/>
                <a:gd name="T65" fmla="*/ 38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8" h="238">
                  <a:moveTo>
                    <a:pt x="70" y="0"/>
                  </a:moveTo>
                  <a:lnTo>
                    <a:pt x="70" y="0"/>
                  </a:lnTo>
                  <a:lnTo>
                    <a:pt x="88" y="0"/>
                  </a:lnTo>
                  <a:lnTo>
                    <a:pt x="88" y="0"/>
                  </a:lnTo>
                  <a:lnTo>
                    <a:pt x="106" y="2"/>
                  </a:lnTo>
                  <a:lnTo>
                    <a:pt x="106" y="2"/>
                  </a:lnTo>
                  <a:lnTo>
                    <a:pt x="116" y="4"/>
                  </a:lnTo>
                  <a:lnTo>
                    <a:pt x="124" y="6"/>
                  </a:lnTo>
                  <a:lnTo>
                    <a:pt x="124" y="6"/>
                  </a:lnTo>
                  <a:lnTo>
                    <a:pt x="132" y="12"/>
                  </a:lnTo>
                  <a:lnTo>
                    <a:pt x="138" y="18"/>
                  </a:lnTo>
                  <a:lnTo>
                    <a:pt x="138" y="18"/>
                  </a:lnTo>
                  <a:lnTo>
                    <a:pt x="148" y="32"/>
                  </a:lnTo>
                  <a:lnTo>
                    <a:pt x="148" y="32"/>
                  </a:lnTo>
                  <a:lnTo>
                    <a:pt x="154" y="46"/>
                  </a:lnTo>
                  <a:lnTo>
                    <a:pt x="154" y="46"/>
                  </a:lnTo>
                  <a:lnTo>
                    <a:pt x="158" y="60"/>
                  </a:lnTo>
                  <a:lnTo>
                    <a:pt x="158" y="60"/>
                  </a:lnTo>
                  <a:lnTo>
                    <a:pt x="158" y="74"/>
                  </a:lnTo>
                  <a:lnTo>
                    <a:pt x="158" y="74"/>
                  </a:lnTo>
                  <a:lnTo>
                    <a:pt x="158" y="92"/>
                  </a:lnTo>
                  <a:lnTo>
                    <a:pt x="154" y="108"/>
                  </a:lnTo>
                  <a:lnTo>
                    <a:pt x="154" y="108"/>
                  </a:lnTo>
                  <a:lnTo>
                    <a:pt x="150" y="116"/>
                  </a:lnTo>
                  <a:lnTo>
                    <a:pt x="146" y="124"/>
                  </a:lnTo>
                  <a:lnTo>
                    <a:pt x="140" y="130"/>
                  </a:lnTo>
                  <a:lnTo>
                    <a:pt x="134" y="136"/>
                  </a:lnTo>
                  <a:lnTo>
                    <a:pt x="134" y="136"/>
                  </a:lnTo>
                  <a:lnTo>
                    <a:pt x="126" y="140"/>
                  </a:lnTo>
                  <a:lnTo>
                    <a:pt x="118" y="144"/>
                  </a:lnTo>
                  <a:lnTo>
                    <a:pt x="118" y="144"/>
                  </a:lnTo>
                  <a:lnTo>
                    <a:pt x="102" y="148"/>
                  </a:lnTo>
                  <a:lnTo>
                    <a:pt x="102" y="148"/>
                  </a:lnTo>
                  <a:lnTo>
                    <a:pt x="84" y="150"/>
                  </a:lnTo>
                  <a:lnTo>
                    <a:pt x="84" y="150"/>
                  </a:lnTo>
                  <a:lnTo>
                    <a:pt x="72" y="150"/>
                  </a:lnTo>
                  <a:lnTo>
                    <a:pt x="54" y="150"/>
                  </a:lnTo>
                  <a:lnTo>
                    <a:pt x="54" y="238"/>
                  </a:lnTo>
                  <a:lnTo>
                    <a:pt x="0" y="238"/>
                  </a:lnTo>
                  <a:lnTo>
                    <a:pt x="0" y="0"/>
                  </a:lnTo>
                  <a:lnTo>
                    <a:pt x="70" y="0"/>
                  </a:lnTo>
                  <a:close/>
                  <a:moveTo>
                    <a:pt x="54" y="38"/>
                  </a:moveTo>
                  <a:lnTo>
                    <a:pt x="54" y="108"/>
                  </a:lnTo>
                  <a:lnTo>
                    <a:pt x="70" y="108"/>
                  </a:lnTo>
                  <a:lnTo>
                    <a:pt x="70" y="108"/>
                  </a:lnTo>
                  <a:lnTo>
                    <a:pt x="82" y="108"/>
                  </a:lnTo>
                  <a:lnTo>
                    <a:pt x="82" y="108"/>
                  </a:lnTo>
                  <a:lnTo>
                    <a:pt x="88" y="106"/>
                  </a:lnTo>
                  <a:lnTo>
                    <a:pt x="94" y="102"/>
                  </a:lnTo>
                  <a:lnTo>
                    <a:pt x="94" y="102"/>
                  </a:lnTo>
                  <a:lnTo>
                    <a:pt x="98" y="98"/>
                  </a:lnTo>
                  <a:lnTo>
                    <a:pt x="100" y="92"/>
                  </a:lnTo>
                  <a:lnTo>
                    <a:pt x="100" y="92"/>
                  </a:lnTo>
                  <a:lnTo>
                    <a:pt x="102" y="84"/>
                  </a:lnTo>
                  <a:lnTo>
                    <a:pt x="104" y="72"/>
                  </a:lnTo>
                  <a:lnTo>
                    <a:pt x="104" y="72"/>
                  </a:lnTo>
                  <a:lnTo>
                    <a:pt x="102" y="62"/>
                  </a:lnTo>
                  <a:lnTo>
                    <a:pt x="100" y="52"/>
                  </a:lnTo>
                  <a:lnTo>
                    <a:pt x="100" y="52"/>
                  </a:lnTo>
                  <a:lnTo>
                    <a:pt x="96" y="46"/>
                  </a:lnTo>
                  <a:lnTo>
                    <a:pt x="90" y="42"/>
                  </a:lnTo>
                  <a:lnTo>
                    <a:pt x="90" y="42"/>
                  </a:lnTo>
                  <a:lnTo>
                    <a:pt x="86" y="40"/>
                  </a:lnTo>
                  <a:lnTo>
                    <a:pt x="80" y="38"/>
                  </a:lnTo>
                  <a:lnTo>
                    <a:pt x="80" y="38"/>
                  </a:lnTo>
                  <a:lnTo>
                    <a:pt x="70" y="38"/>
                  </a:lnTo>
                  <a:lnTo>
                    <a:pt x="54" y="38"/>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3" name="Freeform 151"/>
            <p:cNvSpPr>
              <a:spLocks/>
            </p:cNvSpPr>
            <p:nvPr/>
          </p:nvSpPr>
          <p:spPr bwMode="auto">
            <a:xfrm>
              <a:off x="2041527" y="3898901"/>
              <a:ext cx="149226" cy="285750"/>
            </a:xfrm>
            <a:custGeom>
              <a:avLst/>
              <a:gdLst>
                <a:gd name="T0" fmla="*/ 44 w 94"/>
                <a:gd name="T1" fmla="*/ 4 h 180"/>
                <a:gd name="T2" fmla="*/ 44 w 94"/>
                <a:gd name="T3" fmla="*/ 46 h 180"/>
                <a:gd name="T4" fmla="*/ 44 w 94"/>
                <a:gd name="T5" fmla="*/ 46 h 180"/>
                <a:gd name="T6" fmla="*/ 48 w 94"/>
                <a:gd name="T7" fmla="*/ 32 h 180"/>
                <a:gd name="T8" fmla="*/ 48 w 94"/>
                <a:gd name="T9" fmla="*/ 32 h 180"/>
                <a:gd name="T10" fmla="*/ 54 w 94"/>
                <a:gd name="T11" fmla="*/ 18 h 180"/>
                <a:gd name="T12" fmla="*/ 54 w 94"/>
                <a:gd name="T13" fmla="*/ 18 h 180"/>
                <a:gd name="T14" fmla="*/ 60 w 94"/>
                <a:gd name="T15" fmla="*/ 12 h 180"/>
                <a:gd name="T16" fmla="*/ 66 w 94"/>
                <a:gd name="T17" fmla="*/ 6 h 180"/>
                <a:gd name="T18" fmla="*/ 66 w 94"/>
                <a:gd name="T19" fmla="*/ 6 h 180"/>
                <a:gd name="T20" fmla="*/ 76 w 94"/>
                <a:gd name="T21" fmla="*/ 2 h 180"/>
                <a:gd name="T22" fmla="*/ 84 w 94"/>
                <a:gd name="T23" fmla="*/ 0 h 180"/>
                <a:gd name="T24" fmla="*/ 84 w 94"/>
                <a:gd name="T25" fmla="*/ 0 h 180"/>
                <a:gd name="T26" fmla="*/ 94 w 94"/>
                <a:gd name="T27" fmla="*/ 2 h 180"/>
                <a:gd name="T28" fmla="*/ 94 w 94"/>
                <a:gd name="T29" fmla="*/ 50 h 180"/>
                <a:gd name="T30" fmla="*/ 94 w 94"/>
                <a:gd name="T31" fmla="*/ 50 h 180"/>
                <a:gd name="T32" fmla="*/ 88 w 94"/>
                <a:gd name="T33" fmla="*/ 50 h 180"/>
                <a:gd name="T34" fmla="*/ 88 w 94"/>
                <a:gd name="T35" fmla="*/ 50 h 180"/>
                <a:gd name="T36" fmla="*/ 86 w 94"/>
                <a:gd name="T37" fmla="*/ 50 h 180"/>
                <a:gd name="T38" fmla="*/ 86 w 94"/>
                <a:gd name="T39" fmla="*/ 50 h 180"/>
                <a:gd name="T40" fmla="*/ 74 w 94"/>
                <a:gd name="T41" fmla="*/ 50 h 180"/>
                <a:gd name="T42" fmla="*/ 64 w 94"/>
                <a:gd name="T43" fmla="*/ 56 h 180"/>
                <a:gd name="T44" fmla="*/ 64 w 94"/>
                <a:gd name="T45" fmla="*/ 56 h 180"/>
                <a:gd name="T46" fmla="*/ 58 w 94"/>
                <a:gd name="T47" fmla="*/ 64 h 180"/>
                <a:gd name="T48" fmla="*/ 54 w 94"/>
                <a:gd name="T49" fmla="*/ 72 h 180"/>
                <a:gd name="T50" fmla="*/ 54 w 94"/>
                <a:gd name="T51" fmla="*/ 72 h 180"/>
                <a:gd name="T52" fmla="*/ 50 w 94"/>
                <a:gd name="T53" fmla="*/ 80 h 180"/>
                <a:gd name="T54" fmla="*/ 50 w 94"/>
                <a:gd name="T55" fmla="*/ 90 h 180"/>
                <a:gd name="T56" fmla="*/ 50 w 94"/>
                <a:gd name="T57" fmla="*/ 90 h 180"/>
                <a:gd name="T58" fmla="*/ 50 w 94"/>
                <a:gd name="T59" fmla="*/ 104 h 180"/>
                <a:gd name="T60" fmla="*/ 50 w 94"/>
                <a:gd name="T61" fmla="*/ 180 h 180"/>
                <a:gd name="T62" fmla="*/ 0 w 94"/>
                <a:gd name="T63" fmla="*/ 180 h 180"/>
                <a:gd name="T64" fmla="*/ 0 w 94"/>
                <a:gd name="T65" fmla="*/ 4 h 180"/>
                <a:gd name="T66" fmla="*/ 44 w 94"/>
                <a:gd name="T67" fmla="*/ 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4" h="180">
                  <a:moveTo>
                    <a:pt x="44" y="4"/>
                  </a:moveTo>
                  <a:lnTo>
                    <a:pt x="44" y="46"/>
                  </a:lnTo>
                  <a:lnTo>
                    <a:pt x="44" y="46"/>
                  </a:lnTo>
                  <a:lnTo>
                    <a:pt x="48" y="32"/>
                  </a:lnTo>
                  <a:lnTo>
                    <a:pt x="48" y="32"/>
                  </a:lnTo>
                  <a:lnTo>
                    <a:pt x="54" y="18"/>
                  </a:lnTo>
                  <a:lnTo>
                    <a:pt x="54" y="18"/>
                  </a:lnTo>
                  <a:lnTo>
                    <a:pt x="60" y="12"/>
                  </a:lnTo>
                  <a:lnTo>
                    <a:pt x="66" y="6"/>
                  </a:lnTo>
                  <a:lnTo>
                    <a:pt x="66" y="6"/>
                  </a:lnTo>
                  <a:lnTo>
                    <a:pt x="76" y="2"/>
                  </a:lnTo>
                  <a:lnTo>
                    <a:pt x="84" y="0"/>
                  </a:lnTo>
                  <a:lnTo>
                    <a:pt x="84" y="0"/>
                  </a:lnTo>
                  <a:lnTo>
                    <a:pt x="94" y="2"/>
                  </a:lnTo>
                  <a:lnTo>
                    <a:pt x="94" y="50"/>
                  </a:lnTo>
                  <a:lnTo>
                    <a:pt x="94" y="50"/>
                  </a:lnTo>
                  <a:lnTo>
                    <a:pt x="88" y="50"/>
                  </a:lnTo>
                  <a:lnTo>
                    <a:pt x="88" y="50"/>
                  </a:lnTo>
                  <a:lnTo>
                    <a:pt x="86" y="50"/>
                  </a:lnTo>
                  <a:lnTo>
                    <a:pt x="86" y="50"/>
                  </a:lnTo>
                  <a:lnTo>
                    <a:pt x="74" y="50"/>
                  </a:lnTo>
                  <a:lnTo>
                    <a:pt x="64" y="56"/>
                  </a:lnTo>
                  <a:lnTo>
                    <a:pt x="64" y="56"/>
                  </a:lnTo>
                  <a:lnTo>
                    <a:pt x="58" y="64"/>
                  </a:lnTo>
                  <a:lnTo>
                    <a:pt x="54" y="72"/>
                  </a:lnTo>
                  <a:lnTo>
                    <a:pt x="54" y="72"/>
                  </a:lnTo>
                  <a:lnTo>
                    <a:pt x="50" y="80"/>
                  </a:lnTo>
                  <a:lnTo>
                    <a:pt x="50" y="90"/>
                  </a:lnTo>
                  <a:lnTo>
                    <a:pt x="50" y="90"/>
                  </a:lnTo>
                  <a:lnTo>
                    <a:pt x="50" y="104"/>
                  </a:lnTo>
                  <a:lnTo>
                    <a:pt x="50" y="180"/>
                  </a:lnTo>
                  <a:lnTo>
                    <a:pt x="0" y="180"/>
                  </a:lnTo>
                  <a:lnTo>
                    <a:pt x="0" y="4"/>
                  </a:lnTo>
                  <a:lnTo>
                    <a:pt x="44" y="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4" name="Freeform 152"/>
            <p:cNvSpPr>
              <a:spLocks noEditPoints="1"/>
            </p:cNvSpPr>
            <p:nvPr/>
          </p:nvSpPr>
          <p:spPr bwMode="auto">
            <a:xfrm>
              <a:off x="2209799" y="3898901"/>
              <a:ext cx="228601" cy="292099"/>
            </a:xfrm>
            <a:custGeom>
              <a:avLst/>
              <a:gdLst>
                <a:gd name="T0" fmla="*/ 72 w 144"/>
                <a:gd name="T1" fmla="*/ 0 h 184"/>
                <a:gd name="T2" fmla="*/ 106 w 144"/>
                <a:gd name="T3" fmla="*/ 6 h 184"/>
                <a:gd name="T4" fmla="*/ 118 w 144"/>
                <a:gd name="T5" fmla="*/ 14 h 184"/>
                <a:gd name="T6" fmla="*/ 128 w 144"/>
                <a:gd name="T7" fmla="*/ 24 h 184"/>
                <a:gd name="T8" fmla="*/ 140 w 144"/>
                <a:gd name="T9" fmla="*/ 54 h 184"/>
                <a:gd name="T10" fmla="*/ 144 w 144"/>
                <a:gd name="T11" fmla="*/ 72 h 184"/>
                <a:gd name="T12" fmla="*/ 144 w 144"/>
                <a:gd name="T13" fmla="*/ 92 h 184"/>
                <a:gd name="T14" fmla="*/ 140 w 144"/>
                <a:gd name="T15" fmla="*/ 130 h 184"/>
                <a:gd name="T16" fmla="*/ 136 w 144"/>
                <a:gd name="T17" fmla="*/ 146 h 184"/>
                <a:gd name="T18" fmla="*/ 128 w 144"/>
                <a:gd name="T19" fmla="*/ 158 h 184"/>
                <a:gd name="T20" fmla="*/ 106 w 144"/>
                <a:gd name="T21" fmla="*/ 178 h 184"/>
                <a:gd name="T22" fmla="*/ 90 w 144"/>
                <a:gd name="T23" fmla="*/ 182 h 184"/>
                <a:gd name="T24" fmla="*/ 72 w 144"/>
                <a:gd name="T25" fmla="*/ 184 h 184"/>
                <a:gd name="T26" fmla="*/ 40 w 144"/>
                <a:gd name="T27" fmla="*/ 178 h 184"/>
                <a:gd name="T28" fmla="*/ 28 w 144"/>
                <a:gd name="T29" fmla="*/ 170 h 184"/>
                <a:gd name="T30" fmla="*/ 18 w 144"/>
                <a:gd name="T31" fmla="*/ 158 h 184"/>
                <a:gd name="T32" fmla="*/ 4 w 144"/>
                <a:gd name="T33" fmla="*/ 130 h 184"/>
                <a:gd name="T34" fmla="*/ 2 w 144"/>
                <a:gd name="T35" fmla="*/ 112 h 184"/>
                <a:gd name="T36" fmla="*/ 0 w 144"/>
                <a:gd name="T37" fmla="*/ 92 h 184"/>
                <a:gd name="T38" fmla="*/ 4 w 144"/>
                <a:gd name="T39" fmla="*/ 54 h 184"/>
                <a:gd name="T40" fmla="*/ 10 w 144"/>
                <a:gd name="T41" fmla="*/ 38 h 184"/>
                <a:gd name="T42" fmla="*/ 16 w 144"/>
                <a:gd name="T43" fmla="*/ 24 h 184"/>
                <a:gd name="T44" fmla="*/ 38 w 144"/>
                <a:gd name="T45" fmla="*/ 6 h 184"/>
                <a:gd name="T46" fmla="*/ 54 w 144"/>
                <a:gd name="T47" fmla="*/ 2 h 184"/>
                <a:gd name="T48" fmla="*/ 72 w 144"/>
                <a:gd name="T49" fmla="*/ 0 h 184"/>
                <a:gd name="T50" fmla="*/ 72 w 144"/>
                <a:gd name="T51" fmla="*/ 34 h 184"/>
                <a:gd name="T52" fmla="*/ 62 w 144"/>
                <a:gd name="T53" fmla="*/ 36 h 184"/>
                <a:gd name="T54" fmla="*/ 58 w 144"/>
                <a:gd name="T55" fmla="*/ 40 h 184"/>
                <a:gd name="T56" fmla="*/ 56 w 144"/>
                <a:gd name="T57" fmla="*/ 46 h 184"/>
                <a:gd name="T58" fmla="*/ 52 w 144"/>
                <a:gd name="T59" fmla="*/ 64 h 184"/>
                <a:gd name="T60" fmla="*/ 52 w 144"/>
                <a:gd name="T61" fmla="*/ 92 h 184"/>
                <a:gd name="T62" fmla="*/ 52 w 144"/>
                <a:gd name="T63" fmla="*/ 120 h 184"/>
                <a:gd name="T64" fmla="*/ 56 w 144"/>
                <a:gd name="T65" fmla="*/ 138 h 184"/>
                <a:gd name="T66" fmla="*/ 62 w 144"/>
                <a:gd name="T67" fmla="*/ 146 h 184"/>
                <a:gd name="T68" fmla="*/ 68 w 144"/>
                <a:gd name="T69" fmla="*/ 148 h 184"/>
                <a:gd name="T70" fmla="*/ 72 w 144"/>
                <a:gd name="T71" fmla="*/ 150 h 184"/>
                <a:gd name="T72" fmla="*/ 82 w 144"/>
                <a:gd name="T73" fmla="*/ 146 h 184"/>
                <a:gd name="T74" fmla="*/ 86 w 144"/>
                <a:gd name="T75" fmla="*/ 144 h 184"/>
                <a:gd name="T76" fmla="*/ 88 w 144"/>
                <a:gd name="T77" fmla="*/ 138 h 184"/>
                <a:gd name="T78" fmla="*/ 92 w 144"/>
                <a:gd name="T79" fmla="*/ 120 h 184"/>
                <a:gd name="T80" fmla="*/ 94 w 144"/>
                <a:gd name="T81" fmla="*/ 92 h 184"/>
                <a:gd name="T82" fmla="*/ 92 w 144"/>
                <a:gd name="T83" fmla="*/ 64 h 184"/>
                <a:gd name="T84" fmla="*/ 88 w 144"/>
                <a:gd name="T85" fmla="*/ 46 h 184"/>
                <a:gd name="T86" fmla="*/ 82 w 144"/>
                <a:gd name="T87" fmla="*/ 36 h 184"/>
                <a:gd name="T88" fmla="*/ 78 w 144"/>
                <a:gd name="T89" fmla="*/ 34 h 184"/>
                <a:gd name="T90" fmla="*/ 72 w 144"/>
                <a:gd name="T91" fmla="*/ 3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4" h="184">
                  <a:moveTo>
                    <a:pt x="72" y="0"/>
                  </a:moveTo>
                  <a:lnTo>
                    <a:pt x="72" y="0"/>
                  </a:lnTo>
                  <a:lnTo>
                    <a:pt x="90" y="2"/>
                  </a:lnTo>
                  <a:lnTo>
                    <a:pt x="106" y="6"/>
                  </a:lnTo>
                  <a:lnTo>
                    <a:pt x="106" y="6"/>
                  </a:lnTo>
                  <a:lnTo>
                    <a:pt x="118" y="14"/>
                  </a:lnTo>
                  <a:lnTo>
                    <a:pt x="128" y="24"/>
                  </a:lnTo>
                  <a:lnTo>
                    <a:pt x="128" y="24"/>
                  </a:lnTo>
                  <a:lnTo>
                    <a:pt x="136" y="38"/>
                  </a:lnTo>
                  <a:lnTo>
                    <a:pt x="140" y="54"/>
                  </a:lnTo>
                  <a:lnTo>
                    <a:pt x="140" y="54"/>
                  </a:lnTo>
                  <a:lnTo>
                    <a:pt x="144" y="72"/>
                  </a:lnTo>
                  <a:lnTo>
                    <a:pt x="144" y="92"/>
                  </a:lnTo>
                  <a:lnTo>
                    <a:pt x="144" y="92"/>
                  </a:lnTo>
                  <a:lnTo>
                    <a:pt x="144" y="112"/>
                  </a:lnTo>
                  <a:lnTo>
                    <a:pt x="140" y="130"/>
                  </a:lnTo>
                  <a:lnTo>
                    <a:pt x="140" y="130"/>
                  </a:lnTo>
                  <a:lnTo>
                    <a:pt x="136" y="146"/>
                  </a:lnTo>
                  <a:lnTo>
                    <a:pt x="128" y="158"/>
                  </a:lnTo>
                  <a:lnTo>
                    <a:pt x="128" y="158"/>
                  </a:lnTo>
                  <a:lnTo>
                    <a:pt x="118" y="170"/>
                  </a:lnTo>
                  <a:lnTo>
                    <a:pt x="106" y="178"/>
                  </a:lnTo>
                  <a:lnTo>
                    <a:pt x="106" y="178"/>
                  </a:lnTo>
                  <a:lnTo>
                    <a:pt x="90" y="182"/>
                  </a:lnTo>
                  <a:lnTo>
                    <a:pt x="72" y="184"/>
                  </a:lnTo>
                  <a:lnTo>
                    <a:pt x="72" y="184"/>
                  </a:lnTo>
                  <a:lnTo>
                    <a:pt x="54" y="182"/>
                  </a:lnTo>
                  <a:lnTo>
                    <a:pt x="40" y="178"/>
                  </a:lnTo>
                  <a:lnTo>
                    <a:pt x="40" y="178"/>
                  </a:lnTo>
                  <a:lnTo>
                    <a:pt x="28" y="170"/>
                  </a:lnTo>
                  <a:lnTo>
                    <a:pt x="18" y="158"/>
                  </a:lnTo>
                  <a:lnTo>
                    <a:pt x="18" y="158"/>
                  </a:lnTo>
                  <a:lnTo>
                    <a:pt x="10" y="146"/>
                  </a:lnTo>
                  <a:lnTo>
                    <a:pt x="4" y="130"/>
                  </a:lnTo>
                  <a:lnTo>
                    <a:pt x="4" y="130"/>
                  </a:lnTo>
                  <a:lnTo>
                    <a:pt x="2" y="112"/>
                  </a:lnTo>
                  <a:lnTo>
                    <a:pt x="0" y="92"/>
                  </a:lnTo>
                  <a:lnTo>
                    <a:pt x="0" y="92"/>
                  </a:lnTo>
                  <a:lnTo>
                    <a:pt x="2" y="72"/>
                  </a:lnTo>
                  <a:lnTo>
                    <a:pt x="4" y="54"/>
                  </a:lnTo>
                  <a:lnTo>
                    <a:pt x="4" y="54"/>
                  </a:lnTo>
                  <a:lnTo>
                    <a:pt x="10" y="38"/>
                  </a:lnTo>
                  <a:lnTo>
                    <a:pt x="16" y="24"/>
                  </a:lnTo>
                  <a:lnTo>
                    <a:pt x="16" y="24"/>
                  </a:lnTo>
                  <a:lnTo>
                    <a:pt x="26" y="14"/>
                  </a:lnTo>
                  <a:lnTo>
                    <a:pt x="38" y="6"/>
                  </a:lnTo>
                  <a:lnTo>
                    <a:pt x="38" y="6"/>
                  </a:lnTo>
                  <a:lnTo>
                    <a:pt x="54" y="2"/>
                  </a:lnTo>
                  <a:lnTo>
                    <a:pt x="72" y="0"/>
                  </a:lnTo>
                  <a:lnTo>
                    <a:pt x="72" y="0"/>
                  </a:lnTo>
                  <a:close/>
                  <a:moveTo>
                    <a:pt x="72" y="34"/>
                  </a:moveTo>
                  <a:lnTo>
                    <a:pt x="72" y="34"/>
                  </a:lnTo>
                  <a:lnTo>
                    <a:pt x="66" y="34"/>
                  </a:lnTo>
                  <a:lnTo>
                    <a:pt x="62" y="36"/>
                  </a:lnTo>
                  <a:lnTo>
                    <a:pt x="62" y="36"/>
                  </a:lnTo>
                  <a:lnTo>
                    <a:pt x="58" y="40"/>
                  </a:lnTo>
                  <a:lnTo>
                    <a:pt x="56" y="46"/>
                  </a:lnTo>
                  <a:lnTo>
                    <a:pt x="56" y="46"/>
                  </a:lnTo>
                  <a:lnTo>
                    <a:pt x="52" y="64"/>
                  </a:lnTo>
                  <a:lnTo>
                    <a:pt x="52" y="64"/>
                  </a:lnTo>
                  <a:lnTo>
                    <a:pt x="52" y="92"/>
                  </a:lnTo>
                  <a:lnTo>
                    <a:pt x="52" y="92"/>
                  </a:lnTo>
                  <a:lnTo>
                    <a:pt x="52" y="120"/>
                  </a:lnTo>
                  <a:lnTo>
                    <a:pt x="52" y="120"/>
                  </a:lnTo>
                  <a:lnTo>
                    <a:pt x="56" y="138"/>
                  </a:lnTo>
                  <a:lnTo>
                    <a:pt x="56" y="138"/>
                  </a:lnTo>
                  <a:lnTo>
                    <a:pt x="60" y="144"/>
                  </a:lnTo>
                  <a:lnTo>
                    <a:pt x="62" y="146"/>
                  </a:lnTo>
                  <a:lnTo>
                    <a:pt x="62" y="146"/>
                  </a:lnTo>
                  <a:lnTo>
                    <a:pt x="68" y="148"/>
                  </a:lnTo>
                  <a:lnTo>
                    <a:pt x="72" y="150"/>
                  </a:lnTo>
                  <a:lnTo>
                    <a:pt x="72" y="150"/>
                  </a:lnTo>
                  <a:lnTo>
                    <a:pt x="78" y="148"/>
                  </a:lnTo>
                  <a:lnTo>
                    <a:pt x="82" y="146"/>
                  </a:lnTo>
                  <a:lnTo>
                    <a:pt x="82" y="146"/>
                  </a:lnTo>
                  <a:lnTo>
                    <a:pt x="86" y="144"/>
                  </a:lnTo>
                  <a:lnTo>
                    <a:pt x="88" y="138"/>
                  </a:lnTo>
                  <a:lnTo>
                    <a:pt x="88" y="138"/>
                  </a:lnTo>
                  <a:lnTo>
                    <a:pt x="92" y="120"/>
                  </a:lnTo>
                  <a:lnTo>
                    <a:pt x="92" y="120"/>
                  </a:lnTo>
                  <a:lnTo>
                    <a:pt x="94" y="92"/>
                  </a:lnTo>
                  <a:lnTo>
                    <a:pt x="94" y="92"/>
                  </a:lnTo>
                  <a:lnTo>
                    <a:pt x="92" y="64"/>
                  </a:lnTo>
                  <a:lnTo>
                    <a:pt x="92" y="64"/>
                  </a:lnTo>
                  <a:lnTo>
                    <a:pt x="88" y="46"/>
                  </a:lnTo>
                  <a:lnTo>
                    <a:pt x="88" y="46"/>
                  </a:lnTo>
                  <a:lnTo>
                    <a:pt x="86" y="40"/>
                  </a:lnTo>
                  <a:lnTo>
                    <a:pt x="82" y="36"/>
                  </a:lnTo>
                  <a:lnTo>
                    <a:pt x="82" y="36"/>
                  </a:lnTo>
                  <a:lnTo>
                    <a:pt x="78" y="34"/>
                  </a:lnTo>
                  <a:lnTo>
                    <a:pt x="72" y="34"/>
                  </a:lnTo>
                  <a:lnTo>
                    <a:pt x="72" y="3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5" name="Freeform 153"/>
            <p:cNvSpPr>
              <a:spLocks/>
            </p:cNvSpPr>
            <p:nvPr/>
          </p:nvSpPr>
          <p:spPr bwMode="auto">
            <a:xfrm>
              <a:off x="2492374" y="3898901"/>
              <a:ext cx="342899" cy="285750"/>
            </a:xfrm>
            <a:custGeom>
              <a:avLst/>
              <a:gdLst>
                <a:gd name="T0" fmla="*/ 46 w 216"/>
                <a:gd name="T1" fmla="*/ 4 h 180"/>
                <a:gd name="T2" fmla="*/ 46 w 216"/>
                <a:gd name="T3" fmla="*/ 28 h 180"/>
                <a:gd name="T4" fmla="*/ 50 w 216"/>
                <a:gd name="T5" fmla="*/ 18 h 180"/>
                <a:gd name="T6" fmla="*/ 58 w 216"/>
                <a:gd name="T7" fmla="*/ 10 h 180"/>
                <a:gd name="T8" fmla="*/ 70 w 216"/>
                <a:gd name="T9" fmla="*/ 2 h 180"/>
                <a:gd name="T10" fmla="*/ 80 w 216"/>
                <a:gd name="T11" fmla="*/ 0 h 180"/>
                <a:gd name="T12" fmla="*/ 90 w 216"/>
                <a:gd name="T13" fmla="*/ 0 h 180"/>
                <a:gd name="T14" fmla="*/ 108 w 216"/>
                <a:gd name="T15" fmla="*/ 2 h 180"/>
                <a:gd name="T16" fmla="*/ 114 w 216"/>
                <a:gd name="T17" fmla="*/ 6 h 180"/>
                <a:gd name="T18" fmla="*/ 118 w 216"/>
                <a:gd name="T19" fmla="*/ 10 h 180"/>
                <a:gd name="T20" fmla="*/ 124 w 216"/>
                <a:gd name="T21" fmla="*/ 18 h 180"/>
                <a:gd name="T22" fmla="*/ 128 w 216"/>
                <a:gd name="T23" fmla="*/ 28 h 180"/>
                <a:gd name="T24" fmla="*/ 132 w 216"/>
                <a:gd name="T25" fmla="*/ 18 h 180"/>
                <a:gd name="T26" fmla="*/ 140 w 216"/>
                <a:gd name="T27" fmla="*/ 8 h 180"/>
                <a:gd name="T28" fmla="*/ 152 w 216"/>
                <a:gd name="T29" fmla="*/ 2 h 180"/>
                <a:gd name="T30" fmla="*/ 160 w 216"/>
                <a:gd name="T31" fmla="*/ 0 h 180"/>
                <a:gd name="T32" fmla="*/ 170 w 216"/>
                <a:gd name="T33" fmla="*/ 0 h 180"/>
                <a:gd name="T34" fmla="*/ 196 w 216"/>
                <a:gd name="T35" fmla="*/ 6 h 180"/>
                <a:gd name="T36" fmla="*/ 204 w 216"/>
                <a:gd name="T37" fmla="*/ 12 h 180"/>
                <a:gd name="T38" fmla="*/ 210 w 216"/>
                <a:gd name="T39" fmla="*/ 20 h 180"/>
                <a:gd name="T40" fmla="*/ 214 w 216"/>
                <a:gd name="T41" fmla="*/ 40 h 180"/>
                <a:gd name="T42" fmla="*/ 216 w 216"/>
                <a:gd name="T43" fmla="*/ 64 h 180"/>
                <a:gd name="T44" fmla="*/ 166 w 216"/>
                <a:gd name="T45" fmla="*/ 180 h 180"/>
                <a:gd name="T46" fmla="*/ 166 w 216"/>
                <a:gd name="T47" fmla="*/ 70 h 180"/>
                <a:gd name="T48" fmla="*/ 164 w 216"/>
                <a:gd name="T49" fmla="*/ 46 h 180"/>
                <a:gd name="T50" fmla="*/ 162 w 216"/>
                <a:gd name="T51" fmla="*/ 42 h 180"/>
                <a:gd name="T52" fmla="*/ 156 w 216"/>
                <a:gd name="T53" fmla="*/ 38 h 180"/>
                <a:gd name="T54" fmla="*/ 150 w 216"/>
                <a:gd name="T55" fmla="*/ 38 h 180"/>
                <a:gd name="T56" fmla="*/ 140 w 216"/>
                <a:gd name="T57" fmla="*/ 40 h 180"/>
                <a:gd name="T58" fmla="*/ 136 w 216"/>
                <a:gd name="T59" fmla="*/ 44 h 180"/>
                <a:gd name="T60" fmla="*/ 134 w 216"/>
                <a:gd name="T61" fmla="*/ 48 h 180"/>
                <a:gd name="T62" fmla="*/ 132 w 216"/>
                <a:gd name="T63" fmla="*/ 60 h 180"/>
                <a:gd name="T64" fmla="*/ 132 w 216"/>
                <a:gd name="T65" fmla="*/ 180 h 180"/>
                <a:gd name="T66" fmla="*/ 82 w 216"/>
                <a:gd name="T67" fmla="*/ 68 h 180"/>
                <a:gd name="T68" fmla="*/ 82 w 216"/>
                <a:gd name="T69" fmla="*/ 54 h 180"/>
                <a:gd name="T70" fmla="*/ 80 w 216"/>
                <a:gd name="T71" fmla="*/ 46 h 180"/>
                <a:gd name="T72" fmla="*/ 76 w 216"/>
                <a:gd name="T73" fmla="*/ 40 h 180"/>
                <a:gd name="T74" fmla="*/ 68 w 216"/>
                <a:gd name="T75" fmla="*/ 38 h 180"/>
                <a:gd name="T76" fmla="*/ 58 w 216"/>
                <a:gd name="T77" fmla="*/ 40 h 180"/>
                <a:gd name="T78" fmla="*/ 54 w 216"/>
                <a:gd name="T79" fmla="*/ 44 h 180"/>
                <a:gd name="T80" fmla="*/ 52 w 216"/>
                <a:gd name="T81" fmla="*/ 48 h 180"/>
                <a:gd name="T82" fmla="*/ 50 w 216"/>
                <a:gd name="T83" fmla="*/ 60 h 180"/>
                <a:gd name="T84" fmla="*/ 48 w 216"/>
                <a:gd name="T85" fmla="*/ 180 h 180"/>
                <a:gd name="T86" fmla="*/ 0 w 216"/>
                <a:gd name="T87" fmla="*/ 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16" h="180">
                  <a:moveTo>
                    <a:pt x="0" y="4"/>
                  </a:moveTo>
                  <a:lnTo>
                    <a:pt x="46" y="4"/>
                  </a:lnTo>
                  <a:lnTo>
                    <a:pt x="46" y="28"/>
                  </a:lnTo>
                  <a:lnTo>
                    <a:pt x="46" y="28"/>
                  </a:lnTo>
                  <a:lnTo>
                    <a:pt x="50" y="18"/>
                  </a:lnTo>
                  <a:lnTo>
                    <a:pt x="50" y="18"/>
                  </a:lnTo>
                  <a:lnTo>
                    <a:pt x="58" y="10"/>
                  </a:lnTo>
                  <a:lnTo>
                    <a:pt x="58" y="10"/>
                  </a:lnTo>
                  <a:lnTo>
                    <a:pt x="64" y="6"/>
                  </a:lnTo>
                  <a:lnTo>
                    <a:pt x="70" y="2"/>
                  </a:lnTo>
                  <a:lnTo>
                    <a:pt x="70" y="2"/>
                  </a:lnTo>
                  <a:lnTo>
                    <a:pt x="80" y="0"/>
                  </a:lnTo>
                  <a:lnTo>
                    <a:pt x="90" y="0"/>
                  </a:lnTo>
                  <a:lnTo>
                    <a:pt x="90" y="0"/>
                  </a:lnTo>
                  <a:lnTo>
                    <a:pt x="100" y="0"/>
                  </a:lnTo>
                  <a:lnTo>
                    <a:pt x="108" y="2"/>
                  </a:lnTo>
                  <a:lnTo>
                    <a:pt x="108" y="2"/>
                  </a:lnTo>
                  <a:lnTo>
                    <a:pt x="114" y="6"/>
                  </a:lnTo>
                  <a:lnTo>
                    <a:pt x="118" y="10"/>
                  </a:lnTo>
                  <a:lnTo>
                    <a:pt x="118" y="10"/>
                  </a:lnTo>
                  <a:lnTo>
                    <a:pt x="124" y="18"/>
                  </a:lnTo>
                  <a:lnTo>
                    <a:pt x="124" y="18"/>
                  </a:lnTo>
                  <a:lnTo>
                    <a:pt x="128" y="28"/>
                  </a:lnTo>
                  <a:lnTo>
                    <a:pt x="128" y="28"/>
                  </a:lnTo>
                  <a:lnTo>
                    <a:pt x="132" y="18"/>
                  </a:lnTo>
                  <a:lnTo>
                    <a:pt x="132" y="18"/>
                  </a:lnTo>
                  <a:lnTo>
                    <a:pt x="140" y="8"/>
                  </a:lnTo>
                  <a:lnTo>
                    <a:pt x="140" y="8"/>
                  </a:lnTo>
                  <a:lnTo>
                    <a:pt x="146" y="6"/>
                  </a:lnTo>
                  <a:lnTo>
                    <a:pt x="152" y="2"/>
                  </a:lnTo>
                  <a:lnTo>
                    <a:pt x="152" y="2"/>
                  </a:lnTo>
                  <a:lnTo>
                    <a:pt x="160" y="0"/>
                  </a:lnTo>
                  <a:lnTo>
                    <a:pt x="170" y="0"/>
                  </a:lnTo>
                  <a:lnTo>
                    <a:pt x="170" y="0"/>
                  </a:lnTo>
                  <a:lnTo>
                    <a:pt x="186" y="0"/>
                  </a:lnTo>
                  <a:lnTo>
                    <a:pt x="196" y="6"/>
                  </a:lnTo>
                  <a:lnTo>
                    <a:pt x="196" y="6"/>
                  </a:lnTo>
                  <a:lnTo>
                    <a:pt x="204" y="12"/>
                  </a:lnTo>
                  <a:lnTo>
                    <a:pt x="210" y="20"/>
                  </a:lnTo>
                  <a:lnTo>
                    <a:pt x="210" y="20"/>
                  </a:lnTo>
                  <a:lnTo>
                    <a:pt x="214" y="30"/>
                  </a:lnTo>
                  <a:lnTo>
                    <a:pt x="214" y="40"/>
                  </a:lnTo>
                  <a:lnTo>
                    <a:pt x="214" y="40"/>
                  </a:lnTo>
                  <a:lnTo>
                    <a:pt x="216" y="64"/>
                  </a:lnTo>
                  <a:lnTo>
                    <a:pt x="216" y="180"/>
                  </a:lnTo>
                  <a:lnTo>
                    <a:pt x="166" y="180"/>
                  </a:lnTo>
                  <a:lnTo>
                    <a:pt x="166" y="70"/>
                  </a:lnTo>
                  <a:lnTo>
                    <a:pt x="166" y="70"/>
                  </a:lnTo>
                  <a:lnTo>
                    <a:pt x="166" y="56"/>
                  </a:lnTo>
                  <a:lnTo>
                    <a:pt x="164" y="46"/>
                  </a:lnTo>
                  <a:lnTo>
                    <a:pt x="164" y="46"/>
                  </a:lnTo>
                  <a:lnTo>
                    <a:pt x="162" y="42"/>
                  </a:lnTo>
                  <a:lnTo>
                    <a:pt x="160" y="40"/>
                  </a:lnTo>
                  <a:lnTo>
                    <a:pt x="156" y="38"/>
                  </a:lnTo>
                  <a:lnTo>
                    <a:pt x="150" y="38"/>
                  </a:lnTo>
                  <a:lnTo>
                    <a:pt x="150" y="38"/>
                  </a:lnTo>
                  <a:lnTo>
                    <a:pt x="144" y="38"/>
                  </a:lnTo>
                  <a:lnTo>
                    <a:pt x="140" y="40"/>
                  </a:lnTo>
                  <a:lnTo>
                    <a:pt x="140" y="40"/>
                  </a:lnTo>
                  <a:lnTo>
                    <a:pt x="136" y="44"/>
                  </a:lnTo>
                  <a:lnTo>
                    <a:pt x="134" y="48"/>
                  </a:lnTo>
                  <a:lnTo>
                    <a:pt x="134" y="48"/>
                  </a:lnTo>
                  <a:lnTo>
                    <a:pt x="132" y="60"/>
                  </a:lnTo>
                  <a:lnTo>
                    <a:pt x="132" y="60"/>
                  </a:lnTo>
                  <a:lnTo>
                    <a:pt x="132" y="78"/>
                  </a:lnTo>
                  <a:lnTo>
                    <a:pt x="132" y="180"/>
                  </a:lnTo>
                  <a:lnTo>
                    <a:pt x="82" y="180"/>
                  </a:lnTo>
                  <a:lnTo>
                    <a:pt x="82" y="68"/>
                  </a:lnTo>
                  <a:lnTo>
                    <a:pt x="82" y="68"/>
                  </a:lnTo>
                  <a:lnTo>
                    <a:pt x="82" y="54"/>
                  </a:lnTo>
                  <a:lnTo>
                    <a:pt x="80" y="46"/>
                  </a:lnTo>
                  <a:lnTo>
                    <a:pt x="80" y="46"/>
                  </a:lnTo>
                  <a:lnTo>
                    <a:pt x="80" y="42"/>
                  </a:lnTo>
                  <a:lnTo>
                    <a:pt x="76" y="40"/>
                  </a:lnTo>
                  <a:lnTo>
                    <a:pt x="68" y="38"/>
                  </a:lnTo>
                  <a:lnTo>
                    <a:pt x="68" y="38"/>
                  </a:lnTo>
                  <a:lnTo>
                    <a:pt x="62" y="38"/>
                  </a:lnTo>
                  <a:lnTo>
                    <a:pt x="58" y="40"/>
                  </a:lnTo>
                  <a:lnTo>
                    <a:pt x="58" y="40"/>
                  </a:lnTo>
                  <a:lnTo>
                    <a:pt x="54" y="44"/>
                  </a:lnTo>
                  <a:lnTo>
                    <a:pt x="52" y="48"/>
                  </a:lnTo>
                  <a:lnTo>
                    <a:pt x="52" y="48"/>
                  </a:lnTo>
                  <a:lnTo>
                    <a:pt x="50" y="60"/>
                  </a:lnTo>
                  <a:lnTo>
                    <a:pt x="50" y="60"/>
                  </a:lnTo>
                  <a:lnTo>
                    <a:pt x="48" y="78"/>
                  </a:lnTo>
                  <a:lnTo>
                    <a:pt x="48" y="180"/>
                  </a:lnTo>
                  <a:lnTo>
                    <a:pt x="0" y="180"/>
                  </a:lnTo>
                  <a:lnTo>
                    <a:pt x="0" y="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6" name="Freeform 154"/>
            <p:cNvSpPr>
              <a:spLocks noEditPoints="1"/>
            </p:cNvSpPr>
            <p:nvPr/>
          </p:nvSpPr>
          <p:spPr bwMode="auto">
            <a:xfrm>
              <a:off x="2882902" y="3898901"/>
              <a:ext cx="228601" cy="292099"/>
            </a:xfrm>
            <a:custGeom>
              <a:avLst/>
              <a:gdLst>
                <a:gd name="T0" fmla="*/ 72 w 144"/>
                <a:gd name="T1" fmla="*/ 0 h 184"/>
                <a:gd name="T2" fmla="*/ 106 w 144"/>
                <a:gd name="T3" fmla="*/ 6 h 184"/>
                <a:gd name="T4" fmla="*/ 118 w 144"/>
                <a:gd name="T5" fmla="*/ 14 h 184"/>
                <a:gd name="T6" fmla="*/ 128 w 144"/>
                <a:gd name="T7" fmla="*/ 24 h 184"/>
                <a:gd name="T8" fmla="*/ 140 w 144"/>
                <a:gd name="T9" fmla="*/ 54 h 184"/>
                <a:gd name="T10" fmla="*/ 142 w 144"/>
                <a:gd name="T11" fmla="*/ 72 h 184"/>
                <a:gd name="T12" fmla="*/ 144 w 144"/>
                <a:gd name="T13" fmla="*/ 92 h 184"/>
                <a:gd name="T14" fmla="*/ 140 w 144"/>
                <a:gd name="T15" fmla="*/ 130 h 184"/>
                <a:gd name="T16" fmla="*/ 134 w 144"/>
                <a:gd name="T17" fmla="*/ 146 h 184"/>
                <a:gd name="T18" fmla="*/ 128 w 144"/>
                <a:gd name="T19" fmla="*/ 158 h 184"/>
                <a:gd name="T20" fmla="*/ 104 w 144"/>
                <a:gd name="T21" fmla="*/ 178 h 184"/>
                <a:gd name="T22" fmla="*/ 90 w 144"/>
                <a:gd name="T23" fmla="*/ 182 h 184"/>
                <a:gd name="T24" fmla="*/ 72 w 144"/>
                <a:gd name="T25" fmla="*/ 184 h 184"/>
                <a:gd name="T26" fmla="*/ 40 w 144"/>
                <a:gd name="T27" fmla="*/ 178 h 184"/>
                <a:gd name="T28" fmla="*/ 26 w 144"/>
                <a:gd name="T29" fmla="*/ 170 h 184"/>
                <a:gd name="T30" fmla="*/ 16 w 144"/>
                <a:gd name="T31" fmla="*/ 158 h 184"/>
                <a:gd name="T32" fmla="*/ 4 w 144"/>
                <a:gd name="T33" fmla="*/ 130 h 184"/>
                <a:gd name="T34" fmla="*/ 2 w 144"/>
                <a:gd name="T35" fmla="*/ 112 h 184"/>
                <a:gd name="T36" fmla="*/ 0 w 144"/>
                <a:gd name="T37" fmla="*/ 92 h 184"/>
                <a:gd name="T38" fmla="*/ 4 w 144"/>
                <a:gd name="T39" fmla="*/ 54 h 184"/>
                <a:gd name="T40" fmla="*/ 8 w 144"/>
                <a:gd name="T41" fmla="*/ 38 h 184"/>
                <a:gd name="T42" fmla="*/ 16 w 144"/>
                <a:gd name="T43" fmla="*/ 24 h 184"/>
                <a:gd name="T44" fmla="*/ 38 w 144"/>
                <a:gd name="T45" fmla="*/ 6 h 184"/>
                <a:gd name="T46" fmla="*/ 54 w 144"/>
                <a:gd name="T47" fmla="*/ 2 h 184"/>
                <a:gd name="T48" fmla="*/ 72 w 144"/>
                <a:gd name="T49" fmla="*/ 0 h 184"/>
                <a:gd name="T50" fmla="*/ 72 w 144"/>
                <a:gd name="T51" fmla="*/ 34 h 184"/>
                <a:gd name="T52" fmla="*/ 62 w 144"/>
                <a:gd name="T53" fmla="*/ 36 h 184"/>
                <a:gd name="T54" fmla="*/ 58 w 144"/>
                <a:gd name="T55" fmla="*/ 40 h 184"/>
                <a:gd name="T56" fmla="*/ 56 w 144"/>
                <a:gd name="T57" fmla="*/ 46 h 184"/>
                <a:gd name="T58" fmla="*/ 52 w 144"/>
                <a:gd name="T59" fmla="*/ 64 h 184"/>
                <a:gd name="T60" fmla="*/ 50 w 144"/>
                <a:gd name="T61" fmla="*/ 92 h 184"/>
                <a:gd name="T62" fmla="*/ 52 w 144"/>
                <a:gd name="T63" fmla="*/ 120 h 184"/>
                <a:gd name="T64" fmla="*/ 56 w 144"/>
                <a:gd name="T65" fmla="*/ 138 h 184"/>
                <a:gd name="T66" fmla="*/ 62 w 144"/>
                <a:gd name="T67" fmla="*/ 146 h 184"/>
                <a:gd name="T68" fmla="*/ 68 w 144"/>
                <a:gd name="T69" fmla="*/ 148 h 184"/>
                <a:gd name="T70" fmla="*/ 72 w 144"/>
                <a:gd name="T71" fmla="*/ 150 h 184"/>
                <a:gd name="T72" fmla="*/ 82 w 144"/>
                <a:gd name="T73" fmla="*/ 146 h 184"/>
                <a:gd name="T74" fmla="*/ 86 w 144"/>
                <a:gd name="T75" fmla="*/ 144 h 184"/>
                <a:gd name="T76" fmla="*/ 88 w 144"/>
                <a:gd name="T77" fmla="*/ 138 h 184"/>
                <a:gd name="T78" fmla="*/ 92 w 144"/>
                <a:gd name="T79" fmla="*/ 120 h 184"/>
                <a:gd name="T80" fmla="*/ 92 w 144"/>
                <a:gd name="T81" fmla="*/ 92 h 184"/>
                <a:gd name="T82" fmla="*/ 92 w 144"/>
                <a:gd name="T83" fmla="*/ 64 h 184"/>
                <a:gd name="T84" fmla="*/ 88 w 144"/>
                <a:gd name="T85" fmla="*/ 46 h 184"/>
                <a:gd name="T86" fmla="*/ 82 w 144"/>
                <a:gd name="T87" fmla="*/ 36 h 184"/>
                <a:gd name="T88" fmla="*/ 78 w 144"/>
                <a:gd name="T89" fmla="*/ 34 h 184"/>
                <a:gd name="T90" fmla="*/ 72 w 144"/>
                <a:gd name="T91" fmla="*/ 3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4" h="184">
                  <a:moveTo>
                    <a:pt x="72" y="0"/>
                  </a:moveTo>
                  <a:lnTo>
                    <a:pt x="72" y="0"/>
                  </a:lnTo>
                  <a:lnTo>
                    <a:pt x="90" y="2"/>
                  </a:lnTo>
                  <a:lnTo>
                    <a:pt x="106" y="6"/>
                  </a:lnTo>
                  <a:lnTo>
                    <a:pt x="106" y="6"/>
                  </a:lnTo>
                  <a:lnTo>
                    <a:pt x="118" y="14"/>
                  </a:lnTo>
                  <a:lnTo>
                    <a:pt x="128" y="24"/>
                  </a:lnTo>
                  <a:lnTo>
                    <a:pt x="128" y="24"/>
                  </a:lnTo>
                  <a:lnTo>
                    <a:pt x="136" y="38"/>
                  </a:lnTo>
                  <a:lnTo>
                    <a:pt x="140" y="54"/>
                  </a:lnTo>
                  <a:lnTo>
                    <a:pt x="140" y="54"/>
                  </a:lnTo>
                  <a:lnTo>
                    <a:pt x="142" y="72"/>
                  </a:lnTo>
                  <a:lnTo>
                    <a:pt x="144" y="92"/>
                  </a:lnTo>
                  <a:lnTo>
                    <a:pt x="144" y="92"/>
                  </a:lnTo>
                  <a:lnTo>
                    <a:pt x="142" y="112"/>
                  </a:lnTo>
                  <a:lnTo>
                    <a:pt x="140" y="130"/>
                  </a:lnTo>
                  <a:lnTo>
                    <a:pt x="140" y="130"/>
                  </a:lnTo>
                  <a:lnTo>
                    <a:pt x="134" y="146"/>
                  </a:lnTo>
                  <a:lnTo>
                    <a:pt x="128" y="158"/>
                  </a:lnTo>
                  <a:lnTo>
                    <a:pt x="128" y="158"/>
                  </a:lnTo>
                  <a:lnTo>
                    <a:pt x="118" y="170"/>
                  </a:lnTo>
                  <a:lnTo>
                    <a:pt x="104" y="178"/>
                  </a:lnTo>
                  <a:lnTo>
                    <a:pt x="104" y="178"/>
                  </a:lnTo>
                  <a:lnTo>
                    <a:pt x="90" y="182"/>
                  </a:lnTo>
                  <a:lnTo>
                    <a:pt x="72" y="184"/>
                  </a:lnTo>
                  <a:lnTo>
                    <a:pt x="72" y="184"/>
                  </a:lnTo>
                  <a:lnTo>
                    <a:pt x="54" y="182"/>
                  </a:lnTo>
                  <a:lnTo>
                    <a:pt x="40" y="178"/>
                  </a:lnTo>
                  <a:lnTo>
                    <a:pt x="40" y="178"/>
                  </a:lnTo>
                  <a:lnTo>
                    <a:pt x="26" y="170"/>
                  </a:lnTo>
                  <a:lnTo>
                    <a:pt x="16" y="158"/>
                  </a:lnTo>
                  <a:lnTo>
                    <a:pt x="16" y="158"/>
                  </a:lnTo>
                  <a:lnTo>
                    <a:pt x="10" y="146"/>
                  </a:lnTo>
                  <a:lnTo>
                    <a:pt x="4" y="130"/>
                  </a:lnTo>
                  <a:lnTo>
                    <a:pt x="4" y="130"/>
                  </a:lnTo>
                  <a:lnTo>
                    <a:pt x="2" y="112"/>
                  </a:lnTo>
                  <a:lnTo>
                    <a:pt x="0" y="92"/>
                  </a:lnTo>
                  <a:lnTo>
                    <a:pt x="0" y="92"/>
                  </a:lnTo>
                  <a:lnTo>
                    <a:pt x="0" y="72"/>
                  </a:lnTo>
                  <a:lnTo>
                    <a:pt x="4" y="54"/>
                  </a:lnTo>
                  <a:lnTo>
                    <a:pt x="4" y="54"/>
                  </a:lnTo>
                  <a:lnTo>
                    <a:pt x="8" y="38"/>
                  </a:lnTo>
                  <a:lnTo>
                    <a:pt x="16" y="24"/>
                  </a:lnTo>
                  <a:lnTo>
                    <a:pt x="16" y="24"/>
                  </a:lnTo>
                  <a:lnTo>
                    <a:pt x="26" y="14"/>
                  </a:lnTo>
                  <a:lnTo>
                    <a:pt x="38" y="6"/>
                  </a:lnTo>
                  <a:lnTo>
                    <a:pt x="38" y="6"/>
                  </a:lnTo>
                  <a:lnTo>
                    <a:pt x="54" y="2"/>
                  </a:lnTo>
                  <a:lnTo>
                    <a:pt x="72" y="0"/>
                  </a:lnTo>
                  <a:lnTo>
                    <a:pt x="72" y="0"/>
                  </a:lnTo>
                  <a:close/>
                  <a:moveTo>
                    <a:pt x="72" y="34"/>
                  </a:moveTo>
                  <a:lnTo>
                    <a:pt x="72" y="34"/>
                  </a:lnTo>
                  <a:lnTo>
                    <a:pt x="66" y="34"/>
                  </a:lnTo>
                  <a:lnTo>
                    <a:pt x="62" y="36"/>
                  </a:lnTo>
                  <a:lnTo>
                    <a:pt x="62" y="36"/>
                  </a:lnTo>
                  <a:lnTo>
                    <a:pt x="58" y="40"/>
                  </a:lnTo>
                  <a:lnTo>
                    <a:pt x="56" y="46"/>
                  </a:lnTo>
                  <a:lnTo>
                    <a:pt x="56" y="46"/>
                  </a:lnTo>
                  <a:lnTo>
                    <a:pt x="52" y="64"/>
                  </a:lnTo>
                  <a:lnTo>
                    <a:pt x="52" y="64"/>
                  </a:lnTo>
                  <a:lnTo>
                    <a:pt x="50" y="92"/>
                  </a:lnTo>
                  <a:lnTo>
                    <a:pt x="50" y="92"/>
                  </a:lnTo>
                  <a:lnTo>
                    <a:pt x="52" y="120"/>
                  </a:lnTo>
                  <a:lnTo>
                    <a:pt x="52" y="120"/>
                  </a:lnTo>
                  <a:lnTo>
                    <a:pt x="56" y="138"/>
                  </a:lnTo>
                  <a:lnTo>
                    <a:pt x="56" y="138"/>
                  </a:lnTo>
                  <a:lnTo>
                    <a:pt x="58" y="144"/>
                  </a:lnTo>
                  <a:lnTo>
                    <a:pt x="62" y="146"/>
                  </a:lnTo>
                  <a:lnTo>
                    <a:pt x="62" y="146"/>
                  </a:lnTo>
                  <a:lnTo>
                    <a:pt x="68" y="148"/>
                  </a:lnTo>
                  <a:lnTo>
                    <a:pt x="72" y="150"/>
                  </a:lnTo>
                  <a:lnTo>
                    <a:pt x="72" y="150"/>
                  </a:lnTo>
                  <a:lnTo>
                    <a:pt x="78" y="148"/>
                  </a:lnTo>
                  <a:lnTo>
                    <a:pt x="82" y="146"/>
                  </a:lnTo>
                  <a:lnTo>
                    <a:pt x="82" y="146"/>
                  </a:lnTo>
                  <a:lnTo>
                    <a:pt x="86" y="144"/>
                  </a:lnTo>
                  <a:lnTo>
                    <a:pt x="88" y="138"/>
                  </a:lnTo>
                  <a:lnTo>
                    <a:pt x="88" y="138"/>
                  </a:lnTo>
                  <a:lnTo>
                    <a:pt x="92" y="120"/>
                  </a:lnTo>
                  <a:lnTo>
                    <a:pt x="92" y="120"/>
                  </a:lnTo>
                  <a:lnTo>
                    <a:pt x="92" y="92"/>
                  </a:lnTo>
                  <a:lnTo>
                    <a:pt x="92" y="92"/>
                  </a:lnTo>
                  <a:lnTo>
                    <a:pt x="92" y="64"/>
                  </a:lnTo>
                  <a:lnTo>
                    <a:pt x="92" y="64"/>
                  </a:lnTo>
                  <a:lnTo>
                    <a:pt x="88" y="46"/>
                  </a:lnTo>
                  <a:lnTo>
                    <a:pt x="88" y="46"/>
                  </a:lnTo>
                  <a:lnTo>
                    <a:pt x="86" y="40"/>
                  </a:lnTo>
                  <a:lnTo>
                    <a:pt x="82" y="36"/>
                  </a:lnTo>
                  <a:lnTo>
                    <a:pt x="82" y="36"/>
                  </a:lnTo>
                  <a:lnTo>
                    <a:pt x="78" y="34"/>
                  </a:lnTo>
                  <a:lnTo>
                    <a:pt x="72" y="34"/>
                  </a:lnTo>
                  <a:lnTo>
                    <a:pt x="72" y="3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7" name="Freeform 155"/>
            <p:cNvSpPr>
              <a:spLocks/>
            </p:cNvSpPr>
            <p:nvPr/>
          </p:nvSpPr>
          <p:spPr bwMode="auto">
            <a:xfrm>
              <a:off x="3143250" y="3816352"/>
              <a:ext cx="165102" cy="374648"/>
            </a:xfrm>
            <a:custGeom>
              <a:avLst/>
              <a:gdLst>
                <a:gd name="T0" fmla="*/ 68 w 104"/>
                <a:gd name="T1" fmla="*/ 0 h 236"/>
                <a:gd name="T2" fmla="*/ 68 w 104"/>
                <a:gd name="T3" fmla="*/ 56 h 236"/>
                <a:gd name="T4" fmla="*/ 100 w 104"/>
                <a:gd name="T5" fmla="*/ 56 h 236"/>
                <a:gd name="T6" fmla="*/ 100 w 104"/>
                <a:gd name="T7" fmla="*/ 94 h 236"/>
                <a:gd name="T8" fmla="*/ 68 w 104"/>
                <a:gd name="T9" fmla="*/ 94 h 236"/>
                <a:gd name="T10" fmla="*/ 68 w 104"/>
                <a:gd name="T11" fmla="*/ 158 h 236"/>
                <a:gd name="T12" fmla="*/ 68 w 104"/>
                <a:gd name="T13" fmla="*/ 158 h 236"/>
                <a:gd name="T14" fmla="*/ 68 w 104"/>
                <a:gd name="T15" fmla="*/ 178 h 236"/>
                <a:gd name="T16" fmla="*/ 68 w 104"/>
                <a:gd name="T17" fmla="*/ 178 h 236"/>
                <a:gd name="T18" fmla="*/ 70 w 104"/>
                <a:gd name="T19" fmla="*/ 186 h 236"/>
                <a:gd name="T20" fmla="*/ 72 w 104"/>
                <a:gd name="T21" fmla="*/ 190 h 236"/>
                <a:gd name="T22" fmla="*/ 72 w 104"/>
                <a:gd name="T23" fmla="*/ 190 h 236"/>
                <a:gd name="T24" fmla="*/ 76 w 104"/>
                <a:gd name="T25" fmla="*/ 192 h 236"/>
                <a:gd name="T26" fmla="*/ 82 w 104"/>
                <a:gd name="T27" fmla="*/ 194 h 236"/>
                <a:gd name="T28" fmla="*/ 82 w 104"/>
                <a:gd name="T29" fmla="*/ 194 h 236"/>
                <a:gd name="T30" fmla="*/ 104 w 104"/>
                <a:gd name="T31" fmla="*/ 194 h 236"/>
                <a:gd name="T32" fmla="*/ 104 w 104"/>
                <a:gd name="T33" fmla="*/ 232 h 236"/>
                <a:gd name="T34" fmla="*/ 104 w 104"/>
                <a:gd name="T35" fmla="*/ 232 h 236"/>
                <a:gd name="T36" fmla="*/ 90 w 104"/>
                <a:gd name="T37" fmla="*/ 234 h 236"/>
                <a:gd name="T38" fmla="*/ 90 w 104"/>
                <a:gd name="T39" fmla="*/ 234 h 236"/>
                <a:gd name="T40" fmla="*/ 72 w 104"/>
                <a:gd name="T41" fmla="*/ 236 h 236"/>
                <a:gd name="T42" fmla="*/ 72 w 104"/>
                <a:gd name="T43" fmla="*/ 236 h 236"/>
                <a:gd name="T44" fmla="*/ 60 w 104"/>
                <a:gd name="T45" fmla="*/ 234 h 236"/>
                <a:gd name="T46" fmla="*/ 48 w 104"/>
                <a:gd name="T47" fmla="*/ 232 h 236"/>
                <a:gd name="T48" fmla="*/ 48 w 104"/>
                <a:gd name="T49" fmla="*/ 232 h 236"/>
                <a:gd name="T50" fmla="*/ 38 w 104"/>
                <a:gd name="T51" fmla="*/ 226 h 236"/>
                <a:gd name="T52" fmla="*/ 28 w 104"/>
                <a:gd name="T53" fmla="*/ 218 h 236"/>
                <a:gd name="T54" fmla="*/ 28 w 104"/>
                <a:gd name="T55" fmla="*/ 218 h 236"/>
                <a:gd name="T56" fmla="*/ 24 w 104"/>
                <a:gd name="T57" fmla="*/ 208 h 236"/>
                <a:gd name="T58" fmla="*/ 22 w 104"/>
                <a:gd name="T59" fmla="*/ 194 h 236"/>
                <a:gd name="T60" fmla="*/ 22 w 104"/>
                <a:gd name="T61" fmla="*/ 194 h 236"/>
                <a:gd name="T62" fmla="*/ 20 w 104"/>
                <a:gd name="T63" fmla="*/ 164 h 236"/>
                <a:gd name="T64" fmla="*/ 20 w 104"/>
                <a:gd name="T65" fmla="*/ 94 h 236"/>
                <a:gd name="T66" fmla="*/ 0 w 104"/>
                <a:gd name="T67" fmla="*/ 94 h 236"/>
                <a:gd name="T68" fmla="*/ 0 w 104"/>
                <a:gd name="T69" fmla="*/ 56 h 236"/>
                <a:gd name="T70" fmla="*/ 22 w 104"/>
                <a:gd name="T71" fmla="*/ 56 h 236"/>
                <a:gd name="T72" fmla="*/ 26 w 104"/>
                <a:gd name="T73" fmla="*/ 4 h 236"/>
                <a:gd name="T74" fmla="*/ 68 w 104"/>
                <a:gd name="T75"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4" h="236">
                  <a:moveTo>
                    <a:pt x="68" y="0"/>
                  </a:moveTo>
                  <a:lnTo>
                    <a:pt x="68" y="56"/>
                  </a:lnTo>
                  <a:lnTo>
                    <a:pt x="100" y="56"/>
                  </a:lnTo>
                  <a:lnTo>
                    <a:pt x="100" y="94"/>
                  </a:lnTo>
                  <a:lnTo>
                    <a:pt x="68" y="94"/>
                  </a:lnTo>
                  <a:lnTo>
                    <a:pt x="68" y="158"/>
                  </a:lnTo>
                  <a:lnTo>
                    <a:pt x="68" y="158"/>
                  </a:lnTo>
                  <a:lnTo>
                    <a:pt x="68" y="178"/>
                  </a:lnTo>
                  <a:lnTo>
                    <a:pt x="68" y="178"/>
                  </a:lnTo>
                  <a:lnTo>
                    <a:pt x="70" y="186"/>
                  </a:lnTo>
                  <a:lnTo>
                    <a:pt x="72" y="190"/>
                  </a:lnTo>
                  <a:lnTo>
                    <a:pt x="72" y="190"/>
                  </a:lnTo>
                  <a:lnTo>
                    <a:pt x="76" y="192"/>
                  </a:lnTo>
                  <a:lnTo>
                    <a:pt x="82" y="194"/>
                  </a:lnTo>
                  <a:lnTo>
                    <a:pt x="82" y="194"/>
                  </a:lnTo>
                  <a:lnTo>
                    <a:pt x="104" y="194"/>
                  </a:lnTo>
                  <a:lnTo>
                    <a:pt x="104" y="232"/>
                  </a:lnTo>
                  <a:lnTo>
                    <a:pt x="104" y="232"/>
                  </a:lnTo>
                  <a:lnTo>
                    <a:pt x="90" y="234"/>
                  </a:lnTo>
                  <a:lnTo>
                    <a:pt x="90" y="234"/>
                  </a:lnTo>
                  <a:lnTo>
                    <a:pt x="72" y="236"/>
                  </a:lnTo>
                  <a:lnTo>
                    <a:pt x="72" y="236"/>
                  </a:lnTo>
                  <a:lnTo>
                    <a:pt x="60" y="234"/>
                  </a:lnTo>
                  <a:lnTo>
                    <a:pt x="48" y="232"/>
                  </a:lnTo>
                  <a:lnTo>
                    <a:pt x="48" y="232"/>
                  </a:lnTo>
                  <a:lnTo>
                    <a:pt x="38" y="226"/>
                  </a:lnTo>
                  <a:lnTo>
                    <a:pt x="28" y="218"/>
                  </a:lnTo>
                  <a:lnTo>
                    <a:pt x="28" y="218"/>
                  </a:lnTo>
                  <a:lnTo>
                    <a:pt x="24" y="208"/>
                  </a:lnTo>
                  <a:lnTo>
                    <a:pt x="22" y="194"/>
                  </a:lnTo>
                  <a:lnTo>
                    <a:pt x="22" y="194"/>
                  </a:lnTo>
                  <a:lnTo>
                    <a:pt x="20" y="164"/>
                  </a:lnTo>
                  <a:lnTo>
                    <a:pt x="20" y="94"/>
                  </a:lnTo>
                  <a:lnTo>
                    <a:pt x="0" y="94"/>
                  </a:lnTo>
                  <a:lnTo>
                    <a:pt x="0" y="56"/>
                  </a:lnTo>
                  <a:lnTo>
                    <a:pt x="22" y="56"/>
                  </a:lnTo>
                  <a:lnTo>
                    <a:pt x="26" y="4"/>
                  </a:lnTo>
                  <a:lnTo>
                    <a:pt x="68" y="0"/>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8" name="Freeform 156"/>
            <p:cNvSpPr>
              <a:spLocks noEditPoints="1"/>
            </p:cNvSpPr>
            <p:nvPr/>
          </p:nvSpPr>
          <p:spPr bwMode="auto">
            <a:xfrm>
              <a:off x="3333748" y="3898901"/>
              <a:ext cx="228601" cy="292099"/>
            </a:xfrm>
            <a:custGeom>
              <a:avLst/>
              <a:gdLst>
                <a:gd name="T0" fmla="*/ 50 w 144"/>
                <a:gd name="T1" fmla="*/ 100 h 184"/>
                <a:gd name="T2" fmla="*/ 52 w 144"/>
                <a:gd name="T3" fmla="*/ 118 h 184"/>
                <a:gd name="T4" fmla="*/ 54 w 144"/>
                <a:gd name="T5" fmla="*/ 134 h 184"/>
                <a:gd name="T6" fmla="*/ 60 w 144"/>
                <a:gd name="T7" fmla="*/ 146 h 184"/>
                <a:gd name="T8" fmla="*/ 66 w 144"/>
                <a:gd name="T9" fmla="*/ 148 h 184"/>
                <a:gd name="T10" fmla="*/ 74 w 144"/>
                <a:gd name="T11" fmla="*/ 150 h 184"/>
                <a:gd name="T12" fmla="*/ 88 w 144"/>
                <a:gd name="T13" fmla="*/ 146 h 184"/>
                <a:gd name="T14" fmla="*/ 94 w 144"/>
                <a:gd name="T15" fmla="*/ 138 h 184"/>
                <a:gd name="T16" fmla="*/ 98 w 144"/>
                <a:gd name="T17" fmla="*/ 128 h 184"/>
                <a:gd name="T18" fmla="*/ 100 w 144"/>
                <a:gd name="T19" fmla="*/ 120 h 184"/>
                <a:gd name="T20" fmla="*/ 144 w 144"/>
                <a:gd name="T21" fmla="*/ 122 h 184"/>
                <a:gd name="T22" fmla="*/ 140 w 144"/>
                <a:gd name="T23" fmla="*/ 138 h 184"/>
                <a:gd name="T24" fmla="*/ 128 w 144"/>
                <a:gd name="T25" fmla="*/ 158 h 184"/>
                <a:gd name="T26" fmla="*/ 120 w 144"/>
                <a:gd name="T27" fmla="*/ 168 h 184"/>
                <a:gd name="T28" fmla="*/ 108 w 144"/>
                <a:gd name="T29" fmla="*/ 176 h 184"/>
                <a:gd name="T30" fmla="*/ 92 w 144"/>
                <a:gd name="T31" fmla="*/ 182 h 184"/>
                <a:gd name="T32" fmla="*/ 74 w 144"/>
                <a:gd name="T33" fmla="*/ 184 h 184"/>
                <a:gd name="T34" fmla="*/ 38 w 144"/>
                <a:gd name="T35" fmla="*/ 176 h 184"/>
                <a:gd name="T36" fmla="*/ 26 w 144"/>
                <a:gd name="T37" fmla="*/ 168 h 184"/>
                <a:gd name="T38" fmla="*/ 16 w 144"/>
                <a:gd name="T39" fmla="*/ 156 h 184"/>
                <a:gd name="T40" fmla="*/ 4 w 144"/>
                <a:gd name="T41" fmla="*/ 128 h 184"/>
                <a:gd name="T42" fmla="*/ 0 w 144"/>
                <a:gd name="T43" fmla="*/ 112 h 184"/>
                <a:gd name="T44" fmla="*/ 0 w 144"/>
                <a:gd name="T45" fmla="*/ 94 h 184"/>
                <a:gd name="T46" fmla="*/ 0 w 144"/>
                <a:gd name="T47" fmla="*/ 82 h 184"/>
                <a:gd name="T48" fmla="*/ 2 w 144"/>
                <a:gd name="T49" fmla="*/ 68 h 184"/>
                <a:gd name="T50" fmla="*/ 6 w 144"/>
                <a:gd name="T51" fmla="*/ 50 h 184"/>
                <a:gd name="T52" fmla="*/ 14 w 144"/>
                <a:gd name="T53" fmla="*/ 34 h 184"/>
                <a:gd name="T54" fmla="*/ 24 w 144"/>
                <a:gd name="T55" fmla="*/ 18 h 184"/>
                <a:gd name="T56" fmla="*/ 38 w 144"/>
                <a:gd name="T57" fmla="*/ 8 h 184"/>
                <a:gd name="T58" fmla="*/ 56 w 144"/>
                <a:gd name="T59" fmla="*/ 2 h 184"/>
                <a:gd name="T60" fmla="*/ 74 w 144"/>
                <a:gd name="T61" fmla="*/ 0 h 184"/>
                <a:gd name="T62" fmla="*/ 94 w 144"/>
                <a:gd name="T63" fmla="*/ 2 h 184"/>
                <a:gd name="T64" fmla="*/ 110 w 144"/>
                <a:gd name="T65" fmla="*/ 10 h 184"/>
                <a:gd name="T66" fmla="*/ 122 w 144"/>
                <a:gd name="T67" fmla="*/ 20 h 184"/>
                <a:gd name="T68" fmla="*/ 130 w 144"/>
                <a:gd name="T69" fmla="*/ 32 h 184"/>
                <a:gd name="T70" fmla="*/ 138 w 144"/>
                <a:gd name="T71" fmla="*/ 50 h 184"/>
                <a:gd name="T72" fmla="*/ 142 w 144"/>
                <a:gd name="T73" fmla="*/ 66 h 184"/>
                <a:gd name="T74" fmla="*/ 50 w 144"/>
                <a:gd name="T75" fmla="*/ 100 h 184"/>
                <a:gd name="T76" fmla="*/ 98 w 144"/>
                <a:gd name="T77" fmla="*/ 72 h 184"/>
                <a:gd name="T78" fmla="*/ 96 w 144"/>
                <a:gd name="T79" fmla="*/ 62 h 184"/>
                <a:gd name="T80" fmla="*/ 94 w 144"/>
                <a:gd name="T81" fmla="*/ 48 h 184"/>
                <a:gd name="T82" fmla="*/ 88 w 144"/>
                <a:gd name="T83" fmla="*/ 36 h 184"/>
                <a:gd name="T84" fmla="*/ 82 w 144"/>
                <a:gd name="T85" fmla="*/ 34 h 184"/>
                <a:gd name="T86" fmla="*/ 74 w 144"/>
                <a:gd name="T87" fmla="*/ 32 h 184"/>
                <a:gd name="T88" fmla="*/ 62 w 144"/>
                <a:gd name="T89" fmla="*/ 36 h 184"/>
                <a:gd name="T90" fmla="*/ 58 w 144"/>
                <a:gd name="T91" fmla="*/ 42 h 184"/>
                <a:gd name="T92" fmla="*/ 54 w 144"/>
                <a:gd name="T93" fmla="*/ 48 h 184"/>
                <a:gd name="T94" fmla="*/ 52 w 144"/>
                <a:gd name="T95" fmla="*/ 60 h 184"/>
                <a:gd name="T96" fmla="*/ 98 w 144"/>
                <a:gd name="T97" fmla="*/ 7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4" h="184">
                  <a:moveTo>
                    <a:pt x="50" y="100"/>
                  </a:moveTo>
                  <a:lnTo>
                    <a:pt x="50" y="100"/>
                  </a:lnTo>
                  <a:lnTo>
                    <a:pt x="52" y="118"/>
                  </a:lnTo>
                  <a:lnTo>
                    <a:pt x="52" y="118"/>
                  </a:lnTo>
                  <a:lnTo>
                    <a:pt x="54" y="134"/>
                  </a:lnTo>
                  <a:lnTo>
                    <a:pt x="54" y="134"/>
                  </a:lnTo>
                  <a:lnTo>
                    <a:pt x="56" y="140"/>
                  </a:lnTo>
                  <a:lnTo>
                    <a:pt x="60" y="146"/>
                  </a:lnTo>
                  <a:lnTo>
                    <a:pt x="60" y="146"/>
                  </a:lnTo>
                  <a:lnTo>
                    <a:pt x="66" y="148"/>
                  </a:lnTo>
                  <a:lnTo>
                    <a:pt x="74" y="150"/>
                  </a:lnTo>
                  <a:lnTo>
                    <a:pt x="74" y="150"/>
                  </a:lnTo>
                  <a:lnTo>
                    <a:pt x="82" y="148"/>
                  </a:lnTo>
                  <a:lnTo>
                    <a:pt x="88" y="146"/>
                  </a:lnTo>
                  <a:lnTo>
                    <a:pt x="88" y="146"/>
                  </a:lnTo>
                  <a:lnTo>
                    <a:pt x="94" y="138"/>
                  </a:lnTo>
                  <a:lnTo>
                    <a:pt x="94" y="138"/>
                  </a:lnTo>
                  <a:lnTo>
                    <a:pt x="98" y="128"/>
                  </a:lnTo>
                  <a:lnTo>
                    <a:pt x="98" y="128"/>
                  </a:lnTo>
                  <a:lnTo>
                    <a:pt x="100" y="120"/>
                  </a:lnTo>
                  <a:lnTo>
                    <a:pt x="144" y="122"/>
                  </a:lnTo>
                  <a:lnTo>
                    <a:pt x="144" y="122"/>
                  </a:lnTo>
                  <a:lnTo>
                    <a:pt x="140" y="138"/>
                  </a:lnTo>
                  <a:lnTo>
                    <a:pt x="140" y="138"/>
                  </a:lnTo>
                  <a:lnTo>
                    <a:pt x="136" y="148"/>
                  </a:lnTo>
                  <a:lnTo>
                    <a:pt x="128" y="158"/>
                  </a:lnTo>
                  <a:lnTo>
                    <a:pt x="128" y="158"/>
                  </a:lnTo>
                  <a:lnTo>
                    <a:pt x="120" y="168"/>
                  </a:lnTo>
                  <a:lnTo>
                    <a:pt x="108" y="176"/>
                  </a:lnTo>
                  <a:lnTo>
                    <a:pt x="108" y="176"/>
                  </a:lnTo>
                  <a:lnTo>
                    <a:pt x="100" y="180"/>
                  </a:lnTo>
                  <a:lnTo>
                    <a:pt x="92" y="182"/>
                  </a:lnTo>
                  <a:lnTo>
                    <a:pt x="74" y="184"/>
                  </a:lnTo>
                  <a:lnTo>
                    <a:pt x="74" y="184"/>
                  </a:lnTo>
                  <a:lnTo>
                    <a:pt x="54" y="182"/>
                  </a:lnTo>
                  <a:lnTo>
                    <a:pt x="38" y="176"/>
                  </a:lnTo>
                  <a:lnTo>
                    <a:pt x="38" y="176"/>
                  </a:lnTo>
                  <a:lnTo>
                    <a:pt x="26" y="168"/>
                  </a:lnTo>
                  <a:lnTo>
                    <a:pt x="16" y="156"/>
                  </a:lnTo>
                  <a:lnTo>
                    <a:pt x="16" y="156"/>
                  </a:lnTo>
                  <a:lnTo>
                    <a:pt x="8" y="144"/>
                  </a:lnTo>
                  <a:lnTo>
                    <a:pt x="4" y="128"/>
                  </a:lnTo>
                  <a:lnTo>
                    <a:pt x="4" y="128"/>
                  </a:lnTo>
                  <a:lnTo>
                    <a:pt x="0" y="112"/>
                  </a:lnTo>
                  <a:lnTo>
                    <a:pt x="0" y="94"/>
                  </a:lnTo>
                  <a:lnTo>
                    <a:pt x="0" y="94"/>
                  </a:lnTo>
                  <a:lnTo>
                    <a:pt x="0" y="82"/>
                  </a:lnTo>
                  <a:lnTo>
                    <a:pt x="0" y="82"/>
                  </a:lnTo>
                  <a:lnTo>
                    <a:pt x="2" y="68"/>
                  </a:lnTo>
                  <a:lnTo>
                    <a:pt x="2" y="68"/>
                  </a:lnTo>
                  <a:lnTo>
                    <a:pt x="6" y="50"/>
                  </a:lnTo>
                  <a:lnTo>
                    <a:pt x="6" y="50"/>
                  </a:lnTo>
                  <a:lnTo>
                    <a:pt x="14" y="34"/>
                  </a:lnTo>
                  <a:lnTo>
                    <a:pt x="14" y="34"/>
                  </a:lnTo>
                  <a:lnTo>
                    <a:pt x="18" y="26"/>
                  </a:lnTo>
                  <a:lnTo>
                    <a:pt x="24" y="18"/>
                  </a:lnTo>
                  <a:lnTo>
                    <a:pt x="30" y="12"/>
                  </a:lnTo>
                  <a:lnTo>
                    <a:pt x="38" y="8"/>
                  </a:lnTo>
                  <a:lnTo>
                    <a:pt x="38" y="8"/>
                  </a:lnTo>
                  <a:lnTo>
                    <a:pt x="56" y="2"/>
                  </a:lnTo>
                  <a:lnTo>
                    <a:pt x="74" y="0"/>
                  </a:lnTo>
                  <a:lnTo>
                    <a:pt x="74" y="0"/>
                  </a:lnTo>
                  <a:lnTo>
                    <a:pt x="84" y="0"/>
                  </a:lnTo>
                  <a:lnTo>
                    <a:pt x="94" y="2"/>
                  </a:lnTo>
                  <a:lnTo>
                    <a:pt x="94" y="2"/>
                  </a:lnTo>
                  <a:lnTo>
                    <a:pt x="110" y="10"/>
                  </a:lnTo>
                  <a:lnTo>
                    <a:pt x="110" y="10"/>
                  </a:lnTo>
                  <a:lnTo>
                    <a:pt x="122" y="20"/>
                  </a:lnTo>
                  <a:lnTo>
                    <a:pt x="122" y="20"/>
                  </a:lnTo>
                  <a:lnTo>
                    <a:pt x="130" y="32"/>
                  </a:lnTo>
                  <a:lnTo>
                    <a:pt x="130" y="32"/>
                  </a:lnTo>
                  <a:lnTo>
                    <a:pt x="138" y="50"/>
                  </a:lnTo>
                  <a:lnTo>
                    <a:pt x="142" y="66"/>
                  </a:lnTo>
                  <a:lnTo>
                    <a:pt x="142" y="66"/>
                  </a:lnTo>
                  <a:lnTo>
                    <a:pt x="144" y="100"/>
                  </a:lnTo>
                  <a:lnTo>
                    <a:pt x="50" y="100"/>
                  </a:lnTo>
                  <a:close/>
                  <a:moveTo>
                    <a:pt x="98" y="72"/>
                  </a:moveTo>
                  <a:lnTo>
                    <a:pt x="98" y="72"/>
                  </a:lnTo>
                  <a:lnTo>
                    <a:pt x="96" y="62"/>
                  </a:lnTo>
                  <a:lnTo>
                    <a:pt x="96" y="62"/>
                  </a:lnTo>
                  <a:lnTo>
                    <a:pt x="94" y="48"/>
                  </a:lnTo>
                  <a:lnTo>
                    <a:pt x="94" y="48"/>
                  </a:lnTo>
                  <a:lnTo>
                    <a:pt x="92" y="42"/>
                  </a:lnTo>
                  <a:lnTo>
                    <a:pt x="88" y="36"/>
                  </a:lnTo>
                  <a:lnTo>
                    <a:pt x="88" y="36"/>
                  </a:lnTo>
                  <a:lnTo>
                    <a:pt x="82" y="34"/>
                  </a:lnTo>
                  <a:lnTo>
                    <a:pt x="74" y="32"/>
                  </a:lnTo>
                  <a:lnTo>
                    <a:pt x="74" y="32"/>
                  </a:lnTo>
                  <a:lnTo>
                    <a:pt x="66" y="34"/>
                  </a:lnTo>
                  <a:lnTo>
                    <a:pt x="62" y="36"/>
                  </a:lnTo>
                  <a:lnTo>
                    <a:pt x="62" y="36"/>
                  </a:lnTo>
                  <a:lnTo>
                    <a:pt x="58" y="42"/>
                  </a:lnTo>
                  <a:lnTo>
                    <a:pt x="54" y="48"/>
                  </a:lnTo>
                  <a:lnTo>
                    <a:pt x="54" y="48"/>
                  </a:lnTo>
                  <a:lnTo>
                    <a:pt x="52" y="60"/>
                  </a:lnTo>
                  <a:lnTo>
                    <a:pt x="52" y="60"/>
                  </a:lnTo>
                  <a:lnTo>
                    <a:pt x="52" y="72"/>
                  </a:lnTo>
                  <a:lnTo>
                    <a:pt x="98" y="72"/>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69" name="Rectangle 157"/>
            <p:cNvSpPr>
              <a:spLocks noChangeArrowheads="1"/>
            </p:cNvSpPr>
            <p:nvPr/>
          </p:nvSpPr>
          <p:spPr bwMode="auto">
            <a:xfrm>
              <a:off x="3619498" y="4102102"/>
              <a:ext cx="76200" cy="82549"/>
            </a:xfrm>
            <a:prstGeom prst="rect">
              <a:avLst/>
            </a:prstGeom>
            <a:solidFill>
              <a:srgbClr val="ED1C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0" name="Freeform 158"/>
            <p:cNvSpPr>
              <a:spLocks noEditPoints="1"/>
            </p:cNvSpPr>
            <p:nvPr/>
          </p:nvSpPr>
          <p:spPr bwMode="auto">
            <a:xfrm>
              <a:off x="3771899" y="3806826"/>
              <a:ext cx="250823" cy="377825"/>
            </a:xfrm>
            <a:custGeom>
              <a:avLst/>
              <a:gdLst>
                <a:gd name="T0" fmla="*/ 70 w 158"/>
                <a:gd name="T1" fmla="*/ 0 h 238"/>
                <a:gd name="T2" fmla="*/ 88 w 158"/>
                <a:gd name="T3" fmla="*/ 0 h 238"/>
                <a:gd name="T4" fmla="*/ 106 w 158"/>
                <a:gd name="T5" fmla="*/ 2 h 238"/>
                <a:gd name="T6" fmla="*/ 124 w 158"/>
                <a:gd name="T7" fmla="*/ 6 h 238"/>
                <a:gd name="T8" fmla="*/ 132 w 158"/>
                <a:gd name="T9" fmla="*/ 12 h 238"/>
                <a:gd name="T10" fmla="*/ 138 w 158"/>
                <a:gd name="T11" fmla="*/ 18 h 238"/>
                <a:gd name="T12" fmla="*/ 148 w 158"/>
                <a:gd name="T13" fmla="*/ 32 h 238"/>
                <a:gd name="T14" fmla="*/ 154 w 158"/>
                <a:gd name="T15" fmla="*/ 46 h 238"/>
                <a:gd name="T16" fmla="*/ 158 w 158"/>
                <a:gd name="T17" fmla="*/ 60 h 238"/>
                <a:gd name="T18" fmla="*/ 158 w 158"/>
                <a:gd name="T19" fmla="*/ 74 h 238"/>
                <a:gd name="T20" fmla="*/ 154 w 158"/>
                <a:gd name="T21" fmla="*/ 108 h 238"/>
                <a:gd name="T22" fmla="*/ 150 w 158"/>
                <a:gd name="T23" fmla="*/ 116 h 238"/>
                <a:gd name="T24" fmla="*/ 140 w 158"/>
                <a:gd name="T25" fmla="*/ 130 h 238"/>
                <a:gd name="T26" fmla="*/ 134 w 158"/>
                <a:gd name="T27" fmla="*/ 136 h 238"/>
                <a:gd name="T28" fmla="*/ 118 w 158"/>
                <a:gd name="T29" fmla="*/ 144 h 238"/>
                <a:gd name="T30" fmla="*/ 102 w 158"/>
                <a:gd name="T31" fmla="*/ 148 h 238"/>
                <a:gd name="T32" fmla="*/ 84 w 158"/>
                <a:gd name="T33" fmla="*/ 150 h 238"/>
                <a:gd name="T34" fmla="*/ 72 w 158"/>
                <a:gd name="T35" fmla="*/ 150 h 238"/>
                <a:gd name="T36" fmla="*/ 52 w 158"/>
                <a:gd name="T37" fmla="*/ 238 h 238"/>
                <a:gd name="T38" fmla="*/ 0 w 158"/>
                <a:gd name="T39" fmla="*/ 0 h 238"/>
                <a:gd name="T40" fmla="*/ 52 w 158"/>
                <a:gd name="T41" fmla="*/ 38 h 238"/>
                <a:gd name="T42" fmla="*/ 70 w 158"/>
                <a:gd name="T43" fmla="*/ 108 h 238"/>
                <a:gd name="T44" fmla="*/ 82 w 158"/>
                <a:gd name="T45" fmla="*/ 108 h 238"/>
                <a:gd name="T46" fmla="*/ 88 w 158"/>
                <a:gd name="T47" fmla="*/ 106 h 238"/>
                <a:gd name="T48" fmla="*/ 94 w 158"/>
                <a:gd name="T49" fmla="*/ 102 h 238"/>
                <a:gd name="T50" fmla="*/ 100 w 158"/>
                <a:gd name="T51" fmla="*/ 92 h 238"/>
                <a:gd name="T52" fmla="*/ 102 w 158"/>
                <a:gd name="T53" fmla="*/ 84 h 238"/>
                <a:gd name="T54" fmla="*/ 104 w 158"/>
                <a:gd name="T55" fmla="*/ 72 h 238"/>
                <a:gd name="T56" fmla="*/ 100 w 158"/>
                <a:gd name="T57" fmla="*/ 52 h 238"/>
                <a:gd name="T58" fmla="*/ 96 w 158"/>
                <a:gd name="T59" fmla="*/ 46 h 238"/>
                <a:gd name="T60" fmla="*/ 90 w 158"/>
                <a:gd name="T61" fmla="*/ 42 h 238"/>
                <a:gd name="T62" fmla="*/ 80 w 158"/>
                <a:gd name="T63" fmla="*/ 38 h 238"/>
                <a:gd name="T64" fmla="*/ 70 w 158"/>
                <a:gd name="T65" fmla="*/ 38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8" h="238">
                  <a:moveTo>
                    <a:pt x="70" y="0"/>
                  </a:moveTo>
                  <a:lnTo>
                    <a:pt x="70" y="0"/>
                  </a:lnTo>
                  <a:lnTo>
                    <a:pt x="88" y="0"/>
                  </a:lnTo>
                  <a:lnTo>
                    <a:pt x="88" y="0"/>
                  </a:lnTo>
                  <a:lnTo>
                    <a:pt x="106" y="2"/>
                  </a:lnTo>
                  <a:lnTo>
                    <a:pt x="106" y="2"/>
                  </a:lnTo>
                  <a:lnTo>
                    <a:pt x="116" y="4"/>
                  </a:lnTo>
                  <a:lnTo>
                    <a:pt x="124" y="6"/>
                  </a:lnTo>
                  <a:lnTo>
                    <a:pt x="124" y="6"/>
                  </a:lnTo>
                  <a:lnTo>
                    <a:pt x="132" y="12"/>
                  </a:lnTo>
                  <a:lnTo>
                    <a:pt x="138" y="18"/>
                  </a:lnTo>
                  <a:lnTo>
                    <a:pt x="138" y="18"/>
                  </a:lnTo>
                  <a:lnTo>
                    <a:pt x="148" y="32"/>
                  </a:lnTo>
                  <a:lnTo>
                    <a:pt x="148" y="32"/>
                  </a:lnTo>
                  <a:lnTo>
                    <a:pt x="154" y="46"/>
                  </a:lnTo>
                  <a:lnTo>
                    <a:pt x="154" y="46"/>
                  </a:lnTo>
                  <a:lnTo>
                    <a:pt x="158" y="60"/>
                  </a:lnTo>
                  <a:lnTo>
                    <a:pt x="158" y="60"/>
                  </a:lnTo>
                  <a:lnTo>
                    <a:pt x="158" y="74"/>
                  </a:lnTo>
                  <a:lnTo>
                    <a:pt x="158" y="74"/>
                  </a:lnTo>
                  <a:lnTo>
                    <a:pt x="158" y="92"/>
                  </a:lnTo>
                  <a:lnTo>
                    <a:pt x="154" y="108"/>
                  </a:lnTo>
                  <a:lnTo>
                    <a:pt x="154" y="108"/>
                  </a:lnTo>
                  <a:lnTo>
                    <a:pt x="150" y="116"/>
                  </a:lnTo>
                  <a:lnTo>
                    <a:pt x="146" y="124"/>
                  </a:lnTo>
                  <a:lnTo>
                    <a:pt x="140" y="130"/>
                  </a:lnTo>
                  <a:lnTo>
                    <a:pt x="134" y="136"/>
                  </a:lnTo>
                  <a:lnTo>
                    <a:pt x="134" y="136"/>
                  </a:lnTo>
                  <a:lnTo>
                    <a:pt x="126" y="140"/>
                  </a:lnTo>
                  <a:lnTo>
                    <a:pt x="118" y="144"/>
                  </a:lnTo>
                  <a:lnTo>
                    <a:pt x="118" y="144"/>
                  </a:lnTo>
                  <a:lnTo>
                    <a:pt x="102" y="148"/>
                  </a:lnTo>
                  <a:lnTo>
                    <a:pt x="102" y="148"/>
                  </a:lnTo>
                  <a:lnTo>
                    <a:pt x="84" y="150"/>
                  </a:lnTo>
                  <a:lnTo>
                    <a:pt x="84" y="150"/>
                  </a:lnTo>
                  <a:lnTo>
                    <a:pt x="72" y="150"/>
                  </a:lnTo>
                  <a:lnTo>
                    <a:pt x="52" y="150"/>
                  </a:lnTo>
                  <a:lnTo>
                    <a:pt x="52" y="238"/>
                  </a:lnTo>
                  <a:lnTo>
                    <a:pt x="0" y="238"/>
                  </a:lnTo>
                  <a:lnTo>
                    <a:pt x="0" y="0"/>
                  </a:lnTo>
                  <a:lnTo>
                    <a:pt x="70" y="0"/>
                  </a:lnTo>
                  <a:close/>
                  <a:moveTo>
                    <a:pt x="52" y="38"/>
                  </a:moveTo>
                  <a:lnTo>
                    <a:pt x="52" y="108"/>
                  </a:lnTo>
                  <a:lnTo>
                    <a:pt x="70" y="108"/>
                  </a:lnTo>
                  <a:lnTo>
                    <a:pt x="70" y="108"/>
                  </a:lnTo>
                  <a:lnTo>
                    <a:pt x="82" y="108"/>
                  </a:lnTo>
                  <a:lnTo>
                    <a:pt x="82" y="108"/>
                  </a:lnTo>
                  <a:lnTo>
                    <a:pt x="88" y="106"/>
                  </a:lnTo>
                  <a:lnTo>
                    <a:pt x="94" y="102"/>
                  </a:lnTo>
                  <a:lnTo>
                    <a:pt x="94" y="102"/>
                  </a:lnTo>
                  <a:lnTo>
                    <a:pt x="98" y="98"/>
                  </a:lnTo>
                  <a:lnTo>
                    <a:pt x="100" y="92"/>
                  </a:lnTo>
                  <a:lnTo>
                    <a:pt x="100" y="92"/>
                  </a:lnTo>
                  <a:lnTo>
                    <a:pt x="102" y="84"/>
                  </a:lnTo>
                  <a:lnTo>
                    <a:pt x="104" y="72"/>
                  </a:lnTo>
                  <a:lnTo>
                    <a:pt x="104" y="72"/>
                  </a:lnTo>
                  <a:lnTo>
                    <a:pt x="102" y="62"/>
                  </a:lnTo>
                  <a:lnTo>
                    <a:pt x="100" y="52"/>
                  </a:lnTo>
                  <a:lnTo>
                    <a:pt x="100" y="52"/>
                  </a:lnTo>
                  <a:lnTo>
                    <a:pt x="96" y="46"/>
                  </a:lnTo>
                  <a:lnTo>
                    <a:pt x="90" y="42"/>
                  </a:lnTo>
                  <a:lnTo>
                    <a:pt x="90" y="42"/>
                  </a:lnTo>
                  <a:lnTo>
                    <a:pt x="86" y="40"/>
                  </a:lnTo>
                  <a:lnTo>
                    <a:pt x="80" y="38"/>
                  </a:lnTo>
                  <a:lnTo>
                    <a:pt x="80" y="38"/>
                  </a:lnTo>
                  <a:lnTo>
                    <a:pt x="70" y="38"/>
                  </a:lnTo>
                  <a:lnTo>
                    <a:pt x="52" y="38"/>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1" name="Freeform 159"/>
            <p:cNvSpPr>
              <a:spLocks/>
            </p:cNvSpPr>
            <p:nvPr/>
          </p:nvSpPr>
          <p:spPr bwMode="auto">
            <a:xfrm>
              <a:off x="4064000" y="3898901"/>
              <a:ext cx="149226" cy="285750"/>
            </a:xfrm>
            <a:custGeom>
              <a:avLst/>
              <a:gdLst>
                <a:gd name="T0" fmla="*/ 44 w 94"/>
                <a:gd name="T1" fmla="*/ 4 h 180"/>
                <a:gd name="T2" fmla="*/ 44 w 94"/>
                <a:gd name="T3" fmla="*/ 46 h 180"/>
                <a:gd name="T4" fmla="*/ 44 w 94"/>
                <a:gd name="T5" fmla="*/ 46 h 180"/>
                <a:gd name="T6" fmla="*/ 48 w 94"/>
                <a:gd name="T7" fmla="*/ 32 h 180"/>
                <a:gd name="T8" fmla="*/ 48 w 94"/>
                <a:gd name="T9" fmla="*/ 32 h 180"/>
                <a:gd name="T10" fmla="*/ 54 w 94"/>
                <a:gd name="T11" fmla="*/ 18 h 180"/>
                <a:gd name="T12" fmla="*/ 54 w 94"/>
                <a:gd name="T13" fmla="*/ 18 h 180"/>
                <a:gd name="T14" fmla="*/ 60 w 94"/>
                <a:gd name="T15" fmla="*/ 12 h 180"/>
                <a:gd name="T16" fmla="*/ 66 w 94"/>
                <a:gd name="T17" fmla="*/ 6 h 180"/>
                <a:gd name="T18" fmla="*/ 66 w 94"/>
                <a:gd name="T19" fmla="*/ 6 h 180"/>
                <a:gd name="T20" fmla="*/ 74 w 94"/>
                <a:gd name="T21" fmla="*/ 2 h 180"/>
                <a:gd name="T22" fmla="*/ 84 w 94"/>
                <a:gd name="T23" fmla="*/ 0 h 180"/>
                <a:gd name="T24" fmla="*/ 84 w 94"/>
                <a:gd name="T25" fmla="*/ 0 h 180"/>
                <a:gd name="T26" fmla="*/ 94 w 94"/>
                <a:gd name="T27" fmla="*/ 2 h 180"/>
                <a:gd name="T28" fmla="*/ 94 w 94"/>
                <a:gd name="T29" fmla="*/ 50 h 180"/>
                <a:gd name="T30" fmla="*/ 94 w 94"/>
                <a:gd name="T31" fmla="*/ 50 h 180"/>
                <a:gd name="T32" fmla="*/ 88 w 94"/>
                <a:gd name="T33" fmla="*/ 50 h 180"/>
                <a:gd name="T34" fmla="*/ 88 w 94"/>
                <a:gd name="T35" fmla="*/ 50 h 180"/>
                <a:gd name="T36" fmla="*/ 86 w 94"/>
                <a:gd name="T37" fmla="*/ 50 h 180"/>
                <a:gd name="T38" fmla="*/ 86 w 94"/>
                <a:gd name="T39" fmla="*/ 50 h 180"/>
                <a:gd name="T40" fmla="*/ 74 w 94"/>
                <a:gd name="T41" fmla="*/ 50 h 180"/>
                <a:gd name="T42" fmla="*/ 64 w 94"/>
                <a:gd name="T43" fmla="*/ 56 h 180"/>
                <a:gd name="T44" fmla="*/ 64 w 94"/>
                <a:gd name="T45" fmla="*/ 56 h 180"/>
                <a:gd name="T46" fmla="*/ 58 w 94"/>
                <a:gd name="T47" fmla="*/ 64 h 180"/>
                <a:gd name="T48" fmla="*/ 54 w 94"/>
                <a:gd name="T49" fmla="*/ 72 h 180"/>
                <a:gd name="T50" fmla="*/ 54 w 94"/>
                <a:gd name="T51" fmla="*/ 72 h 180"/>
                <a:gd name="T52" fmla="*/ 50 w 94"/>
                <a:gd name="T53" fmla="*/ 80 h 180"/>
                <a:gd name="T54" fmla="*/ 50 w 94"/>
                <a:gd name="T55" fmla="*/ 90 h 180"/>
                <a:gd name="T56" fmla="*/ 50 w 94"/>
                <a:gd name="T57" fmla="*/ 90 h 180"/>
                <a:gd name="T58" fmla="*/ 48 w 94"/>
                <a:gd name="T59" fmla="*/ 104 h 180"/>
                <a:gd name="T60" fmla="*/ 48 w 94"/>
                <a:gd name="T61" fmla="*/ 180 h 180"/>
                <a:gd name="T62" fmla="*/ 0 w 94"/>
                <a:gd name="T63" fmla="*/ 180 h 180"/>
                <a:gd name="T64" fmla="*/ 0 w 94"/>
                <a:gd name="T65" fmla="*/ 4 h 180"/>
                <a:gd name="T66" fmla="*/ 44 w 94"/>
                <a:gd name="T67" fmla="*/ 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4" h="180">
                  <a:moveTo>
                    <a:pt x="44" y="4"/>
                  </a:moveTo>
                  <a:lnTo>
                    <a:pt x="44" y="46"/>
                  </a:lnTo>
                  <a:lnTo>
                    <a:pt x="44" y="46"/>
                  </a:lnTo>
                  <a:lnTo>
                    <a:pt x="48" y="32"/>
                  </a:lnTo>
                  <a:lnTo>
                    <a:pt x="48" y="32"/>
                  </a:lnTo>
                  <a:lnTo>
                    <a:pt x="54" y="18"/>
                  </a:lnTo>
                  <a:lnTo>
                    <a:pt x="54" y="18"/>
                  </a:lnTo>
                  <a:lnTo>
                    <a:pt x="60" y="12"/>
                  </a:lnTo>
                  <a:lnTo>
                    <a:pt x="66" y="6"/>
                  </a:lnTo>
                  <a:lnTo>
                    <a:pt x="66" y="6"/>
                  </a:lnTo>
                  <a:lnTo>
                    <a:pt x="74" y="2"/>
                  </a:lnTo>
                  <a:lnTo>
                    <a:pt x="84" y="0"/>
                  </a:lnTo>
                  <a:lnTo>
                    <a:pt x="84" y="0"/>
                  </a:lnTo>
                  <a:lnTo>
                    <a:pt x="94" y="2"/>
                  </a:lnTo>
                  <a:lnTo>
                    <a:pt x="94" y="50"/>
                  </a:lnTo>
                  <a:lnTo>
                    <a:pt x="94" y="50"/>
                  </a:lnTo>
                  <a:lnTo>
                    <a:pt x="88" y="50"/>
                  </a:lnTo>
                  <a:lnTo>
                    <a:pt x="88" y="50"/>
                  </a:lnTo>
                  <a:lnTo>
                    <a:pt x="86" y="50"/>
                  </a:lnTo>
                  <a:lnTo>
                    <a:pt x="86" y="50"/>
                  </a:lnTo>
                  <a:lnTo>
                    <a:pt x="74" y="50"/>
                  </a:lnTo>
                  <a:lnTo>
                    <a:pt x="64" y="56"/>
                  </a:lnTo>
                  <a:lnTo>
                    <a:pt x="64" y="56"/>
                  </a:lnTo>
                  <a:lnTo>
                    <a:pt x="58" y="64"/>
                  </a:lnTo>
                  <a:lnTo>
                    <a:pt x="54" y="72"/>
                  </a:lnTo>
                  <a:lnTo>
                    <a:pt x="54" y="72"/>
                  </a:lnTo>
                  <a:lnTo>
                    <a:pt x="50" y="80"/>
                  </a:lnTo>
                  <a:lnTo>
                    <a:pt x="50" y="90"/>
                  </a:lnTo>
                  <a:lnTo>
                    <a:pt x="50" y="90"/>
                  </a:lnTo>
                  <a:lnTo>
                    <a:pt x="48" y="104"/>
                  </a:lnTo>
                  <a:lnTo>
                    <a:pt x="48" y="180"/>
                  </a:lnTo>
                  <a:lnTo>
                    <a:pt x="0" y="180"/>
                  </a:lnTo>
                  <a:lnTo>
                    <a:pt x="0" y="4"/>
                  </a:lnTo>
                  <a:lnTo>
                    <a:pt x="44" y="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2" name="Freeform 160"/>
            <p:cNvSpPr>
              <a:spLocks noEditPoints="1"/>
            </p:cNvSpPr>
            <p:nvPr/>
          </p:nvSpPr>
          <p:spPr bwMode="auto">
            <a:xfrm>
              <a:off x="4232277" y="3898901"/>
              <a:ext cx="228601" cy="292099"/>
            </a:xfrm>
            <a:custGeom>
              <a:avLst/>
              <a:gdLst>
                <a:gd name="T0" fmla="*/ 52 w 144"/>
                <a:gd name="T1" fmla="*/ 100 h 184"/>
                <a:gd name="T2" fmla="*/ 52 w 144"/>
                <a:gd name="T3" fmla="*/ 118 h 184"/>
                <a:gd name="T4" fmla="*/ 54 w 144"/>
                <a:gd name="T5" fmla="*/ 134 h 184"/>
                <a:gd name="T6" fmla="*/ 60 w 144"/>
                <a:gd name="T7" fmla="*/ 146 h 184"/>
                <a:gd name="T8" fmla="*/ 66 w 144"/>
                <a:gd name="T9" fmla="*/ 148 h 184"/>
                <a:gd name="T10" fmla="*/ 76 w 144"/>
                <a:gd name="T11" fmla="*/ 150 h 184"/>
                <a:gd name="T12" fmla="*/ 88 w 144"/>
                <a:gd name="T13" fmla="*/ 146 h 184"/>
                <a:gd name="T14" fmla="*/ 96 w 144"/>
                <a:gd name="T15" fmla="*/ 138 h 184"/>
                <a:gd name="T16" fmla="*/ 98 w 144"/>
                <a:gd name="T17" fmla="*/ 128 h 184"/>
                <a:gd name="T18" fmla="*/ 100 w 144"/>
                <a:gd name="T19" fmla="*/ 120 h 184"/>
                <a:gd name="T20" fmla="*/ 144 w 144"/>
                <a:gd name="T21" fmla="*/ 122 h 184"/>
                <a:gd name="T22" fmla="*/ 140 w 144"/>
                <a:gd name="T23" fmla="*/ 138 h 184"/>
                <a:gd name="T24" fmla="*/ 130 w 144"/>
                <a:gd name="T25" fmla="*/ 158 h 184"/>
                <a:gd name="T26" fmla="*/ 120 w 144"/>
                <a:gd name="T27" fmla="*/ 168 h 184"/>
                <a:gd name="T28" fmla="*/ 108 w 144"/>
                <a:gd name="T29" fmla="*/ 176 h 184"/>
                <a:gd name="T30" fmla="*/ 94 w 144"/>
                <a:gd name="T31" fmla="*/ 182 h 184"/>
                <a:gd name="T32" fmla="*/ 74 w 144"/>
                <a:gd name="T33" fmla="*/ 184 h 184"/>
                <a:gd name="T34" fmla="*/ 40 w 144"/>
                <a:gd name="T35" fmla="*/ 176 h 184"/>
                <a:gd name="T36" fmla="*/ 28 w 144"/>
                <a:gd name="T37" fmla="*/ 168 h 184"/>
                <a:gd name="T38" fmla="*/ 18 w 144"/>
                <a:gd name="T39" fmla="*/ 156 h 184"/>
                <a:gd name="T40" fmla="*/ 4 w 144"/>
                <a:gd name="T41" fmla="*/ 128 h 184"/>
                <a:gd name="T42" fmla="*/ 2 w 144"/>
                <a:gd name="T43" fmla="*/ 112 h 184"/>
                <a:gd name="T44" fmla="*/ 0 w 144"/>
                <a:gd name="T45" fmla="*/ 94 h 184"/>
                <a:gd name="T46" fmla="*/ 0 w 144"/>
                <a:gd name="T47" fmla="*/ 82 h 184"/>
                <a:gd name="T48" fmla="*/ 2 w 144"/>
                <a:gd name="T49" fmla="*/ 68 h 184"/>
                <a:gd name="T50" fmla="*/ 6 w 144"/>
                <a:gd name="T51" fmla="*/ 50 h 184"/>
                <a:gd name="T52" fmla="*/ 14 w 144"/>
                <a:gd name="T53" fmla="*/ 34 h 184"/>
                <a:gd name="T54" fmla="*/ 24 w 144"/>
                <a:gd name="T55" fmla="*/ 18 h 184"/>
                <a:gd name="T56" fmla="*/ 40 w 144"/>
                <a:gd name="T57" fmla="*/ 8 h 184"/>
                <a:gd name="T58" fmla="*/ 56 w 144"/>
                <a:gd name="T59" fmla="*/ 2 h 184"/>
                <a:gd name="T60" fmla="*/ 74 w 144"/>
                <a:gd name="T61" fmla="*/ 0 h 184"/>
                <a:gd name="T62" fmla="*/ 94 w 144"/>
                <a:gd name="T63" fmla="*/ 2 h 184"/>
                <a:gd name="T64" fmla="*/ 112 w 144"/>
                <a:gd name="T65" fmla="*/ 10 h 184"/>
                <a:gd name="T66" fmla="*/ 124 w 144"/>
                <a:gd name="T67" fmla="*/ 20 h 184"/>
                <a:gd name="T68" fmla="*/ 132 w 144"/>
                <a:gd name="T69" fmla="*/ 32 h 184"/>
                <a:gd name="T70" fmla="*/ 138 w 144"/>
                <a:gd name="T71" fmla="*/ 50 h 184"/>
                <a:gd name="T72" fmla="*/ 142 w 144"/>
                <a:gd name="T73" fmla="*/ 66 h 184"/>
                <a:gd name="T74" fmla="*/ 52 w 144"/>
                <a:gd name="T75" fmla="*/ 100 h 184"/>
                <a:gd name="T76" fmla="*/ 98 w 144"/>
                <a:gd name="T77" fmla="*/ 72 h 184"/>
                <a:gd name="T78" fmla="*/ 98 w 144"/>
                <a:gd name="T79" fmla="*/ 62 h 184"/>
                <a:gd name="T80" fmla="*/ 96 w 144"/>
                <a:gd name="T81" fmla="*/ 48 h 184"/>
                <a:gd name="T82" fmla="*/ 88 w 144"/>
                <a:gd name="T83" fmla="*/ 36 h 184"/>
                <a:gd name="T84" fmla="*/ 82 w 144"/>
                <a:gd name="T85" fmla="*/ 34 h 184"/>
                <a:gd name="T86" fmla="*/ 74 w 144"/>
                <a:gd name="T87" fmla="*/ 32 h 184"/>
                <a:gd name="T88" fmla="*/ 62 w 144"/>
                <a:gd name="T89" fmla="*/ 36 h 184"/>
                <a:gd name="T90" fmla="*/ 58 w 144"/>
                <a:gd name="T91" fmla="*/ 42 h 184"/>
                <a:gd name="T92" fmla="*/ 56 w 144"/>
                <a:gd name="T93" fmla="*/ 48 h 184"/>
                <a:gd name="T94" fmla="*/ 52 w 144"/>
                <a:gd name="T95" fmla="*/ 60 h 184"/>
                <a:gd name="T96" fmla="*/ 98 w 144"/>
                <a:gd name="T97" fmla="*/ 7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4" h="184">
                  <a:moveTo>
                    <a:pt x="52" y="100"/>
                  </a:moveTo>
                  <a:lnTo>
                    <a:pt x="52" y="100"/>
                  </a:lnTo>
                  <a:lnTo>
                    <a:pt x="52" y="118"/>
                  </a:lnTo>
                  <a:lnTo>
                    <a:pt x="52" y="118"/>
                  </a:lnTo>
                  <a:lnTo>
                    <a:pt x="54" y="134"/>
                  </a:lnTo>
                  <a:lnTo>
                    <a:pt x="54" y="134"/>
                  </a:lnTo>
                  <a:lnTo>
                    <a:pt x="56" y="140"/>
                  </a:lnTo>
                  <a:lnTo>
                    <a:pt x="60" y="146"/>
                  </a:lnTo>
                  <a:lnTo>
                    <a:pt x="60" y="146"/>
                  </a:lnTo>
                  <a:lnTo>
                    <a:pt x="66" y="148"/>
                  </a:lnTo>
                  <a:lnTo>
                    <a:pt x="76" y="150"/>
                  </a:lnTo>
                  <a:lnTo>
                    <a:pt x="76" y="150"/>
                  </a:lnTo>
                  <a:lnTo>
                    <a:pt x="82" y="148"/>
                  </a:lnTo>
                  <a:lnTo>
                    <a:pt x="88" y="146"/>
                  </a:lnTo>
                  <a:lnTo>
                    <a:pt x="88" y="146"/>
                  </a:lnTo>
                  <a:lnTo>
                    <a:pt x="96" y="138"/>
                  </a:lnTo>
                  <a:lnTo>
                    <a:pt x="96" y="138"/>
                  </a:lnTo>
                  <a:lnTo>
                    <a:pt x="98" y="128"/>
                  </a:lnTo>
                  <a:lnTo>
                    <a:pt x="98" y="128"/>
                  </a:lnTo>
                  <a:lnTo>
                    <a:pt x="100" y="120"/>
                  </a:lnTo>
                  <a:lnTo>
                    <a:pt x="144" y="122"/>
                  </a:lnTo>
                  <a:lnTo>
                    <a:pt x="144" y="122"/>
                  </a:lnTo>
                  <a:lnTo>
                    <a:pt x="140" y="138"/>
                  </a:lnTo>
                  <a:lnTo>
                    <a:pt x="140" y="138"/>
                  </a:lnTo>
                  <a:lnTo>
                    <a:pt x="136" y="148"/>
                  </a:lnTo>
                  <a:lnTo>
                    <a:pt x="130" y="158"/>
                  </a:lnTo>
                  <a:lnTo>
                    <a:pt x="130" y="158"/>
                  </a:lnTo>
                  <a:lnTo>
                    <a:pt x="120" y="168"/>
                  </a:lnTo>
                  <a:lnTo>
                    <a:pt x="108" y="176"/>
                  </a:lnTo>
                  <a:lnTo>
                    <a:pt x="108" y="176"/>
                  </a:lnTo>
                  <a:lnTo>
                    <a:pt x="102" y="180"/>
                  </a:lnTo>
                  <a:lnTo>
                    <a:pt x="94" y="182"/>
                  </a:lnTo>
                  <a:lnTo>
                    <a:pt x="74" y="184"/>
                  </a:lnTo>
                  <a:lnTo>
                    <a:pt x="74" y="184"/>
                  </a:lnTo>
                  <a:lnTo>
                    <a:pt x="56" y="182"/>
                  </a:lnTo>
                  <a:lnTo>
                    <a:pt x="40" y="176"/>
                  </a:lnTo>
                  <a:lnTo>
                    <a:pt x="40" y="176"/>
                  </a:lnTo>
                  <a:lnTo>
                    <a:pt x="28" y="168"/>
                  </a:lnTo>
                  <a:lnTo>
                    <a:pt x="18" y="156"/>
                  </a:lnTo>
                  <a:lnTo>
                    <a:pt x="18" y="156"/>
                  </a:lnTo>
                  <a:lnTo>
                    <a:pt x="10" y="144"/>
                  </a:lnTo>
                  <a:lnTo>
                    <a:pt x="4" y="128"/>
                  </a:lnTo>
                  <a:lnTo>
                    <a:pt x="4" y="128"/>
                  </a:lnTo>
                  <a:lnTo>
                    <a:pt x="2" y="112"/>
                  </a:lnTo>
                  <a:lnTo>
                    <a:pt x="0" y="94"/>
                  </a:lnTo>
                  <a:lnTo>
                    <a:pt x="0" y="94"/>
                  </a:lnTo>
                  <a:lnTo>
                    <a:pt x="0" y="82"/>
                  </a:lnTo>
                  <a:lnTo>
                    <a:pt x="0" y="82"/>
                  </a:lnTo>
                  <a:lnTo>
                    <a:pt x="2" y="68"/>
                  </a:lnTo>
                  <a:lnTo>
                    <a:pt x="2" y="68"/>
                  </a:lnTo>
                  <a:lnTo>
                    <a:pt x="6" y="50"/>
                  </a:lnTo>
                  <a:lnTo>
                    <a:pt x="6" y="50"/>
                  </a:lnTo>
                  <a:lnTo>
                    <a:pt x="14" y="34"/>
                  </a:lnTo>
                  <a:lnTo>
                    <a:pt x="14" y="34"/>
                  </a:lnTo>
                  <a:lnTo>
                    <a:pt x="18" y="26"/>
                  </a:lnTo>
                  <a:lnTo>
                    <a:pt x="24" y="18"/>
                  </a:lnTo>
                  <a:lnTo>
                    <a:pt x="32" y="12"/>
                  </a:lnTo>
                  <a:lnTo>
                    <a:pt x="40" y="8"/>
                  </a:lnTo>
                  <a:lnTo>
                    <a:pt x="40" y="8"/>
                  </a:lnTo>
                  <a:lnTo>
                    <a:pt x="56" y="2"/>
                  </a:lnTo>
                  <a:lnTo>
                    <a:pt x="74" y="0"/>
                  </a:lnTo>
                  <a:lnTo>
                    <a:pt x="74" y="0"/>
                  </a:lnTo>
                  <a:lnTo>
                    <a:pt x="84" y="0"/>
                  </a:lnTo>
                  <a:lnTo>
                    <a:pt x="94" y="2"/>
                  </a:lnTo>
                  <a:lnTo>
                    <a:pt x="94" y="2"/>
                  </a:lnTo>
                  <a:lnTo>
                    <a:pt x="112" y="10"/>
                  </a:lnTo>
                  <a:lnTo>
                    <a:pt x="112" y="10"/>
                  </a:lnTo>
                  <a:lnTo>
                    <a:pt x="124" y="20"/>
                  </a:lnTo>
                  <a:lnTo>
                    <a:pt x="124" y="20"/>
                  </a:lnTo>
                  <a:lnTo>
                    <a:pt x="132" y="32"/>
                  </a:lnTo>
                  <a:lnTo>
                    <a:pt x="132" y="32"/>
                  </a:lnTo>
                  <a:lnTo>
                    <a:pt x="138" y="50"/>
                  </a:lnTo>
                  <a:lnTo>
                    <a:pt x="142" y="66"/>
                  </a:lnTo>
                  <a:lnTo>
                    <a:pt x="142" y="66"/>
                  </a:lnTo>
                  <a:lnTo>
                    <a:pt x="144" y="100"/>
                  </a:lnTo>
                  <a:lnTo>
                    <a:pt x="52" y="100"/>
                  </a:lnTo>
                  <a:close/>
                  <a:moveTo>
                    <a:pt x="98" y="72"/>
                  </a:moveTo>
                  <a:lnTo>
                    <a:pt x="98" y="72"/>
                  </a:lnTo>
                  <a:lnTo>
                    <a:pt x="98" y="62"/>
                  </a:lnTo>
                  <a:lnTo>
                    <a:pt x="98" y="62"/>
                  </a:lnTo>
                  <a:lnTo>
                    <a:pt x="96" y="48"/>
                  </a:lnTo>
                  <a:lnTo>
                    <a:pt x="96" y="48"/>
                  </a:lnTo>
                  <a:lnTo>
                    <a:pt x="92" y="42"/>
                  </a:lnTo>
                  <a:lnTo>
                    <a:pt x="88" y="36"/>
                  </a:lnTo>
                  <a:lnTo>
                    <a:pt x="88" y="36"/>
                  </a:lnTo>
                  <a:lnTo>
                    <a:pt x="82" y="34"/>
                  </a:lnTo>
                  <a:lnTo>
                    <a:pt x="74" y="32"/>
                  </a:lnTo>
                  <a:lnTo>
                    <a:pt x="74" y="32"/>
                  </a:lnTo>
                  <a:lnTo>
                    <a:pt x="68" y="34"/>
                  </a:lnTo>
                  <a:lnTo>
                    <a:pt x="62" y="36"/>
                  </a:lnTo>
                  <a:lnTo>
                    <a:pt x="62" y="36"/>
                  </a:lnTo>
                  <a:lnTo>
                    <a:pt x="58" y="42"/>
                  </a:lnTo>
                  <a:lnTo>
                    <a:pt x="56" y="48"/>
                  </a:lnTo>
                  <a:lnTo>
                    <a:pt x="56" y="48"/>
                  </a:lnTo>
                  <a:lnTo>
                    <a:pt x="52" y="60"/>
                  </a:lnTo>
                  <a:lnTo>
                    <a:pt x="52" y="60"/>
                  </a:lnTo>
                  <a:lnTo>
                    <a:pt x="52" y="72"/>
                  </a:lnTo>
                  <a:lnTo>
                    <a:pt x="98" y="72"/>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3" name="Freeform 161"/>
            <p:cNvSpPr>
              <a:spLocks/>
            </p:cNvSpPr>
            <p:nvPr/>
          </p:nvSpPr>
          <p:spPr bwMode="auto">
            <a:xfrm>
              <a:off x="4479924" y="3905250"/>
              <a:ext cx="215900" cy="279402"/>
            </a:xfrm>
            <a:custGeom>
              <a:avLst/>
              <a:gdLst>
                <a:gd name="T0" fmla="*/ 46 w 136"/>
                <a:gd name="T1" fmla="*/ 0 h 176"/>
                <a:gd name="T2" fmla="*/ 72 w 136"/>
                <a:gd name="T3" fmla="*/ 104 h 176"/>
                <a:gd name="T4" fmla="*/ 96 w 136"/>
                <a:gd name="T5" fmla="*/ 0 h 176"/>
                <a:gd name="T6" fmla="*/ 136 w 136"/>
                <a:gd name="T7" fmla="*/ 0 h 176"/>
                <a:gd name="T8" fmla="*/ 88 w 136"/>
                <a:gd name="T9" fmla="*/ 176 h 176"/>
                <a:gd name="T10" fmla="*/ 50 w 136"/>
                <a:gd name="T11" fmla="*/ 176 h 176"/>
                <a:gd name="T12" fmla="*/ 0 w 136"/>
                <a:gd name="T13" fmla="*/ 0 h 176"/>
                <a:gd name="T14" fmla="*/ 46 w 136"/>
                <a:gd name="T15" fmla="*/ 0 h 1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6" h="176">
                  <a:moveTo>
                    <a:pt x="46" y="0"/>
                  </a:moveTo>
                  <a:lnTo>
                    <a:pt x="72" y="104"/>
                  </a:lnTo>
                  <a:lnTo>
                    <a:pt x="96" y="0"/>
                  </a:lnTo>
                  <a:lnTo>
                    <a:pt x="136" y="0"/>
                  </a:lnTo>
                  <a:lnTo>
                    <a:pt x="88" y="176"/>
                  </a:lnTo>
                  <a:lnTo>
                    <a:pt x="50" y="176"/>
                  </a:lnTo>
                  <a:lnTo>
                    <a:pt x="0" y="0"/>
                  </a:lnTo>
                  <a:lnTo>
                    <a:pt x="46" y="0"/>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4" name="Freeform 162"/>
            <p:cNvSpPr>
              <a:spLocks noEditPoints="1"/>
            </p:cNvSpPr>
            <p:nvPr/>
          </p:nvSpPr>
          <p:spPr bwMode="auto">
            <a:xfrm>
              <a:off x="4711701" y="3898901"/>
              <a:ext cx="228601" cy="292099"/>
            </a:xfrm>
            <a:custGeom>
              <a:avLst/>
              <a:gdLst>
                <a:gd name="T0" fmla="*/ 52 w 144"/>
                <a:gd name="T1" fmla="*/ 100 h 184"/>
                <a:gd name="T2" fmla="*/ 52 w 144"/>
                <a:gd name="T3" fmla="*/ 118 h 184"/>
                <a:gd name="T4" fmla="*/ 54 w 144"/>
                <a:gd name="T5" fmla="*/ 134 h 184"/>
                <a:gd name="T6" fmla="*/ 60 w 144"/>
                <a:gd name="T7" fmla="*/ 146 h 184"/>
                <a:gd name="T8" fmla="*/ 66 w 144"/>
                <a:gd name="T9" fmla="*/ 148 h 184"/>
                <a:gd name="T10" fmla="*/ 74 w 144"/>
                <a:gd name="T11" fmla="*/ 150 h 184"/>
                <a:gd name="T12" fmla="*/ 88 w 144"/>
                <a:gd name="T13" fmla="*/ 146 h 184"/>
                <a:gd name="T14" fmla="*/ 94 w 144"/>
                <a:gd name="T15" fmla="*/ 138 h 184"/>
                <a:gd name="T16" fmla="*/ 98 w 144"/>
                <a:gd name="T17" fmla="*/ 128 h 184"/>
                <a:gd name="T18" fmla="*/ 100 w 144"/>
                <a:gd name="T19" fmla="*/ 120 h 184"/>
                <a:gd name="T20" fmla="*/ 144 w 144"/>
                <a:gd name="T21" fmla="*/ 122 h 184"/>
                <a:gd name="T22" fmla="*/ 140 w 144"/>
                <a:gd name="T23" fmla="*/ 138 h 184"/>
                <a:gd name="T24" fmla="*/ 130 w 144"/>
                <a:gd name="T25" fmla="*/ 158 h 184"/>
                <a:gd name="T26" fmla="*/ 120 w 144"/>
                <a:gd name="T27" fmla="*/ 168 h 184"/>
                <a:gd name="T28" fmla="*/ 108 w 144"/>
                <a:gd name="T29" fmla="*/ 176 h 184"/>
                <a:gd name="T30" fmla="*/ 94 w 144"/>
                <a:gd name="T31" fmla="*/ 182 h 184"/>
                <a:gd name="T32" fmla="*/ 74 w 144"/>
                <a:gd name="T33" fmla="*/ 184 h 184"/>
                <a:gd name="T34" fmla="*/ 40 w 144"/>
                <a:gd name="T35" fmla="*/ 176 h 184"/>
                <a:gd name="T36" fmla="*/ 26 w 144"/>
                <a:gd name="T37" fmla="*/ 168 h 184"/>
                <a:gd name="T38" fmla="*/ 16 w 144"/>
                <a:gd name="T39" fmla="*/ 156 h 184"/>
                <a:gd name="T40" fmla="*/ 4 w 144"/>
                <a:gd name="T41" fmla="*/ 128 h 184"/>
                <a:gd name="T42" fmla="*/ 2 w 144"/>
                <a:gd name="T43" fmla="*/ 112 h 184"/>
                <a:gd name="T44" fmla="*/ 0 w 144"/>
                <a:gd name="T45" fmla="*/ 94 h 184"/>
                <a:gd name="T46" fmla="*/ 0 w 144"/>
                <a:gd name="T47" fmla="*/ 82 h 184"/>
                <a:gd name="T48" fmla="*/ 2 w 144"/>
                <a:gd name="T49" fmla="*/ 68 h 184"/>
                <a:gd name="T50" fmla="*/ 6 w 144"/>
                <a:gd name="T51" fmla="*/ 50 h 184"/>
                <a:gd name="T52" fmla="*/ 14 w 144"/>
                <a:gd name="T53" fmla="*/ 34 h 184"/>
                <a:gd name="T54" fmla="*/ 24 w 144"/>
                <a:gd name="T55" fmla="*/ 18 h 184"/>
                <a:gd name="T56" fmla="*/ 40 w 144"/>
                <a:gd name="T57" fmla="*/ 8 h 184"/>
                <a:gd name="T58" fmla="*/ 56 w 144"/>
                <a:gd name="T59" fmla="*/ 2 h 184"/>
                <a:gd name="T60" fmla="*/ 74 w 144"/>
                <a:gd name="T61" fmla="*/ 0 h 184"/>
                <a:gd name="T62" fmla="*/ 94 w 144"/>
                <a:gd name="T63" fmla="*/ 2 h 184"/>
                <a:gd name="T64" fmla="*/ 110 w 144"/>
                <a:gd name="T65" fmla="*/ 10 h 184"/>
                <a:gd name="T66" fmla="*/ 124 w 144"/>
                <a:gd name="T67" fmla="*/ 20 h 184"/>
                <a:gd name="T68" fmla="*/ 132 w 144"/>
                <a:gd name="T69" fmla="*/ 32 h 184"/>
                <a:gd name="T70" fmla="*/ 138 w 144"/>
                <a:gd name="T71" fmla="*/ 50 h 184"/>
                <a:gd name="T72" fmla="*/ 142 w 144"/>
                <a:gd name="T73" fmla="*/ 66 h 184"/>
                <a:gd name="T74" fmla="*/ 52 w 144"/>
                <a:gd name="T75" fmla="*/ 100 h 184"/>
                <a:gd name="T76" fmla="*/ 98 w 144"/>
                <a:gd name="T77" fmla="*/ 72 h 184"/>
                <a:gd name="T78" fmla="*/ 98 w 144"/>
                <a:gd name="T79" fmla="*/ 62 h 184"/>
                <a:gd name="T80" fmla="*/ 96 w 144"/>
                <a:gd name="T81" fmla="*/ 48 h 184"/>
                <a:gd name="T82" fmla="*/ 88 w 144"/>
                <a:gd name="T83" fmla="*/ 36 h 184"/>
                <a:gd name="T84" fmla="*/ 82 w 144"/>
                <a:gd name="T85" fmla="*/ 34 h 184"/>
                <a:gd name="T86" fmla="*/ 74 w 144"/>
                <a:gd name="T87" fmla="*/ 32 h 184"/>
                <a:gd name="T88" fmla="*/ 62 w 144"/>
                <a:gd name="T89" fmla="*/ 36 h 184"/>
                <a:gd name="T90" fmla="*/ 58 w 144"/>
                <a:gd name="T91" fmla="*/ 42 h 184"/>
                <a:gd name="T92" fmla="*/ 54 w 144"/>
                <a:gd name="T93" fmla="*/ 48 h 184"/>
                <a:gd name="T94" fmla="*/ 52 w 144"/>
                <a:gd name="T95" fmla="*/ 60 h 184"/>
                <a:gd name="T96" fmla="*/ 98 w 144"/>
                <a:gd name="T97" fmla="*/ 7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4" h="184">
                  <a:moveTo>
                    <a:pt x="52" y="100"/>
                  </a:moveTo>
                  <a:lnTo>
                    <a:pt x="52" y="100"/>
                  </a:lnTo>
                  <a:lnTo>
                    <a:pt x="52" y="118"/>
                  </a:lnTo>
                  <a:lnTo>
                    <a:pt x="52" y="118"/>
                  </a:lnTo>
                  <a:lnTo>
                    <a:pt x="54" y="134"/>
                  </a:lnTo>
                  <a:lnTo>
                    <a:pt x="54" y="134"/>
                  </a:lnTo>
                  <a:lnTo>
                    <a:pt x="56" y="140"/>
                  </a:lnTo>
                  <a:lnTo>
                    <a:pt x="60" y="146"/>
                  </a:lnTo>
                  <a:lnTo>
                    <a:pt x="60" y="146"/>
                  </a:lnTo>
                  <a:lnTo>
                    <a:pt x="66" y="148"/>
                  </a:lnTo>
                  <a:lnTo>
                    <a:pt x="74" y="150"/>
                  </a:lnTo>
                  <a:lnTo>
                    <a:pt x="74" y="150"/>
                  </a:lnTo>
                  <a:lnTo>
                    <a:pt x="82" y="148"/>
                  </a:lnTo>
                  <a:lnTo>
                    <a:pt x="88" y="146"/>
                  </a:lnTo>
                  <a:lnTo>
                    <a:pt x="88" y="146"/>
                  </a:lnTo>
                  <a:lnTo>
                    <a:pt x="94" y="138"/>
                  </a:lnTo>
                  <a:lnTo>
                    <a:pt x="94" y="138"/>
                  </a:lnTo>
                  <a:lnTo>
                    <a:pt x="98" y="128"/>
                  </a:lnTo>
                  <a:lnTo>
                    <a:pt x="98" y="128"/>
                  </a:lnTo>
                  <a:lnTo>
                    <a:pt x="100" y="120"/>
                  </a:lnTo>
                  <a:lnTo>
                    <a:pt x="144" y="122"/>
                  </a:lnTo>
                  <a:lnTo>
                    <a:pt x="144" y="122"/>
                  </a:lnTo>
                  <a:lnTo>
                    <a:pt x="140" y="138"/>
                  </a:lnTo>
                  <a:lnTo>
                    <a:pt x="140" y="138"/>
                  </a:lnTo>
                  <a:lnTo>
                    <a:pt x="136" y="148"/>
                  </a:lnTo>
                  <a:lnTo>
                    <a:pt x="130" y="158"/>
                  </a:lnTo>
                  <a:lnTo>
                    <a:pt x="130" y="158"/>
                  </a:lnTo>
                  <a:lnTo>
                    <a:pt x="120" y="168"/>
                  </a:lnTo>
                  <a:lnTo>
                    <a:pt x="108" y="176"/>
                  </a:lnTo>
                  <a:lnTo>
                    <a:pt x="108" y="176"/>
                  </a:lnTo>
                  <a:lnTo>
                    <a:pt x="102" y="180"/>
                  </a:lnTo>
                  <a:lnTo>
                    <a:pt x="94" y="182"/>
                  </a:lnTo>
                  <a:lnTo>
                    <a:pt x="74" y="184"/>
                  </a:lnTo>
                  <a:lnTo>
                    <a:pt x="74" y="184"/>
                  </a:lnTo>
                  <a:lnTo>
                    <a:pt x="56" y="182"/>
                  </a:lnTo>
                  <a:lnTo>
                    <a:pt x="40" y="176"/>
                  </a:lnTo>
                  <a:lnTo>
                    <a:pt x="40" y="176"/>
                  </a:lnTo>
                  <a:lnTo>
                    <a:pt x="26" y="168"/>
                  </a:lnTo>
                  <a:lnTo>
                    <a:pt x="16" y="156"/>
                  </a:lnTo>
                  <a:lnTo>
                    <a:pt x="16" y="156"/>
                  </a:lnTo>
                  <a:lnTo>
                    <a:pt x="10" y="144"/>
                  </a:lnTo>
                  <a:lnTo>
                    <a:pt x="4" y="128"/>
                  </a:lnTo>
                  <a:lnTo>
                    <a:pt x="4" y="128"/>
                  </a:lnTo>
                  <a:lnTo>
                    <a:pt x="2" y="112"/>
                  </a:lnTo>
                  <a:lnTo>
                    <a:pt x="0" y="94"/>
                  </a:lnTo>
                  <a:lnTo>
                    <a:pt x="0" y="94"/>
                  </a:lnTo>
                  <a:lnTo>
                    <a:pt x="0" y="82"/>
                  </a:lnTo>
                  <a:lnTo>
                    <a:pt x="0" y="82"/>
                  </a:lnTo>
                  <a:lnTo>
                    <a:pt x="2" y="68"/>
                  </a:lnTo>
                  <a:lnTo>
                    <a:pt x="2" y="68"/>
                  </a:lnTo>
                  <a:lnTo>
                    <a:pt x="6" y="50"/>
                  </a:lnTo>
                  <a:lnTo>
                    <a:pt x="6" y="50"/>
                  </a:lnTo>
                  <a:lnTo>
                    <a:pt x="14" y="34"/>
                  </a:lnTo>
                  <a:lnTo>
                    <a:pt x="14" y="34"/>
                  </a:lnTo>
                  <a:lnTo>
                    <a:pt x="18" y="26"/>
                  </a:lnTo>
                  <a:lnTo>
                    <a:pt x="24" y="18"/>
                  </a:lnTo>
                  <a:lnTo>
                    <a:pt x="32" y="12"/>
                  </a:lnTo>
                  <a:lnTo>
                    <a:pt x="40" y="8"/>
                  </a:lnTo>
                  <a:lnTo>
                    <a:pt x="40" y="8"/>
                  </a:lnTo>
                  <a:lnTo>
                    <a:pt x="56" y="2"/>
                  </a:lnTo>
                  <a:lnTo>
                    <a:pt x="74" y="0"/>
                  </a:lnTo>
                  <a:lnTo>
                    <a:pt x="74" y="0"/>
                  </a:lnTo>
                  <a:lnTo>
                    <a:pt x="84" y="0"/>
                  </a:lnTo>
                  <a:lnTo>
                    <a:pt x="94" y="2"/>
                  </a:lnTo>
                  <a:lnTo>
                    <a:pt x="94" y="2"/>
                  </a:lnTo>
                  <a:lnTo>
                    <a:pt x="110" y="10"/>
                  </a:lnTo>
                  <a:lnTo>
                    <a:pt x="110" y="10"/>
                  </a:lnTo>
                  <a:lnTo>
                    <a:pt x="124" y="20"/>
                  </a:lnTo>
                  <a:lnTo>
                    <a:pt x="124" y="20"/>
                  </a:lnTo>
                  <a:lnTo>
                    <a:pt x="132" y="32"/>
                  </a:lnTo>
                  <a:lnTo>
                    <a:pt x="132" y="32"/>
                  </a:lnTo>
                  <a:lnTo>
                    <a:pt x="138" y="50"/>
                  </a:lnTo>
                  <a:lnTo>
                    <a:pt x="142" y="66"/>
                  </a:lnTo>
                  <a:lnTo>
                    <a:pt x="142" y="66"/>
                  </a:lnTo>
                  <a:lnTo>
                    <a:pt x="144" y="100"/>
                  </a:lnTo>
                  <a:lnTo>
                    <a:pt x="52" y="100"/>
                  </a:lnTo>
                  <a:close/>
                  <a:moveTo>
                    <a:pt x="98" y="72"/>
                  </a:moveTo>
                  <a:lnTo>
                    <a:pt x="98" y="72"/>
                  </a:lnTo>
                  <a:lnTo>
                    <a:pt x="98" y="62"/>
                  </a:lnTo>
                  <a:lnTo>
                    <a:pt x="98" y="62"/>
                  </a:lnTo>
                  <a:lnTo>
                    <a:pt x="96" y="48"/>
                  </a:lnTo>
                  <a:lnTo>
                    <a:pt x="96" y="48"/>
                  </a:lnTo>
                  <a:lnTo>
                    <a:pt x="92" y="42"/>
                  </a:lnTo>
                  <a:lnTo>
                    <a:pt x="88" y="36"/>
                  </a:lnTo>
                  <a:lnTo>
                    <a:pt x="88" y="36"/>
                  </a:lnTo>
                  <a:lnTo>
                    <a:pt x="82" y="34"/>
                  </a:lnTo>
                  <a:lnTo>
                    <a:pt x="74" y="32"/>
                  </a:lnTo>
                  <a:lnTo>
                    <a:pt x="74" y="32"/>
                  </a:lnTo>
                  <a:lnTo>
                    <a:pt x="68" y="34"/>
                  </a:lnTo>
                  <a:lnTo>
                    <a:pt x="62" y="36"/>
                  </a:lnTo>
                  <a:lnTo>
                    <a:pt x="62" y="36"/>
                  </a:lnTo>
                  <a:lnTo>
                    <a:pt x="58" y="42"/>
                  </a:lnTo>
                  <a:lnTo>
                    <a:pt x="54" y="48"/>
                  </a:lnTo>
                  <a:lnTo>
                    <a:pt x="54" y="48"/>
                  </a:lnTo>
                  <a:lnTo>
                    <a:pt x="52" y="60"/>
                  </a:lnTo>
                  <a:lnTo>
                    <a:pt x="52" y="60"/>
                  </a:lnTo>
                  <a:lnTo>
                    <a:pt x="52" y="72"/>
                  </a:lnTo>
                  <a:lnTo>
                    <a:pt x="98" y="72"/>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5" name="Freeform 163"/>
            <p:cNvSpPr>
              <a:spLocks/>
            </p:cNvSpPr>
            <p:nvPr/>
          </p:nvSpPr>
          <p:spPr bwMode="auto">
            <a:xfrm>
              <a:off x="4994276" y="3898901"/>
              <a:ext cx="215900" cy="285750"/>
            </a:xfrm>
            <a:custGeom>
              <a:avLst/>
              <a:gdLst>
                <a:gd name="T0" fmla="*/ 46 w 136"/>
                <a:gd name="T1" fmla="*/ 4 h 180"/>
                <a:gd name="T2" fmla="*/ 46 w 136"/>
                <a:gd name="T3" fmla="*/ 28 h 180"/>
                <a:gd name="T4" fmla="*/ 46 w 136"/>
                <a:gd name="T5" fmla="*/ 28 h 180"/>
                <a:gd name="T6" fmla="*/ 52 w 136"/>
                <a:gd name="T7" fmla="*/ 18 h 180"/>
                <a:gd name="T8" fmla="*/ 52 w 136"/>
                <a:gd name="T9" fmla="*/ 18 h 180"/>
                <a:gd name="T10" fmla="*/ 60 w 136"/>
                <a:gd name="T11" fmla="*/ 8 h 180"/>
                <a:gd name="T12" fmla="*/ 60 w 136"/>
                <a:gd name="T13" fmla="*/ 8 h 180"/>
                <a:gd name="T14" fmla="*/ 72 w 136"/>
                <a:gd name="T15" fmla="*/ 2 h 180"/>
                <a:gd name="T16" fmla="*/ 72 w 136"/>
                <a:gd name="T17" fmla="*/ 2 h 180"/>
                <a:gd name="T18" fmla="*/ 80 w 136"/>
                <a:gd name="T19" fmla="*/ 0 h 180"/>
                <a:gd name="T20" fmla="*/ 90 w 136"/>
                <a:gd name="T21" fmla="*/ 0 h 180"/>
                <a:gd name="T22" fmla="*/ 90 w 136"/>
                <a:gd name="T23" fmla="*/ 0 h 180"/>
                <a:gd name="T24" fmla="*/ 96 w 136"/>
                <a:gd name="T25" fmla="*/ 0 h 180"/>
                <a:gd name="T26" fmla="*/ 96 w 136"/>
                <a:gd name="T27" fmla="*/ 0 h 180"/>
                <a:gd name="T28" fmla="*/ 108 w 136"/>
                <a:gd name="T29" fmla="*/ 2 h 180"/>
                <a:gd name="T30" fmla="*/ 108 w 136"/>
                <a:gd name="T31" fmla="*/ 2 h 180"/>
                <a:gd name="T32" fmla="*/ 118 w 136"/>
                <a:gd name="T33" fmla="*/ 8 h 180"/>
                <a:gd name="T34" fmla="*/ 118 w 136"/>
                <a:gd name="T35" fmla="*/ 8 h 180"/>
                <a:gd name="T36" fmla="*/ 124 w 136"/>
                <a:gd name="T37" fmla="*/ 12 h 180"/>
                <a:gd name="T38" fmla="*/ 128 w 136"/>
                <a:gd name="T39" fmla="*/ 18 h 180"/>
                <a:gd name="T40" fmla="*/ 128 w 136"/>
                <a:gd name="T41" fmla="*/ 18 h 180"/>
                <a:gd name="T42" fmla="*/ 134 w 136"/>
                <a:gd name="T43" fmla="*/ 28 h 180"/>
                <a:gd name="T44" fmla="*/ 136 w 136"/>
                <a:gd name="T45" fmla="*/ 38 h 180"/>
                <a:gd name="T46" fmla="*/ 136 w 136"/>
                <a:gd name="T47" fmla="*/ 38 h 180"/>
                <a:gd name="T48" fmla="*/ 136 w 136"/>
                <a:gd name="T49" fmla="*/ 64 h 180"/>
                <a:gd name="T50" fmla="*/ 136 w 136"/>
                <a:gd name="T51" fmla="*/ 180 h 180"/>
                <a:gd name="T52" fmla="*/ 86 w 136"/>
                <a:gd name="T53" fmla="*/ 180 h 180"/>
                <a:gd name="T54" fmla="*/ 86 w 136"/>
                <a:gd name="T55" fmla="*/ 64 h 180"/>
                <a:gd name="T56" fmla="*/ 86 w 136"/>
                <a:gd name="T57" fmla="*/ 64 h 180"/>
                <a:gd name="T58" fmla="*/ 86 w 136"/>
                <a:gd name="T59" fmla="*/ 54 h 180"/>
                <a:gd name="T60" fmla="*/ 84 w 136"/>
                <a:gd name="T61" fmla="*/ 46 h 180"/>
                <a:gd name="T62" fmla="*/ 84 w 136"/>
                <a:gd name="T63" fmla="*/ 46 h 180"/>
                <a:gd name="T64" fmla="*/ 82 w 136"/>
                <a:gd name="T65" fmla="*/ 42 h 180"/>
                <a:gd name="T66" fmla="*/ 80 w 136"/>
                <a:gd name="T67" fmla="*/ 40 h 180"/>
                <a:gd name="T68" fmla="*/ 70 w 136"/>
                <a:gd name="T69" fmla="*/ 38 h 180"/>
                <a:gd name="T70" fmla="*/ 70 w 136"/>
                <a:gd name="T71" fmla="*/ 38 h 180"/>
                <a:gd name="T72" fmla="*/ 62 w 136"/>
                <a:gd name="T73" fmla="*/ 38 h 180"/>
                <a:gd name="T74" fmla="*/ 58 w 136"/>
                <a:gd name="T75" fmla="*/ 42 h 180"/>
                <a:gd name="T76" fmla="*/ 58 w 136"/>
                <a:gd name="T77" fmla="*/ 42 h 180"/>
                <a:gd name="T78" fmla="*/ 54 w 136"/>
                <a:gd name="T79" fmla="*/ 44 h 180"/>
                <a:gd name="T80" fmla="*/ 50 w 136"/>
                <a:gd name="T81" fmla="*/ 50 h 180"/>
                <a:gd name="T82" fmla="*/ 50 w 136"/>
                <a:gd name="T83" fmla="*/ 50 h 180"/>
                <a:gd name="T84" fmla="*/ 48 w 136"/>
                <a:gd name="T85" fmla="*/ 62 h 180"/>
                <a:gd name="T86" fmla="*/ 48 w 136"/>
                <a:gd name="T87" fmla="*/ 62 h 180"/>
                <a:gd name="T88" fmla="*/ 48 w 136"/>
                <a:gd name="T89" fmla="*/ 76 h 180"/>
                <a:gd name="T90" fmla="*/ 48 w 136"/>
                <a:gd name="T91" fmla="*/ 180 h 180"/>
                <a:gd name="T92" fmla="*/ 0 w 136"/>
                <a:gd name="T93" fmla="*/ 180 h 180"/>
                <a:gd name="T94" fmla="*/ 0 w 136"/>
                <a:gd name="T95" fmla="*/ 4 h 180"/>
                <a:gd name="T96" fmla="*/ 46 w 136"/>
                <a:gd name="T97" fmla="*/ 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 h="180">
                  <a:moveTo>
                    <a:pt x="46" y="4"/>
                  </a:moveTo>
                  <a:lnTo>
                    <a:pt x="46" y="28"/>
                  </a:lnTo>
                  <a:lnTo>
                    <a:pt x="46" y="28"/>
                  </a:lnTo>
                  <a:lnTo>
                    <a:pt x="52" y="18"/>
                  </a:lnTo>
                  <a:lnTo>
                    <a:pt x="52" y="18"/>
                  </a:lnTo>
                  <a:lnTo>
                    <a:pt x="60" y="8"/>
                  </a:lnTo>
                  <a:lnTo>
                    <a:pt x="60" y="8"/>
                  </a:lnTo>
                  <a:lnTo>
                    <a:pt x="72" y="2"/>
                  </a:lnTo>
                  <a:lnTo>
                    <a:pt x="72" y="2"/>
                  </a:lnTo>
                  <a:lnTo>
                    <a:pt x="80" y="0"/>
                  </a:lnTo>
                  <a:lnTo>
                    <a:pt x="90" y="0"/>
                  </a:lnTo>
                  <a:lnTo>
                    <a:pt x="90" y="0"/>
                  </a:lnTo>
                  <a:lnTo>
                    <a:pt x="96" y="0"/>
                  </a:lnTo>
                  <a:lnTo>
                    <a:pt x="96" y="0"/>
                  </a:lnTo>
                  <a:lnTo>
                    <a:pt x="108" y="2"/>
                  </a:lnTo>
                  <a:lnTo>
                    <a:pt x="108" y="2"/>
                  </a:lnTo>
                  <a:lnTo>
                    <a:pt x="118" y="8"/>
                  </a:lnTo>
                  <a:lnTo>
                    <a:pt x="118" y="8"/>
                  </a:lnTo>
                  <a:lnTo>
                    <a:pt x="124" y="12"/>
                  </a:lnTo>
                  <a:lnTo>
                    <a:pt x="128" y="18"/>
                  </a:lnTo>
                  <a:lnTo>
                    <a:pt x="128" y="18"/>
                  </a:lnTo>
                  <a:lnTo>
                    <a:pt x="134" y="28"/>
                  </a:lnTo>
                  <a:lnTo>
                    <a:pt x="136" y="38"/>
                  </a:lnTo>
                  <a:lnTo>
                    <a:pt x="136" y="38"/>
                  </a:lnTo>
                  <a:lnTo>
                    <a:pt x="136" y="64"/>
                  </a:lnTo>
                  <a:lnTo>
                    <a:pt x="136" y="180"/>
                  </a:lnTo>
                  <a:lnTo>
                    <a:pt x="86" y="180"/>
                  </a:lnTo>
                  <a:lnTo>
                    <a:pt x="86" y="64"/>
                  </a:lnTo>
                  <a:lnTo>
                    <a:pt x="86" y="64"/>
                  </a:lnTo>
                  <a:lnTo>
                    <a:pt x="86" y="54"/>
                  </a:lnTo>
                  <a:lnTo>
                    <a:pt x="84" y="46"/>
                  </a:lnTo>
                  <a:lnTo>
                    <a:pt x="84" y="46"/>
                  </a:lnTo>
                  <a:lnTo>
                    <a:pt x="82" y="42"/>
                  </a:lnTo>
                  <a:lnTo>
                    <a:pt x="80" y="40"/>
                  </a:lnTo>
                  <a:lnTo>
                    <a:pt x="70" y="38"/>
                  </a:lnTo>
                  <a:lnTo>
                    <a:pt x="70" y="38"/>
                  </a:lnTo>
                  <a:lnTo>
                    <a:pt x="62" y="38"/>
                  </a:lnTo>
                  <a:lnTo>
                    <a:pt x="58" y="42"/>
                  </a:lnTo>
                  <a:lnTo>
                    <a:pt x="58" y="42"/>
                  </a:lnTo>
                  <a:lnTo>
                    <a:pt x="54" y="44"/>
                  </a:lnTo>
                  <a:lnTo>
                    <a:pt x="50" y="50"/>
                  </a:lnTo>
                  <a:lnTo>
                    <a:pt x="50" y="50"/>
                  </a:lnTo>
                  <a:lnTo>
                    <a:pt x="48" y="62"/>
                  </a:lnTo>
                  <a:lnTo>
                    <a:pt x="48" y="62"/>
                  </a:lnTo>
                  <a:lnTo>
                    <a:pt x="48" y="76"/>
                  </a:lnTo>
                  <a:lnTo>
                    <a:pt x="48" y="180"/>
                  </a:lnTo>
                  <a:lnTo>
                    <a:pt x="0" y="180"/>
                  </a:lnTo>
                  <a:lnTo>
                    <a:pt x="0" y="4"/>
                  </a:lnTo>
                  <a:lnTo>
                    <a:pt x="46" y="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6" name="Freeform 164"/>
            <p:cNvSpPr>
              <a:spLocks/>
            </p:cNvSpPr>
            <p:nvPr/>
          </p:nvSpPr>
          <p:spPr bwMode="auto">
            <a:xfrm>
              <a:off x="5251449" y="3816352"/>
              <a:ext cx="161927" cy="374648"/>
            </a:xfrm>
            <a:custGeom>
              <a:avLst/>
              <a:gdLst>
                <a:gd name="T0" fmla="*/ 68 w 102"/>
                <a:gd name="T1" fmla="*/ 0 h 236"/>
                <a:gd name="T2" fmla="*/ 68 w 102"/>
                <a:gd name="T3" fmla="*/ 56 h 236"/>
                <a:gd name="T4" fmla="*/ 100 w 102"/>
                <a:gd name="T5" fmla="*/ 56 h 236"/>
                <a:gd name="T6" fmla="*/ 100 w 102"/>
                <a:gd name="T7" fmla="*/ 94 h 236"/>
                <a:gd name="T8" fmla="*/ 68 w 102"/>
                <a:gd name="T9" fmla="*/ 94 h 236"/>
                <a:gd name="T10" fmla="*/ 68 w 102"/>
                <a:gd name="T11" fmla="*/ 158 h 236"/>
                <a:gd name="T12" fmla="*/ 68 w 102"/>
                <a:gd name="T13" fmla="*/ 158 h 236"/>
                <a:gd name="T14" fmla="*/ 68 w 102"/>
                <a:gd name="T15" fmla="*/ 178 h 236"/>
                <a:gd name="T16" fmla="*/ 68 w 102"/>
                <a:gd name="T17" fmla="*/ 178 h 236"/>
                <a:gd name="T18" fmla="*/ 70 w 102"/>
                <a:gd name="T19" fmla="*/ 186 h 236"/>
                <a:gd name="T20" fmla="*/ 72 w 102"/>
                <a:gd name="T21" fmla="*/ 190 h 236"/>
                <a:gd name="T22" fmla="*/ 72 w 102"/>
                <a:gd name="T23" fmla="*/ 190 h 236"/>
                <a:gd name="T24" fmla="*/ 76 w 102"/>
                <a:gd name="T25" fmla="*/ 192 h 236"/>
                <a:gd name="T26" fmla="*/ 82 w 102"/>
                <a:gd name="T27" fmla="*/ 194 h 236"/>
                <a:gd name="T28" fmla="*/ 82 w 102"/>
                <a:gd name="T29" fmla="*/ 194 h 236"/>
                <a:gd name="T30" fmla="*/ 102 w 102"/>
                <a:gd name="T31" fmla="*/ 194 h 236"/>
                <a:gd name="T32" fmla="*/ 102 w 102"/>
                <a:gd name="T33" fmla="*/ 232 h 236"/>
                <a:gd name="T34" fmla="*/ 102 w 102"/>
                <a:gd name="T35" fmla="*/ 232 h 236"/>
                <a:gd name="T36" fmla="*/ 90 w 102"/>
                <a:gd name="T37" fmla="*/ 234 h 236"/>
                <a:gd name="T38" fmla="*/ 90 w 102"/>
                <a:gd name="T39" fmla="*/ 234 h 236"/>
                <a:gd name="T40" fmla="*/ 72 w 102"/>
                <a:gd name="T41" fmla="*/ 236 h 236"/>
                <a:gd name="T42" fmla="*/ 72 w 102"/>
                <a:gd name="T43" fmla="*/ 236 h 236"/>
                <a:gd name="T44" fmla="*/ 60 w 102"/>
                <a:gd name="T45" fmla="*/ 234 h 236"/>
                <a:gd name="T46" fmla="*/ 48 w 102"/>
                <a:gd name="T47" fmla="*/ 232 h 236"/>
                <a:gd name="T48" fmla="*/ 48 w 102"/>
                <a:gd name="T49" fmla="*/ 232 h 236"/>
                <a:gd name="T50" fmla="*/ 36 w 102"/>
                <a:gd name="T51" fmla="*/ 226 h 236"/>
                <a:gd name="T52" fmla="*/ 28 w 102"/>
                <a:gd name="T53" fmla="*/ 218 h 236"/>
                <a:gd name="T54" fmla="*/ 28 w 102"/>
                <a:gd name="T55" fmla="*/ 218 h 236"/>
                <a:gd name="T56" fmla="*/ 22 w 102"/>
                <a:gd name="T57" fmla="*/ 208 h 236"/>
                <a:gd name="T58" fmla="*/ 20 w 102"/>
                <a:gd name="T59" fmla="*/ 194 h 236"/>
                <a:gd name="T60" fmla="*/ 20 w 102"/>
                <a:gd name="T61" fmla="*/ 194 h 236"/>
                <a:gd name="T62" fmla="*/ 20 w 102"/>
                <a:gd name="T63" fmla="*/ 164 h 236"/>
                <a:gd name="T64" fmla="*/ 20 w 102"/>
                <a:gd name="T65" fmla="*/ 94 h 236"/>
                <a:gd name="T66" fmla="*/ 0 w 102"/>
                <a:gd name="T67" fmla="*/ 94 h 236"/>
                <a:gd name="T68" fmla="*/ 0 w 102"/>
                <a:gd name="T69" fmla="*/ 56 h 236"/>
                <a:gd name="T70" fmla="*/ 22 w 102"/>
                <a:gd name="T71" fmla="*/ 56 h 236"/>
                <a:gd name="T72" fmla="*/ 26 w 102"/>
                <a:gd name="T73" fmla="*/ 4 h 236"/>
                <a:gd name="T74" fmla="*/ 68 w 102"/>
                <a:gd name="T75"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2" h="236">
                  <a:moveTo>
                    <a:pt x="68" y="0"/>
                  </a:moveTo>
                  <a:lnTo>
                    <a:pt x="68" y="56"/>
                  </a:lnTo>
                  <a:lnTo>
                    <a:pt x="100" y="56"/>
                  </a:lnTo>
                  <a:lnTo>
                    <a:pt x="100" y="94"/>
                  </a:lnTo>
                  <a:lnTo>
                    <a:pt x="68" y="94"/>
                  </a:lnTo>
                  <a:lnTo>
                    <a:pt x="68" y="158"/>
                  </a:lnTo>
                  <a:lnTo>
                    <a:pt x="68" y="158"/>
                  </a:lnTo>
                  <a:lnTo>
                    <a:pt x="68" y="178"/>
                  </a:lnTo>
                  <a:lnTo>
                    <a:pt x="68" y="178"/>
                  </a:lnTo>
                  <a:lnTo>
                    <a:pt x="70" y="186"/>
                  </a:lnTo>
                  <a:lnTo>
                    <a:pt x="72" y="190"/>
                  </a:lnTo>
                  <a:lnTo>
                    <a:pt x="72" y="190"/>
                  </a:lnTo>
                  <a:lnTo>
                    <a:pt x="76" y="192"/>
                  </a:lnTo>
                  <a:lnTo>
                    <a:pt x="82" y="194"/>
                  </a:lnTo>
                  <a:lnTo>
                    <a:pt x="82" y="194"/>
                  </a:lnTo>
                  <a:lnTo>
                    <a:pt x="102" y="194"/>
                  </a:lnTo>
                  <a:lnTo>
                    <a:pt x="102" y="232"/>
                  </a:lnTo>
                  <a:lnTo>
                    <a:pt x="102" y="232"/>
                  </a:lnTo>
                  <a:lnTo>
                    <a:pt x="90" y="234"/>
                  </a:lnTo>
                  <a:lnTo>
                    <a:pt x="90" y="234"/>
                  </a:lnTo>
                  <a:lnTo>
                    <a:pt x="72" y="236"/>
                  </a:lnTo>
                  <a:lnTo>
                    <a:pt x="72" y="236"/>
                  </a:lnTo>
                  <a:lnTo>
                    <a:pt x="60" y="234"/>
                  </a:lnTo>
                  <a:lnTo>
                    <a:pt x="48" y="232"/>
                  </a:lnTo>
                  <a:lnTo>
                    <a:pt x="48" y="232"/>
                  </a:lnTo>
                  <a:lnTo>
                    <a:pt x="36" y="226"/>
                  </a:lnTo>
                  <a:lnTo>
                    <a:pt x="28" y="218"/>
                  </a:lnTo>
                  <a:lnTo>
                    <a:pt x="28" y="218"/>
                  </a:lnTo>
                  <a:lnTo>
                    <a:pt x="22" y="208"/>
                  </a:lnTo>
                  <a:lnTo>
                    <a:pt x="20" y="194"/>
                  </a:lnTo>
                  <a:lnTo>
                    <a:pt x="20" y="194"/>
                  </a:lnTo>
                  <a:lnTo>
                    <a:pt x="20" y="164"/>
                  </a:lnTo>
                  <a:lnTo>
                    <a:pt x="20" y="94"/>
                  </a:lnTo>
                  <a:lnTo>
                    <a:pt x="0" y="94"/>
                  </a:lnTo>
                  <a:lnTo>
                    <a:pt x="0" y="56"/>
                  </a:lnTo>
                  <a:lnTo>
                    <a:pt x="22" y="56"/>
                  </a:lnTo>
                  <a:lnTo>
                    <a:pt x="26" y="4"/>
                  </a:lnTo>
                  <a:lnTo>
                    <a:pt x="68" y="0"/>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7" name="Rectangle 165"/>
            <p:cNvSpPr>
              <a:spLocks noChangeArrowheads="1"/>
            </p:cNvSpPr>
            <p:nvPr/>
          </p:nvSpPr>
          <p:spPr bwMode="auto">
            <a:xfrm>
              <a:off x="5457824" y="4102102"/>
              <a:ext cx="76200" cy="82549"/>
            </a:xfrm>
            <a:prstGeom prst="rect">
              <a:avLst/>
            </a:prstGeom>
            <a:solidFill>
              <a:srgbClr val="ED1C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8" name="Freeform 166"/>
            <p:cNvSpPr>
              <a:spLocks noEditPoints="1"/>
            </p:cNvSpPr>
            <p:nvPr/>
          </p:nvSpPr>
          <p:spPr bwMode="auto">
            <a:xfrm>
              <a:off x="5734048" y="3806826"/>
              <a:ext cx="250823" cy="377825"/>
            </a:xfrm>
            <a:custGeom>
              <a:avLst/>
              <a:gdLst>
                <a:gd name="T0" fmla="*/ 70 w 158"/>
                <a:gd name="T1" fmla="*/ 0 h 238"/>
                <a:gd name="T2" fmla="*/ 88 w 158"/>
                <a:gd name="T3" fmla="*/ 0 h 238"/>
                <a:gd name="T4" fmla="*/ 106 w 158"/>
                <a:gd name="T5" fmla="*/ 2 h 238"/>
                <a:gd name="T6" fmla="*/ 124 w 158"/>
                <a:gd name="T7" fmla="*/ 6 h 238"/>
                <a:gd name="T8" fmla="*/ 132 w 158"/>
                <a:gd name="T9" fmla="*/ 12 h 238"/>
                <a:gd name="T10" fmla="*/ 138 w 158"/>
                <a:gd name="T11" fmla="*/ 18 h 238"/>
                <a:gd name="T12" fmla="*/ 148 w 158"/>
                <a:gd name="T13" fmla="*/ 32 h 238"/>
                <a:gd name="T14" fmla="*/ 154 w 158"/>
                <a:gd name="T15" fmla="*/ 46 h 238"/>
                <a:gd name="T16" fmla="*/ 158 w 158"/>
                <a:gd name="T17" fmla="*/ 60 h 238"/>
                <a:gd name="T18" fmla="*/ 158 w 158"/>
                <a:gd name="T19" fmla="*/ 74 h 238"/>
                <a:gd name="T20" fmla="*/ 152 w 158"/>
                <a:gd name="T21" fmla="*/ 108 h 238"/>
                <a:gd name="T22" fmla="*/ 150 w 158"/>
                <a:gd name="T23" fmla="*/ 116 h 238"/>
                <a:gd name="T24" fmla="*/ 140 w 158"/>
                <a:gd name="T25" fmla="*/ 130 h 238"/>
                <a:gd name="T26" fmla="*/ 134 w 158"/>
                <a:gd name="T27" fmla="*/ 136 h 238"/>
                <a:gd name="T28" fmla="*/ 118 w 158"/>
                <a:gd name="T29" fmla="*/ 144 h 238"/>
                <a:gd name="T30" fmla="*/ 102 w 158"/>
                <a:gd name="T31" fmla="*/ 148 h 238"/>
                <a:gd name="T32" fmla="*/ 84 w 158"/>
                <a:gd name="T33" fmla="*/ 150 h 238"/>
                <a:gd name="T34" fmla="*/ 72 w 158"/>
                <a:gd name="T35" fmla="*/ 150 h 238"/>
                <a:gd name="T36" fmla="*/ 52 w 158"/>
                <a:gd name="T37" fmla="*/ 238 h 238"/>
                <a:gd name="T38" fmla="*/ 0 w 158"/>
                <a:gd name="T39" fmla="*/ 0 h 238"/>
                <a:gd name="T40" fmla="*/ 52 w 158"/>
                <a:gd name="T41" fmla="*/ 38 h 238"/>
                <a:gd name="T42" fmla="*/ 70 w 158"/>
                <a:gd name="T43" fmla="*/ 108 h 238"/>
                <a:gd name="T44" fmla="*/ 82 w 158"/>
                <a:gd name="T45" fmla="*/ 108 h 238"/>
                <a:gd name="T46" fmla="*/ 88 w 158"/>
                <a:gd name="T47" fmla="*/ 106 h 238"/>
                <a:gd name="T48" fmla="*/ 92 w 158"/>
                <a:gd name="T49" fmla="*/ 102 h 238"/>
                <a:gd name="T50" fmla="*/ 100 w 158"/>
                <a:gd name="T51" fmla="*/ 92 h 238"/>
                <a:gd name="T52" fmla="*/ 102 w 158"/>
                <a:gd name="T53" fmla="*/ 84 h 238"/>
                <a:gd name="T54" fmla="*/ 102 w 158"/>
                <a:gd name="T55" fmla="*/ 72 h 238"/>
                <a:gd name="T56" fmla="*/ 100 w 158"/>
                <a:gd name="T57" fmla="*/ 52 h 238"/>
                <a:gd name="T58" fmla="*/ 96 w 158"/>
                <a:gd name="T59" fmla="*/ 46 h 238"/>
                <a:gd name="T60" fmla="*/ 90 w 158"/>
                <a:gd name="T61" fmla="*/ 42 h 238"/>
                <a:gd name="T62" fmla="*/ 80 w 158"/>
                <a:gd name="T63" fmla="*/ 38 h 238"/>
                <a:gd name="T64" fmla="*/ 70 w 158"/>
                <a:gd name="T65" fmla="*/ 38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8" h="238">
                  <a:moveTo>
                    <a:pt x="70" y="0"/>
                  </a:moveTo>
                  <a:lnTo>
                    <a:pt x="70" y="0"/>
                  </a:lnTo>
                  <a:lnTo>
                    <a:pt x="88" y="0"/>
                  </a:lnTo>
                  <a:lnTo>
                    <a:pt x="88" y="0"/>
                  </a:lnTo>
                  <a:lnTo>
                    <a:pt x="106" y="2"/>
                  </a:lnTo>
                  <a:lnTo>
                    <a:pt x="106" y="2"/>
                  </a:lnTo>
                  <a:lnTo>
                    <a:pt x="116" y="4"/>
                  </a:lnTo>
                  <a:lnTo>
                    <a:pt x="124" y="6"/>
                  </a:lnTo>
                  <a:lnTo>
                    <a:pt x="124" y="6"/>
                  </a:lnTo>
                  <a:lnTo>
                    <a:pt x="132" y="12"/>
                  </a:lnTo>
                  <a:lnTo>
                    <a:pt x="138" y="18"/>
                  </a:lnTo>
                  <a:lnTo>
                    <a:pt x="138" y="18"/>
                  </a:lnTo>
                  <a:lnTo>
                    <a:pt x="148" y="32"/>
                  </a:lnTo>
                  <a:lnTo>
                    <a:pt x="148" y="32"/>
                  </a:lnTo>
                  <a:lnTo>
                    <a:pt x="154" y="46"/>
                  </a:lnTo>
                  <a:lnTo>
                    <a:pt x="154" y="46"/>
                  </a:lnTo>
                  <a:lnTo>
                    <a:pt x="158" y="60"/>
                  </a:lnTo>
                  <a:lnTo>
                    <a:pt x="158" y="60"/>
                  </a:lnTo>
                  <a:lnTo>
                    <a:pt x="158" y="74"/>
                  </a:lnTo>
                  <a:lnTo>
                    <a:pt x="158" y="74"/>
                  </a:lnTo>
                  <a:lnTo>
                    <a:pt x="158" y="92"/>
                  </a:lnTo>
                  <a:lnTo>
                    <a:pt x="152" y="108"/>
                  </a:lnTo>
                  <a:lnTo>
                    <a:pt x="152" y="108"/>
                  </a:lnTo>
                  <a:lnTo>
                    <a:pt x="150" y="116"/>
                  </a:lnTo>
                  <a:lnTo>
                    <a:pt x="146" y="124"/>
                  </a:lnTo>
                  <a:lnTo>
                    <a:pt x="140" y="130"/>
                  </a:lnTo>
                  <a:lnTo>
                    <a:pt x="134" y="136"/>
                  </a:lnTo>
                  <a:lnTo>
                    <a:pt x="134" y="136"/>
                  </a:lnTo>
                  <a:lnTo>
                    <a:pt x="126" y="140"/>
                  </a:lnTo>
                  <a:lnTo>
                    <a:pt x="118" y="144"/>
                  </a:lnTo>
                  <a:lnTo>
                    <a:pt x="118" y="144"/>
                  </a:lnTo>
                  <a:lnTo>
                    <a:pt x="102" y="148"/>
                  </a:lnTo>
                  <a:lnTo>
                    <a:pt x="102" y="148"/>
                  </a:lnTo>
                  <a:lnTo>
                    <a:pt x="84" y="150"/>
                  </a:lnTo>
                  <a:lnTo>
                    <a:pt x="84" y="150"/>
                  </a:lnTo>
                  <a:lnTo>
                    <a:pt x="72" y="150"/>
                  </a:lnTo>
                  <a:lnTo>
                    <a:pt x="52" y="150"/>
                  </a:lnTo>
                  <a:lnTo>
                    <a:pt x="52" y="238"/>
                  </a:lnTo>
                  <a:lnTo>
                    <a:pt x="0" y="238"/>
                  </a:lnTo>
                  <a:lnTo>
                    <a:pt x="0" y="0"/>
                  </a:lnTo>
                  <a:lnTo>
                    <a:pt x="70" y="0"/>
                  </a:lnTo>
                  <a:close/>
                  <a:moveTo>
                    <a:pt x="52" y="38"/>
                  </a:moveTo>
                  <a:lnTo>
                    <a:pt x="52" y="108"/>
                  </a:lnTo>
                  <a:lnTo>
                    <a:pt x="70" y="108"/>
                  </a:lnTo>
                  <a:lnTo>
                    <a:pt x="70" y="108"/>
                  </a:lnTo>
                  <a:lnTo>
                    <a:pt x="82" y="108"/>
                  </a:lnTo>
                  <a:lnTo>
                    <a:pt x="82" y="108"/>
                  </a:lnTo>
                  <a:lnTo>
                    <a:pt x="88" y="106"/>
                  </a:lnTo>
                  <a:lnTo>
                    <a:pt x="92" y="102"/>
                  </a:lnTo>
                  <a:lnTo>
                    <a:pt x="92" y="102"/>
                  </a:lnTo>
                  <a:lnTo>
                    <a:pt x="98" y="98"/>
                  </a:lnTo>
                  <a:lnTo>
                    <a:pt x="100" y="92"/>
                  </a:lnTo>
                  <a:lnTo>
                    <a:pt x="100" y="92"/>
                  </a:lnTo>
                  <a:lnTo>
                    <a:pt x="102" y="84"/>
                  </a:lnTo>
                  <a:lnTo>
                    <a:pt x="102" y="72"/>
                  </a:lnTo>
                  <a:lnTo>
                    <a:pt x="102" y="72"/>
                  </a:lnTo>
                  <a:lnTo>
                    <a:pt x="102" y="62"/>
                  </a:lnTo>
                  <a:lnTo>
                    <a:pt x="100" y="52"/>
                  </a:lnTo>
                  <a:lnTo>
                    <a:pt x="100" y="52"/>
                  </a:lnTo>
                  <a:lnTo>
                    <a:pt x="96" y="46"/>
                  </a:lnTo>
                  <a:lnTo>
                    <a:pt x="90" y="42"/>
                  </a:lnTo>
                  <a:lnTo>
                    <a:pt x="90" y="42"/>
                  </a:lnTo>
                  <a:lnTo>
                    <a:pt x="84" y="40"/>
                  </a:lnTo>
                  <a:lnTo>
                    <a:pt x="80" y="38"/>
                  </a:lnTo>
                  <a:lnTo>
                    <a:pt x="80" y="38"/>
                  </a:lnTo>
                  <a:lnTo>
                    <a:pt x="70" y="38"/>
                  </a:lnTo>
                  <a:lnTo>
                    <a:pt x="52" y="38"/>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79" name="Freeform 167"/>
            <p:cNvSpPr>
              <a:spLocks/>
            </p:cNvSpPr>
            <p:nvPr/>
          </p:nvSpPr>
          <p:spPr bwMode="auto">
            <a:xfrm>
              <a:off x="6026149" y="3898901"/>
              <a:ext cx="149226" cy="285750"/>
            </a:xfrm>
            <a:custGeom>
              <a:avLst/>
              <a:gdLst>
                <a:gd name="T0" fmla="*/ 42 w 94"/>
                <a:gd name="T1" fmla="*/ 4 h 180"/>
                <a:gd name="T2" fmla="*/ 42 w 94"/>
                <a:gd name="T3" fmla="*/ 46 h 180"/>
                <a:gd name="T4" fmla="*/ 42 w 94"/>
                <a:gd name="T5" fmla="*/ 46 h 180"/>
                <a:gd name="T6" fmla="*/ 48 w 94"/>
                <a:gd name="T7" fmla="*/ 32 h 180"/>
                <a:gd name="T8" fmla="*/ 48 w 94"/>
                <a:gd name="T9" fmla="*/ 32 h 180"/>
                <a:gd name="T10" fmla="*/ 54 w 94"/>
                <a:gd name="T11" fmla="*/ 18 h 180"/>
                <a:gd name="T12" fmla="*/ 54 w 94"/>
                <a:gd name="T13" fmla="*/ 18 h 180"/>
                <a:gd name="T14" fmla="*/ 60 w 94"/>
                <a:gd name="T15" fmla="*/ 12 h 180"/>
                <a:gd name="T16" fmla="*/ 66 w 94"/>
                <a:gd name="T17" fmla="*/ 6 h 180"/>
                <a:gd name="T18" fmla="*/ 66 w 94"/>
                <a:gd name="T19" fmla="*/ 6 h 180"/>
                <a:gd name="T20" fmla="*/ 74 w 94"/>
                <a:gd name="T21" fmla="*/ 2 h 180"/>
                <a:gd name="T22" fmla="*/ 84 w 94"/>
                <a:gd name="T23" fmla="*/ 0 h 180"/>
                <a:gd name="T24" fmla="*/ 84 w 94"/>
                <a:gd name="T25" fmla="*/ 0 h 180"/>
                <a:gd name="T26" fmla="*/ 94 w 94"/>
                <a:gd name="T27" fmla="*/ 2 h 180"/>
                <a:gd name="T28" fmla="*/ 94 w 94"/>
                <a:gd name="T29" fmla="*/ 50 h 180"/>
                <a:gd name="T30" fmla="*/ 94 w 94"/>
                <a:gd name="T31" fmla="*/ 50 h 180"/>
                <a:gd name="T32" fmla="*/ 88 w 94"/>
                <a:gd name="T33" fmla="*/ 50 h 180"/>
                <a:gd name="T34" fmla="*/ 88 w 94"/>
                <a:gd name="T35" fmla="*/ 50 h 180"/>
                <a:gd name="T36" fmla="*/ 84 w 94"/>
                <a:gd name="T37" fmla="*/ 50 h 180"/>
                <a:gd name="T38" fmla="*/ 84 w 94"/>
                <a:gd name="T39" fmla="*/ 50 h 180"/>
                <a:gd name="T40" fmla="*/ 72 w 94"/>
                <a:gd name="T41" fmla="*/ 50 h 180"/>
                <a:gd name="T42" fmla="*/ 64 w 94"/>
                <a:gd name="T43" fmla="*/ 56 h 180"/>
                <a:gd name="T44" fmla="*/ 64 w 94"/>
                <a:gd name="T45" fmla="*/ 56 h 180"/>
                <a:gd name="T46" fmla="*/ 58 w 94"/>
                <a:gd name="T47" fmla="*/ 64 h 180"/>
                <a:gd name="T48" fmla="*/ 54 w 94"/>
                <a:gd name="T49" fmla="*/ 72 h 180"/>
                <a:gd name="T50" fmla="*/ 54 w 94"/>
                <a:gd name="T51" fmla="*/ 72 h 180"/>
                <a:gd name="T52" fmla="*/ 50 w 94"/>
                <a:gd name="T53" fmla="*/ 80 h 180"/>
                <a:gd name="T54" fmla="*/ 50 w 94"/>
                <a:gd name="T55" fmla="*/ 90 h 180"/>
                <a:gd name="T56" fmla="*/ 50 w 94"/>
                <a:gd name="T57" fmla="*/ 90 h 180"/>
                <a:gd name="T58" fmla="*/ 48 w 94"/>
                <a:gd name="T59" fmla="*/ 104 h 180"/>
                <a:gd name="T60" fmla="*/ 48 w 94"/>
                <a:gd name="T61" fmla="*/ 180 h 180"/>
                <a:gd name="T62" fmla="*/ 0 w 94"/>
                <a:gd name="T63" fmla="*/ 180 h 180"/>
                <a:gd name="T64" fmla="*/ 0 w 94"/>
                <a:gd name="T65" fmla="*/ 4 h 180"/>
                <a:gd name="T66" fmla="*/ 42 w 94"/>
                <a:gd name="T67" fmla="*/ 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4" h="180">
                  <a:moveTo>
                    <a:pt x="42" y="4"/>
                  </a:moveTo>
                  <a:lnTo>
                    <a:pt x="42" y="46"/>
                  </a:lnTo>
                  <a:lnTo>
                    <a:pt x="42" y="46"/>
                  </a:lnTo>
                  <a:lnTo>
                    <a:pt x="48" y="32"/>
                  </a:lnTo>
                  <a:lnTo>
                    <a:pt x="48" y="32"/>
                  </a:lnTo>
                  <a:lnTo>
                    <a:pt x="54" y="18"/>
                  </a:lnTo>
                  <a:lnTo>
                    <a:pt x="54" y="18"/>
                  </a:lnTo>
                  <a:lnTo>
                    <a:pt x="60" y="12"/>
                  </a:lnTo>
                  <a:lnTo>
                    <a:pt x="66" y="6"/>
                  </a:lnTo>
                  <a:lnTo>
                    <a:pt x="66" y="6"/>
                  </a:lnTo>
                  <a:lnTo>
                    <a:pt x="74" y="2"/>
                  </a:lnTo>
                  <a:lnTo>
                    <a:pt x="84" y="0"/>
                  </a:lnTo>
                  <a:lnTo>
                    <a:pt x="84" y="0"/>
                  </a:lnTo>
                  <a:lnTo>
                    <a:pt x="94" y="2"/>
                  </a:lnTo>
                  <a:lnTo>
                    <a:pt x="94" y="50"/>
                  </a:lnTo>
                  <a:lnTo>
                    <a:pt x="94" y="50"/>
                  </a:lnTo>
                  <a:lnTo>
                    <a:pt x="88" y="50"/>
                  </a:lnTo>
                  <a:lnTo>
                    <a:pt x="88" y="50"/>
                  </a:lnTo>
                  <a:lnTo>
                    <a:pt x="84" y="50"/>
                  </a:lnTo>
                  <a:lnTo>
                    <a:pt x="84" y="50"/>
                  </a:lnTo>
                  <a:lnTo>
                    <a:pt x="72" y="50"/>
                  </a:lnTo>
                  <a:lnTo>
                    <a:pt x="64" y="56"/>
                  </a:lnTo>
                  <a:lnTo>
                    <a:pt x="64" y="56"/>
                  </a:lnTo>
                  <a:lnTo>
                    <a:pt x="58" y="64"/>
                  </a:lnTo>
                  <a:lnTo>
                    <a:pt x="54" y="72"/>
                  </a:lnTo>
                  <a:lnTo>
                    <a:pt x="54" y="72"/>
                  </a:lnTo>
                  <a:lnTo>
                    <a:pt x="50" y="80"/>
                  </a:lnTo>
                  <a:lnTo>
                    <a:pt x="50" y="90"/>
                  </a:lnTo>
                  <a:lnTo>
                    <a:pt x="50" y="90"/>
                  </a:lnTo>
                  <a:lnTo>
                    <a:pt x="48" y="104"/>
                  </a:lnTo>
                  <a:lnTo>
                    <a:pt x="48" y="180"/>
                  </a:lnTo>
                  <a:lnTo>
                    <a:pt x="0" y="180"/>
                  </a:lnTo>
                  <a:lnTo>
                    <a:pt x="0" y="4"/>
                  </a:lnTo>
                  <a:lnTo>
                    <a:pt x="42" y="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0" name="Freeform 168"/>
            <p:cNvSpPr>
              <a:spLocks noEditPoints="1"/>
            </p:cNvSpPr>
            <p:nvPr/>
          </p:nvSpPr>
          <p:spPr bwMode="auto">
            <a:xfrm>
              <a:off x="6194426" y="3898901"/>
              <a:ext cx="228601" cy="292099"/>
            </a:xfrm>
            <a:custGeom>
              <a:avLst/>
              <a:gdLst>
                <a:gd name="T0" fmla="*/ 72 w 144"/>
                <a:gd name="T1" fmla="*/ 0 h 184"/>
                <a:gd name="T2" fmla="*/ 106 w 144"/>
                <a:gd name="T3" fmla="*/ 6 h 184"/>
                <a:gd name="T4" fmla="*/ 118 w 144"/>
                <a:gd name="T5" fmla="*/ 14 h 184"/>
                <a:gd name="T6" fmla="*/ 128 w 144"/>
                <a:gd name="T7" fmla="*/ 24 h 184"/>
                <a:gd name="T8" fmla="*/ 140 w 144"/>
                <a:gd name="T9" fmla="*/ 54 h 184"/>
                <a:gd name="T10" fmla="*/ 142 w 144"/>
                <a:gd name="T11" fmla="*/ 72 h 184"/>
                <a:gd name="T12" fmla="*/ 144 w 144"/>
                <a:gd name="T13" fmla="*/ 92 h 184"/>
                <a:gd name="T14" fmla="*/ 140 w 144"/>
                <a:gd name="T15" fmla="*/ 130 h 184"/>
                <a:gd name="T16" fmla="*/ 134 w 144"/>
                <a:gd name="T17" fmla="*/ 146 h 184"/>
                <a:gd name="T18" fmla="*/ 128 w 144"/>
                <a:gd name="T19" fmla="*/ 158 h 184"/>
                <a:gd name="T20" fmla="*/ 104 w 144"/>
                <a:gd name="T21" fmla="*/ 178 h 184"/>
                <a:gd name="T22" fmla="*/ 90 w 144"/>
                <a:gd name="T23" fmla="*/ 182 h 184"/>
                <a:gd name="T24" fmla="*/ 72 w 144"/>
                <a:gd name="T25" fmla="*/ 184 h 184"/>
                <a:gd name="T26" fmla="*/ 40 w 144"/>
                <a:gd name="T27" fmla="*/ 178 h 184"/>
                <a:gd name="T28" fmla="*/ 26 w 144"/>
                <a:gd name="T29" fmla="*/ 170 h 184"/>
                <a:gd name="T30" fmla="*/ 16 w 144"/>
                <a:gd name="T31" fmla="*/ 158 h 184"/>
                <a:gd name="T32" fmla="*/ 4 w 144"/>
                <a:gd name="T33" fmla="*/ 130 h 184"/>
                <a:gd name="T34" fmla="*/ 2 w 144"/>
                <a:gd name="T35" fmla="*/ 112 h 184"/>
                <a:gd name="T36" fmla="*/ 0 w 144"/>
                <a:gd name="T37" fmla="*/ 92 h 184"/>
                <a:gd name="T38" fmla="*/ 4 w 144"/>
                <a:gd name="T39" fmla="*/ 54 h 184"/>
                <a:gd name="T40" fmla="*/ 8 w 144"/>
                <a:gd name="T41" fmla="*/ 38 h 184"/>
                <a:gd name="T42" fmla="*/ 16 w 144"/>
                <a:gd name="T43" fmla="*/ 24 h 184"/>
                <a:gd name="T44" fmla="*/ 38 w 144"/>
                <a:gd name="T45" fmla="*/ 6 h 184"/>
                <a:gd name="T46" fmla="*/ 54 w 144"/>
                <a:gd name="T47" fmla="*/ 2 h 184"/>
                <a:gd name="T48" fmla="*/ 72 w 144"/>
                <a:gd name="T49" fmla="*/ 0 h 184"/>
                <a:gd name="T50" fmla="*/ 72 w 144"/>
                <a:gd name="T51" fmla="*/ 34 h 184"/>
                <a:gd name="T52" fmla="*/ 62 w 144"/>
                <a:gd name="T53" fmla="*/ 36 h 184"/>
                <a:gd name="T54" fmla="*/ 58 w 144"/>
                <a:gd name="T55" fmla="*/ 40 h 184"/>
                <a:gd name="T56" fmla="*/ 56 w 144"/>
                <a:gd name="T57" fmla="*/ 46 h 184"/>
                <a:gd name="T58" fmla="*/ 52 w 144"/>
                <a:gd name="T59" fmla="*/ 64 h 184"/>
                <a:gd name="T60" fmla="*/ 50 w 144"/>
                <a:gd name="T61" fmla="*/ 92 h 184"/>
                <a:gd name="T62" fmla="*/ 52 w 144"/>
                <a:gd name="T63" fmla="*/ 120 h 184"/>
                <a:gd name="T64" fmla="*/ 56 w 144"/>
                <a:gd name="T65" fmla="*/ 138 h 184"/>
                <a:gd name="T66" fmla="*/ 62 w 144"/>
                <a:gd name="T67" fmla="*/ 146 h 184"/>
                <a:gd name="T68" fmla="*/ 68 w 144"/>
                <a:gd name="T69" fmla="*/ 148 h 184"/>
                <a:gd name="T70" fmla="*/ 72 w 144"/>
                <a:gd name="T71" fmla="*/ 150 h 184"/>
                <a:gd name="T72" fmla="*/ 82 w 144"/>
                <a:gd name="T73" fmla="*/ 146 h 184"/>
                <a:gd name="T74" fmla="*/ 84 w 144"/>
                <a:gd name="T75" fmla="*/ 144 h 184"/>
                <a:gd name="T76" fmla="*/ 88 w 144"/>
                <a:gd name="T77" fmla="*/ 138 h 184"/>
                <a:gd name="T78" fmla="*/ 92 w 144"/>
                <a:gd name="T79" fmla="*/ 120 h 184"/>
                <a:gd name="T80" fmla="*/ 92 w 144"/>
                <a:gd name="T81" fmla="*/ 92 h 184"/>
                <a:gd name="T82" fmla="*/ 92 w 144"/>
                <a:gd name="T83" fmla="*/ 64 h 184"/>
                <a:gd name="T84" fmla="*/ 88 w 144"/>
                <a:gd name="T85" fmla="*/ 46 h 184"/>
                <a:gd name="T86" fmla="*/ 86 w 144"/>
                <a:gd name="T87" fmla="*/ 40 h 184"/>
                <a:gd name="T88" fmla="*/ 82 w 144"/>
                <a:gd name="T89" fmla="*/ 36 h 184"/>
                <a:gd name="T90" fmla="*/ 72 w 144"/>
                <a:gd name="T91" fmla="*/ 3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4" h="184">
                  <a:moveTo>
                    <a:pt x="72" y="0"/>
                  </a:moveTo>
                  <a:lnTo>
                    <a:pt x="72" y="0"/>
                  </a:lnTo>
                  <a:lnTo>
                    <a:pt x="90" y="2"/>
                  </a:lnTo>
                  <a:lnTo>
                    <a:pt x="106" y="6"/>
                  </a:lnTo>
                  <a:lnTo>
                    <a:pt x="106" y="6"/>
                  </a:lnTo>
                  <a:lnTo>
                    <a:pt x="118" y="14"/>
                  </a:lnTo>
                  <a:lnTo>
                    <a:pt x="128" y="24"/>
                  </a:lnTo>
                  <a:lnTo>
                    <a:pt x="128" y="24"/>
                  </a:lnTo>
                  <a:lnTo>
                    <a:pt x="136" y="38"/>
                  </a:lnTo>
                  <a:lnTo>
                    <a:pt x="140" y="54"/>
                  </a:lnTo>
                  <a:lnTo>
                    <a:pt x="140" y="54"/>
                  </a:lnTo>
                  <a:lnTo>
                    <a:pt x="142" y="72"/>
                  </a:lnTo>
                  <a:lnTo>
                    <a:pt x="144" y="92"/>
                  </a:lnTo>
                  <a:lnTo>
                    <a:pt x="144" y="92"/>
                  </a:lnTo>
                  <a:lnTo>
                    <a:pt x="142" y="112"/>
                  </a:lnTo>
                  <a:lnTo>
                    <a:pt x="140" y="130"/>
                  </a:lnTo>
                  <a:lnTo>
                    <a:pt x="140" y="130"/>
                  </a:lnTo>
                  <a:lnTo>
                    <a:pt x="134" y="146"/>
                  </a:lnTo>
                  <a:lnTo>
                    <a:pt x="128" y="158"/>
                  </a:lnTo>
                  <a:lnTo>
                    <a:pt x="128" y="158"/>
                  </a:lnTo>
                  <a:lnTo>
                    <a:pt x="118" y="170"/>
                  </a:lnTo>
                  <a:lnTo>
                    <a:pt x="104" y="178"/>
                  </a:lnTo>
                  <a:lnTo>
                    <a:pt x="104" y="178"/>
                  </a:lnTo>
                  <a:lnTo>
                    <a:pt x="90" y="182"/>
                  </a:lnTo>
                  <a:lnTo>
                    <a:pt x="72" y="184"/>
                  </a:lnTo>
                  <a:lnTo>
                    <a:pt x="72" y="184"/>
                  </a:lnTo>
                  <a:lnTo>
                    <a:pt x="54" y="182"/>
                  </a:lnTo>
                  <a:lnTo>
                    <a:pt x="40" y="178"/>
                  </a:lnTo>
                  <a:lnTo>
                    <a:pt x="40" y="178"/>
                  </a:lnTo>
                  <a:lnTo>
                    <a:pt x="26" y="170"/>
                  </a:lnTo>
                  <a:lnTo>
                    <a:pt x="16" y="158"/>
                  </a:lnTo>
                  <a:lnTo>
                    <a:pt x="16" y="158"/>
                  </a:lnTo>
                  <a:lnTo>
                    <a:pt x="10" y="146"/>
                  </a:lnTo>
                  <a:lnTo>
                    <a:pt x="4" y="130"/>
                  </a:lnTo>
                  <a:lnTo>
                    <a:pt x="4" y="130"/>
                  </a:lnTo>
                  <a:lnTo>
                    <a:pt x="2" y="112"/>
                  </a:lnTo>
                  <a:lnTo>
                    <a:pt x="0" y="92"/>
                  </a:lnTo>
                  <a:lnTo>
                    <a:pt x="0" y="92"/>
                  </a:lnTo>
                  <a:lnTo>
                    <a:pt x="0" y="72"/>
                  </a:lnTo>
                  <a:lnTo>
                    <a:pt x="4" y="54"/>
                  </a:lnTo>
                  <a:lnTo>
                    <a:pt x="4" y="54"/>
                  </a:lnTo>
                  <a:lnTo>
                    <a:pt x="8" y="38"/>
                  </a:lnTo>
                  <a:lnTo>
                    <a:pt x="16" y="24"/>
                  </a:lnTo>
                  <a:lnTo>
                    <a:pt x="16" y="24"/>
                  </a:lnTo>
                  <a:lnTo>
                    <a:pt x="26" y="14"/>
                  </a:lnTo>
                  <a:lnTo>
                    <a:pt x="38" y="6"/>
                  </a:lnTo>
                  <a:lnTo>
                    <a:pt x="38" y="6"/>
                  </a:lnTo>
                  <a:lnTo>
                    <a:pt x="54" y="2"/>
                  </a:lnTo>
                  <a:lnTo>
                    <a:pt x="72" y="0"/>
                  </a:lnTo>
                  <a:lnTo>
                    <a:pt x="72" y="0"/>
                  </a:lnTo>
                  <a:close/>
                  <a:moveTo>
                    <a:pt x="72" y="34"/>
                  </a:moveTo>
                  <a:lnTo>
                    <a:pt x="72" y="34"/>
                  </a:lnTo>
                  <a:lnTo>
                    <a:pt x="66" y="34"/>
                  </a:lnTo>
                  <a:lnTo>
                    <a:pt x="62" y="36"/>
                  </a:lnTo>
                  <a:lnTo>
                    <a:pt x="62" y="36"/>
                  </a:lnTo>
                  <a:lnTo>
                    <a:pt x="58" y="40"/>
                  </a:lnTo>
                  <a:lnTo>
                    <a:pt x="56" y="46"/>
                  </a:lnTo>
                  <a:lnTo>
                    <a:pt x="56" y="46"/>
                  </a:lnTo>
                  <a:lnTo>
                    <a:pt x="52" y="64"/>
                  </a:lnTo>
                  <a:lnTo>
                    <a:pt x="52" y="64"/>
                  </a:lnTo>
                  <a:lnTo>
                    <a:pt x="50" y="92"/>
                  </a:lnTo>
                  <a:lnTo>
                    <a:pt x="50" y="92"/>
                  </a:lnTo>
                  <a:lnTo>
                    <a:pt x="52" y="120"/>
                  </a:lnTo>
                  <a:lnTo>
                    <a:pt x="52" y="120"/>
                  </a:lnTo>
                  <a:lnTo>
                    <a:pt x="56" y="138"/>
                  </a:lnTo>
                  <a:lnTo>
                    <a:pt x="56" y="138"/>
                  </a:lnTo>
                  <a:lnTo>
                    <a:pt x="58" y="144"/>
                  </a:lnTo>
                  <a:lnTo>
                    <a:pt x="62" y="146"/>
                  </a:lnTo>
                  <a:lnTo>
                    <a:pt x="62" y="146"/>
                  </a:lnTo>
                  <a:lnTo>
                    <a:pt x="68" y="148"/>
                  </a:lnTo>
                  <a:lnTo>
                    <a:pt x="72" y="150"/>
                  </a:lnTo>
                  <a:lnTo>
                    <a:pt x="72" y="150"/>
                  </a:lnTo>
                  <a:lnTo>
                    <a:pt x="78" y="148"/>
                  </a:lnTo>
                  <a:lnTo>
                    <a:pt x="82" y="146"/>
                  </a:lnTo>
                  <a:lnTo>
                    <a:pt x="82" y="146"/>
                  </a:lnTo>
                  <a:lnTo>
                    <a:pt x="84" y="144"/>
                  </a:lnTo>
                  <a:lnTo>
                    <a:pt x="88" y="138"/>
                  </a:lnTo>
                  <a:lnTo>
                    <a:pt x="88" y="138"/>
                  </a:lnTo>
                  <a:lnTo>
                    <a:pt x="92" y="120"/>
                  </a:lnTo>
                  <a:lnTo>
                    <a:pt x="92" y="120"/>
                  </a:lnTo>
                  <a:lnTo>
                    <a:pt x="92" y="92"/>
                  </a:lnTo>
                  <a:lnTo>
                    <a:pt x="92" y="92"/>
                  </a:lnTo>
                  <a:lnTo>
                    <a:pt x="92" y="64"/>
                  </a:lnTo>
                  <a:lnTo>
                    <a:pt x="92" y="64"/>
                  </a:lnTo>
                  <a:lnTo>
                    <a:pt x="90" y="54"/>
                  </a:lnTo>
                  <a:lnTo>
                    <a:pt x="88" y="46"/>
                  </a:lnTo>
                  <a:lnTo>
                    <a:pt x="88" y="46"/>
                  </a:lnTo>
                  <a:lnTo>
                    <a:pt x="86" y="40"/>
                  </a:lnTo>
                  <a:lnTo>
                    <a:pt x="82" y="36"/>
                  </a:lnTo>
                  <a:lnTo>
                    <a:pt x="82" y="36"/>
                  </a:lnTo>
                  <a:lnTo>
                    <a:pt x="78" y="34"/>
                  </a:lnTo>
                  <a:lnTo>
                    <a:pt x="72" y="34"/>
                  </a:lnTo>
                  <a:lnTo>
                    <a:pt x="72" y="34"/>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1" name="Freeform 169"/>
            <p:cNvSpPr>
              <a:spLocks/>
            </p:cNvSpPr>
            <p:nvPr/>
          </p:nvSpPr>
          <p:spPr bwMode="auto">
            <a:xfrm>
              <a:off x="6454774" y="3816352"/>
              <a:ext cx="165102" cy="374648"/>
            </a:xfrm>
            <a:custGeom>
              <a:avLst/>
              <a:gdLst>
                <a:gd name="T0" fmla="*/ 68 w 104"/>
                <a:gd name="T1" fmla="*/ 0 h 236"/>
                <a:gd name="T2" fmla="*/ 68 w 104"/>
                <a:gd name="T3" fmla="*/ 56 h 236"/>
                <a:gd name="T4" fmla="*/ 100 w 104"/>
                <a:gd name="T5" fmla="*/ 56 h 236"/>
                <a:gd name="T6" fmla="*/ 100 w 104"/>
                <a:gd name="T7" fmla="*/ 94 h 236"/>
                <a:gd name="T8" fmla="*/ 68 w 104"/>
                <a:gd name="T9" fmla="*/ 94 h 236"/>
                <a:gd name="T10" fmla="*/ 68 w 104"/>
                <a:gd name="T11" fmla="*/ 158 h 236"/>
                <a:gd name="T12" fmla="*/ 68 w 104"/>
                <a:gd name="T13" fmla="*/ 158 h 236"/>
                <a:gd name="T14" fmla="*/ 68 w 104"/>
                <a:gd name="T15" fmla="*/ 178 h 236"/>
                <a:gd name="T16" fmla="*/ 68 w 104"/>
                <a:gd name="T17" fmla="*/ 178 h 236"/>
                <a:gd name="T18" fmla="*/ 70 w 104"/>
                <a:gd name="T19" fmla="*/ 186 h 236"/>
                <a:gd name="T20" fmla="*/ 72 w 104"/>
                <a:gd name="T21" fmla="*/ 190 h 236"/>
                <a:gd name="T22" fmla="*/ 72 w 104"/>
                <a:gd name="T23" fmla="*/ 190 h 236"/>
                <a:gd name="T24" fmla="*/ 76 w 104"/>
                <a:gd name="T25" fmla="*/ 192 h 236"/>
                <a:gd name="T26" fmla="*/ 84 w 104"/>
                <a:gd name="T27" fmla="*/ 194 h 236"/>
                <a:gd name="T28" fmla="*/ 84 w 104"/>
                <a:gd name="T29" fmla="*/ 194 h 236"/>
                <a:gd name="T30" fmla="*/ 104 w 104"/>
                <a:gd name="T31" fmla="*/ 194 h 236"/>
                <a:gd name="T32" fmla="*/ 104 w 104"/>
                <a:gd name="T33" fmla="*/ 232 h 236"/>
                <a:gd name="T34" fmla="*/ 104 w 104"/>
                <a:gd name="T35" fmla="*/ 232 h 236"/>
                <a:gd name="T36" fmla="*/ 90 w 104"/>
                <a:gd name="T37" fmla="*/ 234 h 236"/>
                <a:gd name="T38" fmla="*/ 90 w 104"/>
                <a:gd name="T39" fmla="*/ 234 h 236"/>
                <a:gd name="T40" fmla="*/ 72 w 104"/>
                <a:gd name="T41" fmla="*/ 236 h 236"/>
                <a:gd name="T42" fmla="*/ 72 w 104"/>
                <a:gd name="T43" fmla="*/ 236 h 236"/>
                <a:gd name="T44" fmla="*/ 60 w 104"/>
                <a:gd name="T45" fmla="*/ 234 h 236"/>
                <a:gd name="T46" fmla="*/ 48 w 104"/>
                <a:gd name="T47" fmla="*/ 232 h 236"/>
                <a:gd name="T48" fmla="*/ 48 w 104"/>
                <a:gd name="T49" fmla="*/ 232 h 236"/>
                <a:gd name="T50" fmla="*/ 38 w 104"/>
                <a:gd name="T51" fmla="*/ 226 h 236"/>
                <a:gd name="T52" fmla="*/ 28 w 104"/>
                <a:gd name="T53" fmla="*/ 218 h 236"/>
                <a:gd name="T54" fmla="*/ 28 w 104"/>
                <a:gd name="T55" fmla="*/ 218 h 236"/>
                <a:gd name="T56" fmla="*/ 24 w 104"/>
                <a:gd name="T57" fmla="*/ 208 h 236"/>
                <a:gd name="T58" fmla="*/ 22 w 104"/>
                <a:gd name="T59" fmla="*/ 194 h 236"/>
                <a:gd name="T60" fmla="*/ 22 w 104"/>
                <a:gd name="T61" fmla="*/ 194 h 236"/>
                <a:gd name="T62" fmla="*/ 20 w 104"/>
                <a:gd name="T63" fmla="*/ 164 h 236"/>
                <a:gd name="T64" fmla="*/ 20 w 104"/>
                <a:gd name="T65" fmla="*/ 94 h 236"/>
                <a:gd name="T66" fmla="*/ 0 w 104"/>
                <a:gd name="T67" fmla="*/ 94 h 236"/>
                <a:gd name="T68" fmla="*/ 0 w 104"/>
                <a:gd name="T69" fmla="*/ 56 h 236"/>
                <a:gd name="T70" fmla="*/ 22 w 104"/>
                <a:gd name="T71" fmla="*/ 56 h 236"/>
                <a:gd name="T72" fmla="*/ 26 w 104"/>
                <a:gd name="T73" fmla="*/ 4 h 236"/>
                <a:gd name="T74" fmla="*/ 68 w 104"/>
                <a:gd name="T75"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4" h="236">
                  <a:moveTo>
                    <a:pt x="68" y="0"/>
                  </a:moveTo>
                  <a:lnTo>
                    <a:pt x="68" y="56"/>
                  </a:lnTo>
                  <a:lnTo>
                    <a:pt x="100" y="56"/>
                  </a:lnTo>
                  <a:lnTo>
                    <a:pt x="100" y="94"/>
                  </a:lnTo>
                  <a:lnTo>
                    <a:pt x="68" y="94"/>
                  </a:lnTo>
                  <a:lnTo>
                    <a:pt x="68" y="158"/>
                  </a:lnTo>
                  <a:lnTo>
                    <a:pt x="68" y="158"/>
                  </a:lnTo>
                  <a:lnTo>
                    <a:pt x="68" y="178"/>
                  </a:lnTo>
                  <a:lnTo>
                    <a:pt x="68" y="178"/>
                  </a:lnTo>
                  <a:lnTo>
                    <a:pt x="70" y="186"/>
                  </a:lnTo>
                  <a:lnTo>
                    <a:pt x="72" y="190"/>
                  </a:lnTo>
                  <a:lnTo>
                    <a:pt x="72" y="190"/>
                  </a:lnTo>
                  <a:lnTo>
                    <a:pt x="76" y="192"/>
                  </a:lnTo>
                  <a:lnTo>
                    <a:pt x="84" y="194"/>
                  </a:lnTo>
                  <a:lnTo>
                    <a:pt x="84" y="194"/>
                  </a:lnTo>
                  <a:lnTo>
                    <a:pt x="104" y="194"/>
                  </a:lnTo>
                  <a:lnTo>
                    <a:pt x="104" y="232"/>
                  </a:lnTo>
                  <a:lnTo>
                    <a:pt x="104" y="232"/>
                  </a:lnTo>
                  <a:lnTo>
                    <a:pt x="90" y="234"/>
                  </a:lnTo>
                  <a:lnTo>
                    <a:pt x="90" y="234"/>
                  </a:lnTo>
                  <a:lnTo>
                    <a:pt x="72" y="236"/>
                  </a:lnTo>
                  <a:lnTo>
                    <a:pt x="72" y="236"/>
                  </a:lnTo>
                  <a:lnTo>
                    <a:pt x="60" y="234"/>
                  </a:lnTo>
                  <a:lnTo>
                    <a:pt x="48" y="232"/>
                  </a:lnTo>
                  <a:lnTo>
                    <a:pt x="48" y="232"/>
                  </a:lnTo>
                  <a:lnTo>
                    <a:pt x="38" y="226"/>
                  </a:lnTo>
                  <a:lnTo>
                    <a:pt x="28" y="218"/>
                  </a:lnTo>
                  <a:lnTo>
                    <a:pt x="28" y="218"/>
                  </a:lnTo>
                  <a:lnTo>
                    <a:pt x="24" y="208"/>
                  </a:lnTo>
                  <a:lnTo>
                    <a:pt x="22" y="194"/>
                  </a:lnTo>
                  <a:lnTo>
                    <a:pt x="22" y="194"/>
                  </a:lnTo>
                  <a:lnTo>
                    <a:pt x="20" y="164"/>
                  </a:lnTo>
                  <a:lnTo>
                    <a:pt x="20" y="94"/>
                  </a:lnTo>
                  <a:lnTo>
                    <a:pt x="0" y="94"/>
                  </a:lnTo>
                  <a:lnTo>
                    <a:pt x="0" y="56"/>
                  </a:lnTo>
                  <a:lnTo>
                    <a:pt x="22" y="56"/>
                  </a:lnTo>
                  <a:lnTo>
                    <a:pt x="26" y="4"/>
                  </a:lnTo>
                  <a:lnTo>
                    <a:pt x="68" y="0"/>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2" name="Freeform 170"/>
            <p:cNvSpPr>
              <a:spLocks noEditPoints="1"/>
            </p:cNvSpPr>
            <p:nvPr/>
          </p:nvSpPr>
          <p:spPr bwMode="auto">
            <a:xfrm>
              <a:off x="6645273" y="3898901"/>
              <a:ext cx="228601" cy="292099"/>
            </a:xfrm>
            <a:custGeom>
              <a:avLst/>
              <a:gdLst>
                <a:gd name="T0" fmla="*/ 50 w 144"/>
                <a:gd name="T1" fmla="*/ 100 h 184"/>
                <a:gd name="T2" fmla="*/ 52 w 144"/>
                <a:gd name="T3" fmla="*/ 118 h 184"/>
                <a:gd name="T4" fmla="*/ 54 w 144"/>
                <a:gd name="T5" fmla="*/ 134 h 184"/>
                <a:gd name="T6" fmla="*/ 60 w 144"/>
                <a:gd name="T7" fmla="*/ 146 h 184"/>
                <a:gd name="T8" fmla="*/ 66 w 144"/>
                <a:gd name="T9" fmla="*/ 148 h 184"/>
                <a:gd name="T10" fmla="*/ 74 w 144"/>
                <a:gd name="T11" fmla="*/ 150 h 184"/>
                <a:gd name="T12" fmla="*/ 88 w 144"/>
                <a:gd name="T13" fmla="*/ 146 h 184"/>
                <a:gd name="T14" fmla="*/ 94 w 144"/>
                <a:gd name="T15" fmla="*/ 138 h 184"/>
                <a:gd name="T16" fmla="*/ 98 w 144"/>
                <a:gd name="T17" fmla="*/ 128 h 184"/>
                <a:gd name="T18" fmla="*/ 100 w 144"/>
                <a:gd name="T19" fmla="*/ 120 h 184"/>
                <a:gd name="T20" fmla="*/ 144 w 144"/>
                <a:gd name="T21" fmla="*/ 122 h 184"/>
                <a:gd name="T22" fmla="*/ 140 w 144"/>
                <a:gd name="T23" fmla="*/ 138 h 184"/>
                <a:gd name="T24" fmla="*/ 128 w 144"/>
                <a:gd name="T25" fmla="*/ 158 h 184"/>
                <a:gd name="T26" fmla="*/ 120 w 144"/>
                <a:gd name="T27" fmla="*/ 168 h 184"/>
                <a:gd name="T28" fmla="*/ 108 w 144"/>
                <a:gd name="T29" fmla="*/ 176 h 184"/>
                <a:gd name="T30" fmla="*/ 92 w 144"/>
                <a:gd name="T31" fmla="*/ 182 h 184"/>
                <a:gd name="T32" fmla="*/ 74 w 144"/>
                <a:gd name="T33" fmla="*/ 184 h 184"/>
                <a:gd name="T34" fmla="*/ 40 w 144"/>
                <a:gd name="T35" fmla="*/ 176 h 184"/>
                <a:gd name="T36" fmla="*/ 26 w 144"/>
                <a:gd name="T37" fmla="*/ 168 h 184"/>
                <a:gd name="T38" fmla="*/ 16 w 144"/>
                <a:gd name="T39" fmla="*/ 156 h 184"/>
                <a:gd name="T40" fmla="*/ 4 w 144"/>
                <a:gd name="T41" fmla="*/ 128 h 184"/>
                <a:gd name="T42" fmla="*/ 0 w 144"/>
                <a:gd name="T43" fmla="*/ 112 h 184"/>
                <a:gd name="T44" fmla="*/ 0 w 144"/>
                <a:gd name="T45" fmla="*/ 94 h 184"/>
                <a:gd name="T46" fmla="*/ 0 w 144"/>
                <a:gd name="T47" fmla="*/ 82 h 184"/>
                <a:gd name="T48" fmla="*/ 2 w 144"/>
                <a:gd name="T49" fmla="*/ 68 h 184"/>
                <a:gd name="T50" fmla="*/ 6 w 144"/>
                <a:gd name="T51" fmla="*/ 50 h 184"/>
                <a:gd name="T52" fmla="*/ 14 w 144"/>
                <a:gd name="T53" fmla="*/ 34 h 184"/>
                <a:gd name="T54" fmla="*/ 24 w 144"/>
                <a:gd name="T55" fmla="*/ 18 h 184"/>
                <a:gd name="T56" fmla="*/ 38 w 144"/>
                <a:gd name="T57" fmla="*/ 8 h 184"/>
                <a:gd name="T58" fmla="*/ 56 w 144"/>
                <a:gd name="T59" fmla="*/ 2 h 184"/>
                <a:gd name="T60" fmla="*/ 74 w 144"/>
                <a:gd name="T61" fmla="*/ 0 h 184"/>
                <a:gd name="T62" fmla="*/ 94 w 144"/>
                <a:gd name="T63" fmla="*/ 2 h 184"/>
                <a:gd name="T64" fmla="*/ 110 w 144"/>
                <a:gd name="T65" fmla="*/ 10 h 184"/>
                <a:gd name="T66" fmla="*/ 122 w 144"/>
                <a:gd name="T67" fmla="*/ 20 h 184"/>
                <a:gd name="T68" fmla="*/ 130 w 144"/>
                <a:gd name="T69" fmla="*/ 32 h 184"/>
                <a:gd name="T70" fmla="*/ 138 w 144"/>
                <a:gd name="T71" fmla="*/ 50 h 184"/>
                <a:gd name="T72" fmla="*/ 142 w 144"/>
                <a:gd name="T73" fmla="*/ 66 h 184"/>
                <a:gd name="T74" fmla="*/ 50 w 144"/>
                <a:gd name="T75" fmla="*/ 100 h 184"/>
                <a:gd name="T76" fmla="*/ 98 w 144"/>
                <a:gd name="T77" fmla="*/ 72 h 184"/>
                <a:gd name="T78" fmla="*/ 96 w 144"/>
                <a:gd name="T79" fmla="*/ 62 h 184"/>
                <a:gd name="T80" fmla="*/ 94 w 144"/>
                <a:gd name="T81" fmla="*/ 48 h 184"/>
                <a:gd name="T82" fmla="*/ 88 w 144"/>
                <a:gd name="T83" fmla="*/ 36 h 184"/>
                <a:gd name="T84" fmla="*/ 82 w 144"/>
                <a:gd name="T85" fmla="*/ 34 h 184"/>
                <a:gd name="T86" fmla="*/ 74 w 144"/>
                <a:gd name="T87" fmla="*/ 32 h 184"/>
                <a:gd name="T88" fmla="*/ 62 w 144"/>
                <a:gd name="T89" fmla="*/ 36 h 184"/>
                <a:gd name="T90" fmla="*/ 58 w 144"/>
                <a:gd name="T91" fmla="*/ 42 h 184"/>
                <a:gd name="T92" fmla="*/ 54 w 144"/>
                <a:gd name="T93" fmla="*/ 48 h 184"/>
                <a:gd name="T94" fmla="*/ 52 w 144"/>
                <a:gd name="T95" fmla="*/ 60 h 184"/>
                <a:gd name="T96" fmla="*/ 98 w 144"/>
                <a:gd name="T97" fmla="*/ 7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4" h="184">
                  <a:moveTo>
                    <a:pt x="50" y="100"/>
                  </a:moveTo>
                  <a:lnTo>
                    <a:pt x="50" y="100"/>
                  </a:lnTo>
                  <a:lnTo>
                    <a:pt x="52" y="118"/>
                  </a:lnTo>
                  <a:lnTo>
                    <a:pt x="52" y="118"/>
                  </a:lnTo>
                  <a:lnTo>
                    <a:pt x="54" y="134"/>
                  </a:lnTo>
                  <a:lnTo>
                    <a:pt x="54" y="134"/>
                  </a:lnTo>
                  <a:lnTo>
                    <a:pt x="56" y="140"/>
                  </a:lnTo>
                  <a:lnTo>
                    <a:pt x="60" y="146"/>
                  </a:lnTo>
                  <a:lnTo>
                    <a:pt x="60" y="146"/>
                  </a:lnTo>
                  <a:lnTo>
                    <a:pt x="66" y="148"/>
                  </a:lnTo>
                  <a:lnTo>
                    <a:pt x="74" y="150"/>
                  </a:lnTo>
                  <a:lnTo>
                    <a:pt x="74" y="150"/>
                  </a:lnTo>
                  <a:lnTo>
                    <a:pt x="82" y="148"/>
                  </a:lnTo>
                  <a:lnTo>
                    <a:pt x="88" y="146"/>
                  </a:lnTo>
                  <a:lnTo>
                    <a:pt x="88" y="146"/>
                  </a:lnTo>
                  <a:lnTo>
                    <a:pt x="94" y="138"/>
                  </a:lnTo>
                  <a:lnTo>
                    <a:pt x="94" y="138"/>
                  </a:lnTo>
                  <a:lnTo>
                    <a:pt x="98" y="128"/>
                  </a:lnTo>
                  <a:lnTo>
                    <a:pt x="98" y="128"/>
                  </a:lnTo>
                  <a:lnTo>
                    <a:pt x="100" y="120"/>
                  </a:lnTo>
                  <a:lnTo>
                    <a:pt x="144" y="122"/>
                  </a:lnTo>
                  <a:lnTo>
                    <a:pt x="144" y="122"/>
                  </a:lnTo>
                  <a:lnTo>
                    <a:pt x="140" y="138"/>
                  </a:lnTo>
                  <a:lnTo>
                    <a:pt x="140" y="138"/>
                  </a:lnTo>
                  <a:lnTo>
                    <a:pt x="134" y="148"/>
                  </a:lnTo>
                  <a:lnTo>
                    <a:pt x="128" y="158"/>
                  </a:lnTo>
                  <a:lnTo>
                    <a:pt x="128" y="158"/>
                  </a:lnTo>
                  <a:lnTo>
                    <a:pt x="120" y="168"/>
                  </a:lnTo>
                  <a:lnTo>
                    <a:pt x="108" y="176"/>
                  </a:lnTo>
                  <a:lnTo>
                    <a:pt x="108" y="176"/>
                  </a:lnTo>
                  <a:lnTo>
                    <a:pt x="100" y="180"/>
                  </a:lnTo>
                  <a:lnTo>
                    <a:pt x="92" y="182"/>
                  </a:lnTo>
                  <a:lnTo>
                    <a:pt x="74" y="184"/>
                  </a:lnTo>
                  <a:lnTo>
                    <a:pt x="74" y="184"/>
                  </a:lnTo>
                  <a:lnTo>
                    <a:pt x="54" y="182"/>
                  </a:lnTo>
                  <a:lnTo>
                    <a:pt x="40" y="176"/>
                  </a:lnTo>
                  <a:lnTo>
                    <a:pt x="40" y="176"/>
                  </a:lnTo>
                  <a:lnTo>
                    <a:pt x="26" y="168"/>
                  </a:lnTo>
                  <a:lnTo>
                    <a:pt x="16" y="156"/>
                  </a:lnTo>
                  <a:lnTo>
                    <a:pt x="16" y="156"/>
                  </a:lnTo>
                  <a:lnTo>
                    <a:pt x="8" y="144"/>
                  </a:lnTo>
                  <a:lnTo>
                    <a:pt x="4" y="128"/>
                  </a:lnTo>
                  <a:lnTo>
                    <a:pt x="4" y="128"/>
                  </a:lnTo>
                  <a:lnTo>
                    <a:pt x="0" y="112"/>
                  </a:lnTo>
                  <a:lnTo>
                    <a:pt x="0" y="94"/>
                  </a:lnTo>
                  <a:lnTo>
                    <a:pt x="0" y="94"/>
                  </a:lnTo>
                  <a:lnTo>
                    <a:pt x="0" y="82"/>
                  </a:lnTo>
                  <a:lnTo>
                    <a:pt x="0" y="82"/>
                  </a:lnTo>
                  <a:lnTo>
                    <a:pt x="2" y="68"/>
                  </a:lnTo>
                  <a:lnTo>
                    <a:pt x="2" y="68"/>
                  </a:lnTo>
                  <a:lnTo>
                    <a:pt x="6" y="50"/>
                  </a:lnTo>
                  <a:lnTo>
                    <a:pt x="6" y="50"/>
                  </a:lnTo>
                  <a:lnTo>
                    <a:pt x="14" y="34"/>
                  </a:lnTo>
                  <a:lnTo>
                    <a:pt x="14" y="34"/>
                  </a:lnTo>
                  <a:lnTo>
                    <a:pt x="18" y="26"/>
                  </a:lnTo>
                  <a:lnTo>
                    <a:pt x="24" y="18"/>
                  </a:lnTo>
                  <a:lnTo>
                    <a:pt x="30" y="12"/>
                  </a:lnTo>
                  <a:lnTo>
                    <a:pt x="38" y="8"/>
                  </a:lnTo>
                  <a:lnTo>
                    <a:pt x="38" y="8"/>
                  </a:lnTo>
                  <a:lnTo>
                    <a:pt x="56" y="2"/>
                  </a:lnTo>
                  <a:lnTo>
                    <a:pt x="74" y="0"/>
                  </a:lnTo>
                  <a:lnTo>
                    <a:pt x="74" y="0"/>
                  </a:lnTo>
                  <a:lnTo>
                    <a:pt x="84" y="0"/>
                  </a:lnTo>
                  <a:lnTo>
                    <a:pt x="94" y="2"/>
                  </a:lnTo>
                  <a:lnTo>
                    <a:pt x="94" y="2"/>
                  </a:lnTo>
                  <a:lnTo>
                    <a:pt x="110" y="10"/>
                  </a:lnTo>
                  <a:lnTo>
                    <a:pt x="110" y="10"/>
                  </a:lnTo>
                  <a:lnTo>
                    <a:pt x="122" y="20"/>
                  </a:lnTo>
                  <a:lnTo>
                    <a:pt x="122" y="20"/>
                  </a:lnTo>
                  <a:lnTo>
                    <a:pt x="130" y="32"/>
                  </a:lnTo>
                  <a:lnTo>
                    <a:pt x="130" y="32"/>
                  </a:lnTo>
                  <a:lnTo>
                    <a:pt x="138" y="50"/>
                  </a:lnTo>
                  <a:lnTo>
                    <a:pt x="142" y="66"/>
                  </a:lnTo>
                  <a:lnTo>
                    <a:pt x="142" y="66"/>
                  </a:lnTo>
                  <a:lnTo>
                    <a:pt x="144" y="100"/>
                  </a:lnTo>
                  <a:lnTo>
                    <a:pt x="50" y="100"/>
                  </a:lnTo>
                  <a:close/>
                  <a:moveTo>
                    <a:pt x="98" y="72"/>
                  </a:moveTo>
                  <a:lnTo>
                    <a:pt x="98" y="72"/>
                  </a:lnTo>
                  <a:lnTo>
                    <a:pt x="96" y="62"/>
                  </a:lnTo>
                  <a:lnTo>
                    <a:pt x="96" y="62"/>
                  </a:lnTo>
                  <a:lnTo>
                    <a:pt x="94" y="48"/>
                  </a:lnTo>
                  <a:lnTo>
                    <a:pt x="94" y="48"/>
                  </a:lnTo>
                  <a:lnTo>
                    <a:pt x="92" y="42"/>
                  </a:lnTo>
                  <a:lnTo>
                    <a:pt x="88" y="36"/>
                  </a:lnTo>
                  <a:lnTo>
                    <a:pt x="88" y="36"/>
                  </a:lnTo>
                  <a:lnTo>
                    <a:pt x="82" y="34"/>
                  </a:lnTo>
                  <a:lnTo>
                    <a:pt x="74" y="32"/>
                  </a:lnTo>
                  <a:lnTo>
                    <a:pt x="74" y="32"/>
                  </a:lnTo>
                  <a:lnTo>
                    <a:pt x="66" y="34"/>
                  </a:lnTo>
                  <a:lnTo>
                    <a:pt x="62" y="36"/>
                  </a:lnTo>
                  <a:lnTo>
                    <a:pt x="62" y="36"/>
                  </a:lnTo>
                  <a:lnTo>
                    <a:pt x="58" y="42"/>
                  </a:lnTo>
                  <a:lnTo>
                    <a:pt x="54" y="48"/>
                  </a:lnTo>
                  <a:lnTo>
                    <a:pt x="54" y="48"/>
                  </a:lnTo>
                  <a:lnTo>
                    <a:pt x="52" y="60"/>
                  </a:lnTo>
                  <a:lnTo>
                    <a:pt x="52" y="60"/>
                  </a:lnTo>
                  <a:lnTo>
                    <a:pt x="52" y="72"/>
                  </a:lnTo>
                  <a:lnTo>
                    <a:pt x="98" y="72"/>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3" name="Freeform 171"/>
            <p:cNvSpPr>
              <a:spLocks/>
            </p:cNvSpPr>
            <p:nvPr/>
          </p:nvSpPr>
          <p:spPr bwMode="auto">
            <a:xfrm>
              <a:off x="6915152" y="3898901"/>
              <a:ext cx="219076" cy="292099"/>
            </a:xfrm>
            <a:custGeom>
              <a:avLst/>
              <a:gdLst>
                <a:gd name="T0" fmla="*/ 92 w 138"/>
                <a:gd name="T1" fmla="*/ 70 h 184"/>
                <a:gd name="T2" fmla="*/ 86 w 138"/>
                <a:gd name="T3" fmla="*/ 44 h 184"/>
                <a:gd name="T4" fmla="*/ 80 w 138"/>
                <a:gd name="T5" fmla="*/ 38 h 184"/>
                <a:gd name="T6" fmla="*/ 74 w 138"/>
                <a:gd name="T7" fmla="*/ 38 h 184"/>
                <a:gd name="T8" fmla="*/ 64 w 138"/>
                <a:gd name="T9" fmla="*/ 40 h 184"/>
                <a:gd name="T10" fmla="*/ 58 w 138"/>
                <a:gd name="T11" fmla="*/ 42 h 184"/>
                <a:gd name="T12" fmla="*/ 56 w 138"/>
                <a:gd name="T13" fmla="*/ 48 h 184"/>
                <a:gd name="T14" fmla="*/ 50 w 138"/>
                <a:gd name="T15" fmla="*/ 64 h 184"/>
                <a:gd name="T16" fmla="*/ 48 w 138"/>
                <a:gd name="T17" fmla="*/ 90 h 184"/>
                <a:gd name="T18" fmla="*/ 50 w 138"/>
                <a:gd name="T19" fmla="*/ 110 h 184"/>
                <a:gd name="T20" fmla="*/ 52 w 138"/>
                <a:gd name="T21" fmla="*/ 126 h 184"/>
                <a:gd name="T22" fmla="*/ 56 w 138"/>
                <a:gd name="T23" fmla="*/ 134 h 184"/>
                <a:gd name="T24" fmla="*/ 60 w 138"/>
                <a:gd name="T25" fmla="*/ 140 h 184"/>
                <a:gd name="T26" fmla="*/ 72 w 138"/>
                <a:gd name="T27" fmla="*/ 144 h 184"/>
                <a:gd name="T28" fmla="*/ 78 w 138"/>
                <a:gd name="T29" fmla="*/ 144 h 184"/>
                <a:gd name="T30" fmla="*/ 86 w 138"/>
                <a:gd name="T31" fmla="*/ 138 h 184"/>
                <a:gd name="T32" fmla="*/ 88 w 138"/>
                <a:gd name="T33" fmla="*/ 134 h 184"/>
                <a:gd name="T34" fmla="*/ 92 w 138"/>
                <a:gd name="T35" fmla="*/ 112 h 184"/>
                <a:gd name="T36" fmla="*/ 138 w 138"/>
                <a:gd name="T37" fmla="*/ 114 h 184"/>
                <a:gd name="T38" fmla="*/ 136 w 138"/>
                <a:gd name="T39" fmla="*/ 132 h 184"/>
                <a:gd name="T40" fmla="*/ 126 w 138"/>
                <a:gd name="T41" fmla="*/ 156 h 184"/>
                <a:gd name="T42" fmla="*/ 118 w 138"/>
                <a:gd name="T43" fmla="*/ 166 h 184"/>
                <a:gd name="T44" fmla="*/ 106 w 138"/>
                <a:gd name="T45" fmla="*/ 176 h 184"/>
                <a:gd name="T46" fmla="*/ 90 w 138"/>
                <a:gd name="T47" fmla="*/ 182 h 184"/>
                <a:gd name="T48" fmla="*/ 70 w 138"/>
                <a:gd name="T49" fmla="*/ 184 h 184"/>
                <a:gd name="T50" fmla="*/ 48 w 138"/>
                <a:gd name="T51" fmla="*/ 182 h 184"/>
                <a:gd name="T52" fmla="*/ 32 w 138"/>
                <a:gd name="T53" fmla="*/ 174 h 184"/>
                <a:gd name="T54" fmla="*/ 20 w 138"/>
                <a:gd name="T55" fmla="*/ 164 h 184"/>
                <a:gd name="T56" fmla="*/ 12 w 138"/>
                <a:gd name="T57" fmla="*/ 152 h 184"/>
                <a:gd name="T58" fmla="*/ 2 w 138"/>
                <a:gd name="T59" fmla="*/ 122 h 184"/>
                <a:gd name="T60" fmla="*/ 0 w 138"/>
                <a:gd name="T61" fmla="*/ 92 h 184"/>
                <a:gd name="T62" fmla="*/ 0 w 138"/>
                <a:gd name="T63" fmla="*/ 74 h 184"/>
                <a:gd name="T64" fmla="*/ 2 w 138"/>
                <a:gd name="T65" fmla="*/ 58 h 184"/>
                <a:gd name="T66" fmla="*/ 14 w 138"/>
                <a:gd name="T67" fmla="*/ 28 h 184"/>
                <a:gd name="T68" fmla="*/ 24 w 138"/>
                <a:gd name="T69" fmla="*/ 16 h 184"/>
                <a:gd name="T70" fmla="*/ 38 w 138"/>
                <a:gd name="T71" fmla="*/ 8 h 184"/>
                <a:gd name="T72" fmla="*/ 72 w 138"/>
                <a:gd name="T73" fmla="*/ 0 h 184"/>
                <a:gd name="T74" fmla="*/ 84 w 138"/>
                <a:gd name="T75" fmla="*/ 0 h 184"/>
                <a:gd name="T76" fmla="*/ 96 w 138"/>
                <a:gd name="T77" fmla="*/ 2 h 184"/>
                <a:gd name="T78" fmla="*/ 120 w 138"/>
                <a:gd name="T79" fmla="*/ 18 h 184"/>
                <a:gd name="T80" fmla="*/ 130 w 138"/>
                <a:gd name="T81" fmla="*/ 32 h 184"/>
                <a:gd name="T82" fmla="*/ 134 w 138"/>
                <a:gd name="T83" fmla="*/ 44 h 184"/>
                <a:gd name="T84" fmla="*/ 92 w 138"/>
                <a:gd name="T85" fmla="*/ 70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38" h="184">
                  <a:moveTo>
                    <a:pt x="92" y="70"/>
                  </a:moveTo>
                  <a:lnTo>
                    <a:pt x="92" y="70"/>
                  </a:lnTo>
                  <a:lnTo>
                    <a:pt x="90" y="54"/>
                  </a:lnTo>
                  <a:lnTo>
                    <a:pt x="86" y="44"/>
                  </a:lnTo>
                  <a:lnTo>
                    <a:pt x="86" y="44"/>
                  </a:lnTo>
                  <a:lnTo>
                    <a:pt x="80" y="38"/>
                  </a:lnTo>
                  <a:lnTo>
                    <a:pt x="74" y="38"/>
                  </a:lnTo>
                  <a:lnTo>
                    <a:pt x="74" y="38"/>
                  </a:lnTo>
                  <a:lnTo>
                    <a:pt x="68" y="38"/>
                  </a:lnTo>
                  <a:lnTo>
                    <a:pt x="64" y="40"/>
                  </a:lnTo>
                  <a:lnTo>
                    <a:pt x="64" y="40"/>
                  </a:lnTo>
                  <a:lnTo>
                    <a:pt x="58" y="42"/>
                  </a:lnTo>
                  <a:lnTo>
                    <a:pt x="56" y="48"/>
                  </a:lnTo>
                  <a:lnTo>
                    <a:pt x="56" y="48"/>
                  </a:lnTo>
                  <a:lnTo>
                    <a:pt x="52" y="56"/>
                  </a:lnTo>
                  <a:lnTo>
                    <a:pt x="50" y="64"/>
                  </a:lnTo>
                  <a:lnTo>
                    <a:pt x="50" y="64"/>
                  </a:lnTo>
                  <a:lnTo>
                    <a:pt x="48" y="90"/>
                  </a:lnTo>
                  <a:lnTo>
                    <a:pt x="48" y="90"/>
                  </a:lnTo>
                  <a:lnTo>
                    <a:pt x="50" y="110"/>
                  </a:lnTo>
                  <a:lnTo>
                    <a:pt x="50" y="110"/>
                  </a:lnTo>
                  <a:lnTo>
                    <a:pt x="52" y="126"/>
                  </a:lnTo>
                  <a:lnTo>
                    <a:pt x="52" y="126"/>
                  </a:lnTo>
                  <a:lnTo>
                    <a:pt x="56" y="134"/>
                  </a:lnTo>
                  <a:lnTo>
                    <a:pt x="60" y="140"/>
                  </a:lnTo>
                  <a:lnTo>
                    <a:pt x="60" y="140"/>
                  </a:lnTo>
                  <a:lnTo>
                    <a:pt x="66" y="142"/>
                  </a:lnTo>
                  <a:lnTo>
                    <a:pt x="72" y="144"/>
                  </a:lnTo>
                  <a:lnTo>
                    <a:pt x="72" y="144"/>
                  </a:lnTo>
                  <a:lnTo>
                    <a:pt x="78" y="144"/>
                  </a:lnTo>
                  <a:lnTo>
                    <a:pt x="82" y="142"/>
                  </a:lnTo>
                  <a:lnTo>
                    <a:pt x="86" y="138"/>
                  </a:lnTo>
                  <a:lnTo>
                    <a:pt x="88" y="134"/>
                  </a:lnTo>
                  <a:lnTo>
                    <a:pt x="88" y="134"/>
                  </a:lnTo>
                  <a:lnTo>
                    <a:pt x="92" y="124"/>
                  </a:lnTo>
                  <a:lnTo>
                    <a:pt x="92" y="112"/>
                  </a:lnTo>
                  <a:lnTo>
                    <a:pt x="138" y="114"/>
                  </a:lnTo>
                  <a:lnTo>
                    <a:pt x="138" y="114"/>
                  </a:lnTo>
                  <a:lnTo>
                    <a:pt x="136" y="132"/>
                  </a:lnTo>
                  <a:lnTo>
                    <a:pt x="136" y="132"/>
                  </a:lnTo>
                  <a:lnTo>
                    <a:pt x="132" y="144"/>
                  </a:lnTo>
                  <a:lnTo>
                    <a:pt x="126" y="156"/>
                  </a:lnTo>
                  <a:lnTo>
                    <a:pt x="126" y="156"/>
                  </a:lnTo>
                  <a:lnTo>
                    <a:pt x="118" y="166"/>
                  </a:lnTo>
                  <a:lnTo>
                    <a:pt x="106" y="176"/>
                  </a:lnTo>
                  <a:lnTo>
                    <a:pt x="106" y="176"/>
                  </a:lnTo>
                  <a:lnTo>
                    <a:pt x="98" y="180"/>
                  </a:lnTo>
                  <a:lnTo>
                    <a:pt x="90" y="182"/>
                  </a:lnTo>
                  <a:lnTo>
                    <a:pt x="70" y="184"/>
                  </a:lnTo>
                  <a:lnTo>
                    <a:pt x="70" y="184"/>
                  </a:lnTo>
                  <a:lnTo>
                    <a:pt x="58" y="184"/>
                  </a:lnTo>
                  <a:lnTo>
                    <a:pt x="48" y="182"/>
                  </a:lnTo>
                  <a:lnTo>
                    <a:pt x="40" y="178"/>
                  </a:lnTo>
                  <a:lnTo>
                    <a:pt x="32" y="174"/>
                  </a:lnTo>
                  <a:lnTo>
                    <a:pt x="32" y="174"/>
                  </a:lnTo>
                  <a:lnTo>
                    <a:pt x="20" y="164"/>
                  </a:lnTo>
                  <a:lnTo>
                    <a:pt x="12" y="152"/>
                  </a:lnTo>
                  <a:lnTo>
                    <a:pt x="12" y="152"/>
                  </a:lnTo>
                  <a:lnTo>
                    <a:pt x="6" y="138"/>
                  </a:lnTo>
                  <a:lnTo>
                    <a:pt x="2" y="122"/>
                  </a:lnTo>
                  <a:lnTo>
                    <a:pt x="2" y="122"/>
                  </a:lnTo>
                  <a:lnTo>
                    <a:pt x="0" y="92"/>
                  </a:lnTo>
                  <a:lnTo>
                    <a:pt x="0" y="92"/>
                  </a:lnTo>
                  <a:lnTo>
                    <a:pt x="0" y="74"/>
                  </a:lnTo>
                  <a:lnTo>
                    <a:pt x="2" y="58"/>
                  </a:lnTo>
                  <a:lnTo>
                    <a:pt x="2" y="58"/>
                  </a:lnTo>
                  <a:lnTo>
                    <a:pt x="8" y="42"/>
                  </a:lnTo>
                  <a:lnTo>
                    <a:pt x="14" y="28"/>
                  </a:lnTo>
                  <a:lnTo>
                    <a:pt x="14" y="28"/>
                  </a:lnTo>
                  <a:lnTo>
                    <a:pt x="24" y="16"/>
                  </a:lnTo>
                  <a:lnTo>
                    <a:pt x="38" y="8"/>
                  </a:lnTo>
                  <a:lnTo>
                    <a:pt x="38" y="8"/>
                  </a:lnTo>
                  <a:lnTo>
                    <a:pt x="52" y="2"/>
                  </a:lnTo>
                  <a:lnTo>
                    <a:pt x="72" y="0"/>
                  </a:lnTo>
                  <a:lnTo>
                    <a:pt x="72" y="0"/>
                  </a:lnTo>
                  <a:lnTo>
                    <a:pt x="84" y="0"/>
                  </a:lnTo>
                  <a:lnTo>
                    <a:pt x="96" y="2"/>
                  </a:lnTo>
                  <a:lnTo>
                    <a:pt x="96" y="2"/>
                  </a:lnTo>
                  <a:lnTo>
                    <a:pt x="108" y="8"/>
                  </a:lnTo>
                  <a:lnTo>
                    <a:pt x="120" y="18"/>
                  </a:lnTo>
                  <a:lnTo>
                    <a:pt x="120" y="18"/>
                  </a:lnTo>
                  <a:lnTo>
                    <a:pt x="130" y="32"/>
                  </a:lnTo>
                  <a:lnTo>
                    <a:pt x="134" y="44"/>
                  </a:lnTo>
                  <a:lnTo>
                    <a:pt x="134" y="44"/>
                  </a:lnTo>
                  <a:lnTo>
                    <a:pt x="138" y="68"/>
                  </a:lnTo>
                  <a:lnTo>
                    <a:pt x="92" y="70"/>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4" name="Freeform 172"/>
            <p:cNvSpPr>
              <a:spLocks/>
            </p:cNvSpPr>
            <p:nvPr/>
          </p:nvSpPr>
          <p:spPr bwMode="auto">
            <a:xfrm>
              <a:off x="7165975" y="3816352"/>
              <a:ext cx="161927" cy="374648"/>
            </a:xfrm>
            <a:custGeom>
              <a:avLst/>
              <a:gdLst>
                <a:gd name="T0" fmla="*/ 66 w 102"/>
                <a:gd name="T1" fmla="*/ 0 h 236"/>
                <a:gd name="T2" fmla="*/ 66 w 102"/>
                <a:gd name="T3" fmla="*/ 56 h 236"/>
                <a:gd name="T4" fmla="*/ 100 w 102"/>
                <a:gd name="T5" fmla="*/ 56 h 236"/>
                <a:gd name="T6" fmla="*/ 100 w 102"/>
                <a:gd name="T7" fmla="*/ 94 h 236"/>
                <a:gd name="T8" fmla="*/ 66 w 102"/>
                <a:gd name="T9" fmla="*/ 94 h 236"/>
                <a:gd name="T10" fmla="*/ 66 w 102"/>
                <a:gd name="T11" fmla="*/ 158 h 236"/>
                <a:gd name="T12" fmla="*/ 66 w 102"/>
                <a:gd name="T13" fmla="*/ 158 h 236"/>
                <a:gd name="T14" fmla="*/ 68 w 102"/>
                <a:gd name="T15" fmla="*/ 178 h 236"/>
                <a:gd name="T16" fmla="*/ 68 w 102"/>
                <a:gd name="T17" fmla="*/ 178 h 236"/>
                <a:gd name="T18" fmla="*/ 68 w 102"/>
                <a:gd name="T19" fmla="*/ 186 h 236"/>
                <a:gd name="T20" fmla="*/ 72 w 102"/>
                <a:gd name="T21" fmla="*/ 190 h 236"/>
                <a:gd name="T22" fmla="*/ 72 w 102"/>
                <a:gd name="T23" fmla="*/ 190 h 236"/>
                <a:gd name="T24" fmla="*/ 76 w 102"/>
                <a:gd name="T25" fmla="*/ 192 h 236"/>
                <a:gd name="T26" fmla="*/ 82 w 102"/>
                <a:gd name="T27" fmla="*/ 194 h 236"/>
                <a:gd name="T28" fmla="*/ 82 w 102"/>
                <a:gd name="T29" fmla="*/ 194 h 236"/>
                <a:gd name="T30" fmla="*/ 102 w 102"/>
                <a:gd name="T31" fmla="*/ 194 h 236"/>
                <a:gd name="T32" fmla="*/ 102 w 102"/>
                <a:gd name="T33" fmla="*/ 232 h 236"/>
                <a:gd name="T34" fmla="*/ 102 w 102"/>
                <a:gd name="T35" fmla="*/ 232 h 236"/>
                <a:gd name="T36" fmla="*/ 90 w 102"/>
                <a:gd name="T37" fmla="*/ 234 h 236"/>
                <a:gd name="T38" fmla="*/ 90 w 102"/>
                <a:gd name="T39" fmla="*/ 234 h 236"/>
                <a:gd name="T40" fmla="*/ 72 w 102"/>
                <a:gd name="T41" fmla="*/ 236 h 236"/>
                <a:gd name="T42" fmla="*/ 72 w 102"/>
                <a:gd name="T43" fmla="*/ 236 h 236"/>
                <a:gd name="T44" fmla="*/ 60 w 102"/>
                <a:gd name="T45" fmla="*/ 234 h 236"/>
                <a:gd name="T46" fmla="*/ 48 w 102"/>
                <a:gd name="T47" fmla="*/ 232 h 236"/>
                <a:gd name="T48" fmla="*/ 48 w 102"/>
                <a:gd name="T49" fmla="*/ 232 h 236"/>
                <a:gd name="T50" fmla="*/ 36 w 102"/>
                <a:gd name="T51" fmla="*/ 226 h 236"/>
                <a:gd name="T52" fmla="*/ 28 w 102"/>
                <a:gd name="T53" fmla="*/ 218 h 236"/>
                <a:gd name="T54" fmla="*/ 28 w 102"/>
                <a:gd name="T55" fmla="*/ 218 h 236"/>
                <a:gd name="T56" fmla="*/ 22 w 102"/>
                <a:gd name="T57" fmla="*/ 208 h 236"/>
                <a:gd name="T58" fmla="*/ 20 w 102"/>
                <a:gd name="T59" fmla="*/ 194 h 236"/>
                <a:gd name="T60" fmla="*/ 20 w 102"/>
                <a:gd name="T61" fmla="*/ 194 h 236"/>
                <a:gd name="T62" fmla="*/ 18 w 102"/>
                <a:gd name="T63" fmla="*/ 164 h 236"/>
                <a:gd name="T64" fmla="*/ 18 w 102"/>
                <a:gd name="T65" fmla="*/ 94 h 236"/>
                <a:gd name="T66" fmla="*/ 0 w 102"/>
                <a:gd name="T67" fmla="*/ 94 h 236"/>
                <a:gd name="T68" fmla="*/ 0 w 102"/>
                <a:gd name="T69" fmla="*/ 56 h 236"/>
                <a:gd name="T70" fmla="*/ 22 w 102"/>
                <a:gd name="T71" fmla="*/ 56 h 236"/>
                <a:gd name="T72" fmla="*/ 26 w 102"/>
                <a:gd name="T73" fmla="*/ 4 h 236"/>
                <a:gd name="T74" fmla="*/ 66 w 102"/>
                <a:gd name="T75"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2" h="236">
                  <a:moveTo>
                    <a:pt x="66" y="0"/>
                  </a:moveTo>
                  <a:lnTo>
                    <a:pt x="66" y="56"/>
                  </a:lnTo>
                  <a:lnTo>
                    <a:pt x="100" y="56"/>
                  </a:lnTo>
                  <a:lnTo>
                    <a:pt x="100" y="94"/>
                  </a:lnTo>
                  <a:lnTo>
                    <a:pt x="66" y="94"/>
                  </a:lnTo>
                  <a:lnTo>
                    <a:pt x="66" y="158"/>
                  </a:lnTo>
                  <a:lnTo>
                    <a:pt x="66" y="158"/>
                  </a:lnTo>
                  <a:lnTo>
                    <a:pt x="68" y="178"/>
                  </a:lnTo>
                  <a:lnTo>
                    <a:pt x="68" y="178"/>
                  </a:lnTo>
                  <a:lnTo>
                    <a:pt x="68" y="186"/>
                  </a:lnTo>
                  <a:lnTo>
                    <a:pt x="72" y="190"/>
                  </a:lnTo>
                  <a:lnTo>
                    <a:pt x="72" y="190"/>
                  </a:lnTo>
                  <a:lnTo>
                    <a:pt x="76" y="192"/>
                  </a:lnTo>
                  <a:lnTo>
                    <a:pt x="82" y="194"/>
                  </a:lnTo>
                  <a:lnTo>
                    <a:pt x="82" y="194"/>
                  </a:lnTo>
                  <a:lnTo>
                    <a:pt x="102" y="194"/>
                  </a:lnTo>
                  <a:lnTo>
                    <a:pt x="102" y="232"/>
                  </a:lnTo>
                  <a:lnTo>
                    <a:pt x="102" y="232"/>
                  </a:lnTo>
                  <a:lnTo>
                    <a:pt x="90" y="234"/>
                  </a:lnTo>
                  <a:lnTo>
                    <a:pt x="90" y="234"/>
                  </a:lnTo>
                  <a:lnTo>
                    <a:pt x="72" y="236"/>
                  </a:lnTo>
                  <a:lnTo>
                    <a:pt x="72" y="236"/>
                  </a:lnTo>
                  <a:lnTo>
                    <a:pt x="60" y="234"/>
                  </a:lnTo>
                  <a:lnTo>
                    <a:pt x="48" y="232"/>
                  </a:lnTo>
                  <a:lnTo>
                    <a:pt x="48" y="232"/>
                  </a:lnTo>
                  <a:lnTo>
                    <a:pt x="36" y="226"/>
                  </a:lnTo>
                  <a:lnTo>
                    <a:pt x="28" y="218"/>
                  </a:lnTo>
                  <a:lnTo>
                    <a:pt x="28" y="218"/>
                  </a:lnTo>
                  <a:lnTo>
                    <a:pt x="22" y="208"/>
                  </a:lnTo>
                  <a:lnTo>
                    <a:pt x="20" y="194"/>
                  </a:lnTo>
                  <a:lnTo>
                    <a:pt x="20" y="194"/>
                  </a:lnTo>
                  <a:lnTo>
                    <a:pt x="18" y="164"/>
                  </a:lnTo>
                  <a:lnTo>
                    <a:pt x="18" y="94"/>
                  </a:lnTo>
                  <a:lnTo>
                    <a:pt x="0" y="94"/>
                  </a:lnTo>
                  <a:lnTo>
                    <a:pt x="0" y="56"/>
                  </a:lnTo>
                  <a:lnTo>
                    <a:pt x="22" y="56"/>
                  </a:lnTo>
                  <a:lnTo>
                    <a:pt x="26" y="4"/>
                  </a:lnTo>
                  <a:lnTo>
                    <a:pt x="66" y="0"/>
                  </a:lnTo>
                  <a:close/>
                </a:path>
              </a:pathLst>
            </a:custGeom>
            <a:solidFill>
              <a:srgbClr val="ED1C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5" name="Rectangle 173"/>
            <p:cNvSpPr>
              <a:spLocks noChangeArrowheads="1"/>
            </p:cNvSpPr>
            <p:nvPr/>
          </p:nvSpPr>
          <p:spPr bwMode="auto">
            <a:xfrm>
              <a:off x="7372350" y="4102103"/>
              <a:ext cx="76200" cy="82549"/>
            </a:xfrm>
            <a:prstGeom prst="rect">
              <a:avLst/>
            </a:prstGeom>
            <a:solidFill>
              <a:srgbClr val="ED1C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6" name="Freeform 174"/>
            <p:cNvSpPr>
              <a:spLocks/>
            </p:cNvSpPr>
            <p:nvPr/>
          </p:nvSpPr>
          <p:spPr bwMode="auto">
            <a:xfrm>
              <a:off x="4137025" y="2444749"/>
              <a:ext cx="1152527" cy="158750"/>
            </a:xfrm>
            <a:custGeom>
              <a:avLst/>
              <a:gdLst>
                <a:gd name="T0" fmla="*/ 0 w 726"/>
                <a:gd name="T1" fmla="*/ 2 h 100"/>
                <a:gd name="T2" fmla="*/ 0 w 726"/>
                <a:gd name="T3" fmla="*/ 2 h 100"/>
                <a:gd name="T4" fmla="*/ 4 w 726"/>
                <a:gd name="T5" fmla="*/ 8 h 100"/>
                <a:gd name="T6" fmla="*/ 8 w 726"/>
                <a:gd name="T7" fmla="*/ 12 h 100"/>
                <a:gd name="T8" fmla="*/ 20 w 726"/>
                <a:gd name="T9" fmla="*/ 20 h 100"/>
                <a:gd name="T10" fmla="*/ 32 w 726"/>
                <a:gd name="T11" fmla="*/ 28 h 100"/>
                <a:gd name="T12" fmla="*/ 46 w 726"/>
                <a:gd name="T13" fmla="*/ 32 h 100"/>
                <a:gd name="T14" fmla="*/ 46 w 726"/>
                <a:gd name="T15" fmla="*/ 32 h 100"/>
                <a:gd name="T16" fmla="*/ 78 w 726"/>
                <a:gd name="T17" fmla="*/ 42 h 100"/>
                <a:gd name="T18" fmla="*/ 96 w 726"/>
                <a:gd name="T19" fmla="*/ 48 h 100"/>
                <a:gd name="T20" fmla="*/ 102 w 726"/>
                <a:gd name="T21" fmla="*/ 50 h 100"/>
                <a:gd name="T22" fmla="*/ 106 w 726"/>
                <a:gd name="T23" fmla="*/ 54 h 100"/>
                <a:gd name="T24" fmla="*/ 106 w 726"/>
                <a:gd name="T25" fmla="*/ 54 h 100"/>
                <a:gd name="T26" fmla="*/ 108 w 726"/>
                <a:gd name="T27" fmla="*/ 60 h 100"/>
                <a:gd name="T28" fmla="*/ 108 w 726"/>
                <a:gd name="T29" fmla="*/ 66 h 100"/>
                <a:gd name="T30" fmla="*/ 108 w 726"/>
                <a:gd name="T31" fmla="*/ 66 h 100"/>
                <a:gd name="T32" fmla="*/ 116 w 726"/>
                <a:gd name="T33" fmla="*/ 84 h 100"/>
                <a:gd name="T34" fmla="*/ 120 w 726"/>
                <a:gd name="T35" fmla="*/ 92 h 100"/>
                <a:gd name="T36" fmla="*/ 126 w 726"/>
                <a:gd name="T37" fmla="*/ 100 h 100"/>
                <a:gd name="T38" fmla="*/ 126 w 726"/>
                <a:gd name="T39" fmla="*/ 100 h 100"/>
                <a:gd name="T40" fmla="*/ 616 w 726"/>
                <a:gd name="T41" fmla="*/ 100 h 100"/>
                <a:gd name="T42" fmla="*/ 616 w 726"/>
                <a:gd name="T43" fmla="*/ 100 h 100"/>
                <a:gd name="T44" fmla="*/ 674 w 726"/>
                <a:gd name="T45" fmla="*/ 50 h 100"/>
                <a:gd name="T46" fmla="*/ 726 w 726"/>
                <a:gd name="T47" fmla="*/ 0 h 100"/>
                <a:gd name="T48" fmla="*/ 726 w 726"/>
                <a:gd name="T49" fmla="*/ 0 h 100"/>
                <a:gd name="T50" fmla="*/ 2 w 726"/>
                <a:gd name="T51" fmla="*/ 0 h 100"/>
                <a:gd name="T52" fmla="*/ 2 w 726"/>
                <a:gd name="T53" fmla="*/ 0 h 100"/>
                <a:gd name="T54" fmla="*/ 0 w 726"/>
                <a:gd name="T55" fmla="*/ 2 h 100"/>
                <a:gd name="T56" fmla="*/ 0 w 726"/>
                <a:gd name="T57" fmla="*/ 2 h 100"/>
                <a:gd name="T58" fmla="*/ 0 w 726"/>
                <a:gd name="T59" fmla="*/ 2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26" h="100">
                  <a:moveTo>
                    <a:pt x="0" y="2"/>
                  </a:moveTo>
                  <a:lnTo>
                    <a:pt x="0" y="2"/>
                  </a:lnTo>
                  <a:lnTo>
                    <a:pt x="4" y="8"/>
                  </a:lnTo>
                  <a:lnTo>
                    <a:pt x="8" y="12"/>
                  </a:lnTo>
                  <a:lnTo>
                    <a:pt x="20" y="20"/>
                  </a:lnTo>
                  <a:lnTo>
                    <a:pt x="32" y="28"/>
                  </a:lnTo>
                  <a:lnTo>
                    <a:pt x="46" y="32"/>
                  </a:lnTo>
                  <a:lnTo>
                    <a:pt x="46" y="32"/>
                  </a:lnTo>
                  <a:lnTo>
                    <a:pt x="78" y="42"/>
                  </a:lnTo>
                  <a:lnTo>
                    <a:pt x="96" y="48"/>
                  </a:lnTo>
                  <a:lnTo>
                    <a:pt x="102" y="50"/>
                  </a:lnTo>
                  <a:lnTo>
                    <a:pt x="106" y="54"/>
                  </a:lnTo>
                  <a:lnTo>
                    <a:pt x="106" y="54"/>
                  </a:lnTo>
                  <a:lnTo>
                    <a:pt x="108" y="60"/>
                  </a:lnTo>
                  <a:lnTo>
                    <a:pt x="108" y="66"/>
                  </a:lnTo>
                  <a:lnTo>
                    <a:pt x="108" y="66"/>
                  </a:lnTo>
                  <a:lnTo>
                    <a:pt x="116" y="84"/>
                  </a:lnTo>
                  <a:lnTo>
                    <a:pt x="120" y="92"/>
                  </a:lnTo>
                  <a:lnTo>
                    <a:pt x="126" y="100"/>
                  </a:lnTo>
                  <a:lnTo>
                    <a:pt x="126" y="100"/>
                  </a:lnTo>
                  <a:lnTo>
                    <a:pt x="616" y="100"/>
                  </a:lnTo>
                  <a:lnTo>
                    <a:pt x="616" y="100"/>
                  </a:lnTo>
                  <a:lnTo>
                    <a:pt x="674" y="50"/>
                  </a:lnTo>
                  <a:lnTo>
                    <a:pt x="726" y="0"/>
                  </a:lnTo>
                  <a:lnTo>
                    <a:pt x="726" y="0"/>
                  </a:lnTo>
                  <a:lnTo>
                    <a:pt x="2" y="0"/>
                  </a:lnTo>
                  <a:lnTo>
                    <a:pt x="2" y="0"/>
                  </a:lnTo>
                  <a:lnTo>
                    <a:pt x="0" y="2"/>
                  </a:lnTo>
                  <a:lnTo>
                    <a:pt x="0" y="2"/>
                  </a:lnTo>
                  <a:lnTo>
                    <a:pt x="0" y="2"/>
                  </a:lnTo>
                  <a:close/>
                </a:path>
              </a:pathLst>
            </a:custGeom>
            <a:solidFill>
              <a:srgbClr val="C19A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7" name="Freeform 175"/>
            <p:cNvSpPr>
              <a:spLocks/>
            </p:cNvSpPr>
            <p:nvPr/>
          </p:nvSpPr>
          <p:spPr bwMode="auto">
            <a:xfrm>
              <a:off x="4400548" y="2759077"/>
              <a:ext cx="542923" cy="428626"/>
            </a:xfrm>
            <a:custGeom>
              <a:avLst/>
              <a:gdLst>
                <a:gd name="T0" fmla="*/ 8 w 342"/>
                <a:gd name="T1" fmla="*/ 0 h 270"/>
                <a:gd name="T2" fmla="*/ 8 w 342"/>
                <a:gd name="T3" fmla="*/ 0 h 270"/>
                <a:gd name="T4" fmla="*/ 10 w 342"/>
                <a:gd name="T5" fmla="*/ 14 h 270"/>
                <a:gd name="T6" fmla="*/ 14 w 342"/>
                <a:gd name="T7" fmla="*/ 26 h 270"/>
                <a:gd name="T8" fmla="*/ 22 w 342"/>
                <a:gd name="T9" fmla="*/ 48 h 270"/>
                <a:gd name="T10" fmla="*/ 22 w 342"/>
                <a:gd name="T11" fmla="*/ 48 h 270"/>
                <a:gd name="T12" fmla="*/ 12 w 342"/>
                <a:gd name="T13" fmla="*/ 52 h 270"/>
                <a:gd name="T14" fmla="*/ 8 w 342"/>
                <a:gd name="T15" fmla="*/ 58 h 270"/>
                <a:gd name="T16" fmla="*/ 4 w 342"/>
                <a:gd name="T17" fmla="*/ 64 h 270"/>
                <a:gd name="T18" fmla="*/ 2 w 342"/>
                <a:gd name="T19" fmla="*/ 72 h 270"/>
                <a:gd name="T20" fmla="*/ 2 w 342"/>
                <a:gd name="T21" fmla="*/ 90 h 270"/>
                <a:gd name="T22" fmla="*/ 2 w 342"/>
                <a:gd name="T23" fmla="*/ 98 h 270"/>
                <a:gd name="T24" fmla="*/ 0 w 342"/>
                <a:gd name="T25" fmla="*/ 106 h 270"/>
                <a:gd name="T26" fmla="*/ 0 w 342"/>
                <a:gd name="T27" fmla="*/ 106 h 270"/>
                <a:gd name="T28" fmla="*/ 8 w 342"/>
                <a:gd name="T29" fmla="*/ 106 h 270"/>
                <a:gd name="T30" fmla="*/ 18 w 342"/>
                <a:gd name="T31" fmla="*/ 108 h 270"/>
                <a:gd name="T32" fmla="*/ 32 w 342"/>
                <a:gd name="T33" fmla="*/ 114 h 270"/>
                <a:gd name="T34" fmla="*/ 32 w 342"/>
                <a:gd name="T35" fmla="*/ 114 h 270"/>
                <a:gd name="T36" fmla="*/ 28 w 342"/>
                <a:gd name="T37" fmla="*/ 136 h 270"/>
                <a:gd name="T38" fmla="*/ 26 w 342"/>
                <a:gd name="T39" fmla="*/ 160 h 270"/>
                <a:gd name="T40" fmla="*/ 26 w 342"/>
                <a:gd name="T41" fmla="*/ 182 h 270"/>
                <a:gd name="T42" fmla="*/ 26 w 342"/>
                <a:gd name="T43" fmla="*/ 194 h 270"/>
                <a:gd name="T44" fmla="*/ 30 w 342"/>
                <a:gd name="T45" fmla="*/ 206 h 270"/>
                <a:gd name="T46" fmla="*/ 30 w 342"/>
                <a:gd name="T47" fmla="*/ 206 h 270"/>
                <a:gd name="T48" fmla="*/ 36 w 342"/>
                <a:gd name="T49" fmla="*/ 220 h 270"/>
                <a:gd name="T50" fmla="*/ 40 w 342"/>
                <a:gd name="T51" fmla="*/ 228 h 270"/>
                <a:gd name="T52" fmla="*/ 42 w 342"/>
                <a:gd name="T53" fmla="*/ 236 h 270"/>
                <a:gd name="T54" fmla="*/ 42 w 342"/>
                <a:gd name="T55" fmla="*/ 236 h 270"/>
                <a:gd name="T56" fmla="*/ 42 w 342"/>
                <a:gd name="T57" fmla="*/ 254 h 270"/>
                <a:gd name="T58" fmla="*/ 42 w 342"/>
                <a:gd name="T59" fmla="*/ 262 h 270"/>
                <a:gd name="T60" fmla="*/ 44 w 342"/>
                <a:gd name="T61" fmla="*/ 270 h 270"/>
                <a:gd name="T62" fmla="*/ 44 w 342"/>
                <a:gd name="T63" fmla="*/ 270 h 270"/>
                <a:gd name="T64" fmla="*/ 194 w 342"/>
                <a:gd name="T65" fmla="*/ 134 h 270"/>
                <a:gd name="T66" fmla="*/ 268 w 342"/>
                <a:gd name="T67" fmla="*/ 68 h 270"/>
                <a:gd name="T68" fmla="*/ 342 w 342"/>
                <a:gd name="T69" fmla="*/ 0 h 270"/>
                <a:gd name="T70" fmla="*/ 342 w 342"/>
                <a:gd name="T71" fmla="*/ 0 h 270"/>
                <a:gd name="T72" fmla="*/ 8 w 342"/>
                <a:gd name="T73" fmla="*/ 0 h 270"/>
                <a:gd name="T74" fmla="*/ 8 w 342"/>
                <a:gd name="T75" fmla="*/ 0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42" h="270">
                  <a:moveTo>
                    <a:pt x="8" y="0"/>
                  </a:moveTo>
                  <a:lnTo>
                    <a:pt x="8" y="0"/>
                  </a:lnTo>
                  <a:lnTo>
                    <a:pt x="10" y="14"/>
                  </a:lnTo>
                  <a:lnTo>
                    <a:pt x="14" y="26"/>
                  </a:lnTo>
                  <a:lnTo>
                    <a:pt x="22" y="48"/>
                  </a:lnTo>
                  <a:lnTo>
                    <a:pt x="22" y="48"/>
                  </a:lnTo>
                  <a:lnTo>
                    <a:pt x="12" y="52"/>
                  </a:lnTo>
                  <a:lnTo>
                    <a:pt x="8" y="58"/>
                  </a:lnTo>
                  <a:lnTo>
                    <a:pt x="4" y="64"/>
                  </a:lnTo>
                  <a:lnTo>
                    <a:pt x="2" y="72"/>
                  </a:lnTo>
                  <a:lnTo>
                    <a:pt x="2" y="90"/>
                  </a:lnTo>
                  <a:lnTo>
                    <a:pt x="2" y="98"/>
                  </a:lnTo>
                  <a:lnTo>
                    <a:pt x="0" y="106"/>
                  </a:lnTo>
                  <a:lnTo>
                    <a:pt x="0" y="106"/>
                  </a:lnTo>
                  <a:lnTo>
                    <a:pt x="8" y="106"/>
                  </a:lnTo>
                  <a:lnTo>
                    <a:pt x="18" y="108"/>
                  </a:lnTo>
                  <a:lnTo>
                    <a:pt x="32" y="114"/>
                  </a:lnTo>
                  <a:lnTo>
                    <a:pt x="32" y="114"/>
                  </a:lnTo>
                  <a:lnTo>
                    <a:pt x="28" y="136"/>
                  </a:lnTo>
                  <a:lnTo>
                    <a:pt x="26" y="160"/>
                  </a:lnTo>
                  <a:lnTo>
                    <a:pt x="26" y="182"/>
                  </a:lnTo>
                  <a:lnTo>
                    <a:pt x="26" y="194"/>
                  </a:lnTo>
                  <a:lnTo>
                    <a:pt x="30" y="206"/>
                  </a:lnTo>
                  <a:lnTo>
                    <a:pt x="30" y="206"/>
                  </a:lnTo>
                  <a:lnTo>
                    <a:pt x="36" y="220"/>
                  </a:lnTo>
                  <a:lnTo>
                    <a:pt x="40" y="228"/>
                  </a:lnTo>
                  <a:lnTo>
                    <a:pt x="42" y="236"/>
                  </a:lnTo>
                  <a:lnTo>
                    <a:pt x="42" y="236"/>
                  </a:lnTo>
                  <a:lnTo>
                    <a:pt x="42" y="254"/>
                  </a:lnTo>
                  <a:lnTo>
                    <a:pt x="42" y="262"/>
                  </a:lnTo>
                  <a:lnTo>
                    <a:pt x="44" y="270"/>
                  </a:lnTo>
                  <a:lnTo>
                    <a:pt x="44" y="270"/>
                  </a:lnTo>
                  <a:lnTo>
                    <a:pt x="194" y="134"/>
                  </a:lnTo>
                  <a:lnTo>
                    <a:pt x="268" y="68"/>
                  </a:lnTo>
                  <a:lnTo>
                    <a:pt x="342" y="0"/>
                  </a:lnTo>
                  <a:lnTo>
                    <a:pt x="342" y="0"/>
                  </a:lnTo>
                  <a:lnTo>
                    <a:pt x="8" y="0"/>
                  </a:lnTo>
                  <a:lnTo>
                    <a:pt x="8" y="0"/>
                  </a:lnTo>
                  <a:close/>
                </a:path>
              </a:pathLst>
            </a:custGeom>
            <a:solidFill>
              <a:srgbClr val="C19A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88" name="Freeform 176"/>
            <p:cNvSpPr>
              <a:spLocks noEditPoints="1"/>
            </p:cNvSpPr>
            <p:nvPr/>
          </p:nvSpPr>
          <p:spPr bwMode="auto">
            <a:xfrm>
              <a:off x="4022727" y="1739899"/>
              <a:ext cx="1127125" cy="549278"/>
            </a:xfrm>
            <a:custGeom>
              <a:avLst/>
              <a:gdLst>
                <a:gd name="T0" fmla="*/ 332 w 710"/>
                <a:gd name="T1" fmla="*/ 0 h 346"/>
                <a:gd name="T2" fmla="*/ 22 w 710"/>
                <a:gd name="T3" fmla="*/ 288 h 346"/>
                <a:gd name="T4" fmla="*/ 22 w 710"/>
                <a:gd name="T5" fmla="*/ 288 h 346"/>
                <a:gd name="T6" fmla="*/ 12 w 710"/>
                <a:gd name="T7" fmla="*/ 296 h 346"/>
                <a:gd name="T8" fmla="*/ 6 w 710"/>
                <a:gd name="T9" fmla="*/ 302 h 346"/>
                <a:gd name="T10" fmla="*/ 2 w 710"/>
                <a:gd name="T11" fmla="*/ 308 h 346"/>
                <a:gd name="T12" fmla="*/ 2 w 710"/>
                <a:gd name="T13" fmla="*/ 308 h 346"/>
                <a:gd name="T14" fmla="*/ 0 w 710"/>
                <a:gd name="T15" fmla="*/ 312 h 346"/>
                <a:gd name="T16" fmla="*/ 2 w 710"/>
                <a:gd name="T17" fmla="*/ 318 h 346"/>
                <a:gd name="T18" fmla="*/ 4 w 710"/>
                <a:gd name="T19" fmla="*/ 328 h 346"/>
                <a:gd name="T20" fmla="*/ 10 w 710"/>
                <a:gd name="T21" fmla="*/ 338 h 346"/>
                <a:gd name="T22" fmla="*/ 14 w 710"/>
                <a:gd name="T23" fmla="*/ 346 h 346"/>
                <a:gd name="T24" fmla="*/ 14 w 710"/>
                <a:gd name="T25" fmla="*/ 346 h 346"/>
                <a:gd name="T26" fmla="*/ 710 w 710"/>
                <a:gd name="T27" fmla="*/ 346 h 346"/>
                <a:gd name="T28" fmla="*/ 332 w 710"/>
                <a:gd name="T29" fmla="*/ 0 h 346"/>
                <a:gd name="T30" fmla="*/ 228 w 710"/>
                <a:gd name="T31" fmla="*/ 310 h 346"/>
                <a:gd name="T32" fmla="*/ 190 w 710"/>
                <a:gd name="T33" fmla="*/ 282 h 346"/>
                <a:gd name="T34" fmla="*/ 150 w 710"/>
                <a:gd name="T35" fmla="*/ 310 h 346"/>
                <a:gd name="T36" fmla="*/ 164 w 710"/>
                <a:gd name="T37" fmla="*/ 264 h 346"/>
                <a:gd name="T38" fmla="*/ 124 w 710"/>
                <a:gd name="T39" fmla="*/ 236 h 346"/>
                <a:gd name="T40" fmla="*/ 174 w 710"/>
                <a:gd name="T41" fmla="*/ 236 h 346"/>
                <a:gd name="T42" fmla="*/ 190 w 710"/>
                <a:gd name="T43" fmla="*/ 188 h 346"/>
                <a:gd name="T44" fmla="*/ 204 w 710"/>
                <a:gd name="T45" fmla="*/ 236 h 346"/>
                <a:gd name="T46" fmla="*/ 254 w 710"/>
                <a:gd name="T47" fmla="*/ 236 h 346"/>
                <a:gd name="T48" fmla="*/ 214 w 710"/>
                <a:gd name="T49" fmla="*/ 264 h 346"/>
                <a:gd name="T50" fmla="*/ 228 w 710"/>
                <a:gd name="T51" fmla="*/ 310 h 346"/>
                <a:gd name="T52" fmla="*/ 396 w 710"/>
                <a:gd name="T53" fmla="*/ 310 h 346"/>
                <a:gd name="T54" fmla="*/ 356 w 710"/>
                <a:gd name="T55" fmla="*/ 282 h 346"/>
                <a:gd name="T56" fmla="*/ 316 w 710"/>
                <a:gd name="T57" fmla="*/ 310 h 346"/>
                <a:gd name="T58" fmla="*/ 332 w 710"/>
                <a:gd name="T59" fmla="*/ 264 h 346"/>
                <a:gd name="T60" fmla="*/ 292 w 710"/>
                <a:gd name="T61" fmla="*/ 236 h 346"/>
                <a:gd name="T62" fmla="*/ 342 w 710"/>
                <a:gd name="T63" fmla="*/ 236 h 346"/>
                <a:gd name="T64" fmla="*/ 356 w 710"/>
                <a:gd name="T65" fmla="*/ 188 h 346"/>
                <a:gd name="T66" fmla="*/ 372 w 710"/>
                <a:gd name="T67" fmla="*/ 236 h 346"/>
                <a:gd name="T68" fmla="*/ 420 w 710"/>
                <a:gd name="T69" fmla="*/ 236 h 346"/>
                <a:gd name="T70" fmla="*/ 380 w 710"/>
                <a:gd name="T71" fmla="*/ 264 h 346"/>
                <a:gd name="T72" fmla="*/ 396 w 710"/>
                <a:gd name="T73" fmla="*/ 310 h 346"/>
                <a:gd name="T74" fmla="*/ 522 w 710"/>
                <a:gd name="T75" fmla="*/ 282 h 346"/>
                <a:gd name="T76" fmla="*/ 482 w 710"/>
                <a:gd name="T77" fmla="*/ 310 h 346"/>
                <a:gd name="T78" fmla="*/ 498 w 710"/>
                <a:gd name="T79" fmla="*/ 264 h 346"/>
                <a:gd name="T80" fmla="*/ 458 w 710"/>
                <a:gd name="T81" fmla="*/ 236 h 346"/>
                <a:gd name="T82" fmla="*/ 506 w 710"/>
                <a:gd name="T83" fmla="*/ 236 h 346"/>
                <a:gd name="T84" fmla="*/ 522 w 710"/>
                <a:gd name="T85" fmla="*/ 188 h 346"/>
                <a:gd name="T86" fmla="*/ 538 w 710"/>
                <a:gd name="T87" fmla="*/ 236 h 346"/>
                <a:gd name="T88" fmla="*/ 586 w 710"/>
                <a:gd name="T89" fmla="*/ 236 h 346"/>
                <a:gd name="T90" fmla="*/ 546 w 710"/>
                <a:gd name="T91" fmla="*/ 264 h 346"/>
                <a:gd name="T92" fmla="*/ 562 w 710"/>
                <a:gd name="T93" fmla="*/ 310 h 346"/>
                <a:gd name="T94" fmla="*/ 522 w 710"/>
                <a:gd name="T95" fmla="*/ 282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10" h="346">
                  <a:moveTo>
                    <a:pt x="332" y="0"/>
                  </a:moveTo>
                  <a:lnTo>
                    <a:pt x="22" y="288"/>
                  </a:lnTo>
                  <a:lnTo>
                    <a:pt x="22" y="288"/>
                  </a:lnTo>
                  <a:lnTo>
                    <a:pt x="12" y="296"/>
                  </a:lnTo>
                  <a:lnTo>
                    <a:pt x="6" y="302"/>
                  </a:lnTo>
                  <a:lnTo>
                    <a:pt x="2" y="308"/>
                  </a:lnTo>
                  <a:lnTo>
                    <a:pt x="2" y="308"/>
                  </a:lnTo>
                  <a:lnTo>
                    <a:pt x="0" y="312"/>
                  </a:lnTo>
                  <a:lnTo>
                    <a:pt x="2" y="318"/>
                  </a:lnTo>
                  <a:lnTo>
                    <a:pt x="4" y="328"/>
                  </a:lnTo>
                  <a:lnTo>
                    <a:pt x="10" y="338"/>
                  </a:lnTo>
                  <a:lnTo>
                    <a:pt x="14" y="346"/>
                  </a:lnTo>
                  <a:lnTo>
                    <a:pt x="14" y="346"/>
                  </a:lnTo>
                  <a:lnTo>
                    <a:pt x="710" y="346"/>
                  </a:lnTo>
                  <a:lnTo>
                    <a:pt x="332" y="0"/>
                  </a:lnTo>
                  <a:close/>
                  <a:moveTo>
                    <a:pt x="228" y="310"/>
                  </a:moveTo>
                  <a:lnTo>
                    <a:pt x="190" y="282"/>
                  </a:lnTo>
                  <a:lnTo>
                    <a:pt x="150" y="310"/>
                  </a:lnTo>
                  <a:lnTo>
                    <a:pt x="164" y="264"/>
                  </a:lnTo>
                  <a:lnTo>
                    <a:pt x="124" y="236"/>
                  </a:lnTo>
                  <a:lnTo>
                    <a:pt x="174" y="236"/>
                  </a:lnTo>
                  <a:lnTo>
                    <a:pt x="190" y="188"/>
                  </a:lnTo>
                  <a:lnTo>
                    <a:pt x="204" y="236"/>
                  </a:lnTo>
                  <a:lnTo>
                    <a:pt x="254" y="236"/>
                  </a:lnTo>
                  <a:lnTo>
                    <a:pt x="214" y="264"/>
                  </a:lnTo>
                  <a:lnTo>
                    <a:pt x="228" y="310"/>
                  </a:lnTo>
                  <a:close/>
                  <a:moveTo>
                    <a:pt x="396" y="310"/>
                  </a:moveTo>
                  <a:lnTo>
                    <a:pt x="356" y="282"/>
                  </a:lnTo>
                  <a:lnTo>
                    <a:pt x="316" y="310"/>
                  </a:lnTo>
                  <a:lnTo>
                    <a:pt x="332" y="264"/>
                  </a:lnTo>
                  <a:lnTo>
                    <a:pt x="292" y="236"/>
                  </a:lnTo>
                  <a:lnTo>
                    <a:pt x="342" y="236"/>
                  </a:lnTo>
                  <a:lnTo>
                    <a:pt x="356" y="188"/>
                  </a:lnTo>
                  <a:lnTo>
                    <a:pt x="372" y="236"/>
                  </a:lnTo>
                  <a:lnTo>
                    <a:pt x="420" y="236"/>
                  </a:lnTo>
                  <a:lnTo>
                    <a:pt x="380" y="264"/>
                  </a:lnTo>
                  <a:lnTo>
                    <a:pt x="396" y="310"/>
                  </a:lnTo>
                  <a:close/>
                  <a:moveTo>
                    <a:pt x="522" y="282"/>
                  </a:moveTo>
                  <a:lnTo>
                    <a:pt x="482" y="310"/>
                  </a:lnTo>
                  <a:lnTo>
                    <a:pt x="498" y="264"/>
                  </a:lnTo>
                  <a:lnTo>
                    <a:pt x="458" y="236"/>
                  </a:lnTo>
                  <a:lnTo>
                    <a:pt x="506" y="236"/>
                  </a:lnTo>
                  <a:lnTo>
                    <a:pt x="522" y="188"/>
                  </a:lnTo>
                  <a:lnTo>
                    <a:pt x="538" y="236"/>
                  </a:lnTo>
                  <a:lnTo>
                    <a:pt x="586" y="236"/>
                  </a:lnTo>
                  <a:lnTo>
                    <a:pt x="546" y="264"/>
                  </a:lnTo>
                  <a:lnTo>
                    <a:pt x="562" y="310"/>
                  </a:lnTo>
                  <a:lnTo>
                    <a:pt x="522" y="282"/>
                  </a:lnTo>
                  <a:close/>
                </a:path>
              </a:pathLst>
            </a:custGeom>
            <a:solidFill>
              <a:srgbClr val="C19A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sp>
        <p:nvSpPr>
          <p:cNvPr id="93" name="Title 1"/>
          <p:cNvSpPr>
            <a:spLocks noGrp="1"/>
          </p:cNvSpPr>
          <p:nvPr>
            <p:ph type="ctrTitle"/>
          </p:nvPr>
        </p:nvSpPr>
        <p:spPr>
          <a:xfrm>
            <a:off x="879447" y="1164692"/>
            <a:ext cx="7141147" cy="1603908"/>
          </a:xfrm>
        </p:spPr>
        <p:txBody>
          <a:bodyPr anchor="t">
            <a:noAutofit/>
          </a:bodyPr>
          <a:lstStyle/>
          <a:p>
            <a:pPr>
              <a:lnSpc>
                <a:spcPct val="100000"/>
              </a:lnSpc>
            </a:pPr>
            <a:r>
              <a:rPr lang="en-US" sz="5400" dirty="0" smtClean="0">
                <a:solidFill>
                  <a:schemeClr val="bg1">
                    <a:lumMod val="10000"/>
                  </a:schemeClr>
                </a:solidFill>
                <a:cs typeface="Century Gothic"/>
              </a:rPr>
              <a:t>Medication Use </a:t>
            </a:r>
            <a:br>
              <a:rPr lang="en-US" sz="5400" dirty="0" smtClean="0">
                <a:solidFill>
                  <a:schemeClr val="bg1">
                    <a:lumMod val="10000"/>
                  </a:schemeClr>
                </a:solidFill>
                <a:cs typeface="Century Gothic"/>
              </a:rPr>
            </a:br>
            <a:r>
              <a:rPr lang="en-US" sz="5400" dirty="0" smtClean="0">
                <a:solidFill>
                  <a:schemeClr val="bg1">
                    <a:lumMod val="10000"/>
                  </a:schemeClr>
                </a:solidFill>
                <a:cs typeface="Century Gothic"/>
              </a:rPr>
              <a:t>in Elders</a:t>
            </a:r>
            <a:endParaRPr lang="en-US" sz="5400" dirty="0">
              <a:solidFill>
                <a:schemeClr val="bg1">
                  <a:lumMod val="10000"/>
                </a:schemeClr>
              </a:solidFill>
              <a:cs typeface="Century Gothic"/>
            </a:endParaRPr>
          </a:p>
        </p:txBody>
      </p:sp>
      <p:cxnSp>
        <p:nvCxnSpPr>
          <p:cNvPr id="94" name="Straight Connector 93"/>
          <p:cNvCxnSpPr/>
          <p:nvPr/>
        </p:nvCxnSpPr>
        <p:spPr>
          <a:xfrm>
            <a:off x="879447" y="2930148"/>
            <a:ext cx="11312553"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4438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0"/>
            <a:ext cx="8607424"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endParaRPr lang="tr-TR" sz="2800" dirty="0"/>
          </a:p>
          <a:p>
            <a:pPr>
              <a:lnSpc>
                <a:spcPct val="80000"/>
              </a:lnSpc>
            </a:pPr>
            <a:r>
              <a:rPr lang="tr-TR" sz="2800" dirty="0" smtClean="0"/>
              <a:t>Case </a:t>
            </a:r>
            <a:r>
              <a:rPr lang="tr-TR" sz="2800" dirty="0" err="1" smtClean="0"/>
              <a:t>Study</a:t>
            </a:r>
            <a:r>
              <a:rPr lang="tr-TR" sz="2800" dirty="0" smtClean="0"/>
              <a:t> 3 - </a:t>
            </a:r>
            <a:r>
              <a:rPr lang="tr-TR" sz="2800" dirty="0" err="1" smtClean="0"/>
              <a:t>Insomnia</a:t>
            </a:r>
            <a:endParaRPr lang="tr-TR" sz="2800" dirty="0"/>
          </a:p>
        </p:txBody>
      </p:sp>
      <p:sp>
        <p:nvSpPr>
          <p:cNvPr id="3" name="Slide Number Placeholder 2"/>
          <p:cNvSpPr>
            <a:spLocks noGrp="1"/>
          </p:cNvSpPr>
          <p:nvPr>
            <p:ph type="sldNum" sz="quarter" idx="4"/>
          </p:nvPr>
        </p:nvSpPr>
        <p:spPr/>
        <p:txBody>
          <a:bodyPr/>
          <a:lstStyle/>
          <a:p>
            <a:fld id="{11049CB8-386E-4009-B47F-CFFAF8D138C0}" type="slidenum">
              <a:rPr lang="en-US" smtClean="0"/>
              <a:pPr/>
              <a:t>10</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Content Placeholder 7"/>
          <p:cNvSpPr>
            <a:spLocks noGrp="1"/>
          </p:cNvSpPr>
          <p:nvPr>
            <p:ph idx="1"/>
          </p:nvPr>
        </p:nvSpPr>
        <p:spPr>
          <a:xfrm>
            <a:off x="752477" y="1647305"/>
            <a:ext cx="11007723" cy="4607445"/>
          </a:xfrm>
        </p:spPr>
        <p:txBody>
          <a:bodyPr wrap="square" numCol="1">
            <a:noAutofit/>
          </a:bodyPr>
          <a:lstStyle/>
          <a:p>
            <a:pPr marL="342900" indent="-342900">
              <a:spcBef>
                <a:spcPts val="0"/>
              </a:spcBef>
              <a:spcAft>
                <a:spcPts val="1200"/>
              </a:spcAft>
              <a:buClr>
                <a:srgbClr val="FFC000"/>
              </a:buClr>
              <a:buFont typeface="Wingdings 3" panose="05040102010807070707" pitchFamily="18" charset="2"/>
              <a:buChar char="´"/>
            </a:pPr>
            <a:r>
              <a:rPr lang="en-US" sz="2000" dirty="0" smtClean="0">
                <a:solidFill>
                  <a:schemeClr val="bg1">
                    <a:lumMod val="10000"/>
                  </a:schemeClr>
                </a:solidFill>
                <a:latin typeface="Gotham Book"/>
                <a:cs typeface="Gotham Book"/>
              </a:rPr>
              <a:t>What would you do?</a:t>
            </a:r>
          </a:p>
          <a:p>
            <a:pPr marL="342900" indent="-342900">
              <a:spcBef>
                <a:spcPts val="0"/>
              </a:spcBef>
              <a:spcAft>
                <a:spcPts val="1200"/>
              </a:spcAft>
              <a:buClr>
                <a:srgbClr val="FFC000"/>
              </a:buClr>
              <a:buFont typeface="Wingdings 3" panose="05040102010807070707" pitchFamily="18" charset="2"/>
              <a:buChar char="´"/>
            </a:pPr>
            <a:r>
              <a:rPr lang="en-US" sz="2000" dirty="0" smtClean="0">
                <a:solidFill>
                  <a:srgbClr val="FF0000"/>
                </a:solidFill>
              </a:rPr>
              <a:t>A</a:t>
            </a:r>
            <a:r>
              <a:rPr lang="en-US" sz="2000" dirty="0" smtClean="0">
                <a:solidFill>
                  <a:srgbClr val="FF0000"/>
                </a:solidFill>
              </a:rPr>
              <a:t>) Continue </a:t>
            </a:r>
            <a:r>
              <a:rPr lang="en-US" sz="2000" dirty="0" err="1">
                <a:solidFill>
                  <a:srgbClr val="FF0000"/>
                </a:solidFill>
              </a:rPr>
              <a:t>lorazepam</a:t>
            </a:r>
            <a:r>
              <a:rPr lang="en-US" sz="2000" dirty="0">
                <a:solidFill>
                  <a:srgbClr val="FF0000"/>
                </a:solidFill>
              </a:rPr>
              <a:t>, she has had no adverse effects thus far, discontinue </a:t>
            </a:r>
            <a:r>
              <a:rPr lang="en-US" sz="2000" dirty="0" err="1" smtClean="0">
                <a:solidFill>
                  <a:srgbClr val="FF0000"/>
                </a:solidFill>
              </a:rPr>
              <a:t>Zyquil</a:t>
            </a:r>
            <a:r>
              <a:rPr lang="en-US" sz="2000" dirty="0" smtClean="0">
                <a:solidFill>
                  <a:srgbClr val="FF0000"/>
                </a:solidFill>
              </a:rPr>
              <a:t>.</a:t>
            </a:r>
          </a:p>
          <a:p>
            <a:pPr marL="342900" indent="-342900">
              <a:spcBef>
                <a:spcPts val="0"/>
              </a:spcBef>
              <a:spcAft>
                <a:spcPts val="1200"/>
              </a:spcAft>
              <a:buClr>
                <a:srgbClr val="FFC000"/>
              </a:buClr>
              <a:buFont typeface="Wingdings 3" panose="05040102010807070707" pitchFamily="18" charset="2"/>
              <a:buChar char="´"/>
            </a:pPr>
            <a:r>
              <a:rPr lang="en-US" sz="2000" dirty="0" smtClean="0">
                <a:solidFill>
                  <a:srgbClr val="FF0000"/>
                </a:solidFill>
              </a:rPr>
              <a:t>B</a:t>
            </a:r>
            <a:r>
              <a:rPr lang="en-US" sz="2000" dirty="0">
                <a:solidFill>
                  <a:srgbClr val="FF0000"/>
                </a:solidFill>
              </a:rPr>
              <a:t>)	Discontinue both medications immediately – their risk profiles outweigh any continued benefit. </a:t>
            </a:r>
            <a:endParaRPr lang="en-US" sz="2000" dirty="0" smtClean="0">
              <a:solidFill>
                <a:srgbClr val="FF0000"/>
              </a:solidFill>
            </a:endParaRPr>
          </a:p>
          <a:p>
            <a:pPr marL="342900" indent="-342900">
              <a:spcBef>
                <a:spcPts val="0"/>
              </a:spcBef>
              <a:spcAft>
                <a:spcPts val="1200"/>
              </a:spcAft>
              <a:buClr>
                <a:srgbClr val="FFC000"/>
              </a:buClr>
              <a:buFont typeface="Wingdings 3" panose="05040102010807070707" pitchFamily="18" charset="2"/>
              <a:buChar char="´"/>
            </a:pPr>
            <a:r>
              <a:rPr lang="en-US" sz="2000" dirty="0" smtClean="0">
                <a:solidFill>
                  <a:srgbClr val="FF0000"/>
                </a:solidFill>
              </a:rPr>
              <a:t>C</a:t>
            </a:r>
            <a:r>
              <a:rPr lang="en-US" sz="2000" dirty="0">
                <a:solidFill>
                  <a:srgbClr val="FF0000"/>
                </a:solidFill>
              </a:rPr>
              <a:t>)	Discontinue both medications and instead prescribe a newer sleep aid like </a:t>
            </a:r>
            <a:r>
              <a:rPr lang="en-US" sz="2000" dirty="0" err="1">
                <a:solidFill>
                  <a:srgbClr val="FF0000"/>
                </a:solidFill>
              </a:rPr>
              <a:t>zolpidem</a:t>
            </a:r>
            <a:r>
              <a:rPr lang="en-US" sz="2000" dirty="0">
                <a:solidFill>
                  <a:srgbClr val="FF0000"/>
                </a:solidFill>
              </a:rPr>
              <a:t>. You know that benzodiazepines are </a:t>
            </a:r>
            <a:r>
              <a:rPr lang="en-US" sz="2000" dirty="0" smtClean="0">
                <a:solidFill>
                  <a:srgbClr val="FF0000"/>
                </a:solidFill>
              </a:rPr>
              <a:t>bad.</a:t>
            </a:r>
          </a:p>
          <a:p>
            <a:pPr marL="342900" indent="-342900">
              <a:spcBef>
                <a:spcPts val="0"/>
              </a:spcBef>
              <a:spcAft>
                <a:spcPts val="1200"/>
              </a:spcAft>
              <a:buClr>
                <a:srgbClr val="FFC000"/>
              </a:buClr>
              <a:buFont typeface="Wingdings 3" panose="05040102010807070707" pitchFamily="18" charset="2"/>
              <a:buChar char="´"/>
            </a:pPr>
            <a:r>
              <a:rPr lang="en-US" sz="2000" dirty="0" smtClean="0">
                <a:solidFill>
                  <a:srgbClr val="FF0000"/>
                </a:solidFill>
              </a:rPr>
              <a:t>D</a:t>
            </a:r>
            <a:r>
              <a:rPr lang="en-US" sz="2000" dirty="0">
                <a:solidFill>
                  <a:srgbClr val="FF0000"/>
                </a:solidFill>
              </a:rPr>
              <a:t>)	Initiate taper off of </a:t>
            </a:r>
            <a:r>
              <a:rPr lang="en-US" sz="2000" dirty="0" err="1">
                <a:solidFill>
                  <a:srgbClr val="FF0000"/>
                </a:solidFill>
              </a:rPr>
              <a:t>lorazepam</a:t>
            </a:r>
            <a:r>
              <a:rPr lang="en-US" sz="2000" dirty="0">
                <a:solidFill>
                  <a:srgbClr val="FF0000"/>
                </a:solidFill>
              </a:rPr>
              <a:t> and stop </a:t>
            </a:r>
            <a:r>
              <a:rPr lang="en-US" sz="2000" dirty="0" err="1">
                <a:solidFill>
                  <a:srgbClr val="FF0000"/>
                </a:solidFill>
              </a:rPr>
              <a:t>zyquil</a:t>
            </a:r>
            <a:r>
              <a:rPr lang="en-US" sz="2000" dirty="0">
                <a:solidFill>
                  <a:srgbClr val="FF0000"/>
                </a:solidFill>
              </a:rPr>
              <a:t>. Discuss sleep hygiene, behavior modifying therapies to decrease </a:t>
            </a:r>
            <a:r>
              <a:rPr lang="en-US" sz="2000" dirty="0" err="1">
                <a:solidFill>
                  <a:srgbClr val="FF0000"/>
                </a:solidFill>
              </a:rPr>
              <a:t>nocturia</a:t>
            </a:r>
            <a:r>
              <a:rPr lang="en-US" sz="2000" dirty="0">
                <a:solidFill>
                  <a:srgbClr val="FF0000"/>
                </a:solidFill>
              </a:rPr>
              <a:t> and consider CBT if nocturnal anxiety returns</a:t>
            </a:r>
            <a:r>
              <a:rPr lang="en-US" sz="2000" dirty="0" smtClean="0">
                <a:solidFill>
                  <a:srgbClr val="FF0000"/>
                </a:solidFill>
              </a:rPr>
              <a:t>.</a:t>
            </a:r>
            <a:endParaRPr lang="en-US" sz="2000" dirty="0">
              <a:solidFill>
                <a:srgbClr val="FF0000"/>
              </a:solidFill>
            </a:endParaRPr>
          </a:p>
        </p:txBody>
      </p:sp>
    </p:spTree>
    <p:extLst>
      <p:ext uri="{BB962C8B-B14F-4D97-AF65-F5344CB8AC3E}">
        <p14:creationId xmlns:p14="http://schemas.microsoft.com/office/powerpoint/2010/main" val="4113849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0"/>
            <a:ext cx="8607424"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endParaRPr lang="tr-TR" sz="2800" dirty="0"/>
          </a:p>
          <a:p>
            <a:pPr>
              <a:lnSpc>
                <a:spcPct val="80000"/>
              </a:lnSpc>
            </a:pPr>
            <a:r>
              <a:rPr lang="tr-TR" sz="2800" dirty="0" smtClean="0"/>
              <a:t>Case </a:t>
            </a:r>
            <a:r>
              <a:rPr lang="tr-TR" sz="2800" dirty="0" err="1" smtClean="0"/>
              <a:t>Study</a:t>
            </a:r>
            <a:r>
              <a:rPr lang="tr-TR" sz="2800" dirty="0" smtClean="0"/>
              <a:t> 3 - </a:t>
            </a:r>
            <a:r>
              <a:rPr lang="tr-TR" sz="2800" dirty="0" err="1" smtClean="0"/>
              <a:t>Insomnia</a:t>
            </a:r>
            <a:endParaRPr lang="tr-TR" sz="2800" dirty="0"/>
          </a:p>
        </p:txBody>
      </p:sp>
      <p:sp>
        <p:nvSpPr>
          <p:cNvPr id="3" name="Slide Number Placeholder 2"/>
          <p:cNvSpPr>
            <a:spLocks noGrp="1"/>
          </p:cNvSpPr>
          <p:nvPr>
            <p:ph type="sldNum" sz="quarter" idx="4"/>
          </p:nvPr>
        </p:nvSpPr>
        <p:spPr/>
        <p:txBody>
          <a:bodyPr/>
          <a:lstStyle/>
          <a:p>
            <a:fld id="{11049CB8-386E-4009-B47F-CFFAF8D138C0}" type="slidenum">
              <a:rPr lang="en-US" smtClean="0"/>
              <a:pPr/>
              <a:t>11</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Content Placeholder 7"/>
          <p:cNvSpPr>
            <a:spLocks noGrp="1"/>
          </p:cNvSpPr>
          <p:nvPr>
            <p:ph idx="1"/>
          </p:nvPr>
        </p:nvSpPr>
        <p:spPr>
          <a:xfrm>
            <a:off x="752477" y="1647305"/>
            <a:ext cx="11007723" cy="4607445"/>
          </a:xfrm>
        </p:spPr>
        <p:txBody>
          <a:bodyPr wrap="square" numCol="1">
            <a:noAutofit/>
          </a:bodyPr>
          <a:lstStyle/>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latin typeface="Gotham Book"/>
                <a:cs typeface="Gotham Book"/>
              </a:rPr>
              <a:t>What should you do?</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rgbClr val="FF0000"/>
                </a:solidFill>
              </a:rPr>
              <a:t>A</a:t>
            </a:r>
            <a:r>
              <a:rPr lang="en-US" sz="2400" dirty="0">
                <a:solidFill>
                  <a:srgbClr val="FF0000"/>
                </a:solidFill>
              </a:rPr>
              <a:t>) Continue </a:t>
            </a:r>
            <a:r>
              <a:rPr lang="en-US" sz="2400" dirty="0" err="1">
                <a:solidFill>
                  <a:srgbClr val="FF0000"/>
                </a:solidFill>
              </a:rPr>
              <a:t>lorazepam</a:t>
            </a:r>
            <a:r>
              <a:rPr lang="en-US" sz="2400" dirty="0">
                <a:solidFill>
                  <a:srgbClr val="FF0000"/>
                </a:solidFill>
              </a:rPr>
              <a:t>, she has had no adverse effects thus far, discontinue </a:t>
            </a:r>
            <a:r>
              <a:rPr lang="en-US" sz="2400" dirty="0" err="1">
                <a:solidFill>
                  <a:srgbClr val="FF0000"/>
                </a:solidFill>
              </a:rPr>
              <a:t>Zyquil</a:t>
            </a:r>
            <a:r>
              <a:rPr lang="en-US" sz="2400" dirty="0">
                <a:solidFill>
                  <a:srgbClr val="FF0000"/>
                </a:solidFill>
              </a:rPr>
              <a:t>.</a:t>
            </a:r>
          </a:p>
          <a:p>
            <a:pPr marL="342900" indent="-342900">
              <a:spcBef>
                <a:spcPts val="0"/>
              </a:spcBef>
              <a:spcAft>
                <a:spcPts val="1200"/>
              </a:spcAft>
              <a:buClr>
                <a:srgbClr val="FFC000"/>
              </a:buClr>
              <a:buFont typeface="Wingdings 3" panose="05040102010807070707" pitchFamily="18" charset="2"/>
              <a:buChar char="´"/>
            </a:pPr>
            <a:r>
              <a:rPr lang="en-US" sz="2400" dirty="0">
                <a:solidFill>
                  <a:srgbClr val="FF0000"/>
                </a:solidFill>
              </a:rPr>
              <a:t>B)	Discontinue both medications immediately – their risk profiles outweigh any continued benefit. </a:t>
            </a:r>
          </a:p>
          <a:p>
            <a:pPr marL="342900" indent="-342900">
              <a:spcBef>
                <a:spcPts val="0"/>
              </a:spcBef>
              <a:spcAft>
                <a:spcPts val="1200"/>
              </a:spcAft>
              <a:buClr>
                <a:srgbClr val="FFC000"/>
              </a:buClr>
              <a:buFont typeface="Wingdings 3" panose="05040102010807070707" pitchFamily="18" charset="2"/>
              <a:buChar char="´"/>
            </a:pPr>
            <a:r>
              <a:rPr lang="en-US" sz="2400" dirty="0">
                <a:solidFill>
                  <a:srgbClr val="FF0000"/>
                </a:solidFill>
              </a:rPr>
              <a:t>C)	Discontinue both medications and instead prescribe a newer sleep aid like </a:t>
            </a:r>
            <a:r>
              <a:rPr lang="en-US" sz="2400" dirty="0" err="1">
                <a:solidFill>
                  <a:srgbClr val="FF0000"/>
                </a:solidFill>
              </a:rPr>
              <a:t>zolpidem</a:t>
            </a:r>
            <a:r>
              <a:rPr lang="en-US" sz="2400" dirty="0">
                <a:solidFill>
                  <a:srgbClr val="FF0000"/>
                </a:solidFill>
              </a:rPr>
              <a:t>. You know that benzodiazepines are bad.</a:t>
            </a:r>
          </a:p>
          <a:p>
            <a:pPr marL="342900" indent="-342900">
              <a:spcBef>
                <a:spcPts val="0"/>
              </a:spcBef>
              <a:spcAft>
                <a:spcPts val="1200"/>
              </a:spcAft>
              <a:buClr>
                <a:srgbClr val="FFC000"/>
              </a:buClr>
              <a:buFont typeface="Wingdings 3" panose="05040102010807070707" pitchFamily="18" charset="2"/>
              <a:buChar char="´"/>
            </a:pPr>
            <a:r>
              <a:rPr lang="en-US" sz="2400" b="1" dirty="0">
                <a:solidFill>
                  <a:srgbClr val="FF0000"/>
                </a:solidFill>
              </a:rPr>
              <a:t>D)	Initiate taper off of </a:t>
            </a:r>
            <a:r>
              <a:rPr lang="en-US" sz="2400" b="1" dirty="0" err="1">
                <a:solidFill>
                  <a:srgbClr val="FF0000"/>
                </a:solidFill>
              </a:rPr>
              <a:t>lorazepam</a:t>
            </a:r>
            <a:r>
              <a:rPr lang="en-US" sz="2400" b="1" dirty="0">
                <a:solidFill>
                  <a:srgbClr val="FF0000"/>
                </a:solidFill>
              </a:rPr>
              <a:t> and stop </a:t>
            </a:r>
            <a:r>
              <a:rPr lang="en-US" sz="2400" b="1" dirty="0" err="1">
                <a:solidFill>
                  <a:srgbClr val="FF0000"/>
                </a:solidFill>
              </a:rPr>
              <a:t>zyquil</a:t>
            </a:r>
            <a:r>
              <a:rPr lang="en-US" sz="2400" b="1" dirty="0">
                <a:solidFill>
                  <a:srgbClr val="FF0000"/>
                </a:solidFill>
              </a:rPr>
              <a:t>. Discuss sleep hygiene, behavior modifying therapies to decrease </a:t>
            </a:r>
            <a:r>
              <a:rPr lang="en-US" sz="2400" b="1" dirty="0" err="1">
                <a:solidFill>
                  <a:srgbClr val="FF0000"/>
                </a:solidFill>
              </a:rPr>
              <a:t>nocturia</a:t>
            </a:r>
            <a:r>
              <a:rPr lang="en-US" sz="2400" b="1" dirty="0">
                <a:solidFill>
                  <a:srgbClr val="FF0000"/>
                </a:solidFill>
              </a:rPr>
              <a:t> and consider CBT if nocturnal anxiety returns.</a:t>
            </a:r>
            <a:endParaRPr lang="en-US" sz="2400" b="1" dirty="0">
              <a:solidFill>
                <a:srgbClr val="FF0000"/>
              </a:solidFill>
            </a:endParaRPr>
          </a:p>
        </p:txBody>
      </p:sp>
    </p:spTree>
    <p:extLst>
      <p:ext uri="{BB962C8B-B14F-4D97-AF65-F5344CB8AC3E}">
        <p14:creationId xmlns:p14="http://schemas.microsoft.com/office/powerpoint/2010/main" val="3914863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0"/>
            <a:ext cx="8607424"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endParaRPr lang="tr-TR" sz="2800" dirty="0"/>
          </a:p>
          <a:p>
            <a:pPr>
              <a:lnSpc>
                <a:spcPct val="80000"/>
              </a:lnSpc>
            </a:pPr>
            <a:r>
              <a:rPr lang="tr-TR" sz="2800" dirty="0" err="1" smtClean="0"/>
              <a:t>Non-pharmacological</a:t>
            </a:r>
            <a:r>
              <a:rPr lang="tr-TR" sz="2800" dirty="0" smtClean="0"/>
              <a:t> </a:t>
            </a:r>
            <a:r>
              <a:rPr lang="tr-TR" sz="2800" dirty="0" err="1" smtClean="0"/>
              <a:t>options</a:t>
            </a:r>
            <a:r>
              <a:rPr lang="tr-TR" sz="2800" dirty="0" smtClean="0"/>
              <a:t> </a:t>
            </a:r>
            <a:r>
              <a:rPr lang="tr-TR" sz="2800" dirty="0" err="1" smtClean="0"/>
              <a:t>to</a:t>
            </a:r>
            <a:r>
              <a:rPr lang="tr-TR" sz="2800" dirty="0" smtClean="0"/>
              <a:t> </a:t>
            </a:r>
            <a:r>
              <a:rPr lang="tr-TR" sz="2800" dirty="0" err="1" smtClean="0"/>
              <a:t>recommend</a:t>
            </a:r>
            <a:endParaRPr lang="tr-TR" sz="2800" dirty="0"/>
          </a:p>
        </p:txBody>
      </p:sp>
      <p:sp>
        <p:nvSpPr>
          <p:cNvPr id="3" name="Slide Number Placeholder 2"/>
          <p:cNvSpPr>
            <a:spLocks noGrp="1"/>
          </p:cNvSpPr>
          <p:nvPr>
            <p:ph type="sldNum" sz="quarter" idx="4"/>
          </p:nvPr>
        </p:nvSpPr>
        <p:spPr/>
        <p:txBody>
          <a:bodyPr/>
          <a:lstStyle/>
          <a:p>
            <a:fld id="{11049CB8-386E-4009-B47F-CFFAF8D138C0}" type="slidenum">
              <a:rPr lang="en-US" smtClean="0"/>
              <a:pPr/>
              <a:t>12</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Content Placeholder 7"/>
          <p:cNvSpPr>
            <a:spLocks noGrp="1"/>
          </p:cNvSpPr>
          <p:nvPr>
            <p:ph idx="1"/>
          </p:nvPr>
        </p:nvSpPr>
        <p:spPr>
          <a:xfrm>
            <a:off x="768352" y="1456805"/>
            <a:ext cx="11007723" cy="4607445"/>
          </a:xfrm>
        </p:spPr>
        <p:txBody>
          <a:bodyPr wrap="square" numCol="1">
            <a:noAutofit/>
          </a:bodyPr>
          <a:lstStyle/>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latin typeface="Gotham Book"/>
                <a:cs typeface="Gotham Book"/>
              </a:rPr>
              <a:t>Try a hot bath before bedtime</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latin typeface="Gotham Book"/>
                <a:cs typeface="Gotham Book"/>
              </a:rPr>
              <a:t>Try strong chamomile tea (made with three teabags)</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latin typeface="Gotham Book"/>
                <a:cs typeface="Gotham Book"/>
              </a:rPr>
              <a:t>Try meditation or relaxation tapes</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rgbClr val="FF0000"/>
                </a:solidFill>
                <a:latin typeface="Gotham Book"/>
                <a:cs typeface="Gotham Book"/>
              </a:rPr>
              <a:t>Other?</a:t>
            </a:r>
          </a:p>
        </p:txBody>
      </p:sp>
    </p:spTree>
    <p:extLst>
      <p:ext uri="{BB962C8B-B14F-4D97-AF65-F5344CB8AC3E}">
        <p14:creationId xmlns:p14="http://schemas.microsoft.com/office/powerpoint/2010/main" val="820022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0"/>
            <a:ext cx="8607424"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endParaRPr lang="tr-TR" sz="2800" dirty="0"/>
          </a:p>
          <a:p>
            <a:pPr>
              <a:lnSpc>
                <a:spcPct val="80000"/>
              </a:lnSpc>
            </a:pPr>
            <a:r>
              <a:rPr lang="tr-TR" sz="2800" dirty="0" err="1" smtClean="0"/>
              <a:t>Medication</a:t>
            </a:r>
            <a:r>
              <a:rPr lang="tr-TR" sz="2800" dirty="0" smtClean="0"/>
              <a:t> </a:t>
            </a:r>
            <a:r>
              <a:rPr lang="tr-TR" sz="2800" dirty="0" err="1" smtClean="0"/>
              <a:t>Reconciliation</a:t>
            </a:r>
            <a:endParaRPr lang="tr-TR" sz="2800" dirty="0" smtClean="0"/>
          </a:p>
        </p:txBody>
      </p:sp>
      <p:sp>
        <p:nvSpPr>
          <p:cNvPr id="3" name="Slide Number Placeholder 2"/>
          <p:cNvSpPr>
            <a:spLocks noGrp="1"/>
          </p:cNvSpPr>
          <p:nvPr>
            <p:ph type="sldNum" sz="quarter" idx="4"/>
          </p:nvPr>
        </p:nvSpPr>
        <p:spPr/>
        <p:txBody>
          <a:bodyPr/>
          <a:lstStyle/>
          <a:p>
            <a:fld id="{11049CB8-386E-4009-B47F-CFFAF8D138C0}" type="slidenum">
              <a:rPr lang="en-US" smtClean="0"/>
              <a:pPr/>
              <a:t>13</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Content Placeholder 7"/>
          <p:cNvSpPr>
            <a:spLocks noGrp="1"/>
          </p:cNvSpPr>
          <p:nvPr>
            <p:ph idx="1"/>
          </p:nvPr>
        </p:nvSpPr>
        <p:spPr>
          <a:xfrm>
            <a:off x="768352" y="1456805"/>
            <a:ext cx="11007723" cy="4607445"/>
          </a:xfrm>
        </p:spPr>
        <p:txBody>
          <a:bodyPr wrap="square" numCol="1">
            <a:noAutofit/>
          </a:bodyPr>
          <a:lstStyle/>
          <a:p>
            <a:pPr marL="0" indent="0">
              <a:spcBef>
                <a:spcPts val="0"/>
              </a:spcBef>
              <a:spcAft>
                <a:spcPts val="1200"/>
              </a:spcAft>
              <a:buClr>
                <a:srgbClr val="FFC000"/>
              </a:buClr>
              <a:buNone/>
            </a:pPr>
            <a:r>
              <a:rPr lang="en-US" sz="2400" dirty="0" smtClean="0">
                <a:solidFill>
                  <a:schemeClr val="bg1">
                    <a:lumMod val="10000"/>
                  </a:schemeClr>
                </a:solidFill>
                <a:latin typeface="Gotham Book"/>
                <a:cs typeface="Gotham Book"/>
              </a:rPr>
              <a:t>What pharmaceuticals should be discontinued? Pharmaceuticals where:</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latin typeface="Gotham Book"/>
                <a:cs typeface="Gotham Book"/>
              </a:rPr>
              <a:t>Medication reconciliation process should be completed universally and regularly.</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rgbClr val="FF0000"/>
                </a:solidFill>
                <a:latin typeface="Gotham Book"/>
                <a:cs typeface="Gotham Book"/>
              </a:rPr>
              <a:t>Formal medication reviews at the time of discharge from the hospital (for patients with ten or more medication) or on a regular basis for outpatients.</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latin typeface="Gotham Book"/>
                <a:cs typeface="Gotham Book"/>
              </a:rPr>
              <a:t>What medications are being used? What medications are being prescribed but not being used? </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latin typeface="Gotham Book"/>
                <a:cs typeface="Gotham Book"/>
              </a:rPr>
              <a:t>To get honest answers, use non-accusatory language: “In the past month, how many doses of this medication did you take?”</a:t>
            </a:r>
          </a:p>
        </p:txBody>
      </p:sp>
    </p:spTree>
    <p:extLst>
      <p:ext uri="{BB962C8B-B14F-4D97-AF65-F5344CB8AC3E}">
        <p14:creationId xmlns:p14="http://schemas.microsoft.com/office/powerpoint/2010/main" val="252494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0"/>
            <a:ext cx="8607424"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endParaRPr lang="tr-TR" sz="2800" dirty="0" smtClean="0"/>
          </a:p>
          <a:p>
            <a:pPr>
              <a:lnSpc>
                <a:spcPct val="80000"/>
              </a:lnSpc>
            </a:pPr>
            <a:r>
              <a:rPr lang="tr-TR" sz="2800" dirty="0" err="1" smtClean="0"/>
              <a:t>Resources</a:t>
            </a:r>
            <a:endParaRPr lang="tr-TR" sz="2800" dirty="0" smtClean="0"/>
          </a:p>
        </p:txBody>
      </p:sp>
      <p:sp>
        <p:nvSpPr>
          <p:cNvPr id="3" name="Slide Number Placeholder 2"/>
          <p:cNvSpPr>
            <a:spLocks noGrp="1"/>
          </p:cNvSpPr>
          <p:nvPr>
            <p:ph type="sldNum" sz="quarter" idx="4"/>
          </p:nvPr>
        </p:nvSpPr>
        <p:spPr/>
        <p:txBody>
          <a:bodyPr/>
          <a:lstStyle/>
          <a:p>
            <a:fld id="{11049CB8-386E-4009-B47F-CFFAF8D138C0}" type="slidenum">
              <a:rPr lang="en-US" smtClean="0"/>
              <a:pPr/>
              <a:t>14</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Content Placeholder 7"/>
          <p:cNvSpPr>
            <a:spLocks noGrp="1"/>
          </p:cNvSpPr>
          <p:nvPr>
            <p:ph idx="1"/>
          </p:nvPr>
        </p:nvSpPr>
        <p:spPr>
          <a:xfrm>
            <a:off x="768352" y="1456805"/>
            <a:ext cx="11007723" cy="4607445"/>
          </a:xfrm>
        </p:spPr>
        <p:txBody>
          <a:bodyPr wrap="square" numCol="1">
            <a:noAutofit/>
          </a:bodyPr>
          <a:lstStyle/>
          <a:p>
            <a:pPr marL="0" indent="0">
              <a:spcBef>
                <a:spcPts val="0"/>
              </a:spcBef>
              <a:spcAft>
                <a:spcPts val="1200"/>
              </a:spcAft>
              <a:buClr>
                <a:srgbClr val="FFC000"/>
              </a:buClr>
              <a:buNone/>
            </a:pPr>
            <a:r>
              <a:rPr lang="en-US" sz="2400" dirty="0" smtClean="0">
                <a:solidFill>
                  <a:schemeClr val="bg1">
                    <a:lumMod val="10000"/>
                  </a:schemeClr>
                </a:solidFill>
                <a:latin typeface="Gotham Bold"/>
                <a:cs typeface="Gotham Bold"/>
              </a:rPr>
              <a:t>Utilize non-commercial research to inform your prescribing preferences.</a:t>
            </a:r>
          </a:p>
          <a:p>
            <a:pPr marL="342900" indent="-342900">
              <a:spcBef>
                <a:spcPts val="0"/>
              </a:spcBef>
              <a:spcAft>
                <a:spcPts val="1200"/>
              </a:spcAft>
              <a:buClr>
                <a:srgbClr val="FFC000"/>
              </a:buClr>
              <a:buFont typeface="Wingdings 3" panose="05040102010807070707" pitchFamily="18" charset="2"/>
              <a:buChar char="´"/>
            </a:pPr>
            <a:r>
              <a:rPr lang="en-US" sz="2400" dirty="0" err="1" smtClean="0">
                <a:solidFill>
                  <a:schemeClr val="bg1">
                    <a:lumMod val="10000"/>
                  </a:schemeClr>
                </a:solidFill>
                <a:latin typeface="Gotham Book"/>
                <a:cs typeface="Gotham Book"/>
              </a:rPr>
              <a:t>Prescrire</a:t>
            </a:r>
            <a:endParaRPr lang="en-US" sz="2400" dirty="0" smtClean="0">
              <a:solidFill>
                <a:schemeClr val="bg1">
                  <a:lumMod val="10000"/>
                </a:schemeClr>
              </a:solidFill>
              <a:latin typeface="Gotham Book"/>
              <a:cs typeface="Gotham Book"/>
            </a:endParaRP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latin typeface="Gotham Book"/>
                <a:cs typeface="Gotham Book"/>
              </a:rPr>
              <a:t>Medical Letter</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latin typeface="Gotham Book"/>
                <a:cs typeface="Gotham Book"/>
              </a:rPr>
              <a:t>Prescribers Letter</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latin typeface="Gotham Book"/>
                <a:cs typeface="Gotham Book"/>
              </a:rPr>
              <a:t>Up-to-</a:t>
            </a:r>
            <a:r>
              <a:rPr lang="en-US" sz="2400" dirty="0" smtClean="0">
                <a:solidFill>
                  <a:schemeClr val="bg1">
                    <a:lumMod val="10000"/>
                  </a:schemeClr>
                </a:solidFill>
                <a:latin typeface="Gotham Book"/>
                <a:cs typeface="Gotham Book"/>
              </a:rPr>
              <a:t>Date</a:t>
            </a:r>
            <a:endParaRPr lang="en-US" sz="2400" dirty="0" smtClean="0">
              <a:solidFill>
                <a:schemeClr val="bg1">
                  <a:lumMod val="10000"/>
                </a:schemeClr>
              </a:solidFill>
              <a:latin typeface="Gotham Book"/>
              <a:cs typeface="Gotham Book"/>
            </a:endParaRPr>
          </a:p>
        </p:txBody>
      </p:sp>
    </p:spTree>
    <p:extLst>
      <p:ext uri="{BB962C8B-B14F-4D97-AF65-F5344CB8AC3E}">
        <p14:creationId xmlns:p14="http://schemas.microsoft.com/office/powerpoint/2010/main" val="2384081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48854"/>
            <a:ext cx="7763586"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3000" dirty="0"/>
              <a:t/>
            </a:r>
            <a:br>
              <a:rPr lang="tr-TR" sz="3000" dirty="0"/>
            </a:br>
            <a:r>
              <a:rPr lang="tr-TR" sz="3200" dirty="0" err="1" smtClean="0"/>
              <a:t>Consequences</a:t>
            </a:r>
            <a:r>
              <a:rPr lang="tr-TR" sz="3200" dirty="0" smtClean="0"/>
              <a:t> of </a:t>
            </a:r>
            <a:r>
              <a:rPr lang="tr-TR" sz="3200" dirty="0" err="1" smtClean="0"/>
              <a:t>Multiple</a:t>
            </a:r>
            <a:r>
              <a:rPr lang="tr-TR" sz="3200" dirty="0" smtClean="0"/>
              <a:t> </a:t>
            </a:r>
            <a:r>
              <a:rPr lang="tr-TR" sz="3200" dirty="0" err="1" smtClean="0"/>
              <a:t>Medication</a:t>
            </a:r>
            <a:r>
              <a:rPr lang="tr-TR" sz="3200" dirty="0" smtClean="0"/>
              <a:t> </a:t>
            </a:r>
            <a:r>
              <a:rPr lang="tr-TR" sz="3200" dirty="0" err="1" smtClean="0"/>
              <a:t>Use</a:t>
            </a:r>
            <a:endParaRPr lang="en-US" sz="3200" dirty="0"/>
          </a:p>
        </p:txBody>
      </p:sp>
      <p:sp>
        <p:nvSpPr>
          <p:cNvPr id="3" name="Slide Number Placeholder 2"/>
          <p:cNvSpPr>
            <a:spLocks noGrp="1"/>
          </p:cNvSpPr>
          <p:nvPr>
            <p:ph type="sldNum" sz="quarter" idx="4"/>
          </p:nvPr>
        </p:nvSpPr>
        <p:spPr/>
        <p:txBody>
          <a:bodyPr/>
          <a:lstStyle/>
          <a:p>
            <a:fld id="{11049CB8-386E-4009-B47F-CFFAF8D138C0}" type="slidenum">
              <a:rPr lang="en-US" smtClean="0"/>
              <a:pPr/>
              <a:t>2</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Content Placeholder 7"/>
          <p:cNvSpPr>
            <a:spLocks noGrp="1"/>
          </p:cNvSpPr>
          <p:nvPr>
            <p:ph idx="1"/>
          </p:nvPr>
        </p:nvSpPr>
        <p:spPr>
          <a:xfrm>
            <a:off x="771403" y="1794837"/>
            <a:ext cx="10561161" cy="2952320"/>
          </a:xfrm>
        </p:spPr>
        <p:txBody>
          <a:bodyPr wrap="square">
            <a:noAutofit/>
          </a:bodyPr>
          <a:lstStyle/>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cs typeface="Gotham Book" pitchFamily="50" charset="0"/>
              </a:rPr>
              <a:t>The use of several medications simultaneously, even at otherwise appropriate doses, increases the risk of adverse effects, drug interactions, non-adherence, and death.</a:t>
            </a:r>
          </a:p>
          <a:p>
            <a:pPr marL="800100" lvl="1" indent="-342900">
              <a:spcBef>
                <a:spcPts val="0"/>
              </a:spcBef>
              <a:spcAft>
                <a:spcPts val="1200"/>
              </a:spcAft>
              <a:buClr>
                <a:srgbClr val="FFC000"/>
              </a:buClr>
              <a:buFont typeface="Wingdings 3" panose="05040102010807070707" pitchFamily="18" charset="2"/>
              <a:buChar char="´"/>
            </a:pPr>
            <a:r>
              <a:rPr lang="en-US" dirty="0" smtClean="0">
                <a:solidFill>
                  <a:schemeClr val="bg1">
                    <a:lumMod val="10000"/>
                  </a:schemeClr>
                </a:solidFill>
                <a:cs typeface="Gotham Book" pitchFamily="50" charset="0"/>
              </a:rPr>
              <a:t>The risk of ADRs when taking two medicines is 13%.</a:t>
            </a:r>
          </a:p>
          <a:p>
            <a:pPr marL="800100" lvl="1" indent="-342900">
              <a:spcBef>
                <a:spcPts val="0"/>
              </a:spcBef>
              <a:spcAft>
                <a:spcPts val="1200"/>
              </a:spcAft>
              <a:buClr>
                <a:srgbClr val="FFC000"/>
              </a:buClr>
              <a:buFont typeface="Wingdings 3" panose="05040102010807070707" pitchFamily="18" charset="2"/>
              <a:buChar char="´"/>
            </a:pPr>
            <a:r>
              <a:rPr lang="en-US" dirty="0" smtClean="0">
                <a:solidFill>
                  <a:schemeClr val="bg1">
                    <a:lumMod val="10000"/>
                  </a:schemeClr>
                </a:solidFill>
                <a:cs typeface="Gotham Book" pitchFamily="50" charset="0"/>
              </a:rPr>
              <a:t>The risk of ADRs when taking five medicines is 58%.</a:t>
            </a:r>
          </a:p>
          <a:p>
            <a:pPr marL="800100" lvl="1" indent="-342900">
              <a:spcBef>
                <a:spcPts val="0"/>
              </a:spcBef>
              <a:spcAft>
                <a:spcPts val="1200"/>
              </a:spcAft>
              <a:buClr>
                <a:srgbClr val="FFC000"/>
              </a:buClr>
              <a:buFont typeface="Wingdings 3" panose="05040102010807070707" pitchFamily="18" charset="2"/>
              <a:buChar char="´"/>
            </a:pPr>
            <a:r>
              <a:rPr lang="en-US" dirty="0" smtClean="0">
                <a:solidFill>
                  <a:schemeClr val="bg1">
                    <a:lumMod val="10000"/>
                  </a:schemeClr>
                </a:solidFill>
                <a:cs typeface="Gotham Book" pitchFamily="50" charset="0"/>
              </a:rPr>
              <a:t>The risk of ADRs when taking seven medicines is 82% (Davies 2015)</a:t>
            </a:r>
            <a:endParaRPr lang="en-US" dirty="0">
              <a:solidFill>
                <a:schemeClr val="bg1">
                  <a:lumMod val="10000"/>
                </a:schemeClr>
              </a:solidFill>
              <a:cs typeface="Gotham Light" pitchFamily="50" charset="0"/>
            </a:endParaRPr>
          </a:p>
          <a:p>
            <a:pPr marL="342900" indent="-342900">
              <a:spcBef>
                <a:spcPts val="0"/>
              </a:spcBef>
              <a:spcAft>
                <a:spcPts val="1200"/>
              </a:spcAft>
              <a:buClr>
                <a:srgbClr val="FFC000"/>
              </a:buClr>
              <a:buFont typeface="Wingdings 3" panose="05040102010807070707" pitchFamily="18" charset="2"/>
              <a:buChar char="´"/>
            </a:pPr>
            <a:endParaRPr lang="en-US" sz="2400" dirty="0">
              <a:cs typeface="Gotham Light" pitchFamily="50" charset="0"/>
            </a:endParaRPr>
          </a:p>
          <a:p>
            <a:pPr marL="342900" indent="-342900">
              <a:spcBef>
                <a:spcPts val="0"/>
              </a:spcBef>
              <a:spcAft>
                <a:spcPts val="1200"/>
              </a:spcAft>
              <a:buClr>
                <a:srgbClr val="FFC000"/>
              </a:buClr>
              <a:buFont typeface="Wingdings 3" panose="05040102010807070707" pitchFamily="18" charset="2"/>
              <a:buChar char="´"/>
            </a:pPr>
            <a:endParaRPr lang="en-US" sz="2400" dirty="0">
              <a:cs typeface="Gotham Light" pitchFamily="50" charset="0"/>
            </a:endParaRPr>
          </a:p>
        </p:txBody>
      </p:sp>
    </p:spTree>
    <p:extLst>
      <p:ext uri="{BB962C8B-B14F-4D97-AF65-F5344CB8AC3E}">
        <p14:creationId xmlns:p14="http://schemas.microsoft.com/office/powerpoint/2010/main" val="3152309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48854"/>
            <a:ext cx="7763586"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sz="2800" dirty="0" smtClean="0">
              <a:latin typeface="+mn-lt"/>
            </a:endParaRPr>
          </a:p>
          <a:p>
            <a:r>
              <a:rPr lang="tr-TR" sz="3200" dirty="0" err="1" smtClean="0"/>
              <a:t>Predicting</a:t>
            </a:r>
            <a:r>
              <a:rPr lang="tr-TR" sz="3200" dirty="0" smtClean="0"/>
              <a:t> </a:t>
            </a:r>
            <a:r>
              <a:rPr lang="tr-TR" sz="3200" dirty="0" err="1" smtClean="0"/>
              <a:t>ADRs</a:t>
            </a:r>
            <a:endParaRPr lang="en-US" sz="3200" dirty="0"/>
          </a:p>
        </p:txBody>
      </p:sp>
      <p:sp>
        <p:nvSpPr>
          <p:cNvPr id="3" name="Slide Number Placeholder 2"/>
          <p:cNvSpPr>
            <a:spLocks noGrp="1"/>
          </p:cNvSpPr>
          <p:nvPr>
            <p:ph type="sldNum" sz="quarter" idx="4"/>
          </p:nvPr>
        </p:nvSpPr>
        <p:spPr/>
        <p:txBody>
          <a:bodyPr/>
          <a:lstStyle/>
          <a:p>
            <a:fld id="{11049CB8-386E-4009-B47F-CFFAF8D138C0}" type="slidenum">
              <a:rPr lang="en-US" smtClean="0"/>
              <a:pPr/>
              <a:t>3</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Content Placeholder 7"/>
          <p:cNvSpPr>
            <a:spLocks noGrp="1"/>
          </p:cNvSpPr>
          <p:nvPr>
            <p:ph idx="1"/>
          </p:nvPr>
        </p:nvSpPr>
        <p:spPr>
          <a:xfrm>
            <a:off x="752477" y="1628600"/>
            <a:ext cx="10878126" cy="4340400"/>
          </a:xfrm>
        </p:spPr>
        <p:txBody>
          <a:bodyPr wrap="square">
            <a:noAutofit/>
          </a:bodyPr>
          <a:lstStyle/>
          <a:p>
            <a:pPr marL="342900" indent="-342900">
              <a:spcBef>
                <a:spcPts val="0"/>
              </a:spcBef>
              <a:spcAft>
                <a:spcPts val="1200"/>
              </a:spcAft>
              <a:buClr>
                <a:srgbClr val="FFC000"/>
              </a:buClr>
              <a:buFont typeface="Wingdings 3" panose="05040102010807070707" pitchFamily="18" charset="2"/>
              <a:buChar char="´"/>
            </a:pPr>
            <a:r>
              <a:rPr lang="en-US" sz="1600" dirty="0" smtClean="0">
                <a:solidFill>
                  <a:srgbClr val="FF0000"/>
                </a:solidFill>
                <a:cs typeface="Gotham Light" pitchFamily="50" charset="0"/>
              </a:rPr>
              <a:t>Few </a:t>
            </a:r>
            <a:r>
              <a:rPr lang="en-US" sz="1600" dirty="0" smtClean="0">
                <a:solidFill>
                  <a:srgbClr val="FF0000"/>
                </a:solidFill>
                <a:cs typeface="Gotham Light" pitchFamily="50" charset="0"/>
              </a:rPr>
              <a:t>ADRs represent improper </a:t>
            </a:r>
            <a:r>
              <a:rPr lang="en-US" sz="1600" dirty="0" smtClean="0">
                <a:solidFill>
                  <a:srgbClr val="FF0000"/>
                </a:solidFill>
                <a:cs typeface="Gotham Light" pitchFamily="50" charset="0"/>
              </a:rPr>
              <a:t>prescribing</a:t>
            </a:r>
            <a:endParaRPr lang="en-US" sz="1600" dirty="0" smtClean="0">
              <a:solidFill>
                <a:srgbClr val="FF0000"/>
              </a:solidFill>
              <a:cs typeface="Gotham Light" pitchFamily="50" charset="0"/>
            </a:endParaRPr>
          </a:p>
          <a:p>
            <a:pPr marL="342900" indent="-342900">
              <a:spcBef>
                <a:spcPts val="0"/>
              </a:spcBef>
              <a:spcAft>
                <a:spcPts val="1200"/>
              </a:spcAft>
              <a:buClr>
                <a:srgbClr val="FFC000"/>
              </a:buClr>
              <a:buFont typeface="Wingdings 3" panose="05040102010807070707" pitchFamily="18" charset="2"/>
              <a:buChar char="´"/>
            </a:pPr>
            <a:r>
              <a:rPr lang="en-US" sz="1600" dirty="0" smtClean="0">
                <a:solidFill>
                  <a:srgbClr val="FF0000"/>
                </a:solidFill>
                <a:cs typeface="Gotham Light" pitchFamily="50" charset="0"/>
              </a:rPr>
              <a:t>Most ADRs are related to the pharmacologic properties of a drug.</a:t>
            </a:r>
          </a:p>
          <a:p>
            <a:pPr marL="342900" indent="-342900">
              <a:spcBef>
                <a:spcPts val="0"/>
              </a:spcBef>
              <a:spcAft>
                <a:spcPts val="1200"/>
              </a:spcAft>
              <a:buClr>
                <a:srgbClr val="FFC000"/>
              </a:buClr>
              <a:buFont typeface="Wingdings 3" panose="05040102010807070707" pitchFamily="18" charset="2"/>
              <a:buChar char="´"/>
            </a:pPr>
            <a:r>
              <a:rPr lang="en-US" sz="1600" dirty="0" smtClean="0">
                <a:solidFill>
                  <a:srgbClr val="FF0000"/>
                </a:solidFill>
                <a:cs typeface="Gotham Light" pitchFamily="50" charset="0"/>
              </a:rPr>
              <a:t>For example:</a:t>
            </a:r>
          </a:p>
          <a:p>
            <a:pPr marL="342900" indent="-342900">
              <a:spcBef>
                <a:spcPts val="0"/>
              </a:spcBef>
              <a:spcAft>
                <a:spcPts val="1200"/>
              </a:spcAft>
              <a:buClr>
                <a:srgbClr val="FFC000"/>
              </a:buClr>
              <a:buFont typeface="Wingdings 3" panose="05040102010807070707" pitchFamily="18" charset="2"/>
              <a:buChar char="´"/>
            </a:pPr>
            <a:r>
              <a:rPr lang="en-US" sz="1600" dirty="0" smtClean="0">
                <a:solidFill>
                  <a:srgbClr val="FF0000"/>
                </a:solidFill>
                <a:cs typeface="Gotham Light" pitchFamily="50" charset="0"/>
              </a:rPr>
              <a:t>Benzodiazepines cause increased imbalance and gait instability associated with increased risk of falls. A patient taking a nightly benzodiazepine to induce sleep is at high risk for falls. All subsequent health-care costs and associated debility are due to the prescribed medication</a:t>
            </a:r>
          </a:p>
          <a:p>
            <a:pPr marL="342900" indent="-342900">
              <a:spcBef>
                <a:spcPts val="0"/>
              </a:spcBef>
              <a:spcAft>
                <a:spcPts val="1200"/>
              </a:spcAft>
              <a:buClr>
                <a:srgbClr val="FFC000"/>
              </a:buClr>
              <a:buFont typeface="Wingdings 3" panose="05040102010807070707" pitchFamily="18" charset="2"/>
              <a:buChar char="´"/>
            </a:pPr>
            <a:r>
              <a:rPr lang="en-US" sz="1600" dirty="0" smtClean="0">
                <a:solidFill>
                  <a:srgbClr val="FF0000"/>
                </a:solidFill>
                <a:cs typeface="Gotham Light" pitchFamily="50" charset="0"/>
              </a:rPr>
              <a:t>Many ADRs are both predictable and avoidable (Davies &amp; </a:t>
            </a:r>
            <a:r>
              <a:rPr lang="en-US" sz="1600" dirty="0" err="1" smtClean="0">
                <a:solidFill>
                  <a:srgbClr val="FF0000"/>
                </a:solidFill>
                <a:cs typeface="Gotham Light" pitchFamily="50" charset="0"/>
              </a:rPr>
              <a:t>Mahony</a:t>
            </a:r>
            <a:r>
              <a:rPr lang="en-US" sz="1600" dirty="0" smtClean="0">
                <a:solidFill>
                  <a:srgbClr val="FF0000"/>
                </a:solidFill>
                <a:cs typeface="Gotham Light" pitchFamily="50" charset="0"/>
              </a:rPr>
              <a:t> 2015)</a:t>
            </a:r>
          </a:p>
          <a:p>
            <a:pPr marL="342900" indent="-342900">
              <a:spcBef>
                <a:spcPts val="0"/>
              </a:spcBef>
              <a:spcAft>
                <a:spcPts val="1200"/>
              </a:spcAft>
              <a:buClr>
                <a:srgbClr val="FFC000"/>
              </a:buClr>
              <a:buFont typeface="Wingdings 3" panose="05040102010807070707" pitchFamily="18" charset="2"/>
              <a:buChar char="´"/>
            </a:pPr>
            <a:r>
              <a:rPr lang="en-US" sz="1600" dirty="0" smtClean="0">
                <a:solidFill>
                  <a:srgbClr val="FF0000"/>
                </a:solidFill>
                <a:cs typeface="Gotham Light" pitchFamily="50" charset="0"/>
              </a:rPr>
              <a:t>For example: </a:t>
            </a:r>
          </a:p>
          <a:p>
            <a:pPr marL="342900" indent="-342900">
              <a:spcBef>
                <a:spcPts val="0"/>
              </a:spcBef>
              <a:spcAft>
                <a:spcPts val="1200"/>
              </a:spcAft>
              <a:buClr>
                <a:srgbClr val="FFC000"/>
              </a:buClr>
              <a:buFont typeface="Wingdings 3" panose="05040102010807070707" pitchFamily="18" charset="2"/>
              <a:buChar char="´"/>
            </a:pPr>
            <a:r>
              <a:rPr lang="en-US" sz="1600" dirty="0" smtClean="0">
                <a:solidFill>
                  <a:srgbClr val="FF0000"/>
                </a:solidFill>
                <a:cs typeface="Gotham Light" pitchFamily="50" charset="0"/>
              </a:rPr>
              <a:t>Anticholinergic medications prescribed to control bladder spasm may result in constipation and even mental status changes. These are expected outcomes from modulating </a:t>
            </a:r>
            <a:r>
              <a:rPr lang="en-US" sz="1600" dirty="0" err="1" smtClean="0">
                <a:solidFill>
                  <a:srgbClr val="FF0000"/>
                </a:solidFill>
                <a:cs typeface="Gotham Light" pitchFamily="50" charset="0"/>
              </a:rPr>
              <a:t>acteylcholine</a:t>
            </a:r>
            <a:r>
              <a:rPr lang="en-US" sz="1600" dirty="0" smtClean="0">
                <a:solidFill>
                  <a:srgbClr val="FF0000"/>
                </a:solidFill>
                <a:cs typeface="Gotham Light" pitchFamily="50" charset="0"/>
              </a:rPr>
              <a:t> levels. This type of drug-associated adverse effect raises the risk of prescribing additional medications, such as constipation-relieving agents, to address adverse effects of the original drug. Eliminating, changing, or lowering the dose of the original drug is the right course of action.</a:t>
            </a:r>
          </a:p>
        </p:txBody>
      </p:sp>
    </p:spTree>
    <p:extLst>
      <p:ext uri="{BB962C8B-B14F-4D97-AF65-F5344CB8AC3E}">
        <p14:creationId xmlns:p14="http://schemas.microsoft.com/office/powerpoint/2010/main" val="2961179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48854"/>
            <a:ext cx="7763586"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sz="2800" dirty="0" smtClean="0">
              <a:latin typeface="+mn-lt"/>
            </a:endParaRPr>
          </a:p>
          <a:p>
            <a:r>
              <a:rPr lang="tr-TR" sz="3200" dirty="0" err="1" smtClean="0"/>
              <a:t>Drug</a:t>
            </a:r>
            <a:r>
              <a:rPr lang="tr-TR" sz="3200" dirty="0" smtClean="0"/>
              <a:t> </a:t>
            </a:r>
            <a:r>
              <a:rPr lang="tr-TR" sz="3200" dirty="0" err="1" smtClean="0"/>
              <a:t>Classes</a:t>
            </a:r>
            <a:r>
              <a:rPr lang="tr-TR" sz="3200" dirty="0" smtClean="0"/>
              <a:t> </a:t>
            </a:r>
            <a:r>
              <a:rPr lang="tr-TR" sz="3200" dirty="0" err="1" smtClean="0"/>
              <a:t>Most</a:t>
            </a:r>
            <a:r>
              <a:rPr lang="tr-TR" sz="3200" dirty="0" smtClean="0"/>
              <a:t> </a:t>
            </a:r>
            <a:r>
              <a:rPr lang="tr-TR" sz="3200" dirty="0" err="1" smtClean="0"/>
              <a:t>Commonly</a:t>
            </a:r>
            <a:r>
              <a:rPr lang="tr-TR" sz="3200" dirty="0" smtClean="0"/>
              <a:t> </a:t>
            </a:r>
            <a:r>
              <a:rPr lang="tr-TR" sz="3200" dirty="0" err="1" smtClean="0"/>
              <a:t>Involved</a:t>
            </a:r>
            <a:r>
              <a:rPr lang="tr-TR" sz="3200" dirty="0" smtClean="0"/>
              <a:t> in </a:t>
            </a:r>
            <a:r>
              <a:rPr lang="tr-TR" sz="3200" dirty="0" err="1" smtClean="0"/>
              <a:t>ADRs</a:t>
            </a:r>
            <a:endParaRPr lang="en-US" sz="3200" dirty="0"/>
          </a:p>
        </p:txBody>
      </p:sp>
      <p:sp>
        <p:nvSpPr>
          <p:cNvPr id="3" name="Slide Number Placeholder 2"/>
          <p:cNvSpPr>
            <a:spLocks noGrp="1"/>
          </p:cNvSpPr>
          <p:nvPr>
            <p:ph type="sldNum" sz="quarter" idx="4"/>
          </p:nvPr>
        </p:nvSpPr>
        <p:spPr/>
        <p:txBody>
          <a:bodyPr/>
          <a:lstStyle/>
          <a:p>
            <a:fld id="{11049CB8-386E-4009-B47F-CFFAF8D138C0}" type="slidenum">
              <a:rPr lang="en-US" smtClean="0"/>
              <a:pPr/>
              <a:t>4</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Content Placeholder 7"/>
          <p:cNvSpPr>
            <a:spLocks noGrp="1"/>
          </p:cNvSpPr>
          <p:nvPr>
            <p:ph idx="1"/>
          </p:nvPr>
        </p:nvSpPr>
        <p:spPr>
          <a:xfrm>
            <a:off x="752477" y="1628600"/>
            <a:ext cx="10878126" cy="4211340"/>
          </a:xfrm>
        </p:spPr>
        <p:txBody>
          <a:bodyPr wrap="square">
            <a:noAutofit/>
          </a:bodyPr>
          <a:lstStyle/>
          <a:p>
            <a:pPr marL="0" indent="0">
              <a:spcBef>
                <a:spcPts val="0"/>
              </a:spcBef>
              <a:spcAft>
                <a:spcPts val="1200"/>
              </a:spcAft>
              <a:buClr>
                <a:srgbClr val="FFC000"/>
              </a:buClr>
              <a:buNone/>
            </a:pPr>
            <a:r>
              <a:rPr lang="en-US" sz="2400" dirty="0" smtClean="0">
                <a:solidFill>
                  <a:srgbClr val="FF0000"/>
                </a:solidFill>
                <a:cs typeface="Gotham Light" pitchFamily="50" charset="0"/>
              </a:rPr>
              <a:t>ADRs during hospitalization</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rgbClr val="FF0000"/>
                </a:solidFill>
                <a:cs typeface="Gotham Light" pitchFamily="50" charset="0"/>
              </a:rPr>
              <a:t>Cardiovascular agents (34%)</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rgbClr val="FF0000"/>
                </a:solidFill>
                <a:cs typeface="Gotham Light" pitchFamily="50" charset="0"/>
              </a:rPr>
              <a:t>Analgesic medications (18%)</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rgbClr val="FF0000"/>
                </a:solidFill>
                <a:cs typeface="Gotham Light" pitchFamily="50" charset="0"/>
              </a:rPr>
              <a:t>Anti-diabetic drugs (10%)</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rgbClr val="FF0000"/>
                </a:solidFill>
                <a:cs typeface="Gotham Light" pitchFamily="50" charset="0"/>
              </a:rPr>
              <a:t>Predictors of ADRs included the number of medications, use of </a:t>
            </a:r>
            <a:r>
              <a:rPr lang="en-US" sz="2400" dirty="0" err="1" smtClean="0">
                <a:solidFill>
                  <a:srgbClr val="FF0000"/>
                </a:solidFill>
                <a:cs typeface="Gotham Light" pitchFamily="50" charset="0"/>
              </a:rPr>
              <a:t>hypoglycaemic</a:t>
            </a:r>
            <a:r>
              <a:rPr lang="en-US" sz="2400" dirty="0" smtClean="0">
                <a:solidFill>
                  <a:srgbClr val="FF0000"/>
                </a:solidFill>
                <a:cs typeface="Gotham Light" pitchFamily="50" charset="0"/>
              </a:rPr>
              <a:t> agents, history of </a:t>
            </a:r>
            <a:r>
              <a:rPr lang="en-US" sz="2400" dirty="0" err="1" smtClean="0">
                <a:solidFill>
                  <a:srgbClr val="FF0000"/>
                </a:solidFill>
                <a:cs typeface="Gotham Light" pitchFamily="50" charset="0"/>
              </a:rPr>
              <a:t>hyperlipidaemia</a:t>
            </a:r>
            <a:r>
              <a:rPr lang="en-US" sz="2400" dirty="0" smtClean="0">
                <a:solidFill>
                  <a:srgbClr val="FF0000"/>
                </a:solidFill>
                <a:cs typeface="Gotham Light" pitchFamily="50" charset="0"/>
              </a:rPr>
              <a:t>, raised white cell count on admission and length of stay. (</a:t>
            </a:r>
            <a:r>
              <a:rPr lang="en-US" sz="2400" dirty="0" err="1" smtClean="0">
                <a:solidFill>
                  <a:srgbClr val="FF0000"/>
                </a:solidFill>
                <a:cs typeface="Gotham Light" pitchFamily="50" charset="0"/>
              </a:rPr>
              <a:t>Tangiisuran</a:t>
            </a:r>
            <a:r>
              <a:rPr lang="en-US" sz="2400" dirty="0" smtClean="0">
                <a:solidFill>
                  <a:srgbClr val="FF0000"/>
                </a:solidFill>
                <a:cs typeface="Gotham Light" pitchFamily="50" charset="0"/>
              </a:rPr>
              <a:t> 2012)</a:t>
            </a:r>
          </a:p>
        </p:txBody>
      </p:sp>
    </p:spTree>
    <p:extLst>
      <p:ext uri="{BB962C8B-B14F-4D97-AF65-F5344CB8AC3E}">
        <p14:creationId xmlns:p14="http://schemas.microsoft.com/office/powerpoint/2010/main" val="3409801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0"/>
            <a:ext cx="7763586"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endParaRPr lang="en-US" sz="2800" dirty="0"/>
          </a:p>
          <a:p>
            <a:pPr>
              <a:lnSpc>
                <a:spcPct val="80000"/>
              </a:lnSpc>
            </a:pPr>
            <a:r>
              <a:rPr lang="en-US" sz="2800" dirty="0" smtClean="0"/>
              <a:t>Best Drugs in Diabetic Elders</a:t>
            </a:r>
            <a:endParaRPr lang="tr-TR" sz="2800" dirty="0"/>
          </a:p>
        </p:txBody>
      </p:sp>
      <p:sp>
        <p:nvSpPr>
          <p:cNvPr id="3" name="Slide Number Placeholder 2"/>
          <p:cNvSpPr>
            <a:spLocks noGrp="1"/>
          </p:cNvSpPr>
          <p:nvPr>
            <p:ph type="sldNum" sz="quarter" idx="4"/>
          </p:nvPr>
        </p:nvSpPr>
        <p:spPr/>
        <p:txBody>
          <a:bodyPr/>
          <a:lstStyle/>
          <a:p>
            <a:fld id="{11049CB8-386E-4009-B47F-CFFAF8D138C0}" type="slidenum">
              <a:rPr lang="en-US" smtClean="0"/>
              <a:pPr/>
              <a:t>5</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Content Placeholder 7"/>
          <p:cNvSpPr>
            <a:spLocks noGrp="1"/>
          </p:cNvSpPr>
          <p:nvPr>
            <p:ph idx="1"/>
          </p:nvPr>
        </p:nvSpPr>
        <p:spPr>
          <a:xfrm>
            <a:off x="736602" y="1605189"/>
            <a:ext cx="10525124" cy="4554311"/>
          </a:xfrm>
        </p:spPr>
        <p:txBody>
          <a:bodyPr wrap="square" numCol="1">
            <a:noAutofit/>
          </a:bodyPr>
          <a:lstStyle/>
          <a:p>
            <a:pPr marL="342900" indent="-342900">
              <a:lnSpc>
                <a:spcPct val="100000"/>
              </a:lnSpc>
              <a:spcBef>
                <a:spcPts val="0"/>
              </a:spcBef>
              <a:spcAft>
                <a:spcPts val="1200"/>
              </a:spcAft>
              <a:buClr>
                <a:srgbClr val="FFC000"/>
              </a:buClr>
              <a:buFont typeface="Wingdings 3" panose="05040102010807070707" pitchFamily="18" charset="2"/>
              <a:buChar char="´"/>
            </a:pPr>
            <a:r>
              <a:rPr lang="en-US" sz="2000" dirty="0" smtClean="0">
                <a:solidFill>
                  <a:schemeClr val="bg1">
                    <a:lumMod val="10000"/>
                  </a:schemeClr>
                </a:solidFill>
                <a:cs typeface="Gotham Light" pitchFamily="50" charset="0"/>
              </a:rPr>
              <a:t>Only metformin should be used to achieve hemoglobin A1c &lt; 7.5% in most older adults with type 2 diabetes.</a:t>
            </a:r>
          </a:p>
          <a:p>
            <a:pPr marL="342900" indent="-342900">
              <a:lnSpc>
                <a:spcPct val="100000"/>
              </a:lnSpc>
              <a:spcBef>
                <a:spcPts val="0"/>
              </a:spcBef>
              <a:spcAft>
                <a:spcPts val="1200"/>
              </a:spcAft>
              <a:buClr>
                <a:srgbClr val="FFC000"/>
              </a:buClr>
              <a:buFont typeface="Wingdings 3" panose="05040102010807070707" pitchFamily="18" charset="2"/>
              <a:buChar char="´"/>
            </a:pPr>
            <a:r>
              <a:rPr lang="en-US" sz="2000" dirty="0" smtClean="0">
                <a:solidFill>
                  <a:schemeClr val="bg1">
                    <a:lumMod val="10000"/>
                  </a:schemeClr>
                </a:solidFill>
                <a:cs typeface="Gotham Light" pitchFamily="50" charset="0"/>
              </a:rPr>
              <a:t>Avoid insulin!</a:t>
            </a:r>
          </a:p>
          <a:p>
            <a:pPr marL="342900" indent="-342900">
              <a:lnSpc>
                <a:spcPct val="100000"/>
              </a:lnSpc>
              <a:spcBef>
                <a:spcPts val="0"/>
              </a:spcBef>
              <a:spcAft>
                <a:spcPts val="1200"/>
              </a:spcAft>
              <a:buClr>
                <a:srgbClr val="FFC000"/>
              </a:buClr>
              <a:buFont typeface="Wingdings 3" panose="05040102010807070707" pitchFamily="18" charset="2"/>
              <a:buChar char="´"/>
            </a:pPr>
            <a:r>
              <a:rPr lang="en-US" sz="2000" dirty="0" smtClean="0">
                <a:solidFill>
                  <a:schemeClr val="bg1">
                    <a:lumMod val="10000"/>
                  </a:schemeClr>
                </a:solidFill>
                <a:cs typeface="Gotham Light" pitchFamily="50" charset="0"/>
              </a:rPr>
              <a:t>Insulin-related hypoglycemia and errors are implicated in an estimated 9.2% of ED visits associated with ADE (Geller et al 2014)</a:t>
            </a:r>
          </a:p>
          <a:p>
            <a:pPr marL="342900" indent="-342900">
              <a:lnSpc>
                <a:spcPct val="100000"/>
              </a:lnSpc>
              <a:spcBef>
                <a:spcPts val="0"/>
              </a:spcBef>
              <a:spcAft>
                <a:spcPts val="1200"/>
              </a:spcAft>
              <a:buClr>
                <a:srgbClr val="FFC000"/>
              </a:buClr>
              <a:buFont typeface="Wingdings 3" panose="05040102010807070707" pitchFamily="18" charset="2"/>
              <a:buChar char="´"/>
            </a:pPr>
            <a:r>
              <a:rPr lang="en-US" sz="2000" dirty="0" smtClean="0">
                <a:solidFill>
                  <a:schemeClr val="bg1">
                    <a:lumMod val="10000"/>
                  </a:schemeClr>
                </a:solidFill>
                <a:cs typeface="Gotham Light" pitchFamily="50" charset="0"/>
              </a:rPr>
              <a:t>This one preventable ADE accounts for nearly 100,000 ED Visits every year.</a:t>
            </a:r>
          </a:p>
          <a:p>
            <a:pPr marL="800100" lvl="1" indent="-342900">
              <a:lnSpc>
                <a:spcPct val="100000"/>
              </a:lnSpc>
              <a:spcBef>
                <a:spcPts val="0"/>
              </a:spcBef>
              <a:spcAft>
                <a:spcPts val="1200"/>
              </a:spcAft>
              <a:buClr>
                <a:srgbClr val="FFC000"/>
              </a:buClr>
              <a:buFont typeface="Wingdings 3" panose="05040102010807070707" pitchFamily="18" charset="2"/>
              <a:buChar char="´"/>
            </a:pPr>
            <a:r>
              <a:rPr lang="en-US" sz="1600" dirty="0" smtClean="0">
                <a:solidFill>
                  <a:schemeClr val="bg1">
                    <a:lumMod val="10000"/>
                  </a:schemeClr>
                </a:solidFill>
                <a:cs typeface="Gotham Light" pitchFamily="50" charset="0"/>
              </a:rPr>
              <a:t>Patients at or above the age of 80 were twice as likely to visit the ED and 5 times more likely to be hospitalized.</a:t>
            </a:r>
            <a:endParaRPr lang="en-US" sz="1600" dirty="0">
              <a:solidFill>
                <a:schemeClr val="bg1">
                  <a:lumMod val="10000"/>
                </a:schemeClr>
              </a:solidFill>
              <a:cs typeface="Gotham Light" pitchFamily="50" charset="0"/>
            </a:endParaRPr>
          </a:p>
        </p:txBody>
      </p:sp>
    </p:spTree>
    <p:extLst>
      <p:ext uri="{BB962C8B-B14F-4D97-AF65-F5344CB8AC3E}">
        <p14:creationId xmlns:p14="http://schemas.microsoft.com/office/powerpoint/2010/main" val="2288131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0"/>
            <a:ext cx="7763586"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endParaRPr lang="en-US" sz="2800" dirty="0"/>
          </a:p>
          <a:p>
            <a:pPr>
              <a:lnSpc>
                <a:spcPct val="80000"/>
              </a:lnSpc>
            </a:pPr>
            <a:r>
              <a:rPr lang="en-US" sz="2800" dirty="0" smtClean="0"/>
              <a:t>Antipsychotics</a:t>
            </a:r>
            <a:endParaRPr lang="tr-TR" sz="2800" dirty="0"/>
          </a:p>
        </p:txBody>
      </p:sp>
      <p:sp>
        <p:nvSpPr>
          <p:cNvPr id="3" name="Slide Number Placeholder 2"/>
          <p:cNvSpPr>
            <a:spLocks noGrp="1"/>
          </p:cNvSpPr>
          <p:nvPr>
            <p:ph type="sldNum" sz="quarter" idx="4"/>
          </p:nvPr>
        </p:nvSpPr>
        <p:spPr/>
        <p:txBody>
          <a:bodyPr/>
          <a:lstStyle/>
          <a:p>
            <a:fld id="{11049CB8-386E-4009-B47F-CFFAF8D138C0}" type="slidenum">
              <a:rPr lang="en-US" smtClean="0"/>
              <a:pPr/>
              <a:t>6</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Content Placeholder 7"/>
          <p:cNvSpPr>
            <a:spLocks noGrp="1"/>
          </p:cNvSpPr>
          <p:nvPr>
            <p:ph idx="1"/>
          </p:nvPr>
        </p:nvSpPr>
        <p:spPr>
          <a:xfrm>
            <a:off x="736602" y="1494065"/>
            <a:ext cx="10525124" cy="4951186"/>
          </a:xfrm>
        </p:spPr>
        <p:txBody>
          <a:bodyPr wrap="square" numCol="1">
            <a:noAutofit/>
          </a:bodyPr>
          <a:lstStyle/>
          <a:p>
            <a:pPr marL="342900" indent="-342900">
              <a:spcBef>
                <a:spcPts val="0"/>
              </a:spcBef>
              <a:spcAft>
                <a:spcPts val="1200"/>
              </a:spcAft>
              <a:buClr>
                <a:srgbClr val="FFC000"/>
              </a:buClr>
              <a:buFont typeface="Wingdings 3" panose="05040102010807070707" pitchFamily="18" charset="2"/>
              <a:buChar char="´"/>
            </a:pPr>
            <a:r>
              <a:rPr lang="en-US" sz="1600" dirty="0" smtClean="0">
                <a:cs typeface="Gotham Light" pitchFamily="50" charset="0"/>
              </a:rPr>
              <a:t>Antipsychotics should NOT be the first choice to treat behavioral and psychological symptoms of dementia.</a:t>
            </a:r>
          </a:p>
          <a:p>
            <a:pPr marL="342900" indent="-342900">
              <a:spcBef>
                <a:spcPts val="0"/>
              </a:spcBef>
              <a:spcAft>
                <a:spcPts val="1200"/>
              </a:spcAft>
              <a:buClr>
                <a:srgbClr val="FFC000"/>
              </a:buClr>
              <a:buFont typeface="Wingdings 3" panose="05040102010807070707" pitchFamily="18" charset="2"/>
              <a:buChar char="´"/>
            </a:pPr>
            <a:r>
              <a:rPr lang="en-US" sz="1600" dirty="0" smtClean="0">
                <a:cs typeface="Gotham Light" pitchFamily="50" charset="0"/>
              </a:rPr>
              <a:t>Risks of antipsychotics include:</a:t>
            </a:r>
          </a:p>
          <a:p>
            <a:pPr marL="800100" lvl="1" indent="-342900">
              <a:spcBef>
                <a:spcPts val="0"/>
              </a:spcBef>
              <a:spcAft>
                <a:spcPts val="1200"/>
              </a:spcAft>
              <a:buClr>
                <a:srgbClr val="FFC000"/>
              </a:buClr>
              <a:buFont typeface="Wingdings 3" panose="05040102010807070707" pitchFamily="18" charset="2"/>
              <a:buChar char="´"/>
            </a:pPr>
            <a:r>
              <a:rPr lang="en-US" sz="1400" dirty="0" smtClean="0">
                <a:cs typeface="Gotham Light" pitchFamily="50" charset="0"/>
              </a:rPr>
              <a:t>Death</a:t>
            </a:r>
          </a:p>
          <a:p>
            <a:pPr marL="800100" lvl="1" indent="-342900">
              <a:spcBef>
                <a:spcPts val="0"/>
              </a:spcBef>
              <a:spcAft>
                <a:spcPts val="1200"/>
              </a:spcAft>
              <a:buClr>
                <a:srgbClr val="FFC000"/>
              </a:buClr>
              <a:buFont typeface="Wingdings 3" panose="05040102010807070707" pitchFamily="18" charset="2"/>
              <a:buChar char="´"/>
            </a:pPr>
            <a:r>
              <a:rPr lang="en-US" sz="1400" dirty="0" smtClean="0">
                <a:cs typeface="Gotham Light" pitchFamily="50" charset="0"/>
              </a:rPr>
              <a:t>Strokes</a:t>
            </a:r>
          </a:p>
          <a:p>
            <a:pPr marL="800100" lvl="1" indent="-342900">
              <a:spcBef>
                <a:spcPts val="0"/>
              </a:spcBef>
              <a:spcAft>
                <a:spcPts val="1200"/>
              </a:spcAft>
              <a:buClr>
                <a:srgbClr val="FFC000"/>
              </a:buClr>
              <a:buFont typeface="Wingdings 3" panose="05040102010807070707" pitchFamily="18" charset="2"/>
              <a:buChar char="´"/>
            </a:pPr>
            <a:r>
              <a:rPr lang="en-US" sz="1400" dirty="0" smtClean="0">
                <a:cs typeface="Gotham Light" pitchFamily="50" charset="0"/>
              </a:rPr>
              <a:t>Diabetes</a:t>
            </a:r>
          </a:p>
          <a:p>
            <a:pPr marL="800100" lvl="1" indent="-342900">
              <a:spcBef>
                <a:spcPts val="0"/>
              </a:spcBef>
              <a:spcAft>
                <a:spcPts val="1200"/>
              </a:spcAft>
              <a:buClr>
                <a:srgbClr val="FFC000"/>
              </a:buClr>
              <a:buFont typeface="Wingdings 3" panose="05040102010807070707" pitchFamily="18" charset="2"/>
              <a:buChar char="´"/>
            </a:pPr>
            <a:r>
              <a:rPr lang="en-US" sz="1400" dirty="0" smtClean="0">
                <a:cs typeface="Gotham Light" pitchFamily="50" charset="0"/>
              </a:rPr>
              <a:t>Weight gain</a:t>
            </a:r>
          </a:p>
          <a:p>
            <a:pPr marL="800100" lvl="1" indent="-342900">
              <a:spcBef>
                <a:spcPts val="0"/>
              </a:spcBef>
              <a:spcAft>
                <a:spcPts val="1200"/>
              </a:spcAft>
              <a:buClr>
                <a:srgbClr val="FFC000"/>
              </a:buClr>
              <a:buFont typeface="Wingdings 3" panose="05040102010807070707" pitchFamily="18" charset="2"/>
              <a:buChar char="´"/>
            </a:pPr>
            <a:r>
              <a:rPr lang="en-US" sz="1400" dirty="0" smtClean="0">
                <a:cs typeface="Gotham Light" pitchFamily="50" charset="0"/>
              </a:rPr>
              <a:t>Cognitive decline</a:t>
            </a:r>
          </a:p>
          <a:p>
            <a:pPr marL="800100" lvl="1" indent="-342900">
              <a:spcBef>
                <a:spcPts val="0"/>
              </a:spcBef>
              <a:spcAft>
                <a:spcPts val="1200"/>
              </a:spcAft>
              <a:buClr>
                <a:srgbClr val="FFC000"/>
              </a:buClr>
              <a:buFont typeface="Wingdings 3" panose="05040102010807070707" pitchFamily="18" charset="2"/>
              <a:buChar char="´"/>
            </a:pPr>
            <a:r>
              <a:rPr lang="en-US" sz="1400" dirty="0" smtClean="0">
                <a:cs typeface="Gotham Light" pitchFamily="50" charset="0"/>
              </a:rPr>
              <a:t>Neuroleptic malignant syndrome (fever, autonomic instability, altered mental state and extrapyramidal signs)</a:t>
            </a:r>
          </a:p>
          <a:p>
            <a:pPr marL="800100" lvl="1" indent="-342900">
              <a:spcBef>
                <a:spcPts val="0"/>
              </a:spcBef>
              <a:spcAft>
                <a:spcPts val="1200"/>
              </a:spcAft>
              <a:buClr>
                <a:srgbClr val="FFC000"/>
              </a:buClr>
              <a:buFont typeface="Wingdings 3" panose="05040102010807070707" pitchFamily="18" charset="2"/>
              <a:buChar char="´"/>
            </a:pPr>
            <a:r>
              <a:rPr lang="en-US" sz="1400" dirty="0" smtClean="0">
                <a:cs typeface="Gotham Light" pitchFamily="50" charset="0"/>
              </a:rPr>
              <a:t>Extrapyramidal effects</a:t>
            </a:r>
          </a:p>
          <a:p>
            <a:pPr marL="800100" lvl="1" indent="-342900">
              <a:spcBef>
                <a:spcPts val="0"/>
              </a:spcBef>
              <a:spcAft>
                <a:spcPts val="1200"/>
              </a:spcAft>
              <a:buClr>
                <a:srgbClr val="FFC000"/>
              </a:buClr>
              <a:buFont typeface="Wingdings 3" panose="05040102010807070707" pitchFamily="18" charset="2"/>
              <a:buChar char="´"/>
            </a:pPr>
            <a:r>
              <a:rPr lang="en-US" sz="1400" dirty="0" smtClean="0">
                <a:cs typeface="Gotham Light" pitchFamily="50" charset="0"/>
              </a:rPr>
              <a:t>Hypothermia</a:t>
            </a:r>
          </a:p>
          <a:p>
            <a:pPr marL="800100" lvl="1" indent="-342900">
              <a:spcBef>
                <a:spcPts val="0"/>
              </a:spcBef>
              <a:spcAft>
                <a:spcPts val="1200"/>
              </a:spcAft>
              <a:buClr>
                <a:srgbClr val="FFC000"/>
              </a:buClr>
              <a:buFont typeface="Wingdings 3" panose="05040102010807070707" pitchFamily="18" charset="2"/>
              <a:buChar char="´"/>
            </a:pPr>
            <a:r>
              <a:rPr lang="en-US" sz="1400" dirty="0" err="1" smtClean="0">
                <a:cs typeface="Gotham Light" pitchFamily="50" charset="0"/>
              </a:rPr>
              <a:t>Oversedation</a:t>
            </a:r>
            <a:endParaRPr lang="en-US" sz="1400" dirty="0" smtClean="0">
              <a:cs typeface="Gotham Light" pitchFamily="50" charset="0"/>
            </a:endParaRPr>
          </a:p>
          <a:p>
            <a:pPr marL="800100" lvl="1" indent="-342900">
              <a:spcBef>
                <a:spcPts val="0"/>
              </a:spcBef>
              <a:spcAft>
                <a:spcPts val="1200"/>
              </a:spcAft>
              <a:buClr>
                <a:srgbClr val="FFC000"/>
              </a:buClr>
              <a:buFont typeface="Wingdings 3" panose="05040102010807070707" pitchFamily="18" charset="2"/>
              <a:buChar char="´"/>
            </a:pPr>
            <a:r>
              <a:rPr lang="en-US" sz="1400" dirty="0" smtClean="0">
                <a:cs typeface="Gotham Light" pitchFamily="50" charset="0"/>
              </a:rPr>
              <a:t>Falls</a:t>
            </a:r>
          </a:p>
          <a:p>
            <a:pPr marL="342900" indent="-342900">
              <a:spcBef>
                <a:spcPts val="0"/>
              </a:spcBef>
              <a:spcAft>
                <a:spcPts val="1200"/>
              </a:spcAft>
              <a:buClr>
                <a:srgbClr val="FFC000"/>
              </a:buClr>
              <a:buFont typeface="Wingdings 3" panose="05040102010807070707" pitchFamily="18" charset="2"/>
              <a:buChar char="´"/>
            </a:pPr>
            <a:r>
              <a:rPr lang="en-US" sz="1600" dirty="0" smtClean="0">
                <a:cs typeface="Gotham Light" pitchFamily="50" charset="0"/>
              </a:rPr>
              <a:t>Antipsychotics may actually increase delirium </a:t>
            </a:r>
            <a:r>
              <a:rPr lang="en-US" sz="1600" dirty="0" smtClean="0">
                <a:solidFill>
                  <a:srgbClr val="FF0000"/>
                </a:solidFill>
                <a:cs typeface="Gotham Light" pitchFamily="50" charset="0"/>
              </a:rPr>
              <a:t>[REVIEWERS: Original statement lists only </a:t>
            </a:r>
            <a:r>
              <a:rPr lang="en-US" sz="1600" dirty="0" err="1" smtClean="0">
                <a:solidFill>
                  <a:srgbClr val="FF0000"/>
                </a:solidFill>
                <a:cs typeface="Gotham Light" pitchFamily="50" charset="0"/>
              </a:rPr>
              <a:t>lorazepam</a:t>
            </a:r>
            <a:r>
              <a:rPr lang="en-US" sz="1600" dirty="0" smtClean="0">
                <a:solidFill>
                  <a:srgbClr val="FF0000"/>
                </a:solidFill>
                <a:cs typeface="Gotham Light" pitchFamily="50" charset="0"/>
              </a:rPr>
              <a:t> and </a:t>
            </a:r>
            <a:r>
              <a:rPr lang="en-US" sz="1600" dirty="0" err="1" smtClean="0">
                <a:solidFill>
                  <a:srgbClr val="FF0000"/>
                </a:solidFill>
                <a:cs typeface="Gotham Light" pitchFamily="50" charset="0"/>
              </a:rPr>
              <a:t>halperidol</a:t>
            </a:r>
            <a:r>
              <a:rPr lang="en-US" sz="1600" dirty="0" smtClean="0">
                <a:solidFill>
                  <a:srgbClr val="FF0000"/>
                </a:solidFill>
                <a:cs typeface="Gotham Light" pitchFamily="50" charset="0"/>
              </a:rPr>
              <a:t>. Should we list other drugs that can cause delirium?]</a:t>
            </a:r>
            <a:endParaRPr lang="en-US" sz="1600" dirty="0">
              <a:solidFill>
                <a:srgbClr val="FF0000"/>
              </a:solidFill>
              <a:cs typeface="Gotham Light" pitchFamily="50" charset="0"/>
            </a:endParaRPr>
          </a:p>
        </p:txBody>
      </p:sp>
    </p:spTree>
    <p:extLst>
      <p:ext uri="{BB962C8B-B14F-4D97-AF65-F5344CB8AC3E}">
        <p14:creationId xmlns:p14="http://schemas.microsoft.com/office/powerpoint/2010/main" val="2362237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0"/>
            <a:ext cx="8607424"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endParaRPr lang="tr-TR" sz="2800" dirty="0"/>
          </a:p>
          <a:p>
            <a:pPr>
              <a:lnSpc>
                <a:spcPct val="80000"/>
              </a:lnSpc>
            </a:pPr>
            <a:r>
              <a:rPr lang="tr-TR" sz="2800" dirty="0" err="1" smtClean="0"/>
              <a:t>Death</a:t>
            </a:r>
            <a:endParaRPr lang="tr-TR" sz="2800" dirty="0"/>
          </a:p>
        </p:txBody>
      </p:sp>
      <p:sp>
        <p:nvSpPr>
          <p:cNvPr id="3" name="Slide Number Placeholder 2"/>
          <p:cNvSpPr>
            <a:spLocks noGrp="1"/>
          </p:cNvSpPr>
          <p:nvPr>
            <p:ph type="sldNum" sz="quarter" idx="4"/>
          </p:nvPr>
        </p:nvSpPr>
        <p:spPr/>
        <p:txBody>
          <a:bodyPr/>
          <a:lstStyle/>
          <a:p>
            <a:fld id="{11049CB8-386E-4009-B47F-CFFAF8D138C0}" type="slidenum">
              <a:rPr lang="en-US" smtClean="0"/>
              <a:pPr/>
              <a:t>7</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Content Placeholder 7"/>
          <p:cNvSpPr>
            <a:spLocks noGrp="1"/>
          </p:cNvSpPr>
          <p:nvPr>
            <p:ph idx="1"/>
          </p:nvPr>
        </p:nvSpPr>
        <p:spPr>
          <a:xfrm>
            <a:off x="752477" y="1647305"/>
            <a:ext cx="11007723" cy="4607445"/>
          </a:xfrm>
        </p:spPr>
        <p:txBody>
          <a:bodyPr wrap="square" numCol="1">
            <a:noAutofit/>
          </a:bodyPr>
          <a:lstStyle/>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cs typeface="Gotham Light" pitchFamily="50" charset="0"/>
              </a:rPr>
              <a:t>Antipsychotics increase mortality</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cs typeface="Gotham Light" pitchFamily="50" charset="0"/>
              </a:rPr>
              <a:t>The mechanism may be abnormal heart rhythms; antipsychotics double the risk of sudden cardiac death. </a:t>
            </a:r>
            <a:r>
              <a:rPr lang="en-US" sz="2400" dirty="0" smtClean="0">
                <a:solidFill>
                  <a:srgbClr val="FF0000"/>
                </a:solidFill>
                <a:cs typeface="Gotham Light" pitchFamily="50" charset="0"/>
              </a:rPr>
              <a:t>(</a:t>
            </a:r>
            <a:r>
              <a:rPr lang="en-US" sz="2400" dirty="0" err="1" smtClean="0">
                <a:solidFill>
                  <a:srgbClr val="FF0000"/>
                </a:solidFill>
                <a:cs typeface="Gotham Light" pitchFamily="50" charset="0"/>
              </a:rPr>
              <a:t>Vieweg</a:t>
            </a:r>
            <a:r>
              <a:rPr lang="en-US" sz="2400" dirty="0" smtClean="0">
                <a:solidFill>
                  <a:srgbClr val="FF0000"/>
                </a:solidFill>
                <a:cs typeface="Gotham Light" pitchFamily="50" charset="0"/>
              </a:rPr>
              <a:t> 2009 impacts)</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chemeClr val="bg1">
                    <a:lumMod val="10000"/>
                  </a:schemeClr>
                </a:solidFill>
                <a:cs typeface="Gotham Light" pitchFamily="50" charset="0"/>
              </a:rPr>
              <a:t>A systematic review and meta-analysis of </a:t>
            </a:r>
            <a:r>
              <a:rPr lang="en-US" sz="2400" dirty="0" smtClean="0">
                <a:solidFill>
                  <a:srgbClr val="FF0000"/>
                </a:solidFill>
                <a:cs typeface="Gotham Light" pitchFamily="50" charset="0"/>
              </a:rPr>
              <a:t>162 studies found that deaths occurred </a:t>
            </a:r>
            <a:r>
              <a:rPr lang="en-US" sz="2400" dirty="0" smtClean="0">
                <a:solidFill>
                  <a:schemeClr val="bg1">
                    <a:lumMod val="10000"/>
                  </a:schemeClr>
                </a:solidFill>
                <a:cs typeface="Gotham Light" pitchFamily="50" charset="0"/>
              </a:rPr>
              <a:t>in 3.5% of patients randomized to SGAs, compared to 2.3% of those randomized to placebo (OR 1.54 (95% CI 1.06-2.23). </a:t>
            </a:r>
            <a:r>
              <a:rPr lang="en-US" sz="2400" dirty="0" smtClean="0">
                <a:solidFill>
                  <a:srgbClr val="FF0000"/>
                </a:solidFill>
                <a:cs typeface="Gotham Light" pitchFamily="50" charset="0"/>
              </a:rPr>
              <a:t>(Maher 2011 impacts)</a:t>
            </a:r>
          </a:p>
          <a:p>
            <a:pPr marL="342900" indent="-342900">
              <a:spcBef>
                <a:spcPts val="0"/>
              </a:spcBef>
              <a:spcAft>
                <a:spcPts val="1200"/>
              </a:spcAft>
              <a:buClr>
                <a:srgbClr val="FFC000"/>
              </a:buClr>
              <a:buFont typeface="Wingdings 3" panose="05040102010807070707" pitchFamily="18" charset="2"/>
              <a:buChar char="´"/>
            </a:pPr>
            <a:r>
              <a:rPr lang="en-US" sz="2400" dirty="0" smtClean="0">
                <a:cs typeface="Gotham Light" pitchFamily="50" charset="0"/>
              </a:rPr>
              <a:t>The number needed to harm is 87, meaning that one in 87 patients treated with antipsychotics can be expected to die from the treatment </a:t>
            </a:r>
            <a:r>
              <a:rPr lang="en-US" sz="2400" dirty="0" smtClean="0">
                <a:solidFill>
                  <a:srgbClr val="FF0000"/>
                </a:solidFill>
                <a:cs typeface="Gotham Light" pitchFamily="50" charset="0"/>
              </a:rPr>
              <a:t>(Maher 2011 impacts)</a:t>
            </a:r>
          </a:p>
          <a:p>
            <a:pPr marL="342900" indent="-342900">
              <a:spcBef>
                <a:spcPts val="0"/>
              </a:spcBef>
              <a:spcAft>
                <a:spcPts val="1200"/>
              </a:spcAft>
              <a:buClr>
                <a:srgbClr val="FFC000"/>
              </a:buClr>
              <a:buFont typeface="Wingdings 3" panose="05040102010807070707" pitchFamily="18" charset="2"/>
              <a:buChar char="´"/>
            </a:pPr>
            <a:r>
              <a:rPr lang="en-US" sz="2400" dirty="0" smtClean="0">
                <a:solidFill>
                  <a:srgbClr val="00374A"/>
                </a:solidFill>
                <a:cs typeface="Gotham Light" pitchFamily="50" charset="0"/>
              </a:rPr>
              <a:t>Antipsychotics carry a black box warning for increased death rates in elders.</a:t>
            </a:r>
          </a:p>
        </p:txBody>
      </p:sp>
    </p:spTree>
    <p:extLst>
      <p:ext uri="{BB962C8B-B14F-4D97-AF65-F5344CB8AC3E}">
        <p14:creationId xmlns:p14="http://schemas.microsoft.com/office/powerpoint/2010/main" val="3520760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0"/>
            <a:ext cx="8607424"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endParaRPr lang="tr-TR" sz="2800" dirty="0"/>
          </a:p>
          <a:p>
            <a:pPr>
              <a:lnSpc>
                <a:spcPct val="80000"/>
              </a:lnSpc>
            </a:pPr>
            <a:r>
              <a:rPr lang="tr-TR" sz="2800" dirty="0" smtClean="0"/>
              <a:t>“Second </a:t>
            </a:r>
            <a:r>
              <a:rPr lang="tr-TR" sz="2800" dirty="0" err="1" smtClean="0"/>
              <a:t>Generation</a:t>
            </a:r>
            <a:r>
              <a:rPr lang="tr-TR" sz="2800" dirty="0" smtClean="0"/>
              <a:t>” vs. “First </a:t>
            </a:r>
            <a:r>
              <a:rPr lang="tr-TR" sz="2800" dirty="0" err="1" smtClean="0"/>
              <a:t>Generation</a:t>
            </a:r>
            <a:r>
              <a:rPr lang="tr-TR" sz="2800" dirty="0" smtClean="0"/>
              <a:t>”</a:t>
            </a:r>
            <a:endParaRPr lang="tr-TR" sz="2800" dirty="0"/>
          </a:p>
        </p:txBody>
      </p:sp>
      <p:sp>
        <p:nvSpPr>
          <p:cNvPr id="3" name="Slide Number Placeholder 2"/>
          <p:cNvSpPr>
            <a:spLocks noGrp="1"/>
          </p:cNvSpPr>
          <p:nvPr>
            <p:ph type="sldNum" sz="quarter" idx="4"/>
          </p:nvPr>
        </p:nvSpPr>
        <p:spPr/>
        <p:txBody>
          <a:bodyPr/>
          <a:lstStyle/>
          <a:p>
            <a:fld id="{11049CB8-386E-4009-B47F-CFFAF8D138C0}" type="slidenum">
              <a:rPr lang="en-US" smtClean="0"/>
              <a:pPr/>
              <a:t>8</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Content Placeholder 7"/>
          <p:cNvSpPr>
            <a:spLocks noGrp="1"/>
          </p:cNvSpPr>
          <p:nvPr>
            <p:ph idx="1"/>
          </p:nvPr>
        </p:nvSpPr>
        <p:spPr>
          <a:xfrm>
            <a:off x="752477" y="1647305"/>
            <a:ext cx="11007723" cy="4607445"/>
          </a:xfrm>
        </p:spPr>
        <p:txBody>
          <a:bodyPr wrap="square" numCol="1">
            <a:noAutofit/>
          </a:bodyPr>
          <a:lstStyle/>
          <a:p>
            <a:pPr marL="342900" indent="-342900">
              <a:spcBef>
                <a:spcPts val="0"/>
              </a:spcBef>
              <a:spcAft>
                <a:spcPts val="1200"/>
              </a:spcAft>
              <a:buClr>
                <a:srgbClr val="FFC000"/>
              </a:buClr>
              <a:buFont typeface="Wingdings 3" panose="05040102010807070707" pitchFamily="18" charset="2"/>
              <a:buChar char="´"/>
            </a:pPr>
            <a:r>
              <a:rPr lang="en-US" sz="2000" dirty="0" smtClean="0">
                <a:solidFill>
                  <a:schemeClr val="bg1">
                    <a:lumMod val="10000"/>
                  </a:schemeClr>
                </a:solidFill>
                <a:cs typeface="Gotham Light" pitchFamily="50" charset="0"/>
              </a:rPr>
              <a:t>There is no advantage to so-called “second generation” antipsychotics over “first generation” antipsychotics.</a:t>
            </a:r>
          </a:p>
          <a:p>
            <a:pPr marL="342900" indent="-342900">
              <a:spcBef>
                <a:spcPts val="0"/>
              </a:spcBef>
              <a:spcAft>
                <a:spcPts val="1200"/>
              </a:spcAft>
              <a:buClr>
                <a:srgbClr val="FFC000"/>
              </a:buClr>
              <a:buFont typeface="Wingdings 3" panose="05040102010807070707" pitchFamily="18" charset="2"/>
              <a:buChar char="´"/>
            </a:pPr>
            <a:r>
              <a:rPr lang="en-US" sz="2000" dirty="0" smtClean="0">
                <a:solidFill>
                  <a:schemeClr val="bg1">
                    <a:lumMod val="10000"/>
                  </a:schemeClr>
                </a:solidFill>
                <a:cs typeface="Gotham Light" pitchFamily="50" charset="0"/>
              </a:rPr>
              <a:t>The term “second generation was developed for marketing purposes.”</a:t>
            </a:r>
          </a:p>
          <a:p>
            <a:pPr marL="342900" indent="-342900">
              <a:spcBef>
                <a:spcPts val="0"/>
              </a:spcBef>
              <a:spcAft>
                <a:spcPts val="1200"/>
              </a:spcAft>
              <a:buClr>
                <a:srgbClr val="FFC000"/>
              </a:buClr>
              <a:buFont typeface="Wingdings 3" panose="05040102010807070707" pitchFamily="18" charset="2"/>
              <a:buChar char="´"/>
            </a:pPr>
            <a:r>
              <a:rPr lang="en-US" sz="2000" dirty="0" smtClean="0">
                <a:solidFill>
                  <a:schemeClr val="bg1">
                    <a:lumMod val="10000"/>
                  </a:schemeClr>
                </a:solidFill>
                <a:cs typeface="Gotham Light" pitchFamily="50" charset="0"/>
              </a:rPr>
              <a:t>“First generation” antipsychotics are just as effective as so-called “second generation” antipsychotics.</a:t>
            </a:r>
          </a:p>
          <a:p>
            <a:pPr marL="800100" lvl="1" indent="-342900">
              <a:spcBef>
                <a:spcPts val="0"/>
              </a:spcBef>
              <a:spcAft>
                <a:spcPts val="1200"/>
              </a:spcAft>
              <a:buClr>
                <a:srgbClr val="FFC000"/>
              </a:buClr>
              <a:buFont typeface="Wingdings 3" panose="05040102010807070707" pitchFamily="18" charset="2"/>
              <a:buChar char="´"/>
            </a:pPr>
            <a:r>
              <a:rPr lang="en-US" sz="2000" dirty="0" smtClean="0">
                <a:solidFill>
                  <a:schemeClr val="bg1">
                    <a:lumMod val="10000"/>
                  </a:schemeClr>
                </a:solidFill>
                <a:cs typeface="Gotham Light" pitchFamily="50" charset="0"/>
              </a:rPr>
              <a:t>The Federally-funded CATIE study found that </a:t>
            </a:r>
            <a:r>
              <a:rPr lang="en-US" sz="2000" dirty="0" err="1" smtClean="0">
                <a:solidFill>
                  <a:schemeClr val="bg1">
                    <a:lumMod val="10000"/>
                  </a:schemeClr>
                </a:solidFill>
                <a:cs typeface="Gotham Light" pitchFamily="50" charset="0"/>
              </a:rPr>
              <a:t>halperidol</a:t>
            </a:r>
            <a:r>
              <a:rPr lang="en-US" sz="2000" dirty="0" smtClean="0">
                <a:solidFill>
                  <a:schemeClr val="bg1">
                    <a:lumMod val="10000"/>
                  </a:schemeClr>
                </a:solidFill>
                <a:cs typeface="Gotham Light" pitchFamily="50" charset="0"/>
              </a:rPr>
              <a:t> (Haldol) was just as effective as so-called “second generation” antipsychotics </a:t>
            </a:r>
            <a:r>
              <a:rPr lang="en-US" sz="2000" dirty="0" smtClean="0">
                <a:solidFill>
                  <a:srgbClr val="FF0000"/>
                </a:solidFill>
                <a:cs typeface="Gotham Light" pitchFamily="50" charset="0"/>
              </a:rPr>
              <a:t>(</a:t>
            </a:r>
            <a:r>
              <a:rPr lang="en-US" sz="2000" dirty="0" err="1" smtClean="0">
                <a:solidFill>
                  <a:srgbClr val="FF0000"/>
                </a:solidFill>
                <a:cs typeface="Gotham Light" pitchFamily="50" charset="0"/>
              </a:rPr>
              <a:t>Cascada</a:t>
            </a:r>
            <a:r>
              <a:rPr lang="en-US" sz="2000" dirty="0" smtClean="0">
                <a:solidFill>
                  <a:srgbClr val="FF0000"/>
                </a:solidFill>
                <a:cs typeface="Gotham Light" pitchFamily="50" charset="0"/>
              </a:rPr>
              <a:t> 2007 impacts)</a:t>
            </a:r>
          </a:p>
          <a:p>
            <a:pPr marL="800100" lvl="1" indent="-342900">
              <a:spcBef>
                <a:spcPts val="0"/>
              </a:spcBef>
              <a:spcAft>
                <a:spcPts val="1200"/>
              </a:spcAft>
              <a:buClr>
                <a:srgbClr val="FFC000"/>
              </a:buClr>
              <a:buFont typeface="Wingdings 3" panose="05040102010807070707" pitchFamily="18" charset="2"/>
              <a:buChar char="´"/>
            </a:pPr>
            <a:r>
              <a:rPr lang="en-US" sz="2000" dirty="0" smtClean="0">
                <a:solidFill>
                  <a:schemeClr val="bg1">
                    <a:lumMod val="10000"/>
                  </a:schemeClr>
                </a:solidFill>
                <a:cs typeface="Gotham Light" pitchFamily="50" charset="0"/>
              </a:rPr>
              <a:t>The CATIE study made no difference in the sales of SGAs.</a:t>
            </a:r>
          </a:p>
          <a:p>
            <a:pPr marL="342900" indent="-342900">
              <a:spcBef>
                <a:spcPts val="0"/>
              </a:spcBef>
              <a:spcAft>
                <a:spcPts val="1200"/>
              </a:spcAft>
              <a:buClr>
                <a:srgbClr val="FFC000"/>
              </a:buClr>
              <a:buFont typeface="Wingdings 3" panose="05040102010807070707" pitchFamily="18" charset="2"/>
              <a:buChar char="´"/>
            </a:pPr>
            <a:r>
              <a:rPr lang="en-US" sz="2000" dirty="0" smtClean="0">
                <a:solidFill>
                  <a:schemeClr val="bg1">
                    <a:lumMod val="10000"/>
                  </a:schemeClr>
                </a:solidFill>
                <a:cs typeface="Gotham Light" pitchFamily="50" charset="0"/>
              </a:rPr>
              <a:t>“Second generation” antipsychotics do not have fewer adverse effects. Although sold as less likely to cause tardive dyskinesia, “second generation” antipsychotics are just as likely as “first-generation” antipsychotics to cause tardive </a:t>
            </a:r>
            <a:r>
              <a:rPr lang="en-US" sz="2000" dirty="0" err="1" smtClean="0">
                <a:solidFill>
                  <a:schemeClr val="bg1">
                    <a:lumMod val="10000"/>
                  </a:schemeClr>
                </a:solidFill>
                <a:cs typeface="Gotham Light" pitchFamily="50" charset="0"/>
              </a:rPr>
              <a:t>dyskenesia</a:t>
            </a:r>
            <a:r>
              <a:rPr lang="en-US" sz="2000" dirty="0" smtClean="0">
                <a:solidFill>
                  <a:schemeClr val="bg1">
                    <a:lumMod val="10000"/>
                  </a:schemeClr>
                </a:solidFill>
                <a:cs typeface="Gotham Light" pitchFamily="50" charset="0"/>
              </a:rPr>
              <a:t> and other extrapyramidal symptoms </a:t>
            </a:r>
            <a:r>
              <a:rPr lang="en-US" sz="2000" dirty="0" smtClean="0">
                <a:solidFill>
                  <a:srgbClr val="FF0000"/>
                </a:solidFill>
                <a:cs typeface="Gotham Light" pitchFamily="50" charset="0"/>
              </a:rPr>
              <a:t>(</a:t>
            </a:r>
            <a:r>
              <a:rPr lang="en-US" sz="2000" dirty="0" err="1" smtClean="0">
                <a:solidFill>
                  <a:srgbClr val="FF0000"/>
                </a:solidFill>
                <a:cs typeface="Gotham Light" pitchFamily="50" charset="0"/>
              </a:rPr>
              <a:t>Peluso</a:t>
            </a:r>
            <a:r>
              <a:rPr lang="en-US" sz="2000" dirty="0" smtClean="0">
                <a:solidFill>
                  <a:srgbClr val="FF0000"/>
                </a:solidFill>
                <a:cs typeface="Gotham Light" pitchFamily="50" charset="0"/>
              </a:rPr>
              <a:t> impacts)</a:t>
            </a:r>
          </a:p>
        </p:txBody>
      </p:sp>
    </p:spTree>
    <p:extLst>
      <p:ext uri="{BB962C8B-B14F-4D97-AF65-F5344CB8AC3E}">
        <p14:creationId xmlns:p14="http://schemas.microsoft.com/office/powerpoint/2010/main" val="3742642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6"/>
          <p:cNvSpPr txBox="1">
            <a:spLocks/>
          </p:cNvSpPr>
          <p:nvPr/>
        </p:nvSpPr>
        <p:spPr>
          <a:xfrm>
            <a:off x="752476" y="0"/>
            <a:ext cx="8607424" cy="1319753"/>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endParaRPr lang="tr-TR" sz="2800" dirty="0"/>
          </a:p>
          <a:p>
            <a:pPr>
              <a:lnSpc>
                <a:spcPct val="80000"/>
              </a:lnSpc>
            </a:pPr>
            <a:r>
              <a:rPr lang="tr-TR" sz="2800" dirty="0" smtClean="0"/>
              <a:t>Case </a:t>
            </a:r>
            <a:r>
              <a:rPr lang="tr-TR" sz="2800" dirty="0" err="1" smtClean="0"/>
              <a:t>Study</a:t>
            </a:r>
            <a:r>
              <a:rPr lang="tr-TR" sz="2800" dirty="0" smtClean="0"/>
              <a:t> 3 - </a:t>
            </a:r>
            <a:r>
              <a:rPr lang="tr-TR" sz="2800" dirty="0" err="1" smtClean="0"/>
              <a:t>Insomnia</a:t>
            </a:r>
            <a:endParaRPr lang="tr-TR" sz="2800" dirty="0"/>
          </a:p>
        </p:txBody>
      </p:sp>
      <p:sp>
        <p:nvSpPr>
          <p:cNvPr id="3" name="Slide Number Placeholder 2"/>
          <p:cNvSpPr>
            <a:spLocks noGrp="1"/>
          </p:cNvSpPr>
          <p:nvPr>
            <p:ph type="sldNum" sz="quarter" idx="4"/>
          </p:nvPr>
        </p:nvSpPr>
        <p:spPr/>
        <p:txBody>
          <a:bodyPr/>
          <a:lstStyle/>
          <a:p>
            <a:fld id="{11049CB8-386E-4009-B47F-CFFAF8D138C0}" type="slidenum">
              <a:rPr lang="en-US" smtClean="0"/>
              <a:pPr/>
              <a:t>9</a:t>
            </a:fld>
            <a:endParaRPr lang="en-US" dirty="0"/>
          </a:p>
        </p:txBody>
      </p:sp>
      <p:cxnSp>
        <p:nvCxnSpPr>
          <p:cNvPr id="8" name="Straight Connector 7"/>
          <p:cNvCxnSpPr/>
          <p:nvPr/>
        </p:nvCxnSpPr>
        <p:spPr>
          <a:xfrm>
            <a:off x="752476" y="1319753"/>
            <a:ext cx="11439524"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Content Placeholder 7"/>
          <p:cNvSpPr>
            <a:spLocks noGrp="1"/>
          </p:cNvSpPr>
          <p:nvPr>
            <p:ph idx="1"/>
          </p:nvPr>
        </p:nvSpPr>
        <p:spPr>
          <a:xfrm>
            <a:off x="739385" y="1490177"/>
            <a:ext cx="11007723" cy="4607445"/>
          </a:xfrm>
        </p:spPr>
        <p:txBody>
          <a:bodyPr wrap="square" numCol="1">
            <a:noAutofit/>
          </a:bodyPr>
          <a:lstStyle/>
          <a:p>
            <a:pPr marL="342900" indent="-342900">
              <a:spcBef>
                <a:spcPts val="0"/>
              </a:spcBef>
              <a:spcAft>
                <a:spcPts val="1200"/>
              </a:spcAft>
              <a:buClr>
                <a:srgbClr val="FFC000"/>
              </a:buClr>
              <a:buFont typeface="Wingdings 3" panose="05040102010807070707" pitchFamily="18" charset="2"/>
              <a:buChar char="´"/>
            </a:pPr>
            <a:r>
              <a:rPr lang="en-US" sz="2000" dirty="0" smtClean="0">
                <a:solidFill>
                  <a:srgbClr val="FF0000"/>
                </a:solidFill>
              </a:rPr>
              <a:t>A </a:t>
            </a:r>
            <a:r>
              <a:rPr lang="en-US" sz="2000" dirty="0">
                <a:solidFill>
                  <a:srgbClr val="FF0000"/>
                </a:solidFill>
              </a:rPr>
              <a:t>79 </a:t>
            </a:r>
            <a:r>
              <a:rPr lang="en-US" sz="2000" dirty="0" err="1">
                <a:solidFill>
                  <a:srgbClr val="FF0000"/>
                </a:solidFill>
              </a:rPr>
              <a:t>yo</a:t>
            </a:r>
            <a:r>
              <a:rPr lang="en-US" sz="2000" dirty="0">
                <a:solidFill>
                  <a:srgbClr val="FF0000"/>
                </a:solidFill>
              </a:rPr>
              <a:t> female presents to clinic for general follow-up. On a comprehensive medication review, you identify that she is taking “</a:t>
            </a:r>
            <a:r>
              <a:rPr lang="en-US" sz="2000" dirty="0" err="1">
                <a:solidFill>
                  <a:srgbClr val="FF0000"/>
                </a:solidFill>
              </a:rPr>
              <a:t>zyquill</a:t>
            </a:r>
            <a:r>
              <a:rPr lang="en-US" sz="2000" dirty="0">
                <a:solidFill>
                  <a:srgbClr val="FF0000"/>
                </a:solidFill>
              </a:rPr>
              <a:t>” occasionally (an over the counter sleep aid containing diphenhydramine) and </a:t>
            </a:r>
            <a:r>
              <a:rPr lang="en-US" sz="2000" dirty="0" err="1">
                <a:solidFill>
                  <a:srgbClr val="FF0000"/>
                </a:solidFill>
              </a:rPr>
              <a:t>lorazepam</a:t>
            </a:r>
            <a:r>
              <a:rPr lang="en-US" sz="2000" dirty="0">
                <a:solidFill>
                  <a:srgbClr val="FF0000"/>
                </a:solidFill>
              </a:rPr>
              <a:t> each night prior to bedtime. She reports that she has taken the </a:t>
            </a:r>
            <a:r>
              <a:rPr lang="en-US" sz="2000" dirty="0" err="1">
                <a:solidFill>
                  <a:srgbClr val="FF0000"/>
                </a:solidFill>
              </a:rPr>
              <a:t>lorazepam</a:t>
            </a:r>
            <a:r>
              <a:rPr lang="en-US" sz="2000" dirty="0">
                <a:solidFill>
                  <a:srgbClr val="FF0000"/>
                </a:solidFill>
              </a:rPr>
              <a:t> “as long as I can remember” and uses the </a:t>
            </a:r>
            <a:r>
              <a:rPr lang="en-US" sz="2000" dirty="0" err="1">
                <a:solidFill>
                  <a:srgbClr val="FF0000"/>
                </a:solidFill>
              </a:rPr>
              <a:t>Zyquil</a:t>
            </a:r>
            <a:r>
              <a:rPr lang="en-US" sz="2000" dirty="0">
                <a:solidFill>
                  <a:srgbClr val="FF0000"/>
                </a:solidFill>
              </a:rPr>
              <a:t> to help her sleep through the </a:t>
            </a:r>
            <a:r>
              <a:rPr lang="en-US" sz="2000" dirty="0" smtClean="0">
                <a:solidFill>
                  <a:srgbClr val="FF0000"/>
                </a:solidFill>
              </a:rPr>
              <a:t>night.</a:t>
            </a:r>
          </a:p>
          <a:p>
            <a:pPr marL="342900" indent="-342900">
              <a:spcBef>
                <a:spcPts val="0"/>
              </a:spcBef>
              <a:spcAft>
                <a:spcPts val="1200"/>
              </a:spcAft>
              <a:buClr>
                <a:srgbClr val="FFC000"/>
              </a:buClr>
              <a:buFont typeface="Wingdings 3" panose="05040102010807070707" pitchFamily="18" charset="2"/>
              <a:buChar char="´"/>
            </a:pPr>
            <a:r>
              <a:rPr lang="en-US" sz="2000" dirty="0" smtClean="0">
                <a:solidFill>
                  <a:srgbClr val="FF0000"/>
                </a:solidFill>
              </a:rPr>
              <a:t>On </a:t>
            </a:r>
            <a:r>
              <a:rPr lang="en-US" sz="2000" dirty="0">
                <a:solidFill>
                  <a:srgbClr val="FF0000"/>
                </a:solidFill>
              </a:rPr>
              <a:t>further questioning, you learn that she has some anxiety in the evenings and started taking </a:t>
            </a:r>
            <a:r>
              <a:rPr lang="en-US" sz="2000" dirty="0" err="1">
                <a:solidFill>
                  <a:srgbClr val="FF0000"/>
                </a:solidFill>
              </a:rPr>
              <a:t>lorazepam</a:t>
            </a:r>
            <a:r>
              <a:rPr lang="en-US" sz="2000" dirty="0">
                <a:solidFill>
                  <a:srgbClr val="FF0000"/>
                </a:solidFill>
              </a:rPr>
              <a:t> decades ago when her late husband became ill. Now she is often able to go to sleep, but wakes up several times nightly to urinate. She finds the </a:t>
            </a:r>
            <a:r>
              <a:rPr lang="en-US" sz="2000" dirty="0" err="1">
                <a:solidFill>
                  <a:srgbClr val="FF0000"/>
                </a:solidFill>
              </a:rPr>
              <a:t>Zyquil</a:t>
            </a:r>
            <a:r>
              <a:rPr lang="en-US" sz="2000" dirty="0">
                <a:solidFill>
                  <a:srgbClr val="FF0000"/>
                </a:solidFill>
              </a:rPr>
              <a:t> helps her stay asleep through the night</a:t>
            </a:r>
            <a:r>
              <a:rPr lang="en-US" sz="2000" dirty="0" smtClean="0">
                <a:solidFill>
                  <a:srgbClr val="FF0000"/>
                </a:solidFill>
              </a:rPr>
              <a:t>.</a:t>
            </a:r>
            <a:endParaRPr lang="en-US" sz="2000" dirty="0">
              <a:solidFill>
                <a:srgbClr val="FF0000"/>
              </a:solidFill>
            </a:endParaRPr>
          </a:p>
        </p:txBody>
      </p:sp>
    </p:spTree>
    <p:extLst>
      <p:ext uri="{BB962C8B-B14F-4D97-AF65-F5344CB8AC3E}">
        <p14:creationId xmlns:p14="http://schemas.microsoft.com/office/powerpoint/2010/main" val="2913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Custom 3">
      <a:dk1>
        <a:srgbClr val="00374A"/>
      </a:dk1>
      <a:lt1>
        <a:srgbClr val="F2F2F2"/>
      </a:lt1>
      <a:dk2>
        <a:srgbClr val="44546A"/>
      </a:dk2>
      <a:lt2>
        <a:srgbClr val="E7E6E6"/>
      </a:lt2>
      <a:accent1>
        <a:srgbClr val="00A79D"/>
      </a:accent1>
      <a:accent2>
        <a:srgbClr val="258278"/>
      </a:accent2>
      <a:accent3>
        <a:srgbClr val="A5A5A5"/>
      </a:accent3>
      <a:accent4>
        <a:srgbClr val="1A5A55"/>
      </a:accent4>
      <a:accent5>
        <a:srgbClr val="4BA0C8"/>
      </a:accent5>
      <a:accent6>
        <a:srgbClr val="287291"/>
      </a:accent6>
      <a:hlink>
        <a:srgbClr val="FFFFFF"/>
      </a:hlink>
      <a:folHlink>
        <a:srgbClr val="F0F0F0"/>
      </a:folHlink>
    </a:clrScheme>
    <a:fontScheme name="Custom 1">
      <a:majorFont>
        <a:latin typeface="Gotham Bold"/>
        <a:ea typeface=""/>
        <a:cs typeface=""/>
      </a:majorFont>
      <a:minorFont>
        <a:latin typeface="Gotham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8083</TotalTime>
  <Words>1713</Words>
  <Application>Microsoft Macintosh PowerPoint</Application>
  <PresentationFormat>Custom</PresentationFormat>
  <Paragraphs>157</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Medication Use  in Elders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Efendi EGEMEN</dc:creator>
  <cp:lastModifiedBy>Alycia Hogenmiller</cp:lastModifiedBy>
  <cp:revision>689</cp:revision>
  <dcterms:created xsi:type="dcterms:W3CDTF">2015-04-07T11:31:56Z</dcterms:created>
  <dcterms:modified xsi:type="dcterms:W3CDTF">2016-05-20T19:42:19Z</dcterms:modified>
</cp:coreProperties>
</file>