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4" r:id="rId5"/>
    <p:sldId id="257" r:id="rId6"/>
    <p:sldId id="259" r:id="rId7"/>
    <p:sldId id="260" r:id="rId8"/>
    <p:sldId id="262" r:id="rId9"/>
    <p:sldId id="263" r:id="rId1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43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62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80A1-789F-4F96-BD55-8E8101641DD0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2662-FCA5-42CE-896F-5139F99C8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5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80A1-789F-4F96-BD55-8E8101641DD0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2662-FCA5-42CE-896F-5139F99C8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0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80A1-789F-4F96-BD55-8E8101641DD0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2662-FCA5-42CE-896F-5139F99C8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3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80A1-789F-4F96-BD55-8E8101641DD0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2662-FCA5-42CE-896F-5139F99C8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80A1-789F-4F96-BD55-8E8101641DD0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2662-FCA5-42CE-896F-5139F99C8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8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80A1-789F-4F96-BD55-8E8101641DD0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2662-FCA5-42CE-896F-5139F99C8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6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80A1-789F-4F96-BD55-8E8101641DD0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2662-FCA5-42CE-896F-5139F99C8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5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80A1-789F-4F96-BD55-8E8101641DD0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2662-FCA5-42CE-896F-5139F99C8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1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80A1-789F-4F96-BD55-8E8101641DD0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2662-FCA5-42CE-896F-5139F99C8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1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80A1-789F-4F96-BD55-8E8101641DD0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2662-FCA5-42CE-896F-5139F99C8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80A1-789F-4F96-BD55-8E8101641DD0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A2662-FCA5-42CE-896F-5139F99C8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880A1-789F-4F96-BD55-8E8101641DD0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A2662-FCA5-42CE-896F-5139F99C8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2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IAMMO design strategy &amp; semiotic study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1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Objectives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To defin</a:t>
            </a:r>
            <a:r>
              <a:rPr lang="en-US" sz="2000" dirty="0" smtClean="0">
                <a:latin typeface="Century Gothic" panose="020B0502020202020204" pitchFamily="34" charset="0"/>
              </a:rPr>
              <a:t>e how we will leverage design to bring to life IAMMO equity pyramid</a:t>
            </a:r>
          </a:p>
          <a:p>
            <a:pPr marL="0" indent="0">
              <a:buNone/>
            </a:pPr>
            <a:endParaRPr lang="en-US" sz="2000" dirty="0" smtClean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To understand </a:t>
            </a:r>
            <a:r>
              <a:rPr lang="en-US" sz="2000" dirty="0" smtClean="0">
                <a:latin typeface="Century Gothic" panose="020B0502020202020204" pitchFamily="34" charset="0"/>
              </a:rPr>
              <a:t>how to bring to life IAMMO’s equity PODs from a visual cues standpoint thanks to a semiotic assessment in order to inform the key visual assets (e.g. the logo) and the website design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5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952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IAMMO equity pyramid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066800" y="952500"/>
            <a:ext cx="6934200" cy="4572000"/>
            <a:chOff x="1066800" y="1104900"/>
            <a:chExt cx="6934200" cy="4572000"/>
          </a:xfrm>
        </p:grpSpPr>
        <p:sp>
          <p:nvSpPr>
            <p:cNvPr id="4" name="Isosceles Triangle 3"/>
            <p:cNvSpPr/>
            <p:nvPr/>
          </p:nvSpPr>
          <p:spPr>
            <a:xfrm>
              <a:off x="1066800" y="1104900"/>
              <a:ext cx="6781800" cy="45720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38600" y="1406723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PURPOSE</a:t>
              </a:r>
              <a:endParaRPr lang="en-US" sz="1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52800" y="1638300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entury Gothic" panose="020B0502020202020204" pitchFamily="34" charset="0"/>
                </a:rPr>
                <a:t>Entertainment made simple, anytime, anywhere for any taste!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24200" y="2552700"/>
              <a:ext cx="350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entury Gothic" panose="020B0502020202020204" pitchFamily="34" charset="0"/>
                </a:rPr>
                <a:t>Infinite entertaining opportunities for everyone</a:t>
              </a:r>
              <a:endParaRPr lang="en-U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3162300"/>
              <a:ext cx="3505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ICONIC ASSETS</a:t>
              </a:r>
              <a:endParaRPr lang="en-US" sz="1400" b="1" dirty="0"/>
            </a:p>
          </p:txBody>
        </p:sp>
        <p:sp>
          <p:nvSpPr>
            <p:cNvPr id="9" name="object 2"/>
            <p:cNvSpPr/>
            <p:nvPr/>
          </p:nvSpPr>
          <p:spPr>
            <a:xfrm>
              <a:off x="2362200" y="3430369"/>
              <a:ext cx="1600200" cy="570131"/>
            </a:xfrm>
            <a:prstGeom prst="rect">
              <a:avLst/>
            </a:prstGeom>
            <a:blipFill>
              <a:blip r:embed="rId2" cstate="print"/>
              <a:srcRect/>
              <a:stretch>
                <a:fillRect l="-49454" t="-107549" r="-61839" b="-66036"/>
              </a:stretch>
            </a:blip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43400" y="3390900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6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n-US" sz="1200" dirty="0" smtClean="0">
                  <a:solidFill>
                    <a:schemeClr val="tx1"/>
                  </a:solidFill>
                </a:rPr>
                <a:t>App icon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4400" y="3619500"/>
              <a:ext cx="1714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6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n-US" sz="1200" dirty="0" smtClean="0">
                  <a:solidFill>
                    <a:schemeClr val="tx1"/>
                  </a:solidFill>
                </a:rPr>
                <a:t>“Vengo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anch’io</a:t>
              </a:r>
              <a:r>
                <a:rPr lang="en-US" sz="1200" dirty="0" smtClean="0">
                  <a:solidFill>
                    <a:schemeClr val="tx1"/>
                  </a:solidFill>
                </a:rPr>
                <a:t>”- “No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tu</a:t>
              </a:r>
              <a:r>
                <a:rPr lang="en-US" sz="1200" dirty="0" smtClean="0">
                  <a:solidFill>
                    <a:schemeClr val="tx1"/>
                  </a:solidFill>
                </a:rPr>
                <a:t> no!”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76600" y="4152900"/>
              <a:ext cx="472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ESSENTIAL POINTS OF DIFFERENCE</a:t>
              </a:r>
              <a:endParaRPr lang="en-US" sz="1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05000" y="4381500"/>
              <a:ext cx="51054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Century Gothic" panose="020B0502020202020204" pitchFamily="34" charset="0"/>
                </a:rPr>
                <a:t>The only platform that offers multiple entertainment opportunities, acting as we’ll as a social network and offering as well to the entertainment Companies the opportunity to unleash their full productivity potential</a:t>
              </a:r>
              <a:endParaRPr lang="en-US" sz="1100" dirty="0">
                <a:latin typeface="Century Gothic" panose="020B0502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9000" y="5067300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BRAND CHARACTER</a:t>
              </a:r>
              <a:endParaRPr lang="en-US" sz="1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05200" y="5323701"/>
              <a:ext cx="3505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entury Gothic" panose="020B0502020202020204" pitchFamily="34" charset="0"/>
                </a:rPr>
                <a:t>Fun, </a:t>
              </a:r>
              <a:r>
                <a:rPr lang="en-US" sz="1200" dirty="0" smtClean="0">
                  <a:latin typeface="Century Gothic" panose="020B0502020202020204" pitchFamily="34" charset="0"/>
                </a:rPr>
                <a:t>bold &amp; smart!</a:t>
              </a:r>
              <a:r>
                <a:rPr lang="en-US" sz="1200" dirty="0" smtClean="0">
                  <a:latin typeface="Century Gothic" panose="020B0502020202020204" pitchFamily="34" charset="0"/>
                </a:rPr>
                <a:t>!</a:t>
              </a:r>
              <a:endParaRPr lang="en-US" sz="120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733800" y="2247900"/>
              <a:ext cx="152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124200" y="2324100"/>
              <a:ext cx="3505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SUPERIOR PROTOTYPICAL BENEFIT</a:t>
              </a:r>
              <a:endParaRPr lang="en-US" sz="1400" b="1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124200" y="3086100"/>
              <a:ext cx="27432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362200" y="4081165"/>
              <a:ext cx="4191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828800" y="4991100"/>
              <a:ext cx="4953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286000" y="5067300"/>
              <a:ext cx="4267200" cy="533400"/>
            </a:xfrm>
            <a:prstGeom prst="rect">
              <a:avLst/>
            </a:prstGeom>
            <a:noFill/>
            <a:ln w="317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329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9064"/>
            <a:ext cx="8229600" cy="3771636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800" b="1" dirty="0" smtClean="0">
                <a:latin typeface="Century Gothic" panose="020B0502020202020204" pitchFamily="34" charset="0"/>
              </a:rPr>
              <a:t>Fun &amp; Bold </a:t>
            </a:r>
            <a:r>
              <a:rPr lang="en-US" sz="1800" dirty="0" smtClean="0">
                <a:latin typeface="Century Gothic" panose="020B0502020202020204" pitchFamily="34" charset="0"/>
              </a:rPr>
              <a:t>will be brought to life via all the visual assets (logo, platform design)</a:t>
            </a:r>
          </a:p>
          <a:p>
            <a:pPr>
              <a:buFont typeface="+mj-lt"/>
              <a:buAutoNum type="arabicPeriod"/>
            </a:pPr>
            <a:endParaRPr lang="en-US" sz="1800" dirty="0" smtClean="0">
              <a:latin typeface="Century Gothic" panose="020B0502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800" b="1" dirty="0" smtClean="0">
                <a:latin typeface="Century Gothic" panose="020B0502020202020204" pitchFamily="34" charset="0"/>
              </a:rPr>
              <a:t>“Smart” </a:t>
            </a:r>
            <a:r>
              <a:rPr lang="en-US" sz="1800" dirty="0" smtClean="0">
                <a:latin typeface="Century Gothic" panose="020B0502020202020204" pitchFamily="34" charset="0"/>
              </a:rPr>
              <a:t>will be mainly expressed by the functionalities of the platform, that will be intuitive, easy to use and “proactive” to consumers needs. 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9525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The design of the platform and the logo is strategic to communicate the brand character</a:t>
            </a:r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86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525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Fun is represented by movement and water elements, very often the sea 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" y="1409700"/>
            <a:ext cx="7924800" cy="4038600"/>
            <a:chOff x="159130" y="1481875"/>
            <a:chExt cx="7710203" cy="419490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854" y="3368166"/>
              <a:ext cx="4084479" cy="2308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30" y="3368166"/>
              <a:ext cx="3625724" cy="2308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 descr="Image result for divertiment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30" y="1481876"/>
              <a:ext cx="5156640" cy="1880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divertiment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481875"/>
              <a:ext cx="2763933" cy="1872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453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00" y="1333500"/>
            <a:ext cx="7620000" cy="4038600"/>
            <a:chOff x="381000" y="1638300"/>
            <a:chExt cx="7421702" cy="3581400"/>
          </a:xfrm>
        </p:grpSpPr>
        <p:pic>
          <p:nvPicPr>
            <p:cNvPr id="2050" name="Picture 2" descr="Image result for divertiment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38300"/>
              <a:ext cx="2143125" cy="1838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Image result for divertiment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25" y="1638300"/>
              <a:ext cx="5278577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Image result for divertiment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67100"/>
              <a:ext cx="2619375" cy="175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Image result for divertiment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4" y="3476626"/>
              <a:ext cx="4802328" cy="1743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9525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Bold colors characterized “fun” pictures</a:t>
            </a:r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17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Balloons are often associated with the word fun, as they symbolize carefreeness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" name="AutoShape 12" descr="Image result for ragazza con pallonc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3400" y="1485900"/>
            <a:ext cx="7905023" cy="3886200"/>
            <a:chOff x="705575" y="990621"/>
            <a:chExt cx="9155533" cy="4736127"/>
          </a:xfrm>
        </p:grpSpPr>
        <p:pic>
          <p:nvPicPr>
            <p:cNvPr id="3074" name="Picture 2" descr="Image result for divertiment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575" y="990621"/>
              <a:ext cx="3377159" cy="2247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www.focusjunior.it/media/cache/image_centered/cms/library/immagini/scopro/volare-palloncini/Up-balloon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2736" y="990621"/>
              <a:ext cx="3593472" cy="2247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Image result for palloncin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746" y="3242540"/>
              <a:ext cx="3300859" cy="2472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577" y="3242541"/>
              <a:ext cx="2106170" cy="2472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53" y="3242542"/>
              <a:ext cx="3722579" cy="248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4016" y="990621"/>
              <a:ext cx="2197092" cy="2286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AutoShape 2" descr="Image result for bold shap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0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525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The word bold is often associated with the “courageous” use of shapes.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5592" y="1638300"/>
            <a:ext cx="8241208" cy="3810000"/>
            <a:chOff x="445592" y="1638300"/>
            <a:chExt cx="8241208" cy="3810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592" y="1638300"/>
              <a:ext cx="3135808" cy="1905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 descr="Image result for bold shap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506484"/>
              <a:ext cx="2743200" cy="1941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478903"/>
              <a:ext cx="2831008" cy="1969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 descr="http://img09.deviantart.net/9ff1/i/2015/136/1/8/square_patch_by_aartika_fractal_art-d8to63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008" y="1638300"/>
              <a:ext cx="24384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https://s-media-cache-ak0.pinimg.com/736x/85/1d/72/851d72137d2a515370fdd5c1d49e4c56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1408" y="1638300"/>
              <a:ext cx="2655392" cy="380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489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525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Bold </a:t>
            </a:r>
            <a:r>
              <a:rPr lang="en-US" sz="3200" dirty="0" smtClean="0">
                <a:latin typeface="Century Gothic" panose="020B0502020202020204" pitchFamily="34" charset="0"/>
              </a:rPr>
              <a:t>means courageous and often represented by the “unexpected”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5" name="AutoShape 2" descr="Image result for bold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5575" y="1638300"/>
            <a:ext cx="8742039" cy="3657600"/>
            <a:chOff x="412857" y="1485900"/>
            <a:chExt cx="9721743" cy="3886199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217" y="1485900"/>
              <a:ext cx="2904931" cy="1978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1" y="3467099"/>
              <a:ext cx="3070859" cy="188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467101"/>
              <a:ext cx="3419348" cy="188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57" y="1516784"/>
              <a:ext cx="3467227" cy="1950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148" y="1514183"/>
              <a:ext cx="3362452" cy="1949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248" y="3467100"/>
              <a:ext cx="3197352" cy="1904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7888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262</Words>
  <Application>Microsoft Office PowerPoint</Application>
  <PresentationFormat>On-screen Show (16:10)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IAMMO design strategy &amp; semiotic study</vt:lpstr>
      <vt:lpstr>Objectives</vt:lpstr>
      <vt:lpstr>IAMMO equity pyramid</vt:lpstr>
      <vt:lpstr>The design of the platform and the logo is strategic to communicate the brand character</vt:lpstr>
      <vt:lpstr>Fun is represented by movement and water elements, very often the sea </vt:lpstr>
      <vt:lpstr>Bold colors characterized “fun” pictures</vt:lpstr>
      <vt:lpstr>Balloons are often associated with the word fun, as they symbolize carefreeness</vt:lpstr>
      <vt:lpstr>The word bold is often associated with the “courageous” use of shapes.</vt:lpstr>
      <vt:lpstr>Bold means courageous and often represented by the “unexpected”</vt:lpstr>
    </vt:vector>
  </TitlesOfParts>
  <Company>Procter &amp; Gamble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Petrulio, Sara</dc:creator>
  <cp:lastModifiedBy>Petrulio, Sara</cp:lastModifiedBy>
  <cp:revision>13</cp:revision>
  <dcterms:created xsi:type="dcterms:W3CDTF">2016-04-15T16:51:59Z</dcterms:created>
  <dcterms:modified xsi:type="dcterms:W3CDTF">2016-04-17T22:02:39Z</dcterms:modified>
</cp:coreProperties>
</file>