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7" r:id="rId2"/>
    <p:sldId id="296" r:id="rId3"/>
    <p:sldId id="299" r:id="rId4"/>
    <p:sldId id="298" r:id="rId5"/>
    <p:sldId id="300" r:id="rId6"/>
    <p:sldId id="290" r:id="rId7"/>
    <p:sldId id="256" r:id="rId8"/>
    <p:sldId id="257" r:id="rId9"/>
    <p:sldId id="258" r:id="rId10"/>
    <p:sldId id="302" r:id="rId11"/>
    <p:sldId id="304" r:id="rId12"/>
    <p:sldId id="291" r:id="rId13"/>
    <p:sldId id="270" r:id="rId14"/>
    <p:sldId id="271" r:id="rId15"/>
    <p:sldId id="274" r:id="rId16"/>
    <p:sldId id="295" r:id="rId17"/>
    <p:sldId id="305" r:id="rId18"/>
    <p:sldId id="310" r:id="rId19"/>
    <p:sldId id="317" r:id="rId20"/>
    <p:sldId id="289" r:id="rId21"/>
    <p:sldId id="281" r:id="rId22"/>
    <p:sldId id="293" r:id="rId23"/>
    <p:sldId id="269" r:id="rId24"/>
    <p:sldId id="282" r:id="rId25"/>
    <p:sldId id="284" r:id="rId26"/>
    <p:sldId id="285" r:id="rId27"/>
    <p:sldId id="292" r:id="rId28"/>
    <p:sldId id="286" r:id="rId29"/>
    <p:sldId id="287" r:id="rId30"/>
    <p:sldId id="294" r:id="rId31"/>
    <p:sldId id="288" r:id="rId32"/>
    <p:sldId id="267" r:id="rId3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74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AA14E-9AE8-4530-8712-C4305D56B10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453AB-0E0F-48D6-9C68-714E1F66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0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“Epigenetic” to “the epigenetic”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CD7AF-0182-4D43-B936-7D249C13B3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3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“Epigenetic” to “the epigenetic”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CD7AF-0182-4D43-B936-7D249C13B37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6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“Epigenetic” to “the epigenetic”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CD7AF-0182-4D43-B936-7D249C13B37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4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“Epigenetic” to “the epigenetic”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CD7AF-0182-4D43-B936-7D249C13B37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5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9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5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9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7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3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7E50-06DC-47B3-8538-F88DD1A33A1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D20C-F347-4880-8473-2D899AAB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g"/><Relationship Id="rId2" Type="http://schemas.openxmlformats.org/officeDocument/2006/relationships/hyperlink" Target="http://www.earthporm.com/mystical-world-mushrooms-captured-photo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hyperlink" Target="https://research.pasteur.fr/en/member/dea-garcia-hermos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181" y="2719873"/>
            <a:ext cx="5301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Information &amp; Concepts for</a:t>
            </a:r>
          </a:p>
          <a:p>
            <a:pPr algn="ctr"/>
            <a:r>
              <a:rPr lang="en-US" sz="3600" dirty="0" err="1" smtClean="0"/>
              <a:t>Athelas</a:t>
            </a:r>
            <a:r>
              <a:rPr lang="en-US" sz="3600" dirty="0" smtClean="0"/>
              <a:t> Therapeutics, Inc.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241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earthporm.com/wp-content/uploads/2014/10/mushroom-photography-241__8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9" y="169334"/>
            <a:ext cx="4031191" cy="29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research.pasteur.fr/wp-content/uploads/2015/05/research.pasteur.fr_molecular-mycology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42" y="169334"/>
            <a:ext cx="3997437" cy="29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42" y="3566583"/>
            <a:ext cx="4048136" cy="2700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4" y="356658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1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7500"/>
            <a:ext cx="2531533" cy="3037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91" y="317500"/>
            <a:ext cx="4405871" cy="29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111" y="2873828"/>
            <a:ext cx="5260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Some Pictures/Diagrams of</a:t>
            </a:r>
          </a:p>
          <a:p>
            <a:pPr algn="ctr"/>
            <a:r>
              <a:rPr lang="en-US" sz="3600" dirty="0" smtClean="0"/>
              <a:t>Histones &amp; Nucleosomes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619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doc.hu-berlin.de/dissertationen/seitz-stefanie-2004-10-20/HTML/seitz_html_21996e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3" y="1446741"/>
            <a:ext cx="8488818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5" y="79006"/>
            <a:ext cx="9608092" cy="57590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************</a:t>
            </a:r>
            <a:endParaRPr lang="en-US" dirty="0"/>
          </a:p>
        </p:txBody>
      </p:sp>
      <p:pic>
        <p:nvPicPr>
          <p:cNvPr id="9218" name="Picture 2" descr="http://www.mun.ca/biology/desmid/brian/BIOL2060/BIOL2060-18/18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1167158"/>
            <a:ext cx="7861300" cy="45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198" y="348947"/>
            <a:ext cx="3949699" cy="2466975"/>
            <a:chOff x="2116667" y="1883832"/>
            <a:chExt cx="3949699" cy="2466975"/>
          </a:xfrm>
        </p:grpSpPr>
        <p:pic>
          <p:nvPicPr>
            <p:cNvPr id="23554" name="Picture 2" descr="[Nucleosome.png]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94467" y="1883832"/>
              <a:ext cx="3771899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116667" y="3124200"/>
              <a:ext cx="296333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http://www.philipp-diesinger.de/wp-content/data/2009/09/Nucleosome1-300x19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7659" r="6662" b="7574"/>
          <a:stretch/>
        </p:blipFill>
        <p:spPr bwMode="auto">
          <a:xfrm>
            <a:off x="4701419" y="380809"/>
            <a:ext cx="3733455" cy="24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histonano.com/books/Junqueira's%20Basic%20Histology%20PDF%20WHOLE%20BOOK/New%20folder%203/loadBinary_00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5" y="3851943"/>
            <a:ext cx="3025943" cy="24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europsychotherapist.com/wp-content/uploads/2013/07/nucleoso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60" y="3181739"/>
            <a:ext cx="4073797" cy="34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0626" y="3195734"/>
            <a:ext cx="4375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Some Ideas for LOGOS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857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76/6b/9d/766b9dd027ce7d92e116056c56c1dc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" y="371475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90596" y="4358085"/>
            <a:ext cx="5620271" cy="2499915"/>
            <a:chOff x="144462" y="705714"/>
            <a:chExt cx="5620271" cy="2499915"/>
          </a:xfrm>
        </p:grpSpPr>
        <p:sp>
          <p:nvSpPr>
            <p:cNvPr id="9" name="Title 2"/>
            <p:cNvSpPr txBox="1">
              <a:spLocks/>
            </p:cNvSpPr>
            <p:nvPr/>
          </p:nvSpPr>
          <p:spPr>
            <a:xfrm>
              <a:off x="1513248" y="705714"/>
              <a:ext cx="4251485" cy="10833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  <a:defRPr/>
              </a:pPr>
              <a:r>
                <a:rPr lang="en-US" sz="8000" b="1" dirty="0" smtClean="0">
                  <a:solidFill>
                    <a:srgbClr val="5151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cs typeface="Arial" panose="020B0604020202020204" pitchFamily="34" charset="0"/>
                </a:rPr>
                <a:t>THELAS</a:t>
              </a:r>
              <a:r>
                <a:rPr lang="en-US" sz="8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/>
              </a:r>
              <a:br>
                <a:rPr lang="en-US" sz="8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</a:br>
              <a:endPara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itle 2"/>
            <p:cNvSpPr txBox="1">
              <a:spLocks/>
            </p:cNvSpPr>
            <p:nvPr/>
          </p:nvSpPr>
          <p:spPr>
            <a:xfrm>
              <a:off x="144462" y="705714"/>
              <a:ext cx="1983235" cy="24999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  <a:defRPr/>
              </a:pPr>
              <a:r>
                <a:rPr lang="en-US" sz="19900" b="1" dirty="0" smtClean="0">
                  <a:solidFill>
                    <a:srgbClr val="5151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cs typeface="Arial" panose="020B0604020202020204" pitchFamily="34" charset="0"/>
                </a:rPr>
                <a:t>A</a:t>
              </a:r>
              <a:r>
                <a:rPr lang="en-US" sz="19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/>
              </a:r>
              <a:br>
                <a:rPr lang="en-US" sz="19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</a:br>
              <a:endPara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27697" y="1541897"/>
              <a:ext cx="3377848" cy="4442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THERAPEUTICS</a:t>
              </a:r>
              <a:endPara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52533" y="1456267"/>
            <a:ext cx="3092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Incorporate Gandalf’s hat</a:t>
            </a:r>
          </a:p>
          <a:p>
            <a:pPr algn="ctr"/>
            <a:r>
              <a:rPr lang="en-US" dirty="0" smtClean="0"/>
              <a:t>Outline as the “A” in </a:t>
            </a:r>
            <a:r>
              <a:rPr lang="en-US" dirty="0" err="1" smtClean="0"/>
              <a:t>Athelas</a:t>
            </a:r>
            <a:r>
              <a:rPr lang="en-US" dirty="0" smtClean="0"/>
              <a:t>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7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68725" y="1082540"/>
            <a:ext cx="73930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S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8133" y="523922"/>
            <a:ext cx="1430200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A</a:t>
            </a:r>
            <a:endParaRPr lang="en-US" sz="138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2495" y="1119041"/>
            <a:ext cx="65755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L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3817" y="1127509"/>
            <a:ext cx="64633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E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4865" y="1085172"/>
            <a:ext cx="72648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A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9736" y="1149173"/>
            <a:ext cx="748923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H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9181" y="1112525"/>
            <a:ext cx="63991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T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4312348" y="-553145"/>
            <a:ext cx="84665" cy="430669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6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 noGrp="1"/>
          </p:cNvSpPr>
          <p:nvPr>
            <p:ph type="title"/>
          </p:nvPr>
        </p:nvSpPr>
        <p:spPr>
          <a:xfrm>
            <a:off x="321296" y="1127989"/>
            <a:ext cx="4974439" cy="1471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8000" b="1" dirty="0">
                <a:solidFill>
                  <a:srgbClr val="515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ATHELAS</a:t>
            </a:r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endParaRPr lang="en-US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2093" y="2846457"/>
            <a:ext cx="5579706" cy="3023118"/>
            <a:chOff x="242093" y="2846457"/>
            <a:chExt cx="5579706" cy="3023118"/>
          </a:xfrm>
        </p:grpSpPr>
        <p:pic>
          <p:nvPicPr>
            <p:cNvPr id="3" name="Picture 4" descr="https://s-media-cache-ak0.pinimg.com/236x/9b/7c/55/9b7c557c9d6191c59711eba820431f5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9198">
              <a:off x="1509691" y="2694317"/>
              <a:ext cx="2247900" cy="34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42093" y="2846457"/>
              <a:ext cx="5579706" cy="302311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2"/>
            <p:cNvSpPr txBox="1">
              <a:spLocks/>
            </p:cNvSpPr>
            <p:nvPr/>
          </p:nvSpPr>
          <p:spPr>
            <a:xfrm>
              <a:off x="321296" y="3681020"/>
              <a:ext cx="4974439" cy="14711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70000"/>
                </a:lnSpc>
                <a:spcAft>
                  <a:spcPts val="0"/>
                </a:spcAft>
                <a:defRPr/>
              </a:pPr>
              <a:r>
                <a:rPr lang="en-US" sz="8000" b="1" dirty="0" smtClean="0">
                  <a:solidFill>
                    <a:srgbClr val="5151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cs typeface="Arial" panose="020B0604020202020204" pitchFamily="34" charset="0"/>
                </a:rPr>
                <a:t>ATHELAS</a:t>
              </a:r>
              <a:r>
                <a:rPr lang="en-US" sz="8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/>
              </a:r>
              <a:br>
                <a:rPr lang="en-US" sz="8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</a:br>
              <a:r>
                <a:rPr lang="en-US" sz="4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THERAPEUTICS</a:t>
              </a:r>
              <a:endPara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4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15"/>
            <a:ext cx="8229600" cy="63688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latin typeface="Arial"/>
                <a:cs typeface="Arial"/>
              </a:rPr>
              <a:t>Athelas</a:t>
            </a:r>
            <a:r>
              <a:rPr lang="en-US" sz="2800" b="1" dirty="0" smtClean="0">
                <a:latin typeface="Arial"/>
                <a:cs typeface="Arial"/>
              </a:rPr>
              <a:t> Therapeutics, Inc. - Mission Statement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50" y="832568"/>
            <a:ext cx="8557899" cy="42424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cs typeface="Arial"/>
              </a:rPr>
              <a:t>Athelas Therapeutics, Inc.</a:t>
            </a:r>
            <a:r>
              <a:rPr lang="en-US" dirty="0" smtClean="0">
                <a:cs typeface="Arial"/>
              </a:rPr>
              <a:t>, focuses on the creation of </a:t>
            </a:r>
            <a:r>
              <a:rPr lang="en-US" dirty="0">
                <a:cs typeface="Arial"/>
              </a:rPr>
              <a:t>disruptive drugs for treatment of lethal invasive fungal infections (IFIs</a:t>
            </a:r>
            <a:r>
              <a:rPr lang="en-US" dirty="0" smtClean="0">
                <a:cs typeface="Arial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cs typeface="Arial"/>
              </a:rPr>
              <a:t>Building </a:t>
            </a:r>
            <a:r>
              <a:rPr lang="en-US" dirty="0" smtClean="0">
                <a:cs typeface="Arial"/>
              </a:rPr>
              <a:t>on broad experience in the epigenetic space &amp; genomics, Athelas Founders &amp; Scientists will prosecute IFI targets to create innovative medicines that address critical </a:t>
            </a:r>
            <a:r>
              <a:rPr lang="en-US" dirty="0">
                <a:cs typeface="Arial"/>
              </a:rPr>
              <a:t>unmet </a:t>
            </a:r>
            <a:r>
              <a:rPr lang="en-US" dirty="0" smtClean="0">
                <a:cs typeface="Arial"/>
              </a:rPr>
              <a:t>medical needs.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500" dirty="0">
              <a:cs typeface="Arial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523043" y="6343624"/>
            <a:ext cx="1620957" cy="5016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515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ATHELAS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endParaRPr lang="en-US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817410" flipV="1">
            <a:off x="1059217" y="960788"/>
            <a:ext cx="3498594" cy="1430867"/>
            <a:chOff x="976240" y="2421466"/>
            <a:chExt cx="2046360" cy="1134534"/>
          </a:xfrm>
        </p:grpSpPr>
        <p:pic>
          <p:nvPicPr>
            <p:cNvPr id="15" name="Picture 2" descr="https://s-media-cache-ak0.pinimg.com/236x/28/f9/0c/28f90c3fb30134911cdabdaa72f4c38d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315731" flipH="1" flipV="1">
              <a:off x="976240" y="2421466"/>
              <a:ext cx="2046360" cy="87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44600" y="3412067"/>
              <a:ext cx="474133" cy="143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4" descr="https://hands-across-the-sea-samplers.com/wp-content/uploads/2015/11/a1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396">
            <a:off x="1458700" y="2976339"/>
            <a:ext cx="2376455" cy="316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6240084" y="247260"/>
            <a:ext cx="3006553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515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ATHELAS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093" y="187868"/>
            <a:ext cx="5579706" cy="302311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 noGrp="1"/>
          </p:cNvSpPr>
          <p:nvPr>
            <p:ph type="title"/>
          </p:nvPr>
        </p:nvSpPr>
        <p:spPr>
          <a:xfrm>
            <a:off x="321296" y="1127989"/>
            <a:ext cx="4974439" cy="1471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8000" b="1" dirty="0">
                <a:solidFill>
                  <a:srgbClr val="515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ATHELAS</a:t>
            </a:r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endParaRPr lang="en-US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783" y="2810242"/>
            <a:ext cx="5579706" cy="302311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21296" y="3681020"/>
            <a:ext cx="4974439" cy="147117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rgbClr val="515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ATHELAS</a:t>
            </a:r>
            <a:r>
              <a:rPr 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endParaRPr lang="en-US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static1.squarespace.com/static/555124b0e4b02fc9d3e1e212/t/55611a87e4b0869396ec3f2a/1432427144218/WillowBorderLgStencilDrawing?format=50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66" y="3912543"/>
            <a:ext cx="4342968" cy="15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38200" y="1150076"/>
            <a:ext cx="3564467" cy="1328451"/>
            <a:chOff x="4891601" y="4102859"/>
            <a:chExt cx="2592763" cy="1328451"/>
          </a:xfrm>
        </p:grpSpPr>
        <p:pic>
          <p:nvPicPr>
            <p:cNvPr id="15" name="Picture 10" descr="http://static.vecteezy.com/system/resources/previews/000/095/184/original/palm-leaves-vector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361439">
              <a:off x="5594825" y="3541771"/>
              <a:ext cx="1328451" cy="2450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 rot="20742225">
              <a:off x="4891601" y="4394197"/>
              <a:ext cx="476266" cy="372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42093" y="753533"/>
            <a:ext cx="5320507" cy="196426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 noGrp="1"/>
          </p:cNvSpPr>
          <p:nvPr>
            <p:ph type="title"/>
          </p:nvPr>
        </p:nvSpPr>
        <p:spPr>
          <a:xfrm>
            <a:off x="321296" y="1127989"/>
            <a:ext cx="4974439" cy="1471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8000" b="1" dirty="0">
                <a:solidFill>
                  <a:srgbClr val="515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ATHELAS</a:t>
            </a:r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endParaRPr lang="en-US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250" y="3092257"/>
            <a:ext cx="5579706" cy="302311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83763" y="3963035"/>
            <a:ext cx="4974439" cy="147117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rgbClr val="515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ATHELAS</a:t>
            </a:r>
            <a:r>
              <a:rPr 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endParaRPr lang="en-US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623" y="2883158"/>
            <a:ext cx="6882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Some Fonts/Alphabets Used in</a:t>
            </a:r>
          </a:p>
          <a:p>
            <a:pPr algn="ctr"/>
            <a:r>
              <a:rPr lang="en-US" sz="3600" dirty="0" smtClean="0"/>
              <a:t>The Lord of the Rings &amp; The Hobbit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09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5" y="527180"/>
            <a:ext cx="8854560" cy="43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9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5c/b7/5c/5cb75c3e004f139501e4664a1cbeaf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6271986" cy="62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23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7" y="-128514"/>
            <a:ext cx="6526763" cy="61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62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9" y="956388"/>
            <a:ext cx="8221624" cy="48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40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376" y="3004456"/>
            <a:ext cx="706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Some Pictures of </a:t>
            </a:r>
            <a:r>
              <a:rPr lang="en-US" sz="3600" dirty="0" err="1" smtClean="0"/>
              <a:t>Athelas</a:t>
            </a:r>
            <a:r>
              <a:rPr lang="en-US" sz="3600" dirty="0" smtClean="0"/>
              <a:t> (King’s Foil)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595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" y="261941"/>
            <a:ext cx="3615612" cy="3847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96" y="648477"/>
            <a:ext cx="4101581" cy="32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19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6" y="267477"/>
            <a:ext cx="4038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50" y="290701"/>
            <a:ext cx="8557899" cy="42424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cs typeface="Arial"/>
              </a:rPr>
              <a:t>“</a:t>
            </a:r>
            <a:r>
              <a:rPr lang="en-US" dirty="0" err="1" smtClean="0">
                <a:cs typeface="Arial"/>
              </a:rPr>
              <a:t>Athelas</a:t>
            </a:r>
            <a:r>
              <a:rPr lang="en-US" dirty="0" smtClean="0">
                <a:cs typeface="Arial"/>
              </a:rPr>
              <a:t>” is an imaginary plant mentioned in the “Lord of the Rings” (LOTR) &amp; in “The Hobbit”; also called “King’s Foil”.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cs typeface="Arial"/>
              </a:rPr>
              <a:t>It has extraordinary curative properties, saving lives that otherwise would perish. It is most powerful when administered by a “King” (his foil against illness).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cs typeface="Arial"/>
              </a:rPr>
              <a:t>There is also a plant known as King’s foil in botany</a:t>
            </a:r>
            <a:r>
              <a:rPr lang="en-US" dirty="0" smtClean="0">
                <a:cs typeface="Arial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cs typeface="Arial"/>
              </a:rPr>
              <a:t>We believe that our new drugs will have the power to cure otherwise hopeless fungal diseases.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500" dirty="0">
              <a:cs typeface="Arial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523043" y="6343624"/>
            <a:ext cx="1620957" cy="5016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515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ATHELAS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endParaRPr lang="en-US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8474" y="2962469"/>
            <a:ext cx="2861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Miscellaneous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1846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5" y="219075"/>
            <a:ext cx="2247900" cy="3219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6" y="3438525"/>
            <a:ext cx="3334916" cy="3248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78" y="0"/>
            <a:ext cx="3914192" cy="3914192"/>
          </a:xfrm>
          <a:prstGeom prst="rect">
            <a:avLst/>
          </a:prstGeom>
        </p:spPr>
      </p:pic>
      <p:pic>
        <p:nvPicPr>
          <p:cNvPr id="6" name="Picture 2" descr="https://s-media-cache-ak0.pinimg.com/736x/76/6b/9d/766b9dd027ce7d92e116056c56c1dc7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26" y="219075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264" y="1338942"/>
            <a:ext cx="4068147" cy="393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47" y="289248"/>
            <a:ext cx="4249295" cy="58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0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50" y="832568"/>
            <a:ext cx="8557899" cy="42424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cs typeface="Arial"/>
              </a:rPr>
              <a:t>We would like to use a stylized LOGO evocative of the scripts of the LOTR/Hobbit, but not too overt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cs typeface="Arial"/>
              </a:rPr>
              <a:t>Artwork can include elements related to fungi, epigenetic structure such as nucleosomes &amp; histones, the magical </a:t>
            </a:r>
            <a:r>
              <a:rPr lang="en-US" dirty="0" err="1" smtClean="0">
                <a:cs typeface="Arial"/>
              </a:rPr>
              <a:t>Athelas</a:t>
            </a:r>
            <a:r>
              <a:rPr lang="en-US" dirty="0" smtClean="0">
                <a:cs typeface="Arial"/>
              </a:rPr>
              <a:t> plant, some of the miscellaneous concepts shown in the end of the slide deck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500" dirty="0">
              <a:cs typeface="Arial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523043" y="6343624"/>
            <a:ext cx="1620957" cy="5016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515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ATHELAS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endParaRPr lang="en-US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50" y="832568"/>
            <a:ext cx="8557899" cy="42424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cs typeface="Arial"/>
              </a:rPr>
              <a:t>The LOGO used in the bottom right is what we have been using as a placeholder. </a:t>
            </a:r>
            <a:endParaRPr lang="en-US" dirty="0" smtClean="0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cs typeface="Arial"/>
              </a:rPr>
              <a:t>We </a:t>
            </a:r>
            <a:r>
              <a:rPr lang="en-US" dirty="0">
                <a:cs typeface="Arial"/>
              </a:rPr>
              <a:t>would like “</a:t>
            </a:r>
            <a:r>
              <a:rPr lang="en-US" dirty="0" err="1">
                <a:cs typeface="Arial"/>
              </a:rPr>
              <a:t>Athelas</a:t>
            </a:r>
            <a:r>
              <a:rPr lang="en-US" dirty="0">
                <a:cs typeface="Arial"/>
              </a:rPr>
              <a:t>” </a:t>
            </a:r>
            <a:r>
              <a:rPr lang="en-US" dirty="0" smtClean="0">
                <a:cs typeface="Arial"/>
              </a:rPr>
              <a:t>to be very clear but distinct &amp; “Therapeutics” to be a Sanserif font </a:t>
            </a:r>
            <a:endParaRPr lang="en-US" dirty="0"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500" dirty="0">
              <a:cs typeface="Arial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523043" y="6343624"/>
            <a:ext cx="1620957" cy="5016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515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ATHELAS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endParaRPr lang="en-US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846" y="2995126"/>
            <a:ext cx="8094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Some False Color Pictures of Various Fungi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304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dc.gov/fungal/diseases/aspergillosis/images/meningitis-aspergillus-fumigatus-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5" y="670573"/>
            <a:ext cx="4207620" cy="28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2" y="3685591"/>
            <a:ext cx="4437966" cy="293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81" y="670572"/>
            <a:ext cx="4069764" cy="2765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82" y="3750906"/>
            <a:ext cx="4287272" cy="28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2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" y="139958"/>
            <a:ext cx="4687210" cy="3112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0" y="3498980"/>
            <a:ext cx="4590447" cy="3295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44" y="251927"/>
            <a:ext cx="3724931" cy="2792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4" y="3424335"/>
            <a:ext cx="4164953" cy="31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" y="125964"/>
            <a:ext cx="3223726" cy="3223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625374"/>
              </a:clrFrom>
              <a:clrTo>
                <a:srgbClr val="62537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78" y="388838"/>
            <a:ext cx="4572000" cy="320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1" y="3444417"/>
            <a:ext cx="3279710" cy="3279710"/>
          </a:xfrm>
          <a:prstGeom prst="rect">
            <a:avLst/>
          </a:prstGeom>
        </p:spPr>
      </p:pic>
      <p:pic>
        <p:nvPicPr>
          <p:cNvPr id="5" name="Picture 10" descr="http://media.philly.com/images/publichealth_600_bacteria_121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3942184"/>
            <a:ext cx="3522881" cy="26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16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363</Words>
  <Application>Microsoft Office PowerPoint</Application>
  <PresentationFormat>On-screen Show (4:3)</PresentationFormat>
  <Paragraphs>54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Bradley Hand ITC</vt:lpstr>
      <vt:lpstr>Calibri</vt:lpstr>
      <vt:lpstr>Calibri Light</vt:lpstr>
      <vt:lpstr>Candara</vt:lpstr>
      <vt:lpstr>Office Theme</vt:lpstr>
      <vt:lpstr>PowerPoint Presentation</vt:lpstr>
      <vt:lpstr>Athelas Therapeutics, Inc. - Mission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************</vt:lpstr>
      <vt:lpstr>PowerPoint Presentation</vt:lpstr>
      <vt:lpstr>PowerPoint Presentation</vt:lpstr>
      <vt:lpstr>PowerPoint Presentation</vt:lpstr>
      <vt:lpstr>PowerPoint Presentation</vt:lpstr>
      <vt:lpstr>ATHELAS THERAPEUTICS</vt:lpstr>
      <vt:lpstr>ATHELAS THERAPEUTICS</vt:lpstr>
      <vt:lpstr>ATHELAS THERAPEUTICS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Bair</dc:creator>
  <cp:lastModifiedBy>Kenneth Bair</cp:lastModifiedBy>
  <cp:revision>35</cp:revision>
  <cp:lastPrinted>2016-04-29T00:52:41Z</cp:lastPrinted>
  <dcterms:created xsi:type="dcterms:W3CDTF">2016-04-17T14:16:24Z</dcterms:created>
  <dcterms:modified xsi:type="dcterms:W3CDTF">2016-05-09T19:54:51Z</dcterms:modified>
</cp:coreProperties>
</file>