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1293" r:id="rId2"/>
    <p:sldId id="1325" r:id="rId3"/>
    <p:sldId id="1479" r:id="rId4"/>
    <p:sldId id="1525" r:id="rId5"/>
    <p:sldId id="1493" r:id="rId6"/>
    <p:sldId id="1547" r:id="rId7"/>
    <p:sldId id="1549" r:id="rId8"/>
    <p:sldId id="1553" r:id="rId9"/>
    <p:sldId id="1554" r:id="rId10"/>
    <p:sldId id="1555" r:id="rId11"/>
    <p:sldId id="1556" r:id="rId12"/>
    <p:sldId id="1557" r:id="rId13"/>
    <p:sldId id="1552" r:id="rId14"/>
    <p:sldId id="1558" r:id="rId15"/>
    <p:sldId id="1546" r:id="rId16"/>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134">
          <p15:clr>
            <a:srgbClr val="A4A3A4"/>
          </p15:clr>
        </p15:guide>
        <p15:guide id="2" orient="horz" pos="508">
          <p15:clr>
            <a:srgbClr val="A4A3A4"/>
          </p15:clr>
        </p15:guide>
        <p15:guide id="3" pos="14254">
          <p15:clr>
            <a:srgbClr val="A4A3A4"/>
          </p15:clr>
        </p15:guide>
        <p15:guide id="4" pos="7680">
          <p15:clr>
            <a:srgbClr val="A4A3A4"/>
          </p15:clr>
        </p15:guide>
        <p15:guide id="5" pos="110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4218"/>
    <a:srgbClr val="C3282C"/>
    <a:srgbClr val="2750F0"/>
    <a:srgbClr val="19D3F0"/>
    <a:srgbClr val="FF9B00"/>
    <a:srgbClr val="328CCD"/>
    <a:srgbClr val="19B49B"/>
    <a:srgbClr val="00AAF0"/>
    <a:srgbClr val="F55055"/>
    <a:srgbClr val="F5AA1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57" autoAdjust="0"/>
    <p:restoredTop sz="93135" autoAdjust="0"/>
  </p:normalViewPr>
  <p:slideViewPr>
    <p:cSldViewPr snapToGrid="0" snapToObjects="1">
      <p:cViewPr>
        <p:scale>
          <a:sx n="48" d="100"/>
          <a:sy n="48" d="100"/>
        </p:scale>
        <p:origin x="2224" y="1216"/>
      </p:cViewPr>
      <p:guideLst>
        <p:guide orient="horz" pos="8134"/>
        <p:guide orient="horz" pos="508"/>
        <p:guide pos="14254"/>
        <p:guide pos="7680"/>
        <p:guide pos="1100"/>
      </p:guideLst>
    </p:cSldViewPr>
  </p:slideViewPr>
  <p:notesTextViewPr>
    <p:cViewPr>
      <p:scale>
        <a:sx n="100" d="100"/>
        <a:sy n="100" d="100"/>
      </p:scale>
      <p:origin x="0" y="0"/>
    </p:cViewPr>
  </p:notesTextViewPr>
  <p:sorterViewPr>
    <p:cViewPr>
      <p:scale>
        <a:sx n="80" d="100"/>
        <a:sy n="80" d="100"/>
      </p:scale>
      <p:origin x="0" y="0"/>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82F734-2FBB-46C3-90CA-CE543AE051D0}"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en-US"/>
        </a:p>
      </dgm:t>
    </dgm:pt>
    <dgm:pt modelId="{7AF4CCB0-91F6-49FA-87A8-9E2C7C93E3F7}">
      <dgm:prSet phldrT="[Text]"/>
      <dgm:spPr/>
      <dgm:t>
        <a:bodyPr/>
        <a:lstStyle/>
        <a:p>
          <a:r>
            <a:rPr lang="en-US" dirty="0"/>
            <a:t>Requisition &amp;</a:t>
          </a:r>
        </a:p>
        <a:p>
          <a:r>
            <a:rPr lang="en-US" dirty="0"/>
            <a:t>Approval</a:t>
          </a:r>
        </a:p>
      </dgm:t>
    </dgm:pt>
    <dgm:pt modelId="{C98616DF-D9AD-4686-83A2-4F2D5F58EA81}" type="parTrans" cxnId="{2916C50F-9B3D-48CE-B561-E30920CB31A6}">
      <dgm:prSet/>
      <dgm:spPr/>
      <dgm:t>
        <a:bodyPr/>
        <a:lstStyle/>
        <a:p>
          <a:endParaRPr lang="en-US"/>
        </a:p>
      </dgm:t>
    </dgm:pt>
    <dgm:pt modelId="{F66500D1-A54A-48EE-9AF1-D02F509EFFA6}" type="sibTrans" cxnId="{2916C50F-9B3D-48CE-B561-E30920CB31A6}">
      <dgm:prSet/>
      <dgm:spPr/>
      <dgm:t>
        <a:bodyPr/>
        <a:lstStyle/>
        <a:p>
          <a:endParaRPr lang="en-US"/>
        </a:p>
      </dgm:t>
    </dgm:pt>
    <dgm:pt modelId="{888A6BC4-37A7-41A5-A1EE-26F85D6F3358}">
      <dgm:prSet phldrT="[Text]"/>
      <dgm:spPr/>
      <dgm:t>
        <a:bodyPr/>
        <a:lstStyle/>
        <a:p>
          <a:r>
            <a:rPr lang="en-US" dirty="0"/>
            <a:t>Sourcing &amp; Screening</a:t>
          </a:r>
        </a:p>
      </dgm:t>
    </dgm:pt>
    <dgm:pt modelId="{64170F18-B01C-4A50-96B5-9B2BBE8B1879}" type="parTrans" cxnId="{26D18664-503C-4C1A-B0DC-B119D786C4E1}">
      <dgm:prSet/>
      <dgm:spPr/>
      <dgm:t>
        <a:bodyPr/>
        <a:lstStyle/>
        <a:p>
          <a:endParaRPr lang="en-US"/>
        </a:p>
      </dgm:t>
    </dgm:pt>
    <dgm:pt modelId="{99F935DB-7E4C-4035-B4AD-6F194B79CF27}" type="sibTrans" cxnId="{26D18664-503C-4C1A-B0DC-B119D786C4E1}">
      <dgm:prSet/>
      <dgm:spPr/>
      <dgm:t>
        <a:bodyPr/>
        <a:lstStyle/>
        <a:p>
          <a:endParaRPr lang="en-US"/>
        </a:p>
      </dgm:t>
    </dgm:pt>
    <dgm:pt modelId="{F5F39D5C-86FB-4834-87D1-EB0611664647}">
      <dgm:prSet phldrT="[Text]"/>
      <dgm:spPr/>
      <dgm:t>
        <a:bodyPr/>
        <a:lstStyle/>
        <a:p>
          <a:r>
            <a:rPr lang="en-US" dirty="0"/>
            <a:t>Selection &amp; On-Boarding</a:t>
          </a:r>
        </a:p>
      </dgm:t>
    </dgm:pt>
    <dgm:pt modelId="{D246D104-5378-402E-AC1D-92A78C34C656}" type="parTrans" cxnId="{52824BFB-8658-4B21-A72F-2A2F8DDC842A}">
      <dgm:prSet/>
      <dgm:spPr/>
      <dgm:t>
        <a:bodyPr/>
        <a:lstStyle/>
        <a:p>
          <a:endParaRPr lang="en-US"/>
        </a:p>
      </dgm:t>
    </dgm:pt>
    <dgm:pt modelId="{9DE7AA49-F16B-407B-91F0-C3E73C2A2DCF}" type="sibTrans" cxnId="{52824BFB-8658-4B21-A72F-2A2F8DDC842A}">
      <dgm:prSet/>
      <dgm:spPr/>
      <dgm:t>
        <a:bodyPr/>
        <a:lstStyle/>
        <a:p>
          <a:endParaRPr lang="en-US"/>
        </a:p>
      </dgm:t>
    </dgm:pt>
    <dgm:pt modelId="{BE23EBED-F998-4653-8754-050ACFC7B737}">
      <dgm:prSet phldrT="[Text]"/>
      <dgm:spPr/>
      <dgm:t>
        <a:bodyPr/>
        <a:lstStyle/>
        <a:p>
          <a:r>
            <a:rPr lang="en-US" dirty="0"/>
            <a:t>Time &amp; Expense</a:t>
          </a:r>
        </a:p>
      </dgm:t>
    </dgm:pt>
    <dgm:pt modelId="{3C79B3DE-C48D-4AEF-9E16-9A9B08AAFB36}" type="parTrans" cxnId="{0686DD31-0F83-4378-83C5-4E19AD9893B8}">
      <dgm:prSet/>
      <dgm:spPr/>
      <dgm:t>
        <a:bodyPr/>
        <a:lstStyle/>
        <a:p>
          <a:endParaRPr lang="en-US"/>
        </a:p>
      </dgm:t>
    </dgm:pt>
    <dgm:pt modelId="{FF3FCD58-AC5B-4321-A9ED-105BE42CA921}" type="sibTrans" cxnId="{0686DD31-0F83-4378-83C5-4E19AD9893B8}">
      <dgm:prSet/>
      <dgm:spPr/>
      <dgm:t>
        <a:bodyPr/>
        <a:lstStyle/>
        <a:p>
          <a:endParaRPr lang="en-US"/>
        </a:p>
      </dgm:t>
    </dgm:pt>
    <dgm:pt modelId="{8821F183-0931-4179-8607-A63A4E1D630B}">
      <dgm:prSet phldrT="[Text]"/>
      <dgm:spPr/>
      <dgm:t>
        <a:bodyPr/>
        <a:lstStyle/>
        <a:p>
          <a:r>
            <a:rPr lang="en-US" dirty="0"/>
            <a:t>Invoicing &amp; Payment</a:t>
          </a:r>
        </a:p>
      </dgm:t>
    </dgm:pt>
    <dgm:pt modelId="{A75DFC80-FAA7-4735-98F5-CC3F5AC1D2A0}" type="parTrans" cxnId="{A7939452-200F-4368-8523-B55D7D819981}">
      <dgm:prSet/>
      <dgm:spPr/>
      <dgm:t>
        <a:bodyPr/>
        <a:lstStyle/>
        <a:p>
          <a:endParaRPr lang="en-US"/>
        </a:p>
      </dgm:t>
    </dgm:pt>
    <dgm:pt modelId="{41D88722-692B-441D-B175-799567E16D0E}" type="sibTrans" cxnId="{A7939452-200F-4368-8523-B55D7D819981}">
      <dgm:prSet/>
      <dgm:spPr/>
      <dgm:t>
        <a:bodyPr/>
        <a:lstStyle/>
        <a:p>
          <a:endParaRPr lang="en-US"/>
        </a:p>
      </dgm:t>
    </dgm:pt>
    <dgm:pt modelId="{7F0D8632-21FE-4BE4-9CE9-2885EFFDDDB2}">
      <dgm:prSet phldrT="[Text]"/>
      <dgm:spPr/>
      <dgm:t>
        <a:bodyPr/>
        <a:lstStyle/>
        <a:p>
          <a:r>
            <a:rPr lang="en-US" dirty="0"/>
            <a:t>Reporting</a:t>
          </a:r>
        </a:p>
      </dgm:t>
    </dgm:pt>
    <dgm:pt modelId="{F5225243-F2C5-431B-9CCA-59446FE014CB}" type="parTrans" cxnId="{81840940-3153-42C0-A360-B94C719A33E5}">
      <dgm:prSet/>
      <dgm:spPr/>
      <dgm:t>
        <a:bodyPr/>
        <a:lstStyle/>
        <a:p>
          <a:endParaRPr lang="en-US"/>
        </a:p>
      </dgm:t>
    </dgm:pt>
    <dgm:pt modelId="{5CB429C0-E5AD-4ABA-96AC-A25B58F7B38E}" type="sibTrans" cxnId="{81840940-3153-42C0-A360-B94C719A33E5}">
      <dgm:prSet/>
      <dgm:spPr/>
      <dgm:t>
        <a:bodyPr/>
        <a:lstStyle/>
        <a:p>
          <a:endParaRPr lang="en-US"/>
        </a:p>
      </dgm:t>
    </dgm:pt>
    <dgm:pt modelId="{21C36534-6414-4304-BD54-6267BB4E5A75}">
      <dgm:prSet phldrT="[Text]"/>
      <dgm:spPr/>
      <dgm:t>
        <a:bodyPr/>
        <a:lstStyle/>
        <a:p>
          <a:r>
            <a:rPr lang="en-US" dirty="0"/>
            <a:t>Off-Boarding &amp; Quality Reviews</a:t>
          </a:r>
        </a:p>
      </dgm:t>
    </dgm:pt>
    <dgm:pt modelId="{9A6BCBF9-56BF-4CEC-8B55-94D4F1A0CF94}" type="parTrans" cxnId="{E0BF249C-CFA3-4F45-9C60-5ECB287A287E}">
      <dgm:prSet/>
      <dgm:spPr/>
      <dgm:t>
        <a:bodyPr/>
        <a:lstStyle/>
        <a:p>
          <a:endParaRPr lang="en-US"/>
        </a:p>
      </dgm:t>
    </dgm:pt>
    <dgm:pt modelId="{34825E3E-7359-4035-A652-E24EE6BB8AEC}" type="sibTrans" cxnId="{E0BF249C-CFA3-4F45-9C60-5ECB287A287E}">
      <dgm:prSet/>
      <dgm:spPr/>
      <dgm:t>
        <a:bodyPr/>
        <a:lstStyle/>
        <a:p>
          <a:endParaRPr lang="en-US"/>
        </a:p>
      </dgm:t>
    </dgm:pt>
    <dgm:pt modelId="{E2A503DE-919D-4F83-8A62-37EC358C470A}" type="pres">
      <dgm:prSet presAssocID="{CF82F734-2FBB-46C3-90CA-CE543AE051D0}" presName="Name0" presStyleCnt="0">
        <dgm:presLayoutVars>
          <dgm:dir/>
          <dgm:animLvl val="lvl"/>
          <dgm:resizeHandles val="exact"/>
        </dgm:presLayoutVars>
      </dgm:prSet>
      <dgm:spPr/>
      <dgm:t>
        <a:bodyPr/>
        <a:lstStyle/>
        <a:p>
          <a:endParaRPr lang="en-US"/>
        </a:p>
      </dgm:t>
    </dgm:pt>
    <dgm:pt modelId="{8B2FCF35-793A-4531-AC5B-937B780ACFE9}" type="pres">
      <dgm:prSet presAssocID="{7AF4CCB0-91F6-49FA-87A8-9E2C7C93E3F7}" presName="parTxOnly" presStyleLbl="node1" presStyleIdx="0" presStyleCnt="7">
        <dgm:presLayoutVars>
          <dgm:chMax val="0"/>
          <dgm:chPref val="0"/>
          <dgm:bulletEnabled val="1"/>
        </dgm:presLayoutVars>
      </dgm:prSet>
      <dgm:spPr/>
      <dgm:t>
        <a:bodyPr/>
        <a:lstStyle/>
        <a:p>
          <a:endParaRPr lang="en-US"/>
        </a:p>
      </dgm:t>
    </dgm:pt>
    <dgm:pt modelId="{71E8F427-6C57-4202-ACE8-26152210EF21}" type="pres">
      <dgm:prSet presAssocID="{F66500D1-A54A-48EE-9AF1-D02F509EFFA6}" presName="parTxOnlySpace" presStyleCnt="0"/>
      <dgm:spPr/>
    </dgm:pt>
    <dgm:pt modelId="{84723D09-00CA-44C0-8DDF-1EDC412D9ACB}" type="pres">
      <dgm:prSet presAssocID="{888A6BC4-37A7-41A5-A1EE-26F85D6F3358}" presName="parTxOnly" presStyleLbl="node1" presStyleIdx="1" presStyleCnt="7">
        <dgm:presLayoutVars>
          <dgm:chMax val="0"/>
          <dgm:chPref val="0"/>
          <dgm:bulletEnabled val="1"/>
        </dgm:presLayoutVars>
      </dgm:prSet>
      <dgm:spPr/>
      <dgm:t>
        <a:bodyPr/>
        <a:lstStyle/>
        <a:p>
          <a:endParaRPr lang="en-US"/>
        </a:p>
      </dgm:t>
    </dgm:pt>
    <dgm:pt modelId="{10E0EDDF-7474-42DB-96EE-F6C9BD860D46}" type="pres">
      <dgm:prSet presAssocID="{99F935DB-7E4C-4035-B4AD-6F194B79CF27}" presName="parTxOnlySpace" presStyleCnt="0"/>
      <dgm:spPr/>
    </dgm:pt>
    <dgm:pt modelId="{71486B11-C214-45BF-A3DA-06523DD7613D}" type="pres">
      <dgm:prSet presAssocID="{F5F39D5C-86FB-4834-87D1-EB0611664647}" presName="parTxOnly" presStyleLbl="node1" presStyleIdx="2" presStyleCnt="7">
        <dgm:presLayoutVars>
          <dgm:chMax val="0"/>
          <dgm:chPref val="0"/>
          <dgm:bulletEnabled val="1"/>
        </dgm:presLayoutVars>
      </dgm:prSet>
      <dgm:spPr/>
      <dgm:t>
        <a:bodyPr/>
        <a:lstStyle/>
        <a:p>
          <a:endParaRPr lang="en-US"/>
        </a:p>
      </dgm:t>
    </dgm:pt>
    <dgm:pt modelId="{B45637BA-10B1-4B10-9468-BBB881D5EDD4}" type="pres">
      <dgm:prSet presAssocID="{9DE7AA49-F16B-407B-91F0-C3E73C2A2DCF}" presName="parTxOnlySpace" presStyleCnt="0"/>
      <dgm:spPr/>
    </dgm:pt>
    <dgm:pt modelId="{1E2D1DF4-BBD2-4A27-9B94-E80160042CBD}" type="pres">
      <dgm:prSet presAssocID="{BE23EBED-F998-4653-8754-050ACFC7B737}" presName="parTxOnly" presStyleLbl="node1" presStyleIdx="3" presStyleCnt="7">
        <dgm:presLayoutVars>
          <dgm:chMax val="0"/>
          <dgm:chPref val="0"/>
          <dgm:bulletEnabled val="1"/>
        </dgm:presLayoutVars>
      </dgm:prSet>
      <dgm:spPr/>
      <dgm:t>
        <a:bodyPr/>
        <a:lstStyle/>
        <a:p>
          <a:endParaRPr lang="en-US"/>
        </a:p>
      </dgm:t>
    </dgm:pt>
    <dgm:pt modelId="{25794673-3709-44D5-83FF-891E3578AC2A}" type="pres">
      <dgm:prSet presAssocID="{FF3FCD58-AC5B-4321-A9ED-105BE42CA921}" presName="parTxOnlySpace" presStyleCnt="0"/>
      <dgm:spPr/>
    </dgm:pt>
    <dgm:pt modelId="{259AE2C9-D9A2-43A3-A8FD-2F02F419C944}" type="pres">
      <dgm:prSet presAssocID="{8821F183-0931-4179-8607-A63A4E1D630B}" presName="parTxOnly" presStyleLbl="node1" presStyleIdx="4" presStyleCnt="7">
        <dgm:presLayoutVars>
          <dgm:chMax val="0"/>
          <dgm:chPref val="0"/>
          <dgm:bulletEnabled val="1"/>
        </dgm:presLayoutVars>
      </dgm:prSet>
      <dgm:spPr/>
      <dgm:t>
        <a:bodyPr/>
        <a:lstStyle/>
        <a:p>
          <a:endParaRPr lang="en-US"/>
        </a:p>
      </dgm:t>
    </dgm:pt>
    <dgm:pt modelId="{24E6A22F-C05D-4AB8-BC89-85AC98394EE7}" type="pres">
      <dgm:prSet presAssocID="{41D88722-692B-441D-B175-799567E16D0E}" presName="parTxOnlySpace" presStyleCnt="0"/>
      <dgm:spPr/>
    </dgm:pt>
    <dgm:pt modelId="{3C558BB1-300D-4FF6-A54C-1039062AF174}" type="pres">
      <dgm:prSet presAssocID="{7F0D8632-21FE-4BE4-9CE9-2885EFFDDDB2}" presName="parTxOnly" presStyleLbl="node1" presStyleIdx="5" presStyleCnt="7">
        <dgm:presLayoutVars>
          <dgm:chMax val="0"/>
          <dgm:chPref val="0"/>
          <dgm:bulletEnabled val="1"/>
        </dgm:presLayoutVars>
      </dgm:prSet>
      <dgm:spPr/>
      <dgm:t>
        <a:bodyPr/>
        <a:lstStyle/>
        <a:p>
          <a:endParaRPr lang="en-US"/>
        </a:p>
      </dgm:t>
    </dgm:pt>
    <dgm:pt modelId="{CDA770A3-2351-4A63-A999-A147EA424AE3}" type="pres">
      <dgm:prSet presAssocID="{5CB429C0-E5AD-4ABA-96AC-A25B58F7B38E}" presName="parTxOnlySpace" presStyleCnt="0"/>
      <dgm:spPr/>
    </dgm:pt>
    <dgm:pt modelId="{EB94FF96-8BCB-4E2D-9BEE-FA4833957151}" type="pres">
      <dgm:prSet presAssocID="{21C36534-6414-4304-BD54-6267BB4E5A75}" presName="parTxOnly" presStyleLbl="node1" presStyleIdx="6" presStyleCnt="7">
        <dgm:presLayoutVars>
          <dgm:chMax val="0"/>
          <dgm:chPref val="0"/>
          <dgm:bulletEnabled val="1"/>
        </dgm:presLayoutVars>
      </dgm:prSet>
      <dgm:spPr/>
      <dgm:t>
        <a:bodyPr/>
        <a:lstStyle/>
        <a:p>
          <a:endParaRPr lang="en-US"/>
        </a:p>
      </dgm:t>
    </dgm:pt>
  </dgm:ptLst>
  <dgm:cxnLst>
    <dgm:cxn modelId="{E0BF249C-CFA3-4F45-9C60-5ECB287A287E}" srcId="{CF82F734-2FBB-46C3-90CA-CE543AE051D0}" destId="{21C36534-6414-4304-BD54-6267BB4E5A75}" srcOrd="6" destOrd="0" parTransId="{9A6BCBF9-56BF-4CEC-8B55-94D4F1A0CF94}" sibTransId="{34825E3E-7359-4035-A652-E24EE6BB8AEC}"/>
    <dgm:cxn modelId="{20DB159D-4874-9E42-9204-25E65409519F}" type="presOf" srcId="{21C36534-6414-4304-BD54-6267BB4E5A75}" destId="{EB94FF96-8BCB-4E2D-9BEE-FA4833957151}" srcOrd="0" destOrd="0" presId="urn:microsoft.com/office/officeart/2005/8/layout/chevron1"/>
    <dgm:cxn modelId="{1EAEF178-60FD-4440-935F-5719C613260B}" type="presOf" srcId="{888A6BC4-37A7-41A5-A1EE-26F85D6F3358}" destId="{84723D09-00CA-44C0-8DDF-1EDC412D9ACB}" srcOrd="0" destOrd="0" presId="urn:microsoft.com/office/officeart/2005/8/layout/chevron1"/>
    <dgm:cxn modelId="{52824BFB-8658-4B21-A72F-2A2F8DDC842A}" srcId="{CF82F734-2FBB-46C3-90CA-CE543AE051D0}" destId="{F5F39D5C-86FB-4834-87D1-EB0611664647}" srcOrd="2" destOrd="0" parTransId="{D246D104-5378-402E-AC1D-92A78C34C656}" sibTransId="{9DE7AA49-F16B-407B-91F0-C3E73C2A2DCF}"/>
    <dgm:cxn modelId="{0686DD31-0F83-4378-83C5-4E19AD9893B8}" srcId="{CF82F734-2FBB-46C3-90CA-CE543AE051D0}" destId="{BE23EBED-F998-4653-8754-050ACFC7B737}" srcOrd="3" destOrd="0" parTransId="{3C79B3DE-C48D-4AEF-9E16-9A9B08AAFB36}" sibTransId="{FF3FCD58-AC5B-4321-A9ED-105BE42CA921}"/>
    <dgm:cxn modelId="{912610EA-78BE-1449-8664-3B80B422E6DC}" type="presOf" srcId="{CF82F734-2FBB-46C3-90CA-CE543AE051D0}" destId="{E2A503DE-919D-4F83-8A62-37EC358C470A}" srcOrd="0" destOrd="0" presId="urn:microsoft.com/office/officeart/2005/8/layout/chevron1"/>
    <dgm:cxn modelId="{6F81992E-2617-0741-9099-C5C46EF50486}" type="presOf" srcId="{F5F39D5C-86FB-4834-87D1-EB0611664647}" destId="{71486B11-C214-45BF-A3DA-06523DD7613D}" srcOrd="0" destOrd="0" presId="urn:microsoft.com/office/officeart/2005/8/layout/chevron1"/>
    <dgm:cxn modelId="{81840940-3153-42C0-A360-B94C719A33E5}" srcId="{CF82F734-2FBB-46C3-90CA-CE543AE051D0}" destId="{7F0D8632-21FE-4BE4-9CE9-2885EFFDDDB2}" srcOrd="5" destOrd="0" parTransId="{F5225243-F2C5-431B-9CCA-59446FE014CB}" sibTransId="{5CB429C0-E5AD-4ABA-96AC-A25B58F7B38E}"/>
    <dgm:cxn modelId="{26D18664-503C-4C1A-B0DC-B119D786C4E1}" srcId="{CF82F734-2FBB-46C3-90CA-CE543AE051D0}" destId="{888A6BC4-37A7-41A5-A1EE-26F85D6F3358}" srcOrd="1" destOrd="0" parTransId="{64170F18-B01C-4A50-96B5-9B2BBE8B1879}" sibTransId="{99F935DB-7E4C-4035-B4AD-6F194B79CF27}"/>
    <dgm:cxn modelId="{9C03D9E6-31D9-6843-BDEE-9820CC9F51EC}" type="presOf" srcId="{8821F183-0931-4179-8607-A63A4E1D630B}" destId="{259AE2C9-D9A2-43A3-A8FD-2F02F419C944}" srcOrd="0" destOrd="0" presId="urn:microsoft.com/office/officeart/2005/8/layout/chevron1"/>
    <dgm:cxn modelId="{8E67CE01-4E2D-B349-B7A1-31268F8E9A51}" type="presOf" srcId="{BE23EBED-F998-4653-8754-050ACFC7B737}" destId="{1E2D1DF4-BBD2-4A27-9B94-E80160042CBD}" srcOrd="0" destOrd="0" presId="urn:microsoft.com/office/officeart/2005/8/layout/chevron1"/>
    <dgm:cxn modelId="{2916C50F-9B3D-48CE-B561-E30920CB31A6}" srcId="{CF82F734-2FBB-46C3-90CA-CE543AE051D0}" destId="{7AF4CCB0-91F6-49FA-87A8-9E2C7C93E3F7}" srcOrd="0" destOrd="0" parTransId="{C98616DF-D9AD-4686-83A2-4F2D5F58EA81}" sibTransId="{F66500D1-A54A-48EE-9AF1-D02F509EFFA6}"/>
    <dgm:cxn modelId="{A7939452-200F-4368-8523-B55D7D819981}" srcId="{CF82F734-2FBB-46C3-90CA-CE543AE051D0}" destId="{8821F183-0931-4179-8607-A63A4E1D630B}" srcOrd="4" destOrd="0" parTransId="{A75DFC80-FAA7-4735-98F5-CC3F5AC1D2A0}" sibTransId="{41D88722-692B-441D-B175-799567E16D0E}"/>
    <dgm:cxn modelId="{AC006BCF-E913-154E-9485-DFDEC17ECE53}" type="presOf" srcId="{7AF4CCB0-91F6-49FA-87A8-9E2C7C93E3F7}" destId="{8B2FCF35-793A-4531-AC5B-937B780ACFE9}" srcOrd="0" destOrd="0" presId="urn:microsoft.com/office/officeart/2005/8/layout/chevron1"/>
    <dgm:cxn modelId="{330CC160-09AE-7445-95A1-23CE48A1AB7C}" type="presOf" srcId="{7F0D8632-21FE-4BE4-9CE9-2885EFFDDDB2}" destId="{3C558BB1-300D-4FF6-A54C-1039062AF174}" srcOrd="0" destOrd="0" presId="urn:microsoft.com/office/officeart/2005/8/layout/chevron1"/>
    <dgm:cxn modelId="{1B01525F-7A96-AE4A-AB37-E7FC2A2715BD}" type="presParOf" srcId="{E2A503DE-919D-4F83-8A62-37EC358C470A}" destId="{8B2FCF35-793A-4531-AC5B-937B780ACFE9}" srcOrd="0" destOrd="0" presId="urn:microsoft.com/office/officeart/2005/8/layout/chevron1"/>
    <dgm:cxn modelId="{413BE4E8-F0C8-9B49-AFAC-4D67E30E8336}" type="presParOf" srcId="{E2A503DE-919D-4F83-8A62-37EC358C470A}" destId="{71E8F427-6C57-4202-ACE8-26152210EF21}" srcOrd="1" destOrd="0" presId="urn:microsoft.com/office/officeart/2005/8/layout/chevron1"/>
    <dgm:cxn modelId="{527D55F9-A815-C647-8FB5-6DEED33A147C}" type="presParOf" srcId="{E2A503DE-919D-4F83-8A62-37EC358C470A}" destId="{84723D09-00CA-44C0-8DDF-1EDC412D9ACB}" srcOrd="2" destOrd="0" presId="urn:microsoft.com/office/officeart/2005/8/layout/chevron1"/>
    <dgm:cxn modelId="{64D75136-AF8F-BB4F-86FA-2629F2033B21}" type="presParOf" srcId="{E2A503DE-919D-4F83-8A62-37EC358C470A}" destId="{10E0EDDF-7474-42DB-96EE-F6C9BD860D46}" srcOrd="3" destOrd="0" presId="urn:microsoft.com/office/officeart/2005/8/layout/chevron1"/>
    <dgm:cxn modelId="{3472807C-37B2-5048-BB4C-55DA79C02B49}" type="presParOf" srcId="{E2A503DE-919D-4F83-8A62-37EC358C470A}" destId="{71486B11-C214-45BF-A3DA-06523DD7613D}" srcOrd="4" destOrd="0" presId="urn:microsoft.com/office/officeart/2005/8/layout/chevron1"/>
    <dgm:cxn modelId="{21EA624B-5114-5A48-8895-B88D63279712}" type="presParOf" srcId="{E2A503DE-919D-4F83-8A62-37EC358C470A}" destId="{B45637BA-10B1-4B10-9468-BBB881D5EDD4}" srcOrd="5" destOrd="0" presId="urn:microsoft.com/office/officeart/2005/8/layout/chevron1"/>
    <dgm:cxn modelId="{A5CE954A-BFEA-104C-983F-A1B0B3896843}" type="presParOf" srcId="{E2A503DE-919D-4F83-8A62-37EC358C470A}" destId="{1E2D1DF4-BBD2-4A27-9B94-E80160042CBD}" srcOrd="6" destOrd="0" presId="urn:microsoft.com/office/officeart/2005/8/layout/chevron1"/>
    <dgm:cxn modelId="{6A666361-63C5-1C40-842F-3620608750A6}" type="presParOf" srcId="{E2A503DE-919D-4F83-8A62-37EC358C470A}" destId="{25794673-3709-44D5-83FF-891E3578AC2A}" srcOrd="7" destOrd="0" presId="urn:microsoft.com/office/officeart/2005/8/layout/chevron1"/>
    <dgm:cxn modelId="{26A92665-6E3E-B64D-8EB1-1959452050D9}" type="presParOf" srcId="{E2A503DE-919D-4F83-8A62-37EC358C470A}" destId="{259AE2C9-D9A2-43A3-A8FD-2F02F419C944}" srcOrd="8" destOrd="0" presId="urn:microsoft.com/office/officeart/2005/8/layout/chevron1"/>
    <dgm:cxn modelId="{521FCA0D-D9F1-4B47-836E-D3717128C802}" type="presParOf" srcId="{E2A503DE-919D-4F83-8A62-37EC358C470A}" destId="{24E6A22F-C05D-4AB8-BC89-85AC98394EE7}" srcOrd="9" destOrd="0" presId="urn:microsoft.com/office/officeart/2005/8/layout/chevron1"/>
    <dgm:cxn modelId="{310DA957-1F94-8940-86BE-F471C19A49F8}" type="presParOf" srcId="{E2A503DE-919D-4F83-8A62-37EC358C470A}" destId="{3C558BB1-300D-4FF6-A54C-1039062AF174}" srcOrd="10" destOrd="0" presId="urn:microsoft.com/office/officeart/2005/8/layout/chevron1"/>
    <dgm:cxn modelId="{C7549648-BC19-DB41-AAD9-4DDF9A8F4D79}" type="presParOf" srcId="{E2A503DE-919D-4F83-8A62-37EC358C470A}" destId="{CDA770A3-2351-4A63-A999-A147EA424AE3}" srcOrd="11" destOrd="0" presId="urn:microsoft.com/office/officeart/2005/8/layout/chevron1"/>
    <dgm:cxn modelId="{63914560-9A37-9C47-903B-7040FDBD4615}" type="presParOf" srcId="{E2A503DE-919D-4F83-8A62-37EC358C470A}" destId="{EB94FF96-8BCB-4E2D-9BEE-FA4833957151}"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2FCF35-793A-4531-AC5B-937B780ACFE9}">
      <dsp:nvSpPr>
        <dsp:cNvPr id="0" name=""/>
        <dsp:cNvSpPr/>
      </dsp:nvSpPr>
      <dsp:spPr>
        <a:xfrm>
          <a:off x="0" y="1408190"/>
          <a:ext cx="3376235" cy="13504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a:t>Requisition &amp;</a:t>
          </a:r>
        </a:p>
        <a:p>
          <a:pPr lvl="0" algn="ctr" defTabSz="1200150">
            <a:lnSpc>
              <a:spcPct val="90000"/>
            </a:lnSpc>
            <a:spcBef>
              <a:spcPct val="0"/>
            </a:spcBef>
            <a:spcAft>
              <a:spcPct val="35000"/>
            </a:spcAft>
          </a:pPr>
          <a:r>
            <a:rPr lang="en-US" sz="2700" kern="1200" dirty="0"/>
            <a:t>Approval</a:t>
          </a:r>
        </a:p>
      </dsp:txBody>
      <dsp:txXfrm>
        <a:off x="675247" y="1408190"/>
        <a:ext cx="2025741" cy="1350494"/>
      </dsp:txXfrm>
    </dsp:sp>
    <dsp:sp modelId="{84723D09-00CA-44C0-8DDF-1EDC412D9ACB}">
      <dsp:nvSpPr>
        <dsp:cNvPr id="0" name=""/>
        <dsp:cNvSpPr/>
      </dsp:nvSpPr>
      <dsp:spPr>
        <a:xfrm>
          <a:off x="3038612" y="1408190"/>
          <a:ext cx="3376235" cy="13504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a:t>Sourcing &amp; Screening</a:t>
          </a:r>
        </a:p>
      </dsp:txBody>
      <dsp:txXfrm>
        <a:off x="3713859" y="1408190"/>
        <a:ext cx="2025741" cy="1350494"/>
      </dsp:txXfrm>
    </dsp:sp>
    <dsp:sp modelId="{71486B11-C214-45BF-A3DA-06523DD7613D}">
      <dsp:nvSpPr>
        <dsp:cNvPr id="0" name=""/>
        <dsp:cNvSpPr/>
      </dsp:nvSpPr>
      <dsp:spPr>
        <a:xfrm>
          <a:off x="6077224" y="1408190"/>
          <a:ext cx="3376235" cy="13504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a:t>Selection &amp; On-Boarding</a:t>
          </a:r>
        </a:p>
      </dsp:txBody>
      <dsp:txXfrm>
        <a:off x="6752471" y="1408190"/>
        <a:ext cx="2025741" cy="1350494"/>
      </dsp:txXfrm>
    </dsp:sp>
    <dsp:sp modelId="{1E2D1DF4-BBD2-4A27-9B94-E80160042CBD}">
      <dsp:nvSpPr>
        <dsp:cNvPr id="0" name=""/>
        <dsp:cNvSpPr/>
      </dsp:nvSpPr>
      <dsp:spPr>
        <a:xfrm>
          <a:off x="9115836" y="1408190"/>
          <a:ext cx="3376235" cy="13504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a:t>Time &amp; Expense</a:t>
          </a:r>
        </a:p>
      </dsp:txBody>
      <dsp:txXfrm>
        <a:off x="9791083" y="1408190"/>
        <a:ext cx="2025741" cy="1350494"/>
      </dsp:txXfrm>
    </dsp:sp>
    <dsp:sp modelId="{259AE2C9-D9A2-43A3-A8FD-2F02F419C944}">
      <dsp:nvSpPr>
        <dsp:cNvPr id="0" name=""/>
        <dsp:cNvSpPr/>
      </dsp:nvSpPr>
      <dsp:spPr>
        <a:xfrm>
          <a:off x="12154448" y="1408190"/>
          <a:ext cx="3376235" cy="13504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a:t>Invoicing &amp; Payment</a:t>
          </a:r>
        </a:p>
      </dsp:txBody>
      <dsp:txXfrm>
        <a:off x="12829695" y="1408190"/>
        <a:ext cx="2025741" cy="1350494"/>
      </dsp:txXfrm>
    </dsp:sp>
    <dsp:sp modelId="{3C558BB1-300D-4FF6-A54C-1039062AF174}">
      <dsp:nvSpPr>
        <dsp:cNvPr id="0" name=""/>
        <dsp:cNvSpPr/>
      </dsp:nvSpPr>
      <dsp:spPr>
        <a:xfrm>
          <a:off x="15193061" y="1408190"/>
          <a:ext cx="3376235" cy="13504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a:t>Reporting</a:t>
          </a:r>
        </a:p>
      </dsp:txBody>
      <dsp:txXfrm>
        <a:off x="15868308" y="1408190"/>
        <a:ext cx="2025741" cy="1350494"/>
      </dsp:txXfrm>
    </dsp:sp>
    <dsp:sp modelId="{EB94FF96-8BCB-4E2D-9BEE-FA4833957151}">
      <dsp:nvSpPr>
        <dsp:cNvPr id="0" name=""/>
        <dsp:cNvSpPr/>
      </dsp:nvSpPr>
      <dsp:spPr>
        <a:xfrm>
          <a:off x="18231673" y="1408190"/>
          <a:ext cx="3376235" cy="13504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8014" tIns="36005" rIns="36005" bIns="36005" numCol="1" spcCol="1270" anchor="ctr" anchorCtr="0">
          <a:noAutofit/>
        </a:bodyPr>
        <a:lstStyle/>
        <a:p>
          <a:pPr lvl="0" algn="ctr" defTabSz="1200150">
            <a:lnSpc>
              <a:spcPct val="90000"/>
            </a:lnSpc>
            <a:spcBef>
              <a:spcPct val="0"/>
            </a:spcBef>
            <a:spcAft>
              <a:spcPct val="35000"/>
            </a:spcAft>
          </a:pPr>
          <a:r>
            <a:rPr lang="en-US" sz="2700" kern="1200" dirty="0"/>
            <a:t>Off-Boarding &amp; Quality Reviews</a:t>
          </a:r>
        </a:p>
      </dsp:txBody>
      <dsp:txXfrm>
        <a:off x="18906920" y="1408190"/>
        <a:ext cx="2025741" cy="135049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Light"/>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Calibri Light"/>
              </a:defRPr>
            </a:lvl1pPr>
          </a:lstStyle>
          <a:p>
            <a:fld id="{EFC10EE1-B198-C942-8235-326C972CBB30}" type="datetimeFigureOut">
              <a:rPr lang="en-US" smtClean="0"/>
              <a:pPr/>
              <a:t>4/19/16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Light"/>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Calibri Light"/>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kern="1200">
        <a:solidFill>
          <a:schemeClr val="tx1"/>
        </a:solidFill>
        <a:latin typeface="Calibri Light"/>
        <a:ea typeface="+mn-ea"/>
        <a:cs typeface="+mn-cs"/>
      </a:defRPr>
    </a:lvl1pPr>
    <a:lvl2pPr marL="914217" algn="l" defTabSz="914217" rtl="0" eaLnBrk="1" latinLnBrk="0" hangingPunct="1">
      <a:defRPr sz="2400" kern="1200">
        <a:solidFill>
          <a:schemeClr val="tx1"/>
        </a:solidFill>
        <a:latin typeface="Calibri Light"/>
        <a:ea typeface="+mn-ea"/>
        <a:cs typeface="+mn-cs"/>
      </a:defRPr>
    </a:lvl2pPr>
    <a:lvl3pPr marL="1828434" algn="l" defTabSz="914217" rtl="0" eaLnBrk="1" latinLnBrk="0" hangingPunct="1">
      <a:defRPr sz="2400" kern="1200">
        <a:solidFill>
          <a:schemeClr val="tx1"/>
        </a:solidFill>
        <a:latin typeface="Calibri Light"/>
        <a:ea typeface="+mn-ea"/>
        <a:cs typeface="+mn-cs"/>
      </a:defRPr>
    </a:lvl3pPr>
    <a:lvl4pPr marL="2742651" algn="l" defTabSz="914217" rtl="0" eaLnBrk="1" latinLnBrk="0" hangingPunct="1">
      <a:defRPr sz="2400" kern="1200">
        <a:solidFill>
          <a:schemeClr val="tx1"/>
        </a:solidFill>
        <a:latin typeface="Calibri Light"/>
        <a:ea typeface="+mn-ea"/>
        <a:cs typeface="+mn-cs"/>
      </a:defRPr>
    </a:lvl4pPr>
    <a:lvl5pPr marL="3656868" algn="l" defTabSz="914217" rtl="0" eaLnBrk="1" latinLnBrk="0" hangingPunct="1">
      <a:defRPr sz="2400" kern="1200">
        <a:solidFill>
          <a:schemeClr val="tx1"/>
        </a:solidFill>
        <a:latin typeface="Calibri Light"/>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Drag</a:t>
            </a:r>
            <a:r>
              <a:rPr lang="en-US" baseline="0" dirty="0"/>
              <a:t> your picture on the slide </a:t>
            </a:r>
          </a:p>
          <a:p>
            <a:r>
              <a:rPr lang="en-US" baseline="0" dirty="0"/>
              <a:t>2.- </a:t>
            </a:r>
            <a:r>
              <a:rPr lang="en-US" dirty="0"/>
              <a:t>Send to back the layer to write your title</a:t>
            </a:r>
          </a:p>
        </p:txBody>
      </p:sp>
      <p:sp>
        <p:nvSpPr>
          <p:cNvPr id="4" name="Slide Number Placeholder 3"/>
          <p:cNvSpPr>
            <a:spLocks noGrp="1"/>
          </p:cNvSpPr>
          <p:nvPr>
            <p:ph type="sldNum" sz="quarter" idx="10"/>
          </p:nvPr>
        </p:nvSpPr>
        <p:spPr/>
        <p:txBody>
          <a:bodyPr/>
          <a:lstStyle/>
          <a:p>
            <a:fld id="{45C73934-D492-4443-9427-018DE5D6DDA5}" type="slidenum">
              <a:rPr lang="en-US" smtClean="0"/>
              <a:t>1</a:t>
            </a:fld>
            <a:endParaRPr lang="en-US" dirty="0"/>
          </a:p>
        </p:txBody>
      </p:sp>
    </p:spTree>
    <p:extLst>
      <p:ext uri="{BB962C8B-B14F-4D97-AF65-F5344CB8AC3E}">
        <p14:creationId xmlns:p14="http://schemas.microsoft.com/office/powerpoint/2010/main" val="3718370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a:t>
            </a:fld>
            <a:endParaRPr lang="en-US" dirty="0"/>
          </a:p>
        </p:txBody>
      </p:sp>
    </p:spTree>
    <p:extLst>
      <p:ext uri="{BB962C8B-B14F-4D97-AF65-F5344CB8AC3E}">
        <p14:creationId xmlns:p14="http://schemas.microsoft.com/office/powerpoint/2010/main" val="656174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dirty="0"/>
          </a:p>
        </p:txBody>
      </p:sp>
    </p:spTree>
    <p:extLst>
      <p:ext uri="{BB962C8B-B14F-4D97-AF65-F5344CB8AC3E}">
        <p14:creationId xmlns:p14="http://schemas.microsoft.com/office/powerpoint/2010/main" val="9718238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dirty="0"/>
          </a:p>
        </p:txBody>
      </p:sp>
    </p:spTree>
    <p:extLst>
      <p:ext uri="{BB962C8B-B14F-4D97-AF65-F5344CB8AC3E}">
        <p14:creationId xmlns:p14="http://schemas.microsoft.com/office/powerpoint/2010/main" val="1386032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9</a:t>
            </a:fld>
            <a:endParaRPr lang="en-US" dirty="0"/>
          </a:p>
        </p:txBody>
      </p:sp>
    </p:spTree>
    <p:extLst>
      <p:ext uri="{BB962C8B-B14F-4D97-AF65-F5344CB8AC3E}">
        <p14:creationId xmlns:p14="http://schemas.microsoft.com/office/powerpoint/2010/main" val="1518897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10</a:t>
            </a:fld>
            <a:endParaRPr lang="en-US" dirty="0"/>
          </a:p>
        </p:txBody>
      </p:sp>
    </p:spTree>
    <p:extLst>
      <p:ext uri="{BB962C8B-B14F-4D97-AF65-F5344CB8AC3E}">
        <p14:creationId xmlns:p14="http://schemas.microsoft.com/office/powerpoint/2010/main" val="1576177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11</a:t>
            </a:fld>
            <a:endParaRPr lang="en-US" dirty="0"/>
          </a:p>
        </p:txBody>
      </p:sp>
    </p:spTree>
    <p:extLst>
      <p:ext uri="{BB962C8B-B14F-4D97-AF65-F5344CB8AC3E}">
        <p14:creationId xmlns:p14="http://schemas.microsoft.com/office/powerpoint/2010/main" val="1516292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13</a:t>
            </a:fld>
            <a:endParaRPr lang="en-US" dirty="0"/>
          </a:p>
        </p:txBody>
      </p:sp>
    </p:spTree>
    <p:extLst>
      <p:ext uri="{BB962C8B-B14F-4D97-AF65-F5344CB8AC3E}">
        <p14:creationId xmlns:p14="http://schemas.microsoft.com/office/powerpoint/2010/main" val="28554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14</a:t>
            </a:fld>
            <a:endParaRPr lang="en-US" dirty="0"/>
          </a:p>
        </p:txBody>
      </p:sp>
    </p:spTree>
    <p:extLst>
      <p:ext uri="{BB962C8B-B14F-4D97-AF65-F5344CB8AC3E}">
        <p14:creationId xmlns:p14="http://schemas.microsoft.com/office/powerpoint/2010/main" val="1095531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973651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et The Squad 2">
    <p:spTree>
      <p:nvGrpSpPr>
        <p:cNvPr id="1" name=""/>
        <p:cNvGrpSpPr/>
        <p:nvPr/>
      </p:nvGrpSpPr>
      <p:grpSpPr>
        <a:xfrm>
          <a:off x="0" y="0"/>
          <a:ext cx="0" cy="0"/>
          <a:chOff x="0" y="0"/>
          <a:chExt cx="0" cy="0"/>
        </a:xfrm>
      </p:grpSpPr>
      <p:sp>
        <p:nvSpPr>
          <p:cNvPr id="11" name="Picture Placeholder 13"/>
          <p:cNvSpPr>
            <a:spLocks noGrp="1"/>
          </p:cNvSpPr>
          <p:nvPr>
            <p:ph type="pic" sz="quarter" idx="21"/>
          </p:nvPr>
        </p:nvSpPr>
        <p:spPr>
          <a:xfrm>
            <a:off x="18445731" y="3933866"/>
            <a:ext cx="3405721"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16" name="Picture Placeholder 13"/>
          <p:cNvSpPr>
            <a:spLocks noGrp="1"/>
          </p:cNvSpPr>
          <p:nvPr>
            <p:ph type="pic" sz="quarter" idx="22"/>
          </p:nvPr>
        </p:nvSpPr>
        <p:spPr>
          <a:xfrm>
            <a:off x="10491595" y="3933866"/>
            <a:ext cx="3405721"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2" name="Picture Placeholder 13"/>
          <p:cNvSpPr>
            <a:spLocks noGrp="1"/>
          </p:cNvSpPr>
          <p:nvPr>
            <p:ph type="pic" sz="quarter" idx="23"/>
          </p:nvPr>
        </p:nvSpPr>
        <p:spPr>
          <a:xfrm>
            <a:off x="6503387" y="3933866"/>
            <a:ext cx="3405721"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5" name="Picture Placeholder 13"/>
          <p:cNvSpPr>
            <a:spLocks noGrp="1"/>
          </p:cNvSpPr>
          <p:nvPr>
            <p:ph type="pic" sz="quarter" idx="24"/>
          </p:nvPr>
        </p:nvSpPr>
        <p:spPr>
          <a:xfrm>
            <a:off x="2537459" y="3933866"/>
            <a:ext cx="3405721"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
        <p:nvSpPr>
          <p:cNvPr id="28" name="Picture Placeholder 13"/>
          <p:cNvSpPr>
            <a:spLocks noGrp="1"/>
          </p:cNvSpPr>
          <p:nvPr>
            <p:ph type="pic" sz="quarter" idx="25"/>
          </p:nvPr>
        </p:nvSpPr>
        <p:spPr>
          <a:xfrm>
            <a:off x="14457523" y="3933866"/>
            <a:ext cx="3405721"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298559834"/>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Meet The Squad 2">
    <p:spTree>
      <p:nvGrpSpPr>
        <p:cNvPr id="1" name=""/>
        <p:cNvGrpSpPr/>
        <p:nvPr/>
      </p:nvGrpSpPr>
      <p:grpSpPr>
        <a:xfrm>
          <a:off x="0" y="0"/>
          <a:ext cx="0" cy="0"/>
          <a:chOff x="0" y="0"/>
          <a:chExt cx="0" cy="0"/>
        </a:xfrm>
      </p:grpSpPr>
      <p:sp>
        <p:nvSpPr>
          <p:cNvPr id="12" name="Picture Placeholder 13"/>
          <p:cNvSpPr>
            <a:spLocks noGrp="1" noChangeAspect="1"/>
          </p:cNvSpPr>
          <p:nvPr>
            <p:ph type="pic" sz="quarter" idx="14" hasCustomPrompt="1"/>
          </p:nvPr>
        </p:nvSpPr>
        <p:spPr>
          <a:xfrm>
            <a:off x="18345491" y="3428825"/>
            <a:ext cx="4015374" cy="4012814"/>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
        <p:nvSpPr>
          <p:cNvPr id="17" name="Picture Placeholder 13"/>
          <p:cNvSpPr>
            <a:spLocks noGrp="1" noChangeAspect="1"/>
          </p:cNvSpPr>
          <p:nvPr>
            <p:ph type="pic" sz="quarter" idx="15" hasCustomPrompt="1"/>
          </p:nvPr>
        </p:nvSpPr>
        <p:spPr>
          <a:xfrm>
            <a:off x="12797647" y="3428825"/>
            <a:ext cx="4015374" cy="4012814"/>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
        <p:nvSpPr>
          <p:cNvPr id="21" name="Picture Placeholder 13"/>
          <p:cNvSpPr>
            <a:spLocks noGrp="1" noChangeAspect="1"/>
          </p:cNvSpPr>
          <p:nvPr>
            <p:ph type="pic" sz="quarter" idx="16" hasCustomPrompt="1"/>
          </p:nvPr>
        </p:nvSpPr>
        <p:spPr>
          <a:xfrm>
            <a:off x="7436808" y="3428825"/>
            <a:ext cx="4015374" cy="4012814"/>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
        <p:nvSpPr>
          <p:cNvPr id="27" name="Picture Placeholder 13"/>
          <p:cNvSpPr>
            <a:spLocks noGrp="1" noChangeAspect="1"/>
          </p:cNvSpPr>
          <p:nvPr>
            <p:ph type="pic" sz="quarter" idx="17" hasCustomPrompt="1"/>
          </p:nvPr>
        </p:nvSpPr>
        <p:spPr>
          <a:xfrm>
            <a:off x="1888964" y="3428825"/>
            <a:ext cx="4015374" cy="4012814"/>
          </a:xfrm>
          <a:prstGeom prst="ellipse">
            <a:avLst/>
          </a:prstGeom>
        </p:spPr>
        <p:txBody>
          <a:bodyPr>
            <a:noAutofit/>
          </a:bodyPr>
          <a:lstStyle>
            <a:lvl1pPr marL="0" indent="0">
              <a:lnSpc>
                <a:spcPct val="130000"/>
              </a:lnSpc>
              <a:buNone/>
              <a:defRPr sz="2400" baseline="0"/>
            </a:lvl1pPr>
          </a:lstStyle>
          <a:p>
            <a:r>
              <a:rPr lang="en-US" dirty="0" smtClean="0"/>
              <a:t>Drag  Your Picture Here</a:t>
            </a:r>
            <a:endParaRPr lang="en-US" dirty="0"/>
          </a:p>
        </p:txBody>
      </p:sp>
    </p:spTree>
    <p:extLst>
      <p:ext uri="{BB962C8B-B14F-4D97-AF65-F5344CB8AC3E}">
        <p14:creationId xmlns:p14="http://schemas.microsoft.com/office/powerpoint/2010/main" val="233199293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Placeholder">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3176" y="0"/>
            <a:ext cx="24377651"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73553611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2780759" y="4356100"/>
            <a:ext cx="18814912" cy="50673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3747708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2192000" y="0"/>
            <a:ext cx="12185650" cy="137160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5924014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ision">
    <p:spTree>
      <p:nvGrpSpPr>
        <p:cNvPr id="1" name=""/>
        <p:cNvGrpSpPr/>
        <p:nvPr/>
      </p:nvGrpSpPr>
      <p:grpSpPr>
        <a:xfrm>
          <a:off x="0" y="0"/>
          <a:ext cx="0" cy="0"/>
          <a:chOff x="0" y="0"/>
          <a:chExt cx="0" cy="0"/>
        </a:xfrm>
      </p:grpSpPr>
      <p:sp>
        <p:nvSpPr>
          <p:cNvPr id="17" name="Picture Placeholder 13"/>
          <p:cNvSpPr>
            <a:spLocks noGrp="1"/>
          </p:cNvSpPr>
          <p:nvPr>
            <p:ph type="pic" sz="quarter" idx="13"/>
          </p:nvPr>
        </p:nvSpPr>
        <p:spPr>
          <a:xfrm>
            <a:off x="12767666" y="6109160"/>
            <a:ext cx="9300636" cy="5067300"/>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300904573"/>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c Mockup">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8584842" y="4693177"/>
            <a:ext cx="7235533" cy="435358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2436348768"/>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Pad Mockup 2">
    <p:spTree>
      <p:nvGrpSpPr>
        <p:cNvPr id="1" name=""/>
        <p:cNvGrpSpPr/>
        <p:nvPr/>
      </p:nvGrpSpPr>
      <p:grpSpPr>
        <a:xfrm>
          <a:off x="0" y="0"/>
          <a:ext cx="0" cy="0"/>
          <a:chOff x="0" y="0"/>
          <a:chExt cx="0" cy="0"/>
        </a:xfrm>
      </p:grpSpPr>
      <p:sp>
        <p:nvSpPr>
          <p:cNvPr id="5" name="Picture Placeholder 13"/>
          <p:cNvSpPr>
            <a:spLocks noGrp="1"/>
          </p:cNvSpPr>
          <p:nvPr>
            <p:ph type="pic" sz="quarter" idx="13"/>
          </p:nvPr>
        </p:nvSpPr>
        <p:spPr>
          <a:xfrm>
            <a:off x="9847979" y="4760017"/>
            <a:ext cx="4723467" cy="6335322"/>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384000459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Web Mockup">
    <p:spTree>
      <p:nvGrpSpPr>
        <p:cNvPr id="1" name=""/>
        <p:cNvGrpSpPr/>
        <p:nvPr/>
      </p:nvGrpSpPr>
      <p:grpSpPr>
        <a:xfrm>
          <a:off x="0" y="0"/>
          <a:ext cx="0" cy="0"/>
          <a:chOff x="0" y="0"/>
          <a:chExt cx="0" cy="0"/>
        </a:xfrm>
      </p:grpSpPr>
      <p:sp>
        <p:nvSpPr>
          <p:cNvPr id="28" name="Picture Placeholder 13"/>
          <p:cNvSpPr>
            <a:spLocks noGrp="1"/>
          </p:cNvSpPr>
          <p:nvPr>
            <p:ph type="pic" sz="quarter" idx="13"/>
          </p:nvPr>
        </p:nvSpPr>
        <p:spPr>
          <a:xfrm>
            <a:off x="12192000" y="5250171"/>
            <a:ext cx="10572304" cy="5955103"/>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554780652"/>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eet CEO PlaceHolder">
    <p:spTree>
      <p:nvGrpSpPr>
        <p:cNvPr id="1" name=""/>
        <p:cNvGrpSpPr/>
        <p:nvPr/>
      </p:nvGrpSpPr>
      <p:grpSpPr>
        <a:xfrm>
          <a:off x="0" y="0"/>
          <a:ext cx="0" cy="0"/>
          <a:chOff x="0" y="0"/>
          <a:chExt cx="0" cy="0"/>
        </a:xfrm>
      </p:grpSpPr>
      <p:sp>
        <p:nvSpPr>
          <p:cNvPr id="120" name="Picture Placeholder 13"/>
          <p:cNvSpPr>
            <a:spLocks noGrp="1"/>
          </p:cNvSpPr>
          <p:nvPr>
            <p:ph type="pic" sz="quarter" idx="18"/>
          </p:nvPr>
        </p:nvSpPr>
        <p:spPr>
          <a:xfrm>
            <a:off x="2384014" y="4973638"/>
            <a:ext cx="3921368" cy="3846705"/>
          </a:xfrm>
          <a:effectLst/>
        </p:spPr>
        <p:txBody>
          <a:bodyPr>
            <a:normAutofit/>
          </a:bodyPr>
          <a:lstStyle>
            <a:lvl1pPr marL="0" indent="0">
              <a:buNone/>
              <a:defRPr sz="4200">
                <a:ln>
                  <a:noFill/>
                </a:ln>
                <a:solidFill>
                  <a:schemeClr val="bg1">
                    <a:lumMod val="85000"/>
                  </a:schemeClr>
                </a:solidFill>
              </a:defRPr>
            </a:lvl1pPr>
          </a:lstStyle>
          <a:p>
            <a:endParaRPr lang="en-US" dirty="0"/>
          </a:p>
        </p:txBody>
      </p:sp>
    </p:spTree>
    <p:extLst>
      <p:ext uri="{BB962C8B-B14F-4D97-AF65-F5344CB8AC3E}">
        <p14:creationId xmlns:p14="http://schemas.microsoft.com/office/powerpoint/2010/main" val="180635503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xmlns:p14="http://schemas.microsoft.com/office/powerpoint/2010/mai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8" name="Oval 17"/>
          <p:cNvSpPr>
            <a:spLocks noChangeAspect="1"/>
          </p:cNvSpPr>
          <p:nvPr userDrawn="1"/>
        </p:nvSpPr>
        <p:spPr>
          <a:xfrm>
            <a:off x="23011909" y="726168"/>
            <a:ext cx="844153" cy="844378"/>
          </a:xfrm>
          <a:prstGeom prst="ellips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Placeholder 1"/>
          <p:cNvSpPr>
            <a:spLocks noGrp="1"/>
          </p:cNvSpPr>
          <p:nvPr>
            <p:ph type="title"/>
          </p:nvPr>
        </p:nvSpPr>
        <p:spPr>
          <a:xfrm>
            <a:off x="1675964" y="730259"/>
            <a:ext cx="21025723" cy="2651126"/>
          </a:xfrm>
          <a:prstGeom prst="rect">
            <a:avLst/>
          </a:prstGeom>
        </p:spPr>
        <p:txBody>
          <a:bodyPr vert="horz" lIns="182843" tIns="91422" rIns="182843" bIns="91422"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675964" y="3651250"/>
            <a:ext cx="21025723" cy="8702676"/>
          </a:xfrm>
          <a:prstGeom prst="rect">
            <a:avLst/>
          </a:prstGeom>
        </p:spPr>
        <p:txBody>
          <a:bodyPr vert="horz" lIns="182843" tIns="91422" rIns="182843" bIns="9142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675964" y="12712709"/>
            <a:ext cx="5484971" cy="730250"/>
          </a:xfrm>
          <a:prstGeom prst="rect">
            <a:avLst/>
          </a:prstGeom>
        </p:spPr>
        <p:txBody>
          <a:bodyPr vert="horz" lIns="182843" tIns="91422" rIns="182843" bIns="91422" rtlCol="0" anchor="ctr"/>
          <a:lstStyle>
            <a:lvl1pPr algn="l">
              <a:defRPr sz="2400">
                <a:solidFill>
                  <a:schemeClr val="tx1">
                    <a:tint val="75000"/>
                  </a:schemeClr>
                </a:solidFill>
                <a:latin typeface="Roboto Regular"/>
                <a:cs typeface="Roboto Regular"/>
              </a:defRPr>
            </a:lvl1pPr>
          </a:lstStyle>
          <a:p>
            <a:endParaRPr lang="en-US" dirty="0"/>
          </a:p>
        </p:txBody>
      </p:sp>
      <p:sp>
        <p:nvSpPr>
          <p:cNvPr id="5" name="Footer Placeholder 4"/>
          <p:cNvSpPr>
            <a:spLocks noGrp="1"/>
          </p:cNvSpPr>
          <p:nvPr>
            <p:ph type="ftr" sz="quarter" idx="3"/>
          </p:nvPr>
        </p:nvSpPr>
        <p:spPr>
          <a:xfrm>
            <a:off x="8075097" y="12712709"/>
            <a:ext cx="8227457" cy="730250"/>
          </a:xfrm>
          <a:prstGeom prst="rect">
            <a:avLst/>
          </a:prstGeom>
        </p:spPr>
        <p:txBody>
          <a:bodyPr vert="horz" lIns="182843" tIns="91422" rIns="182843" bIns="91422" rtlCol="0" anchor="ctr"/>
          <a:lstStyle>
            <a:lvl1pPr algn="ctr">
              <a:defRPr sz="2400">
                <a:solidFill>
                  <a:schemeClr val="tx1">
                    <a:tint val="75000"/>
                  </a:schemeClr>
                </a:solidFill>
                <a:latin typeface="Roboto Regular"/>
                <a:cs typeface="Roboto Regular"/>
              </a:defRPr>
            </a:lvl1pPr>
          </a:lstStyle>
          <a:p>
            <a:endParaRPr lang="en-US" dirty="0"/>
          </a:p>
        </p:txBody>
      </p:sp>
      <p:sp>
        <p:nvSpPr>
          <p:cNvPr id="6" name="Slide Number Placeholder 5"/>
          <p:cNvSpPr>
            <a:spLocks noGrp="1"/>
          </p:cNvSpPr>
          <p:nvPr>
            <p:ph type="sldNum" sz="quarter" idx="4"/>
          </p:nvPr>
        </p:nvSpPr>
        <p:spPr>
          <a:xfrm>
            <a:off x="17216715" y="12712709"/>
            <a:ext cx="5484971" cy="730250"/>
          </a:xfrm>
          <a:prstGeom prst="rect">
            <a:avLst/>
          </a:prstGeom>
        </p:spPr>
        <p:txBody>
          <a:bodyPr vert="horz" lIns="182843" tIns="91422" rIns="182843" bIns="91422" rtlCol="0" anchor="ctr"/>
          <a:lstStyle>
            <a:lvl1pPr algn="r">
              <a:defRPr sz="2400">
                <a:solidFill>
                  <a:schemeClr val="tx1">
                    <a:tint val="75000"/>
                  </a:schemeClr>
                </a:solidFill>
                <a:latin typeface="Roboto Regular"/>
                <a:cs typeface="Roboto Regular"/>
              </a:defRPr>
            </a:lvl1pPr>
          </a:lstStyle>
          <a:p>
            <a:fld id="{FCEE2C88-6C8F-484D-AF69-578F576B1F44}" type="slidenum">
              <a:rPr lang="en-US" smtClean="0"/>
              <a:pPr/>
              <a:t>‹#›</a:t>
            </a:fld>
            <a:endParaRPr lang="en-US" dirty="0"/>
          </a:p>
        </p:txBody>
      </p:sp>
      <p:sp>
        <p:nvSpPr>
          <p:cNvPr id="12" name="TextBox 11"/>
          <p:cNvSpPr txBox="1"/>
          <p:nvPr userDrawn="1"/>
        </p:nvSpPr>
        <p:spPr>
          <a:xfrm>
            <a:off x="23056468" y="819678"/>
            <a:ext cx="792450" cy="615517"/>
          </a:xfrm>
          <a:prstGeom prst="rect">
            <a:avLst/>
          </a:prstGeom>
          <a:noFill/>
        </p:spPr>
        <p:txBody>
          <a:bodyPr wrap="none" lIns="182843" tIns="91422" rIns="182843" bIns="91422" rtlCol="0">
            <a:spAutoFit/>
          </a:bodyPr>
          <a:lstStyle/>
          <a:p>
            <a:pPr algn="ctr"/>
            <a:fld id="{260E2A6B-A809-4840-BF14-8648BC0BDF87}" type="slidenum">
              <a:rPr lang="id-ID" sz="2800" b="1" smtClean="0">
                <a:solidFill>
                  <a:schemeClr val="bg1"/>
                </a:solidFill>
                <a:latin typeface="Calibri Light"/>
                <a:cs typeface="Calibri Light"/>
              </a:rPr>
              <a:pPr algn="ctr"/>
              <a:t>‹#›</a:t>
            </a:fld>
            <a:endParaRPr lang="id-ID" sz="2800" dirty="0">
              <a:solidFill>
                <a:schemeClr val="bg1"/>
              </a:solidFill>
              <a:latin typeface="Calibri Light"/>
              <a:cs typeface="Calibri Light"/>
            </a:endParaRPr>
          </a:p>
        </p:txBody>
      </p:sp>
    </p:spTree>
    <p:extLst>
      <p:ext uri="{BB962C8B-B14F-4D97-AF65-F5344CB8AC3E}">
        <p14:creationId xmlns:p14="http://schemas.microsoft.com/office/powerpoint/2010/main" val="1422848046"/>
      </p:ext>
    </p:extLst>
  </p:cSld>
  <p:clrMap bg1="lt1" tx1="dk1" bg2="lt2" tx2="dk2" accent1="accent1" accent2="accent2" accent3="accent3" accent4="accent4" accent5="accent5" accent6="accent6" hlink="hlink" folHlink="folHlink"/>
  <p:sldLayoutIdLst>
    <p:sldLayoutId id="2147483754" r:id="rId1"/>
    <p:sldLayoutId id="2147483752" r:id="rId2"/>
    <p:sldLayoutId id="2147483757" r:id="rId3"/>
    <p:sldLayoutId id="2147483792" r:id="rId4"/>
    <p:sldLayoutId id="2147483788" r:id="rId5"/>
    <p:sldLayoutId id="2147483781" r:id="rId6"/>
    <p:sldLayoutId id="2147483798" r:id="rId7"/>
    <p:sldLayoutId id="2147483780" r:id="rId8"/>
    <p:sldLayoutId id="2147483761" r:id="rId9"/>
    <p:sldLayoutId id="2147483793" r:id="rId10"/>
    <p:sldLayoutId id="2147483794"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hf hdr="0" ftr="0" dt="0"/>
  <p:txStyles>
    <p:titleStyle>
      <a:lvl1pPr algn="l" defTabSz="1828434" rtl="0" eaLnBrk="1" latinLnBrk="0" hangingPunct="1">
        <a:lnSpc>
          <a:spcPct val="90000"/>
        </a:lnSpc>
        <a:spcBef>
          <a:spcPct val="0"/>
        </a:spcBef>
        <a:buNone/>
        <a:defRPr lang="en-US" sz="6000" kern="1200">
          <a:solidFill>
            <a:schemeClr val="tx1"/>
          </a:solidFill>
          <a:latin typeface="Roboto Regular"/>
          <a:ea typeface="+mj-ea"/>
          <a:cs typeface="Roboto Regular"/>
        </a:defRPr>
      </a:lvl1pPr>
    </p:titleStyle>
    <p:bodyStyle>
      <a:lvl1pPr marL="457109" indent="-457109" algn="l" defTabSz="1828434" rtl="0" eaLnBrk="1" latinLnBrk="0" hangingPunct="1">
        <a:lnSpc>
          <a:spcPct val="90000"/>
        </a:lnSpc>
        <a:spcBef>
          <a:spcPts val="2000"/>
        </a:spcBef>
        <a:buFont typeface="Arial" panose="020B0604020202020204" pitchFamily="34" charset="0"/>
        <a:buChar char="•"/>
        <a:defRPr lang="en-US" sz="4800" kern="1200" dirty="0" smtClean="0">
          <a:solidFill>
            <a:schemeClr val="tx1"/>
          </a:solidFill>
          <a:effectLst/>
          <a:latin typeface="Roboto Regular"/>
          <a:ea typeface="+mn-ea"/>
          <a:cs typeface="Roboto Regular"/>
        </a:defRPr>
      </a:lvl1pPr>
      <a:lvl2pPr marL="1371326" indent="-457109" algn="l" defTabSz="1828434" rtl="0" eaLnBrk="1" latinLnBrk="0" hangingPunct="1">
        <a:lnSpc>
          <a:spcPct val="90000"/>
        </a:lnSpc>
        <a:spcBef>
          <a:spcPts val="1000"/>
        </a:spcBef>
        <a:buFont typeface="Arial" panose="020B0604020202020204" pitchFamily="34" charset="0"/>
        <a:buChar char="•"/>
        <a:defRPr lang="en-US" sz="4000" kern="1200" dirty="0" smtClean="0">
          <a:solidFill>
            <a:schemeClr val="tx1"/>
          </a:solidFill>
          <a:effectLst/>
          <a:latin typeface="Roboto Regular"/>
          <a:ea typeface="+mn-ea"/>
          <a:cs typeface="Roboto Regular"/>
        </a:defRPr>
      </a:lvl2pPr>
      <a:lvl3pPr marL="2285543" indent="-457109" algn="l" defTabSz="1828434" rtl="0" eaLnBrk="1" latinLnBrk="0" hangingPunct="1">
        <a:lnSpc>
          <a:spcPct val="90000"/>
        </a:lnSpc>
        <a:spcBef>
          <a:spcPts val="1000"/>
        </a:spcBef>
        <a:buFont typeface="Arial" panose="020B0604020202020204" pitchFamily="34" charset="0"/>
        <a:buChar char="•"/>
        <a:defRPr lang="en-US" sz="3600" kern="1200" dirty="0" smtClean="0">
          <a:solidFill>
            <a:schemeClr val="tx1"/>
          </a:solidFill>
          <a:effectLst/>
          <a:latin typeface="Roboto Regular"/>
          <a:ea typeface="+mn-ea"/>
          <a:cs typeface="Roboto Regular"/>
        </a:defRPr>
      </a:lvl3pPr>
      <a:lvl4pPr marL="3199760" indent="-457109" algn="l" defTabSz="1828434" rtl="0" eaLnBrk="1" latinLnBrk="0" hangingPunct="1">
        <a:lnSpc>
          <a:spcPct val="90000"/>
        </a:lnSpc>
        <a:spcBef>
          <a:spcPts val="1000"/>
        </a:spcBef>
        <a:buFont typeface="Arial" panose="020B0604020202020204" pitchFamily="34" charset="0"/>
        <a:buChar char="•"/>
        <a:defRPr lang="en-US" sz="3200" kern="1200" dirty="0" smtClean="0">
          <a:solidFill>
            <a:schemeClr val="tx1"/>
          </a:solidFill>
          <a:effectLst/>
          <a:latin typeface="Roboto Regular"/>
          <a:ea typeface="+mn-ea"/>
          <a:cs typeface="Roboto Regular"/>
        </a:defRPr>
      </a:lvl4pPr>
      <a:lvl5pPr marL="4113977" indent="-457109" algn="l" defTabSz="1828434" rtl="0" eaLnBrk="1" latinLnBrk="0" hangingPunct="1">
        <a:lnSpc>
          <a:spcPct val="90000"/>
        </a:lnSpc>
        <a:spcBef>
          <a:spcPts val="1000"/>
        </a:spcBef>
        <a:buFont typeface="Arial" panose="020B0604020202020204" pitchFamily="34" charset="0"/>
        <a:buChar char="•"/>
        <a:defRPr lang="en-US" sz="3200" kern="1200" dirty="0">
          <a:solidFill>
            <a:schemeClr val="tx1"/>
          </a:solidFill>
          <a:effectLst/>
          <a:latin typeface="Roboto Regular"/>
          <a:ea typeface="+mn-ea"/>
          <a:cs typeface="Roboto Regular"/>
        </a:defRPr>
      </a:lvl5pPr>
      <a:lvl6pPr marL="5028194"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2411"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6628"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0846" indent="-457109" algn="l" defTabSz="1828434"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8.xml"/><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image" Target="../media/image4.png"/><Relationship Id="rId1" Type="http://schemas.openxmlformats.org/officeDocument/2006/relationships/tags" Target="../tags/tag1.xml"/><Relationship Id="rId2" Type="http://schemas.openxmlformats.org/officeDocument/2006/relationships/tags" Target="../tags/tag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1552" y="2670853"/>
            <a:ext cx="12214547" cy="4099176"/>
          </a:xfrm>
          <a:prstGeom prst="rect">
            <a:avLst/>
          </a:prstGeom>
        </p:spPr>
      </p:pic>
      <p:grpSp>
        <p:nvGrpSpPr>
          <p:cNvPr id="10" name="Group 9"/>
          <p:cNvGrpSpPr/>
          <p:nvPr/>
        </p:nvGrpSpPr>
        <p:grpSpPr>
          <a:xfrm>
            <a:off x="11788880" y="7621459"/>
            <a:ext cx="799891" cy="190500"/>
            <a:chOff x="1942594" y="2781300"/>
            <a:chExt cx="799891" cy="190500"/>
          </a:xfrm>
          <a:solidFill>
            <a:schemeClr val="bg1">
              <a:lumMod val="85000"/>
            </a:schemeClr>
          </a:solidFill>
        </p:grpSpPr>
        <p:sp>
          <p:nvSpPr>
            <p:cNvPr id="11" name="Oval 3"/>
            <p:cNvSpPr>
              <a:spLocks/>
            </p:cNvSpPr>
            <p:nvPr/>
          </p:nvSpPr>
          <p:spPr bwMode="auto">
            <a:xfrm>
              <a:off x="1942594" y="2781300"/>
              <a:ext cx="190450" cy="190500"/>
            </a:xfrm>
            <a:prstGeom prst="ellipse">
              <a:avLst/>
            </a:prstGeom>
            <a:solidFill>
              <a:schemeClr val="accent3"/>
            </a:solidFill>
            <a:ln w="25400">
              <a:solidFill>
                <a:schemeClr val="tx1">
                  <a:alpha val="0"/>
                </a:schemeClr>
              </a:solidFill>
              <a:miter lim="800000"/>
              <a:headEnd/>
              <a:tailEnd/>
            </a:ln>
          </p:spPr>
          <p:txBody>
            <a:bodyPr lIns="0" tIns="0" rIns="0" bIns="0"/>
            <a:lstStyle/>
            <a:p>
              <a:endParaRPr lang="en-US"/>
            </a:p>
          </p:txBody>
        </p:sp>
        <p:sp>
          <p:nvSpPr>
            <p:cNvPr id="12" name="Oval 4"/>
            <p:cNvSpPr>
              <a:spLocks/>
            </p:cNvSpPr>
            <p:nvPr/>
          </p:nvSpPr>
          <p:spPr bwMode="auto">
            <a:xfrm>
              <a:off x="2247315" y="2781300"/>
              <a:ext cx="190450" cy="190500"/>
            </a:xfrm>
            <a:prstGeom prst="ellipse">
              <a:avLst/>
            </a:prstGeom>
            <a:solidFill>
              <a:schemeClr val="accent2"/>
            </a:solidFill>
            <a:ln w="25400">
              <a:solidFill>
                <a:schemeClr val="tx1">
                  <a:alpha val="0"/>
                </a:schemeClr>
              </a:solidFill>
              <a:miter lim="800000"/>
              <a:headEnd/>
              <a:tailEnd/>
            </a:ln>
          </p:spPr>
          <p:txBody>
            <a:bodyPr lIns="0" tIns="0" rIns="0" bIns="0"/>
            <a:lstStyle/>
            <a:p>
              <a:endParaRPr lang="en-US"/>
            </a:p>
          </p:txBody>
        </p:sp>
        <p:sp>
          <p:nvSpPr>
            <p:cNvPr id="13" name="Oval 5"/>
            <p:cNvSpPr>
              <a:spLocks/>
            </p:cNvSpPr>
            <p:nvPr/>
          </p:nvSpPr>
          <p:spPr bwMode="auto">
            <a:xfrm>
              <a:off x="2552035" y="2781300"/>
              <a:ext cx="190450" cy="190500"/>
            </a:xfrm>
            <a:prstGeom prst="ellipse">
              <a:avLst/>
            </a:prstGeom>
            <a:solidFill>
              <a:schemeClr val="accent3"/>
            </a:solidFill>
            <a:ln w="25400">
              <a:solidFill>
                <a:schemeClr val="tx1">
                  <a:alpha val="0"/>
                </a:schemeClr>
              </a:solidFill>
              <a:miter lim="800000"/>
              <a:headEnd/>
              <a:tailEnd/>
            </a:ln>
          </p:spPr>
          <p:txBody>
            <a:bodyPr lIns="0" tIns="0" rIns="0" bIns="0"/>
            <a:lstStyle/>
            <a:p>
              <a:endParaRPr lang="en-US"/>
            </a:p>
          </p:txBody>
        </p:sp>
      </p:grpSp>
      <p:sp>
        <p:nvSpPr>
          <p:cNvPr id="9" name="TextBox 8"/>
          <p:cNvSpPr txBox="1"/>
          <p:nvPr/>
        </p:nvSpPr>
        <p:spPr>
          <a:xfrm>
            <a:off x="1960597" y="8663389"/>
            <a:ext cx="20456456" cy="2123658"/>
          </a:xfrm>
          <a:prstGeom prst="rect">
            <a:avLst/>
          </a:prstGeom>
          <a:noFill/>
        </p:spPr>
        <p:txBody>
          <a:bodyPr wrap="square" rtlCol="0">
            <a:spAutoFit/>
          </a:bodyPr>
          <a:lstStyle/>
          <a:p>
            <a:pPr algn="ctr">
              <a:lnSpc>
                <a:spcPct val="150000"/>
              </a:lnSpc>
            </a:pPr>
            <a:r>
              <a:rPr lang="en-US" sz="4400" b="1" dirty="0" smtClean="0">
                <a:solidFill>
                  <a:schemeClr val="accent6">
                    <a:lumMod val="75000"/>
                  </a:schemeClr>
                </a:solidFill>
              </a:rPr>
              <a:t>Management Service Program</a:t>
            </a:r>
          </a:p>
          <a:p>
            <a:pPr algn="ctr">
              <a:lnSpc>
                <a:spcPct val="150000"/>
              </a:lnSpc>
            </a:pPr>
            <a:r>
              <a:rPr lang="en-US" sz="4400" b="1" dirty="0" smtClean="0">
                <a:solidFill>
                  <a:schemeClr val="accent6">
                    <a:lumMod val="75000"/>
                  </a:schemeClr>
                </a:solidFill>
              </a:rPr>
              <a:t>VMS Technology</a:t>
            </a:r>
            <a:endParaRPr lang="en-US" sz="4400" b="1" dirty="0">
              <a:solidFill>
                <a:schemeClr val="accent6">
                  <a:lumMod val="75000"/>
                </a:schemeClr>
              </a:solidFill>
            </a:endParaRPr>
          </a:p>
        </p:txBody>
      </p:sp>
    </p:spTree>
    <p:extLst>
      <p:ext uri="{BB962C8B-B14F-4D97-AF65-F5344CB8AC3E}">
        <p14:creationId xmlns:p14="http://schemas.microsoft.com/office/powerpoint/2010/main" val="178675686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
          <p:cNvSpPr>
            <a:spLocks/>
          </p:cNvSpPr>
          <p:nvPr/>
        </p:nvSpPr>
        <p:spPr bwMode="auto">
          <a:xfrm>
            <a:off x="1728034" y="1058664"/>
            <a:ext cx="8774838"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Cost Savings Realized</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graphicFrame>
        <p:nvGraphicFramePr>
          <p:cNvPr id="12" name="Content Placeholder 3"/>
          <p:cNvGraphicFramePr>
            <a:graphicFrameLocks/>
          </p:cNvGraphicFramePr>
          <p:nvPr>
            <p:extLst>
              <p:ext uri="{D42A27DB-BD31-4B8C-83A1-F6EECF244321}">
                <p14:modId xmlns:p14="http://schemas.microsoft.com/office/powerpoint/2010/main" val="958676272"/>
              </p:ext>
            </p:extLst>
          </p:nvPr>
        </p:nvGraphicFramePr>
        <p:xfrm>
          <a:off x="1728034" y="2814915"/>
          <a:ext cx="21024390" cy="9091176"/>
        </p:xfrm>
        <a:graphic>
          <a:graphicData uri="http://schemas.openxmlformats.org/drawingml/2006/table">
            <a:tbl>
              <a:tblPr firstRow="1" bandRow="1">
                <a:tableStyleId>{5C22544A-7EE6-4342-B048-85BDC9FD1C3A}</a:tableStyleId>
              </a:tblPr>
              <a:tblGrid>
                <a:gridCol w="7008130">
                  <a:extLst>
                    <a:ext uri="{9D8B030D-6E8A-4147-A177-3AD203B41FA5}">
                      <a16:colId xmlns="" xmlns:a16="http://schemas.microsoft.com/office/drawing/2014/main" val="20000"/>
                    </a:ext>
                  </a:extLst>
                </a:gridCol>
                <a:gridCol w="7008130">
                  <a:extLst>
                    <a:ext uri="{9D8B030D-6E8A-4147-A177-3AD203B41FA5}">
                      <a16:colId xmlns="" xmlns:a16="http://schemas.microsoft.com/office/drawing/2014/main" val="20001"/>
                    </a:ext>
                  </a:extLst>
                </a:gridCol>
                <a:gridCol w="7008130">
                  <a:extLst>
                    <a:ext uri="{9D8B030D-6E8A-4147-A177-3AD203B41FA5}">
                      <a16:colId xmlns="" xmlns:a16="http://schemas.microsoft.com/office/drawing/2014/main" val="20002"/>
                    </a:ext>
                  </a:extLst>
                </a:gridCol>
              </a:tblGrid>
              <a:tr h="11385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latin typeface="Verdana" pitchFamily="34" charset="0"/>
                          <a:ea typeface="ＭＳ Ｐゴシック" charset="-128"/>
                          <a:cs typeface="Arial" charset="0"/>
                        </a:rPr>
                        <a:t>Cost Savings Category</a:t>
                      </a:r>
                    </a:p>
                  </a:txBody>
                  <a:tcPr anchor="ctr" horzOverflow="overflow"/>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latin typeface="Verdana" pitchFamily="34" charset="0"/>
                          <a:ea typeface="ＭＳ Ｐゴシック" charset="-128"/>
                          <a:cs typeface="Arial" charset="0"/>
                        </a:rPr>
                        <a:t>Cost Savings Area</a:t>
                      </a:r>
                    </a:p>
                  </a:txBody>
                  <a:tcPr anchor="ctr" horzOverflow="overflow">
                    <a:solidFill>
                      <a:schemeClr val="accent2"/>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FFFFFF"/>
                          </a:solidFill>
                          <a:effectLst/>
                          <a:latin typeface="Verdana" pitchFamily="34" charset="0"/>
                          <a:ea typeface="ＭＳ Ｐゴシック" charset="-128"/>
                          <a:cs typeface="Arial" charset="0"/>
                        </a:rPr>
                        <a:t>Assumptions</a:t>
                      </a:r>
                    </a:p>
                  </a:txBody>
                  <a:tcPr anchor="ctr" horzOverflow="overflow"/>
                </a:tc>
                <a:extLst>
                  <a:ext uri="{0D108BD9-81ED-4DB2-BD59-A6C34878D82A}">
                    <a16:rowId xmlns="" xmlns:a16="http://schemas.microsoft.com/office/drawing/2014/main" val="10000"/>
                  </a:ext>
                </a:extLst>
              </a:tr>
              <a:tr h="1833589">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Bill Rate Savings</a:t>
                      </a: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Rate Standardization</a:t>
                      </a:r>
                    </a:p>
                  </a:txBody>
                  <a:tcPr anchor="ctr" horzOverflow="overflow"/>
                </a:tc>
                <a:tc>
                  <a:txBody>
                    <a:bodyPr/>
                    <a:lstStyle/>
                    <a:p>
                      <a:pPr marL="109538" marR="0" lvl="0" indent="-109538" algn="l" defTabSz="457200" rtl="0" eaLnBrk="1" fontAlgn="base" latinLnBrk="0" hangingPunct="1">
                        <a:lnSpc>
                          <a:spcPct val="100000"/>
                        </a:lnSpc>
                        <a:spcBef>
                          <a:spcPct val="0"/>
                        </a:spcBef>
                        <a:spcAft>
                          <a:spcPct val="0"/>
                        </a:spcAft>
                        <a:buClrTx/>
                        <a:buSzTx/>
                        <a:buFont typeface="Arial" charset="0"/>
                        <a:buChar char="•"/>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Establish competitive rate card by job title &amp; geography</a:t>
                      </a:r>
                    </a:p>
                    <a:p>
                      <a:pPr marL="109538" marR="0" lvl="0" indent="-109538" algn="l" defTabSz="457200" rtl="0" eaLnBrk="1" fontAlgn="base" latinLnBrk="0" hangingPunct="1">
                        <a:lnSpc>
                          <a:spcPct val="100000"/>
                        </a:lnSpc>
                        <a:spcBef>
                          <a:spcPct val="0"/>
                        </a:spcBef>
                        <a:spcAft>
                          <a:spcPct val="0"/>
                        </a:spcAft>
                        <a:buClrTx/>
                        <a:buSzTx/>
                        <a:buFont typeface="Arial" charset="0"/>
                        <a:buChar char="•"/>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Consolidate supplier base to leverage best pricing</a:t>
                      </a:r>
                    </a:p>
                  </a:txBody>
                  <a:tcPr anchor="ctr" horzOverflow="overflow"/>
                </a:tc>
                <a:extLst>
                  <a:ext uri="{0D108BD9-81ED-4DB2-BD59-A6C34878D82A}">
                    <a16:rowId xmlns="" xmlns:a16="http://schemas.microsoft.com/office/drawing/2014/main" val="10001"/>
                  </a:ext>
                </a:extLst>
              </a:tr>
              <a:tr h="1727211">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Utilization Savings</a:t>
                      </a: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Eliminate Unauthorized Usage</a:t>
                      </a:r>
                    </a:p>
                  </a:txBody>
                  <a:tcPr anchor="ctr" horzOverflow="overflow"/>
                </a:tc>
                <a:tc>
                  <a:txBody>
                    <a:bodyPr/>
                    <a:lstStyle/>
                    <a:p>
                      <a:pPr marL="114300" marR="0" lvl="0" indent="-1143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Implement Approval hierarchy controls</a:t>
                      </a:r>
                    </a:p>
                  </a:txBody>
                  <a:tcPr anchor="ctr" horzOverflow="overflow"/>
                </a:tc>
                <a:extLst>
                  <a:ext uri="{0D108BD9-81ED-4DB2-BD59-A6C34878D82A}">
                    <a16:rowId xmlns="" xmlns:a16="http://schemas.microsoft.com/office/drawing/2014/main" val="10002"/>
                  </a:ext>
                </a:extLst>
              </a:tr>
              <a:tr h="170143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Productivity Improvement</a:t>
                      </a: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Workflow Process Automation</a:t>
                      </a:r>
                    </a:p>
                  </a:txBody>
                  <a:tcPr anchor="ctr" horzOverflow="overflow"/>
                </a:tc>
                <a:tc>
                  <a:txBody>
                    <a:bodyPr/>
                    <a:lstStyle/>
                    <a:p>
                      <a:pPr marL="114300" marR="0" lvl="0" indent="-1143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Implement &amp; Configure</a:t>
                      </a:r>
                    </a:p>
                    <a:p>
                      <a:pPr marL="114300" marR="0" lvl="0" indent="-1143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Internal resource re-deployment</a:t>
                      </a:r>
                    </a:p>
                  </a:txBody>
                  <a:tcPr anchor="ctr" horzOverflow="overflow"/>
                </a:tc>
                <a:extLst>
                  <a:ext uri="{0D108BD9-81ED-4DB2-BD59-A6C34878D82A}">
                    <a16:rowId xmlns="" xmlns:a16="http://schemas.microsoft.com/office/drawing/2014/main" val="10003"/>
                  </a:ext>
                </a:extLst>
              </a:tr>
              <a:tr h="123571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1099 Reclassification</a:t>
                      </a: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Risk of Audit and Financial Exposure</a:t>
                      </a:r>
                    </a:p>
                  </a:txBody>
                  <a:tcPr anchor="ctr" horzOverflow="overflow"/>
                </a:tc>
                <a:tc>
                  <a:txBody>
                    <a:bodyPr/>
                    <a:lstStyle/>
                    <a:p>
                      <a:pPr marL="114300" marR="0" lvl="0" indent="-1143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Implement 1099 Compliance Program</a:t>
                      </a:r>
                    </a:p>
                  </a:txBody>
                  <a:tcPr anchor="ctr" horzOverflow="overflow"/>
                </a:tc>
                <a:extLst>
                  <a:ext uri="{0D108BD9-81ED-4DB2-BD59-A6C34878D82A}">
                    <a16:rowId xmlns="" xmlns:a16="http://schemas.microsoft.com/office/drawing/2014/main" val="10004"/>
                  </a:ext>
                </a:extLst>
              </a:tr>
              <a:tr h="1454707">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Demand Management &amp; Right Skilling</a:t>
                      </a:r>
                    </a:p>
                  </a:txBody>
                  <a:tcPr anchor="ctr" horzOverflow="overflow"/>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Requisition Management</a:t>
                      </a:r>
                    </a:p>
                  </a:txBody>
                  <a:tcPr anchor="ctr" horzOverflow="overflow"/>
                </a:tc>
                <a:tc>
                  <a:txBody>
                    <a:bodyPr/>
                    <a:lstStyle/>
                    <a:p>
                      <a:pPr marL="114300" marR="0" lvl="0" indent="-114300" algn="l" defTabSz="457200" rtl="0" eaLnBrk="1" fontAlgn="base" latinLnBrk="0" hangingPunct="1">
                        <a:lnSpc>
                          <a:spcPct val="100000"/>
                        </a:lnSpc>
                        <a:spcBef>
                          <a:spcPct val="0"/>
                        </a:spcBef>
                        <a:spcAft>
                          <a:spcPct val="0"/>
                        </a:spcAft>
                        <a:buClrTx/>
                        <a:buSzTx/>
                        <a:buFont typeface="Arial" pitchFamily="34" charset="0"/>
                        <a:buChar char="•"/>
                        <a:tabLst/>
                      </a:pPr>
                      <a:r>
                        <a:rPr kumimoji="0" lang="en-US" sz="2800" b="0" i="0" u="none" strike="noStrike" cap="none" normalizeH="0" baseline="0" dirty="0">
                          <a:ln>
                            <a:noFill/>
                          </a:ln>
                          <a:solidFill>
                            <a:srgbClr val="000000"/>
                          </a:solidFill>
                          <a:effectLst/>
                          <a:latin typeface="Verdana" pitchFamily="34" charset="0"/>
                          <a:ea typeface="ＭＳ Ｐゴシック" charset="-128"/>
                          <a:cs typeface="Arial" charset="0"/>
                        </a:rPr>
                        <a:t>MSP Validation of requested skill requirements &amp; job duties prior to bursting requisitions to suppliers</a:t>
                      </a:r>
                    </a:p>
                  </a:txBody>
                  <a:tcPr anchor="ctr" horzOverflow="overflow"/>
                </a:tc>
                <a:extLst>
                  <a:ext uri="{0D108BD9-81ED-4DB2-BD59-A6C34878D82A}">
                    <a16:rowId xmlns="" xmlns:a16="http://schemas.microsoft.com/office/drawing/2014/main" val="10005"/>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883536945"/>
              </p:ext>
            </p:extLst>
          </p:nvPr>
        </p:nvGraphicFramePr>
        <p:xfrm>
          <a:off x="4114345" y="12280181"/>
          <a:ext cx="16251768" cy="640080"/>
        </p:xfrm>
        <a:graphic>
          <a:graphicData uri="http://schemas.openxmlformats.org/drawingml/2006/table">
            <a:tbl>
              <a:tblPr firstRow="1" bandRow="1">
                <a:tableStyleId>{5C22544A-7EE6-4342-B048-85BDC9FD1C3A}</a:tableStyleId>
              </a:tblPr>
              <a:tblGrid>
                <a:gridCol w="8125884"/>
                <a:gridCol w="8125884"/>
              </a:tblGrid>
              <a:tr h="370840">
                <a:tc>
                  <a:txBody>
                    <a:bodyPr/>
                    <a:lstStyle/>
                    <a:p>
                      <a:pPr algn="ctr"/>
                      <a:r>
                        <a:rPr lang="en-US" dirty="0" smtClean="0"/>
                        <a:t>Typical Cost Savings:</a:t>
                      </a:r>
                      <a:endParaRPr lang="en-US" dirty="0"/>
                    </a:p>
                  </a:txBody>
                  <a:tcPr anchor="ctr"/>
                </a:tc>
                <a:tc>
                  <a:txBody>
                    <a:bodyPr/>
                    <a:lstStyle/>
                    <a:p>
                      <a:pPr algn="ctr"/>
                      <a:r>
                        <a:rPr lang="en-US" dirty="0" smtClean="0"/>
                        <a:t>8-12%</a:t>
                      </a:r>
                      <a:endParaRPr lang="en-US" dirty="0"/>
                    </a:p>
                  </a:txBody>
                  <a:tcPr anchor="ctr">
                    <a:solidFill>
                      <a:schemeClr val="accent2"/>
                    </a:solidFill>
                  </a:tcPr>
                </a:tc>
              </a:tr>
            </a:tbl>
          </a:graphicData>
        </a:graphic>
      </p:graphicFrame>
    </p:spTree>
    <p:extLst>
      <p:ext uri="{BB962C8B-B14F-4D97-AF65-F5344CB8AC3E}">
        <p14:creationId xmlns:p14="http://schemas.microsoft.com/office/powerpoint/2010/main" val="9132886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
          <p:cNvSpPr>
            <a:spLocks/>
          </p:cNvSpPr>
          <p:nvPr/>
        </p:nvSpPr>
        <p:spPr bwMode="auto">
          <a:xfrm>
            <a:off x="1728034" y="1058664"/>
            <a:ext cx="8774838"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Cost Savings Realized</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23" name="Rounded Rectangle 126"/>
          <p:cNvSpPr>
            <a:spLocks noChangeArrowheads="1"/>
          </p:cNvSpPr>
          <p:nvPr/>
        </p:nvSpPr>
        <p:spPr bwMode="auto">
          <a:xfrm>
            <a:off x="2452794" y="4902598"/>
            <a:ext cx="3657527" cy="6386568"/>
          </a:xfrm>
          <a:prstGeom prst="rect">
            <a:avLst/>
          </a:prstGeom>
          <a:solidFill>
            <a:schemeClr val="accent3"/>
          </a:solidFill>
          <a:ln w="9525" algn="ctr">
            <a:noFill/>
            <a:round/>
            <a:headEnd/>
            <a:tailEnd/>
          </a:ln>
          <a:effectLst/>
        </p:spPr>
        <p:txBody>
          <a:bodyPr lIns="91350" tIns="45674" rIns="91350" bIns="45674"/>
          <a:lstStyle/>
          <a:p>
            <a:pPr>
              <a:defRPr/>
            </a:pPr>
            <a:endParaRPr lang="en-US" sz="2800" dirty="0">
              <a:solidFill>
                <a:schemeClr val="bg1"/>
              </a:solidFill>
            </a:endParaRPr>
          </a:p>
        </p:txBody>
      </p:sp>
      <p:sp>
        <p:nvSpPr>
          <p:cNvPr id="24" name="Text Box 12"/>
          <p:cNvSpPr txBox="1">
            <a:spLocks noChangeArrowheads="1"/>
          </p:cNvSpPr>
          <p:nvPr/>
        </p:nvSpPr>
        <p:spPr bwMode="auto">
          <a:xfrm>
            <a:off x="2551604" y="5066362"/>
            <a:ext cx="3413695" cy="3964162"/>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lIns="0" tIns="0" rIns="0" bIns="0">
            <a:spAutoFit/>
          </a:bodyPr>
          <a:lstStyle/>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Design project charter</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Stakeholder mapping and change plan  </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Qualify project scope and risk mitigation</a:t>
            </a:r>
          </a:p>
        </p:txBody>
      </p:sp>
      <p:sp>
        <p:nvSpPr>
          <p:cNvPr id="25" name="Rounded Rectangle 126"/>
          <p:cNvSpPr>
            <a:spLocks noChangeArrowheads="1"/>
          </p:cNvSpPr>
          <p:nvPr/>
        </p:nvSpPr>
        <p:spPr bwMode="auto">
          <a:xfrm>
            <a:off x="6460800" y="4902598"/>
            <a:ext cx="3657527" cy="6386568"/>
          </a:xfrm>
          <a:prstGeom prst="rect">
            <a:avLst/>
          </a:prstGeom>
          <a:solidFill>
            <a:schemeClr val="accent3"/>
          </a:solidFill>
          <a:ln w="9525" algn="ctr">
            <a:noFill/>
            <a:round/>
            <a:headEnd/>
            <a:tailEnd/>
          </a:ln>
          <a:effectLst/>
          <a:scene3d>
            <a:camera prst="orthographicFront">
              <a:rot lat="0" lon="0" rev="0"/>
            </a:camera>
            <a:lightRig rig="contrasting" dir="t">
              <a:rot lat="0" lon="0" rev="7800000"/>
            </a:lightRig>
          </a:scene3d>
          <a:sp3d>
            <a:bevelT w="139700" h="139700"/>
          </a:sp3d>
        </p:spPr>
        <p:txBody>
          <a:bodyPr lIns="91350" tIns="45674" rIns="91350" bIns="45674"/>
          <a:lstStyle/>
          <a:p>
            <a:pPr>
              <a:defRPr/>
            </a:pPr>
            <a:endParaRPr lang="en-US" sz="1100" dirty="0">
              <a:solidFill>
                <a:schemeClr val="bg1"/>
              </a:solidFill>
            </a:endParaRPr>
          </a:p>
        </p:txBody>
      </p:sp>
      <p:sp>
        <p:nvSpPr>
          <p:cNvPr id="26" name="Text Box 15"/>
          <p:cNvSpPr txBox="1">
            <a:spLocks noChangeArrowheads="1"/>
          </p:cNvSpPr>
          <p:nvPr/>
        </p:nvSpPr>
        <p:spPr bwMode="auto">
          <a:xfrm>
            <a:off x="6519960" y="5066356"/>
            <a:ext cx="3508650" cy="4339650"/>
          </a:xfrm>
          <a:prstGeom prst="rect">
            <a:avLst/>
          </a:prstGeom>
          <a:noFill/>
          <a:ln w="9525">
            <a:noFill/>
            <a:miter lim="800000"/>
            <a:headEnd/>
            <a:tailEnd/>
          </a:ln>
          <a:effectLst/>
          <a:scene3d>
            <a:camera prst="orthographicFront">
              <a:rot lat="0" lon="0" rev="0"/>
            </a:camera>
            <a:lightRig rig="contrasting" dir="t">
              <a:rot lat="0" lon="0" rev="7800000"/>
            </a:lightRig>
          </a:scene3d>
          <a:sp3d>
            <a:bevelT w="139700" h="139700"/>
          </a:sp3d>
        </p:spPr>
        <p:txBody>
          <a:bodyPr wrap="square" lIns="0" tIns="0" rIns="0" bIns="0">
            <a:spAutoFit/>
          </a:bodyPr>
          <a:lstStyle/>
          <a:p>
            <a:pPr marL="457200" indent="-457200" eaLnBrk="0" hangingPunct="0">
              <a:spcBef>
                <a:spcPts val="600"/>
              </a:spcBef>
              <a:buClr>
                <a:schemeClr val="bg1"/>
              </a:buClr>
              <a:buFont typeface="Arial" charset="0"/>
              <a:buChar char="•"/>
            </a:pPr>
            <a:r>
              <a:rPr lang="en-US" sz="2800" dirty="0">
                <a:solidFill>
                  <a:schemeClr val="bg1"/>
                </a:solidFill>
                <a:ea typeface="ヒラギノ角ゴ Pro W3"/>
                <a:cs typeface="ヒラギノ角ゴ Pro W3"/>
              </a:rPr>
              <a:t>Current state data collection</a:t>
            </a:r>
          </a:p>
          <a:p>
            <a:pPr marL="457200" indent="-457200" eaLnBrk="0" hangingPunct="0">
              <a:spcBef>
                <a:spcPts val="600"/>
              </a:spcBef>
              <a:buClr>
                <a:schemeClr val="bg1"/>
              </a:buClr>
              <a:buFont typeface="Arial" charset="0"/>
              <a:buChar char="•"/>
            </a:pPr>
            <a:r>
              <a:rPr lang="en-US" sz="2800" dirty="0">
                <a:solidFill>
                  <a:schemeClr val="bg1"/>
                </a:solidFill>
                <a:ea typeface="ヒラギノ角ゴ Pro W3"/>
                <a:cs typeface="ヒラギノ角ゴ Pro W3"/>
              </a:rPr>
              <a:t>Process discovery</a:t>
            </a:r>
          </a:p>
          <a:p>
            <a:pPr marL="457200" indent="-457200" eaLnBrk="0" hangingPunct="0">
              <a:spcBef>
                <a:spcPts val="600"/>
              </a:spcBef>
              <a:buClr>
                <a:schemeClr val="bg1"/>
              </a:buClr>
              <a:buFont typeface="Arial" charset="0"/>
              <a:buChar char="•"/>
            </a:pPr>
            <a:r>
              <a:rPr lang="en-US" sz="2800" dirty="0">
                <a:solidFill>
                  <a:schemeClr val="bg1"/>
                </a:solidFill>
                <a:ea typeface="ヒラギノ角ゴ Pro W3"/>
                <a:cs typeface="ヒラギノ角ゴ Pro W3"/>
              </a:rPr>
              <a:t>Fit gap analysis</a:t>
            </a:r>
          </a:p>
          <a:p>
            <a:pPr marL="457200" indent="-457200" eaLnBrk="0" hangingPunct="0">
              <a:spcBef>
                <a:spcPts val="600"/>
              </a:spcBef>
              <a:buClr>
                <a:schemeClr val="bg1"/>
              </a:buClr>
              <a:buFont typeface="Arial" charset="0"/>
              <a:buChar char="•"/>
            </a:pPr>
            <a:r>
              <a:rPr lang="en-US" sz="2800" dirty="0">
                <a:solidFill>
                  <a:schemeClr val="bg1"/>
                </a:solidFill>
                <a:ea typeface="ヒラギノ角ゴ Pro W3"/>
                <a:cs typeface="ヒラギノ角ゴ Pro W3"/>
              </a:rPr>
              <a:t>Process engineering</a:t>
            </a:r>
          </a:p>
          <a:p>
            <a:pPr marL="457200" indent="-457200" eaLnBrk="0" hangingPunct="0">
              <a:spcBef>
                <a:spcPts val="600"/>
              </a:spcBef>
              <a:buClr>
                <a:schemeClr val="bg1"/>
              </a:buClr>
              <a:buFont typeface="Arial" charset="0"/>
              <a:buChar char="•"/>
            </a:pPr>
            <a:r>
              <a:rPr lang="en-US" sz="2800" dirty="0">
                <a:solidFill>
                  <a:schemeClr val="bg1"/>
                </a:solidFill>
                <a:ea typeface="ヒラギノ角ゴ Pro W3"/>
                <a:cs typeface="ヒラギノ角ゴ Pro W3"/>
              </a:rPr>
              <a:t>Solution modeling</a:t>
            </a:r>
          </a:p>
          <a:p>
            <a:pPr marL="457200" indent="-457200" eaLnBrk="0" hangingPunct="0">
              <a:spcBef>
                <a:spcPts val="600"/>
              </a:spcBef>
              <a:buClr>
                <a:schemeClr val="bg1"/>
              </a:buClr>
              <a:buFont typeface="Arial" charset="0"/>
              <a:buChar char="•"/>
            </a:pPr>
            <a:r>
              <a:rPr lang="en-US" sz="2800" dirty="0">
                <a:solidFill>
                  <a:schemeClr val="bg1"/>
                </a:solidFill>
                <a:ea typeface="ヒラギノ角ゴ Pro W3"/>
                <a:cs typeface="ヒラギノ角ゴ Pro W3"/>
              </a:rPr>
              <a:t>Technology design</a:t>
            </a:r>
          </a:p>
          <a:p>
            <a:pPr marL="457200" indent="-457200" eaLnBrk="0" hangingPunct="0">
              <a:spcBef>
                <a:spcPts val="600"/>
              </a:spcBef>
              <a:buClr>
                <a:schemeClr val="bg1"/>
              </a:buClr>
              <a:buFont typeface="Arial" charset="0"/>
              <a:buChar char="•"/>
            </a:pPr>
            <a:r>
              <a:rPr lang="en-US" sz="2800" dirty="0">
                <a:solidFill>
                  <a:schemeClr val="bg1"/>
                </a:solidFill>
                <a:ea typeface="ヒラギノ角ゴ Pro W3"/>
                <a:cs typeface="ヒラギノ角ゴ Pro W3"/>
              </a:rPr>
              <a:t>Support role definition</a:t>
            </a:r>
          </a:p>
        </p:txBody>
      </p:sp>
      <p:sp>
        <p:nvSpPr>
          <p:cNvPr id="27" name="Rounded Rectangle 126"/>
          <p:cNvSpPr>
            <a:spLocks noChangeArrowheads="1"/>
          </p:cNvSpPr>
          <p:nvPr/>
        </p:nvSpPr>
        <p:spPr bwMode="auto">
          <a:xfrm>
            <a:off x="18351500" y="4902598"/>
            <a:ext cx="3657527" cy="6337836"/>
          </a:xfrm>
          <a:prstGeom prst="rect">
            <a:avLst/>
          </a:prstGeom>
          <a:solidFill>
            <a:schemeClr val="accent3"/>
          </a:solidFill>
          <a:ln w="9525" algn="ctr">
            <a:noFill/>
            <a:round/>
            <a:headEnd/>
            <a:tailEnd/>
          </a:ln>
          <a:effectLst/>
          <a:scene3d>
            <a:camera prst="orthographicFront">
              <a:rot lat="0" lon="0" rev="0"/>
            </a:camera>
            <a:lightRig rig="contrasting" dir="t">
              <a:rot lat="0" lon="0" rev="7800000"/>
            </a:lightRig>
          </a:scene3d>
          <a:sp3d>
            <a:bevelT w="139700" h="139700"/>
          </a:sp3d>
        </p:spPr>
        <p:txBody>
          <a:bodyPr lIns="91350" tIns="45674" rIns="91350" bIns="45674"/>
          <a:lstStyle/>
          <a:p>
            <a:pPr>
              <a:defRPr/>
            </a:pPr>
            <a:endParaRPr lang="en-US" sz="1100" dirty="0">
              <a:solidFill>
                <a:schemeClr val="bg1"/>
              </a:solidFill>
            </a:endParaRPr>
          </a:p>
        </p:txBody>
      </p:sp>
      <p:sp>
        <p:nvSpPr>
          <p:cNvPr id="28" name="Text Box 21"/>
          <p:cNvSpPr txBox="1">
            <a:spLocks noChangeArrowheads="1"/>
          </p:cNvSpPr>
          <p:nvPr/>
        </p:nvSpPr>
        <p:spPr bwMode="auto">
          <a:xfrm>
            <a:off x="18420503" y="5066356"/>
            <a:ext cx="3536278" cy="3102388"/>
          </a:xfrm>
          <a:prstGeom prst="rect">
            <a:avLst/>
          </a:prstGeom>
          <a:noFill/>
          <a:ln w="9525">
            <a:noFill/>
            <a:miter lim="800000"/>
            <a:headEnd/>
            <a:tailEnd/>
          </a:ln>
          <a:effectLst/>
        </p:spPr>
        <p:txBody>
          <a:bodyPr lIns="0" tIns="0" rIns="0" bIns="0">
            <a:spAutoFit/>
          </a:bodyPr>
          <a:lstStyle/>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Lessons learned calibration</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Final documentation completion</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Implementation hand-offs</a:t>
            </a:r>
          </a:p>
        </p:txBody>
      </p:sp>
      <p:sp>
        <p:nvSpPr>
          <p:cNvPr id="29" name="Rounded Rectangle 134"/>
          <p:cNvSpPr>
            <a:spLocks noChangeArrowheads="1"/>
          </p:cNvSpPr>
          <p:nvPr/>
        </p:nvSpPr>
        <p:spPr bwMode="auto">
          <a:xfrm>
            <a:off x="14383323" y="4902598"/>
            <a:ext cx="3657527" cy="6386568"/>
          </a:xfrm>
          <a:prstGeom prst="rect">
            <a:avLst/>
          </a:prstGeom>
          <a:solidFill>
            <a:schemeClr val="accent3"/>
          </a:solidFill>
          <a:ln w="9525" algn="ctr">
            <a:noFill/>
            <a:round/>
            <a:headEnd/>
            <a:tailEnd/>
          </a:ln>
          <a:effectLst/>
          <a:scene3d>
            <a:camera prst="orthographicFront">
              <a:rot lat="0" lon="0" rev="0"/>
            </a:camera>
            <a:lightRig rig="contrasting" dir="t">
              <a:rot lat="0" lon="0" rev="7800000"/>
            </a:lightRig>
          </a:scene3d>
          <a:sp3d>
            <a:bevelT w="139700" h="139700"/>
          </a:sp3d>
        </p:spPr>
        <p:txBody>
          <a:bodyPr lIns="91350" tIns="45674" rIns="91350" bIns="45674"/>
          <a:lstStyle/>
          <a:p>
            <a:pPr>
              <a:buClr>
                <a:schemeClr val="bg1"/>
              </a:buClr>
              <a:defRPr/>
            </a:pPr>
            <a:endParaRPr lang="en-US" sz="1100" dirty="0">
              <a:solidFill>
                <a:schemeClr val="bg1"/>
              </a:solidFill>
            </a:endParaRPr>
          </a:p>
        </p:txBody>
      </p:sp>
      <p:sp>
        <p:nvSpPr>
          <p:cNvPr id="30" name="Text Box 18"/>
          <p:cNvSpPr txBox="1">
            <a:spLocks noChangeArrowheads="1"/>
          </p:cNvSpPr>
          <p:nvPr/>
        </p:nvSpPr>
        <p:spPr bwMode="auto">
          <a:xfrm>
            <a:off x="14469258" y="5066405"/>
            <a:ext cx="3385406" cy="4653582"/>
          </a:xfrm>
          <a:prstGeom prst="rect">
            <a:avLst/>
          </a:prstGeom>
          <a:noFill/>
          <a:ln w="9525">
            <a:noFill/>
            <a:miter lim="800000"/>
            <a:headEnd/>
            <a:tailEnd/>
          </a:ln>
        </p:spPr>
        <p:txBody>
          <a:bodyPr lIns="0" tIns="0" rIns="0" bIns="0">
            <a:spAutoFit/>
          </a:bodyPr>
          <a:lstStyle/>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Go-live launch and support</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Process assurance monitoring</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Operational and technology adaption</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Change management advocacy</a:t>
            </a:r>
          </a:p>
        </p:txBody>
      </p:sp>
      <p:sp>
        <p:nvSpPr>
          <p:cNvPr id="31" name="Rounded Rectangle 126"/>
          <p:cNvSpPr>
            <a:spLocks noChangeArrowheads="1"/>
          </p:cNvSpPr>
          <p:nvPr/>
        </p:nvSpPr>
        <p:spPr bwMode="auto">
          <a:xfrm>
            <a:off x="10431604" y="4902598"/>
            <a:ext cx="3657527" cy="6386568"/>
          </a:xfrm>
          <a:prstGeom prst="rect">
            <a:avLst/>
          </a:prstGeom>
          <a:solidFill>
            <a:schemeClr val="accent3"/>
          </a:solidFill>
          <a:ln w="9525" algn="ctr">
            <a:noFill/>
            <a:round/>
            <a:headEnd/>
            <a:tailEnd/>
          </a:ln>
          <a:effectLst/>
          <a:scene3d>
            <a:camera prst="orthographicFront">
              <a:rot lat="0" lon="0" rev="0"/>
            </a:camera>
            <a:lightRig rig="contrasting" dir="t">
              <a:rot lat="0" lon="0" rev="7800000"/>
            </a:lightRig>
          </a:scene3d>
          <a:sp3d>
            <a:bevelT w="139700" h="139700"/>
          </a:sp3d>
        </p:spPr>
        <p:txBody>
          <a:bodyPr lIns="91350" tIns="45674" rIns="91350" bIns="45674"/>
          <a:lstStyle/>
          <a:p>
            <a:pPr>
              <a:defRPr/>
            </a:pPr>
            <a:endParaRPr lang="en-US" sz="1100" dirty="0">
              <a:solidFill>
                <a:schemeClr val="bg1"/>
              </a:solidFill>
            </a:endParaRPr>
          </a:p>
        </p:txBody>
      </p:sp>
      <p:sp>
        <p:nvSpPr>
          <p:cNvPr id="32" name="Text Box 9"/>
          <p:cNvSpPr txBox="1">
            <a:spLocks noChangeArrowheads="1"/>
          </p:cNvSpPr>
          <p:nvPr/>
        </p:nvSpPr>
        <p:spPr bwMode="auto">
          <a:xfrm>
            <a:off x="10587016" y="5066360"/>
            <a:ext cx="3263456" cy="5773888"/>
          </a:xfrm>
          <a:prstGeom prst="rect">
            <a:avLst/>
          </a:prstGeom>
          <a:noFill/>
          <a:ln w="9525">
            <a:noFill/>
            <a:miter lim="800000"/>
            <a:headEnd/>
            <a:tailEnd/>
          </a:ln>
        </p:spPr>
        <p:txBody>
          <a:bodyPr wrap="square" lIns="0" tIns="0" rIns="0" bIns="0">
            <a:spAutoFit/>
          </a:bodyPr>
          <a:lstStyle/>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Support model installation and resourcing</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VMS configura-tion and UAT</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In-flight / historical data conversion</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Supplier rationalization and  contracting</a:t>
            </a:r>
          </a:p>
          <a:p>
            <a:pPr marL="457200" indent="-457200" eaLnBrk="0" hangingPunct="0">
              <a:spcBef>
                <a:spcPct val="60000"/>
              </a:spcBef>
              <a:buClr>
                <a:schemeClr val="bg1"/>
              </a:buClr>
              <a:buFont typeface="Arial" charset="0"/>
              <a:buChar char="•"/>
            </a:pPr>
            <a:r>
              <a:rPr lang="en-US" sz="2800" dirty="0">
                <a:solidFill>
                  <a:schemeClr val="bg1"/>
                </a:solidFill>
                <a:ea typeface="ヒラギノ角ゴ Pro W3"/>
                <a:cs typeface="ヒラギノ角ゴ Pro W3"/>
              </a:rPr>
              <a:t>Training</a:t>
            </a:r>
          </a:p>
        </p:txBody>
      </p:sp>
      <p:sp>
        <p:nvSpPr>
          <p:cNvPr id="4" name="Rounded Rectangle 3"/>
          <p:cNvSpPr/>
          <p:nvPr/>
        </p:nvSpPr>
        <p:spPr>
          <a:xfrm>
            <a:off x="2440635" y="11534395"/>
            <a:ext cx="3669686" cy="14746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Project Plan</a:t>
            </a:r>
            <a:endParaRPr lang="en-US" sz="2800" dirty="0"/>
          </a:p>
        </p:txBody>
      </p:sp>
      <p:sp>
        <p:nvSpPr>
          <p:cNvPr id="34" name="Rounded Rectangle 33"/>
          <p:cNvSpPr/>
          <p:nvPr/>
        </p:nvSpPr>
        <p:spPr>
          <a:xfrm>
            <a:off x="6436576" y="11534395"/>
            <a:ext cx="3669686" cy="14746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Solution Design &amp; Change Plan</a:t>
            </a:r>
            <a:endParaRPr lang="en-US" sz="2800" dirty="0"/>
          </a:p>
        </p:txBody>
      </p:sp>
      <p:sp>
        <p:nvSpPr>
          <p:cNvPr id="35" name="Rounded Rectangle 34"/>
          <p:cNvSpPr/>
          <p:nvPr/>
        </p:nvSpPr>
        <p:spPr>
          <a:xfrm>
            <a:off x="10419445" y="11534395"/>
            <a:ext cx="3669686" cy="14746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Business Assessment &amp; Execution</a:t>
            </a:r>
            <a:endParaRPr lang="en-US" sz="2800" dirty="0"/>
          </a:p>
        </p:txBody>
      </p:sp>
      <p:sp>
        <p:nvSpPr>
          <p:cNvPr id="36" name="Rounded Rectangle 35"/>
          <p:cNvSpPr/>
          <p:nvPr/>
        </p:nvSpPr>
        <p:spPr>
          <a:xfrm>
            <a:off x="14371164" y="11534395"/>
            <a:ext cx="3669686" cy="14746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Operational Stability</a:t>
            </a:r>
            <a:endParaRPr lang="en-US" sz="2800" dirty="0"/>
          </a:p>
        </p:txBody>
      </p:sp>
      <p:sp>
        <p:nvSpPr>
          <p:cNvPr id="37" name="Rounded Rectangle 36"/>
          <p:cNvSpPr/>
          <p:nvPr/>
        </p:nvSpPr>
        <p:spPr>
          <a:xfrm>
            <a:off x="18353799" y="11534395"/>
            <a:ext cx="3669686" cy="147463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Project Closure &amp; Sign-Off</a:t>
            </a:r>
            <a:endParaRPr lang="en-US" sz="2800" dirty="0"/>
          </a:p>
        </p:txBody>
      </p:sp>
      <p:sp>
        <p:nvSpPr>
          <p:cNvPr id="5" name="Chevron 4"/>
          <p:cNvSpPr/>
          <p:nvPr/>
        </p:nvSpPr>
        <p:spPr>
          <a:xfrm>
            <a:off x="2446678" y="3022682"/>
            <a:ext cx="3657600" cy="1630265"/>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Project</a:t>
            </a:r>
          </a:p>
          <a:p>
            <a:pPr algn="ctr"/>
            <a:r>
              <a:rPr lang="en-US" sz="3200" dirty="0" smtClean="0">
                <a:solidFill>
                  <a:schemeClr val="bg1"/>
                </a:solidFill>
              </a:rPr>
              <a:t>Definition</a:t>
            </a:r>
            <a:endParaRPr lang="en-US" sz="3200" dirty="0">
              <a:solidFill>
                <a:schemeClr val="bg1"/>
              </a:solidFill>
            </a:endParaRPr>
          </a:p>
        </p:txBody>
      </p:sp>
      <p:sp>
        <p:nvSpPr>
          <p:cNvPr id="39" name="Chevron 38"/>
          <p:cNvSpPr/>
          <p:nvPr/>
        </p:nvSpPr>
        <p:spPr>
          <a:xfrm>
            <a:off x="6421496" y="3011811"/>
            <a:ext cx="3657600" cy="1630265"/>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Solution Design</a:t>
            </a:r>
            <a:endParaRPr lang="en-US" sz="3200" dirty="0">
              <a:solidFill>
                <a:schemeClr val="bg1"/>
              </a:solidFill>
            </a:endParaRPr>
          </a:p>
        </p:txBody>
      </p:sp>
      <p:sp>
        <p:nvSpPr>
          <p:cNvPr id="40" name="Chevron 39"/>
          <p:cNvSpPr/>
          <p:nvPr/>
        </p:nvSpPr>
        <p:spPr>
          <a:xfrm>
            <a:off x="10425488" y="3035207"/>
            <a:ext cx="3657600" cy="1630265"/>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Execution</a:t>
            </a:r>
            <a:endParaRPr lang="en-US" sz="3200" dirty="0">
              <a:solidFill>
                <a:schemeClr val="bg1"/>
              </a:solidFill>
            </a:endParaRPr>
          </a:p>
        </p:txBody>
      </p:sp>
      <p:sp>
        <p:nvSpPr>
          <p:cNvPr id="41" name="Chevron 40"/>
          <p:cNvSpPr/>
          <p:nvPr/>
        </p:nvSpPr>
        <p:spPr>
          <a:xfrm>
            <a:off x="14377207" y="3011810"/>
            <a:ext cx="3657600" cy="1630265"/>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Control</a:t>
            </a:r>
            <a:endParaRPr lang="en-US" sz="3200" dirty="0">
              <a:solidFill>
                <a:schemeClr val="bg1"/>
              </a:solidFill>
            </a:endParaRPr>
          </a:p>
        </p:txBody>
      </p:sp>
      <p:sp>
        <p:nvSpPr>
          <p:cNvPr id="42" name="Chevron 41"/>
          <p:cNvSpPr/>
          <p:nvPr/>
        </p:nvSpPr>
        <p:spPr>
          <a:xfrm>
            <a:off x="18328926" y="3011810"/>
            <a:ext cx="3657600" cy="1630265"/>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chemeClr val="bg1"/>
                </a:solidFill>
              </a:rPr>
              <a:t>Close</a:t>
            </a:r>
            <a:endParaRPr lang="en-US" sz="3200" dirty="0">
              <a:solidFill>
                <a:schemeClr val="bg1"/>
              </a:solidFill>
            </a:endParaRPr>
          </a:p>
        </p:txBody>
      </p:sp>
    </p:spTree>
    <p:extLst>
      <p:ext uri="{BB962C8B-B14F-4D97-AF65-F5344CB8AC3E}">
        <p14:creationId xmlns:p14="http://schemas.microsoft.com/office/powerpoint/2010/main" val="40449229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p:cNvSpPr>
          <p:nvPr/>
        </p:nvSpPr>
        <p:spPr bwMode="auto">
          <a:xfrm>
            <a:off x="1728034" y="1058664"/>
            <a:ext cx="16352233"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Discovery Session with Key Stakeholders</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grpSp>
        <p:nvGrpSpPr>
          <p:cNvPr id="22" name="Group 21"/>
          <p:cNvGrpSpPr/>
          <p:nvPr/>
        </p:nvGrpSpPr>
        <p:grpSpPr>
          <a:xfrm>
            <a:off x="1831194" y="2291140"/>
            <a:ext cx="799891" cy="190500"/>
            <a:chOff x="1942594" y="2781300"/>
            <a:chExt cx="799891" cy="190500"/>
          </a:xfrm>
          <a:solidFill>
            <a:schemeClr val="bg1">
              <a:lumMod val="85000"/>
            </a:schemeClr>
          </a:solidFill>
        </p:grpSpPr>
        <p:sp>
          <p:nvSpPr>
            <p:cNvPr id="23"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24"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25"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34"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sp>
        <p:nvSpPr>
          <p:cNvPr id="31" name="TextBox 30"/>
          <p:cNvSpPr txBox="1"/>
          <p:nvPr/>
        </p:nvSpPr>
        <p:spPr>
          <a:xfrm>
            <a:off x="2368039" y="3117066"/>
            <a:ext cx="5495689" cy="448841"/>
          </a:xfrm>
          <a:prstGeom prst="rect">
            <a:avLst/>
          </a:prstGeom>
          <a:noFill/>
        </p:spPr>
        <p:txBody>
          <a:bodyPr wrap="square" lIns="0" tIns="0" rIns="0" bIns="0" rtlCol="0">
            <a:spAutoFit/>
          </a:bodyPr>
          <a:lstStyle/>
          <a:p>
            <a:pPr algn="ctr">
              <a:lnSpc>
                <a:spcPts val="3466"/>
              </a:lnSpc>
              <a:spcAft>
                <a:spcPts val="3199"/>
              </a:spcAft>
            </a:pPr>
            <a:r>
              <a:rPr lang="en-US" sz="3200" b="1" cap="all" spc="53" dirty="0" smtClean="0">
                <a:solidFill>
                  <a:schemeClr val="bg1"/>
                </a:solidFill>
                <a:latin typeface="Roboto Regular"/>
                <a:cs typeface="Roboto Regular"/>
              </a:rPr>
              <a:t>VISION</a:t>
            </a:r>
            <a:endParaRPr lang="en-US" sz="3200" b="1" cap="all" spc="53" dirty="0">
              <a:solidFill>
                <a:schemeClr val="bg1"/>
              </a:solidFill>
              <a:latin typeface="Roboto Regular"/>
              <a:cs typeface="Roboto Regular"/>
            </a:endParaRPr>
          </a:p>
        </p:txBody>
      </p:sp>
      <p:sp>
        <p:nvSpPr>
          <p:cNvPr id="87" name="Rectangle 86"/>
          <p:cNvSpPr/>
          <p:nvPr/>
        </p:nvSpPr>
        <p:spPr>
          <a:xfrm>
            <a:off x="2021646" y="2669675"/>
            <a:ext cx="19865776" cy="1080427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grpSp>
        <p:nvGrpSpPr>
          <p:cNvPr id="2" name="Group 1"/>
          <p:cNvGrpSpPr/>
          <p:nvPr/>
        </p:nvGrpSpPr>
        <p:grpSpPr>
          <a:xfrm>
            <a:off x="2021645" y="2669678"/>
            <a:ext cx="19865776" cy="670980"/>
            <a:chOff x="2440635" y="816026"/>
            <a:chExt cx="19865776" cy="809167"/>
          </a:xfrm>
        </p:grpSpPr>
        <p:sp>
          <p:nvSpPr>
            <p:cNvPr id="29" name="Rectangle 28"/>
            <p:cNvSpPr/>
            <p:nvPr/>
          </p:nvSpPr>
          <p:spPr>
            <a:xfrm>
              <a:off x="2440635" y="816026"/>
              <a:ext cx="9932888" cy="80058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r>
                <a:rPr lang="en-US" sz="3200" dirty="0" smtClean="0"/>
                <a:t>Policies Workshop</a:t>
              </a:r>
              <a:endParaRPr lang="en-US" sz="3200" dirty="0"/>
            </a:p>
          </p:txBody>
        </p:sp>
        <p:sp>
          <p:nvSpPr>
            <p:cNvPr id="36" name="Rectangle 35"/>
            <p:cNvSpPr/>
            <p:nvPr/>
          </p:nvSpPr>
          <p:spPr>
            <a:xfrm>
              <a:off x="12373523" y="816026"/>
              <a:ext cx="9932888" cy="80916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r>
                <a:rPr lang="en-US" sz="3200" dirty="0" smtClean="0"/>
                <a:t>Operations Workshop</a:t>
              </a:r>
              <a:endParaRPr lang="en-US" sz="3200" dirty="0"/>
            </a:p>
          </p:txBody>
        </p:sp>
      </p:grpSp>
      <p:grpSp>
        <p:nvGrpSpPr>
          <p:cNvPr id="38" name="Group 37"/>
          <p:cNvGrpSpPr/>
          <p:nvPr/>
        </p:nvGrpSpPr>
        <p:grpSpPr>
          <a:xfrm rot="10800000" flipV="1">
            <a:off x="2021645" y="6862080"/>
            <a:ext cx="19865776" cy="614488"/>
            <a:chOff x="2440635" y="816026"/>
            <a:chExt cx="19865776" cy="809167"/>
          </a:xfrm>
        </p:grpSpPr>
        <p:sp>
          <p:nvSpPr>
            <p:cNvPr id="39" name="Rectangle 38"/>
            <p:cNvSpPr/>
            <p:nvPr/>
          </p:nvSpPr>
          <p:spPr>
            <a:xfrm>
              <a:off x="2440635" y="816026"/>
              <a:ext cx="9932888" cy="800581"/>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r>
                <a:rPr lang="en-US" sz="3200" dirty="0" smtClean="0"/>
                <a:t>Technology Workshop</a:t>
              </a:r>
              <a:endParaRPr lang="en-US" sz="3200" dirty="0"/>
            </a:p>
          </p:txBody>
        </p:sp>
        <p:sp>
          <p:nvSpPr>
            <p:cNvPr id="40" name="Rectangle 39"/>
            <p:cNvSpPr/>
            <p:nvPr/>
          </p:nvSpPr>
          <p:spPr>
            <a:xfrm>
              <a:off x="12373523" y="816026"/>
              <a:ext cx="9932888" cy="80916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r>
                <a:rPr lang="en-US" sz="3200" dirty="0" smtClean="0"/>
                <a:t>Invoicing Workshop</a:t>
              </a:r>
              <a:endParaRPr lang="en-US" sz="3200" dirty="0"/>
            </a:p>
          </p:txBody>
        </p:sp>
      </p:grpSp>
      <p:sp>
        <p:nvSpPr>
          <p:cNvPr id="41" name="Rectangle 40"/>
          <p:cNvSpPr/>
          <p:nvPr/>
        </p:nvSpPr>
        <p:spPr>
          <a:xfrm>
            <a:off x="2021644" y="2669677"/>
            <a:ext cx="9932888" cy="841070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42" name="Rectangle 41"/>
          <p:cNvSpPr/>
          <p:nvPr/>
        </p:nvSpPr>
        <p:spPr>
          <a:xfrm>
            <a:off x="11954533" y="2669677"/>
            <a:ext cx="9932888" cy="8410700"/>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 name="TextBox 2"/>
          <p:cNvSpPr txBox="1"/>
          <p:nvPr/>
        </p:nvSpPr>
        <p:spPr>
          <a:xfrm>
            <a:off x="2326366" y="3506756"/>
            <a:ext cx="9628165" cy="3108543"/>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Tenure Policy</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Requisition Approval</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Background / Drug Screen</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Rehire Policy</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Independent Contractor</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Travel / Expense</a:t>
            </a:r>
          </a:p>
        </p:txBody>
      </p:sp>
      <p:sp>
        <p:nvSpPr>
          <p:cNvPr id="43" name="TextBox 42"/>
          <p:cNvSpPr txBox="1"/>
          <p:nvPr/>
        </p:nvSpPr>
        <p:spPr>
          <a:xfrm>
            <a:off x="12259251" y="3509816"/>
            <a:ext cx="9628165" cy="3108543"/>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Order Approval &amp; Distribution</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On Boarding &amp; Off Boarding</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Assignment Management</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Evaluations</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Time &amp; Expense Entry</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Assignment Termination</a:t>
            </a:r>
          </a:p>
        </p:txBody>
      </p:sp>
      <p:sp>
        <p:nvSpPr>
          <p:cNvPr id="44" name="TextBox 43"/>
          <p:cNvSpPr txBox="1"/>
          <p:nvPr/>
        </p:nvSpPr>
        <p:spPr>
          <a:xfrm>
            <a:off x="2369232" y="7798804"/>
            <a:ext cx="9628165" cy="2074414"/>
          </a:xfrm>
          <a:prstGeom prst="rect">
            <a:avLst/>
          </a:prstGeom>
          <a:noFill/>
        </p:spPr>
        <p:txBody>
          <a:bodyPr wrap="square" rtlCol="0">
            <a:spAutoFit/>
          </a:bodyPr>
          <a:lstStyle/>
          <a:p>
            <a:pPr marL="342900" lvl="0" indent="-3429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Invoicing Processes &amp; Procedures</a:t>
            </a:r>
          </a:p>
          <a:p>
            <a:pPr marL="342900" lvl="0" indent="-3429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Invoice Design</a:t>
            </a:r>
          </a:p>
          <a:p>
            <a:pPr marL="342900" lvl="0" indent="-3429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Cost Codes / Code Validation</a:t>
            </a:r>
          </a:p>
          <a:p>
            <a:pPr marL="342900" lvl="0" indent="-3429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A/P Export</a:t>
            </a:r>
          </a:p>
        </p:txBody>
      </p:sp>
      <p:sp>
        <p:nvSpPr>
          <p:cNvPr id="45" name="TextBox 44"/>
          <p:cNvSpPr txBox="1"/>
          <p:nvPr/>
        </p:nvSpPr>
        <p:spPr>
          <a:xfrm>
            <a:off x="12259250" y="7778392"/>
            <a:ext cx="9628165" cy="3108543"/>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Company Hierarchy</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Configuration</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System Users</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System Sign On &amp; Passwords</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Technology Compatibility</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Security</a:t>
            </a:r>
          </a:p>
        </p:txBody>
      </p:sp>
      <p:sp>
        <p:nvSpPr>
          <p:cNvPr id="47" name="Rectangle 46"/>
          <p:cNvSpPr/>
          <p:nvPr/>
        </p:nvSpPr>
        <p:spPr>
          <a:xfrm rot="10800000" flipV="1">
            <a:off x="2021643" y="10976553"/>
            <a:ext cx="19865776" cy="55121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r>
              <a:rPr lang="en-US" sz="3200" dirty="0" smtClean="0"/>
              <a:t>Communication &amp; Training Workshop</a:t>
            </a:r>
            <a:endParaRPr lang="en-US" sz="3200" dirty="0"/>
          </a:p>
        </p:txBody>
      </p:sp>
      <p:sp>
        <p:nvSpPr>
          <p:cNvPr id="49" name="TextBox 48"/>
          <p:cNvSpPr txBox="1"/>
          <p:nvPr/>
        </p:nvSpPr>
        <p:spPr>
          <a:xfrm>
            <a:off x="7863728" y="11701724"/>
            <a:ext cx="9628165" cy="1557349"/>
          </a:xfrm>
          <a:prstGeom prst="rect">
            <a:avLst/>
          </a:prstGeom>
          <a:noFill/>
        </p:spPr>
        <p:txBody>
          <a:bodyPr wrap="square" rtlCol="0">
            <a:spAutoFit/>
          </a:bodyPr>
          <a:lstStyle/>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Communications / Change Management Plan</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Communication Approval Process</a:t>
            </a:r>
          </a:p>
          <a:p>
            <a:pPr marL="457200" lvl="0" indent="-457200" defTabSz="914400" eaLnBrk="0" fontAlgn="base" hangingPunct="0">
              <a:spcBef>
                <a:spcPct val="20000"/>
              </a:spcBef>
              <a:spcAft>
                <a:spcPct val="0"/>
              </a:spcAft>
              <a:buFont typeface="Arial" charset="0"/>
              <a:buChar char="•"/>
            </a:pPr>
            <a:r>
              <a:rPr lang="en-US" sz="2800" dirty="0">
                <a:solidFill>
                  <a:schemeClr val="accent3">
                    <a:lumMod val="50000"/>
                  </a:schemeClr>
                </a:solidFill>
                <a:latin typeface="Calibri" pitchFamily="34" charset="0"/>
              </a:rPr>
              <a:t>Training Plan – Delivery Method, Timing, Location, etc.</a:t>
            </a:r>
          </a:p>
        </p:txBody>
      </p:sp>
    </p:spTree>
    <p:extLst>
      <p:ext uri="{BB962C8B-B14F-4D97-AF65-F5344CB8AC3E}">
        <p14:creationId xmlns:p14="http://schemas.microsoft.com/office/powerpoint/2010/main" val="109732708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
          <p:cNvSpPr>
            <a:spLocks/>
          </p:cNvSpPr>
          <p:nvPr/>
        </p:nvSpPr>
        <p:spPr bwMode="auto">
          <a:xfrm>
            <a:off x="1728034" y="1058664"/>
            <a:ext cx="8261172"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Enterprise Visibility </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pic>
        <p:nvPicPr>
          <p:cNvPr id="1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28034" y="8404200"/>
            <a:ext cx="6570881" cy="437804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6"/>
          <p:cNvPicPr>
            <a:picLocks noChangeAspect="1" noChangeArrowheads="1"/>
          </p:cNvPicPr>
          <p:nvPr>
            <p:custDataLst>
              <p:tags r:id="rId1"/>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17842753" y="6061579"/>
            <a:ext cx="5694082" cy="432442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 name="Picture 7"/>
          <p:cNvPicPr>
            <a:picLocks noChangeAspect="1" noChangeArrowheads="1"/>
          </p:cNvPicPr>
          <p:nvPr>
            <p:custDataLst>
              <p:tags r:id="rId2"/>
            </p:custDataLst>
          </p:nvPr>
        </p:nvPicPr>
        <p:blipFill>
          <a:blip r:embed="rId7" cstate="print">
            <a:extLst>
              <a:ext uri="{28A0092B-C50C-407E-A947-70E740481C1C}">
                <a14:useLocalDpi xmlns:a14="http://schemas.microsoft.com/office/drawing/2010/main" val="0"/>
              </a:ext>
            </a:extLst>
          </a:blip>
          <a:srcRect/>
          <a:stretch>
            <a:fillRect/>
          </a:stretch>
        </p:blipFill>
        <p:spPr bwMode="auto">
          <a:xfrm>
            <a:off x="11330933" y="3690255"/>
            <a:ext cx="7390651" cy="582792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2" name="Table 21"/>
          <p:cNvGraphicFramePr>
            <a:graphicFrameLocks noGrp="1"/>
          </p:cNvGraphicFramePr>
          <p:nvPr>
            <p:extLst>
              <p:ext uri="{D42A27DB-BD31-4B8C-83A1-F6EECF244321}">
                <p14:modId xmlns:p14="http://schemas.microsoft.com/office/powerpoint/2010/main" val="1703934838"/>
              </p:ext>
            </p:extLst>
          </p:nvPr>
        </p:nvGraphicFramePr>
        <p:xfrm>
          <a:off x="14313800" y="11055386"/>
          <a:ext cx="9675752" cy="2064330"/>
        </p:xfrm>
        <a:graphic>
          <a:graphicData uri="http://schemas.openxmlformats.org/drawingml/2006/table">
            <a:tbl>
              <a:tblPr firstRow="1" bandRow="1">
                <a:tableStyleId>{2D5ABB26-0587-4C30-8999-92F81FD0307C}</a:tableStyleId>
              </a:tblPr>
              <a:tblGrid>
                <a:gridCol w="2418938">
                  <a:extLst>
                    <a:ext uri="{9D8B030D-6E8A-4147-A177-3AD203B41FA5}">
                      <a16:colId xmlns="" xmlns:a16="http://schemas.microsoft.com/office/drawing/2014/main" val="20000"/>
                    </a:ext>
                  </a:extLst>
                </a:gridCol>
                <a:gridCol w="2418938">
                  <a:extLst>
                    <a:ext uri="{9D8B030D-6E8A-4147-A177-3AD203B41FA5}">
                      <a16:colId xmlns="" xmlns:a16="http://schemas.microsoft.com/office/drawing/2014/main" val="20001"/>
                    </a:ext>
                  </a:extLst>
                </a:gridCol>
                <a:gridCol w="2418938">
                  <a:extLst>
                    <a:ext uri="{9D8B030D-6E8A-4147-A177-3AD203B41FA5}">
                      <a16:colId xmlns="" xmlns:a16="http://schemas.microsoft.com/office/drawing/2014/main" val="20002"/>
                    </a:ext>
                  </a:extLst>
                </a:gridCol>
                <a:gridCol w="2418938">
                  <a:extLst>
                    <a:ext uri="{9D8B030D-6E8A-4147-A177-3AD203B41FA5}">
                      <a16:colId xmlns="" xmlns:a16="http://schemas.microsoft.com/office/drawing/2014/main" val="20003"/>
                    </a:ext>
                  </a:extLst>
                </a:gridCol>
              </a:tblGrid>
              <a:tr h="833717">
                <a:tc>
                  <a:txBody>
                    <a:bodyPr/>
                    <a:lstStyle/>
                    <a:p>
                      <a:pPr marL="0" lvl="1" indent="0" eaLnBrk="0" hangingPunct="0">
                        <a:spcBef>
                          <a:spcPts val="400"/>
                        </a:spcBef>
                        <a:spcAft>
                          <a:spcPts val="400"/>
                        </a:spcAft>
                        <a:buClr>
                          <a:srgbClr val="0A4D8D"/>
                        </a:buClr>
                        <a:buSzPct val="125000"/>
                        <a:buFont typeface="Arial" pitchFamily="34" charset="0"/>
                        <a:buNone/>
                        <a:defRPr/>
                      </a:pPr>
                      <a:r>
                        <a:rPr lang="en-US" sz="3200" b="0" dirty="0">
                          <a:solidFill>
                            <a:schemeClr val="accent3">
                              <a:lumMod val="50000"/>
                            </a:schemeClr>
                          </a:solidFill>
                        </a:rPr>
                        <a:t> Financials</a:t>
                      </a:r>
                      <a:endParaRPr lang="en-US" sz="3600" b="0" dirty="0">
                        <a:solidFill>
                          <a:schemeClr val="accent3">
                            <a:lumMod val="50000"/>
                          </a:schemeClr>
                        </a:solidFill>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0" fontAlgn="auto" latinLnBrk="0" hangingPunct="0">
                        <a:lnSpc>
                          <a:spcPct val="100000"/>
                        </a:lnSpc>
                        <a:spcBef>
                          <a:spcPts val="400"/>
                        </a:spcBef>
                        <a:spcAft>
                          <a:spcPts val="400"/>
                        </a:spcAft>
                        <a:buClr>
                          <a:srgbClr val="0A4D8D"/>
                        </a:buClr>
                        <a:buSzPct val="125000"/>
                        <a:buFont typeface="Arial" pitchFamily="34" charset="0"/>
                        <a:buNone/>
                        <a:tabLst/>
                        <a:defRPr/>
                      </a:pPr>
                      <a:r>
                        <a:rPr lang="en-US" sz="3200" b="0" dirty="0">
                          <a:solidFill>
                            <a:schemeClr val="accent3">
                              <a:lumMod val="50000"/>
                            </a:schemeClr>
                          </a:solidFill>
                        </a:rPr>
                        <a:t> Usage</a:t>
                      </a:r>
                      <a:endParaRPr lang="en-US" sz="3200" b="0" kern="0" dirty="0">
                        <a:solidFill>
                          <a:schemeClr val="accent3">
                            <a:lumMod val="50000"/>
                          </a:schemeClr>
                        </a:solidFill>
                        <a:latin typeface="+mn-lt"/>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0" fontAlgn="auto" latinLnBrk="0" hangingPunct="0">
                        <a:lnSpc>
                          <a:spcPct val="100000"/>
                        </a:lnSpc>
                        <a:spcBef>
                          <a:spcPts val="400"/>
                        </a:spcBef>
                        <a:spcAft>
                          <a:spcPts val="400"/>
                        </a:spcAft>
                        <a:buClr>
                          <a:srgbClr val="0A4D8D"/>
                        </a:buClr>
                        <a:buSzPct val="125000"/>
                        <a:buFont typeface="Arial" pitchFamily="34" charset="0"/>
                        <a:buNone/>
                        <a:tabLst/>
                        <a:defRPr/>
                      </a:pPr>
                      <a:r>
                        <a:rPr lang="en-US" sz="3200" b="0" dirty="0">
                          <a:solidFill>
                            <a:schemeClr val="accent3">
                              <a:lumMod val="50000"/>
                            </a:schemeClr>
                          </a:solidFill>
                        </a:rPr>
                        <a:t> Suppliers</a:t>
                      </a:r>
                      <a:endParaRPr lang="en-US" sz="3200" b="0" kern="0" dirty="0">
                        <a:solidFill>
                          <a:schemeClr val="accent3">
                            <a:lumMod val="50000"/>
                          </a:schemeClr>
                        </a:solidFill>
                        <a:latin typeface="+mn-lt"/>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0" fontAlgn="auto" latinLnBrk="0" hangingPunct="0">
                        <a:lnSpc>
                          <a:spcPct val="100000"/>
                        </a:lnSpc>
                        <a:spcBef>
                          <a:spcPts val="400"/>
                        </a:spcBef>
                        <a:spcAft>
                          <a:spcPts val="400"/>
                        </a:spcAft>
                        <a:buClr>
                          <a:srgbClr val="0A4D8D"/>
                        </a:buClr>
                        <a:buSzPct val="125000"/>
                        <a:buFont typeface="Arial" pitchFamily="34" charset="0"/>
                        <a:buNone/>
                        <a:tabLst/>
                        <a:defRPr/>
                      </a:pPr>
                      <a:r>
                        <a:rPr lang="en-US" sz="3200" b="0" kern="0" dirty="0">
                          <a:solidFill>
                            <a:schemeClr val="accent3">
                              <a:lumMod val="50000"/>
                            </a:schemeClr>
                          </a:solidFill>
                          <a:latin typeface="+mn-lt"/>
                          <a:ea typeface="+mn-ea"/>
                          <a:cs typeface="+mn-cs"/>
                        </a:rPr>
                        <a:t> Projects</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230613">
                <a:tc>
                  <a:txBody>
                    <a:bodyPr/>
                    <a:lstStyle/>
                    <a:p>
                      <a:pPr marL="0" lvl="1" indent="0" algn="l" defTabSz="914400" rtl="0" eaLnBrk="0" latinLnBrk="0" hangingPunct="0">
                        <a:spcBef>
                          <a:spcPts val="400"/>
                        </a:spcBef>
                        <a:spcAft>
                          <a:spcPts val="400"/>
                        </a:spcAft>
                        <a:buClr>
                          <a:srgbClr val="0A4D8D"/>
                        </a:buClr>
                        <a:buSzPct val="125000"/>
                        <a:buFont typeface="Arial" pitchFamily="34" charset="0"/>
                        <a:buNone/>
                        <a:defRPr/>
                      </a:pPr>
                      <a:r>
                        <a:rPr lang="en-US" sz="3200" b="0" dirty="0">
                          <a:solidFill>
                            <a:schemeClr val="accent3">
                              <a:lumMod val="50000"/>
                            </a:schemeClr>
                          </a:solidFill>
                        </a:rPr>
                        <a:t> Expenses</a:t>
                      </a:r>
                      <a:endParaRPr lang="en-US" sz="3200" b="0" kern="0" dirty="0">
                        <a:solidFill>
                          <a:schemeClr val="accent3">
                            <a:lumMod val="50000"/>
                          </a:schemeClr>
                        </a:solidFill>
                        <a:latin typeface="+mn-lt"/>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0" fontAlgn="auto" latinLnBrk="0" hangingPunct="0">
                        <a:lnSpc>
                          <a:spcPct val="100000"/>
                        </a:lnSpc>
                        <a:spcBef>
                          <a:spcPts val="400"/>
                        </a:spcBef>
                        <a:spcAft>
                          <a:spcPts val="400"/>
                        </a:spcAft>
                        <a:buClr>
                          <a:srgbClr val="0A4D8D"/>
                        </a:buClr>
                        <a:buSzPct val="125000"/>
                        <a:buFont typeface="Arial" pitchFamily="34" charset="0"/>
                        <a:buNone/>
                        <a:tabLst/>
                        <a:defRPr/>
                      </a:pPr>
                      <a:r>
                        <a:rPr lang="en-US" sz="3200" b="0" kern="1200" dirty="0">
                          <a:solidFill>
                            <a:schemeClr val="accent3">
                              <a:lumMod val="50000"/>
                            </a:schemeClr>
                          </a:solidFill>
                          <a:latin typeface="+mn-lt"/>
                          <a:ea typeface="+mn-ea"/>
                          <a:cs typeface="+mn-cs"/>
                        </a:rPr>
                        <a:t> Head Count</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0" fontAlgn="auto" latinLnBrk="0" hangingPunct="0">
                        <a:lnSpc>
                          <a:spcPct val="100000"/>
                        </a:lnSpc>
                        <a:spcBef>
                          <a:spcPts val="400"/>
                        </a:spcBef>
                        <a:spcAft>
                          <a:spcPts val="400"/>
                        </a:spcAft>
                        <a:buClr>
                          <a:srgbClr val="0A4D8D"/>
                        </a:buClr>
                        <a:buSzPct val="125000"/>
                        <a:buFont typeface="Arial" pitchFamily="34" charset="0"/>
                        <a:buNone/>
                        <a:tabLst/>
                        <a:defRPr/>
                      </a:pPr>
                      <a:r>
                        <a:rPr lang="en-US" sz="3200" b="0" dirty="0">
                          <a:solidFill>
                            <a:schemeClr val="accent3">
                              <a:lumMod val="50000"/>
                            </a:schemeClr>
                          </a:solidFill>
                        </a:rPr>
                        <a:t>Tenure</a:t>
                      </a:r>
                      <a:endParaRPr lang="en-US" sz="3200" b="0" kern="0" dirty="0">
                        <a:solidFill>
                          <a:schemeClr val="accent3">
                            <a:lumMod val="50000"/>
                          </a:schemeClr>
                        </a:solidFill>
                        <a:latin typeface="+mn-lt"/>
                        <a:ea typeface="+mn-ea"/>
                        <a:cs typeface="+mn-cs"/>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0" fontAlgn="auto" latinLnBrk="0" hangingPunct="0">
                        <a:lnSpc>
                          <a:spcPct val="100000"/>
                        </a:lnSpc>
                        <a:spcBef>
                          <a:spcPts val="400"/>
                        </a:spcBef>
                        <a:spcAft>
                          <a:spcPts val="400"/>
                        </a:spcAft>
                        <a:buClr>
                          <a:srgbClr val="0A4D8D"/>
                        </a:buClr>
                        <a:buSzPct val="125000"/>
                        <a:buFont typeface="Arial" pitchFamily="34" charset="0"/>
                        <a:buNone/>
                        <a:tabLst/>
                        <a:defRPr/>
                      </a:pPr>
                      <a:r>
                        <a:rPr lang="en-US" sz="3200" b="0" kern="0" dirty="0">
                          <a:solidFill>
                            <a:schemeClr val="accent3">
                              <a:lumMod val="50000"/>
                            </a:schemeClr>
                          </a:solidFill>
                          <a:latin typeface="+mn-lt"/>
                          <a:ea typeface="+mn-ea"/>
                          <a:cs typeface="+mn-cs"/>
                        </a:rPr>
                        <a:t>Compliance</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23" name="Rectangle 22"/>
          <p:cNvSpPr/>
          <p:nvPr/>
        </p:nvSpPr>
        <p:spPr bwMode="auto">
          <a:xfrm>
            <a:off x="9759352" y="11253834"/>
            <a:ext cx="4102383" cy="1237129"/>
          </a:xfrm>
          <a:prstGeom prst="rect">
            <a:avLst/>
          </a:prstGeom>
          <a:solidFill>
            <a:schemeClr val="accent2"/>
          </a:solidFill>
          <a:ln w="9525" cap="flat" cmpd="sng" algn="ctr">
            <a:noFill/>
            <a:prstDash val="solid"/>
            <a:round/>
            <a:headEnd type="none" w="med" len="med"/>
            <a:tailEnd type="none" w="med" len="med"/>
          </a:ln>
          <a:effectLst>
            <a:outerShdw blurRad="63500" sx="102000" sy="102000" algn="ctr" rotWithShape="0">
              <a:prstClr val="black">
                <a:alpha val="40000"/>
              </a:prstClr>
            </a:outerShdw>
            <a:softEdge rad="31750"/>
          </a:effectLst>
          <a:scene3d>
            <a:camera prst="orthographicFront">
              <a:rot lat="0" lon="0" rev="0"/>
            </a:camera>
            <a:lightRig rig="contrasting" dir="t">
              <a:rot lat="0" lon="0" rev="7800000"/>
            </a:lightRig>
          </a:scene3d>
          <a:sp3d>
            <a:bevelT w="139700" h="139700"/>
          </a:sp3d>
        </p:spPr>
        <p:txBody>
          <a:bodyPr lIns="82479" tIns="41239" rIns="82479" bIns="41239" anchor="ctr"/>
          <a:lstStyle/>
          <a:p>
            <a:pPr algn="ctr">
              <a:defRPr/>
            </a:pPr>
            <a:r>
              <a:rPr lang="en-US" sz="3200" dirty="0">
                <a:solidFill>
                  <a:schemeClr val="bg1"/>
                </a:solidFill>
                <a:cs typeface="Arial" pitchFamily="-110" charset="0"/>
              </a:rPr>
              <a:t>Reporting Categories</a:t>
            </a:r>
          </a:p>
        </p:txBody>
      </p:sp>
      <p:sp>
        <p:nvSpPr>
          <p:cNvPr id="24" name="Rectangle 23"/>
          <p:cNvSpPr/>
          <p:nvPr/>
        </p:nvSpPr>
        <p:spPr bwMode="auto">
          <a:xfrm>
            <a:off x="3692216" y="3345302"/>
            <a:ext cx="4102383" cy="1237129"/>
          </a:xfrm>
          <a:prstGeom prst="rect">
            <a:avLst/>
          </a:prstGeom>
          <a:solidFill>
            <a:schemeClr val="accent2"/>
          </a:solidFill>
          <a:ln w="9525" cap="flat" cmpd="sng" algn="ctr">
            <a:noFill/>
            <a:prstDash val="solid"/>
            <a:round/>
            <a:headEnd type="none" w="med" len="med"/>
            <a:tailEnd type="none" w="med" len="med"/>
          </a:ln>
          <a:effectLst>
            <a:outerShdw blurRad="63500" sx="102000" sy="102000" algn="ctr" rotWithShape="0">
              <a:prstClr val="black">
                <a:alpha val="40000"/>
              </a:prstClr>
            </a:outerShdw>
            <a:softEdge rad="31750"/>
          </a:effectLst>
          <a:scene3d>
            <a:camera prst="orthographicFront">
              <a:rot lat="0" lon="0" rev="0"/>
            </a:camera>
            <a:lightRig rig="contrasting" dir="t">
              <a:rot lat="0" lon="0" rev="7800000"/>
            </a:lightRig>
          </a:scene3d>
          <a:sp3d>
            <a:bevelT w="139700" h="139700"/>
          </a:sp3d>
        </p:spPr>
        <p:txBody>
          <a:bodyPr lIns="82479" tIns="41239" rIns="82479" bIns="41239" anchor="ctr"/>
          <a:lstStyle/>
          <a:p>
            <a:pPr algn="ctr">
              <a:defRPr/>
            </a:pPr>
            <a:r>
              <a:rPr lang="en-US" sz="3200" dirty="0" smtClean="0">
                <a:solidFill>
                  <a:schemeClr val="bg1"/>
                </a:solidFill>
                <a:cs typeface="Arial" pitchFamily="-110" charset="0"/>
              </a:rPr>
              <a:t>Key Features</a:t>
            </a:r>
            <a:endParaRPr lang="en-US" sz="3200" dirty="0">
              <a:solidFill>
                <a:schemeClr val="bg1"/>
              </a:solidFill>
              <a:cs typeface="Arial" pitchFamily="-110"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871751125"/>
              </p:ext>
            </p:extLst>
          </p:nvPr>
        </p:nvGraphicFramePr>
        <p:xfrm>
          <a:off x="555105" y="4958350"/>
          <a:ext cx="10376607" cy="2824180"/>
        </p:xfrm>
        <a:graphic>
          <a:graphicData uri="http://schemas.openxmlformats.org/drawingml/2006/table">
            <a:tbl>
              <a:tblPr firstRow="1" bandRow="1">
                <a:tableStyleId>{2D5ABB26-0587-4C30-8999-92F81FD0307C}</a:tableStyleId>
              </a:tblPr>
              <a:tblGrid>
                <a:gridCol w="5481878">
                  <a:extLst>
                    <a:ext uri="{9D8B030D-6E8A-4147-A177-3AD203B41FA5}">
                      <a16:colId xmlns="" xmlns:a16="http://schemas.microsoft.com/office/drawing/2014/main" val="20000"/>
                    </a:ext>
                  </a:extLst>
                </a:gridCol>
                <a:gridCol w="4894729">
                  <a:extLst>
                    <a:ext uri="{9D8B030D-6E8A-4147-A177-3AD203B41FA5}">
                      <a16:colId xmlns="" xmlns:a16="http://schemas.microsoft.com/office/drawing/2014/main" val="20001"/>
                    </a:ext>
                  </a:extLst>
                </a:gridCol>
              </a:tblGrid>
              <a:tr h="739528">
                <a:tc>
                  <a:txBody>
                    <a:bodyPr/>
                    <a:lstStyle/>
                    <a:p>
                      <a:pPr marL="571500" lvl="1" indent="-571500" eaLnBrk="0" hangingPunct="0">
                        <a:spcBef>
                          <a:spcPts val="400"/>
                        </a:spcBef>
                        <a:spcAft>
                          <a:spcPts val="400"/>
                        </a:spcAft>
                        <a:buClr>
                          <a:srgbClr val="0A4D8D"/>
                        </a:buClr>
                        <a:buSzPct val="125000"/>
                        <a:buFont typeface="Arial" charset="0"/>
                        <a:buChar char="•"/>
                        <a:defRPr/>
                      </a:pPr>
                      <a:r>
                        <a:rPr lang="en-US" sz="3200" b="0" kern="0" dirty="0" smtClean="0">
                          <a:solidFill>
                            <a:schemeClr val="accent3">
                              <a:lumMod val="50000"/>
                            </a:schemeClr>
                          </a:solidFill>
                        </a:rPr>
                        <a:t>Personalized </a:t>
                      </a:r>
                      <a:r>
                        <a:rPr lang="en-US" sz="3200" b="0" kern="0" dirty="0">
                          <a:solidFill>
                            <a:schemeClr val="accent3">
                              <a:lumMod val="50000"/>
                            </a:schemeClr>
                          </a:solidFill>
                        </a:rPr>
                        <a:t>Dashboards</a:t>
                      </a:r>
                      <a:endParaRPr lang="en-US" sz="3600" b="0" dirty="0">
                        <a:solidFill>
                          <a:schemeClr val="accent3">
                            <a:lumMod val="50000"/>
                          </a:schemeClr>
                        </a:solidFill>
                      </a:endParaRP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1" indent="-571500" algn="l" defTabSz="914400" rtl="0" eaLnBrk="0" fontAlgn="auto" latinLnBrk="0" hangingPunct="0">
                        <a:lnSpc>
                          <a:spcPct val="100000"/>
                        </a:lnSpc>
                        <a:spcBef>
                          <a:spcPts val="400"/>
                        </a:spcBef>
                        <a:spcAft>
                          <a:spcPts val="400"/>
                        </a:spcAft>
                        <a:buClr>
                          <a:srgbClr val="0A4D8D"/>
                        </a:buClr>
                        <a:buSzPct val="125000"/>
                        <a:buFont typeface="Arial" charset="0"/>
                        <a:buChar char="•"/>
                        <a:tabLst/>
                        <a:defRPr/>
                      </a:pPr>
                      <a:r>
                        <a:rPr lang="en-US" sz="3200" b="0" kern="0" dirty="0" smtClean="0">
                          <a:solidFill>
                            <a:schemeClr val="accent3">
                              <a:lumMod val="50000"/>
                            </a:schemeClr>
                          </a:solidFill>
                          <a:latin typeface="+mn-lt"/>
                          <a:ea typeface="+mn-ea"/>
                          <a:cs typeface="+mn-cs"/>
                        </a:rPr>
                        <a:t>Forecasting </a:t>
                      </a:r>
                      <a:r>
                        <a:rPr lang="en-US" sz="3200" b="0" kern="0" dirty="0">
                          <a:solidFill>
                            <a:schemeClr val="accent3">
                              <a:lumMod val="50000"/>
                            </a:schemeClr>
                          </a:solidFill>
                          <a:latin typeface="+mn-lt"/>
                          <a:ea typeface="+mn-ea"/>
                          <a:cs typeface="+mn-cs"/>
                        </a:rPr>
                        <a:t>&amp; Planning Tools</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739528">
                <a:tc>
                  <a:txBody>
                    <a:bodyPr/>
                    <a:lstStyle/>
                    <a:p>
                      <a:pPr marL="571500" lvl="1" indent="-571500" algn="l" defTabSz="914400" rtl="0" eaLnBrk="0" latinLnBrk="0" hangingPunct="0">
                        <a:spcBef>
                          <a:spcPts val="400"/>
                        </a:spcBef>
                        <a:spcAft>
                          <a:spcPts val="400"/>
                        </a:spcAft>
                        <a:buClr>
                          <a:srgbClr val="0A4D8D"/>
                        </a:buClr>
                        <a:buSzPct val="125000"/>
                        <a:buFont typeface="Arial" charset="0"/>
                        <a:buChar char="•"/>
                        <a:defRPr/>
                      </a:pPr>
                      <a:r>
                        <a:rPr lang="en-US" sz="3200" b="0" kern="0" dirty="0">
                          <a:solidFill>
                            <a:schemeClr val="accent3">
                              <a:lumMod val="50000"/>
                            </a:schemeClr>
                          </a:solidFill>
                          <a:latin typeface="+mn-lt"/>
                          <a:ea typeface="+mn-ea"/>
                          <a:cs typeface="+mn-cs"/>
                        </a:rPr>
                        <a:t> Ad-hoc Reporting</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1" indent="-571500" algn="l" defTabSz="914400" rtl="0" eaLnBrk="0" fontAlgn="auto" latinLnBrk="0" hangingPunct="0">
                        <a:lnSpc>
                          <a:spcPct val="100000"/>
                        </a:lnSpc>
                        <a:spcBef>
                          <a:spcPts val="400"/>
                        </a:spcBef>
                        <a:spcAft>
                          <a:spcPts val="400"/>
                        </a:spcAft>
                        <a:buClr>
                          <a:srgbClr val="0A4D8D"/>
                        </a:buClr>
                        <a:buSzPct val="125000"/>
                        <a:buFont typeface="Arial" charset="0"/>
                        <a:buChar char="•"/>
                        <a:tabLst/>
                        <a:defRPr/>
                      </a:pPr>
                      <a:r>
                        <a:rPr lang="en-US" sz="3200" b="0" kern="0" dirty="0">
                          <a:solidFill>
                            <a:schemeClr val="accent3">
                              <a:lumMod val="50000"/>
                            </a:schemeClr>
                          </a:solidFill>
                          <a:latin typeface="+mn-lt"/>
                          <a:ea typeface="+mn-ea"/>
                          <a:cs typeface="+mn-cs"/>
                        </a:rPr>
                        <a:t> Easy-to-use Interface</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r h="1109292">
                <a:tc>
                  <a:txBody>
                    <a:bodyPr/>
                    <a:lstStyle/>
                    <a:p>
                      <a:pPr marL="571500" marR="0" lvl="1" indent="-571500" algn="l" defTabSz="914400" rtl="0" eaLnBrk="0" fontAlgn="auto" latinLnBrk="0" hangingPunct="0">
                        <a:lnSpc>
                          <a:spcPct val="100000"/>
                        </a:lnSpc>
                        <a:spcBef>
                          <a:spcPts val="400"/>
                        </a:spcBef>
                        <a:spcAft>
                          <a:spcPts val="400"/>
                        </a:spcAft>
                        <a:buClr>
                          <a:srgbClr val="0A4D8D"/>
                        </a:buClr>
                        <a:buSzPct val="125000"/>
                        <a:buFont typeface="Arial" charset="0"/>
                        <a:buChar char="•"/>
                        <a:tabLst/>
                        <a:defRPr/>
                      </a:pPr>
                      <a:r>
                        <a:rPr lang="en-US" sz="3200" b="0" kern="0" dirty="0">
                          <a:solidFill>
                            <a:schemeClr val="accent3">
                              <a:lumMod val="50000"/>
                            </a:schemeClr>
                          </a:solidFill>
                          <a:latin typeface="+mn-lt"/>
                          <a:ea typeface="+mn-ea"/>
                          <a:cs typeface="+mn-cs"/>
                        </a:rPr>
                        <a:t>Automatic Scheduling &amp;</a:t>
                      </a:r>
                      <a:r>
                        <a:rPr lang="en-US" sz="3200" b="0" kern="0" baseline="0" dirty="0">
                          <a:solidFill>
                            <a:schemeClr val="accent3">
                              <a:lumMod val="50000"/>
                            </a:schemeClr>
                          </a:solidFill>
                          <a:latin typeface="+mn-lt"/>
                          <a:ea typeface="+mn-ea"/>
                          <a:cs typeface="+mn-cs"/>
                        </a:rPr>
                        <a:t> </a:t>
                      </a:r>
                      <a:r>
                        <a:rPr lang="en-US" sz="3200" b="0" kern="0" dirty="0">
                          <a:solidFill>
                            <a:schemeClr val="accent3">
                              <a:lumMod val="50000"/>
                            </a:schemeClr>
                          </a:solidFill>
                          <a:latin typeface="+mn-lt"/>
                          <a:ea typeface="+mn-ea"/>
                          <a:cs typeface="+mn-cs"/>
                        </a:rPr>
                        <a:t>Delivery</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571500" marR="0" lvl="1" indent="-571500" algn="l" defTabSz="914400" rtl="0" eaLnBrk="0" fontAlgn="auto" latinLnBrk="0" hangingPunct="0">
                        <a:lnSpc>
                          <a:spcPct val="100000"/>
                        </a:lnSpc>
                        <a:spcBef>
                          <a:spcPts val="400"/>
                        </a:spcBef>
                        <a:spcAft>
                          <a:spcPts val="400"/>
                        </a:spcAft>
                        <a:buClr>
                          <a:srgbClr val="0A4D8D"/>
                        </a:buClr>
                        <a:buSzPct val="125000"/>
                        <a:buFont typeface="Arial" charset="0"/>
                        <a:buChar char="•"/>
                        <a:tabLst/>
                        <a:defRPr/>
                      </a:pPr>
                      <a:r>
                        <a:rPr lang="en-US" sz="3200" b="0" kern="0" dirty="0">
                          <a:solidFill>
                            <a:schemeClr val="accent3">
                              <a:lumMod val="50000"/>
                            </a:schemeClr>
                          </a:solidFill>
                          <a:latin typeface="+mn-lt"/>
                          <a:ea typeface="+mn-ea"/>
                          <a:cs typeface="+mn-cs"/>
                        </a:rPr>
                        <a:t>Easy-to-read Reports</a:t>
                      </a:r>
                    </a:p>
                  </a:txBody>
                  <a:tcPr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bl>
          </a:graphicData>
        </a:graphic>
      </p:graphicFrame>
    </p:spTree>
    <p:extLst>
      <p:ext uri="{BB962C8B-B14F-4D97-AF65-F5344CB8AC3E}">
        <p14:creationId xmlns:p14="http://schemas.microsoft.com/office/powerpoint/2010/main" val="200667931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
          <p:cNvSpPr>
            <a:spLocks/>
          </p:cNvSpPr>
          <p:nvPr/>
        </p:nvSpPr>
        <p:spPr bwMode="auto">
          <a:xfrm>
            <a:off x="1728034" y="1058664"/>
            <a:ext cx="1048838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Access ZC Web Anywhere</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pic>
        <p:nvPicPr>
          <p:cNvPr id="32" name="Picture 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1905" y="3414612"/>
            <a:ext cx="8417907" cy="1279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a:solidFill>
                  <a:schemeClr val="tx1"/>
                </a:solidFill>
                <a:miter lim="800000"/>
                <a:headEnd/>
                <a:tailEnd/>
              </a14:hiddenLine>
            </a:ext>
          </a:extLst>
        </p:spPr>
      </p:pic>
      <p:pic>
        <p:nvPicPr>
          <p:cNvPr id="1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70858" y="7295599"/>
            <a:ext cx="3433112" cy="535258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215" y="3549083"/>
            <a:ext cx="3374726" cy="536489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64277" y="4292524"/>
            <a:ext cx="3437476" cy="5420734"/>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199925" y="7142097"/>
            <a:ext cx="3398081" cy="534028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2962" r="3210"/>
          <a:stretch/>
        </p:blipFill>
        <p:spPr bwMode="auto">
          <a:xfrm>
            <a:off x="16335159" y="4292524"/>
            <a:ext cx="3355280" cy="5981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81407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p:cNvSpPr>
          <p:nvPr/>
        </p:nvSpPr>
        <p:spPr bwMode="auto">
          <a:xfrm>
            <a:off x="2738363" y="5211937"/>
            <a:ext cx="18900924" cy="31912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algn="ctr">
              <a:defRPr/>
            </a:pPr>
            <a:r>
              <a:rPr lang="en-US" sz="9600" b="1" dirty="0" smtClean="0">
                <a:solidFill>
                  <a:srgbClr val="313131"/>
                </a:solidFill>
                <a:latin typeface="Lato Black" charset="0"/>
                <a:cs typeface="Lato Black" charset="0"/>
                <a:sym typeface="Lato Black" charset="0"/>
              </a:rPr>
              <a:t>Thank you </a:t>
            </a:r>
            <a:endParaRPr lang="en-US" sz="9600" dirty="0">
              <a:cs typeface="Calibri" charset="0"/>
            </a:endParaRPr>
          </a:p>
        </p:txBody>
      </p:sp>
      <p:sp>
        <p:nvSpPr>
          <p:cNvPr id="13" name="TextBox 12"/>
          <p:cNvSpPr txBox="1"/>
          <p:nvPr/>
        </p:nvSpPr>
        <p:spPr>
          <a:xfrm>
            <a:off x="7784093" y="8207291"/>
            <a:ext cx="8809463" cy="5078313"/>
          </a:xfrm>
          <a:prstGeom prst="rect">
            <a:avLst/>
          </a:prstGeom>
          <a:noFill/>
        </p:spPr>
        <p:txBody>
          <a:bodyPr wrap="square" rtlCol="0">
            <a:spAutoFit/>
          </a:bodyPr>
          <a:lstStyle/>
          <a:p>
            <a:pPr algn="ctr">
              <a:spcBef>
                <a:spcPts val="600"/>
              </a:spcBef>
              <a:defRPr/>
            </a:pPr>
            <a:r>
              <a:rPr lang="en-US" sz="2800" dirty="0">
                <a:solidFill>
                  <a:schemeClr val="accent1"/>
                </a:solidFill>
                <a:latin typeface="Lato Regular" charset="0"/>
                <a:cs typeface="Lato Regular" charset="0"/>
                <a:sym typeface="Lato Regular" charset="0"/>
              </a:rPr>
              <a:t>We at </a:t>
            </a:r>
            <a:r>
              <a:rPr lang="en-US" sz="2800" dirty="0" smtClean="0">
                <a:solidFill>
                  <a:schemeClr val="accent1"/>
                </a:solidFill>
                <a:latin typeface="Lato Regular" charset="0"/>
                <a:cs typeface="Lato Regular" charset="0"/>
                <a:sym typeface="Lato Regular" charset="0"/>
              </a:rPr>
              <a:t>Endurix National Staffing thank </a:t>
            </a:r>
            <a:r>
              <a:rPr lang="en-US" sz="2800" dirty="0">
                <a:solidFill>
                  <a:schemeClr val="accent1"/>
                </a:solidFill>
                <a:latin typeface="Lato Regular" charset="0"/>
                <a:cs typeface="Lato Regular" charset="0"/>
                <a:sym typeface="Lato Regular" charset="0"/>
              </a:rPr>
              <a:t>your for the opportunity and look forward from hearing from you soon. </a:t>
            </a:r>
            <a:endParaRPr lang="en-US" sz="2800" dirty="0" smtClean="0">
              <a:solidFill>
                <a:schemeClr val="accent1"/>
              </a:solidFill>
              <a:latin typeface="Lato Regular" charset="0"/>
              <a:cs typeface="Lato Regular" charset="0"/>
              <a:sym typeface="Lato Regular" charset="0"/>
            </a:endParaRPr>
          </a:p>
          <a:p>
            <a:pPr algn="ctr">
              <a:spcBef>
                <a:spcPts val="600"/>
              </a:spcBef>
              <a:defRPr/>
            </a:pPr>
            <a:endParaRPr lang="en-US" sz="2800" dirty="0">
              <a:solidFill>
                <a:schemeClr val="accent1"/>
              </a:solidFill>
              <a:latin typeface="Lato Regular" charset="0"/>
              <a:cs typeface="Lato Regular" charset="0"/>
              <a:sym typeface="Lato Regular" charset="0"/>
            </a:endParaRPr>
          </a:p>
          <a:p>
            <a:pPr algn="ctr">
              <a:spcBef>
                <a:spcPts val="600"/>
              </a:spcBef>
              <a:defRPr/>
            </a:pPr>
            <a:r>
              <a:rPr lang="en-US" sz="2800" dirty="0">
                <a:solidFill>
                  <a:schemeClr val="accent1"/>
                </a:solidFill>
                <a:latin typeface="Lato Regular" charset="0"/>
                <a:cs typeface="Lato Regular" charset="0"/>
                <a:sym typeface="Lato Regular" charset="0"/>
              </a:rPr>
              <a:t>Please contact </a:t>
            </a:r>
            <a:r>
              <a:rPr lang="en-US" sz="2800" dirty="0" smtClean="0">
                <a:solidFill>
                  <a:schemeClr val="accent1"/>
                </a:solidFill>
                <a:latin typeface="Lato Regular" charset="0"/>
                <a:cs typeface="Lato Regular" charset="0"/>
                <a:sym typeface="Lato Regular" charset="0"/>
              </a:rPr>
              <a:t>Mike Malta for </a:t>
            </a:r>
            <a:r>
              <a:rPr lang="en-US" sz="2800" dirty="0">
                <a:solidFill>
                  <a:schemeClr val="accent1"/>
                </a:solidFill>
                <a:latin typeface="Lato Regular" charset="0"/>
                <a:cs typeface="Lato Regular" charset="0"/>
                <a:sym typeface="Lato Regular" charset="0"/>
              </a:rPr>
              <a:t>any questions or concerns</a:t>
            </a:r>
            <a:r>
              <a:rPr lang="en-US" sz="2800" dirty="0" smtClean="0">
                <a:solidFill>
                  <a:schemeClr val="accent1"/>
                </a:solidFill>
                <a:latin typeface="Lato Regular" charset="0"/>
                <a:cs typeface="Lato Regular" charset="0"/>
                <a:sym typeface="Lato Regular" charset="0"/>
              </a:rPr>
              <a:t>.</a:t>
            </a:r>
          </a:p>
          <a:p>
            <a:pPr algn="ctr">
              <a:spcBef>
                <a:spcPts val="600"/>
              </a:spcBef>
              <a:defRPr/>
            </a:pPr>
            <a:endParaRPr lang="en-US" sz="2400" dirty="0">
              <a:solidFill>
                <a:schemeClr val="accent1"/>
              </a:solidFill>
              <a:latin typeface="Lato Regular" charset="0"/>
              <a:cs typeface="Lato Regular" charset="0"/>
              <a:sym typeface="Lato Regular" charset="0"/>
            </a:endParaRPr>
          </a:p>
          <a:p>
            <a:pPr algn="ctr">
              <a:spcBef>
                <a:spcPts val="600"/>
              </a:spcBef>
              <a:defRPr/>
            </a:pPr>
            <a:r>
              <a:rPr lang="en-US" sz="2400" dirty="0" smtClean="0">
                <a:solidFill>
                  <a:schemeClr val="accent1"/>
                </a:solidFill>
                <a:latin typeface="Lato Regular" charset="0"/>
                <a:cs typeface="Lato Regular" charset="0"/>
                <a:sym typeface="Lato Regular" charset="0"/>
              </a:rPr>
              <a:t>Phone: (609) 455-6000</a:t>
            </a:r>
          </a:p>
          <a:p>
            <a:pPr algn="ctr">
              <a:spcBef>
                <a:spcPts val="600"/>
              </a:spcBef>
              <a:defRPr/>
            </a:pPr>
            <a:r>
              <a:rPr lang="en-US" sz="2400" dirty="0" smtClean="0">
                <a:solidFill>
                  <a:schemeClr val="accent1"/>
                </a:solidFill>
                <a:latin typeface="Lato Regular" charset="0"/>
                <a:cs typeface="Lato Regular" charset="0"/>
                <a:sym typeface="Lato Regular" charset="0"/>
              </a:rPr>
              <a:t> Email: </a:t>
            </a:r>
            <a:r>
              <a:rPr lang="en-US" sz="2400" dirty="0" err="1" smtClean="0">
                <a:solidFill>
                  <a:schemeClr val="accent1"/>
                </a:solidFill>
                <a:latin typeface="Lato Regular" charset="0"/>
                <a:cs typeface="Lato Regular" charset="0"/>
                <a:sym typeface="Lato Regular" charset="0"/>
              </a:rPr>
              <a:t>mmalta@endurixstaff.com</a:t>
            </a:r>
            <a:endParaRPr lang="en-US" sz="9600" dirty="0">
              <a:solidFill>
                <a:schemeClr val="accent1"/>
              </a:solidFill>
              <a:cs typeface="Calibri" charset="0"/>
            </a:endParaRPr>
          </a:p>
          <a:p>
            <a:pPr algn="ctr"/>
            <a:endParaRPr lang="en-US" sz="11500" dirty="0">
              <a:solidFill>
                <a:schemeClr val="accent1"/>
              </a:solidFill>
            </a:endParaRPr>
          </a:p>
        </p:txBody>
      </p:sp>
      <p:grpSp>
        <p:nvGrpSpPr>
          <p:cNvPr id="14" name="Group 13"/>
          <p:cNvGrpSpPr/>
          <p:nvPr/>
        </p:nvGrpSpPr>
        <p:grpSpPr>
          <a:xfrm>
            <a:off x="11788880" y="7755271"/>
            <a:ext cx="799891" cy="190500"/>
            <a:chOff x="1942594" y="2781300"/>
            <a:chExt cx="799891" cy="190500"/>
          </a:xfrm>
          <a:solidFill>
            <a:schemeClr val="bg1">
              <a:lumMod val="85000"/>
            </a:schemeClr>
          </a:solidFill>
        </p:grpSpPr>
        <p:sp>
          <p:nvSpPr>
            <p:cNvPr id="15" name="Oval 3"/>
            <p:cNvSpPr>
              <a:spLocks/>
            </p:cNvSpPr>
            <p:nvPr/>
          </p:nvSpPr>
          <p:spPr bwMode="auto">
            <a:xfrm>
              <a:off x="1942594" y="2781300"/>
              <a:ext cx="190450" cy="190500"/>
            </a:xfrm>
            <a:prstGeom prst="ellipse">
              <a:avLst/>
            </a:prstGeom>
            <a:solidFill>
              <a:schemeClr val="accent3"/>
            </a:solidFill>
            <a:ln w="25400">
              <a:solidFill>
                <a:schemeClr val="tx1">
                  <a:alpha val="0"/>
                </a:schemeClr>
              </a:solidFill>
              <a:miter lim="800000"/>
              <a:headEnd/>
              <a:tailEnd/>
            </a:ln>
          </p:spPr>
          <p:txBody>
            <a:bodyPr lIns="0" tIns="0" rIns="0" bIns="0"/>
            <a:lstStyle/>
            <a:p>
              <a:endParaRPr lang="en-US"/>
            </a:p>
          </p:txBody>
        </p:sp>
        <p:sp>
          <p:nvSpPr>
            <p:cNvPr id="16" name="Oval 4"/>
            <p:cNvSpPr>
              <a:spLocks/>
            </p:cNvSpPr>
            <p:nvPr/>
          </p:nvSpPr>
          <p:spPr bwMode="auto">
            <a:xfrm>
              <a:off x="2247315" y="2781300"/>
              <a:ext cx="190450" cy="190500"/>
            </a:xfrm>
            <a:prstGeom prst="ellipse">
              <a:avLst/>
            </a:prstGeom>
            <a:solidFill>
              <a:schemeClr val="accent2"/>
            </a:solidFill>
            <a:ln w="25400">
              <a:solidFill>
                <a:schemeClr val="tx1">
                  <a:alpha val="0"/>
                </a:schemeClr>
              </a:solidFill>
              <a:miter lim="800000"/>
              <a:headEnd/>
              <a:tailEnd/>
            </a:ln>
          </p:spPr>
          <p:txBody>
            <a:bodyPr lIns="0" tIns="0" rIns="0" bIns="0"/>
            <a:lstStyle/>
            <a:p>
              <a:endParaRPr lang="en-US"/>
            </a:p>
          </p:txBody>
        </p:sp>
        <p:sp>
          <p:nvSpPr>
            <p:cNvPr id="17" name="Oval 5"/>
            <p:cNvSpPr>
              <a:spLocks/>
            </p:cNvSpPr>
            <p:nvPr/>
          </p:nvSpPr>
          <p:spPr bwMode="auto">
            <a:xfrm>
              <a:off x="2552035" y="2781300"/>
              <a:ext cx="190450" cy="190500"/>
            </a:xfrm>
            <a:prstGeom prst="ellipse">
              <a:avLst/>
            </a:prstGeom>
            <a:solidFill>
              <a:schemeClr val="accent3"/>
            </a:solidFill>
            <a:ln w="25400">
              <a:solidFill>
                <a:schemeClr val="tx1">
                  <a:alpha val="0"/>
                </a:schemeClr>
              </a:solidFill>
              <a:miter lim="800000"/>
              <a:headEnd/>
              <a:tailEnd/>
            </a:ln>
          </p:spPr>
          <p:txBody>
            <a:bodyPr lIns="0" tIns="0" rIns="0" bIns="0"/>
            <a:lstStyle/>
            <a:p>
              <a:endParaRPr lang="en-US"/>
            </a:p>
          </p:txBody>
        </p:sp>
      </p:gr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5225" y="2004264"/>
            <a:ext cx="9347200" cy="3136900"/>
          </a:xfrm>
          <a:prstGeom prst="rect">
            <a:avLst/>
          </a:prstGeom>
        </p:spPr>
      </p:pic>
    </p:spTree>
    <p:extLst>
      <p:ext uri="{BB962C8B-B14F-4D97-AF65-F5344CB8AC3E}">
        <p14:creationId xmlns:p14="http://schemas.microsoft.com/office/powerpoint/2010/main" val="732980126"/>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ectangle 79"/>
          <p:cNvSpPr/>
          <p:nvPr/>
        </p:nvSpPr>
        <p:spPr>
          <a:xfrm>
            <a:off x="1728034" y="3770227"/>
            <a:ext cx="21399595" cy="4708945"/>
          </a:xfrm>
          <a:prstGeom prst="rect">
            <a:avLst/>
          </a:prstGeom>
        </p:spPr>
        <p:txBody>
          <a:bodyPr wrap="square" lIns="182843" tIns="91422" rIns="182843" bIns="91422">
            <a:spAutoFit/>
          </a:bodyPr>
          <a:lstStyle/>
          <a:p>
            <a:pPr>
              <a:lnSpc>
                <a:spcPct val="150000"/>
              </a:lnSpc>
            </a:pPr>
            <a:r>
              <a:rPr lang="en-US" sz="2800" dirty="0">
                <a:solidFill>
                  <a:schemeClr val="accent3">
                    <a:lumMod val="50000"/>
                  </a:schemeClr>
                </a:solidFill>
              </a:rPr>
              <a:t>Endurix National </a:t>
            </a:r>
            <a:r>
              <a:rPr lang="en-US" sz="2800" dirty="0" smtClean="0">
                <a:solidFill>
                  <a:schemeClr val="accent3">
                    <a:lumMod val="50000"/>
                  </a:schemeClr>
                </a:solidFill>
              </a:rPr>
              <a:t>Staffing </a:t>
            </a:r>
            <a:r>
              <a:rPr lang="en-US" sz="2800" dirty="0">
                <a:solidFill>
                  <a:schemeClr val="accent3">
                    <a:lumMod val="50000"/>
                  </a:schemeClr>
                </a:solidFill>
              </a:rPr>
              <a:t>works to unite the best talent with the best employment across a national and geographical scope. We have established ourselves as industry leaders by working to place ourselves at the forefront of the Managed Service Provider and Vendor Management System approach to </a:t>
            </a:r>
            <a:r>
              <a:rPr lang="en-US" sz="2800" dirty="0" smtClean="0">
                <a:solidFill>
                  <a:schemeClr val="accent3">
                    <a:lumMod val="50000"/>
                  </a:schemeClr>
                </a:solidFill>
              </a:rPr>
              <a:t>staffing. </a:t>
            </a:r>
          </a:p>
          <a:p>
            <a:pPr>
              <a:lnSpc>
                <a:spcPct val="150000"/>
              </a:lnSpc>
            </a:pPr>
            <a:endParaRPr lang="en-US" sz="2800" dirty="0">
              <a:solidFill>
                <a:schemeClr val="accent3">
                  <a:lumMod val="50000"/>
                </a:schemeClr>
              </a:solidFill>
            </a:endParaRPr>
          </a:p>
          <a:p>
            <a:pPr>
              <a:lnSpc>
                <a:spcPct val="150000"/>
              </a:lnSpc>
            </a:pPr>
            <a:r>
              <a:rPr lang="en-US" sz="2800" dirty="0">
                <a:solidFill>
                  <a:schemeClr val="accent3">
                    <a:lumMod val="50000"/>
                  </a:schemeClr>
                </a:solidFill>
              </a:rPr>
              <a:t>At Endurix National </a:t>
            </a:r>
            <a:r>
              <a:rPr lang="en-US" sz="2800" dirty="0" smtClean="0">
                <a:solidFill>
                  <a:schemeClr val="accent3">
                    <a:lumMod val="50000"/>
                  </a:schemeClr>
                </a:solidFill>
              </a:rPr>
              <a:t>Staffing </a:t>
            </a:r>
            <a:r>
              <a:rPr lang="en-US" sz="2800" dirty="0">
                <a:solidFill>
                  <a:schemeClr val="accent3">
                    <a:lumMod val="50000"/>
                  </a:schemeClr>
                </a:solidFill>
              </a:rPr>
              <a:t>we have found that success can be measured by the strength of the relationships that we cultivate with both our candidates and clients. We have extended this principle toward the relationships that we sustain with MSP and VMS providers as well. We work closely with MSP program managers to formulate strong relationships built upon trust and accomplishment that will in turn </a:t>
            </a:r>
            <a:r>
              <a:rPr lang="en-US" sz="2800" dirty="0" smtClean="0">
                <a:solidFill>
                  <a:schemeClr val="accent3">
                    <a:lumMod val="50000"/>
                  </a:schemeClr>
                </a:solidFill>
              </a:rPr>
              <a:t>benefit </a:t>
            </a:r>
            <a:r>
              <a:rPr lang="en-US" sz="2800" dirty="0">
                <a:solidFill>
                  <a:schemeClr val="accent3">
                    <a:lumMod val="50000"/>
                  </a:schemeClr>
                </a:solidFill>
              </a:rPr>
              <a:t>our clients. </a:t>
            </a:r>
          </a:p>
        </p:txBody>
      </p:sp>
      <p:sp>
        <p:nvSpPr>
          <p:cNvPr id="14" name="Rectangle 1"/>
          <p:cNvSpPr>
            <a:spLocks/>
          </p:cNvSpPr>
          <p:nvPr/>
        </p:nvSpPr>
        <p:spPr bwMode="auto">
          <a:xfrm>
            <a:off x="1728034" y="1058664"/>
            <a:ext cx="3547446"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a:solidFill>
                  <a:schemeClr val="accent6">
                    <a:lumMod val="50000"/>
                  </a:schemeClr>
                </a:solidFill>
                <a:latin typeface="Bebas Neue" charset="0"/>
                <a:ea typeface="ＭＳ Ｐゴシック" charset="0"/>
                <a:cs typeface="ＭＳ Ｐゴシック" charset="0"/>
                <a:sym typeface="Bebas Neue" charset="0"/>
              </a:rPr>
              <a:t>About us</a:t>
            </a:r>
          </a:p>
        </p:txBody>
      </p:sp>
      <p:grpSp>
        <p:nvGrpSpPr>
          <p:cNvPr id="16" name="Group 15"/>
          <p:cNvGrpSpPr/>
          <p:nvPr/>
        </p:nvGrpSpPr>
        <p:grpSpPr>
          <a:xfrm>
            <a:off x="1831194" y="2291140"/>
            <a:ext cx="799891" cy="190500"/>
            <a:chOff x="1942594" y="2781300"/>
            <a:chExt cx="799891" cy="190500"/>
          </a:xfrm>
          <a:solidFill>
            <a:schemeClr val="bg1">
              <a:lumMod val="85000"/>
            </a:schemeClr>
          </a:solidFill>
        </p:grpSpPr>
        <p:sp>
          <p:nvSpPr>
            <p:cNvPr id="17"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18"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19"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13"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sp>
        <p:nvSpPr>
          <p:cNvPr id="2" name="Rectangle 1"/>
          <p:cNvSpPr/>
          <p:nvPr/>
        </p:nvSpPr>
        <p:spPr>
          <a:xfrm>
            <a:off x="5106784" y="9339592"/>
            <a:ext cx="14987714" cy="3908762"/>
          </a:xfrm>
          <a:prstGeom prst="rect">
            <a:avLst/>
          </a:prstGeom>
        </p:spPr>
        <p:txBody>
          <a:bodyPr wrap="square">
            <a:spAutoFit/>
          </a:bodyPr>
          <a:lstStyle/>
          <a:p>
            <a:pPr fontAlgn="base"/>
            <a:r>
              <a:rPr lang="en-US" sz="3200" b="1" dirty="0">
                <a:solidFill>
                  <a:srgbClr val="C1282C"/>
                </a:solidFill>
                <a:latin typeface="Lato" charset="0"/>
              </a:rPr>
              <a:t>Our Core Values</a:t>
            </a:r>
          </a:p>
          <a:p>
            <a:pPr marL="457200" indent="-457200" fontAlgn="base">
              <a:lnSpc>
                <a:spcPct val="150000"/>
              </a:lnSpc>
              <a:buFont typeface="Arial" charset="0"/>
              <a:buChar char="•"/>
            </a:pPr>
            <a:r>
              <a:rPr lang="en-US" sz="3200" dirty="0">
                <a:solidFill>
                  <a:schemeClr val="accent3">
                    <a:lumMod val="50000"/>
                  </a:schemeClr>
                </a:solidFill>
                <a:latin typeface="Lato" charset="0"/>
              </a:rPr>
              <a:t>Operate with the utmost integrity to ensure that all relationships are </a:t>
            </a:r>
            <a:r>
              <a:rPr lang="en-US" sz="3200" dirty="0" smtClean="0">
                <a:solidFill>
                  <a:schemeClr val="accent3">
                    <a:lumMod val="50000"/>
                  </a:schemeClr>
                </a:solidFill>
                <a:latin typeface="Lato" charset="0"/>
              </a:rPr>
              <a:t>built </a:t>
            </a:r>
            <a:r>
              <a:rPr lang="en-US" sz="3200" dirty="0">
                <a:solidFill>
                  <a:schemeClr val="accent3">
                    <a:lumMod val="50000"/>
                  </a:schemeClr>
                </a:solidFill>
                <a:latin typeface="Lato" charset="0"/>
              </a:rPr>
              <a:t>on trust</a:t>
            </a:r>
          </a:p>
          <a:p>
            <a:pPr marL="457200" indent="-457200" fontAlgn="base">
              <a:lnSpc>
                <a:spcPct val="150000"/>
              </a:lnSpc>
              <a:buFont typeface="Arial" charset="0"/>
              <a:buChar char="•"/>
            </a:pPr>
            <a:r>
              <a:rPr lang="en-US" sz="3200" dirty="0">
                <a:solidFill>
                  <a:schemeClr val="accent3">
                    <a:lumMod val="50000"/>
                  </a:schemeClr>
                </a:solidFill>
                <a:latin typeface="Lato" charset="0"/>
              </a:rPr>
              <a:t>Communicate in a straightforward and transparent manner</a:t>
            </a:r>
          </a:p>
          <a:p>
            <a:pPr marL="457200" indent="-457200" fontAlgn="base">
              <a:lnSpc>
                <a:spcPct val="150000"/>
              </a:lnSpc>
              <a:buFont typeface="Arial" charset="0"/>
              <a:buChar char="•"/>
            </a:pPr>
            <a:r>
              <a:rPr lang="en-US" sz="3200" dirty="0">
                <a:solidFill>
                  <a:schemeClr val="accent3">
                    <a:lumMod val="50000"/>
                  </a:schemeClr>
                </a:solidFill>
                <a:latin typeface="Lato" charset="0"/>
              </a:rPr>
              <a:t>Build a reputation that will serve as a positive reflection on our clients and candidates</a:t>
            </a:r>
          </a:p>
          <a:p>
            <a:r>
              <a:rPr lang="en-US" dirty="0"/>
              <a:t/>
            </a:r>
            <a:br>
              <a:rPr lang="en-US" dirty="0"/>
            </a:br>
            <a:endParaRPr lang="en-US" dirty="0"/>
          </a:p>
        </p:txBody>
      </p:sp>
    </p:spTree>
    <p:extLst>
      <p:ext uri="{BB962C8B-B14F-4D97-AF65-F5344CB8AC3E}">
        <p14:creationId xmlns:p14="http://schemas.microsoft.com/office/powerpoint/2010/main" val="41666897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 name="Freeform 5"/>
          <p:cNvSpPr>
            <a:spLocks/>
          </p:cNvSpPr>
          <p:nvPr/>
        </p:nvSpPr>
        <p:spPr bwMode="auto">
          <a:xfrm>
            <a:off x="13375472" y="3872483"/>
            <a:ext cx="1215288" cy="901902"/>
          </a:xfrm>
          <a:custGeom>
            <a:avLst/>
            <a:gdLst>
              <a:gd name="T0" fmla="*/ 228 w 257"/>
              <a:gd name="T1" fmla="*/ 167 h 190"/>
              <a:gd name="T2" fmla="*/ 227 w 257"/>
              <a:gd name="T3" fmla="*/ 190 h 190"/>
              <a:gd name="T4" fmla="*/ 150 w 257"/>
              <a:gd name="T5" fmla="*/ 172 h 190"/>
              <a:gd name="T6" fmla="*/ 141 w 257"/>
              <a:gd name="T7" fmla="*/ 172 h 190"/>
              <a:gd name="T8" fmla="*/ 108 w 257"/>
              <a:gd name="T9" fmla="*/ 174 h 190"/>
              <a:gd name="T10" fmla="*/ 102 w 257"/>
              <a:gd name="T11" fmla="*/ 173 h 190"/>
              <a:gd name="T12" fmla="*/ 97 w 257"/>
              <a:gd name="T13" fmla="*/ 174 h 190"/>
              <a:gd name="T14" fmla="*/ 94 w 257"/>
              <a:gd name="T15" fmla="*/ 172 h 190"/>
              <a:gd name="T16" fmla="*/ 86 w 257"/>
              <a:gd name="T17" fmla="*/ 171 h 190"/>
              <a:gd name="T18" fmla="*/ 85 w 257"/>
              <a:gd name="T19" fmla="*/ 168 h 190"/>
              <a:gd name="T20" fmla="*/ 73 w 257"/>
              <a:gd name="T21" fmla="*/ 165 h 190"/>
              <a:gd name="T22" fmla="*/ 66 w 257"/>
              <a:gd name="T23" fmla="*/ 162 h 190"/>
              <a:gd name="T24" fmla="*/ 51 w 257"/>
              <a:gd name="T25" fmla="*/ 165 h 190"/>
              <a:gd name="T26" fmla="*/ 33 w 257"/>
              <a:gd name="T27" fmla="*/ 156 h 190"/>
              <a:gd name="T28" fmla="*/ 29 w 257"/>
              <a:gd name="T29" fmla="*/ 128 h 190"/>
              <a:gd name="T30" fmla="*/ 20 w 257"/>
              <a:gd name="T31" fmla="*/ 126 h 190"/>
              <a:gd name="T32" fmla="*/ 10 w 257"/>
              <a:gd name="T33" fmla="*/ 120 h 190"/>
              <a:gd name="T34" fmla="*/ 0 w 257"/>
              <a:gd name="T35" fmla="*/ 116 h 190"/>
              <a:gd name="T36" fmla="*/ 3 w 257"/>
              <a:gd name="T37" fmla="*/ 103 h 190"/>
              <a:gd name="T38" fmla="*/ 5 w 257"/>
              <a:gd name="T39" fmla="*/ 105 h 190"/>
              <a:gd name="T40" fmla="*/ 7 w 257"/>
              <a:gd name="T41" fmla="*/ 105 h 190"/>
              <a:gd name="T42" fmla="*/ 11 w 257"/>
              <a:gd name="T43" fmla="*/ 99 h 190"/>
              <a:gd name="T44" fmla="*/ 9 w 257"/>
              <a:gd name="T45" fmla="*/ 96 h 190"/>
              <a:gd name="T46" fmla="*/ 7 w 257"/>
              <a:gd name="T47" fmla="*/ 88 h 190"/>
              <a:gd name="T48" fmla="*/ 16 w 257"/>
              <a:gd name="T49" fmla="*/ 85 h 190"/>
              <a:gd name="T50" fmla="*/ 8 w 257"/>
              <a:gd name="T51" fmla="*/ 78 h 190"/>
              <a:gd name="T52" fmla="*/ 6 w 257"/>
              <a:gd name="T53" fmla="*/ 60 h 190"/>
              <a:gd name="T54" fmla="*/ 8 w 257"/>
              <a:gd name="T55" fmla="*/ 41 h 190"/>
              <a:gd name="T56" fmla="*/ 3 w 257"/>
              <a:gd name="T57" fmla="*/ 23 h 190"/>
              <a:gd name="T58" fmla="*/ 10 w 257"/>
              <a:gd name="T59" fmla="*/ 10 h 190"/>
              <a:gd name="T60" fmla="*/ 33 w 257"/>
              <a:gd name="T61" fmla="*/ 30 h 190"/>
              <a:gd name="T62" fmla="*/ 49 w 257"/>
              <a:gd name="T63" fmla="*/ 36 h 190"/>
              <a:gd name="T64" fmla="*/ 55 w 257"/>
              <a:gd name="T65" fmla="*/ 36 h 190"/>
              <a:gd name="T66" fmla="*/ 65 w 257"/>
              <a:gd name="T67" fmla="*/ 42 h 190"/>
              <a:gd name="T68" fmla="*/ 63 w 257"/>
              <a:gd name="T69" fmla="*/ 56 h 190"/>
              <a:gd name="T70" fmla="*/ 48 w 257"/>
              <a:gd name="T71" fmla="*/ 69 h 190"/>
              <a:gd name="T72" fmla="*/ 48 w 257"/>
              <a:gd name="T73" fmla="*/ 74 h 190"/>
              <a:gd name="T74" fmla="*/ 55 w 257"/>
              <a:gd name="T75" fmla="*/ 66 h 190"/>
              <a:gd name="T76" fmla="*/ 70 w 257"/>
              <a:gd name="T77" fmla="*/ 57 h 190"/>
              <a:gd name="T78" fmla="*/ 66 w 257"/>
              <a:gd name="T79" fmla="*/ 64 h 190"/>
              <a:gd name="T80" fmla="*/ 52 w 257"/>
              <a:gd name="T81" fmla="*/ 80 h 190"/>
              <a:gd name="T82" fmla="*/ 46 w 257"/>
              <a:gd name="T83" fmla="*/ 91 h 190"/>
              <a:gd name="T84" fmla="*/ 55 w 257"/>
              <a:gd name="T85" fmla="*/ 87 h 190"/>
              <a:gd name="T86" fmla="*/ 65 w 257"/>
              <a:gd name="T87" fmla="*/ 82 h 190"/>
              <a:gd name="T88" fmla="*/ 71 w 257"/>
              <a:gd name="T89" fmla="*/ 68 h 190"/>
              <a:gd name="T90" fmla="*/ 80 w 257"/>
              <a:gd name="T91" fmla="*/ 54 h 190"/>
              <a:gd name="T92" fmla="*/ 78 w 257"/>
              <a:gd name="T93" fmla="*/ 42 h 190"/>
              <a:gd name="T94" fmla="*/ 75 w 257"/>
              <a:gd name="T95" fmla="*/ 35 h 190"/>
              <a:gd name="T96" fmla="*/ 74 w 257"/>
              <a:gd name="T97" fmla="*/ 46 h 190"/>
              <a:gd name="T98" fmla="*/ 76 w 257"/>
              <a:gd name="T99" fmla="*/ 54 h 190"/>
              <a:gd name="T100" fmla="*/ 72 w 257"/>
              <a:gd name="T101" fmla="*/ 51 h 190"/>
              <a:gd name="T102" fmla="*/ 68 w 257"/>
              <a:gd name="T103" fmla="*/ 41 h 190"/>
              <a:gd name="T104" fmla="*/ 73 w 257"/>
              <a:gd name="T105" fmla="*/ 32 h 190"/>
              <a:gd name="T106" fmla="*/ 74 w 257"/>
              <a:gd name="T107" fmla="*/ 24 h 190"/>
              <a:gd name="T108" fmla="*/ 80 w 257"/>
              <a:gd name="T109" fmla="*/ 30 h 190"/>
              <a:gd name="T110" fmla="*/ 79 w 257"/>
              <a:gd name="T111" fmla="*/ 15 h 190"/>
              <a:gd name="T112" fmla="*/ 77 w 257"/>
              <a:gd name="T113" fmla="*/ 11 h 190"/>
              <a:gd name="T114" fmla="*/ 145 w 257"/>
              <a:gd name="T115" fmla="*/ 19 h 190"/>
              <a:gd name="T116" fmla="*/ 246 w 257"/>
              <a:gd name="T117" fmla="*/ 45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7" h="190">
                <a:moveTo>
                  <a:pt x="257" y="47"/>
                </a:moveTo>
                <a:cubicBezTo>
                  <a:pt x="257" y="47"/>
                  <a:pt x="233" y="161"/>
                  <a:pt x="228" y="167"/>
                </a:cubicBezTo>
                <a:cubicBezTo>
                  <a:pt x="224" y="174"/>
                  <a:pt x="229" y="172"/>
                  <a:pt x="229" y="179"/>
                </a:cubicBezTo>
                <a:cubicBezTo>
                  <a:pt x="229" y="185"/>
                  <a:pt x="227" y="190"/>
                  <a:pt x="227" y="190"/>
                </a:cubicBezTo>
                <a:cubicBezTo>
                  <a:pt x="161" y="173"/>
                  <a:pt x="161" y="173"/>
                  <a:pt x="161" y="173"/>
                </a:cubicBezTo>
                <a:cubicBezTo>
                  <a:pt x="150" y="172"/>
                  <a:pt x="150" y="172"/>
                  <a:pt x="150" y="172"/>
                </a:cubicBezTo>
                <a:cubicBezTo>
                  <a:pt x="146" y="173"/>
                  <a:pt x="146" y="173"/>
                  <a:pt x="146" y="173"/>
                </a:cubicBezTo>
                <a:cubicBezTo>
                  <a:pt x="141" y="172"/>
                  <a:pt x="141" y="172"/>
                  <a:pt x="141" y="172"/>
                </a:cubicBezTo>
                <a:cubicBezTo>
                  <a:pt x="137" y="173"/>
                  <a:pt x="137" y="173"/>
                  <a:pt x="137" y="173"/>
                </a:cubicBezTo>
                <a:cubicBezTo>
                  <a:pt x="108" y="174"/>
                  <a:pt x="108" y="174"/>
                  <a:pt x="108" y="174"/>
                </a:cubicBezTo>
                <a:cubicBezTo>
                  <a:pt x="105" y="172"/>
                  <a:pt x="105" y="172"/>
                  <a:pt x="105" y="172"/>
                </a:cubicBezTo>
                <a:cubicBezTo>
                  <a:pt x="102" y="173"/>
                  <a:pt x="102" y="173"/>
                  <a:pt x="102" y="173"/>
                </a:cubicBezTo>
                <a:cubicBezTo>
                  <a:pt x="99" y="174"/>
                  <a:pt x="99" y="174"/>
                  <a:pt x="99" y="174"/>
                </a:cubicBezTo>
                <a:cubicBezTo>
                  <a:pt x="97" y="174"/>
                  <a:pt x="97" y="174"/>
                  <a:pt x="97" y="174"/>
                </a:cubicBezTo>
                <a:cubicBezTo>
                  <a:pt x="94" y="173"/>
                  <a:pt x="94" y="173"/>
                  <a:pt x="94" y="173"/>
                </a:cubicBezTo>
                <a:cubicBezTo>
                  <a:pt x="94" y="172"/>
                  <a:pt x="94" y="172"/>
                  <a:pt x="94" y="172"/>
                </a:cubicBezTo>
                <a:cubicBezTo>
                  <a:pt x="89" y="172"/>
                  <a:pt x="89" y="172"/>
                  <a:pt x="89" y="172"/>
                </a:cubicBezTo>
                <a:cubicBezTo>
                  <a:pt x="86" y="171"/>
                  <a:pt x="86" y="171"/>
                  <a:pt x="86" y="171"/>
                </a:cubicBezTo>
                <a:cubicBezTo>
                  <a:pt x="85" y="169"/>
                  <a:pt x="85" y="169"/>
                  <a:pt x="85" y="169"/>
                </a:cubicBezTo>
                <a:cubicBezTo>
                  <a:pt x="85" y="168"/>
                  <a:pt x="85" y="168"/>
                  <a:pt x="85" y="168"/>
                </a:cubicBezTo>
                <a:cubicBezTo>
                  <a:pt x="81" y="167"/>
                  <a:pt x="81" y="167"/>
                  <a:pt x="81" y="167"/>
                </a:cubicBezTo>
                <a:cubicBezTo>
                  <a:pt x="73" y="165"/>
                  <a:pt x="73" y="165"/>
                  <a:pt x="73" y="165"/>
                </a:cubicBezTo>
                <a:cubicBezTo>
                  <a:pt x="68" y="163"/>
                  <a:pt x="68" y="163"/>
                  <a:pt x="68" y="163"/>
                </a:cubicBezTo>
                <a:cubicBezTo>
                  <a:pt x="66" y="162"/>
                  <a:pt x="66" y="162"/>
                  <a:pt x="66" y="162"/>
                </a:cubicBezTo>
                <a:cubicBezTo>
                  <a:pt x="60" y="163"/>
                  <a:pt x="60" y="163"/>
                  <a:pt x="60" y="163"/>
                </a:cubicBezTo>
                <a:cubicBezTo>
                  <a:pt x="51" y="165"/>
                  <a:pt x="51" y="165"/>
                  <a:pt x="51" y="165"/>
                </a:cubicBezTo>
                <a:cubicBezTo>
                  <a:pt x="40" y="162"/>
                  <a:pt x="40" y="162"/>
                  <a:pt x="40" y="162"/>
                </a:cubicBezTo>
                <a:cubicBezTo>
                  <a:pt x="33" y="156"/>
                  <a:pt x="33" y="156"/>
                  <a:pt x="33" y="156"/>
                </a:cubicBezTo>
                <a:cubicBezTo>
                  <a:pt x="33" y="156"/>
                  <a:pt x="36" y="149"/>
                  <a:pt x="35" y="140"/>
                </a:cubicBezTo>
                <a:cubicBezTo>
                  <a:pt x="34" y="130"/>
                  <a:pt x="29" y="128"/>
                  <a:pt x="29" y="128"/>
                </a:cubicBezTo>
                <a:cubicBezTo>
                  <a:pt x="24" y="128"/>
                  <a:pt x="24" y="128"/>
                  <a:pt x="24" y="128"/>
                </a:cubicBezTo>
                <a:cubicBezTo>
                  <a:pt x="20" y="126"/>
                  <a:pt x="20" y="126"/>
                  <a:pt x="20" y="126"/>
                </a:cubicBezTo>
                <a:cubicBezTo>
                  <a:pt x="20" y="126"/>
                  <a:pt x="20" y="120"/>
                  <a:pt x="15" y="120"/>
                </a:cubicBezTo>
                <a:cubicBezTo>
                  <a:pt x="10" y="120"/>
                  <a:pt x="10" y="120"/>
                  <a:pt x="10" y="120"/>
                </a:cubicBezTo>
                <a:cubicBezTo>
                  <a:pt x="4" y="119"/>
                  <a:pt x="4" y="119"/>
                  <a:pt x="4" y="119"/>
                </a:cubicBezTo>
                <a:cubicBezTo>
                  <a:pt x="0" y="116"/>
                  <a:pt x="0" y="116"/>
                  <a:pt x="0" y="116"/>
                </a:cubicBezTo>
                <a:cubicBezTo>
                  <a:pt x="1" y="109"/>
                  <a:pt x="1" y="109"/>
                  <a:pt x="1" y="109"/>
                </a:cubicBezTo>
                <a:cubicBezTo>
                  <a:pt x="3" y="103"/>
                  <a:pt x="3" y="103"/>
                  <a:pt x="3" y="103"/>
                </a:cubicBezTo>
                <a:cubicBezTo>
                  <a:pt x="4" y="102"/>
                  <a:pt x="4" y="102"/>
                  <a:pt x="4" y="102"/>
                </a:cubicBezTo>
                <a:cubicBezTo>
                  <a:pt x="5" y="105"/>
                  <a:pt x="5" y="105"/>
                  <a:pt x="5" y="105"/>
                </a:cubicBezTo>
                <a:cubicBezTo>
                  <a:pt x="6" y="106"/>
                  <a:pt x="6" y="106"/>
                  <a:pt x="6" y="106"/>
                </a:cubicBezTo>
                <a:cubicBezTo>
                  <a:pt x="7" y="105"/>
                  <a:pt x="7" y="105"/>
                  <a:pt x="7" y="105"/>
                </a:cubicBezTo>
                <a:cubicBezTo>
                  <a:pt x="7" y="101"/>
                  <a:pt x="7" y="101"/>
                  <a:pt x="7" y="101"/>
                </a:cubicBezTo>
                <a:cubicBezTo>
                  <a:pt x="11" y="99"/>
                  <a:pt x="11" y="99"/>
                  <a:pt x="11" y="99"/>
                </a:cubicBezTo>
                <a:cubicBezTo>
                  <a:pt x="11" y="98"/>
                  <a:pt x="11" y="98"/>
                  <a:pt x="11" y="98"/>
                </a:cubicBezTo>
                <a:cubicBezTo>
                  <a:pt x="9" y="96"/>
                  <a:pt x="9" y="96"/>
                  <a:pt x="9" y="96"/>
                </a:cubicBezTo>
                <a:cubicBezTo>
                  <a:pt x="8" y="95"/>
                  <a:pt x="8" y="95"/>
                  <a:pt x="8" y="95"/>
                </a:cubicBezTo>
                <a:cubicBezTo>
                  <a:pt x="7" y="88"/>
                  <a:pt x="7" y="88"/>
                  <a:pt x="7" y="88"/>
                </a:cubicBezTo>
                <a:cubicBezTo>
                  <a:pt x="14" y="87"/>
                  <a:pt x="14" y="87"/>
                  <a:pt x="14" y="87"/>
                </a:cubicBezTo>
                <a:cubicBezTo>
                  <a:pt x="16" y="85"/>
                  <a:pt x="16" y="85"/>
                  <a:pt x="16" y="85"/>
                </a:cubicBezTo>
                <a:cubicBezTo>
                  <a:pt x="10" y="80"/>
                  <a:pt x="10" y="80"/>
                  <a:pt x="10" y="80"/>
                </a:cubicBezTo>
                <a:cubicBezTo>
                  <a:pt x="8" y="78"/>
                  <a:pt x="8" y="78"/>
                  <a:pt x="8" y="78"/>
                </a:cubicBezTo>
                <a:cubicBezTo>
                  <a:pt x="6" y="64"/>
                  <a:pt x="6" y="64"/>
                  <a:pt x="6" y="64"/>
                </a:cubicBezTo>
                <a:cubicBezTo>
                  <a:pt x="6" y="60"/>
                  <a:pt x="6" y="60"/>
                  <a:pt x="6" y="60"/>
                </a:cubicBezTo>
                <a:cubicBezTo>
                  <a:pt x="8" y="59"/>
                  <a:pt x="8" y="59"/>
                  <a:pt x="8" y="59"/>
                </a:cubicBezTo>
                <a:cubicBezTo>
                  <a:pt x="8" y="41"/>
                  <a:pt x="8" y="41"/>
                  <a:pt x="8" y="41"/>
                </a:cubicBezTo>
                <a:cubicBezTo>
                  <a:pt x="3" y="37"/>
                  <a:pt x="3" y="37"/>
                  <a:pt x="3" y="37"/>
                </a:cubicBezTo>
                <a:cubicBezTo>
                  <a:pt x="3" y="23"/>
                  <a:pt x="3" y="23"/>
                  <a:pt x="3" y="23"/>
                </a:cubicBezTo>
                <a:cubicBezTo>
                  <a:pt x="8" y="17"/>
                  <a:pt x="8" y="17"/>
                  <a:pt x="8" y="17"/>
                </a:cubicBezTo>
                <a:cubicBezTo>
                  <a:pt x="10" y="10"/>
                  <a:pt x="10" y="10"/>
                  <a:pt x="10" y="10"/>
                </a:cubicBezTo>
                <a:cubicBezTo>
                  <a:pt x="21" y="21"/>
                  <a:pt x="21" y="21"/>
                  <a:pt x="21" y="21"/>
                </a:cubicBezTo>
                <a:cubicBezTo>
                  <a:pt x="33" y="30"/>
                  <a:pt x="33" y="30"/>
                  <a:pt x="33" y="30"/>
                </a:cubicBezTo>
                <a:cubicBezTo>
                  <a:pt x="42" y="34"/>
                  <a:pt x="42" y="34"/>
                  <a:pt x="42" y="34"/>
                </a:cubicBezTo>
                <a:cubicBezTo>
                  <a:pt x="49" y="36"/>
                  <a:pt x="49" y="36"/>
                  <a:pt x="49" y="36"/>
                </a:cubicBezTo>
                <a:cubicBezTo>
                  <a:pt x="52" y="36"/>
                  <a:pt x="52" y="36"/>
                  <a:pt x="52" y="36"/>
                </a:cubicBezTo>
                <a:cubicBezTo>
                  <a:pt x="55" y="36"/>
                  <a:pt x="55" y="36"/>
                  <a:pt x="55" y="36"/>
                </a:cubicBezTo>
                <a:cubicBezTo>
                  <a:pt x="57" y="43"/>
                  <a:pt x="57" y="43"/>
                  <a:pt x="57" y="43"/>
                </a:cubicBezTo>
                <a:cubicBezTo>
                  <a:pt x="65" y="42"/>
                  <a:pt x="65" y="42"/>
                  <a:pt x="65" y="42"/>
                </a:cubicBezTo>
                <a:cubicBezTo>
                  <a:pt x="66" y="52"/>
                  <a:pt x="66" y="52"/>
                  <a:pt x="66" y="52"/>
                </a:cubicBezTo>
                <a:cubicBezTo>
                  <a:pt x="63" y="56"/>
                  <a:pt x="63" y="56"/>
                  <a:pt x="63" y="56"/>
                </a:cubicBezTo>
                <a:cubicBezTo>
                  <a:pt x="54" y="61"/>
                  <a:pt x="54" y="61"/>
                  <a:pt x="54" y="61"/>
                </a:cubicBezTo>
                <a:cubicBezTo>
                  <a:pt x="48" y="69"/>
                  <a:pt x="48" y="69"/>
                  <a:pt x="48" y="69"/>
                </a:cubicBezTo>
                <a:cubicBezTo>
                  <a:pt x="46" y="73"/>
                  <a:pt x="46" y="73"/>
                  <a:pt x="46" y="73"/>
                </a:cubicBezTo>
                <a:cubicBezTo>
                  <a:pt x="48" y="74"/>
                  <a:pt x="48" y="74"/>
                  <a:pt x="48" y="74"/>
                </a:cubicBezTo>
                <a:cubicBezTo>
                  <a:pt x="52" y="70"/>
                  <a:pt x="52" y="70"/>
                  <a:pt x="52" y="70"/>
                </a:cubicBezTo>
                <a:cubicBezTo>
                  <a:pt x="55" y="66"/>
                  <a:pt x="55" y="66"/>
                  <a:pt x="55" y="66"/>
                </a:cubicBezTo>
                <a:cubicBezTo>
                  <a:pt x="64" y="60"/>
                  <a:pt x="64" y="60"/>
                  <a:pt x="64" y="60"/>
                </a:cubicBezTo>
                <a:cubicBezTo>
                  <a:pt x="70" y="57"/>
                  <a:pt x="70" y="57"/>
                  <a:pt x="70" y="57"/>
                </a:cubicBezTo>
                <a:cubicBezTo>
                  <a:pt x="69" y="61"/>
                  <a:pt x="69" y="61"/>
                  <a:pt x="69" y="61"/>
                </a:cubicBezTo>
                <a:cubicBezTo>
                  <a:pt x="66" y="64"/>
                  <a:pt x="66" y="64"/>
                  <a:pt x="66" y="64"/>
                </a:cubicBezTo>
                <a:cubicBezTo>
                  <a:pt x="62" y="74"/>
                  <a:pt x="62" y="74"/>
                  <a:pt x="62" y="74"/>
                </a:cubicBezTo>
                <a:cubicBezTo>
                  <a:pt x="52" y="80"/>
                  <a:pt x="52" y="80"/>
                  <a:pt x="52" y="80"/>
                </a:cubicBezTo>
                <a:cubicBezTo>
                  <a:pt x="46" y="86"/>
                  <a:pt x="46" y="86"/>
                  <a:pt x="46" y="86"/>
                </a:cubicBezTo>
                <a:cubicBezTo>
                  <a:pt x="46" y="91"/>
                  <a:pt x="46" y="91"/>
                  <a:pt x="46" y="91"/>
                </a:cubicBezTo>
                <a:cubicBezTo>
                  <a:pt x="50" y="92"/>
                  <a:pt x="50" y="92"/>
                  <a:pt x="50" y="92"/>
                </a:cubicBezTo>
                <a:cubicBezTo>
                  <a:pt x="55" y="87"/>
                  <a:pt x="55" y="87"/>
                  <a:pt x="55" y="87"/>
                </a:cubicBezTo>
                <a:cubicBezTo>
                  <a:pt x="60" y="83"/>
                  <a:pt x="60" y="83"/>
                  <a:pt x="60" y="83"/>
                </a:cubicBezTo>
                <a:cubicBezTo>
                  <a:pt x="65" y="82"/>
                  <a:pt x="65" y="82"/>
                  <a:pt x="65" y="82"/>
                </a:cubicBezTo>
                <a:cubicBezTo>
                  <a:pt x="69" y="78"/>
                  <a:pt x="69" y="78"/>
                  <a:pt x="69" y="78"/>
                </a:cubicBezTo>
                <a:cubicBezTo>
                  <a:pt x="71" y="68"/>
                  <a:pt x="71" y="68"/>
                  <a:pt x="71" y="68"/>
                </a:cubicBezTo>
                <a:cubicBezTo>
                  <a:pt x="75" y="60"/>
                  <a:pt x="75" y="60"/>
                  <a:pt x="75" y="60"/>
                </a:cubicBezTo>
                <a:cubicBezTo>
                  <a:pt x="80" y="54"/>
                  <a:pt x="80" y="54"/>
                  <a:pt x="80" y="54"/>
                </a:cubicBezTo>
                <a:cubicBezTo>
                  <a:pt x="81" y="50"/>
                  <a:pt x="81" y="50"/>
                  <a:pt x="81" y="50"/>
                </a:cubicBezTo>
                <a:cubicBezTo>
                  <a:pt x="78" y="42"/>
                  <a:pt x="78" y="42"/>
                  <a:pt x="78" y="42"/>
                </a:cubicBezTo>
                <a:cubicBezTo>
                  <a:pt x="78" y="34"/>
                  <a:pt x="78" y="34"/>
                  <a:pt x="78" y="34"/>
                </a:cubicBezTo>
                <a:cubicBezTo>
                  <a:pt x="75" y="35"/>
                  <a:pt x="75" y="35"/>
                  <a:pt x="75" y="35"/>
                </a:cubicBezTo>
                <a:cubicBezTo>
                  <a:pt x="73" y="38"/>
                  <a:pt x="73" y="38"/>
                  <a:pt x="73" y="38"/>
                </a:cubicBezTo>
                <a:cubicBezTo>
                  <a:pt x="74" y="46"/>
                  <a:pt x="74" y="46"/>
                  <a:pt x="74" y="46"/>
                </a:cubicBezTo>
                <a:cubicBezTo>
                  <a:pt x="76" y="52"/>
                  <a:pt x="76" y="52"/>
                  <a:pt x="76" y="52"/>
                </a:cubicBezTo>
                <a:cubicBezTo>
                  <a:pt x="76" y="54"/>
                  <a:pt x="76" y="54"/>
                  <a:pt x="76" y="54"/>
                </a:cubicBezTo>
                <a:cubicBezTo>
                  <a:pt x="74" y="53"/>
                  <a:pt x="74" y="53"/>
                  <a:pt x="74" y="53"/>
                </a:cubicBezTo>
                <a:cubicBezTo>
                  <a:pt x="72" y="51"/>
                  <a:pt x="72" y="51"/>
                  <a:pt x="72" y="51"/>
                </a:cubicBezTo>
                <a:cubicBezTo>
                  <a:pt x="70" y="46"/>
                  <a:pt x="70" y="46"/>
                  <a:pt x="70" y="46"/>
                </a:cubicBezTo>
                <a:cubicBezTo>
                  <a:pt x="68" y="41"/>
                  <a:pt x="68" y="41"/>
                  <a:pt x="68" y="41"/>
                </a:cubicBezTo>
                <a:cubicBezTo>
                  <a:pt x="68" y="37"/>
                  <a:pt x="68" y="37"/>
                  <a:pt x="68" y="37"/>
                </a:cubicBezTo>
                <a:cubicBezTo>
                  <a:pt x="73" y="32"/>
                  <a:pt x="73" y="32"/>
                  <a:pt x="73" y="32"/>
                </a:cubicBezTo>
                <a:cubicBezTo>
                  <a:pt x="75" y="28"/>
                  <a:pt x="75" y="28"/>
                  <a:pt x="75" y="28"/>
                </a:cubicBezTo>
                <a:cubicBezTo>
                  <a:pt x="74" y="24"/>
                  <a:pt x="74" y="24"/>
                  <a:pt x="74" y="24"/>
                </a:cubicBezTo>
                <a:cubicBezTo>
                  <a:pt x="79" y="29"/>
                  <a:pt x="79" y="29"/>
                  <a:pt x="79" y="29"/>
                </a:cubicBezTo>
                <a:cubicBezTo>
                  <a:pt x="80" y="30"/>
                  <a:pt x="80" y="30"/>
                  <a:pt x="80" y="30"/>
                </a:cubicBezTo>
                <a:cubicBezTo>
                  <a:pt x="81" y="24"/>
                  <a:pt x="81" y="24"/>
                  <a:pt x="81" y="24"/>
                </a:cubicBezTo>
                <a:cubicBezTo>
                  <a:pt x="79" y="15"/>
                  <a:pt x="79" y="15"/>
                  <a:pt x="79" y="15"/>
                </a:cubicBezTo>
                <a:cubicBezTo>
                  <a:pt x="80" y="12"/>
                  <a:pt x="80" y="12"/>
                  <a:pt x="80" y="12"/>
                </a:cubicBezTo>
                <a:cubicBezTo>
                  <a:pt x="77" y="11"/>
                  <a:pt x="77" y="11"/>
                  <a:pt x="77" y="11"/>
                </a:cubicBezTo>
                <a:cubicBezTo>
                  <a:pt x="76" y="0"/>
                  <a:pt x="76" y="0"/>
                  <a:pt x="76" y="0"/>
                </a:cubicBezTo>
                <a:cubicBezTo>
                  <a:pt x="76" y="0"/>
                  <a:pt x="133" y="16"/>
                  <a:pt x="145" y="19"/>
                </a:cubicBezTo>
                <a:cubicBezTo>
                  <a:pt x="156" y="22"/>
                  <a:pt x="230" y="42"/>
                  <a:pt x="235" y="43"/>
                </a:cubicBezTo>
                <a:cubicBezTo>
                  <a:pt x="240" y="45"/>
                  <a:pt x="246" y="45"/>
                  <a:pt x="246" y="45"/>
                </a:cubicBezTo>
                <a:lnTo>
                  <a:pt x="257" y="47"/>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5" name="Freeform 6"/>
          <p:cNvSpPr>
            <a:spLocks/>
          </p:cNvSpPr>
          <p:nvPr/>
        </p:nvSpPr>
        <p:spPr bwMode="auto">
          <a:xfrm>
            <a:off x="15190002" y="7048734"/>
            <a:ext cx="1276893" cy="1310833"/>
          </a:xfrm>
          <a:custGeom>
            <a:avLst/>
            <a:gdLst>
              <a:gd name="T0" fmla="*/ 34 w 228"/>
              <a:gd name="T1" fmla="*/ 0 h 234"/>
              <a:gd name="T2" fmla="*/ 228 w 228"/>
              <a:gd name="T3" fmla="*/ 23 h 234"/>
              <a:gd name="T4" fmla="*/ 227 w 228"/>
              <a:gd name="T5" fmla="*/ 44 h 234"/>
              <a:gd name="T6" fmla="*/ 224 w 228"/>
              <a:gd name="T7" fmla="*/ 44 h 234"/>
              <a:gd name="T8" fmla="*/ 210 w 228"/>
              <a:gd name="T9" fmla="*/ 226 h 234"/>
              <a:gd name="T10" fmla="*/ 91 w 228"/>
              <a:gd name="T11" fmla="*/ 215 h 234"/>
              <a:gd name="T12" fmla="*/ 90 w 228"/>
              <a:gd name="T13" fmla="*/ 224 h 234"/>
              <a:gd name="T14" fmla="*/ 32 w 228"/>
              <a:gd name="T15" fmla="*/ 218 h 234"/>
              <a:gd name="T16" fmla="*/ 29 w 228"/>
              <a:gd name="T17" fmla="*/ 234 h 234"/>
              <a:gd name="T18" fmla="*/ 0 w 228"/>
              <a:gd name="T19" fmla="*/ 230 h 234"/>
              <a:gd name="T20" fmla="*/ 34 w 228"/>
              <a:gd name="T21" fmla="*/ 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8" h="234">
                <a:moveTo>
                  <a:pt x="34" y="0"/>
                </a:moveTo>
                <a:lnTo>
                  <a:pt x="228" y="23"/>
                </a:lnTo>
                <a:lnTo>
                  <a:pt x="227" y="44"/>
                </a:lnTo>
                <a:lnTo>
                  <a:pt x="224" y="44"/>
                </a:lnTo>
                <a:lnTo>
                  <a:pt x="210" y="226"/>
                </a:lnTo>
                <a:lnTo>
                  <a:pt x="91" y="215"/>
                </a:lnTo>
                <a:lnTo>
                  <a:pt x="90" y="224"/>
                </a:lnTo>
                <a:lnTo>
                  <a:pt x="32" y="218"/>
                </a:lnTo>
                <a:lnTo>
                  <a:pt x="29" y="234"/>
                </a:lnTo>
                <a:lnTo>
                  <a:pt x="0" y="230"/>
                </a:lnTo>
                <a:lnTo>
                  <a:pt x="34" y="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6" name="Freeform 7"/>
          <p:cNvSpPr>
            <a:spLocks/>
          </p:cNvSpPr>
          <p:nvPr/>
        </p:nvSpPr>
        <p:spPr bwMode="auto">
          <a:xfrm>
            <a:off x="15666031" y="7295217"/>
            <a:ext cx="2531384" cy="2498428"/>
          </a:xfrm>
          <a:custGeom>
            <a:avLst/>
            <a:gdLst>
              <a:gd name="T0" fmla="*/ 450 w 452"/>
              <a:gd name="T1" fmla="*/ 234 h 446"/>
              <a:gd name="T2" fmla="*/ 446 w 452"/>
              <a:gd name="T3" fmla="*/ 215 h 446"/>
              <a:gd name="T4" fmla="*/ 435 w 452"/>
              <a:gd name="T5" fmla="*/ 131 h 446"/>
              <a:gd name="T6" fmla="*/ 417 w 452"/>
              <a:gd name="T7" fmla="*/ 128 h 446"/>
              <a:gd name="T8" fmla="*/ 398 w 452"/>
              <a:gd name="T9" fmla="*/ 117 h 446"/>
              <a:gd name="T10" fmla="*/ 378 w 452"/>
              <a:gd name="T11" fmla="*/ 116 h 446"/>
              <a:gd name="T12" fmla="*/ 365 w 452"/>
              <a:gd name="T13" fmla="*/ 118 h 446"/>
              <a:gd name="T14" fmla="*/ 352 w 452"/>
              <a:gd name="T15" fmla="*/ 122 h 446"/>
              <a:gd name="T16" fmla="*/ 332 w 452"/>
              <a:gd name="T17" fmla="*/ 118 h 446"/>
              <a:gd name="T18" fmla="*/ 325 w 452"/>
              <a:gd name="T19" fmla="*/ 116 h 446"/>
              <a:gd name="T20" fmla="*/ 310 w 452"/>
              <a:gd name="T21" fmla="*/ 112 h 446"/>
              <a:gd name="T22" fmla="*/ 301 w 452"/>
              <a:gd name="T23" fmla="*/ 111 h 446"/>
              <a:gd name="T24" fmla="*/ 284 w 452"/>
              <a:gd name="T25" fmla="*/ 107 h 446"/>
              <a:gd name="T26" fmla="*/ 269 w 452"/>
              <a:gd name="T27" fmla="*/ 101 h 446"/>
              <a:gd name="T28" fmla="*/ 253 w 452"/>
              <a:gd name="T29" fmla="*/ 93 h 446"/>
              <a:gd name="T30" fmla="*/ 242 w 452"/>
              <a:gd name="T31" fmla="*/ 90 h 446"/>
              <a:gd name="T32" fmla="*/ 125 w 452"/>
              <a:gd name="T33" fmla="*/ 182 h 446"/>
              <a:gd name="T34" fmla="*/ 2 w 452"/>
              <a:gd name="T35" fmla="*/ 183 h 446"/>
              <a:gd name="T36" fmla="*/ 13 w 452"/>
              <a:gd name="T37" fmla="*/ 197 h 446"/>
              <a:gd name="T38" fmla="*/ 22 w 452"/>
              <a:gd name="T39" fmla="*/ 205 h 446"/>
              <a:gd name="T40" fmla="*/ 41 w 452"/>
              <a:gd name="T41" fmla="*/ 224 h 446"/>
              <a:gd name="T42" fmla="*/ 55 w 452"/>
              <a:gd name="T43" fmla="*/ 238 h 446"/>
              <a:gd name="T44" fmla="*/ 59 w 452"/>
              <a:gd name="T45" fmla="*/ 259 h 446"/>
              <a:gd name="T46" fmla="*/ 66 w 452"/>
              <a:gd name="T47" fmla="*/ 278 h 446"/>
              <a:gd name="T48" fmla="*/ 74 w 452"/>
              <a:gd name="T49" fmla="*/ 286 h 446"/>
              <a:gd name="T50" fmla="*/ 88 w 452"/>
              <a:gd name="T51" fmla="*/ 296 h 446"/>
              <a:gd name="T52" fmla="*/ 109 w 452"/>
              <a:gd name="T53" fmla="*/ 307 h 446"/>
              <a:gd name="T54" fmla="*/ 120 w 452"/>
              <a:gd name="T55" fmla="*/ 298 h 446"/>
              <a:gd name="T56" fmla="*/ 127 w 452"/>
              <a:gd name="T57" fmla="*/ 283 h 446"/>
              <a:gd name="T58" fmla="*/ 148 w 452"/>
              <a:gd name="T59" fmla="*/ 275 h 446"/>
              <a:gd name="T60" fmla="*/ 170 w 452"/>
              <a:gd name="T61" fmla="*/ 279 h 446"/>
              <a:gd name="T62" fmla="*/ 183 w 452"/>
              <a:gd name="T63" fmla="*/ 292 h 446"/>
              <a:gd name="T64" fmla="*/ 200 w 452"/>
              <a:gd name="T65" fmla="*/ 320 h 446"/>
              <a:gd name="T66" fmla="*/ 210 w 452"/>
              <a:gd name="T67" fmla="*/ 343 h 446"/>
              <a:gd name="T68" fmla="*/ 235 w 452"/>
              <a:gd name="T69" fmla="*/ 372 h 446"/>
              <a:gd name="T70" fmla="*/ 237 w 452"/>
              <a:gd name="T71" fmla="*/ 388 h 446"/>
              <a:gd name="T72" fmla="*/ 249 w 452"/>
              <a:gd name="T73" fmla="*/ 416 h 446"/>
              <a:gd name="T74" fmla="*/ 273 w 452"/>
              <a:gd name="T75" fmla="*/ 427 h 446"/>
              <a:gd name="T76" fmla="*/ 291 w 452"/>
              <a:gd name="T77" fmla="*/ 438 h 446"/>
              <a:gd name="T78" fmla="*/ 305 w 452"/>
              <a:gd name="T79" fmla="*/ 442 h 446"/>
              <a:gd name="T80" fmla="*/ 321 w 452"/>
              <a:gd name="T81" fmla="*/ 441 h 446"/>
              <a:gd name="T82" fmla="*/ 317 w 452"/>
              <a:gd name="T83" fmla="*/ 425 h 446"/>
              <a:gd name="T84" fmla="*/ 308 w 452"/>
              <a:gd name="T85" fmla="*/ 404 h 446"/>
              <a:gd name="T86" fmla="*/ 318 w 452"/>
              <a:gd name="T87" fmla="*/ 370 h 446"/>
              <a:gd name="T88" fmla="*/ 311 w 452"/>
              <a:gd name="T89" fmla="*/ 361 h 446"/>
              <a:gd name="T90" fmla="*/ 326 w 452"/>
              <a:gd name="T91" fmla="*/ 355 h 446"/>
              <a:gd name="T92" fmla="*/ 324 w 452"/>
              <a:gd name="T93" fmla="*/ 350 h 446"/>
              <a:gd name="T94" fmla="*/ 338 w 452"/>
              <a:gd name="T95" fmla="*/ 350 h 446"/>
              <a:gd name="T96" fmla="*/ 336 w 452"/>
              <a:gd name="T97" fmla="*/ 345 h 446"/>
              <a:gd name="T98" fmla="*/ 347 w 452"/>
              <a:gd name="T99" fmla="*/ 342 h 446"/>
              <a:gd name="T100" fmla="*/ 346 w 452"/>
              <a:gd name="T101" fmla="*/ 331 h 446"/>
              <a:gd name="T102" fmla="*/ 357 w 452"/>
              <a:gd name="T103" fmla="*/ 329 h 446"/>
              <a:gd name="T104" fmla="*/ 367 w 452"/>
              <a:gd name="T105" fmla="*/ 329 h 446"/>
              <a:gd name="T106" fmla="*/ 395 w 452"/>
              <a:gd name="T107" fmla="*/ 314 h 446"/>
              <a:gd name="T108" fmla="*/ 403 w 452"/>
              <a:gd name="T109" fmla="*/ 305 h 446"/>
              <a:gd name="T110" fmla="*/ 403 w 452"/>
              <a:gd name="T111" fmla="*/ 296 h 446"/>
              <a:gd name="T112" fmla="*/ 410 w 452"/>
              <a:gd name="T113" fmla="*/ 286 h 446"/>
              <a:gd name="T114" fmla="*/ 412 w 452"/>
              <a:gd name="T115" fmla="*/ 299 h 446"/>
              <a:gd name="T116" fmla="*/ 439 w 452"/>
              <a:gd name="T117" fmla="*/ 288 h 446"/>
              <a:gd name="T118" fmla="*/ 447 w 452"/>
              <a:gd name="T119" fmla="*/ 268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2" h="446">
                <a:moveTo>
                  <a:pt x="446" y="253"/>
                </a:moveTo>
                <a:lnTo>
                  <a:pt x="448" y="245"/>
                </a:lnTo>
                <a:lnTo>
                  <a:pt x="452" y="240"/>
                </a:lnTo>
                <a:lnTo>
                  <a:pt x="450" y="234"/>
                </a:lnTo>
                <a:lnTo>
                  <a:pt x="448" y="226"/>
                </a:lnTo>
                <a:lnTo>
                  <a:pt x="447" y="223"/>
                </a:lnTo>
                <a:lnTo>
                  <a:pt x="447" y="217"/>
                </a:lnTo>
                <a:lnTo>
                  <a:pt x="446" y="215"/>
                </a:lnTo>
                <a:lnTo>
                  <a:pt x="442" y="206"/>
                </a:lnTo>
                <a:lnTo>
                  <a:pt x="442" y="204"/>
                </a:lnTo>
                <a:lnTo>
                  <a:pt x="435" y="198"/>
                </a:lnTo>
                <a:lnTo>
                  <a:pt x="435" y="131"/>
                </a:lnTo>
                <a:lnTo>
                  <a:pt x="425" y="130"/>
                </a:lnTo>
                <a:lnTo>
                  <a:pt x="423" y="132"/>
                </a:lnTo>
                <a:lnTo>
                  <a:pt x="420" y="131"/>
                </a:lnTo>
                <a:lnTo>
                  <a:pt x="417" y="128"/>
                </a:lnTo>
                <a:lnTo>
                  <a:pt x="413" y="126"/>
                </a:lnTo>
                <a:lnTo>
                  <a:pt x="408" y="126"/>
                </a:lnTo>
                <a:lnTo>
                  <a:pt x="402" y="122"/>
                </a:lnTo>
                <a:lnTo>
                  <a:pt x="398" y="117"/>
                </a:lnTo>
                <a:lnTo>
                  <a:pt x="393" y="116"/>
                </a:lnTo>
                <a:lnTo>
                  <a:pt x="385" y="118"/>
                </a:lnTo>
                <a:lnTo>
                  <a:pt x="383" y="117"/>
                </a:lnTo>
                <a:lnTo>
                  <a:pt x="378" y="116"/>
                </a:lnTo>
                <a:lnTo>
                  <a:pt x="374" y="119"/>
                </a:lnTo>
                <a:lnTo>
                  <a:pt x="372" y="120"/>
                </a:lnTo>
                <a:lnTo>
                  <a:pt x="369" y="118"/>
                </a:lnTo>
                <a:lnTo>
                  <a:pt x="365" y="118"/>
                </a:lnTo>
                <a:lnTo>
                  <a:pt x="363" y="121"/>
                </a:lnTo>
                <a:lnTo>
                  <a:pt x="358" y="124"/>
                </a:lnTo>
                <a:lnTo>
                  <a:pt x="354" y="125"/>
                </a:lnTo>
                <a:lnTo>
                  <a:pt x="352" y="122"/>
                </a:lnTo>
                <a:lnTo>
                  <a:pt x="349" y="119"/>
                </a:lnTo>
                <a:lnTo>
                  <a:pt x="341" y="120"/>
                </a:lnTo>
                <a:lnTo>
                  <a:pt x="336" y="117"/>
                </a:lnTo>
                <a:lnTo>
                  <a:pt x="332" y="118"/>
                </a:lnTo>
                <a:lnTo>
                  <a:pt x="330" y="122"/>
                </a:lnTo>
                <a:lnTo>
                  <a:pt x="328" y="123"/>
                </a:lnTo>
                <a:lnTo>
                  <a:pt x="327" y="118"/>
                </a:lnTo>
                <a:lnTo>
                  <a:pt x="325" y="116"/>
                </a:lnTo>
                <a:lnTo>
                  <a:pt x="319" y="120"/>
                </a:lnTo>
                <a:lnTo>
                  <a:pt x="318" y="116"/>
                </a:lnTo>
                <a:lnTo>
                  <a:pt x="312" y="112"/>
                </a:lnTo>
                <a:lnTo>
                  <a:pt x="310" y="112"/>
                </a:lnTo>
                <a:lnTo>
                  <a:pt x="308" y="115"/>
                </a:lnTo>
                <a:lnTo>
                  <a:pt x="305" y="117"/>
                </a:lnTo>
                <a:lnTo>
                  <a:pt x="302" y="116"/>
                </a:lnTo>
                <a:lnTo>
                  <a:pt x="301" y="111"/>
                </a:lnTo>
                <a:lnTo>
                  <a:pt x="298" y="111"/>
                </a:lnTo>
                <a:lnTo>
                  <a:pt x="295" y="105"/>
                </a:lnTo>
                <a:lnTo>
                  <a:pt x="287" y="105"/>
                </a:lnTo>
                <a:lnTo>
                  <a:pt x="284" y="107"/>
                </a:lnTo>
                <a:lnTo>
                  <a:pt x="281" y="104"/>
                </a:lnTo>
                <a:lnTo>
                  <a:pt x="280" y="104"/>
                </a:lnTo>
                <a:lnTo>
                  <a:pt x="275" y="105"/>
                </a:lnTo>
                <a:lnTo>
                  <a:pt x="269" y="101"/>
                </a:lnTo>
                <a:lnTo>
                  <a:pt x="261" y="101"/>
                </a:lnTo>
                <a:lnTo>
                  <a:pt x="259" y="94"/>
                </a:lnTo>
                <a:lnTo>
                  <a:pt x="255" y="92"/>
                </a:lnTo>
                <a:lnTo>
                  <a:pt x="253" y="93"/>
                </a:lnTo>
                <a:lnTo>
                  <a:pt x="250" y="92"/>
                </a:lnTo>
                <a:lnTo>
                  <a:pt x="247" y="93"/>
                </a:lnTo>
                <a:lnTo>
                  <a:pt x="244" y="93"/>
                </a:lnTo>
                <a:lnTo>
                  <a:pt x="242" y="90"/>
                </a:lnTo>
                <a:lnTo>
                  <a:pt x="235" y="83"/>
                </a:lnTo>
                <a:lnTo>
                  <a:pt x="239" y="6"/>
                </a:lnTo>
                <a:lnTo>
                  <a:pt x="139" y="0"/>
                </a:lnTo>
                <a:lnTo>
                  <a:pt x="125" y="182"/>
                </a:lnTo>
                <a:lnTo>
                  <a:pt x="6" y="171"/>
                </a:lnTo>
                <a:lnTo>
                  <a:pt x="5" y="180"/>
                </a:lnTo>
                <a:lnTo>
                  <a:pt x="0" y="180"/>
                </a:lnTo>
                <a:lnTo>
                  <a:pt x="2" y="183"/>
                </a:lnTo>
                <a:lnTo>
                  <a:pt x="7" y="186"/>
                </a:lnTo>
                <a:lnTo>
                  <a:pt x="10" y="190"/>
                </a:lnTo>
                <a:lnTo>
                  <a:pt x="11" y="193"/>
                </a:lnTo>
                <a:lnTo>
                  <a:pt x="13" y="197"/>
                </a:lnTo>
                <a:lnTo>
                  <a:pt x="15" y="198"/>
                </a:lnTo>
                <a:lnTo>
                  <a:pt x="18" y="200"/>
                </a:lnTo>
                <a:lnTo>
                  <a:pt x="21" y="202"/>
                </a:lnTo>
                <a:lnTo>
                  <a:pt x="22" y="205"/>
                </a:lnTo>
                <a:lnTo>
                  <a:pt x="26" y="210"/>
                </a:lnTo>
                <a:lnTo>
                  <a:pt x="30" y="213"/>
                </a:lnTo>
                <a:lnTo>
                  <a:pt x="38" y="224"/>
                </a:lnTo>
                <a:lnTo>
                  <a:pt x="41" y="224"/>
                </a:lnTo>
                <a:lnTo>
                  <a:pt x="44" y="227"/>
                </a:lnTo>
                <a:lnTo>
                  <a:pt x="48" y="230"/>
                </a:lnTo>
                <a:lnTo>
                  <a:pt x="53" y="234"/>
                </a:lnTo>
                <a:lnTo>
                  <a:pt x="55" y="238"/>
                </a:lnTo>
                <a:lnTo>
                  <a:pt x="55" y="245"/>
                </a:lnTo>
                <a:lnTo>
                  <a:pt x="59" y="251"/>
                </a:lnTo>
                <a:lnTo>
                  <a:pt x="60" y="255"/>
                </a:lnTo>
                <a:lnTo>
                  <a:pt x="59" y="259"/>
                </a:lnTo>
                <a:lnTo>
                  <a:pt x="59" y="264"/>
                </a:lnTo>
                <a:lnTo>
                  <a:pt x="60" y="270"/>
                </a:lnTo>
                <a:lnTo>
                  <a:pt x="65" y="275"/>
                </a:lnTo>
                <a:lnTo>
                  <a:pt x="66" y="278"/>
                </a:lnTo>
                <a:lnTo>
                  <a:pt x="67" y="279"/>
                </a:lnTo>
                <a:lnTo>
                  <a:pt x="69" y="281"/>
                </a:lnTo>
                <a:lnTo>
                  <a:pt x="71" y="283"/>
                </a:lnTo>
                <a:lnTo>
                  <a:pt x="74" y="286"/>
                </a:lnTo>
                <a:lnTo>
                  <a:pt x="78" y="289"/>
                </a:lnTo>
                <a:lnTo>
                  <a:pt x="81" y="292"/>
                </a:lnTo>
                <a:lnTo>
                  <a:pt x="84" y="293"/>
                </a:lnTo>
                <a:lnTo>
                  <a:pt x="88" y="296"/>
                </a:lnTo>
                <a:lnTo>
                  <a:pt x="94" y="299"/>
                </a:lnTo>
                <a:lnTo>
                  <a:pt x="101" y="304"/>
                </a:lnTo>
                <a:lnTo>
                  <a:pt x="104" y="305"/>
                </a:lnTo>
                <a:lnTo>
                  <a:pt x="109" y="307"/>
                </a:lnTo>
                <a:lnTo>
                  <a:pt x="113" y="307"/>
                </a:lnTo>
                <a:lnTo>
                  <a:pt x="115" y="303"/>
                </a:lnTo>
                <a:lnTo>
                  <a:pt x="118" y="300"/>
                </a:lnTo>
                <a:lnTo>
                  <a:pt x="120" y="298"/>
                </a:lnTo>
                <a:lnTo>
                  <a:pt x="123" y="297"/>
                </a:lnTo>
                <a:lnTo>
                  <a:pt x="123" y="292"/>
                </a:lnTo>
                <a:lnTo>
                  <a:pt x="125" y="288"/>
                </a:lnTo>
                <a:lnTo>
                  <a:pt x="127" y="283"/>
                </a:lnTo>
                <a:lnTo>
                  <a:pt x="132" y="277"/>
                </a:lnTo>
                <a:lnTo>
                  <a:pt x="139" y="276"/>
                </a:lnTo>
                <a:lnTo>
                  <a:pt x="143" y="275"/>
                </a:lnTo>
                <a:lnTo>
                  <a:pt x="148" y="275"/>
                </a:lnTo>
                <a:lnTo>
                  <a:pt x="153" y="277"/>
                </a:lnTo>
                <a:lnTo>
                  <a:pt x="159" y="278"/>
                </a:lnTo>
                <a:lnTo>
                  <a:pt x="162" y="278"/>
                </a:lnTo>
                <a:lnTo>
                  <a:pt x="170" y="279"/>
                </a:lnTo>
                <a:lnTo>
                  <a:pt x="173" y="281"/>
                </a:lnTo>
                <a:lnTo>
                  <a:pt x="176" y="287"/>
                </a:lnTo>
                <a:lnTo>
                  <a:pt x="178" y="287"/>
                </a:lnTo>
                <a:lnTo>
                  <a:pt x="183" y="292"/>
                </a:lnTo>
                <a:lnTo>
                  <a:pt x="187" y="294"/>
                </a:lnTo>
                <a:lnTo>
                  <a:pt x="190" y="300"/>
                </a:lnTo>
                <a:lnTo>
                  <a:pt x="196" y="308"/>
                </a:lnTo>
                <a:lnTo>
                  <a:pt x="200" y="320"/>
                </a:lnTo>
                <a:lnTo>
                  <a:pt x="203" y="324"/>
                </a:lnTo>
                <a:lnTo>
                  <a:pt x="207" y="332"/>
                </a:lnTo>
                <a:lnTo>
                  <a:pt x="207" y="335"/>
                </a:lnTo>
                <a:lnTo>
                  <a:pt x="210" y="343"/>
                </a:lnTo>
                <a:lnTo>
                  <a:pt x="218" y="350"/>
                </a:lnTo>
                <a:lnTo>
                  <a:pt x="220" y="358"/>
                </a:lnTo>
                <a:lnTo>
                  <a:pt x="230" y="370"/>
                </a:lnTo>
                <a:lnTo>
                  <a:pt x="235" y="372"/>
                </a:lnTo>
                <a:lnTo>
                  <a:pt x="234" y="381"/>
                </a:lnTo>
                <a:lnTo>
                  <a:pt x="232" y="383"/>
                </a:lnTo>
                <a:lnTo>
                  <a:pt x="234" y="385"/>
                </a:lnTo>
                <a:lnTo>
                  <a:pt x="237" y="388"/>
                </a:lnTo>
                <a:lnTo>
                  <a:pt x="237" y="394"/>
                </a:lnTo>
                <a:lnTo>
                  <a:pt x="243" y="405"/>
                </a:lnTo>
                <a:lnTo>
                  <a:pt x="246" y="411"/>
                </a:lnTo>
                <a:lnTo>
                  <a:pt x="249" y="416"/>
                </a:lnTo>
                <a:lnTo>
                  <a:pt x="251" y="421"/>
                </a:lnTo>
                <a:lnTo>
                  <a:pt x="259" y="422"/>
                </a:lnTo>
                <a:lnTo>
                  <a:pt x="264" y="427"/>
                </a:lnTo>
                <a:lnTo>
                  <a:pt x="273" y="427"/>
                </a:lnTo>
                <a:lnTo>
                  <a:pt x="280" y="434"/>
                </a:lnTo>
                <a:lnTo>
                  <a:pt x="284" y="434"/>
                </a:lnTo>
                <a:lnTo>
                  <a:pt x="286" y="437"/>
                </a:lnTo>
                <a:lnTo>
                  <a:pt x="291" y="438"/>
                </a:lnTo>
                <a:lnTo>
                  <a:pt x="292" y="436"/>
                </a:lnTo>
                <a:lnTo>
                  <a:pt x="302" y="438"/>
                </a:lnTo>
                <a:lnTo>
                  <a:pt x="302" y="439"/>
                </a:lnTo>
                <a:lnTo>
                  <a:pt x="305" y="442"/>
                </a:lnTo>
                <a:lnTo>
                  <a:pt x="310" y="446"/>
                </a:lnTo>
                <a:lnTo>
                  <a:pt x="313" y="444"/>
                </a:lnTo>
                <a:lnTo>
                  <a:pt x="314" y="442"/>
                </a:lnTo>
                <a:lnTo>
                  <a:pt x="321" y="441"/>
                </a:lnTo>
                <a:lnTo>
                  <a:pt x="319" y="436"/>
                </a:lnTo>
                <a:lnTo>
                  <a:pt x="319" y="433"/>
                </a:lnTo>
                <a:lnTo>
                  <a:pt x="318" y="429"/>
                </a:lnTo>
                <a:lnTo>
                  <a:pt x="317" y="425"/>
                </a:lnTo>
                <a:lnTo>
                  <a:pt x="314" y="423"/>
                </a:lnTo>
                <a:lnTo>
                  <a:pt x="312" y="417"/>
                </a:lnTo>
                <a:lnTo>
                  <a:pt x="311" y="411"/>
                </a:lnTo>
                <a:lnTo>
                  <a:pt x="308" y="404"/>
                </a:lnTo>
                <a:lnTo>
                  <a:pt x="308" y="398"/>
                </a:lnTo>
                <a:lnTo>
                  <a:pt x="311" y="389"/>
                </a:lnTo>
                <a:lnTo>
                  <a:pt x="314" y="380"/>
                </a:lnTo>
                <a:lnTo>
                  <a:pt x="318" y="370"/>
                </a:lnTo>
                <a:lnTo>
                  <a:pt x="317" y="368"/>
                </a:lnTo>
                <a:lnTo>
                  <a:pt x="314" y="366"/>
                </a:lnTo>
                <a:lnTo>
                  <a:pt x="311" y="363"/>
                </a:lnTo>
                <a:lnTo>
                  <a:pt x="311" y="361"/>
                </a:lnTo>
                <a:lnTo>
                  <a:pt x="313" y="362"/>
                </a:lnTo>
                <a:lnTo>
                  <a:pt x="322" y="361"/>
                </a:lnTo>
                <a:lnTo>
                  <a:pt x="323" y="361"/>
                </a:lnTo>
                <a:lnTo>
                  <a:pt x="326" y="355"/>
                </a:lnTo>
                <a:lnTo>
                  <a:pt x="323" y="355"/>
                </a:lnTo>
                <a:lnTo>
                  <a:pt x="322" y="353"/>
                </a:lnTo>
                <a:lnTo>
                  <a:pt x="322" y="351"/>
                </a:lnTo>
                <a:lnTo>
                  <a:pt x="324" y="350"/>
                </a:lnTo>
                <a:lnTo>
                  <a:pt x="328" y="350"/>
                </a:lnTo>
                <a:lnTo>
                  <a:pt x="333" y="350"/>
                </a:lnTo>
                <a:lnTo>
                  <a:pt x="335" y="351"/>
                </a:lnTo>
                <a:lnTo>
                  <a:pt x="338" y="350"/>
                </a:lnTo>
                <a:lnTo>
                  <a:pt x="343" y="346"/>
                </a:lnTo>
                <a:lnTo>
                  <a:pt x="341" y="346"/>
                </a:lnTo>
                <a:lnTo>
                  <a:pt x="337" y="349"/>
                </a:lnTo>
                <a:lnTo>
                  <a:pt x="336" y="345"/>
                </a:lnTo>
                <a:lnTo>
                  <a:pt x="338" y="339"/>
                </a:lnTo>
                <a:lnTo>
                  <a:pt x="340" y="341"/>
                </a:lnTo>
                <a:lnTo>
                  <a:pt x="342" y="342"/>
                </a:lnTo>
                <a:lnTo>
                  <a:pt x="347" y="342"/>
                </a:lnTo>
                <a:lnTo>
                  <a:pt x="349" y="340"/>
                </a:lnTo>
                <a:lnTo>
                  <a:pt x="348" y="336"/>
                </a:lnTo>
                <a:lnTo>
                  <a:pt x="345" y="332"/>
                </a:lnTo>
                <a:lnTo>
                  <a:pt x="346" y="331"/>
                </a:lnTo>
                <a:lnTo>
                  <a:pt x="349" y="331"/>
                </a:lnTo>
                <a:lnTo>
                  <a:pt x="352" y="329"/>
                </a:lnTo>
                <a:lnTo>
                  <a:pt x="354" y="331"/>
                </a:lnTo>
                <a:lnTo>
                  <a:pt x="357" y="329"/>
                </a:lnTo>
                <a:lnTo>
                  <a:pt x="358" y="331"/>
                </a:lnTo>
                <a:lnTo>
                  <a:pt x="361" y="333"/>
                </a:lnTo>
                <a:lnTo>
                  <a:pt x="364" y="331"/>
                </a:lnTo>
                <a:lnTo>
                  <a:pt x="367" y="329"/>
                </a:lnTo>
                <a:lnTo>
                  <a:pt x="374" y="327"/>
                </a:lnTo>
                <a:lnTo>
                  <a:pt x="381" y="326"/>
                </a:lnTo>
                <a:lnTo>
                  <a:pt x="392" y="320"/>
                </a:lnTo>
                <a:lnTo>
                  <a:pt x="395" y="314"/>
                </a:lnTo>
                <a:lnTo>
                  <a:pt x="396" y="309"/>
                </a:lnTo>
                <a:lnTo>
                  <a:pt x="399" y="307"/>
                </a:lnTo>
                <a:lnTo>
                  <a:pt x="402" y="306"/>
                </a:lnTo>
                <a:lnTo>
                  <a:pt x="403" y="305"/>
                </a:lnTo>
                <a:lnTo>
                  <a:pt x="406" y="303"/>
                </a:lnTo>
                <a:lnTo>
                  <a:pt x="405" y="300"/>
                </a:lnTo>
                <a:lnTo>
                  <a:pt x="404" y="297"/>
                </a:lnTo>
                <a:lnTo>
                  <a:pt x="403" y="296"/>
                </a:lnTo>
                <a:lnTo>
                  <a:pt x="402" y="294"/>
                </a:lnTo>
                <a:lnTo>
                  <a:pt x="403" y="291"/>
                </a:lnTo>
                <a:lnTo>
                  <a:pt x="407" y="288"/>
                </a:lnTo>
                <a:lnTo>
                  <a:pt x="410" y="286"/>
                </a:lnTo>
                <a:lnTo>
                  <a:pt x="412" y="286"/>
                </a:lnTo>
                <a:lnTo>
                  <a:pt x="412" y="289"/>
                </a:lnTo>
                <a:lnTo>
                  <a:pt x="412" y="293"/>
                </a:lnTo>
                <a:lnTo>
                  <a:pt x="412" y="299"/>
                </a:lnTo>
                <a:lnTo>
                  <a:pt x="413" y="300"/>
                </a:lnTo>
                <a:lnTo>
                  <a:pt x="419" y="295"/>
                </a:lnTo>
                <a:lnTo>
                  <a:pt x="424" y="294"/>
                </a:lnTo>
                <a:lnTo>
                  <a:pt x="439" y="288"/>
                </a:lnTo>
                <a:lnTo>
                  <a:pt x="441" y="287"/>
                </a:lnTo>
                <a:lnTo>
                  <a:pt x="444" y="282"/>
                </a:lnTo>
                <a:lnTo>
                  <a:pt x="447" y="272"/>
                </a:lnTo>
                <a:lnTo>
                  <a:pt x="447" y="268"/>
                </a:lnTo>
                <a:lnTo>
                  <a:pt x="444" y="261"/>
                </a:lnTo>
                <a:lnTo>
                  <a:pt x="446" y="256"/>
                </a:lnTo>
                <a:lnTo>
                  <a:pt x="446" y="253"/>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7" name="Freeform 8"/>
          <p:cNvSpPr>
            <a:spLocks/>
          </p:cNvSpPr>
          <p:nvPr/>
        </p:nvSpPr>
        <p:spPr bwMode="auto">
          <a:xfrm>
            <a:off x="14153923" y="6891880"/>
            <a:ext cx="1226486" cy="1445279"/>
          </a:xfrm>
          <a:custGeom>
            <a:avLst/>
            <a:gdLst>
              <a:gd name="T0" fmla="*/ 73 w 259"/>
              <a:gd name="T1" fmla="*/ 0 h 304"/>
              <a:gd name="T2" fmla="*/ 68 w 259"/>
              <a:gd name="T3" fmla="*/ 25 h 304"/>
              <a:gd name="T4" fmla="*/ 62 w 259"/>
              <a:gd name="T5" fmla="*/ 43 h 304"/>
              <a:gd name="T6" fmla="*/ 59 w 259"/>
              <a:gd name="T7" fmla="*/ 45 h 304"/>
              <a:gd name="T8" fmla="*/ 56 w 259"/>
              <a:gd name="T9" fmla="*/ 43 h 304"/>
              <a:gd name="T10" fmla="*/ 51 w 259"/>
              <a:gd name="T11" fmla="*/ 39 h 304"/>
              <a:gd name="T12" fmla="*/ 47 w 259"/>
              <a:gd name="T13" fmla="*/ 41 h 304"/>
              <a:gd name="T14" fmla="*/ 45 w 259"/>
              <a:gd name="T15" fmla="*/ 37 h 304"/>
              <a:gd name="T16" fmla="*/ 38 w 259"/>
              <a:gd name="T17" fmla="*/ 39 h 304"/>
              <a:gd name="T18" fmla="*/ 35 w 259"/>
              <a:gd name="T19" fmla="*/ 42 h 304"/>
              <a:gd name="T20" fmla="*/ 35 w 259"/>
              <a:gd name="T21" fmla="*/ 53 h 304"/>
              <a:gd name="T22" fmla="*/ 35 w 259"/>
              <a:gd name="T23" fmla="*/ 67 h 304"/>
              <a:gd name="T24" fmla="*/ 35 w 259"/>
              <a:gd name="T25" fmla="*/ 80 h 304"/>
              <a:gd name="T26" fmla="*/ 34 w 259"/>
              <a:gd name="T27" fmla="*/ 84 h 304"/>
              <a:gd name="T28" fmla="*/ 31 w 259"/>
              <a:gd name="T29" fmla="*/ 89 h 304"/>
              <a:gd name="T30" fmla="*/ 30 w 259"/>
              <a:gd name="T31" fmla="*/ 94 h 304"/>
              <a:gd name="T32" fmla="*/ 30 w 259"/>
              <a:gd name="T33" fmla="*/ 101 h 304"/>
              <a:gd name="T34" fmla="*/ 34 w 259"/>
              <a:gd name="T35" fmla="*/ 110 h 304"/>
              <a:gd name="T36" fmla="*/ 35 w 259"/>
              <a:gd name="T37" fmla="*/ 119 h 304"/>
              <a:gd name="T38" fmla="*/ 37 w 259"/>
              <a:gd name="T39" fmla="*/ 122 h 304"/>
              <a:gd name="T40" fmla="*/ 42 w 259"/>
              <a:gd name="T41" fmla="*/ 128 h 304"/>
              <a:gd name="T42" fmla="*/ 39 w 259"/>
              <a:gd name="T43" fmla="*/ 130 h 304"/>
              <a:gd name="T44" fmla="*/ 34 w 259"/>
              <a:gd name="T45" fmla="*/ 134 h 304"/>
              <a:gd name="T46" fmla="*/ 24 w 259"/>
              <a:gd name="T47" fmla="*/ 141 h 304"/>
              <a:gd name="T48" fmla="*/ 21 w 259"/>
              <a:gd name="T49" fmla="*/ 154 h 304"/>
              <a:gd name="T50" fmla="*/ 17 w 259"/>
              <a:gd name="T51" fmla="*/ 162 h 304"/>
              <a:gd name="T52" fmla="*/ 13 w 259"/>
              <a:gd name="T53" fmla="*/ 166 h 304"/>
              <a:gd name="T54" fmla="*/ 11 w 259"/>
              <a:gd name="T55" fmla="*/ 167 h 304"/>
              <a:gd name="T56" fmla="*/ 9 w 259"/>
              <a:gd name="T57" fmla="*/ 171 h 304"/>
              <a:gd name="T58" fmla="*/ 10 w 259"/>
              <a:gd name="T59" fmla="*/ 178 h 304"/>
              <a:gd name="T60" fmla="*/ 9 w 259"/>
              <a:gd name="T61" fmla="*/ 183 h 304"/>
              <a:gd name="T62" fmla="*/ 15 w 259"/>
              <a:gd name="T63" fmla="*/ 188 h 304"/>
              <a:gd name="T64" fmla="*/ 13 w 259"/>
              <a:gd name="T65" fmla="*/ 192 h 304"/>
              <a:gd name="T66" fmla="*/ 5 w 259"/>
              <a:gd name="T67" fmla="*/ 196 h 304"/>
              <a:gd name="T68" fmla="*/ 3 w 259"/>
              <a:gd name="T69" fmla="*/ 200 h 304"/>
              <a:gd name="T70" fmla="*/ 0 w 259"/>
              <a:gd name="T71" fmla="*/ 206 h 304"/>
              <a:gd name="T72" fmla="*/ 139 w 259"/>
              <a:gd name="T73" fmla="*/ 291 h 304"/>
              <a:gd name="T74" fmla="*/ 182 w 259"/>
              <a:gd name="T75" fmla="*/ 299 h 304"/>
              <a:gd name="T76" fmla="*/ 218 w 259"/>
              <a:gd name="T77" fmla="*/ 304 h 304"/>
              <a:gd name="T78" fmla="*/ 219 w 259"/>
              <a:gd name="T79" fmla="*/ 304 h 304"/>
              <a:gd name="T80" fmla="*/ 259 w 259"/>
              <a:gd name="T81" fmla="*/ 33 h 304"/>
              <a:gd name="T82" fmla="*/ 73 w 259"/>
              <a:gd name="T83"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9" h="304">
                <a:moveTo>
                  <a:pt x="73" y="0"/>
                </a:moveTo>
                <a:cubicBezTo>
                  <a:pt x="73" y="0"/>
                  <a:pt x="69" y="19"/>
                  <a:pt x="68" y="25"/>
                </a:cubicBezTo>
                <a:cubicBezTo>
                  <a:pt x="66" y="29"/>
                  <a:pt x="62" y="43"/>
                  <a:pt x="62" y="43"/>
                </a:cubicBezTo>
                <a:cubicBezTo>
                  <a:pt x="59" y="45"/>
                  <a:pt x="59" y="45"/>
                  <a:pt x="59" y="45"/>
                </a:cubicBezTo>
                <a:cubicBezTo>
                  <a:pt x="56" y="43"/>
                  <a:pt x="56" y="43"/>
                  <a:pt x="56" y="43"/>
                </a:cubicBezTo>
                <a:cubicBezTo>
                  <a:pt x="51" y="39"/>
                  <a:pt x="51" y="39"/>
                  <a:pt x="51" y="39"/>
                </a:cubicBezTo>
                <a:cubicBezTo>
                  <a:pt x="47" y="41"/>
                  <a:pt x="47" y="41"/>
                  <a:pt x="47" y="41"/>
                </a:cubicBezTo>
                <a:cubicBezTo>
                  <a:pt x="45" y="37"/>
                  <a:pt x="45" y="37"/>
                  <a:pt x="45" y="37"/>
                </a:cubicBezTo>
                <a:cubicBezTo>
                  <a:pt x="38" y="39"/>
                  <a:pt x="38" y="39"/>
                  <a:pt x="38" y="39"/>
                </a:cubicBezTo>
                <a:cubicBezTo>
                  <a:pt x="35" y="42"/>
                  <a:pt x="35" y="42"/>
                  <a:pt x="35" y="42"/>
                </a:cubicBezTo>
                <a:cubicBezTo>
                  <a:pt x="35" y="53"/>
                  <a:pt x="35" y="53"/>
                  <a:pt x="35" y="53"/>
                </a:cubicBezTo>
                <a:cubicBezTo>
                  <a:pt x="35" y="67"/>
                  <a:pt x="35" y="67"/>
                  <a:pt x="35" y="67"/>
                </a:cubicBezTo>
                <a:cubicBezTo>
                  <a:pt x="35" y="80"/>
                  <a:pt x="35" y="80"/>
                  <a:pt x="35" y="80"/>
                </a:cubicBezTo>
                <a:cubicBezTo>
                  <a:pt x="34" y="84"/>
                  <a:pt x="34" y="84"/>
                  <a:pt x="34" y="84"/>
                </a:cubicBezTo>
                <a:cubicBezTo>
                  <a:pt x="31" y="89"/>
                  <a:pt x="31" y="89"/>
                  <a:pt x="31" y="89"/>
                </a:cubicBezTo>
                <a:cubicBezTo>
                  <a:pt x="30" y="94"/>
                  <a:pt x="30" y="94"/>
                  <a:pt x="30" y="94"/>
                </a:cubicBezTo>
                <a:cubicBezTo>
                  <a:pt x="30" y="101"/>
                  <a:pt x="30" y="101"/>
                  <a:pt x="30" y="101"/>
                </a:cubicBezTo>
                <a:cubicBezTo>
                  <a:pt x="34" y="110"/>
                  <a:pt x="34" y="110"/>
                  <a:pt x="34" y="110"/>
                </a:cubicBezTo>
                <a:cubicBezTo>
                  <a:pt x="35" y="119"/>
                  <a:pt x="35" y="119"/>
                  <a:pt x="35" y="119"/>
                </a:cubicBezTo>
                <a:cubicBezTo>
                  <a:pt x="37" y="122"/>
                  <a:pt x="37" y="122"/>
                  <a:pt x="37" y="122"/>
                </a:cubicBezTo>
                <a:cubicBezTo>
                  <a:pt x="42" y="128"/>
                  <a:pt x="42" y="128"/>
                  <a:pt x="42" y="128"/>
                </a:cubicBezTo>
                <a:cubicBezTo>
                  <a:pt x="39" y="130"/>
                  <a:pt x="39" y="130"/>
                  <a:pt x="39" y="130"/>
                </a:cubicBezTo>
                <a:cubicBezTo>
                  <a:pt x="34" y="134"/>
                  <a:pt x="34" y="134"/>
                  <a:pt x="34" y="134"/>
                </a:cubicBezTo>
                <a:cubicBezTo>
                  <a:pt x="24" y="141"/>
                  <a:pt x="24" y="141"/>
                  <a:pt x="24" y="141"/>
                </a:cubicBezTo>
                <a:cubicBezTo>
                  <a:pt x="21" y="154"/>
                  <a:pt x="21" y="154"/>
                  <a:pt x="21" y="154"/>
                </a:cubicBezTo>
                <a:cubicBezTo>
                  <a:pt x="17" y="162"/>
                  <a:pt x="17" y="162"/>
                  <a:pt x="17" y="162"/>
                </a:cubicBezTo>
                <a:cubicBezTo>
                  <a:pt x="13" y="166"/>
                  <a:pt x="13" y="166"/>
                  <a:pt x="13" y="166"/>
                </a:cubicBezTo>
                <a:cubicBezTo>
                  <a:pt x="11" y="167"/>
                  <a:pt x="11" y="167"/>
                  <a:pt x="11" y="167"/>
                </a:cubicBezTo>
                <a:cubicBezTo>
                  <a:pt x="9" y="171"/>
                  <a:pt x="9" y="171"/>
                  <a:pt x="9" y="171"/>
                </a:cubicBezTo>
                <a:cubicBezTo>
                  <a:pt x="10" y="178"/>
                  <a:pt x="10" y="178"/>
                  <a:pt x="10" y="178"/>
                </a:cubicBezTo>
                <a:cubicBezTo>
                  <a:pt x="9" y="183"/>
                  <a:pt x="9" y="183"/>
                  <a:pt x="9" y="183"/>
                </a:cubicBezTo>
                <a:cubicBezTo>
                  <a:pt x="15" y="188"/>
                  <a:pt x="15" y="188"/>
                  <a:pt x="15" y="188"/>
                </a:cubicBezTo>
                <a:cubicBezTo>
                  <a:pt x="13" y="192"/>
                  <a:pt x="13" y="192"/>
                  <a:pt x="13" y="192"/>
                </a:cubicBezTo>
                <a:cubicBezTo>
                  <a:pt x="5" y="196"/>
                  <a:pt x="5" y="196"/>
                  <a:pt x="5" y="196"/>
                </a:cubicBezTo>
                <a:cubicBezTo>
                  <a:pt x="3" y="200"/>
                  <a:pt x="3" y="200"/>
                  <a:pt x="3" y="200"/>
                </a:cubicBezTo>
                <a:cubicBezTo>
                  <a:pt x="0" y="206"/>
                  <a:pt x="0" y="206"/>
                  <a:pt x="0" y="206"/>
                </a:cubicBezTo>
                <a:cubicBezTo>
                  <a:pt x="139" y="291"/>
                  <a:pt x="139" y="291"/>
                  <a:pt x="139" y="291"/>
                </a:cubicBezTo>
                <a:cubicBezTo>
                  <a:pt x="182" y="299"/>
                  <a:pt x="182" y="299"/>
                  <a:pt x="182" y="299"/>
                </a:cubicBezTo>
                <a:cubicBezTo>
                  <a:pt x="218" y="304"/>
                  <a:pt x="218" y="304"/>
                  <a:pt x="218" y="304"/>
                </a:cubicBezTo>
                <a:cubicBezTo>
                  <a:pt x="219" y="304"/>
                  <a:pt x="219" y="304"/>
                  <a:pt x="219" y="304"/>
                </a:cubicBezTo>
                <a:cubicBezTo>
                  <a:pt x="259" y="33"/>
                  <a:pt x="259" y="33"/>
                  <a:pt x="259" y="33"/>
                </a:cubicBezTo>
                <a:lnTo>
                  <a:pt x="73" y="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8" name="Freeform 9"/>
          <p:cNvSpPr>
            <a:spLocks/>
          </p:cNvSpPr>
          <p:nvPr/>
        </p:nvSpPr>
        <p:spPr bwMode="auto">
          <a:xfrm>
            <a:off x="12910634" y="5334566"/>
            <a:ext cx="1439302" cy="2492827"/>
          </a:xfrm>
          <a:custGeom>
            <a:avLst/>
            <a:gdLst>
              <a:gd name="T0" fmla="*/ 229 w 257"/>
              <a:gd name="T1" fmla="*/ 433 h 445"/>
              <a:gd name="T2" fmla="*/ 231 w 257"/>
              <a:gd name="T3" fmla="*/ 420 h 445"/>
              <a:gd name="T4" fmla="*/ 239 w 257"/>
              <a:gd name="T5" fmla="*/ 409 h 445"/>
              <a:gd name="T6" fmla="*/ 255 w 257"/>
              <a:gd name="T7" fmla="*/ 388 h 445"/>
              <a:gd name="T8" fmla="*/ 251 w 257"/>
              <a:gd name="T9" fmla="*/ 379 h 445"/>
              <a:gd name="T10" fmla="*/ 247 w 257"/>
              <a:gd name="T11" fmla="*/ 358 h 445"/>
              <a:gd name="T12" fmla="*/ 118 w 257"/>
              <a:gd name="T13" fmla="*/ 158 h 445"/>
              <a:gd name="T14" fmla="*/ 113 w 257"/>
              <a:gd name="T15" fmla="*/ 153 h 445"/>
              <a:gd name="T16" fmla="*/ 117 w 257"/>
              <a:gd name="T17" fmla="*/ 146 h 445"/>
              <a:gd name="T18" fmla="*/ 26 w 257"/>
              <a:gd name="T19" fmla="*/ 0 h 445"/>
              <a:gd name="T20" fmla="*/ 23 w 257"/>
              <a:gd name="T21" fmla="*/ 9 h 445"/>
              <a:gd name="T22" fmla="*/ 22 w 257"/>
              <a:gd name="T23" fmla="*/ 25 h 445"/>
              <a:gd name="T24" fmla="*/ 17 w 257"/>
              <a:gd name="T25" fmla="*/ 34 h 445"/>
              <a:gd name="T26" fmla="*/ 7 w 257"/>
              <a:gd name="T27" fmla="*/ 50 h 445"/>
              <a:gd name="T28" fmla="*/ 0 w 257"/>
              <a:gd name="T29" fmla="*/ 62 h 445"/>
              <a:gd name="T30" fmla="*/ 3 w 257"/>
              <a:gd name="T31" fmla="*/ 75 h 445"/>
              <a:gd name="T32" fmla="*/ 9 w 257"/>
              <a:gd name="T33" fmla="*/ 90 h 445"/>
              <a:gd name="T34" fmla="*/ 5 w 257"/>
              <a:gd name="T35" fmla="*/ 110 h 445"/>
              <a:gd name="T36" fmla="*/ 2 w 257"/>
              <a:gd name="T37" fmla="*/ 122 h 445"/>
              <a:gd name="T38" fmla="*/ 11 w 257"/>
              <a:gd name="T39" fmla="*/ 145 h 445"/>
              <a:gd name="T40" fmla="*/ 17 w 257"/>
              <a:gd name="T41" fmla="*/ 161 h 445"/>
              <a:gd name="T42" fmla="*/ 14 w 257"/>
              <a:gd name="T43" fmla="*/ 169 h 445"/>
              <a:gd name="T44" fmla="*/ 23 w 257"/>
              <a:gd name="T45" fmla="*/ 176 h 445"/>
              <a:gd name="T46" fmla="*/ 29 w 257"/>
              <a:gd name="T47" fmla="*/ 175 h 445"/>
              <a:gd name="T48" fmla="*/ 37 w 257"/>
              <a:gd name="T49" fmla="*/ 172 h 445"/>
              <a:gd name="T50" fmla="*/ 51 w 257"/>
              <a:gd name="T51" fmla="*/ 177 h 445"/>
              <a:gd name="T52" fmla="*/ 49 w 257"/>
              <a:gd name="T53" fmla="*/ 179 h 445"/>
              <a:gd name="T54" fmla="*/ 40 w 257"/>
              <a:gd name="T55" fmla="*/ 176 h 445"/>
              <a:gd name="T56" fmla="*/ 33 w 257"/>
              <a:gd name="T57" fmla="*/ 175 h 445"/>
              <a:gd name="T58" fmla="*/ 35 w 257"/>
              <a:gd name="T59" fmla="*/ 187 h 445"/>
              <a:gd name="T60" fmla="*/ 30 w 257"/>
              <a:gd name="T61" fmla="*/ 192 h 445"/>
              <a:gd name="T62" fmla="*/ 29 w 257"/>
              <a:gd name="T63" fmla="*/ 185 h 445"/>
              <a:gd name="T64" fmla="*/ 24 w 257"/>
              <a:gd name="T65" fmla="*/ 187 h 445"/>
              <a:gd name="T66" fmla="*/ 23 w 257"/>
              <a:gd name="T67" fmla="*/ 204 h 445"/>
              <a:gd name="T68" fmla="*/ 30 w 257"/>
              <a:gd name="T69" fmla="*/ 217 h 445"/>
              <a:gd name="T70" fmla="*/ 35 w 257"/>
              <a:gd name="T71" fmla="*/ 229 h 445"/>
              <a:gd name="T72" fmla="*/ 28 w 257"/>
              <a:gd name="T73" fmla="*/ 234 h 445"/>
              <a:gd name="T74" fmla="*/ 34 w 257"/>
              <a:gd name="T75" fmla="*/ 255 h 445"/>
              <a:gd name="T76" fmla="*/ 42 w 257"/>
              <a:gd name="T77" fmla="*/ 275 h 445"/>
              <a:gd name="T78" fmla="*/ 50 w 257"/>
              <a:gd name="T79" fmla="*/ 288 h 445"/>
              <a:gd name="T80" fmla="*/ 50 w 257"/>
              <a:gd name="T81" fmla="*/ 298 h 445"/>
              <a:gd name="T82" fmla="*/ 53 w 257"/>
              <a:gd name="T83" fmla="*/ 307 h 445"/>
              <a:gd name="T84" fmla="*/ 50 w 257"/>
              <a:gd name="T85" fmla="*/ 327 h 445"/>
              <a:gd name="T86" fmla="*/ 73 w 257"/>
              <a:gd name="T87" fmla="*/ 339 h 445"/>
              <a:gd name="T88" fmla="*/ 91 w 257"/>
              <a:gd name="T89" fmla="*/ 355 h 445"/>
              <a:gd name="T90" fmla="*/ 112 w 257"/>
              <a:gd name="T91" fmla="*/ 374 h 445"/>
              <a:gd name="T92" fmla="*/ 128 w 257"/>
              <a:gd name="T93" fmla="*/ 388 h 445"/>
              <a:gd name="T94" fmla="*/ 143 w 257"/>
              <a:gd name="T95" fmla="*/ 414 h 445"/>
              <a:gd name="T96" fmla="*/ 143 w 257"/>
              <a:gd name="T97" fmla="*/ 434 h 445"/>
              <a:gd name="T98" fmla="*/ 226 w 257"/>
              <a:gd name="T99" fmla="*/ 444 h 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57" h="445">
                <a:moveTo>
                  <a:pt x="233" y="441"/>
                </a:moveTo>
                <a:lnTo>
                  <a:pt x="234" y="438"/>
                </a:lnTo>
                <a:lnTo>
                  <a:pt x="229" y="433"/>
                </a:lnTo>
                <a:lnTo>
                  <a:pt x="230" y="429"/>
                </a:lnTo>
                <a:lnTo>
                  <a:pt x="229" y="423"/>
                </a:lnTo>
                <a:lnTo>
                  <a:pt x="231" y="420"/>
                </a:lnTo>
                <a:lnTo>
                  <a:pt x="233" y="419"/>
                </a:lnTo>
                <a:lnTo>
                  <a:pt x="236" y="416"/>
                </a:lnTo>
                <a:lnTo>
                  <a:pt x="239" y="409"/>
                </a:lnTo>
                <a:lnTo>
                  <a:pt x="242" y="398"/>
                </a:lnTo>
                <a:lnTo>
                  <a:pt x="250" y="392"/>
                </a:lnTo>
                <a:lnTo>
                  <a:pt x="255" y="388"/>
                </a:lnTo>
                <a:lnTo>
                  <a:pt x="257" y="387"/>
                </a:lnTo>
                <a:lnTo>
                  <a:pt x="253" y="382"/>
                </a:lnTo>
                <a:lnTo>
                  <a:pt x="251" y="379"/>
                </a:lnTo>
                <a:lnTo>
                  <a:pt x="250" y="372"/>
                </a:lnTo>
                <a:lnTo>
                  <a:pt x="247" y="364"/>
                </a:lnTo>
                <a:lnTo>
                  <a:pt x="247" y="358"/>
                </a:lnTo>
                <a:lnTo>
                  <a:pt x="248" y="354"/>
                </a:lnTo>
                <a:lnTo>
                  <a:pt x="248" y="353"/>
                </a:lnTo>
                <a:lnTo>
                  <a:pt x="118" y="158"/>
                </a:lnTo>
                <a:lnTo>
                  <a:pt x="115" y="156"/>
                </a:lnTo>
                <a:lnTo>
                  <a:pt x="114" y="155"/>
                </a:lnTo>
                <a:lnTo>
                  <a:pt x="113" y="153"/>
                </a:lnTo>
                <a:lnTo>
                  <a:pt x="112" y="150"/>
                </a:lnTo>
                <a:lnTo>
                  <a:pt x="113" y="147"/>
                </a:lnTo>
                <a:lnTo>
                  <a:pt x="117" y="146"/>
                </a:lnTo>
                <a:lnTo>
                  <a:pt x="119" y="145"/>
                </a:lnTo>
                <a:lnTo>
                  <a:pt x="148" y="35"/>
                </a:lnTo>
                <a:lnTo>
                  <a:pt x="26" y="0"/>
                </a:lnTo>
                <a:lnTo>
                  <a:pt x="25" y="4"/>
                </a:lnTo>
                <a:lnTo>
                  <a:pt x="23" y="5"/>
                </a:lnTo>
                <a:lnTo>
                  <a:pt x="23" y="9"/>
                </a:lnTo>
                <a:lnTo>
                  <a:pt x="23" y="12"/>
                </a:lnTo>
                <a:lnTo>
                  <a:pt x="23" y="21"/>
                </a:lnTo>
                <a:lnTo>
                  <a:pt x="22" y="25"/>
                </a:lnTo>
                <a:lnTo>
                  <a:pt x="19" y="30"/>
                </a:lnTo>
                <a:lnTo>
                  <a:pt x="17" y="33"/>
                </a:lnTo>
                <a:lnTo>
                  <a:pt x="17" y="34"/>
                </a:lnTo>
                <a:lnTo>
                  <a:pt x="17" y="40"/>
                </a:lnTo>
                <a:lnTo>
                  <a:pt x="13" y="45"/>
                </a:lnTo>
                <a:lnTo>
                  <a:pt x="7" y="50"/>
                </a:lnTo>
                <a:lnTo>
                  <a:pt x="2" y="55"/>
                </a:lnTo>
                <a:lnTo>
                  <a:pt x="1" y="57"/>
                </a:lnTo>
                <a:lnTo>
                  <a:pt x="0" y="62"/>
                </a:lnTo>
                <a:lnTo>
                  <a:pt x="0" y="66"/>
                </a:lnTo>
                <a:lnTo>
                  <a:pt x="1" y="71"/>
                </a:lnTo>
                <a:lnTo>
                  <a:pt x="3" y="75"/>
                </a:lnTo>
                <a:lnTo>
                  <a:pt x="7" y="81"/>
                </a:lnTo>
                <a:lnTo>
                  <a:pt x="8" y="85"/>
                </a:lnTo>
                <a:lnTo>
                  <a:pt x="9" y="90"/>
                </a:lnTo>
                <a:lnTo>
                  <a:pt x="9" y="98"/>
                </a:lnTo>
                <a:lnTo>
                  <a:pt x="6" y="104"/>
                </a:lnTo>
                <a:lnTo>
                  <a:pt x="5" y="110"/>
                </a:lnTo>
                <a:lnTo>
                  <a:pt x="5" y="117"/>
                </a:lnTo>
                <a:lnTo>
                  <a:pt x="4" y="120"/>
                </a:lnTo>
                <a:lnTo>
                  <a:pt x="2" y="122"/>
                </a:lnTo>
                <a:lnTo>
                  <a:pt x="3" y="126"/>
                </a:lnTo>
                <a:lnTo>
                  <a:pt x="7" y="133"/>
                </a:lnTo>
                <a:lnTo>
                  <a:pt x="11" y="145"/>
                </a:lnTo>
                <a:lnTo>
                  <a:pt x="15" y="153"/>
                </a:lnTo>
                <a:lnTo>
                  <a:pt x="17" y="156"/>
                </a:lnTo>
                <a:lnTo>
                  <a:pt x="17" y="161"/>
                </a:lnTo>
                <a:lnTo>
                  <a:pt x="16" y="164"/>
                </a:lnTo>
                <a:lnTo>
                  <a:pt x="14" y="166"/>
                </a:lnTo>
                <a:lnTo>
                  <a:pt x="14" y="169"/>
                </a:lnTo>
                <a:lnTo>
                  <a:pt x="18" y="169"/>
                </a:lnTo>
                <a:lnTo>
                  <a:pt x="20" y="172"/>
                </a:lnTo>
                <a:lnTo>
                  <a:pt x="23" y="176"/>
                </a:lnTo>
                <a:lnTo>
                  <a:pt x="24" y="178"/>
                </a:lnTo>
                <a:lnTo>
                  <a:pt x="27" y="179"/>
                </a:lnTo>
                <a:lnTo>
                  <a:pt x="29" y="175"/>
                </a:lnTo>
                <a:lnTo>
                  <a:pt x="29" y="170"/>
                </a:lnTo>
                <a:lnTo>
                  <a:pt x="34" y="169"/>
                </a:lnTo>
                <a:lnTo>
                  <a:pt x="37" y="172"/>
                </a:lnTo>
                <a:lnTo>
                  <a:pt x="44" y="172"/>
                </a:lnTo>
                <a:lnTo>
                  <a:pt x="48" y="176"/>
                </a:lnTo>
                <a:lnTo>
                  <a:pt x="51" y="177"/>
                </a:lnTo>
                <a:lnTo>
                  <a:pt x="53" y="178"/>
                </a:lnTo>
                <a:lnTo>
                  <a:pt x="51" y="180"/>
                </a:lnTo>
                <a:lnTo>
                  <a:pt x="49" y="179"/>
                </a:lnTo>
                <a:lnTo>
                  <a:pt x="45" y="177"/>
                </a:lnTo>
                <a:lnTo>
                  <a:pt x="44" y="177"/>
                </a:lnTo>
                <a:lnTo>
                  <a:pt x="40" y="176"/>
                </a:lnTo>
                <a:lnTo>
                  <a:pt x="38" y="175"/>
                </a:lnTo>
                <a:lnTo>
                  <a:pt x="35" y="174"/>
                </a:lnTo>
                <a:lnTo>
                  <a:pt x="33" y="175"/>
                </a:lnTo>
                <a:lnTo>
                  <a:pt x="33" y="177"/>
                </a:lnTo>
                <a:lnTo>
                  <a:pt x="33" y="184"/>
                </a:lnTo>
                <a:lnTo>
                  <a:pt x="35" y="187"/>
                </a:lnTo>
                <a:lnTo>
                  <a:pt x="34" y="194"/>
                </a:lnTo>
                <a:lnTo>
                  <a:pt x="33" y="194"/>
                </a:lnTo>
                <a:lnTo>
                  <a:pt x="30" y="192"/>
                </a:lnTo>
                <a:lnTo>
                  <a:pt x="29" y="190"/>
                </a:lnTo>
                <a:lnTo>
                  <a:pt x="29" y="186"/>
                </a:lnTo>
                <a:lnTo>
                  <a:pt x="29" y="185"/>
                </a:lnTo>
                <a:lnTo>
                  <a:pt x="28" y="184"/>
                </a:lnTo>
                <a:lnTo>
                  <a:pt x="25" y="183"/>
                </a:lnTo>
                <a:lnTo>
                  <a:pt x="24" y="187"/>
                </a:lnTo>
                <a:lnTo>
                  <a:pt x="23" y="189"/>
                </a:lnTo>
                <a:lnTo>
                  <a:pt x="23" y="195"/>
                </a:lnTo>
                <a:lnTo>
                  <a:pt x="23" y="204"/>
                </a:lnTo>
                <a:lnTo>
                  <a:pt x="23" y="209"/>
                </a:lnTo>
                <a:lnTo>
                  <a:pt x="26" y="214"/>
                </a:lnTo>
                <a:lnTo>
                  <a:pt x="30" y="217"/>
                </a:lnTo>
                <a:lnTo>
                  <a:pt x="34" y="220"/>
                </a:lnTo>
                <a:lnTo>
                  <a:pt x="35" y="225"/>
                </a:lnTo>
                <a:lnTo>
                  <a:pt x="35" y="229"/>
                </a:lnTo>
                <a:lnTo>
                  <a:pt x="34" y="233"/>
                </a:lnTo>
                <a:lnTo>
                  <a:pt x="31" y="234"/>
                </a:lnTo>
                <a:lnTo>
                  <a:pt x="28" y="234"/>
                </a:lnTo>
                <a:lnTo>
                  <a:pt x="28" y="244"/>
                </a:lnTo>
                <a:lnTo>
                  <a:pt x="29" y="247"/>
                </a:lnTo>
                <a:lnTo>
                  <a:pt x="34" y="255"/>
                </a:lnTo>
                <a:lnTo>
                  <a:pt x="35" y="261"/>
                </a:lnTo>
                <a:lnTo>
                  <a:pt x="40" y="268"/>
                </a:lnTo>
                <a:lnTo>
                  <a:pt x="42" y="275"/>
                </a:lnTo>
                <a:lnTo>
                  <a:pt x="45" y="280"/>
                </a:lnTo>
                <a:lnTo>
                  <a:pt x="48" y="287"/>
                </a:lnTo>
                <a:lnTo>
                  <a:pt x="50" y="288"/>
                </a:lnTo>
                <a:lnTo>
                  <a:pt x="50" y="293"/>
                </a:lnTo>
                <a:lnTo>
                  <a:pt x="50" y="296"/>
                </a:lnTo>
                <a:lnTo>
                  <a:pt x="50" y="298"/>
                </a:lnTo>
                <a:lnTo>
                  <a:pt x="52" y="300"/>
                </a:lnTo>
                <a:lnTo>
                  <a:pt x="53" y="303"/>
                </a:lnTo>
                <a:lnTo>
                  <a:pt x="53" y="307"/>
                </a:lnTo>
                <a:lnTo>
                  <a:pt x="52" y="316"/>
                </a:lnTo>
                <a:lnTo>
                  <a:pt x="51" y="322"/>
                </a:lnTo>
                <a:lnTo>
                  <a:pt x="50" y="327"/>
                </a:lnTo>
                <a:lnTo>
                  <a:pt x="59" y="332"/>
                </a:lnTo>
                <a:lnTo>
                  <a:pt x="67" y="335"/>
                </a:lnTo>
                <a:lnTo>
                  <a:pt x="73" y="339"/>
                </a:lnTo>
                <a:lnTo>
                  <a:pt x="82" y="342"/>
                </a:lnTo>
                <a:lnTo>
                  <a:pt x="85" y="345"/>
                </a:lnTo>
                <a:lnTo>
                  <a:pt x="91" y="355"/>
                </a:lnTo>
                <a:lnTo>
                  <a:pt x="99" y="362"/>
                </a:lnTo>
                <a:lnTo>
                  <a:pt x="111" y="365"/>
                </a:lnTo>
                <a:lnTo>
                  <a:pt x="112" y="374"/>
                </a:lnTo>
                <a:lnTo>
                  <a:pt x="114" y="378"/>
                </a:lnTo>
                <a:lnTo>
                  <a:pt x="121" y="380"/>
                </a:lnTo>
                <a:lnTo>
                  <a:pt x="128" y="388"/>
                </a:lnTo>
                <a:lnTo>
                  <a:pt x="136" y="400"/>
                </a:lnTo>
                <a:lnTo>
                  <a:pt x="140" y="405"/>
                </a:lnTo>
                <a:lnTo>
                  <a:pt x="143" y="414"/>
                </a:lnTo>
                <a:lnTo>
                  <a:pt x="140" y="422"/>
                </a:lnTo>
                <a:lnTo>
                  <a:pt x="140" y="427"/>
                </a:lnTo>
                <a:lnTo>
                  <a:pt x="143" y="434"/>
                </a:lnTo>
                <a:lnTo>
                  <a:pt x="147" y="435"/>
                </a:lnTo>
                <a:lnTo>
                  <a:pt x="225" y="445"/>
                </a:lnTo>
                <a:lnTo>
                  <a:pt x="226" y="444"/>
                </a:lnTo>
                <a:lnTo>
                  <a:pt x="233" y="441"/>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9" name="Freeform 10"/>
          <p:cNvSpPr>
            <a:spLocks/>
          </p:cNvSpPr>
          <p:nvPr/>
        </p:nvSpPr>
        <p:spPr bwMode="auto">
          <a:xfrm>
            <a:off x="16444493" y="7177579"/>
            <a:ext cx="1573713" cy="845885"/>
          </a:xfrm>
          <a:custGeom>
            <a:avLst/>
            <a:gdLst>
              <a:gd name="T0" fmla="*/ 0 w 332"/>
              <a:gd name="T1" fmla="*/ 25 h 178"/>
              <a:gd name="T2" fmla="*/ 0 w 332"/>
              <a:gd name="T3" fmla="*/ 28 h 178"/>
              <a:gd name="T4" fmla="*/ 0 w 332"/>
              <a:gd name="T5" fmla="*/ 25 h 178"/>
              <a:gd name="T6" fmla="*/ 118 w 332"/>
              <a:gd name="T7" fmla="*/ 32 h 178"/>
              <a:gd name="T8" fmla="*/ 113 w 332"/>
              <a:gd name="T9" fmla="*/ 123 h 178"/>
              <a:gd name="T10" fmla="*/ 121 w 332"/>
              <a:gd name="T11" fmla="*/ 131 h 178"/>
              <a:gd name="T12" fmla="*/ 124 w 332"/>
              <a:gd name="T13" fmla="*/ 134 h 178"/>
              <a:gd name="T14" fmla="*/ 127 w 332"/>
              <a:gd name="T15" fmla="*/ 134 h 178"/>
              <a:gd name="T16" fmla="*/ 131 w 332"/>
              <a:gd name="T17" fmla="*/ 133 h 178"/>
              <a:gd name="T18" fmla="*/ 134 w 332"/>
              <a:gd name="T19" fmla="*/ 134 h 178"/>
              <a:gd name="T20" fmla="*/ 137 w 332"/>
              <a:gd name="T21" fmla="*/ 133 h 178"/>
              <a:gd name="T22" fmla="*/ 141 w 332"/>
              <a:gd name="T23" fmla="*/ 135 h 178"/>
              <a:gd name="T24" fmla="*/ 144 w 332"/>
              <a:gd name="T25" fmla="*/ 144 h 178"/>
              <a:gd name="T26" fmla="*/ 153 w 332"/>
              <a:gd name="T27" fmla="*/ 144 h 178"/>
              <a:gd name="T28" fmla="*/ 160 w 332"/>
              <a:gd name="T29" fmla="*/ 148 h 178"/>
              <a:gd name="T30" fmla="*/ 166 w 332"/>
              <a:gd name="T31" fmla="*/ 147 h 178"/>
              <a:gd name="T32" fmla="*/ 167 w 332"/>
              <a:gd name="T33" fmla="*/ 147 h 178"/>
              <a:gd name="T34" fmla="*/ 171 w 332"/>
              <a:gd name="T35" fmla="*/ 151 h 178"/>
              <a:gd name="T36" fmla="*/ 175 w 332"/>
              <a:gd name="T37" fmla="*/ 148 h 178"/>
              <a:gd name="T38" fmla="*/ 184 w 332"/>
              <a:gd name="T39" fmla="*/ 149 h 178"/>
              <a:gd name="T40" fmla="*/ 188 w 332"/>
              <a:gd name="T41" fmla="*/ 156 h 178"/>
              <a:gd name="T42" fmla="*/ 191 w 332"/>
              <a:gd name="T43" fmla="*/ 156 h 178"/>
              <a:gd name="T44" fmla="*/ 192 w 332"/>
              <a:gd name="T45" fmla="*/ 162 h 178"/>
              <a:gd name="T46" fmla="*/ 196 w 332"/>
              <a:gd name="T47" fmla="*/ 163 h 178"/>
              <a:gd name="T48" fmla="*/ 200 w 332"/>
              <a:gd name="T49" fmla="*/ 160 h 178"/>
              <a:gd name="T50" fmla="*/ 202 w 332"/>
              <a:gd name="T51" fmla="*/ 157 h 178"/>
              <a:gd name="T52" fmla="*/ 204 w 332"/>
              <a:gd name="T53" fmla="*/ 157 h 178"/>
              <a:gd name="T54" fmla="*/ 211 w 332"/>
              <a:gd name="T55" fmla="*/ 162 h 178"/>
              <a:gd name="T56" fmla="*/ 213 w 332"/>
              <a:gd name="T57" fmla="*/ 166 h 178"/>
              <a:gd name="T58" fmla="*/ 220 w 332"/>
              <a:gd name="T59" fmla="*/ 162 h 178"/>
              <a:gd name="T60" fmla="*/ 222 w 332"/>
              <a:gd name="T61" fmla="*/ 164 h 178"/>
              <a:gd name="T62" fmla="*/ 223 w 332"/>
              <a:gd name="T63" fmla="*/ 170 h 178"/>
              <a:gd name="T64" fmla="*/ 225 w 332"/>
              <a:gd name="T65" fmla="*/ 169 h 178"/>
              <a:gd name="T66" fmla="*/ 228 w 332"/>
              <a:gd name="T67" fmla="*/ 164 h 178"/>
              <a:gd name="T68" fmla="*/ 233 w 332"/>
              <a:gd name="T69" fmla="*/ 163 h 178"/>
              <a:gd name="T70" fmla="*/ 239 w 332"/>
              <a:gd name="T71" fmla="*/ 166 h 178"/>
              <a:gd name="T72" fmla="*/ 248 w 332"/>
              <a:gd name="T73" fmla="*/ 165 h 178"/>
              <a:gd name="T74" fmla="*/ 252 w 332"/>
              <a:gd name="T75" fmla="*/ 169 h 178"/>
              <a:gd name="T76" fmla="*/ 254 w 332"/>
              <a:gd name="T77" fmla="*/ 172 h 178"/>
              <a:gd name="T78" fmla="*/ 259 w 332"/>
              <a:gd name="T79" fmla="*/ 171 h 178"/>
              <a:gd name="T80" fmla="*/ 264 w 332"/>
              <a:gd name="T81" fmla="*/ 167 h 178"/>
              <a:gd name="T82" fmla="*/ 267 w 332"/>
              <a:gd name="T83" fmla="*/ 164 h 178"/>
              <a:gd name="T84" fmla="*/ 271 w 332"/>
              <a:gd name="T85" fmla="*/ 164 h 178"/>
              <a:gd name="T86" fmla="*/ 275 w 332"/>
              <a:gd name="T87" fmla="*/ 166 h 178"/>
              <a:gd name="T88" fmla="*/ 278 w 332"/>
              <a:gd name="T89" fmla="*/ 165 h 178"/>
              <a:gd name="T90" fmla="*/ 282 w 332"/>
              <a:gd name="T91" fmla="*/ 162 h 178"/>
              <a:gd name="T92" fmla="*/ 288 w 332"/>
              <a:gd name="T93" fmla="*/ 163 h 178"/>
              <a:gd name="T94" fmla="*/ 291 w 332"/>
              <a:gd name="T95" fmla="*/ 164 h 178"/>
              <a:gd name="T96" fmla="*/ 300 w 332"/>
              <a:gd name="T97" fmla="*/ 161 h 178"/>
              <a:gd name="T98" fmla="*/ 306 w 332"/>
              <a:gd name="T99" fmla="*/ 163 h 178"/>
              <a:gd name="T100" fmla="*/ 311 w 332"/>
              <a:gd name="T101" fmla="*/ 168 h 178"/>
              <a:gd name="T102" fmla="*/ 318 w 332"/>
              <a:gd name="T103" fmla="*/ 173 h 178"/>
              <a:gd name="T104" fmla="*/ 324 w 332"/>
              <a:gd name="T105" fmla="*/ 173 h 178"/>
              <a:gd name="T106" fmla="*/ 328 w 332"/>
              <a:gd name="T107" fmla="*/ 176 h 178"/>
              <a:gd name="T108" fmla="*/ 331 w 332"/>
              <a:gd name="T109" fmla="*/ 178 h 178"/>
              <a:gd name="T110" fmla="*/ 332 w 332"/>
              <a:gd name="T111" fmla="*/ 88 h 178"/>
              <a:gd name="T112" fmla="*/ 324 w 332"/>
              <a:gd name="T113" fmla="*/ 37 h 178"/>
              <a:gd name="T114" fmla="*/ 324 w 332"/>
              <a:gd name="T115" fmla="*/ 12 h 178"/>
              <a:gd name="T116" fmla="*/ 175 w 332"/>
              <a:gd name="T117" fmla="*/ 9 h 178"/>
              <a:gd name="T118" fmla="*/ 4 w 332"/>
              <a:gd name="T119" fmla="*/ 0 h 178"/>
              <a:gd name="T120" fmla="*/ 3 w 332"/>
              <a:gd name="T121" fmla="*/ 25 h 178"/>
              <a:gd name="T122" fmla="*/ 0 w 332"/>
              <a:gd name="T123" fmla="*/ 25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2" h="178">
                <a:moveTo>
                  <a:pt x="0" y="25"/>
                </a:moveTo>
                <a:cubicBezTo>
                  <a:pt x="0" y="28"/>
                  <a:pt x="0" y="28"/>
                  <a:pt x="0" y="28"/>
                </a:cubicBezTo>
                <a:cubicBezTo>
                  <a:pt x="0" y="25"/>
                  <a:pt x="0" y="25"/>
                  <a:pt x="0" y="25"/>
                </a:cubicBezTo>
                <a:cubicBezTo>
                  <a:pt x="118" y="32"/>
                  <a:pt x="118" y="32"/>
                  <a:pt x="118" y="32"/>
                </a:cubicBezTo>
                <a:cubicBezTo>
                  <a:pt x="113" y="123"/>
                  <a:pt x="113" y="123"/>
                  <a:pt x="113" y="123"/>
                </a:cubicBezTo>
                <a:cubicBezTo>
                  <a:pt x="121" y="131"/>
                  <a:pt x="121" y="131"/>
                  <a:pt x="121" y="131"/>
                </a:cubicBezTo>
                <a:cubicBezTo>
                  <a:pt x="124" y="134"/>
                  <a:pt x="124" y="134"/>
                  <a:pt x="124" y="134"/>
                </a:cubicBezTo>
                <a:cubicBezTo>
                  <a:pt x="127" y="134"/>
                  <a:pt x="127" y="134"/>
                  <a:pt x="127" y="134"/>
                </a:cubicBezTo>
                <a:cubicBezTo>
                  <a:pt x="131" y="133"/>
                  <a:pt x="131" y="133"/>
                  <a:pt x="131" y="133"/>
                </a:cubicBezTo>
                <a:cubicBezTo>
                  <a:pt x="134" y="134"/>
                  <a:pt x="134" y="134"/>
                  <a:pt x="134" y="134"/>
                </a:cubicBezTo>
                <a:cubicBezTo>
                  <a:pt x="137" y="133"/>
                  <a:pt x="137" y="133"/>
                  <a:pt x="137" y="133"/>
                </a:cubicBezTo>
                <a:cubicBezTo>
                  <a:pt x="141" y="135"/>
                  <a:pt x="141" y="135"/>
                  <a:pt x="141" y="135"/>
                </a:cubicBezTo>
                <a:cubicBezTo>
                  <a:pt x="144" y="144"/>
                  <a:pt x="144" y="144"/>
                  <a:pt x="144" y="144"/>
                </a:cubicBezTo>
                <a:cubicBezTo>
                  <a:pt x="153" y="144"/>
                  <a:pt x="153" y="144"/>
                  <a:pt x="153" y="144"/>
                </a:cubicBezTo>
                <a:cubicBezTo>
                  <a:pt x="160" y="148"/>
                  <a:pt x="160" y="148"/>
                  <a:pt x="160" y="148"/>
                </a:cubicBezTo>
                <a:cubicBezTo>
                  <a:pt x="166" y="147"/>
                  <a:pt x="166" y="147"/>
                  <a:pt x="166" y="147"/>
                </a:cubicBezTo>
                <a:cubicBezTo>
                  <a:pt x="167" y="147"/>
                  <a:pt x="167" y="147"/>
                  <a:pt x="167" y="147"/>
                </a:cubicBezTo>
                <a:cubicBezTo>
                  <a:pt x="171" y="151"/>
                  <a:pt x="171" y="151"/>
                  <a:pt x="171" y="151"/>
                </a:cubicBezTo>
                <a:cubicBezTo>
                  <a:pt x="175" y="148"/>
                  <a:pt x="175" y="148"/>
                  <a:pt x="175" y="148"/>
                </a:cubicBezTo>
                <a:cubicBezTo>
                  <a:pt x="184" y="149"/>
                  <a:pt x="184" y="149"/>
                  <a:pt x="184" y="149"/>
                </a:cubicBezTo>
                <a:cubicBezTo>
                  <a:pt x="188" y="156"/>
                  <a:pt x="188" y="156"/>
                  <a:pt x="188" y="156"/>
                </a:cubicBezTo>
                <a:cubicBezTo>
                  <a:pt x="191" y="156"/>
                  <a:pt x="191" y="156"/>
                  <a:pt x="191" y="156"/>
                </a:cubicBezTo>
                <a:cubicBezTo>
                  <a:pt x="192" y="162"/>
                  <a:pt x="192" y="162"/>
                  <a:pt x="192" y="162"/>
                </a:cubicBezTo>
                <a:cubicBezTo>
                  <a:pt x="196" y="163"/>
                  <a:pt x="196" y="163"/>
                  <a:pt x="196" y="163"/>
                </a:cubicBezTo>
                <a:cubicBezTo>
                  <a:pt x="200" y="160"/>
                  <a:pt x="200" y="160"/>
                  <a:pt x="200" y="160"/>
                </a:cubicBezTo>
                <a:cubicBezTo>
                  <a:pt x="202" y="157"/>
                  <a:pt x="202" y="157"/>
                  <a:pt x="202" y="157"/>
                </a:cubicBezTo>
                <a:cubicBezTo>
                  <a:pt x="204" y="157"/>
                  <a:pt x="204" y="157"/>
                  <a:pt x="204" y="157"/>
                </a:cubicBezTo>
                <a:cubicBezTo>
                  <a:pt x="211" y="162"/>
                  <a:pt x="211" y="162"/>
                  <a:pt x="211" y="162"/>
                </a:cubicBezTo>
                <a:cubicBezTo>
                  <a:pt x="213" y="166"/>
                  <a:pt x="213" y="166"/>
                  <a:pt x="213" y="166"/>
                </a:cubicBezTo>
                <a:cubicBezTo>
                  <a:pt x="220" y="162"/>
                  <a:pt x="220" y="162"/>
                  <a:pt x="220" y="162"/>
                </a:cubicBezTo>
                <a:cubicBezTo>
                  <a:pt x="222" y="164"/>
                  <a:pt x="222" y="164"/>
                  <a:pt x="222" y="164"/>
                </a:cubicBezTo>
                <a:cubicBezTo>
                  <a:pt x="223" y="170"/>
                  <a:pt x="223" y="170"/>
                  <a:pt x="223" y="170"/>
                </a:cubicBezTo>
                <a:cubicBezTo>
                  <a:pt x="225" y="169"/>
                  <a:pt x="225" y="169"/>
                  <a:pt x="225" y="169"/>
                </a:cubicBezTo>
                <a:cubicBezTo>
                  <a:pt x="228" y="164"/>
                  <a:pt x="228" y="164"/>
                  <a:pt x="228" y="164"/>
                </a:cubicBezTo>
                <a:cubicBezTo>
                  <a:pt x="233" y="163"/>
                  <a:pt x="233" y="163"/>
                  <a:pt x="233" y="163"/>
                </a:cubicBezTo>
                <a:cubicBezTo>
                  <a:pt x="239" y="166"/>
                  <a:pt x="239" y="166"/>
                  <a:pt x="239" y="166"/>
                </a:cubicBezTo>
                <a:cubicBezTo>
                  <a:pt x="248" y="165"/>
                  <a:pt x="248" y="165"/>
                  <a:pt x="248" y="165"/>
                </a:cubicBezTo>
                <a:cubicBezTo>
                  <a:pt x="252" y="169"/>
                  <a:pt x="252" y="169"/>
                  <a:pt x="252" y="169"/>
                </a:cubicBezTo>
                <a:cubicBezTo>
                  <a:pt x="254" y="172"/>
                  <a:pt x="254" y="172"/>
                  <a:pt x="254" y="172"/>
                </a:cubicBezTo>
                <a:cubicBezTo>
                  <a:pt x="259" y="171"/>
                  <a:pt x="259" y="171"/>
                  <a:pt x="259" y="171"/>
                </a:cubicBezTo>
                <a:cubicBezTo>
                  <a:pt x="264" y="167"/>
                  <a:pt x="264" y="167"/>
                  <a:pt x="264" y="167"/>
                </a:cubicBezTo>
                <a:cubicBezTo>
                  <a:pt x="267" y="164"/>
                  <a:pt x="267" y="164"/>
                  <a:pt x="267" y="164"/>
                </a:cubicBezTo>
                <a:cubicBezTo>
                  <a:pt x="271" y="164"/>
                  <a:pt x="271" y="164"/>
                  <a:pt x="271" y="164"/>
                </a:cubicBezTo>
                <a:cubicBezTo>
                  <a:pt x="275" y="166"/>
                  <a:pt x="275" y="166"/>
                  <a:pt x="275" y="166"/>
                </a:cubicBezTo>
                <a:cubicBezTo>
                  <a:pt x="278" y="165"/>
                  <a:pt x="278" y="165"/>
                  <a:pt x="278" y="165"/>
                </a:cubicBezTo>
                <a:cubicBezTo>
                  <a:pt x="282" y="162"/>
                  <a:pt x="282" y="162"/>
                  <a:pt x="282" y="162"/>
                </a:cubicBezTo>
                <a:cubicBezTo>
                  <a:pt x="288" y="163"/>
                  <a:pt x="288" y="163"/>
                  <a:pt x="288" y="163"/>
                </a:cubicBezTo>
                <a:cubicBezTo>
                  <a:pt x="291" y="164"/>
                  <a:pt x="291" y="164"/>
                  <a:pt x="291" y="164"/>
                </a:cubicBezTo>
                <a:cubicBezTo>
                  <a:pt x="300" y="161"/>
                  <a:pt x="300" y="161"/>
                  <a:pt x="300" y="161"/>
                </a:cubicBezTo>
                <a:cubicBezTo>
                  <a:pt x="306" y="163"/>
                  <a:pt x="306" y="163"/>
                  <a:pt x="306" y="163"/>
                </a:cubicBezTo>
                <a:cubicBezTo>
                  <a:pt x="311" y="168"/>
                  <a:pt x="311" y="168"/>
                  <a:pt x="311" y="168"/>
                </a:cubicBezTo>
                <a:cubicBezTo>
                  <a:pt x="318" y="173"/>
                  <a:pt x="318" y="173"/>
                  <a:pt x="318" y="173"/>
                </a:cubicBezTo>
                <a:cubicBezTo>
                  <a:pt x="324" y="173"/>
                  <a:pt x="324" y="173"/>
                  <a:pt x="324" y="173"/>
                </a:cubicBezTo>
                <a:cubicBezTo>
                  <a:pt x="328" y="176"/>
                  <a:pt x="328" y="176"/>
                  <a:pt x="328" y="176"/>
                </a:cubicBezTo>
                <a:cubicBezTo>
                  <a:pt x="331" y="178"/>
                  <a:pt x="331" y="178"/>
                  <a:pt x="331" y="178"/>
                </a:cubicBezTo>
                <a:cubicBezTo>
                  <a:pt x="332" y="88"/>
                  <a:pt x="332" y="88"/>
                  <a:pt x="332" y="88"/>
                </a:cubicBezTo>
                <a:cubicBezTo>
                  <a:pt x="324" y="37"/>
                  <a:pt x="324" y="37"/>
                  <a:pt x="324" y="37"/>
                </a:cubicBezTo>
                <a:cubicBezTo>
                  <a:pt x="324" y="12"/>
                  <a:pt x="324" y="12"/>
                  <a:pt x="324" y="12"/>
                </a:cubicBezTo>
                <a:cubicBezTo>
                  <a:pt x="324" y="12"/>
                  <a:pt x="211" y="10"/>
                  <a:pt x="175" y="9"/>
                </a:cubicBezTo>
                <a:cubicBezTo>
                  <a:pt x="131" y="7"/>
                  <a:pt x="4" y="0"/>
                  <a:pt x="4" y="0"/>
                </a:cubicBezTo>
                <a:cubicBezTo>
                  <a:pt x="3" y="25"/>
                  <a:pt x="3" y="25"/>
                  <a:pt x="3" y="25"/>
                </a:cubicBezTo>
                <a:lnTo>
                  <a:pt x="0" y="25"/>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0" name="Freeform 11"/>
          <p:cNvSpPr>
            <a:spLocks/>
          </p:cNvSpPr>
          <p:nvPr/>
        </p:nvSpPr>
        <p:spPr bwMode="auto">
          <a:xfrm>
            <a:off x="16646107" y="6494152"/>
            <a:ext cx="1332896" cy="739447"/>
          </a:xfrm>
          <a:custGeom>
            <a:avLst/>
            <a:gdLst>
              <a:gd name="T0" fmla="*/ 282 w 282"/>
              <a:gd name="T1" fmla="*/ 156 h 156"/>
              <a:gd name="T2" fmla="*/ 282 w 282"/>
              <a:gd name="T3" fmla="*/ 52 h 156"/>
              <a:gd name="T4" fmla="*/ 276 w 282"/>
              <a:gd name="T5" fmla="*/ 49 h 156"/>
              <a:gd name="T6" fmla="*/ 273 w 282"/>
              <a:gd name="T7" fmla="*/ 47 h 156"/>
              <a:gd name="T8" fmla="*/ 271 w 282"/>
              <a:gd name="T9" fmla="*/ 41 h 156"/>
              <a:gd name="T10" fmla="*/ 265 w 282"/>
              <a:gd name="T11" fmla="*/ 35 h 156"/>
              <a:gd name="T12" fmla="*/ 268 w 282"/>
              <a:gd name="T13" fmla="*/ 30 h 156"/>
              <a:gd name="T14" fmla="*/ 271 w 282"/>
              <a:gd name="T15" fmla="*/ 24 h 156"/>
              <a:gd name="T16" fmla="*/ 271 w 282"/>
              <a:gd name="T17" fmla="*/ 19 h 156"/>
              <a:gd name="T18" fmla="*/ 269 w 282"/>
              <a:gd name="T19" fmla="*/ 19 h 156"/>
              <a:gd name="T20" fmla="*/ 260 w 282"/>
              <a:gd name="T21" fmla="*/ 19 h 156"/>
              <a:gd name="T22" fmla="*/ 258 w 282"/>
              <a:gd name="T23" fmla="*/ 15 h 156"/>
              <a:gd name="T24" fmla="*/ 254 w 282"/>
              <a:gd name="T25" fmla="*/ 9 h 156"/>
              <a:gd name="T26" fmla="*/ 165 w 282"/>
              <a:gd name="T27" fmla="*/ 6 h 156"/>
              <a:gd name="T28" fmla="*/ 10 w 282"/>
              <a:gd name="T29" fmla="*/ 0 h 156"/>
              <a:gd name="T30" fmla="*/ 0 w 282"/>
              <a:gd name="T31" fmla="*/ 146 h 156"/>
              <a:gd name="T32" fmla="*/ 133 w 282"/>
              <a:gd name="T33" fmla="*/ 153 h 156"/>
              <a:gd name="T34" fmla="*/ 282 w 282"/>
              <a:gd name="T35"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82" h="156">
                <a:moveTo>
                  <a:pt x="282" y="156"/>
                </a:moveTo>
                <a:cubicBezTo>
                  <a:pt x="282" y="52"/>
                  <a:pt x="282" y="52"/>
                  <a:pt x="282" y="52"/>
                </a:cubicBezTo>
                <a:cubicBezTo>
                  <a:pt x="276" y="49"/>
                  <a:pt x="276" y="49"/>
                  <a:pt x="276" y="49"/>
                </a:cubicBezTo>
                <a:cubicBezTo>
                  <a:pt x="273" y="47"/>
                  <a:pt x="273" y="47"/>
                  <a:pt x="273" y="47"/>
                </a:cubicBezTo>
                <a:cubicBezTo>
                  <a:pt x="271" y="41"/>
                  <a:pt x="271" y="41"/>
                  <a:pt x="271" y="41"/>
                </a:cubicBezTo>
                <a:cubicBezTo>
                  <a:pt x="265" y="35"/>
                  <a:pt x="265" y="35"/>
                  <a:pt x="265" y="35"/>
                </a:cubicBezTo>
                <a:cubicBezTo>
                  <a:pt x="268" y="30"/>
                  <a:pt x="268" y="30"/>
                  <a:pt x="268" y="30"/>
                </a:cubicBezTo>
                <a:cubicBezTo>
                  <a:pt x="271" y="24"/>
                  <a:pt x="271" y="24"/>
                  <a:pt x="271" y="24"/>
                </a:cubicBezTo>
                <a:cubicBezTo>
                  <a:pt x="271" y="19"/>
                  <a:pt x="271" y="19"/>
                  <a:pt x="271" y="19"/>
                </a:cubicBezTo>
                <a:cubicBezTo>
                  <a:pt x="269" y="19"/>
                  <a:pt x="269" y="19"/>
                  <a:pt x="269" y="19"/>
                </a:cubicBezTo>
                <a:cubicBezTo>
                  <a:pt x="260" y="19"/>
                  <a:pt x="260" y="19"/>
                  <a:pt x="260" y="19"/>
                </a:cubicBezTo>
                <a:cubicBezTo>
                  <a:pt x="258" y="15"/>
                  <a:pt x="258" y="15"/>
                  <a:pt x="258" y="15"/>
                </a:cubicBezTo>
                <a:cubicBezTo>
                  <a:pt x="254" y="9"/>
                  <a:pt x="254" y="9"/>
                  <a:pt x="254" y="9"/>
                </a:cubicBezTo>
                <a:cubicBezTo>
                  <a:pt x="254" y="9"/>
                  <a:pt x="187" y="7"/>
                  <a:pt x="165" y="6"/>
                </a:cubicBezTo>
                <a:cubicBezTo>
                  <a:pt x="126" y="5"/>
                  <a:pt x="10" y="0"/>
                  <a:pt x="10" y="0"/>
                </a:cubicBezTo>
                <a:cubicBezTo>
                  <a:pt x="0" y="146"/>
                  <a:pt x="0" y="146"/>
                  <a:pt x="0" y="146"/>
                </a:cubicBezTo>
                <a:cubicBezTo>
                  <a:pt x="41" y="148"/>
                  <a:pt x="104" y="151"/>
                  <a:pt x="133" y="153"/>
                </a:cubicBezTo>
                <a:cubicBezTo>
                  <a:pt x="169" y="154"/>
                  <a:pt x="282" y="156"/>
                  <a:pt x="282" y="156"/>
                </a:cubicBez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1" name="Freeform 12"/>
          <p:cNvSpPr>
            <a:spLocks/>
          </p:cNvSpPr>
          <p:nvPr/>
        </p:nvSpPr>
        <p:spPr bwMode="auto">
          <a:xfrm>
            <a:off x="16366088" y="5788317"/>
            <a:ext cx="1484107" cy="750651"/>
          </a:xfrm>
          <a:custGeom>
            <a:avLst/>
            <a:gdLst>
              <a:gd name="T0" fmla="*/ 313 w 313"/>
              <a:gd name="T1" fmla="*/ 158 h 158"/>
              <a:gd name="T2" fmla="*/ 313 w 313"/>
              <a:gd name="T3" fmla="*/ 158 h 158"/>
              <a:gd name="T4" fmla="*/ 313 w 313"/>
              <a:gd name="T5" fmla="*/ 158 h 158"/>
              <a:gd name="T6" fmla="*/ 311 w 313"/>
              <a:gd name="T7" fmla="*/ 154 h 158"/>
              <a:gd name="T8" fmla="*/ 310 w 313"/>
              <a:gd name="T9" fmla="*/ 148 h 158"/>
              <a:gd name="T10" fmla="*/ 304 w 313"/>
              <a:gd name="T11" fmla="*/ 146 h 158"/>
              <a:gd name="T12" fmla="*/ 304 w 313"/>
              <a:gd name="T13" fmla="*/ 145 h 158"/>
              <a:gd name="T14" fmla="*/ 302 w 313"/>
              <a:gd name="T15" fmla="*/ 142 h 158"/>
              <a:gd name="T16" fmla="*/ 304 w 313"/>
              <a:gd name="T17" fmla="*/ 140 h 158"/>
              <a:gd name="T18" fmla="*/ 303 w 313"/>
              <a:gd name="T19" fmla="*/ 135 h 158"/>
              <a:gd name="T20" fmla="*/ 300 w 313"/>
              <a:gd name="T21" fmla="*/ 133 h 158"/>
              <a:gd name="T22" fmla="*/ 299 w 313"/>
              <a:gd name="T23" fmla="*/ 130 h 158"/>
              <a:gd name="T24" fmla="*/ 297 w 313"/>
              <a:gd name="T25" fmla="*/ 123 h 158"/>
              <a:gd name="T26" fmla="*/ 297 w 313"/>
              <a:gd name="T27" fmla="*/ 113 h 158"/>
              <a:gd name="T28" fmla="*/ 296 w 313"/>
              <a:gd name="T29" fmla="*/ 111 h 158"/>
              <a:gd name="T30" fmla="*/ 294 w 313"/>
              <a:gd name="T31" fmla="*/ 108 h 158"/>
              <a:gd name="T32" fmla="*/ 295 w 313"/>
              <a:gd name="T33" fmla="*/ 104 h 158"/>
              <a:gd name="T34" fmla="*/ 295 w 313"/>
              <a:gd name="T35" fmla="*/ 94 h 158"/>
              <a:gd name="T36" fmla="*/ 293 w 313"/>
              <a:gd name="T37" fmla="*/ 87 h 158"/>
              <a:gd name="T38" fmla="*/ 291 w 313"/>
              <a:gd name="T39" fmla="*/ 85 h 158"/>
              <a:gd name="T40" fmla="*/ 289 w 313"/>
              <a:gd name="T41" fmla="*/ 85 h 158"/>
              <a:gd name="T42" fmla="*/ 288 w 313"/>
              <a:gd name="T43" fmla="*/ 83 h 158"/>
              <a:gd name="T44" fmla="*/ 287 w 313"/>
              <a:gd name="T45" fmla="*/ 78 h 158"/>
              <a:gd name="T46" fmla="*/ 286 w 313"/>
              <a:gd name="T47" fmla="*/ 74 h 158"/>
              <a:gd name="T48" fmla="*/ 289 w 313"/>
              <a:gd name="T49" fmla="*/ 73 h 158"/>
              <a:gd name="T50" fmla="*/ 289 w 313"/>
              <a:gd name="T51" fmla="*/ 72 h 158"/>
              <a:gd name="T52" fmla="*/ 288 w 313"/>
              <a:gd name="T53" fmla="*/ 71 h 158"/>
              <a:gd name="T54" fmla="*/ 287 w 313"/>
              <a:gd name="T55" fmla="*/ 68 h 158"/>
              <a:gd name="T56" fmla="*/ 285 w 313"/>
              <a:gd name="T57" fmla="*/ 65 h 158"/>
              <a:gd name="T58" fmla="*/ 283 w 313"/>
              <a:gd name="T59" fmla="*/ 60 h 158"/>
              <a:gd name="T60" fmla="*/ 281 w 313"/>
              <a:gd name="T61" fmla="*/ 54 h 158"/>
              <a:gd name="T62" fmla="*/ 278 w 313"/>
              <a:gd name="T63" fmla="*/ 49 h 158"/>
              <a:gd name="T64" fmla="*/ 275 w 313"/>
              <a:gd name="T65" fmla="*/ 40 h 158"/>
              <a:gd name="T66" fmla="*/ 272 w 313"/>
              <a:gd name="T67" fmla="*/ 36 h 158"/>
              <a:gd name="T68" fmla="*/ 271 w 313"/>
              <a:gd name="T69" fmla="*/ 35 h 158"/>
              <a:gd name="T70" fmla="*/ 267 w 313"/>
              <a:gd name="T71" fmla="*/ 32 h 158"/>
              <a:gd name="T72" fmla="*/ 260 w 313"/>
              <a:gd name="T73" fmla="*/ 27 h 158"/>
              <a:gd name="T74" fmla="*/ 255 w 313"/>
              <a:gd name="T75" fmla="*/ 25 h 158"/>
              <a:gd name="T76" fmla="*/ 250 w 313"/>
              <a:gd name="T77" fmla="*/ 23 h 158"/>
              <a:gd name="T78" fmla="*/ 246 w 313"/>
              <a:gd name="T79" fmla="*/ 19 h 158"/>
              <a:gd name="T80" fmla="*/ 239 w 313"/>
              <a:gd name="T81" fmla="*/ 18 h 158"/>
              <a:gd name="T82" fmla="*/ 230 w 313"/>
              <a:gd name="T83" fmla="*/ 19 h 158"/>
              <a:gd name="T84" fmla="*/ 227 w 313"/>
              <a:gd name="T85" fmla="*/ 19 h 158"/>
              <a:gd name="T86" fmla="*/ 224 w 313"/>
              <a:gd name="T87" fmla="*/ 20 h 158"/>
              <a:gd name="T88" fmla="*/ 222 w 313"/>
              <a:gd name="T89" fmla="*/ 22 h 158"/>
              <a:gd name="T90" fmla="*/ 219 w 313"/>
              <a:gd name="T91" fmla="*/ 21 h 158"/>
              <a:gd name="T92" fmla="*/ 216 w 313"/>
              <a:gd name="T93" fmla="*/ 19 h 158"/>
              <a:gd name="T94" fmla="*/ 210 w 313"/>
              <a:gd name="T95" fmla="*/ 16 h 158"/>
              <a:gd name="T96" fmla="*/ 202 w 313"/>
              <a:gd name="T97" fmla="*/ 12 h 158"/>
              <a:gd name="T98" fmla="*/ 10 w 313"/>
              <a:gd name="T99" fmla="*/ 0 h 158"/>
              <a:gd name="T100" fmla="*/ 0 w 313"/>
              <a:gd name="T101" fmla="*/ 95 h 158"/>
              <a:gd name="T102" fmla="*/ 73 w 313"/>
              <a:gd name="T103" fmla="*/ 102 h 158"/>
              <a:gd name="T104" fmla="*/ 69 w 313"/>
              <a:gd name="T105" fmla="*/ 149 h 158"/>
              <a:gd name="T106" fmla="*/ 69 w 313"/>
              <a:gd name="T107" fmla="*/ 149 h 158"/>
              <a:gd name="T108" fmla="*/ 224 w 313"/>
              <a:gd name="T109" fmla="*/ 155 h 158"/>
              <a:gd name="T110" fmla="*/ 313 w 313"/>
              <a:gd name="T111"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3" h="158">
                <a:moveTo>
                  <a:pt x="313" y="158"/>
                </a:moveTo>
                <a:cubicBezTo>
                  <a:pt x="313" y="158"/>
                  <a:pt x="313" y="158"/>
                  <a:pt x="313" y="158"/>
                </a:cubicBezTo>
                <a:cubicBezTo>
                  <a:pt x="313" y="158"/>
                  <a:pt x="313" y="158"/>
                  <a:pt x="313" y="158"/>
                </a:cubicBezTo>
                <a:cubicBezTo>
                  <a:pt x="311" y="154"/>
                  <a:pt x="311" y="154"/>
                  <a:pt x="311" y="154"/>
                </a:cubicBezTo>
                <a:cubicBezTo>
                  <a:pt x="310" y="148"/>
                  <a:pt x="310" y="148"/>
                  <a:pt x="310" y="148"/>
                </a:cubicBezTo>
                <a:cubicBezTo>
                  <a:pt x="310" y="148"/>
                  <a:pt x="305" y="147"/>
                  <a:pt x="304" y="146"/>
                </a:cubicBezTo>
                <a:cubicBezTo>
                  <a:pt x="303" y="145"/>
                  <a:pt x="304" y="145"/>
                  <a:pt x="304" y="145"/>
                </a:cubicBezTo>
                <a:cubicBezTo>
                  <a:pt x="302" y="142"/>
                  <a:pt x="302" y="142"/>
                  <a:pt x="302" y="142"/>
                </a:cubicBezTo>
                <a:cubicBezTo>
                  <a:pt x="304" y="140"/>
                  <a:pt x="304" y="140"/>
                  <a:pt x="304" y="140"/>
                </a:cubicBezTo>
                <a:cubicBezTo>
                  <a:pt x="303" y="135"/>
                  <a:pt x="303" y="135"/>
                  <a:pt x="303" y="135"/>
                </a:cubicBezTo>
                <a:cubicBezTo>
                  <a:pt x="300" y="133"/>
                  <a:pt x="300" y="133"/>
                  <a:pt x="300" y="133"/>
                </a:cubicBezTo>
                <a:cubicBezTo>
                  <a:pt x="299" y="130"/>
                  <a:pt x="299" y="130"/>
                  <a:pt x="299" y="130"/>
                </a:cubicBezTo>
                <a:cubicBezTo>
                  <a:pt x="297" y="123"/>
                  <a:pt x="297" y="123"/>
                  <a:pt x="297" y="123"/>
                </a:cubicBezTo>
                <a:cubicBezTo>
                  <a:pt x="297" y="113"/>
                  <a:pt x="297" y="113"/>
                  <a:pt x="297" y="113"/>
                </a:cubicBezTo>
                <a:cubicBezTo>
                  <a:pt x="296" y="111"/>
                  <a:pt x="296" y="111"/>
                  <a:pt x="296" y="111"/>
                </a:cubicBezTo>
                <a:cubicBezTo>
                  <a:pt x="294" y="108"/>
                  <a:pt x="294" y="108"/>
                  <a:pt x="294" y="108"/>
                </a:cubicBezTo>
                <a:cubicBezTo>
                  <a:pt x="295" y="104"/>
                  <a:pt x="295" y="104"/>
                  <a:pt x="295" y="104"/>
                </a:cubicBezTo>
                <a:cubicBezTo>
                  <a:pt x="295" y="94"/>
                  <a:pt x="295" y="94"/>
                  <a:pt x="295" y="94"/>
                </a:cubicBezTo>
                <a:cubicBezTo>
                  <a:pt x="293" y="87"/>
                  <a:pt x="293" y="87"/>
                  <a:pt x="293" y="87"/>
                </a:cubicBezTo>
                <a:cubicBezTo>
                  <a:pt x="291" y="85"/>
                  <a:pt x="291" y="85"/>
                  <a:pt x="291" y="85"/>
                </a:cubicBezTo>
                <a:cubicBezTo>
                  <a:pt x="289" y="85"/>
                  <a:pt x="289" y="85"/>
                  <a:pt x="289" y="85"/>
                </a:cubicBezTo>
                <a:cubicBezTo>
                  <a:pt x="288" y="83"/>
                  <a:pt x="288" y="83"/>
                  <a:pt x="288" y="83"/>
                </a:cubicBezTo>
                <a:cubicBezTo>
                  <a:pt x="287" y="78"/>
                  <a:pt x="287" y="78"/>
                  <a:pt x="287" y="78"/>
                </a:cubicBezTo>
                <a:cubicBezTo>
                  <a:pt x="286" y="74"/>
                  <a:pt x="286" y="74"/>
                  <a:pt x="286" y="74"/>
                </a:cubicBezTo>
                <a:cubicBezTo>
                  <a:pt x="289" y="73"/>
                  <a:pt x="289" y="73"/>
                  <a:pt x="289" y="73"/>
                </a:cubicBezTo>
                <a:cubicBezTo>
                  <a:pt x="289" y="72"/>
                  <a:pt x="289" y="72"/>
                  <a:pt x="289" y="72"/>
                </a:cubicBezTo>
                <a:cubicBezTo>
                  <a:pt x="288" y="71"/>
                  <a:pt x="288" y="71"/>
                  <a:pt x="288" y="71"/>
                </a:cubicBezTo>
                <a:cubicBezTo>
                  <a:pt x="287" y="68"/>
                  <a:pt x="287" y="68"/>
                  <a:pt x="287" y="68"/>
                </a:cubicBezTo>
                <a:cubicBezTo>
                  <a:pt x="285" y="65"/>
                  <a:pt x="285" y="65"/>
                  <a:pt x="285" y="65"/>
                </a:cubicBezTo>
                <a:cubicBezTo>
                  <a:pt x="283" y="60"/>
                  <a:pt x="283" y="60"/>
                  <a:pt x="283" y="60"/>
                </a:cubicBezTo>
                <a:cubicBezTo>
                  <a:pt x="281" y="54"/>
                  <a:pt x="281" y="54"/>
                  <a:pt x="281" y="54"/>
                </a:cubicBezTo>
                <a:cubicBezTo>
                  <a:pt x="278" y="49"/>
                  <a:pt x="278" y="49"/>
                  <a:pt x="278" y="49"/>
                </a:cubicBezTo>
                <a:cubicBezTo>
                  <a:pt x="275" y="40"/>
                  <a:pt x="275" y="40"/>
                  <a:pt x="275" y="40"/>
                </a:cubicBezTo>
                <a:cubicBezTo>
                  <a:pt x="272" y="36"/>
                  <a:pt x="272" y="36"/>
                  <a:pt x="272" y="36"/>
                </a:cubicBezTo>
                <a:cubicBezTo>
                  <a:pt x="271" y="35"/>
                  <a:pt x="271" y="35"/>
                  <a:pt x="271" y="35"/>
                </a:cubicBezTo>
                <a:cubicBezTo>
                  <a:pt x="267" y="32"/>
                  <a:pt x="267" y="32"/>
                  <a:pt x="267" y="32"/>
                </a:cubicBezTo>
                <a:cubicBezTo>
                  <a:pt x="260" y="27"/>
                  <a:pt x="260" y="27"/>
                  <a:pt x="260" y="27"/>
                </a:cubicBezTo>
                <a:cubicBezTo>
                  <a:pt x="255" y="25"/>
                  <a:pt x="255" y="25"/>
                  <a:pt x="255" y="25"/>
                </a:cubicBezTo>
                <a:cubicBezTo>
                  <a:pt x="250" y="23"/>
                  <a:pt x="250" y="23"/>
                  <a:pt x="250" y="23"/>
                </a:cubicBezTo>
                <a:cubicBezTo>
                  <a:pt x="246" y="19"/>
                  <a:pt x="246" y="19"/>
                  <a:pt x="246" y="19"/>
                </a:cubicBezTo>
                <a:cubicBezTo>
                  <a:pt x="239" y="18"/>
                  <a:pt x="239" y="18"/>
                  <a:pt x="239" y="18"/>
                </a:cubicBezTo>
                <a:cubicBezTo>
                  <a:pt x="230" y="19"/>
                  <a:pt x="230" y="19"/>
                  <a:pt x="230" y="19"/>
                </a:cubicBezTo>
                <a:cubicBezTo>
                  <a:pt x="227" y="19"/>
                  <a:pt x="227" y="19"/>
                  <a:pt x="227" y="19"/>
                </a:cubicBezTo>
                <a:cubicBezTo>
                  <a:pt x="224" y="20"/>
                  <a:pt x="224" y="20"/>
                  <a:pt x="224" y="20"/>
                </a:cubicBezTo>
                <a:cubicBezTo>
                  <a:pt x="222" y="22"/>
                  <a:pt x="222" y="22"/>
                  <a:pt x="222" y="22"/>
                </a:cubicBezTo>
                <a:cubicBezTo>
                  <a:pt x="219" y="21"/>
                  <a:pt x="219" y="21"/>
                  <a:pt x="219" y="21"/>
                </a:cubicBezTo>
                <a:cubicBezTo>
                  <a:pt x="216" y="19"/>
                  <a:pt x="216" y="19"/>
                  <a:pt x="216" y="19"/>
                </a:cubicBezTo>
                <a:cubicBezTo>
                  <a:pt x="210" y="16"/>
                  <a:pt x="210" y="16"/>
                  <a:pt x="210" y="16"/>
                </a:cubicBezTo>
                <a:cubicBezTo>
                  <a:pt x="202" y="12"/>
                  <a:pt x="202" y="12"/>
                  <a:pt x="202" y="12"/>
                </a:cubicBezTo>
                <a:cubicBezTo>
                  <a:pt x="10" y="0"/>
                  <a:pt x="10" y="0"/>
                  <a:pt x="10" y="0"/>
                </a:cubicBezTo>
                <a:cubicBezTo>
                  <a:pt x="0" y="95"/>
                  <a:pt x="0" y="95"/>
                  <a:pt x="0" y="95"/>
                </a:cubicBezTo>
                <a:cubicBezTo>
                  <a:pt x="73" y="102"/>
                  <a:pt x="73" y="102"/>
                  <a:pt x="73" y="102"/>
                </a:cubicBezTo>
                <a:cubicBezTo>
                  <a:pt x="69" y="149"/>
                  <a:pt x="69" y="149"/>
                  <a:pt x="69" y="149"/>
                </a:cubicBezTo>
                <a:cubicBezTo>
                  <a:pt x="69" y="149"/>
                  <a:pt x="69" y="149"/>
                  <a:pt x="69" y="149"/>
                </a:cubicBezTo>
                <a:cubicBezTo>
                  <a:pt x="75" y="149"/>
                  <a:pt x="186" y="154"/>
                  <a:pt x="224" y="155"/>
                </a:cubicBezTo>
                <a:cubicBezTo>
                  <a:pt x="246" y="156"/>
                  <a:pt x="313" y="158"/>
                  <a:pt x="313" y="158"/>
                </a:cubicBez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2" name="Freeform 13"/>
          <p:cNvSpPr>
            <a:spLocks/>
          </p:cNvSpPr>
          <p:nvPr/>
        </p:nvSpPr>
        <p:spPr bwMode="auto">
          <a:xfrm>
            <a:off x="16410889" y="5116095"/>
            <a:ext cx="1276893" cy="851485"/>
          </a:xfrm>
          <a:custGeom>
            <a:avLst/>
            <a:gdLst>
              <a:gd name="T0" fmla="*/ 200 w 269"/>
              <a:gd name="T1" fmla="*/ 158 h 180"/>
              <a:gd name="T2" fmla="*/ 206 w 269"/>
              <a:gd name="T3" fmla="*/ 161 h 180"/>
              <a:gd name="T4" fmla="*/ 209 w 269"/>
              <a:gd name="T5" fmla="*/ 163 h 180"/>
              <a:gd name="T6" fmla="*/ 212 w 269"/>
              <a:gd name="T7" fmla="*/ 164 h 180"/>
              <a:gd name="T8" fmla="*/ 214 w 269"/>
              <a:gd name="T9" fmla="*/ 162 h 180"/>
              <a:gd name="T10" fmla="*/ 217 w 269"/>
              <a:gd name="T11" fmla="*/ 161 h 180"/>
              <a:gd name="T12" fmla="*/ 220 w 269"/>
              <a:gd name="T13" fmla="*/ 161 h 180"/>
              <a:gd name="T14" fmla="*/ 229 w 269"/>
              <a:gd name="T15" fmla="*/ 160 h 180"/>
              <a:gd name="T16" fmla="*/ 236 w 269"/>
              <a:gd name="T17" fmla="*/ 161 h 180"/>
              <a:gd name="T18" fmla="*/ 240 w 269"/>
              <a:gd name="T19" fmla="*/ 165 h 180"/>
              <a:gd name="T20" fmla="*/ 245 w 269"/>
              <a:gd name="T21" fmla="*/ 167 h 180"/>
              <a:gd name="T22" fmla="*/ 250 w 269"/>
              <a:gd name="T23" fmla="*/ 169 h 180"/>
              <a:gd name="T24" fmla="*/ 257 w 269"/>
              <a:gd name="T25" fmla="*/ 174 h 180"/>
              <a:gd name="T26" fmla="*/ 261 w 269"/>
              <a:gd name="T27" fmla="*/ 177 h 180"/>
              <a:gd name="T28" fmla="*/ 262 w 269"/>
              <a:gd name="T29" fmla="*/ 178 h 180"/>
              <a:gd name="T30" fmla="*/ 263 w 269"/>
              <a:gd name="T31" fmla="*/ 180 h 180"/>
              <a:gd name="T32" fmla="*/ 263 w 269"/>
              <a:gd name="T33" fmla="*/ 180 h 180"/>
              <a:gd name="T34" fmla="*/ 263 w 269"/>
              <a:gd name="T35" fmla="*/ 177 h 180"/>
              <a:gd name="T36" fmla="*/ 263 w 269"/>
              <a:gd name="T37" fmla="*/ 173 h 180"/>
              <a:gd name="T38" fmla="*/ 259 w 269"/>
              <a:gd name="T39" fmla="*/ 170 h 180"/>
              <a:gd name="T40" fmla="*/ 259 w 269"/>
              <a:gd name="T41" fmla="*/ 167 h 180"/>
              <a:gd name="T42" fmla="*/ 260 w 269"/>
              <a:gd name="T43" fmla="*/ 164 h 180"/>
              <a:gd name="T44" fmla="*/ 263 w 269"/>
              <a:gd name="T45" fmla="*/ 163 h 180"/>
              <a:gd name="T46" fmla="*/ 263 w 269"/>
              <a:gd name="T47" fmla="*/ 156 h 180"/>
              <a:gd name="T48" fmla="*/ 264 w 269"/>
              <a:gd name="T49" fmla="*/ 153 h 180"/>
              <a:gd name="T50" fmla="*/ 266 w 269"/>
              <a:gd name="T51" fmla="*/ 152 h 180"/>
              <a:gd name="T52" fmla="*/ 266 w 269"/>
              <a:gd name="T53" fmla="*/ 148 h 180"/>
              <a:gd name="T54" fmla="*/ 264 w 269"/>
              <a:gd name="T55" fmla="*/ 143 h 180"/>
              <a:gd name="T56" fmla="*/ 262 w 269"/>
              <a:gd name="T57" fmla="*/ 142 h 180"/>
              <a:gd name="T58" fmla="*/ 263 w 269"/>
              <a:gd name="T59" fmla="*/ 137 h 180"/>
              <a:gd name="T60" fmla="*/ 263 w 269"/>
              <a:gd name="T61" fmla="*/ 134 h 180"/>
              <a:gd name="T62" fmla="*/ 266 w 269"/>
              <a:gd name="T63" fmla="*/ 134 h 180"/>
              <a:gd name="T64" fmla="*/ 269 w 269"/>
              <a:gd name="T65" fmla="*/ 47 h 180"/>
              <a:gd name="T66" fmla="*/ 266 w 269"/>
              <a:gd name="T67" fmla="*/ 44 h 180"/>
              <a:gd name="T68" fmla="*/ 264 w 269"/>
              <a:gd name="T69" fmla="*/ 41 h 180"/>
              <a:gd name="T70" fmla="*/ 259 w 269"/>
              <a:gd name="T71" fmla="*/ 39 h 180"/>
              <a:gd name="T72" fmla="*/ 258 w 269"/>
              <a:gd name="T73" fmla="*/ 36 h 180"/>
              <a:gd name="T74" fmla="*/ 255 w 269"/>
              <a:gd name="T75" fmla="*/ 33 h 180"/>
              <a:gd name="T76" fmla="*/ 254 w 269"/>
              <a:gd name="T77" fmla="*/ 31 h 180"/>
              <a:gd name="T78" fmla="*/ 254 w 269"/>
              <a:gd name="T79" fmla="*/ 29 h 180"/>
              <a:gd name="T80" fmla="*/ 254 w 269"/>
              <a:gd name="T81" fmla="*/ 27 h 180"/>
              <a:gd name="T82" fmla="*/ 257 w 269"/>
              <a:gd name="T83" fmla="*/ 24 h 180"/>
              <a:gd name="T84" fmla="*/ 260 w 269"/>
              <a:gd name="T85" fmla="*/ 21 h 180"/>
              <a:gd name="T86" fmla="*/ 264 w 269"/>
              <a:gd name="T87" fmla="*/ 17 h 180"/>
              <a:gd name="T88" fmla="*/ 263 w 269"/>
              <a:gd name="T89" fmla="*/ 15 h 180"/>
              <a:gd name="T90" fmla="*/ 263 w 269"/>
              <a:gd name="T91" fmla="*/ 14 h 180"/>
              <a:gd name="T92" fmla="*/ 136 w 269"/>
              <a:gd name="T93" fmla="*/ 8 h 180"/>
              <a:gd name="T94" fmla="*/ 14 w 269"/>
              <a:gd name="T95" fmla="*/ 0 h 180"/>
              <a:gd name="T96" fmla="*/ 0 w 269"/>
              <a:gd name="T97" fmla="*/ 142 h 180"/>
              <a:gd name="T98" fmla="*/ 192 w 269"/>
              <a:gd name="T99" fmla="*/ 154 h 180"/>
              <a:gd name="T100" fmla="*/ 200 w 269"/>
              <a:gd name="T101" fmla="*/ 15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69" h="180">
                <a:moveTo>
                  <a:pt x="200" y="158"/>
                </a:moveTo>
                <a:cubicBezTo>
                  <a:pt x="206" y="161"/>
                  <a:pt x="206" y="161"/>
                  <a:pt x="206" y="161"/>
                </a:cubicBezTo>
                <a:cubicBezTo>
                  <a:pt x="209" y="163"/>
                  <a:pt x="209" y="163"/>
                  <a:pt x="209" y="163"/>
                </a:cubicBezTo>
                <a:cubicBezTo>
                  <a:pt x="212" y="164"/>
                  <a:pt x="212" y="164"/>
                  <a:pt x="212" y="164"/>
                </a:cubicBezTo>
                <a:cubicBezTo>
                  <a:pt x="214" y="162"/>
                  <a:pt x="214" y="162"/>
                  <a:pt x="214" y="162"/>
                </a:cubicBezTo>
                <a:cubicBezTo>
                  <a:pt x="217" y="161"/>
                  <a:pt x="217" y="161"/>
                  <a:pt x="217" y="161"/>
                </a:cubicBezTo>
                <a:cubicBezTo>
                  <a:pt x="220" y="161"/>
                  <a:pt x="220" y="161"/>
                  <a:pt x="220" y="161"/>
                </a:cubicBezTo>
                <a:cubicBezTo>
                  <a:pt x="229" y="160"/>
                  <a:pt x="229" y="160"/>
                  <a:pt x="229" y="160"/>
                </a:cubicBezTo>
                <a:cubicBezTo>
                  <a:pt x="236" y="161"/>
                  <a:pt x="236" y="161"/>
                  <a:pt x="236" y="161"/>
                </a:cubicBezTo>
                <a:cubicBezTo>
                  <a:pt x="240" y="165"/>
                  <a:pt x="240" y="165"/>
                  <a:pt x="240" y="165"/>
                </a:cubicBezTo>
                <a:cubicBezTo>
                  <a:pt x="245" y="167"/>
                  <a:pt x="245" y="167"/>
                  <a:pt x="245" y="167"/>
                </a:cubicBezTo>
                <a:cubicBezTo>
                  <a:pt x="250" y="169"/>
                  <a:pt x="250" y="169"/>
                  <a:pt x="250" y="169"/>
                </a:cubicBezTo>
                <a:cubicBezTo>
                  <a:pt x="257" y="174"/>
                  <a:pt x="257" y="174"/>
                  <a:pt x="257" y="174"/>
                </a:cubicBezTo>
                <a:cubicBezTo>
                  <a:pt x="261" y="177"/>
                  <a:pt x="261" y="177"/>
                  <a:pt x="261" y="177"/>
                </a:cubicBezTo>
                <a:cubicBezTo>
                  <a:pt x="262" y="178"/>
                  <a:pt x="262" y="178"/>
                  <a:pt x="262" y="178"/>
                </a:cubicBezTo>
                <a:cubicBezTo>
                  <a:pt x="263" y="180"/>
                  <a:pt x="263" y="180"/>
                  <a:pt x="263" y="180"/>
                </a:cubicBezTo>
                <a:cubicBezTo>
                  <a:pt x="263" y="180"/>
                  <a:pt x="263" y="180"/>
                  <a:pt x="263" y="180"/>
                </a:cubicBezTo>
                <a:cubicBezTo>
                  <a:pt x="263" y="177"/>
                  <a:pt x="263" y="177"/>
                  <a:pt x="263" y="177"/>
                </a:cubicBezTo>
                <a:cubicBezTo>
                  <a:pt x="263" y="173"/>
                  <a:pt x="263" y="173"/>
                  <a:pt x="263" y="173"/>
                </a:cubicBezTo>
                <a:cubicBezTo>
                  <a:pt x="259" y="170"/>
                  <a:pt x="259" y="170"/>
                  <a:pt x="259" y="170"/>
                </a:cubicBezTo>
                <a:cubicBezTo>
                  <a:pt x="259" y="167"/>
                  <a:pt x="259" y="167"/>
                  <a:pt x="259" y="167"/>
                </a:cubicBezTo>
                <a:cubicBezTo>
                  <a:pt x="260" y="164"/>
                  <a:pt x="260" y="164"/>
                  <a:pt x="260" y="164"/>
                </a:cubicBezTo>
                <a:cubicBezTo>
                  <a:pt x="263" y="163"/>
                  <a:pt x="263" y="163"/>
                  <a:pt x="263" y="163"/>
                </a:cubicBezTo>
                <a:cubicBezTo>
                  <a:pt x="263" y="156"/>
                  <a:pt x="263" y="156"/>
                  <a:pt x="263" y="156"/>
                </a:cubicBezTo>
                <a:cubicBezTo>
                  <a:pt x="264" y="153"/>
                  <a:pt x="264" y="153"/>
                  <a:pt x="264" y="153"/>
                </a:cubicBezTo>
                <a:cubicBezTo>
                  <a:pt x="266" y="152"/>
                  <a:pt x="266" y="152"/>
                  <a:pt x="266" y="152"/>
                </a:cubicBezTo>
                <a:cubicBezTo>
                  <a:pt x="266" y="148"/>
                  <a:pt x="266" y="148"/>
                  <a:pt x="266" y="148"/>
                </a:cubicBezTo>
                <a:cubicBezTo>
                  <a:pt x="264" y="143"/>
                  <a:pt x="264" y="143"/>
                  <a:pt x="264" y="143"/>
                </a:cubicBezTo>
                <a:cubicBezTo>
                  <a:pt x="262" y="142"/>
                  <a:pt x="262" y="142"/>
                  <a:pt x="262" y="142"/>
                </a:cubicBezTo>
                <a:cubicBezTo>
                  <a:pt x="263" y="137"/>
                  <a:pt x="263" y="137"/>
                  <a:pt x="263" y="137"/>
                </a:cubicBezTo>
                <a:cubicBezTo>
                  <a:pt x="263" y="134"/>
                  <a:pt x="263" y="134"/>
                  <a:pt x="263" y="134"/>
                </a:cubicBezTo>
                <a:cubicBezTo>
                  <a:pt x="266" y="134"/>
                  <a:pt x="266" y="134"/>
                  <a:pt x="266" y="134"/>
                </a:cubicBezTo>
                <a:cubicBezTo>
                  <a:pt x="269" y="47"/>
                  <a:pt x="269" y="47"/>
                  <a:pt x="269" y="47"/>
                </a:cubicBezTo>
                <a:cubicBezTo>
                  <a:pt x="266" y="44"/>
                  <a:pt x="266" y="44"/>
                  <a:pt x="266" y="44"/>
                </a:cubicBezTo>
                <a:cubicBezTo>
                  <a:pt x="264" y="41"/>
                  <a:pt x="264" y="41"/>
                  <a:pt x="264" y="41"/>
                </a:cubicBezTo>
                <a:cubicBezTo>
                  <a:pt x="259" y="39"/>
                  <a:pt x="259" y="39"/>
                  <a:pt x="259" y="39"/>
                </a:cubicBezTo>
                <a:cubicBezTo>
                  <a:pt x="258" y="36"/>
                  <a:pt x="258" y="36"/>
                  <a:pt x="258" y="36"/>
                </a:cubicBezTo>
                <a:cubicBezTo>
                  <a:pt x="255" y="33"/>
                  <a:pt x="255" y="33"/>
                  <a:pt x="255" y="33"/>
                </a:cubicBezTo>
                <a:cubicBezTo>
                  <a:pt x="254" y="31"/>
                  <a:pt x="254" y="31"/>
                  <a:pt x="254" y="31"/>
                </a:cubicBezTo>
                <a:cubicBezTo>
                  <a:pt x="254" y="29"/>
                  <a:pt x="254" y="29"/>
                  <a:pt x="254" y="29"/>
                </a:cubicBezTo>
                <a:cubicBezTo>
                  <a:pt x="254" y="27"/>
                  <a:pt x="254" y="27"/>
                  <a:pt x="254" y="27"/>
                </a:cubicBezTo>
                <a:cubicBezTo>
                  <a:pt x="257" y="24"/>
                  <a:pt x="257" y="24"/>
                  <a:pt x="257" y="24"/>
                </a:cubicBezTo>
                <a:cubicBezTo>
                  <a:pt x="260" y="21"/>
                  <a:pt x="260" y="21"/>
                  <a:pt x="260" y="21"/>
                </a:cubicBezTo>
                <a:cubicBezTo>
                  <a:pt x="264" y="17"/>
                  <a:pt x="264" y="17"/>
                  <a:pt x="264" y="17"/>
                </a:cubicBezTo>
                <a:cubicBezTo>
                  <a:pt x="263" y="15"/>
                  <a:pt x="263" y="15"/>
                  <a:pt x="263" y="15"/>
                </a:cubicBezTo>
                <a:cubicBezTo>
                  <a:pt x="263" y="14"/>
                  <a:pt x="263" y="14"/>
                  <a:pt x="263" y="14"/>
                </a:cubicBezTo>
                <a:cubicBezTo>
                  <a:pt x="263" y="14"/>
                  <a:pt x="167" y="10"/>
                  <a:pt x="136" y="8"/>
                </a:cubicBezTo>
                <a:cubicBezTo>
                  <a:pt x="105" y="6"/>
                  <a:pt x="14" y="0"/>
                  <a:pt x="14" y="0"/>
                </a:cubicBezTo>
                <a:cubicBezTo>
                  <a:pt x="0" y="142"/>
                  <a:pt x="0" y="142"/>
                  <a:pt x="0" y="142"/>
                </a:cubicBezTo>
                <a:cubicBezTo>
                  <a:pt x="192" y="154"/>
                  <a:pt x="192" y="154"/>
                  <a:pt x="192" y="154"/>
                </a:cubicBezTo>
                <a:lnTo>
                  <a:pt x="200" y="158"/>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3" name="Freeform 14"/>
          <p:cNvSpPr>
            <a:spLocks/>
          </p:cNvSpPr>
          <p:nvPr/>
        </p:nvSpPr>
        <p:spPr bwMode="auto">
          <a:xfrm>
            <a:off x="15178801" y="5177712"/>
            <a:ext cx="1282492" cy="1058752"/>
          </a:xfrm>
          <a:custGeom>
            <a:avLst/>
            <a:gdLst>
              <a:gd name="T0" fmla="*/ 229 w 229"/>
              <a:gd name="T1" fmla="*/ 27 h 189"/>
              <a:gd name="T2" fmla="*/ 228 w 229"/>
              <a:gd name="T3" fmla="*/ 27 h 189"/>
              <a:gd name="T4" fmla="*/ 28 w 229"/>
              <a:gd name="T5" fmla="*/ 0 h 189"/>
              <a:gd name="T6" fmla="*/ 24 w 229"/>
              <a:gd name="T7" fmla="*/ 23 h 189"/>
              <a:gd name="T8" fmla="*/ 7 w 229"/>
              <a:gd name="T9" fmla="*/ 122 h 189"/>
              <a:gd name="T10" fmla="*/ 0 w 229"/>
              <a:gd name="T11" fmla="*/ 162 h 189"/>
              <a:gd name="T12" fmla="*/ 61 w 229"/>
              <a:gd name="T13" fmla="*/ 172 h 189"/>
              <a:gd name="T14" fmla="*/ 212 w 229"/>
              <a:gd name="T15" fmla="*/ 189 h 189"/>
              <a:gd name="T16" fmla="*/ 220 w 229"/>
              <a:gd name="T17" fmla="*/ 109 h 189"/>
              <a:gd name="T18" fmla="*/ 229 w 229"/>
              <a:gd name="T19" fmla="*/ 2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9" h="189">
                <a:moveTo>
                  <a:pt x="229" y="27"/>
                </a:moveTo>
                <a:lnTo>
                  <a:pt x="228" y="27"/>
                </a:lnTo>
                <a:lnTo>
                  <a:pt x="28" y="0"/>
                </a:lnTo>
                <a:lnTo>
                  <a:pt x="24" y="23"/>
                </a:lnTo>
                <a:lnTo>
                  <a:pt x="7" y="122"/>
                </a:lnTo>
                <a:lnTo>
                  <a:pt x="0" y="162"/>
                </a:lnTo>
                <a:lnTo>
                  <a:pt x="61" y="172"/>
                </a:lnTo>
                <a:lnTo>
                  <a:pt x="212" y="189"/>
                </a:lnTo>
                <a:lnTo>
                  <a:pt x="220" y="109"/>
                </a:lnTo>
                <a:lnTo>
                  <a:pt x="229" y="27"/>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4" name="Freeform 15"/>
          <p:cNvSpPr>
            <a:spLocks/>
          </p:cNvSpPr>
          <p:nvPr/>
        </p:nvSpPr>
        <p:spPr bwMode="auto">
          <a:xfrm>
            <a:off x="16478096" y="4415860"/>
            <a:ext cx="1192886" cy="767459"/>
          </a:xfrm>
          <a:custGeom>
            <a:avLst/>
            <a:gdLst>
              <a:gd name="T0" fmla="*/ 249 w 251"/>
              <a:gd name="T1" fmla="*/ 161 h 162"/>
              <a:gd name="T2" fmla="*/ 249 w 251"/>
              <a:gd name="T3" fmla="*/ 162 h 162"/>
              <a:gd name="T4" fmla="*/ 249 w 251"/>
              <a:gd name="T5" fmla="*/ 162 h 162"/>
              <a:gd name="T6" fmla="*/ 251 w 251"/>
              <a:gd name="T7" fmla="*/ 160 h 162"/>
              <a:gd name="T8" fmla="*/ 251 w 251"/>
              <a:gd name="T9" fmla="*/ 155 h 162"/>
              <a:gd name="T10" fmla="*/ 251 w 251"/>
              <a:gd name="T11" fmla="*/ 150 h 162"/>
              <a:gd name="T12" fmla="*/ 250 w 251"/>
              <a:gd name="T13" fmla="*/ 144 h 162"/>
              <a:gd name="T14" fmla="*/ 248 w 251"/>
              <a:gd name="T15" fmla="*/ 141 h 162"/>
              <a:gd name="T16" fmla="*/ 245 w 251"/>
              <a:gd name="T17" fmla="*/ 138 h 162"/>
              <a:gd name="T18" fmla="*/ 245 w 251"/>
              <a:gd name="T19" fmla="*/ 131 h 162"/>
              <a:gd name="T20" fmla="*/ 244 w 251"/>
              <a:gd name="T21" fmla="*/ 129 h 162"/>
              <a:gd name="T22" fmla="*/ 242 w 251"/>
              <a:gd name="T23" fmla="*/ 126 h 162"/>
              <a:gd name="T24" fmla="*/ 242 w 251"/>
              <a:gd name="T25" fmla="*/ 117 h 162"/>
              <a:gd name="T26" fmla="*/ 242 w 251"/>
              <a:gd name="T27" fmla="*/ 103 h 162"/>
              <a:gd name="T28" fmla="*/ 241 w 251"/>
              <a:gd name="T29" fmla="*/ 86 h 162"/>
              <a:gd name="T30" fmla="*/ 241 w 251"/>
              <a:gd name="T31" fmla="*/ 77 h 162"/>
              <a:gd name="T32" fmla="*/ 237 w 251"/>
              <a:gd name="T33" fmla="*/ 70 h 162"/>
              <a:gd name="T34" fmla="*/ 234 w 251"/>
              <a:gd name="T35" fmla="*/ 60 h 162"/>
              <a:gd name="T36" fmla="*/ 232 w 251"/>
              <a:gd name="T37" fmla="*/ 54 h 162"/>
              <a:gd name="T38" fmla="*/ 234 w 251"/>
              <a:gd name="T39" fmla="*/ 47 h 162"/>
              <a:gd name="T40" fmla="*/ 233 w 251"/>
              <a:gd name="T41" fmla="*/ 41 h 162"/>
              <a:gd name="T42" fmla="*/ 232 w 251"/>
              <a:gd name="T43" fmla="*/ 39 h 162"/>
              <a:gd name="T44" fmla="*/ 232 w 251"/>
              <a:gd name="T45" fmla="*/ 34 h 162"/>
              <a:gd name="T46" fmla="*/ 232 w 251"/>
              <a:gd name="T47" fmla="*/ 33 h 162"/>
              <a:gd name="T48" fmla="*/ 234 w 251"/>
              <a:gd name="T49" fmla="*/ 31 h 162"/>
              <a:gd name="T50" fmla="*/ 235 w 251"/>
              <a:gd name="T51" fmla="*/ 29 h 162"/>
              <a:gd name="T52" fmla="*/ 235 w 251"/>
              <a:gd name="T53" fmla="*/ 25 h 162"/>
              <a:gd name="T54" fmla="*/ 232 w 251"/>
              <a:gd name="T55" fmla="*/ 22 h 162"/>
              <a:gd name="T56" fmla="*/ 232 w 251"/>
              <a:gd name="T57" fmla="*/ 21 h 162"/>
              <a:gd name="T58" fmla="*/ 231 w 251"/>
              <a:gd name="T59" fmla="*/ 18 h 162"/>
              <a:gd name="T60" fmla="*/ 230 w 251"/>
              <a:gd name="T61" fmla="*/ 13 h 162"/>
              <a:gd name="T62" fmla="*/ 97 w 251"/>
              <a:gd name="T63" fmla="*/ 7 h 162"/>
              <a:gd name="T64" fmla="*/ 14 w 251"/>
              <a:gd name="T65" fmla="*/ 0 h 162"/>
              <a:gd name="T66" fmla="*/ 0 w 251"/>
              <a:gd name="T67" fmla="*/ 147 h 162"/>
              <a:gd name="T68" fmla="*/ 122 w 251"/>
              <a:gd name="T69" fmla="*/ 155 h 162"/>
              <a:gd name="T70" fmla="*/ 249 w 251"/>
              <a:gd name="T71" fmla="*/ 16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1" h="162">
                <a:moveTo>
                  <a:pt x="249" y="161"/>
                </a:moveTo>
                <a:cubicBezTo>
                  <a:pt x="249" y="162"/>
                  <a:pt x="249" y="162"/>
                  <a:pt x="249" y="162"/>
                </a:cubicBezTo>
                <a:cubicBezTo>
                  <a:pt x="249" y="162"/>
                  <a:pt x="249" y="162"/>
                  <a:pt x="249" y="162"/>
                </a:cubicBezTo>
                <a:cubicBezTo>
                  <a:pt x="251" y="160"/>
                  <a:pt x="251" y="160"/>
                  <a:pt x="251" y="160"/>
                </a:cubicBezTo>
                <a:cubicBezTo>
                  <a:pt x="251" y="155"/>
                  <a:pt x="251" y="155"/>
                  <a:pt x="251" y="155"/>
                </a:cubicBezTo>
                <a:cubicBezTo>
                  <a:pt x="251" y="150"/>
                  <a:pt x="251" y="150"/>
                  <a:pt x="251" y="150"/>
                </a:cubicBezTo>
                <a:cubicBezTo>
                  <a:pt x="250" y="144"/>
                  <a:pt x="250" y="144"/>
                  <a:pt x="250" y="144"/>
                </a:cubicBezTo>
                <a:cubicBezTo>
                  <a:pt x="248" y="141"/>
                  <a:pt x="248" y="141"/>
                  <a:pt x="248" y="141"/>
                </a:cubicBezTo>
                <a:cubicBezTo>
                  <a:pt x="245" y="138"/>
                  <a:pt x="245" y="138"/>
                  <a:pt x="245" y="138"/>
                </a:cubicBezTo>
                <a:cubicBezTo>
                  <a:pt x="245" y="131"/>
                  <a:pt x="245" y="131"/>
                  <a:pt x="245" y="131"/>
                </a:cubicBezTo>
                <a:cubicBezTo>
                  <a:pt x="244" y="129"/>
                  <a:pt x="244" y="129"/>
                  <a:pt x="244" y="129"/>
                </a:cubicBezTo>
                <a:cubicBezTo>
                  <a:pt x="242" y="126"/>
                  <a:pt x="242" y="126"/>
                  <a:pt x="242" y="126"/>
                </a:cubicBezTo>
                <a:cubicBezTo>
                  <a:pt x="242" y="117"/>
                  <a:pt x="242" y="117"/>
                  <a:pt x="242" y="117"/>
                </a:cubicBezTo>
                <a:cubicBezTo>
                  <a:pt x="242" y="103"/>
                  <a:pt x="242" y="103"/>
                  <a:pt x="242" y="103"/>
                </a:cubicBezTo>
                <a:cubicBezTo>
                  <a:pt x="241" y="86"/>
                  <a:pt x="241" y="86"/>
                  <a:pt x="241" y="86"/>
                </a:cubicBezTo>
                <a:cubicBezTo>
                  <a:pt x="241" y="77"/>
                  <a:pt x="241" y="77"/>
                  <a:pt x="241" y="77"/>
                </a:cubicBezTo>
                <a:cubicBezTo>
                  <a:pt x="237" y="70"/>
                  <a:pt x="237" y="70"/>
                  <a:pt x="237" y="70"/>
                </a:cubicBezTo>
                <a:cubicBezTo>
                  <a:pt x="234" y="60"/>
                  <a:pt x="234" y="60"/>
                  <a:pt x="234" y="60"/>
                </a:cubicBezTo>
                <a:cubicBezTo>
                  <a:pt x="232" y="54"/>
                  <a:pt x="232" y="54"/>
                  <a:pt x="232" y="54"/>
                </a:cubicBezTo>
                <a:cubicBezTo>
                  <a:pt x="234" y="47"/>
                  <a:pt x="234" y="47"/>
                  <a:pt x="234" y="47"/>
                </a:cubicBezTo>
                <a:cubicBezTo>
                  <a:pt x="233" y="41"/>
                  <a:pt x="233" y="41"/>
                  <a:pt x="233" y="41"/>
                </a:cubicBezTo>
                <a:cubicBezTo>
                  <a:pt x="232" y="39"/>
                  <a:pt x="232" y="39"/>
                  <a:pt x="232" y="39"/>
                </a:cubicBezTo>
                <a:cubicBezTo>
                  <a:pt x="232" y="34"/>
                  <a:pt x="232" y="34"/>
                  <a:pt x="232" y="34"/>
                </a:cubicBezTo>
                <a:cubicBezTo>
                  <a:pt x="232" y="33"/>
                  <a:pt x="232" y="33"/>
                  <a:pt x="232" y="33"/>
                </a:cubicBezTo>
                <a:cubicBezTo>
                  <a:pt x="234" y="31"/>
                  <a:pt x="234" y="31"/>
                  <a:pt x="234" y="31"/>
                </a:cubicBezTo>
                <a:cubicBezTo>
                  <a:pt x="235" y="29"/>
                  <a:pt x="235" y="29"/>
                  <a:pt x="235" y="29"/>
                </a:cubicBezTo>
                <a:cubicBezTo>
                  <a:pt x="235" y="25"/>
                  <a:pt x="235" y="25"/>
                  <a:pt x="235" y="25"/>
                </a:cubicBezTo>
                <a:cubicBezTo>
                  <a:pt x="232" y="22"/>
                  <a:pt x="232" y="22"/>
                  <a:pt x="232" y="22"/>
                </a:cubicBezTo>
                <a:cubicBezTo>
                  <a:pt x="232" y="21"/>
                  <a:pt x="232" y="21"/>
                  <a:pt x="232" y="21"/>
                </a:cubicBezTo>
                <a:cubicBezTo>
                  <a:pt x="231" y="18"/>
                  <a:pt x="231" y="18"/>
                  <a:pt x="231" y="18"/>
                </a:cubicBezTo>
                <a:cubicBezTo>
                  <a:pt x="230" y="13"/>
                  <a:pt x="230" y="13"/>
                  <a:pt x="230" y="13"/>
                </a:cubicBezTo>
                <a:cubicBezTo>
                  <a:pt x="230" y="13"/>
                  <a:pt x="130" y="9"/>
                  <a:pt x="97" y="7"/>
                </a:cubicBezTo>
                <a:cubicBezTo>
                  <a:pt x="76" y="6"/>
                  <a:pt x="14" y="0"/>
                  <a:pt x="14" y="0"/>
                </a:cubicBezTo>
                <a:cubicBezTo>
                  <a:pt x="0" y="147"/>
                  <a:pt x="0" y="147"/>
                  <a:pt x="0" y="147"/>
                </a:cubicBezTo>
                <a:cubicBezTo>
                  <a:pt x="0" y="147"/>
                  <a:pt x="91" y="153"/>
                  <a:pt x="122" y="155"/>
                </a:cubicBezTo>
                <a:cubicBezTo>
                  <a:pt x="153" y="157"/>
                  <a:pt x="249" y="161"/>
                  <a:pt x="249" y="161"/>
                </a:cubicBez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5" name="Freeform 16"/>
          <p:cNvSpPr>
            <a:spLocks/>
          </p:cNvSpPr>
          <p:nvPr/>
        </p:nvSpPr>
        <p:spPr bwMode="auto">
          <a:xfrm>
            <a:off x="15380416" y="6141235"/>
            <a:ext cx="1332896" cy="1047548"/>
          </a:xfrm>
          <a:custGeom>
            <a:avLst/>
            <a:gdLst>
              <a:gd name="T0" fmla="*/ 267 w 281"/>
              <a:gd name="T1" fmla="*/ 221 h 221"/>
              <a:gd name="T2" fmla="*/ 277 w 281"/>
              <a:gd name="T3" fmla="*/ 75 h 221"/>
              <a:gd name="T4" fmla="*/ 277 w 281"/>
              <a:gd name="T5" fmla="*/ 75 h 221"/>
              <a:gd name="T6" fmla="*/ 277 w 281"/>
              <a:gd name="T7" fmla="*/ 75 h 221"/>
              <a:gd name="T8" fmla="*/ 281 w 281"/>
              <a:gd name="T9" fmla="*/ 28 h 221"/>
              <a:gd name="T10" fmla="*/ 208 w 281"/>
              <a:gd name="T11" fmla="*/ 21 h 221"/>
              <a:gd name="T12" fmla="*/ 30 w 281"/>
              <a:gd name="T13" fmla="*/ 0 h 221"/>
              <a:gd name="T14" fmla="*/ 0 w 281"/>
              <a:gd name="T15" fmla="*/ 192 h 221"/>
              <a:gd name="T16" fmla="*/ 229 w 281"/>
              <a:gd name="T17" fmla="*/ 219 h 221"/>
              <a:gd name="T18" fmla="*/ 267 w 281"/>
              <a:gd name="T19" fmla="*/ 221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221">
                <a:moveTo>
                  <a:pt x="267" y="221"/>
                </a:moveTo>
                <a:cubicBezTo>
                  <a:pt x="277" y="75"/>
                  <a:pt x="277" y="75"/>
                  <a:pt x="277" y="75"/>
                </a:cubicBezTo>
                <a:cubicBezTo>
                  <a:pt x="277" y="75"/>
                  <a:pt x="277" y="75"/>
                  <a:pt x="277" y="75"/>
                </a:cubicBezTo>
                <a:cubicBezTo>
                  <a:pt x="277" y="75"/>
                  <a:pt x="277" y="75"/>
                  <a:pt x="277" y="75"/>
                </a:cubicBezTo>
                <a:cubicBezTo>
                  <a:pt x="281" y="28"/>
                  <a:pt x="281" y="28"/>
                  <a:pt x="281" y="28"/>
                </a:cubicBezTo>
                <a:cubicBezTo>
                  <a:pt x="208" y="21"/>
                  <a:pt x="208" y="21"/>
                  <a:pt x="208" y="21"/>
                </a:cubicBezTo>
                <a:cubicBezTo>
                  <a:pt x="30" y="0"/>
                  <a:pt x="30" y="0"/>
                  <a:pt x="30" y="0"/>
                </a:cubicBezTo>
                <a:cubicBezTo>
                  <a:pt x="0" y="192"/>
                  <a:pt x="0" y="192"/>
                  <a:pt x="0" y="192"/>
                </a:cubicBezTo>
                <a:cubicBezTo>
                  <a:pt x="229" y="219"/>
                  <a:pt x="229" y="219"/>
                  <a:pt x="229" y="219"/>
                </a:cubicBezTo>
                <a:cubicBezTo>
                  <a:pt x="229" y="219"/>
                  <a:pt x="245" y="220"/>
                  <a:pt x="267" y="221"/>
                </a:cubicBez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6" name="Freeform 17"/>
          <p:cNvSpPr>
            <a:spLocks/>
          </p:cNvSpPr>
          <p:nvPr/>
        </p:nvSpPr>
        <p:spPr bwMode="auto">
          <a:xfrm>
            <a:off x="14495551" y="5765909"/>
            <a:ext cx="1024874" cy="1282828"/>
          </a:xfrm>
          <a:custGeom>
            <a:avLst/>
            <a:gdLst>
              <a:gd name="T0" fmla="*/ 183 w 183"/>
              <a:gd name="T1" fmla="*/ 67 h 229"/>
              <a:gd name="T2" fmla="*/ 122 w 183"/>
              <a:gd name="T3" fmla="*/ 57 h 229"/>
              <a:gd name="T4" fmla="*/ 129 w 183"/>
              <a:gd name="T5" fmla="*/ 17 h 229"/>
              <a:gd name="T6" fmla="*/ 39 w 183"/>
              <a:gd name="T7" fmla="*/ 0 h 229"/>
              <a:gd name="T8" fmla="*/ 0 w 183"/>
              <a:gd name="T9" fmla="*/ 201 h 229"/>
              <a:gd name="T10" fmla="*/ 158 w 183"/>
              <a:gd name="T11" fmla="*/ 229 h 229"/>
              <a:gd name="T12" fmla="*/ 183 w 183"/>
              <a:gd name="T13" fmla="*/ 67 h 229"/>
            </a:gdLst>
            <a:ahLst/>
            <a:cxnLst>
              <a:cxn ang="0">
                <a:pos x="T0" y="T1"/>
              </a:cxn>
              <a:cxn ang="0">
                <a:pos x="T2" y="T3"/>
              </a:cxn>
              <a:cxn ang="0">
                <a:pos x="T4" y="T5"/>
              </a:cxn>
              <a:cxn ang="0">
                <a:pos x="T6" y="T7"/>
              </a:cxn>
              <a:cxn ang="0">
                <a:pos x="T8" y="T9"/>
              </a:cxn>
              <a:cxn ang="0">
                <a:pos x="T10" y="T11"/>
              </a:cxn>
              <a:cxn ang="0">
                <a:pos x="T12" y="T13"/>
              </a:cxn>
            </a:cxnLst>
            <a:rect l="0" t="0" r="r" b="b"/>
            <a:pathLst>
              <a:path w="183" h="229">
                <a:moveTo>
                  <a:pt x="183" y="67"/>
                </a:moveTo>
                <a:lnTo>
                  <a:pt x="122" y="57"/>
                </a:lnTo>
                <a:lnTo>
                  <a:pt x="129" y="17"/>
                </a:lnTo>
                <a:lnTo>
                  <a:pt x="39" y="0"/>
                </a:lnTo>
                <a:lnTo>
                  <a:pt x="0" y="201"/>
                </a:lnTo>
                <a:lnTo>
                  <a:pt x="158" y="229"/>
                </a:lnTo>
                <a:lnTo>
                  <a:pt x="183" y="67"/>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7" name="Freeform 18"/>
          <p:cNvSpPr>
            <a:spLocks/>
          </p:cNvSpPr>
          <p:nvPr/>
        </p:nvSpPr>
        <p:spPr bwMode="auto">
          <a:xfrm>
            <a:off x="13537881" y="5530633"/>
            <a:ext cx="1176086" cy="1781389"/>
          </a:xfrm>
          <a:custGeom>
            <a:avLst/>
            <a:gdLst>
              <a:gd name="T0" fmla="*/ 5 w 248"/>
              <a:gd name="T1" fmla="*/ 131 h 375"/>
              <a:gd name="T2" fmla="*/ 1 w 248"/>
              <a:gd name="T3" fmla="*/ 132 h 375"/>
              <a:gd name="T4" fmla="*/ 0 w 248"/>
              <a:gd name="T5" fmla="*/ 135 h 375"/>
              <a:gd name="T6" fmla="*/ 1 w 248"/>
              <a:gd name="T7" fmla="*/ 139 h 375"/>
              <a:gd name="T8" fmla="*/ 2 w 248"/>
              <a:gd name="T9" fmla="*/ 142 h 375"/>
              <a:gd name="T10" fmla="*/ 3 w 248"/>
              <a:gd name="T11" fmla="*/ 143 h 375"/>
              <a:gd name="T12" fmla="*/ 7 w 248"/>
              <a:gd name="T13" fmla="*/ 145 h 375"/>
              <a:gd name="T14" fmla="*/ 160 w 248"/>
              <a:gd name="T15" fmla="*/ 375 h 375"/>
              <a:gd name="T16" fmla="*/ 163 w 248"/>
              <a:gd name="T17" fmla="*/ 371 h 375"/>
              <a:gd name="T18" fmla="*/ 164 w 248"/>
              <a:gd name="T19" fmla="*/ 367 h 375"/>
              <a:gd name="T20" fmla="*/ 164 w 248"/>
              <a:gd name="T21" fmla="*/ 354 h 375"/>
              <a:gd name="T22" fmla="*/ 164 w 248"/>
              <a:gd name="T23" fmla="*/ 340 h 375"/>
              <a:gd name="T24" fmla="*/ 164 w 248"/>
              <a:gd name="T25" fmla="*/ 329 h 375"/>
              <a:gd name="T26" fmla="*/ 167 w 248"/>
              <a:gd name="T27" fmla="*/ 326 h 375"/>
              <a:gd name="T28" fmla="*/ 174 w 248"/>
              <a:gd name="T29" fmla="*/ 324 h 375"/>
              <a:gd name="T30" fmla="*/ 176 w 248"/>
              <a:gd name="T31" fmla="*/ 328 h 375"/>
              <a:gd name="T32" fmla="*/ 180 w 248"/>
              <a:gd name="T33" fmla="*/ 326 h 375"/>
              <a:gd name="T34" fmla="*/ 185 w 248"/>
              <a:gd name="T35" fmla="*/ 330 h 375"/>
              <a:gd name="T36" fmla="*/ 188 w 248"/>
              <a:gd name="T37" fmla="*/ 332 h 375"/>
              <a:gd name="T38" fmla="*/ 191 w 248"/>
              <a:gd name="T39" fmla="*/ 330 h 375"/>
              <a:gd name="T40" fmla="*/ 197 w 248"/>
              <a:gd name="T41" fmla="*/ 312 h 375"/>
              <a:gd name="T42" fmla="*/ 202 w 248"/>
              <a:gd name="T43" fmla="*/ 287 h 375"/>
              <a:gd name="T44" fmla="*/ 248 w 248"/>
              <a:gd name="T45" fmla="*/ 49 h 375"/>
              <a:gd name="T46" fmla="*/ 134 w 248"/>
              <a:gd name="T47" fmla="*/ 24 h 375"/>
              <a:gd name="T48" fmla="*/ 42 w 248"/>
              <a:gd name="T49" fmla="*/ 0 h 375"/>
              <a:gd name="T50" fmla="*/ 8 w 248"/>
              <a:gd name="T51" fmla="*/ 130 h 375"/>
              <a:gd name="T52" fmla="*/ 5 w 248"/>
              <a:gd name="T53" fmla="*/ 131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8" h="375">
                <a:moveTo>
                  <a:pt x="5" y="131"/>
                </a:moveTo>
                <a:cubicBezTo>
                  <a:pt x="1" y="132"/>
                  <a:pt x="1" y="132"/>
                  <a:pt x="1" y="132"/>
                </a:cubicBezTo>
                <a:cubicBezTo>
                  <a:pt x="0" y="135"/>
                  <a:pt x="0" y="135"/>
                  <a:pt x="0" y="135"/>
                </a:cubicBezTo>
                <a:cubicBezTo>
                  <a:pt x="1" y="139"/>
                  <a:pt x="1" y="139"/>
                  <a:pt x="1" y="139"/>
                </a:cubicBezTo>
                <a:cubicBezTo>
                  <a:pt x="2" y="142"/>
                  <a:pt x="2" y="142"/>
                  <a:pt x="2" y="142"/>
                </a:cubicBezTo>
                <a:cubicBezTo>
                  <a:pt x="3" y="143"/>
                  <a:pt x="3" y="143"/>
                  <a:pt x="3" y="143"/>
                </a:cubicBezTo>
                <a:cubicBezTo>
                  <a:pt x="7" y="145"/>
                  <a:pt x="7" y="145"/>
                  <a:pt x="7" y="145"/>
                </a:cubicBezTo>
                <a:cubicBezTo>
                  <a:pt x="160" y="375"/>
                  <a:pt x="160" y="375"/>
                  <a:pt x="160" y="375"/>
                </a:cubicBezTo>
                <a:cubicBezTo>
                  <a:pt x="163" y="371"/>
                  <a:pt x="163" y="371"/>
                  <a:pt x="163" y="371"/>
                </a:cubicBezTo>
                <a:cubicBezTo>
                  <a:pt x="164" y="367"/>
                  <a:pt x="164" y="367"/>
                  <a:pt x="164" y="367"/>
                </a:cubicBezTo>
                <a:cubicBezTo>
                  <a:pt x="164" y="354"/>
                  <a:pt x="164" y="354"/>
                  <a:pt x="164" y="354"/>
                </a:cubicBezTo>
                <a:cubicBezTo>
                  <a:pt x="164" y="340"/>
                  <a:pt x="164" y="340"/>
                  <a:pt x="164" y="340"/>
                </a:cubicBezTo>
                <a:cubicBezTo>
                  <a:pt x="164" y="329"/>
                  <a:pt x="164" y="329"/>
                  <a:pt x="164" y="329"/>
                </a:cubicBezTo>
                <a:cubicBezTo>
                  <a:pt x="167" y="326"/>
                  <a:pt x="167" y="326"/>
                  <a:pt x="167" y="326"/>
                </a:cubicBezTo>
                <a:cubicBezTo>
                  <a:pt x="174" y="324"/>
                  <a:pt x="174" y="324"/>
                  <a:pt x="174" y="324"/>
                </a:cubicBezTo>
                <a:cubicBezTo>
                  <a:pt x="176" y="328"/>
                  <a:pt x="176" y="328"/>
                  <a:pt x="176" y="328"/>
                </a:cubicBezTo>
                <a:cubicBezTo>
                  <a:pt x="180" y="326"/>
                  <a:pt x="180" y="326"/>
                  <a:pt x="180" y="326"/>
                </a:cubicBezTo>
                <a:cubicBezTo>
                  <a:pt x="185" y="330"/>
                  <a:pt x="185" y="330"/>
                  <a:pt x="185" y="330"/>
                </a:cubicBezTo>
                <a:cubicBezTo>
                  <a:pt x="188" y="332"/>
                  <a:pt x="188" y="332"/>
                  <a:pt x="188" y="332"/>
                </a:cubicBezTo>
                <a:cubicBezTo>
                  <a:pt x="191" y="330"/>
                  <a:pt x="191" y="330"/>
                  <a:pt x="191" y="330"/>
                </a:cubicBezTo>
                <a:cubicBezTo>
                  <a:pt x="191" y="330"/>
                  <a:pt x="195" y="316"/>
                  <a:pt x="197" y="312"/>
                </a:cubicBezTo>
                <a:cubicBezTo>
                  <a:pt x="198" y="306"/>
                  <a:pt x="202" y="287"/>
                  <a:pt x="202" y="287"/>
                </a:cubicBezTo>
                <a:cubicBezTo>
                  <a:pt x="248" y="49"/>
                  <a:pt x="248" y="49"/>
                  <a:pt x="248" y="49"/>
                </a:cubicBezTo>
                <a:cubicBezTo>
                  <a:pt x="248" y="49"/>
                  <a:pt x="163" y="31"/>
                  <a:pt x="134" y="24"/>
                </a:cubicBezTo>
                <a:cubicBezTo>
                  <a:pt x="111" y="19"/>
                  <a:pt x="42" y="0"/>
                  <a:pt x="42" y="0"/>
                </a:cubicBezTo>
                <a:cubicBezTo>
                  <a:pt x="8" y="130"/>
                  <a:pt x="8" y="130"/>
                  <a:pt x="8" y="130"/>
                </a:cubicBezTo>
                <a:lnTo>
                  <a:pt x="5" y="131"/>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8" name="Freeform 19"/>
          <p:cNvSpPr>
            <a:spLocks/>
          </p:cNvSpPr>
          <p:nvPr/>
        </p:nvSpPr>
        <p:spPr bwMode="auto">
          <a:xfrm>
            <a:off x="13039446" y="4421464"/>
            <a:ext cx="1461704" cy="1238011"/>
          </a:xfrm>
          <a:custGeom>
            <a:avLst/>
            <a:gdLst>
              <a:gd name="T0" fmla="*/ 269 w 308"/>
              <a:gd name="T1" fmla="*/ 182 h 261"/>
              <a:gd name="T2" fmla="*/ 270 w 308"/>
              <a:gd name="T3" fmla="*/ 175 h 261"/>
              <a:gd name="T4" fmla="*/ 275 w 308"/>
              <a:gd name="T5" fmla="*/ 171 h 261"/>
              <a:gd name="T6" fmla="*/ 276 w 308"/>
              <a:gd name="T7" fmla="*/ 159 h 261"/>
              <a:gd name="T8" fmla="*/ 274 w 308"/>
              <a:gd name="T9" fmla="*/ 154 h 261"/>
              <a:gd name="T10" fmla="*/ 271 w 308"/>
              <a:gd name="T11" fmla="*/ 153 h 261"/>
              <a:gd name="T12" fmla="*/ 270 w 308"/>
              <a:gd name="T13" fmla="*/ 145 h 261"/>
              <a:gd name="T14" fmla="*/ 277 w 308"/>
              <a:gd name="T15" fmla="*/ 137 h 261"/>
              <a:gd name="T16" fmla="*/ 288 w 308"/>
              <a:gd name="T17" fmla="*/ 125 h 261"/>
              <a:gd name="T18" fmla="*/ 291 w 308"/>
              <a:gd name="T19" fmla="*/ 120 h 261"/>
              <a:gd name="T20" fmla="*/ 297 w 308"/>
              <a:gd name="T21" fmla="*/ 111 h 261"/>
              <a:gd name="T22" fmla="*/ 304 w 308"/>
              <a:gd name="T23" fmla="*/ 104 h 261"/>
              <a:gd name="T24" fmla="*/ 308 w 308"/>
              <a:gd name="T25" fmla="*/ 98 h 261"/>
              <a:gd name="T26" fmla="*/ 307 w 308"/>
              <a:gd name="T27" fmla="*/ 90 h 261"/>
              <a:gd name="T28" fmla="*/ 300 w 308"/>
              <a:gd name="T29" fmla="*/ 83 h 261"/>
              <a:gd name="T30" fmla="*/ 297 w 308"/>
              <a:gd name="T31" fmla="*/ 74 h 261"/>
              <a:gd name="T32" fmla="*/ 220 w 308"/>
              <a:gd name="T33" fmla="*/ 56 h 261"/>
              <a:gd name="T34" fmla="*/ 211 w 308"/>
              <a:gd name="T35" fmla="*/ 56 h 261"/>
              <a:gd name="T36" fmla="*/ 178 w 308"/>
              <a:gd name="T37" fmla="*/ 58 h 261"/>
              <a:gd name="T38" fmla="*/ 172 w 308"/>
              <a:gd name="T39" fmla="*/ 57 h 261"/>
              <a:gd name="T40" fmla="*/ 167 w 308"/>
              <a:gd name="T41" fmla="*/ 58 h 261"/>
              <a:gd name="T42" fmla="*/ 164 w 308"/>
              <a:gd name="T43" fmla="*/ 56 h 261"/>
              <a:gd name="T44" fmla="*/ 156 w 308"/>
              <a:gd name="T45" fmla="*/ 55 h 261"/>
              <a:gd name="T46" fmla="*/ 155 w 308"/>
              <a:gd name="T47" fmla="*/ 52 h 261"/>
              <a:gd name="T48" fmla="*/ 143 w 308"/>
              <a:gd name="T49" fmla="*/ 49 h 261"/>
              <a:gd name="T50" fmla="*/ 136 w 308"/>
              <a:gd name="T51" fmla="*/ 46 h 261"/>
              <a:gd name="T52" fmla="*/ 121 w 308"/>
              <a:gd name="T53" fmla="*/ 49 h 261"/>
              <a:gd name="T54" fmla="*/ 103 w 308"/>
              <a:gd name="T55" fmla="*/ 40 h 261"/>
              <a:gd name="T56" fmla="*/ 99 w 308"/>
              <a:gd name="T57" fmla="*/ 12 h 261"/>
              <a:gd name="T58" fmla="*/ 90 w 308"/>
              <a:gd name="T59" fmla="*/ 10 h 261"/>
              <a:gd name="T60" fmla="*/ 80 w 308"/>
              <a:gd name="T61" fmla="*/ 4 h 261"/>
              <a:gd name="T62" fmla="*/ 70 w 308"/>
              <a:gd name="T63" fmla="*/ 0 h 261"/>
              <a:gd name="T64" fmla="*/ 68 w 308"/>
              <a:gd name="T65" fmla="*/ 13 h 261"/>
              <a:gd name="T66" fmla="*/ 64 w 308"/>
              <a:gd name="T67" fmla="*/ 28 h 261"/>
              <a:gd name="T68" fmla="*/ 60 w 308"/>
              <a:gd name="T69" fmla="*/ 38 h 261"/>
              <a:gd name="T70" fmla="*/ 55 w 308"/>
              <a:gd name="T71" fmla="*/ 50 h 261"/>
              <a:gd name="T72" fmla="*/ 47 w 308"/>
              <a:gd name="T73" fmla="*/ 67 h 261"/>
              <a:gd name="T74" fmla="*/ 35 w 308"/>
              <a:gd name="T75" fmla="*/ 98 h 261"/>
              <a:gd name="T76" fmla="*/ 24 w 308"/>
              <a:gd name="T77" fmla="*/ 120 h 261"/>
              <a:gd name="T78" fmla="*/ 18 w 308"/>
              <a:gd name="T79" fmla="*/ 130 h 261"/>
              <a:gd name="T80" fmla="*/ 14 w 308"/>
              <a:gd name="T81" fmla="*/ 136 h 261"/>
              <a:gd name="T82" fmla="*/ 5 w 308"/>
              <a:gd name="T83" fmla="*/ 148 h 261"/>
              <a:gd name="T84" fmla="*/ 5 w 308"/>
              <a:gd name="T85" fmla="*/ 160 h 261"/>
              <a:gd name="T86" fmla="*/ 5 w 308"/>
              <a:gd name="T87" fmla="*/ 164 h 261"/>
              <a:gd name="T88" fmla="*/ 3 w 308"/>
              <a:gd name="T89" fmla="*/ 169 h 261"/>
              <a:gd name="T90" fmla="*/ 1 w 308"/>
              <a:gd name="T91" fmla="*/ 174 h 261"/>
              <a:gd name="T92" fmla="*/ 0 w 308"/>
              <a:gd name="T93" fmla="*/ 187 h 261"/>
              <a:gd name="T94" fmla="*/ 3 w 308"/>
              <a:gd name="T95" fmla="*/ 193 h 261"/>
              <a:gd name="T96" fmla="*/ 239 w 308"/>
              <a:gd name="T97" fmla="*/ 258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8" h="261">
                <a:moveTo>
                  <a:pt x="251" y="261"/>
                </a:moveTo>
                <a:cubicBezTo>
                  <a:pt x="269" y="182"/>
                  <a:pt x="269" y="182"/>
                  <a:pt x="269" y="182"/>
                </a:cubicBezTo>
                <a:cubicBezTo>
                  <a:pt x="269" y="177"/>
                  <a:pt x="269" y="177"/>
                  <a:pt x="269" y="177"/>
                </a:cubicBezTo>
                <a:cubicBezTo>
                  <a:pt x="270" y="175"/>
                  <a:pt x="270" y="175"/>
                  <a:pt x="270" y="175"/>
                </a:cubicBezTo>
                <a:cubicBezTo>
                  <a:pt x="275" y="173"/>
                  <a:pt x="275" y="173"/>
                  <a:pt x="275" y="173"/>
                </a:cubicBezTo>
                <a:cubicBezTo>
                  <a:pt x="275" y="171"/>
                  <a:pt x="275" y="171"/>
                  <a:pt x="275" y="171"/>
                </a:cubicBezTo>
                <a:cubicBezTo>
                  <a:pt x="276" y="167"/>
                  <a:pt x="276" y="167"/>
                  <a:pt x="276" y="167"/>
                </a:cubicBezTo>
                <a:cubicBezTo>
                  <a:pt x="276" y="159"/>
                  <a:pt x="276" y="159"/>
                  <a:pt x="276" y="159"/>
                </a:cubicBezTo>
                <a:cubicBezTo>
                  <a:pt x="277" y="157"/>
                  <a:pt x="277" y="157"/>
                  <a:pt x="277" y="157"/>
                </a:cubicBezTo>
                <a:cubicBezTo>
                  <a:pt x="274" y="154"/>
                  <a:pt x="274" y="154"/>
                  <a:pt x="274" y="154"/>
                </a:cubicBezTo>
                <a:cubicBezTo>
                  <a:pt x="273" y="154"/>
                  <a:pt x="273" y="154"/>
                  <a:pt x="273" y="154"/>
                </a:cubicBezTo>
                <a:cubicBezTo>
                  <a:pt x="271" y="153"/>
                  <a:pt x="271" y="153"/>
                  <a:pt x="271" y="153"/>
                </a:cubicBezTo>
                <a:cubicBezTo>
                  <a:pt x="269" y="150"/>
                  <a:pt x="269" y="150"/>
                  <a:pt x="269" y="150"/>
                </a:cubicBezTo>
                <a:cubicBezTo>
                  <a:pt x="270" y="145"/>
                  <a:pt x="270" y="145"/>
                  <a:pt x="270" y="145"/>
                </a:cubicBezTo>
                <a:cubicBezTo>
                  <a:pt x="271" y="142"/>
                  <a:pt x="271" y="142"/>
                  <a:pt x="271" y="142"/>
                </a:cubicBezTo>
                <a:cubicBezTo>
                  <a:pt x="277" y="137"/>
                  <a:pt x="277" y="137"/>
                  <a:pt x="277" y="137"/>
                </a:cubicBezTo>
                <a:cubicBezTo>
                  <a:pt x="285" y="129"/>
                  <a:pt x="285" y="129"/>
                  <a:pt x="285" y="129"/>
                </a:cubicBezTo>
                <a:cubicBezTo>
                  <a:pt x="288" y="125"/>
                  <a:pt x="288" y="125"/>
                  <a:pt x="288" y="125"/>
                </a:cubicBezTo>
                <a:cubicBezTo>
                  <a:pt x="289" y="121"/>
                  <a:pt x="289" y="121"/>
                  <a:pt x="289" y="121"/>
                </a:cubicBezTo>
                <a:cubicBezTo>
                  <a:pt x="291" y="120"/>
                  <a:pt x="291" y="120"/>
                  <a:pt x="291" y="120"/>
                </a:cubicBezTo>
                <a:cubicBezTo>
                  <a:pt x="293" y="115"/>
                  <a:pt x="293" y="115"/>
                  <a:pt x="293" y="115"/>
                </a:cubicBezTo>
                <a:cubicBezTo>
                  <a:pt x="297" y="111"/>
                  <a:pt x="297" y="111"/>
                  <a:pt x="297" y="111"/>
                </a:cubicBezTo>
                <a:cubicBezTo>
                  <a:pt x="300" y="107"/>
                  <a:pt x="300" y="107"/>
                  <a:pt x="300" y="107"/>
                </a:cubicBezTo>
                <a:cubicBezTo>
                  <a:pt x="304" y="104"/>
                  <a:pt x="304" y="104"/>
                  <a:pt x="304" y="104"/>
                </a:cubicBezTo>
                <a:cubicBezTo>
                  <a:pt x="305" y="99"/>
                  <a:pt x="305" y="99"/>
                  <a:pt x="305" y="99"/>
                </a:cubicBezTo>
                <a:cubicBezTo>
                  <a:pt x="308" y="98"/>
                  <a:pt x="308" y="98"/>
                  <a:pt x="308" y="98"/>
                </a:cubicBezTo>
                <a:cubicBezTo>
                  <a:pt x="308" y="94"/>
                  <a:pt x="308" y="94"/>
                  <a:pt x="308" y="94"/>
                </a:cubicBezTo>
                <a:cubicBezTo>
                  <a:pt x="307" y="90"/>
                  <a:pt x="307" y="90"/>
                  <a:pt x="307" y="90"/>
                </a:cubicBezTo>
                <a:cubicBezTo>
                  <a:pt x="305" y="87"/>
                  <a:pt x="305" y="87"/>
                  <a:pt x="305" y="87"/>
                </a:cubicBezTo>
                <a:cubicBezTo>
                  <a:pt x="300" y="83"/>
                  <a:pt x="300" y="83"/>
                  <a:pt x="300" y="83"/>
                </a:cubicBezTo>
                <a:cubicBezTo>
                  <a:pt x="297" y="78"/>
                  <a:pt x="297" y="78"/>
                  <a:pt x="297" y="78"/>
                </a:cubicBezTo>
                <a:cubicBezTo>
                  <a:pt x="297" y="74"/>
                  <a:pt x="297" y="74"/>
                  <a:pt x="297" y="74"/>
                </a:cubicBezTo>
                <a:cubicBezTo>
                  <a:pt x="231" y="57"/>
                  <a:pt x="231" y="57"/>
                  <a:pt x="231" y="57"/>
                </a:cubicBezTo>
                <a:cubicBezTo>
                  <a:pt x="220" y="56"/>
                  <a:pt x="220" y="56"/>
                  <a:pt x="220" y="56"/>
                </a:cubicBezTo>
                <a:cubicBezTo>
                  <a:pt x="216" y="57"/>
                  <a:pt x="216" y="57"/>
                  <a:pt x="216" y="57"/>
                </a:cubicBezTo>
                <a:cubicBezTo>
                  <a:pt x="211" y="56"/>
                  <a:pt x="211" y="56"/>
                  <a:pt x="211" y="56"/>
                </a:cubicBezTo>
                <a:cubicBezTo>
                  <a:pt x="207" y="57"/>
                  <a:pt x="207" y="57"/>
                  <a:pt x="207" y="57"/>
                </a:cubicBezTo>
                <a:cubicBezTo>
                  <a:pt x="178" y="58"/>
                  <a:pt x="178" y="58"/>
                  <a:pt x="178" y="58"/>
                </a:cubicBezTo>
                <a:cubicBezTo>
                  <a:pt x="175" y="56"/>
                  <a:pt x="175" y="56"/>
                  <a:pt x="175" y="56"/>
                </a:cubicBezTo>
                <a:cubicBezTo>
                  <a:pt x="172" y="57"/>
                  <a:pt x="172" y="57"/>
                  <a:pt x="172" y="57"/>
                </a:cubicBezTo>
                <a:cubicBezTo>
                  <a:pt x="169" y="58"/>
                  <a:pt x="169" y="58"/>
                  <a:pt x="169" y="58"/>
                </a:cubicBezTo>
                <a:cubicBezTo>
                  <a:pt x="167" y="58"/>
                  <a:pt x="167" y="58"/>
                  <a:pt x="167" y="58"/>
                </a:cubicBezTo>
                <a:cubicBezTo>
                  <a:pt x="164" y="57"/>
                  <a:pt x="164" y="57"/>
                  <a:pt x="164" y="57"/>
                </a:cubicBezTo>
                <a:cubicBezTo>
                  <a:pt x="164" y="56"/>
                  <a:pt x="164" y="56"/>
                  <a:pt x="164" y="56"/>
                </a:cubicBezTo>
                <a:cubicBezTo>
                  <a:pt x="159" y="56"/>
                  <a:pt x="159" y="56"/>
                  <a:pt x="159" y="56"/>
                </a:cubicBezTo>
                <a:cubicBezTo>
                  <a:pt x="156" y="55"/>
                  <a:pt x="156" y="55"/>
                  <a:pt x="156" y="55"/>
                </a:cubicBezTo>
                <a:cubicBezTo>
                  <a:pt x="155" y="53"/>
                  <a:pt x="155" y="53"/>
                  <a:pt x="155" y="53"/>
                </a:cubicBezTo>
                <a:cubicBezTo>
                  <a:pt x="155" y="52"/>
                  <a:pt x="155" y="52"/>
                  <a:pt x="155" y="52"/>
                </a:cubicBezTo>
                <a:cubicBezTo>
                  <a:pt x="151" y="51"/>
                  <a:pt x="151" y="51"/>
                  <a:pt x="151" y="51"/>
                </a:cubicBezTo>
                <a:cubicBezTo>
                  <a:pt x="143" y="49"/>
                  <a:pt x="143" y="49"/>
                  <a:pt x="143" y="49"/>
                </a:cubicBezTo>
                <a:cubicBezTo>
                  <a:pt x="138" y="47"/>
                  <a:pt x="138" y="47"/>
                  <a:pt x="138" y="47"/>
                </a:cubicBezTo>
                <a:cubicBezTo>
                  <a:pt x="136" y="46"/>
                  <a:pt x="136" y="46"/>
                  <a:pt x="136" y="46"/>
                </a:cubicBezTo>
                <a:cubicBezTo>
                  <a:pt x="130" y="47"/>
                  <a:pt x="130" y="47"/>
                  <a:pt x="130" y="47"/>
                </a:cubicBezTo>
                <a:cubicBezTo>
                  <a:pt x="121" y="49"/>
                  <a:pt x="121" y="49"/>
                  <a:pt x="121" y="49"/>
                </a:cubicBezTo>
                <a:cubicBezTo>
                  <a:pt x="110" y="46"/>
                  <a:pt x="110" y="46"/>
                  <a:pt x="110" y="46"/>
                </a:cubicBezTo>
                <a:cubicBezTo>
                  <a:pt x="103" y="40"/>
                  <a:pt x="103" y="40"/>
                  <a:pt x="103" y="40"/>
                </a:cubicBezTo>
                <a:cubicBezTo>
                  <a:pt x="103" y="40"/>
                  <a:pt x="106" y="33"/>
                  <a:pt x="105" y="24"/>
                </a:cubicBezTo>
                <a:cubicBezTo>
                  <a:pt x="104" y="14"/>
                  <a:pt x="99" y="12"/>
                  <a:pt x="99" y="12"/>
                </a:cubicBezTo>
                <a:cubicBezTo>
                  <a:pt x="94" y="12"/>
                  <a:pt x="94" y="12"/>
                  <a:pt x="94" y="12"/>
                </a:cubicBezTo>
                <a:cubicBezTo>
                  <a:pt x="90" y="10"/>
                  <a:pt x="90" y="10"/>
                  <a:pt x="90" y="10"/>
                </a:cubicBezTo>
                <a:cubicBezTo>
                  <a:pt x="90" y="10"/>
                  <a:pt x="90" y="4"/>
                  <a:pt x="85" y="4"/>
                </a:cubicBezTo>
                <a:cubicBezTo>
                  <a:pt x="80" y="4"/>
                  <a:pt x="80" y="4"/>
                  <a:pt x="80" y="4"/>
                </a:cubicBezTo>
                <a:cubicBezTo>
                  <a:pt x="74" y="3"/>
                  <a:pt x="74" y="3"/>
                  <a:pt x="74" y="3"/>
                </a:cubicBezTo>
                <a:cubicBezTo>
                  <a:pt x="70" y="0"/>
                  <a:pt x="70" y="0"/>
                  <a:pt x="70" y="0"/>
                </a:cubicBezTo>
                <a:cubicBezTo>
                  <a:pt x="70" y="7"/>
                  <a:pt x="70" y="7"/>
                  <a:pt x="70" y="7"/>
                </a:cubicBezTo>
                <a:cubicBezTo>
                  <a:pt x="68" y="13"/>
                  <a:pt x="68" y="13"/>
                  <a:pt x="68" y="13"/>
                </a:cubicBezTo>
                <a:cubicBezTo>
                  <a:pt x="63" y="22"/>
                  <a:pt x="63" y="22"/>
                  <a:pt x="63" y="22"/>
                </a:cubicBezTo>
                <a:cubicBezTo>
                  <a:pt x="64" y="28"/>
                  <a:pt x="64" y="28"/>
                  <a:pt x="64" y="28"/>
                </a:cubicBezTo>
                <a:cubicBezTo>
                  <a:pt x="63" y="33"/>
                  <a:pt x="63" y="33"/>
                  <a:pt x="63" y="33"/>
                </a:cubicBezTo>
                <a:cubicBezTo>
                  <a:pt x="60" y="38"/>
                  <a:pt x="60" y="38"/>
                  <a:pt x="60" y="38"/>
                </a:cubicBezTo>
                <a:cubicBezTo>
                  <a:pt x="58" y="43"/>
                  <a:pt x="58" y="43"/>
                  <a:pt x="58" y="43"/>
                </a:cubicBezTo>
                <a:cubicBezTo>
                  <a:pt x="55" y="50"/>
                  <a:pt x="55" y="50"/>
                  <a:pt x="55" y="50"/>
                </a:cubicBezTo>
                <a:cubicBezTo>
                  <a:pt x="53" y="55"/>
                  <a:pt x="53" y="55"/>
                  <a:pt x="53" y="55"/>
                </a:cubicBezTo>
                <a:cubicBezTo>
                  <a:pt x="47" y="67"/>
                  <a:pt x="47" y="67"/>
                  <a:pt x="47" y="67"/>
                </a:cubicBezTo>
                <a:cubicBezTo>
                  <a:pt x="40" y="85"/>
                  <a:pt x="40" y="85"/>
                  <a:pt x="40" y="85"/>
                </a:cubicBezTo>
                <a:cubicBezTo>
                  <a:pt x="35" y="98"/>
                  <a:pt x="35" y="98"/>
                  <a:pt x="35" y="98"/>
                </a:cubicBezTo>
                <a:cubicBezTo>
                  <a:pt x="30" y="111"/>
                  <a:pt x="30" y="111"/>
                  <a:pt x="30" y="111"/>
                </a:cubicBezTo>
                <a:cubicBezTo>
                  <a:pt x="24" y="120"/>
                  <a:pt x="24" y="120"/>
                  <a:pt x="24" y="120"/>
                </a:cubicBezTo>
                <a:cubicBezTo>
                  <a:pt x="22" y="124"/>
                  <a:pt x="22" y="124"/>
                  <a:pt x="22" y="124"/>
                </a:cubicBezTo>
                <a:cubicBezTo>
                  <a:pt x="18" y="130"/>
                  <a:pt x="18" y="130"/>
                  <a:pt x="18" y="130"/>
                </a:cubicBezTo>
                <a:cubicBezTo>
                  <a:pt x="15" y="133"/>
                  <a:pt x="15" y="133"/>
                  <a:pt x="15" y="133"/>
                </a:cubicBezTo>
                <a:cubicBezTo>
                  <a:pt x="14" y="136"/>
                  <a:pt x="14" y="136"/>
                  <a:pt x="14" y="136"/>
                </a:cubicBezTo>
                <a:cubicBezTo>
                  <a:pt x="11" y="141"/>
                  <a:pt x="11" y="141"/>
                  <a:pt x="11" y="141"/>
                </a:cubicBezTo>
                <a:cubicBezTo>
                  <a:pt x="5" y="148"/>
                  <a:pt x="5" y="148"/>
                  <a:pt x="5" y="148"/>
                </a:cubicBezTo>
                <a:cubicBezTo>
                  <a:pt x="3" y="152"/>
                  <a:pt x="3" y="152"/>
                  <a:pt x="3" y="152"/>
                </a:cubicBezTo>
                <a:cubicBezTo>
                  <a:pt x="5" y="160"/>
                  <a:pt x="5" y="160"/>
                  <a:pt x="5" y="160"/>
                </a:cubicBezTo>
                <a:cubicBezTo>
                  <a:pt x="5" y="162"/>
                  <a:pt x="5" y="162"/>
                  <a:pt x="5" y="162"/>
                </a:cubicBezTo>
                <a:cubicBezTo>
                  <a:pt x="5" y="164"/>
                  <a:pt x="5" y="164"/>
                  <a:pt x="5" y="164"/>
                </a:cubicBezTo>
                <a:cubicBezTo>
                  <a:pt x="4" y="165"/>
                  <a:pt x="4" y="165"/>
                  <a:pt x="4" y="165"/>
                </a:cubicBezTo>
                <a:cubicBezTo>
                  <a:pt x="3" y="169"/>
                  <a:pt x="3" y="169"/>
                  <a:pt x="3" y="169"/>
                </a:cubicBezTo>
                <a:cubicBezTo>
                  <a:pt x="1" y="170"/>
                  <a:pt x="1" y="170"/>
                  <a:pt x="1" y="170"/>
                </a:cubicBezTo>
                <a:cubicBezTo>
                  <a:pt x="1" y="174"/>
                  <a:pt x="1" y="174"/>
                  <a:pt x="1" y="174"/>
                </a:cubicBezTo>
                <a:cubicBezTo>
                  <a:pt x="0" y="182"/>
                  <a:pt x="0" y="182"/>
                  <a:pt x="0" y="182"/>
                </a:cubicBezTo>
                <a:cubicBezTo>
                  <a:pt x="0" y="187"/>
                  <a:pt x="0" y="187"/>
                  <a:pt x="0" y="187"/>
                </a:cubicBezTo>
                <a:cubicBezTo>
                  <a:pt x="2" y="190"/>
                  <a:pt x="2" y="190"/>
                  <a:pt x="2" y="190"/>
                </a:cubicBezTo>
                <a:cubicBezTo>
                  <a:pt x="3" y="193"/>
                  <a:pt x="3" y="193"/>
                  <a:pt x="3" y="193"/>
                </a:cubicBezTo>
                <a:cubicBezTo>
                  <a:pt x="147" y="234"/>
                  <a:pt x="147" y="234"/>
                  <a:pt x="147" y="234"/>
                </a:cubicBezTo>
                <a:cubicBezTo>
                  <a:pt x="147" y="234"/>
                  <a:pt x="216" y="253"/>
                  <a:pt x="239" y="258"/>
                </a:cubicBezTo>
                <a:cubicBezTo>
                  <a:pt x="242" y="259"/>
                  <a:pt x="246" y="260"/>
                  <a:pt x="251" y="261"/>
                </a:cubicBez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29" name="Freeform 20"/>
          <p:cNvSpPr>
            <a:spLocks/>
          </p:cNvSpPr>
          <p:nvPr/>
        </p:nvSpPr>
        <p:spPr bwMode="auto">
          <a:xfrm>
            <a:off x="14232328" y="4090955"/>
            <a:ext cx="1080877" cy="1770185"/>
          </a:xfrm>
          <a:custGeom>
            <a:avLst/>
            <a:gdLst>
              <a:gd name="T0" fmla="*/ 46 w 228"/>
              <a:gd name="T1" fmla="*/ 143 h 373"/>
              <a:gd name="T2" fmla="*/ 49 w 228"/>
              <a:gd name="T3" fmla="*/ 152 h 373"/>
              <a:gd name="T4" fmla="*/ 56 w 228"/>
              <a:gd name="T5" fmla="*/ 159 h 373"/>
              <a:gd name="T6" fmla="*/ 57 w 228"/>
              <a:gd name="T7" fmla="*/ 167 h 373"/>
              <a:gd name="T8" fmla="*/ 53 w 228"/>
              <a:gd name="T9" fmla="*/ 173 h 373"/>
              <a:gd name="T10" fmla="*/ 46 w 228"/>
              <a:gd name="T11" fmla="*/ 180 h 373"/>
              <a:gd name="T12" fmla="*/ 40 w 228"/>
              <a:gd name="T13" fmla="*/ 189 h 373"/>
              <a:gd name="T14" fmla="*/ 37 w 228"/>
              <a:gd name="T15" fmla="*/ 194 h 373"/>
              <a:gd name="T16" fmla="*/ 26 w 228"/>
              <a:gd name="T17" fmla="*/ 206 h 373"/>
              <a:gd name="T18" fmla="*/ 19 w 228"/>
              <a:gd name="T19" fmla="*/ 214 h 373"/>
              <a:gd name="T20" fmla="*/ 20 w 228"/>
              <a:gd name="T21" fmla="*/ 222 h 373"/>
              <a:gd name="T22" fmla="*/ 23 w 228"/>
              <a:gd name="T23" fmla="*/ 223 h 373"/>
              <a:gd name="T24" fmla="*/ 25 w 228"/>
              <a:gd name="T25" fmla="*/ 228 h 373"/>
              <a:gd name="T26" fmla="*/ 24 w 228"/>
              <a:gd name="T27" fmla="*/ 240 h 373"/>
              <a:gd name="T28" fmla="*/ 19 w 228"/>
              <a:gd name="T29" fmla="*/ 244 h 373"/>
              <a:gd name="T30" fmla="*/ 18 w 228"/>
              <a:gd name="T31" fmla="*/ 251 h 373"/>
              <a:gd name="T32" fmla="*/ 102 w 228"/>
              <a:gd name="T33" fmla="*/ 352 h 373"/>
              <a:gd name="T34" fmla="*/ 228 w 228"/>
              <a:gd name="T35" fmla="*/ 256 h 373"/>
              <a:gd name="T36" fmla="*/ 224 w 228"/>
              <a:gd name="T37" fmla="*/ 252 h 373"/>
              <a:gd name="T38" fmla="*/ 223 w 228"/>
              <a:gd name="T39" fmla="*/ 247 h 373"/>
              <a:gd name="T40" fmla="*/ 218 w 228"/>
              <a:gd name="T41" fmla="*/ 241 h 373"/>
              <a:gd name="T42" fmla="*/ 213 w 228"/>
              <a:gd name="T43" fmla="*/ 246 h 373"/>
              <a:gd name="T44" fmla="*/ 202 w 228"/>
              <a:gd name="T45" fmla="*/ 248 h 373"/>
              <a:gd name="T46" fmla="*/ 189 w 228"/>
              <a:gd name="T47" fmla="*/ 245 h 373"/>
              <a:gd name="T48" fmla="*/ 184 w 228"/>
              <a:gd name="T49" fmla="*/ 247 h 373"/>
              <a:gd name="T50" fmla="*/ 179 w 228"/>
              <a:gd name="T51" fmla="*/ 247 h 373"/>
              <a:gd name="T52" fmla="*/ 171 w 228"/>
              <a:gd name="T53" fmla="*/ 244 h 373"/>
              <a:gd name="T54" fmla="*/ 168 w 228"/>
              <a:gd name="T55" fmla="*/ 247 h 373"/>
              <a:gd name="T56" fmla="*/ 164 w 228"/>
              <a:gd name="T57" fmla="*/ 249 h 373"/>
              <a:gd name="T58" fmla="*/ 162 w 228"/>
              <a:gd name="T59" fmla="*/ 242 h 373"/>
              <a:gd name="T60" fmla="*/ 160 w 228"/>
              <a:gd name="T61" fmla="*/ 232 h 373"/>
              <a:gd name="T62" fmla="*/ 156 w 228"/>
              <a:gd name="T63" fmla="*/ 226 h 373"/>
              <a:gd name="T64" fmla="*/ 149 w 228"/>
              <a:gd name="T65" fmla="*/ 220 h 373"/>
              <a:gd name="T66" fmla="*/ 149 w 228"/>
              <a:gd name="T67" fmla="*/ 213 h 373"/>
              <a:gd name="T68" fmla="*/ 145 w 228"/>
              <a:gd name="T69" fmla="*/ 204 h 373"/>
              <a:gd name="T70" fmla="*/ 145 w 228"/>
              <a:gd name="T71" fmla="*/ 195 h 373"/>
              <a:gd name="T72" fmla="*/ 142 w 228"/>
              <a:gd name="T73" fmla="*/ 183 h 373"/>
              <a:gd name="T74" fmla="*/ 139 w 228"/>
              <a:gd name="T75" fmla="*/ 179 h 373"/>
              <a:gd name="T76" fmla="*/ 133 w 228"/>
              <a:gd name="T77" fmla="*/ 182 h 373"/>
              <a:gd name="T78" fmla="*/ 127 w 228"/>
              <a:gd name="T79" fmla="*/ 186 h 373"/>
              <a:gd name="T80" fmla="*/ 125 w 228"/>
              <a:gd name="T81" fmla="*/ 183 h 373"/>
              <a:gd name="T82" fmla="*/ 119 w 228"/>
              <a:gd name="T83" fmla="*/ 179 h 373"/>
              <a:gd name="T84" fmla="*/ 125 w 228"/>
              <a:gd name="T85" fmla="*/ 168 h 373"/>
              <a:gd name="T86" fmla="*/ 129 w 228"/>
              <a:gd name="T87" fmla="*/ 166 h 373"/>
              <a:gd name="T88" fmla="*/ 128 w 228"/>
              <a:gd name="T89" fmla="*/ 154 h 373"/>
              <a:gd name="T90" fmla="*/ 134 w 228"/>
              <a:gd name="T91" fmla="*/ 141 h 373"/>
              <a:gd name="T92" fmla="*/ 137 w 228"/>
              <a:gd name="T93" fmla="*/ 131 h 373"/>
              <a:gd name="T94" fmla="*/ 128 w 228"/>
              <a:gd name="T95" fmla="*/ 128 h 373"/>
              <a:gd name="T96" fmla="*/ 123 w 228"/>
              <a:gd name="T97" fmla="*/ 118 h 373"/>
              <a:gd name="T98" fmla="*/ 119 w 228"/>
              <a:gd name="T99" fmla="*/ 106 h 373"/>
              <a:gd name="T100" fmla="*/ 109 w 228"/>
              <a:gd name="T101" fmla="*/ 93 h 373"/>
              <a:gd name="T102" fmla="*/ 104 w 228"/>
              <a:gd name="T103" fmla="*/ 82 h 373"/>
              <a:gd name="T104" fmla="*/ 101 w 228"/>
              <a:gd name="T105" fmla="*/ 76 h 373"/>
              <a:gd name="T106" fmla="*/ 101 w 228"/>
              <a:gd name="T107" fmla="*/ 69 h 373"/>
              <a:gd name="T108" fmla="*/ 97 w 228"/>
              <a:gd name="T109" fmla="*/ 62 h 373"/>
              <a:gd name="T110" fmla="*/ 98 w 228"/>
              <a:gd name="T111" fmla="*/ 48 h 373"/>
              <a:gd name="T112" fmla="*/ 104 w 228"/>
              <a:gd name="T113" fmla="*/ 25 h 373"/>
              <a:gd name="T114" fmla="*/ 108 w 228"/>
              <a:gd name="T115" fmla="*/ 8 h 373"/>
              <a:gd name="T116" fmla="*/ 47 w 228"/>
              <a:gd name="T117" fmla="*/ 12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8" h="373">
                <a:moveTo>
                  <a:pt x="48" y="132"/>
                </a:moveTo>
                <a:cubicBezTo>
                  <a:pt x="48" y="138"/>
                  <a:pt x="46" y="143"/>
                  <a:pt x="46" y="143"/>
                </a:cubicBezTo>
                <a:cubicBezTo>
                  <a:pt x="46" y="147"/>
                  <a:pt x="46" y="147"/>
                  <a:pt x="46" y="147"/>
                </a:cubicBezTo>
                <a:cubicBezTo>
                  <a:pt x="49" y="152"/>
                  <a:pt x="49" y="152"/>
                  <a:pt x="49" y="152"/>
                </a:cubicBezTo>
                <a:cubicBezTo>
                  <a:pt x="54" y="156"/>
                  <a:pt x="54" y="156"/>
                  <a:pt x="54" y="156"/>
                </a:cubicBezTo>
                <a:cubicBezTo>
                  <a:pt x="56" y="159"/>
                  <a:pt x="56" y="159"/>
                  <a:pt x="56" y="159"/>
                </a:cubicBezTo>
                <a:cubicBezTo>
                  <a:pt x="57" y="163"/>
                  <a:pt x="57" y="163"/>
                  <a:pt x="57" y="163"/>
                </a:cubicBezTo>
                <a:cubicBezTo>
                  <a:pt x="57" y="167"/>
                  <a:pt x="57" y="167"/>
                  <a:pt x="57" y="167"/>
                </a:cubicBezTo>
                <a:cubicBezTo>
                  <a:pt x="54" y="168"/>
                  <a:pt x="54" y="168"/>
                  <a:pt x="54" y="168"/>
                </a:cubicBezTo>
                <a:cubicBezTo>
                  <a:pt x="53" y="173"/>
                  <a:pt x="53" y="173"/>
                  <a:pt x="53" y="173"/>
                </a:cubicBezTo>
                <a:cubicBezTo>
                  <a:pt x="49" y="176"/>
                  <a:pt x="49" y="176"/>
                  <a:pt x="49" y="176"/>
                </a:cubicBezTo>
                <a:cubicBezTo>
                  <a:pt x="46" y="180"/>
                  <a:pt x="46" y="180"/>
                  <a:pt x="46" y="180"/>
                </a:cubicBezTo>
                <a:cubicBezTo>
                  <a:pt x="42" y="184"/>
                  <a:pt x="42" y="184"/>
                  <a:pt x="42" y="184"/>
                </a:cubicBezTo>
                <a:cubicBezTo>
                  <a:pt x="40" y="189"/>
                  <a:pt x="40" y="189"/>
                  <a:pt x="40" y="189"/>
                </a:cubicBezTo>
                <a:cubicBezTo>
                  <a:pt x="38" y="190"/>
                  <a:pt x="38" y="190"/>
                  <a:pt x="38" y="190"/>
                </a:cubicBezTo>
                <a:cubicBezTo>
                  <a:pt x="37" y="194"/>
                  <a:pt x="37" y="194"/>
                  <a:pt x="37" y="194"/>
                </a:cubicBezTo>
                <a:cubicBezTo>
                  <a:pt x="34" y="198"/>
                  <a:pt x="34" y="198"/>
                  <a:pt x="34" y="198"/>
                </a:cubicBezTo>
                <a:cubicBezTo>
                  <a:pt x="26" y="206"/>
                  <a:pt x="26" y="206"/>
                  <a:pt x="26" y="206"/>
                </a:cubicBezTo>
                <a:cubicBezTo>
                  <a:pt x="20" y="211"/>
                  <a:pt x="20" y="211"/>
                  <a:pt x="20" y="211"/>
                </a:cubicBezTo>
                <a:cubicBezTo>
                  <a:pt x="19" y="214"/>
                  <a:pt x="19" y="214"/>
                  <a:pt x="19" y="214"/>
                </a:cubicBezTo>
                <a:cubicBezTo>
                  <a:pt x="18" y="219"/>
                  <a:pt x="18" y="219"/>
                  <a:pt x="18" y="219"/>
                </a:cubicBezTo>
                <a:cubicBezTo>
                  <a:pt x="20" y="222"/>
                  <a:pt x="20" y="222"/>
                  <a:pt x="20" y="222"/>
                </a:cubicBezTo>
                <a:cubicBezTo>
                  <a:pt x="22" y="223"/>
                  <a:pt x="22" y="223"/>
                  <a:pt x="22" y="223"/>
                </a:cubicBezTo>
                <a:cubicBezTo>
                  <a:pt x="23" y="223"/>
                  <a:pt x="23" y="223"/>
                  <a:pt x="23" y="223"/>
                </a:cubicBezTo>
                <a:cubicBezTo>
                  <a:pt x="26" y="226"/>
                  <a:pt x="26" y="226"/>
                  <a:pt x="26" y="226"/>
                </a:cubicBezTo>
                <a:cubicBezTo>
                  <a:pt x="25" y="228"/>
                  <a:pt x="25" y="228"/>
                  <a:pt x="25" y="228"/>
                </a:cubicBezTo>
                <a:cubicBezTo>
                  <a:pt x="25" y="236"/>
                  <a:pt x="25" y="236"/>
                  <a:pt x="25" y="236"/>
                </a:cubicBezTo>
                <a:cubicBezTo>
                  <a:pt x="24" y="240"/>
                  <a:pt x="24" y="240"/>
                  <a:pt x="24" y="240"/>
                </a:cubicBezTo>
                <a:cubicBezTo>
                  <a:pt x="24" y="242"/>
                  <a:pt x="24" y="242"/>
                  <a:pt x="24" y="242"/>
                </a:cubicBezTo>
                <a:cubicBezTo>
                  <a:pt x="19" y="244"/>
                  <a:pt x="19" y="244"/>
                  <a:pt x="19" y="244"/>
                </a:cubicBezTo>
                <a:cubicBezTo>
                  <a:pt x="18" y="246"/>
                  <a:pt x="18" y="246"/>
                  <a:pt x="18" y="246"/>
                </a:cubicBezTo>
                <a:cubicBezTo>
                  <a:pt x="18" y="251"/>
                  <a:pt x="18" y="251"/>
                  <a:pt x="18" y="251"/>
                </a:cubicBezTo>
                <a:cubicBezTo>
                  <a:pt x="0" y="330"/>
                  <a:pt x="0" y="330"/>
                  <a:pt x="0" y="330"/>
                </a:cubicBezTo>
                <a:cubicBezTo>
                  <a:pt x="35" y="338"/>
                  <a:pt x="102" y="352"/>
                  <a:pt x="102" y="352"/>
                </a:cubicBezTo>
                <a:cubicBezTo>
                  <a:pt x="208" y="373"/>
                  <a:pt x="208" y="373"/>
                  <a:pt x="208" y="373"/>
                </a:cubicBezTo>
                <a:cubicBezTo>
                  <a:pt x="228" y="256"/>
                  <a:pt x="228" y="256"/>
                  <a:pt x="228" y="256"/>
                </a:cubicBezTo>
                <a:cubicBezTo>
                  <a:pt x="226" y="254"/>
                  <a:pt x="226" y="254"/>
                  <a:pt x="226" y="254"/>
                </a:cubicBezTo>
                <a:cubicBezTo>
                  <a:pt x="224" y="252"/>
                  <a:pt x="224" y="252"/>
                  <a:pt x="224" y="252"/>
                </a:cubicBezTo>
                <a:cubicBezTo>
                  <a:pt x="224" y="251"/>
                  <a:pt x="224" y="251"/>
                  <a:pt x="224" y="251"/>
                </a:cubicBezTo>
                <a:cubicBezTo>
                  <a:pt x="223" y="247"/>
                  <a:pt x="223" y="247"/>
                  <a:pt x="223" y="247"/>
                </a:cubicBezTo>
                <a:cubicBezTo>
                  <a:pt x="221" y="244"/>
                  <a:pt x="221" y="244"/>
                  <a:pt x="221" y="244"/>
                </a:cubicBezTo>
                <a:cubicBezTo>
                  <a:pt x="218" y="241"/>
                  <a:pt x="218" y="241"/>
                  <a:pt x="218" y="241"/>
                </a:cubicBezTo>
                <a:cubicBezTo>
                  <a:pt x="214" y="241"/>
                  <a:pt x="214" y="241"/>
                  <a:pt x="214" y="241"/>
                </a:cubicBezTo>
                <a:cubicBezTo>
                  <a:pt x="213" y="246"/>
                  <a:pt x="213" y="246"/>
                  <a:pt x="213" y="246"/>
                </a:cubicBezTo>
                <a:cubicBezTo>
                  <a:pt x="212" y="249"/>
                  <a:pt x="212" y="249"/>
                  <a:pt x="212" y="249"/>
                </a:cubicBezTo>
                <a:cubicBezTo>
                  <a:pt x="202" y="248"/>
                  <a:pt x="202" y="248"/>
                  <a:pt x="202" y="248"/>
                </a:cubicBezTo>
                <a:cubicBezTo>
                  <a:pt x="197" y="246"/>
                  <a:pt x="197" y="246"/>
                  <a:pt x="197" y="246"/>
                </a:cubicBezTo>
                <a:cubicBezTo>
                  <a:pt x="189" y="245"/>
                  <a:pt x="189" y="245"/>
                  <a:pt x="189" y="245"/>
                </a:cubicBezTo>
                <a:cubicBezTo>
                  <a:pt x="185" y="245"/>
                  <a:pt x="185" y="245"/>
                  <a:pt x="185" y="245"/>
                </a:cubicBezTo>
                <a:cubicBezTo>
                  <a:pt x="184" y="247"/>
                  <a:pt x="184" y="247"/>
                  <a:pt x="184" y="247"/>
                </a:cubicBezTo>
                <a:cubicBezTo>
                  <a:pt x="184" y="249"/>
                  <a:pt x="184" y="249"/>
                  <a:pt x="184" y="249"/>
                </a:cubicBezTo>
                <a:cubicBezTo>
                  <a:pt x="179" y="247"/>
                  <a:pt x="179" y="247"/>
                  <a:pt x="179" y="247"/>
                </a:cubicBezTo>
                <a:cubicBezTo>
                  <a:pt x="174" y="244"/>
                  <a:pt x="174" y="244"/>
                  <a:pt x="174" y="244"/>
                </a:cubicBezTo>
                <a:cubicBezTo>
                  <a:pt x="171" y="244"/>
                  <a:pt x="171" y="244"/>
                  <a:pt x="171" y="244"/>
                </a:cubicBezTo>
                <a:cubicBezTo>
                  <a:pt x="169" y="244"/>
                  <a:pt x="169" y="244"/>
                  <a:pt x="169" y="244"/>
                </a:cubicBezTo>
                <a:cubicBezTo>
                  <a:pt x="168" y="247"/>
                  <a:pt x="168" y="247"/>
                  <a:pt x="168" y="247"/>
                </a:cubicBezTo>
                <a:cubicBezTo>
                  <a:pt x="168" y="249"/>
                  <a:pt x="168" y="249"/>
                  <a:pt x="168" y="249"/>
                </a:cubicBezTo>
                <a:cubicBezTo>
                  <a:pt x="164" y="249"/>
                  <a:pt x="164" y="249"/>
                  <a:pt x="164" y="249"/>
                </a:cubicBezTo>
                <a:cubicBezTo>
                  <a:pt x="162" y="245"/>
                  <a:pt x="162" y="245"/>
                  <a:pt x="162" y="245"/>
                </a:cubicBezTo>
                <a:cubicBezTo>
                  <a:pt x="162" y="242"/>
                  <a:pt x="162" y="242"/>
                  <a:pt x="162" y="242"/>
                </a:cubicBezTo>
                <a:cubicBezTo>
                  <a:pt x="162" y="238"/>
                  <a:pt x="162" y="238"/>
                  <a:pt x="162" y="238"/>
                </a:cubicBezTo>
                <a:cubicBezTo>
                  <a:pt x="160" y="232"/>
                  <a:pt x="160" y="232"/>
                  <a:pt x="160" y="232"/>
                </a:cubicBezTo>
                <a:cubicBezTo>
                  <a:pt x="160" y="226"/>
                  <a:pt x="160" y="226"/>
                  <a:pt x="160" y="226"/>
                </a:cubicBezTo>
                <a:cubicBezTo>
                  <a:pt x="156" y="226"/>
                  <a:pt x="156" y="226"/>
                  <a:pt x="156" y="226"/>
                </a:cubicBezTo>
                <a:cubicBezTo>
                  <a:pt x="151" y="223"/>
                  <a:pt x="151" y="223"/>
                  <a:pt x="151" y="223"/>
                </a:cubicBezTo>
                <a:cubicBezTo>
                  <a:pt x="149" y="220"/>
                  <a:pt x="149" y="220"/>
                  <a:pt x="149" y="220"/>
                </a:cubicBezTo>
                <a:cubicBezTo>
                  <a:pt x="149" y="218"/>
                  <a:pt x="149" y="218"/>
                  <a:pt x="149" y="218"/>
                </a:cubicBezTo>
                <a:cubicBezTo>
                  <a:pt x="149" y="213"/>
                  <a:pt x="149" y="213"/>
                  <a:pt x="149" y="213"/>
                </a:cubicBezTo>
                <a:cubicBezTo>
                  <a:pt x="149" y="208"/>
                  <a:pt x="149" y="208"/>
                  <a:pt x="149" y="208"/>
                </a:cubicBezTo>
                <a:cubicBezTo>
                  <a:pt x="145" y="204"/>
                  <a:pt x="145" y="204"/>
                  <a:pt x="145" y="204"/>
                </a:cubicBezTo>
                <a:cubicBezTo>
                  <a:pt x="145" y="201"/>
                  <a:pt x="145" y="201"/>
                  <a:pt x="145" y="201"/>
                </a:cubicBezTo>
                <a:cubicBezTo>
                  <a:pt x="145" y="195"/>
                  <a:pt x="145" y="195"/>
                  <a:pt x="145" y="195"/>
                </a:cubicBezTo>
                <a:cubicBezTo>
                  <a:pt x="144" y="187"/>
                  <a:pt x="144" y="187"/>
                  <a:pt x="144" y="187"/>
                </a:cubicBezTo>
                <a:cubicBezTo>
                  <a:pt x="142" y="183"/>
                  <a:pt x="142" y="183"/>
                  <a:pt x="142" y="183"/>
                </a:cubicBezTo>
                <a:cubicBezTo>
                  <a:pt x="141" y="179"/>
                  <a:pt x="141" y="179"/>
                  <a:pt x="141" y="179"/>
                </a:cubicBezTo>
                <a:cubicBezTo>
                  <a:pt x="139" y="179"/>
                  <a:pt x="139" y="179"/>
                  <a:pt x="139" y="179"/>
                </a:cubicBezTo>
                <a:cubicBezTo>
                  <a:pt x="135" y="182"/>
                  <a:pt x="135" y="182"/>
                  <a:pt x="135" y="182"/>
                </a:cubicBezTo>
                <a:cubicBezTo>
                  <a:pt x="133" y="182"/>
                  <a:pt x="133" y="182"/>
                  <a:pt x="133" y="182"/>
                </a:cubicBezTo>
                <a:cubicBezTo>
                  <a:pt x="130" y="183"/>
                  <a:pt x="130" y="183"/>
                  <a:pt x="130" y="183"/>
                </a:cubicBezTo>
                <a:cubicBezTo>
                  <a:pt x="127" y="186"/>
                  <a:pt x="127" y="186"/>
                  <a:pt x="127" y="186"/>
                </a:cubicBezTo>
                <a:cubicBezTo>
                  <a:pt x="125" y="186"/>
                  <a:pt x="125" y="186"/>
                  <a:pt x="125" y="186"/>
                </a:cubicBezTo>
                <a:cubicBezTo>
                  <a:pt x="125" y="183"/>
                  <a:pt x="125" y="183"/>
                  <a:pt x="125" y="183"/>
                </a:cubicBezTo>
                <a:cubicBezTo>
                  <a:pt x="121" y="181"/>
                  <a:pt x="121" y="181"/>
                  <a:pt x="121" y="181"/>
                </a:cubicBezTo>
                <a:cubicBezTo>
                  <a:pt x="119" y="179"/>
                  <a:pt x="119" y="179"/>
                  <a:pt x="119" y="179"/>
                </a:cubicBezTo>
                <a:cubicBezTo>
                  <a:pt x="122" y="172"/>
                  <a:pt x="122" y="172"/>
                  <a:pt x="122" y="172"/>
                </a:cubicBezTo>
                <a:cubicBezTo>
                  <a:pt x="125" y="168"/>
                  <a:pt x="125" y="168"/>
                  <a:pt x="125" y="168"/>
                </a:cubicBezTo>
                <a:cubicBezTo>
                  <a:pt x="128" y="168"/>
                  <a:pt x="128" y="168"/>
                  <a:pt x="128" y="168"/>
                </a:cubicBezTo>
                <a:cubicBezTo>
                  <a:pt x="129" y="166"/>
                  <a:pt x="129" y="166"/>
                  <a:pt x="129" y="166"/>
                </a:cubicBezTo>
                <a:cubicBezTo>
                  <a:pt x="127" y="160"/>
                  <a:pt x="127" y="160"/>
                  <a:pt x="127" y="160"/>
                </a:cubicBezTo>
                <a:cubicBezTo>
                  <a:pt x="128" y="154"/>
                  <a:pt x="128" y="154"/>
                  <a:pt x="128" y="154"/>
                </a:cubicBezTo>
                <a:cubicBezTo>
                  <a:pt x="131" y="147"/>
                  <a:pt x="131" y="147"/>
                  <a:pt x="131" y="147"/>
                </a:cubicBezTo>
                <a:cubicBezTo>
                  <a:pt x="134" y="141"/>
                  <a:pt x="134" y="141"/>
                  <a:pt x="134" y="141"/>
                </a:cubicBezTo>
                <a:cubicBezTo>
                  <a:pt x="137" y="135"/>
                  <a:pt x="137" y="135"/>
                  <a:pt x="137" y="135"/>
                </a:cubicBezTo>
                <a:cubicBezTo>
                  <a:pt x="137" y="131"/>
                  <a:pt x="137" y="131"/>
                  <a:pt x="137" y="131"/>
                </a:cubicBezTo>
                <a:cubicBezTo>
                  <a:pt x="128" y="129"/>
                  <a:pt x="128" y="129"/>
                  <a:pt x="128" y="129"/>
                </a:cubicBezTo>
                <a:cubicBezTo>
                  <a:pt x="128" y="128"/>
                  <a:pt x="128" y="128"/>
                  <a:pt x="128" y="128"/>
                </a:cubicBezTo>
                <a:cubicBezTo>
                  <a:pt x="125" y="124"/>
                  <a:pt x="125" y="124"/>
                  <a:pt x="125" y="124"/>
                </a:cubicBezTo>
                <a:cubicBezTo>
                  <a:pt x="123" y="118"/>
                  <a:pt x="123" y="118"/>
                  <a:pt x="123" y="118"/>
                </a:cubicBezTo>
                <a:cubicBezTo>
                  <a:pt x="122" y="111"/>
                  <a:pt x="122" y="111"/>
                  <a:pt x="122" y="111"/>
                </a:cubicBezTo>
                <a:cubicBezTo>
                  <a:pt x="119" y="106"/>
                  <a:pt x="119" y="106"/>
                  <a:pt x="119" y="106"/>
                </a:cubicBezTo>
                <a:cubicBezTo>
                  <a:pt x="114" y="101"/>
                  <a:pt x="114" y="101"/>
                  <a:pt x="114" y="101"/>
                </a:cubicBezTo>
                <a:cubicBezTo>
                  <a:pt x="109" y="93"/>
                  <a:pt x="109" y="93"/>
                  <a:pt x="109" y="93"/>
                </a:cubicBezTo>
                <a:cubicBezTo>
                  <a:pt x="108" y="88"/>
                  <a:pt x="108" y="88"/>
                  <a:pt x="108" y="88"/>
                </a:cubicBezTo>
                <a:cubicBezTo>
                  <a:pt x="104" y="82"/>
                  <a:pt x="104" y="82"/>
                  <a:pt x="104" y="82"/>
                </a:cubicBezTo>
                <a:cubicBezTo>
                  <a:pt x="104" y="79"/>
                  <a:pt x="104" y="79"/>
                  <a:pt x="104" y="79"/>
                </a:cubicBezTo>
                <a:cubicBezTo>
                  <a:pt x="101" y="76"/>
                  <a:pt x="101" y="76"/>
                  <a:pt x="101" y="76"/>
                </a:cubicBezTo>
                <a:cubicBezTo>
                  <a:pt x="101" y="72"/>
                  <a:pt x="101" y="72"/>
                  <a:pt x="101" y="72"/>
                </a:cubicBezTo>
                <a:cubicBezTo>
                  <a:pt x="101" y="69"/>
                  <a:pt x="101" y="69"/>
                  <a:pt x="101" y="69"/>
                </a:cubicBezTo>
                <a:cubicBezTo>
                  <a:pt x="99" y="64"/>
                  <a:pt x="99" y="64"/>
                  <a:pt x="99" y="64"/>
                </a:cubicBezTo>
                <a:cubicBezTo>
                  <a:pt x="97" y="62"/>
                  <a:pt x="97" y="62"/>
                  <a:pt x="97" y="62"/>
                </a:cubicBezTo>
                <a:cubicBezTo>
                  <a:pt x="97" y="59"/>
                  <a:pt x="97" y="59"/>
                  <a:pt x="97" y="59"/>
                </a:cubicBezTo>
                <a:cubicBezTo>
                  <a:pt x="98" y="48"/>
                  <a:pt x="98" y="48"/>
                  <a:pt x="98" y="48"/>
                </a:cubicBezTo>
                <a:cubicBezTo>
                  <a:pt x="101" y="36"/>
                  <a:pt x="101" y="36"/>
                  <a:pt x="101" y="36"/>
                </a:cubicBezTo>
                <a:cubicBezTo>
                  <a:pt x="104" y="25"/>
                  <a:pt x="104" y="25"/>
                  <a:pt x="104" y="25"/>
                </a:cubicBezTo>
                <a:cubicBezTo>
                  <a:pt x="106" y="18"/>
                  <a:pt x="106" y="18"/>
                  <a:pt x="106" y="18"/>
                </a:cubicBezTo>
                <a:cubicBezTo>
                  <a:pt x="108" y="8"/>
                  <a:pt x="108" y="8"/>
                  <a:pt x="108" y="8"/>
                </a:cubicBezTo>
                <a:cubicBezTo>
                  <a:pt x="76" y="0"/>
                  <a:pt x="76" y="0"/>
                  <a:pt x="76" y="0"/>
                </a:cubicBezTo>
                <a:cubicBezTo>
                  <a:pt x="76" y="0"/>
                  <a:pt x="52" y="114"/>
                  <a:pt x="47" y="120"/>
                </a:cubicBezTo>
                <a:cubicBezTo>
                  <a:pt x="43" y="127"/>
                  <a:pt x="48" y="125"/>
                  <a:pt x="48" y="132"/>
                </a:cubicBez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0" name="Freeform 21"/>
          <p:cNvSpPr>
            <a:spLocks/>
          </p:cNvSpPr>
          <p:nvPr/>
        </p:nvSpPr>
        <p:spPr bwMode="auto">
          <a:xfrm>
            <a:off x="14691564" y="4130167"/>
            <a:ext cx="1853733" cy="1198799"/>
          </a:xfrm>
          <a:custGeom>
            <a:avLst/>
            <a:gdLst>
              <a:gd name="T0" fmla="*/ 184 w 391"/>
              <a:gd name="T1" fmla="*/ 33 h 252"/>
              <a:gd name="T2" fmla="*/ 9 w 391"/>
              <a:gd name="T3" fmla="*/ 10 h 252"/>
              <a:gd name="T4" fmla="*/ 4 w 391"/>
              <a:gd name="T5" fmla="*/ 28 h 252"/>
              <a:gd name="T6" fmla="*/ 0 w 391"/>
              <a:gd name="T7" fmla="*/ 51 h 252"/>
              <a:gd name="T8" fmla="*/ 2 w 391"/>
              <a:gd name="T9" fmla="*/ 56 h 252"/>
              <a:gd name="T10" fmla="*/ 4 w 391"/>
              <a:gd name="T11" fmla="*/ 64 h 252"/>
              <a:gd name="T12" fmla="*/ 7 w 391"/>
              <a:gd name="T13" fmla="*/ 71 h 252"/>
              <a:gd name="T14" fmla="*/ 11 w 391"/>
              <a:gd name="T15" fmla="*/ 80 h 252"/>
              <a:gd name="T16" fmla="*/ 17 w 391"/>
              <a:gd name="T17" fmla="*/ 93 h 252"/>
              <a:gd name="T18" fmla="*/ 25 w 391"/>
              <a:gd name="T19" fmla="*/ 103 h 252"/>
              <a:gd name="T20" fmla="*/ 28 w 391"/>
              <a:gd name="T21" fmla="*/ 116 h 252"/>
              <a:gd name="T22" fmla="*/ 31 w 391"/>
              <a:gd name="T23" fmla="*/ 121 h 252"/>
              <a:gd name="T24" fmla="*/ 40 w 391"/>
              <a:gd name="T25" fmla="*/ 127 h 252"/>
              <a:gd name="T26" fmla="*/ 34 w 391"/>
              <a:gd name="T27" fmla="*/ 139 h 252"/>
              <a:gd name="T28" fmla="*/ 30 w 391"/>
              <a:gd name="T29" fmla="*/ 152 h 252"/>
              <a:gd name="T30" fmla="*/ 31 w 391"/>
              <a:gd name="T31" fmla="*/ 160 h 252"/>
              <a:gd name="T32" fmla="*/ 25 w 391"/>
              <a:gd name="T33" fmla="*/ 164 h 252"/>
              <a:gd name="T34" fmla="*/ 24 w 391"/>
              <a:gd name="T35" fmla="*/ 173 h 252"/>
              <a:gd name="T36" fmla="*/ 28 w 391"/>
              <a:gd name="T37" fmla="*/ 178 h 252"/>
              <a:gd name="T38" fmla="*/ 33 w 391"/>
              <a:gd name="T39" fmla="*/ 175 h 252"/>
              <a:gd name="T40" fmla="*/ 38 w 391"/>
              <a:gd name="T41" fmla="*/ 174 h 252"/>
              <a:gd name="T42" fmla="*/ 44 w 391"/>
              <a:gd name="T43" fmla="*/ 171 h 252"/>
              <a:gd name="T44" fmla="*/ 47 w 391"/>
              <a:gd name="T45" fmla="*/ 179 h 252"/>
              <a:gd name="T46" fmla="*/ 48 w 391"/>
              <a:gd name="T47" fmla="*/ 193 h 252"/>
              <a:gd name="T48" fmla="*/ 52 w 391"/>
              <a:gd name="T49" fmla="*/ 200 h 252"/>
              <a:gd name="T50" fmla="*/ 52 w 391"/>
              <a:gd name="T51" fmla="*/ 210 h 252"/>
              <a:gd name="T52" fmla="*/ 54 w 391"/>
              <a:gd name="T53" fmla="*/ 215 h 252"/>
              <a:gd name="T54" fmla="*/ 63 w 391"/>
              <a:gd name="T55" fmla="*/ 218 h 252"/>
              <a:gd name="T56" fmla="*/ 65 w 391"/>
              <a:gd name="T57" fmla="*/ 230 h 252"/>
              <a:gd name="T58" fmla="*/ 65 w 391"/>
              <a:gd name="T59" fmla="*/ 237 h 252"/>
              <a:gd name="T60" fmla="*/ 71 w 391"/>
              <a:gd name="T61" fmla="*/ 241 h 252"/>
              <a:gd name="T62" fmla="*/ 72 w 391"/>
              <a:gd name="T63" fmla="*/ 236 h 252"/>
              <a:gd name="T64" fmla="*/ 77 w 391"/>
              <a:gd name="T65" fmla="*/ 236 h 252"/>
              <a:gd name="T66" fmla="*/ 87 w 391"/>
              <a:gd name="T67" fmla="*/ 241 h 252"/>
              <a:gd name="T68" fmla="*/ 88 w 391"/>
              <a:gd name="T69" fmla="*/ 237 h 252"/>
              <a:gd name="T70" fmla="*/ 100 w 391"/>
              <a:gd name="T71" fmla="*/ 238 h 252"/>
              <a:gd name="T72" fmla="*/ 115 w 391"/>
              <a:gd name="T73" fmla="*/ 241 h 252"/>
              <a:gd name="T74" fmla="*/ 117 w 391"/>
              <a:gd name="T75" fmla="*/ 233 h 252"/>
              <a:gd name="T76" fmla="*/ 124 w 391"/>
              <a:gd name="T77" fmla="*/ 236 h 252"/>
              <a:gd name="T78" fmla="*/ 127 w 391"/>
              <a:gd name="T79" fmla="*/ 243 h 252"/>
              <a:gd name="T80" fmla="*/ 129 w 391"/>
              <a:gd name="T81" fmla="*/ 246 h 252"/>
              <a:gd name="T82" fmla="*/ 136 w 391"/>
              <a:gd name="T83" fmla="*/ 221 h 252"/>
              <a:gd name="T84" fmla="*/ 373 w 391"/>
              <a:gd name="T85" fmla="*/ 252 h 252"/>
              <a:gd name="T86" fmla="*/ 391 w 391"/>
              <a:gd name="T87" fmla="*/ 6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1" h="252">
                <a:moveTo>
                  <a:pt x="391" y="60"/>
                </a:moveTo>
                <a:cubicBezTo>
                  <a:pt x="391" y="60"/>
                  <a:pt x="243" y="42"/>
                  <a:pt x="184" y="33"/>
                </a:cubicBezTo>
                <a:cubicBezTo>
                  <a:pt x="112" y="22"/>
                  <a:pt x="11" y="0"/>
                  <a:pt x="11" y="0"/>
                </a:cubicBezTo>
                <a:cubicBezTo>
                  <a:pt x="9" y="10"/>
                  <a:pt x="9" y="10"/>
                  <a:pt x="9" y="10"/>
                </a:cubicBezTo>
                <a:cubicBezTo>
                  <a:pt x="7" y="17"/>
                  <a:pt x="7" y="17"/>
                  <a:pt x="7" y="17"/>
                </a:cubicBezTo>
                <a:cubicBezTo>
                  <a:pt x="4" y="28"/>
                  <a:pt x="4" y="28"/>
                  <a:pt x="4" y="28"/>
                </a:cubicBezTo>
                <a:cubicBezTo>
                  <a:pt x="1" y="40"/>
                  <a:pt x="1" y="40"/>
                  <a:pt x="1" y="40"/>
                </a:cubicBezTo>
                <a:cubicBezTo>
                  <a:pt x="0" y="51"/>
                  <a:pt x="0" y="51"/>
                  <a:pt x="0" y="51"/>
                </a:cubicBezTo>
                <a:cubicBezTo>
                  <a:pt x="0" y="54"/>
                  <a:pt x="0" y="54"/>
                  <a:pt x="0" y="54"/>
                </a:cubicBezTo>
                <a:cubicBezTo>
                  <a:pt x="2" y="56"/>
                  <a:pt x="2" y="56"/>
                  <a:pt x="2" y="56"/>
                </a:cubicBezTo>
                <a:cubicBezTo>
                  <a:pt x="4" y="61"/>
                  <a:pt x="4" y="61"/>
                  <a:pt x="4" y="61"/>
                </a:cubicBezTo>
                <a:cubicBezTo>
                  <a:pt x="4" y="64"/>
                  <a:pt x="4" y="64"/>
                  <a:pt x="4" y="64"/>
                </a:cubicBezTo>
                <a:cubicBezTo>
                  <a:pt x="4" y="68"/>
                  <a:pt x="4" y="68"/>
                  <a:pt x="4" y="68"/>
                </a:cubicBezTo>
                <a:cubicBezTo>
                  <a:pt x="7" y="71"/>
                  <a:pt x="7" y="71"/>
                  <a:pt x="7" y="71"/>
                </a:cubicBezTo>
                <a:cubicBezTo>
                  <a:pt x="7" y="74"/>
                  <a:pt x="7" y="74"/>
                  <a:pt x="7" y="74"/>
                </a:cubicBezTo>
                <a:cubicBezTo>
                  <a:pt x="11" y="80"/>
                  <a:pt x="11" y="80"/>
                  <a:pt x="11" y="80"/>
                </a:cubicBezTo>
                <a:cubicBezTo>
                  <a:pt x="12" y="85"/>
                  <a:pt x="12" y="85"/>
                  <a:pt x="12" y="85"/>
                </a:cubicBezTo>
                <a:cubicBezTo>
                  <a:pt x="17" y="93"/>
                  <a:pt x="17" y="93"/>
                  <a:pt x="17" y="93"/>
                </a:cubicBezTo>
                <a:cubicBezTo>
                  <a:pt x="22" y="98"/>
                  <a:pt x="22" y="98"/>
                  <a:pt x="22" y="98"/>
                </a:cubicBezTo>
                <a:cubicBezTo>
                  <a:pt x="25" y="103"/>
                  <a:pt x="25" y="103"/>
                  <a:pt x="25" y="103"/>
                </a:cubicBezTo>
                <a:cubicBezTo>
                  <a:pt x="26" y="110"/>
                  <a:pt x="26" y="110"/>
                  <a:pt x="26" y="110"/>
                </a:cubicBezTo>
                <a:cubicBezTo>
                  <a:pt x="28" y="116"/>
                  <a:pt x="28" y="116"/>
                  <a:pt x="28" y="116"/>
                </a:cubicBezTo>
                <a:cubicBezTo>
                  <a:pt x="31" y="120"/>
                  <a:pt x="31" y="120"/>
                  <a:pt x="31" y="120"/>
                </a:cubicBezTo>
                <a:cubicBezTo>
                  <a:pt x="31" y="121"/>
                  <a:pt x="31" y="121"/>
                  <a:pt x="31" y="121"/>
                </a:cubicBezTo>
                <a:cubicBezTo>
                  <a:pt x="40" y="123"/>
                  <a:pt x="40" y="123"/>
                  <a:pt x="40" y="123"/>
                </a:cubicBezTo>
                <a:cubicBezTo>
                  <a:pt x="40" y="127"/>
                  <a:pt x="40" y="127"/>
                  <a:pt x="40" y="127"/>
                </a:cubicBezTo>
                <a:cubicBezTo>
                  <a:pt x="37" y="133"/>
                  <a:pt x="37" y="133"/>
                  <a:pt x="37" y="133"/>
                </a:cubicBezTo>
                <a:cubicBezTo>
                  <a:pt x="34" y="139"/>
                  <a:pt x="34" y="139"/>
                  <a:pt x="34" y="139"/>
                </a:cubicBezTo>
                <a:cubicBezTo>
                  <a:pt x="31" y="146"/>
                  <a:pt x="31" y="146"/>
                  <a:pt x="31" y="146"/>
                </a:cubicBezTo>
                <a:cubicBezTo>
                  <a:pt x="30" y="152"/>
                  <a:pt x="30" y="152"/>
                  <a:pt x="30" y="152"/>
                </a:cubicBezTo>
                <a:cubicBezTo>
                  <a:pt x="32" y="158"/>
                  <a:pt x="32" y="158"/>
                  <a:pt x="32" y="158"/>
                </a:cubicBezTo>
                <a:cubicBezTo>
                  <a:pt x="31" y="160"/>
                  <a:pt x="31" y="160"/>
                  <a:pt x="31" y="160"/>
                </a:cubicBezTo>
                <a:cubicBezTo>
                  <a:pt x="28" y="160"/>
                  <a:pt x="28" y="160"/>
                  <a:pt x="28" y="160"/>
                </a:cubicBezTo>
                <a:cubicBezTo>
                  <a:pt x="25" y="164"/>
                  <a:pt x="25" y="164"/>
                  <a:pt x="25" y="164"/>
                </a:cubicBezTo>
                <a:cubicBezTo>
                  <a:pt x="22" y="171"/>
                  <a:pt x="22" y="171"/>
                  <a:pt x="22" y="171"/>
                </a:cubicBezTo>
                <a:cubicBezTo>
                  <a:pt x="24" y="173"/>
                  <a:pt x="24" y="173"/>
                  <a:pt x="24" y="173"/>
                </a:cubicBezTo>
                <a:cubicBezTo>
                  <a:pt x="28" y="175"/>
                  <a:pt x="28" y="175"/>
                  <a:pt x="28" y="175"/>
                </a:cubicBezTo>
                <a:cubicBezTo>
                  <a:pt x="28" y="178"/>
                  <a:pt x="28" y="178"/>
                  <a:pt x="28" y="178"/>
                </a:cubicBezTo>
                <a:cubicBezTo>
                  <a:pt x="30" y="178"/>
                  <a:pt x="30" y="178"/>
                  <a:pt x="30" y="178"/>
                </a:cubicBezTo>
                <a:cubicBezTo>
                  <a:pt x="33" y="175"/>
                  <a:pt x="33" y="175"/>
                  <a:pt x="33" y="175"/>
                </a:cubicBezTo>
                <a:cubicBezTo>
                  <a:pt x="36" y="174"/>
                  <a:pt x="36" y="174"/>
                  <a:pt x="36" y="174"/>
                </a:cubicBezTo>
                <a:cubicBezTo>
                  <a:pt x="38" y="174"/>
                  <a:pt x="38" y="174"/>
                  <a:pt x="38" y="174"/>
                </a:cubicBezTo>
                <a:cubicBezTo>
                  <a:pt x="42" y="171"/>
                  <a:pt x="42" y="171"/>
                  <a:pt x="42" y="171"/>
                </a:cubicBezTo>
                <a:cubicBezTo>
                  <a:pt x="44" y="171"/>
                  <a:pt x="44" y="171"/>
                  <a:pt x="44" y="171"/>
                </a:cubicBezTo>
                <a:cubicBezTo>
                  <a:pt x="45" y="175"/>
                  <a:pt x="45" y="175"/>
                  <a:pt x="45" y="175"/>
                </a:cubicBezTo>
                <a:cubicBezTo>
                  <a:pt x="47" y="179"/>
                  <a:pt x="47" y="179"/>
                  <a:pt x="47" y="179"/>
                </a:cubicBezTo>
                <a:cubicBezTo>
                  <a:pt x="48" y="187"/>
                  <a:pt x="48" y="187"/>
                  <a:pt x="48" y="187"/>
                </a:cubicBezTo>
                <a:cubicBezTo>
                  <a:pt x="48" y="193"/>
                  <a:pt x="48" y="193"/>
                  <a:pt x="48" y="193"/>
                </a:cubicBezTo>
                <a:cubicBezTo>
                  <a:pt x="48" y="196"/>
                  <a:pt x="48" y="196"/>
                  <a:pt x="48" y="196"/>
                </a:cubicBezTo>
                <a:cubicBezTo>
                  <a:pt x="52" y="200"/>
                  <a:pt x="52" y="200"/>
                  <a:pt x="52" y="200"/>
                </a:cubicBezTo>
                <a:cubicBezTo>
                  <a:pt x="52" y="205"/>
                  <a:pt x="52" y="205"/>
                  <a:pt x="52" y="205"/>
                </a:cubicBezTo>
                <a:cubicBezTo>
                  <a:pt x="52" y="210"/>
                  <a:pt x="52" y="210"/>
                  <a:pt x="52" y="210"/>
                </a:cubicBezTo>
                <a:cubicBezTo>
                  <a:pt x="52" y="212"/>
                  <a:pt x="52" y="212"/>
                  <a:pt x="52" y="212"/>
                </a:cubicBezTo>
                <a:cubicBezTo>
                  <a:pt x="54" y="215"/>
                  <a:pt x="54" y="215"/>
                  <a:pt x="54" y="215"/>
                </a:cubicBezTo>
                <a:cubicBezTo>
                  <a:pt x="59" y="218"/>
                  <a:pt x="59" y="218"/>
                  <a:pt x="59" y="218"/>
                </a:cubicBezTo>
                <a:cubicBezTo>
                  <a:pt x="63" y="218"/>
                  <a:pt x="63" y="218"/>
                  <a:pt x="63" y="218"/>
                </a:cubicBezTo>
                <a:cubicBezTo>
                  <a:pt x="63" y="224"/>
                  <a:pt x="63" y="224"/>
                  <a:pt x="63" y="224"/>
                </a:cubicBezTo>
                <a:cubicBezTo>
                  <a:pt x="65" y="230"/>
                  <a:pt x="65" y="230"/>
                  <a:pt x="65" y="230"/>
                </a:cubicBezTo>
                <a:cubicBezTo>
                  <a:pt x="65" y="234"/>
                  <a:pt x="65" y="234"/>
                  <a:pt x="65" y="234"/>
                </a:cubicBezTo>
                <a:cubicBezTo>
                  <a:pt x="65" y="237"/>
                  <a:pt x="65" y="237"/>
                  <a:pt x="65" y="237"/>
                </a:cubicBezTo>
                <a:cubicBezTo>
                  <a:pt x="67" y="241"/>
                  <a:pt x="67" y="241"/>
                  <a:pt x="67" y="241"/>
                </a:cubicBezTo>
                <a:cubicBezTo>
                  <a:pt x="71" y="241"/>
                  <a:pt x="71" y="241"/>
                  <a:pt x="71" y="241"/>
                </a:cubicBezTo>
                <a:cubicBezTo>
                  <a:pt x="71" y="239"/>
                  <a:pt x="71" y="239"/>
                  <a:pt x="71" y="239"/>
                </a:cubicBezTo>
                <a:cubicBezTo>
                  <a:pt x="72" y="236"/>
                  <a:pt x="72" y="236"/>
                  <a:pt x="72" y="236"/>
                </a:cubicBezTo>
                <a:cubicBezTo>
                  <a:pt x="74" y="236"/>
                  <a:pt x="74" y="236"/>
                  <a:pt x="74" y="236"/>
                </a:cubicBezTo>
                <a:cubicBezTo>
                  <a:pt x="77" y="236"/>
                  <a:pt x="77" y="236"/>
                  <a:pt x="77" y="236"/>
                </a:cubicBezTo>
                <a:cubicBezTo>
                  <a:pt x="82" y="239"/>
                  <a:pt x="82" y="239"/>
                  <a:pt x="82" y="239"/>
                </a:cubicBezTo>
                <a:cubicBezTo>
                  <a:pt x="87" y="241"/>
                  <a:pt x="87" y="241"/>
                  <a:pt x="87" y="241"/>
                </a:cubicBezTo>
                <a:cubicBezTo>
                  <a:pt x="87" y="239"/>
                  <a:pt x="87" y="239"/>
                  <a:pt x="87" y="239"/>
                </a:cubicBezTo>
                <a:cubicBezTo>
                  <a:pt x="88" y="237"/>
                  <a:pt x="88" y="237"/>
                  <a:pt x="88" y="237"/>
                </a:cubicBezTo>
                <a:cubicBezTo>
                  <a:pt x="92" y="237"/>
                  <a:pt x="92" y="237"/>
                  <a:pt x="92" y="237"/>
                </a:cubicBezTo>
                <a:cubicBezTo>
                  <a:pt x="100" y="238"/>
                  <a:pt x="100" y="238"/>
                  <a:pt x="100" y="238"/>
                </a:cubicBezTo>
                <a:cubicBezTo>
                  <a:pt x="105" y="240"/>
                  <a:pt x="105" y="240"/>
                  <a:pt x="105" y="240"/>
                </a:cubicBezTo>
                <a:cubicBezTo>
                  <a:pt x="115" y="241"/>
                  <a:pt x="115" y="241"/>
                  <a:pt x="115" y="241"/>
                </a:cubicBezTo>
                <a:cubicBezTo>
                  <a:pt x="116" y="238"/>
                  <a:pt x="116" y="238"/>
                  <a:pt x="116" y="238"/>
                </a:cubicBezTo>
                <a:cubicBezTo>
                  <a:pt x="117" y="233"/>
                  <a:pt x="117" y="233"/>
                  <a:pt x="117" y="233"/>
                </a:cubicBezTo>
                <a:cubicBezTo>
                  <a:pt x="121" y="233"/>
                  <a:pt x="121" y="233"/>
                  <a:pt x="121" y="233"/>
                </a:cubicBezTo>
                <a:cubicBezTo>
                  <a:pt x="124" y="236"/>
                  <a:pt x="124" y="236"/>
                  <a:pt x="124" y="236"/>
                </a:cubicBezTo>
                <a:cubicBezTo>
                  <a:pt x="126" y="239"/>
                  <a:pt x="126" y="239"/>
                  <a:pt x="126" y="239"/>
                </a:cubicBezTo>
                <a:cubicBezTo>
                  <a:pt x="127" y="243"/>
                  <a:pt x="127" y="243"/>
                  <a:pt x="127" y="243"/>
                </a:cubicBezTo>
                <a:cubicBezTo>
                  <a:pt x="127" y="244"/>
                  <a:pt x="127" y="244"/>
                  <a:pt x="127" y="244"/>
                </a:cubicBezTo>
                <a:cubicBezTo>
                  <a:pt x="129" y="246"/>
                  <a:pt x="129" y="246"/>
                  <a:pt x="129" y="246"/>
                </a:cubicBezTo>
                <a:cubicBezTo>
                  <a:pt x="131" y="248"/>
                  <a:pt x="131" y="248"/>
                  <a:pt x="131" y="248"/>
                </a:cubicBezTo>
                <a:cubicBezTo>
                  <a:pt x="136" y="221"/>
                  <a:pt x="136" y="221"/>
                  <a:pt x="136" y="221"/>
                </a:cubicBezTo>
                <a:cubicBezTo>
                  <a:pt x="372" y="252"/>
                  <a:pt x="372" y="252"/>
                  <a:pt x="372" y="252"/>
                </a:cubicBezTo>
                <a:cubicBezTo>
                  <a:pt x="373" y="252"/>
                  <a:pt x="373" y="252"/>
                  <a:pt x="373" y="252"/>
                </a:cubicBezTo>
                <a:cubicBezTo>
                  <a:pt x="377" y="207"/>
                  <a:pt x="377" y="207"/>
                  <a:pt x="377" y="207"/>
                </a:cubicBezTo>
                <a:lnTo>
                  <a:pt x="391" y="6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1" name="Freeform 22"/>
          <p:cNvSpPr>
            <a:spLocks/>
          </p:cNvSpPr>
          <p:nvPr/>
        </p:nvSpPr>
        <p:spPr bwMode="auto">
          <a:xfrm>
            <a:off x="21736873" y="4275817"/>
            <a:ext cx="655248" cy="1047548"/>
          </a:xfrm>
          <a:custGeom>
            <a:avLst/>
            <a:gdLst>
              <a:gd name="T0" fmla="*/ 34 w 117"/>
              <a:gd name="T1" fmla="*/ 182 h 187"/>
              <a:gd name="T2" fmla="*/ 34 w 117"/>
              <a:gd name="T3" fmla="*/ 176 h 187"/>
              <a:gd name="T4" fmla="*/ 37 w 117"/>
              <a:gd name="T5" fmla="*/ 171 h 187"/>
              <a:gd name="T6" fmla="*/ 40 w 117"/>
              <a:gd name="T7" fmla="*/ 166 h 187"/>
              <a:gd name="T8" fmla="*/ 44 w 117"/>
              <a:gd name="T9" fmla="*/ 161 h 187"/>
              <a:gd name="T10" fmla="*/ 40 w 117"/>
              <a:gd name="T11" fmla="*/ 159 h 187"/>
              <a:gd name="T12" fmla="*/ 42 w 117"/>
              <a:gd name="T13" fmla="*/ 155 h 187"/>
              <a:gd name="T14" fmla="*/ 45 w 117"/>
              <a:gd name="T15" fmla="*/ 155 h 187"/>
              <a:gd name="T16" fmla="*/ 48 w 117"/>
              <a:gd name="T17" fmla="*/ 150 h 187"/>
              <a:gd name="T18" fmla="*/ 52 w 117"/>
              <a:gd name="T19" fmla="*/ 153 h 187"/>
              <a:gd name="T20" fmla="*/ 51 w 117"/>
              <a:gd name="T21" fmla="*/ 149 h 187"/>
              <a:gd name="T22" fmla="*/ 56 w 117"/>
              <a:gd name="T23" fmla="*/ 148 h 187"/>
              <a:gd name="T24" fmla="*/ 59 w 117"/>
              <a:gd name="T25" fmla="*/ 139 h 187"/>
              <a:gd name="T26" fmla="*/ 67 w 117"/>
              <a:gd name="T27" fmla="*/ 141 h 187"/>
              <a:gd name="T28" fmla="*/ 68 w 117"/>
              <a:gd name="T29" fmla="*/ 132 h 187"/>
              <a:gd name="T30" fmla="*/ 68 w 117"/>
              <a:gd name="T31" fmla="*/ 123 h 187"/>
              <a:gd name="T32" fmla="*/ 69 w 117"/>
              <a:gd name="T33" fmla="*/ 116 h 187"/>
              <a:gd name="T34" fmla="*/ 79 w 117"/>
              <a:gd name="T35" fmla="*/ 122 h 187"/>
              <a:gd name="T36" fmla="*/ 81 w 117"/>
              <a:gd name="T37" fmla="*/ 115 h 187"/>
              <a:gd name="T38" fmla="*/ 84 w 117"/>
              <a:gd name="T39" fmla="*/ 122 h 187"/>
              <a:gd name="T40" fmla="*/ 88 w 117"/>
              <a:gd name="T41" fmla="*/ 116 h 187"/>
              <a:gd name="T42" fmla="*/ 87 w 117"/>
              <a:gd name="T43" fmla="*/ 111 h 187"/>
              <a:gd name="T44" fmla="*/ 95 w 117"/>
              <a:gd name="T45" fmla="*/ 115 h 187"/>
              <a:gd name="T46" fmla="*/ 97 w 117"/>
              <a:gd name="T47" fmla="*/ 111 h 187"/>
              <a:gd name="T48" fmla="*/ 103 w 117"/>
              <a:gd name="T49" fmla="*/ 105 h 187"/>
              <a:gd name="T50" fmla="*/ 106 w 117"/>
              <a:gd name="T51" fmla="*/ 101 h 187"/>
              <a:gd name="T52" fmla="*/ 114 w 117"/>
              <a:gd name="T53" fmla="*/ 97 h 187"/>
              <a:gd name="T54" fmla="*/ 116 w 117"/>
              <a:gd name="T55" fmla="*/ 88 h 187"/>
              <a:gd name="T56" fmla="*/ 112 w 117"/>
              <a:gd name="T57" fmla="*/ 86 h 187"/>
              <a:gd name="T58" fmla="*/ 112 w 117"/>
              <a:gd name="T59" fmla="*/ 82 h 187"/>
              <a:gd name="T60" fmla="*/ 104 w 117"/>
              <a:gd name="T61" fmla="*/ 77 h 187"/>
              <a:gd name="T62" fmla="*/ 101 w 117"/>
              <a:gd name="T63" fmla="*/ 64 h 187"/>
              <a:gd name="T64" fmla="*/ 95 w 117"/>
              <a:gd name="T65" fmla="*/ 63 h 187"/>
              <a:gd name="T66" fmla="*/ 84 w 117"/>
              <a:gd name="T67" fmla="*/ 56 h 187"/>
              <a:gd name="T68" fmla="*/ 77 w 117"/>
              <a:gd name="T69" fmla="*/ 31 h 187"/>
              <a:gd name="T70" fmla="*/ 71 w 117"/>
              <a:gd name="T71" fmla="*/ 11 h 187"/>
              <a:gd name="T72" fmla="*/ 53 w 117"/>
              <a:gd name="T73" fmla="*/ 3 h 187"/>
              <a:gd name="T74" fmla="*/ 42 w 117"/>
              <a:gd name="T75" fmla="*/ 11 h 187"/>
              <a:gd name="T76" fmla="*/ 30 w 117"/>
              <a:gd name="T77" fmla="*/ 5 h 187"/>
              <a:gd name="T78" fmla="*/ 22 w 117"/>
              <a:gd name="T79" fmla="*/ 22 h 187"/>
              <a:gd name="T80" fmla="*/ 13 w 117"/>
              <a:gd name="T81" fmla="*/ 54 h 187"/>
              <a:gd name="T82" fmla="*/ 15 w 117"/>
              <a:gd name="T83" fmla="*/ 71 h 187"/>
              <a:gd name="T84" fmla="*/ 12 w 117"/>
              <a:gd name="T85" fmla="*/ 82 h 187"/>
              <a:gd name="T86" fmla="*/ 7 w 117"/>
              <a:gd name="T87" fmla="*/ 95 h 187"/>
              <a:gd name="T88" fmla="*/ 0 w 117"/>
              <a:gd name="T89" fmla="*/ 103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7" h="187">
                <a:moveTo>
                  <a:pt x="33" y="187"/>
                </a:moveTo>
                <a:lnTo>
                  <a:pt x="33" y="185"/>
                </a:lnTo>
                <a:lnTo>
                  <a:pt x="34" y="182"/>
                </a:lnTo>
                <a:lnTo>
                  <a:pt x="34" y="181"/>
                </a:lnTo>
                <a:lnTo>
                  <a:pt x="34" y="178"/>
                </a:lnTo>
                <a:lnTo>
                  <a:pt x="34" y="176"/>
                </a:lnTo>
                <a:lnTo>
                  <a:pt x="35" y="174"/>
                </a:lnTo>
                <a:lnTo>
                  <a:pt x="37" y="174"/>
                </a:lnTo>
                <a:lnTo>
                  <a:pt x="37" y="171"/>
                </a:lnTo>
                <a:lnTo>
                  <a:pt x="38" y="169"/>
                </a:lnTo>
                <a:lnTo>
                  <a:pt x="38" y="166"/>
                </a:lnTo>
                <a:lnTo>
                  <a:pt x="40" y="166"/>
                </a:lnTo>
                <a:lnTo>
                  <a:pt x="41" y="166"/>
                </a:lnTo>
                <a:lnTo>
                  <a:pt x="44" y="166"/>
                </a:lnTo>
                <a:lnTo>
                  <a:pt x="44" y="161"/>
                </a:lnTo>
                <a:lnTo>
                  <a:pt x="41" y="161"/>
                </a:lnTo>
                <a:lnTo>
                  <a:pt x="40" y="161"/>
                </a:lnTo>
                <a:lnTo>
                  <a:pt x="40" y="159"/>
                </a:lnTo>
                <a:lnTo>
                  <a:pt x="40" y="158"/>
                </a:lnTo>
                <a:lnTo>
                  <a:pt x="42" y="156"/>
                </a:lnTo>
                <a:lnTo>
                  <a:pt x="42" y="155"/>
                </a:lnTo>
                <a:lnTo>
                  <a:pt x="44" y="153"/>
                </a:lnTo>
                <a:lnTo>
                  <a:pt x="45" y="154"/>
                </a:lnTo>
                <a:lnTo>
                  <a:pt x="45" y="155"/>
                </a:lnTo>
                <a:lnTo>
                  <a:pt x="47" y="154"/>
                </a:lnTo>
                <a:lnTo>
                  <a:pt x="48" y="153"/>
                </a:lnTo>
                <a:lnTo>
                  <a:pt x="48" y="150"/>
                </a:lnTo>
                <a:lnTo>
                  <a:pt x="50" y="152"/>
                </a:lnTo>
                <a:lnTo>
                  <a:pt x="51" y="153"/>
                </a:lnTo>
                <a:lnTo>
                  <a:pt x="52" y="153"/>
                </a:lnTo>
                <a:lnTo>
                  <a:pt x="52" y="150"/>
                </a:lnTo>
                <a:lnTo>
                  <a:pt x="52" y="149"/>
                </a:lnTo>
                <a:lnTo>
                  <a:pt x="51" y="149"/>
                </a:lnTo>
                <a:lnTo>
                  <a:pt x="50" y="147"/>
                </a:lnTo>
                <a:lnTo>
                  <a:pt x="54" y="147"/>
                </a:lnTo>
                <a:lnTo>
                  <a:pt x="56" y="148"/>
                </a:lnTo>
                <a:lnTo>
                  <a:pt x="59" y="147"/>
                </a:lnTo>
                <a:lnTo>
                  <a:pt x="60" y="144"/>
                </a:lnTo>
                <a:lnTo>
                  <a:pt x="59" y="139"/>
                </a:lnTo>
                <a:lnTo>
                  <a:pt x="61" y="139"/>
                </a:lnTo>
                <a:lnTo>
                  <a:pt x="64" y="142"/>
                </a:lnTo>
                <a:lnTo>
                  <a:pt x="67" y="141"/>
                </a:lnTo>
                <a:lnTo>
                  <a:pt x="68" y="139"/>
                </a:lnTo>
                <a:lnTo>
                  <a:pt x="69" y="135"/>
                </a:lnTo>
                <a:lnTo>
                  <a:pt x="68" y="132"/>
                </a:lnTo>
                <a:lnTo>
                  <a:pt x="69" y="128"/>
                </a:lnTo>
                <a:lnTo>
                  <a:pt x="69" y="126"/>
                </a:lnTo>
                <a:lnTo>
                  <a:pt x="68" y="123"/>
                </a:lnTo>
                <a:lnTo>
                  <a:pt x="68" y="121"/>
                </a:lnTo>
                <a:lnTo>
                  <a:pt x="69" y="118"/>
                </a:lnTo>
                <a:lnTo>
                  <a:pt x="69" y="116"/>
                </a:lnTo>
                <a:lnTo>
                  <a:pt x="73" y="120"/>
                </a:lnTo>
                <a:lnTo>
                  <a:pt x="74" y="122"/>
                </a:lnTo>
                <a:lnTo>
                  <a:pt x="79" y="122"/>
                </a:lnTo>
                <a:lnTo>
                  <a:pt x="79" y="120"/>
                </a:lnTo>
                <a:lnTo>
                  <a:pt x="79" y="116"/>
                </a:lnTo>
                <a:lnTo>
                  <a:pt x="81" y="115"/>
                </a:lnTo>
                <a:lnTo>
                  <a:pt x="84" y="116"/>
                </a:lnTo>
                <a:lnTo>
                  <a:pt x="84" y="118"/>
                </a:lnTo>
                <a:lnTo>
                  <a:pt x="84" y="122"/>
                </a:lnTo>
                <a:lnTo>
                  <a:pt x="87" y="121"/>
                </a:lnTo>
                <a:lnTo>
                  <a:pt x="90" y="118"/>
                </a:lnTo>
                <a:lnTo>
                  <a:pt x="88" y="116"/>
                </a:lnTo>
                <a:lnTo>
                  <a:pt x="86" y="114"/>
                </a:lnTo>
                <a:lnTo>
                  <a:pt x="86" y="112"/>
                </a:lnTo>
                <a:lnTo>
                  <a:pt x="87" y="111"/>
                </a:lnTo>
                <a:lnTo>
                  <a:pt x="90" y="114"/>
                </a:lnTo>
                <a:lnTo>
                  <a:pt x="93" y="116"/>
                </a:lnTo>
                <a:lnTo>
                  <a:pt x="95" y="115"/>
                </a:lnTo>
                <a:lnTo>
                  <a:pt x="94" y="111"/>
                </a:lnTo>
                <a:lnTo>
                  <a:pt x="95" y="111"/>
                </a:lnTo>
                <a:lnTo>
                  <a:pt x="97" y="111"/>
                </a:lnTo>
                <a:lnTo>
                  <a:pt x="97" y="105"/>
                </a:lnTo>
                <a:lnTo>
                  <a:pt x="101" y="105"/>
                </a:lnTo>
                <a:lnTo>
                  <a:pt x="103" y="105"/>
                </a:lnTo>
                <a:lnTo>
                  <a:pt x="104" y="104"/>
                </a:lnTo>
                <a:lnTo>
                  <a:pt x="104" y="101"/>
                </a:lnTo>
                <a:lnTo>
                  <a:pt x="106" y="101"/>
                </a:lnTo>
                <a:lnTo>
                  <a:pt x="107" y="100"/>
                </a:lnTo>
                <a:lnTo>
                  <a:pt x="110" y="97"/>
                </a:lnTo>
                <a:lnTo>
                  <a:pt x="114" y="97"/>
                </a:lnTo>
                <a:lnTo>
                  <a:pt x="116" y="95"/>
                </a:lnTo>
                <a:lnTo>
                  <a:pt x="117" y="89"/>
                </a:lnTo>
                <a:lnTo>
                  <a:pt x="116" y="88"/>
                </a:lnTo>
                <a:lnTo>
                  <a:pt x="115" y="88"/>
                </a:lnTo>
                <a:lnTo>
                  <a:pt x="113" y="88"/>
                </a:lnTo>
                <a:lnTo>
                  <a:pt x="112" y="86"/>
                </a:lnTo>
                <a:lnTo>
                  <a:pt x="114" y="84"/>
                </a:lnTo>
                <a:lnTo>
                  <a:pt x="114" y="83"/>
                </a:lnTo>
                <a:lnTo>
                  <a:pt x="112" y="82"/>
                </a:lnTo>
                <a:lnTo>
                  <a:pt x="110" y="77"/>
                </a:lnTo>
                <a:lnTo>
                  <a:pt x="106" y="77"/>
                </a:lnTo>
                <a:lnTo>
                  <a:pt x="104" y="77"/>
                </a:lnTo>
                <a:lnTo>
                  <a:pt x="102" y="73"/>
                </a:lnTo>
                <a:lnTo>
                  <a:pt x="101" y="68"/>
                </a:lnTo>
                <a:lnTo>
                  <a:pt x="101" y="64"/>
                </a:lnTo>
                <a:lnTo>
                  <a:pt x="100" y="61"/>
                </a:lnTo>
                <a:lnTo>
                  <a:pt x="97" y="62"/>
                </a:lnTo>
                <a:lnTo>
                  <a:pt x="95" y="63"/>
                </a:lnTo>
                <a:lnTo>
                  <a:pt x="91" y="63"/>
                </a:lnTo>
                <a:lnTo>
                  <a:pt x="87" y="61"/>
                </a:lnTo>
                <a:lnTo>
                  <a:pt x="84" y="56"/>
                </a:lnTo>
                <a:lnTo>
                  <a:pt x="83" y="49"/>
                </a:lnTo>
                <a:lnTo>
                  <a:pt x="79" y="40"/>
                </a:lnTo>
                <a:lnTo>
                  <a:pt x="77" y="31"/>
                </a:lnTo>
                <a:lnTo>
                  <a:pt x="75" y="26"/>
                </a:lnTo>
                <a:lnTo>
                  <a:pt x="73" y="18"/>
                </a:lnTo>
                <a:lnTo>
                  <a:pt x="71" y="11"/>
                </a:lnTo>
                <a:lnTo>
                  <a:pt x="69" y="8"/>
                </a:lnTo>
                <a:lnTo>
                  <a:pt x="56" y="0"/>
                </a:lnTo>
                <a:lnTo>
                  <a:pt x="53" y="3"/>
                </a:lnTo>
                <a:lnTo>
                  <a:pt x="50" y="7"/>
                </a:lnTo>
                <a:lnTo>
                  <a:pt x="45" y="11"/>
                </a:lnTo>
                <a:lnTo>
                  <a:pt x="42" y="11"/>
                </a:lnTo>
                <a:lnTo>
                  <a:pt x="39" y="9"/>
                </a:lnTo>
                <a:lnTo>
                  <a:pt x="34" y="6"/>
                </a:lnTo>
                <a:lnTo>
                  <a:pt x="30" y="5"/>
                </a:lnTo>
                <a:lnTo>
                  <a:pt x="29" y="5"/>
                </a:lnTo>
                <a:lnTo>
                  <a:pt x="27" y="7"/>
                </a:lnTo>
                <a:lnTo>
                  <a:pt x="22" y="22"/>
                </a:lnTo>
                <a:lnTo>
                  <a:pt x="20" y="33"/>
                </a:lnTo>
                <a:lnTo>
                  <a:pt x="15" y="45"/>
                </a:lnTo>
                <a:lnTo>
                  <a:pt x="13" y="54"/>
                </a:lnTo>
                <a:lnTo>
                  <a:pt x="12" y="64"/>
                </a:lnTo>
                <a:lnTo>
                  <a:pt x="13" y="69"/>
                </a:lnTo>
                <a:lnTo>
                  <a:pt x="15" y="71"/>
                </a:lnTo>
                <a:lnTo>
                  <a:pt x="14" y="73"/>
                </a:lnTo>
                <a:lnTo>
                  <a:pt x="12" y="76"/>
                </a:lnTo>
                <a:lnTo>
                  <a:pt x="12" y="82"/>
                </a:lnTo>
                <a:lnTo>
                  <a:pt x="10" y="87"/>
                </a:lnTo>
                <a:lnTo>
                  <a:pt x="10" y="94"/>
                </a:lnTo>
                <a:lnTo>
                  <a:pt x="7" y="95"/>
                </a:lnTo>
                <a:lnTo>
                  <a:pt x="7" y="100"/>
                </a:lnTo>
                <a:lnTo>
                  <a:pt x="1" y="100"/>
                </a:lnTo>
                <a:lnTo>
                  <a:pt x="0" y="103"/>
                </a:lnTo>
                <a:lnTo>
                  <a:pt x="23" y="178"/>
                </a:lnTo>
                <a:lnTo>
                  <a:pt x="33" y="187"/>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2" name="Freeform 23"/>
          <p:cNvSpPr>
            <a:spLocks/>
          </p:cNvSpPr>
          <p:nvPr/>
        </p:nvSpPr>
        <p:spPr bwMode="auto">
          <a:xfrm>
            <a:off x="20476783" y="4992856"/>
            <a:ext cx="1355298" cy="997132"/>
          </a:xfrm>
          <a:custGeom>
            <a:avLst/>
            <a:gdLst>
              <a:gd name="T0" fmla="*/ 10 w 242"/>
              <a:gd name="T1" fmla="*/ 136 h 178"/>
              <a:gd name="T2" fmla="*/ 16 w 242"/>
              <a:gd name="T3" fmla="*/ 129 h 178"/>
              <a:gd name="T4" fmla="*/ 22 w 242"/>
              <a:gd name="T5" fmla="*/ 124 h 178"/>
              <a:gd name="T6" fmla="*/ 22 w 242"/>
              <a:gd name="T7" fmla="*/ 119 h 178"/>
              <a:gd name="T8" fmla="*/ 14 w 242"/>
              <a:gd name="T9" fmla="*/ 102 h 178"/>
              <a:gd name="T10" fmla="*/ 31 w 242"/>
              <a:gd name="T11" fmla="*/ 96 h 178"/>
              <a:gd name="T12" fmla="*/ 47 w 242"/>
              <a:gd name="T13" fmla="*/ 96 h 178"/>
              <a:gd name="T14" fmla="*/ 56 w 242"/>
              <a:gd name="T15" fmla="*/ 96 h 178"/>
              <a:gd name="T16" fmla="*/ 67 w 242"/>
              <a:gd name="T17" fmla="*/ 93 h 178"/>
              <a:gd name="T18" fmla="*/ 83 w 242"/>
              <a:gd name="T19" fmla="*/ 83 h 178"/>
              <a:gd name="T20" fmla="*/ 93 w 242"/>
              <a:gd name="T21" fmla="*/ 77 h 178"/>
              <a:gd name="T22" fmla="*/ 93 w 242"/>
              <a:gd name="T23" fmla="*/ 71 h 178"/>
              <a:gd name="T24" fmla="*/ 93 w 242"/>
              <a:gd name="T25" fmla="*/ 63 h 178"/>
              <a:gd name="T26" fmla="*/ 89 w 242"/>
              <a:gd name="T27" fmla="*/ 61 h 178"/>
              <a:gd name="T28" fmla="*/ 85 w 242"/>
              <a:gd name="T29" fmla="*/ 55 h 178"/>
              <a:gd name="T30" fmla="*/ 98 w 242"/>
              <a:gd name="T31" fmla="*/ 44 h 178"/>
              <a:gd name="T32" fmla="*/ 102 w 242"/>
              <a:gd name="T33" fmla="*/ 33 h 178"/>
              <a:gd name="T34" fmla="*/ 116 w 242"/>
              <a:gd name="T35" fmla="*/ 15 h 178"/>
              <a:gd name="T36" fmla="*/ 130 w 242"/>
              <a:gd name="T37" fmla="*/ 8 h 178"/>
              <a:gd name="T38" fmla="*/ 147 w 242"/>
              <a:gd name="T39" fmla="*/ 2 h 178"/>
              <a:gd name="T40" fmla="*/ 163 w 242"/>
              <a:gd name="T41" fmla="*/ 5 h 178"/>
              <a:gd name="T42" fmla="*/ 165 w 242"/>
              <a:gd name="T43" fmla="*/ 16 h 178"/>
              <a:gd name="T44" fmla="*/ 171 w 242"/>
              <a:gd name="T45" fmla="*/ 24 h 178"/>
              <a:gd name="T46" fmla="*/ 171 w 242"/>
              <a:gd name="T47" fmla="*/ 34 h 178"/>
              <a:gd name="T48" fmla="*/ 174 w 242"/>
              <a:gd name="T49" fmla="*/ 48 h 178"/>
              <a:gd name="T50" fmla="*/ 181 w 242"/>
              <a:gd name="T51" fmla="*/ 59 h 178"/>
              <a:gd name="T52" fmla="*/ 184 w 242"/>
              <a:gd name="T53" fmla="*/ 79 h 178"/>
              <a:gd name="T54" fmla="*/ 188 w 242"/>
              <a:gd name="T55" fmla="*/ 89 h 178"/>
              <a:gd name="T56" fmla="*/ 188 w 242"/>
              <a:gd name="T57" fmla="*/ 120 h 178"/>
              <a:gd name="T58" fmla="*/ 192 w 242"/>
              <a:gd name="T59" fmla="*/ 146 h 178"/>
              <a:gd name="T60" fmla="*/ 192 w 242"/>
              <a:gd name="T61" fmla="*/ 158 h 178"/>
              <a:gd name="T62" fmla="*/ 186 w 242"/>
              <a:gd name="T63" fmla="*/ 171 h 178"/>
              <a:gd name="T64" fmla="*/ 198 w 242"/>
              <a:gd name="T65" fmla="*/ 166 h 178"/>
              <a:gd name="T66" fmla="*/ 206 w 242"/>
              <a:gd name="T67" fmla="*/ 160 h 178"/>
              <a:gd name="T68" fmla="*/ 217 w 242"/>
              <a:gd name="T69" fmla="*/ 158 h 178"/>
              <a:gd name="T70" fmla="*/ 225 w 242"/>
              <a:gd name="T71" fmla="*/ 153 h 178"/>
              <a:gd name="T72" fmla="*/ 225 w 242"/>
              <a:gd name="T73" fmla="*/ 157 h 178"/>
              <a:gd name="T74" fmla="*/ 233 w 242"/>
              <a:gd name="T75" fmla="*/ 151 h 178"/>
              <a:gd name="T76" fmla="*/ 240 w 242"/>
              <a:gd name="T77" fmla="*/ 149 h 178"/>
              <a:gd name="T78" fmla="*/ 233 w 242"/>
              <a:gd name="T79" fmla="*/ 157 h 178"/>
              <a:gd name="T80" fmla="*/ 219 w 242"/>
              <a:gd name="T81" fmla="*/ 166 h 178"/>
              <a:gd name="T82" fmla="*/ 206 w 242"/>
              <a:gd name="T83" fmla="*/ 173 h 178"/>
              <a:gd name="T84" fmla="*/ 189 w 242"/>
              <a:gd name="T85" fmla="*/ 178 h 178"/>
              <a:gd name="T86" fmla="*/ 182 w 242"/>
              <a:gd name="T87" fmla="*/ 171 h 178"/>
              <a:gd name="T88" fmla="*/ 180 w 242"/>
              <a:gd name="T89" fmla="*/ 165 h 178"/>
              <a:gd name="T90" fmla="*/ 155 w 242"/>
              <a:gd name="T91" fmla="*/ 158 h 178"/>
              <a:gd name="T92" fmla="*/ 154 w 242"/>
              <a:gd name="T93" fmla="*/ 151 h 178"/>
              <a:gd name="T94" fmla="*/ 148 w 242"/>
              <a:gd name="T95" fmla="*/ 150 h 178"/>
              <a:gd name="T96" fmla="*/ 140 w 242"/>
              <a:gd name="T97" fmla="*/ 138 h 178"/>
              <a:gd name="T98" fmla="*/ 2 w 242"/>
              <a:gd name="T99" fmla="*/ 156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2" h="178">
                <a:moveTo>
                  <a:pt x="0" y="146"/>
                </a:moveTo>
                <a:lnTo>
                  <a:pt x="10" y="136"/>
                </a:lnTo>
                <a:lnTo>
                  <a:pt x="12" y="133"/>
                </a:lnTo>
                <a:lnTo>
                  <a:pt x="16" y="129"/>
                </a:lnTo>
                <a:lnTo>
                  <a:pt x="18" y="127"/>
                </a:lnTo>
                <a:lnTo>
                  <a:pt x="22" y="124"/>
                </a:lnTo>
                <a:lnTo>
                  <a:pt x="22" y="121"/>
                </a:lnTo>
                <a:lnTo>
                  <a:pt x="22" y="119"/>
                </a:lnTo>
                <a:lnTo>
                  <a:pt x="17" y="109"/>
                </a:lnTo>
                <a:lnTo>
                  <a:pt x="14" y="102"/>
                </a:lnTo>
                <a:lnTo>
                  <a:pt x="18" y="99"/>
                </a:lnTo>
                <a:lnTo>
                  <a:pt x="31" y="96"/>
                </a:lnTo>
                <a:lnTo>
                  <a:pt x="38" y="96"/>
                </a:lnTo>
                <a:lnTo>
                  <a:pt x="47" y="96"/>
                </a:lnTo>
                <a:lnTo>
                  <a:pt x="53" y="96"/>
                </a:lnTo>
                <a:lnTo>
                  <a:pt x="56" y="96"/>
                </a:lnTo>
                <a:lnTo>
                  <a:pt x="63" y="93"/>
                </a:lnTo>
                <a:lnTo>
                  <a:pt x="67" y="93"/>
                </a:lnTo>
                <a:lnTo>
                  <a:pt x="77" y="90"/>
                </a:lnTo>
                <a:lnTo>
                  <a:pt x="83" y="83"/>
                </a:lnTo>
                <a:lnTo>
                  <a:pt x="89" y="80"/>
                </a:lnTo>
                <a:lnTo>
                  <a:pt x="93" y="77"/>
                </a:lnTo>
                <a:lnTo>
                  <a:pt x="93" y="75"/>
                </a:lnTo>
                <a:lnTo>
                  <a:pt x="93" y="71"/>
                </a:lnTo>
                <a:lnTo>
                  <a:pt x="89" y="66"/>
                </a:lnTo>
                <a:lnTo>
                  <a:pt x="93" y="63"/>
                </a:lnTo>
                <a:lnTo>
                  <a:pt x="94" y="59"/>
                </a:lnTo>
                <a:lnTo>
                  <a:pt x="89" y="61"/>
                </a:lnTo>
                <a:lnTo>
                  <a:pt x="87" y="59"/>
                </a:lnTo>
                <a:lnTo>
                  <a:pt x="85" y="55"/>
                </a:lnTo>
                <a:lnTo>
                  <a:pt x="90" y="51"/>
                </a:lnTo>
                <a:lnTo>
                  <a:pt x="98" y="44"/>
                </a:lnTo>
                <a:lnTo>
                  <a:pt x="101" y="38"/>
                </a:lnTo>
                <a:lnTo>
                  <a:pt x="102" y="33"/>
                </a:lnTo>
                <a:lnTo>
                  <a:pt x="110" y="23"/>
                </a:lnTo>
                <a:lnTo>
                  <a:pt x="116" y="15"/>
                </a:lnTo>
                <a:lnTo>
                  <a:pt x="123" y="10"/>
                </a:lnTo>
                <a:lnTo>
                  <a:pt x="130" y="8"/>
                </a:lnTo>
                <a:lnTo>
                  <a:pt x="141" y="5"/>
                </a:lnTo>
                <a:lnTo>
                  <a:pt x="147" y="2"/>
                </a:lnTo>
                <a:lnTo>
                  <a:pt x="163" y="0"/>
                </a:lnTo>
                <a:lnTo>
                  <a:pt x="163" y="5"/>
                </a:lnTo>
                <a:lnTo>
                  <a:pt x="163" y="11"/>
                </a:lnTo>
                <a:lnTo>
                  <a:pt x="165" y="16"/>
                </a:lnTo>
                <a:lnTo>
                  <a:pt x="168" y="23"/>
                </a:lnTo>
                <a:lnTo>
                  <a:pt x="171" y="24"/>
                </a:lnTo>
                <a:lnTo>
                  <a:pt x="174" y="32"/>
                </a:lnTo>
                <a:lnTo>
                  <a:pt x="171" y="34"/>
                </a:lnTo>
                <a:lnTo>
                  <a:pt x="170" y="41"/>
                </a:lnTo>
                <a:lnTo>
                  <a:pt x="174" y="48"/>
                </a:lnTo>
                <a:lnTo>
                  <a:pt x="177" y="56"/>
                </a:lnTo>
                <a:lnTo>
                  <a:pt x="181" y="59"/>
                </a:lnTo>
                <a:lnTo>
                  <a:pt x="182" y="70"/>
                </a:lnTo>
                <a:lnTo>
                  <a:pt x="184" y="79"/>
                </a:lnTo>
                <a:lnTo>
                  <a:pt x="188" y="88"/>
                </a:lnTo>
                <a:lnTo>
                  <a:pt x="188" y="89"/>
                </a:lnTo>
                <a:lnTo>
                  <a:pt x="188" y="102"/>
                </a:lnTo>
                <a:lnTo>
                  <a:pt x="188" y="120"/>
                </a:lnTo>
                <a:lnTo>
                  <a:pt x="192" y="139"/>
                </a:lnTo>
                <a:lnTo>
                  <a:pt x="192" y="146"/>
                </a:lnTo>
                <a:lnTo>
                  <a:pt x="196" y="152"/>
                </a:lnTo>
                <a:lnTo>
                  <a:pt x="192" y="158"/>
                </a:lnTo>
                <a:lnTo>
                  <a:pt x="193" y="161"/>
                </a:lnTo>
                <a:lnTo>
                  <a:pt x="186" y="171"/>
                </a:lnTo>
                <a:lnTo>
                  <a:pt x="193" y="168"/>
                </a:lnTo>
                <a:lnTo>
                  <a:pt x="198" y="166"/>
                </a:lnTo>
                <a:lnTo>
                  <a:pt x="204" y="162"/>
                </a:lnTo>
                <a:lnTo>
                  <a:pt x="206" y="160"/>
                </a:lnTo>
                <a:lnTo>
                  <a:pt x="212" y="159"/>
                </a:lnTo>
                <a:lnTo>
                  <a:pt x="217" y="158"/>
                </a:lnTo>
                <a:lnTo>
                  <a:pt x="219" y="156"/>
                </a:lnTo>
                <a:lnTo>
                  <a:pt x="225" y="153"/>
                </a:lnTo>
                <a:lnTo>
                  <a:pt x="230" y="147"/>
                </a:lnTo>
                <a:lnTo>
                  <a:pt x="225" y="157"/>
                </a:lnTo>
                <a:lnTo>
                  <a:pt x="230" y="155"/>
                </a:lnTo>
                <a:lnTo>
                  <a:pt x="233" y="151"/>
                </a:lnTo>
                <a:lnTo>
                  <a:pt x="236" y="150"/>
                </a:lnTo>
                <a:lnTo>
                  <a:pt x="240" y="149"/>
                </a:lnTo>
                <a:lnTo>
                  <a:pt x="242" y="149"/>
                </a:lnTo>
                <a:lnTo>
                  <a:pt x="233" y="157"/>
                </a:lnTo>
                <a:lnTo>
                  <a:pt x="225" y="163"/>
                </a:lnTo>
                <a:lnTo>
                  <a:pt x="219" y="166"/>
                </a:lnTo>
                <a:lnTo>
                  <a:pt x="214" y="171"/>
                </a:lnTo>
                <a:lnTo>
                  <a:pt x="206" y="173"/>
                </a:lnTo>
                <a:lnTo>
                  <a:pt x="197" y="176"/>
                </a:lnTo>
                <a:lnTo>
                  <a:pt x="189" y="178"/>
                </a:lnTo>
                <a:lnTo>
                  <a:pt x="184" y="175"/>
                </a:lnTo>
                <a:lnTo>
                  <a:pt x="182" y="171"/>
                </a:lnTo>
                <a:lnTo>
                  <a:pt x="182" y="167"/>
                </a:lnTo>
                <a:lnTo>
                  <a:pt x="180" y="165"/>
                </a:lnTo>
                <a:lnTo>
                  <a:pt x="167" y="161"/>
                </a:lnTo>
                <a:lnTo>
                  <a:pt x="155" y="158"/>
                </a:lnTo>
                <a:lnTo>
                  <a:pt x="157" y="153"/>
                </a:lnTo>
                <a:lnTo>
                  <a:pt x="154" y="151"/>
                </a:lnTo>
                <a:lnTo>
                  <a:pt x="151" y="151"/>
                </a:lnTo>
                <a:lnTo>
                  <a:pt x="148" y="150"/>
                </a:lnTo>
                <a:lnTo>
                  <a:pt x="144" y="143"/>
                </a:lnTo>
                <a:lnTo>
                  <a:pt x="140" y="138"/>
                </a:lnTo>
                <a:lnTo>
                  <a:pt x="132" y="133"/>
                </a:lnTo>
                <a:lnTo>
                  <a:pt x="2" y="156"/>
                </a:lnTo>
                <a:lnTo>
                  <a:pt x="0" y="146"/>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3" name="Freeform 24"/>
          <p:cNvSpPr>
            <a:spLocks/>
          </p:cNvSpPr>
          <p:nvPr/>
        </p:nvSpPr>
        <p:spPr bwMode="auto">
          <a:xfrm>
            <a:off x="21389649" y="4925632"/>
            <a:ext cx="313623" cy="565789"/>
          </a:xfrm>
          <a:custGeom>
            <a:avLst/>
            <a:gdLst>
              <a:gd name="T0" fmla="*/ 0 w 56"/>
              <a:gd name="T1" fmla="*/ 23 h 101"/>
              <a:gd name="T2" fmla="*/ 2 w 56"/>
              <a:gd name="T3" fmla="*/ 28 h 101"/>
              <a:gd name="T4" fmla="*/ 5 w 56"/>
              <a:gd name="T5" fmla="*/ 35 h 101"/>
              <a:gd name="T6" fmla="*/ 8 w 56"/>
              <a:gd name="T7" fmla="*/ 36 h 101"/>
              <a:gd name="T8" fmla="*/ 11 w 56"/>
              <a:gd name="T9" fmla="*/ 44 h 101"/>
              <a:gd name="T10" fmla="*/ 8 w 56"/>
              <a:gd name="T11" fmla="*/ 46 h 101"/>
              <a:gd name="T12" fmla="*/ 7 w 56"/>
              <a:gd name="T13" fmla="*/ 53 h 101"/>
              <a:gd name="T14" fmla="*/ 11 w 56"/>
              <a:gd name="T15" fmla="*/ 60 h 101"/>
              <a:gd name="T16" fmla="*/ 14 w 56"/>
              <a:gd name="T17" fmla="*/ 68 h 101"/>
              <a:gd name="T18" fmla="*/ 18 w 56"/>
              <a:gd name="T19" fmla="*/ 71 h 101"/>
              <a:gd name="T20" fmla="*/ 19 w 56"/>
              <a:gd name="T21" fmla="*/ 82 h 101"/>
              <a:gd name="T22" fmla="*/ 21 w 56"/>
              <a:gd name="T23" fmla="*/ 91 h 101"/>
              <a:gd name="T24" fmla="*/ 25 w 56"/>
              <a:gd name="T25" fmla="*/ 100 h 101"/>
              <a:gd name="T26" fmla="*/ 25 w 56"/>
              <a:gd name="T27" fmla="*/ 101 h 101"/>
              <a:gd name="T28" fmla="*/ 47 w 56"/>
              <a:gd name="T29" fmla="*/ 98 h 101"/>
              <a:gd name="T30" fmla="*/ 45 w 56"/>
              <a:gd name="T31" fmla="*/ 91 h 101"/>
              <a:gd name="T32" fmla="*/ 46 w 56"/>
              <a:gd name="T33" fmla="*/ 82 h 101"/>
              <a:gd name="T34" fmla="*/ 45 w 56"/>
              <a:gd name="T35" fmla="*/ 71 h 101"/>
              <a:gd name="T36" fmla="*/ 44 w 56"/>
              <a:gd name="T37" fmla="*/ 60 h 101"/>
              <a:gd name="T38" fmla="*/ 47 w 56"/>
              <a:gd name="T39" fmla="*/ 45 h 101"/>
              <a:gd name="T40" fmla="*/ 47 w 56"/>
              <a:gd name="T41" fmla="*/ 32 h 101"/>
              <a:gd name="T42" fmla="*/ 56 w 56"/>
              <a:gd name="T43" fmla="*/ 25 h 101"/>
              <a:gd name="T44" fmla="*/ 56 w 56"/>
              <a:gd name="T45" fmla="*/ 21 h 101"/>
              <a:gd name="T46" fmla="*/ 53 w 56"/>
              <a:gd name="T47" fmla="*/ 17 h 101"/>
              <a:gd name="T48" fmla="*/ 53 w 56"/>
              <a:gd name="T49" fmla="*/ 12 h 101"/>
              <a:gd name="T50" fmla="*/ 53 w 56"/>
              <a:gd name="T51" fmla="*/ 4 h 101"/>
              <a:gd name="T52" fmla="*/ 50 w 56"/>
              <a:gd name="T53" fmla="*/ 0 h 101"/>
              <a:gd name="T54" fmla="*/ 43 w 56"/>
              <a:gd name="T55" fmla="*/ 2 h 101"/>
              <a:gd name="T56" fmla="*/ 36 w 56"/>
              <a:gd name="T57" fmla="*/ 4 h 101"/>
              <a:gd name="T58" fmla="*/ 22 w 56"/>
              <a:gd name="T59" fmla="*/ 6 h 101"/>
              <a:gd name="T60" fmla="*/ 15 w 56"/>
              <a:gd name="T61" fmla="*/ 8 h 101"/>
              <a:gd name="T62" fmla="*/ 5 w 56"/>
              <a:gd name="T63" fmla="*/ 12 h 101"/>
              <a:gd name="T64" fmla="*/ 0 w 56"/>
              <a:gd name="T65" fmla="*/ 12 h 101"/>
              <a:gd name="T66" fmla="*/ 0 w 56"/>
              <a:gd name="T67" fmla="*/ 17 h 101"/>
              <a:gd name="T68" fmla="*/ 0 w 56"/>
              <a:gd name="T69" fmla="*/ 23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6" h="101">
                <a:moveTo>
                  <a:pt x="0" y="23"/>
                </a:moveTo>
                <a:lnTo>
                  <a:pt x="2" y="28"/>
                </a:lnTo>
                <a:lnTo>
                  <a:pt x="5" y="35"/>
                </a:lnTo>
                <a:lnTo>
                  <a:pt x="8" y="36"/>
                </a:lnTo>
                <a:lnTo>
                  <a:pt x="11" y="44"/>
                </a:lnTo>
                <a:lnTo>
                  <a:pt x="8" y="46"/>
                </a:lnTo>
                <a:lnTo>
                  <a:pt x="7" y="53"/>
                </a:lnTo>
                <a:lnTo>
                  <a:pt x="11" y="60"/>
                </a:lnTo>
                <a:lnTo>
                  <a:pt x="14" y="68"/>
                </a:lnTo>
                <a:lnTo>
                  <a:pt x="18" y="71"/>
                </a:lnTo>
                <a:lnTo>
                  <a:pt x="19" y="82"/>
                </a:lnTo>
                <a:lnTo>
                  <a:pt x="21" y="91"/>
                </a:lnTo>
                <a:lnTo>
                  <a:pt x="25" y="100"/>
                </a:lnTo>
                <a:lnTo>
                  <a:pt x="25" y="101"/>
                </a:lnTo>
                <a:lnTo>
                  <a:pt x="47" y="98"/>
                </a:lnTo>
                <a:lnTo>
                  <a:pt x="45" y="91"/>
                </a:lnTo>
                <a:lnTo>
                  <a:pt x="46" y="82"/>
                </a:lnTo>
                <a:lnTo>
                  <a:pt x="45" y="71"/>
                </a:lnTo>
                <a:lnTo>
                  <a:pt x="44" y="60"/>
                </a:lnTo>
                <a:lnTo>
                  <a:pt x="47" y="45"/>
                </a:lnTo>
                <a:lnTo>
                  <a:pt x="47" y="32"/>
                </a:lnTo>
                <a:lnTo>
                  <a:pt x="56" y="25"/>
                </a:lnTo>
                <a:lnTo>
                  <a:pt x="56" y="21"/>
                </a:lnTo>
                <a:lnTo>
                  <a:pt x="53" y="17"/>
                </a:lnTo>
                <a:lnTo>
                  <a:pt x="53" y="12"/>
                </a:lnTo>
                <a:lnTo>
                  <a:pt x="53" y="4"/>
                </a:lnTo>
                <a:lnTo>
                  <a:pt x="50" y="0"/>
                </a:lnTo>
                <a:lnTo>
                  <a:pt x="43" y="2"/>
                </a:lnTo>
                <a:lnTo>
                  <a:pt x="36" y="4"/>
                </a:lnTo>
                <a:lnTo>
                  <a:pt x="22" y="6"/>
                </a:lnTo>
                <a:lnTo>
                  <a:pt x="15" y="8"/>
                </a:lnTo>
                <a:lnTo>
                  <a:pt x="5" y="12"/>
                </a:lnTo>
                <a:lnTo>
                  <a:pt x="0" y="12"/>
                </a:lnTo>
                <a:lnTo>
                  <a:pt x="0" y="17"/>
                </a:lnTo>
                <a:lnTo>
                  <a:pt x="0" y="23"/>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4" name="Freeform 25"/>
          <p:cNvSpPr>
            <a:spLocks/>
          </p:cNvSpPr>
          <p:nvPr/>
        </p:nvSpPr>
        <p:spPr bwMode="auto">
          <a:xfrm>
            <a:off x="21636065" y="4852807"/>
            <a:ext cx="280020" cy="621806"/>
          </a:xfrm>
          <a:custGeom>
            <a:avLst/>
            <a:gdLst>
              <a:gd name="T0" fmla="*/ 18 w 50"/>
              <a:gd name="T1" fmla="*/ 0 h 111"/>
              <a:gd name="T2" fmla="*/ 14 w 50"/>
              <a:gd name="T3" fmla="*/ 1 h 111"/>
              <a:gd name="T4" fmla="*/ 9 w 50"/>
              <a:gd name="T5" fmla="*/ 1 h 111"/>
              <a:gd name="T6" fmla="*/ 9 w 50"/>
              <a:gd name="T7" fmla="*/ 6 h 111"/>
              <a:gd name="T8" fmla="*/ 8 w 50"/>
              <a:gd name="T9" fmla="*/ 9 h 111"/>
              <a:gd name="T10" fmla="*/ 6 w 50"/>
              <a:gd name="T11" fmla="*/ 13 h 111"/>
              <a:gd name="T12" fmla="*/ 9 w 50"/>
              <a:gd name="T13" fmla="*/ 17 h 111"/>
              <a:gd name="T14" fmla="*/ 9 w 50"/>
              <a:gd name="T15" fmla="*/ 25 h 111"/>
              <a:gd name="T16" fmla="*/ 9 w 50"/>
              <a:gd name="T17" fmla="*/ 30 h 111"/>
              <a:gd name="T18" fmla="*/ 12 w 50"/>
              <a:gd name="T19" fmla="*/ 34 h 111"/>
              <a:gd name="T20" fmla="*/ 12 w 50"/>
              <a:gd name="T21" fmla="*/ 38 h 111"/>
              <a:gd name="T22" fmla="*/ 3 w 50"/>
              <a:gd name="T23" fmla="*/ 45 h 111"/>
              <a:gd name="T24" fmla="*/ 3 w 50"/>
              <a:gd name="T25" fmla="*/ 58 h 111"/>
              <a:gd name="T26" fmla="*/ 0 w 50"/>
              <a:gd name="T27" fmla="*/ 73 h 111"/>
              <a:gd name="T28" fmla="*/ 1 w 50"/>
              <a:gd name="T29" fmla="*/ 84 h 111"/>
              <a:gd name="T30" fmla="*/ 2 w 50"/>
              <a:gd name="T31" fmla="*/ 95 h 111"/>
              <a:gd name="T32" fmla="*/ 1 w 50"/>
              <a:gd name="T33" fmla="*/ 104 h 111"/>
              <a:gd name="T34" fmla="*/ 3 w 50"/>
              <a:gd name="T35" fmla="*/ 111 h 111"/>
              <a:gd name="T36" fmla="*/ 40 w 50"/>
              <a:gd name="T37" fmla="*/ 102 h 111"/>
              <a:gd name="T38" fmla="*/ 41 w 50"/>
              <a:gd name="T39" fmla="*/ 97 h 111"/>
              <a:gd name="T40" fmla="*/ 49 w 50"/>
              <a:gd name="T41" fmla="*/ 94 h 111"/>
              <a:gd name="T42" fmla="*/ 48 w 50"/>
              <a:gd name="T43" fmla="*/ 91 h 111"/>
              <a:gd name="T44" fmla="*/ 50 w 50"/>
              <a:gd name="T45" fmla="*/ 83 h 111"/>
              <a:gd name="T46" fmla="*/ 50 w 50"/>
              <a:gd name="T47" fmla="*/ 83 h 111"/>
              <a:gd name="T48" fmla="*/ 41 w 50"/>
              <a:gd name="T49" fmla="*/ 75 h 111"/>
              <a:gd name="T50" fmla="*/ 18 w 50"/>
              <a:gd name="T51"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111">
                <a:moveTo>
                  <a:pt x="18" y="0"/>
                </a:moveTo>
                <a:lnTo>
                  <a:pt x="14" y="1"/>
                </a:lnTo>
                <a:lnTo>
                  <a:pt x="9" y="1"/>
                </a:lnTo>
                <a:lnTo>
                  <a:pt x="9" y="6"/>
                </a:lnTo>
                <a:lnTo>
                  <a:pt x="8" y="9"/>
                </a:lnTo>
                <a:lnTo>
                  <a:pt x="6" y="13"/>
                </a:lnTo>
                <a:lnTo>
                  <a:pt x="9" y="17"/>
                </a:lnTo>
                <a:lnTo>
                  <a:pt x="9" y="25"/>
                </a:lnTo>
                <a:lnTo>
                  <a:pt x="9" y="30"/>
                </a:lnTo>
                <a:lnTo>
                  <a:pt x="12" y="34"/>
                </a:lnTo>
                <a:lnTo>
                  <a:pt x="12" y="38"/>
                </a:lnTo>
                <a:lnTo>
                  <a:pt x="3" y="45"/>
                </a:lnTo>
                <a:lnTo>
                  <a:pt x="3" y="58"/>
                </a:lnTo>
                <a:lnTo>
                  <a:pt x="0" y="73"/>
                </a:lnTo>
                <a:lnTo>
                  <a:pt x="1" y="84"/>
                </a:lnTo>
                <a:lnTo>
                  <a:pt x="2" y="95"/>
                </a:lnTo>
                <a:lnTo>
                  <a:pt x="1" y="104"/>
                </a:lnTo>
                <a:lnTo>
                  <a:pt x="3" y="111"/>
                </a:lnTo>
                <a:lnTo>
                  <a:pt x="40" y="102"/>
                </a:lnTo>
                <a:lnTo>
                  <a:pt x="41" y="97"/>
                </a:lnTo>
                <a:lnTo>
                  <a:pt x="49" y="94"/>
                </a:lnTo>
                <a:lnTo>
                  <a:pt x="48" y="91"/>
                </a:lnTo>
                <a:lnTo>
                  <a:pt x="50" y="83"/>
                </a:lnTo>
                <a:lnTo>
                  <a:pt x="50" y="83"/>
                </a:lnTo>
                <a:lnTo>
                  <a:pt x="41" y="75"/>
                </a:lnTo>
                <a:lnTo>
                  <a:pt x="18" y="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5" name="Freeform 26"/>
          <p:cNvSpPr>
            <a:spLocks/>
          </p:cNvSpPr>
          <p:nvPr/>
        </p:nvSpPr>
        <p:spPr bwMode="auto">
          <a:xfrm>
            <a:off x="21529662" y="5609059"/>
            <a:ext cx="313623" cy="285696"/>
          </a:xfrm>
          <a:custGeom>
            <a:avLst/>
            <a:gdLst>
              <a:gd name="T0" fmla="*/ 4 w 56"/>
              <a:gd name="T1" fmla="*/ 29 h 51"/>
              <a:gd name="T2" fmla="*/ 4 w 56"/>
              <a:gd name="T3" fmla="*/ 36 h 51"/>
              <a:gd name="T4" fmla="*/ 8 w 56"/>
              <a:gd name="T5" fmla="*/ 42 h 51"/>
              <a:gd name="T6" fmla="*/ 4 w 56"/>
              <a:gd name="T7" fmla="*/ 48 h 51"/>
              <a:gd name="T8" fmla="*/ 5 w 56"/>
              <a:gd name="T9" fmla="*/ 51 h 51"/>
              <a:gd name="T10" fmla="*/ 9 w 56"/>
              <a:gd name="T11" fmla="*/ 50 h 51"/>
              <a:gd name="T12" fmla="*/ 13 w 56"/>
              <a:gd name="T13" fmla="*/ 45 h 51"/>
              <a:gd name="T14" fmla="*/ 15 w 56"/>
              <a:gd name="T15" fmla="*/ 44 h 51"/>
              <a:gd name="T16" fmla="*/ 20 w 56"/>
              <a:gd name="T17" fmla="*/ 39 h 51"/>
              <a:gd name="T18" fmla="*/ 25 w 56"/>
              <a:gd name="T19" fmla="*/ 36 h 51"/>
              <a:gd name="T20" fmla="*/ 33 w 56"/>
              <a:gd name="T21" fmla="*/ 36 h 51"/>
              <a:gd name="T22" fmla="*/ 37 w 56"/>
              <a:gd name="T23" fmla="*/ 34 h 51"/>
              <a:gd name="T24" fmla="*/ 39 w 56"/>
              <a:gd name="T25" fmla="*/ 32 h 51"/>
              <a:gd name="T26" fmla="*/ 44 w 56"/>
              <a:gd name="T27" fmla="*/ 30 h 51"/>
              <a:gd name="T28" fmla="*/ 49 w 56"/>
              <a:gd name="T29" fmla="*/ 28 h 51"/>
              <a:gd name="T30" fmla="*/ 55 w 56"/>
              <a:gd name="T31" fmla="*/ 28 h 51"/>
              <a:gd name="T32" fmla="*/ 56 w 56"/>
              <a:gd name="T33" fmla="*/ 26 h 51"/>
              <a:gd name="T34" fmla="*/ 50 w 56"/>
              <a:gd name="T35" fmla="*/ 0 h 51"/>
              <a:gd name="T36" fmla="*/ 24 w 56"/>
              <a:gd name="T37" fmla="*/ 5 h 51"/>
              <a:gd name="T38" fmla="*/ 0 w 56"/>
              <a:gd name="T39" fmla="*/ 9 h 51"/>
              <a:gd name="T40" fmla="*/ 0 w 56"/>
              <a:gd name="T41" fmla="*/ 10 h 51"/>
              <a:gd name="T42" fmla="*/ 4 w 56"/>
              <a:gd name="T43" fmla="*/ 2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1">
                <a:moveTo>
                  <a:pt x="4" y="29"/>
                </a:moveTo>
                <a:lnTo>
                  <a:pt x="4" y="36"/>
                </a:lnTo>
                <a:lnTo>
                  <a:pt x="8" y="42"/>
                </a:lnTo>
                <a:lnTo>
                  <a:pt x="4" y="48"/>
                </a:lnTo>
                <a:lnTo>
                  <a:pt x="5" y="51"/>
                </a:lnTo>
                <a:lnTo>
                  <a:pt x="9" y="50"/>
                </a:lnTo>
                <a:lnTo>
                  <a:pt x="13" y="45"/>
                </a:lnTo>
                <a:lnTo>
                  <a:pt x="15" y="44"/>
                </a:lnTo>
                <a:lnTo>
                  <a:pt x="20" y="39"/>
                </a:lnTo>
                <a:lnTo>
                  <a:pt x="25" y="36"/>
                </a:lnTo>
                <a:lnTo>
                  <a:pt x="33" y="36"/>
                </a:lnTo>
                <a:lnTo>
                  <a:pt x="37" y="34"/>
                </a:lnTo>
                <a:lnTo>
                  <a:pt x="39" y="32"/>
                </a:lnTo>
                <a:lnTo>
                  <a:pt x="44" y="30"/>
                </a:lnTo>
                <a:lnTo>
                  <a:pt x="49" y="28"/>
                </a:lnTo>
                <a:lnTo>
                  <a:pt x="55" y="28"/>
                </a:lnTo>
                <a:lnTo>
                  <a:pt x="56" y="26"/>
                </a:lnTo>
                <a:lnTo>
                  <a:pt x="50" y="0"/>
                </a:lnTo>
                <a:lnTo>
                  <a:pt x="24" y="5"/>
                </a:lnTo>
                <a:lnTo>
                  <a:pt x="0" y="9"/>
                </a:lnTo>
                <a:lnTo>
                  <a:pt x="0" y="10"/>
                </a:lnTo>
                <a:lnTo>
                  <a:pt x="4" y="29"/>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6" name="Freeform 27"/>
          <p:cNvSpPr>
            <a:spLocks/>
          </p:cNvSpPr>
          <p:nvPr/>
        </p:nvSpPr>
        <p:spPr bwMode="auto">
          <a:xfrm>
            <a:off x="21809682" y="5581047"/>
            <a:ext cx="134411" cy="173659"/>
          </a:xfrm>
          <a:custGeom>
            <a:avLst/>
            <a:gdLst>
              <a:gd name="T0" fmla="*/ 23 w 24"/>
              <a:gd name="T1" fmla="*/ 15 h 31"/>
              <a:gd name="T2" fmla="*/ 21 w 24"/>
              <a:gd name="T3" fmla="*/ 13 h 31"/>
              <a:gd name="T4" fmla="*/ 21 w 24"/>
              <a:gd name="T5" fmla="*/ 12 h 31"/>
              <a:gd name="T6" fmla="*/ 18 w 24"/>
              <a:gd name="T7" fmla="*/ 11 h 31"/>
              <a:gd name="T8" fmla="*/ 16 w 24"/>
              <a:gd name="T9" fmla="*/ 10 h 31"/>
              <a:gd name="T10" fmla="*/ 16 w 24"/>
              <a:gd name="T11" fmla="*/ 7 h 31"/>
              <a:gd name="T12" fmla="*/ 13 w 24"/>
              <a:gd name="T13" fmla="*/ 5 h 31"/>
              <a:gd name="T14" fmla="*/ 10 w 24"/>
              <a:gd name="T15" fmla="*/ 0 h 31"/>
              <a:gd name="T16" fmla="*/ 0 w 24"/>
              <a:gd name="T17" fmla="*/ 5 h 31"/>
              <a:gd name="T18" fmla="*/ 6 w 24"/>
              <a:gd name="T19" fmla="*/ 31 h 31"/>
              <a:gd name="T20" fmla="*/ 8 w 24"/>
              <a:gd name="T21" fmla="*/ 29 h 31"/>
              <a:gd name="T22" fmla="*/ 10 w 24"/>
              <a:gd name="T23" fmla="*/ 28 h 31"/>
              <a:gd name="T24" fmla="*/ 14 w 24"/>
              <a:gd name="T25" fmla="*/ 26 h 31"/>
              <a:gd name="T26" fmla="*/ 14 w 24"/>
              <a:gd name="T27" fmla="*/ 23 h 31"/>
              <a:gd name="T28" fmla="*/ 14 w 24"/>
              <a:gd name="T29" fmla="*/ 22 h 31"/>
              <a:gd name="T30" fmla="*/ 14 w 24"/>
              <a:gd name="T31" fmla="*/ 20 h 31"/>
              <a:gd name="T32" fmla="*/ 14 w 24"/>
              <a:gd name="T33" fmla="*/ 17 h 31"/>
              <a:gd name="T34" fmla="*/ 14 w 24"/>
              <a:gd name="T35" fmla="*/ 15 h 31"/>
              <a:gd name="T36" fmla="*/ 14 w 24"/>
              <a:gd name="T37" fmla="*/ 14 h 31"/>
              <a:gd name="T38" fmla="*/ 15 w 24"/>
              <a:gd name="T39" fmla="*/ 13 h 31"/>
              <a:gd name="T40" fmla="*/ 16 w 24"/>
              <a:gd name="T41" fmla="*/ 13 h 31"/>
              <a:gd name="T42" fmla="*/ 19 w 24"/>
              <a:gd name="T43" fmla="*/ 14 h 31"/>
              <a:gd name="T44" fmla="*/ 19 w 24"/>
              <a:gd name="T45" fmla="*/ 16 h 31"/>
              <a:gd name="T46" fmla="*/ 21 w 24"/>
              <a:gd name="T47" fmla="*/ 20 h 31"/>
              <a:gd name="T48" fmla="*/ 21 w 24"/>
              <a:gd name="T49" fmla="*/ 21 h 31"/>
              <a:gd name="T50" fmla="*/ 22 w 24"/>
              <a:gd name="T51" fmla="*/ 22 h 31"/>
              <a:gd name="T52" fmla="*/ 24 w 24"/>
              <a:gd name="T53" fmla="*/ 21 h 31"/>
              <a:gd name="T54" fmla="*/ 24 w 24"/>
              <a:gd name="T55" fmla="*/ 20 h 31"/>
              <a:gd name="T56" fmla="*/ 24 w 24"/>
              <a:gd name="T57" fmla="*/ 19 h 31"/>
              <a:gd name="T58" fmla="*/ 23 w 24"/>
              <a:gd name="T59" fmla="*/ 15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4" h="31">
                <a:moveTo>
                  <a:pt x="23" y="15"/>
                </a:moveTo>
                <a:lnTo>
                  <a:pt x="21" y="13"/>
                </a:lnTo>
                <a:lnTo>
                  <a:pt x="21" y="12"/>
                </a:lnTo>
                <a:lnTo>
                  <a:pt x="18" y="11"/>
                </a:lnTo>
                <a:lnTo>
                  <a:pt x="16" y="10"/>
                </a:lnTo>
                <a:lnTo>
                  <a:pt x="16" y="7"/>
                </a:lnTo>
                <a:lnTo>
                  <a:pt x="13" y="5"/>
                </a:lnTo>
                <a:lnTo>
                  <a:pt x="10" y="0"/>
                </a:lnTo>
                <a:lnTo>
                  <a:pt x="0" y="5"/>
                </a:lnTo>
                <a:lnTo>
                  <a:pt x="6" y="31"/>
                </a:lnTo>
                <a:lnTo>
                  <a:pt x="8" y="29"/>
                </a:lnTo>
                <a:lnTo>
                  <a:pt x="10" y="28"/>
                </a:lnTo>
                <a:lnTo>
                  <a:pt x="14" y="26"/>
                </a:lnTo>
                <a:lnTo>
                  <a:pt x="14" y="23"/>
                </a:lnTo>
                <a:lnTo>
                  <a:pt x="14" y="22"/>
                </a:lnTo>
                <a:lnTo>
                  <a:pt x="14" y="20"/>
                </a:lnTo>
                <a:lnTo>
                  <a:pt x="14" y="17"/>
                </a:lnTo>
                <a:lnTo>
                  <a:pt x="14" y="15"/>
                </a:lnTo>
                <a:lnTo>
                  <a:pt x="14" y="14"/>
                </a:lnTo>
                <a:lnTo>
                  <a:pt x="15" y="13"/>
                </a:lnTo>
                <a:lnTo>
                  <a:pt x="16" y="13"/>
                </a:lnTo>
                <a:lnTo>
                  <a:pt x="19" y="14"/>
                </a:lnTo>
                <a:lnTo>
                  <a:pt x="19" y="16"/>
                </a:lnTo>
                <a:lnTo>
                  <a:pt x="21" y="20"/>
                </a:lnTo>
                <a:lnTo>
                  <a:pt x="21" y="21"/>
                </a:lnTo>
                <a:lnTo>
                  <a:pt x="22" y="22"/>
                </a:lnTo>
                <a:lnTo>
                  <a:pt x="24" y="21"/>
                </a:lnTo>
                <a:lnTo>
                  <a:pt x="24" y="20"/>
                </a:lnTo>
                <a:lnTo>
                  <a:pt x="24" y="19"/>
                </a:lnTo>
                <a:lnTo>
                  <a:pt x="23" y="15"/>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7" name="Freeform 28"/>
          <p:cNvSpPr>
            <a:spLocks/>
          </p:cNvSpPr>
          <p:nvPr/>
        </p:nvSpPr>
        <p:spPr bwMode="auto">
          <a:xfrm>
            <a:off x="21529662" y="5379379"/>
            <a:ext cx="610444" cy="308104"/>
          </a:xfrm>
          <a:custGeom>
            <a:avLst/>
            <a:gdLst>
              <a:gd name="T0" fmla="*/ 105 w 109"/>
              <a:gd name="T1" fmla="*/ 32 h 55"/>
              <a:gd name="T2" fmla="*/ 101 w 109"/>
              <a:gd name="T3" fmla="*/ 29 h 55"/>
              <a:gd name="T4" fmla="*/ 97 w 109"/>
              <a:gd name="T5" fmla="*/ 25 h 55"/>
              <a:gd name="T6" fmla="*/ 97 w 109"/>
              <a:gd name="T7" fmla="*/ 29 h 55"/>
              <a:gd name="T8" fmla="*/ 102 w 109"/>
              <a:gd name="T9" fmla="*/ 35 h 55"/>
              <a:gd name="T10" fmla="*/ 95 w 109"/>
              <a:gd name="T11" fmla="*/ 36 h 55"/>
              <a:gd name="T12" fmla="*/ 88 w 109"/>
              <a:gd name="T13" fmla="*/ 37 h 55"/>
              <a:gd name="T14" fmla="*/ 85 w 109"/>
              <a:gd name="T15" fmla="*/ 35 h 55"/>
              <a:gd name="T16" fmla="*/ 81 w 109"/>
              <a:gd name="T17" fmla="*/ 32 h 55"/>
              <a:gd name="T18" fmla="*/ 81 w 109"/>
              <a:gd name="T19" fmla="*/ 27 h 55"/>
              <a:gd name="T20" fmla="*/ 73 w 109"/>
              <a:gd name="T21" fmla="*/ 22 h 55"/>
              <a:gd name="T22" fmla="*/ 69 w 109"/>
              <a:gd name="T23" fmla="*/ 22 h 55"/>
              <a:gd name="T24" fmla="*/ 68 w 109"/>
              <a:gd name="T25" fmla="*/ 16 h 55"/>
              <a:gd name="T26" fmla="*/ 71 w 109"/>
              <a:gd name="T27" fmla="*/ 13 h 55"/>
              <a:gd name="T28" fmla="*/ 77 w 109"/>
              <a:gd name="T29" fmla="*/ 9 h 55"/>
              <a:gd name="T30" fmla="*/ 76 w 109"/>
              <a:gd name="T31" fmla="*/ 6 h 55"/>
              <a:gd name="T32" fmla="*/ 71 w 109"/>
              <a:gd name="T33" fmla="*/ 6 h 55"/>
              <a:gd name="T34" fmla="*/ 68 w 109"/>
              <a:gd name="T35" fmla="*/ 0 h 55"/>
              <a:gd name="T36" fmla="*/ 59 w 109"/>
              <a:gd name="T37" fmla="*/ 8 h 55"/>
              <a:gd name="T38" fmla="*/ 0 w 109"/>
              <a:gd name="T39" fmla="*/ 20 h 55"/>
              <a:gd name="T40" fmla="*/ 0 w 109"/>
              <a:gd name="T41" fmla="*/ 50 h 55"/>
              <a:gd name="T42" fmla="*/ 50 w 109"/>
              <a:gd name="T43" fmla="*/ 41 h 55"/>
              <a:gd name="T44" fmla="*/ 63 w 109"/>
              <a:gd name="T45" fmla="*/ 41 h 55"/>
              <a:gd name="T46" fmla="*/ 66 w 109"/>
              <a:gd name="T47" fmla="*/ 46 h 55"/>
              <a:gd name="T48" fmla="*/ 71 w 109"/>
              <a:gd name="T49" fmla="*/ 48 h 55"/>
              <a:gd name="T50" fmla="*/ 73 w 109"/>
              <a:gd name="T51" fmla="*/ 51 h 55"/>
              <a:gd name="T52" fmla="*/ 74 w 109"/>
              <a:gd name="T53" fmla="*/ 55 h 55"/>
              <a:gd name="T54" fmla="*/ 77 w 109"/>
              <a:gd name="T55" fmla="*/ 55 h 55"/>
              <a:gd name="T56" fmla="*/ 79 w 109"/>
              <a:gd name="T57" fmla="*/ 49 h 55"/>
              <a:gd name="T58" fmla="*/ 82 w 109"/>
              <a:gd name="T59" fmla="*/ 45 h 55"/>
              <a:gd name="T60" fmla="*/ 86 w 109"/>
              <a:gd name="T61" fmla="*/ 46 h 55"/>
              <a:gd name="T62" fmla="*/ 87 w 109"/>
              <a:gd name="T63" fmla="*/ 51 h 55"/>
              <a:gd name="T64" fmla="*/ 92 w 109"/>
              <a:gd name="T65" fmla="*/ 47 h 55"/>
              <a:gd name="T66" fmla="*/ 94 w 109"/>
              <a:gd name="T67" fmla="*/ 45 h 55"/>
              <a:gd name="T68" fmla="*/ 101 w 109"/>
              <a:gd name="T69" fmla="*/ 43 h 55"/>
              <a:gd name="T70" fmla="*/ 106 w 109"/>
              <a:gd name="T71" fmla="*/ 40 h 55"/>
              <a:gd name="T72" fmla="*/ 109 w 109"/>
              <a:gd name="T73" fmla="*/ 36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9" h="55">
                <a:moveTo>
                  <a:pt x="107" y="35"/>
                </a:moveTo>
                <a:lnTo>
                  <a:pt x="105" y="32"/>
                </a:lnTo>
                <a:lnTo>
                  <a:pt x="104" y="31"/>
                </a:lnTo>
                <a:lnTo>
                  <a:pt x="101" y="29"/>
                </a:lnTo>
                <a:lnTo>
                  <a:pt x="98" y="27"/>
                </a:lnTo>
                <a:lnTo>
                  <a:pt x="97" y="25"/>
                </a:lnTo>
                <a:lnTo>
                  <a:pt x="96" y="27"/>
                </a:lnTo>
                <a:lnTo>
                  <a:pt x="97" y="29"/>
                </a:lnTo>
                <a:lnTo>
                  <a:pt x="100" y="32"/>
                </a:lnTo>
                <a:lnTo>
                  <a:pt x="102" y="35"/>
                </a:lnTo>
                <a:lnTo>
                  <a:pt x="99" y="36"/>
                </a:lnTo>
                <a:lnTo>
                  <a:pt x="95" y="36"/>
                </a:lnTo>
                <a:lnTo>
                  <a:pt x="89" y="39"/>
                </a:lnTo>
                <a:lnTo>
                  <a:pt x="88" y="37"/>
                </a:lnTo>
                <a:lnTo>
                  <a:pt x="87" y="36"/>
                </a:lnTo>
                <a:lnTo>
                  <a:pt x="85" y="35"/>
                </a:lnTo>
                <a:lnTo>
                  <a:pt x="82" y="33"/>
                </a:lnTo>
                <a:lnTo>
                  <a:pt x="81" y="32"/>
                </a:lnTo>
                <a:lnTo>
                  <a:pt x="82" y="30"/>
                </a:lnTo>
                <a:lnTo>
                  <a:pt x="81" y="27"/>
                </a:lnTo>
                <a:lnTo>
                  <a:pt x="77" y="24"/>
                </a:lnTo>
                <a:lnTo>
                  <a:pt x="73" y="22"/>
                </a:lnTo>
                <a:lnTo>
                  <a:pt x="71" y="22"/>
                </a:lnTo>
                <a:lnTo>
                  <a:pt x="69" y="22"/>
                </a:lnTo>
                <a:lnTo>
                  <a:pt x="68" y="20"/>
                </a:lnTo>
                <a:lnTo>
                  <a:pt x="68" y="16"/>
                </a:lnTo>
                <a:lnTo>
                  <a:pt x="70" y="14"/>
                </a:lnTo>
                <a:lnTo>
                  <a:pt x="71" y="13"/>
                </a:lnTo>
                <a:lnTo>
                  <a:pt x="73" y="11"/>
                </a:lnTo>
                <a:lnTo>
                  <a:pt x="77" y="9"/>
                </a:lnTo>
                <a:lnTo>
                  <a:pt x="77" y="8"/>
                </a:lnTo>
                <a:lnTo>
                  <a:pt x="76" y="6"/>
                </a:lnTo>
                <a:lnTo>
                  <a:pt x="73" y="6"/>
                </a:lnTo>
                <a:lnTo>
                  <a:pt x="71" y="6"/>
                </a:lnTo>
                <a:lnTo>
                  <a:pt x="70" y="3"/>
                </a:lnTo>
                <a:lnTo>
                  <a:pt x="68" y="0"/>
                </a:lnTo>
                <a:lnTo>
                  <a:pt x="60" y="3"/>
                </a:lnTo>
                <a:lnTo>
                  <a:pt x="59" y="8"/>
                </a:lnTo>
                <a:lnTo>
                  <a:pt x="22" y="17"/>
                </a:lnTo>
                <a:lnTo>
                  <a:pt x="0" y="20"/>
                </a:lnTo>
                <a:lnTo>
                  <a:pt x="0" y="33"/>
                </a:lnTo>
                <a:lnTo>
                  <a:pt x="0" y="50"/>
                </a:lnTo>
                <a:lnTo>
                  <a:pt x="24" y="46"/>
                </a:lnTo>
                <a:lnTo>
                  <a:pt x="50" y="41"/>
                </a:lnTo>
                <a:lnTo>
                  <a:pt x="60" y="36"/>
                </a:lnTo>
                <a:lnTo>
                  <a:pt x="63" y="41"/>
                </a:lnTo>
                <a:lnTo>
                  <a:pt x="66" y="43"/>
                </a:lnTo>
                <a:lnTo>
                  <a:pt x="66" y="46"/>
                </a:lnTo>
                <a:lnTo>
                  <a:pt x="68" y="47"/>
                </a:lnTo>
                <a:lnTo>
                  <a:pt x="71" y="48"/>
                </a:lnTo>
                <a:lnTo>
                  <a:pt x="71" y="49"/>
                </a:lnTo>
                <a:lnTo>
                  <a:pt x="73" y="51"/>
                </a:lnTo>
                <a:lnTo>
                  <a:pt x="74" y="55"/>
                </a:lnTo>
                <a:lnTo>
                  <a:pt x="74" y="55"/>
                </a:lnTo>
                <a:lnTo>
                  <a:pt x="76" y="55"/>
                </a:lnTo>
                <a:lnTo>
                  <a:pt x="77" y="55"/>
                </a:lnTo>
                <a:lnTo>
                  <a:pt x="79" y="53"/>
                </a:lnTo>
                <a:lnTo>
                  <a:pt x="79" y="49"/>
                </a:lnTo>
                <a:lnTo>
                  <a:pt x="82" y="47"/>
                </a:lnTo>
                <a:lnTo>
                  <a:pt x="82" y="45"/>
                </a:lnTo>
                <a:lnTo>
                  <a:pt x="85" y="43"/>
                </a:lnTo>
                <a:lnTo>
                  <a:pt x="86" y="46"/>
                </a:lnTo>
                <a:lnTo>
                  <a:pt x="87" y="49"/>
                </a:lnTo>
                <a:lnTo>
                  <a:pt x="87" y="51"/>
                </a:lnTo>
                <a:lnTo>
                  <a:pt x="90" y="49"/>
                </a:lnTo>
                <a:lnTo>
                  <a:pt x="92" y="47"/>
                </a:lnTo>
                <a:lnTo>
                  <a:pt x="92" y="45"/>
                </a:lnTo>
                <a:lnTo>
                  <a:pt x="94" y="45"/>
                </a:lnTo>
                <a:lnTo>
                  <a:pt x="97" y="43"/>
                </a:lnTo>
                <a:lnTo>
                  <a:pt x="101" y="43"/>
                </a:lnTo>
                <a:lnTo>
                  <a:pt x="103" y="41"/>
                </a:lnTo>
                <a:lnTo>
                  <a:pt x="106" y="40"/>
                </a:lnTo>
                <a:lnTo>
                  <a:pt x="108" y="38"/>
                </a:lnTo>
                <a:lnTo>
                  <a:pt x="109" y="36"/>
                </a:lnTo>
                <a:lnTo>
                  <a:pt x="107" y="35"/>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8" name="Freeform 29"/>
          <p:cNvSpPr>
            <a:spLocks/>
          </p:cNvSpPr>
          <p:nvPr/>
        </p:nvSpPr>
        <p:spPr bwMode="auto">
          <a:xfrm>
            <a:off x="22000096" y="5665076"/>
            <a:ext cx="56003" cy="39216"/>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39" name="Freeform 30"/>
          <p:cNvSpPr>
            <a:spLocks/>
          </p:cNvSpPr>
          <p:nvPr/>
        </p:nvSpPr>
        <p:spPr bwMode="auto">
          <a:xfrm>
            <a:off x="21294444" y="5877950"/>
            <a:ext cx="235215" cy="526573"/>
          </a:xfrm>
          <a:custGeom>
            <a:avLst/>
            <a:gdLst>
              <a:gd name="T0" fmla="*/ 36 w 42"/>
              <a:gd name="T1" fmla="*/ 13 h 94"/>
              <a:gd name="T2" fmla="*/ 36 w 42"/>
              <a:gd name="T3" fmla="*/ 9 h 94"/>
              <a:gd name="T4" fmla="*/ 34 w 42"/>
              <a:gd name="T5" fmla="*/ 7 h 94"/>
              <a:gd name="T6" fmla="*/ 21 w 42"/>
              <a:gd name="T7" fmla="*/ 3 h 94"/>
              <a:gd name="T8" fmla="*/ 9 w 42"/>
              <a:gd name="T9" fmla="*/ 0 h 94"/>
              <a:gd name="T10" fmla="*/ 8 w 42"/>
              <a:gd name="T11" fmla="*/ 3 h 94"/>
              <a:gd name="T12" fmla="*/ 6 w 42"/>
              <a:gd name="T13" fmla="*/ 7 h 94"/>
              <a:gd name="T14" fmla="*/ 3 w 42"/>
              <a:gd name="T15" fmla="*/ 9 h 94"/>
              <a:gd name="T16" fmla="*/ 2 w 42"/>
              <a:gd name="T17" fmla="*/ 14 h 94"/>
              <a:gd name="T18" fmla="*/ 3 w 42"/>
              <a:gd name="T19" fmla="*/ 20 h 94"/>
              <a:gd name="T20" fmla="*/ 3 w 42"/>
              <a:gd name="T21" fmla="*/ 25 h 94"/>
              <a:gd name="T22" fmla="*/ 2 w 42"/>
              <a:gd name="T23" fmla="*/ 30 h 94"/>
              <a:gd name="T24" fmla="*/ 5 w 42"/>
              <a:gd name="T25" fmla="*/ 32 h 94"/>
              <a:gd name="T26" fmla="*/ 9 w 42"/>
              <a:gd name="T27" fmla="*/ 34 h 94"/>
              <a:gd name="T28" fmla="*/ 11 w 42"/>
              <a:gd name="T29" fmla="*/ 38 h 94"/>
              <a:gd name="T30" fmla="*/ 15 w 42"/>
              <a:gd name="T31" fmla="*/ 42 h 94"/>
              <a:gd name="T32" fmla="*/ 20 w 42"/>
              <a:gd name="T33" fmla="*/ 46 h 94"/>
              <a:gd name="T34" fmla="*/ 20 w 42"/>
              <a:gd name="T35" fmla="*/ 47 h 94"/>
              <a:gd name="T36" fmla="*/ 18 w 42"/>
              <a:gd name="T37" fmla="*/ 53 h 94"/>
              <a:gd name="T38" fmla="*/ 10 w 42"/>
              <a:gd name="T39" fmla="*/ 58 h 94"/>
              <a:gd name="T40" fmla="*/ 3 w 42"/>
              <a:gd name="T41" fmla="*/ 64 h 94"/>
              <a:gd name="T42" fmla="*/ 2 w 42"/>
              <a:gd name="T43" fmla="*/ 67 h 94"/>
              <a:gd name="T44" fmla="*/ 0 w 42"/>
              <a:gd name="T45" fmla="*/ 72 h 94"/>
              <a:gd name="T46" fmla="*/ 1 w 42"/>
              <a:gd name="T47" fmla="*/ 75 h 94"/>
              <a:gd name="T48" fmla="*/ 3 w 42"/>
              <a:gd name="T49" fmla="*/ 79 h 94"/>
              <a:gd name="T50" fmla="*/ 8 w 42"/>
              <a:gd name="T51" fmla="*/ 83 h 94"/>
              <a:gd name="T52" fmla="*/ 12 w 42"/>
              <a:gd name="T53" fmla="*/ 85 h 94"/>
              <a:gd name="T54" fmla="*/ 15 w 42"/>
              <a:gd name="T55" fmla="*/ 86 h 94"/>
              <a:gd name="T56" fmla="*/ 20 w 42"/>
              <a:gd name="T57" fmla="*/ 86 h 94"/>
              <a:gd name="T58" fmla="*/ 24 w 42"/>
              <a:gd name="T59" fmla="*/ 86 h 94"/>
              <a:gd name="T60" fmla="*/ 25 w 42"/>
              <a:gd name="T61" fmla="*/ 86 h 94"/>
              <a:gd name="T62" fmla="*/ 24 w 42"/>
              <a:gd name="T63" fmla="*/ 90 h 94"/>
              <a:gd name="T64" fmla="*/ 24 w 42"/>
              <a:gd name="T65" fmla="*/ 93 h 94"/>
              <a:gd name="T66" fmla="*/ 25 w 42"/>
              <a:gd name="T67" fmla="*/ 94 h 94"/>
              <a:gd name="T68" fmla="*/ 26 w 42"/>
              <a:gd name="T69" fmla="*/ 94 h 94"/>
              <a:gd name="T70" fmla="*/ 27 w 42"/>
              <a:gd name="T71" fmla="*/ 87 h 94"/>
              <a:gd name="T72" fmla="*/ 28 w 42"/>
              <a:gd name="T73" fmla="*/ 86 h 94"/>
              <a:gd name="T74" fmla="*/ 31 w 42"/>
              <a:gd name="T75" fmla="*/ 82 h 94"/>
              <a:gd name="T76" fmla="*/ 36 w 42"/>
              <a:gd name="T77" fmla="*/ 78 h 94"/>
              <a:gd name="T78" fmla="*/ 36 w 42"/>
              <a:gd name="T79" fmla="*/ 69 h 94"/>
              <a:gd name="T80" fmla="*/ 36 w 42"/>
              <a:gd name="T81" fmla="*/ 65 h 94"/>
              <a:gd name="T82" fmla="*/ 40 w 42"/>
              <a:gd name="T83" fmla="*/ 61 h 94"/>
              <a:gd name="T84" fmla="*/ 41 w 42"/>
              <a:gd name="T85" fmla="*/ 53 h 94"/>
              <a:gd name="T86" fmla="*/ 42 w 42"/>
              <a:gd name="T87" fmla="*/ 48 h 94"/>
              <a:gd name="T88" fmla="*/ 42 w 42"/>
              <a:gd name="T89" fmla="*/ 40 h 94"/>
              <a:gd name="T90" fmla="*/ 42 w 42"/>
              <a:gd name="T91" fmla="*/ 36 h 94"/>
              <a:gd name="T92" fmla="*/ 40 w 42"/>
              <a:gd name="T93" fmla="*/ 30 h 94"/>
              <a:gd name="T94" fmla="*/ 36 w 42"/>
              <a:gd name="T95" fmla="*/ 30 h 94"/>
              <a:gd name="T96" fmla="*/ 34 w 42"/>
              <a:gd name="T97" fmla="*/ 30 h 94"/>
              <a:gd name="T98" fmla="*/ 35 w 42"/>
              <a:gd name="T99" fmla="*/ 25 h 94"/>
              <a:gd name="T100" fmla="*/ 37 w 42"/>
              <a:gd name="T101" fmla="*/ 20 h 94"/>
              <a:gd name="T102" fmla="*/ 39 w 42"/>
              <a:gd name="T103" fmla="*/ 18 h 94"/>
              <a:gd name="T104" fmla="*/ 38 w 42"/>
              <a:gd name="T105" fmla="*/ 17 h 94"/>
              <a:gd name="T106" fmla="*/ 36 w 42"/>
              <a:gd name="T107" fmla="*/ 1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 h="94">
                <a:moveTo>
                  <a:pt x="36" y="13"/>
                </a:moveTo>
                <a:lnTo>
                  <a:pt x="36" y="9"/>
                </a:lnTo>
                <a:lnTo>
                  <a:pt x="34" y="7"/>
                </a:lnTo>
                <a:lnTo>
                  <a:pt x="21" y="3"/>
                </a:lnTo>
                <a:lnTo>
                  <a:pt x="9" y="0"/>
                </a:lnTo>
                <a:lnTo>
                  <a:pt x="8" y="3"/>
                </a:lnTo>
                <a:lnTo>
                  <a:pt x="6" y="7"/>
                </a:lnTo>
                <a:lnTo>
                  <a:pt x="3" y="9"/>
                </a:lnTo>
                <a:lnTo>
                  <a:pt x="2" y="14"/>
                </a:lnTo>
                <a:lnTo>
                  <a:pt x="3" y="20"/>
                </a:lnTo>
                <a:lnTo>
                  <a:pt x="3" y="25"/>
                </a:lnTo>
                <a:lnTo>
                  <a:pt x="2" y="30"/>
                </a:lnTo>
                <a:lnTo>
                  <a:pt x="5" y="32"/>
                </a:lnTo>
                <a:lnTo>
                  <a:pt x="9" y="34"/>
                </a:lnTo>
                <a:lnTo>
                  <a:pt x="11" y="38"/>
                </a:lnTo>
                <a:lnTo>
                  <a:pt x="15" y="42"/>
                </a:lnTo>
                <a:lnTo>
                  <a:pt x="20" y="46"/>
                </a:lnTo>
                <a:lnTo>
                  <a:pt x="20" y="47"/>
                </a:lnTo>
                <a:lnTo>
                  <a:pt x="18" y="53"/>
                </a:lnTo>
                <a:lnTo>
                  <a:pt x="10" y="58"/>
                </a:lnTo>
                <a:lnTo>
                  <a:pt x="3" y="64"/>
                </a:lnTo>
                <a:lnTo>
                  <a:pt x="2" y="67"/>
                </a:lnTo>
                <a:lnTo>
                  <a:pt x="0" y="72"/>
                </a:lnTo>
                <a:lnTo>
                  <a:pt x="1" y="75"/>
                </a:lnTo>
                <a:lnTo>
                  <a:pt x="3" y="79"/>
                </a:lnTo>
                <a:lnTo>
                  <a:pt x="8" y="83"/>
                </a:lnTo>
                <a:lnTo>
                  <a:pt x="12" y="85"/>
                </a:lnTo>
                <a:lnTo>
                  <a:pt x="15" y="86"/>
                </a:lnTo>
                <a:lnTo>
                  <a:pt x="20" y="86"/>
                </a:lnTo>
                <a:lnTo>
                  <a:pt x="24" y="86"/>
                </a:lnTo>
                <a:lnTo>
                  <a:pt x="25" y="86"/>
                </a:lnTo>
                <a:lnTo>
                  <a:pt x="24" y="90"/>
                </a:lnTo>
                <a:lnTo>
                  <a:pt x="24" y="93"/>
                </a:lnTo>
                <a:lnTo>
                  <a:pt x="25" y="94"/>
                </a:lnTo>
                <a:lnTo>
                  <a:pt x="26" y="94"/>
                </a:lnTo>
                <a:lnTo>
                  <a:pt x="27" y="87"/>
                </a:lnTo>
                <a:lnTo>
                  <a:pt x="28" y="86"/>
                </a:lnTo>
                <a:lnTo>
                  <a:pt x="31" y="82"/>
                </a:lnTo>
                <a:lnTo>
                  <a:pt x="36" y="78"/>
                </a:lnTo>
                <a:lnTo>
                  <a:pt x="36" y="69"/>
                </a:lnTo>
                <a:lnTo>
                  <a:pt x="36" y="65"/>
                </a:lnTo>
                <a:lnTo>
                  <a:pt x="40" y="61"/>
                </a:lnTo>
                <a:lnTo>
                  <a:pt x="41" y="53"/>
                </a:lnTo>
                <a:lnTo>
                  <a:pt x="42" y="48"/>
                </a:lnTo>
                <a:lnTo>
                  <a:pt x="42" y="40"/>
                </a:lnTo>
                <a:lnTo>
                  <a:pt x="42" y="36"/>
                </a:lnTo>
                <a:lnTo>
                  <a:pt x="40" y="30"/>
                </a:lnTo>
                <a:lnTo>
                  <a:pt x="36" y="30"/>
                </a:lnTo>
                <a:lnTo>
                  <a:pt x="34" y="30"/>
                </a:lnTo>
                <a:lnTo>
                  <a:pt x="35" y="25"/>
                </a:lnTo>
                <a:lnTo>
                  <a:pt x="37" y="20"/>
                </a:lnTo>
                <a:lnTo>
                  <a:pt x="39" y="18"/>
                </a:lnTo>
                <a:lnTo>
                  <a:pt x="38" y="17"/>
                </a:lnTo>
                <a:lnTo>
                  <a:pt x="36" y="13"/>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0" name="Freeform 31"/>
          <p:cNvSpPr>
            <a:spLocks/>
          </p:cNvSpPr>
          <p:nvPr/>
        </p:nvSpPr>
        <p:spPr bwMode="auto">
          <a:xfrm>
            <a:off x="21249642" y="6242069"/>
            <a:ext cx="184811" cy="302501"/>
          </a:xfrm>
          <a:custGeom>
            <a:avLst/>
            <a:gdLst>
              <a:gd name="T0" fmla="*/ 9 w 33"/>
              <a:gd name="T1" fmla="*/ 10 h 54"/>
              <a:gd name="T2" fmla="*/ 8 w 33"/>
              <a:gd name="T3" fmla="*/ 7 h 54"/>
              <a:gd name="T4" fmla="*/ 10 w 33"/>
              <a:gd name="T5" fmla="*/ 2 h 54"/>
              <a:gd name="T6" fmla="*/ 11 w 33"/>
              <a:gd name="T7" fmla="*/ 1 h 54"/>
              <a:gd name="T8" fmla="*/ 9 w 33"/>
              <a:gd name="T9" fmla="*/ 0 h 54"/>
              <a:gd name="T10" fmla="*/ 6 w 33"/>
              <a:gd name="T11" fmla="*/ 0 h 54"/>
              <a:gd name="T12" fmla="*/ 5 w 33"/>
              <a:gd name="T13" fmla="*/ 0 h 54"/>
              <a:gd name="T14" fmla="*/ 2 w 33"/>
              <a:gd name="T15" fmla="*/ 2 h 54"/>
              <a:gd name="T16" fmla="*/ 0 w 33"/>
              <a:gd name="T17" fmla="*/ 5 h 54"/>
              <a:gd name="T18" fmla="*/ 12 w 33"/>
              <a:gd name="T19" fmla="*/ 54 h 54"/>
              <a:gd name="T20" fmla="*/ 33 w 33"/>
              <a:gd name="T21" fmla="*/ 51 h 54"/>
              <a:gd name="T22" fmla="*/ 32 w 33"/>
              <a:gd name="T23" fmla="*/ 43 h 54"/>
              <a:gd name="T24" fmla="*/ 29 w 33"/>
              <a:gd name="T25" fmla="*/ 40 h 54"/>
              <a:gd name="T26" fmla="*/ 28 w 33"/>
              <a:gd name="T27" fmla="*/ 38 h 54"/>
              <a:gd name="T28" fmla="*/ 26 w 33"/>
              <a:gd name="T29" fmla="*/ 37 h 54"/>
              <a:gd name="T30" fmla="*/ 23 w 33"/>
              <a:gd name="T31" fmla="*/ 34 h 54"/>
              <a:gd name="T32" fmla="*/ 20 w 33"/>
              <a:gd name="T33" fmla="*/ 32 h 54"/>
              <a:gd name="T34" fmla="*/ 18 w 33"/>
              <a:gd name="T35" fmla="*/ 28 h 54"/>
              <a:gd name="T36" fmla="*/ 16 w 33"/>
              <a:gd name="T37" fmla="*/ 24 h 54"/>
              <a:gd name="T38" fmla="*/ 14 w 33"/>
              <a:gd name="T39" fmla="*/ 20 h 54"/>
              <a:gd name="T40" fmla="*/ 16 w 33"/>
              <a:gd name="T41" fmla="*/ 17 h 54"/>
              <a:gd name="T42" fmla="*/ 11 w 33"/>
              <a:gd name="T43" fmla="*/ 14 h 54"/>
              <a:gd name="T44" fmla="*/ 9 w 33"/>
              <a:gd name="T45" fmla="*/ 1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 h="54">
                <a:moveTo>
                  <a:pt x="9" y="10"/>
                </a:moveTo>
                <a:lnTo>
                  <a:pt x="8" y="7"/>
                </a:lnTo>
                <a:lnTo>
                  <a:pt x="10" y="2"/>
                </a:lnTo>
                <a:lnTo>
                  <a:pt x="11" y="1"/>
                </a:lnTo>
                <a:lnTo>
                  <a:pt x="9" y="0"/>
                </a:lnTo>
                <a:lnTo>
                  <a:pt x="6" y="0"/>
                </a:lnTo>
                <a:lnTo>
                  <a:pt x="5" y="0"/>
                </a:lnTo>
                <a:lnTo>
                  <a:pt x="2" y="2"/>
                </a:lnTo>
                <a:lnTo>
                  <a:pt x="0" y="5"/>
                </a:lnTo>
                <a:lnTo>
                  <a:pt x="12" y="54"/>
                </a:lnTo>
                <a:lnTo>
                  <a:pt x="33" y="51"/>
                </a:lnTo>
                <a:lnTo>
                  <a:pt x="32" y="43"/>
                </a:lnTo>
                <a:lnTo>
                  <a:pt x="29" y="40"/>
                </a:lnTo>
                <a:lnTo>
                  <a:pt x="28" y="38"/>
                </a:lnTo>
                <a:lnTo>
                  <a:pt x="26" y="37"/>
                </a:lnTo>
                <a:lnTo>
                  <a:pt x="23" y="34"/>
                </a:lnTo>
                <a:lnTo>
                  <a:pt x="20" y="32"/>
                </a:lnTo>
                <a:lnTo>
                  <a:pt x="18" y="28"/>
                </a:lnTo>
                <a:lnTo>
                  <a:pt x="16" y="24"/>
                </a:lnTo>
                <a:lnTo>
                  <a:pt x="14" y="20"/>
                </a:lnTo>
                <a:lnTo>
                  <a:pt x="16" y="17"/>
                </a:lnTo>
                <a:lnTo>
                  <a:pt x="11" y="14"/>
                </a:lnTo>
                <a:lnTo>
                  <a:pt x="9" y="1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1" name="Freeform 32"/>
          <p:cNvSpPr>
            <a:spLocks/>
          </p:cNvSpPr>
          <p:nvPr/>
        </p:nvSpPr>
        <p:spPr bwMode="auto">
          <a:xfrm>
            <a:off x="20353577" y="5737897"/>
            <a:ext cx="1052876" cy="683427"/>
          </a:xfrm>
          <a:custGeom>
            <a:avLst/>
            <a:gdLst>
              <a:gd name="T0" fmla="*/ 165 w 188"/>
              <a:gd name="T1" fmla="*/ 90 h 122"/>
              <a:gd name="T2" fmla="*/ 166 w 188"/>
              <a:gd name="T3" fmla="*/ 90 h 122"/>
              <a:gd name="T4" fmla="*/ 169 w 188"/>
              <a:gd name="T5" fmla="*/ 90 h 122"/>
              <a:gd name="T6" fmla="*/ 171 w 188"/>
              <a:gd name="T7" fmla="*/ 91 h 122"/>
              <a:gd name="T8" fmla="*/ 171 w 188"/>
              <a:gd name="T9" fmla="*/ 89 h 122"/>
              <a:gd name="T10" fmla="*/ 178 w 188"/>
              <a:gd name="T11" fmla="*/ 83 h 122"/>
              <a:gd name="T12" fmla="*/ 186 w 188"/>
              <a:gd name="T13" fmla="*/ 78 h 122"/>
              <a:gd name="T14" fmla="*/ 188 w 188"/>
              <a:gd name="T15" fmla="*/ 72 h 122"/>
              <a:gd name="T16" fmla="*/ 188 w 188"/>
              <a:gd name="T17" fmla="*/ 71 h 122"/>
              <a:gd name="T18" fmla="*/ 183 w 188"/>
              <a:gd name="T19" fmla="*/ 67 h 122"/>
              <a:gd name="T20" fmla="*/ 179 w 188"/>
              <a:gd name="T21" fmla="*/ 63 h 122"/>
              <a:gd name="T22" fmla="*/ 177 w 188"/>
              <a:gd name="T23" fmla="*/ 59 h 122"/>
              <a:gd name="T24" fmla="*/ 173 w 188"/>
              <a:gd name="T25" fmla="*/ 57 h 122"/>
              <a:gd name="T26" fmla="*/ 170 w 188"/>
              <a:gd name="T27" fmla="*/ 55 h 122"/>
              <a:gd name="T28" fmla="*/ 171 w 188"/>
              <a:gd name="T29" fmla="*/ 50 h 122"/>
              <a:gd name="T30" fmla="*/ 171 w 188"/>
              <a:gd name="T31" fmla="*/ 45 h 122"/>
              <a:gd name="T32" fmla="*/ 170 w 188"/>
              <a:gd name="T33" fmla="*/ 39 h 122"/>
              <a:gd name="T34" fmla="*/ 171 w 188"/>
              <a:gd name="T35" fmla="*/ 34 h 122"/>
              <a:gd name="T36" fmla="*/ 174 w 188"/>
              <a:gd name="T37" fmla="*/ 32 h 122"/>
              <a:gd name="T38" fmla="*/ 176 w 188"/>
              <a:gd name="T39" fmla="*/ 28 h 122"/>
              <a:gd name="T40" fmla="*/ 177 w 188"/>
              <a:gd name="T41" fmla="*/ 25 h 122"/>
              <a:gd name="T42" fmla="*/ 179 w 188"/>
              <a:gd name="T43" fmla="*/ 20 h 122"/>
              <a:gd name="T44" fmla="*/ 176 w 188"/>
              <a:gd name="T45" fmla="*/ 18 h 122"/>
              <a:gd name="T46" fmla="*/ 173 w 188"/>
              <a:gd name="T47" fmla="*/ 18 h 122"/>
              <a:gd name="T48" fmla="*/ 170 w 188"/>
              <a:gd name="T49" fmla="*/ 17 h 122"/>
              <a:gd name="T50" fmla="*/ 166 w 188"/>
              <a:gd name="T51" fmla="*/ 10 h 122"/>
              <a:gd name="T52" fmla="*/ 162 w 188"/>
              <a:gd name="T53" fmla="*/ 5 h 122"/>
              <a:gd name="T54" fmla="*/ 154 w 188"/>
              <a:gd name="T55" fmla="*/ 0 h 122"/>
              <a:gd name="T56" fmla="*/ 24 w 188"/>
              <a:gd name="T57" fmla="*/ 23 h 122"/>
              <a:gd name="T58" fmla="*/ 22 w 188"/>
              <a:gd name="T59" fmla="*/ 13 h 122"/>
              <a:gd name="T60" fmla="*/ 16 w 188"/>
              <a:gd name="T61" fmla="*/ 17 h 122"/>
              <a:gd name="T62" fmla="*/ 11 w 188"/>
              <a:gd name="T63" fmla="*/ 21 h 122"/>
              <a:gd name="T64" fmla="*/ 6 w 188"/>
              <a:gd name="T65" fmla="*/ 24 h 122"/>
              <a:gd name="T66" fmla="*/ 0 w 188"/>
              <a:gd name="T67" fmla="*/ 28 h 122"/>
              <a:gd name="T68" fmla="*/ 16 w 188"/>
              <a:gd name="T69" fmla="*/ 122 h 122"/>
              <a:gd name="T70" fmla="*/ 160 w 188"/>
              <a:gd name="T71" fmla="*/ 95 h 122"/>
              <a:gd name="T72" fmla="*/ 162 w 188"/>
              <a:gd name="T73" fmla="*/ 92 h 122"/>
              <a:gd name="T74" fmla="*/ 165 w 188"/>
              <a:gd name="T75" fmla="*/ 9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88" h="122">
                <a:moveTo>
                  <a:pt x="165" y="90"/>
                </a:moveTo>
                <a:lnTo>
                  <a:pt x="166" y="90"/>
                </a:lnTo>
                <a:lnTo>
                  <a:pt x="169" y="90"/>
                </a:lnTo>
                <a:lnTo>
                  <a:pt x="171" y="91"/>
                </a:lnTo>
                <a:lnTo>
                  <a:pt x="171" y="89"/>
                </a:lnTo>
                <a:lnTo>
                  <a:pt x="178" y="83"/>
                </a:lnTo>
                <a:lnTo>
                  <a:pt x="186" y="78"/>
                </a:lnTo>
                <a:lnTo>
                  <a:pt x="188" y="72"/>
                </a:lnTo>
                <a:lnTo>
                  <a:pt x="188" y="71"/>
                </a:lnTo>
                <a:lnTo>
                  <a:pt x="183" y="67"/>
                </a:lnTo>
                <a:lnTo>
                  <a:pt x="179" y="63"/>
                </a:lnTo>
                <a:lnTo>
                  <a:pt x="177" y="59"/>
                </a:lnTo>
                <a:lnTo>
                  <a:pt x="173" y="57"/>
                </a:lnTo>
                <a:lnTo>
                  <a:pt x="170" y="55"/>
                </a:lnTo>
                <a:lnTo>
                  <a:pt x="171" y="50"/>
                </a:lnTo>
                <a:lnTo>
                  <a:pt x="171" y="45"/>
                </a:lnTo>
                <a:lnTo>
                  <a:pt x="170" y="39"/>
                </a:lnTo>
                <a:lnTo>
                  <a:pt x="171" y="34"/>
                </a:lnTo>
                <a:lnTo>
                  <a:pt x="174" y="32"/>
                </a:lnTo>
                <a:lnTo>
                  <a:pt x="176" y="28"/>
                </a:lnTo>
                <a:lnTo>
                  <a:pt x="177" y="25"/>
                </a:lnTo>
                <a:lnTo>
                  <a:pt x="179" y="20"/>
                </a:lnTo>
                <a:lnTo>
                  <a:pt x="176" y="18"/>
                </a:lnTo>
                <a:lnTo>
                  <a:pt x="173" y="18"/>
                </a:lnTo>
                <a:lnTo>
                  <a:pt x="170" y="17"/>
                </a:lnTo>
                <a:lnTo>
                  <a:pt x="166" y="10"/>
                </a:lnTo>
                <a:lnTo>
                  <a:pt x="162" y="5"/>
                </a:lnTo>
                <a:lnTo>
                  <a:pt x="154" y="0"/>
                </a:lnTo>
                <a:lnTo>
                  <a:pt x="24" y="23"/>
                </a:lnTo>
                <a:lnTo>
                  <a:pt x="22" y="13"/>
                </a:lnTo>
                <a:lnTo>
                  <a:pt x="16" y="17"/>
                </a:lnTo>
                <a:lnTo>
                  <a:pt x="11" y="21"/>
                </a:lnTo>
                <a:lnTo>
                  <a:pt x="6" y="24"/>
                </a:lnTo>
                <a:lnTo>
                  <a:pt x="0" y="28"/>
                </a:lnTo>
                <a:lnTo>
                  <a:pt x="16" y="122"/>
                </a:lnTo>
                <a:lnTo>
                  <a:pt x="160" y="95"/>
                </a:lnTo>
                <a:lnTo>
                  <a:pt x="162" y="92"/>
                </a:lnTo>
                <a:lnTo>
                  <a:pt x="165" y="9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2" name="Freeform 33"/>
          <p:cNvSpPr>
            <a:spLocks/>
          </p:cNvSpPr>
          <p:nvPr/>
        </p:nvSpPr>
        <p:spPr bwMode="auto">
          <a:xfrm>
            <a:off x="19367905" y="8477211"/>
            <a:ext cx="1629716" cy="1277224"/>
          </a:xfrm>
          <a:custGeom>
            <a:avLst/>
            <a:gdLst>
              <a:gd name="T0" fmla="*/ 200 w 291"/>
              <a:gd name="T1" fmla="*/ 0 h 228"/>
              <a:gd name="T2" fmla="*/ 211 w 291"/>
              <a:gd name="T3" fmla="*/ 10 h 228"/>
              <a:gd name="T4" fmla="*/ 223 w 291"/>
              <a:gd name="T5" fmla="*/ 30 h 228"/>
              <a:gd name="T6" fmla="*/ 241 w 291"/>
              <a:gd name="T7" fmla="*/ 62 h 228"/>
              <a:gd name="T8" fmla="*/ 259 w 291"/>
              <a:gd name="T9" fmla="*/ 84 h 228"/>
              <a:gd name="T10" fmla="*/ 256 w 291"/>
              <a:gd name="T11" fmla="*/ 86 h 228"/>
              <a:gd name="T12" fmla="*/ 268 w 291"/>
              <a:gd name="T13" fmla="*/ 116 h 228"/>
              <a:gd name="T14" fmla="*/ 286 w 291"/>
              <a:gd name="T15" fmla="*/ 144 h 228"/>
              <a:gd name="T16" fmla="*/ 291 w 291"/>
              <a:gd name="T17" fmla="*/ 176 h 228"/>
              <a:gd name="T18" fmla="*/ 288 w 291"/>
              <a:gd name="T19" fmla="*/ 196 h 228"/>
              <a:gd name="T20" fmla="*/ 287 w 291"/>
              <a:gd name="T21" fmla="*/ 211 h 228"/>
              <a:gd name="T22" fmla="*/ 280 w 291"/>
              <a:gd name="T23" fmla="*/ 227 h 228"/>
              <a:gd name="T24" fmla="*/ 281 w 291"/>
              <a:gd name="T25" fmla="*/ 222 h 228"/>
              <a:gd name="T26" fmla="*/ 274 w 291"/>
              <a:gd name="T27" fmla="*/ 221 h 228"/>
              <a:gd name="T28" fmla="*/ 264 w 291"/>
              <a:gd name="T29" fmla="*/ 222 h 228"/>
              <a:gd name="T30" fmla="*/ 255 w 291"/>
              <a:gd name="T31" fmla="*/ 222 h 228"/>
              <a:gd name="T32" fmla="*/ 255 w 291"/>
              <a:gd name="T33" fmla="*/ 217 h 228"/>
              <a:gd name="T34" fmla="*/ 263 w 291"/>
              <a:gd name="T35" fmla="*/ 216 h 228"/>
              <a:gd name="T36" fmla="*/ 253 w 291"/>
              <a:gd name="T37" fmla="*/ 212 h 228"/>
              <a:gd name="T38" fmla="*/ 245 w 291"/>
              <a:gd name="T39" fmla="*/ 200 h 228"/>
              <a:gd name="T40" fmla="*/ 233 w 291"/>
              <a:gd name="T41" fmla="*/ 193 h 228"/>
              <a:gd name="T42" fmla="*/ 223 w 291"/>
              <a:gd name="T43" fmla="*/ 177 h 228"/>
              <a:gd name="T44" fmla="*/ 216 w 291"/>
              <a:gd name="T45" fmla="*/ 169 h 228"/>
              <a:gd name="T46" fmla="*/ 215 w 291"/>
              <a:gd name="T47" fmla="*/ 161 h 228"/>
              <a:gd name="T48" fmla="*/ 209 w 291"/>
              <a:gd name="T49" fmla="*/ 158 h 228"/>
              <a:gd name="T50" fmla="*/ 205 w 291"/>
              <a:gd name="T51" fmla="*/ 161 h 228"/>
              <a:gd name="T52" fmla="*/ 194 w 291"/>
              <a:gd name="T53" fmla="*/ 147 h 228"/>
              <a:gd name="T54" fmla="*/ 192 w 291"/>
              <a:gd name="T55" fmla="*/ 140 h 228"/>
              <a:gd name="T56" fmla="*/ 194 w 291"/>
              <a:gd name="T57" fmla="*/ 130 h 228"/>
              <a:gd name="T58" fmla="*/ 194 w 291"/>
              <a:gd name="T59" fmla="*/ 121 h 228"/>
              <a:gd name="T60" fmla="*/ 191 w 291"/>
              <a:gd name="T61" fmla="*/ 122 h 228"/>
              <a:gd name="T62" fmla="*/ 187 w 291"/>
              <a:gd name="T63" fmla="*/ 119 h 228"/>
              <a:gd name="T64" fmla="*/ 189 w 291"/>
              <a:gd name="T65" fmla="*/ 127 h 228"/>
              <a:gd name="T66" fmla="*/ 186 w 291"/>
              <a:gd name="T67" fmla="*/ 129 h 228"/>
              <a:gd name="T68" fmla="*/ 180 w 291"/>
              <a:gd name="T69" fmla="*/ 120 h 228"/>
              <a:gd name="T70" fmla="*/ 182 w 291"/>
              <a:gd name="T71" fmla="*/ 106 h 228"/>
              <a:gd name="T72" fmla="*/ 182 w 291"/>
              <a:gd name="T73" fmla="*/ 86 h 228"/>
              <a:gd name="T74" fmla="*/ 174 w 291"/>
              <a:gd name="T75" fmla="*/ 72 h 228"/>
              <a:gd name="T76" fmla="*/ 163 w 291"/>
              <a:gd name="T77" fmla="*/ 67 h 228"/>
              <a:gd name="T78" fmla="*/ 152 w 291"/>
              <a:gd name="T79" fmla="*/ 60 h 228"/>
              <a:gd name="T80" fmla="*/ 143 w 291"/>
              <a:gd name="T81" fmla="*/ 48 h 228"/>
              <a:gd name="T82" fmla="*/ 130 w 291"/>
              <a:gd name="T83" fmla="*/ 39 h 228"/>
              <a:gd name="T84" fmla="*/ 117 w 291"/>
              <a:gd name="T85" fmla="*/ 39 h 228"/>
              <a:gd name="T86" fmla="*/ 116 w 291"/>
              <a:gd name="T87" fmla="*/ 47 h 228"/>
              <a:gd name="T88" fmla="*/ 107 w 291"/>
              <a:gd name="T89" fmla="*/ 49 h 228"/>
              <a:gd name="T90" fmla="*/ 83 w 291"/>
              <a:gd name="T91" fmla="*/ 59 h 228"/>
              <a:gd name="T92" fmla="*/ 77 w 291"/>
              <a:gd name="T93" fmla="*/ 49 h 228"/>
              <a:gd name="T94" fmla="*/ 77 w 291"/>
              <a:gd name="T95" fmla="*/ 43 h 228"/>
              <a:gd name="T96" fmla="*/ 72 w 291"/>
              <a:gd name="T97" fmla="*/ 39 h 228"/>
              <a:gd name="T98" fmla="*/ 72 w 291"/>
              <a:gd name="T99" fmla="*/ 35 h 228"/>
              <a:gd name="T100" fmla="*/ 69 w 291"/>
              <a:gd name="T101" fmla="*/ 38 h 228"/>
              <a:gd name="T102" fmla="*/ 64 w 291"/>
              <a:gd name="T103" fmla="*/ 39 h 228"/>
              <a:gd name="T104" fmla="*/ 65 w 291"/>
              <a:gd name="T105" fmla="*/ 43 h 228"/>
              <a:gd name="T106" fmla="*/ 53 w 291"/>
              <a:gd name="T107" fmla="*/ 37 h 228"/>
              <a:gd name="T108" fmla="*/ 39 w 291"/>
              <a:gd name="T109" fmla="*/ 33 h 228"/>
              <a:gd name="T110" fmla="*/ 19 w 291"/>
              <a:gd name="T111" fmla="*/ 35 h 228"/>
              <a:gd name="T112" fmla="*/ 7 w 291"/>
              <a:gd name="T113" fmla="*/ 32 h 228"/>
              <a:gd name="T114" fmla="*/ 0 w 291"/>
              <a:gd name="T115" fmla="*/ 20 h 228"/>
              <a:gd name="T116" fmla="*/ 10 w 291"/>
              <a:gd name="T117" fmla="*/ 14 h 228"/>
              <a:gd name="T118" fmla="*/ 98 w 291"/>
              <a:gd name="T119" fmla="*/ 16 h 228"/>
              <a:gd name="T120" fmla="*/ 197 w 291"/>
              <a:gd name="T121" fmla="*/ 1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228">
                <a:moveTo>
                  <a:pt x="194" y="0"/>
                </a:moveTo>
                <a:lnTo>
                  <a:pt x="194" y="0"/>
                </a:lnTo>
                <a:lnTo>
                  <a:pt x="200" y="0"/>
                </a:lnTo>
                <a:lnTo>
                  <a:pt x="209" y="2"/>
                </a:lnTo>
                <a:lnTo>
                  <a:pt x="210" y="7"/>
                </a:lnTo>
                <a:lnTo>
                  <a:pt x="211" y="10"/>
                </a:lnTo>
                <a:lnTo>
                  <a:pt x="215" y="12"/>
                </a:lnTo>
                <a:lnTo>
                  <a:pt x="218" y="17"/>
                </a:lnTo>
                <a:lnTo>
                  <a:pt x="223" y="30"/>
                </a:lnTo>
                <a:lnTo>
                  <a:pt x="229" y="40"/>
                </a:lnTo>
                <a:lnTo>
                  <a:pt x="237" y="55"/>
                </a:lnTo>
                <a:lnTo>
                  <a:pt x="241" y="62"/>
                </a:lnTo>
                <a:lnTo>
                  <a:pt x="251" y="77"/>
                </a:lnTo>
                <a:lnTo>
                  <a:pt x="256" y="81"/>
                </a:lnTo>
                <a:lnTo>
                  <a:pt x="259" y="84"/>
                </a:lnTo>
                <a:lnTo>
                  <a:pt x="259" y="87"/>
                </a:lnTo>
                <a:lnTo>
                  <a:pt x="259" y="96"/>
                </a:lnTo>
                <a:lnTo>
                  <a:pt x="256" y="86"/>
                </a:lnTo>
                <a:lnTo>
                  <a:pt x="255" y="96"/>
                </a:lnTo>
                <a:lnTo>
                  <a:pt x="261" y="106"/>
                </a:lnTo>
                <a:lnTo>
                  <a:pt x="268" y="116"/>
                </a:lnTo>
                <a:lnTo>
                  <a:pt x="275" y="129"/>
                </a:lnTo>
                <a:lnTo>
                  <a:pt x="280" y="137"/>
                </a:lnTo>
                <a:lnTo>
                  <a:pt x="286" y="144"/>
                </a:lnTo>
                <a:lnTo>
                  <a:pt x="289" y="153"/>
                </a:lnTo>
                <a:lnTo>
                  <a:pt x="291" y="168"/>
                </a:lnTo>
                <a:lnTo>
                  <a:pt x="291" y="176"/>
                </a:lnTo>
                <a:lnTo>
                  <a:pt x="291" y="185"/>
                </a:lnTo>
                <a:lnTo>
                  <a:pt x="291" y="193"/>
                </a:lnTo>
                <a:lnTo>
                  <a:pt x="288" y="196"/>
                </a:lnTo>
                <a:lnTo>
                  <a:pt x="286" y="200"/>
                </a:lnTo>
                <a:lnTo>
                  <a:pt x="286" y="205"/>
                </a:lnTo>
                <a:lnTo>
                  <a:pt x="287" y="211"/>
                </a:lnTo>
                <a:lnTo>
                  <a:pt x="286" y="218"/>
                </a:lnTo>
                <a:lnTo>
                  <a:pt x="283" y="225"/>
                </a:lnTo>
                <a:lnTo>
                  <a:pt x="280" y="227"/>
                </a:lnTo>
                <a:lnTo>
                  <a:pt x="277" y="228"/>
                </a:lnTo>
                <a:lnTo>
                  <a:pt x="279" y="224"/>
                </a:lnTo>
                <a:lnTo>
                  <a:pt x="281" y="222"/>
                </a:lnTo>
                <a:lnTo>
                  <a:pt x="281" y="217"/>
                </a:lnTo>
                <a:lnTo>
                  <a:pt x="280" y="217"/>
                </a:lnTo>
                <a:lnTo>
                  <a:pt x="274" y="221"/>
                </a:lnTo>
                <a:lnTo>
                  <a:pt x="270" y="222"/>
                </a:lnTo>
                <a:lnTo>
                  <a:pt x="267" y="221"/>
                </a:lnTo>
                <a:lnTo>
                  <a:pt x="264" y="222"/>
                </a:lnTo>
                <a:lnTo>
                  <a:pt x="261" y="224"/>
                </a:lnTo>
                <a:lnTo>
                  <a:pt x="259" y="223"/>
                </a:lnTo>
                <a:lnTo>
                  <a:pt x="255" y="222"/>
                </a:lnTo>
                <a:lnTo>
                  <a:pt x="253" y="219"/>
                </a:lnTo>
                <a:lnTo>
                  <a:pt x="254" y="217"/>
                </a:lnTo>
                <a:lnTo>
                  <a:pt x="255" y="217"/>
                </a:lnTo>
                <a:lnTo>
                  <a:pt x="262" y="218"/>
                </a:lnTo>
                <a:lnTo>
                  <a:pt x="264" y="217"/>
                </a:lnTo>
                <a:lnTo>
                  <a:pt x="263" y="216"/>
                </a:lnTo>
                <a:lnTo>
                  <a:pt x="260" y="214"/>
                </a:lnTo>
                <a:lnTo>
                  <a:pt x="256" y="215"/>
                </a:lnTo>
                <a:lnTo>
                  <a:pt x="253" y="212"/>
                </a:lnTo>
                <a:lnTo>
                  <a:pt x="250" y="207"/>
                </a:lnTo>
                <a:lnTo>
                  <a:pt x="246" y="203"/>
                </a:lnTo>
                <a:lnTo>
                  <a:pt x="245" y="200"/>
                </a:lnTo>
                <a:lnTo>
                  <a:pt x="242" y="196"/>
                </a:lnTo>
                <a:lnTo>
                  <a:pt x="237" y="195"/>
                </a:lnTo>
                <a:lnTo>
                  <a:pt x="233" y="193"/>
                </a:lnTo>
                <a:lnTo>
                  <a:pt x="229" y="192"/>
                </a:lnTo>
                <a:lnTo>
                  <a:pt x="225" y="181"/>
                </a:lnTo>
                <a:lnTo>
                  <a:pt x="223" y="177"/>
                </a:lnTo>
                <a:lnTo>
                  <a:pt x="220" y="174"/>
                </a:lnTo>
                <a:lnTo>
                  <a:pt x="219" y="172"/>
                </a:lnTo>
                <a:lnTo>
                  <a:pt x="216" y="169"/>
                </a:lnTo>
                <a:lnTo>
                  <a:pt x="213" y="167"/>
                </a:lnTo>
                <a:lnTo>
                  <a:pt x="214" y="163"/>
                </a:lnTo>
                <a:lnTo>
                  <a:pt x="215" y="161"/>
                </a:lnTo>
                <a:lnTo>
                  <a:pt x="212" y="155"/>
                </a:lnTo>
                <a:lnTo>
                  <a:pt x="209" y="156"/>
                </a:lnTo>
                <a:lnTo>
                  <a:pt x="209" y="158"/>
                </a:lnTo>
                <a:lnTo>
                  <a:pt x="209" y="163"/>
                </a:lnTo>
                <a:lnTo>
                  <a:pt x="207" y="163"/>
                </a:lnTo>
                <a:lnTo>
                  <a:pt x="205" y="161"/>
                </a:lnTo>
                <a:lnTo>
                  <a:pt x="202" y="158"/>
                </a:lnTo>
                <a:lnTo>
                  <a:pt x="197" y="150"/>
                </a:lnTo>
                <a:lnTo>
                  <a:pt x="194" y="147"/>
                </a:lnTo>
                <a:lnTo>
                  <a:pt x="193" y="146"/>
                </a:lnTo>
                <a:lnTo>
                  <a:pt x="194" y="144"/>
                </a:lnTo>
                <a:lnTo>
                  <a:pt x="192" y="140"/>
                </a:lnTo>
                <a:lnTo>
                  <a:pt x="189" y="139"/>
                </a:lnTo>
                <a:lnTo>
                  <a:pt x="192" y="133"/>
                </a:lnTo>
                <a:lnTo>
                  <a:pt x="194" y="130"/>
                </a:lnTo>
                <a:lnTo>
                  <a:pt x="195" y="127"/>
                </a:lnTo>
                <a:lnTo>
                  <a:pt x="196" y="124"/>
                </a:lnTo>
                <a:lnTo>
                  <a:pt x="194" y="121"/>
                </a:lnTo>
                <a:lnTo>
                  <a:pt x="193" y="125"/>
                </a:lnTo>
                <a:lnTo>
                  <a:pt x="191" y="124"/>
                </a:lnTo>
                <a:lnTo>
                  <a:pt x="191" y="122"/>
                </a:lnTo>
                <a:lnTo>
                  <a:pt x="188" y="118"/>
                </a:lnTo>
                <a:lnTo>
                  <a:pt x="187" y="118"/>
                </a:lnTo>
                <a:lnTo>
                  <a:pt x="187" y="119"/>
                </a:lnTo>
                <a:lnTo>
                  <a:pt x="188" y="121"/>
                </a:lnTo>
                <a:lnTo>
                  <a:pt x="189" y="124"/>
                </a:lnTo>
                <a:lnTo>
                  <a:pt x="189" y="127"/>
                </a:lnTo>
                <a:lnTo>
                  <a:pt x="189" y="128"/>
                </a:lnTo>
                <a:lnTo>
                  <a:pt x="187" y="130"/>
                </a:lnTo>
                <a:lnTo>
                  <a:pt x="186" y="129"/>
                </a:lnTo>
                <a:lnTo>
                  <a:pt x="184" y="127"/>
                </a:lnTo>
                <a:lnTo>
                  <a:pt x="181" y="122"/>
                </a:lnTo>
                <a:lnTo>
                  <a:pt x="180" y="120"/>
                </a:lnTo>
                <a:lnTo>
                  <a:pt x="180" y="116"/>
                </a:lnTo>
                <a:lnTo>
                  <a:pt x="180" y="110"/>
                </a:lnTo>
                <a:lnTo>
                  <a:pt x="182" y="106"/>
                </a:lnTo>
                <a:lnTo>
                  <a:pt x="183" y="98"/>
                </a:lnTo>
                <a:lnTo>
                  <a:pt x="183" y="93"/>
                </a:lnTo>
                <a:lnTo>
                  <a:pt x="182" y="86"/>
                </a:lnTo>
                <a:lnTo>
                  <a:pt x="180" y="79"/>
                </a:lnTo>
                <a:lnTo>
                  <a:pt x="177" y="77"/>
                </a:lnTo>
                <a:lnTo>
                  <a:pt x="174" y="72"/>
                </a:lnTo>
                <a:lnTo>
                  <a:pt x="168" y="71"/>
                </a:lnTo>
                <a:lnTo>
                  <a:pt x="165" y="71"/>
                </a:lnTo>
                <a:lnTo>
                  <a:pt x="163" y="67"/>
                </a:lnTo>
                <a:lnTo>
                  <a:pt x="160" y="66"/>
                </a:lnTo>
                <a:lnTo>
                  <a:pt x="156" y="61"/>
                </a:lnTo>
                <a:lnTo>
                  <a:pt x="152" y="60"/>
                </a:lnTo>
                <a:lnTo>
                  <a:pt x="151" y="55"/>
                </a:lnTo>
                <a:lnTo>
                  <a:pt x="149" y="53"/>
                </a:lnTo>
                <a:lnTo>
                  <a:pt x="143" y="48"/>
                </a:lnTo>
                <a:lnTo>
                  <a:pt x="138" y="44"/>
                </a:lnTo>
                <a:lnTo>
                  <a:pt x="134" y="42"/>
                </a:lnTo>
                <a:lnTo>
                  <a:pt x="130" y="39"/>
                </a:lnTo>
                <a:lnTo>
                  <a:pt x="127" y="38"/>
                </a:lnTo>
                <a:lnTo>
                  <a:pt x="122" y="38"/>
                </a:lnTo>
                <a:lnTo>
                  <a:pt x="117" y="39"/>
                </a:lnTo>
                <a:lnTo>
                  <a:pt x="116" y="42"/>
                </a:lnTo>
                <a:lnTo>
                  <a:pt x="117" y="45"/>
                </a:lnTo>
                <a:lnTo>
                  <a:pt x="116" y="47"/>
                </a:lnTo>
                <a:lnTo>
                  <a:pt x="114" y="47"/>
                </a:lnTo>
                <a:lnTo>
                  <a:pt x="112" y="45"/>
                </a:lnTo>
                <a:lnTo>
                  <a:pt x="107" y="49"/>
                </a:lnTo>
                <a:lnTo>
                  <a:pt x="101" y="54"/>
                </a:lnTo>
                <a:lnTo>
                  <a:pt x="94" y="56"/>
                </a:lnTo>
                <a:lnTo>
                  <a:pt x="83" y="59"/>
                </a:lnTo>
                <a:lnTo>
                  <a:pt x="83" y="53"/>
                </a:lnTo>
                <a:lnTo>
                  <a:pt x="80" y="50"/>
                </a:lnTo>
                <a:lnTo>
                  <a:pt x="77" y="49"/>
                </a:lnTo>
                <a:lnTo>
                  <a:pt x="72" y="46"/>
                </a:lnTo>
                <a:lnTo>
                  <a:pt x="76" y="44"/>
                </a:lnTo>
                <a:lnTo>
                  <a:pt x="77" y="43"/>
                </a:lnTo>
                <a:lnTo>
                  <a:pt x="70" y="42"/>
                </a:lnTo>
                <a:lnTo>
                  <a:pt x="70" y="39"/>
                </a:lnTo>
                <a:lnTo>
                  <a:pt x="72" y="39"/>
                </a:lnTo>
                <a:lnTo>
                  <a:pt x="73" y="37"/>
                </a:lnTo>
                <a:lnTo>
                  <a:pt x="73" y="35"/>
                </a:lnTo>
                <a:lnTo>
                  <a:pt x="72" y="35"/>
                </a:lnTo>
                <a:lnTo>
                  <a:pt x="70" y="36"/>
                </a:lnTo>
                <a:lnTo>
                  <a:pt x="70" y="37"/>
                </a:lnTo>
                <a:lnTo>
                  <a:pt x="69" y="38"/>
                </a:lnTo>
                <a:lnTo>
                  <a:pt x="67" y="36"/>
                </a:lnTo>
                <a:lnTo>
                  <a:pt x="62" y="36"/>
                </a:lnTo>
                <a:lnTo>
                  <a:pt x="64" y="39"/>
                </a:lnTo>
                <a:lnTo>
                  <a:pt x="65" y="39"/>
                </a:lnTo>
                <a:lnTo>
                  <a:pt x="66" y="43"/>
                </a:lnTo>
                <a:lnTo>
                  <a:pt x="65" y="43"/>
                </a:lnTo>
                <a:lnTo>
                  <a:pt x="61" y="41"/>
                </a:lnTo>
                <a:lnTo>
                  <a:pt x="57" y="38"/>
                </a:lnTo>
                <a:lnTo>
                  <a:pt x="53" y="37"/>
                </a:lnTo>
                <a:lnTo>
                  <a:pt x="44" y="37"/>
                </a:lnTo>
                <a:lnTo>
                  <a:pt x="41" y="35"/>
                </a:lnTo>
                <a:lnTo>
                  <a:pt x="39" y="33"/>
                </a:lnTo>
                <a:lnTo>
                  <a:pt x="36" y="33"/>
                </a:lnTo>
                <a:lnTo>
                  <a:pt x="26" y="35"/>
                </a:lnTo>
                <a:lnTo>
                  <a:pt x="19" y="35"/>
                </a:lnTo>
                <a:lnTo>
                  <a:pt x="14" y="38"/>
                </a:lnTo>
                <a:lnTo>
                  <a:pt x="11" y="39"/>
                </a:lnTo>
                <a:lnTo>
                  <a:pt x="7" y="32"/>
                </a:lnTo>
                <a:lnTo>
                  <a:pt x="6" y="27"/>
                </a:lnTo>
                <a:lnTo>
                  <a:pt x="2" y="22"/>
                </a:lnTo>
                <a:lnTo>
                  <a:pt x="0" y="20"/>
                </a:lnTo>
                <a:lnTo>
                  <a:pt x="0" y="17"/>
                </a:lnTo>
                <a:lnTo>
                  <a:pt x="3" y="16"/>
                </a:lnTo>
                <a:lnTo>
                  <a:pt x="10" y="14"/>
                </a:lnTo>
                <a:lnTo>
                  <a:pt x="18" y="12"/>
                </a:lnTo>
                <a:lnTo>
                  <a:pt x="93" y="6"/>
                </a:lnTo>
                <a:lnTo>
                  <a:pt x="98" y="16"/>
                </a:lnTo>
                <a:lnTo>
                  <a:pt x="189" y="11"/>
                </a:lnTo>
                <a:lnTo>
                  <a:pt x="190" y="19"/>
                </a:lnTo>
                <a:lnTo>
                  <a:pt x="197" y="19"/>
                </a:lnTo>
                <a:lnTo>
                  <a:pt x="194" y="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3" name="Freeform 34"/>
          <p:cNvSpPr>
            <a:spLocks/>
          </p:cNvSpPr>
          <p:nvPr/>
        </p:nvSpPr>
        <p:spPr bwMode="auto">
          <a:xfrm>
            <a:off x="18102213" y="8141095"/>
            <a:ext cx="1019275" cy="901902"/>
          </a:xfrm>
          <a:custGeom>
            <a:avLst/>
            <a:gdLst>
              <a:gd name="T0" fmla="*/ 176 w 182"/>
              <a:gd name="T1" fmla="*/ 147 h 161"/>
              <a:gd name="T2" fmla="*/ 171 w 182"/>
              <a:gd name="T3" fmla="*/ 146 h 161"/>
              <a:gd name="T4" fmla="*/ 160 w 182"/>
              <a:gd name="T5" fmla="*/ 139 h 161"/>
              <a:gd name="T6" fmla="*/ 152 w 182"/>
              <a:gd name="T7" fmla="*/ 134 h 161"/>
              <a:gd name="T8" fmla="*/ 155 w 182"/>
              <a:gd name="T9" fmla="*/ 130 h 161"/>
              <a:gd name="T10" fmla="*/ 166 w 182"/>
              <a:gd name="T11" fmla="*/ 128 h 161"/>
              <a:gd name="T12" fmla="*/ 162 w 182"/>
              <a:gd name="T13" fmla="*/ 118 h 161"/>
              <a:gd name="T14" fmla="*/ 148 w 182"/>
              <a:gd name="T15" fmla="*/ 122 h 161"/>
              <a:gd name="T16" fmla="*/ 148 w 182"/>
              <a:gd name="T17" fmla="*/ 119 h 161"/>
              <a:gd name="T18" fmla="*/ 154 w 182"/>
              <a:gd name="T19" fmla="*/ 114 h 161"/>
              <a:gd name="T20" fmla="*/ 150 w 182"/>
              <a:gd name="T21" fmla="*/ 99 h 161"/>
              <a:gd name="T22" fmla="*/ 84 w 182"/>
              <a:gd name="T23" fmla="*/ 82 h 161"/>
              <a:gd name="T24" fmla="*/ 84 w 182"/>
              <a:gd name="T25" fmla="*/ 73 h 161"/>
              <a:gd name="T26" fmla="*/ 87 w 182"/>
              <a:gd name="T27" fmla="*/ 64 h 161"/>
              <a:gd name="T28" fmla="*/ 90 w 182"/>
              <a:gd name="T29" fmla="*/ 58 h 161"/>
              <a:gd name="T30" fmla="*/ 97 w 182"/>
              <a:gd name="T31" fmla="*/ 43 h 161"/>
              <a:gd name="T32" fmla="*/ 99 w 182"/>
              <a:gd name="T33" fmla="*/ 37 h 161"/>
              <a:gd name="T34" fmla="*/ 102 w 182"/>
              <a:gd name="T35" fmla="*/ 23 h 161"/>
              <a:gd name="T36" fmla="*/ 98 w 182"/>
              <a:gd name="T37" fmla="*/ 14 h 161"/>
              <a:gd name="T38" fmla="*/ 94 w 182"/>
              <a:gd name="T39" fmla="*/ 9 h 161"/>
              <a:gd name="T40" fmla="*/ 97 w 182"/>
              <a:gd name="T41" fmla="*/ 2 h 161"/>
              <a:gd name="T42" fmla="*/ 0 w 182"/>
              <a:gd name="T43" fmla="*/ 47 h 161"/>
              <a:gd name="T44" fmla="*/ 11 w 182"/>
              <a:gd name="T45" fmla="*/ 64 h 161"/>
              <a:gd name="T46" fmla="*/ 13 w 182"/>
              <a:gd name="T47" fmla="*/ 75 h 161"/>
              <a:gd name="T48" fmla="*/ 13 w 182"/>
              <a:gd name="T49" fmla="*/ 94 h 161"/>
              <a:gd name="T50" fmla="*/ 9 w 182"/>
              <a:gd name="T51" fmla="*/ 110 h 161"/>
              <a:gd name="T52" fmla="*/ 9 w 182"/>
              <a:gd name="T53" fmla="*/ 131 h 161"/>
              <a:gd name="T54" fmla="*/ 15 w 182"/>
              <a:gd name="T55" fmla="*/ 136 h 161"/>
              <a:gd name="T56" fmla="*/ 25 w 182"/>
              <a:gd name="T57" fmla="*/ 134 h 161"/>
              <a:gd name="T58" fmla="*/ 44 w 182"/>
              <a:gd name="T59" fmla="*/ 139 h 161"/>
              <a:gd name="T60" fmla="*/ 72 w 182"/>
              <a:gd name="T61" fmla="*/ 142 h 161"/>
              <a:gd name="T62" fmla="*/ 78 w 182"/>
              <a:gd name="T63" fmla="*/ 138 h 161"/>
              <a:gd name="T64" fmla="*/ 70 w 182"/>
              <a:gd name="T65" fmla="*/ 137 h 161"/>
              <a:gd name="T66" fmla="*/ 77 w 182"/>
              <a:gd name="T67" fmla="*/ 132 h 161"/>
              <a:gd name="T68" fmla="*/ 97 w 182"/>
              <a:gd name="T69" fmla="*/ 142 h 161"/>
              <a:gd name="T70" fmla="*/ 98 w 182"/>
              <a:gd name="T71" fmla="*/ 150 h 161"/>
              <a:gd name="T72" fmla="*/ 111 w 182"/>
              <a:gd name="T73" fmla="*/ 155 h 161"/>
              <a:gd name="T74" fmla="*/ 121 w 182"/>
              <a:gd name="T75" fmla="*/ 154 h 161"/>
              <a:gd name="T76" fmla="*/ 132 w 182"/>
              <a:gd name="T77" fmla="*/ 150 h 161"/>
              <a:gd name="T78" fmla="*/ 142 w 182"/>
              <a:gd name="T79" fmla="*/ 153 h 161"/>
              <a:gd name="T80" fmla="*/ 142 w 182"/>
              <a:gd name="T81" fmla="*/ 141 h 161"/>
              <a:gd name="T82" fmla="*/ 150 w 182"/>
              <a:gd name="T83" fmla="*/ 147 h 161"/>
              <a:gd name="T84" fmla="*/ 168 w 182"/>
              <a:gd name="T85" fmla="*/ 154 h 161"/>
              <a:gd name="T86" fmla="*/ 169 w 182"/>
              <a:gd name="T87" fmla="*/ 161 h 161"/>
              <a:gd name="T88" fmla="*/ 176 w 182"/>
              <a:gd name="T89" fmla="*/ 158 h 161"/>
              <a:gd name="T90" fmla="*/ 181 w 182"/>
              <a:gd name="T91" fmla="*/ 154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161">
                <a:moveTo>
                  <a:pt x="181" y="149"/>
                </a:moveTo>
                <a:lnTo>
                  <a:pt x="179" y="149"/>
                </a:lnTo>
                <a:lnTo>
                  <a:pt x="176" y="147"/>
                </a:lnTo>
                <a:lnTo>
                  <a:pt x="175" y="147"/>
                </a:lnTo>
                <a:lnTo>
                  <a:pt x="173" y="147"/>
                </a:lnTo>
                <a:lnTo>
                  <a:pt x="171" y="146"/>
                </a:lnTo>
                <a:lnTo>
                  <a:pt x="166" y="143"/>
                </a:lnTo>
                <a:lnTo>
                  <a:pt x="165" y="143"/>
                </a:lnTo>
                <a:lnTo>
                  <a:pt x="160" y="139"/>
                </a:lnTo>
                <a:lnTo>
                  <a:pt x="158" y="137"/>
                </a:lnTo>
                <a:lnTo>
                  <a:pt x="155" y="136"/>
                </a:lnTo>
                <a:lnTo>
                  <a:pt x="152" y="134"/>
                </a:lnTo>
                <a:lnTo>
                  <a:pt x="150" y="132"/>
                </a:lnTo>
                <a:lnTo>
                  <a:pt x="153" y="132"/>
                </a:lnTo>
                <a:lnTo>
                  <a:pt x="155" y="130"/>
                </a:lnTo>
                <a:lnTo>
                  <a:pt x="160" y="130"/>
                </a:lnTo>
                <a:lnTo>
                  <a:pt x="161" y="128"/>
                </a:lnTo>
                <a:lnTo>
                  <a:pt x="166" y="128"/>
                </a:lnTo>
                <a:lnTo>
                  <a:pt x="168" y="126"/>
                </a:lnTo>
                <a:lnTo>
                  <a:pt x="165" y="121"/>
                </a:lnTo>
                <a:lnTo>
                  <a:pt x="162" y="118"/>
                </a:lnTo>
                <a:lnTo>
                  <a:pt x="161" y="118"/>
                </a:lnTo>
                <a:lnTo>
                  <a:pt x="151" y="121"/>
                </a:lnTo>
                <a:lnTo>
                  <a:pt x="148" y="122"/>
                </a:lnTo>
                <a:lnTo>
                  <a:pt x="145" y="122"/>
                </a:lnTo>
                <a:lnTo>
                  <a:pt x="145" y="121"/>
                </a:lnTo>
                <a:lnTo>
                  <a:pt x="148" y="119"/>
                </a:lnTo>
                <a:lnTo>
                  <a:pt x="151" y="118"/>
                </a:lnTo>
                <a:lnTo>
                  <a:pt x="154" y="116"/>
                </a:lnTo>
                <a:lnTo>
                  <a:pt x="154" y="114"/>
                </a:lnTo>
                <a:lnTo>
                  <a:pt x="154" y="110"/>
                </a:lnTo>
                <a:lnTo>
                  <a:pt x="153" y="103"/>
                </a:lnTo>
                <a:lnTo>
                  <a:pt x="150" y="99"/>
                </a:lnTo>
                <a:lnTo>
                  <a:pt x="148" y="95"/>
                </a:lnTo>
                <a:lnTo>
                  <a:pt x="149" y="79"/>
                </a:lnTo>
                <a:lnTo>
                  <a:pt x="84" y="82"/>
                </a:lnTo>
                <a:lnTo>
                  <a:pt x="83" y="78"/>
                </a:lnTo>
                <a:lnTo>
                  <a:pt x="83" y="75"/>
                </a:lnTo>
                <a:lnTo>
                  <a:pt x="84" y="73"/>
                </a:lnTo>
                <a:lnTo>
                  <a:pt x="87" y="71"/>
                </a:lnTo>
                <a:lnTo>
                  <a:pt x="87" y="66"/>
                </a:lnTo>
                <a:lnTo>
                  <a:pt x="87" y="64"/>
                </a:lnTo>
                <a:lnTo>
                  <a:pt x="88" y="61"/>
                </a:lnTo>
                <a:lnTo>
                  <a:pt x="89" y="60"/>
                </a:lnTo>
                <a:lnTo>
                  <a:pt x="90" y="58"/>
                </a:lnTo>
                <a:lnTo>
                  <a:pt x="91" y="51"/>
                </a:lnTo>
                <a:lnTo>
                  <a:pt x="93" y="49"/>
                </a:lnTo>
                <a:lnTo>
                  <a:pt x="97" y="43"/>
                </a:lnTo>
                <a:lnTo>
                  <a:pt x="98" y="41"/>
                </a:lnTo>
                <a:lnTo>
                  <a:pt x="98" y="37"/>
                </a:lnTo>
                <a:lnTo>
                  <a:pt x="99" y="37"/>
                </a:lnTo>
                <a:lnTo>
                  <a:pt x="102" y="34"/>
                </a:lnTo>
                <a:lnTo>
                  <a:pt x="103" y="26"/>
                </a:lnTo>
                <a:lnTo>
                  <a:pt x="102" y="23"/>
                </a:lnTo>
                <a:lnTo>
                  <a:pt x="99" y="21"/>
                </a:lnTo>
                <a:lnTo>
                  <a:pt x="99" y="19"/>
                </a:lnTo>
                <a:lnTo>
                  <a:pt x="98" y="14"/>
                </a:lnTo>
                <a:lnTo>
                  <a:pt x="98" y="13"/>
                </a:lnTo>
                <a:lnTo>
                  <a:pt x="97" y="11"/>
                </a:lnTo>
                <a:lnTo>
                  <a:pt x="94" y="9"/>
                </a:lnTo>
                <a:lnTo>
                  <a:pt x="98" y="7"/>
                </a:lnTo>
                <a:lnTo>
                  <a:pt x="98" y="5"/>
                </a:lnTo>
                <a:lnTo>
                  <a:pt x="97" y="2"/>
                </a:lnTo>
                <a:lnTo>
                  <a:pt x="94" y="0"/>
                </a:lnTo>
                <a:lnTo>
                  <a:pt x="0" y="3"/>
                </a:lnTo>
                <a:lnTo>
                  <a:pt x="0" y="47"/>
                </a:lnTo>
                <a:lnTo>
                  <a:pt x="7" y="53"/>
                </a:lnTo>
                <a:lnTo>
                  <a:pt x="7" y="55"/>
                </a:lnTo>
                <a:lnTo>
                  <a:pt x="11" y="64"/>
                </a:lnTo>
                <a:lnTo>
                  <a:pt x="12" y="66"/>
                </a:lnTo>
                <a:lnTo>
                  <a:pt x="12" y="72"/>
                </a:lnTo>
                <a:lnTo>
                  <a:pt x="13" y="75"/>
                </a:lnTo>
                <a:lnTo>
                  <a:pt x="15" y="83"/>
                </a:lnTo>
                <a:lnTo>
                  <a:pt x="17" y="89"/>
                </a:lnTo>
                <a:lnTo>
                  <a:pt x="13" y="94"/>
                </a:lnTo>
                <a:lnTo>
                  <a:pt x="11" y="102"/>
                </a:lnTo>
                <a:lnTo>
                  <a:pt x="11" y="105"/>
                </a:lnTo>
                <a:lnTo>
                  <a:pt x="9" y="110"/>
                </a:lnTo>
                <a:lnTo>
                  <a:pt x="12" y="117"/>
                </a:lnTo>
                <a:lnTo>
                  <a:pt x="12" y="121"/>
                </a:lnTo>
                <a:lnTo>
                  <a:pt x="9" y="131"/>
                </a:lnTo>
                <a:lnTo>
                  <a:pt x="6" y="136"/>
                </a:lnTo>
                <a:lnTo>
                  <a:pt x="10" y="136"/>
                </a:lnTo>
                <a:lnTo>
                  <a:pt x="15" y="136"/>
                </a:lnTo>
                <a:lnTo>
                  <a:pt x="18" y="134"/>
                </a:lnTo>
                <a:lnTo>
                  <a:pt x="22" y="134"/>
                </a:lnTo>
                <a:lnTo>
                  <a:pt x="25" y="134"/>
                </a:lnTo>
                <a:lnTo>
                  <a:pt x="34" y="136"/>
                </a:lnTo>
                <a:lnTo>
                  <a:pt x="39" y="137"/>
                </a:lnTo>
                <a:lnTo>
                  <a:pt x="44" y="139"/>
                </a:lnTo>
                <a:lnTo>
                  <a:pt x="51" y="142"/>
                </a:lnTo>
                <a:lnTo>
                  <a:pt x="64" y="142"/>
                </a:lnTo>
                <a:lnTo>
                  <a:pt x="72" y="142"/>
                </a:lnTo>
                <a:lnTo>
                  <a:pt x="79" y="142"/>
                </a:lnTo>
                <a:lnTo>
                  <a:pt x="80" y="141"/>
                </a:lnTo>
                <a:lnTo>
                  <a:pt x="78" y="138"/>
                </a:lnTo>
                <a:lnTo>
                  <a:pt x="73" y="138"/>
                </a:lnTo>
                <a:lnTo>
                  <a:pt x="72" y="138"/>
                </a:lnTo>
                <a:lnTo>
                  <a:pt x="70" y="137"/>
                </a:lnTo>
                <a:lnTo>
                  <a:pt x="71" y="134"/>
                </a:lnTo>
                <a:lnTo>
                  <a:pt x="72" y="132"/>
                </a:lnTo>
                <a:lnTo>
                  <a:pt x="77" y="132"/>
                </a:lnTo>
                <a:lnTo>
                  <a:pt x="84" y="135"/>
                </a:lnTo>
                <a:lnTo>
                  <a:pt x="91" y="141"/>
                </a:lnTo>
                <a:lnTo>
                  <a:pt x="97" y="142"/>
                </a:lnTo>
                <a:lnTo>
                  <a:pt x="101" y="140"/>
                </a:lnTo>
                <a:lnTo>
                  <a:pt x="100" y="144"/>
                </a:lnTo>
                <a:lnTo>
                  <a:pt x="98" y="150"/>
                </a:lnTo>
                <a:lnTo>
                  <a:pt x="100" y="153"/>
                </a:lnTo>
                <a:lnTo>
                  <a:pt x="106" y="155"/>
                </a:lnTo>
                <a:lnTo>
                  <a:pt x="111" y="155"/>
                </a:lnTo>
                <a:lnTo>
                  <a:pt x="115" y="158"/>
                </a:lnTo>
                <a:lnTo>
                  <a:pt x="119" y="158"/>
                </a:lnTo>
                <a:lnTo>
                  <a:pt x="121" y="154"/>
                </a:lnTo>
                <a:lnTo>
                  <a:pt x="125" y="150"/>
                </a:lnTo>
                <a:lnTo>
                  <a:pt x="128" y="149"/>
                </a:lnTo>
                <a:lnTo>
                  <a:pt x="132" y="150"/>
                </a:lnTo>
                <a:lnTo>
                  <a:pt x="136" y="155"/>
                </a:lnTo>
                <a:lnTo>
                  <a:pt x="140" y="155"/>
                </a:lnTo>
                <a:lnTo>
                  <a:pt x="142" y="153"/>
                </a:lnTo>
                <a:lnTo>
                  <a:pt x="140" y="145"/>
                </a:lnTo>
                <a:lnTo>
                  <a:pt x="140" y="143"/>
                </a:lnTo>
                <a:lnTo>
                  <a:pt x="142" y="141"/>
                </a:lnTo>
                <a:lnTo>
                  <a:pt x="146" y="141"/>
                </a:lnTo>
                <a:lnTo>
                  <a:pt x="150" y="143"/>
                </a:lnTo>
                <a:lnTo>
                  <a:pt x="150" y="147"/>
                </a:lnTo>
                <a:lnTo>
                  <a:pt x="158" y="148"/>
                </a:lnTo>
                <a:lnTo>
                  <a:pt x="165" y="151"/>
                </a:lnTo>
                <a:lnTo>
                  <a:pt x="168" y="154"/>
                </a:lnTo>
                <a:lnTo>
                  <a:pt x="166" y="157"/>
                </a:lnTo>
                <a:lnTo>
                  <a:pt x="165" y="161"/>
                </a:lnTo>
                <a:lnTo>
                  <a:pt x="169" y="161"/>
                </a:lnTo>
                <a:lnTo>
                  <a:pt x="171" y="158"/>
                </a:lnTo>
                <a:lnTo>
                  <a:pt x="173" y="156"/>
                </a:lnTo>
                <a:lnTo>
                  <a:pt x="176" y="158"/>
                </a:lnTo>
                <a:lnTo>
                  <a:pt x="176" y="160"/>
                </a:lnTo>
                <a:lnTo>
                  <a:pt x="178" y="157"/>
                </a:lnTo>
                <a:lnTo>
                  <a:pt x="181" y="154"/>
                </a:lnTo>
                <a:lnTo>
                  <a:pt x="182" y="153"/>
                </a:lnTo>
                <a:lnTo>
                  <a:pt x="181" y="149"/>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4" name="Freeform 35"/>
          <p:cNvSpPr>
            <a:spLocks/>
          </p:cNvSpPr>
          <p:nvPr/>
        </p:nvSpPr>
        <p:spPr bwMode="auto">
          <a:xfrm>
            <a:off x="17979003" y="7334430"/>
            <a:ext cx="912866" cy="823476"/>
          </a:xfrm>
          <a:custGeom>
            <a:avLst/>
            <a:gdLst>
              <a:gd name="T0" fmla="*/ 6 w 163"/>
              <a:gd name="T1" fmla="*/ 123 h 147"/>
              <a:gd name="T2" fmla="*/ 4 w 163"/>
              <a:gd name="T3" fmla="*/ 121 h 147"/>
              <a:gd name="T4" fmla="*/ 7 w 163"/>
              <a:gd name="T5" fmla="*/ 124 h 147"/>
              <a:gd name="T6" fmla="*/ 10 w 163"/>
              <a:gd name="T7" fmla="*/ 125 h 147"/>
              <a:gd name="T8" fmla="*/ 12 w 163"/>
              <a:gd name="T9" fmla="*/ 123 h 147"/>
              <a:gd name="T10" fmla="*/ 22 w 163"/>
              <a:gd name="T11" fmla="*/ 124 h 147"/>
              <a:gd name="T12" fmla="*/ 22 w 163"/>
              <a:gd name="T13" fmla="*/ 147 h 147"/>
              <a:gd name="T14" fmla="*/ 116 w 163"/>
              <a:gd name="T15" fmla="*/ 144 h 147"/>
              <a:gd name="T16" fmla="*/ 117 w 163"/>
              <a:gd name="T17" fmla="*/ 144 h 147"/>
              <a:gd name="T18" fmla="*/ 119 w 163"/>
              <a:gd name="T19" fmla="*/ 139 h 147"/>
              <a:gd name="T20" fmla="*/ 120 w 163"/>
              <a:gd name="T21" fmla="*/ 136 h 147"/>
              <a:gd name="T22" fmla="*/ 119 w 163"/>
              <a:gd name="T23" fmla="*/ 133 h 147"/>
              <a:gd name="T24" fmla="*/ 119 w 163"/>
              <a:gd name="T25" fmla="*/ 127 h 147"/>
              <a:gd name="T26" fmla="*/ 119 w 163"/>
              <a:gd name="T27" fmla="*/ 125 h 147"/>
              <a:gd name="T28" fmla="*/ 117 w 163"/>
              <a:gd name="T29" fmla="*/ 122 h 147"/>
              <a:gd name="T30" fmla="*/ 116 w 163"/>
              <a:gd name="T31" fmla="*/ 121 h 147"/>
              <a:gd name="T32" fmla="*/ 116 w 163"/>
              <a:gd name="T33" fmla="*/ 119 h 147"/>
              <a:gd name="T34" fmla="*/ 117 w 163"/>
              <a:gd name="T35" fmla="*/ 117 h 147"/>
              <a:gd name="T36" fmla="*/ 116 w 163"/>
              <a:gd name="T37" fmla="*/ 116 h 147"/>
              <a:gd name="T38" fmla="*/ 118 w 163"/>
              <a:gd name="T39" fmla="*/ 113 h 147"/>
              <a:gd name="T40" fmla="*/ 121 w 163"/>
              <a:gd name="T41" fmla="*/ 109 h 147"/>
              <a:gd name="T42" fmla="*/ 122 w 163"/>
              <a:gd name="T43" fmla="*/ 109 h 147"/>
              <a:gd name="T44" fmla="*/ 121 w 163"/>
              <a:gd name="T45" fmla="*/ 107 h 147"/>
              <a:gd name="T46" fmla="*/ 123 w 163"/>
              <a:gd name="T47" fmla="*/ 103 h 147"/>
              <a:gd name="T48" fmla="*/ 125 w 163"/>
              <a:gd name="T49" fmla="*/ 100 h 147"/>
              <a:gd name="T50" fmla="*/ 123 w 163"/>
              <a:gd name="T51" fmla="*/ 99 h 147"/>
              <a:gd name="T52" fmla="*/ 124 w 163"/>
              <a:gd name="T53" fmla="*/ 95 h 147"/>
              <a:gd name="T54" fmla="*/ 127 w 163"/>
              <a:gd name="T55" fmla="*/ 92 h 147"/>
              <a:gd name="T56" fmla="*/ 132 w 163"/>
              <a:gd name="T57" fmla="*/ 86 h 147"/>
              <a:gd name="T58" fmla="*/ 135 w 163"/>
              <a:gd name="T59" fmla="*/ 81 h 147"/>
              <a:gd name="T60" fmla="*/ 135 w 163"/>
              <a:gd name="T61" fmla="*/ 77 h 147"/>
              <a:gd name="T62" fmla="*/ 137 w 163"/>
              <a:gd name="T63" fmla="*/ 72 h 147"/>
              <a:gd name="T64" fmla="*/ 138 w 163"/>
              <a:gd name="T65" fmla="*/ 72 h 147"/>
              <a:gd name="T66" fmla="*/ 140 w 163"/>
              <a:gd name="T67" fmla="*/ 70 h 147"/>
              <a:gd name="T68" fmla="*/ 141 w 163"/>
              <a:gd name="T69" fmla="*/ 67 h 147"/>
              <a:gd name="T70" fmla="*/ 143 w 163"/>
              <a:gd name="T71" fmla="*/ 65 h 147"/>
              <a:gd name="T72" fmla="*/ 147 w 163"/>
              <a:gd name="T73" fmla="*/ 63 h 147"/>
              <a:gd name="T74" fmla="*/ 146 w 163"/>
              <a:gd name="T75" fmla="*/ 60 h 147"/>
              <a:gd name="T76" fmla="*/ 148 w 163"/>
              <a:gd name="T77" fmla="*/ 58 h 147"/>
              <a:gd name="T78" fmla="*/ 150 w 163"/>
              <a:gd name="T79" fmla="*/ 54 h 147"/>
              <a:gd name="T80" fmla="*/ 150 w 163"/>
              <a:gd name="T81" fmla="*/ 48 h 147"/>
              <a:gd name="T82" fmla="*/ 150 w 163"/>
              <a:gd name="T83" fmla="*/ 43 h 147"/>
              <a:gd name="T84" fmla="*/ 153 w 163"/>
              <a:gd name="T85" fmla="*/ 39 h 147"/>
              <a:gd name="T86" fmla="*/ 156 w 163"/>
              <a:gd name="T87" fmla="*/ 37 h 147"/>
              <a:gd name="T88" fmla="*/ 156 w 163"/>
              <a:gd name="T89" fmla="*/ 35 h 147"/>
              <a:gd name="T90" fmla="*/ 157 w 163"/>
              <a:gd name="T91" fmla="*/ 33 h 147"/>
              <a:gd name="T92" fmla="*/ 157 w 163"/>
              <a:gd name="T93" fmla="*/ 29 h 147"/>
              <a:gd name="T94" fmla="*/ 160 w 163"/>
              <a:gd name="T95" fmla="*/ 28 h 147"/>
              <a:gd name="T96" fmla="*/ 161 w 163"/>
              <a:gd name="T97" fmla="*/ 26 h 147"/>
              <a:gd name="T98" fmla="*/ 162 w 163"/>
              <a:gd name="T99" fmla="*/ 24 h 147"/>
              <a:gd name="T100" fmla="*/ 163 w 163"/>
              <a:gd name="T101" fmla="*/ 22 h 147"/>
              <a:gd name="T102" fmla="*/ 163 w 163"/>
              <a:gd name="T103" fmla="*/ 19 h 147"/>
              <a:gd name="T104" fmla="*/ 138 w 163"/>
              <a:gd name="T105" fmla="*/ 20 h 147"/>
              <a:gd name="T106" fmla="*/ 148 w 163"/>
              <a:gd name="T107" fmla="*/ 5 h 147"/>
              <a:gd name="T108" fmla="*/ 147 w 163"/>
              <a:gd name="T109" fmla="*/ 0 h 147"/>
              <a:gd name="T110" fmla="*/ 0 w 163"/>
              <a:gd name="T111" fmla="*/ 4 h 147"/>
              <a:gd name="T112" fmla="*/ 7 w 163"/>
              <a:gd name="T113" fmla="*/ 47 h 147"/>
              <a:gd name="T114" fmla="*/ 6 w 163"/>
              <a:gd name="T115" fmla="*/ 12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3" h="147">
                <a:moveTo>
                  <a:pt x="6" y="123"/>
                </a:moveTo>
                <a:lnTo>
                  <a:pt x="4" y="121"/>
                </a:lnTo>
                <a:lnTo>
                  <a:pt x="7" y="124"/>
                </a:lnTo>
                <a:lnTo>
                  <a:pt x="10" y="125"/>
                </a:lnTo>
                <a:lnTo>
                  <a:pt x="12" y="123"/>
                </a:lnTo>
                <a:lnTo>
                  <a:pt x="22" y="124"/>
                </a:lnTo>
                <a:lnTo>
                  <a:pt x="22" y="147"/>
                </a:lnTo>
                <a:lnTo>
                  <a:pt x="116" y="144"/>
                </a:lnTo>
                <a:lnTo>
                  <a:pt x="117" y="144"/>
                </a:lnTo>
                <a:lnTo>
                  <a:pt x="119" y="139"/>
                </a:lnTo>
                <a:lnTo>
                  <a:pt x="120" y="136"/>
                </a:lnTo>
                <a:lnTo>
                  <a:pt x="119" y="133"/>
                </a:lnTo>
                <a:lnTo>
                  <a:pt x="119" y="127"/>
                </a:lnTo>
                <a:lnTo>
                  <a:pt x="119" y="125"/>
                </a:lnTo>
                <a:lnTo>
                  <a:pt x="117" y="122"/>
                </a:lnTo>
                <a:lnTo>
                  <a:pt x="116" y="121"/>
                </a:lnTo>
                <a:lnTo>
                  <a:pt x="116" y="119"/>
                </a:lnTo>
                <a:lnTo>
                  <a:pt x="117" y="117"/>
                </a:lnTo>
                <a:lnTo>
                  <a:pt x="116" y="116"/>
                </a:lnTo>
                <a:lnTo>
                  <a:pt x="118" y="113"/>
                </a:lnTo>
                <a:lnTo>
                  <a:pt x="121" y="109"/>
                </a:lnTo>
                <a:lnTo>
                  <a:pt x="122" y="109"/>
                </a:lnTo>
                <a:lnTo>
                  <a:pt x="121" y="107"/>
                </a:lnTo>
                <a:lnTo>
                  <a:pt x="123" y="103"/>
                </a:lnTo>
                <a:lnTo>
                  <a:pt x="125" y="100"/>
                </a:lnTo>
                <a:lnTo>
                  <a:pt x="123" y="99"/>
                </a:lnTo>
                <a:lnTo>
                  <a:pt x="124" y="95"/>
                </a:lnTo>
                <a:lnTo>
                  <a:pt x="127" y="92"/>
                </a:lnTo>
                <a:lnTo>
                  <a:pt x="132" y="86"/>
                </a:lnTo>
                <a:lnTo>
                  <a:pt x="135" y="81"/>
                </a:lnTo>
                <a:lnTo>
                  <a:pt x="135" y="77"/>
                </a:lnTo>
                <a:lnTo>
                  <a:pt x="137" y="72"/>
                </a:lnTo>
                <a:lnTo>
                  <a:pt x="138" y="72"/>
                </a:lnTo>
                <a:lnTo>
                  <a:pt x="140" y="70"/>
                </a:lnTo>
                <a:lnTo>
                  <a:pt x="141" y="67"/>
                </a:lnTo>
                <a:lnTo>
                  <a:pt x="143" y="65"/>
                </a:lnTo>
                <a:lnTo>
                  <a:pt x="147" y="63"/>
                </a:lnTo>
                <a:lnTo>
                  <a:pt x="146" y="60"/>
                </a:lnTo>
                <a:lnTo>
                  <a:pt x="148" y="58"/>
                </a:lnTo>
                <a:lnTo>
                  <a:pt x="150" y="54"/>
                </a:lnTo>
                <a:lnTo>
                  <a:pt x="150" y="48"/>
                </a:lnTo>
                <a:lnTo>
                  <a:pt x="150" y="43"/>
                </a:lnTo>
                <a:lnTo>
                  <a:pt x="153" y="39"/>
                </a:lnTo>
                <a:lnTo>
                  <a:pt x="156" y="37"/>
                </a:lnTo>
                <a:lnTo>
                  <a:pt x="156" y="35"/>
                </a:lnTo>
                <a:lnTo>
                  <a:pt x="157" y="33"/>
                </a:lnTo>
                <a:lnTo>
                  <a:pt x="157" y="29"/>
                </a:lnTo>
                <a:lnTo>
                  <a:pt x="160" y="28"/>
                </a:lnTo>
                <a:lnTo>
                  <a:pt x="161" y="26"/>
                </a:lnTo>
                <a:lnTo>
                  <a:pt x="162" y="24"/>
                </a:lnTo>
                <a:lnTo>
                  <a:pt x="163" y="22"/>
                </a:lnTo>
                <a:lnTo>
                  <a:pt x="163" y="19"/>
                </a:lnTo>
                <a:lnTo>
                  <a:pt x="138" y="20"/>
                </a:lnTo>
                <a:lnTo>
                  <a:pt x="148" y="5"/>
                </a:lnTo>
                <a:lnTo>
                  <a:pt x="147" y="0"/>
                </a:lnTo>
                <a:lnTo>
                  <a:pt x="0" y="4"/>
                </a:lnTo>
                <a:lnTo>
                  <a:pt x="7" y="47"/>
                </a:lnTo>
                <a:lnTo>
                  <a:pt x="6" y="123"/>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5" name="Freeform 36"/>
          <p:cNvSpPr>
            <a:spLocks/>
          </p:cNvSpPr>
          <p:nvPr/>
        </p:nvSpPr>
        <p:spPr bwMode="auto">
          <a:xfrm>
            <a:off x="18796664" y="7166375"/>
            <a:ext cx="1545712" cy="504165"/>
          </a:xfrm>
          <a:custGeom>
            <a:avLst/>
            <a:gdLst>
              <a:gd name="T0" fmla="*/ 193 w 326"/>
              <a:gd name="T1" fmla="*/ 14 h 107"/>
              <a:gd name="T2" fmla="*/ 83 w 326"/>
              <a:gd name="T3" fmla="*/ 21 h 107"/>
              <a:gd name="T4" fmla="*/ 85 w 326"/>
              <a:gd name="T5" fmla="*/ 31 h 107"/>
              <a:gd name="T6" fmla="*/ 26 w 326"/>
              <a:gd name="T7" fmla="*/ 32 h 107"/>
              <a:gd name="T8" fmla="*/ 24 w 326"/>
              <a:gd name="T9" fmla="*/ 33 h 107"/>
              <a:gd name="T10" fmla="*/ 24 w 326"/>
              <a:gd name="T11" fmla="*/ 36 h 107"/>
              <a:gd name="T12" fmla="*/ 24 w 326"/>
              <a:gd name="T13" fmla="*/ 39 h 107"/>
              <a:gd name="T14" fmla="*/ 23 w 326"/>
              <a:gd name="T15" fmla="*/ 42 h 107"/>
              <a:gd name="T16" fmla="*/ 21 w 326"/>
              <a:gd name="T17" fmla="*/ 43 h 107"/>
              <a:gd name="T18" fmla="*/ 20 w 326"/>
              <a:gd name="T19" fmla="*/ 45 h 107"/>
              <a:gd name="T20" fmla="*/ 21 w 326"/>
              <a:gd name="T21" fmla="*/ 46 h 107"/>
              <a:gd name="T22" fmla="*/ 23 w 326"/>
              <a:gd name="T23" fmla="*/ 50 h 107"/>
              <a:gd name="T24" fmla="*/ 22 w 326"/>
              <a:gd name="T25" fmla="*/ 52 h 107"/>
              <a:gd name="T26" fmla="*/ 20 w 326"/>
              <a:gd name="T27" fmla="*/ 55 h 107"/>
              <a:gd name="T28" fmla="*/ 19 w 326"/>
              <a:gd name="T29" fmla="*/ 58 h 107"/>
              <a:gd name="T30" fmla="*/ 20 w 326"/>
              <a:gd name="T31" fmla="*/ 58 h 107"/>
              <a:gd name="T32" fmla="*/ 20 w 326"/>
              <a:gd name="T33" fmla="*/ 62 h 107"/>
              <a:gd name="T34" fmla="*/ 19 w 326"/>
              <a:gd name="T35" fmla="*/ 64 h 107"/>
              <a:gd name="T36" fmla="*/ 18 w 326"/>
              <a:gd name="T37" fmla="*/ 66 h 107"/>
              <a:gd name="T38" fmla="*/ 16 w 326"/>
              <a:gd name="T39" fmla="*/ 69 h 107"/>
              <a:gd name="T40" fmla="*/ 13 w 326"/>
              <a:gd name="T41" fmla="*/ 70 h 107"/>
              <a:gd name="T42" fmla="*/ 13 w 326"/>
              <a:gd name="T43" fmla="*/ 75 h 107"/>
              <a:gd name="T44" fmla="*/ 12 w 326"/>
              <a:gd name="T45" fmla="*/ 77 h 107"/>
              <a:gd name="T46" fmla="*/ 12 w 326"/>
              <a:gd name="T47" fmla="*/ 79 h 107"/>
              <a:gd name="T48" fmla="*/ 8 w 326"/>
              <a:gd name="T49" fmla="*/ 82 h 107"/>
              <a:gd name="T50" fmla="*/ 5 w 326"/>
              <a:gd name="T51" fmla="*/ 87 h 107"/>
              <a:gd name="T52" fmla="*/ 5 w 326"/>
              <a:gd name="T53" fmla="*/ 92 h 107"/>
              <a:gd name="T54" fmla="*/ 5 w 326"/>
              <a:gd name="T55" fmla="*/ 99 h 107"/>
              <a:gd name="T56" fmla="*/ 2 w 326"/>
              <a:gd name="T57" fmla="*/ 104 h 107"/>
              <a:gd name="T58" fmla="*/ 0 w 326"/>
              <a:gd name="T59" fmla="*/ 107 h 107"/>
              <a:gd name="T60" fmla="*/ 0 w 326"/>
              <a:gd name="T61" fmla="*/ 107 h 107"/>
              <a:gd name="T62" fmla="*/ 232 w 326"/>
              <a:gd name="T63" fmla="*/ 89 h 107"/>
              <a:gd name="T64" fmla="*/ 232 w 326"/>
              <a:gd name="T65" fmla="*/ 89 h 107"/>
              <a:gd name="T66" fmla="*/ 232 w 326"/>
              <a:gd name="T67" fmla="*/ 88 h 107"/>
              <a:gd name="T68" fmla="*/ 233 w 326"/>
              <a:gd name="T69" fmla="*/ 82 h 107"/>
              <a:gd name="T70" fmla="*/ 233 w 326"/>
              <a:gd name="T71" fmla="*/ 79 h 107"/>
              <a:gd name="T72" fmla="*/ 237 w 326"/>
              <a:gd name="T73" fmla="*/ 75 h 107"/>
              <a:gd name="T74" fmla="*/ 240 w 326"/>
              <a:gd name="T75" fmla="*/ 75 h 107"/>
              <a:gd name="T76" fmla="*/ 244 w 326"/>
              <a:gd name="T77" fmla="*/ 72 h 107"/>
              <a:gd name="T78" fmla="*/ 243 w 326"/>
              <a:gd name="T79" fmla="*/ 68 h 107"/>
              <a:gd name="T80" fmla="*/ 246 w 326"/>
              <a:gd name="T81" fmla="*/ 64 h 107"/>
              <a:gd name="T82" fmla="*/ 280 w 326"/>
              <a:gd name="T83" fmla="*/ 44 h 107"/>
              <a:gd name="T84" fmla="*/ 285 w 326"/>
              <a:gd name="T85" fmla="*/ 41 h 107"/>
              <a:gd name="T86" fmla="*/ 287 w 326"/>
              <a:gd name="T87" fmla="*/ 37 h 107"/>
              <a:gd name="T88" fmla="*/ 291 w 326"/>
              <a:gd name="T89" fmla="*/ 31 h 107"/>
              <a:gd name="T90" fmla="*/ 294 w 326"/>
              <a:gd name="T91" fmla="*/ 31 h 107"/>
              <a:gd name="T92" fmla="*/ 297 w 326"/>
              <a:gd name="T93" fmla="*/ 35 h 107"/>
              <a:gd name="T94" fmla="*/ 301 w 326"/>
              <a:gd name="T95" fmla="*/ 31 h 107"/>
              <a:gd name="T96" fmla="*/ 306 w 326"/>
              <a:gd name="T97" fmla="*/ 25 h 107"/>
              <a:gd name="T98" fmla="*/ 317 w 326"/>
              <a:gd name="T99" fmla="*/ 23 h 107"/>
              <a:gd name="T100" fmla="*/ 318 w 326"/>
              <a:gd name="T101" fmla="*/ 19 h 107"/>
              <a:gd name="T102" fmla="*/ 321 w 326"/>
              <a:gd name="T103" fmla="*/ 14 h 107"/>
              <a:gd name="T104" fmla="*/ 325 w 326"/>
              <a:gd name="T105" fmla="*/ 12 h 107"/>
              <a:gd name="T106" fmla="*/ 326 w 326"/>
              <a:gd name="T107" fmla="*/ 12 h 107"/>
              <a:gd name="T108" fmla="*/ 326 w 326"/>
              <a:gd name="T109" fmla="*/ 0 h 107"/>
              <a:gd name="T110" fmla="*/ 193 w 326"/>
              <a:gd name="T111" fmla="*/ 1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6" h="107">
                <a:moveTo>
                  <a:pt x="193" y="14"/>
                </a:moveTo>
                <a:cubicBezTo>
                  <a:pt x="83" y="21"/>
                  <a:pt x="83" y="21"/>
                  <a:pt x="83" y="21"/>
                </a:cubicBezTo>
                <a:cubicBezTo>
                  <a:pt x="85" y="31"/>
                  <a:pt x="85" y="31"/>
                  <a:pt x="85" y="31"/>
                </a:cubicBezTo>
                <a:cubicBezTo>
                  <a:pt x="26" y="32"/>
                  <a:pt x="26" y="32"/>
                  <a:pt x="26" y="32"/>
                </a:cubicBezTo>
                <a:cubicBezTo>
                  <a:pt x="24" y="33"/>
                  <a:pt x="24" y="33"/>
                  <a:pt x="24" y="33"/>
                </a:cubicBezTo>
                <a:cubicBezTo>
                  <a:pt x="24" y="36"/>
                  <a:pt x="24" y="36"/>
                  <a:pt x="24" y="36"/>
                </a:cubicBezTo>
                <a:cubicBezTo>
                  <a:pt x="24" y="39"/>
                  <a:pt x="24" y="39"/>
                  <a:pt x="24" y="39"/>
                </a:cubicBezTo>
                <a:cubicBezTo>
                  <a:pt x="23" y="42"/>
                  <a:pt x="23" y="42"/>
                  <a:pt x="23" y="42"/>
                </a:cubicBezTo>
                <a:cubicBezTo>
                  <a:pt x="21" y="43"/>
                  <a:pt x="21" y="43"/>
                  <a:pt x="21" y="43"/>
                </a:cubicBezTo>
                <a:cubicBezTo>
                  <a:pt x="20" y="45"/>
                  <a:pt x="20" y="45"/>
                  <a:pt x="20" y="45"/>
                </a:cubicBezTo>
                <a:cubicBezTo>
                  <a:pt x="21" y="46"/>
                  <a:pt x="21" y="46"/>
                  <a:pt x="21" y="46"/>
                </a:cubicBezTo>
                <a:cubicBezTo>
                  <a:pt x="21" y="46"/>
                  <a:pt x="23" y="49"/>
                  <a:pt x="23" y="50"/>
                </a:cubicBezTo>
                <a:cubicBezTo>
                  <a:pt x="24" y="51"/>
                  <a:pt x="22" y="52"/>
                  <a:pt x="22" y="52"/>
                </a:cubicBezTo>
                <a:cubicBezTo>
                  <a:pt x="20" y="55"/>
                  <a:pt x="20" y="55"/>
                  <a:pt x="20" y="55"/>
                </a:cubicBezTo>
                <a:cubicBezTo>
                  <a:pt x="19" y="58"/>
                  <a:pt x="19" y="58"/>
                  <a:pt x="19" y="58"/>
                </a:cubicBezTo>
                <a:cubicBezTo>
                  <a:pt x="20" y="58"/>
                  <a:pt x="20" y="58"/>
                  <a:pt x="20" y="58"/>
                </a:cubicBezTo>
                <a:cubicBezTo>
                  <a:pt x="20" y="62"/>
                  <a:pt x="20" y="62"/>
                  <a:pt x="20" y="62"/>
                </a:cubicBezTo>
                <a:cubicBezTo>
                  <a:pt x="19" y="64"/>
                  <a:pt x="19" y="64"/>
                  <a:pt x="19" y="64"/>
                </a:cubicBezTo>
                <a:cubicBezTo>
                  <a:pt x="18" y="66"/>
                  <a:pt x="18" y="66"/>
                  <a:pt x="18" y="66"/>
                </a:cubicBezTo>
                <a:cubicBezTo>
                  <a:pt x="16" y="69"/>
                  <a:pt x="16" y="69"/>
                  <a:pt x="16" y="69"/>
                </a:cubicBezTo>
                <a:cubicBezTo>
                  <a:pt x="13" y="70"/>
                  <a:pt x="13" y="70"/>
                  <a:pt x="13" y="70"/>
                </a:cubicBezTo>
                <a:cubicBezTo>
                  <a:pt x="13" y="75"/>
                  <a:pt x="13" y="75"/>
                  <a:pt x="13" y="75"/>
                </a:cubicBezTo>
                <a:cubicBezTo>
                  <a:pt x="12" y="77"/>
                  <a:pt x="12" y="77"/>
                  <a:pt x="12" y="77"/>
                </a:cubicBezTo>
                <a:cubicBezTo>
                  <a:pt x="12" y="79"/>
                  <a:pt x="12" y="79"/>
                  <a:pt x="12" y="79"/>
                </a:cubicBezTo>
                <a:cubicBezTo>
                  <a:pt x="8" y="82"/>
                  <a:pt x="8" y="82"/>
                  <a:pt x="8" y="82"/>
                </a:cubicBezTo>
                <a:cubicBezTo>
                  <a:pt x="5" y="87"/>
                  <a:pt x="5" y="87"/>
                  <a:pt x="5" y="87"/>
                </a:cubicBezTo>
                <a:cubicBezTo>
                  <a:pt x="5" y="92"/>
                  <a:pt x="5" y="92"/>
                  <a:pt x="5" y="92"/>
                </a:cubicBezTo>
                <a:cubicBezTo>
                  <a:pt x="5" y="99"/>
                  <a:pt x="5" y="99"/>
                  <a:pt x="5" y="99"/>
                </a:cubicBezTo>
                <a:cubicBezTo>
                  <a:pt x="2" y="104"/>
                  <a:pt x="2" y="104"/>
                  <a:pt x="2" y="104"/>
                </a:cubicBezTo>
                <a:cubicBezTo>
                  <a:pt x="0" y="107"/>
                  <a:pt x="0" y="107"/>
                  <a:pt x="0" y="107"/>
                </a:cubicBezTo>
                <a:cubicBezTo>
                  <a:pt x="0" y="107"/>
                  <a:pt x="0" y="107"/>
                  <a:pt x="0" y="107"/>
                </a:cubicBezTo>
                <a:cubicBezTo>
                  <a:pt x="232" y="89"/>
                  <a:pt x="232" y="89"/>
                  <a:pt x="232" y="89"/>
                </a:cubicBezTo>
                <a:cubicBezTo>
                  <a:pt x="232" y="89"/>
                  <a:pt x="232" y="89"/>
                  <a:pt x="232" y="89"/>
                </a:cubicBezTo>
                <a:cubicBezTo>
                  <a:pt x="232" y="88"/>
                  <a:pt x="232" y="88"/>
                  <a:pt x="232" y="88"/>
                </a:cubicBezTo>
                <a:cubicBezTo>
                  <a:pt x="233" y="82"/>
                  <a:pt x="233" y="82"/>
                  <a:pt x="233" y="82"/>
                </a:cubicBezTo>
                <a:cubicBezTo>
                  <a:pt x="233" y="79"/>
                  <a:pt x="233" y="79"/>
                  <a:pt x="233" y="79"/>
                </a:cubicBezTo>
                <a:cubicBezTo>
                  <a:pt x="237" y="75"/>
                  <a:pt x="237" y="75"/>
                  <a:pt x="237" y="75"/>
                </a:cubicBezTo>
                <a:cubicBezTo>
                  <a:pt x="240" y="75"/>
                  <a:pt x="240" y="75"/>
                  <a:pt x="240" y="75"/>
                </a:cubicBezTo>
                <a:cubicBezTo>
                  <a:pt x="244" y="72"/>
                  <a:pt x="244" y="72"/>
                  <a:pt x="244" y="72"/>
                </a:cubicBezTo>
                <a:cubicBezTo>
                  <a:pt x="243" y="68"/>
                  <a:pt x="243" y="68"/>
                  <a:pt x="243" y="68"/>
                </a:cubicBezTo>
                <a:cubicBezTo>
                  <a:pt x="246" y="64"/>
                  <a:pt x="246" y="64"/>
                  <a:pt x="246" y="64"/>
                </a:cubicBezTo>
                <a:cubicBezTo>
                  <a:pt x="280" y="44"/>
                  <a:pt x="280" y="44"/>
                  <a:pt x="280" y="44"/>
                </a:cubicBezTo>
                <a:cubicBezTo>
                  <a:pt x="285" y="41"/>
                  <a:pt x="285" y="41"/>
                  <a:pt x="285" y="41"/>
                </a:cubicBezTo>
                <a:cubicBezTo>
                  <a:pt x="287" y="37"/>
                  <a:pt x="287" y="37"/>
                  <a:pt x="287" y="37"/>
                </a:cubicBezTo>
                <a:cubicBezTo>
                  <a:pt x="291" y="31"/>
                  <a:pt x="291" y="31"/>
                  <a:pt x="291" y="31"/>
                </a:cubicBezTo>
                <a:cubicBezTo>
                  <a:pt x="294" y="31"/>
                  <a:pt x="294" y="31"/>
                  <a:pt x="294" y="31"/>
                </a:cubicBezTo>
                <a:cubicBezTo>
                  <a:pt x="297" y="35"/>
                  <a:pt x="297" y="35"/>
                  <a:pt x="297" y="35"/>
                </a:cubicBezTo>
                <a:cubicBezTo>
                  <a:pt x="301" y="31"/>
                  <a:pt x="301" y="31"/>
                  <a:pt x="301" y="31"/>
                </a:cubicBezTo>
                <a:cubicBezTo>
                  <a:pt x="306" y="25"/>
                  <a:pt x="306" y="25"/>
                  <a:pt x="306" y="25"/>
                </a:cubicBezTo>
                <a:cubicBezTo>
                  <a:pt x="317" y="23"/>
                  <a:pt x="317" y="23"/>
                  <a:pt x="317" y="23"/>
                </a:cubicBezTo>
                <a:cubicBezTo>
                  <a:pt x="318" y="19"/>
                  <a:pt x="318" y="19"/>
                  <a:pt x="318" y="19"/>
                </a:cubicBezTo>
                <a:cubicBezTo>
                  <a:pt x="321" y="14"/>
                  <a:pt x="321" y="14"/>
                  <a:pt x="321" y="14"/>
                </a:cubicBezTo>
                <a:cubicBezTo>
                  <a:pt x="325" y="12"/>
                  <a:pt x="325" y="12"/>
                  <a:pt x="325" y="12"/>
                </a:cubicBezTo>
                <a:cubicBezTo>
                  <a:pt x="326" y="12"/>
                  <a:pt x="326" y="12"/>
                  <a:pt x="326" y="12"/>
                </a:cubicBezTo>
                <a:cubicBezTo>
                  <a:pt x="326" y="0"/>
                  <a:pt x="326" y="0"/>
                  <a:pt x="326" y="0"/>
                </a:cubicBezTo>
                <a:lnTo>
                  <a:pt x="193" y="14"/>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6" name="Freeform 37"/>
          <p:cNvSpPr>
            <a:spLocks/>
          </p:cNvSpPr>
          <p:nvPr/>
        </p:nvSpPr>
        <p:spPr bwMode="auto">
          <a:xfrm>
            <a:off x="19894344" y="6998317"/>
            <a:ext cx="1545712" cy="683427"/>
          </a:xfrm>
          <a:custGeom>
            <a:avLst/>
            <a:gdLst>
              <a:gd name="T0" fmla="*/ 320 w 326"/>
              <a:gd name="T1" fmla="*/ 28 h 144"/>
              <a:gd name="T2" fmla="*/ 315 w 326"/>
              <a:gd name="T3" fmla="*/ 38 h 144"/>
              <a:gd name="T4" fmla="*/ 311 w 326"/>
              <a:gd name="T5" fmla="*/ 32 h 144"/>
              <a:gd name="T6" fmla="*/ 300 w 326"/>
              <a:gd name="T7" fmla="*/ 30 h 144"/>
              <a:gd name="T8" fmla="*/ 289 w 326"/>
              <a:gd name="T9" fmla="*/ 35 h 144"/>
              <a:gd name="T10" fmla="*/ 285 w 326"/>
              <a:gd name="T11" fmla="*/ 32 h 144"/>
              <a:gd name="T12" fmla="*/ 282 w 326"/>
              <a:gd name="T13" fmla="*/ 25 h 144"/>
              <a:gd name="T14" fmla="*/ 281 w 326"/>
              <a:gd name="T15" fmla="*/ 18 h 144"/>
              <a:gd name="T16" fmla="*/ 284 w 326"/>
              <a:gd name="T17" fmla="*/ 20 h 144"/>
              <a:gd name="T18" fmla="*/ 290 w 326"/>
              <a:gd name="T19" fmla="*/ 29 h 144"/>
              <a:gd name="T20" fmla="*/ 295 w 326"/>
              <a:gd name="T21" fmla="*/ 26 h 144"/>
              <a:gd name="T22" fmla="*/ 305 w 326"/>
              <a:gd name="T23" fmla="*/ 22 h 144"/>
              <a:gd name="T24" fmla="*/ 306 w 326"/>
              <a:gd name="T25" fmla="*/ 16 h 144"/>
              <a:gd name="T26" fmla="*/ 303 w 326"/>
              <a:gd name="T27" fmla="*/ 12 h 144"/>
              <a:gd name="T28" fmla="*/ 312 w 326"/>
              <a:gd name="T29" fmla="*/ 14 h 144"/>
              <a:gd name="T30" fmla="*/ 308 w 326"/>
              <a:gd name="T31" fmla="*/ 4 h 144"/>
              <a:gd name="T32" fmla="*/ 155 w 326"/>
              <a:gd name="T33" fmla="*/ 28 h 144"/>
              <a:gd name="T34" fmla="*/ 93 w 326"/>
              <a:gd name="T35" fmla="*/ 47 h 144"/>
              <a:gd name="T36" fmla="*/ 85 w 326"/>
              <a:gd name="T37" fmla="*/ 58 h 144"/>
              <a:gd name="T38" fmla="*/ 65 w 326"/>
              <a:gd name="T39" fmla="*/ 70 h 144"/>
              <a:gd name="T40" fmla="*/ 55 w 326"/>
              <a:gd name="T41" fmla="*/ 72 h 144"/>
              <a:gd name="T42" fmla="*/ 14 w 326"/>
              <a:gd name="T43" fmla="*/ 99 h 144"/>
              <a:gd name="T44" fmla="*/ 8 w 326"/>
              <a:gd name="T45" fmla="*/ 110 h 144"/>
              <a:gd name="T46" fmla="*/ 1 w 326"/>
              <a:gd name="T47" fmla="*/ 117 h 144"/>
              <a:gd name="T48" fmla="*/ 0 w 326"/>
              <a:gd name="T49" fmla="*/ 124 h 144"/>
              <a:gd name="T50" fmla="*/ 83 w 326"/>
              <a:gd name="T51" fmla="*/ 104 h 144"/>
              <a:gd name="T52" fmla="*/ 108 w 326"/>
              <a:gd name="T53" fmla="*/ 105 h 144"/>
              <a:gd name="T54" fmla="*/ 123 w 326"/>
              <a:gd name="T55" fmla="*/ 100 h 144"/>
              <a:gd name="T56" fmla="*/ 142 w 326"/>
              <a:gd name="T57" fmla="*/ 114 h 144"/>
              <a:gd name="T58" fmla="*/ 243 w 326"/>
              <a:gd name="T59" fmla="*/ 140 h 144"/>
              <a:gd name="T60" fmla="*/ 256 w 326"/>
              <a:gd name="T61" fmla="*/ 136 h 144"/>
              <a:gd name="T62" fmla="*/ 263 w 326"/>
              <a:gd name="T63" fmla="*/ 117 h 144"/>
              <a:gd name="T64" fmla="*/ 271 w 326"/>
              <a:gd name="T65" fmla="*/ 106 h 144"/>
              <a:gd name="T66" fmla="*/ 270 w 326"/>
              <a:gd name="T67" fmla="*/ 100 h 144"/>
              <a:gd name="T68" fmla="*/ 272 w 326"/>
              <a:gd name="T69" fmla="*/ 97 h 144"/>
              <a:gd name="T70" fmla="*/ 278 w 326"/>
              <a:gd name="T71" fmla="*/ 100 h 144"/>
              <a:gd name="T72" fmla="*/ 281 w 326"/>
              <a:gd name="T73" fmla="*/ 95 h 144"/>
              <a:gd name="T74" fmla="*/ 285 w 326"/>
              <a:gd name="T75" fmla="*/ 95 h 144"/>
              <a:gd name="T76" fmla="*/ 296 w 326"/>
              <a:gd name="T77" fmla="*/ 91 h 144"/>
              <a:gd name="T78" fmla="*/ 301 w 326"/>
              <a:gd name="T79" fmla="*/ 87 h 144"/>
              <a:gd name="T80" fmla="*/ 308 w 326"/>
              <a:gd name="T81" fmla="*/ 81 h 144"/>
              <a:gd name="T82" fmla="*/ 308 w 326"/>
              <a:gd name="T83" fmla="*/ 75 h 144"/>
              <a:gd name="T84" fmla="*/ 301 w 326"/>
              <a:gd name="T85" fmla="*/ 78 h 144"/>
              <a:gd name="T86" fmla="*/ 291 w 326"/>
              <a:gd name="T87" fmla="*/ 83 h 144"/>
              <a:gd name="T88" fmla="*/ 283 w 326"/>
              <a:gd name="T89" fmla="*/ 77 h 144"/>
              <a:gd name="T90" fmla="*/ 288 w 326"/>
              <a:gd name="T91" fmla="*/ 77 h 144"/>
              <a:gd name="T92" fmla="*/ 296 w 326"/>
              <a:gd name="T93" fmla="*/ 73 h 144"/>
              <a:gd name="T94" fmla="*/ 297 w 326"/>
              <a:gd name="T95" fmla="*/ 68 h 144"/>
              <a:gd name="T96" fmla="*/ 296 w 326"/>
              <a:gd name="T97" fmla="*/ 64 h 144"/>
              <a:gd name="T98" fmla="*/ 280 w 326"/>
              <a:gd name="T99" fmla="*/ 58 h 144"/>
              <a:gd name="T100" fmla="*/ 290 w 326"/>
              <a:gd name="T101" fmla="*/ 57 h 144"/>
              <a:gd name="T102" fmla="*/ 294 w 326"/>
              <a:gd name="T103" fmla="*/ 55 h 144"/>
              <a:gd name="T104" fmla="*/ 294 w 326"/>
              <a:gd name="T105" fmla="*/ 51 h 144"/>
              <a:gd name="T106" fmla="*/ 300 w 326"/>
              <a:gd name="T107" fmla="*/ 58 h 144"/>
              <a:gd name="T108" fmla="*/ 306 w 326"/>
              <a:gd name="T109" fmla="*/ 58 h 144"/>
              <a:gd name="T110" fmla="*/ 317 w 326"/>
              <a:gd name="T111" fmla="*/ 57 h 144"/>
              <a:gd name="T112" fmla="*/ 319 w 326"/>
              <a:gd name="T113" fmla="*/ 48 h 144"/>
              <a:gd name="T114" fmla="*/ 322 w 326"/>
              <a:gd name="T115" fmla="*/ 42 h 144"/>
              <a:gd name="T116" fmla="*/ 325 w 326"/>
              <a:gd name="T117"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6" h="144">
                <a:moveTo>
                  <a:pt x="324" y="34"/>
                </a:moveTo>
                <a:cubicBezTo>
                  <a:pt x="322" y="31"/>
                  <a:pt x="322" y="31"/>
                  <a:pt x="322" y="31"/>
                </a:cubicBezTo>
                <a:cubicBezTo>
                  <a:pt x="320" y="28"/>
                  <a:pt x="320" y="28"/>
                  <a:pt x="320" y="28"/>
                </a:cubicBezTo>
                <a:cubicBezTo>
                  <a:pt x="317" y="28"/>
                  <a:pt x="317" y="28"/>
                  <a:pt x="317" y="28"/>
                </a:cubicBezTo>
                <a:cubicBezTo>
                  <a:pt x="316" y="29"/>
                  <a:pt x="316" y="29"/>
                  <a:pt x="316" y="29"/>
                </a:cubicBezTo>
                <a:cubicBezTo>
                  <a:pt x="315" y="38"/>
                  <a:pt x="315" y="38"/>
                  <a:pt x="315" y="38"/>
                </a:cubicBezTo>
                <a:cubicBezTo>
                  <a:pt x="315" y="40"/>
                  <a:pt x="315" y="40"/>
                  <a:pt x="315" y="40"/>
                </a:cubicBezTo>
                <a:cubicBezTo>
                  <a:pt x="312" y="38"/>
                  <a:pt x="312" y="38"/>
                  <a:pt x="312" y="38"/>
                </a:cubicBezTo>
                <a:cubicBezTo>
                  <a:pt x="311" y="32"/>
                  <a:pt x="311" y="32"/>
                  <a:pt x="311" y="32"/>
                </a:cubicBezTo>
                <a:cubicBezTo>
                  <a:pt x="309" y="28"/>
                  <a:pt x="309" y="28"/>
                  <a:pt x="309" y="28"/>
                </a:cubicBezTo>
                <a:cubicBezTo>
                  <a:pt x="306" y="27"/>
                  <a:pt x="306" y="27"/>
                  <a:pt x="306" y="27"/>
                </a:cubicBezTo>
                <a:cubicBezTo>
                  <a:pt x="300" y="30"/>
                  <a:pt x="300" y="30"/>
                  <a:pt x="300" y="30"/>
                </a:cubicBezTo>
                <a:cubicBezTo>
                  <a:pt x="298" y="30"/>
                  <a:pt x="298" y="30"/>
                  <a:pt x="298" y="30"/>
                </a:cubicBezTo>
                <a:cubicBezTo>
                  <a:pt x="292" y="32"/>
                  <a:pt x="292" y="32"/>
                  <a:pt x="292" y="32"/>
                </a:cubicBezTo>
                <a:cubicBezTo>
                  <a:pt x="289" y="35"/>
                  <a:pt x="289" y="35"/>
                  <a:pt x="289" y="35"/>
                </a:cubicBezTo>
                <a:cubicBezTo>
                  <a:pt x="286" y="39"/>
                  <a:pt x="286" y="39"/>
                  <a:pt x="286" y="39"/>
                </a:cubicBezTo>
                <a:cubicBezTo>
                  <a:pt x="285" y="37"/>
                  <a:pt x="285" y="37"/>
                  <a:pt x="285" y="37"/>
                </a:cubicBezTo>
                <a:cubicBezTo>
                  <a:pt x="285" y="32"/>
                  <a:pt x="285" y="32"/>
                  <a:pt x="285" y="32"/>
                </a:cubicBezTo>
                <a:cubicBezTo>
                  <a:pt x="285" y="30"/>
                  <a:pt x="285" y="30"/>
                  <a:pt x="285" y="30"/>
                </a:cubicBezTo>
                <a:cubicBezTo>
                  <a:pt x="283" y="27"/>
                  <a:pt x="283" y="27"/>
                  <a:pt x="283" y="27"/>
                </a:cubicBezTo>
                <a:cubicBezTo>
                  <a:pt x="282" y="25"/>
                  <a:pt x="282" y="25"/>
                  <a:pt x="282" y="25"/>
                </a:cubicBezTo>
                <a:cubicBezTo>
                  <a:pt x="281" y="23"/>
                  <a:pt x="281" y="23"/>
                  <a:pt x="281" y="23"/>
                </a:cubicBezTo>
                <a:cubicBezTo>
                  <a:pt x="281" y="20"/>
                  <a:pt x="281" y="20"/>
                  <a:pt x="281" y="20"/>
                </a:cubicBezTo>
                <a:cubicBezTo>
                  <a:pt x="281" y="18"/>
                  <a:pt x="281" y="18"/>
                  <a:pt x="281" y="18"/>
                </a:cubicBezTo>
                <a:cubicBezTo>
                  <a:pt x="283" y="16"/>
                  <a:pt x="283" y="16"/>
                  <a:pt x="283" y="16"/>
                </a:cubicBezTo>
                <a:cubicBezTo>
                  <a:pt x="283" y="16"/>
                  <a:pt x="283" y="16"/>
                  <a:pt x="283" y="16"/>
                </a:cubicBezTo>
                <a:cubicBezTo>
                  <a:pt x="284" y="20"/>
                  <a:pt x="284" y="20"/>
                  <a:pt x="284" y="20"/>
                </a:cubicBezTo>
                <a:cubicBezTo>
                  <a:pt x="285" y="26"/>
                  <a:pt x="285" y="26"/>
                  <a:pt x="285" y="26"/>
                </a:cubicBezTo>
                <a:cubicBezTo>
                  <a:pt x="287" y="31"/>
                  <a:pt x="287" y="31"/>
                  <a:pt x="287" y="31"/>
                </a:cubicBezTo>
                <a:cubicBezTo>
                  <a:pt x="290" y="29"/>
                  <a:pt x="290" y="29"/>
                  <a:pt x="290" y="29"/>
                </a:cubicBezTo>
                <a:cubicBezTo>
                  <a:pt x="291" y="28"/>
                  <a:pt x="291" y="28"/>
                  <a:pt x="291" y="28"/>
                </a:cubicBezTo>
                <a:cubicBezTo>
                  <a:pt x="294" y="26"/>
                  <a:pt x="294" y="26"/>
                  <a:pt x="294" y="26"/>
                </a:cubicBezTo>
                <a:cubicBezTo>
                  <a:pt x="295" y="26"/>
                  <a:pt x="295" y="26"/>
                  <a:pt x="295" y="26"/>
                </a:cubicBezTo>
                <a:cubicBezTo>
                  <a:pt x="299" y="24"/>
                  <a:pt x="299" y="24"/>
                  <a:pt x="299" y="24"/>
                </a:cubicBezTo>
                <a:cubicBezTo>
                  <a:pt x="300" y="22"/>
                  <a:pt x="300" y="22"/>
                  <a:pt x="300" y="22"/>
                </a:cubicBezTo>
                <a:cubicBezTo>
                  <a:pt x="305" y="22"/>
                  <a:pt x="305" y="22"/>
                  <a:pt x="305" y="22"/>
                </a:cubicBezTo>
                <a:cubicBezTo>
                  <a:pt x="306" y="19"/>
                  <a:pt x="306" y="19"/>
                  <a:pt x="306" y="19"/>
                </a:cubicBezTo>
                <a:cubicBezTo>
                  <a:pt x="307" y="18"/>
                  <a:pt x="307" y="18"/>
                  <a:pt x="307" y="18"/>
                </a:cubicBezTo>
                <a:cubicBezTo>
                  <a:pt x="307" y="18"/>
                  <a:pt x="306" y="17"/>
                  <a:pt x="306" y="16"/>
                </a:cubicBezTo>
                <a:cubicBezTo>
                  <a:pt x="305" y="16"/>
                  <a:pt x="305" y="16"/>
                  <a:pt x="305" y="16"/>
                </a:cubicBezTo>
                <a:cubicBezTo>
                  <a:pt x="303" y="13"/>
                  <a:pt x="303" y="13"/>
                  <a:pt x="303" y="13"/>
                </a:cubicBezTo>
                <a:cubicBezTo>
                  <a:pt x="303" y="12"/>
                  <a:pt x="303" y="12"/>
                  <a:pt x="303" y="12"/>
                </a:cubicBezTo>
                <a:cubicBezTo>
                  <a:pt x="304" y="12"/>
                  <a:pt x="304" y="12"/>
                  <a:pt x="304" y="12"/>
                </a:cubicBezTo>
                <a:cubicBezTo>
                  <a:pt x="309" y="14"/>
                  <a:pt x="309" y="14"/>
                  <a:pt x="309" y="14"/>
                </a:cubicBezTo>
                <a:cubicBezTo>
                  <a:pt x="312" y="14"/>
                  <a:pt x="312" y="14"/>
                  <a:pt x="312" y="14"/>
                </a:cubicBezTo>
                <a:cubicBezTo>
                  <a:pt x="312" y="11"/>
                  <a:pt x="312" y="11"/>
                  <a:pt x="312" y="11"/>
                </a:cubicBezTo>
                <a:cubicBezTo>
                  <a:pt x="309" y="7"/>
                  <a:pt x="309" y="7"/>
                  <a:pt x="309" y="7"/>
                </a:cubicBezTo>
                <a:cubicBezTo>
                  <a:pt x="308" y="4"/>
                  <a:pt x="308" y="4"/>
                  <a:pt x="308" y="4"/>
                </a:cubicBezTo>
                <a:cubicBezTo>
                  <a:pt x="305" y="0"/>
                  <a:pt x="305" y="0"/>
                  <a:pt x="305" y="0"/>
                </a:cubicBezTo>
                <a:cubicBezTo>
                  <a:pt x="218" y="18"/>
                  <a:pt x="218" y="18"/>
                  <a:pt x="218" y="18"/>
                </a:cubicBezTo>
                <a:cubicBezTo>
                  <a:pt x="155" y="28"/>
                  <a:pt x="155" y="28"/>
                  <a:pt x="155" y="28"/>
                </a:cubicBezTo>
                <a:cubicBezTo>
                  <a:pt x="94" y="35"/>
                  <a:pt x="94" y="35"/>
                  <a:pt x="94" y="35"/>
                </a:cubicBezTo>
                <a:cubicBezTo>
                  <a:pt x="94" y="47"/>
                  <a:pt x="94" y="47"/>
                  <a:pt x="94" y="47"/>
                </a:cubicBezTo>
                <a:cubicBezTo>
                  <a:pt x="93" y="47"/>
                  <a:pt x="93" y="47"/>
                  <a:pt x="93" y="47"/>
                </a:cubicBezTo>
                <a:cubicBezTo>
                  <a:pt x="89" y="49"/>
                  <a:pt x="89" y="49"/>
                  <a:pt x="89" y="49"/>
                </a:cubicBezTo>
                <a:cubicBezTo>
                  <a:pt x="86" y="54"/>
                  <a:pt x="86" y="54"/>
                  <a:pt x="86" y="54"/>
                </a:cubicBezTo>
                <a:cubicBezTo>
                  <a:pt x="85" y="58"/>
                  <a:pt x="85" y="58"/>
                  <a:pt x="85" y="58"/>
                </a:cubicBezTo>
                <a:cubicBezTo>
                  <a:pt x="74" y="60"/>
                  <a:pt x="74" y="60"/>
                  <a:pt x="74" y="60"/>
                </a:cubicBezTo>
                <a:cubicBezTo>
                  <a:pt x="69" y="66"/>
                  <a:pt x="69" y="66"/>
                  <a:pt x="69" y="66"/>
                </a:cubicBezTo>
                <a:cubicBezTo>
                  <a:pt x="65" y="70"/>
                  <a:pt x="65" y="70"/>
                  <a:pt x="65" y="70"/>
                </a:cubicBezTo>
                <a:cubicBezTo>
                  <a:pt x="62" y="66"/>
                  <a:pt x="62" y="66"/>
                  <a:pt x="62" y="66"/>
                </a:cubicBezTo>
                <a:cubicBezTo>
                  <a:pt x="59" y="66"/>
                  <a:pt x="59" y="66"/>
                  <a:pt x="59" y="66"/>
                </a:cubicBezTo>
                <a:cubicBezTo>
                  <a:pt x="55" y="72"/>
                  <a:pt x="55" y="72"/>
                  <a:pt x="55" y="72"/>
                </a:cubicBezTo>
                <a:cubicBezTo>
                  <a:pt x="53" y="76"/>
                  <a:pt x="53" y="76"/>
                  <a:pt x="53" y="76"/>
                </a:cubicBezTo>
                <a:cubicBezTo>
                  <a:pt x="48" y="79"/>
                  <a:pt x="48" y="79"/>
                  <a:pt x="48" y="79"/>
                </a:cubicBezTo>
                <a:cubicBezTo>
                  <a:pt x="14" y="99"/>
                  <a:pt x="14" y="99"/>
                  <a:pt x="14" y="99"/>
                </a:cubicBezTo>
                <a:cubicBezTo>
                  <a:pt x="11" y="103"/>
                  <a:pt x="11" y="103"/>
                  <a:pt x="11" y="103"/>
                </a:cubicBezTo>
                <a:cubicBezTo>
                  <a:pt x="12" y="107"/>
                  <a:pt x="12" y="107"/>
                  <a:pt x="12" y="107"/>
                </a:cubicBezTo>
                <a:cubicBezTo>
                  <a:pt x="8" y="110"/>
                  <a:pt x="8" y="110"/>
                  <a:pt x="8" y="110"/>
                </a:cubicBezTo>
                <a:cubicBezTo>
                  <a:pt x="5" y="110"/>
                  <a:pt x="5" y="110"/>
                  <a:pt x="5" y="110"/>
                </a:cubicBezTo>
                <a:cubicBezTo>
                  <a:pt x="1" y="114"/>
                  <a:pt x="1" y="114"/>
                  <a:pt x="1" y="114"/>
                </a:cubicBezTo>
                <a:cubicBezTo>
                  <a:pt x="1" y="117"/>
                  <a:pt x="1" y="117"/>
                  <a:pt x="1" y="117"/>
                </a:cubicBezTo>
                <a:cubicBezTo>
                  <a:pt x="0" y="123"/>
                  <a:pt x="0" y="123"/>
                  <a:pt x="0" y="123"/>
                </a:cubicBezTo>
                <a:cubicBezTo>
                  <a:pt x="0" y="124"/>
                  <a:pt x="0" y="124"/>
                  <a:pt x="0" y="124"/>
                </a:cubicBezTo>
                <a:cubicBezTo>
                  <a:pt x="0" y="124"/>
                  <a:pt x="0" y="124"/>
                  <a:pt x="0" y="124"/>
                </a:cubicBezTo>
                <a:cubicBezTo>
                  <a:pt x="56" y="118"/>
                  <a:pt x="56" y="118"/>
                  <a:pt x="56" y="118"/>
                </a:cubicBezTo>
                <a:cubicBezTo>
                  <a:pt x="73" y="105"/>
                  <a:pt x="73" y="105"/>
                  <a:pt x="73" y="105"/>
                </a:cubicBezTo>
                <a:cubicBezTo>
                  <a:pt x="83" y="104"/>
                  <a:pt x="83" y="104"/>
                  <a:pt x="83" y="104"/>
                </a:cubicBezTo>
                <a:cubicBezTo>
                  <a:pt x="90" y="104"/>
                  <a:pt x="90" y="104"/>
                  <a:pt x="90" y="104"/>
                </a:cubicBezTo>
                <a:cubicBezTo>
                  <a:pt x="102" y="106"/>
                  <a:pt x="102" y="106"/>
                  <a:pt x="102" y="106"/>
                </a:cubicBezTo>
                <a:cubicBezTo>
                  <a:pt x="108" y="105"/>
                  <a:pt x="108" y="105"/>
                  <a:pt x="108" y="105"/>
                </a:cubicBezTo>
                <a:cubicBezTo>
                  <a:pt x="111" y="104"/>
                  <a:pt x="111" y="104"/>
                  <a:pt x="111" y="104"/>
                </a:cubicBezTo>
                <a:cubicBezTo>
                  <a:pt x="116" y="101"/>
                  <a:pt x="116" y="101"/>
                  <a:pt x="116" y="101"/>
                </a:cubicBezTo>
                <a:cubicBezTo>
                  <a:pt x="123" y="100"/>
                  <a:pt x="123" y="100"/>
                  <a:pt x="123" y="100"/>
                </a:cubicBezTo>
                <a:cubicBezTo>
                  <a:pt x="132" y="101"/>
                  <a:pt x="132" y="101"/>
                  <a:pt x="132" y="101"/>
                </a:cubicBezTo>
                <a:cubicBezTo>
                  <a:pt x="138" y="104"/>
                  <a:pt x="138" y="104"/>
                  <a:pt x="138" y="104"/>
                </a:cubicBezTo>
                <a:cubicBezTo>
                  <a:pt x="142" y="114"/>
                  <a:pt x="142" y="114"/>
                  <a:pt x="142" y="114"/>
                </a:cubicBezTo>
                <a:cubicBezTo>
                  <a:pt x="182" y="106"/>
                  <a:pt x="182" y="106"/>
                  <a:pt x="182" y="106"/>
                </a:cubicBezTo>
                <a:cubicBezTo>
                  <a:pt x="234" y="144"/>
                  <a:pt x="234" y="144"/>
                  <a:pt x="234" y="144"/>
                </a:cubicBezTo>
                <a:cubicBezTo>
                  <a:pt x="243" y="140"/>
                  <a:pt x="243" y="140"/>
                  <a:pt x="243" y="140"/>
                </a:cubicBezTo>
                <a:cubicBezTo>
                  <a:pt x="245" y="140"/>
                  <a:pt x="245" y="140"/>
                  <a:pt x="245" y="140"/>
                </a:cubicBezTo>
                <a:cubicBezTo>
                  <a:pt x="254" y="139"/>
                  <a:pt x="254" y="139"/>
                  <a:pt x="254" y="139"/>
                </a:cubicBezTo>
                <a:cubicBezTo>
                  <a:pt x="256" y="136"/>
                  <a:pt x="256" y="136"/>
                  <a:pt x="256" y="136"/>
                </a:cubicBezTo>
                <a:cubicBezTo>
                  <a:pt x="259" y="133"/>
                  <a:pt x="259" y="133"/>
                  <a:pt x="259" y="133"/>
                </a:cubicBezTo>
                <a:cubicBezTo>
                  <a:pt x="260" y="124"/>
                  <a:pt x="260" y="124"/>
                  <a:pt x="260" y="124"/>
                </a:cubicBezTo>
                <a:cubicBezTo>
                  <a:pt x="263" y="117"/>
                  <a:pt x="263" y="117"/>
                  <a:pt x="263" y="117"/>
                </a:cubicBezTo>
                <a:cubicBezTo>
                  <a:pt x="267" y="111"/>
                  <a:pt x="267" y="111"/>
                  <a:pt x="267" y="111"/>
                </a:cubicBezTo>
                <a:cubicBezTo>
                  <a:pt x="271" y="108"/>
                  <a:pt x="271" y="108"/>
                  <a:pt x="271" y="108"/>
                </a:cubicBezTo>
                <a:cubicBezTo>
                  <a:pt x="271" y="106"/>
                  <a:pt x="271" y="106"/>
                  <a:pt x="271" y="106"/>
                </a:cubicBezTo>
                <a:cubicBezTo>
                  <a:pt x="270" y="103"/>
                  <a:pt x="270" y="103"/>
                  <a:pt x="270" y="103"/>
                </a:cubicBezTo>
                <a:cubicBezTo>
                  <a:pt x="269" y="101"/>
                  <a:pt x="269" y="101"/>
                  <a:pt x="269" y="101"/>
                </a:cubicBezTo>
                <a:cubicBezTo>
                  <a:pt x="270" y="100"/>
                  <a:pt x="270" y="100"/>
                  <a:pt x="270" y="100"/>
                </a:cubicBezTo>
                <a:cubicBezTo>
                  <a:pt x="270" y="98"/>
                  <a:pt x="270" y="98"/>
                  <a:pt x="270" y="98"/>
                </a:cubicBezTo>
                <a:cubicBezTo>
                  <a:pt x="271" y="97"/>
                  <a:pt x="271" y="97"/>
                  <a:pt x="271" y="97"/>
                </a:cubicBezTo>
                <a:cubicBezTo>
                  <a:pt x="272" y="97"/>
                  <a:pt x="272" y="97"/>
                  <a:pt x="272" y="97"/>
                </a:cubicBezTo>
                <a:cubicBezTo>
                  <a:pt x="273" y="98"/>
                  <a:pt x="273" y="98"/>
                  <a:pt x="273" y="98"/>
                </a:cubicBezTo>
                <a:cubicBezTo>
                  <a:pt x="274" y="102"/>
                  <a:pt x="274" y="102"/>
                  <a:pt x="274" y="102"/>
                </a:cubicBezTo>
                <a:cubicBezTo>
                  <a:pt x="278" y="100"/>
                  <a:pt x="278" y="100"/>
                  <a:pt x="278" y="100"/>
                </a:cubicBezTo>
                <a:cubicBezTo>
                  <a:pt x="281" y="99"/>
                  <a:pt x="281" y="99"/>
                  <a:pt x="281" y="99"/>
                </a:cubicBezTo>
                <a:cubicBezTo>
                  <a:pt x="281" y="97"/>
                  <a:pt x="281" y="97"/>
                  <a:pt x="281" y="97"/>
                </a:cubicBezTo>
                <a:cubicBezTo>
                  <a:pt x="281" y="95"/>
                  <a:pt x="281" y="95"/>
                  <a:pt x="281" y="95"/>
                </a:cubicBezTo>
                <a:cubicBezTo>
                  <a:pt x="283" y="94"/>
                  <a:pt x="283" y="94"/>
                  <a:pt x="283" y="94"/>
                </a:cubicBezTo>
                <a:cubicBezTo>
                  <a:pt x="283" y="93"/>
                  <a:pt x="283" y="93"/>
                  <a:pt x="283" y="93"/>
                </a:cubicBezTo>
                <a:cubicBezTo>
                  <a:pt x="285" y="95"/>
                  <a:pt x="285" y="95"/>
                  <a:pt x="285" y="95"/>
                </a:cubicBezTo>
                <a:cubicBezTo>
                  <a:pt x="290" y="93"/>
                  <a:pt x="290" y="93"/>
                  <a:pt x="290" y="93"/>
                </a:cubicBezTo>
                <a:cubicBezTo>
                  <a:pt x="294" y="91"/>
                  <a:pt x="294" y="91"/>
                  <a:pt x="294" y="91"/>
                </a:cubicBezTo>
                <a:cubicBezTo>
                  <a:pt x="296" y="91"/>
                  <a:pt x="296" y="91"/>
                  <a:pt x="296" y="91"/>
                </a:cubicBezTo>
                <a:cubicBezTo>
                  <a:pt x="299" y="89"/>
                  <a:pt x="299" y="89"/>
                  <a:pt x="299" y="89"/>
                </a:cubicBezTo>
                <a:cubicBezTo>
                  <a:pt x="301" y="88"/>
                  <a:pt x="301" y="88"/>
                  <a:pt x="301" y="88"/>
                </a:cubicBezTo>
                <a:cubicBezTo>
                  <a:pt x="301" y="87"/>
                  <a:pt x="301" y="87"/>
                  <a:pt x="301" y="87"/>
                </a:cubicBezTo>
                <a:cubicBezTo>
                  <a:pt x="305" y="90"/>
                  <a:pt x="305" y="90"/>
                  <a:pt x="305" y="90"/>
                </a:cubicBezTo>
                <a:cubicBezTo>
                  <a:pt x="307" y="86"/>
                  <a:pt x="307" y="86"/>
                  <a:pt x="307" y="86"/>
                </a:cubicBezTo>
                <a:cubicBezTo>
                  <a:pt x="308" y="81"/>
                  <a:pt x="308" y="81"/>
                  <a:pt x="308" y="81"/>
                </a:cubicBezTo>
                <a:cubicBezTo>
                  <a:pt x="309" y="79"/>
                  <a:pt x="309" y="79"/>
                  <a:pt x="309" y="79"/>
                </a:cubicBezTo>
                <a:cubicBezTo>
                  <a:pt x="310" y="77"/>
                  <a:pt x="310" y="77"/>
                  <a:pt x="310" y="77"/>
                </a:cubicBezTo>
                <a:cubicBezTo>
                  <a:pt x="310" y="77"/>
                  <a:pt x="309" y="74"/>
                  <a:pt x="308" y="75"/>
                </a:cubicBezTo>
                <a:cubicBezTo>
                  <a:pt x="307" y="75"/>
                  <a:pt x="304" y="76"/>
                  <a:pt x="304" y="76"/>
                </a:cubicBezTo>
                <a:cubicBezTo>
                  <a:pt x="303" y="78"/>
                  <a:pt x="303" y="78"/>
                  <a:pt x="303" y="78"/>
                </a:cubicBezTo>
                <a:cubicBezTo>
                  <a:pt x="301" y="78"/>
                  <a:pt x="301" y="78"/>
                  <a:pt x="301" y="78"/>
                </a:cubicBezTo>
                <a:cubicBezTo>
                  <a:pt x="299" y="80"/>
                  <a:pt x="299" y="80"/>
                  <a:pt x="299" y="80"/>
                </a:cubicBezTo>
                <a:cubicBezTo>
                  <a:pt x="294" y="83"/>
                  <a:pt x="294" y="83"/>
                  <a:pt x="294" y="83"/>
                </a:cubicBezTo>
                <a:cubicBezTo>
                  <a:pt x="291" y="83"/>
                  <a:pt x="291" y="83"/>
                  <a:pt x="291" y="83"/>
                </a:cubicBezTo>
                <a:cubicBezTo>
                  <a:pt x="283" y="81"/>
                  <a:pt x="283" y="81"/>
                  <a:pt x="283" y="81"/>
                </a:cubicBezTo>
                <a:cubicBezTo>
                  <a:pt x="283" y="79"/>
                  <a:pt x="283" y="79"/>
                  <a:pt x="283" y="79"/>
                </a:cubicBezTo>
                <a:cubicBezTo>
                  <a:pt x="283" y="77"/>
                  <a:pt x="283" y="77"/>
                  <a:pt x="283" y="77"/>
                </a:cubicBezTo>
                <a:cubicBezTo>
                  <a:pt x="284" y="76"/>
                  <a:pt x="284" y="76"/>
                  <a:pt x="284" y="76"/>
                </a:cubicBezTo>
                <a:cubicBezTo>
                  <a:pt x="286" y="76"/>
                  <a:pt x="286" y="76"/>
                  <a:pt x="286" y="76"/>
                </a:cubicBezTo>
                <a:cubicBezTo>
                  <a:pt x="288" y="77"/>
                  <a:pt x="288" y="77"/>
                  <a:pt x="288" y="77"/>
                </a:cubicBezTo>
                <a:cubicBezTo>
                  <a:pt x="293" y="77"/>
                  <a:pt x="293" y="77"/>
                  <a:pt x="293" y="77"/>
                </a:cubicBezTo>
                <a:cubicBezTo>
                  <a:pt x="296" y="75"/>
                  <a:pt x="296" y="75"/>
                  <a:pt x="296" y="75"/>
                </a:cubicBezTo>
                <a:cubicBezTo>
                  <a:pt x="296" y="73"/>
                  <a:pt x="296" y="73"/>
                  <a:pt x="296" y="73"/>
                </a:cubicBezTo>
                <a:cubicBezTo>
                  <a:pt x="295" y="71"/>
                  <a:pt x="295" y="71"/>
                  <a:pt x="295" y="71"/>
                </a:cubicBezTo>
                <a:cubicBezTo>
                  <a:pt x="296" y="68"/>
                  <a:pt x="296" y="68"/>
                  <a:pt x="296" y="68"/>
                </a:cubicBezTo>
                <a:cubicBezTo>
                  <a:pt x="297" y="68"/>
                  <a:pt x="297" y="68"/>
                  <a:pt x="297" y="68"/>
                </a:cubicBezTo>
                <a:cubicBezTo>
                  <a:pt x="299" y="66"/>
                  <a:pt x="299" y="66"/>
                  <a:pt x="299" y="66"/>
                </a:cubicBezTo>
                <a:cubicBezTo>
                  <a:pt x="299" y="64"/>
                  <a:pt x="299" y="64"/>
                  <a:pt x="299" y="64"/>
                </a:cubicBezTo>
                <a:cubicBezTo>
                  <a:pt x="296" y="64"/>
                  <a:pt x="296" y="64"/>
                  <a:pt x="296" y="64"/>
                </a:cubicBezTo>
                <a:cubicBezTo>
                  <a:pt x="290" y="61"/>
                  <a:pt x="290" y="61"/>
                  <a:pt x="290" y="61"/>
                </a:cubicBezTo>
                <a:cubicBezTo>
                  <a:pt x="283" y="60"/>
                  <a:pt x="283" y="60"/>
                  <a:pt x="283" y="60"/>
                </a:cubicBezTo>
                <a:cubicBezTo>
                  <a:pt x="280" y="58"/>
                  <a:pt x="280" y="58"/>
                  <a:pt x="280" y="58"/>
                </a:cubicBezTo>
                <a:cubicBezTo>
                  <a:pt x="280" y="57"/>
                  <a:pt x="280" y="57"/>
                  <a:pt x="280" y="57"/>
                </a:cubicBezTo>
                <a:cubicBezTo>
                  <a:pt x="284" y="57"/>
                  <a:pt x="284" y="57"/>
                  <a:pt x="284" y="57"/>
                </a:cubicBezTo>
                <a:cubicBezTo>
                  <a:pt x="290" y="57"/>
                  <a:pt x="290" y="57"/>
                  <a:pt x="290" y="57"/>
                </a:cubicBezTo>
                <a:cubicBezTo>
                  <a:pt x="294" y="59"/>
                  <a:pt x="294" y="59"/>
                  <a:pt x="294" y="59"/>
                </a:cubicBezTo>
                <a:cubicBezTo>
                  <a:pt x="295" y="57"/>
                  <a:pt x="295" y="57"/>
                  <a:pt x="295" y="57"/>
                </a:cubicBezTo>
                <a:cubicBezTo>
                  <a:pt x="294" y="55"/>
                  <a:pt x="294" y="55"/>
                  <a:pt x="294" y="55"/>
                </a:cubicBezTo>
                <a:cubicBezTo>
                  <a:pt x="293" y="54"/>
                  <a:pt x="293" y="54"/>
                  <a:pt x="293" y="54"/>
                </a:cubicBezTo>
                <a:cubicBezTo>
                  <a:pt x="292" y="52"/>
                  <a:pt x="292" y="52"/>
                  <a:pt x="292" y="52"/>
                </a:cubicBezTo>
                <a:cubicBezTo>
                  <a:pt x="294" y="51"/>
                  <a:pt x="294" y="51"/>
                  <a:pt x="294" y="51"/>
                </a:cubicBezTo>
                <a:cubicBezTo>
                  <a:pt x="297" y="51"/>
                  <a:pt x="297" y="51"/>
                  <a:pt x="297" y="51"/>
                </a:cubicBezTo>
                <a:cubicBezTo>
                  <a:pt x="298" y="56"/>
                  <a:pt x="298" y="56"/>
                  <a:pt x="298" y="56"/>
                </a:cubicBezTo>
                <a:cubicBezTo>
                  <a:pt x="300" y="58"/>
                  <a:pt x="300" y="58"/>
                  <a:pt x="300" y="58"/>
                </a:cubicBezTo>
                <a:cubicBezTo>
                  <a:pt x="303" y="58"/>
                  <a:pt x="303" y="58"/>
                  <a:pt x="303" y="58"/>
                </a:cubicBezTo>
                <a:cubicBezTo>
                  <a:pt x="304" y="57"/>
                  <a:pt x="304" y="57"/>
                  <a:pt x="304" y="57"/>
                </a:cubicBezTo>
                <a:cubicBezTo>
                  <a:pt x="306" y="58"/>
                  <a:pt x="306" y="58"/>
                  <a:pt x="306" y="58"/>
                </a:cubicBezTo>
                <a:cubicBezTo>
                  <a:pt x="310" y="58"/>
                  <a:pt x="310" y="58"/>
                  <a:pt x="310" y="58"/>
                </a:cubicBezTo>
                <a:cubicBezTo>
                  <a:pt x="316" y="58"/>
                  <a:pt x="316" y="58"/>
                  <a:pt x="316" y="58"/>
                </a:cubicBezTo>
                <a:cubicBezTo>
                  <a:pt x="317" y="57"/>
                  <a:pt x="317" y="57"/>
                  <a:pt x="317" y="57"/>
                </a:cubicBezTo>
                <a:cubicBezTo>
                  <a:pt x="317" y="53"/>
                  <a:pt x="317" y="53"/>
                  <a:pt x="317" y="53"/>
                </a:cubicBezTo>
                <a:cubicBezTo>
                  <a:pt x="318" y="51"/>
                  <a:pt x="318" y="51"/>
                  <a:pt x="318" y="51"/>
                </a:cubicBezTo>
                <a:cubicBezTo>
                  <a:pt x="319" y="48"/>
                  <a:pt x="319" y="48"/>
                  <a:pt x="319" y="48"/>
                </a:cubicBezTo>
                <a:cubicBezTo>
                  <a:pt x="319" y="46"/>
                  <a:pt x="319" y="46"/>
                  <a:pt x="319" y="46"/>
                </a:cubicBezTo>
                <a:cubicBezTo>
                  <a:pt x="320" y="42"/>
                  <a:pt x="320" y="42"/>
                  <a:pt x="320" y="42"/>
                </a:cubicBezTo>
                <a:cubicBezTo>
                  <a:pt x="322" y="42"/>
                  <a:pt x="322" y="42"/>
                  <a:pt x="322" y="42"/>
                </a:cubicBezTo>
                <a:cubicBezTo>
                  <a:pt x="323" y="44"/>
                  <a:pt x="323" y="44"/>
                  <a:pt x="323" y="44"/>
                </a:cubicBezTo>
                <a:cubicBezTo>
                  <a:pt x="325" y="42"/>
                  <a:pt x="325" y="42"/>
                  <a:pt x="325" y="42"/>
                </a:cubicBezTo>
                <a:cubicBezTo>
                  <a:pt x="325" y="39"/>
                  <a:pt x="325" y="39"/>
                  <a:pt x="325" y="39"/>
                </a:cubicBezTo>
                <a:cubicBezTo>
                  <a:pt x="326" y="37"/>
                  <a:pt x="326" y="37"/>
                  <a:pt x="326" y="37"/>
                </a:cubicBezTo>
                <a:lnTo>
                  <a:pt x="324" y="34"/>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7" name="Freeform 38"/>
          <p:cNvSpPr>
            <a:spLocks/>
          </p:cNvSpPr>
          <p:nvPr/>
        </p:nvSpPr>
        <p:spPr bwMode="auto">
          <a:xfrm>
            <a:off x="19670327" y="7558505"/>
            <a:ext cx="952068" cy="1025143"/>
          </a:xfrm>
          <a:custGeom>
            <a:avLst/>
            <a:gdLst>
              <a:gd name="T0" fmla="*/ 196 w 201"/>
              <a:gd name="T1" fmla="*/ 127 h 216"/>
              <a:gd name="T2" fmla="*/ 195 w 201"/>
              <a:gd name="T3" fmla="*/ 120 h 216"/>
              <a:gd name="T4" fmla="*/ 191 w 201"/>
              <a:gd name="T5" fmla="*/ 115 h 216"/>
              <a:gd name="T6" fmla="*/ 190 w 201"/>
              <a:gd name="T7" fmla="*/ 110 h 216"/>
              <a:gd name="T8" fmla="*/ 187 w 201"/>
              <a:gd name="T9" fmla="*/ 107 h 216"/>
              <a:gd name="T10" fmla="*/ 183 w 201"/>
              <a:gd name="T11" fmla="*/ 106 h 216"/>
              <a:gd name="T12" fmla="*/ 181 w 201"/>
              <a:gd name="T13" fmla="*/ 101 h 216"/>
              <a:gd name="T14" fmla="*/ 179 w 201"/>
              <a:gd name="T15" fmla="*/ 96 h 216"/>
              <a:gd name="T16" fmla="*/ 174 w 201"/>
              <a:gd name="T17" fmla="*/ 89 h 216"/>
              <a:gd name="T18" fmla="*/ 168 w 201"/>
              <a:gd name="T19" fmla="*/ 84 h 216"/>
              <a:gd name="T20" fmla="*/ 158 w 201"/>
              <a:gd name="T21" fmla="*/ 78 h 216"/>
              <a:gd name="T22" fmla="*/ 147 w 201"/>
              <a:gd name="T23" fmla="*/ 63 h 216"/>
              <a:gd name="T24" fmla="*/ 126 w 201"/>
              <a:gd name="T25" fmla="*/ 46 h 216"/>
              <a:gd name="T26" fmla="*/ 116 w 201"/>
              <a:gd name="T27" fmla="*/ 35 h 216"/>
              <a:gd name="T28" fmla="*/ 111 w 201"/>
              <a:gd name="T29" fmla="*/ 27 h 216"/>
              <a:gd name="T30" fmla="*/ 96 w 201"/>
              <a:gd name="T31" fmla="*/ 19 h 216"/>
              <a:gd name="T32" fmla="*/ 92 w 201"/>
              <a:gd name="T33" fmla="*/ 14 h 216"/>
              <a:gd name="T34" fmla="*/ 97 w 201"/>
              <a:gd name="T35" fmla="*/ 8 h 216"/>
              <a:gd name="T36" fmla="*/ 103 w 201"/>
              <a:gd name="T37" fmla="*/ 4 h 216"/>
              <a:gd name="T38" fmla="*/ 104 w 201"/>
              <a:gd name="T39" fmla="*/ 0 h 216"/>
              <a:gd name="T40" fmla="*/ 48 w 201"/>
              <a:gd name="T41" fmla="*/ 6 h 216"/>
              <a:gd name="T42" fmla="*/ 0 w 201"/>
              <a:gd name="T43" fmla="*/ 10 h 216"/>
              <a:gd name="T44" fmla="*/ 11 w 201"/>
              <a:gd name="T45" fmla="*/ 58 h 216"/>
              <a:gd name="T46" fmla="*/ 25 w 201"/>
              <a:gd name="T47" fmla="*/ 107 h 216"/>
              <a:gd name="T48" fmla="*/ 38 w 201"/>
              <a:gd name="T49" fmla="*/ 128 h 216"/>
              <a:gd name="T50" fmla="*/ 39 w 201"/>
              <a:gd name="T51" fmla="*/ 137 h 216"/>
              <a:gd name="T52" fmla="*/ 40 w 201"/>
              <a:gd name="T53" fmla="*/ 144 h 216"/>
              <a:gd name="T54" fmla="*/ 39 w 201"/>
              <a:gd name="T55" fmla="*/ 150 h 216"/>
              <a:gd name="T56" fmla="*/ 35 w 201"/>
              <a:gd name="T57" fmla="*/ 157 h 216"/>
              <a:gd name="T58" fmla="*/ 37 w 201"/>
              <a:gd name="T59" fmla="*/ 172 h 216"/>
              <a:gd name="T60" fmla="*/ 40 w 201"/>
              <a:gd name="T61" fmla="*/ 182 h 216"/>
              <a:gd name="T62" fmla="*/ 37 w 201"/>
              <a:gd name="T63" fmla="*/ 186 h 216"/>
              <a:gd name="T64" fmla="*/ 41 w 201"/>
              <a:gd name="T65" fmla="*/ 193 h 216"/>
              <a:gd name="T66" fmla="*/ 46 w 201"/>
              <a:gd name="T67" fmla="*/ 201 h 216"/>
              <a:gd name="T68" fmla="*/ 160 w 201"/>
              <a:gd name="T69" fmla="*/ 207 h 216"/>
              <a:gd name="T70" fmla="*/ 169 w 201"/>
              <a:gd name="T71" fmla="*/ 216 h 216"/>
              <a:gd name="T72" fmla="*/ 166 w 201"/>
              <a:gd name="T73" fmla="*/ 193 h 216"/>
              <a:gd name="T74" fmla="*/ 183 w 201"/>
              <a:gd name="T75" fmla="*/ 196 h 216"/>
              <a:gd name="T76" fmla="*/ 185 w 201"/>
              <a:gd name="T77" fmla="*/ 189 h 216"/>
              <a:gd name="T78" fmla="*/ 182 w 201"/>
              <a:gd name="T79" fmla="*/ 187 h 216"/>
              <a:gd name="T80" fmla="*/ 180 w 201"/>
              <a:gd name="T81" fmla="*/ 183 h 216"/>
              <a:gd name="T82" fmla="*/ 185 w 201"/>
              <a:gd name="T83" fmla="*/ 183 h 216"/>
              <a:gd name="T84" fmla="*/ 183 w 201"/>
              <a:gd name="T85" fmla="*/ 177 h 216"/>
              <a:gd name="T86" fmla="*/ 188 w 201"/>
              <a:gd name="T87" fmla="*/ 174 h 216"/>
              <a:gd name="T88" fmla="*/ 187 w 201"/>
              <a:gd name="T89" fmla="*/ 168 h 216"/>
              <a:gd name="T90" fmla="*/ 188 w 201"/>
              <a:gd name="T91" fmla="*/ 165 h 216"/>
              <a:gd name="T92" fmla="*/ 189 w 201"/>
              <a:gd name="T93" fmla="*/ 161 h 216"/>
              <a:gd name="T94" fmla="*/ 189 w 201"/>
              <a:gd name="T95" fmla="*/ 151 h 216"/>
              <a:gd name="T96" fmla="*/ 194 w 201"/>
              <a:gd name="T97" fmla="*/ 152 h 216"/>
              <a:gd name="T98" fmla="*/ 193 w 201"/>
              <a:gd name="T99" fmla="*/ 149 h 216"/>
              <a:gd name="T100" fmla="*/ 189 w 201"/>
              <a:gd name="T101" fmla="*/ 144 h 216"/>
              <a:gd name="T102" fmla="*/ 196 w 201"/>
              <a:gd name="T103" fmla="*/ 144 h 216"/>
              <a:gd name="T104" fmla="*/ 193 w 201"/>
              <a:gd name="T105" fmla="*/ 141 h 216"/>
              <a:gd name="T106" fmla="*/ 192 w 201"/>
              <a:gd name="T107" fmla="*/ 137 h 216"/>
              <a:gd name="T108" fmla="*/ 197 w 201"/>
              <a:gd name="T109" fmla="*/ 138 h 216"/>
              <a:gd name="T110" fmla="*/ 199 w 201"/>
              <a:gd name="T111" fmla="*/ 134 h 216"/>
              <a:gd name="T112" fmla="*/ 201 w 201"/>
              <a:gd name="T113" fmla="*/ 130 h 216"/>
              <a:gd name="T114" fmla="*/ 198 w 201"/>
              <a:gd name="T115" fmla="*/ 12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01" h="216">
                <a:moveTo>
                  <a:pt x="198" y="128"/>
                </a:moveTo>
                <a:cubicBezTo>
                  <a:pt x="196" y="127"/>
                  <a:pt x="196" y="127"/>
                  <a:pt x="196" y="127"/>
                </a:cubicBezTo>
                <a:cubicBezTo>
                  <a:pt x="195" y="124"/>
                  <a:pt x="195" y="124"/>
                  <a:pt x="195" y="124"/>
                </a:cubicBezTo>
                <a:cubicBezTo>
                  <a:pt x="195" y="120"/>
                  <a:pt x="195" y="120"/>
                  <a:pt x="195" y="120"/>
                </a:cubicBezTo>
                <a:cubicBezTo>
                  <a:pt x="195" y="119"/>
                  <a:pt x="195" y="119"/>
                  <a:pt x="195" y="119"/>
                </a:cubicBezTo>
                <a:cubicBezTo>
                  <a:pt x="191" y="115"/>
                  <a:pt x="191" y="115"/>
                  <a:pt x="191" y="115"/>
                </a:cubicBezTo>
                <a:cubicBezTo>
                  <a:pt x="190" y="112"/>
                  <a:pt x="190" y="112"/>
                  <a:pt x="190" y="112"/>
                </a:cubicBezTo>
                <a:cubicBezTo>
                  <a:pt x="190" y="110"/>
                  <a:pt x="190" y="110"/>
                  <a:pt x="190" y="110"/>
                </a:cubicBezTo>
                <a:cubicBezTo>
                  <a:pt x="190" y="109"/>
                  <a:pt x="190" y="109"/>
                  <a:pt x="190" y="109"/>
                </a:cubicBezTo>
                <a:cubicBezTo>
                  <a:pt x="187" y="107"/>
                  <a:pt x="187" y="107"/>
                  <a:pt x="187" y="107"/>
                </a:cubicBezTo>
                <a:cubicBezTo>
                  <a:pt x="184" y="106"/>
                  <a:pt x="184" y="106"/>
                  <a:pt x="184" y="106"/>
                </a:cubicBezTo>
                <a:cubicBezTo>
                  <a:pt x="183" y="106"/>
                  <a:pt x="183" y="106"/>
                  <a:pt x="183" y="106"/>
                </a:cubicBezTo>
                <a:cubicBezTo>
                  <a:pt x="182" y="104"/>
                  <a:pt x="182" y="104"/>
                  <a:pt x="182" y="104"/>
                </a:cubicBezTo>
                <a:cubicBezTo>
                  <a:pt x="181" y="101"/>
                  <a:pt x="181" y="101"/>
                  <a:pt x="181" y="101"/>
                </a:cubicBezTo>
                <a:cubicBezTo>
                  <a:pt x="181" y="99"/>
                  <a:pt x="181" y="99"/>
                  <a:pt x="181" y="99"/>
                </a:cubicBezTo>
                <a:cubicBezTo>
                  <a:pt x="179" y="96"/>
                  <a:pt x="179" y="96"/>
                  <a:pt x="179" y="96"/>
                </a:cubicBezTo>
                <a:cubicBezTo>
                  <a:pt x="176" y="91"/>
                  <a:pt x="176" y="91"/>
                  <a:pt x="176" y="91"/>
                </a:cubicBezTo>
                <a:cubicBezTo>
                  <a:pt x="174" y="89"/>
                  <a:pt x="174" y="89"/>
                  <a:pt x="174" y="89"/>
                </a:cubicBezTo>
                <a:cubicBezTo>
                  <a:pt x="171" y="87"/>
                  <a:pt x="171" y="87"/>
                  <a:pt x="171" y="87"/>
                </a:cubicBezTo>
                <a:cubicBezTo>
                  <a:pt x="168" y="84"/>
                  <a:pt x="168" y="84"/>
                  <a:pt x="168" y="84"/>
                </a:cubicBezTo>
                <a:cubicBezTo>
                  <a:pt x="165" y="81"/>
                  <a:pt x="165" y="81"/>
                  <a:pt x="165" y="81"/>
                </a:cubicBezTo>
                <a:cubicBezTo>
                  <a:pt x="158" y="78"/>
                  <a:pt x="158" y="78"/>
                  <a:pt x="158" y="78"/>
                </a:cubicBezTo>
                <a:cubicBezTo>
                  <a:pt x="153" y="71"/>
                  <a:pt x="153" y="71"/>
                  <a:pt x="153" y="71"/>
                </a:cubicBezTo>
                <a:cubicBezTo>
                  <a:pt x="147" y="63"/>
                  <a:pt x="147" y="63"/>
                  <a:pt x="147" y="63"/>
                </a:cubicBezTo>
                <a:cubicBezTo>
                  <a:pt x="142" y="59"/>
                  <a:pt x="142" y="59"/>
                  <a:pt x="142" y="59"/>
                </a:cubicBezTo>
                <a:cubicBezTo>
                  <a:pt x="126" y="46"/>
                  <a:pt x="126" y="46"/>
                  <a:pt x="126" y="46"/>
                </a:cubicBezTo>
                <a:cubicBezTo>
                  <a:pt x="121" y="40"/>
                  <a:pt x="121" y="40"/>
                  <a:pt x="121" y="40"/>
                </a:cubicBezTo>
                <a:cubicBezTo>
                  <a:pt x="116" y="35"/>
                  <a:pt x="116" y="35"/>
                  <a:pt x="116" y="35"/>
                </a:cubicBezTo>
                <a:cubicBezTo>
                  <a:pt x="114" y="31"/>
                  <a:pt x="114" y="31"/>
                  <a:pt x="114" y="31"/>
                </a:cubicBezTo>
                <a:cubicBezTo>
                  <a:pt x="111" y="27"/>
                  <a:pt x="111" y="27"/>
                  <a:pt x="111" y="27"/>
                </a:cubicBezTo>
                <a:cubicBezTo>
                  <a:pt x="108" y="24"/>
                  <a:pt x="108" y="24"/>
                  <a:pt x="108" y="24"/>
                </a:cubicBezTo>
                <a:cubicBezTo>
                  <a:pt x="96" y="19"/>
                  <a:pt x="96" y="19"/>
                  <a:pt x="96" y="19"/>
                </a:cubicBezTo>
                <a:cubicBezTo>
                  <a:pt x="94" y="16"/>
                  <a:pt x="94" y="16"/>
                  <a:pt x="94" y="16"/>
                </a:cubicBezTo>
                <a:cubicBezTo>
                  <a:pt x="92" y="14"/>
                  <a:pt x="92" y="14"/>
                  <a:pt x="92" y="14"/>
                </a:cubicBezTo>
                <a:cubicBezTo>
                  <a:pt x="92" y="11"/>
                  <a:pt x="92" y="11"/>
                  <a:pt x="92" y="11"/>
                </a:cubicBezTo>
                <a:cubicBezTo>
                  <a:pt x="97" y="8"/>
                  <a:pt x="97" y="8"/>
                  <a:pt x="97" y="8"/>
                </a:cubicBezTo>
                <a:cubicBezTo>
                  <a:pt x="101" y="5"/>
                  <a:pt x="101" y="5"/>
                  <a:pt x="101" y="5"/>
                </a:cubicBezTo>
                <a:cubicBezTo>
                  <a:pt x="103" y="4"/>
                  <a:pt x="103" y="4"/>
                  <a:pt x="103" y="4"/>
                </a:cubicBezTo>
                <a:cubicBezTo>
                  <a:pt x="103" y="2"/>
                  <a:pt x="103" y="2"/>
                  <a:pt x="103" y="2"/>
                </a:cubicBezTo>
                <a:cubicBezTo>
                  <a:pt x="104" y="0"/>
                  <a:pt x="104" y="0"/>
                  <a:pt x="104" y="0"/>
                </a:cubicBezTo>
                <a:cubicBezTo>
                  <a:pt x="104" y="0"/>
                  <a:pt x="104" y="0"/>
                  <a:pt x="104" y="0"/>
                </a:cubicBezTo>
                <a:cubicBezTo>
                  <a:pt x="48" y="6"/>
                  <a:pt x="48" y="6"/>
                  <a:pt x="48" y="6"/>
                </a:cubicBezTo>
                <a:cubicBezTo>
                  <a:pt x="48" y="6"/>
                  <a:pt x="48" y="6"/>
                  <a:pt x="48" y="6"/>
                </a:cubicBezTo>
                <a:cubicBezTo>
                  <a:pt x="0" y="10"/>
                  <a:pt x="0" y="10"/>
                  <a:pt x="0" y="10"/>
                </a:cubicBezTo>
                <a:cubicBezTo>
                  <a:pt x="3" y="24"/>
                  <a:pt x="3" y="24"/>
                  <a:pt x="3" y="24"/>
                </a:cubicBezTo>
                <a:cubicBezTo>
                  <a:pt x="11" y="58"/>
                  <a:pt x="11" y="58"/>
                  <a:pt x="11" y="58"/>
                </a:cubicBezTo>
                <a:cubicBezTo>
                  <a:pt x="23" y="98"/>
                  <a:pt x="23" y="98"/>
                  <a:pt x="23" y="98"/>
                </a:cubicBezTo>
                <a:cubicBezTo>
                  <a:pt x="25" y="107"/>
                  <a:pt x="25" y="107"/>
                  <a:pt x="25" y="107"/>
                </a:cubicBezTo>
                <a:cubicBezTo>
                  <a:pt x="33" y="122"/>
                  <a:pt x="33" y="122"/>
                  <a:pt x="33" y="122"/>
                </a:cubicBezTo>
                <a:cubicBezTo>
                  <a:pt x="38" y="128"/>
                  <a:pt x="38" y="128"/>
                  <a:pt x="38" y="128"/>
                </a:cubicBezTo>
                <a:cubicBezTo>
                  <a:pt x="38" y="132"/>
                  <a:pt x="38" y="132"/>
                  <a:pt x="38" y="132"/>
                </a:cubicBezTo>
                <a:cubicBezTo>
                  <a:pt x="39" y="137"/>
                  <a:pt x="39" y="137"/>
                  <a:pt x="39" y="137"/>
                </a:cubicBezTo>
                <a:cubicBezTo>
                  <a:pt x="42" y="139"/>
                  <a:pt x="42" y="139"/>
                  <a:pt x="42" y="139"/>
                </a:cubicBezTo>
                <a:cubicBezTo>
                  <a:pt x="40" y="144"/>
                  <a:pt x="40" y="144"/>
                  <a:pt x="40" y="144"/>
                </a:cubicBezTo>
                <a:cubicBezTo>
                  <a:pt x="35" y="147"/>
                  <a:pt x="35" y="147"/>
                  <a:pt x="35" y="147"/>
                </a:cubicBezTo>
                <a:cubicBezTo>
                  <a:pt x="39" y="150"/>
                  <a:pt x="39" y="150"/>
                  <a:pt x="39" y="150"/>
                </a:cubicBezTo>
                <a:cubicBezTo>
                  <a:pt x="38" y="155"/>
                  <a:pt x="38" y="155"/>
                  <a:pt x="38" y="155"/>
                </a:cubicBezTo>
                <a:cubicBezTo>
                  <a:pt x="35" y="157"/>
                  <a:pt x="35" y="157"/>
                  <a:pt x="35" y="157"/>
                </a:cubicBezTo>
                <a:cubicBezTo>
                  <a:pt x="35" y="163"/>
                  <a:pt x="35" y="163"/>
                  <a:pt x="35" y="163"/>
                </a:cubicBezTo>
                <a:cubicBezTo>
                  <a:pt x="37" y="172"/>
                  <a:pt x="37" y="172"/>
                  <a:pt x="37" y="172"/>
                </a:cubicBezTo>
                <a:cubicBezTo>
                  <a:pt x="39" y="176"/>
                  <a:pt x="39" y="176"/>
                  <a:pt x="39" y="176"/>
                </a:cubicBezTo>
                <a:cubicBezTo>
                  <a:pt x="40" y="182"/>
                  <a:pt x="40" y="182"/>
                  <a:pt x="40" y="182"/>
                </a:cubicBezTo>
                <a:cubicBezTo>
                  <a:pt x="38" y="184"/>
                  <a:pt x="38" y="184"/>
                  <a:pt x="38" y="184"/>
                </a:cubicBezTo>
                <a:cubicBezTo>
                  <a:pt x="37" y="186"/>
                  <a:pt x="37" y="186"/>
                  <a:pt x="37" y="186"/>
                </a:cubicBezTo>
                <a:cubicBezTo>
                  <a:pt x="39" y="190"/>
                  <a:pt x="39" y="190"/>
                  <a:pt x="39" y="190"/>
                </a:cubicBezTo>
                <a:cubicBezTo>
                  <a:pt x="41" y="193"/>
                  <a:pt x="41" y="193"/>
                  <a:pt x="41" y="193"/>
                </a:cubicBezTo>
                <a:cubicBezTo>
                  <a:pt x="45" y="199"/>
                  <a:pt x="45" y="199"/>
                  <a:pt x="45" y="199"/>
                </a:cubicBezTo>
                <a:cubicBezTo>
                  <a:pt x="46" y="201"/>
                  <a:pt x="46" y="201"/>
                  <a:pt x="46" y="201"/>
                </a:cubicBezTo>
                <a:cubicBezTo>
                  <a:pt x="52" y="213"/>
                  <a:pt x="52" y="213"/>
                  <a:pt x="52" y="213"/>
                </a:cubicBezTo>
                <a:cubicBezTo>
                  <a:pt x="160" y="207"/>
                  <a:pt x="160" y="207"/>
                  <a:pt x="160" y="207"/>
                </a:cubicBezTo>
                <a:cubicBezTo>
                  <a:pt x="161" y="216"/>
                  <a:pt x="161" y="216"/>
                  <a:pt x="161" y="216"/>
                </a:cubicBezTo>
                <a:cubicBezTo>
                  <a:pt x="169" y="216"/>
                  <a:pt x="169" y="216"/>
                  <a:pt x="169" y="216"/>
                </a:cubicBezTo>
                <a:cubicBezTo>
                  <a:pt x="166" y="193"/>
                  <a:pt x="166" y="193"/>
                  <a:pt x="166" y="193"/>
                </a:cubicBezTo>
                <a:cubicBezTo>
                  <a:pt x="166" y="193"/>
                  <a:pt x="166" y="193"/>
                  <a:pt x="166" y="193"/>
                </a:cubicBezTo>
                <a:cubicBezTo>
                  <a:pt x="173" y="194"/>
                  <a:pt x="173" y="194"/>
                  <a:pt x="173" y="194"/>
                </a:cubicBezTo>
                <a:cubicBezTo>
                  <a:pt x="183" y="196"/>
                  <a:pt x="183" y="196"/>
                  <a:pt x="183" y="196"/>
                </a:cubicBezTo>
                <a:cubicBezTo>
                  <a:pt x="184" y="193"/>
                  <a:pt x="184" y="193"/>
                  <a:pt x="184" y="193"/>
                </a:cubicBezTo>
                <a:cubicBezTo>
                  <a:pt x="184" y="193"/>
                  <a:pt x="185" y="189"/>
                  <a:pt x="185" y="189"/>
                </a:cubicBezTo>
                <a:cubicBezTo>
                  <a:pt x="185" y="188"/>
                  <a:pt x="184" y="188"/>
                  <a:pt x="184" y="188"/>
                </a:cubicBezTo>
                <a:cubicBezTo>
                  <a:pt x="184" y="188"/>
                  <a:pt x="183" y="187"/>
                  <a:pt x="182" y="187"/>
                </a:cubicBezTo>
                <a:cubicBezTo>
                  <a:pt x="181" y="186"/>
                  <a:pt x="181" y="185"/>
                  <a:pt x="180" y="184"/>
                </a:cubicBezTo>
                <a:cubicBezTo>
                  <a:pt x="179" y="183"/>
                  <a:pt x="180" y="183"/>
                  <a:pt x="180" y="183"/>
                </a:cubicBezTo>
                <a:cubicBezTo>
                  <a:pt x="182" y="183"/>
                  <a:pt x="182" y="183"/>
                  <a:pt x="182" y="183"/>
                </a:cubicBezTo>
                <a:cubicBezTo>
                  <a:pt x="185" y="183"/>
                  <a:pt x="185" y="183"/>
                  <a:pt x="185" y="183"/>
                </a:cubicBezTo>
                <a:cubicBezTo>
                  <a:pt x="185" y="183"/>
                  <a:pt x="184" y="181"/>
                  <a:pt x="184" y="179"/>
                </a:cubicBezTo>
                <a:cubicBezTo>
                  <a:pt x="183" y="177"/>
                  <a:pt x="183" y="177"/>
                  <a:pt x="183" y="177"/>
                </a:cubicBezTo>
                <a:cubicBezTo>
                  <a:pt x="186" y="176"/>
                  <a:pt x="186" y="176"/>
                  <a:pt x="186" y="176"/>
                </a:cubicBezTo>
                <a:cubicBezTo>
                  <a:pt x="188" y="174"/>
                  <a:pt x="188" y="174"/>
                  <a:pt x="188" y="174"/>
                </a:cubicBezTo>
                <a:cubicBezTo>
                  <a:pt x="190" y="169"/>
                  <a:pt x="190" y="169"/>
                  <a:pt x="190" y="169"/>
                </a:cubicBezTo>
                <a:cubicBezTo>
                  <a:pt x="187" y="168"/>
                  <a:pt x="187" y="168"/>
                  <a:pt x="187" y="168"/>
                </a:cubicBezTo>
                <a:cubicBezTo>
                  <a:pt x="187" y="168"/>
                  <a:pt x="187" y="167"/>
                  <a:pt x="187" y="167"/>
                </a:cubicBezTo>
                <a:cubicBezTo>
                  <a:pt x="187" y="166"/>
                  <a:pt x="188" y="166"/>
                  <a:pt x="188" y="165"/>
                </a:cubicBezTo>
                <a:cubicBezTo>
                  <a:pt x="188" y="165"/>
                  <a:pt x="189" y="164"/>
                  <a:pt x="189" y="164"/>
                </a:cubicBezTo>
                <a:cubicBezTo>
                  <a:pt x="189" y="161"/>
                  <a:pt x="189" y="161"/>
                  <a:pt x="189" y="161"/>
                </a:cubicBezTo>
                <a:cubicBezTo>
                  <a:pt x="189" y="154"/>
                  <a:pt x="189" y="154"/>
                  <a:pt x="189" y="154"/>
                </a:cubicBezTo>
                <a:cubicBezTo>
                  <a:pt x="189" y="151"/>
                  <a:pt x="189" y="151"/>
                  <a:pt x="189" y="151"/>
                </a:cubicBezTo>
                <a:cubicBezTo>
                  <a:pt x="189" y="151"/>
                  <a:pt x="191" y="151"/>
                  <a:pt x="192" y="151"/>
                </a:cubicBezTo>
                <a:cubicBezTo>
                  <a:pt x="192" y="151"/>
                  <a:pt x="194" y="152"/>
                  <a:pt x="194" y="152"/>
                </a:cubicBezTo>
                <a:cubicBezTo>
                  <a:pt x="194" y="152"/>
                  <a:pt x="195" y="151"/>
                  <a:pt x="195" y="150"/>
                </a:cubicBezTo>
                <a:cubicBezTo>
                  <a:pt x="195" y="150"/>
                  <a:pt x="195" y="150"/>
                  <a:pt x="193" y="149"/>
                </a:cubicBezTo>
                <a:cubicBezTo>
                  <a:pt x="192" y="148"/>
                  <a:pt x="190" y="147"/>
                  <a:pt x="190" y="147"/>
                </a:cubicBezTo>
                <a:cubicBezTo>
                  <a:pt x="190" y="146"/>
                  <a:pt x="189" y="144"/>
                  <a:pt x="189" y="144"/>
                </a:cubicBezTo>
                <a:cubicBezTo>
                  <a:pt x="191" y="144"/>
                  <a:pt x="191" y="144"/>
                  <a:pt x="191" y="144"/>
                </a:cubicBezTo>
                <a:cubicBezTo>
                  <a:pt x="196" y="144"/>
                  <a:pt x="196" y="144"/>
                  <a:pt x="196" y="144"/>
                </a:cubicBezTo>
                <a:cubicBezTo>
                  <a:pt x="197" y="141"/>
                  <a:pt x="197" y="141"/>
                  <a:pt x="197" y="141"/>
                </a:cubicBezTo>
                <a:cubicBezTo>
                  <a:pt x="197" y="141"/>
                  <a:pt x="193" y="141"/>
                  <a:pt x="193" y="141"/>
                </a:cubicBezTo>
                <a:cubicBezTo>
                  <a:pt x="193" y="141"/>
                  <a:pt x="191" y="139"/>
                  <a:pt x="191" y="139"/>
                </a:cubicBezTo>
                <a:cubicBezTo>
                  <a:pt x="192" y="137"/>
                  <a:pt x="192" y="137"/>
                  <a:pt x="192" y="137"/>
                </a:cubicBezTo>
                <a:cubicBezTo>
                  <a:pt x="193" y="138"/>
                  <a:pt x="193" y="138"/>
                  <a:pt x="193" y="138"/>
                </a:cubicBezTo>
                <a:cubicBezTo>
                  <a:pt x="197" y="138"/>
                  <a:pt x="197" y="138"/>
                  <a:pt x="197" y="138"/>
                </a:cubicBezTo>
                <a:cubicBezTo>
                  <a:pt x="199" y="137"/>
                  <a:pt x="199" y="137"/>
                  <a:pt x="199" y="137"/>
                </a:cubicBezTo>
                <a:cubicBezTo>
                  <a:pt x="199" y="134"/>
                  <a:pt x="199" y="134"/>
                  <a:pt x="199" y="134"/>
                </a:cubicBezTo>
                <a:cubicBezTo>
                  <a:pt x="199" y="132"/>
                  <a:pt x="199" y="132"/>
                  <a:pt x="199" y="132"/>
                </a:cubicBezTo>
                <a:cubicBezTo>
                  <a:pt x="201" y="130"/>
                  <a:pt x="201" y="130"/>
                  <a:pt x="201" y="130"/>
                </a:cubicBezTo>
                <a:cubicBezTo>
                  <a:pt x="200" y="129"/>
                  <a:pt x="200" y="129"/>
                  <a:pt x="200" y="129"/>
                </a:cubicBezTo>
                <a:lnTo>
                  <a:pt x="198" y="128"/>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548" name="Freeform 39"/>
          <p:cNvSpPr>
            <a:spLocks/>
          </p:cNvSpPr>
          <p:nvPr/>
        </p:nvSpPr>
        <p:spPr bwMode="auto">
          <a:xfrm>
            <a:off x="19983951" y="6421327"/>
            <a:ext cx="1388902" cy="778660"/>
          </a:xfrm>
          <a:custGeom>
            <a:avLst/>
            <a:gdLst>
              <a:gd name="T0" fmla="*/ 169 w 248"/>
              <a:gd name="T1" fmla="*/ 118 h 139"/>
              <a:gd name="T2" fmla="*/ 248 w 248"/>
              <a:gd name="T3" fmla="*/ 101 h 139"/>
              <a:gd name="T4" fmla="*/ 246 w 248"/>
              <a:gd name="T5" fmla="*/ 93 h 139"/>
              <a:gd name="T6" fmla="*/ 239 w 248"/>
              <a:gd name="T7" fmla="*/ 86 h 139"/>
              <a:gd name="T8" fmla="*/ 232 w 248"/>
              <a:gd name="T9" fmla="*/ 83 h 139"/>
              <a:gd name="T10" fmla="*/ 228 w 248"/>
              <a:gd name="T11" fmla="*/ 78 h 139"/>
              <a:gd name="T12" fmla="*/ 224 w 248"/>
              <a:gd name="T13" fmla="*/ 72 h 139"/>
              <a:gd name="T14" fmla="*/ 226 w 248"/>
              <a:gd name="T15" fmla="*/ 68 h 139"/>
              <a:gd name="T16" fmla="*/ 228 w 248"/>
              <a:gd name="T17" fmla="*/ 67 h 139"/>
              <a:gd name="T18" fmla="*/ 224 w 248"/>
              <a:gd name="T19" fmla="*/ 63 h 139"/>
              <a:gd name="T20" fmla="*/ 211 w 248"/>
              <a:gd name="T21" fmla="*/ 54 h 139"/>
              <a:gd name="T22" fmla="*/ 215 w 248"/>
              <a:gd name="T23" fmla="*/ 55 h 139"/>
              <a:gd name="T24" fmla="*/ 221 w 248"/>
              <a:gd name="T25" fmla="*/ 59 h 139"/>
              <a:gd name="T26" fmla="*/ 225 w 248"/>
              <a:gd name="T27" fmla="*/ 56 h 139"/>
              <a:gd name="T28" fmla="*/ 225 w 248"/>
              <a:gd name="T29" fmla="*/ 48 h 139"/>
              <a:gd name="T30" fmla="*/ 215 w 248"/>
              <a:gd name="T31" fmla="*/ 45 h 139"/>
              <a:gd name="T32" fmla="*/ 211 w 248"/>
              <a:gd name="T33" fmla="*/ 41 h 139"/>
              <a:gd name="T34" fmla="*/ 207 w 248"/>
              <a:gd name="T35" fmla="*/ 43 h 139"/>
              <a:gd name="T36" fmla="*/ 199 w 248"/>
              <a:gd name="T37" fmla="*/ 37 h 139"/>
              <a:gd name="T38" fmla="*/ 193 w 248"/>
              <a:gd name="T39" fmla="*/ 37 h 139"/>
              <a:gd name="T40" fmla="*/ 188 w 248"/>
              <a:gd name="T41" fmla="*/ 36 h 139"/>
              <a:gd name="T42" fmla="*/ 191 w 248"/>
              <a:gd name="T43" fmla="*/ 24 h 139"/>
              <a:gd name="T44" fmla="*/ 192 w 248"/>
              <a:gd name="T45" fmla="*/ 17 h 139"/>
              <a:gd name="T46" fmla="*/ 183 w 248"/>
              <a:gd name="T47" fmla="*/ 10 h 139"/>
              <a:gd name="T48" fmla="*/ 171 w 248"/>
              <a:gd name="T49" fmla="*/ 5 h 139"/>
              <a:gd name="T50" fmla="*/ 166 w 248"/>
              <a:gd name="T51" fmla="*/ 8 h 139"/>
              <a:gd name="T52" fmla="*/ 151 w 248"/>
              <a:gd name="T53" fmla="*/ 0 h 139"/>
              <a:gd name="T54" fmla="*/ 149 w 248"/>
              <a:gd name="T55" fmla="*/ 15 h 139"/>
              <a:gd name="T56" fmla="*/ 144 w 248"/>
              <a:gd name="T57" fmla="*/ 21 h 139"/>
              <a:gd name="T58" fmla="*/ 138 w 248"/>
              <a:gd name="T59" fmla="*/ 28 h 139"/>
              <a:gd name="T60" fmla="*/ 134 w 248"/>
              <a:gd name="T61" fmla="*/ 28 h 139"/>
              <a:gd name="T62" fmla="*/ 131 w 248"/>
              <a:gd name="T63" fmla="*/ 36 h 139"/>
              <a:gd name="T64" fmla="*/ 127 w 248"/>
              <a:gd name="T65" fmla="*/ 46 h 139"/>
              <a:gd name="T66" fmla="*/ 120 w 248"/>
              <a:gd name="T67" fmla="*/ 43 h 139"/>
              <a:gd name="T68" fmla="*/ 115 w 248"/>
              <a:gd name="T69" fmla="*/ 48 h 139"/>
              <a:gd name="T70" fmla="*/ 109 w 248"/>
              <a:gd name="T71" fmla="*/ 68 h 139"/>
              <a:gd name="T72" fmla="*/ 103 w 248"/>
              <a:gd name="T73" fmla="*/ 78 h 139"/>
              <a:gd name="T74" fmla="*/ 100 w 248"/>
              <a:gd name="T75" fmla="*/ 89 h 139"/>
              <a:gd name="T76" fmla="*/ 82 w 248"/>
              <a:gd name="T77" fmla="*/ 101 h 139"/>
              <a:gd name="T78" fmla="*/ 69 w 248"/>
              <a:gd name="T79" fmla="*/ 100 h 139"/>
              <a:gd name="T80" fmla="*/ 61 w 248"/>
              <a:gd name="T81" fmla="*/ 107 h 139"/>
              <a:gd name="T82" fmla="*/ 50 w 248"/>
              <a:gd name="T83" fmla="*/ 100 h 139"/>
              <a:gd name="T84" fmla="*/ 46 w 248"/>
              <a:gd name="T85" fmla="*/ 97 h 139"/>
              <a:gd name="T86" fmla="*/ 43 w 248"/>
              <a:gd name="T87" fmla="*/ 103 h 139"/>
              <a:gd name="T88" fmla="*/ 28 w 248"/>
              <a:gd name="T89" fmla="*/ 113 h 139"/>
              <a:gd name="T90" fmla="*/ 22 w 248"/>
              <a:gd name="T91" fmla="*/ 127 h 139"/>
              <a:gd name="T92" fmla="*/ 15 w 248"/>
              <a:gd name="T93" fmla="*/ 130 h 139"/>
              <a:gd name="T94" fmla="*/ 6 w 248"/>
              <a:gd name="T95" fmla="*/ 136 h 139"/>
              <a:gd name="T96" fmla="*/ 64 w 248"/>
              <a:gd name="T97" fmla="*/ 13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8" h="139">
                <a:moveTo>
                  <a:pt x="116" y="127"/>
                </a:moveTo>
                <a:lnTo>
                  <a:pt x="169" y="118"/>
                </a:lnTo>
                <a:lnTo>
                  <a:pt x="243" y="103"/>
                </a:lnTo>
                <a:lnTo>
                  <a:pt x="248" y="101"/>
                </a:lnTo>
                <a:lnTo>
                  <a:pt x="248" y="98"/>
                </a:lnTo>
                <a:lnTo>
                  <a:pt x="246" y="93"/>
                </a:lnTo>
                <a:lnTo>
                  <a:pt x="243" y="89"/>
                </a:lnTo>
                <a:lnTo>
                  <a:pt x="239" y="86"/>
                </a:lnTo>
                <a:lnTo>
                  <a:pt x="237" y="86"/>
                </a:lnTo>
                <a:lnTo>
                  <a:pt x="232" y="83"/>
                </a:lnTo>
                <a:lnTo>
                  <a:pt x="231" y="80"/>
                </a:lnTo>
                <a:lnTo>
                  <a:pt x="228" y="78"/>
                </a:lnTo>
                <a:lnTo>
                  <a:pt x="226" y="74"/>
                </a:lnTo>
                <a:lnTo>
                  <a:pt x="224" y="72"/>
                </a:lnTo>
                <a:lnTo>
                  <a:pt x="224" y="70"/>
                </a:lnTo>
                <a:lnTo>
                  <a:pt x="226" y="68"/>
                </a:lnTo>
                <a:lnTo>
                  <a:pt x="230" y="70"/>
                </a:lnTo>
                <a:lnTo>
                  <a:pt x="228" y="67"/>
                </a:lnTo>
                <a:lnTo>
                  <a:pt x="226" y="64"/>
                </a:lnTo>
                <a:lnTo>
                  <a:pt x="224" y="63"/>
                </a:lnTo>
                <a:lnTo>
                  <a:pt x="215" y="60"/>
                </a:lnTo>
                <a:lnTo>
                  <a:pt x="211" y="54"/>
                </a:lnTo>
                <a:lnTo>
                  <a:pt x="211" y="53"/>
                </a:lnTo>
                <a:lnTo>
                  <a:pt x="215" y="55"/>
                </a:lnTo>
                <a:lnTo>
                  <a:pt x="220" y="56"/>
                </a:lnTo>
                <a:lnTo>
                  <a:pt x="221" y="59"/>
                </a:lnTo>
                <a:lnTo>
                  <a:pt x="227" y="60"/>
                </a:lnTo>
                <a:lnTo>
                  <a:pt x="225" y="56"/>
                </a:lnTo>
                <a:lnTo>
                  <a:pt x="225" y="51"/>
                </a:lnTo>
                <a:lnTo>
                  <a:pt x="225" y="48"/>
                </a:lnTo>
                <a:lnTo>
                  <a:pt x="221" y="49"/>
                </a:lnTo>
                <a:lnTo>
                  <a:pt x="215" y="45"/>
                </a:lnTo>
                <a:lnTo>
                  <a:pt x="212" y="41"/>
                </a:lnTo>
                <a:lnTo>
                  <a:pt x="211" y="41"/>
                </a:lnTo>
                <a:lnTo>
                  <a:pt x="210" y="43"/>
                </a:lnTo>
                <a:lnTo>
                  <a:pt x="207" y="43"/>
                </a:lnTo>
                <a:lnTo>
                  <a:pt x="203" y="39"/>
                </a:lnTo>
                <a:lnTo>
                  <a:pt x="199" y="37"/>
                </a:lnTo>
                <a:lnTo>
                  <a:pt x="195" y="36"/>
                </a:lnTo>
                <a:lnTo>
                  <a:pt x="193" y="37"/>
                </a:lnTo>
                <a:lnTo>
                  <a:pt x="190" y="38"/>
                </a:lnTo>
                <a:lnTo>
                  <a:pt x="188" y="36"/>
                </a:lnTo>
                <a:lnTo>
                  <a:pt x="188" y="25"/>
                </a:lnTo>
                <a:lnTo>
                  <a:pt x="191" y="24"/>
                </a:lnTo>
                <a:lnTo>
                  <a:pt x="193" y="21"/>
                </a:lnTo>
                <a:lnTo>
                  <a:pt x="192" y="17"/>
                </a:lnTo>
                <a:lnTo>
                  <a:pt x="188" y="14"/>
                </a:lnTo>
                <a:lnTo>
                  <a:pt x="183" y="10"/>
                </a:lnTo>
                <a:lnTo>
                  <a:pt x="173" y="4"/>
                </a:lnTo>
                <a:lnTo>
                  <a:pt x="171" y="5"/>
                </a:lnTo>
                <a:lnTo>
                  <a:pt x="168" y="8"/>
                </a:lnTo>
                <a:lnTo>
                  <a:pt x="166" y="8"/>
                </a:lnTo>
                <a:lnTo>
                  <a:pt x="160" y="5"/>
                </a:lnTo>
                <a:lnTo>
                  <a:pt x="151" y="0"/>
                </a:lnTo>
                <a:lnTo>
                  <a:pt x="151" y="8"/>
                </a:lnTo>
                <a:lnTo>
                  <a:pt x="149" y="15"/>
                </a:lnTo>
                <a:lnTo>
                  <a:pt x="147" y="18"/>
                </a:lnTo>
                <a:lnTo>
                  <a:pt x="144" y="21"/>
                </a:lnTo>
                <a:lnTo>
                  <a:pt x="139" y="30"/>
                </a:lnTo>
                <a:lnTo>
                  <a:pt x="138" y="28"/>
                </a:lnTo>
                <a:lnTo>
                  <a:pt x="135" y="28"/>
                </a:lnTo>
                <a:lnTo>
                  <a:pt x="134" y="28"/>
                </a:lnTo>
                <a:lnTo>
                  <a:pt x="133" y="32"/>
                </a:lnTo>
                <a:lnTo>
                  <a:pt x="131" y="36"/>
                </a:lnTo>
                <a:lnTo>
                  <a:pt x="128" y="44"/>
                </a:lnTo>
                <a:lnTo>
                  <a:pt x="127" y="46"/>
                </a:lnTo>
                <a:lnTo>
                  <a:pt x="125" y="45"/>
                </a:lnTo>
                <a:lnTo>
                  <a:pt x="120" y="43"/>
                </a:lnTo>
                <a:lnTo>
                  <a:pt x="116" y="41"/>
                </a:lnTo>
                <a:lnTo>
                  <a:pt x="115" y="48"/>
                </a:lnTo>
                <a:lnTo>
                  <a:pt x="112" y="60"/>
                </a:lnTo>
                <a:lnTo>
                  <a:pt x="109" y="68"/>
                </a:lnTo>
                <a:lnTo>
                  <a:pt x="104" y="73"/>
                </a:lnTo>
                <a:lnTo>
                  <a:pt x="103" y="78"/>
                </a:lnTo>
                <a:lnTo>
                  <a:pt x="104" y="86"/>
                </a:lnTo>
                <a:lnTo>
                  <a:pt x="100" y="89"/>
                </a:lnTo>
                <a:lnTo>
                  <a:pt x="89" y="95"/>
                </a:lnTo>
                <a:lnTo>
                  <a:pt x="82" y="101"/>
                </a:lnTo>
                <a:lnTo>
                  <a:pt x="73" y="103"/>
                </a:lnTo>
                <a:lnTo>
                  <a:pt x="69" y="100"/>
                </a:lnTo>
                <a:lnTo>
                  <a:pt x="63" y="107"/>
                </a:lnTo>
                <a:lnTo>
                  <a:pt x="61" y="107"/>
                </a:lnTo>
                <a:lnTo>
                  <a:pt x="56" y="105"/>
                </a:lnTo>
                <a:lnTo>
                  <a:pt x="50" y="100"/>
                </a:lnTo>
                <a:lnTo>
                  <a:pt x="49" y="97"/>
                </a:lnTo>
                <a:lnTo>
                  <a:pt x="46" y="97"/>
                </a:lnTo>
                <a:lnTo>
                  <a:pt x="45" y="99"/>
                </a:lnTo>
                <a:lnTo>
                  <a:pt x="43" y="103"/>
                </a:lnTo>
                <a:lnTo>
                  <a:pt x="39" y="109"/>
                </a:lnTo>
                <a:lnTo>
                  <a:pt x="28" y="113"/>
                </a:lnTo>
                <a:lnTo>
                  <a:pt x="25" y="118"/>
                </a:lnTo>
                <a:lnTo>
                  <a:pt x="22" y="127"/>
                </a:lnTo>
                <a:lnTo>
                  <a:pt x="18" y="128"/>
                </a:lnTo>
                <a:lnTo>
                  <a:pt x="15" y="130"/>
                </a:lnTo>
                <a:lnTo>
                  <a:pt x="10" y="133"/>
                </a:lnTo>
                <a:lnTo>
                  <a:pt x="6" y="136"/>
                </a:lnTo>
                <a:lnTo>
                  <a:pt x="0" y="139"/>
                </a:lnTo>
                <a:lnTo>
                  <a:pt x="64" y="133"/>
                </a:lnTo>
                <a:lnTo>
                  <a:pt x="116" y="127"/>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49" name="Freeform 40"/>
          <p:cNvSpPr>
            <a:spLocks/>
          </p:cNvSpPr>
          <p:nvPr/>
        </p:nvSpPr>
        <p:spPr bwMode="auto">
          <a:xfrm>
            <a:off x="20107157" y="7474476"/>
            <a:ext cx="896066" cy="694631"/>
          </a:xfrm>
          <a:custGeom>
            <a:avLst/>
            <a:gdLst>
              <a:gd name="T0" fmla="*/ 94 w 189"/>
              <a:gd name="T1" fmla="*/ 4 h 147"/>
              <a:gd name="T2" fmla="*/ 79 w 189"/>
              <a:gd name="T3" fmla="*/ 0 h 147"/>
              <a:gd name="T4" fmla="*/ 67 w 189"/>
              <a:gd name="T5" fmla="*/ 4 h 147"/>
              <a:gd name="T6" fmla="*/ 58 w 189"/>
              <a:gd name="T7" fmla="*/ 6 h 147"/>
              <a:gd name="T8" fmla="*/ 39 w 189"/>
              <a:gd name="T9" fmla="*/ 4 h 147"/>
              <a:gd name="T10" fmla="*/ 26 w 189"/>
              <a:gd name="T11" fmla="*/ 7 h 147"/>
              <a:gd name="T12" fmla="*/ 12 w 189"/>
              <a:gd name="T13" fmla="*/ 18 h 147"/>
              <a:gd name="T14" fmla="*/ 11 w 189"/>
              <a:gd name="T15" fmla="*/ 22 h 147"/>
              <a:gd name="T16" fmla="*/ 5 w 189"/>
              <a:gd name="T17" fmla="*/ 26 h 147"/>
              <a:gd name="T18" fmla="*/ 0 w 189"/>
              <a:gd name="T19" fmla="*/ 32 h 147"/>
              <a:gd name="T20" fmla="*/ 4 w 189"/>
              <a:gd name="T21" fmla="*/ 37 h 147"/>
              <a:gd name="T22" fmla="*/ 19 w 189"/>
              <a:gd name="T23" fmla="*/ 45 h 147"/>
              <a:gd name="T24" fmla="*/ 24 w 189"/>
              <a:gd name="T25" fmla="*/ 53 h 147"/>
              <a:gd name="T26" fmla="*/ 34 w 189"/>
              <a:gd name="T27" fmla="*/ 64 h 147"/>
              <a:gd name="T28" fmla="*/ 55 w 189"/>
              <a:gd name="T29" fmla="*/ 81 h 147"/>
              <a:gd name="T30" fmla="*/ 66 w 189"/>
              <a:gd name="T31" fmla="*/ 96 h 147"/>
              <a:gd name="T32" fmla="*/ 76 w 189"/>
              <a:gd name="T33" fmla="*/ 102 h 147"/>
              <a:gd name="T34" fmla="*/ 82 w 189"/>
              <a:gd name="T35" fmla="*/ 107 h 147"/>
              <a:gd name="T36" fmla="*/ 87 w 189"/>
              <a:gd name="T37" fmla="*/ 114 h 147"/>
              <a:gd name="T38" fmla="*/ 89 w 189"/>
              <a:gd name="T39" fmla="*/ 119 h 147"/>
              <a:gd name="T40" fmla="*/ 91 w 189"/>
              <a:gd name="T41" fmla="*/ 124 h 147"/>
              <a:gd name="T42" fmla="*/ 95 w 189"/>
              <a:gd name="T43" fmla="*/ 125 h 147"/>
              <a:gd name="T44" fmla="*/ 98 w 189"/>
              <a:gd name="T45" fmla="*/ 128 h 147"/>
              <a:gd name="T46" fmla="*/ 99 w 189"/>
              <a:gd name="T47" fmla="*/ 133 h 147"/>
              <a:gd name="T48" fmla="*/ 103 w 189"/>
              <a:gd name="T49" fmla="*/ 138 h 147"/>
              <a:gd name="T50" fmla="*/ 104 w 189"/>
              <a:gd name="T51" fmla="*/ 145 h 147"/>
              <a:gd name="T52" fmla="*/ 108 w 189"/>
              <a:gd name="T53" fmla="*/ 147 h 147"/>
              <a:gd name="T54" fmla="*/ 110 w 189"/>
              <a:gd name="T55" fmla="*/ 140 h 147"/>
              <a:gd name="T56" fmla="*/ 116 w 189"/>
              <a:gd name="T57" fmla="*/ 140 h 147"/>
              <a:gd name="T58" fmla="*/ 117 w 189"/>
              <a:gd name="T59" fmla="*/ 137 h 147"/>
              <a:gd name="T60" fmla="*/ 112 w 189"/>
              <a:gd name="T61" fmla="*/ 136 h 147"/>
              <a:gd name="T62" fmla="*/ 110 w 189"/>
              <a:gd name="T63" fmla="*/ 133 h 147"/>
              <a:gd name="T64" fmla="*/ 115 w 189"/>
              <a:gd name="T65" fmla="*/ 132 h 147"/>
              <a:gd name="T66" fmla="*/ 119 w 189"/>
              <a:gd name="T67" fmla="*/ 135 h 147"/>
              <a:gd name="T68" fmla="*/ 124 w 189"/>
              <a:gd name="T69" fmla="*/ 128 h 147"/>
              <a:gd name="T70" fmla="*/ 123 w 189"/>
              <a:gd name="T71" fmla="*/ 123 h 147"/>
              <a:gd name="T72" fmla="*/ 130 w 189"/>
              <a:gd name="T73" fmla="*/ 123 h 147"/>
              <a:gd name="T74" fmla="*/ 135 w 189"/>
              <a:gd name="T75" fmla="*/ 119 h 147"/>
              <a:gd name="T76" fmla="*/ 131 w 189"/>
              <a:gd name="T77" fmla="*/ 118 h 147"/>
              <a:gd name="T78" fmla="*/ 129 w 189"/>
              <a:gd name="T79" fmla="*/ 115 h 147"/>
              <a:gd name="T80" fmla="*/ 133 w 189"/>
              <a:gd name="T81" fmla="*/ 115 h 147"/>
              <a:gd name="T82" fmla="*/ 138 w 189"/>
              <a:gd name="T83" fmla="*/ 117 h 147"/>
              <a:gd name="T84" fmla="*/ 145 w 189"/>
              <a:gd name="T85" fmla="*/ 110 h 147"/>
              <a:gd name="T86" fmla="*/ 141 w 189"/>
              <a:gd name="T87" fmla="*/ 105 h 147"/>
              <a:gd name="T88" fmla="*/ 143 w 189"/>
              <a:gd name="T89" fmla="*/ 103 h 147"/>
              <a:gd name="T90" fmla="*/ 149 w 189"/>
              <a:gd name="T91" fmla="*/ 103 h 147"/>
              <a:gd name="T92" fmla="*/ 155 w 189"/>
              <a:gd name="T93" fmla="*/ 93 h 147"/>
              <a:gd name="T94" fmla="*/ 164 w 189"/>
              <a:gd name="T95" fmla="*/ 89 h 147"/>
              <a:gd name="T96" fmla="*/ 169 w 189"/>
              <a:gd name="T97" fmla="*/ 81 h 147"/>
              <a:gd name="T98" fmla="*/ 165 w 189"/>
              <a:gd name="T99" fmla="*/ 75 h 147"/>
              <a:gd name="T100" fmla="*/ 169 w 189"/>
              <a:gd name="T101" fmla="*/ 75 h 147"/>
              <a:gd name="T102" fmla="*/ 170 w 189"/>
              <a:gd name="T103" fmla="*/ 70 h 147"/>
              <a:gd name="T104" fmla="*/ 175 w 189"/>
              <a:gd name="T105" fmla="*/ 60 h 147"/>
              <a:gd name="T106" fmla="*/ 178 w 189"/>
              <a:gd name="T107" fmla="*/ 54 h 147"/>
              <a:gd name="T108" fmla="*/ 187 w 189"/>
              <a:gd name="T109" fmla="*/ 46 h 147"/>
              <a:gd name="T110" fmla="*/ 138 w 189"/>
              <a:gd name="T111" fmla="*/ 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89" h="147">
                <a:moveTo>
                  <a:pt x="98" y="14"/>
                </a:moveTo>
                <a:cubicBezTo>
                  <a:pt x="94" y="4"/>
                  <a:pt x="94" y="4"/>
                  <a:pt x="94" y="4"/>
                </a:cubicBezTo>
                <a:cubicBezTo>
                  <a:pt x="88" y="1"/>
                  <a:pt x="88" y="1"/>
                  <a:pt x="88" y="1"/>
                </a:cubicBezTo>
                <a:cubicBezTo>
                  <a:pt x="79" y="0"/>
                  <a:pt x="79" y="0"/>
                  <a:pt x="79" y="0"/>
                </a:cubicBezTo>
                <a:cubicBezTo>
                  <a:pt x="72" y="1"/>
                  <a:pt x="72" y="1"/>
                  <a:pt x="72" y="1"/>
                </a:cubicBezTo>
                <a:cubicBezTo>
                  <a:pt x="67" y="4"/>
                  <a:pt x="67" y="4"/>
                  <a:pt x="67" y="4"/>
                </a:cubicBezTo>
                <a:cubicBezTo>
                  <a:pt x="64" y="5"/>
                  <a:pt x="64" y="5"/>
                  <a:pt x="64" y="5"/>
                </a:cubicBezTo>
                <a:cubicBezTo>
                  <a:pt x="58" y="6"/>
                  <a:pt x="58" y="6"/>
                  <a:pt x="58" y="6"/>
                </a:cubicBezTo>
                <a:cubicBezTo>
                  <a:pt x="46" y="4"/>
                  <a:pt x="46" y="4"/>
                  <a:pt x="46" y="4"/>
                </a:cubicBezTo>
                <a:cubicBezTo>
                  <a:pt x="39" y="4"/>
                  <a:pt x="39" y="4"/>
                  <a:pt x="39" y="4"/>
                </a:cubicBezTo>
                <a:cubicBezTo>
                  <a:pt x="31" y="5"/>
                  <a:pt x="31" y="5"/>
                  <a:pt x="31" y="5"/>
                </a:cubicBezTo>
                <a:cubicBezTo>
                  <a:pt x="26" y="7"/>
                  <a:pt x="26" y="7"/>
                  <a:pt x="26" y="7"/>
                </a:cubicBezTo>
                <a:cubicBezTo>
                  <a:pt x="12" y="18"/>
                  <a:pt x="12" y="18"/>
                  <a:pt x="12" y="18"/>
                </a:cubicBezTo>
                <a:cubicBezTo>
                  <a:pt x="12" y="18"/>
                  <a:pt x="12" y="18"/>
                  <a:pt x="12" y="18"/>
                </a:cubicBezTo>
                <a:cubicBezTo>
                  <a:pt x="11" y="20"/>
                  <a:pt x="11" y="20"/>
                  <a:pt x="11" y="20"/>
                </a:cubicBezTo>
                <a:cubicBezTo>
                  <a:pt x="11" y="22"/>
                  <a:pt x="11" y="22"/>
                  <a:pt x="11" y="22"/>
                </a:cubicBezTo>
                <a:cubicBezTo>
                  <a:pt x="9" y="23"/>
                  <a:pt x="9" y="23"/>
                  <a:pt x="9" y="23"/>
                </a:cubicBezTo>
                <a:cubicBezTo>
                  <a:pt x="5" y="26"/>
                  <a:pt x="5" y="26"/>
                  <a:pt x="5" y="26"/>
                </a:cubicBezTo>
                <a:cubicBezTo>
                  <a:pt x="0" y="29"/>
                  <a:pt x="0" y="29"/>
                  <a:pt x="0" y="29"/>
                </a:cubicBezTo>
                <a:cubicBezTo>
                  <a:pt x="0" y="32"/>
                  <a:pt x="0" y="32"/>
                  <a:pt x="0" y="32"/>
                </a:cubicBezTo>
                <a:cubicBezTo>
                  <a:pt x="2" y="34"/>
                  <a:pt x="2" y="34"/>
                  <a:pt x="2" y="34"/>
                </a:cubicBezTo>
                <a:cubicBezTo>
                  <a:pt x="4" y="37"/>
                  <a:pt x="4" y="37"/>
                  <a:pt x="4" y="37"/>
                </a:cubicBezTo>
                <a:cubicBezTo>
                  <a:pt x="16" y="42"/>
                  <a:pt x="16" y="42"/>
                  <a:pt x="16" y="42"/>
                </a:cubicBezTo>
                <a:cubicBezTo>
                  <a:pt x="19" y="45"/>
                  <a:pt x="19" y="45"/>
                  <a:pt x="19" y="45"/>
                </a:cubicBezTo>
                <a:cubicBezTo>
                  <a:pt x="22" y="49"/>
                  <a:pt x="22" y="49"/>
                  <a:pt x="22" y="49"/>
                </a:cubicBezTo>
                <a:cubicBezTo>
                  <a:pt x="24" y="53"/>
                  <a:pt x="24" y="53"/>
                  <a:pt x="24" y="53"/>
                </a:cubicBezTo>
                <a:cubicBezTo>
                  <a:pt x="29" y="58"/>
                  <a:pt x="29" y="58"/>
                  <a:pt x="29" y="58"/>
                </a:cubicBezTo>
                <a:cubicBezTo>
                  <a:pt x="34" y="64"/>
                  <a:pt x="34" y="64"/>
                  <a:pt x="34" y="64"/>
                </a:cubicBezTo>
                <a:cubicBezTo>
                  <a:pt x="50" y="77"/>
                  <a:pt x="50" y="77"/>
                  <a:pt x="50" y="77"/>
                </a:cubicBezTo>
                <a:cubicBezTo>
                  <a:pt x="55" y="81"/>
                  <a:pt x="55" y="81"/>
                  <a:pt x="55" y="81"/>
                </a:cubicBezTo>
                <a:cubicBezTo>
                  <a:pt x="61" y="89"/>
                  <a:pt x="61" y="89"/>
                  <a:pt x="61" y="89"/>
                </a:cubicBezTo>
                <a:cubicBezTo>
                  <a:pt x="66" y="96"/>
                  <a:pt x="66" y="96"/>
                  <a:pt x="66" y="96"/>
                </a:cubicBezTo>
                <a:cubicBezTo>
                  <a:pt x="73" y="99"/>
                  <a:pt x="73" y="99"/>
                  <a:pt x="73" y="99"/>
                </a:cubicBezTo>
                <a:cubicBezTo>
                  <a:pt x="76" y="102"/>
                  <a:pt x="76" y="102"/>
                  <a:pt x="76" y="102"/>
                </a:cubicBezTo>
                <a:cubicBezTo>
                  <a:pt x="79" y="105"/>
                  <a:pt x="79" y="105"/>
                  <a:pt x="79" y="105"/>
                </a:cubicBezTo>
                <a:cubicBezTo>
                  <a:pt x="82" y="107"/>
                  <a:pt x="82" y="107"/>
                  <a:pt x="82" y="107"/>
                </a:cubicBezTo>
                <a:cubicBezTo>
                  <a:pt x="84" y="109"/>
                  <a:pt x="84" y="109"/>
                  <a:pt x="84" y="109"/>
                </a:cubicBezTo>
                <a:cubicBezTo>
                  <a:pt x="87" y="114"/>
                  <a:pt x="87" y="114"/>
                  <a:pt x="87" y="114"/>
                </a:cubicBezTo>
                <a:cubicBezTo>
                  <a:pt x="89" y="117"/>
                  <a:pt x="89" y="117"/>
                  <a:pt x="89" y="117"/>
                </a:cubicBezTo>
                <a:cubicBezTo>
                  <a:pt x="89" y="119"/>
                  <a:pt x="89" y="119"/>
                  <a:pt x="89" y="119"/>
                </a:cubicBezTo>
                <a:cubicBezTo>
                  <a:pt x="90" y="122"/>
                  <a:pt x="90" y="122"/>
                  <a:pt x="90" y="122"/>
                </a:cubicBezTo>
                <a:cubicBezTo>
                  <a:pt x="91" y="124"/>
                  <a:pt x="91" y="124"/>
                  <a:pt x="91" y="124"/>
                </a:cubicBezTo>
                <a:cubicBezTo>
                  <a:pt x="92" y="124"/>
                  <a:pt x="92" y="124"/>
                  <a:pt x="92" y="124"/>
                </a:cubicBezTo>
                <a:cubicBezTo>
                  <a:pt x="95" y="125"/>
                  <a:pt x="95" y="125"/>
                  <a:pt x="95" y="125"/>
                </a:cubicBezTo>
                <a:cubicBezTo>
                  <a:pt x="98" y="127"/>
                  <a:pt x="98" y="127"/>
                  <a:pt x="98" y="127"/>
                </a:cubicBezTo>
                <a:cubicBezTo>
                  <a:pt x="98" y="128"/>
                  <a:pt x="98" y="128"/>
                  <a:pt x="98" y="128"/>
                </a:cubicBezTo>
                <a:cubicBezTo>
                  <a:pt x="98" y="130"/>
                  <a:pt x="98" y="130"/>
                  <a:pt x="98" y="130"/>
                </a:cubicBezTo>
                <a:cubicBezTo>
                  <a:pt x="99" y="133"/>
                  <a:pt x="99" y="133"/>
                  <a:pt x="99" y="133"/>
                </a:cubicBezTo>
                <a:cubicBezTo>
                  <a:pt x="103" y="137"/>
                  <a:pt x="103" y="137"/>
                  <a:pt x="103" y="137"/>
                </a:cubicBezTo>
                <a:cubicBezTo>
                  <a:pt x="103" y="138"/>
                  <a:pt x="103" y="138"/>
                  <a:pt x="103" y="138"/>
                </a:cubicBezTo>
                <a:cubicBezTo>
                  <a:pt x="103" y="142"/>
                  <a:pt x="103" y="142"/>
                  <a:pt x="103" y="142"/>
                </a:cubicBezTo>
                <a:cubicBezTo>
                  <a:pt x="104" y="145"/>
                  <a:pt x="104" y="145"/>
                  <a:pt x="104" y="145"/>
                </a:cubicBezTo>
                <a:cubicBezTo>
                  <a:pt x="106" y="146"/>
                  <a:pt x="106" y="146"/>
                  <a:pt x="106" y="146"/>
                </a:cubicBezTo>
                <a:cubicBezTo>
                  <a:pt x="108" y="147"/>
                  <a:pt x="108" y="147"/>
                  <a:pt x="108" y="147"/>
                </a:cubicBezTo>
                <a:cubicBezTo>
                  <a:pt x="108" y="141"/>
                  <a:pt x="108" y="141"/>
                  <a:pt x="108" y="141"/>
                </a:cubicBezTo>
                <a:cubicBezTo>
                  <a:pt x="110" y="140"/>
                  <a:pt x="110" y="140"/>
                  <a:pt x="110" y="140"/>
                </a:cubicBezTo>
                <a:cubicBezTo>
                  <a:pt x="115" y="140"/>
                  <a:pt x="115" y="140"/>
                  <a:pt x="115" y="140"/>
                </a:cubicBezTo>
                <a:cubicBezTo>
                  <a:pt x="116" y="140"/>
                  <a:pt x="116" y="140"/>
                  <a:pt x="116" y="140"/>
                </a:cubicBezTo>
                <a:cubicBezTo>
                  <a:pt x="116" y="140"/>
                  <a:pt x="118" y="139"/>
                  <a:pt x="118" y="139"/>
                </a:cubicBezTo>
                <a:cubicBezTo>
                  <a:pt x="118" y="138"/>
                  <a:pt x="117" y="137"/>
                  <a:pt x="117" y="137"/>
                </a:cubicBezTo>
                <a:cubicBezTo>
                  <a:pt x="116" y="137"/>
                  <a:pt x="116" y="137"/>
                  <a:pt x="116" y="137"/>
                </a:cubicBezTo>
                <a:cubicBezTo>
                  <a:pt x="116" y="137"/>
                  <a:pt x="112" y="136"/>
                  <a:pt x="112" y="136"/>
                </a:cubicBezTo>
                <a:cubicBezTo>
                  <a:pt x="111" y="136"/>
                  <a:pt x="110" y="134"/>
                  <a:pt x="110" y="134"/>
                </a:cubicBezTo>
                <a:cubicBezTo>
                  <a:pt x="110" y="133"/>
                  <a:pt x="110" y="133"/>
                  <a:pt x="110" y="133"/>
                </a:cubicBezTo>
                <a:cubicBezTo>
                  <a:pt x="111" y="129"/>
                  <a:pt x="111" y="129"/>
                  <a:pt x="111" y="129"/>
                </a:cubicBezTo>
                <a:cubicBezTo>
                  <a:pt x="115" y="132"/>
                  <a:pt x="115" y="132"/>
                  <a:pt x="115" y="132"/>
                </a:cubicBezTo>
                <a:cubicBezTo>
                  <a:pt x="116" y="133"/>
                  <a:pt x="116" y="133"/>
                  <a:pt x="116" y="133"/>
                </a:cubicBezTo>
                <a:cubicBezTo>
                  <a:pt x="119" y="135"/>
                  <a:pt x="119" y="135"/>
                  <a:pt x="119" y="135"/>
                </a:cubicBezTo>
                <a:cubicBezTo>
                  <a:pt x="123" y="134"/>
                  <a:pt x="123" y="134"/>
                  <a:pt x="123" y="134"/>
                </a:cubicBezTo>
                <a:cubicBezTo>
                  <a:pt x="124" y="128"/>
                  <a:pt x="124" y="128"/>
                  <a:pt x="124" y="128"/>
                </a:cubicBezTo>
                <a:cubicBezTo>
                  <a:pt x="124" y="127"/>
                  <a:pt x="124" y="127"/>
                  <a:pt x="124" y="127"/>
                </a:cubicBezTo>
                <a:cubicBezTo>
                  <a:pt x="123" y="123"/>
                  <a:pt x="123" y="123"/>
                  <a:pt x="123" y="123"/>
                </a:cubicBezTo>
                <a:cubicBezTo>
                  <a:pt x="126" y="123"/>
                  <a:pt x="126" y="123"/>
                  <a:pt x="126" y="123"/>
                </a:cubicBezTo>
                <a:cubicBezTo>
                  <a:pt x="130" y="123"/>
                  <a:pt x="130" y="123"/>
                  <a:pt x="130" y="123"/>
                </a:cubicBezTo>
                <a:cubicBezTo>
                  <a:pt x="135" y="120"/>
                  <a:pt x="135" y="120"/>
                  <a:pt x="135" y="120"/>
                </a:cubicBezTo>
                <a:cubicBezTo>
                  <a:pt x="135" y="119"/>
                  <a:pt x="135" y="119"/>
                  <a:pt x="135" y="119"/>
                </a:cubicBezTo>
                <a:cubicBezTo>
                  <a:pt x="133" y="118"/>
                  <a:pt x="133" y="118"/>
                  <a:pt x="133" y="118"/>
                </a:cubicBezTo>
                <a:cubicBezTo>
                  <a:pt x="131" y="118"/>
                  <a:pt x="131" y="118"/>
                  <a:pt x="131" y="118"/>
                </a:cubicBezTo>
                <a:cubicBezTo>
                  <a:pt x="129" y="117"/>
                  <a:pt x="129" y="117"/>
                  <a:pt x="129" y="117"/>
                </a:cubicBezTo>
                <a:cubicBezTo>
                  <a:pt x="129" y="115"/>
                  <a:pt x="129" y="115"/>
                  <a:pt x="129" y="115"/>
                </a:cubicBezTo>
                <a:cubicBezTo>
                  <a:pt x="132" y="114"/>
                  <a:pt x="132" y="114"/>
                  <a:pt x="132" y="114"/>
                </a:cubicBezTo>
                <a:cubicBezTo>
                  <a:pt x="133" y="115"/>
                  <a:pt x="133" y="115"/>
                  <a:pt x="133" y="115"/>
                </a:cubicBezTo>
                <a:cubicBezTo>
                  <a:pt x="136" y="117"/>
                  <a:pt x="136" y="117"/>
                  <a:pt x="136" y="117"/>
                </a:cubicBezTo>
                <a:cubicBezTo>
                  <a:pt x="138" y="117"/>
                  <a:pt x="138" y="117"/>
                  <a:pt x="138" y="117"/>
                </a:cubicBezTo>
                <a:cubicBezTo>
                  <a:pt x="142" y="114"/>
                  <a:pt x="142" y="114"/>
                  <a:pt x="142" y="114"/>
                </a:cubicBezTo>
                <a:cubicBezTo>
                  <a:pt x="145" y="110"/>
                  <a:pt x="145" y="110"/>
                  <a:pt x="145" y="110"/>
                </a:cubicBezTo>
                <a:cubicBezTo>
                  <a:pt x="144" y="107"/>
                  <a:pt x="144" y="107"/>
                  <a:pt x="144" y="107"/>
                </a:cubicBezTo>
                <a:cubicBezTo>
                  <a:pt x="141" y="105"/>
                  <a:pt x="141" y="105"/>
                  <a:pt x="141" y="105"/>
                </a:cubicBezTo>
                <a:cubicBezTo>
                  <a:pt x="141" y="104"/>
                  <a:pt x="141" y="104"/>
                  <a:pt x="141" y="104"/>
                </a:cubicBezTo>
                <a:cubicBezTo>
                  <a:pt x="143" y="103"/>
                  <a:pt x="143" y="103"/>
                  <a:pt x="143" y="103"/>
                </a:cubicBezTo>
                <a:cubicBezTo>
                  <a:pt x="147" y="105"/>
                  <a:pt x="147" y="105"/>
                  <a:pt x="147" y="105"/>
                </a:cubicBezTo>
                <a:cubicBezTo>
                  <a:pt x="149" y="103"/>
                  <a:pt x="149" y="103"/>
                  <a:pt x="149" y="103"/>
                </a:cubicBezTo>
                <a:cubicBezTo>
                  <a:pt x="151" y="100"/>
                  <a:pt x="151" y="100"/>
                  <a:pt x="151" y="100"/>
                </a:cubicBezTo>
                <a:cubicBezTo>
                  <a:pt x="155" y="93"/>
                  <a:pt x="155" y="93"/>
                  <a:pt x="155" y="93"/>
                </a:cubicBezTo>
                <a:cubicBezTo>
                  <a:pt x="159" y="90"/>
                  <a:pt x="159" y="90"/>
                  <a:pt x="159" y="90"/>
                </a:cubicBezTo>
                <a:cubicBezTo>
                  <a:pt x="164" y="89"/>
                  <a:pt x="164" y="89"/>
                  <a:pt x="164" y="89"/>
                </a:cubicBezTo>
                <a:cubicBezTo>
                  <a:pt x="167" y="84"/>
                  <a:pt x="167" y="84"/>
                  <a:pt x="167" y="84"/>
                </a:cubicBezTo>
                <a:cubicBezTo>
                  <a:pt x="169" y="81"/>
                  <a:pt x="169" y="81"/>
                  <a:pt x="169" y="81"/>
                </a:cubicBezTo>
                <a:cubicBezTo>
                  <a:pt x="167" y="79"/>
                  <a:pt x="167" y="79"/>
                  <a:pt x="167" y="79"/>
                </a:cubicBezTo>
                <a:cubicBezTo>
                  <a:pt x="165" y="75"/>
                  <a:pt x="165" y="75"/>
                  <a:pt x="165" y="75"/>
                </a:cubicBezTo>
                <a:cubicBezTo>
                  <a:pt x="167" y="75"/>
                  <a:pt x="167" y="75"/>
                  <a:pt x="167" y="75"/>
                </a:cubicBezTo>
                <a:cubicBezTo>
                  <a:pt x="169" y="75"/>
                  <a:pt x="169" y="75"/>
                  <a:pt x="169" y="75"/>
                </a:cubicBezTo>
                <a:cubicBezTo>
                  <a:pt x="169" y="72"/>
                  <a:pt x="169" y="72"/>
                  <a:pt x="169" y="72"/>
                </a:cubicBezTo>
                <a:cubicBezTo>
                  <a:pt x="170" y="70"/>
                  <a:pt x="170" y="70"/>
                  <a:pt x="170" y="70"/>
                </a:cubicBezTo>
                <a:cubicBezTo>
                  <a:pt x="173" y="66"/>
                  <a:pt x="173" y="66"/>
                  <a:pt x="173" y="66"/>
                </a:cubicBezTo>
                <a:cubicBezTo>
                  <a:pt x="175" y="60"/>
                  <a:pt x="175" y="60"/>
                  <a:pt x="175" y="60"/>
                </a:cubicBezTo>
                <a:cubicBezTo>
                  <a:pt x="177" y="56"/>
                  <a:pt x="177" y="56"/>
                  <a:pt x="177" y="56"/>
                </a:cubicBezTo>
                <a:cubicBezTo>
                  <a:pt x="178" y="54"/>
                  <a:pt x="178" y="54"/>
                  <a:pt x="178" y="54"/>
                </a:cubicBezTo>
                <a:cubicBezTo>
                  <a:pt x="180" y="52"/>
                  <a:pt x="180" y="52"/>
                  <a:pt x="180" y="52"/>
                </a:cubicBezTo>
                <a:cubicBezTo>
                  <a:pt x="187" y="46"/>
                  <a:pt x="187" y="46"/>
                  <a:pt x="187" y="46"/>
                </a:cubicBezTo>
                <a:cubicBezTo>
                  <a:pt x="189" y="44"/>
                  <a:pt x="189" y="44"/>
                  <a:pt x="189" y="44"/>
                </a:cubicBezTo>
                <a:cubicBezTo>
                  <a:pt x="138" y="6"/>
                  <a:pt x="138" y="6"/>
                  <a:pt x="138" y="6"/>
                </a:cubicBezTo>
                <a:lnTo>
                  <a:pt x="98" y="14"/>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0" name="Freeform 41"/>
          <p:cNvSpPr>
            <a:spLocks/>
          </p:cNvSpPr>
          <p:nvPr/>
        </p:nvSpPr>
        <p:spPr bwMode="auto">
          <a:xfrm>
            <a:off x="19183090" y="7603318"/>
            <a:ext cx="705652" cy="1131574"/>
          </a:xfrm>
          <a:custGeom>
            <a:avLst/>
            <a:gdLst>
              <a:gd name="T0" fmla="*/ 39 w 126"/>
              <a:gd name="T1" fmla="*/ 183 h 202"/>
              <a:gd name="T2" fmla="*/ 33 w 126"/>
              <a:gd name="T3" fmla="*/ 176 h 202"/>
              <a:gd name="T4" fmla="*/ 36 w 126"/>
              <a:gd name="T5" fmla="*/ 172 h 202"/>
              <a:gd name="T6" fmla="*/ 51 w 126"/>
              <a:gd name="T7" fmla="*/ 168 h 202"/>
              <a:gd name="T8" fmla="*/ 125 w 126"/>
              <a:gd name="T9" fmla="*/ 161 h 202"/>
              <a:gd name="T10" fmla="*/ 120 w 126"/>
              <a:gd name="T11" fmla="*/ 153 h 202"/>
              <a:gd name="T12" fmla="*/ 119 w 126"/>
              <a:gd name="T13" fmla="*/ 148 h 202"/>
              <a:gd name="T14" fmla="*/ 120 w 126"/>
              <a:gd name="T15" fmla="*/ 141 h 202"/>
              <a:gd name="T16" fmla="*/ 116 w 126"/>
              <a:gd name="T17" fmla="*/ 130 h 202"/>
              <a:gd name="T18" fmla="*/ 119 w 126"/>
              <a:gd name="T19" fmla="*/ 123 h 202"/>
              <a:gd name="T20" fmla="*/ 116 w 126"/>
              <a:gd name="T21" fmla="*/ 117 h 202"/>
              <a:gd name="T22" fmla="*/ 122 w 126"/>
              <a:gd name="T23" fmla="*/ 110 h 202"/>
              <a:gd name="T24" fmla="*/ 119 w 126"/>
              <a:gd name="T25" fmla="*/ 104 h 202"/>
              <a:gd name="T26" fmla="*/ 115 w 126"/>
              <a:gd name="T27" fmla="*/ 95 h 202"/>
              <a:gd name="T28" fmla="*/ 106 w 126"/>
              <a:gd name="T29" fmla="*/ 75 h 202"/>
              <a:gd name="T30" fmla="*/ 89 w 126"/>
              <a:gd name="T31" fmla="*/ 12 h 202"/>
              <a:gd name="T32" fmla="*/ 94 w 126"/>
              <a:gd name="T33" fmla="*/ 0 h 202"/>
              <a:gd name="T34" fmla="*/ 1 w 126"/>
              <a:gd name="T35" fmla="*/ 7 h 202"/>
              <a:gd name="T36" fmla="*/ 0 w 126"/>
              <a:gd name="T37" fmla="*/ 106 h 202"/>
              <a:gd name="T38" fmla="*/ 6 w 126"/>
              <a:gd name="T39" fmla="*/ 196 h 202"/>
              <a:gd name="T40" fmla="*/ 11 w 126"/>
              <a:gd name="T41" fmla="*/ 197 h 202"/>
              <a:gd name="T42" fmla="*/ 16 w 126"/>
              <a:gd name="T43" fmla="*/ 195 h 202"/>
              <a:gd name="T44" fmla="*/ 16 w 126"/>
              <a:gd name="T45" fmla="*/ 187 h 202"/>
              <a:gd name="T46" fmla="*/ 21 w 126"/>
              <a:gd name="T47" fmla="*/ 184 h 202"/>
              <a:gd name="T48" fmla="*/ 22 w 126"/>
              <a:gd name="T49" fmla="*/ 189 h 202"/>
              <a:gd name="T50" fmla="*/ 22 w 126"/>
              <a:gd name="T51" fmla="*/ 193 h 202"/>
              <a:gd name="T52" fmla="*/ 25 w 126"/>
              <a:gd name="T53" fmla="*/ 195 h 202"/>
              <a:gd name="T54" fmla="*/ 27 w 126"/>
              <a:gd name="T55" fmla="*/ 199 h 202"/>
              <a:gd name="T56" fmla="*/ 25 w 126"/>
              <a:gd name="T57" fmla="*/ 202 h 202"/>
              <a:gd name="T58" fmla="*/ 31 w 126"/>
              <a:gd name="T59" fmla="*/ 200 h 202"/>
              <a:gd name="T60" fmla="*/ 38 w 126"/>
              <a:gd name="T61" fmla="*/ 197 h 202"/>
              <a:gd name="T62" fmla="*/ 43 w 126"/>
              <a:gd name="T63" fmla="*/ 196 h 202"/>
              <a:gd name="T64" fmla="*/ 44 w 126"/>
              <a:gd name="T65" fmla="*/ 19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202">
                <a:moveTo>
                  <a:pt x="40" y="188"/>
                </a:moveTo>
                <a:lnTo>
                  <a:pt x="39" y="183"/>
                </a:lnTo>
                <a:lnTo>
                  <a:pt x="35" y="178"/>
                </a:lnTo>
                <a:lnTo>
                  <a:pt x="33" y="176"/>
                </a:lnTo>
                <a:lnTo>
                  <a:pt x="33" y="173"/>
                </a:lnTo>
                <a:lnTo>
                  <a:pt x="36" y="172"/>
                </a:lnTo>
                <a:lnTo>
                  <a:pt x="43" y="170"/>
                </a:lnTo>
                <a:lnTo>
                  <a:pt x="51" y="168"/>
                </a:lnTo>
                <a:lnTo>
                  <a:pt x="126" y="162"/>
                </a:lnTo>
                <a:lnTo>
                  <a:pt x="125" y="161"/>
                </a:lnTo>
                <a:lnTo>
                  <a:pt x="121" y="156"/>
                </a:lnTo>
                <a:lnTo>
                  <a:pt x="120" y="153"/>
                </a:lnTo>
                <a:lnTo>
                  <a:pt x="118" y="150"/>
                </a:lnTo>
                <a:lnTo>
                  <a:pt x="119" y="148"/>
                </a:lnTo>
                <a:lnTo>
                  <a:pt x="121" y="146"/>
                </a:lnTo>
                <a:lnTo>
                  <a:pt x="120" y="141"/>
                </a:lnTo>
                <a:lnTo>
                  <a:pt x="118" y="138"/>
                </a:lnTo>
                <a:lnTo>
                  <a:pt x="116" y="130"/>
                </a:lnTo>
                <a:lnTo>
                  <a:pt x="116" y="125"/>
                </a:lnTo>
                <a:lnTo>
                  <a:pt x="119" y="123"/>
                </a:lnTo>
                <a:lnTo>
                  <a:pt x="120" y="119"/>
                </a:lnTo>
                <a:lnTo>
                  <a:pt x="116" y="117"/>
                </a:lnTo>
                <a:lnTo>
                  <a:pt x="121" y="114"/>
                </a:lnTo>
                <a:lnTo>
                  <a:pt x="122" y="110"/>
                </a:lnTo>
                <a:lnTo>
                  <a:pt x="120" y="108"/>
                </a:lnTo>
                <a:lnTo>
                  <a:pt x="119" y="104"/>
                </a:lnTo>
                <a:lnTo>
                  <a:pt x="119" y="100"/>
                </a:lnTo>
                <a:lnTo>
                  <a:pt x="115" y="95"/>
                </a:lnTo>
                <a:lnTo>
                  <a:pt x="108" y="83"/>
                </a:lnTo>
                <a:lnTo>
                  <a:pt x="106" y="75"/>
                </a:lnTo>
                <a:lnTo>
                  <a:pt x="96" y="41"/>
                </a:lnTo>
                <a:lnTo>
                  <a:pt x="89" y="12"/>
                </a:lnTo>
                <a:lnTo>
                  <a:pt x="87" y="0"/>
                </a:lnTo>
                <a:lnTo>
                  <a:pt x="94" y="0"/>
                </a:lnTo>
                <a:lnTo>
                  <a:pt x="94" y="0"/>
                </a:lnTo>
                <a:lnTo>
                  <a:pt x="1" y="7"/>
                </a:lnTo>
                <a:lnTo>
                  <a:pt x="1" y="14"/>
                </a:lnTo>
                <a:lnTo>
                  <a:pt x="0" y="106"/>
                </a:lnTo>
                <a:lnTo>
                  <a:pt x="0" y="155"/>
                </a:lnTo>
                <a:lnTo>
                  <a:pt x="6" y="196"/>
                </a:lnTo>
                <a:lnTo>
                  <a:pt x="8" y="196"/>
                </a:lnTo>
                <a:lnTo>
                  <a:pt x="11" y="197"/>
                </a:lnTo>
                <a:lnTo>
                  <a:pt x="15" y="198"/>
                </a:lnTo>
                <a:lnTo>
                  <a:pt x="16" y="195"/>
                </a:lnTo>
                <a:lnTo>
                  <a:pt x="15" y="191"/>
                </a:lnTo>
                <a:lnTo>
                  <a:pt x="16" y="187"/>
                </a:lnTo>
                <a:lnTo>
                  <a:pt x="18" y="185"/>
                </a:lnTo>
                <a:lnTo>
                  <a:pt x="21" y="184"/>
                </a:lnTo>
                <a:lnTo>
                  <a:pt x="22" y="186"/>
                </a:lnTo>
                <a:lnTo>
                  <a:pt x="22" y="189"/>
                </a:lnTo>
                <a:lnTo>
                  <a:pt x="21" y="191"/>
                </a:lnTo>
                <a:lnTo>
                  <a:pt x="22" y="193"/>
                </a:lnTo>
                <a:lnTo>
                  <a:pt x="23" y="194"/>
                </a:lnTo>
                <a:lnTo>
                  <a:pt x="25" y="195"/>
                </a:lnTo>
                <a:lnTo>
                  <a:pt x="27" y="197"/>
                </a:lnTo>
                <a:lnTo>
                  <a:pt x="27" y="199"/>
                </a:lnTo>
                <a:lnTo>
                  <a:pt x="27" y="200"/>
                </a:lnTo>
                <a:lnTo>
                  <a:pt x="25" y="202"/>
                </a:lnTo>
                <a:lnTo>
                  <a:pt x="27" y="201"/>
                </a:lnTo>
                <a:lnTo>
                  <a:pt x="31" y="200"/>
                </a:lnTo>
                <a:lnTo>
                  <a:pt x="36" y="199"/>
                </a:lnTo>
                <a:lnTo>
                  <a:pt x="38" y="197"/>
                </a:lnTo>
                <a:lnTo>
                  <a:pt x="39" y="197"/>
                </a:lnTo>
                <a:lnTo>
                  <a:pt x="43" y="196"/>
                </a:lnTo>
                <a:lnTo>
                  <a:pt x="44" y="195"/>
                </a:lnTo>
                <a:lnTo>
                  <a:pt x="44" y="195"/>
                </a:lnTo>
                <a:lnTo>
                  <a:pt x="40" y="188"/>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1" name="Freeform 42"/>
          <p:cNvSpPr>
            <a:spLocks/>
          </p:cNvSpPr>
          <p:nvPr/>
        </p:nvSpPr>
        <p:spPr bwMode="auto">
          <a:xfrm>
            <a:off x="18567044" y="7642531"/>
            <a:ext cx="649649" cy="1137178"/>
          </a:xfrm>
          <a:custGeom>
            <a:avLst/>
            <a:gdLst>
              <a:gd name="T0" fmla="*/ 110 w 116"/>
              <a:gd name="T1" fmla="*/ 99 h 203"/>
              <a:gd name="T2" fmla="*/ 111 w 116"/>
              <a:gd name="T3" fmla="*/ 0 h 203"/>
              <a:gd name="T4" fmla="*/ 41 w 116"/>
              <a:gd name="T5" fmla="*/ 5 h 203"/>
              <a:gd name="T6" fmla="*/ 38 w 116"/>
              <a:gd name="T7" fmla="*/ 10 h 203"/>
              <a:gd name="T8" fmla="*/ 35 w 116"/>
              <a:gd name="T9" fmla="*/ 15 h 203"/>
              <a:gd name="T10" fmla="*/ 32 w 116"/>
              <a:gd name="T11" fmla="*/ 17 h 203"/>
              <a:gd name="T12" fmla="*/ 30 w 116"/>
              <a:gd name="T13" fmla="*/ 26 h 203"/>
              <a:gd name="T14" fmla="*/ 22 w 116"/>
              <a:gd name="T15" fmla="*/ 37 h 203"/>
              <a:gd name="T16" fmla="*/ 18 w 116"/>
              <a:gd name="T17" fmla="*/ 44 h 203"/>
              <a:gd name="T18" fmla="*/ 18 w 116"/>
              <a:gd name="T19" fmla="*/ 48 h 203"/>
              <a:gd name="T20" fmla="*/ 17 w 116"/>
              <a:gd name="T21" fmla="*/ 54 h 203"/>
              <a:gd name="T22" fmla="*/ 13 w 116"/>
              <a:gd name="T23" fmla="*/ 58 h 203"/>
              <a:gd name="T24" fmla="*/ 12 w 116"/>
              <a:gd name="T25" fmla="*/ 62 h 203"/>
              <a:gd name="T26" fmla="*/ 11 w 116"/>
              <a:gd name="T27" fmla="*/ 66 h 203"/>
              <a:gd name="T28" fmla="*/ 14 w 116"/>
              <a:gd name="T29" fmla="*/ 70 h 203"/>
              <a:gd name="T30" fmla="*/ 14 w 116"/>
              <a:gd name="T31" fmla="*/ 78 h 203"/>
              <a:gd name="T32" fmla="*/ 14 w 116"/>
              <a:gd name="T33" fmla="*/ 84 h 203"/>
              <a:gd name="T34" fmla="*/ 11 w 116"/>
              <a:gd name="T35" fmla="*/ 89 h 203"/>
              <a:gd name="T36" fmla="*/ 15 w 116"/>
              <a:gd name="T37" fmla="*/ 94 h 203"/>
              <a:gd name="T38" fmla="*/ 11 w 116"/>
              <a:gd name="T39" fmla="*/ 98 h 203"/>
              <a:gd name="T40" fmla="*/ 15 w 116"/>
              <a:gd name="T41" fmla="*/ 102 h 203"/>
              <a:gd name="T42" fmla="*/ 16 w 116"/>
              <a:gd name="T43" fmla="*/ 108 h 203"/>
              <a:gd name="T44" fmla="*/ 19 w 116"/>
              <a:gd name="T45" fmla="*/ 112 h 203"/>
              <a:gd name="T46" fmla="*/ 19 w 116"/>
              <a:gd name="T47" fmla="*/ 123 h 203"/>
              <a:gd name="T48" fmla="*/ 15 w 116"/>
              <a:gd name="T49" fmla="*/ 126 h 203"/>
              <a:gd name="T50" fmla="*/ 14 w 116"/>
              <a:gd name="T51" fmla="*/ 132 h 203"/>
              <a:gd name="T52" fmla="*/ 8 w 116"/>
              <a:gd name="T53" fmla="*/ 140 h 203"/>
              <a:gd name="T54" fmla="*/ 6 w 116"/>
              <a:gd name="T55" fmla="*/ 149 h 203"/>
              <a:gd name="T56" fmla="*/ 4 w 116"/>
              <a:gd name="T57" fmla="*/ 153 h 203"/>
              <a:gd name="T58" fmla="*/ 4 w 116"/>
              <a:gd name="T59" fmla="*/ 160 h 203"/>
              <a:gd name="T60" fmla="*/ 0 w 116"/>
              <a:gd name="T61" fmla="*/ 164 h 203"/>
              <a:gd name="T62" fmla="*/ 1 w 116"/>
              <a:gd name="T63" fmla="*/ 171 h 203"/>
              <a:gd name="T64" fmla="*/ 65 w 116"/>
              <a:gd name="T65" fmla="*/ 184 h 203"/>
              <a:gd name="T66" fmla="*/ 70 w 116"/>
              <a:gd name="T67" fmla="*/ 192 h 203"/>
              <a:gd name="T68" fmla="*/ 71 w 116"/>
              <a:gd name="T69" fmla="*/ 203 h 203"/>
              <a:gd name="T70" fmla="*/ 72 w 116"/>
              <a:gd name="T71" fmla="*/ 203 h 203"/>
              <a:gd name="T72" fmla="*/ 79 w 116"/>
              <a:gd name="T73" fmla="*/ 199 h 203"/>
              <a:gd name="T74" fmla="*/ 82 w 116"/>
              <a:gd name="T75" fmla="*/ 193 h 203"/>
              <a:gd name="T76" fmla="*/ 89 w 116"/>
              <a:gd name="T77" fmla="*/ 193 h 203"/>
              <a:gd name="T78" fmla="*/ 98 w 116"/>
              <a:gd name="T79" fmla="*/ 190 h 203"/>
              <a:gd name="T80" fmla="*/ 104 w 116"/>
              <a:gd name="T81" fmla="*/ 190 h 203"/>
              <a:gd name="T82" fmla="*/ 109 w 116"/>
              <a:gd name="T83" fmla="*/ 190 h 203"/>
              <a:gd name="T84" fmla="*/ 115 w 116"/>
              <a:gd name="T85" fmla="*/ 190 h 203"/>
              <a:gd name="T86" fmla="*/ 116 w 116"/>
              <a:gd name="T87" fmla="*/ 189 h 203"/>
              <a:gd name="T88" fmla="*/ 110 w 116"/>
              <a:gd name="T89" fmla="*/ 14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6" h="203">
                <a:moveTo>
                  <a:pt x="110" y="148"/>
                </a:moveTo>
                <a:lnTo>
                  <a:pt x="110" y="99"/>
                </a:lnTo>
                <a:lnTo>
                  <a:pt x="111" y="7"/>
                </a:lnTo>
                <a:lnTo>
                  <a:pt x="111" y="0"/>
                </a:lnTo>
                <a:lnTo>
                  <a:pt x="41" y="5"/>
                </a:lnTo>
                <a:lnTo>
                  <a:pt x="41" y="5"/>
                </a:lnTo>
                <a:lnTo>
                  <a:pt x="42" y="8"/>
                </a:lnTo>
                <a:lnTo>
                  <a:pt x="38" y="10"/>
                </a:lnTo>
                <a:lnTo>
                  <a:pt x="36" y="12"/>
                </a:lnTo>
                <a:lnTo>
                  <a:pt x="35" y="15"/>
                </a:lnTo>
                <a:lnTo>
                  <a:pt x="33" y="17"/>
                </a:lnTo>
                <a:lnTo>
                  <a:pt x="32" y="17"/>
                </a:lnTo>
                <a:lnTo>
                  <a:pt x="30" y="22"/>
                </a:lnTo>
                <a:lnTo>
                  <a:pt x="30" y="26"/>
                </a:lnTo>
                <a:lnTo>
                  <a:pt x="27" y="31"/>
                </a:lnTo>
                <a:lnTo>
                  <a:pt x="22" y="37"/>
                </a:lnTo>
                <a:lnTo>
                  <a:pt x="19" y="40"/>
                </a:lnTo>
                <a:lnTo>
                  <a:pt x="18" y="44"/>
                </a:lnTo>
                <a:lnTo>
                  <a:pt x="20" y="45"/>
                </a:lnTo>
                <a:lnTo>
                  <a:pt x="18" y="48"/>
                </a:lnTo>
                <a:lnTo>
                  <a:pt x="16" y="52"/>
                </a:lnTo>
                <a:lnTo>
                  <a:pt x="17" y="54"/>
                </a:lnTo>
                <a:lnTo>
                  <a:pt x="16" y="54"/>
                </a:lnTo>
                <a:lnTo>
                  <a:pt x="13" y="58"/>
                </a:lnTo>
                <a:lnTo>
                  <a:pt x="11" y="61"/>
                </a:lnTo>
                <a:lnTo>
                  <a:pt x="12" y="62"/>
                </a:lnTo>
                <a:lnTo>
                  <a:pt x="11" y="64"/>
                </a:lnTo>
                <a:lnTo>
                  <a:pt x="11" y="66"/>
                </a:lnTo>
                <a:lnTo>
                  <a:pt x="12" y="67"/>
                </a:lnTo>
                <a:lnTo>
                  <a:pt x="14" y="70"/>
                </a:lnTo>
                <a:lnTo>
                  <a:pt x="14" y="72"/>
                </a:lnTo>
                <a:lnTo>
                  <a:pt x="14" y="78"/>
                </a:lnTo>
                <a:lnTo>
                  <a:pt x="15" y="81"/>
                </a:lnTo>
                <a:lnTo>
                  <a:pt x="14" y="84"/>
                </a:lnTo>
                <a:lnTo>
                  <a:pt x="12" y="89"/>
                </a:lnTo>
                <a:lnTo>
                  <a:pt x="11" y="89"/>
                </a:lnTo>
                <a:lnTo>
                  <a:pt x="14" y="91"/>
                </a:lnTo>
                <a:lnTo>
                  <a:pt x="15" y="94"/>
                </a:lnTo>
                <a:lnTo>
                  <a:pt x="15" y="96"/>
                </a:lnTo>
                <a:lnTo>
                  <a:pt x="11" y="98"/>
                </a:lnTo>
                <a:lnTo>
                  <a:pt x="14" y="100"/>
                </a:lnTo>
                <a:lnTo>
                  <a:pt x="15" y="102"/>
                </a:lnTo>
                <a:lnTo>
                  <a:pt x="15" y="103"/>
                </a:lnTo>
                <a:lnTo>
                  <a:pt x="16" y="108"/>
                </a:lnTo>
                <a:lnTo>
                  <a:pt x="16" y="110"/>
                </a:lnTo>
                <a:lnTo>
                  <a:pt x="19" y="112"/>
                </a:lnTo>
                <a:lnTo>
                  <a:pt x="20" y="115"/>
                </a:lnTo>
                <a:lnTo>
                  <a:pt x="19" y="123"/>
                </a:lnTo>
                <a:lnTo>
                  <a:pt x="16" y="126"/>
                </a:lnTo>
                <a:lnTo>
                  <a:pt x="15" y="126"/>
                </a:lnTo>
                <a:lnTo>
                  <a:pt x="15" y="130"/>
                </a:lnTo>
                <a:lnTo>
                  <a:pt x="14" y="132"/>
                </a:lnTo>
                <a:lnTo>
                  <a:pt x="10" y="138"/>
                </a:lnTo>
                <a:lnTo>
                  <a:pt x="8" y="140"/>
                </a:lnTo>
                <a:lnTo>
                  <a:pt x="7" y="147"/>
                </a:lnTo>
                <a:lnTo>
                  <a:pt x="6" y="149"/>
                </a:lnTo>
                <a:lnTo>
                  <a:pt x="5" y="150"/>
                </a:lnTo>
                <a:lnTo>
                  <a:pt x="4" y="153"/>
                </a:lnTo>
                <a:lnTo>
                  <a:pt x="4" y="155"/>
                </a:lnTo>
                <a:lnTo>
                  <a:pt x="4" y="160"/>
                </a:lnTo>
                <a:lnTo>
                  <a:pt x="1" y="162"/>
                </a:lnTo>
                <a:lnTo>
                  <a:pt x="0" y="164"/>
                </a:lnTo>
                <a:lnTo>
                  <a:pt x="0" y="167"/>
                </a:lnTo>
                <a:lnTo>
                  <a:pt x="1" y="171"/>
                </a:lnTo>
                <a:lnTo>
                  <a:pt x="66" y="168"/>
                </a:lnTo>
                <a:lnTo>
                  <a:pt x="65" y="184"/>
                </a:lnTo>
                <a:lnTo>
                  <a:pt x="67" y="188"/>
                </a:lnTo>
                <a:lnTo>
                  <a:pt x="70" y="192"/>
                </a:lnTo>
                <a:lnTo>
                  <a:pt x="71" y="199"/>
                </a:lnTo>
                <a:lnTo>
                  <a:pt x="71" y="203"/>
                </a:lnTo>
                <a:lnTo>
                  <a:pt x="71" y="203"/>
                </a:lnTo>
                <a:lnTo>
                  <a:pt x="72" y="203"/>
                </a:lnTo>
                <a:lnTo>
                  <a:pt x="77" y="200"/>
                </a:lnTo>
                <a:lnTo>
                  <a:pt x="79" y="199"/>
                </a:lnTo>
                <a:lnTo>
                  <a:pt x="82" y="197"/>
                </a:lnTo>
                <a:lnTo>
                  <a:pt x="82" y="193"/>
                </a:lnTo>
                <a:lnTo>
                  <a:pt x="86" y="193"/>
                </a:lnTo>
                <a:lnTo>
                  <a:pt x="89" y="193"/>
                </a:lnTo>
                <a:lnTo>
                  <a:pt x="93" y="192"/>
                </a:lnTo>
                <a:lnTo>
                  <a:pt x="98" y="190"/>
                </a:lnTo>
                <a:lnTo>
                  <a:pt x="102" y="190"/>
                </a:lnTo>
                <a:lnTo>
                  <a:pt x="104" y="190"/>
                </a:lnTo>
                <a:lnTo>
                  <a:pt x="107" y="190"/>
                </a:lnTo>
                <a:lnTo>
                  <a:pt x="109" y="190"/>
                </a:lnTo>
                <a:lnTo>
                  <a:pt x="113" y="192"/>
                </a:lnTo>
                <a:lnTo>
                  <a:pt x="115" y="190"/>
                </a:lnTo>
                <a:lnTo>
                  <a:pt x="116" y="189"/>
                </a:lnTo>
                <a:lnTo>
                  <a:pt x="116" y="189"/>
                </a:lnTo>
                <a:lnTo>
                  <a:pt x="116" y="189"/>
                </a:lnTo>
                <a:lnTo>
                  <a:pt x="110" y="148"/>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2" name="Freeform 43"/>
          <p:cNvSpPr>
            <a:spLocks/>
          </p:cNvSpPr>
          <p:nvPr/>
        </p:nvSpPr>
        <p:spPr bwMode="auto">
          <a:xfrm>
            <a:off x="20616796" y="6270077"/>
            <a:ext cx="806459" cy="588197"/>
          </a:xfrm>
          <a:custGeom>
            <a:avLst/>
            <a:gdLst>
              <a:gd name="T0" fmla="*/ 0 w 170"/>
              <a:gd name="T1" fmla="*/ 24 h 123"/>
              <a:gd name="T2" fmla="*/ 3 w 170"/>
              <a:gd name="T3" fmla="*/ 44 h 123"/>
              <a:gd name="T4" fmla="*/ 16 w 170"/>
              <a:gd name="T5" fmla="*/ 33 h 123"/>
              <a:gd name="T6" fmla="*/ 28 w 170"/>
              <a:gd name="T7" fmla="*/ 25 h 123"/>
              <a:gd name="T8" fmla="*/ 31 w 170"/>
              <a:gd name="T9" fmla="*/ 27 h 123"/>
              <a:gd name="T10" fmla="*/ 41 w 170"/>
              <a:gd name="T11" fmla="*/ 22 h 123"/>
              <a:gd name="T12" fmla="*/ 63 w 170"/>
              <a:gd name="T13" fmla="*/ 22 h 123"/>
              <a:gd name="T14" fmla="*/ 70 w 170"/>
              <a:gd name="T15" fmla="*/ 36 h 123"/>
              <a:gd name="T16" fmla="*/ 83 w 170"/>
              <a:gd name="T17" fmla="*/ 43 h 123"/>
              <a:gd name="T18" fmla="*/ 93 w 170"/>
              <a:gd name="T19" fmla="*/ 51 h 123"/>
              <a:gd name="T20" fmla="*/ 92 w 170"/>
              <a:gd name="T21" fmla="*/ 60 h 123"/>
              <a:gd name="T22" fmla="*/ 89 w 170"/>
              <a:gd name="T23" fmla="*/ 74 h 123"/>
              <a:gd name="T24" fmla="*/ 94 w 170"/>
              <a:gd name="T25" fmla="*/ 75 h 123"/>
              <a:gd name="T26" fmla="*/ 101 w 170"/>
              <a:gd name="T27" fmla="*/ 75 h 123"/>
              <a:gd name="T28" fmla="*/ 106 w 170"/>
              <a:gd name="T29" fmla="*/ 75 h 123"/>
              <a:gd name="T30" fmla="*/ 122 w 170"/>
              <a:gd name="T31" fmla="*/ 78 h 123"/>
              <a:gd name="T32" fmla="*/ 129 w 170"/>
              <a:gd name="T33" fmla="*/ 79 h 123"/>
              <a:gd name="T34" fmla="*/ 124 w 170"/>
              <a:gd name="T35" fmla="*/ 72 h 123"/>
              <a:gd name="T36" fmla="*/ 124 w 170"/>
              <a:gd name="T37" fmla="*/ 68 h 123"/>
              <a:gd name="T38" fmla="*/ 116 w 170"/>
              <a:gd name="T39" fmla="*/ 57 h 123"/>
              <a:gd name="T40" fmla="*/ 115 w 170"/>
              <a:gd name="T41" fmla="*/ 43 h 123"/>
              <a:gd name="T42" fmla="*/ 113 w 170"/>
              <a:gd name="T43" fmla="*/ 31 h 123"/>
              <a:gd name="T44" fmla="*/ 115 w 170"/>
              <a:gd name="T45" fmla="*/ 28 h 123"/>
              <a:gd name="T46" fmla="*/ 124 w 170"/>
              <a:gd name="T47" fmla="*/ 18 h 123"/>
              <a:gd name="T48" fmla="*/ 129 w 170"/>
              <a:gd name="T49" fmla="*/ 13 h 123"/>
              <a:gd name="T50" fmla="*/ 125 w 170"/>
              <a:gd name="T51" fmla="*/ 21 h 123"/>
              <a:gd name="T52" fmla="*/ 123 w 170"/>
              <a:gd name="T53" fmla="*/ 31 h 123"/>
              <a:gd name="T54" fmla="*/ 122 w 170"/>
              <a:gd name="T55" fmla="*/ 36 h 123"/>
              <a:gd name="T56" fmla="*/ 126 w 170"/>
              <a:gd name="T57" fmla="*/ 41 h 123"/>
              <a:gd name="T58" fmla="*/ 131 w 170"/>
              <a:gd name="T59" fmla="*/ 46 h 123"/>
              <a:gd name="T60" fmla="*/ 134 w 170"/>
              <a:gd name="T61" fmla="*/ 51 h 123"/>
              <a:gd name="T62" fmla="*/ 130 w 170"/>
              <a:gd name="T63" fmla="*/ 57 h 123"/>
              <a:gd name="T64" fmla="*/ 128 w 170"/>
              <a:gd name="T65" fmla="*/ 61 h 123"/>
              <a:gd name="T66" fmla="*/ 129 w 170"/>
              <a:gd name="T67" fmla="*/ 65 h 123"/>
              <a:gd name="T68" fmla="*/ 139 w 170"/>
              <a:gd name="T69" fmla="*/ 66 h 123"/>
              <a:gd name="T70" fmla="*/ 146 w 170"/>
              <a:gd name="T71" fmla="*/ 75 h 123"/>
              <a:gd name="T72" fmla="*/ 147 w 170"/>
              <a:gd name="T73" fmla="*/ 81 h 123"/>
              <a:gd name="T74" fmla="*/ 152 w 170"/>
              <a:gd name="T75" fmla="*/ 89 h 123"/>
              <a:gd name="T76" fmla="*/ 148 w 170"/>
              <a:gd name="T77" fmla="*/ 104 h 123"/>
              <a:gd name="T78" fmla="*/ 149 w 170"/>
              <a:gd name="T79" fmla="*/ 120 h 123"/>
              <a:gd name="T80" fmla="*/ 153 w 170"/>
              <a:gd name="T81" fmla="*/ 116 h 123"/>
              <a:gd name="T82" fmla="*/ 157 w 170"/>
              <a:gd name="T83" fmla="*/ 102 h 123"/>
              <a:gd name="T84" fmla="*/ 157 w 170"/>
              <a:gd name="T85" fmla="*/ 97 h 123"/>
              <a:gd name="T86" fmla="*/ 163 w 170"/>
              <a:gd name="T87" fmla="*/ 91 h 123"/>
              <a:gd name="T88" fmla="*/ 163 w 170"/>
              <a:gd name="T89" fmla="*/ 79 h 123"/>
              <a:gd name="T90" fmla="*/ 167 w 170"/>
              <a:gd name="T91" fmla="*/ 71 h 123"/>
              <a:gd name="T92" fmla="*/ 167 w 170"/>
              <a:gd name="T93" fmla="*/ 77 h 123"/>
              <a:gd name="T94" fmla="*/ 168 w 170"/>
              <a:gd name="T95" fmla="*/ 82 h 123"/>
              <a:gd name="T96" fmla="*/ 170 w 170"/>
              <a:gd name="T97" fmla="*/ 68 h 123"/>
              <a:gd name="T98" fmla="*/ 169 w 170"/>
              <a:gd name="T99" fmla="*/ 54 h 123"/>
              <a:gd name="T100" fmla="*/ 134 w 170"/>
              <a:gd name="T101"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70" h="123">
                <a:moveTo>
                  <a:pt x="134" y="0"/>
                </a:moveTo>
                <a:cubicBezTo>
                  <a:pt x="0" y="24"/>
                  <a:pt x="0" y="24"/>
                  <a:pt x="0" y="24"/>
                </a:cubicBezTo>
                <a:cubicBezTo>
                  <a:pt x="0" y="24"/>
                  <a:pt x="0" y="24"/>
                  <a:pt x="0" y="24"/>
                </a:cubicBezTo>
                <a:cubicBezTo>
                  <a:pt x="3" y="44"/>
                  <a:pt x="3" y="44"/>
                  <a:pt x="3" y="44"/>
                </a:cubicBezTo>
                <a:cubicBezTo>
                  <a:pt x="7" y="44"/>
                  <a:pt x="7" y="44"/>
                  <a:pt x="7" y="44"/>
                </a:cubicBezTo>
                <a:cubicBezTo>
                  <a:pt x="16" y="33"/>
                  <a:pt x="16" y="33"/>
                  <a:pt x="16" y="33"/>
                </a:cubicBezTo>
                <a:cubicBezTo>
                  <a:pt x="22" y="33"/>
                  <a:pt x="22" y="33"/>
                  <a:pt x="22" y="33"/>
                </a:cubicBezTo>
                <a:cubicBezTo>
                  <a:pt x="28" y="25"/>
                  <a:pt x="28" y="25"/>
                  <a:pt x="28" y="25"/>
                </a:cubicBezTo>
                <a:cubicBezTo>
                  <a:pt x="30" y="25"/>
                  <a:pt x="30" y="25"/>
                  <a:pt x="30" y="25"/>
                </a:cubicBezTo>
                <a:cubicBezTo>
                  <a:pt x="31" y="27"/>
                  <a:pt x="31" y="27"/>
                  <a:pt x="31" y="27"/>
                </a:cubicBezTo>
                <a:cubicBezTo>
                  <a:pt x="38" y="22"/>
                  <a:pt x="38" y="22"/>
                  <a:pt x="38" y="22"/>
                </a:cubicBezTo>
                <a:cubicBezTo>
                  <a:pt x="41" y="22"/>
                  <a:pt x="41" y="22"/>
                  <a:pt x="41" y="22"/>
                </a:cubicBezTo>
                <a:cubicBezTo>
                  <a:pt x="49" y="18"/>
                  <a:pt x="49" y="18"/>
                  <a:pt x="49" y="18"/>
                </a:cubicBezTo>
                <a:cubicBezTo>
                  <a:pt x="63" y="22"/>
                  <a:pt x="63" y="22"/>
                  <a:pt x="63" y="22"/>
                </a:cubicBezTo>
                <a:cubicBezTo>
                  <a:pt x="67" y="28"/>
                  <a:pt x="67" y="28"/>
                  <a:pt x="67" y="28"/>
                </a:cubicBezTo>
                <a:cubicBezTo>
                  <a:pt x="70" y="36"/>
                  <a:pt x="70" y="36"/>
                  <a:pt x="70" y="36"/>
                </a:cubicBezTo>
                <a:cubicBezTo>
                  <a:pt x="71" y="36"/>
                  <a:pt x="71" y="36"/>
                  <a:pt x="71" y="36"/>
                </a:cubicBezTo>
                <a:cubicBezTo>
                  <a:pt x="83" y="43"/>
                  <a:pt x="83" y="43"/>
                  <a:pt x="83" y="43"/>
                </a:cubicBezTo>
                <a:cubicBezTo>
                  <a:pt x="88" y="48"/>
                  <a:pt x="88" y="48"/>
                  <a:pt x="88" y="48"/>
                </a:cubicBezTo>
                <a:cubicBezTo>
                  <a:pt x="93" y="51"/>
                  <a:pt x="93" y="51"/>
                  <a:pt x="93" y="51"/>
                </a:cubicBezTo>
                <a:cubicBezTo>
                  <a:pt x="94" y="56"/>
                  <a:pt x="94" y="56"/>
                  <a:pt x="94" y="56"/>
                </a:cubicBezTo>
                <a:cubicBezTo>
                  <a:pt x="92" y="60"/>
                  <a:pt x="92" y="60"/>
                  <a:pt x="92" y="60"/>
                </a:cubicBezTo>
                <a:cubicBezTo>
                  <a:pt x="88" y="61"/>
                  <a:pt x="88" y="61"/>
                  <a:pt x="88" y="61"/>
                </a:cubicBezTo>
                <a:cubicBezTo>
                  <a:pt x="89" y="74"/>
                  <a:pt x="89" y="74"/>
                  <a:pt x="89" y="74"/>
                </a:cubicBezTo>
                <a:cubicBezTo>
                  <a:pt x="91" y="76"/>
                  <a:pt x="91" y="76"/>
                  <a:pt x="91" y="76"/>
                </a:cubicBezTo>
                <a:cubicBezTo>
                  <a:pt x="94" y="75"/>
                  <a:pt x="94" y="75"/>
                  <a:pt x="94" y="75"/>
                </a:cubicBezTo>
                <a:cubicBezTo>
                  <a:pt x="97" y="74"/>
                  <a:pt x="97" y="74"/>
                  <a:pt x="97" y="74"/>
                </a:cubicBezTo>
                <a:cubicBezTo>
                  <a:pt x="101" y="75"/>
                  <a:pt x="101" y="75"/>
                  <a:pt x="101" y="75"/>
                </a:cubicBezTo>
                <a:cubicBezTo>
                  <a:pt x="102" y="76"/>
                  <a:pt x="102" y="76"/>
                  <a:pt x="102" y="76"/>
                </a:cubicBezTo>
                <a:cubicBezTo>
                  <a:pt x="106" y="75"/>
                  <a:pt x="106" y="75"/>
                  <a:pt x="106" y="75"/>
                </a:cubicBezTo>
                <a:cubicBezTo>
                  <a:pt x="119" y="76"/>
                  <a:pt x="119" y="76"/>
                  <a:pt x="119" y="76"/>
                </a:cubicBezTo>
                <a:cubicBezTo>
                  <a:pt x="122" y="78"/>
                  <a:pt x="122" y="78"/>
                  <a:pt x="122" y="78"/>
                </a:cubicBezTo>
                <a:cubicBezTo>
                  <a:pt x="126" y="80"/>
                  <a:pt x="126" y="80"/>
                  <a:pt x="126" y="80"/>
                </a:cubicBezTo>
                <a:cubicBezTo>
                  <a:pt x="129" y="79"/>
                  <a:pt x="129" y="79"/>
                  <a:pt x="129" y="79"/>
                </a:cubicBezTo>
                <a:cubicBezTo>
                  <a:pt x="127" y="75"/>
                  <a:pt x="127" y="75"/>
                  <a:pt x="127" y="75"/>
                </a:cubicBezTo>
                <a:cubicBezTo>
                  <a:pt x="124" y="72"/>
                  <a:pt x="124" y="72"/>
                  <a:pt x="124" y="72"/>
                </a:cubicBezTo>
                <a:cubicBezTo>
                  <a:pt x="124" y="69"/>
                  <a:pt x="124" y="69"/>
                  <a:pt x="124" y="69"/>
                </a:cubicBezTo>
                <a:cubicBezTo>
                  <a:pt x="124" y="68"/>
                  <a:pt x="124" y="68"/>
                  <a:pt x="124" y="68"/>
                </a:cubicBezTo>
                <a:cubicBezTo>
                  <a:pt x="118" y="60"/>
                  <a:pt x="118" y="60"/>
                  <a:pt x="118" y="60"/>
                </a:cubicBezTo>
                <a:cubicBezTo>
                  <a:pt x="116" y="57"/>
                  <a:pt x="116" y="57"/>
                  <a:pt x="116" y="57"/>
                </a:cubicBezTo>
                <a:cubicBezTo>
                  <a:pt x="116" y="50"/>
                  <a:pt x="116" y="50"/>
                  <a:pt x="116" y="50"/>
                </a:cubicBezTo>
                <a:cubicBezTo>
                  <a:pt x="115" y="43"/>
                  <a:pt x="115" y="43"/>
                  <a:pt x="115" y="43"/>
                </a:cubicBezTo>
                <a:cubicBezTo>
                  <a:pt x="116" y="36"/>
                  <a:pt x="116" y="36"/>
                  <a:pt x="116" y="36"/>
                </a:cubicBezTo>
                <a:cubicBezTo>
                  <a:pt x="113" y="31"/>
                  <a:pt x="113" y="31"/>
                  <a:pt x="113" y="31"/>
                </a:cubicBezTo>
                <a:cubicBezTo>
                  <a:pt x="111" y="28"/>
                  <a:pt x="111" y="28"/>
                  <a:pt x="111" y="28"/>
                </a:cubicBezTo>
                <a:cubicBezTo>
                  <a:pt x="115" y="28"/>
                  <a:pt x="115" y="28"/>
                  <a:pt x="115" y="28"/>
                </a:cubicBezTo>
                <a:cubicBezTo>
                  <a:pt x="118" y="22"/>
                  <a:pt x="118" y="22"/>
                  <a:pt x="118" y="22"/>
                </a:cubicBezTo>
                <a:cubicBezTo>
                  <a:pt x="124" y="18"/>
                  <a:pt x="124" y="18"/>
                  <a:pt x="124" y="18"/>
                </a:cubicBezTo>
                <a:cubicBezTo>
                  <a:pt x="127" y="12"/>
                  <a:pt x="127" y="12"/>
                  <a:pt x="127" y="12"/>
                </a:cubicBezTo>
                <a:cubicBezTo>
                  <a:pt x="129" y="13"/>
                  <a:pt x="129" y="13"/>
                  <a:pt x="129" y="13"/>
                </a:cubicBezTo>
                <a:cubicBezTo>
                  <a:pt x="128" y="20"/>
                  <a:pt x="128" y="20"/>
                  <a:pt x="128" y="20"/>
                </a:cubicBezTo>
                <a:cubicBezTo>
                  <a:pt x="125" y="21"/>
                  <a:pt x="125" y="21"/>
                  <a:pt x="125" y="21"/>
                </a:cubicBezTo>
                <a:cubicBezTo>
                  <a:pt x="123" y="27"/>
                  <a:pt x="123" y="27"/>
                  <a:pt x="123" y="27"/>
                </a:cubicBezTo>
                <a:cubicBezTo>
                  <a:pt x="123" y="31"/>
                  <a:pt x="123" y="31"/>
                  <a:pt x="123" y="31"/>
                </a:cubicBezTo>
                <a:cubicBezTo>
                  <a:pt x="127" y="31"/>
                  <a:pt x="127" y="31"/>
                  <a:pt x="127" y="31"/>
                </a:cubicBezTo>
                <a:cubicBezTo>
                  <a:pt x="122" y="36"/>
                  <a:pt x="122" y="36"/>
                  <a:pt x="122" y="36"/>
                </a:cubicBezTo>
                <a:cubicBezTo>
                  <a:pt x="120" y="39"/>
                  <a:pt x="120" y="39"/>
                  <a:pt x="120" y="39"/>
                </a:cubicBezTo>
                <a:cubicBezTo>
                  <a:pt x="126" y="41"/>
                  <a:pt x="126" y="41"/>
                  <a:pt x="126" y="41"/>
                </a:cubicBezTo>
                <a:cubicBezTo>
                  <a:pt x="128" y="42"/>
                  <a:pt x="128" y="42"/>
                  <a:pt x="128" y="42"/>
                </a:cubicBezTo>
                <a:cubicBezTo>
                  <a:pt x="131" y="46"/>
                  <a:pt x="131" y="46"/>
                  <a:pt x="131" y="46"/>
                </a:cubicBezTo>
                <a:cubicBezTo>
                  <a:pt x="130" y="47"/>
                  <a:pt x="130" y="47"/>
                  <a:pt x="130" y="47"/>
                </a:cubicBezTo>
                <a:cubicBezTo>
                  <a:pt x="134" y="51"/>
                  <a:pt x="134" y="51"/>
                  <a:pt x="134" y="51"/>
                </a:cubicBezTo>
                <a:cubicBezTo>
                  <a:pt x="134" y="53"/>
                  <a:pt x="134" y="53"/>
                  <a:pt x="134" y="53"/>
                </a:cubicBezTo>
                <a:cubicBezTo>
                  <a:pt x="130" y="57"/>
                  <a:pt x="130" y="57"/>
                  <a:pt x="130" y="57"/>
                </a:cubicBezTo>
                <a:cubicBezTo>
                  <a:pt x="127" y="57"/>
                  <a:pt x="127" y="57"/>
                  <a:pt x="127" y="57"/>
                </a:cubicBezTo>
                <a:cubicBezTo>
                  <a:pt x="128" y="61"/>
                  <a:pt x="128" y="61"/>
                  <a:pt x="128" y="61"/>
                </a:cubicBezTo>
                <a:cubicBezTo>
                  <a:pt x="127" y="63"/>
                  <a:pt x="127" y="63"/>
                  <a:pt x="127" y="63"/>
                </a:cubicBezTo>
                <a:cubicBezTo>
                  <a:pt x="129" y="65"/>
                  <a:pt x="129" y="65"/>
                  <a:pt x="129" y="65"/>
                </a:cubicBezTo>
                <a:cubicBezTo>
                  <a:pt x="133" y="66"/>
                  <a:pt x="133" y="66"/>
                  <a:pt x="133" y="66"/>
                </a:cubicBezTo>
                <a:cubicBezTo>
                  <a:pt x="139" y="66"/>
                  <a:pt x="139" y="66"/>
                  <a:pt x="139" y="66"/>
                </a:cubicBezTo>
                <a:cubicBezTo>
                  <a:pt x="143" y="69"/>
                  <a:pt x="143" y="69"/>
                  <a:pt x="143" y="69"/>
                </a:cubicBezTo>
                <a:cubicBezTo>
                  <a:pt x="146" y="75"/>
                  <a:pt x="146" y="75"/>
                  <a:pt x="146" y="75"/>
                </a:cubicBezTo>
                <a:cubicBezTo>
                  <a:pt x="148" y="80"/>
                  <a:pt x="148" y="80"/>
                  <a:pt x="148" y="80"/>
                </a:cubicBezTo>
                <a:cubicBezTo>
                  <a:pt x="147" y="81"/>
                  <a:pt x="147" y="81"/>
                  <a:pt x="147" y="81"/>
                </a:cubicBezTo>
                <a:cubicBezTo>
                  <a:pt x="150" y="84"/>
                  <a:pt x="150" y="84"/>
                  <a:pt x="150" y="84"/>
                </a:cubicBezTo>
                <a:cubicBezTo>
                  <a:pt x="152" y="89"/>
                  <a:pt x="152" y="89"/>
                  <a:pt x="152" y="89"/>
                </a:cubicBezTo>
                <a:cubicBezTo>
                  <a:pt x="149" y="98"/>
                  <a:pt x="149" y="98"/>
                  <a:pt x="149" y="98"/>
                </a:cubicBezTo>
                <a:cubicBezTo>
                  <a:pt x="148" y="104"/>
                  <a:pt x="148" y="104"/>
                  <a:pt x="148" y="104"/>
                </a:cubicBezTo>
                <a:cubicBezTo>
                  <a:pt x="148" y="114"/>
                  <a:pt x="148" y="114"/>
                  <a:pt x="148" y="114"/>
                </a:cubicBezTo>
                <a:cubicBezTo>
                  <a:pt x="149" y="120"/>
                  <a:pt x="149" y="120"/>
                  <a:pt x="149" y="120"/>
                </a:cubicBezTo>
                <a:cubicBezTo>
                  <a:pt x="151" y="123"/>
                  <a:pt x="151" y="123"/>
                  <a:pt x="151" y="123"/>
                </a:cubicBezTo>
                <a:cubicBezTo>
                  <a:pt x="153" y="116"/>
                  <a:pt x="153" y="116"/>
                  <a:pt x="153" y="116"/>
                </a:cubicBezTo>
                <a:cubicBezTo>
                  <a:pt x="154" y="105"/>
                  <a:pt x="154" y="105"/>
                  <a:pt x="154" y="105"/>
                </a:cubicBezTo>
                <a:cubicBezTo>
                  <a:pt x="157" y="102"/>
                  <a:pt x="157" y="102"/>
                  <a:pt x="157" y="102"/>
                </a:cubicBezTo>
                <a:cubicBezTo>
                  <a:pt x="157" y="99"/>
                  <a:pt x="157" y="99"/>
                  <a:pt x="157" y="99"/>
                </a:cubicBezTo>
                <a:cubicBezTo>
                  <a:pt x="157" y="97"/>
                  <a:pt x="157" y="97"/>
                  <a:pt x="157" y="97"/>
                </a:cubicBezTo>
                <a:cubicBezTo>
                  <a:pt x="160" y="95"/>
                  <a:pt x="160" y="95"/>
                  <a:pt x="160" y="95"/>
                </a:cubicBezTo>
                <a:cubicBezTo>
                  <a:pt x="163" y="91"/>
                  <a:pt x="163" y="91"/>
                  <a:pt x="163" y="91"/>
                </a:cubicBezTo>
                <a:cubicBezTo>
                  <a:pt x="163" y="82"/>
                  <a:pt x="163" y="82"/>
                  <a:pt x="163" y="82"/>
                </a:cubicBezTo>
                <a:cubicBezTo>
                  <a:pt x="163" y="79"/>
                  <a:pt x="163" y="79"/>
                  <a:pt x="163" y="79"/>
                </a:cubicBezTo>
                <a:cubicBezTo>
                  <a:pt x="163" y="75"/>
                  <a:pt x="163" y="75"/>
                  <a:pt x="163" y="75"/>
                </a:cubicBezTo>
                <a:cubicBezTo>
                  <a:pt x="167" y="71"/>
                  <a:pt x="167" y="71"/>
                  <a:pt x="167" y="71"/>
                </a:cubicBezTo>
                <a:cubicBezTo>
                  <a:pt x="168" y="74"/>
                  <a:pt x="168" y="74"/>
                  <a:pt x="168" y="74"/>
                </a:cubicBezTo>
                <a:cubicBezTo>
                  <a:pt x="167" y="77"/>
                  <a:pt x="167" y="77"/>
                  <a:pt x="167" y="77"/>
                </a:cubicBezTo>
                <a:cubicBezTo>
                  <a:pt x="167" y="77"/>
                  <a:pt x="165" y="80"/>
                  <a:pt x="165" y="80"/>
                </a:cubicBezTo>
                <a:cubicBezTo>
                  <a:pt x="166" y="81"/>
                  <a:pt x="168" y="82"/>
                  <a:pt x="168" y="82"/>
                </a:cubicBezTo>
                <a:cubicBezTo>
                  <a:pt x="170" y="77"/>
                  <a:pt x="170" y="77"/>
                  <a:pt x="170" y="77"/>
                </a:cubicBezTo>
                <a:cubicBezTo>
                  <a:pt x="170" y="68"/>
                  <a:pt x="170" y="68"/>
                  <a:pt x="170" y="68"/>
                </a:cubicBezTo>
                <a:cubicBezTo>
                  <a:pt x="169" y="54"/>
                  <a:pt x="169" y="54"/>
                  <a:pt x="169" y="54"/>
                </a:cubicBezTo>
                <a:cubicBezTo>
                  <a:pt x="169" y="54"/>
                  <a:pt x="169" y="54"/>
                  <a:pt x="169" y="54"/>
                </a:cubicBezTo>
                <a:cubicBezTo>
                  <a:pt x="148" y="57"/>
                  <a:pt x="148" y="57"/>
                  <a:pt x="148" y="57"/>
                </a:cubicBezTo>
                <a:lnTo>
                  <a:pt x="134" y="0"/>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3" name="Freeform 44"/>
          <p:cNvSpPr>
            <a:spLocks/>
          </p:cNvSpPr>
          <p:nvPr/>
        </p:nvSpPr>
        <p:spPr bwMode="auto">
          <a:xfrm>
            <a:off x="20123957" y="6202856"/>
            <a:ext cx="828862" cy="817873"/>
          </a:xfrm>
          <a:custGeom>
            <a:avLst/>
            <a:gdLst>
              <a:gd name="T0" fmla="*/ 24 w 148"/>
              <a:gd name="T1" fmla="*/ 136 h 146"/>
              <a:gd name="T2" fmla="*/ 31 w 148"/>
              <a:gd name="T3" fmla="*/ 144 h 146"/>
              <a:gd name="T4" fmla="*/ 38 w 148"/>
              <a:gd name="T5" fmla="*/ 146 h 146"/>
              <a:gd name="T6" fmla="*/ 48 w 148"/>
              <a:gd name="T7" fmla="*/ 142 h 146"/>
              <a:gd name="T8" fmla="*/ 64 w 148"/>
              <a:gd name="T9" fmla="*/ 134 h 146"/>
              <a:gd name="T10" fmla="*/ 79 w 148"/>
              <a:gd name="T11" fmla="*/ 125 h 146"/>
              <a:gd name="T12" fmla="*/ 79 w 148"/>
              <a:gd name="T13" fmla="*/ 112 h 146"/>
              <a:gd name="T14" fmla="*/ 87 w 148"/>
              <a:gd name="T15" fmla="*/ 99 h 146"/>
              <a:gd name="T16" fmla="*/ 91 w 148"/>
              <a:gd name="T17" fmla="*/ 80 h 146"/>
              <a:gd name="T18" fmla="*/ 100 w 148"/>
              <a:gd name="T19" fmla="*/ 84 h 146"/>
              <a:gd name="T20" fmla="*/ 103 w 148"/>
              <a:gd name="T21" fmla="*/ 83 h 146"/>
              <a:gd name="T22" fmla="*/ 108 w 148"/>
              <a:gd name="T23" fmla="*/ 71 h 146"/>
              <a:gd name="T24" fmla="*/ 110 w 148"/>
              <a:gd name="T25" fmla="*/ 67 h 146"/>
              <a:gd name="T26" fmla="*/ 114 w 148"/>
              <a:gd name="T27" fmla="*/ 69 h 146"/>
              <a:gd name="T28" fmla="*/ 122 w 148"/>
              <a:gd name="T29" fmla="*/ 57 h 146"/>
              <a:gd name="T30" fmla="*/ 126 w 148"/>
              <a:gd name="T31" fmla="*/ 47 h 146"/>
              <a:gd name="T32" fmla="*/ 135 w 148"/>
              <a:gd name="T33" fmla="*/ 44 h 146"/>
              <a:gd name="T34" fmla="*/ 143 w 148"/>
              <a:gd name="T35" fmla="*/ 47 h 146"/>
              <a:gd name="T36" fmla="*/ 148 w 148"/>
              <a:gd name="T37" fmla="*/ 43 h 146"/>
              <a:gd name="T38" fmla="*/ 145 w 148"/>
              <a:gd name="T39" fmla="*/ 36 h 146"/>
              <a:gd name="T40" fmla="*/ 130 w 148"/>
              <a:gd name="T41" fmla="*/ 28 h 146"/>
              <a:gd name="T42" fmla="*/ 120 w 148"/>
              <a:gd name="T43" fmla="*/ 31 h 146"/>
              <a:gd name="T44" fmla="*/ 113 w 148"/>
              <a:gd name="T45" fmla="*/ 34 h 146"/>
              <a:gd name="T46" fmla="*/ 107 w 148"/>
              <a:gd name="T47" fmla="*/ 40 h 146"/>
              <a:gd name="T48" fmla="*/ 94 w 148"/>
              <a:gd name="T49" fmla="*/ 50 h 146"/>
              <a:gd name="T50" fmla="*/ 88 w 148"/>
              <a:gd name="T51" fmla="*/ 33 h 146"/>
              <a:gd name="T52" fmla="*/ 51 w 148"/>
              <a:gd name="T53" fmla="*/ 0 h 146"/>
              <a:gd name="T54" fmla="*/ 47 w 148"/>
              <a:gd name="T55" fmla="*/ 3 h 146"/>
              <a:gd name="T56" fmla="*/ 48 w 148"/>
              <a:gd name="T57" fmla="*/ 7 h 146"/>
              <a:gd name="T58" fmla="*/ 48 w 148"/>
              <a:gd name="T59" fmla="*/ 19 h 146"/>
              <a:gd name="T60" fmla="*/ 47 w 148"/>
              <a:gd name="T61" fmla="*/ 28 h 146"/>
              <a:gd name="T62" fmla="*/ 46 w 148"/>
              <a:gd name="T63" fmla="*/ 39 h 146"/>
              <a:gd name="T64" fmla="*/ 36 w 148"/>
              <a:gd name="T65" fmla="*/ 51 h 146"/>
              <a:gd name="T66" fmla="*/ 28 w 148"/>
              <a:gd name="T67" fmla="*/ 55 h 146"/>
              <a:gd name="T68" fmla="*/ 21 w 148"/>
              <a:gd name="T69" fmla="*/ 65 h 146"/>
              <a:gd name="T70" fmla="*/ 19 w 148"/>
              <a:gd name="T71" fmla="*/ 76 h 146"/>
              <a:gd name="T72" fmla="*/ 12 w 148"/>
              <a:gd name="T73" fmla="*/ 76 h 146"/>
              <a:gd name="T74" fmla="*/ 9 w 148"/>
              <a:gd name="T75" fmla="*/ 91 h 146"/>
              <a:gd name="T76" fmla="*/ 3 w 148"/>
              <a:gd name="T77" fmla="*/ 98 h 146"/>
              <a:gd name="T78" fmla="*/ 3 w 148"/>
              <a:gd name="T79" fmla="*/ 114 h 146"/>
              <a:gd name="T80" fmla="*/ 10 w 148"/>
              <a:gd name="T81" fmla="*/ 127 h 146"/>
              <a:gd name="T82" fmla="*/ 19 w 148"/>
              <a:gd name="T83" fmla="*/ 138 h 146"/>
              <a:gd name="T84" fmla="*/ 21 w 148"/>
              <a:gd name="T85" fmla="*/ 13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 h="146">
                <a:moveTo>
                  <a:pt x="21" y="136"/>
                </a:moveTo>
                <a:lnTo>
                  <a:pt x="24" y="136"/>
                </a:lnTo>
                <a:lnTo>
                  <a:pt x="25" y="139"/>
                </a:lnTo>
                <a:lnTo>
                  <a:pt x="31" y="144"/>
                </a:lnTo>
                <a:lnTo>
                  <a:pt x="36" y="146"/>
                </a:lnTo>
                <a:lnTo>
                  <a:pt x="38" y="146"/>
                </a:lnTo>
                <a:lnTo>
                  <a:pt x="44" y="139"/>
                </a:lnTo>
                <a:lnTo>
                  <a:pt x="48" y="142"/>
                </a:lnTo>
                <a:lnTo>
                  <a:pt x="57" y="140"/>
                </a:lnTo>
                <a:lnTo>
                  <a:pt x="64" y="134"/>
                </a:lnTo>
                <a:lnTo>
                  <a:pt x="75" y="128"/>
                </a:lnTo>
                <a:lnTo>
                  <a:pt x="79" y="125"/>
                </a:lnTo>
                <a:lnTo>
                  <a:pt x="78" y="117"/>
                </a:lnTo>
                <a:lnTo>
                  <a:pt x="79" y="112"/>
                </a:lnTo>
                <a:lnTo>
                  <a:pt x="84" y="107"/>
                </a:lnTo>
                <a:lnTo>
                  <a:pt x="87" y="99"/>
                </a:lnTo>
                <a:lnTo>
                  <a:pt x="90" y="87"/>
                </a:lnTo>
                <a:lnTo>
                  <a:pt x="91" y="80"/>
                </a:lnTo>
                <a:lnTo>
                  <a:pt x="95" y="82"/>
                </a:lnTo>
                <a:lnTo>
                  <a:pt x="100" y="84"/>
                </a:lnTo>
                <a:lnTo>
                  <a:pt x="102" y="85"/>
                </a:lnTo>
                <a:lnTo>
                  <a:pt x="103" y="83"/>
                </a:lnTo>
                <a:lnTo>
                  <a:pt x="106" y="75"/>
                </a:lnTo>
                <a:lnTo>
                  <a:pt x="108" y="71"/>
                </a:lnTo>
                <a:lnTo>
                  <a:pt x="109" y="67"/>
                </a:lnTo>
                <a:lnTo>
                  <a:pt x="110" y="67"/>
                </a:lnTo>
                <a:lnTo>
                  <a:pt x="113" y="67"/>
                </a:lnTo>
                <a:lnTo>
                  <a:pt x="114" y="69"/>
                </a:lnTo>
                <a:lnTo>
                  <a:pt x="119" y="60"/>
                </a:lnTo>
                <a:lnTo>
                  <a:pt x="122" y="57"/>
                </a:lnTo>
                <a:lnTo>
                  <a:pt x="124" y="54"/>
                </a:lnTo>
                <a:lnTo>
                  <a:pt x="126" y="47"/>
                </a:lnTo>
                <a:lnTo>
                  <a:pt x="126" y="39"/>
                </a:lnTo>
                <a:lnTo>
                  <a:pt x="135" y="44"/>
                </a:lnTo>
                <a:lnTo>
                  <a:pt x="141" y="47"/>
                </a:lnTo>
                <a:lnTo>
                  <a:pt x="143" y="47"/>
                </a:lnTo>
                <a:lnTo>
                  <a:pt x="146" y="44"/>
                </a:lnTo>
                <a:lnTo>
                  <a:pt x="148" y="43"/>
                </a:lnTo>
                <a:lnTo>
                  <a:pt x="147" y="43"/>
                </a:lnTo>
                <a:lnTo>
                  <a:pt x="145" y="36"/>
                </a:lnTo>
                <a:lnTo>
                  <a:pt x="141" y="31"/>
                </a:lnTo>
                <a:lnTo>
                  <a:pt x="130" y="28"/>
                </a:lnTo>
                <a:lnTo>
                  <a:pt x="123" y="31"/>
                </a:lnTo>
                <a:lnTo>
                  <a:pt x="120" y="31"/>
                </a:lnTo>
                <a:lnTo>
                  <a:pt x="114" y="35"/>
                </a:lnTo>
                <a:lnTo>
                  <a:pt x="113" y="34"/>
                </a:lnTo>
                <a:lnTo>
                  <a:pt x="112" y="34"/>
                </a:lnTo>
                <a:lnTo>
                  <a:pt x="107" y="40"/>
                </a:lnTo>
                <a:lnTo>
                  <a:pt x="102" y="40"/>
                </a:lnTo>
                <a:lnTo>
                  <a:pt x="94" y="50"/>
                </a:lnTo>
                <a:lnTo>
                  <a:pt x="91" y="50"/>
                </a:lnTo>
                <a:lnTo>
                  <a:pt x="88" y="33"/>
                </a:lnTo>
                <a:lnTo>
                  <a:pt x="57" y="39"/>
                </a:lnTo>
                <a:lnTo>
                  <a:pt x="51" y="0"/>
                </a:lnTo>
                <a:lnTo>
                  <a:pt x="48" y="0"/>
                </a:lnTo>
                <a:lnTo>
                  <a:pt x="47" y="3"/>
                </a:lnTo>
                <a:lnTo>
                  <a:pt x="48" y="6"/>
                </a:lnTo>
                <a:lnTo>
                  <a:pt x="48" y="7"/>
                </a:lnTo>
                <a:lnTo>
                  <a:pt x="48" y="15"/>
                </a:lnTo>
                <a:lnTo>
                  <a:pt x="48" y="19"/>
                </a:lnTo>
                <a:lnTo>
                  <a:pt x="47" y="22"/>
                </a:lnTo>
                <a:lnTo>
                  <a:pt x="47" y="28"/>
                </a:lnTo>
                <a:lnTo>
                  <a:pt x="46" y="36"/>
                </a:lnTo>
                <a:lnTo>
                  <a:pt x="46" y="39"/>
                </a:lnTo>
                <a:lnTo>
                  <a:pt x="44" y="44"/>
                </a:lnTo>
                <a:lnTo>
                  <a:pt x="36" y="51"/>
                </a:lnTo>
                <a:lnTo>
                  <a:pt x="33" y="55"/>
                </a:lnTo>
                <a:lnTo>
                  <a:pt x="28" y="55"/>
                </a:lnTo>
                <a:lnTo>
                  <a:pt x="24" y="61"/>
                </a:lnTo>
                <a:lnTo>
                  <a:pt x="21" y="65"/>
                </a:lnTo>
                <a:lnTo>
                  <a:pt x="20" y="75"/>
                </a:lnTo>
                <a:lnTo>
                  <a:pt x="19" y="76"/>
                </a:lnTo>
                <a:lnTo>
                  <a:pt x="15" y="73"/>
                </a:lnTo>
                <a:lnTo>
                  <a:pt x="12" y="76"/>
                </a:lnTo>
                <a:lnTo>
                  <a:pt x="9" y="87"/>
                </a:lnTo>
                <a:lnTo>
                  <a:pt x="9" y="91"/>
                </a:lnTo>
                <a:lnTo>
                  <a:pt x="7" y="94"/>
                </a:lnTo>
                <a:lnTo>
                  <a:pt x="3" y="98"/>
                </a:lnTo>
                <a:lnTo>
                  <a:pt x="0" y="101"/>
                </a:lnTo>
                <a:lnTo>
                  <a:pt x="3" y="114"/>
                </a:lnTo>
                <a:lnTo>
                  <a:pt x="5" y="120"/>
                </a:lnTo>
                <a:lnTo>
                  <a:pt x="10" y="127"/>
                </a:lnTo>
                <a:lnTo>
                  <a:pt x="15" y="132"/>
                </a:lnTo>
                <a:lnTo>
                  <a:pt x="19" y="138"/>
                </a:lnTo>
                <a:lnTo>
                  <a:pt x="20" y="138"/>
                </a:lnTo>
                <a:lnTo>
                  <a:pt x="21" y="136"/>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4" name="Freeform 45"/>
          <p:cNvSpPr>
            <a:spLocks/>
          </p:cNvSpPr>
          <p:nvPr/>
        </p:nvSpPr>
        <p:spPr bwMode="auto">
          <a:xfrm>
            <a:off x="18908672" y="6639799"/>
            <a:ext cx="1321694" cy="683427"/>
          </a:xfrm>
          <a:custGeom>
            <a:avLst/>
            <a:gdLst>
              <a:gd name="T0" fmla="*/ 207 w 236"/>
              <a:gd name="T1" fmla="*/ 91 h 122"/>
              <a:gd name="T2" fmla="*/ 214 w 236"/>
              <a:gd name="T3" fmla="*/ 88 h 122"/>
              <a:gd name="T4" fmla="*/ 220 w 236"/>
              <a:gd name="T5" fmla="*/ 74 h 122"/>
              <a:gd name="T6" fmla="*/ 235 w 236"/>
              <a:gd name="T7" fmla="*/ 64 h 122"/>
              <a:gd name="T8" fmla="*/ 232 w 236"/>
              <a:gd name="T9" fmla="*/ 54 h 122"/>
              <a:gd name="T10" fmla="*/ 222 w 236"/>
              <a:gd name="T11" fmla="*/ 42 h 122"/>
              <a:gd name="T12" fmla="*/ 217 w 236"/>
              <a:gd name="T13" fmla="*/ 23 h 122"/>
              <a:gd name="T14" fmla="*/ 215 w 236"/>
              <a:gd name="T15" fmla="*/ 22 h 122"/>
              <a:gd name="T16" fmla="*/ 207 w 236"/>
              <a:gd name="T17" fmla="*/ 13 h 122"/>
              <a:gd name="T18" fmla="*/ 203 w 236"/>
              <a:gd name="T19" fmla="*/ 11 h 122"/>
              <a:gd name="T20" fmla="*/ 199 w 236"/>
              <a:gd name="T21" fmla="*/ 15 h 122"/>
              <a:gd name="T22" fmla="*/ 192 w 236"/>
              <a:gd name="T23" fmla="*/ 17 h 122"/>
              <a:gd name="T24" fmla="*/ 184 w 236"/>
              <a:gd name="T25" fmla="*/ 13 h 122"/>
              <a:gd name="T26" fmla="*/ 181 w 236"/>
              <a:gd name="T27" fmla="*/ 16 h 122"/>
              <a:gd name="T28" fmla="*/ 178 w 236"/>
              <a:gd name="T29" fmla="*/ 18 h 122"/>
              <a:gd name="T30" fmla="*/ 174 w 236"/>
              <a:gd name="T31" fmla="*/ 15 h 122"/>
              <a:gd name="T32" fmla="*/ 166 w 236"/>
              <a:gd name="T33" fmla="*/ 13 h 122"/>
              <a:gd name="T34" fmla="*/ 163 w 236"/>
              <a:gd name="T35" fmla="*/ 7 h 122"/>
              <a:gd name="T36" fmla="*/ 154 w 236"/>
              <a:gd name="T37" fmla="*/ 0 h 122"/>
              <a:gd name="T38" fmla="*/ 148 w 236"/>
              <a:gd name="T39" fmla="*/ 3 h 122"/>
              <a:gd name="T40" fmla="*/ 141 w 236"/>
              <a:gd name="T41" fmla="*/ 2 h 122"/>
              <a:gd name="T42" fmla="*/ 144 w 236"/>
              <a:gd name="T43" fmla="*/ 7 h 122"/>
              <a:gd name="T44" fmla="*/ 144 w 236"/>
              <a:gd name="T45" fmla="*/ 15 h 122"/>
              <a:gd name="T46" fmla="*/ 138 w 236"/>
              <a:gd name="T47" fmla="*/ 17 h 122"/>
              <a:gd name="T48" fmla="*/ 126 w 236"/>
              <a:gd name="T49" fmla="*/ 20 h 122"/>
              <a:gd name="T50" fmla="*/ 125 w 236"/>
              <a:gd name="T51" fmla="*/ 23 h 122"/>
              <a:gd name="T52" fmla="*/ 124 w 236"/>
              <a:gd name="T53" fmla="*/ 29 h 122"/>
              <a:gd name="T54" fmla="*/ 120 w 236"/>
              <a:gd name="T55" fmla="*/ 37 h 122"/>
              <a:gd name="T56" fmla="*/ 115 w 236"/>
              <a:gd name="T57" fmla="*/ 39 h 122"/>
              <a:gd name="T58" fmla="*/ 112 w 236"/>
              <a:gd name="T59" fmla="*/ 47 h 122"/>
              <a:gd name="T60" fmla="*/ 104 w 236"/>
              <a:gd name="T61" fmla="*/ 52 h 122"/>
              <a:gd name="T62" fmla="*/ 100 w 236"/>
              <a:gd name="T63" fmla="*/ 48 h 122"/>
              <a:gd name="T64" fmla="*/ 97 w 236"/>
              <a:gd name="T65" fmla="*/ 44 h 122"/>
              <a:gd name="T66" fmla="*/ 93 w 236"/>
              <a:gd name="T67" fmla="*/ 51 h 122"/>
              <a:gd name="T68" fmla="*/ 92 w 236"/>
              <a:gd name="T69" fmla="*/ 58 h 122"/>
              <a:gd name="T70" fmla="*/ 86 w 236"/>
              <a:gd name="T71" fmla="*/ 55 h 122"/>
              <a:gd name="T72" fmla="*/ 80 w 236"/>
              <a:gd name="T73" fmla="*/ 56 h 122"/>
              <a:gd name="T74" fmla="*/ 76 w 236"/>
              <a:gd name="T75" fmla="*/ 61 h 122"/>
              <a:gd name="T76" fmla="*/ 71 w 236"/>
              <a:gd name="T77" fmla="*/ 60 h 122"/>
              <a:gd name="T78" fmla="*/ 63 w 236"/>
              <a:gd name="T79" fmla="*/ 57 h 122"/>
              <a:gd name="T80" fmla="*/ 57 w 236"/>
              <a:gd name="T81" fmla="*/ 61 h 122"/>
              <a:gd name="T82" fmla="*/ 49 w 236"/>
              <a:gd name="T83" fmla="*/ 66 h 122"/>
              <a:gd name="T84" fmla="*/ 43 w 236"/>
              <a:gd name="T85" fmla="*/ 67 h 122"/>
              <a:gd name="T86" fmla="*/ 43 w 236"/>
              <a:gd name="T87" fmla="*/ 72 h 122"/>
              <a:gd name="T88" fmla="*/ 44 w 236"/>
              <a:gd name="T89" fmla="*/ 78 h 122"/>
              <a:gd name="T90" fmla="*/ 36 w 236"/>
              <a:gd name="T91" fmla="*/ 81 h 122"/>
              <a:gd name="T92" fmla="*/ 33 w 236"/>
              <a:gd name="T93" fmla="*/ 88 h 122"/>
              <a:gd name="T94" fmla="*/ 33 w 236"/>
              <a:gd name="T95" fmla="*/ 94 h 122"/>
              <a:gd name="T96" fmla="*/ 27 w 236"/>
              <a:gd name="T97" fmla="*/ 94 h 122"/>
              <a:gd name="T98" fmla="*/ 19 w 236"/>
              <a:gd name="T99" fmla="*/ 89 h 122"/>
              <a:gd name="T100" fmla="*/ 14 w 236"/>
              <a:gd name="T101" fmla="*/ 93 h 122"/>
              <a:gd name="T102" fmla="*/ 10 w 236"/>
              <a:gd name="T103" fmla="*/ 97 h 122"/>
              <a:gd name="T104" fmla="*/ 14 w 236"/>
              <a:gd name="T105" fmla="*/ 102 h 122"/>
              <a:gd name="T106" fmla="*/ 14 w 236"/>
              <a:gd name="T107" fmla="*/ 107 h 122"/>
              <a:gd name="T108" fmla="*/ 12 w 236"/>
              <a:gd name="T109" fmla="*/ 115 h 122"/>
              <a:gd name="T110" fmla="*/ 7 w 236"/>
              <a:gd name="T111" fmla="*/ 116 h 122"/>
              <a:gd name="T112" fmla="*/ 5 w 236"/>
              <a:gd name="T113" fmla="*/ 117 h 122"/>
              <a:gd name="T114" fmla="*/ 0 w 236"/>
              <a:gd name="T115" fmla="*/ 117 h 122"/>
              <a:gd name="T116" fmla="*/ 0 w 236"/>
              <a:gd name="T117" fmla="*/ 121 h 122"/>
              <a:gd name="T118" fmla="*/ 2 w 236"/>
              <a:gd name="T119" fmla="*/ 121 h 122"/>
              <a:gd name="T120" fmla="*/ 50 w 236"/>
              <a:gd name="T121" fmla="*/ 111 h 122"/>
              <a:gd name="T122" fmla="*/ 192 w 236"/>
              <a:gd name="T123" fmla="*/ 100 h 122"/>
              <a:gd name="T124" fmla="*/ 202 w 236"/>
              <a:gd name="T125"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6" h="122">
                <a:moveTo>
                  <a:pt x="202" y="94"/>
                </a:moveTo>
                <a:lnTo>
                  <a:pt x="207" y="91"/>
                </a:lnTo>
                <a:lnTo>
                  <a:pt x="210" y="89"/>
                </a:lnTo>
                <a:lnTo>
                  <a:pt x="214" y="88"/>
                </a:lnTo>
                <a:lnTo>
                  <a:pt x="217" y="79"/>
                </a:lnTo>
                <a:lnTo>
                  <a:pt x="220" y="74"/>
                </a:lnTo>
                <a:lnTo>
                  <a:pt x="231" y="70"/>
                </a:lnTo>
                <a:lnTo>
                  <a:pt x="235" y="64"/>
                </a:lnTo>
                <a:lnTo>
                  <a:pt x="236" y="60"/>
                </a:lnTo>
                <a:lnTo>
                  <a:pt x="232" y="54"/>
                </a:lnTo>
                <a:lnTo>
                  <a:pt x="227" y="49"/>
                </a:lnTo>
                <a:lnTo>
                  <a:pt x="222" y="42"/>
                </a:lnTo>
                <a:lnTo>
                  <a:pt x="220" y="36"/>
                </a:lnTo>
                <a:lnTo>
                  <a:pt x="217" y="23"/>
                </a:lnTo>
                <a:lnTo>
                  <a:pt x="218" y="22"/>
                </a:lnTo>
                <a:lnTo>
                  <a:pt x="215" y="22"/>
                </a:lnTo>
                <a:lnTo>
                  <a:pt x="211" y="18"/>
                </a:lnTo>
                <a:lnTo>
                  <a:pt x="207" y="13"/>
                </a:lnTo>
                <a:lnTo>
                  <a:pt x="204" y="10"/>
                </a:lnTo>
                <a:lnTo>
                  <a:pt x="203" y="11"/>
                </a:lnTo>
                <a:lnTo>
                  <a:pt x="201" y="12"/>
                </a:lnTo>
                <a:lnTo>
                  <a:pt x="199" y="15"/>
                </a:lnTo>
                <a:lnTo>
                  <a:pt x="198" y="16"/>
                </a:lnTo>
                <a:lnTo>
                  <a:pt x="192" y="17"/>
                </a:lnTo>
                <a:lnTo>
                  <a:pt x="187" y="15"/>
                </a:lnTo>
                <a:lnTo>
                  <a:pt x="184" y="13"/>
                </a:lnTo>
                <a:lnTo>
                  <a:pt x="183" y="14"/>
                </a:lnTo>
                <a:lnTo>
                  <a:pt x="181" y="16"/>
                </a:lnTo>
                <a:lnTo>
                  <a:pt x="181" y="17"/>
                </a:lnTo>
                <a:lnTo>
                  <a:pt x="178" y="18"/>
                </a:lnTo>
                <a:lnTo>
                  <a:pt x="176" y="16"/>
                </a:lnTo>
                <a:lnTo>
                  <a:pt x="174" y="15"/>
                </a:lnTo>
                <a:lnTo>
                  <a:pt x="171" y="14"/>
                </a:lnTo>
                <a:lnTo>
                  <a:pt x="166" y="13"/>
                </a:lnTo>
                <a:lnTo>
                  <a:pt x="165" y="11"/>
                </a:lnTo>
                <a:lnTo>
                  <a:pt x="163" y="7"/>
                </a:lnTo>
                <a:lnTo>
                  <a:pt x="159" y="4"/>
                </a:lnTo>
                <a:lnTo>
                  <a:pt x="154" y="0"/>
                </a:lnTo>
                <a:lnTo>
                  <a:pt x="153" y="1"/>
                </a:lnTo>
                <a:lnTo>
                  <a:pt x="148" y="3"/>
                </a:lnTo>
                <a:lnTo>
                  <a:pt x="143" y="1"/>
                </a:lnTo>
                <a:lnTo>
                  <a:pt x="141" y="2"/>
                </a:lnTo>
                <a:lnTo>
                  <a:pt x="142" y="6"/>
                </a:lnTo>
                <a:lnTo>
                  <a:pt x="144" y="7"/>
                </a:lnTo>
                <a:lnTo>
                  <a:pt x="143" y="9"/>
                </a:lnTo>
                <a:lnTo>
                  <a:pt x="144" y="15"/>
                </a:lnTo>
                <a:lnTo>
                  <a:pt x="142" y="17"/>
                </a:lnTo>
                <a:lnTo>
                  <a:pt x="138" y="17"/>
                </a:lnTo>
                <a:lnTo>
                  <a:pt x="134" y="19"/>
                </a:lnTo>
                <a:lnTo>
                  <a:pt x="126" y="20"/>
                </a:lnTo>
                <a:lnTo>
                  <a:pt x="125" y="21"/>
                </a:lnTo>
                <a:lnTo>
                  <a:pt x="125" y="23"/>
                </a:lnTo>
                <a:lnTo>
                  <a:pt x="124" y="25"/>
                </a:lnTo>
                <a:lnTo>
                  <a:pt x="124" y="29"/>
                </a:lnTo>
                <a:lnTo>
                  <a:pt x="122" y="33"/>
                </a:lnTo>
                <a:lnTo>
                  <a:pt x="120" y="37"/>
                </a:lnTo>
                <a:lnTo>
                  <a:pt x="118" y="39"/>
                </a:lnTo>
                <a:lnTo>
                  <a:pt x="115" y="39"/>
                </a:lnTo>
                <a:lnTo>
                  <a:pt x="112" y="44"/>
                </a:lnTo>
                <a:lnTo>
                  <a:pt x="112" y="47"/>
                </a:lnTo>
                <a:lnTo>
                  <a:pt x="110" y="51"/>
                </a:lnTo>
                <a:lnTo>
                  <a:pt x="104" y="52"/>
                </a:lnTo>
                <a:lnTo>
                  <a:pt x="103" y="51"/>
                </a:lnTo>
                <a:lnTo>
                  <a:pt x="100" y="48"/>
                </a:lnTo>
                <a:lnTo>
                  <a:pt x="99" y="44"/>
                </a:lnTo>
                <a:lnTo>
                  <a:pt x="97" y="44"/>
                </a:lnTo>
                <a:lnTo>
                  <a:pt x="96" y="48"/>
                </a:lnTo>
                <a:lnTo>
                  <a:pt x="93" y="51"/>
                </a:lnTo>
                <a:lnTo>
                  <a:pt x="93" y="55"/>
                </a:lnTo>
                <a:lnTo>
                  <a:pt x="92" y="58"/>
                </a:lnTo>
                <a:lnTo>
                  <a:pt x="88" y="57"/>
                </a:lnTo>
                <a:lnTo>
                  <a:pt x="86" y="55"/>
                </a:lnTo>
                <a:lnTo>
                  <a:pt x="82" y="55"/>
                </a:lnTo>
                <a:lnTo>
                  <a:pt x="80" y="56"/>
                </a:lnTo>
                <a:lnTo>
                  <a:pt x="76" y="57"/>
                </a:lnTo>
                <a:lnTo>
                  <a:pt x="76" y="61"/>
                </a:lnTo>
                <a:lnTo>
                  <a:pt x="75" y="62"/>
                </a:lnTo>
                <a:lnTo>
                  <a:pt x="71" y="60"/>
                </a:lnTo>
                <a:lnTo>
                  <a:pt x="68" y="57"/>
                </a:lnTo>
                <a:lnTo>
                  <a:pt x="63" y="57"/>
                </a:lnTo>
                <a:lnTo>
                  <a:pt x="60" y="57"/>
                </a:lnTo>
                <a:lnTo>
                  <a:pt x="57" y="61"/>
                </a:lnTo>
                <a:lnTo>
                  <a:pt x="49" y="61"/>
                </a:lnTo>
                <a:lnTo>
                  <a:pt x="49" y="66"/>
                </a:lnTo>
                <a:lnTo>
                  <a:pt x="46" y="66"/>
                </a:lnTo>
                <a:lnTo>
                  <a:pt x="43" y="67"/>
                </a:lnTo>
                <a:lnTo>
                  <a:pt x="43" y="71"/>
                </a:lnTo>
                <a:lnTo>
                  <a:pt x="43" y="72"/>
                </a:lnTo>
                <a:lnTo>
                  <a:pt x="43" y="75"/>
                </a:lnTo>
                <a:lnTo>
                  <a:pt x="44" y="78"/>
                </a:lnTo>
                <a:lnTo>
                  <a:pt x="42" y="79"/>
                </a:lnTo>
                <a:lnTo>
                  <a:pt x="36" y="81"/>
                </a:lnTo>
                <a:lnTo>
                  <a:pt x="33" y="83"/>
                </a:lnTo>
                <a:lnTo>
                  <a:pt x="33" y="88"/>
                </a:lnTo>
                <a:lnTo>
                  <a:pt x="35" y="93"/>
                </a:lnTo>
                <a:lnTo>
                  <a:pt x="33" y="94"/>
                </a:lnTo>
                <a:lnTo>
                  <a:pt x="30" y="94"/>
                </a:lnTo>
                <a:lnTo>
                  <a:pt x="27" y="94"/>
                </a:lnTo>
                <a:lnTo>
                  <a:pt x="23" y="91"/>
                </a:lnTo>
                <a:lnTo>
                  <a:pt x="19" y="89"/>
                </a:lnTo>
                <a:lnTo>
                  <a:pt x="17" y="90"/>
                </a:lnTo>
                <a:lnTo>
                  <a:pt x="14" y="93"/>
                </a:lnTo>
                <a:lnTo>
                  <a:pt x="11" y="94"/>
                </a:lnTo>
                <a:lnTo>
                  <a:pt x="10" y="97"/>
                </a:lnTo>
                <a:lnTo>
                  <a:pt x="10" y="100"/>
                </a:lnTo>
                <a:lnTo>
                  <a:pt x="14" y="102"/>
                </a:lnTo>
                <a:lnTo>
                  <a:pt x="14" y="104"/>
                </a:lnTo>
                <a:lnTo>
                  <a:pt x="14" y="107"/>
                </a:lnTo>
                <a:lnTo>
                  <a:pt x="14" y="112"/>
                </a:lnTo>
                <a:lnTo>
                  <a:pt x="12" y="115"/>
                </a:lnTo>
                <a:lnTo>
                  <a:pt x="10" y="116"/>
                </a:lnTo>
                <a:lnTo>
                  <a:pt x="7" y="116"/>
                </a:lnTo>
                <a:lnTo>
                  <a:pt x="5" y="117"/>
                </a:lnTo>
                <a:lnTo>
                  <a:pt x="5" y="117"/>
                </a:lnTo>
                <a:lnTo>
                  <a:pt x="4" y="117"/>
                </a:lnTo>
                <a:lnTo>
                  <a:pt x="0" y="117"/>
                </a:lnTo>
                <a:lnTo>
                  <a:pt x="0" y="118"/>
                </a:lnTo>
                <a:lnTo>
                  <a:pt x="0" y="121"/>
                </a:lnTo>
                <a:lnTo>
                  <a:pt x="0" y="122"/>
                </a:lnTo>
                <a:lnTo>
                  <a:pt x="2" y="121"/>
                </a:lnTo>
                <a:lnTo>
                  <a:pt x="52" y="120"/>
                </a:lnTo>
                <a:lnTo>
                  <a:pt x="50" y="111"/>
                </a:lnTo>
                <a:lnTo>
                  <a:pt x="143" y="105"/>
                </a:lnTo>
                <a:lnTo>
                  <a:pt x="192" y="100"/>
                </a:lnTo>
                <a:lnTo>
                  <a:pt x="198" y="97"/>
                </a:lnTo>
                <a:lnTo>
                  <a:pt x="202" y="94"/>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5" name="Freeform 46"/>
          <p:cNvSpPr>
            <a:spLocks/>
          </p:cNvSpPr>
          <p:nvPr/>
        </p:nvSpPr>
        <p:spPr bwMode="auto">
          <a:xfrm>
            <a:off x="17782987" y="6398919"/>
            <a:ext cx="1204087" cy="1047548"/>
          </a:xfrm>
          <a:custGeom>
            <a:avLst/>
            <a:gdLst>
              <a:gd name="T0" fmla="*/ 238 w 254"/>
              <a:gd name="T1" fmla="*/ 190 h 221"/>
              <a:gd name="T2" fmla="*/ 242 w 254"/>
              <a:gd name="T3" fmla="*/ 189 h 221"/>
              <a:gd name="T4" fmla="*/ 244 w 254"/>
              <a:gd name="T5" fmla="*/ 188 h 221"/>
              <a:gd name="T6" fmla="*/ 249 w 254"/>
              <a:gd name="T7" fmla="*/ 187 h 221"/>
              <a:gd name="T8" fmla="*/ 254 w 254"/>
              <a:gd name="T9" fmla="*/ 183 h 221"/>
              <a:gd name="T10" fmla="*/ 254 w 254"/>
              <a:gd name="T11" fmla="*/ 173 h 221"/>
              <a:gd name="T12" fmla="*/ 250 w 254"/>
              <a:gd name="T13" fmla="*/ 168 h 221"/>
              <a:gd name="T14" fmla="*/ 251 w 254"/>
              <a:gd name="T15" fmla="*/ 161 h 221"/>
              <a:gd name="T16" fmla="*/ 243 w 254"/>
              <a:gd name="T17" fmla="*/ 166 h 221"/>
              <a:gd name="T18" fmla="*/ 238 w 254"/>
              <a:gd name="T19" fmla="*/ 156 h 221"/>
              <a:gd name="T20" fmla="*/ 240 w 254"/>
              <a:gd name="T21" fmla="*/ 146 h 221"/>
              <a:gd name="T22" fmla="*/ 232 w 254"/>
              <a:gd name="T23" fmla="*/ 131 h 221"/>
              <a:gd name="T24" fmla="*/ 216 w 254"/>
              <a:gd name="T25" fmla="*/ 124 h 221"/>
              <a:gd name="T26" fmla="*/ 202 w 254"/>
              <a:gd name="T27" fmla="*/ 112 h 221"/>
              <a:gd name="T28" fmla="*/ 204 w 254"/>
              <a:gd name="T29" fmla="*/ 100 h 221"/>
              <a:gd name="T30" fmla="*/ 206 w 254"/>
              <a:gd name="T31" fmla="*/ 91 h 221"/>
              <a:gd name="T32" fmla="*/ 206 w 254"/>
              <a:gd name="T33" fmla="*/ 80 h 221"/>
              <a:gd name="T34" fmla="*/ 196 w 254"/>
              <a:gd name="T35" fmla="*/ 76 h 221"/>
              <a:gd name="T36" fmla="*/ 191 w 254"/>
              <a:gd name="T37" fmla="*/ 81 h 221"/>
              <a:gd name="T38" fmla="*/ 186 w 254"/>
              <a:gd name="T39" fmla="*/ 67 h 221"/>
              <a:gd name="T40" fmla="*/ 163 w 254"/>
              <a:gd name="T41" fmla="*/ 45 h 221"/>
              <a:gd name="T42" fmla="*/ 156 w 254"/>
              <a:gd name="T43" fmla="*/ 22 h 221"/>
              <a:gd name="T44" fmla="*/ 158 w 254"/>
              <a:gd name="T45" fmla="*/ 10 h 221"/>
              <a:gd name="T46" fmla="*/ 0 w 254"/>
              <a:gd name="T47" fmla="*/ 2 h 221"/>
              <a:gd name="T48" fmla="*/ 4 w 254"/>
              <a:gd name="T49" fmla="*/ 6 h 221"/>
              <a:gd name="T50" fmla="*/ 3 w 254"/>
              <a:gd name="T51" fmla="*/ 13 h 221"/>
              <a:gd name="T52" fmla="*/ 5 w 254"/>
              <a:gd name="T53" fmla="*/ 17 h 221"/>
              <a:gd name="T54" fmla="*/ 12 w 254"/>
              <a:gd name="T55" fmla="*/ 25 h 221"/>
              <a:gd name="T56" fmla="*/ 14 w 254"/>
              <a:gd name="T57" fmla="*/ 29 h 221"/>
              <a:gd name="T58" fmla="*/ 20 w 254"/>
              <a:gd name="T59" fmla="*/ 39 h 221"/>
              <a:gd name="T60" fmla="*/ 31 w 254"/>
              <a:gd name="T61" fmla="*/ 39 h 221"/>
              <a:gd name="T62" fmla="*/ 28 w 254"/>
              <a:gd name="T63" fmla="*/ 50 h 221"/>
              <a:gd name="T64" fmla="*/ 31 w 254"/>
              <a:gd name="T65" fmla="*/ 61 h 221"/>
              <a:gd name="T66" fmla="*/ 36 w 254"/>
              <a:gd name="T67" fmla="*/ 69 h 221"/>
              <a:gd name="T68" fmla="*/ 42 w 254"/>
              <a:gd name="T69" fmla="*/ 176 h 221"/>
              <a:gd name="T70" fmla="*/ 215 w 254"/>
              <a:gd name="T71" fmla="*/ 197 h 221"/>
              <a:gd name="T72" fmla="*/ 205 w 254"/>
              <a:gd name="T73" fmla="*/ 221 h 221"/>
              <a:gd name="T74" fmla="*/ 234 w 254"/>
              <a:gd name="T75" fmla="*/ 216 h 221"/>
              <a:gd name="T76" fmla="*/ 237 w 254"/>
              <a:gd name="T77" fmla="*/ 211 h 221"/>
              <a:gd name="T78" fmla="*/ 234 w 254"/>
              <a:gd name="T79" fmla="*/ 206 h 221"/>
              <a:gd name="T80" fmla="*/ 237 w 254"/>
              <a:gd name="T81" fmla="*/ 203 h 221"/>
              <a:gd name="T82" fmla="*/ 238 w 254"/>
              <a:gd name="T83" fmla="*/ 197 h 221"/>
              <a:gd name="T84" fmla="*/ 238 w 254"/>
              <a:gd name="T85" fmla="*/ 193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4" h="221">
                <a:moveTo>
                  <a:pt x="238" y="193"/>
                </a:moveTo>
                <a:cubicBezTo>
                  <a:pt x="238" y="190"/>
                  <a:pt x="238" y="190"/>
                  <a:pt x="238" y="190"/>
                </a:cubicBezTo>
                <a:cubicBezTo>
                  <a:pt x="238" y="189"/>
                  <a:pt x="238" y="189"/>
                  <a:pt x="238" y="189"/>
                </a:cubicBezTo>
                <a:cubicBezTo>
                  <a:pt x="242" y="189"/>
                  <a:pt x="242" y="189"/>
                  <a:pt x="242" y="189"/>
                </a:cubicBezTo>
                <a:cubicBezTo>
                  <a:pt x="243" y="189"/>
                  <a:pt x="243" y="189"/>
                  <a:pt x="243" y="189"/>
                </a:cubicBezTo>
                <a:cubicBezTo>
                  <a:pt x="244" y="188"/>
                  <a:pt x="244" y="188"/>
                  <a:pt x="244" y="188"/>
                </a:cubicBezTo>
                <a:cubicBezTo>
                  <a:pt x="246" y="187"/>
                  <a:pt x="246" y="187"/>
                  <a:pt x="246" y="187"/>
                </a:cubicBezTo>
                <a:cubicBezTo>
                  <a:pt x="249" y="187"/>
                  <a:pt x="249" y="187"/>
                  <a:pt x="249" y="187"/>
                </a:cubicBezTo>
                <a:cubicBezTo>
                  <a:pt x="252" y="186"/>
                  <a:pt x="252" y="186"/>
                  <a:pt x="252" y="186"/>
                </a:cubicBezTo>
                <a:cubicBezTo>
                  <a:pt x="254" y="183"/>
                  <a:pt x="254" y="183"/>
                  <a:pt x="254" y="183"/>
                </a:cubicBezTo>
                <a:cubicBezTo>
                  <a:pt x="254" y="177"/>
                  <a:pt x="254" y="177"/>
                  <a:pt x="254" y="177"/>
                </a:cubicBezTo>
                <a:cubicBezTo>
                  <a:pt x="254" y="173"/>
                  <a:pt x="254" y="173"/>
                  <a:pt x="254" y="173"/>
                </a:cubicBezTo>
                <a:cubicBezTo>
                  <a:pt x="254" y="171"/>
                  <a:pt x="254" y="171"/>
                  <a:pt x="254" y="171"/>
                </a:cubicBezTo>
                <a:cubicBezTo>
                  <a:pt x="250" y="168"/>
                  <a:pt x="250" y="168"/>
                  <a:pt x="250" y="168"/>
                </a:cubicBezTo>
                <a:cubicBezTo>
                  <a:pt x="250" y="165"/>
                  <a:pt x="250" y="165"/>
                  <a:pt x="250" y="165"/>
                </a:cubicBezTo>
                <a:cubicBezTo>
                  <a:pt x="251" y="161"/>
                  <a:pt x="251" y="161"/>
                  <a:pt x="251" y="161"/>
                </a:cubicBezTo>
                <a:cubicBezTo>
                  <a:pt x="246" y="161"/>
                  <a:pt x="246" y="161"/>
                  <a:pt x="246" y="161"/>
                </a:cubicBezTo>
                <a:cubicBezTo>
                  <a:pt x="243" y="166"/>
                  <a:pt x="243" y="166"/>
                  <a:pt x="243" y="166"/>
                </a:cubicBezTo>
                <a:cubicBezTo>
                  <a:pt x="243" y="161"/>
                  <a:pt x="243" y="161"/>
                  <a:pt x="243" y="161"/>
                </a:cubicBezTo>
                <a:cubicBezTo>
                  <a:pt x="238" y="156"/>
                  <a:pt x="238" y="156"/>
                  <a:pt x="238" y="156"/>
                </a:cubicBezTo>
                <a:cubicBezTo>
                  <a:pt x="239" y="152"/>
                  <a:pt x="239" y="152"/>
                  <a:pt x="239" y="152"/>
                </a:cubicBezTo>
                <a:cubicBezTo>
                  <a:pt x="240" y="146"/>
                  <a:pt x="240" y="146"/>
                  <a:pt x="240" y="146"/>
                </a:cubicBezTo>
                <a:cubicBezTo>
                  <a:pt x="236" y="135"/>
                  <a:pt x="236" y="135"/>
                  <a:pt x="236" y="135"/>
                </a:cubicBezTo>
                <a:cubicBezTo>
                  <a:pt x="232" y="131"/>
                  <a:pt x="232" y="131"/>
                  <a:pt x="232" y="131"/>
                </a:cubicBezTo>
                <a:cubicBezTo>
                  <a:pt x="219" y="122"/>
                  <a:pt x="219" y="122"/>
                  <a:pt x="219" y="122"/>
                </a:cubicBezTo>
                <a:cubicBezTo>
                  <a:pt x="216" y="124"/>
                  <a:pt x="216" y="124"/>
                  <a:pt x="216" y="124"/>
                </a:cubicBezTo>
                <a:cubicBezTo>
                  <a:pt x="208" y="118"/>
                  <a:pt x="208" y="118"/>
                  <a:pt x="208" y="118"/>
                </a:cubicBezTo>
                <a:cubicBezTo>
                  <a:pt x="202" y="112"/>
                  <a:pt x="202" y="112"/>
                  <a:pt x="202" y="112"/>
                </a:cubicBezTo>
                <a:cubicBezTo>
                  <a:pt x="202" y="106"/>
                  <a:pt x="202" y="106"/>
                  <a:pt x="202" y="106"/>
                </a:cubicBezTo>
                <a:cubicBezTo>
                  <a:pt x="204" y="100"/>
                  <a:pt x="204" y="100"/>
                  <a:pt x="204" y="100"/>
                </a:cubicBezTo>
                <a:cubicBezTo>
                  <a:pt x="205" y="96"/>
                  <a:pt x="205" y="96"/>
                  <a:pt x="205" y="96"/>
                </a:cubicBezTo>
                <a:cubicBezTo>
                  <a:pt x="206" y="91"/>
                  <a:pt x="206" y="91"/>
                  <a:pt x="206" y="91"/>
                </a:cubicBezTo>
                <a:cubicBezTo>
                  <a:pt x="209" y="84"/>
                  <a:pt x="209" y="84"/>
                  <a:pt x="209" y="84"/>
                </a:cubicBezTo>
                <a:cubicBezTo>
                  <a:pt x="206" y="80"/>
                  <a:pt x="206" y="80"/>
                  <a:pt x="206" y="80"/>
                </a:cubicBezTo>
                <a:cubicBezTo>
                  <a:pt x="202" y="76"/>
                  <a:pt x="202" y="76"/>
                  <a:pt x="202" y="76"/>
                </a:cubicBezTo>
                <a:cubicBezTo>
                  <a:pt x="196" y="76"/>
                  <a:pt x="196" y="76"/>
                  <a:pt x="196" y="76"/>
                </a:cubicBezTo>
                <a:cubicBezTo>
                  <a:pt x="193" y="78"/>
                  <a:pt x="193" y="78"/>
                  <a:pt x="193" y="78"/>
                </a:cubicBezTo>
                <a:cubicBezTo>
                  <a:pt x="191" y="81"/>
                  <a:pt x="191" y="81"/>
                  <a:pt x="191" y="81"/>
                </a:cubicBezTo>
                <a:cubicBezTo>
                  <a:pt x="186" y="76"/>
                  <a:pt x="186" y="76"/>
                  <a:pt x="186" y="76"/>
                </a:cubicBezTo>
                <a:cubicBezTo>
                  <a:pt x="186" y="67"/>
                  <a:pt x="186" y="67"/>
                  <a:pt x="186" y="67"/>
                </a:cubicBezTo>
                <a:cubicBezTo>
                  <a:pt x="181" y="60"/>
                  <a:pt x="181" y="60"/>
                  <a:pt x="181" y="60"/>
                </a:cubicBezTo>
                <a:cubicBezTo>
                  <a:pt x="163" y="45"/>
                  <a:pt x="163" y="45"/>
                  <a:pt x="163" y="45"/>
                </a:cubicBezTo>
                <a:cubicBezTo>
                  <a:pt x="156" y="33"/>
                  <a:pt x="156" y="33"/>
                  <a:pt x="156" y="33"/>
                </a:cubicBezTo>
                <a:cubicBezTo>
                  <a:pt x="156" y="22"/>
                  <a:pt x="156" y="22"/>
                  <a:pt x="156" y="22"/>
                </a:cubicBezTo>
                <a:cubicBezTo>
                  <a:pt x="156" y="11"/>
                  <a:pt x="156" y="11"/>
                  <a:pt x="156" y="11"/>
                </a:cubicBezTo>
                <a:cubicBezTo>
                  <a:pt x="158" y="10"/>
                  <a:pt x="158" y="10"/>
                  <a:pt x="158" y="10"/>
                </a:cubicBezTo>
                <a:cubicBezTo>
                  <a:pt x="146" y="0"/>
                  <a:pt x="146" y="0"/>
                  <a:pt x="146" y="0"/>
                </a:cubicBezTo>
                <a:cubicBezTo>
                  <a:pt x="0" y="2"/>
                  <a:pt x="0" y="2"/>
                  <a:pt x="0" y="2"/>
                </a:cubicBezTo>
                <a:cubicBezTo>
                  <a:pt x="1" y="4"/>
                  <a:pt x="1" y="4"/>
                  <a:pt x="1" y="4"/>
                </a:cubicBezTo>
                <a:cubicBezTo>
                  <a:pt x="4" y="6"/>
                  <a:pt x="4" y="6"/>
                  <a:pt x="4" y="6"/>
                </a:cubicBezTo>
                <a:cubicBezTo>
                  <a:pt x="5" y="11"/>
                  <a:pt x="5" y="11"/>
                  <a:pt x="5" y="11"/>
                </a:cubicBezTo>
                <a:cubicBezTo>
                  <a:pt x="3" y="13"/>
                  <a:pt x="3" y="13"/>
                  <a:pt x="3" y="13"/>
                </a:cubicBezTo>
                <a:cubicBezTo>
                  <a:pt x="5" y="16"/>
                  <a:pt x="5" y="16"/>
                  <a:pt x="5" y="16"/>
                </a:cubicBezTo>
                <a:cubicBezTo>
                  <a:pt x="5" y="16"/>
                  <a:pt x="4" y="16"/>
                  <a:pt x="5" y="17"/>
                </a:cubicBezTo>
                <a:cubicBezTo>
                  <a:pt x="6" y="18"/>
                  <a:pt x="11" y="19"/>
                  <a:pt x="11" y="19"/>
                </a:cubicBezTo>
                <a:cubicBezTo>
                  <a:pt x="12" y="25"/>
                  <a:pt x="12" y="25"/>
                  <a:pt x="12" y="25"/>
                </a:cubicBezTo>
                <a:cubicBezTo>
                  <a:pt x="14" y="29"/>
                  <a:pt x="14" y="29"/>
                  <a:pt x="14" y="29"/>
                </a:cubicBezTo>
                <a:cubicBezTo>
                  <a:pt x="14" y="29"/>
                  <a:pt x="14" y="29"/>
                  <a:pt x="14" y="29"/>
                </a:cubicBezTo>
                <a:cubicBezTo>
                  <a:pt x="18" y="35"/>
                  <a:pt x="18" y="35"/>
                  <a:pt x="18" y="35"/>
                </a:cubicBezTo>
                <a:cubicBezTo>
                  <a:pt x="20" y="39"/>
                  <a:pt x="20" y="39"/>
                  <a:pt x="20" y="39"/>
                </a:cubicBezTo>
                <a:cubicBezTo>
                  <a:pt x="29" y="39"/>
                  <a:pt x="29" y="39"/>
                  <a:pt x="29" y="39"/>
                </a:cubicBezTo>
                <a:cubicBezTo>
                  <a:pt x="31" y="39"/>
                  <a:pt x="31" y="39"/>
                  <a:pt x="31" y="39"/>
                </a:cubicBezTo>
                <a:cubicBezTo>
                  <a:pt x="31" y="44"/>
                  <a:pt x="31" y="44"/>
                  <a:pt x="31" y="44"/>
                </a:cubicBezTo>
                <a:cubicBezTo>
                  <a:pt x="28" y="50"/>
                  <a:pt x="28" y="50"/>
                  <a:pt x="28" y="50"/>
                </a:cubicBezTo>
                <a:cubicBezTo>
                  <a:pt x="25" y="55"/>
                  <a:pt x="25" y="55"/>
                  <a:pt x="25" y="55"/>
                </a:cubicBezTo>
                <a:cubicBezTo>
                  <a:pt x="31" y="61"/>
                  <a:pt x="31" y="61"/>
                  <a:pt x="31" y="61"/>
                </a:cubicBezTo>
                <a:cubicBezTo>
                  <a:pt x="33" y="67"/>
                  <a:pt x="33" y="67"/>
                  <a:pt x="33" y="67"/>
                </a:cubicBezTo>
                <a:cubicBezTo>
                  <a:pt x="36" y="69"/>
                  <a:pt x="36" y="69"/>
                  <a:pt x="36" y="69"/>
                </a:cubicBezTo>
                <a:cubicBezTo>
                  <a:pt x="42" y="72"/>
                  <a:pt x="42" y="72"/>
                  <a:pt x="42" y="72"/>
                </a:cubicBezTo>
                <a:cubicBezTo>
                  <a:pt x="42" y="176"/>
                  <a:pt x="42" y="176"/>
                  <a:pt x="42" y="176"/>
                </a:cubicBezTo>
                <a:cubicBezTo>
                  <a:pt x="42" y="201"/>
                  <a:pt x="42" y="201"/>
                  <a:pt x="42" y="201"/>
                </a:cubicBezTo>
                <a:cubicBezTo>
                  <a:pt x="215" y="197"/>
                  <a:pt x="215" y="197"/>
                  <a:pt x="215" y="197"/>
                </a:cubicBezTo>
                <a:cubicBezTo>
                  <a:pt x="216" y="203"/>
                  <a:pt x="216" y="203"/>
                  <a:pt x="216" y="203"/>
                </a:cubicBezTo>
                <a:cubicBezTo>
                  <a:pt x="205" y="221"/>
                  <a:pt x="205" y="221"/>
                  <a:pt x="205" y="221"/>
                </a:cubicBezTo>
                <a:cubicBezTo>
                  <a:pt x="233" y="219"/>
                  <a:pt x="233" y="219"/>
                  <a:pt x="233" y="219"/>
                </a:cubicBezTo>
                <a:cubicBezTo>
                  <a:pt x="234" y="216"/>
                  <a:pt x="234" y="216"/>
                  <a:pt x="234" y="216"/>
                </a:cubicBezTo>
                <a:cubicBezTo>
                  <a:pt x="236" y="213"/>
                  <a:pt x="236" y="213"/>
                  <a:pt x="236" y="213"/>
                </a:cubicBezTo>
                <a:cubicBezTo>
                  <a:pt x="236" y="213"/>
                  <a:pt x="238" y="212"/>
                  <a:pt x="237" y="211"/>
                </a:cubicBezTo>
                <a:cubicBezTo>
                  <a:pt x="237" y="210"/>
                  <a:pt x="235" y="207"/>
                  <a:pt x="235" y="207"/>
                </a:cubicBezTo>
                <a:cubicBezTo>
                  <a:pt x="234" y="206"/>
                  <a:pt x="234" y="206"/>
                  <a:pt x="234" y="206"/>
                </a:cubicBezTo>
                <a:cubicBezTo>
                  <a:pt x="235" y="204"/>
                  <a:pt x="235" y="204"/>
                  <a:pt x="235" y="204"/>
                </a:cubicBezTo>
                <a:cubicBezTo>
                  <a:pt x="237" y="203"/>
                  <a:pt x="237" y="203"/>
                  <a:pt x="237" y="203"/>
                </a:cubicBezTo>
                <a:cubicBezTo>
                  <a:pt x="238" y="200"/>
                  <a:pt x="238" y="200"/>
                  <a:pt x="238" y="200"/>
                </a:cubicBezTo>
                <a:cubicBezTo>
                  <a:pt x="238" y="197"/>
                  <a:pt x="238" y="197"/>
                  <a:pt x="238" y="197"/>
                </a:cubicBezTo>
                <a:cubicBezTo>
                  <a:pt x="238" y="194"/>
                  <a:pt x="238" y="194"/>
                  <a:pt x="238" y="194"/>
                </a:cubicBezTo>
                <a:lnTo>
                  <a:pt x="238" y="193"/>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6" name="Freeform 47"/>
          <p:cNvSpPr>
            <a:spLocks/>
          </p:cNvSpPr>
          <p:nvPr/>
        </p:nvSpPr>
        <p:spPr bwMode="auto">
          <a:xfrm>
            <a:off x="17570171" y="4387852"/>
            <a:ext cx="1164884" cy="1355649"/>
          </a:xfrm>
          <a:custGeom>
            <a:avLst/>
            <a:gdLst>
              <a:gd name="T0" fmla="*/ 139 w 208"/>
              <a:gd name="T1" fmla="*/ 135 h 242"/>
              <a:gd name="T2" fmla="*/ 144 w 208"/>
              <a:gd name="T3" fmla="*/ 107 h 242"/>
              <a:gd name="T4" fmla="*/ 169 w 208"/>
              <a:gd name="T5" fmla="*/ 80 h 242"/>
              <a:gd name="T6" fmla="*/ 208 w 208"/>
              <a:gd name="T7" fmla="*/ 55 h 242"/>
              <a:gd name="T8" fmla="*/ 183 w 208"/>
              <a:gd name="T9" fmla="*/ 52 h 242"/>
              <a:gd name="T10" fmla="*/ 166 w 208"/>
              <a:gd name="T11" fmla="*/ 52 h 242"/>
              <a:gd name="T12" fmla="*/ 154 w 208"/>
              <a:gd name="T13" fmla="*/ 55 h 242"/>
              <a:gd name="T14" fmla="*/ 147 w 208"/>
              <a:gd name="T15" fmla="*/ 48 h 242"/>
              <a:gd name="T16" fmla="*/ 133 w 208"/>
              <a:gd name="T17" fmla="*/ 45 h 242"/>
              <a:gd name="T18" fmla="*/ 128 w 208"/>
              <a:gd name="T19" fmla="*/ 42 h 242"/>
              <a:gd name="T20" fmla="*/ 114 w 208"/>
              <a:gd name="T21" fmla="*/ 36 h 242"/>
              <a:gd name="T22" fmla="*/ 123 w 208"/>
              <a:gd name="T23" fmla="*/ 36 h 242"/>
              <a:gd name="T24" fmla="*/ 114 w 208"/>
              <a:gd name="T25" fmla="*/ 35 h 242"/>
              <a:gd name="T26" fmla="*/ 105 w 208"/>
              <a:gd name="T27" fmla="*/ 35 h 242"/>
              <a:gd name="T28" fmla="*/ 97 w 208"/>
              <a:gd name="T29" fmla="*/ 39 h 242"/>
              <a:gd name="T30" fmla="*/ 87 w 208"/>
              <a:gd name="T31" fmla="*/ 34 h 242"/>
              <a:gd name="T32" fmla="*/ 80 w 208"/>
              <a:gd name="T33" fmla="*/ 34 h 242"/>
              <a:gd name="T34" fmla="*/ 68 w 208"/>
              <a:gd name="T35" fmla="*/ 24 h 242"/>
              <a:gd name="T36" fmla="*/ 66 w 208"/>
              <a:gd name="T37" fmla="*/ 20 h 242"/>
              <a:gd name="T38" fmla="*/ 58 w 208"/>
              <a:gd name="T39" fmla="*/ 20 h 242"/>
              <a:gd name="T40" fmla="*/ 54 w 208"/>
              <a:gd name="T41" fmla="*/ 16 h 242"/>
              <a:gd name="T42" fmla="*/ 58 w 208"/>
              <a:gd name="T43" fmla="*/ 8 h 242"/>
              <a:gd name="T44" fmla="*/ 60 w 208"/>
              <a:gd name="T45" fmla="*/ 2 h 242"/>
              <a:gd name="T46" fmla="*/ 56 w 208"/>
              <a:gd name="T47" fmla="*/ 0 h 242"/>
              <a:gd name="T48" fmla="*/ 54 w 208"/>
              <a:gd name="T49" fmla="*/ 12 h 242"/>
              <a:gd name="T50" fmla="*/ 0 w 208"/>
              <a:gd name="T51" fmla="*/ 16 h 242"/>
              <a:gd name="T52" fmla="*/ 1 w 208"/>
              <a:gd name="T53" fmla="*/ 23 h 242"/>
              <a:gd name="T54" fmla="*/ 4 w 208"/>
              <a:gd name="T55" fmla="*/ 26 h 242"/>
              <a:gd name="T56" fmla="*/ 3 w 208"/>
              <a:gd name="T57" fmla="*/ 31 h 242"/>
              <a:gd name="T58" fmla="*/ 1 w 208"/>
              <a:gd name="T59" fmla="*/ 34 h 242"/>
              <a:gd name="T60" fmla="*/ 2 w 208"/>
              <a:gd name="T61" fmla="*/ 40 h 242"/>
              <a:gd name="T62" fmla="*/ 1 w 208"/>
              <a:gd name="T63" fmla="*/ 51 h 242"/>
              <a:gd name="T64" fmla="*/ 6 w 208"/>
              <a:gd name="T65" fmla="*/ 64 h 242"/>
              <a:gd name="T66" fmla="*/ 9 w 208"/>
              <a:gd name="T67" fmla="*/ 78 h 242"/>
              <a:gd name="T68" fmla="*/ 10 w 208"/>
              <a:gd name="T69" fmla="*/ 104 h 242"/>
              <a:gd name="T70" fmla="*/ 12 w 208"/>
              <a:gd name="T71" fmla="*/ 114 h 242"/>
              <a:gd name="T72" fmla="*/ 12 w 208"/>
              <a:gd name="T73" fmla="*/ 122 h 242"/>
              <a:gd name="T74" fmla="*/ 17 w 208"/>
              <a:gd name="T75" fmla="*/ 127 h 242"/>
              <a:gd name="T76" fmla="*/ 18 w 208"/>
              <a:gd name="T77" fmla="*/ 136 h 242"/>
              <a:gd name="T78" fmla="*/ 16 w 208"/>
              <a:gd name="T79" fmla="*/ 142 h 242"/>
              <a:gd name="T80" fmla="*/ 17 w 208"/>
              <a:gd name="T81" fmla="*/ 144 h 242"/>
              <a:gd name="T82" fmla="*/ 11 w 208"/>
              <a:gd name="T83" fmla="*/ 150 h 242"/>
              <a:gd name="T84" fmla="*/ 8 w 208"/>
              <a:gd name="T85" fmla="*/ 154 h 242"/>
              <a:gd name="T86" fmla="*/ 9 w 208"/>
              <a:gd name="T87" fmla="*/ 158 h 242"/>
              <a:gd name="T88" fmla="*/ 12 w 208"/>
              <a:gd name="T89" fmla="*/ 163 h 242"/>
              <a:gd name="T90" fmla="*/ 18 w 208"/>
              <a:gd name="T91" fmla="*/ 167 h 242"/>
              <a:gd name="T92" fmla="*/ 18 w 208"/>
              <a:gd name="T93" fmla="*/ 242 h 242"/>
              <a:gd name="T94" fmla="*/ 173 w 208"/>
              <a:gd name="T95" fmla="*/ 233 h 242"/>
              <a:gd name="T96" fmla="*/ 166 w 208"/>
              <a:gd name="T97" fmla="*/ 220 h 242"/>
              <a:gd name="T98" fmla="*/ 157 w 208"/>
              <a:gd name="T99" fmla="*/ 213 h 242"/>
              <a:gd name="T100" fmla="*/ 138 w 208"/>
              <a:gd name="T101" fmla="*/ 197 h 242"/>
              <a:gd name="T102" fmla="*/ 125 w 208"/>
              <a:gd name="T103" fmla="*/ 189 h 242"/>
              <a:gd name="T104" fmla="*/ 128 w 208"/>
              <a:gd name="T105" fmla="*/ 159 h 242"/>
              <a:gd name="T106" fmla="*/ 122 w 208"/>
              <a:gd name="T107" fmla="*/ 154 h 242"/>
              <a:gd name="T108" fmla="*/ 128 w 208"/>
              <a:gd name="T109" fmla="*/ 141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08" h="242">
                <a:moveTo>
                  <a:pt x="128" y="141"/>
                </a:moveTo>
                <a:lnTo>
                  <a:pt x="139" y="135"/>
                </a:lnTo>
                <a:lnTo>
                  <a:pt x="139" y="111"/>
                </a:lnTo>
                <a:lnTo>
                  <a:pt x="144" y="107"/>
                </a:lnTo>
                <a:lnTo>
                  <a:pt x="161" y="91"/>
                </a:lnTo>
                <a:lnTo>
                  <a:pt x="169" y="80"/>
                </a:lnTo>
                <a:lnTo>
                  <a:pt x="185" y="69"/>
                </a:lnTo>
                <a:lnTo>
                  <a:pt x="208" y="55"/>
                </a:lnTo>
                <a:lnTo>
                  <a:pt x="200" y="53"/>
                </a:lnTo>
                <a:lnTo>
                  <a:pt x="183" y="52"/>
                </a:lnTo>
                <a:lnTo>
                  <a:pt x="169" y="49"/>
                </a:lnTo>
                <a:lnTo>
                  <a:pt x="166" y="52"/>
                </a:lnTo>
                <a:lnTo>
                  <a:pt x="162" y="55"/>
                </a:lnTo>
                <a:lnTo>
                  <a:pt x="154" y="55"/>
                </a:lnTo>
                <a:lnTo>
                  <a:pt x="151" y="51"/>
                </a:lnTo>
                <a:lnTo>
                  <a:pt x="147" y="48"/>
                </a:lnTo>
                <a:lnTo>
                  <a:pt x="136" y="45"/>
                </a:lnTo>
                <a:lnTo>
                  <a:pt x="133" y="45"/>
                </a:lnTo>
                <a:lnTo>
                  <a:pt x="129" y="43"/>
                </a:lnTo>
                <a:lnTo>
                  <a:pt x="128" y="42"/>
                </a:lnTo>
                <a:lnTo>
                  <a:pt x="119" y="41"/>
                </a:lnTo>
                <a:lnTo>
                  <a:pt x="114" y="36"/>
                </a:lnTo>
                <a:lnTo>
                  <a:pt x="120" y="39"/>
                </a:lnTo>
                <a:lnTo>
                  <a:pt x="123" y="36"/>
                </a:lnTo>
                <a:lnTo>
                  <a:pt x="119" y="35"/>
                </a:lnTo>
                <a:lnTo>
                  <a:pt x="114" y="35"/>
                </a:lnTo>
                <a:lnTo>
                  <a:pt x="109" y="35"/>
                </a:lnTo>
                <a:lnTo>
                  <a:pt x="105" y="35"/>
                </a:lnTo>
                <a:lnTo>
                  <a:pt x="100" y="35"/>
                </a:lnTo>
                <a:lnTo>
                  <a:pt x="97" y="39"/>
                </a:lnTo>
                <a:lnTo>
                  <a:pt x="93" y="39"/>
                </a:lnTo>
                <a:lnTo>
                  <a:pt x="87" y="34"/>
                </a:lnTo>
                <a:lnTo>
                  <a:pt x="84" y="34"/>
                </a:lnTo>
                <a:lnTo>
                  <a:pt x="80" y="34"/>
                </a:lnTo>
                <a:lnTo>
                  <a:pt x="73" y="32"/>
                </a:lnTo>
                <a:lnTo>
                  <a:pt x="68" y="24"/>
                </a:lnTo>
                <a:lnTo>
                  <a:pt x="68" y="24"/>
                </a:lnTo>
                <a:lnTo>
                  <a:pt x="66" y="20"/>
                </a:lnTo>
                <a:lnTo>
                  <a:pt x="62" y="20"/>
                </a:lnTo>
                <a:lnTo>
                  <a:pt x="58" y="20"/>
                </a:lnTo>
                <a:lnTo>
                  <a:pt x="55" y="20"/>
                </a:lnTo>
                <a:lnTo>
                  <a:pt x="54" y="16"/>
                </a:lnTo>
                <a:lnTo>
                  <a:pt x="57" y="12"/>
                </a:lnTo>
                <a:lnTo>
                  <a:pt x="58" y="8"/>
                </a:lnTo>
                <a:lnTo>
                  <a:pt x="62" y="5"/>
                </a:lnTo>
                <a:lnTo>
                  <a:pt x="60" y="2"/>
                </a:lnTo>
                <a:lnTo>
                  <a:pt x="60" y="2"/>
                </a:lnTo>
                <a:lnTo>
                  <a:pt x="56" y="0"/>
                </a:lnTo>
                <a:lnTo>
                  <a:pt x="56" y="10"/>
                </a:lnTo>
                <a:lnTo>
                  <a:pt x="54" y="12"/>
                </a:lnTo>
                <a:lnTo>
                  <a:pt x="52" y="16"/>
                </a:lnTo>
                <a:lnTo>
                  <a:pt x="0" y="16"/>
                </a:lnTo>
                <a:lnTo>
                  <a:pt x="1" y="20"/>
                </a:lnTo>
                <a:lnTo>
                  <a:pt x="1" y="23"/>
                </a:lnTo>
                <a:lnTo>
                  <a:pt x="1" y="24"/>
                </a:lnTo>
                <a:lnTo>
                  <a:pt x="4" y="26"/>
                </a:lnTo>
                <a:lnTo>
                  <a:pt x="4" y="30"/>
                </a:lnTo>
                <a:lnTo>
                  <a:pt x="3" y="31"/>
                </a:lnTo>
                <a:lnTo>
                  <a:pt x="1" y="33"/>
                </a:lnTo>
                <a:lnTo>
                  <a:pt x="1" y="34"/>
                </a:lnTo>
                <a:lnTo>
                  <a:pt x="1" y="38"/>
                </a:lnTo>
                <a:lnTo>
                  <a:pt x="2" y="40"/>
                </a:lnTo>
                <a:lnTo>
                  <a:pt x="3" y="45"/>
                </a:lnTo>
                <a:lnTo>
                  <a:pt x="1" y="51"/>
                </a:lnTo>
                <a:lnTo>
                  <a:pt x="3" y="56"/>
                </a:lnTo>
                <a:lnTo>
                  <a:pt x="6" y="64"/>
                </a:lnTo>
                <a:lnTo>
                  <a:pt x="9" y="70"/>
                </a:lnTo>
                <a:lnTo>
                  <a:pt x="9" y="78"/>
                </a:lnTo>
                <a:lnTo>
                  <a:pt x="10" y="92"/>
                </a:lnTo>
                <a:lnTo>
                  <a:pt x="10" y="104"/>
                </a:lnTo>
                <a:lnTo>
                  <a:pt x="10" y="112"/>
                </a:lnTo>
                <a:lnTo>
                  <a:pt x="12" y="114"/>
                </a:lnTo>
                <a:lnTo>
                  <a:pt x="12" y="116"/>
                </a:lnTo>
                <a:lnTo>
                  <a:pt x="12" y="122"/>
                </a:lnTo>
                <a:lnTo>
                  <a:pt x="15" y="124"/>
                </a:lnTo>
                <a:lnTo>
                  <a:pt x="17" y="127"/>
                </a:lnTo>
                <a:lnTo>
                  <a:pt x="18" y="132"/>
                </a:lnTo>
                <a:lnTo>
                  <a:pt x="18" y="136"/>
                </a:lnTo>
                <a:lnTo>
                  <a:pt x="18" y="141"/>
                </a:lnTo>
                <a:lnTo>
                  <a:pt x="16" y="142"/>
                </a:lnTo>
                <a:lnTo>
                  <a:pt x="16" y="142"/>
                </a:lnTo>
                <a:lnTo>
                  <a:pt x="17" y="144"/>
                </a:lnTo>
                <a:lnTo>
                  <a:pt x="13" y="147"/>
                </a:lnTo>
                <a:lnTo>
                  <a:pt x="11" y="150"/>
                </a:lnTo>
                <a:lnTo>
                  <a:pt x="8" y="152"/>
                </a:lnTo>
                <a:lnTo>
                  <a:pt x="8" y="154"/>
                </a:lnTo>
                <a:lnTo>
                  <a:pt x="8" y="156"/>
                </a:lnTo>
                <a:lnTo>
                  <a:pt x="9" y="158"/>
                </a:lnTo>
                <a:lnTo>
                  <a:pt x="12" y="160"/>
                </a:lnTo>
                <a:lnTo>
                  <a:pt x="12" y="163"/>
                </a:lnTo>
                <a:lnTo>
                  <a:pt x="17" y="164"/>
                </a:lnTo>
                <a:lnTo>
                  <a:pt x="18" y="167"/>
                </a:lnTo>
                <a:lnTo>
                  <a:pt x="21" y="169"/>
                </a:lnTo>
                <a:lnTo>
                  <a:pt x="18" y="242"/>
                </a:lnTo>
                <a:lnTo>
                  <a:pt x="172" y="239"/>
                </a:lnTo>
                <a:lnTo>
                  <a:pt x="173" y="233"/>
                </a:lnTo>
                <a:lnTo>
                  <a:pt x="172" y="227"/>
                </a:lnTo>
                <a:lnTo>
                  <a:pt x="166" y="220"/>
                </a:lnTo>
                <a:lnTo>
                  <a:pt x="160" y="216"/>
                </a:lnTo>
                <a:lnTo>
                  <a:pt x="157" y="213"/>
                </a:lnTo>
                <a:lnTo>
                  <a:pt x="150" y="204"/>
                </a:lnTo>
                <a:lnTo>
                  <a:pt x="138" y="197"/>
                </a:lnTo>
                <a:lnTo>
                  <a:pt x="130" y="193"/>
                </a:lnTo>
                <a:lnTo>
                  <a:pt x="125" y="189"/>
                </a:lnTo>
                <a:lnTo>
                  <a:pt x="126" y="174"/>
                </a:lnTo>
                <a:lnTo>
                  <a:pt x="128" y="159"/>
                </a:lnTo>
                <a:lnTo>
                  <a:pt x="126" y="159"/>
                </a:lnTo>
                <a:lnTo>
                  <a:pt x="122" y="154"/>
                </a:lnTo>
                <a:lnTo>
                  <a:pt x="126" y="145"/>
                </a:lnTo>
                <a:lnTo>
                  <a:pt x="128" y="141"/>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57" name="Line 48"/>
          <p:cNvSpPr>
            <a:spLocks noChangeShapeType="1"/>
          </p:cNvSpPr>
          <p:nvPr/>
        </p:nvSpPr>
        <p:spPr bwMode="auto">
          <a:xfrm>
            <a:off x="18365433" y="5032066"/>
            <a:ext cx="0" cy="0"/>
          </a:xfrm>
          <a:prstGeom prst="line">
            <a:avLst/>
          </a:prstGeom>
          <a:solidFill>
            <a:schemeClr val="bg1">
              <a:lumMod val="75000"/>
            </a:schemeClr>
          </a:solidFill>
          <a:ln w="6350">
            <a:solidFill>
              <a:schemeClr val="accent1"/>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8" name="Line 49"/>
          <p:cNvSpPr>
            <a:spLocks noChangeShapeType="1"/>
          </p:cNvSpPr>
          <p:nvPr/>
        </p:nvSpPr>
        <p:spPr bwMode="auto">
          <a:xfrm>
            <a:off x="18365433" y="5032066"/>
            <a:ext cx="0" cy="0"/>
          </a:xfrm>
          <a:prstGeom prst="line">
            <a:avLst/>
          </a:prstGeom>
          <a:solidFill>
            <a:schemeClr val="bg1">
              <a:lumMod val="75000"/>
            </a:schemeClr>
          </a:solidFill>
          <a:ln w="6350" cap="flat">
            <a:solidFill>
              <a:schemeClr val="accent1"/>
            </a:solidFill>
            <a:prstDash val="solid"/>
            <a:miter lim="800000"/>
            <a:headEnd/>
            <a:tailEnd/>
          </a:ln>
          <a:extLst/>
        </p:spPr>
        <p:txBody>
          <a:bodyPr vert="horz" wrap="square" lIns="91440" tIns="45720" rIns="91440" bIns="45720" numCol="1" anchor="t" anchorCtr="0" compatLnSpc="1">
            <a:prstTxWarp prst="textNoShape">
              <a:avLst/>
            </a:prstTxWarp>
          </a:bodyPr>
          <a:lstStyle/>
          <a:p>
            <a:endParaRPr lang="en-US"/>
          </a:p>
        </p:txBody>
      </p:sp>
      <p:sp>
        <p:nvSpPr>
          <p:cNvPr id="559" name="Freeform 50"/>
          <p:cNvSpPr>
            <a:spLocks/>
          </p:cNvSpPr>
          <p:nvPr/>
        </p:nvSpPr>
        <p:spPr bwMode="auto">
          <a:xfrm>
            <a:off x="18639854" y="4785585"/>
            <a:ext cx="1360897" cy="1282828"/>
          </a:xfrm>
          <a:custGeom>
            <a:avLst/>
            <a:gdLst>
              <a:gd name="T0" fmla="*/ 12 w 287"/>
              <a:gd name="T1" fmla="*/ 44 h 270"/>
              <a:gd name="T2" fmla="*/ 29 w 287"/>
              <a:gd name="T3" fmla="*/ 36 h 270"/>
              <a:gd name="T4" fmla="*/ 52 w 287"/>
              <a:gd name="T5" fmla="*/ 17 h 270"/>
              <a:gd name="T6" fmla="*/ 77 w 287"/>
              <a:gd name="T7" fmla="*/ 0 h 270"/>
              <a:gd name="T8" fmla="*/ 75 w 287"/>
              <a:gd name="T9" fmla="*/ 6 h 270"/>
              <a:gd name="T10" fmla="*/ 65 w 287"/>
              <a:gd name="T11" fmla="*/ 19 h 270"/>
              <a:gd name="T12" fmla="*/ 67 w 287"/>
              <a:gd name="T13" fmla="*/ 29 h 270"/>
              <a:gd name="T14" fmla="*/ 77 w 287"/>
              <a:gd name="T15" fmla="*/ 28 h 270"/>
              <a:gd name="T16" fmla="*/ 111 w 287"/>
              <a:gd name="T17" fmla="*/ 45 h 270"/>
              <a:gd name="T18" fmla="*/ 135 w 287"/>
              <a:gd name="T19" fmla="*/ 39 h 270"/>
              <a:gd name="T20" fmla="*/ 169 w 287"/>
              <a:gd name="T21" fmla="*/ 28 h 270"/>
              <a:gd name="T22" fmla="*/ 198 w 287"/>
              <a:gd name="T23" fmla="*/ 38 h 270"/>
              <a:gd name="T24" fmla="*/ 217 w 287"/>
              <a:gd name="T25" fmla="*/ 55 h 270"/>
              <a:gd name="T26" fmla="*/ 232 w 287"/>
              <a:gd name="T27" fmla="*/ 56 h 270"/>
              <a:gd name="T28" fmla="*/ 219 w 287"/>
              <a:gd name="T29" fmla="*/ 62 h 270"/>
              <a:gd name="T30" fmla="*/ 193 w 287"/>
              <a:gd name="T31" fmla="*/ 64 h 270"/>
              <a:gd name="T32" fmla="*/ 201 w 287"/>
              <a:gd name="T33" fmla="*/ 74 h 270"/>
              <a:gd name="T34" fmla="*/ 204 w 287"/>
              <a:gd name="T35" fmla="*/ 75 h 270"/>
              <a:gd name="T36" fmla="*/ 234 w 287"/>
              <a:gd name="T37" fmla="*/ 88 h 270"/>
              <a:gd name="T38" fmla="*/ 246 w 287"/>
              <a:gd name="T39" fmla="*/ 109 h 270"/>
              <a:gd name="T40" fmla="*/ 245 w 287"/>
              <a:gd name="T41" fmla="*/ 141 h 270"/>
              <a:gd name="T42" fmla="*/ 233 w 287"/>
              <a:gd name="T43" fmla="*/ 168 h 270"/>
              <a:gd name="T44" fmla="*/ 246 w 287"/>
              <a:gd name="T45" fmla="*/ 166 h 270"/>
              <a:gd name="T46" fmla="*/ 255 w 287"/>
              <a:gd name="T47" fmla="*/ 153 h 270"/>
              <a:gd name="T48" fmla="*/ 275 w 287"/>
              <a:gd name="T49" fmla="*/ 154 h 270"/>
              <a:gd name="T50" fmla="*/ 287 w 287"/>
              <a:gd name="T51" fmla="*/ 197 h 270"/>
              <a:gd name="T52" fmla="*/ 275 w 287"/>
              <a:gd name="T53" fmla="*/ 220 h 270"/>
              <a:gd name="T54" fmla="*/ 266 w 287"/>
              <a:gd name="T55" fmla="*/ 249 h 270"/>
              <a:gd name="T56" fmla="*/ 141 w 287"/>
              <a:gd name="T57" fmla="*/ 270 h 270"/>
              <a:gd name="T58" fmla="*/ 158 w 287"/>
              <a:gd name="T59" fmla="*/ 235 h 270"/>
              <a:gd name="T60" fmla="*/ 145 w 287"/>
              <a:gd name="T61" fmla="*/ 191 h 270"/>
              <a:gd name="T62" fmla="*/ 144 w 287"/>
              <a:gd name="T63" fmla="*/ 165 h 270"/>
              <a:gd name="T64" fmla="*/ 148 w 287"/>
              <a:gd name="T65" fmla="*/ 147 h 270"/>
              <a:gd name="T66" fmla="*/ 153 w 287"/>
              <a:gd name="T67" fmla="*/ 122 h 270"/>
              <a:gd name="T68" fmla="*/ 166 w 287"/>
              <a:gd name="T69" fmla="*/ 106 h 270"/>
              <a:gd name="T70" fmla="*/ 169 w 287"/>
              <a:gd name="T71" fmla="*/ 122 h 270"/>
              <a:gd name="T72" fmla="*/ 175 w 287"/>
              <a:gd name="T73" fmla="*/ 111 h 270"/>
              <a:gd name="T74" fmla="*/ 180 w 287"/>
              <a:gd name="T75" fmla="*/ 94 h 270"/>
              <a:gd name="T76" fmla="*/ 184 w 287"/>
              <a:gd name="T77" fmla="*/ 81 h 270"/>
              <a:gd name="T78" fmla="*/ 189 w 287"/>
              <a:gd name="T79" fmla="*/ 74 h 270"/>
              <a:gd name="T80" fmla="*/ 187 w 287"/>
              <a:gd name="T81" fmla="*/ 65 h 270"/>
              <a:gd name="T82" fmla="*/ 159 w 287"/>
              <a:gd name="T83" fmla="*/ 68 h 270"/>
              <a:gd name="T84" fmla="*/ 129 w 287"/>
              <a:gd name="T85" fmla="*/ 85 h 270"/>
              <a:gd name="T86" fmla="*/ 127 w 287"/>
              <a:gd name="T87" fmla="*/ 76 h 270"/>
              <a:gd name="T88" fmla="*/ 118 w 287"/>
              <a:gd name="T89" fmla="*/ 75 h 270"/>
              <a:gd name="T90" fmla="*/ 107 w 287"/>
              <a:gd name="T91" fmla="*/ 101 h 270"/>
              <a:gd name="T92" fmla="*/ 95 w 287"/>
              <a:gd name="T93" fmla="*/ 100 h 270"/>
              <a:gd name="T94" fmla="*/ 84 w 287"/>
              <a:gd name="T95" fmla="*/ 81 h 270"/>
              <a:gd name="T96" fmla="*/ 58 w 287"/>
              <a:gd name="T97" fmla="*/ 74 h 270"/>
              <a:gd name="T98" fmla="*/ 29 w 287"/>
              <a:gd name="T99" fmla="*/ 65 h 270"/>
              <a:gd name="T100" fmla="*/ 9 w 287"/>
              <a:gd name="T101" fmla="*/ 57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7" h="270">
                <a:moveTo>
                  <a:pt x="0" y="51"/>
                </a:moveTo>
                <a:cubicBezTo>
                  <a:pt x="2" y="49"/>
                  <a:pt x="2" y="49"/>
                  <a:pt x="2" y="49"/>
                </a:cubicBezTo>
                <a:cubicBezTo>
                  <a:pt x="6" y="49"/>
                  <a:pt x="6" y="49"/>
                  <a:pt x="6" y="49"/>
                </a:cubicBezTo>
                <a:cubicBezTo>
                  <a:pt x="11" y="46"/>
                  <a:pt x="11" y="46"/>
                  <a:pt x="11" y="46"/>
                </a:cubicBezTo>
                <a:cubicBezTo>
                  <a:pt x="12" y="44"/>
                  <a:pt x="12" y="44"/>
                  <a:pt x="12" y="44"/>
                </a:cubicBezTo>
                <a:cubicBezTo>
                  <a:pt x="14" y="40"/>
                  <a:pt x="14" y="40"/>
                  <a:pt x="14" y="40"/>
                </a:cubicBezTo>
                <a:cubicBezTo>
                  <a:pt x="17" y="37"/>
                  <a:pt x="17" y="37"/>
                  <a:pt x="17" y="37"/>
                </a:cubicBezTo>
                <a:cubicBezTo>
                  <a:pt x="20" y="36"/>
                  <a:pt x="20" y="36"/>
                  <a:pt x="20" y="36"/>
                </a:cubicBezTo>
                <a:cubicBezTo>
                  <a:pt x="23" y="36"/>
                  <a:pt x="23" y="36"/>
                  <a:pt x="23" y="36"/>
                </a:cubicBezTo>
                <a:cubicBezTo>
                  <a:pt x="29" y="36"/>
                  <a:pt x="29" y="36"/>
                  <a:pt x="29" y="36"/>
                </a:cubicBezTo>
                <a:cubicBezTo>
                  <a:pt x="32" y="34"/>
                  <a:pt x="32" y="34"/>
                  <a:pt x="32" y="34"/>
                </a:cubicBezTo>
                <a:cubicBezTo>
                  <a:pt x="42" y="27"/>
                  <a:pt x="42" y="27"/>
                  <a:pt x="42" y="27"/>
                </a:cubicBezTo>
                <a:cubicBezTo>
                  <a:pt x="45" y="26"/>
                  <a:pt x="45" y="26"/>
                  <a:pt x="45" y="26"/>
                </a:cubicBezTo>
                <a:cubicBezTo>
                  <a:pt x="49" y="22"/>
                  <a:pt x="49" y="22"/>
                  <a:pt x="49" y="22"/>
                </a:cubicBezTo>
                <a:cubicBezTo>
                  <a:pt x="52" y="17"/>
                  <a:pt x="52" y="17"/>
                  <a:pt x="52" y="17"/>
                </a:cubicBezTo>
                <a:cubicBezTo>
                  <a:pt x="56" y="14"/>
                  <a:pt x="56" y="14"/>
                  <a:pt x="56" y="14"/>
                </a:cubicBezTo>
                <a:cubicBezTo>
                  <a:pt x="61" y="9"/>
                  <a:pt x="61" y="9"/>
                  <a:pt x="61" y="9"/>
                </a:cubicBezTo>
                <a:cubicBezTo>
                  <a:pt x="65" y="4"/>
                  <a:pt x="65" y="4"/>
                  <a:pt x="65" y="4"/>
                </a:cubicBezTo>
                <a:cubicBezTo>
                  <a:pt x="70" y="1"/>
                  <a:pt x="70" y="1"/>
                  <a:pt x="70" y="1"/>
                </a:cubicBezTo>
                <a:cubicBezTo>
                  <a:pt x="77" y="0"/>
                  <a:pt x="77" y="0"/>
                  <a:pt x="77" y="0"/>
                </a:cubicBezTo>
                <a:cubicBezTo>
                  <a:pt x="80" y="0"/>
                  <a:pt x="80" y="0"/>
                  <a:pt x="80" y="0"/>
                </a:cubicBezTo>
                <a:cubicBezTo>
                  <a:pt x="85" y="2"/>
                  <a:pt x="85" y="2"/>
                  <a:pt x="85" y="2"/>
                </a:cubicBezTo>
                <a:cubicBezTo>
                  <a:pt x="83" y="3"/>
                  <a:pt x="83" y="3"/>
                  <a:pt x="83" y="3"/>
                </a:cubicBezTo>
                <a:cubicBezTo>
                  <a:pt x="79" y="5"/>
                  <a:pt x="79" y="5"/>
                  <a:pt x="79" y="5"/>
                </a:cubicBezTo>
                <a:cubicBezTo>
                  <a:pt x="75" y="6"/>
                  <a:pt x="75" y="6"/>
                  <a:pt x="75" y="6"/>
                </a:cubicBezTo>
                <a:cubicBezTo>
                  <a:pt x="76" y="8"/>
                  <a:pt x="76" y="8"/>
                  <a:pt x="76" y="8"/>
                </a:cubicBezTo>
                <a:cubicBezTo>
                  <a:pt x="70" y="14"/>
                  <a:pt x="70" y="14"/>
                  <a:pt x="70" y="14"/>
                </a:cubicBezTo>
                <a:cubicBezTo>
                  <a:pt x="70" y="14"/>
                  <a:pt x="68" y="14"/>
                  <a:pt x="68" y="15"/>
                </a:cubicBezTo>
                <a:cubicBezTo>
                  <a:pt x="68" y="16"/>
                  <a:pt x="65" y="23"/>
                  <a:pt x="65" y="23"/>
                </a:cubicBezTo>
                <a:cubicBezTo>
                  <a:pt x="65" y="19"/>
                  <a:pt x="65" y="19"/>
                  <a:pt x="65" y="19"/>
                </a:cubicBezTo>
                <a:cubicBezTo>
                  <a:pt x="63" y="17"/>
                  <a:pt x="63" y="17"/>
                  <a:pt x="63" y="17"/>
                </a:cubicBezTo>
                <a:cubicBezTo>
                  <a:pt x="62" y="27"/>
                  <a:pt x="62" y="27"/>
                  <a:pt x="62" y="27"/>
                </a:cubicBezTo>
                <a:cubicBezTo>
                  <a:pt x="62" y="33"/>
                  <a:pt x="62" y="33"/>
                  <a:pt x="62" y="33"/>
                </a:cubicBezTo>
                <a:cubicBezTo>
                  <a:pt x="65" y="31"/>
                  <a:pt x="65" y="31"/>
                  <a:pt x="65" y="31"/>
                </a:cubicBezTo>
                <a:cubicBezTo>
                  <a:pt x="67" y="29"/>
                  <a:pt x="67" y="29"/>
                  <a:pt x="67" y="29"/>
                </a:cubicBezTo>
                <a:cubicBezTo>
                  <a:pt x="68" y="29"/>
                  <a:pt x="68" y="29"/>
                  <a:pt x="68" y="29"/>
                </a:cubicBezTo>
                <a:cubicBezTo>
                  <a:pt x="69" y="31"/>
                  <a:pt x="69" y="31"/>
                  <a:pt x="69" y="31"/>
                </a:cubicBezTo>
                <a:cubicBezTo>
                  <a:pt x="72" y="31"/>
                  <a:pt x="72" y="31"/>
                  <a:pt x="72" y="31"/>
                </a:cubicBezTo>
                <a:cubicBezTo>
                  <a:pt x="74" y="30"/>
                  <a:pt x="74" y="30"/>
                  <a:pt x="74" y="30"/>
                </a:cubicBezTo>
                <a:cubicBezTo>
                  <a:pt x="77" y="28"/>
                  <a:pt x="77" y="28"/>
                  <a:pt x="77" y="28"/>
                </a:cubicBezTo>
                <a:cubicBezTo>
                  <a:pt x="82" y="29"/>
                  <a:pt x="82" y="29"/>
                  <a:pt x="82" y="29"/>
                </a:cubicBezTo>
                <a:cubicBezTo>
                  <a:pt x="92" y="34"/>
                  <a:pt x="92" y="34"/>
                  <a:pt x="92" y="34"/>
                </a:cubicBezTo>
                <a:cubicBezTo>
                  <a:pt x="98" y="41"/>
                  <a:pt x="98" y="41"/>
                  <a:pt x="98" y="41"/>
                </a:cubicBezTo>
                <a:cubicBezTo>
                  <a:pt x="102" y="44"/>
                  <a:pt x="102" y="44"/>
                  <a:pt x="102" y="44"/>
                </a:cubicBezTo>
                <a:cubicBezTo>
                  <a:pt x="111" y="45"/>
                  <a:pt x="111" y="45"/>
                  <a:pt x="111" y="45"/>
                </a:cubicBezTo>
                <a:cubicBezTo>
                  <a:pt x="114" y="44"/>
                  <a:pt x="114" y="44"/>
                  <a:pt x="114" y="44"/>
                </a:cubicBezTo>
                <a:cubicBezTo>
                  <a:pt x="121" y="46"/>
                  <a:pt x="121" y="46"/>
                  <a:pt x="121" y="46"/>
                </a:cubicBezTo>
                <a:cubicBezTo>
                  <a:pt x="127" y="48"/>
                  <a:pt x="127" y="48"/>
                  <a:pt x="127" y="48"/>
                </a:cubicBezTo>
                <a:cubicBezTo>
                  <a:pt x="130" y="44"/>
                  <a:pt x="130" y="44"/>
                  <a:pt x="130" y="44"/>
                </a:cubicBezTo>
                <a:cubicBezTo>
                  <a:pt x="135" y="39"/>
                  <a:pt x="135" y="39"/>
                  <a:pt x="135" y="39"/>
                </a:cubicBezTo>
                <a:cubicBezTo>
                  <a:pt x="139" y="35"/>
                  <a:pt x="139" y="35"/>
                  <a:pt x="139" y="35"/>
                </a:cubicBezTo>
                <a:cubicBezTo>
                  <a:pt x="148" y="33"/>
                  <a:pt x="148" y="33"/>
                  <a:pt x="148" y="33"/>
                </a:cubicBezTo>
                <a:cubicBezTo>
                  <a:pt x="154" y="31"/>
                  <a:pt x="154" y="31"/>
                  <a:pt x="154" y="31"/>
                </a:cubicBezTo>
                <a:cubicBezTo>
                  <a:pt x="160" y="31"/>
                  <a:pt x="160" y="31"/>
                  <a:pt x="160" y="31"/>
                </a:cubicBezTo>
                <a:cubicBezTo>
                  <a:pt x="169" y="28"/>
                  <a:pt x="169" y="28"/>
                  <a:pt x="169" y="28"/>
                </a:cubicBezTo>
                <a:cubicBezTo>
                  <a:pt x="175" y="26"/>
                  <a:pt x="175" y="26"/>
                  <a:pt x="175" y="26"/>
                </a:cubicBezTo>
                <a:cubicBezTo>
                  <a:pt x="178" y="28"/>
                  <a:pt x="178" y="28"/>
                  <a:pt x="178" y="28"/>
                </a:cubicBezTo>
                <a:cubicBezTo>
                  <a:pt x="180" y="36"/>
                  <a:pt x="180" y="36"/>
                  <a:pt x="180" y="36"/>
                </a:cubicBezTo>
                <a:cubicBezTo>
                  <a:pt x="191" y="38"/>
                  <a:pt x="191" y="38"/>
                  <a:pt x="191" y="38"/>
                </a:cubicBezTo>
                <a:cubicBezTo>
                  <a:pt x="198" y="38"/>
                  <a:pt x="198" y="38"/>
                  <a:pt x="198" y="38"/>
                </a:cubicBezTo>
                <a:cubicBezTo>
                  <a:pt x="203" y="39"/>
                  <a:pt x="203" y="39"/>
                  <a:pt x="203" y="39"/>
                </a:cubicBezTo>
                <a:cubicBezTo>
                  <a:pt x="207" y="44"/>
                  <a:pt x="207" y="44"/>
                  <a:pt x="207" y="44"/>
                </a:cubicBezTo>
                <a:cubicBezTo>
                  <a:pt x="213" y="51"/>
                  <a:pt x="213" y="51"/>
                  <a:pt x="213" y="51"/>
                </a:cubicBezTo>
                <a:cubicBezTo>
                  <a:pt x="215" y="53"/>
                  <a:pt x="215" y="53"/>
                  <a:pt x="215" y="53"/>
                </a:cubicBezTo>
                <a:cubicBezTo>
                  <a:pt x="215" y="53"/>
                  <a:pt x="216" y="54"/>
                  <a:pt x="217" y="55"/>
                </a:cubicBezTo>
                <a:cubicBezTo>
                  <a:pt x="218" y="56"/>
                  <a:pt x="219" y="58"/>
                  <a:pt x="219" y="58"/>
                </a:cubicBezTo>
                <a:cubicBezTo>
                  <a:pt x="224" y="59"/>
                  <a:pt x="224" y="59"/>
                  <a:pt x="224" y="59"/>
                </a:cubicBezTo>
                <a:cubicBezTo>
                  <a:pt x="224" y="59"/>
                  <a:pt x="226" y="57"/>
                  <a:pt x="226" y="57"/>
                </a:cubicBezTo>
                <a:cubicBezTo>
                  <a:pt x="226" y="56"/>
                  <a:pt x="230" y="54"/>
                  <a:pt x="230" y="54"/>
                </a:cubicBezTo>
                <a:cubicBezTo>
                  <a:pt x="232" y="56"/>
                  <a:pt x="232" y="56"/>
                  <a:pt x="232" y="56"/>
                </a:cubicBezTo>
                <a:cubicBezTo>
                  <a:pt x="232" y="56"/>
                  <a:pt x="234" y="57"/>
                  <a:pt x="232" y="58"/>
                </a:cubicBezTo>
                <a:cubicBezTo>
                  <a:pt x="231" y="58"/>
                  <a:pt x="230" y="60"/>
                  <a:pt x="229" y="60"/>
                </a:cubicBezTo>
                <a:cubicBezTo>
                  <a:pt x="227" y="60"/>
                  <a:pt x="225" y="60"/>
                  <a:pt x="225" y="60"/>
                </a:cubicBezTo>
                <a:cubicBezTo>
                  <a:pt x="221" y="60"/>
                  <a:pt x="221" y="60"/>
                  <a:pt x="221" y="60"/>
                </a:cubicBezTo>
                <a:cubicBezTo>
                  <a:pt x="219" y="62"/>
                  <a:pt x="219" y="62"/>
                  <a:pt x="219" y="62"/>
                </a:cubicBezTo>
                <a:cubicBezTo>
                  <a:pt x="208" y="62"/>
                  <a:pt x="208" y="62"/>
                  <a:pt x="208" y="62"/>
                </a:cubicBezTo>
                <a:cubicBezTo>
                  <a:pt x="205" y="63"/>
                  <a:pt x="205" y="63"/>
                  <a:pt x="205" y="63"/>
                </a:cubicBezTo>
                <a:cubicBezTo>
                  <a:pt x="201" y="61"/>
                  <a:pt x="201" y="61"/>
                  <a:pt x="201" y="61"/>
                </a:cubicBezTo>
                <a:cubicBezTo>
                  <a:pt x="197" y="59"/>
                  <a:pt x="197" y="59"/>
                  <a:pt x="197" y="59"/>
                </a:cubicBezTo>
                <a:cubicBezTo>
                  <a:pt x="193" y="64"/>
                  <a:pt x="193" y="64"/>
                  <a:pt x="193" y="64"/>
                </a:cubicBezTo>
                <a:cubicBezTo>
                  <a:pt x="194" y="67"/>
                  <a:pt x="194" y="67"/>
                  <a:pt x="194" y="67"/>
                </a:cubicBezTo>
                <a:cubicBezTo>
                  <a:pt x="194" y="69"/>
                  <a:pt x="194" y="69"/>
                  <a:pt x="194" y="69"/>
                </a:cubicBezTo>
                <a:cubicBezTo>
                  <a:pt x="194" y="69"/>
                  <a:pt x="194" y="71"/>
                  <a:pt x="195" y="71"/>
                </a:cubicBezTo>
                <a:cubicBezTo>
                  <a:pt x="195" y="71"/>
                  <a:pt x="196" y="72"/>
                  <a:pt x="196" y="72"/>
                </a:cubicBezTo>
                <a:cubicBezTo>
                  <a:pt x="201" y="74"/>
                  <a:pt x="201" y="74"/>
                  <a:pt x="201" y="74"/>
                </a:cubicBezTo>
                <a:cubicBezTo>
                  <a:pt x="203" y="72"/>
                  <a:pt x="203" y="72"/>
                  <a:pt x="203" y="72"/>
                </a:cubicBezTo>
                <a:cubicBezTo>
                  <a:pt x="203" y="72"/>
                  <a:pt x="200" y="70"/>
                  <a:pt x="201" y="70"/>
                </a:cubicBezTo>
                <a:cubicBezTo>
                  <a:pt x="202" y="70"/>
                  <a:pt x="206" y="72"/>
                  <a:pt x="206" y="72"/>
                </a:cubicBezTo>
                <a:cubicBezTo>
                  <a:pt x="206" y="72"/>
                  <a:pt x="205" y="74"/>
                  <a:pt x="205" y="74"/>
                </a:cubicBezTo>
                <a:cubicBezTo>
                  <a:pt x="204" y="75"/>
                  <a:pt x="204" y="75"/>
                  <a:pt x="204" y="75"/>
                </a:cubicBezTo>
                <a:cubicBezTo>
                  <a:pt x="205" y="76"/>
                  <a:pt x="210" y="77"/>
                  <a:pt x="210" y="77"/>
                </a:cubicBezTo>
                <a:cubicBezTo>
                  <a:pt x="211" y="77"/>
                  <a:pt x="214" y="79"/>
                  <a:pt x="214" y="79"/>
                </a:cubicBezTo>
                <a:cubicBezTo>
                  <a:pt x="219" y="82"/>
                  <a:pt x="219" y="82"/>
                  <a:pt x="219" y="82"/>
                </a:cubicBezTo>
                <a:cubicBezTo>
                  <a:pt x="226" y="85"/>
                  <a:pt x="226" y="85"/>
                  <a:pt x="226" y="85"/>
                </a:cubicBezTo>
                <a:cubicBezTo>
                  <a:pt x="234" y="88"/>
                  <a:pt x="234" y="88"/>
                  <a:pt x="234" y="88"/>
                </a:cubicBezTo>
                <a:cubicBezTo>
                  <a:pt x="242" y="96"/>
                  <a:pt x="242" y="96"/>
                  <a:pt x="242" y="96"/>
                </a:cubicBezTo>
                <a:cubicBezTo>
                  <a:pt x="246" y="101"/>
                  <a:pt x="246" y="101"/>
                  <a:pt x="246" y="101"/>
                </a:cubicBezTo>
                <a:cubicBezTo>
                  <a:pt x="244" y="103"/>
                  <a:pt x="244" y="103"/>
                  <a:pt x="244" y="103"/>
                </a:cubicBezTo>
                <a:cubicBezTo>
                  <a:pt x="244" y="103"/>
                  <a:pt x="243" y="103"/>
                  <a:pt x="243" y="104"/>
                </a:cubicBezTo>
                <a:cubicBezTo>
                  <a:pt x="244" y="105"/>
                  <a:pt x="246" y="109"/>
                  <a:pt x="246" y="109"/>
                </a:cubicBezTo>
                <a:cubicBezTo>
                  <a:pt x="245" y="110"/>
                  <a:pt x="247" y="113"/>
                  <a:pt x="247" y="113"/>
                </a:cubicBezTo>
                <a:cubicBezTo>
                  <a:pt x="249" y="124"/>
                  <a:pt x="249" y="124"/>
                  <a:pt x="249" y="124"/>
                </a:cubicBezTo>
                <a:cubicBezTo>
                  <a:pt x="250" y="130"/>
                  <a:pt x="250" y="130"/>
                  <a:pt x="250" y="130"/>
                </a:cubicBezTo>
                <a:cubicBezTo>
                  <a:pt x="249" y="136"/>
                  <a:pt x="249" y="136"/>
                  <a:pt x="249" y="136"/>
                </a:cubicBezTo>
                <a:cubicBezTo>
                  <a:pt x="245" y="141"/>
                  <a:pt x="245" y="141"/>
                  <a:pt x="245" y="141"/>
                </a:cubicBezTo>
                <a:cubicBezTo>
                  <a:pt x="242" y="147"/>
                  <a:pt x="242" y="147"/>
                  <a:pt x="242" y="147"/>
                </a:cubicBezTo>
                <a:cubicBezTo>
                  <a:pt x="242" y="147"/>
                  <a:pt x="240" y="151"/>
                  <a:pt x="239" y="152"/>
                </a:cubicBezTo>
                <a:cubicBezTo>
                  <a:pt x="239" y="152"/>
                  <a:pt x="235" y="155"/>
                  <a:pt x="235" y="156"/>
                </a:cubicBezTo>
                <a:cubicBezTo>
                  <a:pt x="235" y="156"/>
                  <a:pt x="233" y="160"/>
                  <a:pt x="233" y="160"/>
                </a:cubicBezTo>
                <a:cubicBezTo>
                  <a:pt x="233" y="168"/>
                  <a:pt x="233" y="168"/>
                  <a:pt x="233" y="168"/>
                </a:cubicBezTo>
                <a:cubicBezTo>
                  <a:pt x="235" y="170"/>
                  <a:pt x="235" y="170"/>
                  <a:pt x="235" y="170"/>
                </a:cubicBezTo>
                <a:cubicBezTo>
                  <a:pt x="240" y="172"/>
                  <a:pt x="240" y="172"/>
                  <a:pt x="240" y="172"/>
                </a:cubicBezTo>
                <a:cubicBezTo>
                  <a:pt x="242" y="170"/>
                  <a:pt x="242" y="170"/>
                  <a:pt x="242" y="170"/>
                </a:cubicBezTo>
                <a:cubicBezTo>
                  <a:pt x="242" y="170"/>
                  <a:pt x="244" y="169"/>
                  <a:pt x="244" y="168"/>
                </a:cubicBezTo>
                <a:cubicBezTo>
                  <a:pt x="245" y="168"/>
                  <a:pt x="246" y="166"/>
                  <a:pt x="246" y="166"/>
                </a:cubicBezTo>
                <a:cubicBezTo>
                  <a:pt x="246" y="166"/>
                  <a:pt x="249" y="164"/>
                  <a:pt x="249" y="164"/>
                </a:cubicBezTo>
                <a:cubicBezTo>
                  <a:pt x="249" y="164"/>
                  <a:pt x="249" y="161"/>
                  <a:pt x="249" y="161"/>
                </a:cubicBezTo>
                <a:cubicBezTo>
                  <a:pt x="249" y="161"/>
                  <a:pt x="250" y="157"/>
                  <a:pt x="250" y="157"/>
                </a:cubicBezTo>
                <a:cubicBezTo>
                  <a:pt x="250" y="157"/>
                  <a:pt x="252" y="156"/>
                  <a:pt x="252" y="156"/>
                </a:cubicBezTo>
                <a:cubicBezTo>
                  <a:pt x="252" y="155"/>
                  <a:pt x="255" y="153"/>
                  <a:pt x="255" y="153"/>
                </a:cubicBezTo>
                <a:cubicBezTo>
                  <a:pt x="255" y="153"/>
                  <a:pt x="259" y="150"/>
                  <a:pt x="259" y="150"/>
                </a:cubicBezTo>
                <a:cubicBezTo>
                  <a:pt x="260" y="150"/>
                  <a:pt x="262" y="147"/>
                  <a:pt x="262" y="147"/>
                </a:cubicBezTo>
                <a:cubicBezTo>
                  <a:pt x="265" y="147"/>
                  <a:pt x="265" y="147"/>
                  <a:pt x="265" y="147"/>
                </a:cubicBezTo>
                <a:cubicBezTo>
                  <a:pt x="269" y="148"/>
                  <a:pt x="269" y="148"/>
                  <a:pt x="269" y="148"/>
                </a:cubicBezTo>
                <a:cubicBezTo>
                  <a:pt x="275" y="154"/>
                  <a:pt x="275" y="154"/>
                  <a:pt x="275" y="154"/>
                </a:cubicBezTo>
                <a:cubicBezTo>
                  <a:pt x="279" y="162"/>
                  <a:pt x="279" y="162"/>
                  <a:pt x="279" y="162"/>
                </a:cubicBezTo>
                <a:cubicBezTo>
                  <a:pt x="283" y="184"/>
                  <a:pt x="283" y="184"/>
                  <a:pt x="283" y="184"/>
                </a:cubicBezTo>
                <a:cubicBezTo>
                  <a:pt x="286" y="189"/>
                  <a:pt x="286" y="189"/>
                  <a:pt x="286" y="189"/>
                </a:cubicBezTo>
                <a:cubicBezTo>
                  <a:pt x="286" y="193"/>
                  <a:pt x="286" y="193"/>
                  <a:pt x="286" y="193"/>
                </a:cubicBezTo>
                <a:cubicBezTo>
                  <a:pt x="286" y="193"/>
                  <a:pt x="287" y="196"/>
                  <a:pt x="287" y="197"/>
                </a:cubicBezTo>
                <a:cubicBezTo>
                  <a:pt x="287" y="198"/>
                  <a:pt x="287" y="213"/>
                  <a:pt x="287" y="213"/>
                </a:cubicBezTo>
                <a:cubicBezTo>
                  <a:pt x="280" y="213"/>
                  <a:pt x="280" y="213"/>
                  <a:pt x="280" y="213"/>
                </a:cubicBezTo>
                <a:cubicBezTo>
                  <a:pt x="278" y="213"/>
                  <a:pt x="278" y="213"/>
                  <a:pt x="278" y="213"/>
                </a:cubicBezTo>
                <a:cubicBezTo>
                  <a:pt x="278" y="216"/>
                  <a:pt x="278" y="216"/>
                  <a:pt x="278" y="216"/>
                </a:cubicBezTo>
                <a:cubicBezTo>
                  <a:pt x="275" y="220"/>
                  <a:pt x="275" y="220"/>
                  <a:pt x="275" y="220"/>
                </a:cubicBezTo>
                <a:cubicBezTo>
                  <a:pt x="274" y="225"/>
                  <a:pt x="274" y="225"/>
                  <a:pt x="274" y="225"/>
                </a:cubicBezTo>
                <a:cubicBezTo>
                  <a:pt x="272" y="229"/>
                  <a:pt x="272" y="229"/>
                  <a:pt x="272" y="229"/>
                </a:cubicBezTo>
                <a:cubicBezTo>
                  <a:pt x="269" y="233"/>
                  <a:pt x="269" y="233"/>
                  <a:pt x="269" y="233"/>
                </a:cubicBezTo>
                <a:cubicBezTo>
                  <a:pt x="266" y="243"/>
                  <a:pt x="266" y="243"/>
                  <a:pt x="266" y="243"/>
                </a:cubicBezTo>
                <a:cubicBezTo>
                  <a:pt x="266" y="249"/>
                  <a:pt x="266" y="249"/>
                  <a:pt x="266" y="249"/>
                </a:cubicBezTo>
                <a:cubicBezTo>
                  <a:pt x="262" y="254"/>
                  <a:pt x="262" y="254"/>
                  <a:pt x="262" y="254"/>
                </a:cubicBezTo>
                <a:cubicBezTo>
                  <a:pt x="259" y="259"/>
                  <a:pt x="259" y="259"/>
                  <a:pt x="259" y="259"/>
                </a:cubicBezTo>
                <a:cubicBezTo>
                  <a:pt x="213" y="267"/>
                  <a:pt x="213" y="267"/>
                  <a:pt x="213" y="267"/>
                </a:cubicBezTo>
                <a:cubicBezTo>
                  <a:pt x="212" y="265"/>
                  <a:pt x="212" y="265"/>
                  <a:pt x="212" y="265"/>
                </a:cubicBezTo>
                <a:cubicBezTo>
                  <a:pt x="141" y="270"/>
                  <a:pt x="141" y="270"/>
                  <a:pt x="141" y="270"/>
                </a:cubicBezTo>
                <a:cubicBezTo>
                  <a:pt x="146" y="265"/>
                  <a:pt x="146" y="265"/>
                  <a:pt x="146" y="265"/>
                </a:cubicBezTo>
                <a:cubicBezTo>
                  <a:pt x="148" y="261"/>
                  <a:pt x="148" y="261"/>
                  <a:pt x="148" y="261"/>
                </a:cubicBezTo>
                <a:cubicBezTo>
                  <a:pt x="152" y="254"/>
                  <a:pt x="152" y="254"/>
                  <a:pt x="152" y="254"/>
                </a:cubicBezTo>
                <a:cubicBezTo>
                  <a:pt x="156" y="245"/>
                  <a:pt x="156" y="245"/>
                  <a:pt x="156" y="245"/>
                </a:cubicBezTo>
                <a:cubicBezTo>
                  <a:pt x="158" y="235"/>
                  <a:pt x="158" y="235"/>
                  <a:pt x="158" y="235"/>
                </a:cubicBezTo>
                <a:cubicBezTo>
                  <a:pt x="157" y="217"/>
                  <a:pt x="157" y="217"/>
                  <a:pt x="157" y="217"/>
                </a:cubicBezTo>
                <a:cubicBezTo>
                  <a:pt x="157" y="209"/>
                  <a:pt x="157" y="209"/>
                  <a:pt x="157" y="209"/>
                </a:cubicBezTo>
                <a:cubicBezTo>
                  <a:pt x="153" y="203"/>
                  <a:pt x="153" y="203"/>
                  <a:pt x="153" y="203"/>
                </a:cubicBezTo>
                <a:cubicBezTo>
                  <a:pt x="149" y="195"/>
                  <a:pt x="149" y="195"/>
                  <a:pt x="149" y="195"/>
                </a:cubicBezTo>
                <a:cubicBezTo>
                  <a:pt x="145" y="191"/>
                  <a:pt x="145" y="191"/>
                  <a:pt x="145" y="191"/>
                </a:cubicBezTo>
                <a:cubicBezTo>
                  <a:pt x="142" y="184"/>
                  <a:pt x="142" y="184"/>
                  <a:pt x="142" y="184"/>
                </a:cubicBezTo>
                <a:cubicBezTo>
                  <a:pt x="144" y="179"/>
                  <a:pt x="144" y="179"/>
                  <a:pt x="144" y="179"/>
                </a:cubicBezTo>
                <a:cubicBezTo>
                  <a:pt x="146" y="177"/>
                  <a:pt x="146" y="177"/>
                  <a:pt x="146" y="177"/>
                </a:cubicBezTo>
                <a:cubicBezTo>
                  <a:pt x="146" y="173"/>
                  <a:pt x="146" y="173"/>
                  <a:pt x="146" y="173"/>
                </a:cubicBezTo>
                <a:cubicBezTo>
                  <a:pt x="144" y="165"/>
                  <a:pt x="144" y="165"/>
                  <a:pt x="144" y="165"/>
                </a:cubicBezTo>
                <a:cubicBezTo>
                  <a:pt x="141" y="162"/>
                  <a:pt x="141" y="162"/>
                  <a:pt x="141" y="162"/>
                </a:cubicBezTo>
                <a:cubicBezTo>
                  <a:pt x="144" y="160"/>
                  <a:pt x="144" y="160"/>
                  <a:pt x="144" y="160"/>
                </a:cubicBezTo>
                <a:cubicBezTo>
                  <a:pt x="145" y="155"/>
                  <a:pt x="145" y="155"/>
                  <a:pt x="145" y="155"/>
                </a:cubicBezTo>
                <a:cubicBezTo>
                  <a:pt x="146" y="150"/>
                  <a:pt x="146" y="150"/>
                  <a:pt x="146" y="150"/>
                </a:cubicBezTo>
                <a:cubicBezTo>
                  <a:pt x="148" y="147"/>
                  <a:pt x="148" y="147"/>
                  <a:pt x="148" y="147"/>
                </a:cubicBezTo>
                <a:cubicBezTo>
                  <a:pt x="148" y="139"/>
                  <a:pt x="148" y="139"/>
                  <a:pt x="148" y="139"/>
                </a:cubicBezTo>
                <a:cubicBezTo>
                  <a:pt x="147" y="135"/>
                  <a:pt x="147" y="135"/>
                  <a:pt x="147" y="135"/>
                </a:cubicBezTo>
                <a:cubicBezTo>
                  <a:pt x="148" y="130"/>
                  <a:pt x="148" y="130"/>
                  <a:pt x="148" y="130"/>
                </a:cubicBezTo>
                <a:cubicBezTo>
                  <a:pt x="151" y="126"/>
                  <a:pt x="151" y="126"/>
                  <a:pt x="151" y="126"/>
                </a:cubicBezTo>
                <a:cubicBezTo>
                  <a:pt x="153" y="122"/>
                  <a:pt x="153" y="122"/>
                  <a:pt x="153" y="122"/>
                </a:cubicBezTo>
                <a:cubicBezTo>
                  <a:pt x="153" y="117"/>
                  <a:pt x="153" y="117"/>
                  <a:pt x="153" y="117"/>
                </a:cubicBezTo>
                <a:cubicBezTo>
                  <a:pt x="157" y="116"/>
                  <a:pt x="157" y="116"/>
                  <a:pt x="157" y="116"/>
                </a:cubicBezTo>
                <a:cubicBezTo>
                  <a:pt x="163" y="116"/>
                  <a:pt x="163" y="116"/>
                  <a:pt x="163" y="116"/>
                </a:cubicBezTo>
                <a:cubicBezTo>
                  <a:pt x="165" y="108"/>
                  <a:pt x="165" y="108"/>
                  <a:pt x="165" y="108"/>
                </a:cubicBezTo>
                <a:cubicBezTo>
                  <a:pt x="166" y="106"/>
                  <a:pt x="166" y="106"/>
                  <a:pt x="166" y="106"/>
                </a:cubicBezTo>
                <a:cubicBezTo>
                  <a:pt x="168" y="105"/>
                  <a:pt x="168" y="105"/>
                  <a:pt x="168" y="105"/>
                </a:cubicBezTo>
                <a:cubicBezTo>
                  <a:pt x="171" y="114"/>
                  <a:pt x="171" y="114"/>
                  <a:pt x="171" y="114"/>
                </a:cubicBezTo>
                <a:cubicBezTo>
                  <a:pt x="167" y="119"/>
                  <a:pt x="167" y="119"/>
                  <a:pt x="167" y="119"/>
                </a:cubicBezTo>
                <a:cubicBezTo>
                  <a:pt x="167" y="121"/>
                  <a:pt x="167" y="121"/>
                  <a:pt x="167" y="121"/>
                </a:cubicBezTo>
                <a:cubicBezTo>
                  <a:pt x="167" y="121"/>
                  <a:pt x="168" y="122"/>
                  <a:pt x="169" y="122"/>
                </a:cubicBezTo>
                <a:cubicBezTo>
                  <a:pt x="170" y="122"/>
                  <a:pt x="170" y="122"/>
                  <a:pt x="170" y="122"/>
                </a:cubicBezTo>
                <a:cubicBezTo>
                  <a:pt x="170" y="122"/>
                  <a:pt x="172" y="121"/>
                  <a:pt x="172" y="121"/>
                </a:cubicBezTo>
                <a:cubicBezTo>
                  <a:pt x="172" y="120"/>
                  <a:pt x="173" y="117"/>
                  <a:pt x="173" y="117"/>
                </a:cubicBezTo>
                <a:cubicBezTo>
                  <a:pt x="174" y="116"/>
                  <a:pt x="174" y="116"/>
                  <a:pt x="174" y="116"/>
                </a:cubicBezTo>
                <a:cubicBezTo>
                  <a:pt x="175" y="111"/>
                  <a:pt x="175" y="111"/>
                  <a:pt x="175" y="111"/>
                </a:cubicBezTo>
                <a:cubicBezTo>
                  <a:pt x="175" y="108"/>
                  <a:pt x="175" y="108"/>
                  <a:pt x="175" y="108"/>
                </a:cubicBezTo>
                <a:cubicBezTo>
                  <a:pt x="175" y="104"/>
                  <a:pt x="175" y="104"/>
                  <a:pt x="175" y="104"/>
                </a:cubicBezTo>
                <a:cubicBezTo>
                  <a:pt x="175" y="100"/>
                  <a:pt x="175" y="100"/>
                  <a:pt x="175" y="100"/>
                </a:cubicBezTo>
                <a:cubicBezTo>
                  <a:pt x="178" y="96"/>
                  <a:pt x="178" y="96"/>
                  <a:pt x="178" y="96"/>
                </a:cubicBezTo>
                <a:cubicBezTo>
                  <a:pt x="180" y="94"/>
                  <a:pt x="180" y="94"/>
                  <a:pt x="180" y="94"/>
                </a:cubicBezTo>
                <a:cubicBezTo>
                  <a:pt x="185" y="93"/>
                  <a:pt x="185" y="93"/>
                  <a:pt x="185" y="93"/>
                </a:cubicBezTo>
                <a:cubicBezTo>
                  <a:pt x="187" y="91"/>
                  <a:pt x="187" y="91"/>
                  <a:pt x="187" y="91"/>
                </a:cubicBezTo>
                <a:cubicBezTo>
                  <a:pt x="183" y="87"/>
                  <a:pt x="183" y="87"/>
                  <a:pt x="183" y="87"/>
                </a:cubicBezTo>
                <a:cubicBezTo>
                  <a:pt x="182" y="84"/>
                  <a:pt x="182" y="84"/>
                  <a:pt x="182" y="84"/>
                </a:cubicBezTo>
                <a:cubicBezTo>
                  <a:pt x="184" y="81"/>
                  <a:pt x="184" y="81"/>
                  <a:pt x="184" y="81"/>
                </a:cubicBezTo>
                <a:cubicBezTo>
                  <a:pt x="186" y="78"/>
                  <a:pt x="186" y="78"/>
                  <a:pt x="186" y="78"/>
                </a:cubicBezTo>
                <a:cubicBezTo>
                  <a:pt x="187" y="77"/>
                  <a:pt x="187" y="77"/>
                  <a:pt x="187" y="77"/>
                </a:cubicBezTo>
                <a:cubicBezTo>
                  <a:pt x="187" y="75"/>
                  <a:pt x="187" y="75"/>
                  <a:pt x="187" y="75"/>
                </a:cubicBezTo>
                <a:cubicBezTo>
                  <a:pt x="188" y="74"/>
                  <a:pt x="188" y="74"/>
                  <a:pt x="188" y="74"/>
                </a:cubicBezTo>
                <a:cubicBezTo>
                  <a:pt x="188" y="74"/>
                  <a:pt x="188" y="74"/>
                  <a:pt x="189" y="74"/>
                </a:cubicBezTo>
                <a:cubicBezTo>
                  <a:pt x="189" y="74"/>
                  <a:pt x="193" y="73"/>
                  <a:pt x="193" y="73"/>
                </a:cubicBezTo>
                <a:cubicBezTo>
                  <a:pt x="195" y="73"/>
                  <a:pt x="195" y="73"/>
                  <a:pt x="195" y="73"/>
                </a:cubicBezTo>
                <a:cubicBezTo>
                  <a:pt x="193" y="70"/>
                  <a:pt x="193" y="70"/>
                  <a:pt x="193" y="70"/>
                </a:cubicBezTo>
                <a:cubicBezTo>
                  <a:pt x="189" y="67"/>
                  <a:pt x="189" y="67"/>
                  <a:pt x="189" y="67"/>
                </a:cubicBezTo>
                <a:cubicBezTo>
                  <a:pt x="187" y="65"/>
                  <a:pt x="187" y="65"/>
                  <a:pt x="187" y="65"/>
                </a:cubicBezTo>
                <a:cubicBezTo>
                  <a:pt x="184" y="63"/>
                  <a:pt x="184" y="63"/>
                  <a:pt x="184" y="63"/>
                </a:cubicBezTo>
                <a:cubicBezTo>
                  <a:pt x="179" y="61"/>
                  <a:pt x="179" y="61"/>
                  <a:pt x="179" y="61"/>
                </a:cubicBezTo>
                <a:cubicBezTo>
                  <a:pt x="170" y="60"/>
                  <a:pt x="170" y="60"/>
                  <a:pt x="170" y="60"/>
                </a:cubicBezTo>
                <a:cubicBezTo>
                  <a:pt x="163" y="64"/>
                  <a:pt x="163" y="64"/>
                  <a:pt x="163" y="64"/>
                </a:cubicBezTo>
                <a:cubicBezTo>
                  <a:pt x="159" y="68"/>
                  <a:pt x="159" y="68"/>
                  <a:pt x="159" y="68"/>
                </a:cubicBezTo>
                <a:cubicBezTo>
                  <a:pt x="152" y="69"/>
                  <a:pt x="152" y="69"/>
                  <a:pt x="152" y="69"/>
                </a:cubicBezTo>
                <a:cubicBezTo>
                  <a:pt x="144" y="69"/>
                  <a:pt x="144" y="69"/>
                  <a:pt x="144" y="69"/>
                </a:cubicBezTo>
                <a:cubicBezTo>
                  <a:pt x="140" y="72"/>
                  <a:pt x="140" y="72"/>
                  <a:pt x="140" y="72"/>
                </a:cubicBezTo>
                <a:cubicBezTo>
                  <a:pt x="135" y="81"/>
                  <a:pt x="135" y="81"/>
                  <a:pt x="135" y="81"/>
                </a:cubicBezTo>
                <a:cubicBezTo>
                  <a:pt x="129" y="85"/>
                  <a:pt x="129" y="85"/>
                  <a:pt x="129" y="85"/>
                </a:cubicBezTo>
                <a:cubicBezTo>
                  <a:pt x="128" y="84"/>
                  <a:pt x="128" y="84"/>
                  <a:pt x="128" y="84"/>
                </a:cubicBezTo>
                <a:cubicBezTo>
                  <a:pt x="130" y="80"/>
                  <a:pt x="130" y="80"/>
                  <a:pt x="130" y="80"/>
                </a:cubicBezTo>
                <a:cubicBezTo>
                  <a:pt x="133" y="77"/>
                  <a:pt x="133" y="77"/>
                  <a:pt x="133" y="77"/>
                </a:cubicBezTo>
                <a:cubicBezTo>
                  <a:pt x="131" y="74"/>
                  <a:pt x="131" y="74"/>
                  <a:pt x="131" y="74"/>
                </a:cubicBezTo>
                <a:cubicBezTo>
                  <a:pt x="127" y="76"/>
                  <a:pt x="127" y="76"/>
                  <a:pt x="127" y="76"/>
                </a:cubicBezTo>
                <a:cubicBezTo>
                  <a:pt x="125" y="77"/>
                  <a:pt x="125" y="77"/>
                  <a:pt x="125" y="77"/>
                </a:cubicBezTo>
                <a:cubicBezTo>
                  <a:pt x="123" y="81"/>
                  <a:pt x="123" y="81"/>
                  <a:pt x="123" y="81"/>
                </a:cubicBezTo>
                <a:cubicBezTo>
                  <a:pt x="121" y="82"/>
                  <a:pt x="121" y="82"/>
                  <a:pt x="121" y="82"/>
                </a:cubicBezTo>
                <a:cubicBezTo>
                  <a:pt x="120" y="82"/>
                  <a:pt x="120" y="82"/>
                  <a:pt x="120" y="82"/>
                </a:cubicBezTo>
                <a:cubicBezTo>
                  <a:pt x="118" y="75"/>
                  <a:pt x="118" y="75"/>
                  <a:pt x="118" y="75"/>
                </a:cubicBezTo>
                <a:cubicBezTo>
                  <a:pt x="117" y="75"/>
                  <a:pt x="117" y="75"/>
                  <a:pt x="117" y="75"/>
                </a:cubicBezTo>
                <a:cubicBezTo>
                  <a:pt x="115" y="81"/>
                  <a:pt x="115" y="81"/>
                  <a:pt x="115" y="81"/>
                </a:cubicBezTo>
                <a:cubicBezTo>
                  <a:pt x="114" y="85"/>
                  <a:pt x="114" y="85"/>
                  <a:pt x="114" y="85"/>
                </a:cubicBezTo>
                <a:cubicBezTo>
                  <a:pt x="110" y="90"/>
                  <a:pt x="110" y="90"/>
                  <a:pt x="110" y="90"/>
                </a:cubicBezTo>
                <a:cubicBezTo>
                  <a:pt x="107" y="101"/>
                  <a:pt x="107" y="101"/>
                  <a:pt x="107" y="101"/>
                </a:cubicBezTo>
                <a:cubicBezTo>
                  <a:pt x="105" y="107"/>
                  <a:pt x="105" y="107"/>
                  <a:pt x="105" y="107"/>
                </a:cubicBezTo>
                <a:cubicBezTo>
                  <a:pt x="99" y="112"/>
                  <a:pt x="99" y="112"/>
                  <a:pt x="99" y="112"/>
                </a:cubicBezTo>
                <a:cubicBezTo>
                  <a:pt x="97" y="108"/>
                  <a:pt x="97" y="108"/>
                  <a:pt x="97" y="108"/>
                </a:cubicBezTo>
                <a:cubicBezTo>
                  <a:pt x="96" y="101"/>
                  <a:pt x="96" y="101"/>
                  <a:pt x="96" y="101"/>
                </a:cubicBezTo>
                <a:cubicBezTo>
                  <a:pt x="95" y="100"/>
                  <a:pt x="95" y="100"/>
                  <a:pt x="95" y="100"/>
                </a:cubicBezTo>
                <a:cubicBezTo>
                  <a:pt x="93" y="97"/>
                  <a:pt x="93" y="97"/>
                  <a:pt x="93" y="97"/>
                </a:cubicBezTo>
                <a:cubicBezTo>
                  <a:pt x="94" y="94"/>
                  <a:pt x="94" y="94"/>
                  <a:pt x="94" y="94"/>
                </a:cubicBezTo>
                <a:cubicBezTo>
                  <a:pt x="93" y="88"/>
                  <a:pt x="93" y="88"/>
                  <a:pt x="93" y="88"/>
                </a:cubicBezTo>
                <a:cubicBezTo>
                  <a:pt x="90" y="85"/>
                  <a:pt x="90" y="85"/>
                  <a:pt x="90" y="85"/>
                </a:cubicBezTo>
                <a:cubicBezTo>
                  <a:pt x="84" y="81"/>
                  <a:pt x="84" y="81"/>
                  <a:pt x="84" y="81"/>
                </a:cubicBezTo>
                <a:cubicBezTo>
                  <a:pt x="82" y="77"/>
                  <a:pt x="82" y="77"/>
                  <a:pt x="82" y="77"/>
                </a:cubicBezTo>
                <a:cubicBezTo>
                  <a:pt x="75" y="76"/>
                  <a:pt x="75" y="76"/>
                  <a:pt x="75" y="76"/>
                </a:cubicBezTo>
                <a:cubicBezTo>
                  <a:pt x="66" y="76"/>
                  <a:pt x="66" y="76"/>
                  <a:pt x="66" y="76"/>
                </a:cubicBezTo>
                <a:cubicBezTo>
                  <a:pt x="64" y="74"/>
                  <a:pt x="64" y="74"/>
                  <a:pt x="64" y="74"/>
                </a:cubicBezTo>
                <a:cubicBezTo>
                  <a:pt x="58" y="74"/>
                  <a:pt x="58" y="74"/>
                  <a:pt x="58" y="74"/>
                </a:cubicBezTo>
                <a:cubicBezTo>
                  <a:pt x="50" y="73"/>
                  <a:pt x="50" y="73"/>
                  <a:pt x="50" y="73"/>
                </a:cubicBezTo>
                <a:cubicBezTo>
                  <a:pt x="49" y="71"/>
                  <a:pt x="49" y="71"/>
                  <a:pt x="49" y="71"/>
                </a:cubicBezTo>
                <a:cubicBezTo>
                  <a:pt x="43" y="68"/>
                  <a:pt x="43" y="68"/>
                  <a:pt x="43" y="68"/>
                </a:cubicBezTo>
                <a:cubicBezTo>
                  <a:pt x="36" y="67"/>
                  <a:pt x="36" y="67"/>
                  <a:pt x="36" y="67"/>
                </a:cubicBezTo>
                <a:cubicBezTo>
                  <a:pt x="29" y="65"/>
                  <a:pt x="29" y="65"/>
                  <a:pt x="29" y="65"/>
                </a:cubicBezTo>
                <a:cubicBezTo>
                  <a:pt x="21" y="62"/>
                  <a:pt x="21" y="62"/>
                  <a:pt x="21" y="62"/>
                </a:cubicBezTo>
                <a:cubicBezTo>
                  <a:pt x="16" y="59"/>
                  <a:pt x="16" y="59"/>
                  <a:pt x="16" y="59"/>
                </a:cubicBezTo>
                <a:cubicBezTo>
                  <a:pt x="12" y="59"/>
                  <a:pt x="12" y="59"/>
                  <a:pt x="12" y="59"/>
                </a:cubicBezTo>
                <a:cubicBezTo>
                  <a:pt x="11" y="59"/>
                  <a:pt x="11" y="59"/>
                  <a:pt x="11" y="59"/>
                </a:cubicBezTo>
                <a:cubicBezTo>
                  <a:pt x="9" y="57"/>
                  <a:pt x="9" y="57"/>
                  <a:pt x="9" y="57"/>
                </a:cubicBezTo>
                <a:cubicBezTo>
                  <a:pt x="7" y="54"/>
                  <a:pt x="7" y="54"/>
                  <a:pt x="7" y="54"/>
                </a:cubicBezTo>
                <a:cubicBezTo>
                  <a:pt x="0" y="52"/>
                  <a:pt x="0" y="52"/>
                  <a:pt x="0" y="52"/>
                </a:cubicBezTo>
                <a:lnTo>
                  <a:pt x="0" y="51"/>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0" name="Freeform 51"/>
          <p:cNvSpPr>
            <a:spLocks/>
          </p:cNvSpPr>
          <p:nvPr/>
        </p:nvSpPr>
        <p:spPr bwMode="auto">
          <a:xfrm>
            <a:off x="18253424" y="4936836"/>
            <a:ext cx="952068" cy="1013939"/>
          </a:xfrm>
          <a:custGeom>
            <a:avLst/>
            <a:gdLst>
              <a:gd name="T0" fmla="*/ 175 w 201"/>
              <a:gd name="T1" fmla="*/ 65 h 213"/>
              <a:gd name="T2" fmla="*/ 172 w 201"/>
              <a:gd name="T3" fmla="*/ 53 h 213"/>
              <a:gd name="T4" fmla="*/ 157 w 201"/>
              <a:gd name="T5" fmla="*/ 44 h 213"/>
              <a:gd name="T6" fmla="*/ 140 w 201"/>
              <a:gd name="T7" fmla="*/ 42 h 213"/>
              <a:gd name="T8" fmla="*/ 125 w 201"/>
              <a:gd name="T9" fmla="*/ 36 h 213"/>
              <a:gd name="T10" fmla="*/ 103 w 201"/>
              <a:gd name="T11" fmla="*/ 30 h 213"/>
              <a:gd name="T12" fmla="*/ 93 w 201"/>
              <a:gd name="T13" fmla="*/ 27 h 213"/>
              <a:gd name="T14" fmla="*/ 82 w 201"/>
              <a:gd name="T15" fmla="*/ 20 h 213"/>
              <a:gd name="T16" fmla="*/ 78 w 201"/>
              <a:gd name="T17" fmla="*/ 18 h 213"/>
              <a:gd name="T18" fmla="*/ 70 w 201"/>
              <a:gd name="T19" fmla="*/ 17 h 213"/>
              <a:gd name="T20" fmla="*/ 67 w 201"/>
              <a:gd name="T21" fmla="*/ 15 h 213"/>
              <a:gd name="T22" fmla="*/ 70 w 201"/>
              <a:gd name="T23" fmla="*/ 2 h 213"/>
              <a:gd name="T24" fmla="*/ 61 w 201"/>
              <a:gd name="T25" fmla="*/ 3 h 213"/>
              <a:gd name="T26" fmla="*/ 47 w 201"/>
              <a:gd name="T27" fmla="*/ 9 h 213"/>
              <a:gd name="T28" fmla="*/ 33 w 201"/>
              <a:gd name="T29" fmla="*/ 16 h 213"/>
              <a:gd name="T30" fmla="*/ 21 w 201"/>
              <a:gd name="T31" fmla="*/ 15 h 213"/>
              <a:gd name="T32" fmla="*/ 5 w 201"/>
              <a:gd name="T33" fmla="*/ 55 h 213"/>
              <a:gd name="T34" fmla="*/ 7 w 201"/>
              <a:gd name="T35" fmla="*/ 72 h 213"/>
              <a:gd name="T36" fmla="*/ 10 w 201"/>
              <a:gd name="T37" fmla="*/ 112 h 213"/>
              <a:gd name="T38" fmla="*/ 42 w 201"/>
              <a:gd name="T39" fmla="*/ 135 h 213"/>
              <a:gd name="T40" fmla="*/ 60 w 201"/>
              <a:gd name="T41" fmla="*/ 152 h 213"/>
              <a:gd name="T42" fmla="*/ 63 w 201"/>
              <a:gd name="T43" fmla="*/ 173 h 213"/>
              <a:gd name="T44" fmla="*/ 65 w 201"/>
              <a:gd name="T45" fmla="*/ 187 h 213"/>
              <a:gd name="T46" fmla="*/ 67 w 201"/>
              <a:gd name="T47" fmla="*/ 203 h 213"/>
              <a:gd name="T48" fmla="*/ 82 w 201"/>
              <a:gd name="T49" fmla="*/ 209 h 213"/>
              <a:gd name="T50" fmla="*/ 184 w 201"/>
              <a:gd name="T51" fmla="*/ 195 h 213"/>
              <a:gd name="T52" fmla="*/ 178 w 201"/>
              <a:gd name="T53" fmla="*/ 172 h 213"/>
              <a:gd name="T54" fmla="*/ 182 w 201"/>
              <a:gd name="T55" fmla="*/ 155 h 213"/>
              <a:gd name="T56" fmla="*/ 182 w 201"/>
              <a:gd name="T57" fmla="*/ 140 h 213"/>
              <a:gd name="T58" fmla="*/ 184 w 201"/>
              <a:gd name="T59" fmla="*/ 131 h 213"/>
              <a:gd name="T60" fmla="*/ 186 w 201"/>
              <a:gd name="T61" fmla="*/ 121 h 213"/>
              <a:gd name="T62" fmla="*/ 188 w 201"/>
              <a:gd name="T63" fmla="*/ 105 h 213"/>
              <a:gd name="T64" fmla="*/ 197 w 201"/>
              <a:gd name="T65" fmla="*/ 85 h 213"/>
              <a:gd name="T66" fmla="*/ 201 w 201"/>
              <a:gd name="T67" fmla="*/ 79 h 213"/>
              <a:gd name="T68" fmla="*/ 201 w 201"/>
              <a:gd name="T69" fmla="*/ 73 h 213"/>
              <a:gd name="T70" fmla="*/ 194 w 201"/>
              <a:gd name="T71" fmla="*/ 79 h 213"/>
              <a:gd name="T72" fmla="*/ 187 w 201"/>
              <a:gd name="T73" fmla="*/ 92 h 213"/>
              <a:gd name="T74" fmla="*/ 177 w 201"/>
              <a:gd name="T75" fmla="*/ 101 h 213"/>
              <a:gd name="T76" fmla="*/ 168 w 201"/>
              <a:gd name="T77" fmla="*/ 107 h 213"/>
              <a:gd name="T78" fmla="*/ 174 w 201"/>
              <a:gd name="T79" fmla="*/ 93 h 213"/>
              <a:gd name="T80" fmla="*/ 179 w 201"/>
              <a:gd name="T81" fmla="*/ 87 h 213"/>
              <a:gd name="T82" fmla="*/ 180 w 201"/>
              <a:gd name="T83" fmla="*/ 78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1" h="213">
                <a:moveTo>
                  <a:pt x="178" y="69"/>
                </a:moveTo>
                <a:cubicBezTo>
                  <a:pt x="177" y="68"/>
                  <a:pt x="177" y="68"/>
                  <a:pt x="177" y="68"/>
                </a:cubicBezTo>
                <a:cubicBezTo>
                  <a:pt x="175" y="65"/>
                  <a:pt x="175" y="65"/>
                  <a:pt x="175" y="65"/>
                </a:cubicBezTo>
                <a:cubicBezTo>
                  <a:pt x="176" y="62"/>
                  <a:pt x="176" y="62"/>
                  <a:pt x="176" y="62"/>
                </a:cubicBezTo>
                <a:cubicBezTo>
                  <a:pt x="175" y="56"/>
                  <a:pt x="175" y="56"/>
                  <a:pt x="175" y="56"/>
                </a:cubicBezTo>
                <a:cubicBezTo>
                  <a:pt x="172" y="53"/>
                  <a:pt x="172" y="53"/>
                  <a:pt x="172" y="53"/>
                </a:cubicBezTo>
                <a:cubicBezTo>
                  <a:pt x="166" y="49"/>
                  <a:pt x="166" y="49"/>
                  <a:pt x="166" y="49"/>
                </a:cubicBezTo>
                <a:cubicBezTo>
                  <a:pt x="164" y="45"/>
                  <a:pt x="164" y="45"/>
                  <a:pt x="164" y="45"/>
                </a:cubicBezTo>
                <a:cubicBezTo>
                  <a:pt x="157" y="44"/>
                  <a:pt x="157" y="44"/>
                  <a:pt x="157" y="44"/>
                </a:cubicBezTo>
                <a:cubicBezTo>
                  <a:pt x="148" y="44"/>
                  <a:pt x="148" y="44"/>
                  <a:pt x="148" y="44"/>
                </a:cubicBezTo>
                <a:cubicBezTo>
                  <a:pt x="146" y="42"/>
                  <a:pt x="146" y="42"/>
                  <a:pt x="146" y="42"/>
                </a:cubicBezTo>
                <a:cubicBezTo>
                  <a:pt x="140" y="42"/>
                  <a:pt x="140" y="42"/>
                  <a:pt x="140" y="42"/>
                </a:cubicBezTo>
                <a:cubicBezTo>
                  <a:pt x="132" y="41"/>
                  <a:pt x="132" y="41"/>
                  <a:pt x="132" y="41"/>
                </a:cubicBezTo>
                <a:cubicBezTo>
                  <a:pt x="131" y="39"/>
                  <a:pt x="131" y="39"/>
                  <a:pt x="131" y="39"/>
                </a:cubicBezTo>
                <a:cubicBezTo>
                  <a:pt x="125" y="36"/>
                  <a:pt x="125" y="36"/>
                  <a:pt x="125" y="36"/>
                </a:cubicBezTo>
                <a:cubicBezTo>
                  <a:pt x="118" y="35"/>
                  <a:pt x="118" y="35"/>
                  <a:pt x="118" y="35"/>
                </a:cubicBezTo>
                <a:cubicBezTo>
                  <a:pt x="111" y="33"/>
                  <a:pt x="111" y="33"/>
                  <a:pt x="111" y="33"/>
                </a:cubicBezTo>
                <a:cubicBezTo>
                  <a:pt x="103" y="30"/>
                  <a:pt x="103" y="30"/>
                  <a:pt x="103" y="30"/>
                </a:cubicBezTo>
                <a:cubicBezTo>
                  <a:pt x="98" y="27"/>
                  <a:pt x="98" y="27"/>
                  <a:pt x="98" y="27"/>
                </a:cubicBezTo>
                <a:cubicBezTo>
                  <a:pt x="94" y="27"/>
                  <a:pt x="94" y="27"/>
                  <a:pt x="94" y="27"/>
                </a:cubicBezTo>
                <a:cubicBezTo>
                  <a:pt x="93" y="27"/>
                  <a:pt x="93" y="27"/>
                  <a:pt x="93" y="27"/>
                </a:cubicBezTo>
                <a:cubicBezTo>
                  <a:pt x="91" y="25"/>
                  <a:pt x="91" y="25"/>
                  <a:pt x="91" y="25"/>
                </a:cubicBezTo>
                <a:cubicBezTo>
                  <a:pt x="89" y="22"/>
                  <a:pt x="89" y="22"/>
                  <a:pt x="89" y="22"/>
                </a:cubicBezTo>
                <a:cubicBezTo>
                  <a:pt x="82" y="20"/>
                  <a:pt x="82" y="20"/>
                  <a:pt x="82" y="20"/>
                </a:cubicBezTo>
                <a:cubicBezTo>
                  <a:pt x="82" y="20"/>
                  <a:pt x="82" y="20"/>
                  <a:pt x="82" y="20"/>
                </a:cubicBezTo>
                <a:cubicBezTo>
                  <a:pt x="81" y="20"/>
                  <a:pt x="81" y="20"/>
                  <a:pt x="81" y="20"/>
                </a:cubicBezTo>
                <a:cubicBezTo>
                  <a:pt x="78" y="18"/>
                  <a:pt x="78" y="18"/>
                  <a:pt x="78" y="18"/>
                </a:cubicBezTo>
                <a:cubicBezTo>
                  <a:pt x="75" y="16"/>
                  <a:pt x="75" y="16"/>
                  <a:pt x="75" y="16"/>
                </a:cubicBezTo>
                <a:cubicBezTo>
                  <a:pt x="72" y="15"/>
                  <a:pt x="72" y="15"/>
                  <a:pt x="72" y="15"/>
                </a:cubicBezTo>
                <a:cubicBezTo>
                  <a:pt x="70" y="17"/>
                  <a:pt x="70" y="17"/>
                  <a:pt x="70" y="17"/>
                </a:cubicBezTo>
                <a:cubicBezTo>
                  <a:pt x="67" y="18"/>
                  <a:pt x="67" y="18"/>
                  <a:pt x="67" y="18"/>
                </a:cubicBezTo>
                <a:cubicBezTo>
                  <a:pt x="66" y="17"/>
                  <a:pt x="66" y="17"/>
                  <a:pt x="66" y="17"/>
                </a:cubicBezTo>
                <a:cubicBezTo>
                  <a:pt x="67" y="15"/>
                  <a:pt x="67" y="15"/>
                  <a:pt x="67" y="15"/>
                </a:cubicBezTo>
                <a:cubicBezTo>
                  <a:pt x="68" y="9"/>
                  <a:pt x="68" y="9"/>
                  <a:pt x="68" y="9"/>
                </a:cubicBezTo>
                <a:cubicBezTo>
                  <a:pt x="69" y="7"/>
                  <a:pt x="69" y="7"/>
                  <a:pt x="69" y="7"/>
                </a:cubicBezTo>
                <a:cubicBezTo>
                  <a:pt x="70" y="2"/>
                  <a:pt x="70" y="2"/>
                  <a:pt x="70" y="2"/>
                </a:cubicBezTo>
                <a:cubicBezTo>
                  <a:pt x="67" y="0"/>
                  <a:pt x="67" y="0"/>
                  <a:pt x="67" y="0"/>
                </a:cubicBezTo>
                <a:cubicBezTo>
                  <a:pt x="65" y="1"/>
                  <a:pt x="65" y="1"/>
                  <a:pt x="65" y="1"/>
                </a:cubicBezTo>
                <a:cubicBezTo>
                  <a:pt x="61" y="3"/>
                  <a:pt x="61" y="3"/>
                  <a:pt x="61" y="3"/>
                </a:cubicBezTo>
                <a:cubicBezTo>
                  <a:pt x="57" y="4"/>
                  <a:pt x="57" y="4"/>
                  <a:pt x="57" y="4"/>
                </a:cubicBezTo>
                <a:cubicBezTo>
                  <a:pt x="52" y="6"/>
                  <a:pt x="52" y="6"/>
                  <a:pt x="52" y="6"/>
                </a:cubicBezTo>
                <a:cubicBezTo>
                  <a:pt x="47" y="9"/>
                  <a:pt x="47" y="9"/>
                  <a:pt x="47" y="9"/>
                </a:cubicBezTo>
                <a:cubicBezTo>
                  <a:pt x="39" y="13"/>
                  <a:pt x="39" y="13"/>
                  <a:pt x="39" y="13"/>
                </a:cubicBezTo>
                <a:cubicBezTo>
                  <a:pt x="37" y="16"/>
                  <a:pt x="37" y="16"/>
                  <a:pt x="37" y="16"/>
                </a:cubicBezTo>
                <a:cubicBezTo>
                  <a:pt x="33" y="16"/>
                  <a:pt x="33" y="16"/>
                  <a:pt x="33" y="16"/>
                </a:cubicBezTo>
                <a:cubicBezTo>
                  <a:pt x="28" y="14"/>
                  <a:pt x="28" y="14"/>
                  <a:pt x="28" y="14"/>
                </a:cubicBezTo>
                <a:cubicBezTo>
                  <a:pt x="25" y="11"/>
                  <a:pt x="25" y="11"/>
                  <a:pt x="25" y="11"/>
                </a:cubicBezTo>
                <a:cubicBezTo>
                  <a:pt x="21" y="15"/>
                  <a:pt x="21" y="15"/>
                  <a:pt x="21" y="15"/>
                </a:cubicBezTo>
                <a:cubicBezTo>
                  <a:pt x="20" y="43"/>
                  <a:pt x="20" y="43"/>
                  <a:pt x="20" y="43"/>
                </a:cubicBezTo>
                <a:cubicBezTo>
                  <a:pt x="7" y="51"/>
                  <a:pt x="7" y="51"/>
                  <a:pt x="7" y="51"/>
                </a:cubicBezTo>
                <a:cubicBezTo>
                  <a:pt x="5" y="55"/>
                  <a:pt x="5" y="55"/>
                  <a:pt x="5" y="55"/>
                </a:cubicBezTo>
                <a:cubicBezTo>
                  <a:pt x="0" y="66"/>
                  <a:pt x="0" y="66"/>
                  <a:pt x="0" y="66"/>
                </a:cubicBezTo>
                <a:cubicBezTo>
                  <a:pt x="5" y="72"/>
                  <a:pt x="5" y="72"/>
                  <a:pt x="5" y="72"/>
                </a:cubicBezTo>
                <a:cubicBezTo>
                  <a:pt x="7" y="72"/>
                  <a:pt x="7" y="72"/>
                  <a:pt x="7" y="72"/>
                </a:cubicBezTo>
                <a:cubicBezTo>
                  <a:pt x="5" y="89"/>
                  <a:pt x="5" y="89"/>
                  <a:pt x="5" y="89"/>
                </a:cubicBezTo>
                <a:cubicBezTo>
                  <a:pt x="4" y="107"/>
                  <a:pt x="4" y="107"/>
                  <a:pt x="4" y="107"/>
                </a:cubicBezTo>
                <a:cubicBezTo>
                  <a:pt x="10" y="112"/>
                  <a:pt x="10" y="112"/>
                  <a:pt x="10" y="112"/>
                </a:cubicBezTo>
                <a:cubicBezTo>
                  <a:pt x="19" y="117"/>
                  <a:pt x="19" y="117"/>
                  <a:pt x="19" y="117"/>
                </a:cubicBezTo>
                <a:cubicBezTo>
                  <a:pt x="33" y="125"/>
                  <a:pt x="33" y="125"/>
                  <a:pt x="33" y="125"/>
                </a:cubicBezTo>
                <a:cubicBezTo>
                  <a:pt x="42" y="135"/>
                  <a:pt x="42" y="135"/>
                  <a:pt x="42" y="135"/>
                </a:cubicBezTo>
                <a:cubicBezTo>
                  <a:pt x="45" y="139"/>
                  <a:pt x="45" y="139"/>
                  <a:pt x="45" y="139"/>
                </a:cubicBezTo>
                <a:cubicBezTo>
                  <a:pt x="52" y="144"/>
                  <a:pt x="52" y="144"/>
                  <a:pt x="52" y="144"/>
                </a:cubicBezTo>
                <a:cubicBezTo>
                  <a:pt x="60" y="152"/>
                  <a:pt x="60" y="152"/>
                  <a:pt x="60" y="152"/>
                </a:cubicBezTo>
                <a:cubicBezTo>
                  <a:pt x="61" y="159"/>
                  <a:pt x="61" y="159"/>
                  <a:pt x="61" y="159"/>
                </a:cubicBezTo>
                <a:cubicBezTo>
                  <a:pt x="60" y="166"/>
                  <a:pt x="60" y="166"/>
                  <a:pt x="60" y="166"/>
                </a:cubicBezTo>
                <a:cubicBezTo>
                  <a:pt x="63" y="173"/>
                  <a:pt x="63" y="173"/>
                  <a:pt x="63" y="173"/>
                </a:cubicBezTo>
                <a:cubicBezTo>
                  <a:pt x="65" y="176"/>
                  <a:pt x="65" y="176"/>
                  <a:pt x="65" y="176"/>
                </a:cubicBezTo>
                <a:cubicBezTo>
                  <a:pt x="65" y="183"/>
                  <a:pt x="65" y="183"/>
                  <a:pt x="65" y="183"/>
                </a:cubicBezTo>
                <a:cubicBezTo>
                  <a:pt x="65" y="187"/>
                  <a:pt x="65" y="187"/>
                  <a:pt x="65" y="187"/>
                </a:cubicBezTo>
                <a:cubicBezTo>
                  <a:pt x="65" y="193"/>
                  <a:pt x="65" y="193"/>
                  <a:pt x="65" y="193"/>
                </a:cubicBezTo>
                <a:cubicBezTo>
                  <a:pt x="67" y="198"/>
                  <a:pt x="67" y="198"/>
                  <a:pt x="67" y="198"/>
                </a:cubicBezTo>
                <a:cubicBezTo>
                  <a:pt x="67" y="203"/>
                  <a:pt x="67" y="203"/>
                  <a:pt x="67" y="203"/>
                </a:cubicBezTo>
                <a:cubicBezTo>
                  <a:pt x="72" y="203"/>
                  <a:pt x="72" y="203"/>
                  <a:pt x="72" y="203"/>
                </a:cubicBezTo>
                <a:cubicBezTo>
                  <a:pt x="72" y="203"/>
                  <a:pt x="76" y="207"/>
                  <a:pt x="77" y="207"/>
                </a:cubicBezTo>
                <a:cubicBezTo>
                  <a:pt x="78" y="207"/>
                  <a:pt x="82" y="209"/>
                  <a:pt x="82" y="209"/>
                </a:cubicBezTo>
                <a:cubicBezTo>
                  <a:pt x="85" y="213"/>
                  <a:pt x="85" y="213"/>
                  <a:pt x="85" y="213"/>
                </a:cubicBezTo>
                <a:cubicBezTo>
                  <a:pt x="184" y="207"/>
                  <a:pt x="184" y="207"/>
                  <a:pt x="184" y="207"/>
                </a:cubicBezTo>
                <a:cubicBezTo>
                  <a:pt x="184" y="195"/>
                  <a:pt x="184" y="195"/>
                  <a:pt x="184" y="195"/>
                </a:cubicBezTo>
                <a:cubicBezTo>
                  <a:pt x="184" y="191"/>
                  <a:pt x="184" y="191"/>
                  <a:pt x="184" y="191"/>
                </a:cubicBezTo>
                <a:cubicBezTo>
                  <a:pt x="179" y="179"/>
                  <a:pt x="179" y="179"/>
                  <a:pt x="179" y="179"/>
                </a:cubicBezTo>
                <a:cubicBezTo>
                  <a:pt x="178" y="172"/>
                  <a:pt x="178" y="172"/>
                  <a:pt x="178" y="172"/>
                </a:cubicBezTo>
                <a:cubicBezTo>
                  <a:pt x="179" y="164"/>
                  <a:pt x="179" y="164"/>
                  <a:pt x="179" y="164"/>
                </a:cubicBezTo>
                <a:cubicBezTo>
                  <a:pt x="181" y="158"/>
                  <a:pt x="181" y="158"/>
                  <a:pt x="181" y="158"/>
                </a:cubicBezTo>
                <a:cubicBezTo>
                  <a:pt x="182" y="155"/>
                  <a:pt x="182" y="155"/>
                  <a:pt x="182" y="155"/>
                </a:cubicBezTo>
                <a:cubicBezTo>
                  <a:pt x="184" y="152"/>
                  <a:pt x="184" y="152"/>
                  <a:pt x="184" y="152"/>
                </a:cubicBezTo>
                <a:cubicBezTo>
                  <a:pt x="182" y="147"/>
                  <a:pt x="182" y="147"/>
                  <a:pt x="182" y="147"/>
                </a:cubicBezTo>
                <a:cubicBezTo>
                  <a:pt x="182" y="140"/>
                  <a:pt x="182" y="140"/>
                  <a:pt x="182" y="140"/>
                </a:cubicBezTo>
                <a:cubicBezTo>
                  <a:pt x="182" y="136"/>
                  <a:pt x="182" y="136"/>
                  <a:pt x="182" y="136"/>
                </a:cubicBezTo>
                <a:cubicBezTo>
                  <a:pt x="184" y="133"/>
                  <a:pt x="184" y="133"/>
                  <a:pt x="184" y="133"/>
                </a:cubicBezTo>
                <a:cubicBezTo>
                  <a:pt x="184" y="131"/>
                  <a:pt x="184" y="131"/>
                  <a:pt x="184" y="131"/>
                </a:cubicBezTo>
                <a:cubicBezTo>
                  <a:pt x="188" y="127"/>
                  <a:pt x="188" y="127"/>
                  <a:pt x="188" y="127"/>
                </a:cubicBezTo>
                <a:cubicBezTo>
                  <a:pt x="188" y="125"/>
                  <a:pt x="188" y="125"/>
                  <a:pt x="188" y="125"/>
                </a:cubicBezTo>
                <a:cubicBezTo>
                  <a:pt x="186" y="121"/>
                  <a:pt x="186" y="121"/>
                  <a:pt x="186" y="121"/>
                </a:cubicBezTo>
                <a:cubicBezTo>
                  <a:pt x="186" y="118"/>
                  <a:pt x="186" y="118"/>
                  <a:pt x="186" y="118"/>
                </a:cubicBezTo>
                <a:cubicBezTo>
                  <a:pt x="187" y="110"/>
                  <a:pt x="187" y="110"/>
                  <a:pt x="187" y="110"/>
                </a:cubicBezTo>
                <a:cubicBezTo>
                  <a:pt x="188" y="105"/>
                  <a:pt x="188" y="105"/>
                  <a:pt x="188" y="105"/>
                </a:cubicBezTo>
                <a:cubicBezTo>
                  <a:pt x="191" y="99"/>
                  <a:pt x="191" y="99"/>
                  <a:pt x="191" y="99"/>
                </a:cubicBezTo>
                <a:cubicBezTo>
                  <a:pt x="196" y="89"/>
                  <a:pt x="196" y="89"/>
                  <a:pt x="196" y="89"/>
                </a:cubicBezTo>
                <a:cubicBezTo>
                  <a:pt x="197" y="85"/>
                  <a:pt x="197" y="85"/>
                  <a:pt x="197" y="85"/>
                </a:cubicBezTo>
                <a:cubicBezTo>
                  <a:pt x="197" y="82"/>
                  <a:pt x="197" y="82"/>
                  <a:pt x="197" y="82"/>
                </a:cubicBezTo>
                <a:cubicBezTo>
                  <a:pt x="201" y="81"/>
                  <a:pt x="201" y="81"/>
                  <a:pt x="201" y="81"/>
                </a:cubicBezTo>
                <a:cubicBezTo>
                  <a:pt x="201" y="79"/>
                  <a:pt x="201" y="79"/>
                  <a:pt x="201" y="79"/>
                </a:cubicBezTo>
                <a:cubicBezTo>
                  <a:pt x="201" y="77"/>
                  <a:pt x="201" y="77"/>
                  <a:pt x="201" y="77"/>
                </a:cubicBezTo>
                <a:cubicBezTo>
                  <a:pt x="201" y="75"/>
                  <a:pt x="201" y="75"/>
                  <a:pt x="201" y="75"/>
                </a:cubicBezTo>
                <a:cubicBezTo>
                  <a:pt x="201" y="73"/>
                  <a:pt x="201" y="73"/>
                  <a:pt x="201" y="73"/>
                </a:cubicBezTo>
                <a:cubicBezTo>
                  <a:pt x="201" y="71"/>
                  <a:pt x="201" y="71"/>
                  <a:pt x="201" y="71"/>
                </a:cubicBezTo>
                <a:cubicBezTo>
                  <a:pt x="197" y="75"/>
                  <a:pt x="197" y="75"/>
                  <a:pt x="197" y="75"/>
                </a:cubicBezTo>
                <a:cubicBezTo>
                  <a:pt x="194" y="79"/>
                  <a:pt x="194" y="79"/>
                  <a:pt x="194" y="79"/>
                </a:cubicBezTo>
                <a:cubicBezTo>
                  <a:pt x="193" y="84"/>
                  <a:pt x="193" y="84"/>
                  <a:pt x="193" y="84"/>
                </a:cubicBezTo>
                <a:cubicBezTo>
                  <a:pt x="190" y="90"/>
                  <a:pt x="190" y="90"/>
                  <a:pt x="190" y="90"/>
                </a:cubicBezTo>
                <a:cubicBezTo>
                  <a:pt x="187" y="92"/>
                  <a:pt x="187" y="92"/>
                  <a:pt x="187" y="92"/>
                </a:cubicBezTo>
                <a:cubicBezTo>
                  <a:pt x="181" y="95"/>
                  <a:pt x="181" y="95"/>
                  <a:pt x="181" y="95"/>
                </a:cubicBezTo>
                <a:cubicBezTo>
                  <a:pt x="178" y="99"/>
                  <a:pt x="178" y="99"/>
                  <a:pt x="178" y="99"/>
                </a:cubicBezTo>
                <a:cubicBezTo>
                  <a:pt x="177" y="101"/>
                  <a:pt x="177" y="101"/>
                  <a:pt x="177" y="101"/>
                </a:cubicBezTo>
                <a:cubicBezTo>
                  <a:pt x="175" y="105"/>
                  <a:pt x="175" y="105"/>
                  <a:pt x="175" y="105"/>
                </a:cubicBezTo>
                <a:cubicBezTo>
                  <a:pt x="171" y="110"/>
                  <a:pt x="171" y="110"/>
                  <a:pt x="171" y="110"/>
                </a:cubicBezTo>
                <a:cubicBezTo>
                  <a:pt x="168" y="107"/>
                  <a:pt x="168" y="107"/>
                  <a:pt x="168" y="107"/>
                </a:cubicBezTo>
                <a:cubicBezTo>
                  <a:pt x="171" y="103"/>
                  <a:pt x="171" y="103"/>
                  <a:pt x="171" y="103"/>
                </a:cubicBezTo>
                <a:cubicBezTo>
                  <a:pt x="173" y="96"/>
                  <a:pt x="173" y="96"/>
                  <a:pt x="173" y="96"/>
                </a:cubicBezTo>
                <a:cubicBezTo>
                  <a:pt x="174" y="93"/>
                  <a:pt x="174" y="93"/>
                  <a:pt x="174" y="93"/>
                </a:cubicBezTo>
                <a:cubicBezTo>
                  <a:pt x="175" y="91"/>
                  <a:pt x="175" y="91"/>
                  <a:pt x="175" y="91"/>
                </a:cubicBezTo>
                <a:cubicBezTo>
                  <a:pt x="177" y="89"/>
                  <a:pt x="177" y="89"/>
                  <a:pt x="177" y="89"/>
                </a:cubicBezTo>
                <a:cubicBezTo>
                  <a:pt x="179" y="87"/>
                  <a:pt x="179" y="87"/>
                  <a:pt x="179" y="87"/>
                </a:cubicBezTo>
                <a:cubicBezTo>
                  <a:pt x="180" y="85"/>
                  <a:pt x="180" y="85"/>
                  <a:pt x="180" y="85"/>
                </a:cubicBezTo>
                <a:cubicBezTo>
                  <a:pt x="179" y="80"/>
                  <a:pt x="179" y="80"/>
                  <a:pt x="179" y="80"/>
                </a:cubicBezTo>
                <a:cubicBezTo>
                  <a:pt x="180" y="78"/>
                  <a:pt x="180" y="78"/>
                  <a:pt x="180" y="78"/>
                </a:cubicBezTo>
                <a:cubicBezTo>
                  <a:pt x="179" y="76"/>
                  <a:pt x="179" y="76"/>
                  <a:pt x="179" y="76"/>
                </a:cubicBezTo>
                <a:lnTo>
                  <a:pt x="178" y="69"/>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1" name="Freeform 52"/>
          <p:cNvSpPr>
            <a:spLocks/>
          </p:cNvSpPr>
          <p:nvPr/>
        </p:nvSpPr>
        <p:spPr bwMode="auto">
          <a:xfrm>
            <a:off x="19647925" y="5894751"/>
            <a:ext cx="761658" cy="873890"/>
          </a:xfrm>
          <a:custGeom>
            <a:avLst/>
            <a:gdLst>
              <a:gd name="T0" fmla="*/ 114 w 136"/>
              <a:gd name="T1" fmla="*/ 8 h 156"/>
              <a:gd name="T2" fmla="*/ 101 w 136"/>
              <a:gd name="T3" fmla="*/ 17 h 156"/>
              <a:gd name="T4" fmla="*/ 93 w 136"/>
              <a:gd name="T5" fmla="*/ 22 h 156"/>
              <a:gd name="T6" fmla="*/ 88 w 136"/>
              <a:gd name="T7" fmla="*/ 27 h 156"/>
              <a:gd name="T8" fmla="*/ 82 w 136"/>
              <a:gd name="T9" fmla="*/ 27 h 156"/>
              <a:gd name="T10" fmla="*/ 74 w 136"/>
              <a:gd name="T11" fmla="*/ 33 h 156"/>
              <a:gd name="T12" fmla="*/ 69 w 136"/>
              <a:gd name="T13" fmla="*/ 33 h 156"/>
              <a:gd name="T14" fmla="*/ 65 w 136"/>
              <a:gd name="T15" fmla="*/ 31 h 156"/>
              <a:gd name="T16" fmla="*/ 60 w 136"/>
              <a:gd name="T17" fmla="*/ 29 h 156"/>
              <a:gd name="T18" fmla="*/ 55 w 136"/>
              <a:gd name="T19" fmla="*/ 27 h 156"/>
              <a:gd name="T20" fmla="*/ 47 w 136"/>
              <a:gd name="T21" fmla="*/ 23 h 156"/>
              <a:gd name="T22" fmla="*/ 0 w 136"/>
              <a:gd name="T23" fmla="*/ 28 h 156"/>
              <a:gd name="T24" fmla="*/ 16 w 136"/>
              <a:gd name="T25" fmla="*/ 136 h 156"/>
              <a:gd name="T26" fmla="*/ 22 w 136"/>
              <a:gd name="T27" fmla="*/ 133 h 156"/>
              <a:gd name="T28" fmla="*/ 31 w 136"/>
              <a:gd name="T29" fmla="*/ 140 h 156"/>
              <a:gd name="T30" fmla="*/ 34 w 136"/>
              <a:gd name="T31" fmla="*/ 146 h 156"/>
              <a:gd name="T32" fmla="*/ 42 w 136"/>
              <a:gd name="T33" fmla="*/ 148 h 156"/>
              <a:gd name="T34" fmla="*/ 46 w 136"/>
              <a:gd name="T35" fmla="*/ 151 h 156"/>
              <a:gd name="T36" fmla="*/ 49 w 136"/>
              <a:gd name="T37" fmla="*/ 149 h 156"/>
              <a:gd name="T38" fmla="*/ 52 w 136"/>
              <a:gd name="T39" fmla="*/ 146 h 156"/>
              <a:gd name="T40" fmla="*/ 60 w 136"/>
              <a:gd name="T41" fmla="*/ 150 h 156"/>
              <a:gd name="T42" fmla="*/ 67 w 136"/>
              <a:gd name="T43" fmla="*/ 148 h 156"/>
              <a:gd name="T44" fmla="*/ 71 w 136"/>
              <a:gd name="T45" fmla="*/ 144 h 156"/>
              <a:gd name="T46" fmla="*/ 75 w 136"/>
              <a:gd name="T47" fmla="*/ 146 h 156"/>
              <a:gd name="T48" fmla="*/ 83 w 136"/>
              <a:gd name="T49" fmla="*/ 155 h 156"/>
              <a:gd name="T50" fmla="*/ 85 w 136"/>
              <a:gd name="T51" fmla="*/ 156 h 156"/>
              <a:gd name="T52" fmla="*/ 92 w 136"/>
              <a:gd name="T53" fmla="*/ 149 h 156"/>
              <a:gd name="T54" fmla="*/ 94 w 136"/>
              <a:gd name="T55" fmla="*/ 142 h 156"/>
              <a:gd name="T56" fmla="*/ 100 w 136"/>
              <a:gd name="T57" fmla="*/ 128 h 156"/>
              <a:gd name="T58" fmla="*/ 105 w 136"/>
              <a:gd name="T59" fmla="*/ 130 h 156"/>
              <a:gd name="T60" fmla="*/ 109 w 136"/>
              <a:gd name="T61" fmla="*/ 116 h 156"/>
              <a:gd name="T62" fmla="*/ 118 w 136"/>
              <a:gd name="T63" fmla="*/ 110 h 156"/>
              <a:gd name="T64" fmla="*/ 129 w 136"/>
              <a:gd name="T65" fmla="*/ 99 h 156"/>
              <a:gd name="T66" fmla="*/ 131 w 136"/>
              <a:gd name="T67" fmla="*/ 91 h 156"/>
              <a:gd name="T68" fmla="*/ 132 w 136"/>
              <a:gd name="T69" fmla="*/ 77 h 156"/>
              <a:gd name="T70" fmla="*/ 133 w 136"/>
              <a:gd name="T71" fmla="*/ 70 h 156"/>
              <a:gd name="T72" fmla="*/ 133 w 136"/>
              <a:gd name="T73" fmla="*/ 61 h 156"/>
              <a:gd name="T74" fmla="*/ 133 w 136"/>
              <a:gd name="T75" fmla="*/ 55 h 156"/>
              <a:gd name="T76" fmla="*/ 126 w 136"/>
              <a:gd name="T77"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6" h="156">
                <a:moveTo>
                  <a:pt x="121" y="5"/>
                </a:moveTo>
                <a:lnTo>
                  <a:pt x="114" y="8"/>
                </a:lnTo>
                <a:lnTo>
                  <a:pt x="108" y="13"/>
                </a:lnTo>
                <a:lnTo>
                  <a:pt x="101" y="17"/>
                </a:lnTo>
                <a:lnTo>
                  <a:pt x="96" y="21"/>
                </a:lnTo>
                <a:lnTo>
                  <a:pt x="93" y="22"/>
                </a:lnTo>
                <a:lnTo>
                  <a:pt x="91" y="24"/>
                </a:lnTo>
                <a:lnTo>
                  <a:pt x="88" y="27"/>
                </a:lnTo>
                <a:lnTo>
                  <a:pt x="85" y="27"/>
                </a:lnTo>
                <a:lnTo>
                  <a:pt x="82" y="27"/>
                </a:lnTo>
                <a:lnTo>
                  <a:pt x="78" y="29"/>
                </a:lnTo>
                <a:lnTo>
                  <a:pt x="74" y="33"/>
                </a:lnTo>
                <a:lnTo>
                  <a:pt x="71" y="33"/>
                </a:lnTo>
                <a:lnTo>
                  <a:pt x="69" y="33"/>
                </a:lnTo>
                <a:lnTo>
                  <a:pt x="68" y="33"/>
                </a:lnTo>
                <a:lnTo>
                  <a:pt x="65" y="31"/>
                </a:lnTo>
                <a:lnTo>
                  <a:pt x="62" y="28"/>
                </a:lnTo>
                <a:lnTo>
                  <a:pt x="60" y="29"/>
                </a:lnTo>
                <a:lnTo>
                  <a:pt x="56" y="28"/>
                </a:lnTo>
                <a:lnTo>
                  <a:pt x="55" y="27"/>
                </a:lnTo>
                <a:lnTo>
                  <a:pt x="51" y="24"/>
                </a:lnTo>
                <a:lnTo>
                  <a:pt x="47" y="23"/>
                </a:lnTo>
                <a:lnTo>
                  <a:pt x="39" y="22"/>
                </a:lnTo>
                <a:lnTo>
                  <a:pt x="0" y="28"/>
                </a:lnTo>
                <a:lnTo>
                  <a:pt x="11" y="134"/>
                </a:lnTo>
                <a:lnTo>
                  <a:pt x="16" y="136"/>
                </a:lnTo>
                <a:lnTo>
                  <a:pt x="21" y="134"/>
                </a:lnTo>
                <a:lnTo>
                  <a:pt x="22" y="133"/>
                </a:lnTo>
                <a:lnTo>
                  <a:pt x="27" y="137"/>
                </a:lnTo>
                <a:lnTo>
                  <a:pt x="31" y="140"/>
                </a:lnTo>
                <a:lnTo>
                  <a:pt x="33" y="144"/>
                </a:lnTo>
                <a:lnTo>
                  <a:pt x="34" y="146"/>
                </a:lnTo>
                <a:lnTo>
                  <a:pt x="39" y="147"/>
                </a:lnTo>
                <a:lnTo>
                  <a:pt x="42" y="148"/>
                </a:lnTo>
                <a:lnTo>
                  <a:pt x="44" y="149"/>
                </a:lnTo>
                <a:lnTo>
                  <a:pt x="46" y="151"/>
                </a:lnTo>
                <a:lnTo>
                  <a:pt x="49" y="150"/>
                </a:lnTo>
                <a:lnTo>
                  <a:pt x="49" y="149"/>
                </a:lnTo>
                <a:lnTo>
                  <a:pt x="51" y="147"/>
                </a:lnTo>
                <a:lnTo>
                  <a:pt x="52" y="146"/>
                </a:lnTo>
                <a:lnTo>
                  <a:pt x="55" y="148"/>
                </a:lnTo>
                <a:lnTo>
                  <a:pt x="60" y="150"/>
                </a:lnTo>
                <a:lnTo>
                  <a:pt x="66" y="149"/>
                </a:lnTo>
                <a:lnTo>
                  <a:pt x="67" y="148"/>
                </a:lnTo>
                <a:lnTo>
                  <a:pt x="69" y="145"/>
                </a:lnTo>
                <a:lnTo>
                  <a:pt x="71" y="144"/>
                </a:lnTo>
                <a:lnTo>
                  <a:pt x="72" y="143"/>
                </a:lnTo>
                <a:lnTo>
                  <a:pt x="75" y="146"/>
                </a:lnTo>
                <a:lnTo>
                  <a:pt x="79" y="151"/>
                </a:lnTo>
                <a:lnTo>
                  <a:pt x="83" y="155"/>
                </a:lnTo>
                <a:lnTo>
                  <a:pt x="86" y="155"/>
                </a:lnTo>
                <a:lnTo>
                  <a:pt x="85" y="156"/>
                </a:lnTo>
                <a:lnTo>
                  <a:pt x="88" y="153"/>
                </a:lnTo>
                <a:lnTo>
                  <a:pt x="92" y="149"/>
                </a:lnTo>
                <a:lnTo>
                  <a:pt x="94" y="146"/>
                </a:lnTo>
                <a:lnTo>
                  <a:pt x="94" y="142"/>
                </a:lnTo>
                <a:lnTo>
                  <a:pt x="97" y="131"/>
                </a:lnTo>
                <a:lnTo>
                  <a:pt x="100" y="128"/>
                </a:lnTo>
                <a:lnTo>
                  <a:pt x="104" y="131"/>
                </a:lnTo>
                <a:lnTo>
                  <a:pt x="105" y="130"/>
                </a:lnTo>
                <a:lnTo>
                  <a:pt x="106" y="120"/>
                </a:lnTo>
                <a:lnTo>
                  <a:pt x="109" y="116"/>
                </a:lnTo>
                <a:lnTo>
                  <a:pt x="113" y="110"/>
                </a:lnTo>
                <a:lnTo>
                  <a:pt x="118" y="110"/>
                </a:lnTo>
                <a:lnTo>
                  <a:pt x="121" y="106"/>
                </a:lnTo>
                <a:lnTo>
                  <a:pt x="129" y="99"/>
                </a:lnTo>
                <a:lnTo>
                  <a:pt x="131" y="94"/>
                </a:lnTo>
                <a:lnTo>
                  <a:pt x="131" y="91"/>
                </a:lnTo>
                <a:lnTo>
                  <a:pt x="132" y="83"/>
                </a:lnTo>
                <a:lnTo>
                  <a:pt x="132" y="77"/>
                </a:lnTo>
                <a:lnTo>
                  <a:pt x="133" y="74"/>
                </a:lnTo>
                <a:lnTo>
                  <a:pt x="133" y="70"/>
                </a:lnTo>
                <a:lnTo>
                  <a:pt x="133" y="62"/>
                </a:lnTo>
                <a:lnTo>
                  <a:pt x="133" y="61"/>
                </a:lnTo>
                <a:lnTo>
                  <a:pt x="132" y="58"/>
                </a:lnTo>
                <a:lnTo>
                  <a:pt x="133" y="55"/>
                </a:lnTo>
                <a:lnTo>
                  <a:pt x="136" y="55"/>
                </a:lnTo>
                <a:lnTo>
                  <a:pt x="126" y="0"/>
                </a:lnTo>
                <a:lnTo>
                  <a:pt x="121" y="5"/>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2" name="Freeform 53"/>
          <p:cNvSpPr>
            <a:spLocks/>
          </p:cNvSpPr>
          <p:nvPr/>
        </p:nvSpPr>
        <p:spPr bwMode="auto">
          <a:xfrm>
            <a:off x="19155089" y="6046005"/>
            <a:ext cx="560040" cy="963519"/>
          </a:xfrm>
          <a:custGeom>
            <a:avLst/>
            <a:gdLst>
              <a:gd name="T0" fmla="*/ 5 w 100"/>
              <a:gd name="T1" fmla="*/ 167 h 172"/>
              <a:gd name="T2" fmla="*/ 16 w 100"/>
              <a:gd name="T3" fmla="*/ 163 h 172"/>
              <a:gd name="T4" fmla="*/ 24 w 100"/>
              <a:gd name="T5" fmla="*/ 163 h 172"/>
              <a:gd name="T6" fmla="*/ 31 w 100"/>
              <a:gd name="T7" fmla="*/ 168 h 172"/>
              <a:gd name="T8" fmla="*/ 32 w 100"/>
              <a:gd name="T9" fmla="*/ 163 h 172"/>
              <a:gd name="T10" fmla="*/ 38 w 100"/>
              <a:gd name="T11" fmla="*/ 161 h 172"/>
              <a:gd name="T12" fmla="*/ 44 w 100"/>
              <a:gd name="T13" fmla="*/ 163 h 172"/>
              <a:gd name="T14" fmla="*/ 49 w 100"/>
              <a:gd name="T15" fmla="*/ 161 h 172"/>
              <a:gd name="T16" fmla="*/ 52 w 100"/>
              <a:gd name="T17" fmla="*/ 154 h 172"/>
              <a:gd name="T18" fmla="*/ 55 w 100"/>
              <a:gd name="T19" fmla="*/ 150 h 172"/>
              <a:gd name="T20" fmla="*/ 59 w 100"/>
              <a:gd name="T21" fmla="*/ 157 h 172"/>
              <a:gd name="T22" fmla="*/ 66 w 100"/>
              <a:gd name="T23" fmla="*/ 157 h 172"/>
              <a:gd name="T24" fmla="*/ 68 w 100"/>
              <a:gd name="T25" fmla="*/ 150 h 172"/>
              <a:gd name="T26" fmla="*/ 74 w 100"/>
              <a:gd name="T27" fmla="*/ 145 h 172"/>
              <a:gd name="T28" fmla="*/ 78 w 100"/>
              <a:gd name="T29" fmla="*/ 139 h 172"/>
              <a:gd name="T30" fmla="*/ 80 w 100"/>
              <a:gd name="T31" fmla="*/ 131 h 172"/>
              <a:gd name="T32" fmla="*/ 81 w 100"/>
              <a:gd name="T33" fmla="*/ 127 h 172"/>
              <a:gd name="T34" fmla="*/ 90 w 100"/>
              <a:gd name="T35" fmla="*/ 125 h 172"/>
              <a:gd name="T36" fmla="*/ 98 w 100"/>
              <a:gd name="T37" fmla="*/ 123 h 172"/>
              <a:gd name="T38" fmla="*/ 99 w 100"/>
              <a:gd name="T39" fmla="*/ 115 h 172"/>
              <a:gd name="T40" fmla="*/ 98 w 100"/>
              <a:gd name="T41" fmla="*/ 112 h 172"/>
              <a:gd name="T42" fmla="*/ 99 w 100"/>
              <a:gd name="T43" fmla="*/ 107 h 172"/>
              <a:gd name="T44" fmla="*/ 88 w 100"/>
              <a:gd name="T45" fmla="*/ 0 h 172"/>
              <a:gd name="T46" fmla="*/ 27 w 100"/>
              <a:gd name="T47" fmla="*/ 5 h 172"/>
              <a:gd name="T48" fmla="*/ 16 w 100"/>
              <a:gd name="T49" fmla="*/ 12 h 172"/>
              <a:gd name="T50" fmla="*/ 8 w 100"/>
              <a:gd name="T51" fmla="*/ 12 h 172"/>
              <a:gd name="T52" fmla="*/ 10 w 100"/>
              <a:gd name="T53" fmla="*/ 106 h 172"/>
              <a:gd name="T54" fmla="*/ 10 w 100"/>
              <a:gd name="T55" fmla="*/ 113 h 172"/>
              <a:gd name="T56" fmla="*/ 15 w 100"/>
              <a:gd name="T57" fmla="*/ 124 h 172"/>
              <a:gd name="T58" fmla="*/ 16 w 100"/>
              <a:gd name="T59" fmla="*/ 134 h 172"/>
              <a:gd name="T60" fmla="*/ 11 w 100"/>
              <a:gd name="T61" fmla="*/ 140 h 172"/>
              <a:gd name="T62" fmla="*/ 8 w 100"/>
              <a:gd name="T63" fmla="*/ 147 h 172"/>
              <a:gd name="T64" fmla="*/ 4 w 100"/>
              <a:gd name="T65" fmla="*/ 156 h 172"/>
              <a:gd name="T66" fmla="*/ 0 w 100"/>
              <a:gd name="T67" fmla="*/ 161 h 172"/>
              <a:gd name="T68" fmla="*/ 1 w 100"/>
              <a:gd name="T69" fmla="*/ 171 h 172"/>
              <a:gd name="T70" fmla="*/ 2 w 100"/>
              <a:gd name="T71" fmla="*/ 17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2">
                <a:moveTo>
                  <a:pt x="5" y="172"/>
                </a:moveTo>
                <a:lnTo>
                  <a:pt x="5" y="167"/>
                </a:lnTo>
                <a:lnTo>
                  <a:pt x="13" y="167"/>
                </a:lnTo>
                <a:lnTo>
                  <a:pt x="16" y="163"/>
                </a:lnTo>
                <a:lnTo>
                  <a:pt x="19" y="163"/>
                </a:lnTo>
                <a:lnTo>
                  <a:pt x="24" y="163"/>
                </a:lnTo>
                <a:lnTo>
                  <a:pt x="27" y="166"/>
                </a:lnTo>
                <a:lnTo>
                  <a:pt x="31" y="168"/>
                </a:lnTo>
                <a:lnTo>
                  <a:pt x="32" y="167"/>
                </a:lnTo>
                <a:lnTo>
                  <a:pt x="32" y="163"/>
                </a:lnTo>
                <a:lnTo>
                  <a:pt x="36" y="162"/>
                </a:lnTo>
                <a:lnTo>
                  <a:pt x="38" y="161"/>
                </a:lnTo>
                <a:lnTo>
                  <a:pt x="42" y="161"/>
                </a:lnTo>
                <a:lnTo>
                  <a:pt x="44" y="163"/>
                </a:lnTo>
                <a:lnTo>
                  <a:pt x="48" y="164"/>
                </a:lnTo>
                <a:lnTo>
                  <a:pt x="49" y="161"/>
                </a:lnTo>
                <a:lnTo>
                  <a:pt x="49" y="157"/>
                </a:lnTo>
                <a:lnTo>
                  <a:pt x="52" y="154"/>
                </a:lnTo>
                <a:lnTo>
                  <a:pt x="53" y="150"/>
                </a:lnTo>
                <a:lnTo>
                  <a:pt x="55" y="150"/>
                </a:lnTo>
                <a:lnTo>
                  <a:pt x="56" y="154"/>
                </a:lnTo>
                <a:lnTo>
                  <a:pt x="59" y="157"/>
                </a:lnTo>
                <a:lnTo>
                  <a:pt x="60" y="158"/>
                </a:lnTo>
                <a:lnTo>
                  <a:pt x="66" y="157"/>
                </a:lnTo>
                <a:lnTo>
                  <a:pt x="68" y="153"/>
                </a:lnTo>
                <a:lnTo>
                  <a:pt x="68" y="150"/>
                </a:lnTo>
                <a:lnTo>
                  <a:pt x="71" y="145"/>
                </a:lnTo>
                <a:lnTo>
                  <a:pt x="74" y="145"/>
                </a:lnTo>
                <a:lnTo>
                  <a:pt x="76" y="143"/>
                </a:lnTo>
                <a:lnTo>
                  <a:pt x="78" y="139"/>
                </a:lnTo>
                <a:lnTo>
                  <a:pt x="80" y="135"/>
                </a:lnTo>
                <a:lnTo>
                  <a:pt x="80" y="131"/>
                </a:lnTo>
                <a:lnTo>
                  <a:pt x="81" y="129"/>
                </a:lnTo>
                <a:lnTo>
                  <a:pt x="81" y="127"/>
                </a:lnTo>
                <a:lnTo>
                  <a:pt x="82" y="126"/>
                </a:lnTo>
                <a:lnTo>
                  <a:pt x="90" y="125"/>
                </a:lnTo>
                <a:lnTo>
                  <a:pt x="94" y="123"/>
                </a:lnTo>
                <a:lnTo>
                  <a:pt x="98" y="123"/>
                </a:lnTo>
                <a:lnTo>
                  <a:pt x="100" y="121"/>
                </a:lnTo>
                <a:lnTo>
                  <a:pt x="99" y="115"/>
                </a:lnTo>
                <a:lnTo>
                  <a:pt x="100" y="113"/>
                </a:lnTo>
                <a:lnTo>
                  <a:pt x="98" y="112"/>
                </a:lnTo>
                <a:lnTo>
                  <a:pt x="97" y="108"/>
                </a:lnTo>
                <a:lnTo>
                  <a:pt x="99" y="107"/>
                </a:lnTo>
                <a:lnTo>
                  <a:pt x="88" y="1"/>
                </a:lnTo>
                <a:lnTo>
                  <a:pt x="88" y="0"/>
                </a:lnTo>
                <a:lnTo>
                  <a:pt x="27" y="4"/>
                </a:lnTo>
                <a:lnTo>
                  <a:pt x="27" y="5"/>
                </a:lnTo>
                <a:lnTo>
                  <a:pt x="20" y="9"/>
                </a:lnTo>
                <a:lnTo>
                  <a:pt x="16" y="12"/>
                </a:lnTo>
                <a:lnTo>
                  <a:pt x="13" y="13"/>
                </a:lnTo>
                <a:lnTo>
                  <a:pt x="8" y="12"/>
                </a:lnTo>
                <a:lnTo>
                  <a:pt x="11" y="103"/>
                </a:lnTo>
                <a:lnTo>
                  <a:pt x="10" y="106"/>
                </a:lnTo>
                <a:lnTo>
                  <a:pt x="10" y="109"/>
                </a:lnTo>
                <a:lnTo>
                  <a:pt x="10" y="113"/>
                </a:lnTo>
                <a:lnTo>
                  <a:pt x="11" y="117"/>
                </a:lnTo>
                <a:lnTo>
                  <a:pt x="15" y="124"/>
                </a:lnTo>
                <a:lnTo>
                  <a:pt x="16" y="130"/>
                </a:lnTo>
                <a:lnTo>
                  <a:pt x="16" y="134"/>
                </a:lnTo>
                <a:lnTo>
                  <a:pt x="13" y="136"/>
                </a:lnTo>
                <a:lnTo>
                  <a:pt x="11" y="140"/>
                </a:lnTo>
                <a:lnTo>
                  <a:pt x="10" y="145"/>
                </a:lnTo>
                <a:lnTo>
                  <a:pt x="8" y="147"/>
                </a:lnTo>
                <a:lnTo>
                  <a:pt x="5" y="150"/>
                </a:lnTo>
                <a:lnTo>
                  <a:pt x="4" y="156"/>
                </a:lnTo>
                <a:lnTo>
                  <a:pt x="2" y="157"/>
                </a:lnTo>
                <a:lnTo>
                  <a:pt x="0" y="161"/>
                </a:lnTo>
                <a:lnTo>
                  <a:pt x="0" y="167"/>
                </a:lnTo>
                <a:lnTo>
                  <a:pt x="1" y="171"/>
                </a:lnTo>
                <a:lnTo>
                  <a:pt x="2" y="172"/>
                </a:lnTo>
                <a:lnTo>
                  <a:pt x="2" y="172"/>
                </a:lnTo>
                <a:lnTo>
                  <a:pt x="5" y="172"/>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3" name="Freeform 54"/>
          <p:cNvSpPr>
            <a:spLocks/>
          </p:cNvSpPr>
          <p:nvPr/>
        </p:nvSpPr>
        <p:spPr bwMode="auto">
          <a:xfrm>
            <a:off x="18522243" y="5922763"/>
            <a:ext cx="722452" cy="1266020"/>
          </a:xfrm>
          <a:custGeom>
            <a:avLst/>
            <a:gdLst>
              <a:gd name="T0" fmla="*/ 88 w 129"/>
              <a:gd name="T1" fmla="*/ 217 h 226"/>
              <a:gd name="T2" fmla="*/ 96 w 129"/>
              <a:gd name="T3" fmla="*/ 222 h 226"/>
              <a:gd name="T4" fmla="*/ 102 w 129"/>
              <a:gd name="T5" fmla="*/ 222 h 226"/>
              <a:gd name="T6" fmla="*/ 102 w 129"/>
              <a:gd name="T7" fmla="*/ 216 h 226"/>
              <a:gd name="T8" fmla="*/ 105 w 129"/>
              <a:gd name="T9" fmla="*/ 209 h 226"/>
              <a:gd name="T10" fmla="*/ 113 w 129"/>
              <a:gd name="T11" fmla="*/ 206 h 226"/>
              <a:gd name="T12" fmla="*/ 112 w 129"/>
              <a:gd name="T13" fmla="*/ 200 h 226"/>
              <a:gd name="T14" fmla="*/ 112 w 129"/>
              <a:gd name="T15" fmla="*/ 195 h 226"/>
              <a:gd name="T16" fmla="*/ 115 w 129"/>
              <a:gd name="T17" fmla="*/ 194 h 226"/>
              <a:gd name="T18" fmla="*/ 113 w 129"/>
              <a:gd name="T19" fmla="*/ 189 h 226"/>
              <a:gd name="T20" fmla="*/ 115 w 129"/>
              <a:gd name="T21" fmla="*/ 179 h 226"/>
              <a:gd name="T22" fmla="*/ 118 w 129"/>
              <a:gd name="T23" fmla="*/ 172 h 226"/>
              <a:gd name="T24" fmla="*/ 123 w 129"/>
              <a:gd name="T25" fmla="*/ 167 h 226"/>
              <a:gd name="T26" fmla="*/ 126 w 129"/>
              <a:gd name="T27" fmla="*/ 158 h 226"/>
              <a:gd name="T28" fmla="*/ 129 w 129"/>
              <a:gd name="T29" fmla="*/ 152 h 226"/>
              <a:gd name="T30" fmla="*/ 124 w 129"/>
              <a:gd name="T31" fmla="*/ 139 h 226"/>
              <a:gd name="T32" fmla="*/ 123 w 129"/>
              <a:gd name="T33" fmla="*/ 131 h 226"/>
              <a:gd name="T34" fmla="*/ 124 w 129"/>
              <a:gd name="T35" fmla="*/ 125 h 226"/>
              <a:gd name="T36" fmla="*/ 122 w 129"/>
              <a:gd name="T37" fmla="*/ 34 h 226"/>
              <a:gd name="T38" fmla="*/ 116 w 129"/>
              <a:gd name="T39" fmla="*/ 26 h 226"/>
              <a:gd name="T40" fmla="*/ 113 w 129"/>
              <a:gd name="T41" fmla="*/ 17 h 226"/>
              <a:gd name="T42" fmla="*/ 107 w 129"/>
              <a:gd name="T43" fmla="*/ 3 h 226"/>
              <a:gd name="T44" fmla="*/ 24 w 129"/>
              <a:gd name="T45" fmla="*/ 5 h 226"/>
              <a:gd name="T46" fmla="*/ 22 w 129"/>
              <a:gd name="T47" fmla="*/ 3 h 226"/>
              <a:gd name="T48" fmla="*/ 21 w 129"/>
              <a:gd name="T49" fmla="*/ 8 h 226"/>
              <a:gd name="T50" fmla="*/ 28 w 129"/>
              <a:gd name="T51" fmla="*/ 14 h 226"/>
              <a:gd name="T52" fmla="*/ 38 w 129"/>
              <a:gd name="T53" fmla="*/ 23 h 226"/>
              <a:gd name="T54" fmla="*/ 36 w 129"/>
              <a:gd name="T55" fmla="*/ 32 h 226"/>
              <a:gd name="T56" fmla="*/ 31 w 129"/>
              <a:gd name="T57" fmla="*/ 43 h 226"/>
              <a:gd name="T58" fmla="*/ 27 w 129"/>
              <a:gd name="T59" fmla="*/ 47 h 226"/>
              <a:gd name="T60" fmla="*/ 15 w 129"/>
              <a:gd name="T61" fmla="*/ 50 h 226"/>
              <a:gd name="T62" fmla="*/ 12 w 129"/>
              <a:gd name="T63" fmla="*/ 55 h 226"/>
              <a:gd name="T64" fmla="*/ 15 w 129"/>
              <a:gd name="T65" fmla="*/ 65 h 226"/>
              <a:gd name="T66" fmla="*/ 13 w 129"/>
              <a:gd name="T67" fmla="*/ 70 h 226"/>
              <a:gd name="T68" fmla="*/ 11 w 129"/>
              <a:gd name="T69" fmla="*/ 77 h 226"/>
              <a:gd name="T70" fmla="*/ 2 w 129"/>
              <a:gd name="T71" fmla="*/ 86 h 226"/>
              <a:gd name="T72" fmla="*/ 0 w 129"/>
              <a:gd name="T73" fmla="*/ 95 h 226"/>
              <a:gd name="T74" fmla="*/ 0 w 129"/>
              <a:gd name="T75" fmla="*/ 113 h 226"/>
              <a:gd name="T76" fmla="*/ 21 w 129"/>
              <a:gd name="T77" fmla="*/ 136 h 226"/>
              <a:gd name="T78" fmla="*/ 25 w 129"/>
              <a:gd name="T79" fmla="*/ 150 h 226"/>
              <a:gd name="T80" fmla="*/ 31 w 129"/>
              <a:gd name="T81" fmla="*/ 151 h 226"/>
              <a:gd name="T82" fmla="*/ 39 w 129"/>
              <a:gd name="T83" fmla="*/ 150 h 226"/>
              <a:gd name="T84" fmla="*/ 45 w 129"/>
              <a:gd name="T85" fmla="*/ 156 h 226"/>
              <a:gd name="T86" fmla="*/ 41 w 129"/>
              <a:gd name="T87" fmla="*/ 167 h 226"/>
              <a:gd name="T88" fmla="*/ 39 w 129"/>
              <a:gd name="T89" fmla="*/ 175 h 226"/>
              <a:gd name="T90" fmla="*/ 44 w 129"/>
              <a:gd name="T91" fmla="*/ 185 h 226"/>
              <a:gd name="T92" fmla="*/ 53 w 129"/>
              <a:gd name="T93" fmla="*/ 189 h 226"/>
              <a:gd name="T94" fmla="*/ 68 w 129"/>
              <a:gd name="T95" fmla="*/ 200 h 226"/>
              <a:gd name="T96" fmla="*/ 70 w 129"/>
              <a:gd name="T97" fmla="*/ 214 h 226"/>
              <a:gd name="T98" fmla="*/ 74 w 129"/>
              <a:gd name="T99" fmla="*/ 222 h 226"/>
              <a:gd name="T100" fmla="*/ 76 w 129"/>
              <a:gd name="T101" fmla="*/ 222 h 226"/>
              <a:gd name="T102" fmla="*/ 83 w 129"/>
              <a:gd name="T103" fmla="*/ 221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9" h="226">
                <a:moveTo>
                  <a:pt x="86" y="218"/>
                </a:moveTo>
                <a:lnTo>
                  <a:pt x="88" y="217"/>
                </a:lnTo>
                <a:lnTo>
                  <a:pt x="92" y="219"/>
                </a:lnTo>
                <a:lnTo>
                  <a:pt x="96" y="222"/>
                </a:lnTo>
                <a:lnTo>
                  <a:pt x="99" y="222"/>
                </a:lnTo>
                <a:lnTo>
                  <a:pt x="102" y="222"/>
                </a:lnTo>
                <a:lnTo>
                  <a:pt x="104" y="221"/>
                </a:lnTo>
                <a:lnTo>
                  <a:pt x="102" y="216"/>
                </a:lnTo>
                <a:lnTo>
                  <a:pt x="102" y="211"/>
                </a:lnTo>
                <a:lnTo>
                  <a:pt x="105" y="209"/>
                </a:lnTo>
                <a:lnTo>
                  <a:pt x="111" y="207"/>
                </a:lnTo>
                <a:lnTo>
                  <a:pt x="113" y="206"/>
                </a:lnTo>
                <a:lnTo>
                  <a:pt x="112" y="203"/>
                </a:lnTo>
                <a:lnTo>
                  <a:pt x="112" y="200"/>
                </a:lnTo>
                <a:lnTo>
                  <a:pt x="112" y="199"/>
                </a:lnTo>
                <a:lnTo>
                  <a:pt x="112" y="195"/>
                </a:lnTo>
                <a:lnTo>
                  <a:pt x="115" y="194"/>
                </a:lnTo>
                <a:lnTo>
                  <a:pt x="115" y="194"/>
                </a:lnTo>
                <a:lnTo>
                  <a:pt x="114" y="193"/>
                </a:lnTo>
                <a:lnTo>
                  <a:pt x="113" y="189"/>
                </a:lnTo>
                <a:lnTo>
                  <a:pt x="113" y="183"/>
                </a:lnTo>
                <a:lnTo>
                  <a:pt x="115" y="179"/>
                </a:lnTo>
                <a:lnTo>
                  <a:pt x="117" y="178"/>
                </a:lnTo>
                <a:lnTo>
                  <a:pt x="118" y="172"/>
                </a:lnTo>
                <a:lnTo>
                  <a:pt x="121" y="169"/>
                </a:lnTo>
                <a:lnTo>
                  <a:pt x="123" y="167"/>
                </a:lnTo>
                <a:lnTo>
                  <a:pt x="124" y="162"/>
                </a:lnTo>
                <a:lnTo>
                  <a:pt x="126" y="158"/>
                </a:lnTo>
                <a:lnTo>
                  <a:pt x="129" y="156"/>
                </a:lnTo>
                <a:lnTo>
                  <a:pt x="129" y="152"/>
                </a:lnTo>
                <a:lnTo>
                  <a:pt x="128" y="146"/>
                </a:lnTo>
                <a:lnTo>
                  <a:pt x="124" y="139"/>
                </a:lnTo>
                <a:lnTo>
                  <a:pt x="123" y="135"/>
                </a:lnTo>
                <a:lnTo>
                  <a:pt x="123" y="131"/>
                </a:lnTo>
                <a:lnTo>
                  <a:pt x="123" y="128"/>
                </a:lnTo>
                <a:lnTo>
                  <a:pt x="124" y="125"/>
                </a:lnTo>
                <a:lnTo>
                  <a:pt x="121" y="34"/>
                </a:lnTo>
                <a:lnTo>
                  <a:pt x="122" y="34"/>
                </a:lnTo>
                <a:lnTo>
                  <a:pt x="118" y="31"/>
                </a:lnTo>
                <a:lnTo>
                  <a:pt x="116" y="26"/>
                </a:lnTo>
                <a:lnTo>
                  <a:pt x="114" y="23"/>
                </a:lnTo>
                <a:lnTo>
                  <a:pt x="113" y="17"/>
                </a:lnTo>
                <a:lnTo>
                  <a:pt x="109" y="13"/>
                </a:lnTo>
                <a:lnTo>
                  <a:pt x="107" y="3"/>
                </a:lnTo>
                <a:lnTo>
                  <a:pt x="107" y="0"/>
                </a:lnTo>
                <a:lnTo>
                  <a:pt x="24" y="5"/>
                </a:lnTo>
                <a:lnTo>
                  <a:pt x="22" y="3"/>
                </a:lnTo>
                <a:lnTo>
                  <a:pt x="22" y="3"/>
                </a:lnTo>
                <a:lnTo>
                  <a:pt x="21" y="6"/>
                </a:lnTo>
                <a:lnTo>
                  <a:pt x="21" y="8"/>
                </a:lnTo>
                <a:lnTo>
                  <a:pt x="24" y="11"/>
                </a:lnTo>
                <a:lnTo>
                  <a:pt x="28" y="14"/>
                </a:lnTo>
                <a:lnTo>
                  <a:pt x="33" y="18"/>
                </a:lnTo>
                <a:lnTo>
                  <a:pt x="38" y="23"/>
                </a:lnTo>
                <a:lnTo>
                  <a:pt x="38" y="26"/>
                </a:lnTo>
                <a:lnTo>
                  <a:pt x="36" y="32"/>
                </a:lnTo>
                <a:lnTo>
                  <a:pt x="34" y="35"/>
                </a:lnTo>
                <a:lnTo>
                  <a:pt x="31" y="43"/>
                </a:lnTo>
                <a:lnTo>
                  <a:pt x="29" y="45"/>
                </a:lnTo>
                <a:lnTo>
                  <a:pt x="27" y="47"/>
                </a:lnTo>
                <a:lnTo>
                  <a:pt x="21" y="50"/>
                </a:lnTo>
                <a:lnTo>
                  <a:pt x="15" y="50"/>
                </a:lnTo>
                <a:lnTo>
                  <a:pt x="12" y="51"/>
                </a:lnTo>
                <a:lnTo>
                  <a:pt x="12" y="55"/>
                </a:lnTo>
                <a:lnTo>
                  <a:pt x="12" y="58"/>
                </a:lnTo>
                <a:lnTo>
                  <a:pt x="15" y="65"/>
                </a:lnTo>
                <a:lnTo>
                  <a:pt x="17" y="67"/>
                </a:lnTo>
                <a:lnTo>
                  <a:pt x="13" y="70"/>
                </a:lnTo>
                <a:lnTo>
                  <a:pt x="13" y="77"/>
                </a:lnTo>
                <a:lnTo>
                  <a:pt x="11" y="77"/>
                </a:lnTo>
                <a:lnTo>
                  <a:pt x="8" y="80"/>
                </a:lnTo>
                <a:lnTo>
                  <a:pt x="2" y="86"/>
                </a:lnTo>
                <a:lnTo>
                  <a:pt x="3" y="92"/>
                </a:lnTo>
                <a:lnTo>
                  <a:pt x="0" y="95"/>
                </a:lnTo>
                <a:lnTo>
                  <a:pt x="0" y="104"/>
                </a:lnTo>
                <a:lnTo>
                  <a:pt x="0" y="113"/>
                </a:lnTo>
                <a:lnTo>
                  <a:pt x="6" y="123"/>
                </a:lnTo>
                <a:lnTo>
                  <a:pt x="21" y="136"/>
                </a:lnTo>
                <a:lnTo>
                  <a:pt x="25" y="142"/>
                </a:lnTo>
                <a:lnTo>
                  <a:pt x="25" y="150"/>
                </a:lnTo>
                <a:lnTo>
                  <a:pt x="30" y="154"/>
                </a:lnTo>
                <a:lnTo>
                  <a:pt x="31" y="151"/>
                </a:lnTo>
                <a:lnTo>
                  <a:pt x="34" y="150"/>
                </a:lnTo>
                <a:lnTo>
                  <a:pt x="39" y="150"/>
                </a:lnTo>
                <a:lnTo>
                  <a:pt x="42" y="153"/>
                </a:lnTo>
                <a:lnTo>
                  <a:pt x="45" y="156"/>
                </a:lnTo>
                <a:lnTo>
                  <a:pt x="42" y="162"/>
                </a:lnTo>
                <a:lnTo>
                  <a:pt x="41" y="167"/>
                </a:lnTo>
                <a:lnTo>
                  <a:pt x="41" y="170"/>
                </a:lnTo>
                <a:lnTo>
                  <a:pt x="39" y="175"/>
                </a:lnTo>
                <a:lnTo>
                  <a:pt x="39" y="180"/>
                </a:lnTo>
                <a:lnTo>
                  <a:pt x="44" y="185"/>
                </a:lnTo>
                <a:lnTo>
                  <a:pt x="51" y="190"/>
                </a:lnTo>
                <a:lnTo>
                  <a:pt x="53" y="189"/>
                </a:lnTo>
                <a:lnTo>
                  <a:pt x="64" y="196"/>
                </a:lnTo>
                <a:lnTo>
                  <a:pt x="68" y="200"/>
                </a:lnTo>
                <a:lnTo>
                  <a:pt x="71" y="209"/>
                </a:lnTo>
                <a:lnTo>
                  <a:pt x="70" y="214"/>
                </a:lnTo>
                <a:lnTo>
                  <a:pt x="69" y="217"/>
                </a:lnTo>
                <a:lnTo>
                  <a:pt x="74" y="222"/>
                </a:lnTo>
                <a:lnTo>
                  <a:pt x="74" y="226"/>
                </a:lnTo>
                <a:lnTo>
                  <a:pt x="76" y="222"/>
                </a:lnTo>
                <a:lnTo>
                  <a:pt x="80" y="222"/>
                </a:lnTo>
                <a:lnTo>
                  <a:pt x="83" y="221"/>
                </a:lnTo>
                <a:lnTo>
                  <a:pt x="86" y="218"/>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4" name="Freeform 55"/>
          <p:cNvSpPr>
            <a:spLocks/>
          </p:cNvSpPr>
          <p:nvPr/>
        </p:nvSpPr>
        <p:spPr bwMode="auto">
          <a:xfrm>
            <a:off x="17637378" y="5642668"/>
            <a:ext cx="1097681" cy="806669"/>
          </a:xfrm>
          <a:custGeom>
            <a:avLst/>
            <a:gdLst>
              <a:gd name="T0" fmla="*/ 196 w 231"/>
              <a:gd name="T1" fmla="*/ 154 h 170"/>
              <a:gd name="T2" fmla="*/ 201 w 231"/>
              <a:gd name="T3" fmla="*/ 150 h 170"/>
              <a:gd name="T4" fmla="*/ 206 w 231"/>
              <a:gd name="T5" fmla="*/ 139 h 170"/>
              <a:gd name="T6" fmla="*/ 200 w 231"/>
              <a:gd name="T7" fmla="*/ 128 h 170"/>
              <a:gd name="T8" fmla="*/ 200 w 231"/>
              <a:gd name="T9" fmla="*/ 120 h 170"/>
              <a:gd name="T10" fmla="*/ 211 w 231"/>
              <a:gd name="T11" fmla="*/ 118 h 170"/>
              <a:gd name="T12" fmla="*/ 220 w 231"/>
              <a:gd name="T13" fmla="*/ 113 h 170"/>
              <a:gd name="T14" fmla="*/ 226 w 231"/>
              <a:gd name="T15" fmla="*/ 101 h 170"/>
              <a:gd name="T16" fmla="*/ 231 w 231"/>
              <a:gd name="T17" fmla="*/ 90 h 170"/>
              <a:gd name="T18" fmla="*/ 225 w 231"/>
              <a:gd name="T19" fmla="*/ 81 h 170"/>
              <a:gd name="T20" fmla="*/ 215 w 231"/>
              <a:gd name="T21" fmla="*/ 72 h 170"/>
              <a:gd name="T22" fmla="*/ 211 w 231"/>
              <a:gd name="T23" fmla="*/ 66 h 170"/>
              <a:gd name="T24" fmla="*/ 214 w 231"/>
              <a:gd name="T25" fmla="*/ 65 h 170"/>
              <a:gd name="T26" fmla="*/ 206 w 231"/>
              <a:gd name="T27" fmla="*/ 59 h 170"/>
              <a:gd name="T28" fmla="*/ 196 w 231"/>
              <a:gd name="T29" fmla="*/ 55 h 170"/>
              <a:gd name="T30" fmla="*/ 194 w 231"/>
              <a:gd name="T31" fmla="*/ 45 h 170"/>
              <a:gd name="T32" fmla="*/ 194 w 231"/>
              <a:gd name="T33" fmla="*/ 35 h 170"/>
              <a:gd name="T34" fmla="*/ 192 w 231"/>
              <a:gd name="T35" fmla="*/ 25 h 170"/>
              <a:gd name="T36" fmla="*/ 7 w 231"/>
              <a:gd name="T37" fmla="*/ 22 h 170"/>
              <a:gd name="T38" fmla="*/ 8 w 231"/>
              <a:gd name="T39" fmla="*/ 0 h 170"/>
              <a:gd name="T40" fmla="*/ 4 w 231"/>
              <a:gd name="T41" fmla="*/ 23 h 170"/>
              <a:gd name="T42" fmla="*/ 3 w 231"/>
              <a:gd name="T43" fmla="*/ 31 h 170"/>
              <a:gd name="T44" fmla="*/ 7 w 231"/>
              <a:gd name="T45" fmla="*/ 37 h 170"/>
              <a:gd name="T46" fmla="*/ 5 w 231"/>
              <a:gd name="T47" fmla="*/ 42 h 170"/>
              <a:gd name="T48" fmla="*/ 4 w 231"/>
              <a:gd name="T49" fmla="*/ 52 h 170"/>
              <a:gd name="T50" fmla="*/ 0 w 231"/>
              <a:gd name="T51" fmla="*/ 56 h 170"/>
              <a:gd name="T52" fmla="*/ 4 w 231"/>
              <a:gd name="T53" fmla="*/ 62 h 170"/>
              <a:gd name="T54" fmla="*/ 4 w 231"/>
              <a:gd name="T55" fmla="*/ 69 h 170"/>
              <a:gd name="T56" fmla="*/ 6 w 231"/>
              <a:gd name="T57" fmla="*/ 71 h 170"/>
              <a:gd name="T58" fmla="*/ 12 w 231"/>
              <a:gd name="T59" fmla="*/ 85 h 170"/>
              <a:gd name="T60" fmla="*/ 16 w 231"/>
              <a:gd name="T61" fmla="*/ 96 h 170"/>
              <a:gd name="T62" fmla="*/ 19 w 231"/>
              <a:gd name="T63" fmla="*/ 102 h 170"/>
              <a:gd name="T64" fmla="*/ 20 w 231"/>
              <a:gd name="T65" fmla="*/ 104 h 170"/>
              <a:gd name="T66" fmla="*/ 18 w 231"/>
              <a:gd name="T67" fmla="*/ 109 h 170"/>
              <a:gd name="T68" fmla="*/ 20 w 231"/>
              <a:gd name="T69" fmla="*/ 116 h 170"/>
              <a:gd name="T70" fmla="*/ 24 w 231"/>
              <a:gd name="T71" fmla="*/ 118 h 170"/>
              <a:gd name="T72" fmla="*/ 26 w 231"/>
              <a:gd name="T73" fmla="*/ 135 h 170"/>
              <a:gd name="T74" fmla="*/ 27 w 231"/>
              <a:gd name="T75" fmla="*/ 142 h 170"/>
              <a:gd name="T76" fmla="*/ 28 w 231"/>
              <a:gd name="T77" fmla="*/ 154 h 170"/>
              <a:gd name="T78" fmla="*/ 30 w 231"/>
              <a:gd name="T79" fmla="*/ 162 h 170"/>
              <a:gd name="T80" fmla="*/ 188 w 231"/>
              <a:gd name="T81" fmla="*/ 170 h 170"/>
              <a:gd name="T82" fmla="*/ 189 w 231"/>
              <a:gd name="T83" fmla="*/ 16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31" h="170">
                <a:moveTo>
                  <a:pt x="189" y="161"/>
                </a:moveTo>
                <a:cubicBezTo>
                  <a:pt x="196" y="154"/>
                  <a:pt x="196" y="154"/>
                  <a:pt x="196" y="154"/>
                </a:cubicBezTo>
                <a:cubicBezTo>
                  <a:pt x="199" y="150"/>
                  <a:pt x="199" y="150"/>
                  <a:pt x="199" y="150"/>
                </a:cubicBezTo>
                <a:cubicBezTo>
                  <a:pt x="201" y="150"/>
                  <a:pt x="201" y="150"/>
                  <a:pt x="201" y="150"/>
                </a:cubicBezTo>
                <a:cubicBezTo>
                  <a:pt x="202" y="142"/>
                  <a:pt x="202" y="142"/>
                  <a:pt x="202" y="142"/>
                </a:cubicBezTo>
                <a:cubicBezTo>
                  <a:pt x="206" y="139"/>
                  <a:pt x="206" y="139"/>
                  <a:pt x="206" y="139"/>
                </a:cubicBezTo>
                <a:cubicBezTo>
                  <a:pt x="204" y="136"/>
                  <a:pt x="204" y="136"/>
                  <a:pt x="204" y="136"/>
                </a:cubicBezTo>
                <a:cubicBezTo>
                  <a:pt x="200" y="128"/>
                  <a:pt x="200" y="128"/>
                  <a:pt x="200" y="128"/>
                </a:cubicBezTo>
                <a:cubicBezTo>
                  <a:pt x="200" y="124"/>
                  <a:pt x="200" y="124"/>
                  <a:pt x="200" y="124"/>
                </a:cubicBezTo>
                <a:cubicBezTo>
                  <a:pt x="200" y="120"/>
                  <a:pt x="200" y="120"/>
                  <a:pt x="200" y="120"/>
                </a:cubicBezTo>
                <a:cubicBezTo>
                  <a:pt x="204" y="118"/>
                  <a:pt x="204" y="118"/>
                  <a:pt x="204" y="118"/>
                </a:cubicBezTo>
                <a:cubicBezTo>
                  <a:pt x="211" y="118"/>
                  <a:pt x="211" y="118"/>
                  <a:pt x="211" y="118"/>
                </a:cubicBezTo>
                <a:cubicBezTo>
                  <a:pt x="218" y="115"/>
                  <a:pt x="218" y="115"/>
                  <a:pt x="218" y="115"/>
                </a:cubicBezTo>
                <a:cubicBezTo>
                  <a:pt x="220" y="113"/>
                  <a:pt x="220" y="113"/>
                  <a:pt x="220" y="113"/>
                </a:cubicBezTo>
                <a:cubicBezTo>
                  <a:pt x="223" y="110"/>
                  <a:pt x="223" y="110"/>
                  <a:pt x="223" y="110"/>
                </a:cubicBezTo>
                <a:cubicBezTo>
                  <a:pt x="226" y="101"/>
                  <a:pt x="226" y="101"/>
                  <a:pt x="226" y="101"/>
                </a:cubicBezTo>
                <a:cubicBezTo>
                  <a:pt x="229" y="97"/>
                  <a:pt x="229" y="97"/>
                  <a:pt x="229" y="97"/>
                </a:cubicBezTo>
                <a:cubicBezTo>
                  <a:pt x="231" y="90"/>
                  <a:pt x="231" y="90"/>
                  <a:pt x="231" y="90"/>
                </a:cubicBezTo>
                <a:cubicBezTo>
                  <a:pt x="231" y="87"/>
                  <a:pt x="231" y="87"/>
                  <a:pt x="231" y="87"/>
                </a:cubicBezTo>
                <a:cubicBezTo>
                  <a:pt x="225" y="81"/>
                  <a:pt x="225" y="81"/>
                  <a:pt x="225" y="81"/>
                </a:cubicBezTo>
                <a:cubicBezTo>
                  <a:pt x="219" y="76"/>
                  <a:pt x="219" y="76"/>
                  <a:pt x="219" y="76"/>
                </a:cubicBezTo>
                <a:cubicBezTo>
                  <a:pt x="215" y="72"/>
                  <a:pt x="215" y="72"/>
                  <a:pt x="215" y="72"/>
                </a:cubicBezTo>
                <a:cubicBezTo>
                  <a:pt x="211" y="69"/>
                  <a:pt x="211" y="69"/>
                  <a:pt x="211" y="69"/>
                </a:cubicBezTo>
                <a:cubicBezTo>
                  <a:pt x="211" y="66"/>
                  <a:pt x="211" y="66"/>
                  <a:pt x="211" y="66"/>
                </a:cubicBezTo>
                <a:cubicBezTo>
                  <a:pt x="212" y="63"/>
                  <a:pt x="212" y="63"/>
                  <a:pt x="212" y="63"/>
                </a:cubicBezTo>
                <a:cubicBezTo>
                  <a:pt x="214" y="65"/>
                  <a:pt x="214" y="65"/>
                  <a:pt x="214" y="65"/>
                </a:cubicBezTo>
                <a:cubicBezTo>
                  <a:pt x="211" y="61"/>
                  <a:pt x="211" y="61"/>
                  <a:pt x="211" y="61"/>
                </a:cubicBezTo>
                <a:cubicBezTo>
                  <a:pt x="211" y="61"/>
                  <a:pt x="207" y="59"/>
                  <a:pt x="206" y="59"/>
                </a:cubicBezTo>
                <a:cubicBezTo>
                  <a:pt x="205" y="59"/>
                  <a:pt x="201" y="55"/>
                  <a:pt x="201" y="55"/>
                </a:cubicBezTo>
                <a:cubicBezTo>
                  <a:pt x="196" y="55"/>
                  <a:pt x="196" y="55"/>
                  <a:pt x="196" y="55"/>
                </a:cubicBezTo>
                <a:cubicBezTo>
                  <a:pt x="196" y="50"/>
                  <a:pt x="196" y="50"/>
                  <a:pt x="196" y="50"/>
                </a:cubicBezTo>
                <a:cubicBezTo>
                  <a:pt x="194" y="45"/>
                  <a:pt x="194" y="45"/>
                  <a:pt x="194" y="45"/>
                </a:cubicBezTo>
                <a:cubicBezTo>
                  <a:pt x="194" y="39"/>
                  <a:pt x="194" y="39"/>
                  <a:pt x="194" y="39"/>
                </a:cubicBezTo>
                <a:cubicBezTo>
                  <a:pt x="194" y="35"/>
                  <a:pt x="194" y="35"/>
                  <a:pt x="194" y="35"/>
                </a:cubicBezTo>
                <a:cubicBezTo>
                  <a:pt x="194" y="28"/>
                  <a:pt x="194" y="28"/>
                  <a:pt x="194" y="28"/>
                </a:cubicBezTo>
                <a:cubicBezTo>
                  <a:pt x="192" y="25"/>
                  <a:pt x="192" y="25"/>
                  <a:pt x="192" y="25"/>
                </a:cubicBezTo>
                <a:cubicBezTo>
                  <a:pt x="189" y="18"/>
                  <a:pt x="189" y="18"/>
                  <a:pt x="189" y="18"/>
                </a:cubicBezTo>
                <a:cubicBezTo>
                  <a:pt x="7" y="22"/>
                  <a:pt x="7" y="22"/>
                  <a:pt x="7" y="22"/>
                </a:cubicBezTo>
                <a:cubicBezTo>
                  <a:pt x="8" y="0"/>
                  <a:pt x="8" y="0"/>
                  <a:pt x="8" y="0"/>
                </a:cubicBezTo>
                <a:cubicBezTo>
                  <a:pt x="8" y="0"/>
                  <a:pt x="8" y="0"/>
                  <a:pt x="8" y="0"/>
                </a:cubicBezTo>
                <a:cubicBezTo>
                  <a:pt x="7" y="23"/>
                  <a:pt x="7" y="23"/>
                  <a:pt x="7" y="23"/>
                </a:cubicBezTo>
                <a:cubicBezTo>
                  <a:pt x="4" y="23"/>
                  <a:pt x="4" y="23"/>
                  <a:pt x="4" y="23"/>
                </a:cubicBezTo>
                <a:cubicBezTo>
                  <a:pt x="4" y="26"/>
                  <a:pt x="4" y="26"/>
                  <a:pt x="4" y="26"/>
                </a:cubicBezTo>
                <a:cubicBezTo>
                  <a:pt x="3" y="31"/>
                  <a:pt x="3" y="31"/>
                  <a:pt x="3" y="31"/>
                </a:cubicBezTo>
                <a:cubicBezTo>
                  <a:pt x="5" y="32"/>
                  <a:pt x="5" y="32"/>
                  <a:pt x="5" y="32"/>
                </a:cubicBezTo>
                <a:cubicBezTo>
                  <a:pt x="7" y="37"/>
                  <a:pt x="7" y="37"/>
                  <a:pt x="7" y="37"/>
                </a:cubicBezTo>
                <a:cubicBezTo>
                  <a:pt x="7" y="41"/>
                  <a:pt x="7" y="41"/>
                  <a:pt x="7" y="41"/>
                </a:cubicBezTo>
                <a:cubicBezTo>
                  <a:pt x="5" y="42"/>
                  <a:pt x="5" y="42"/>
                  <a:pt x="5" y="42"/>
                </a:cubicBezTo>
                <a:cubicBezTo>
                  <a:pt x="4" y="45"/>
                  <a:pt x="4" y="45"/>
                  <a:pt x="4" y="45"/>
                </a:cubicBezTo>
                <a:cubicBezTo>
                  <a:pt x="4" y="52"/>
                  <a:pt x="4" y="52"/>
                  <a:pt x="4" y="52"/>
                </a:cubicBezTo>
                <a:cubicBezTo>
                  <a:pt x="1" y="53"/>
                  <a:pt x="1" y="53"/>
                  <a:pt x="1" y="53"/>
                </a:cubicBezTo>
                <a:cubicBezTo>
                  <a:pt x="0" y="56"/>
                  <a:pt x="0" y="56"/>
                  <a:pt x="0" y="56"/>
                </a:cubicBezTo>
                <a:cubicBezTo>
                  <a:pt x="0" y="59"/>
                  <a:pt x="0" y="59"/>
                  <a:pt x="0" y="59"/>
                </a:cubicBezTo>
                <a:cubicBezTo>
                  <a:pt x="4" y="62"/>
                  <a:pt x="4" y="62"/>
                  <a:pt x="4" y="62"/>
                </a:cubicBezTo>
                <a:cubicBezTo>
                  <a:pt x="4" y="66"/>
                  <a:pt x="4" y="66"/>
                  <a:pt x="4" y="66"/>
                </a:cubicBezTo>
                <a:cubicBezTo>
                  <a:pt x="4" y="69"/>
                  <a:pt x="4" y="69"/>
                  <a:pt x="4" y="69"/>
                </a:cubicBezTo>
                <a:cubicBezTo>
                  <a:pt x="3" y="67"/>
                  <a:pt x="3" y="67"/>
                  <a:pt x="3" y="67"/>
                </a:cubicBezTo>
                <a:cubicBezTo>
                  <a:pt x="6" y="71"/>
                  <a:pt x="6" y="71"/>
                  <a:pt x="6" y="71"/>
                </a:cubicBezTo>
                <a:cubicBezTo>
                  <a:pt x="9" y="80"/>
                  <a:pt x="9" y="80"/>
                  <a:pt x="9" y="80"/>
                </a:cubicBezTo>
                <a:cubicBezTo>
                  <a:pt x="12" y="85"/>
                  <a:pt x="12" y="85"/>
                  <a:pt x="12" y="85"/>
                </a:cubicBezTo>
                <a:cubicBezTo>
                  <a:pt x="14" y="91"/>
                  <a:pt x="14" y="91"/>
                  <a:pt x="14" y="91"/>
                </a:cubicBezTo>
                <a:cubicBezTo>
                  <a:pt x="16" y="96"/>
                  <a:pt x="16" y="96"/>
                  <a:pt x="16" y="96"/>
                </a:cubicBezTo>
                <a:cubicBezTo>
                  <a:pt x="18" y="99"/>
                  <a:pt x="18" y="99"/>
                  <a:pt x="18" y="99"/>
                </a:cubicBezTo>
                <a:cubicBezTo>
                  <a:pt x="19" y="102"/>
                  <a:pt x="19" y="102"/>
                  <a:pt x="19" y="102"/>
                </a:cubicBezTo>
                <a:cubicBezTo>
                  <a:pt x="20" y="103"/>
                  <a:pt x="20" y="103"/>
                  <a:pt x="20" y="103"/>
                </a:cubicBezTo>
                <a:cubicBezTo>
                  <a:pt x="20" y="104"/>
                  <a:pt x="20" y="104"/>
                  <a:pt x="20" y="104"/>
                </a:cubicBezTo>
                <a:cubicBezTo>
                  <a:pt x="17" y="105"/>
                  <a:pt x="17" y="105"/>
                  <a:pt x="17" y="105"/>
                </a:cubicBezTo>
                <a:cubicBezTo>
                  <a:pt x="18" y="109"/>
                  <a:pt x="18" y="109"/>
                  <a:pt x="18" y="109"/>
                </a:cubicBezTo>
                <a:cubicBezTo>
                  <a:pt x="19" y="114"/>
                  <a:pt x="19" y="114"/>
                  <a:pt x="19" y="114"/>
                </a:cubicBezTo>
                <a:cubicBezTo>
                  <a:pt x="20" y="116"/>
                  <a:pt x="20" y="116"/>
                  <a:pt x="20" y="116"/>
                </a:cubicBezTo>
                <a:cubicBezTo>
                  <a:pt x="22" y="116"/>
                  <a:pt x="22" y="116"/>
                  <a:pt x="22" y="116"/>
                </a:cubicBezTo>
                <a:cubicBezTo>
                  <a:pt x="24" y="118"/>
                  <a:pt x="24" y="118"/>
                  <a:pt x="24" y="118"/>
                </a:cubicBezTo>
                <a:cubicBezTo>
                  <a:pt x="26" y="125"/>
                  <a:pt x="26" y="125"/>
                  <a:pt x="26" y="125"/>
                </a:cubicBezTo>
                <a:cubicBezTo>
                  <a:pt x="26" y="135"/>
                  <a:pt x="26" y="135"/>
                  <a:pt x="26" y="135"/>
                </a:cubicBezTo>
                <a:cubicBezTo>
                  <a:pt x="25" y="139"/>
                  <a:pt x="25" y="139"/>
                  <a:pt x="25" y="139"/>
                </a:cubicBezTo>
                <a:cubicBezTo>
                  <a:pt x="27" y="142"/>
                  <a:pt x="27" y="142"/>
                  <a:pt x="27" y="142"/>
                </a:cubicBezTo>
                <a:cubicBezTo>
                  <a:pt x="28" y="144"/>
                  <a:pt x="28" y="144"/>
                  <a:pt x="28" y="144"/>
                </a:cubicBezTo>
                <a:cubicBezTo>
                  <a:pt x="28" y="154"/>
                  <a:pt x="28" y="154"/>
                  <a:pt x="28" y="154"/>
                </a:cubicBezTo>
                <a:cubicBezTo>
                  <a:pt x="30" y="161"/>
                  <a:pt x="30" y="161"/>
                  <a:pt x="30" y="161"/>
                </a:cubicBezTo>
                <a:cubicBezTo>
                  <a:pt x="30" y="162"/>
                  <a:pt x="30" y="162"/>
                  <a:pt x="30" y="162"/>
                </a:cubicBezTo>
                <a:cubicBezTo>
                  <a:pt x="176" y="160"/>
                  <a:pt x="176" y="160"/>
                  <a:pt x="176" y="160"/>
                </a:cubicBezTo>
                <a:cubicBezTo>
                  <a:pt x="188" y="170"/>
                  <a:pt x="188" y="170"/>
                  <a:pt x="188" y="170"/>
                </a:cubicBezTo>
                <a:cubicBezTo>
                  <a:pt x="190" y="168"/>
                  <a:pt x="190" y="168"/>
                  <a:pt x="190" y="168"/>
                </a:cubicBezTo>
                <a:lnTo>
                  <a:pt x="189" y="161"/>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65" name="Freeform 564"/>
          <p:cNvSpPr>
            <a:spLocks/>
          </p:cNvSpPr>
          <p:nvPr/>
        </p:nvSpPr>
        <p:spPr bwMode="auto">
          <a:xfrm>
            <a:off x="12640915" y="8348366"/>
            <a:ext cx="2442677" cy="1899030"/>
          </a:xfrm>
          <a:custGeom>
            <a:avLst/>
            <a:gdLst>
              <a:gd name="connsiteX0" fmla="*/ 302516 w 770887"/>
              <a:gd name="connsiteY0" fmla="*/ 482511 h 599162"/>
              <a:gd name="connsiteX1" fmla="*/ 307819 w 770887"/>
              <a:gd name="connsiteY1" fmla="*/ 487813 h 599162"/>
              <a:gd name="connsiteX2" fmla="*/ 318423 w 770887"/>
              <a:gd name="connsiteY2" fmla="*/ 494883 h 599162"/>
              <a:gd name="connsiteX3" fmla="*/ 311354 w 770887"/>
              <a:gd name="connsiteY3" fmla="*/ 496651 h 599162"/>
              <a:gd name="connsiteX4" fmla="*/ 307819 w 770887"/>
              <a:gd name="connsiteY4" fmla="*/ 496651 h 599162"/>
              <a:gd name="connsiteX5" fmla="*/ 300749 w 770887"/>
              <a:gd name="connsiteY5" fmla="*/ 501953 h 599162"/>
              <a:gd name="connsiteX6" fmla="*/ 300749 w 770887"/>
              <a:gd name="connsiteY6" fmla="*/ 503720 h 599162"/>
              <a:gd name="connsiteX7" fmla="*/ 300749 w 770887"/>
              <a:gd name="connsiteY7" fmla="*/ 509023 h 599162"/>
              <a:gd name="connsiteX8" fmla="*/ 304284 w 770887"/>
              <a:gd name="connsiteY8" fmla="*/ 509023 h 599162"/>
              <a:gd name="connsiteX9" fmla="*/ 311354 w 770887"/>
              <a:gd name="connsiteY9" fmla="*/ 517860 h 599162"/>
              <a:gd name="connsiteX10" fmla="*/ 311354 w 770887"/>
              <a:gd name="connsiteY10" fmla="*/ 521395 h 599162"/>
              <a:gd name="connsiteX11" fmla="*/ 306051 w 770887"/>
              <a:gd name="connsiteY11" fmla="*/ 523162 h 599162"/>
              <a:gd name="connsiteX12" fmla="*/ 302516 w 770887"/>
              <a:gd name="connsiteY12" fmla="*/ 523162 h 599162"/>
              <a:gd name="connsiteX13" fmla="*/ 298982 w 770887"/>
              <a:gd name="connsiteY13" fmla="*/ 524930 h 599162"/>
              <a:gd name="connsiteX14" fmla="*/ 297214 w 770887"/>
              <a:gd name="connsiteY14" fmla="*/ 524930 h 599162"/>
              <a:gd name="connsiteX15" fmla="*/ 291912 w 770887"/>
              <a:gd name="connsiteY15" fmla="*/ 528465 h 599162"/>
              <a:gd name="connsiteX16" fmla="*/ 291912 w 770887"/>
              <a:gd name="connsiteY16" fmla="*/ 533767 h 599162"/>
              <a:gd name="connsiteX17" fmla="*/ 291912 w 770887"/>
              <a:gd name="connsiteY17" fmla="*/ 535534 h 599162"/>
              <a:gd name="connsiteX18" fmla="*/ 288377 w 770887"/>
              <a:gd name="connsiteY18" fmla="*/ 540837 h 599162"/>
              <a:gd name="connsiteX19" fmla="*/ 283075 w 770887"/>
              <a:gd name="connsiteY19" fmla="*/ 531999 h 599162"/>
              <a:gd name="connsiteX20" fmla="*/ 283075 w 770887"/>
              <a:gd name="connsiteY20" fmla="*/ 533767 h 599162"/>
              <a:gd name="connsiteX21" fmla="*/ 281307 w 770887"/>
              <a:gd name="connsiteY21" fmla="*/ 537302 h 599162"/>
              <a:gd name="connsiteX22" fmla="*/ 276005 w 770887"/>
              <a:gd name="connsiteY22" fmla="*/ 542604 h 599162"/>
              <a:gd name="connsiteX23" fmla="*/ 272470 w 770887"/>
              <a:gd name="connsiteY23" fmla="*/ 549674 h 599162"/>
              <a:gd name="connsiteX24" fmla="*/ 272470 w 770887"/>
              <a:gd name="connsiteY24" fmla="*/ 551441 h 599162"/>
              <a:gd name="connsiteX25" fmla="*/ 272470 w 770887"/>
              <a:gd name="connsiteY25" fmla="*/ 558511 h 599162"/>
              <a:gd name="connsiteX26" fmla="*/ 256563 w 770887"/>
              <a:gd name="connsiteY26" fmla="*/ 558511 h 599162"/>
              <a:gd name="connsiteX27" fmla="*/ 268935 w 770887"/>
              <a:gd name="connsiteY27" fmla="*/ 554976 h 599162"/>
              <a:gd name="connsiteX28" fmla="*/ 270703 w 770887"/>
              <a:gd name="connsiteY28" fmla="*/ 551441 h 599162"/>
              <a:gd name="connsiteX29" fmla="*/ 272470 w 770887"/>
              <a:gd name="connsiteY29" fmla="*/ 547906 h 599162"/>
              <a:gd name="connsiteX30" fmla="*/ 270703 w 770887"/>
              <a:gd name="connsiteY30" fmla="*/ 542604 h 599162"/>
              <a:gd name="connsiteX31" fmla="*/ 267168 w 770887"/>
              <a:gd name="connsiteY31" fmla="*/ 540837 h 599162"/>
              <a:gd name="connsiteX32" fmla="*/ 265400 w 770887"/>
              <a:gd name="connsiteY32" fmla="*/ 540837 h 599162"/>
              <a:gd name="connsiteX33" fmla="*/ 261866 w 770887"/>
              <a:gd name="connsiteY33" fmla="*/ 537302 h 599162"/>
              <a:gd name="connsiteX34" fmla="*/ 261866 w 770887"/>
              <a:gd name="connsiteY34" fmla="*/ 535534 h 599162"/>
              <a:gd name="connsiteX35" fmla="*/ 260098 w 770887"/>
              <a:gd name="connsiteY35" fmla="*/ 524930 h 599162"/>
              <a:gd name="connsiteX36" fmla="*/ 263633 w 770887"/>
              <a:gd name="connsiteY36" fmla="*/ 521395 h 599162"/>
              <a:gd name="connsiteX37" fmla="*/ 265400 w 770887"/>
              <a:gd name="connsiteY37" fmla="*/ 517860 h 599162"/>
              <a:gd name="connsiteX38" fmla="*/ 270703 w 770887"/>
              <a:gd name="connsiteY38" fmla="*/ 514325 h 599162"/>
              <a:gd name="connsiteX39" fmla="*/ 272470 w 770887"/>
              <a:gd name="connsiteY39" fmla="*/ 516093 h 599162"/>
              <a:gd name="connsiteX40" fmla="*/ 277772 w 770887"/>
              <a:gd name="connsiteY40" fmla="*/ 521395 h 599162"/>
              <a:gd name="connsiteX41" fmla="*/ 281307 w 770887"/>
              <a:gd name="connsiteY41" fmla="*/ 528465 h 599162"/>
              <a:gd name="connsiteX42" fmla="*/ 281307 w 770887"/>
              <a:gd name="connsiteY42" fmla="*/ 521395 h 599162"/>
              <a:gd name="connsiteX43" fmla="*/ 279540 w 770887"/>
              <a:gd name="connsiteY43" fmla="*/ 514325 h 599162"/>
              <a:gd name="connsiteX44" fmla="*/ 276005 w 770887"/>
              <a:gd name="connsiteY44" fmla="*/ 509023 h 599162"/>
              <a:gd name="connsiteX45" fmla="*/ 281307 w 770887"/>
              <a:gd name="connsiteY45" fmla="*/ 507255 h 599162"/>
              <a:gd name="connsiteX46" fmla="*/ 288377 w 770887"/>
              <a:gd name="connsiteY46" fmla="*/ 510790 h 599162"/>
              <a:gd name="connsiteX47" fmla="*/ 291912 w 770887"/>
              <a:gd name="connsiteY47" fmla="*/ 510790 h 599162"/>
              <a:gd name="connsiteX48" fmla="*/ 291912 w 770887"/>
              <a:gd name="connsiteY48" fmla="*/ 507255 h 599162"/>
              <a:gd name="connsiteX49" fmla="*/ 291912 w 770887"/>
              <a:gd name="connsiteY49" fmla="*/ 505488 h 599162"/>
              <a:gd name="connsiteX50" fmla="*/ 291912 w 770887"/>
              <a:gd name="connsiteY50" fmla="*/ 501953 h 599162"/>
              <a:gd name="connsiteX51" fmla="*/ 291912 w 770887"/>
              <a:gd name="connsiteY51" fmla="*/ 496651 h 599162"/>
              <a:gd name="connsiteX52" fmla="*/ 290144 w 770887"/>
              <a:gd name="connsiteY52" fmla="*/ 493116 h 599162"/>
              <a:gd name="connsiteX53" fmla="*/ 297214 w 770887"/>
              <a:gd name="connsiteY53" fmla="*/ 487813 h 599162"/>
              <a:gd name="connsiteX54" fmla="*/ 55075 w 770887"/>
              <a:gd name="connsiteY54" fmla="*/ 374697 h 599162"/>
              <a:gd name="connsiteX55" fmla="*/ 58610 w 770887"/>
              <a:gd name="connsiteY55" fmla="*/ 374697 h 599162"/>
              <a:gd name="connsiteX56" fmla="*/ 63912 w 770887"/>
              <a:gd name="connsiteY56" fmla="*/ 385302 h 599162"/>
              <a:gd name="connsiteX57" fmla="*/ 63912 w 770887"/>
              <a:gd name="connsiteY57" fmla="*/ 390604 h 599162"/>
              <a:gd name="connsiteX58" fmla="*/ 60377 w 770887"/>
              <a:gd name="connsiteY58" fmla="*/ 395906 h 599162"/>
              <a:gd name="connsiteX59" fmla="*/ 56842 w 770887"/>
              <a:gd name="connsiteY59" fmla="*/ 395906 h 599162"/>
              <a:gd name="connsiteX60" fmla="*/ 51540 w 770887"/>
              <a:gd name="connsiteY60" fmla="*/ 395906 h 599162"/>
              <a:gd name="connsiteX61" fmla="*/ 44470 w 770887"/>
              <a:gd name="connsiteY61" fmla="*/ 390604 h 599162"/>
              <a:gd name="connsiteX62" fmla="*/ 35633 w 770887"/>
              <a:gd name="connsiteY62" fmla="*/ 383534 h 599162"/>
              <a:gd name="connsiteX63" fmla="*/ 44470 w 770887"/>
              <a:gd name="connsiteY63" fmla="*/ 378232 h 599162"/>
              <a:gd name="connsiteX64" fmla="*/ 49773 w 770887"/>
              <a:gd name="connsiteY64" fmla="*/ 378232 h 599162"/>
              <a:gd name="connsiteX65" fmla="*/ 4447 w 770887"/>
              <a:gd name="connsiteY65" fmla="*/ 224465 h 599162"/>
              <a:gd name="connsiteX66" fmla="*/ 5929 w 770887"/>
              <a:gd name="connsiteY66" fmla="*/ 230488 h 599162"/>
              <a:gd name="connsiteX67" fmla="*/ 8894 w 770887"/>
              <a:gd name="connsiteY67" fmla="*/ 233499 h 599162"/>
              <a:gd name="connsiteX68" fmla="*/ 16306 w 770887"/>
              <a:gd name="connsiteY68" fmla="*/ 235005 h 599162"/>
              <a:gd name="connsiteX69" fmla="*/ 23717 w 770887"/>
              <a:gd name="connsiteY69" fmla="*/ 235005 h 599162"/>
              <a:gd name="connsiteX70" fmla="*/ 28164 w 770887"/>
              <a:gd name="connsiteY70" fmla="*/ 238016 h 599162"/>
              <a:gd name="connsiteX71" fmla="*/ 28164 w 770887"/>
              <a:gd name="connsiteY71" fmla="*/ 242533 h 599162"/>
              <a:gd name="connsiteX72" fmla="*/ 31129 w 770887"/>
              <a:gd name="connsiteY72" fmla="*/ 245544 h 599162"/>
              <a:gd name="connsiteX73" fmla="*/ 37058 w 770887"/>
              <a:gd name="connsiteY73" fmla="*/ 251566 h 599162"/>
              <a:gd name="connsiteX74" fmla="*/ 44470 w 770887"/>
              <a:gd name="connsiteY74" fmla="*/ 262106 h 599162"/>
              <a:gd name="connsiteX75" fmla="*/ 40023 w 770887"/>
              <a:gd name="connsiteY75" fmla="*/ 262106 h 599162"/>
              <a:gd name="connsiteX76" fmla="*/ 31129 w 770887"/>
              <a:gd name="connsiteY76" fmla="*/ 262106 h 599162"/>
              <a:gd name="connsiteX77" fmla="*/ 29647 w 770887"/>
              <a:gd name="connsiteY77" fmla="*/ 265117 h 599162"/>
              <a:gd name="connsiteX78" fmla="*/ 23717 w 770887"/>
              <a:gd name="connsiteY78" fmla="*/ 259095 h 599162"/>
              <a:gd name="connsiteX79" fmla="*/ 20753 w 770887"/>
              <a:gd name="connsiteY79" fmla="*/ 250061 h 599162"/>
              <a:gd name="connsiteX80" fmla="*/ 19270 w 770887"/>
              <a:gd name="connsiteY80" fmla="*/ 247050 h 599162"/>
              <a:gd name="connsiteX81" fmla="*/ 16306 w 770887"/>
              <a:gd name="connsiteY81" fmla="*/ 244038 h 599162"/>
              <a:gd name="connsiteX82" fmla="*/ 14823 w 770887"/>
              <a:gd name="connsiteY82" fmla="*/ 244038 h 599162"/>
              <a:gd name="connsiteX83" fmla="*/ 13341 w 770887"/>
              <a:gd name="connsiteY83" fmla="*/ 244038 h 599162"/>
              <a:gd name="connsiteX84" fmla="*/ 10376 w 770887"/>
              <a:gd name="connsiteY84" fmla="*/ 244038 h 599162"/>
              <a:gd name="connsiteX85" fmla="*/ 8894 w 770887"/>
              <a:gd name="connsiteY85" fmla="*/ 244038 h 599162"/>
              <a:gd name="connsiteX86" fmla="*/ 4447 w 770887"/>
              <a:gd name="connsiteY86" fmla="*/ 244038 h 599162"/>
              <a:gd name="connsiteX87" fmla="*/ 2964 w 770887"/>
              <a:gd name="connsiteY87" fmla="*/ 242533 h 599162"/>
              <a:gd name="connsiteX88" fmla="*/ 1482 w 770887"/>
              <a:gd name="connsiteY88" fmla="*/ 239521 h 599162"/>
              <a:gd name="connsiteX89" fmla="*/ 0 w 770887"/>
              <a:gd name="connsiteY89" fmla="*/ 235005 h 599162"/>
              <a:gd name="connsiteX90" fmla="*/ 0 w 770887"/>
              <a:gd name="connsiteY90" fmla="*/ 230488 h 599162"/>
              <a:gd name="connsiteX91" fmla="*/ 4447 w 770887"/>
              <a:gd name="connsiteY91" fmla="*/ 224465 h 599162"/>
              <a:gd name="connsiteX92" fmla="*/ 277183 w 770887"/>
              <a:gd name="connsiteY92" fmla="*/ 0 h 599162"/>
              <a:gd name="connsiteX93" fmla="*/ 283168 w 770887"/>
              <a:gd name="connsiteY93" fmla="*/ 5977 h 599162"/>
              <a:gd name="connsiteX94" fmla="*/ 286160 w 770887"/>
              <a:gd name="connsiteY94" fmla="*/ 10459 h 599162"/>
              <a:gd name="connsiteX95" fmla="*/ 283168 w 770887"/>
              <a:gd name="connsiteY95" fmla="*/ 10459 h 599162"/>
              <a:gd name="connsiteX96" fmla="*/ 283168 w 770887"/>
              <a:gd name="connsiteY96" fmla="*/ 14942 h 599162"/>
              <a:gd name="connsiteX97" fmla="*/ 287656 w 770887"/>
              <a:gd name="connsiteY97" fmla="*/ 17930 h 599162"/>
              <a:gd name="connsiteX98" fmla="*/ 293640 w 770887"/>
              <a:gd name="connsiteY98" fmla="*/ 17930 h 599162"/>
              <a:gd name="connsiteX99" fmla="*/ 293640 w 770887"/>
              <a:gd name="connsiteY99" fmla="*/ 13447 h 599162"/>
              <a:gd name="connsiteX100" fmla="*/ 296632 w 770887"/>
              <a:gd name="connsiteY100" fmla="*/ 10459 h 599162"/>
              <a:gd name="connsiteX101" fmla="*/ 299624 w 770887"/>
              <a:gd name="connsiteY101" fmla="*/ 13447 h 599162"/>
              <a:gd name="connsiteX102" fmla="*/ 304113 w 770887"/>
              <a:gd name="connsiteY102" fmla="*/ 19424 h 599162"/>
              <a:gd name="connsiteX103" fmla="*/ 313089 w 770887"/>
              <a:gd name="connsiteY103" fmla="*/ 17930 h 599162"/>
              <a:gd name="connsiteX104" fmla="*/ 325058 w 770887"/>
              <a:gd name="connsiteY104" fmla="*/ 20918 h 599162"/>
              <a:gd name="connsiteX105" fmla="*/ 325058 w 770887"/>
              <a:gd name="connsiteY105" fmla="*/ 25401 h 599162"/>
              <a:gd name="connsiteX106" fmla="*/ 328050 w 770887"/>
              <a:gd name="connsiteY106" fmla="*/ 31377 h 599162"/>
              <a:gd name="connsiteX107" fmla="*/ 335530 w 770887"/>
              <a:gd name="connsiteY107" fmla="*/ 37354 h 599162"/>
              <a:gd name="connsiteX108" fmla="*/ 351987 w 770887"/>
              <a:gd name="connsiteY108" fmla="*/ 37354 h 599162"/>
              <a:gd name="connsiteX109" fmla="*/ 356475 w 770887"/>
              <a:gd name="connsiteY109" fmla="*/ 37354 h 599162"/>
              <a:gd name="connsiteX110" fmla="*/ 360963 w 770887"/>
              <a:gd name="connsiteY110" fmla="*/ 34366 h 599162"/>
              <a:gd name="connsiteX111" fmla="*/ 366948 w 770887"/>
              <a:gd name="connsiteY111" fmla="*/ 34366 h 599162"/>
              <a:gd name="connsiteX112" fmla="*/ 374428 w 770887"/>
              <a:gd name="connsiteY112" fmla="*/ 38848 h 599162"/>
              <a:gd name="connsiteX113" fmla="*/ 375924 w 770887"/>
              <a:gd name="connsiteY113" fmla="*/ 43331 h 599162"/>
              <a:gd name="connsiteX114" fmla="*/ 375924 w 770887"/>
              <a:gd name="connsiteY114" fmla="*/ 47813 h 599162"/>
              <a:gd name="connsiteX115" fmla="*/ 375924 w 770887"/>
              <a:gd name="connsiteY115" fmla="*/ 48560 h 599162"/>
              <a:gd name="connsiteX116" fmla="*/ 375924 w 770887"/>
              <a:gd name="connsiteY116" fmla="*/ 50802 h 599162"/>
              <a:gd name="connsiteX117" fmla="*/ 383404 w 770887"/>
              <a:gd name="connsiteY117" fmla="*/ 46319 h 599162"/>
              <a:gd name="connsiteX118" fmla="*/ 392381 w 770887"/>
              <a:gd name="connsiteY118" fmla="*/ 43331 h 599162"/>
              <a:gd name="connsiteX119" fmla="*/ 398365 w 770887"/>
              <a:gd name="connsiteY119" fmla="*/ 43331 h 599162"/>
              <a:gd name="connsiteX120" fmla="*/ 410334 w 770887"/>
              <a:gd name="connsiteY120" fmla="*/ 47813 h 599162"/>
              <a:gd name="connsiteX121" fmla="*/ 420806 w 770887"/>
              <a:gd name="connsiteY121" fmla="*/ 50802 h 599162"/>
              <a:gd name="connsiteX122" fmla="*/ 432775 w 770887"/>
              <a:gd name="connsiteY122" fmla="*/ 47813 h 599162"/>
              <a:gd name="connsiteX123" fmla="*/ 438759 w 770887"/>
              <a:gd name="connsiteY123" fmla="*/ 43331 h 599162"/>
              <a:gd name="connsiteX124" fmla="*/ 444743 w 770887"/>
              <a:gd name="connsiteY124" fmla="*/ 43331 h 599162"/>
              <a:gd name="connsiteX125" fmla="*/ 447736 w 770887"/>
              <a:gd name="connsiteY125" fmla="*/ 43331 h 599162"/>
              <a:gd name="connsiteX126" fmla="*/ 455216 w 770887"/>
              <a:gd name="connsiteY126" fmla="*/ 50802 h 599162"/>
              <a:gd name="connsiteX127" fmla="*/ 462696 w 770887"/>
              <a:gd name="connsiteY127" fmla="*/ 56778 h 599162"/>
              <a:gd name="connsiteX128" fmla="*/ 476161 w 770887"/>
              <a:gd name="connsiteY128" fmla="*/ 58272 h 599162"/>
              <a:gd name="connsiteX129" fmla="*/ 482145 w 770887"/>
              <a:gd name="connsiteY129" fmla="*/ 110568 h 599162"/>
              <a:gd name="connsiteX130" fmla="*/ 500098 w 770887"/>
              <a:gd name="connsiteY130" fmla="*/ 242056 h 599162"/>
              <a:gd name="connsiteX131" fmla="*/ 521043 w 770887"/>
              <a:gd name="connsiteY131" fmla="*/ 400438 h 599162"/>
              <a:gd name="connsiteX132" fmla="*/ 525531 w 770887"/>
              <a:gd name="connsiteY132" fmla="*/ 409403 h 599162"/>
              <a:gd name="connsiteX133" fmla="*/ 540492 w 770887"/>
              <a:gd name="connsiteY133" fmla="*/ 409403 h 599162"/>
              <a:gd name="connsiteX134" fmla="*/ 543484 w 770887"/>
              <a:gd name="connsiteY134" fmla="*/ 400438 h 599162"/>
              <a:gd name="connsiteX135" fmla="*/ 555453 w 770887"/>
              <a:gd name="connsiteY135" fmla="*/ 400438 h 599162"/>
              <a:gd name="connsiteX136" fmla="*/ 555453 w 770887"/>
              <a:gd name="connsiteY136" fmla="*/ 404920 h 599162"/>
              <a:gd name="connsiteX137" fmla="*/ 559941 w 770887"/>
              <a:gd name="connsiteY137" fmla="*/ 410897 h 599162"/>
              <a:gd name="connsiteX138" fmla="*/ 579390 w 770887"/>
              <a:gd name="connsiteY138" fmla="*/ 424344 h 599162"/>
              <a:gd name="connsiteX139" fmla="*/ 595847 w 770887"/>
              <a:gd name="connsiteY139" fmla="*/ 442274 h 599162"/>
              <a:gd name="connsiteX140" fmla="*/ 604823 w 770887"/>
              <a:gd name="connsiteY140" fmla="*/ 434803 h 599162"/>
              <a:gd name="connsiteX141" fmla="*/ 610807 w 770887"/>
              <a:gd name="connsiteY141" fmla="*/ 419862 h 599162"/>
              <a:gd name="connsiteX142" fmla="*/ 618288 w 770887"/>
              <a:gd name="connsiteY142" fmla="*/ 412391 h 599162"/>
              <a:gd name="connsiteX143" fmla="*/ 625768 w 770887"/>
              <a:gd name="connsiteY143" fmla="*/ 407908 h 599162"/>
              <a:gd name="connsiteX144" fmla="*/ 639233 w 770887"/>
              <a:gd name="connsiteY144" fmla="*/ 413885 h 599162"/>
              <a:gd name="connsiteX145" fmla="*/ 655690 w 770887"/>
              <a:gd name="connsiteY145" fmla="*/ 425838 h 599162"/>
              <a:gd name="connsiteX146" fmla="*/ 672146 w 770887"/>
              <a:gd name="connsiteY146" fmla="*/ 442274 h 599162"/>
              <a:gd name="connsiteX147" fmla="*/ 684115 w 770887"/>
              <a:gd name="connsiteY147" fmla="*/ 455722 h 599162"/>
              <a:gd name="connsiteX148" fmla="*/ 708052 w 770887"/>
              <a:gd name="connsiteY148" fmla="*/ 479629 h 599162"/>
              <a:gd name="connsiteX149" fmla="*/ 723013 w 770887"/>
              <a:gd name="connsiteY149" fmla="*/ 500547 h 599162"/>
              <a:gd name="connsiteX150" fmla="*/ 731989 w 770887"/>
              <a:gd name="connsiteY150" fmla="*/ 502041 h 599162"/>
              <a:gd name="connsiteX151" fmla="*/ 742462 w 770887"/>
              <a:gd name="connsiteY151" fmla="*/ 503535 h 599162"/>
              <a:gd name="connsiteX152" fmla="*/ 760415 w 770887"/>
              <a:gd name="connsiteY152" fmla="*/ 509512 h 599162"/>
              <a:gd name="connsiteX153" fmla="*/ 767895 w 770887"/>
              <a:gd name="connsiteY153" fmla="*/ 513994 h 599162"/>
              <a:gd name="connsiteX154" fmla="*/ 767895 w 770887"/>
              <a:gd name="connsiteY154" fmla="*/ 519971 h 599162"/>
              <a:gd name="connsiteX155" fmla="*/ 770887 w 770887"/>
              <a:gd name="connsiteY155" fmla="*/ 533419 h 599162"/>
              <a:gd name="connsiteX156" fmla="*/ 770887 w 770887"/>
              <a:gd name="connsiteY156" fmla="*/ 539395 h 599162"/>
              <a:gd name="connsiteX157" fmla="*/ 770887 w 770887"/>
              <a:gd name="connsiteY157" fmla="*/ 545372 h 599162"/>
              <a:gd name="connsiteX158" fmla="*/ 770887 w 770887"/>
              <a:gd name="connsiteY158" fmla="*/ 558820 h 599162"/>
              <a:gd name="connsiteX159" fmla="*/ 764903 w 770887"/>
              <a:gd name="connsiteY159" fmla="*/ 563302 h 599162"/>
              <a:gd name="connsiteX160" fmla="*/ 760415 w 770887"/>
              <a:gd name="connsiteY160" fmla="*/ 557325 h 599162"/>
              <a:gd name="connsiteX161" fmla="*/ 755926 w 770887"/>
              <a:gd name="connsiteY161" fmla="*/ 549855 h 599162"/>
              <a:gd name="connsiteX162" fmla="*/ 751438 w 770887"/>
              <a:gd name="connsiteY162" fmla="*/ 552843 h 599162"/>
              <a:gd name="connsiteX163" fmla="*/ 755926 w 770887"/>
              <a:gd name="connsiteY163" fmla="*/ 560314 h 599162"/>
              <a:gd name="connsiteX164" fmla="*/ 752934 w 770887"/>
              <a:gd name="connsiteY164" fmla="*/ 561808 h 599162"/>
              <a:gd name="connsiteX165" fmla="*/ 748446 w 770887"/>
              <a:gd name="connsiteY165" fmla="*/ 558820 h 599162"/>
              <a:gd name="connsiteX166" fmla="*/ 739470 w 770887"/>
              <a:gd name="connsiteY166" fmla="*/ 555831 h 599162"/>
              <a:gd name="connsiteX167" fmla="*/ 739470 w 770887"/>
              <a:gd name="connsiteY167" fmla="*/ 549855 h 599162"/>
              <a:gd name="connsiteX168" fmla="*/ 736478 w 770887"/>
              <a:gd name="connsiteY168" fmla="*/ 542384 h 599162"/>
              <a:gd name="connsiteX169" fmla="*/ 731989 w 770887"/>
              <a:gd name="connsiteY169" fmla="*/ 539395 h 599162"/>
              <a:gd name="connsiteX170" fmla="*/ 728997 w 770887"/>
              <a:gd name="connsiteY170" fmla="*/ 533419 h 599162"/>
              <a:gd name="connsiteX171" fmla="*/ 717029 w 770887"/>
              <a:gd name="connsiteY171" fmla="*/ 524454 h 599162"/>
              <a:gd name="connsiteX172" fmla="*/ 706556 w 770887"/>
              <a:gd name="connsiteY172" fmla="*/ 525948 h 599162"/>
              <a:gd name="connsiteX173" fmla="*/ 709548 w 770887"/>
              <a:gd name="connsiteY173" fmla="*/ 530430 h 599162"/>
              <a:gd name="connsiteX174" fmla="*/ 712540 w 770887"/>
              <a:gd name="connsiteY174" fmla="*/ 533419 h 599162"/>
              <a:gd name="connsiteX175" fmla="*/ 723013 w 770887"/>
              <a:gd name="connsiteY175" fmla="*/ 539395 h 599162"/>
              <a:gd name="connsiteX176" fmla="*/ 728997 w 770887"/>
              <a:gd name="connsiteY176" fmla="*/ 545372 h 599162"/>
              <a:gd name="connsiteX177" fmla="*/ 728997 w 770887"/>
              <a:gd name="connsiteY177" fmla="*/ 549855 h 599162"/>
              <a:gd name="connsiteX178" fmla="*/ 733485 w 770887"/>
              <a:gd name="connsiteY178" fmla="*/ 554337 h 599162"/>
              <a:gd name="connsiteX179" fmla="*/ 736478 w 770887"/>
              <a:gd name="connsiteY179" fmla="*/ 558820 h 599162"/>
              <a:gd name="connsiteX180" fmla="*/ 739470 w 770887"/>
              <a:gd name="connsiteY180" fmla="*/ 569279 h 599162"/>
              <a:gd name="connsiteX181" fmla="*/ 739470 w 770887"/>
              <a:gd name="connsiteY181" fmla="*/ 572267 h 599162"/>
              <a:gd name="connsiteX182" fmla="*/ 734981 w 770887"/>
              <a:gd name="connsiteY182" fmla="*/ 573761 h 599162"/>
              <a:gd name="connsiteX183" fmla="*/ 731989 w 770887"/>
              <a:gd name="connsiteY183" fmla="*/ 566290 h 599162"/>
              <a:gd name="connsiteX184" fmla="*/ 731989 w 770887"/>
              <a:gd name="connsiteY184" fmla="*/ 573761 h 599162"/>
              <a:gd name="connsiteX185" fmla="*/ 728997 w 770887"/>
              <a:gd name="connsiteY185" fmla="*/ 579738 h 599162"/>
              <a:gd name="connsiteX186" fmla="*/ 724509 w 770887"/>
              <a:gd name="connsiteY186" fmla="*/ 578244 h 599162"/>
              <a:gd name="connsiteX187" fmla="*/ 717029 w 770887"/>
              <a:gd name="connsiteY187" fmla="*/ 570773 h 599162"/>
              <a:gd name="connsiteX188" fmla="*/ 709548 w 770887"/>
              <a:gd name="connsiteY188" fmla="*/ 561808 h 599162"/>
              <a:gd name="connsiteX189" fmla="*/ 703564 w 770887"/>
              <a:gd name="connsiteY189" fmla="*/ 564796 h 599162"/>
              <a:gd name="connsiteX190" fmla="*/ 699076 w 770887"/>
              <a:gd name="connsiteY190" fmla="*/ 564796 h 599162"/>
              <a:gd name="connsiteX191" fmla="*/ 702068 w 770887"/>
              <a:gd name="connsiteY191" fmla="*/ 555831 h 599162"/>
              <a:gd name="connsiteX192" fmla="*/ 709548 w 770887"/>
              <a:gd name="connsiteY192" fmla="*/ 554337 h 599162"/>
              <a:gd name="connsiteX193" fmla="*/ 706556 w 770887"/>
              <a:gd name="connsiteY193" fmla="*/ 545372 h 599162"/>
              <a:gd name="connsiteX194" fmla="*/ 697580 w 770887"/>
              <a:gd name="connsiteY194" fmla="*/ 549855 h 599162"/>
              <a:gd name="connsiteX195" fmla="*/ 700572 w 770887"/>
              <a:gd name="connsiteY195" fmla="*/ 540890 h 599162"/>
              <a:gd name="connsiteX196" fmla="*/ 696084 w 770887"/>
              <a:gd name="connsiteY196" fmla="*/ 534913 h 599162"/>
              <a:gd name="connsiteX197" fmla="*/ 694588 w 770887"/>
              <a:gd name="connsiteY197" fmla="*/ 530430 h 599162"/>
              <a:gd name="connsiteX198" fmla="*/ 694588 w 770887"/>
              <a:gd name="connsiteY198" fmla="*/ 525948 h 599162"/>
              <a:gd name="connsiteX199" fmla="*/ 700572 w 770887"/>
              <a:gd name="connsiteY199" fmla="*/ 516983 h 599162"/>
              <a:gd name="connsiteX200" fmla="*/ 693091 w 770887"/>
              <a:gd name="connsiteY200" fmla="*/ 516983 h 599162"/>
              <a:gd name="connsiteX201" fmla="*/ 690099 w 770887"/>
              <a:gd name="connsiteY201" fmla="*/ 519971 h 599162"/>
              <a:gd name="connsiteX202" fmla="*/ 690099 w 770887"/>
              <a:gd name="connsiteY202" fmla="*/ 522959 h 599162"/>
              <a:gd name="connsiteX203" fmla="*/ 690099 w 770887"/>
              <a:gd name="connsiteY203" fmla="*/ 531925 h 599162"/>
              <a:gd name="connsiteX204" fmla="*/ 685611 w 770887"/>
              <a:gd name="connsiteY204" fmla="*/ 534913 h 599162"/>
              <a:gd name="connsiteX205" fmla="*/ 682619 w 770887"/>
              <a:gd name="connsiteY205" fmla="*/ 537901 h 599162"/>
              <a:gd name="connsiteX206" fmla="*/ 682619 w 770887"/>
              <a:gd name="connsiteY206" fmla="*/ 533419 h 599162"/>
              <a:gd name="connsiteX207" fmla="*/ 681123 w 770887"/>
              <a:gd name="connsiteY207" fmla="*/ 527442 h 599162"/>
              <a:gd name="connsiteX208" fmla="*/ 679627 w 770887"/>
              <a:gd name="connsiteY208" fmla="*/ 519971 h 599162"/>
              <a:gd name="connsiteX209" fmla="*/ 678131 w 770887"/>
              <a:gd name="connsiteY209" fmla="*/ 515489 h 599162"/>
              <a:gd name="connsiteX210" fmla="*/ 676635 w 770887"/>
              <a:gd name="connsiteY210" fmla="*/ 511006 h 599162"/>
              <a:gd name="connsiteX211" fmla="*/ 676635 w 770887"/>
              <a:gd name="connsiteY211" fmla="*/ 506524 h 599162"/>
              <a:gd name="connsiteX212" fmla="*/ 681123 w 770887"/>
              <a:gd name="connsiteY212" fmla="*/ 503535 h 599162"/>
              <a:gd name="connsiteX213" fmla="*/ 684115 w 770887"/>
              <a:gd name="connsiteY213" fmla="*/ 499053 h 599162"/>
              <a:gd name="connsiteX214" fmla="*/ 690099 w 770887"/>
              <a:gd name="connsiteY214" fmla="*/ 493076 h 599162"/>
              <a:gd name="connsiteX215" fmla="*/ 684115 w 770887"/>
              <a:gd name="connsiteY215" fmla="*/ 482617 h 599162"/>
              <a:gd name="connsiteX216" fmla="*/ 681123 w 770887"/>
              <a:gd name="connsiteY216" fmla="*/ 484111 h 599162"/>
              <a:gd name="connsiteX217" fmla="*/ 678131 w 770887"/>
              <a:gd name="connsiteY217" fmla="*/ 491582 h 599162"/>
              <a:gd name="connsiteX218" fmla="*/ 672146 w 770887"/>
              <a:gd name="connsiteY218" fmla="*/ 499053 h 599162"/>
              <a:gd name="connsiteX219" fmla="*/ 667658 w 770887"/>
              <a:gd name="connsiteY219" fmla="*/ 502041 h 599162"/>
              <a:gd name="connsiteX220" fmla="*/ 666162 w 770887"/>
              <a:gd name="connsiteY220" fmla="*/ 505029 h 599162"/>
              <a:gd name="connsiteX221" fmla="*/ 669154 w 770887"/>
              <a:gd name="connsiteY221" fmla="*/ 516983 h 599162"/>
              <a:gd name="connsiteX222" fmla="*/ 675139 w 770887"/>
              <a:gd name="connsiteY222" fmla="*/ 533419 h 599162"/>
              <a:gd name="connsiteX223" fmla="*/ 669154 w 770887"/>
              <a:gd name="connsiteY223" fmla="*/ 531925 h 599162"/>
              <a:gd name="connsiteX224" fmla="*/ 660178 w 770887"/>
              <a:gd name="connsiteY224" fmla="*/ 513994 h 599162"/>
              <a:gd name="connsiteX225" fmla="*/ 649705 w 770887"/>
              <a:gd name="connsiteY225" fmla="*/ 499053 h 599162"/>
              <a:gd name="connsiteX226" fmla="*/ 646713 w 770887"/>
              <a:gd name="connsiteY226" fmla="*/ 508018 h 599162"/>
              <a:gd name="connsiteX227" fmla="*/ 643721 w 770887"/>
              <a:gd name="connsiteY227" fmla="*/ 506524 h 599162"/>
              <a:gd name="connsiteX228" fmla="*/ 639233 w 770887"/>
              <a:gd name="connsiteY228" fmla="*/ 496064 h 599162"/>
              <a:gd name="connsiteX229" fmla="*/ 633249 w 770887"/>
              <a:gd name="connsiteY229" fmla="*/ 491582 h 599162"/>
              <a:gd name="connsiteX230" fmla="*/ 618288 w 770887"/>
              <a:gd name="connsiteY230" fmla="*/ 475146 h 599162"/>
              <a:gd name="connsiteX231" fmla="*/ 618288 w 770887"/>
              <a:gd name="connsiteY231" fmla="*/ 464687 h 599162"/>
              <a:gd name="connsiteX232" fmla="*/ 615296 w 770887"/>
              <a:gd name="connsiteY232" fmla="*/ 470664 h 599162"/>
              <a:gd name="connsiteX233" fmla="*/ 607815 w 770887"/>
              <a:gd name="connsiteY233" fmla="*/ 467675 h 599162"/>
              <a:gd name="connsiteX234" fmla="*/ 591358 w 770887"/>
              <a:gd name="connsiteY234" fmla="*/ 452734 h 599162"/>
              <a:gd name="connsiteX235" fmla="*/ 580886 w 770887"/>
              <a:gd name="connsiteY235" fmla="*/ 440780 h 599162"/>
              <a:gd name="connsiteX236" fmla="*/ 574902 w 770887"/>
              <a:gd name="connsiteY236" fmla="*/ 442274 h 599162"/>
              <a:gd name="connsiteX237" fmla="*/ 561437 w 770887"/>
              <a:gd name="connsiteY237" fmla="*/ 439286 h 599162"/>
              <a:gd name="connsiteX238" fmla="*/ 552461 w 770887"/>
              <a:gd name="connsiteY238" fmla="*/ 430321 h 599162"/>
              <a:gd name="connsiteX239" fmla="*/ 552461 w 770887"/>
              <a:gd name="connsiteY239" fmla="*/ 419862 h 599162"/>
              <a:gd name="connsiteX240" fmla="*/ 547972 w 770887"/>
              <a:gd name="connsiteY240" fmla="*/ 422850 h 599162"/>
              <a:gd name="connsiteX241" fmla="*/ 530020 w 770887"/>
              <a:gd name="connsiteY241" fmla="*/ 422850 h 599162"/>
              <a:gd name="connsiteX242" fmla="*/ 521043 w 770887"/>
              <a:gd name="connsiteY242" fmla="*/ 421356 h 599162"/>
              <a:gd name="connsiteX243" fmla="*/ 510571 w 770887"/>
              <a:gd name="connsiteY243" fmla="*/ 418368 h 599162"/>
              <a:gd name="connsiteX244" fmla="*/ 491122 w 770887"/>
              <a:gd name="connsiteY244" fmla="*/ 416873 h 599162"/>
              <a:gd name="connsiteX245" fmla="*/ 471673 w 770887"/>
              <a:gd name="connsiteY245" fmla="*/ 421356 h 599162"/>
              <a:gd name="connsiteX246" fmla="*/ 458208 w 770887"/>
              <a:gd name="connsiteY246" fmla="*/ 424344 h 599162"/>
              <a:gd name="connsiteX247" fmla="*/ 461200 w 770887"/>
              <a:gd name="connsiteY247" fmla="*/ 412391 h 599162"/>
              <a:gd name="connsiteX248" fmla="*/ 456712 w 770887"/>
              <a:gd name="connsiteY248" fmla="*/ 415379 h 599162"/>
              <a:gd name="connsiteX249" fmla="*/ 449232 w 770887"/>
              <a:gd name="connsiteY249" fmla="*/ 410897 h 599162"/>
              <a:gd name="connsiteX250" fmla="*/ 443247 w 770887"/>
              <a:gd name="connsiteY250" fmla="*/ 407908 h 599162"/>
              <a:gd name="connsiteX251" fmla="*/ 437263 w 770887"/>
              <a:gd name="connsiteY251" fmla="*/ 407908 h 599162"/>
              <a:gd name="connsiteX252" fmla="*/ 432775 w 770887"/>
              <a:gd name="connsiteY252" fmla="*/ 407908 h 599162"/>
              <a:gd name="connsiteX253" fmla="*/ 425294 w 770887"/>
              <a:gd name="connsiteY253" fmla="*/ 412391 h 599162"/>
              <a:gd name="connsiteX254" fmla="*/ 419310 w 770887"/>
              <a:gd name="connsiteY254" fmla="*/ 415379 h 599162"/>
              <a:gd name="connsiteX255" fmla="*/ 413326 w 770887"/>
              <a:gd name="connsiteY255" fmla="*/ 422850 h 599162"/>
              <a:gd name="connsiteX256" fmla="*/ 410334 w 770887"/>
              <a:gd name="connsiteY256" fmla="*/ 425838 h 599162"/>
              <a:gd name="connsiteX257" fmla="*/ 402853 w 770887"/>
              <a:gd name="connsiteY257" fmla="*/ 424344 h 599162"/>
              <a:gd name="connsiteX258" fmla="*/ 410334 w 770887"/>
              <a:gd name="connsiteY258" fmla="*/ 418368 h 599162"/>
              <a:gd name="connsiteX259" fmla="*/ 419310 w 770887"/>
              <a:gd name="connsiteY259" fmla="*/ 409403 h 599162"/>
              <a:gd name="connsiteX260" fmla="*/ 425294 w 770887"/>
              <a:gd name="connsiteY260" fmla="*/ 403426 h 599162"/>
              <a:gd name="connsiteX261" fmla="*/ 429783 w 770887"/>
              <a:gd name="connsiteY261" fmla="*/ 397449 h 599162"/>
              <a:gd name="connsiteX262" fmla="*/ 426791 w 770887"/>
              <a:gd name="connsiteY262" fmla="*/ 397449 h 599162"/>
              <a:gd name="connsiteX263" fmla="*/ 420806 w 770887"/>
              <a:gd name="connsiteY263" fmla="*/ 394461 h 599162"/>
              <a:gd name="connsiteX264" fmla="*/ 420806 w 770887"/>
              <a:gd name="connsiteY264" fmla="*/ 384002 h 599162"/>
              <a:gd name="connsiteX265" fmla="*/ 414822 w 770887"/>
              <a:gd name="connsiteY265" fmla="*/ 388484 h 599162"/>
              <a:gd name="connsiteX266" fmla="*/ 413326 w 770887"/>
              <a:gd name="connsiteY266" fmla="*/ 389978 h 599162"/>
              <a:gd name="connsiteX267" fmla="*/ 402853 w 770887"/>
              <a:gd name="connsiteY267" fmla="*/ 389978 h 599162"/>
              <a:gd name="connsiteX268" fmla="*/ 393877 w 770887"/>
              <a:gd name="connsiteY268" fmla="*/ 388484 h 599162"/>
              <a:gd name="connsiteX269" fmla="*/ 389389 w 770887"/>
              <a:gd name="connsiteY269" fmla="*/ 392967 h 599162"/>
              <a:gd name="connsiteX270" fmla="*/ 386397 w 770887"/>
              <a:gd name="connsiteY270" fmla="*/ 401932 h 599162"/>
              <a:gd name="connsiteX271" fmla="*/ 392381 w 770887"/>
              <a:gd name="connsiteY271" fmla="*/ 409403 h 599162"/>
              <a:gd name="connsiteX272" fmla="*/ 389389 w 770887"/>
              <a:gd name="connsiteY272" fmla="*/ 421356 h 599162"/>
              <a:gd name="connsiteX273" fmla="*/ 381908 w 770887"/>
              <a:gd name="connsiteY273" fmla="*/ 428827 h 599162"/>
              <a:gd name="connsiteX274" fmla="*/ 374428 w 770887"/>
              <a:gd name="connsiteY274" fmla="*/ 428827 h 599162"/>
              <a:gd name="connsiteX275" fmla="*/ 365452 w 770887"/>
              <a:gd name="connsiteY275" fmla="*/ 428827 h 599162"/>
              <a:gd name="connsiteX276" fmla="*/ 362459 w 770887"/>
              <a:gd name="connsiteY276" fmla="*/ 439286 h 599162"/>
              <a:gd name="connsiteX277" fmla="*/ 350491 w 770887"/>
              <a:gd name="connsiteY277" fmla="*/ 443769 h 599162"/>
              <a:gd name="connsiteX278" fmla="*/ 348995 w 770887"/>
              <a:gd name="connsiteY278" fmla="*/ 446757 h 599162"/>
              <a:gd name="connsiteX279" fmla="*/ 338522 w 770887"/>
              <a:gd name="connsiteY279" fmla="*/ 454228 h 599162"/>
              <a:gd name="connsiteX280" fmla="*/ 328050 w 770887"/>
              <a:gd name="connsiteY280" fmla="*/ 457216 h 599162"/>
              <a:gd name="connsiteX281" fmla="*/ 322065 w 770887"/>
              <a:gd name="connsiteY281" fmla="*/ 458710 h 599162"/>
              <a:gd name="connsiteX282" fmla="*/ 319073 w 770887"/>
              <a:gd name="connsiteY282" fmla="*/ 454228 h 599162"/>
              <a:gd name="connsiteX283" fmla="*/ 317577 w 770887"/>
              <a:gd name="connsiteY283" fmla="*/ 451239 h 599162"/>
              <a:gd name="connsiteX284" fmla="*/ 325058 w 770887"/>
              <a:gd name="connsiteY284" fmla="*/ 448251 h 599162"/>
              <a:gd name="connsiteX285" fmla="*/ 331042 w 770887"/>
              <a:gd name="connsiteY285" fmla="*/ 440780 h 599162"/>
              <a:gd name="connsiteX286" fmla="*/ 323561 w 770887"/>
              <a:gd name="connsiteY286" fmla="*/ 440780 h 599162"/>
              <a:gd name="connsiteX287" fmla="*/ 320569 w 770887"/>
              <a:gd name="connsiteY287" fmla="*/ 436298 h 599162"/>
              <a:gd name="connsiteX288" fmla="*/ 328050 w 770887"/>
              <a:gd name="connsiteY288" fmla="*/ 425838 h 599162"/>
              <a:gd name="connsiteX289" fmla="*/ 331042 w 770887"/>
              <a:gd name="connsiteY289" fmla="*/ 415379 h 599162"/>
              <a:gd name="connsiteX290" fmla="*/ 335530 w 770887"/>
              <a:gd name="connsiteY290" fmla="*/ 400438 h 599162"/>
              <a:gd name="connsiteX291" fmla="*/ 343010 w 770887"/>
              <a:gd name="connsiteY291" fmla="*/ 391473 h 599162"/>
              <a:gd name="connsiteX292" fmla="*/ 369940 w 770887"/>
              <a:gd name="connsiteY292" fmla="*/ 394461 h 599162"/>
              <a:gd name="connsiteX293" fmla="*/ 365452 w 770887"/>
              <a:gd name="connsiteY293" fmla="*/ 388484 h 599162"/>
              <a:gd name="connsiteX294" fmla="*/ 357971 w 770887"/>
              <a:gd name="connsiteY294" fmla="*/ 386990 h 599162"/>
              <a:gd name="connsiteX295" fmla="*/ 344507 w 770887"/>
              <a:gd name="connsiteY295" fmla="*/ 381013 h 599162"/>
              <a:gd name="connsiteX296" fmla="*/ 334034 w 770887"/>
              <a:gd name="connsiteY296" fmla="*/ 385496 h 599162"/>
              <a:gd name="connsiteX297" fmla="*/ 325058 w 770887"/>
              <a:gd name="connsiteY297" fmla="*/ 392967 h 599162"/>
              <a:gd name="connsiteX298" fmla="*/ 316081 w 770887"/>
              <a:gd name="connsiteY298" fmla="*/ 400438 h 599162"/>
              <a:gd name="connsiteX299" fmla="*/ 311593 w 770887"/>
              <a:gd name="connsiteY299" fmla="*/ 409403 h 599162"/>
              <a:gd name="connsiteX300" fmla="*/ 310097 w 770887"/>
              <a:gd name="connsiteY300" fmla="*/ 416873 h 599162"/>
              <a:gd name="connsiteX301" fmla="*/ 304113 w 770887"/>
              <a:gd name="connsiteY301" fmla="*/ 416873 h 599162"/>
              <a:gd name="connsiteX302" fmla="*/ 304113 w 770887"/>
              <a:gd name="connsiteY302" fmla="*/ 419862 h 599162"/>
              <a:gd name="connsiteX303" fmla="*/ 307105 w 770887"/>
              <a:gd name="connsiteY303" fmla="*/ 425838 h 599162"/>
              <a:gd name="connsiteX304" fmla="*/ 305609 w 770887"/>
              <a:gd name="connsiteY304" fmla="*/ 430321 h 599162"/>
              <a:gd name="connsiteX305" fmla="*/ 301120 w 770887"/>
              <a:gd name="connsiteY305" fmla="*/ 434803 h 599162"/>
              <a:gd name="connsiteX306" fmla="*/ 290648 w 770887"/>
              <a:gd name="connsiteY306" fmla="*/ 440780 h 599162"/>
              <a:gd name="connsiteX307" fmla="*/ 284664 w 770887"/>
              <a:gd name="connsiteY307" fmla="*/ 445263 h 599162"/>
              <a:gd name="connsiteX308" fmla="*/ 277183 w 770887"/>
              <a:gd name="connsiteY308" fmla="*/ 452734 h 599162"/>
              <a:gd name="connsiteX309" fmla="*/ 275687 w 770887"/>
              <a:gd name="connsiteY309" fmla="*/ 460204 h 599162"/>
              <a:gd name="connsiteX310" fmla="*/ 286160 w 770887"/>
              <a:gd name="connsiteY310" fmla="*/ 463193 h 599162"/>
              <a:gd name="connsiteX311" fmla="*/ 287656 w 770887"/>
              <a:gd name="connsiteY311" fmla="*/ 473652 h 599162"/>
              <a:gd name="connsiteX312" fmla="*/ 283168 w 770887"/>
              <a:gd name="connsiteY312" fmla="*/ 479629 h 599162"/>
              <a:gd name="connsiteX313" fmla="*/ 275687 w 770887"/>
              <a:gd name="connsiteY313" fmla="*/ 484111 h 599162"/>
              <a:gd name="connsiteX314" fmla="*/ 266711 w 770887"/>
              <a:gd name="connsiteY314" fmla="*/ 496064 h 599162"/>
              <a:gd name="connsiteX315" fmla="*/ 253246 w 770887"/>
              <a:gd name="connsiteY315" fmla="*/ 505029 h 599162"/>
              <a:gd name="connsiteX316" fmla="*/ 226317 w 770887"/>
              <a:gd name="connsiteY316" fmla="*/ 518477 h 599162"/>
              <a:gd name="connsiteX317" fmla="*/ 224821 w 770887"/>
              <a:gd name="connsiteY317" fmla="*/ 530430 h 599162"/>
              <a:gd name="connsiteX318" fmla="*/ 214348 w 770887"/>
              <a:gd name="connsiteY318" fmla="*/ 534913 h 599162"/>
              <a:gd name="connsiteX319" fmla="*/ 203876 w 770887"/>
              <a:gd name="connsiteY319" fmla="*/ 540890 h 599162"/>
              <a:gd name="connsiteX320" fmla="*/ 190411 w 770887"/>
              <a:gd name="connsiteY320" fmla="*/ 545372 h 599162"/>
              <a:gd name="connsiteX321" fmla="*/ 185923 w 770887"/>
              <a:gd name="connsiteY321" fmla="*/ 548360 h 599162"/>
              <a:gd name="connsiteX322" fmla="*/ 179939 w 770887"/>
              <a:gd name="connsiteY322" fmla="*/ 552843 h 599162"/>
              <a:gd name="connsiteX323" fmla="*/ 175450 w 770887"/>
              <a:gd name="connsiteY323" fmla="*/ 557325 h 599162"/>
              <a:gd name="connsiteX324" fmla="*/ 172458 w 770887"/>
              <a:gd name="connsiteY324" fmla="*/ 566290 h 599162"/>
              <a:gd name="connsiteX325" fmla="*/ 164978 w 770887"/>
              <a:gd name="connsiteY325" fmla="*/ 567785 h 599162"/>
              <a:gd name="connsiteX326" fmla="*/ 154505 w 770887"/>
              <a:gd name="connsiteY326" fmla="*/ 570773 h 599162"/>
              <a:gd name="connsiteX327" fmla="*/ 147025 w 770887"/>
              <a:gd name="connsiteY327" fmla="*/ 570773 h 599162"/>
              <a:gd name="connsiteX328" fmla="*/ 139545 w 770887"/>
              <a:gd name="connsiteY328" fmla="*/ 573761 h 599162"/>
              <a:gd name="connsiteX329" fmla="*/ 129072 w 770887"/>
              <a:gd name="connsiteY329" fmla="*/ 579738 h 599162"/>
              <a:gd name="connsiteX330" fmla="*/ 132064 w 770887"/>
              <a:gd name="connsiteY330" fmla="*/ 587209 h 599162"/>
              <a:gd name="connsiteX331" fmla="*/ 129072 w 770887"/>
              <a:gd name="connsiteY331" fmla="*/ 588703 h 599162"/>
              <a:gd name="connsiteX332" fmla="*/ 121592 w 770887"/>
              <a:gd name="connsiteY332" fmla="*/ 584220 h 599162"/>
              <a:gd name="connsiteX333" fmla="*/ 114111 w 770887"/>
              <a:gd name="connsiteY333" fmla="*/ 581232 h 599162"/>
              <a:gd name="connsiteX334" fmla="*/ 108127 w 770887"/>
              <a:gd name="connsiteY334" fmla="*/ 572267 h 599162"/>
              <a:gd name="connsiteX335" fmla="*/ 106631 w 770887"/>
              <a:gd name="connsiteY335" fmla="*/ 575255 h 599162"/>
              <a:gd name="connsiteX336" fmla="*/ 106631 w 770887"/>
              <a:gd name="connsiteY336" fmla="*/ 587209 h 599162"/>
              <a:gd name="connsiteX337" fmla="*/ 97655 w 770887"/>
              <a:gd name="connsiteY337" fmla="*/ 587209 h 599162"/>
              <a:gd name="connsiteX338" fmla="*/ 97655 w 770887"/>
              <a:gd name="connsiteY338" fmla="*/ 591691 h 599162"/>
              <a:gd name="connsiteX339" fmla="*/ 88678 w 770887"/>
              <a:gd name="connsiteY339" fmla="*/ 591691 h 599162"/>
              <a:gd name="connsiteX340" fmla="*/ 88678 w 770887"/>
              <a:gd name="connsiteY340" fmla="*/ 590197 h 599162"/>
              <a:gd name="connsiteX341" fmla="*/ 84190 w 770887"/>
              <a:gd name="connsiteY341" fmla="*/ 588703 h 599162"/>
              <a:gd name="connsiteX342" fmla="*/ 78206 w 770887"/>
              <a:gd name="connsiteY342" fmla="*/ 588703 h 599162"/>
              <a:gd name="connsiteX343" fmla="*/ 70725 w 770887"/>
              <a:gd name="connsiteY343" fmla="*/ 590197 h 599162"/>
              <a:gd name="connsiteX344" fmla="*/ 61749 w 770887"/>
              <a:gd name="connsiteY344" fmla="*/ 599162 h 599162"/>
              <a:gd name="connsiteX345" fmla="*/ 45292 w 770887"/>
              <a:gd name="connsiteY345" fmla="*/ 599162 h 599162"/>
              <a:gd name="connsiteX346" fmla="*/ 30331 w 770887"/>
              <a:gd name="connsiteY346" fmla="*/ 599162 h 599162"/>
              <a:gd name="connsiteX347" fmla="*/ 30331 w 770887"/>
              <a:gd name="connsiteY347" fmla="*/ 593185 h 599162"/>
              <a:gd name="connsiteX348" fmla="*/ 40804 w 770887"/>
              <a:gd name="connsiteY348" fmla="*/ 581232 h 599162"/>
              <a:gd name="connsiteX349" fmla="*/ 58757 w 770887"/>
              <a:gd name="connsiteY349" fmla="*/ 581232 h 599162"/>
              <a:gd name="connsiteX350" fmla="*/ 66237 w 770887"/>
              <a:gd name="connsiteY350" fmla="*/ 581232 h 599162"/>
              <a:gd name="connsiteX351" fmla="*/ 73717 w 770887"/>
              <a:gd name="connsiteY351" fmla="*/ 576750 h 599162"/>
              <a:gd name="connsiteX352" fmla="*/ 84190 w 770887"/>
              <a:gd name="connsiteY352" fmla="*/ 573761 h 599162"/>
              <a:gd name="connsiteX353" fmla="*/ 88678 w 770887"/>
              <a:gd name="connsiteY353" fmla="*/ 570773 h 599162"/>
              <a:gd name="connsiteX354" fmla="*/ 93166 w 770887"/>
              <a:gd name="connsiteY354" fmla="*/ 563302 h 599162"/>
              <a:gd name="connsiteX355" fmla="*/ 102143 w 770887"/>
              <a:gd name="connsiteY355" fmla="*/ 558820 h 599162"/>
              <a:gd name="connsiteX356" fmla="*/ 115607 w 770887"/>
              <a:gd name="connsiteY356" fmla="*/ 557325 h 599162"/>
              <a:gd name="connsiteX357" fmla="*/ 123088 w 770887"/>
              <a:gd name="connsiteY357" fmla="*/ 557325 h 599162"/>
              <a:gd name="connsiteX358" fmla="*/ 129072 w 770887"/>
              <a:gd name="connsiteY358" fmla="*/ 563302 h 599162"/>
              <a:gd name="connsiteX359" fmla="*/ 135056 w 770887"/>
              <a:gd name="connsiteY359" fmla="*/ 558820 h 599162"/>
              <a:gd name="connsiteX360" fmla="*/ 141041 w 770887"/>
              <a:gd name="connsiteY360" fmla="*/ 549855 h 599162"/>
              <a:gd name="connsiteX361" fmla="*/ 148521 w 770887"/>
              <a:gd name="connsiteY361" fmla="*/ 542384 h 599162"/>
              <a:gd name="connsiteX362" fmla="*/ 156001 w 770887"/>
              <a:gd name="connsiteY362" fmla="*/ 537901 h 599162"/>
              <a:gd name="connsiteX363" fmla="*/ 170962 w 770887"/>
              <a:gd name="connsiteY363" fmla="*/ 534913 h 599162"/>
              <a:gd name="connsiteX364" fmla="*/ 176946 w 770887"/>
              <a:gd name="connsiteY364" fmla="*/ 528936 h 599162"/>
              <a:gd name="connsiteX365" fmla="*/ 184427 w 770887"/>
              <a:gd name="connsiteY365" fmla="*/ 521465 h 599162"/>
              <a:gd name="connsiteX366" fmla="*/ 193403 w 770887"/>
              <a:gd name="connsiteY366" fmla="*/ 513994 h 599162"/>
              <a:gd name="connsiteX367" fmla="*/ 200884 w 770887"/>
              <a:gd name="connsiteY367" fmla="*/ 509512 h 599162"/>
              <a:gd name="connsiteX368" fmla="*/ 203876 w 770887"/>
              <a:gd name="connsiteY368" fmla="*/ 500547 h 599162"/>
              <a:gd name="connsiteX369" fmla="*/ 205372 w 770887"/>
              <a:gd name="connsiteY369" fmla="*/ 487099 h 599162"/>
              <a:gd name="connsiteX370" fmla="*/ 208364 w 770887"/>
              <a:gd name="connsiteY370" fmla="*/ 478134 h 599162"/>
              <a:gd name="connsiteX371" fmla="*/ 209860 w 770887"/>
              <a:gd name="connsiteY371" fmla="*/ 475146 h 599162"/>
              <a:gd name="connsiteX372" fmla="*/ 217340 w 770887"/>
              <a:gd name="connsiteY372" fmla="*/ 464687 h 599162"/>
              <a:gd name="connsiteX373" fmla="*/ 212852 w 770887"/>
              <a:gd name="connsiteY373" fmla="*/ 464687 h 599162"/>
              <a:gd name="connsiteX374" fmla="*/ 205372 w 770887"/>
              <a:gd name="connsiteY374" fmla="*/ 466181 h 599162"/>
              <a:gd name="connsiteX375" fmla="*/ 200884 w 770887"/>
              <a:gd name="connsiteY375" fmla="*/ 466181 h 599162"/>
              <a:gd name="connsiteX376" fmla="*/ 193403 w 770887"/>
              <a:gd name="connsiteY376" fmla="*/ 464687 h 599162"/>
              <a:gd name="connsiteX377" fmla="*/ 190411 w 770887"/>
              <a:gd name="connsiteY377" fmla="*/ 461699 h 599162"/>
              <a:gd name="connsiteX378" fmla="*/ 197891 w 770887"/>
              <a:gd name="connsiteY378" fmla="*/ 454228 h 599162"/>
              <a:gd name="connsiteX379" fmla="*/ 190411 w 770887"/>
              <a:gd name="connsiteY379" fmla="*/ 455722 h 599162"/>
              <a:gd name="connsiteX380" fmla="*/ 185923 w 770887"/>
              <a:gd name="connsiteY380" fmla="*/ 460204 h 599162"/>
              <a:gd name="connsiteX381" fmla="*/ 182931 w 770887"/>
              <a:gd name="connsiteY381" fmla="*/ 470664 h 599162"/>
              <a:gd name="connsiteX382" fmla="*/ 178442 w 770887"/>
              <a:gd name="connsiteY382" fmla="*/ 475146 h 599162"/>
              <a:gd name="connsiteX383" fmla="*/ 176946 w 770887"/>
              <a:gd name="connsiteY383" fmla="*/ 470664 h 599162"/>
              <a:gd name="connsiteX384" fmla="*/ 172458 w 770887"/>
              <a:gd name="connsiteY384" fmla="*/ 464687 h 599162"/>
              <a:gd name="connsiteX385" fmla="*/ 164978 w 770887"/>
              <a:gd name="connsiteY385" fmla="*/ 457216 h 599162"/>
              <a:gd name="connsiteX386" fmla="*/ 153009 w 770887"/>
              <a:gd name="connsiteY386" fmla="*/ 449745 h 599162"/>
              <a:gd name="connsiteX387" fmla="*/ 150017 w 770887"/>
              <a:gd name="connsiteY387" fmla="*/ 449745 h 599162"/>
              <a:gd name="connsiteX388" fmla="*/ 139545 w 770887"/>
              <a:gd name="connsiteY388" fmla="*/ 457216 h 599162"/>
              <a:gd name="connsiteX389" fmla="*/ 133560 w 770887"/>
              <a:gd name="connsiteY389" fmla="*/ 457216 h 599162"/>
              <a:gd name="connsiteX390" fmla="*/ 124584 w 770887"/>
              <a:gd name="connsiteY390" fmla="*/ 457216 h 599162"/>
              <a:gd name="connsiteX391" fmla="*/ 126080 w 770887"/>
              <a:gd name="connsiteY391" fmla="*/ 437792 h 599162"/>
              <a:gd name="connsiteX392" fmla="*/ 127576 w 770887"/>
              <a:gd name="connsiteY392" fmla="*/ 431815 h 599162"/>
              <a:gd name="connsiteX393" fmla="*/ 132064 w 770887"/>
              <a:gd name="connsiteY393" fmla="*/ 425838 h 599162"/>
              <a:gd name="connsiteX394" fmla="*/ 132064 w 770887"/>
              <a:gd name="connsiteY394" fmla="*/ 418368 h 599162"/>
              <a:gd name="connsiteX395" fmla="*/ 130568 w 770887"/>
              <a:gd name="connsiteY395" fmla="*/ 406414 h 599162"/>
              <a:gd name="connsiteX396" fmla="*/ 127576 w 770887"/>
              <a:gd name="connsiteY396" fmla="*/ 394461 h 599162"/>
              <a:gd name="connsiteX397" fmla="*/ 124584 w 770887"/>
              <a:gd name="connsiteY397" fmla="*/ 397449 h 599162"/>
              <a:gd name="connsiteX398" fmla="*/ 118600 w 770887"/>
              <a:gd name="connsiteY398" fmla="*/ 403426 h 599162"/>
              <a:gd name="connsiteX399" fmla="*/ 114111 w 770887"/>
              <a:gd name="connsiteY399" fmla="*/ 406414 h 599162"/>
              <a:gd name="connsiteX400" fmla="*/ 109623 w 770887"/>
              <a:gd name="connsiteY400" fmla="*/ 406414 h 599162"/>
              <a:gd name="connsiteX401" fmla="*/ 105135 w 770887"/>
              <a:gd name="connsiteY401" fmla="*/ 401932 h 599162"/>
              <a:gd name="connsiteX402" fmla="*/ 102143 w 770887"/>
              <a:gd name="connsiteY402" fmla="*/ 401932 h 599162"/>
              <a:gd name="connsiteX403" fmla="*/ 96158 w 770887"/>
              <a:gd name="connsiteY403" fmla="*/ 398943 h 599162"/>
              <a:gd name="connsiteX404" fmla="*/ 91670 w 770887"/>
              <a:gd name="connsiteY404" fmla="*/ 394461 h 599162"/>
              <a:gd name="connsiteX405" fmla="*/ 87182 w 770887"/>
              <a:gd name="connsiteY405" fmla="*/ 391473 h 599162"/>
              <a:gd name="connsiteX406" fmla="*/ 82694 w 770887"/>
              <a:gd name="connsiteY406" fmla="*/ 386990 h 599162"/>
              <a:gd name="connsiteX407" fmla="*/ 81198 w 770887"/>
              <a:gd name="connsiteY407" fmla="*/ 382508 h 599162"/>
              <a:gd name="connsiteX408" fmla="*/ 79702 w 770887"/>
              <a:gd name="connsiteY408" fmla="*/ 372048 h 599162"/>
              <a:gd name="connsiteX409" fmla="*/ 85686 w 770887"/>
              <a:gd name="connsiteY409" fmla="*/ 367566 h 599162"/>
              <a:gd name="connsiteX410" fmla="*/ 91670 w 770887"/>
              <a:gd name="connsiteY410" fmla="*/ 367566 h 599162"/>
              <a:gd name="connsiteX411" fmla="*/ 99151 w 770887"/>
              <a:gd name="connsiteY411" fmla="*/ 367566 h 599162"/>
              <a:gd name="connsiteX412" fmla="*/ 106631 w 770887"/>
              <a:gd name="connsiteY412" fmla="*/ 372048 h 599162"/>
              <a:gd name="connsiteX413" fmla="*/ 109623 w 770887"/>
              <a:gd name="connsiteY413" fmla="*/ 364578 h 599162"/>
              <a:gd name="connsiteX414" fmla="*/ 105135 w 770887"/>
              <a:gd name="connsiteY414" fmla="*/ 360095 h 599162"/>
              <a:gd name="connsiteX415" fmla="*/ 103639 w 770887"/>
              <a:gd name="connsiteY415" fmla="*/ 360095 h 599162"/>
              <a:gd name="connsiteX416" fmla="*/ 96158 w 770887"/>
              <a:gd name="connsiteY416" fmla="*/ 360095 h 599162"/>
              <a:gd name="connsiteX417" fmla="*/ 91670 w 770887"/>
              <a:gd name="connsiteY417" fmla="*/ 360095 h 599162"/>
              <a:gd name="connsiteX418" fmla="*/ 82694 w 770887"/>
              <a:gd name="connsiteY418" fmla="*/ 354118 h 599162"/>
              <a:gd name="connsiteX419" fmla="*/ 79702 w 770887"/>
              <a:gd name="connsiteY419" fmla="*/ 348142 h 599162"/>
              <a:gd name="connsiteX420" fmla="*/ 76710 w 770887"/>
              <a:gd name="connsiteY420" fmla="*/ 340671 h 599162"/>
              <a:gd name="connsiteX421" fmla="*/ 73717 w 770887"/>
              <a:gd name="connsiteY421" fmla="*/ 333200 h 599162"/>
              <a:gd name="connsiteX422" fmla="*/ 73717 w 770887"/>
              <a:gd name="connsiteY422" fmla="*/ 330212 h 599162"/>
              <a:gd name="connsiteX423" fmla="*/ 76710 w 770887"/>
              <a:gd name="connsiteY423" fmla="*/ 327223 h 599162"/>
              <a:gd name="connsiteX424" fmla="*/ 81198 w 770887"/>
              <a:gd name="connsiteY424" fmla="*/ 319752 h 599162"/>
              <a:gd name="connsiteX425" fmla="*/ 88678 w 770887"/>
              <a:gd name="connsiteY425" fmla="*/ 310787 h 599162"/>
              <a:gd name="connsiteX426" fmla="*/ 97655 w 770887"/>
              <a:gd name="connsiteY426" fmla="*/ 304811 h 599162"/>
              <a:gd name="connsiteX427" fmla="*/ 103639 w 770887"/>
              <a:gd name="connsiteY427" fmla="*/ 297340 h 599162"/>
              <a:gd name="connsiteX428" fmla="*/ 105135 w 770887"/>
              <a:gd name="connsiteY428" fmla="*/ 289869 h 599162"/>
              <a:gd name="connsiteX429" fmla="*/ 112615 w 770887"/>
              <a:gd name="connsiteY429" fmla="*/ 282398 h 599162"/>
              <a:gd name="connsiteX430" fmla="*/ 118600 w 770887"/>
              <a:gd name="connsiteY430" fmla="*/ 280904 h 599162"/>
              <a:gd name="connsiteX431" fmla="*/ 123088 w 770887"/>
              <a:gd name="connsiteY431" fmla="*/ 283892 h 599162"/>
              <a:gd name="connsiteX432" fmla="*/ 127576 w 770887"/>
              <a:gd name="connsiteY432" fmla="*/ 289869 h 599162"/>
              <a:gd name="connsiteX433" fmla="*/ 130568 w 770887"/>
              <a:gd name="connsiteY433" fmla="*/ 289869 h 599162"/>
              <a:gd name="connsiteX434" fmla="*/ 136552 w 770887"/>
              <a:gd name="connsiteY434" fmla="*/ 289869 h 599162"/>
              <a:gd name="connsiteX435" fmla="*/ 139545 w 770887"/>
              <a:gd name="connsiteY435" fmla="*/ 289869 h 599162"/>
              <a:gd name="connsiteX436" fmla="*/ 144033 w 770887"/>
              <a:gd name="connsiteY436" fmla="*/ 283892 h 599162"/>
              <a:gd name="connsiteX437" fmla="*/ 148521 w 770887"/>
              <a:gd name="connsiteY437" fmla="*/ 283892 h 599162"/>
              <a:gd name="connsiteX438" fmla="*/ 150017 w 770887"/>
              <a:gd name="connsiteY438" fmla="*/ 280904 h 599162"/>
              <a:gd name="connsiteX439" fmla="*/ 153009 w 770887"/>
              <a:gd name="connsiteY439" fmla="*/ 276422 h 599162"/>
              <a:gd name="connsiteX440" fmla="*/ 154505 w 770887"/>
              <a:gd name="connsiteY440" fmla="*/ 280904 h 599162"/>
              <a:gd name="connsiteX441" fmla="*/ 158994 w 770887"/>
              <a:gd name="connsiteY441" fmla="*/ 280904 h 599162"/>
              <a:gd name="connsiteX442" fmla="*/ 161986 w 770887"/>
              <a:gd name="connsiteY442" fmla="*/ 280904 h 599162"/>
              <a:gd name="connsiteX443" fmla="*/ 167970 w 770887"/>
              <a:gd name="connsiteY443" fmla="*/ 280904 h 599162"/>
              <a:gd name="connsiteX444" fmla="*/ 172458 w 770887"/>
              <a:gd name="connsiteY444" fmla="*/ 276422 h 599162"/>
              <a:gd name="connsiteX445" fmla="*/ 176946 w 770887"/>
              <a:gd name="connsiteY445" fmla="*/ 276422 h 599162"/>
              <a:gd name="connsiteX446" fmla="*/ 178442 w 770887"/>
              <a:gd name="connsiteY446" fmla="*/ 265962 h 599162"/>
              <a:gd name="connsiteX447" fmla="*/ 175450 w 770887"/>
              <a:gd name="connsiteY447" fmla="*/ 258491 h 599162"/>
              <a:gd name="connsiteX448" fmla="*/ 172458 w 770887"/>
              <a:gd name="connsiteY448" fmla="*/ 246538 h 599162"/>
              <a:gd name="connsiteX449" fmla="*/ 178442 w 770887"/>
              <a:gd name="connsiteY449" fmla="*/ 246538 h 599162"/>
              <a:gd name="connsiteX450" fmla="*/ 184427 w 770887"/>
              <a:gd name="connsiteY450" fmla="*/ 240561 h 599162"/>
              <a:gd name="connsiteX451" fmla="*/ 182931 w 770887"/>
              <a:gd name="connsiteY451" fmla="*/ 231596 h 599162"/>
              <a:gd name="connsiteX452" fmla="*/ 173954 w 770887"/>
              <a:gd name="connsiteY452" fmla="*/ 230102 h 599162"/>
              <a:gd name="connsiteX453" fmla="*/ 169466 w 770887"/>
              <a:gd name="connsiteY453" fmla="*/ 230102 h 599162"/>
              <a:gd name="connsiteX454" fmla="*/ 164978 w 770887"/>
              <a:gd name="connsiteY454" fmla="*/ 231596 h 599162"/>
              <a:gd name="connsiteX455" fmla="*/ 160490 w 770887"/>
              <a:gd name="connsiteY455" fmla="*/ 234585 h 599162"/>
              <a:gd name="connsiteX456" fmla="*/ 157497 w 770887"/>
              <a:gd name="connsiteY456" fmla="*/ 240561 h 599162"/>
              <a:gd name="connsiteX457" fmla="*/ 153009 w 770887"/>
              <a:gd name="connsiteY457" fmla="*/ 240561 h 599162"/>
              <a:gd name="connsiteX458" fmla="*/ 148521 w 770887"/>
              <a:gd name="connsiteY458" fmla="*/ 231596 h 599162"/>
              <a:gd name="connsiteX459" fmla="*/ 136552 w 770887"/>
              <a:gd name="connsiteY459" fmla="*/ 231596 h 599162"/>
              <a:gd name="connsiteX460" fmla="*/ 123088 w 770887"/>
              <a:gd name="connsiteY460" fmla="*/ 231596 h 599162"/>
              <a:gd name="connsiteX461" fmla="*/ 112615 w 770887"/>
              <a:gd name="connsiteY461" fmla="*/ 228608 h 599162"/>
              <a:gd name="connsiteX462" fmla="*/ 102143 w 770887"/>
              <a:gd name="connsiteY462" fmla="*/ 224125 h 599162"/>
              <a:gd name="connsiteX463" fmla="*/ 96158 w 770887"/>
              <a:gd name="connsiteY463" fmla="*/ 216654 h 599162"/>
              <a:gd name="connsiteX464" fmla="*/ 94662 w 770887"/>
              <a:gd name="connsiteY464" fmla="*/ 201713 h 599162"/>
              <a:gd name="connsiteX465" fmla="*/ 102143 w 770887"/>
              <a:gd name="connsiteY465" fmla="*/ 198724 h 599162"/>
              <a:gd name="connsiteX466" fmla="*/ 106631 w 770887"/>
              <a:gd name="connsiteY466" fmla="*/ 195736 h 599162"/>
              <a:gd name="connsiteX467" fmla="*/ 96158 w 770887"/>
              <a:gd name="connsiteY467" fmla="*/ 191254 h 599162"/>
              <a:gd name="connsiteX468" fmla="*/ 90174 w 770887"/>
              <a:gd name="connsiteY468" fmla="*/ 186771 h 599162"/>
              <a:gd name="connsiteX469" fmla="*/ 82694 w 770887"/>
              <a:gd name="connsiteY469" fmla="*/ 180794 h 599162"/>
              <a:gd name="connsiteX470" fmla="*/ 81198 w 770887"/>
              <a:gd name="connsiteY470" fmla="*/ 177806 h 599162"/>
              <a:gd name="connsiteX471" fmla="*/ 87182 w 770887"/>
              <a:gd name="connsiteY471" fmla="*/ 173324 h 599162"/>
              <a:gd name="connsiteX472" fmla="*/ 91670 w 770887"/>
              <a:gd name="connsiteY472" fmla="*/ 173324 h 599162"/>
              <a:gd name="connsiteX473" fmla="*/ 100647 w 770887"/>
              <a:gd name="connsiteY473" fmla="*/ 171829 h 599162"/>
              <a:gd name="connsiteX474" fmla="*/ 112615 w 770887"/>
              <a:gd name="connsiteY474" fmla="*/ 164359 h 599162"/>
              <a:gd name="connsiteX475" fmla="*/ 114111 w 770887"/>
              <a:gd name="connsiteY475" fmla="*/ 167347 h 599162"/>
              <a:gd name="connsiteX476" fmla="*/ 121592 w 770887"/>
              <a:gd name="connsiteY476" fmla="*/ 164359 h 599162"/>
              <a:gd name="connsiteX477" fmla="*/ 121592 w 770887"/>
              <a:gd name="connsiteY477" fmla="*/ 162864 h 599162"/>
              <a:gd name="connsiteX478" fmla="*/ 126080 w 770887"/>
              <a:gd name="connsiteY478" fmla="*/ 161370 h 599162"/>
              <a:gd name="connsiteX479" fmla="*/ 135056 w 770887"/>
              <a:gd name="connsiteY479" fmla="*/ 159876 h 599162"/>
              <a:gd name="connsiteX480" fmla="*/ 145529 w 770887"/>
              <a:gd name="connsiteY480" fmla="*/ 159876 h 599162"/>
              <a:gd name="connsiteX481" fmla="*/ 150017 w 770887"/>
              <a:gd name="connsiteY481" fmla="*/ 162864 h 599162"/>
              <a:gd name="connsiteX482" fmla="*/ 147025 w 770887"/>
              <a:gd name="connsiteY482" fmla="*/ 170335 h 599162"/>
              <a:gd name="connsiteX483" fmla="*/ 147025 w 770887"/>
              <a:gd name="connsiteY483" fmla="*/ 173324 h 599162"/>
              <a:gd name="connsiteX484" fmla="*/ 151513 w 770887"/>
              <a:gd name="connsiteY484" fmla="*/ 176312 h 599162"/>
              <a:gd name="connsiteX485" fmla="*/ 156001 w 770887"/>
              <a:gd name="connsiteY485" fmla="*/ 180794 h 599162"/>
              <a:gd name="connsiteX486" fmla="*/ 164978 w 770887"/>
              <a:gd name="connsiteY486" fmla="*/ 180794 h 599162"/>
              <a:gd name="connsiteX487" fmla="*/ 176946 w 770887"/>
              <a:gd name="connsiteY487" fmla="*/ 183783 h 599162"/>
              <a:gd name="connsiteX488" fmla="*/ 185923 w 770887"/>
              <a:gd name="connsiteY488" fmla="*/ 179300 h 599162"/>
              <a:gd name="connsiteX489" fmla="*/ 191907 w 770887"/>
              <a:gd name="connsiteY489" fmla="*/ 173324 h 599162"/>
              <a:gd name="connsiteX490" fmla="*/ 199387 w 770887"/>
              <a:gd name="connsiteY490" fmla="*/ 168841 h 599162"/>
              <a:gd name="connsiteX491" fmla="*/ 191907 w 770887"/>
              <a:gd name="connsiteY491" fmla="*/ 165853 h 599162"/>
              <a:gd name="connsiteX492" fmla="*/ 185923 w 770887"/>
              <a:gd name="connsiteY492" fmla="*/ 162864 h 599162"/>
              <a:gd name="connsiteX493" fmla="*/ 181435 w 770887"/>
              <a:gd name="connsiteY493" fmla="*/ 159876 h 599162"/>
              <a:gd name="connsiteX494" fmla="*/ 181435 w 770887"/>
              <a:gd name="connsiteY494" fmla="*/ 153899 h 599162"/>
              <a:gd name="connsiteX495" fmla="*/ 179939 w 770887"/>
              <a:gd name="connsiteY495" fmla="*/ 146428 h 599162"/>
              <a:gd name="connsiteX496" fmla="*/ 157497 w 770887"/>
              <a:gd name="connsiteY496" fmla="*/ 140452 h 599162"/>
              <a:gd name="connsiteX497" fmla="*/ 157497 w 770887"/>
              <a:gd name="connsiteY497" fmla="*/ 118039 h 599162"/>
              <a:gd name="connsiteX498" fmla="*/ 147025 w 770887"/>
              <a:gd name="connsiteY498" fmla="*/ 107580 h 599162"/>
              <a:gd name="connsiteX499" fmla="*/ 126080 w 770887"/>
              <a:gd name="connsiteY499" fmla="*/ 85168 h 599162"/>
              <a:gd name="connsiteX500" fmla="*/ 129072 w 770887"/>
              <a:gd name="connsiteY500" fmla="*/ 85168 h 599162"/>
              <a:gd name="connsiteX501" fmla="*/ 129072 w 770887"/>
              <a:gd name="connsiteY501" fmla="*/ 80685 h 599162"/>
              <a:gd name="connsiteX502" fmla="*/ 136552 w 770887"/>
              <a:gd name="connsiteY502" fmla="*/ 80685 h 599162"/>
              <a:gd name="connsiteX503" fmla="*/ 136552 w 770887"/>
              <a:gd name="connsiteY503" fmla="*/ 74708 h 599162"/>
              <a:gd name="connsiteX504" fmla="*/ 138048 w 770887"/>
              <a:gd name="connsiteY504" fmla="*/ 67238 h 599162"/>
              <a:gd name="connsiteX505" fmla="*/ 142537 w 770887"/>
              <a:gd name="connsiteY505" fmla="*/ 67238 h 599162"/>
              <a:gd name="connsiteX506" fmla="*/ 147025 w 770887"/>
              <a:gd name="connsiteY506" fmla="*/ 70226 h 599162"/>
              <a:gd name="connsiteX507" fmla="*/ 154505 w 770887"/>
              <a:gd name="connsiteY507" fmla="*/ 70226 h 599162"/>
              <a:gd name="connsiteX508" fmla="*/ 157497 w 770887"/>
              <a:gd name="connsiteY508" fmla="*/ 70226 h 599162"/>
              <a:gd name="connsiteX509" fmla="*/ 164978 w 770887"/>
              <a:gd name="connsiteY509" fmla="*/ 70226 h 599162"/>
              <a:gd name="connsiteX510" fmla="*/ 178442 w 770887"/>
              <a:gd name="connsiteY510" fmla="*/ 65743 h 599162"/>
              <a:gd name="connsiteX511" fmla="*/ 182931 w 770887"/>
              <a:gd name="connsiteY511" fmla="*/ 61261 h 599162"/>
              <a:gd name="connsiteX512" fmla="*/ 187419 w 770887"/>
              <a:gd name="connsiteY512" fmla="*/ 53790 h 599162"/>
              <a:gd name="connsiteX513" fmla="*/ 187419 w 770887"/>
              <a:gd name="connsiteY513" fmla="*/ 41837 h 599162"/>
              <a:gd name="connsiteX514" fmla="*/ 191907 w 770887"/>
              <a:gd name="connsiteY514" fmla="*/ 41837 h 599162"/>
              <a:gd name="connsiteX515" fmla="*/ 196395 w 770887"/>
              <a:gd name="connsiteY515" fmla="*/ 37354 h 599162"/>
              <a:gd name="connsiteX516" fmla="*/ 205372 w 770887"/>
              <a:gd name="connsiteY516" fmla="*/ 29883 h 599162"/>
              <a:gd name="connsiteX517" fmla="*/ 221829 w 770887"/>
              <a:gd name="connsiteY517" fmla="*/ 26895 h 599162"/>
              <a:gd name="connsiteX518" fmla="*/ 227813 w 770887"/>
              <a:gd name="connsiteY518" fmla="*/ 19424 h 599162"/>
              <a:gd name="connsiteX519" fmla="*/ 233797 w 770887"/>
              <a:gd name="connsiteY519" fmla="*/ 16436 h 599162"/>
              <a:gd name="connsiteX520" fmla="*/ 238285 w 770887"/>
              <a:gd name="connsiteY520" fmla="*/ 11953 h 599162"/>
              <a:gd name="connsiteX521" fmla="*/ 262223 w 770887"/>
              <a:gd name="connsiteY521" fmla="*/ 13447 h 599162"/>
              <a:gd name="connsiteX522" fmla="*/ 265215 w 770887"/>
              <a:gd name="connsiteY522" fmla="*/ 5977 h 599162"/>
              <a:gd name="connsiteX523" fmla="*/ 277183 w 770887"/>
              <a:gd name="connsiteY523" fmla="*/ 0 h 59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Lst>
            <a:rect l="l" t="t" r="r" b="b"/>
            <a:pathLst>
              <a:path w="770887" h="599162">
                <a:moveTo>
                  <a:pt x="302516" y="482511"/>
                </a:moveTo>
                <a:lnTo>
                  <a:pt x="307819" y="487813"/>
                </a:lnTo>
                <a:lnTo>
                  <a:pt x="318423" y="494883"/>
                </a:lnTo>
                <a:lnTo>
                  <a:pt x="311354" y="496651"/>
                </a:lnTo>
                <a:lnTo>
                  <a:pt x="307819" y="496651"/>
                </a:lnTo>
                <a:lnTo>
                  <a:pt x="300749" y="501953"/>
                </a:lnTo>
                <a:lnTo>
                  <a:pt x="300749" y="503720"/>
                </a:lnTo>
                <a:lnTo>
                  <a:pt x="300749" y="509023"/>
                </a:lnTo>
                <a:lnTo>
                  <a:pt x="304284" y="509023"/>
                </a:lnTo>
                <a:lnTo>
                  <a:pt x="311354" y="517860"/>
                </a:lnTo>
                <a:lnTo>
                  <a:pt x="311354" y="521395"/>
                </a:lnTo>
                <a:lnTo>
                  <a:pt x="306051" y="523162"/>
                </a:lnTo>
                <a:lnTo>
                  <a:pt x="302516" y="523162"/>
                </a:lnTo>
                <a:lnTo>
                  <a:pt x="298982" y="524930"/>
                </a:lnTo>
                <a:lnTo>
                  <a:pt x="297214" y="524930"/>
                </a:lnTo>
                <a:lnTo>
                  <a:pt x="291912" y="528465"/>
                </a:lnTo>
                <a:lnTo>
                  <a:pt x="291912" y="533767"/>
                </a:lnTo>
                <a:lnTo>
                  <a:pt x="291912" y="535534"/>
                </a:lnTo>
                <a:lnTo>
                  <a:pt x="288377" y="540837"/>
                </a:lnTo>
                <a:lnTo>
                  <a:pt x="283075" y="531999"/>
                </a:lnTo>
                <a:lnTo>
                  <a:pt x="283075" y="533767"/>
                </a:lnTo>
                <a:lnTo>
                  <a:pt x="281307" y="537302"/>
                </a:lnTo>
                <a:lnTo>
                  <a:pt x="276005" y="542604"/>
                </a:lnTo>
                <a:lnTo>
                  <a:pt x="272470" y="549674"/>
                </a:lnTo>
                <a:lnTo>
                  <a:pt x="272470" y="551441"/>
                </a:lnTo>
                <a:lnTo>
                  <a:pt x="272470" y="558511"/>
                </a:lnTo>
                <a:lnTo>
                  <a:pt x="256563" y="558511"/>
                </a:lnTo>
                <a:lnTo>
                  <a:pt x="268935" y="554976"/>
                </a:lnTo>
                <a:lnTo>
                  <a:pt x="270703" y="551441"/>
                </a:lnTo>
                <a:lnTo>
                  <a:pt x="272470" y="547906"/>
                </a:lnTo>
                <a:lnTo>
                  <a:pt x="270703" y="542604"/>
                </a:lnTo>
                <a:lnTo>
                  <a:pt x="267168" y="540837"/>
                </a:lnTo>
                <a:lnTo>
                  <a:pt x="265400" y="540837"/>
                </a:lnTo>
                <a:lnTo>
                  <a:pt x="261866" y="537302"/>
                </a:lnTo>
                <a:lnTo>
                  <a:pt x="261866" y="535534"/>
                </a:lnTo>
                <a:lnTo>
                  <a:pt x="260098" y="524930"/>
                </a:lnTo>
                <a:lnTo>
                  <a:pt x="263633" y="521395"/>
                </a:lnTo>
                <a:lnTo>
                  <a:pt x="265400" y="517860"/>
                </a:lnTo>
                <a:lnTo>
                  <a:pt x="270703" y="514325"/>
                </a:lnTo>
                <a:lnTo>
                  <a:pt x="272470" y="516093"/>
                </a:lnTo>
                <a:lnTo>
                  <a:pt x="277772" y="521395"/>
                </a:lnTo>
                <a:lnTo>
                  <a:pt x="281307" y="528465"/>
                </a:lnTo>
                <a:lnTo>
                  <a:pt x="281307" y="521395"/>
                </a:lnTo>
                <a:lnTo>
                  <a:pt x="279540" y="514325"/>
                </a:lnTo>
                <a:lnTo>
                  <a:pt x="276005" y="509023"/>
                </a:lnTo>
                <a:lnTo>
                  <a:pt x="281307" y="507255"/>
                </a:lnTo>
                <a:lnTo>
                  <a:pt x="288377" y="510790"/>
                </a:lnTo>
                <a:lnTo>
                  <a:pt x="291912" y="510790"/>
                </a:lnTo>
                <a:lnTo>
                  <a:pt x="291912" y="507255"/>
                </a:lnTo>
                <a:lnTo>
                  <a:pt x="291912" y="505488"/>
                </a:lnTo>
                <a:lnTo>
                  <a:pt x="291912" y="501953"/>
                </a:lnTo>
                <a:lnTo>
                  <a:pt x="291912" y="496651"/>
                </a:lnTo>
                <a:lnTo>
                  <a:pt x="290144" y="493116"/>
                </a:lnTo>
                <a:lnTo>
                  <a:pt x="297214" y="487813"/>
                </a:lnTo>
                <a:close/>
                <a:moveTo>
                  <a:pt x="55075" y="374697"/>
                </a:moveTo>
                <a:lnTo>
                  <a:pt x="58610" y="374697"/>
                </a:lnTo>
                <a:lnTo>
                  <a:pt x="63912" y="385302"/>
                </a:lnTo>
                <a:lnTo>
                  <a:pt x="63912" y="390604"/>
                </a:lnTo>
                <a:lnTo>
                  <a:pt x="60377" y="395906"/>
                </a:lnTo>
                <a:lnTo>
                  <a:pt x="56842" y="395906"/>
                </a:lnTo>
                <a:lnTo>
                  <a:pt x="51540" y="395906"/>
                </a:lnTo>
                <a:lnTo>
                  <a:pt x="44470" y="390604"/>
                </a:lnTo>
                <a:lnTo>
                  <a:pt x="35633" y="383534"/>
                </a:lnTo>
                <a:lnTo>
                  <a:pt x="44470" y="378232"/>
                </a:lnTo>
                <a:lnTo>
                  <a:pt x="49773" y="378232"/>
                </a:lnTo>
                <a:close/>
                <a:moveTo>
                  <a:pt x="4447" y="224465"/>
                </a:moveTo>
                <a:cubicBezTo>
                  <a:pt x="4447" y="224465"/>
                  <a:pt x="4447" y="224465"/>
                  <a:pt x="5929" y="230488"/>
                </a:cubicBezTo>
                <a:cubicBezTo>
                  <a:pt x="5929" y="230488"/>
                  <a:pt x="5929" y="230488"/>
                  <a:pt x="8894" y="233499"/>
                </a:cubicBezTo>
                <a:cubicBezTo>
                  <a:pt x="8894" y="233499"/>
                  <a:pt x="8894" y="233499"/>
                  <a:pt x="16306" y="235005"/>
                </a:cubicBezTo>
                <a:cubicBezTo>
                  <a:pt x="16306" y="235005"/>
                  <a:pt x="16306" y="235005"/>
                  <a:pt x="23717" y="235005"/>
                </a:cubicBezTo>
                <a:cubicBezTo>
                  <a:pt x="23717" y="235005"/>
                  <a:pt x="23717" y="235005"/>
                  <a:pt x="28164" y="238016"/>
                </a:cubicBezTo>
                <a:cubicBezTo>
                  <a:pt x="28164" y="238016"/>
                  <a:pt x="28164" y="238016"/>
                  <a:pt x="28164" y="242533"/>
                </a:cubicBezTo>
                <a:cubicBezTo>
                  <a:pt x="28164" y="242533"/>
                  <a:pt x="28164" y="242533"/>
                  <a:pt x="31129" y="245544"/>
                </a:cubicBezTo>
                <a:cubicBezTo>
                  <a:pt x="31129" y="245544"/>
                  <a:pt x="31129" y="245544"/>
                  <a:pt x="37058" y="251566"/>
                </a:cubicBezTo>
                <a:cubicBezTo>
                  <a:pt x="37058" y="251566"/>
                  <a:pt x="37058" y="251566"/>
                  <a:pt x="44470" y="262106"/>
                </a:cubicBezTo>
                <a:cubicBezTo>
                  <a:pt x="44470" y="262106"/>
                  <a:pt x="44470" y="262106"/>
                  <a:pt x="40023" y="262106"/>
                </a:cubicBezTo>
                <a:cubicBezTo>
                  <a:pt x="40023" y="262106"/>
                  <a:pt x="40023" y="262106"/>
                  <a:pt x="31129" y="262106"/>
                </a:cubicBezTo>
                <a:lnTo>
                  <a:pt x="29647" y="265117"/>
                </a:lnTo>
                <a:cubicBezTo>
                  <a:pt x="29647" y="265117"/>
                  <a:pt x="29647" y="265117"/>
                  <a:pt x="23717" y="259095"/>
                </a:cubicBezTo>
                <a:cubicBezTo>
                  <a:pt x="23717" y="259095"/>
                  <a:pt x="23717" y="259095"/>
                  <a:pt x="20753" y="250061"/>
                </a:cubicBezTo>
                <a:cubicBezTo>
                  <a:pt x="20753" y="250061"/>
                  <a:pt x="20753" y="250061"/>
                  <a:pt x="19270" y="247050"/>
                </a:cubicBezTo>
                <a:cubicBezTo>
                  <a:pt x="19270" y="247050"/>
                  <a:pt x="19270" y="247050"/>
                  <a:pt x="16306" y="244038"/>
                </a:cubicBezTo>
                <a:cubicBezTo>
                  <a:pt x="16306" y="244038"/>
                  <a:pt x="16306" y="244038"/>
                  <a:pt x="14823" y="244038"/>
                </a:cubicBezTo>
                <a:cubicBezTo>
                  <a:pt x="14823" y="244038"/>
                  <a:pt x="14823" y="244038"/>
                  <a:pt x="13341" y="244038"/>
                </a:cubicBezTo>
                <a:cubicBezTo>
                  <a:pt x="13341" y="244038"/>
                  <a:pt x="10376" y="244038"/>
                  <a:pt x="10376" y="244038"/>
                </a:cubicBezTo>
                <a:cubicBezTo>
                  <a:pt x="8894" y="242533"/>
                  <a:pt x="8894" y="244038"/>
                  <a:pt x="8894" y="244038"/>
                </a:cubicBezTo>
                <a:cubicBezTo>
                  <a:pt x="8894" y="244038"/>
                  <a:pt x="8894" y="244038"/>
                  <a:pt x="4447" y="244038"/>
                </a:cubicBezTo>
                <a:cubicBezTo>
                  <a:pt x="-1483" y="242533"/>
                  <a:pt x="2964" y="242533"/>
                  <a:pt x="2964" y="242533"/>
                </a:cubicBezTo>
                <a:cubicBezTo>
                  <a:pt x="1482" y="241027"/>
                  <a:pt x="1482" y="241027"/>
                  <a:pt x="1482" y="239521"/>
                </a:cubicBezTo>
                <a:cubicBezTo>
                  <a:pt x="1482" y="239521"/>
                  <a:pt x="0" y="236510"/>
                  <a:pt x="0" y="235005"/>
                </a:cubicBezTo>
                <a:cubicBezTo>
                  <a:pt x="0" y="235005"/>
                  <a:pt x="0" y="230488"/>
                  <a:pt x="0" y="230488"/>
                </a:cubicBezTo>
                <a:cubicBezTo>
                  <a:pt x="0" y="230488"/>
                  <a:pt x="0" y="230488"/>
                  <a:pt x="4447" y="224465"/>
                </a:cubicBezTo>
                <a:close/>
                <a:moveTo>
                  <a:pt x="277183" y="0"/>
                </a:moveTo>
                <a:cubicBezTo>
                  <a:pt x="277183" y="0"/>
                  <a:pt x="277183" y="0"/>
                  <a:pt x="283168" y="5977"/>
                </a:cubicBezTo>
                <a:cubicBezTo>
                  <a:pt x="283168" y="5977"/>
                  <a:pt x="283168" y="5977"/>
                  <a:pt x="286160" y="10459"/>
                </a:cubicBezTo>
                <a:cubicBezTo>
                  <a:pt x="286160" y="10459"/>
                  <a:pt x="286160" y="10459"/>
                  <a:pt x="283168" y="10459"/>
                </a:cubicBezTo>
                <a:cubicBezTo>
                  <a:pt x="283168" y="10459"/>
                  <a:pt x="283168" y="10459"/>
                  <a:pt x="283168" y="14942"/>
                </a:cubicBezTo>
                <a:cubicBezTo>
                  <a:pt x="283168" y="14942"/>
                  <a:pt x="283168" y="14942"/>
                  <a:pt x="287656" y="17930"/>
                </a:cubicBezTo>
                <a:cubicBezTo>
                  <a:pt x="287656" y="17930"/>
                  <a:pt x="287656" y="17930"/>
                  <a:pt x="293640" y="17930"/>
                </a:cubicBezTo>
                <a:cubicBezTo>
                  <a:pt x="293640" y="17930"/>
                  <a:pt x="293640" y="17930"/>
                  <a:pt x="293640" y="13447"/>
                </a:cubicBezTo>
                <a:cubicBezTo>
                  <a:pt x="293640" y="13447"/>
                  <a:pt x="293640" y="13447"/>
                  <a:pt x="296632" y="10459"/>
                </a:cubicBezTo>
                <a:cubicBezTo>
                  <a:pt x="296632" y="10459"/>
                  <a:pt x="296632" y="10459"/>
                  <a:pt x="299624" y="13447"/>
                </a:cubicBezTo>
                <a:cubicBezTo>
                  <a:pt x="299624" y="13447"/>
                  <a:pt x="299624" y="13447"/>
                  <a:pt x="304113" y="19424"/>
                </a:cubicBezTo>
                <a:cubicBezTo>
                  <a:pt x="304113" y="19424"/>
                  <a:pt x="304113" y="19424"/>
                  <a:pt x="313089" y="17930"/>
                </a:cubicBezTo>
                <a:cubicBezTo>
                  <a:pt x="313089" y="17930"/>
                  <a:pt x="313089" y="17930"/>
                  <a:pt x="325058" y="20918"/>
                </a:cubicBezTo>
                <a:cubicBezTo>
                  <a:pt x="325058" y="20918"/>
                  <a:pt x="325058" y="20918"/>
                  <a:pt x="325058" y="25401"/>
                </a:cubicBezTo>
                <a:cubicBezTo>
                  <a:pt x="325058" y="25401"/>
                  <a:pt x="325058" y="25401"/>
                  <a:pt x="328050" y="31377"/>
                </a:cubicBezTo>
                <a:cubicBezTo>
                  <a:pt x="328050" y="31377"/>
                  <a:pt x="328050" y="31377"/>
                  <a:pt x="335530" y="37354"/>
                </a:cubicBezTo>
                <a:cubicBezTo>
                  <a:pt x="335530" y="37354"/>
                  <a:pt x="335530" y="37354"/>
                  <a:pt x="351987" y="37354"/>
                </a:cubicBezTo>
                <a:cubicBezTo>
                  <a:pt x="351987" y="37354"/>
                  <a:pt x="351987" y="37354"/>
                  <a:pt x="356475" y="37354"/>
                </a:cubicBezTo>
                <a:cubicBezTo>
                  <a:pt x="356475" y="37354"/>
                  <a:pt x="356475" y="37354"/>
                  <a:pt x="360963" y="34366"/>
                </a:cubicBezTo>
                <a:cubicBezTo>
                  <a:pt x="360963" y="34366"/>
                  <a:pt x="360963" y="34366"/>
                  <a:pt x="366948" y="34366"/>
                </a:cubicBezTo>
                <a:cubicBezTo>
                  <a:pt x="366948" y="34366"/>
                  <a:pt x="366948" y="34366"/>
                  <a:pt x="374428" y="38848"/>
                </a:cubicBezTo>
                <a:cubicBezTo>
                  <a:pt x="374428" y="38848"/>
                  <a:pt x="374428" y="38848"/>
                  <a:pt x="375924" y="43331"/>
                </a:cubicBezTo>
                <a:cubicBezTo>
                  <a:pt x="375924" y="43331"/>
                  <a:pt x="375924" y="43331"/>
                  <a:pt x="375924" y="47813"/>
                </a:cubicBezTo>
                <a:cubicBezTo>
                  <a:pt x="375924" y="47813"/>
                  <a:pt x="375924" y="47813"/>
                  <a:pt x="375924" y="48560"/>
                </a:cubicBezTo>
                <a:lnTo>
                  <a:pt x="375924" y="50802"/>
                </a:lnTo>
                <a:cubicBezTo>
                  <a:pt x="375924" y="50802"/>
                  <a:pt x="375924" y="50802"/>
                  <a:pt x="383404" y="46319"/>
                </a:cubicBezTo>
                <a:cubicBezTo>
                  <a:pt x="383404" y="46319"/>
                  <a:pt x="383404" y="46319"/>
                  <a:pt x="392381" y="43331"/>
                </a:cubicBezTo>
                <a:cubicBezTo>
                  <a:pt x="392381" y="43331"/>
                  <a:pt x="392381" y="43331"/>
                  <a:pt x="398365" y="43331"/>
                </a:cubicBezTo>
                <a:cubicBezTo>
                  <a:pt x="398365" y="43331"/>
                  <a:pt x="398365" y="43331"/>
                  <a:pt x="410334" y="47813"/>
                </a:cubicBezTo>
                <a:cubicBezTo>
                  <a:pt x="410334" y="47813"/>
                  <a:pt x="410334" y="47813"/>
                  <a:pt x="420806" y="50802"/>
                </a:cubicBezTo>
                <a:cubicBezTo>
                  <a:pt x="420806" y="50802"/>
                  <a:pt x="420806" y="50802"/>
                  <a:pt x="432775" y="47813"/>
                </a:cubicBezTo>
                <a:cubicBezTo>
                  <a:pt x="432775" y="47813"/>
                  <a:pt x="432775" y="47813"/>
                  <a:pt x="438759" y="43331"/>
                </a:cubicBezTo>
                <a:cubicBezTo>
                  <a:pt x="438759" y="43331"/>
                  <a:pt x="438759" y="43331"/>
                  <a:pt x="444743" y="43331"/>
                </a:cubicBezTo>
                <a:cubicBezTo>
                  <a:pt x="444743" y="43331"/>
                  <a:pt x="444743" y="43331"/>
                  <a:pt x="447736" y="43331"/>
                </a:cubicBezTo>
                <a:cubicBezTo>
                  <a:pt x="447736" y="43331"/>
                  <a:pt x="447736" y="43331"/>
                  <a:pt x="455216" y="50802"/>
                </a:cubicBezTo>
                <a:cubicBezTo>
                  <a:pt x="455216" y="50802"/>
                  <a:pt x="455216" y="50802"/>
                  <a:pt x="462696" y="56778"/>
                </a:cubicBezTo>
                <a:cubicBezTo>
                  <a:pt x="462696" y="56778"/>
                  <a:pt x="462696" y="56778"/>
                  <a:pt x="476161" y="58272"/>
                </a:cubicBezTo>
                <a:lnTo>
                  <a:pt x="482145" y="110568"/>
                </a:lnTo>
                <a:cubicBezTo>
                  <a:pt x="482145" y="110568"/>
                  <a:pt x="482145" y="110568"/>
                  <a:pt x="500098" y="242056"/>
                </a:cubicBezTo>
                <a:cubicBezTo>
                  <a:pt x="500098" y="242056"/>
                  <a:pt x="500098" y="242056"/>
                  <a:pt x="521043" y="400438"/>
                </a:cubicBezTo>
                <a:cubicBezTo>
                  <a:pt x="521043" y="400438"/>
                  <a:pt x="521043" y="400438"/>
                  <a:pt x="525531" y="409403"/>
                </a:cubicBezTo>
                <a:cubicBezTo>
                  <a:pt x="525531" y="409403"/>
                  <a:pt x="525531" y="409403"/>
                  <a:pt x="540492" y="409403"/>
                </a:cubicBezTo>
                <a:cubicBezTo>
                  <a:pt x="540492" y="409403"/>
                  <a:pt x="540492" y="409403"/>
                  <a:pt x="543484" y="400438"/>
                </a:cubicBezTo>
                <a:cubicBezTo>
                  <a:pt x="543484" y="400438"/>
                  <a:pt x="543484" y="400438"/>
                  <a:pt x="555453" y="400438"/>
                </a:cubicBezTo>
                <a:cubicBezTo>
                  <a:pt x="555453" y="400438"/>
                  <a:pt x="555453" y="400438"/>
                  <a:pt x="555453" y="404920"/>
                </a:cubicBezTo>
                <a:cubicBezTo>
                  <a:pt x="555453" y="404920"/>
                  <a:pt x="555453" y="404920"/>
                  <a:pt x="559941" y="410897"/>
                </a:cubicBezTo>
                <a:cubicBezTo>
                  <a:pt x="559941" y="410897"/>
                  <a:pt x="559941" y="410897"/>
                  <a:pt x="579390" y="424344"/>
                </a:cubicBezTo>
                <a:cubicBezTo>
                  <a:pt x="579390" y="424344"/>
                  <a:pt x="579390" y="424344"/>
                  <a:pt x="595847" y="442274"/>
                </a:cubicBezTo>
                <a:cubicBezTo>
                  <a:pt x="595847" y="442274"/>
                  <a:pt x="595847" y="442274"/>
                  <a:pt x="604823" y="434803"/>
                </a:cubicBezTo>
                <a:cubicBezTo>
                  <a:pt x="604823" y="434803"/>
                  <a:pt x="604823" y="434803"/>
                  <a:pt x="610807" y="419862"/>
                </a:cubicBezTo>
                <a:cubicBezTo>
                  <a:pt x="610807" y="419862"/>
                  <a:pt x="610807" y="419862"/>
                  <a:pt x="618288" y="412391"/>
                </a:cubicBezTo>
                <a:cubicBezTo>
                  <a:pt x="618288" y="412391"/>
                  <a:pt x="618288" y="412391"/>
                  <a:pt x="625768" y="407908"/>
                </a:cubicBezTo>
                <a:cubicBezTo>
                  <a:pt x="625768" y="407908"/>
                  <a:pt x="625768" y="407908"/>
                  <a:pt x="639233" y="413885"/>
                </a:cubicBezTo>
                <a:cubicBezTo>
                  <a:pt x="639233" y="413885"/>
                  <a:pt x="639233" y="413885"/>
                  <a:pt x="655690" y="425838"/>
                </a:cubicBezTo>
                <a:cubicBezTo>
                  <a:pt x="655690" y="425838"/>
                  <a:pt x="655690" y="425838"/>
                  <a:pt x="672146" y="442274"/>
                </a:cubicBezTo>
                <a:cubicBezTo>
                  <a:pt x="672146" y="442274"/>
                  <a:pt x="672146" y="442274"/>
                  <a:pt x="684115" y="455722"/>
                </a:cubicBezTo>
                <a:cubicBezTo>
                  <a:pt x="684115" y="455722"/>
                  <a:pt x="684115" y="455722"/>
                  <a:pt x="708052" y="479629"/>
                </a:cubicBezTo>
                <a:cubicBezTo>
                  <a:pt x="708052" y="479629"/>
                  <a:pt x="708052" y="479629"/>
                  <a:pt x="723013" y="500547"/>
                </a:cubicBezTo>
                <a:cubicBezTo>
                  <a:pt x="723013" y="500547"/>
                  <a:pt x="723013" y="500547"/>
                  <a:pt x="731989" y="502041"/>
                </a:cubicBezTo>
                <a:cubicBezTo>
                  <a:pt x="731989" y="502041"/>
                  <a:pt x="731989" y="502041"/>
                  <a:pt x="742462" y="503535"/>
                </a:cubicBezTo>
                <a:cubicBezTo>
                  <a:pt x="742462" y="503535"/>
                  <a:pt x="742462" y="503535"/>
                  <a:pt x="760415" y="509512"/>
                </a:cubicBezTo>
                <a:cubicBezTo>
                  <a:pt x="760415" y="509512"/>
                  <a:pt x="760415" y="509512"/>
                  <a:pt x="767895" y="513994"/>
                </a:cubicBezTo>
                <a:cubicBezTo>
                  <a:pt x="767895" y="513994"/>
                  <a:pt x="767895" y="513994"/>
                  <a:pt x="767895" y="519971"/>
                </a:cubicBezTo>
                <a:cubicBezTo>
                  <a:pt x="767895" y="519971"/>
                  <a:pt x="767895" y="519971"/>
                  <a:pt x="770887" y="533419"/>
                </a:cubicBezTo>
                <a:cubicBezTo>
                  <a:pt x="770887" y="533419"/>
                  <a:pt x="770887" y="533419"/>
                  <a:pt x="770887" y="539395"/>
                </a:cubicBezTo>
                <a:cubicBezTo>
                  <a:pt x="770887" y="539395"/>
                  <a:pt x="770887" y="539395"/>
                  <a:pt x="770887" y="545372"/>
                </a:cubicBezTo>
                <a:cubicBezTo>
                  <a:pt x="770887" y="545372"/>
                  <a:pt x="770887" y="545372"/>
                  <a:pt x="770887" y="558820"/>
                </a:cubicBezTo>
                <a:cubicBezTo>
                  <a:pt x="770887" y="558820"/>
                  <a:pt x="770887" y="558820"/>
                  <a:pt x="764903" y="563302"/>
                </a:cubicBezTo>
                <a:cubicBezTo>
                  <a:pt x="764903" y="563302"/>
                  <a:pt x="764903" y="563302"/>
                  <a:pt x="760415" y="557325"/>
                </a:cubicBezTo>
                <a:cubicBezTo>
                  <a:pt x="760415" y="557325"/>
                  <a:pt x="760415" y="557325"/>
                  <a:pt x="755926" y="549855"/>
                </a:cubicBezTo>
                <a:cubicBezTo>
                  <a:pt x="755926" y="549855"/>
                  <a:pt x="755926" y="549855"/>
                  <a:pt x="751438" y="552843"/>
                </a:cubicBezTo>
                <a:cubicBezTo>
                  <a:pt x="751438" y="552843"/>
                  <a:pt x="751438" y="552843"/>
                  <a:pt x="755926" y="560314"/>
                </a:cubicBezTo>
                <a:cubicBezTo>
                  <a:pt x="755926" y="560314"/>
                  <a:pt x="755926" y="560314"/>
                  <a:pt x="752934" y="561808"/>
                </a:cubicBezTo>
                <a:cubicBezTo>
                  <a:pt x="752934" y="561808"/>
                  <a:pt x="752934" y="561808"/>
                  <a:pt x="748446" y="558820"/>
                </a:cubicBezTo>
                <a:cubicBezTo>
                  <a:pt x="748446" y="558820"/>
                  <a:pt x="748446" y="558820"/>
                  <a:pt x="739470" y="555831"/>
                </a:cubicBezTo>
                <a:cubicBezTo>
                  <a:pt x="739470" y="555831"/>
                  <a:pt x="739470" y="555831"/>
                  <a:pt x="739470" y="549855"/>
                </a:cubicBezTo>
                <a:cubicBezTo>
                  <a:pt x="739470" y="549855"/>
                  <a:pt x="739470" y="549855"/>
                  <a:pt x="736478" y="542384"/>
                </a:cubicBezTo>
                <a:cubicBezTo>
                  <a:pt x="736478" y="542384"/>
                  <a:pt x="736478" y="542384"/>
                  <a:pt x="731989" y="539395"/>
                </a:cubicBezTo>
                <a:cubicBezTo>
                  <a:pt x="731989" y="539395"/>
                  <a:pt x="731989" y="539395"/>
                  <a:pt x="728997" y="533419"/>
                </a:cubicBezTo>
                <a:cubicBezTo>
                  <a:pt x="728997" y="533419"/>
                  <a:pt x="728997" y="533419"/>
                  <a:pt x="717029" y="524454"/>
                </a:cubicBezTo>
                <a:cubicBezTo>
                  <a:pt x="717029" y="524454"/>
                  <a:pt x="717029" y="524454"/>
                  <a:pt x="706556" y="525948"/>
                </a:cubicBezTo>
                <a:cubicBezTo>
                  <a:pt x="706556" y="525948"/>
                  <a:pt x="706556" y="525948"/>
                  <a:pt x="709548" y="530430"/>
                </a:cubicBezTo>
                <a:cubicBezTo>
                  <a:pt x="709548" y="530430"/>
                  <a:pt x="709548" y="530430"/>
                  <a:pt x="712540" y="533419"/>
                </a:cubicBezTo>
                <a:cubicBezTo>
                  <a:pt x="712540" y="533419"/>
                  <a:pt x="712540" y="533419"/>
                  <a:pt x="723013" y="539395"/>
                </a:cubicBezTo>
                <a:cubicBezTo>
                  <a:pt x="723013" y="539395"/>
                  <a:pt x="723013" y="539395"/>
                  <a:pt x="728997" y="545372"/>
                </a:cubicBezTo>
                <a:cubicBezTo>
                  <a:pt x="728997" y="545372"/>
                  <a:pt x="728997" y="545372"/>
                  <a:pt x="728997" y="549855"/>
                </a:cubicBezTo>
                <a:cubicBezTo>
                  <a:pt x="728997" y="549855"/>
                  <a:pt x="728997" y="549855"/>
                  <a:pt x="733485" y="554337"/>
                </a:cubicBezTo>
                <a:cubicBezTo>
                  <a:pt x="733485" y="554337"/>
                  <a:pt x="733485" y="554337"/>
                  <a:pt x="736478" y="558820"/>
                </a:cubicBezTo>
                <a:cubicBezTo>
                  <a:pt x="736478" y="558820"/>
                  <a:pt x="736478" y="558820"/>
                  <a:pt x="739470" y="569279"/>
                </a:cubicBezTo>
                <a:cubicBezTo>
                  <a:pt x="739470" y="569279"/>
                  <a:pt x="739470" y="569279"/>
                  <a:pt x="739470" y="572267"/>
                </a:cubicBezTo>
                <a:cubicBezTo>
                  <a:pt x="739470" y="572267"/>
                  <a:pt x="739470" y="572267"/>
                  <a:pt x="734981" y="573761"/>
                </a:cubicBezTo>
                <a:cubicBezTo>
                  <a:pt x="734981" y="573761"/>
                  <a:pt x="734981" y="573761"/>
                  <a:pt x="731989" y="566290"/>
                </a:cubicBezTo>
                <a:cubicBezTo>
                  <a:pt x="731989" y="566290"/>
                  <a:pt x="731989" y="566290"/>
                  <a:pt x="731989" y="573761"/>
                </a:cubicBezTo>
                <a:cubicBezTo>
                  <a:pt x="731989" y="573761"/>
                  <a:pt x="731989" y="573761"/>
                  <a:pt x="728997" y="579738"/>
                </a:cubicBezTo>
                <a:cubicBezTo>
                  <a:pt x="728997" y="579738"/>
                  <a:pt x="728997" y="579738"/>
                  <a:pt x="724509" y="578244"/>
                </a:cubicBezTo>
                <a:cubicBezTo>
                  <a:pt x="724509" y="578244"/>
                  <a:pt x="724509" y="578244"/>
                  <a:pt x="717029" y="570773"/>
                </a:cubicBezTo>
                <a:cubicBezTo>
                  <a:pt x="717029" y="570773"/>
                  <a:pt x="717029" y="570773"/>
                  <a:pt x="709548" y="561808"/>
                </a:cubicBezTo>
                <a:cubicBezTo>
                  <a:pt x="709548" y="561808"/>
                  <a:pt x="709548" y="561808"/>
                  <a:pt x="703564" y="564796"/>
                </a:cubicBezTo>
                <a:cubicBezTo>
                  <a:pt x="703564" y="564796"/>
                  <a:pt x="703564" y="564796"/>
                  <a:pt x="699076" y="564796"/>
                </a:cubicBezTo>
                <a:cubicBezTo>
                  <a:pt x="699076" y="564796"/>
                  <a:pt x="699076" y="564796"/>
                  <a:pt x="702068" y="555831"/>
                </a:cubicBezTo>
                <a:cubicBezTo>
                  <a:pt x="702068" y="555831"/>
                  <a:pt x="702068" y="555831"/>
                  <a:pt x="709548" y="554337"/>
                </a:cubicBezTo>
                <a:cubicBezTo>
                  <a:pt x="709548" y="554337"/>
                  <a:pt x="709548" y="554337"/>
                  <a:pt x="706556" y="545372"/>
                </a:cubicBezTo>
                <a:cubicBezTo>
                  <a:pt x="706556" y="545372"/>
                  <a:pt x="706556" y="545372"/>
                  <a:pt x="697580" y="549855"/>
                </a:cubicBezTo>
                <a:cubicBezTo>
                  <a:pt x="697580" y="549855"/>
                  <a:pt x="697580" y="549855"/>
                  <a:pt x="700572" y="540890"/>
                </a:cubicBezTo>
                <a:cubicBezTo>
                  <a:pt x="700572" y="540890"/>
                  <a:pt x="700572" y="540890"/>
                  <a:pt x="696084" y="534913"/>
                </a:cubicBezTo>
                <a:cubicBezTo>
                  <a:pt x="696084" y="534913"/>
                  <a:pt x="696084" y="534913"/>
                  <a:pt x="694588" y="530430"/>
                </a:cubicBezTo>
                <a:cubicBezTo>
                  <a:pt x="694588" y="530430"/>
                  <a:pt x="694588" y="530430"/>
                  <a:pt x="694588" y="525948"/>
                </a:cubicBezTo>
                <a:cubicBezTo>
                  <a:pt x="694588" y="525948"/>
                  <a:pt x="694588" y="525948"/>
                  <a:pt x="700572" y="516983"/>
                </a:cubicBezTo>
                <a:cubicBezTo>
                  <a:pt x="700572" y="516983"/>
                  <a:pt x="700572" y="516983"/>
                  <a:pt x="693091" y="516983"/>
                </a:cubicBezTo>
                <a:cubicBezTo>
                  <a:pt x="693091" y="516983"/>
                  <a:pt x="693091" y="516983"/>
                  <a:pt x="690099" y="519971"/>
                </a:cubicBezTo>
                <a:cubicBezTo>
                  <a:pt x="690099" y="519971"/>
                  <a:pt x="690099" y="519971"/>
                  <a:pt x="690099" y="522959"/>
                </a:cubicBezTo>
                <a:cubicBezTo>
                  <a:pt x="690099" y="522959"/>
                  <a:pt x="690099" y="522959"/>
                  <a:pt x="690099" y="531925"/>
                </a:cubicBezTo>
                <a:cubicBezTo>
                  <a:pt x="690099" y="531925"/>
                  <a:pt x="690099" y="531925"/>
                  <a:pt x="685611" y="534913"/>
                </a:cubicBezTo>
                <a:cubicBezTo>
                  <a:pt x="685611" y="534913"/>
                  <a:pt x="685611" y="534913"/>
                  <a:pt x="682619" y="537901"/>
                </a:cubicBezTo>
                <a:cubicBezTo>
                  <a:pt x="682619" y="537901"/>
                  <a:pt x="682619" y="534913"/>
                  <a:pt x="682619" y="533419"/>
                </a:cubicBezTo>
                <a:cubicBezTo>
                  <a:pt x="682619" y="531925"/>
                  <a:pt x="681123" y="527442"/>
                  <a:pt x="681123" y="527442"/>
                </a:cubicBezTo>
                <a:cubicBezTo>
                  <a:pt x="681123" y="527442"/>
                  <a:pt x="679627" y="522959"/>
                  <a:pt x="679627" y="519971"/>
                </a:cubicBezTo>
                <a:cubicBezTo>
                  <a:pt x="679627" y="518477"/>
                  <a:pt x="678131" y="515489"/>
                  <a:pt x="678131" y="515489"/>
                </a:cubicBezTo>
                <a:cubicBezTo>
                  <a:pt x="678131" y="515489"/>
                  <a:pt x="676635" y="512500"/>
                  <a:pt x="676635" y="511006"/>
                </a:cubicBezTo>
                <a:cubicBezTo>
                  <a:pt x="676635" y="508018"/>
                  <a:pt x="676635" y="506524"/>
                  <a:pt x="676635" y="506524"/>
                </a:cubicBezTo>
                <a:cubicBezTo>
                  <a:pt x="676635" y="506524"/>
                  <a:pt x="678131" y="503535"/>
                  <a:pt x="681123" y="503535"/>
                </a:cubicBezTo>
                <a:cubicBezTo>
                  <a:pt x="682619" y="502041"/>
                  <a:pt x="684115" y="499053"/>
                  <a:pt x="684115" y="499053"/>
                </a:cubicBezTo>
                <a:cubicBezTo>
                  <a:pt x="684115" y="499053"/>
                  <a:pt x="684115" y="499053"/>
                  <a:pt x="690099" y="493076"/>
                </a:cubicBezTo>
                <a:cubicBezTo>
                  <a:pt x="690099" y="493076"/>
                  <a:pt x="690099" y="493076"/>
                  <a:pt x="684115" y="482617"/>
                </a:cubicBezTo>
                <a:cubicBezTo>
                  <a:pt x="684115" y="482617"/>
                  <a:pt x="684115" y="482617"/>
                  <a:pt x="681123" y="484111"/>
                </a:cubicBezTo>
                <a:cubicBezTo>
                  <a:pt x="681123" y="484111"/>
                  <a:pt x="681123" y="484111"/>
                  <a:pt x="678131" y="491582"/>
                </a:cubicBezTo>
                <a:cubicBezTo>
                  <a:pt x="678131" y="491582"/>
                  <a:pt x="678131" y="491582"/>
                  <a:pt x="672146" y="499053"/>
                </a:cubicBezTo>
                <a:cubicBezTo>
                  <a:pt x="672146" y="499053"/>
                  <a:pt x="672146" y="499053"/>
                  <a:pt x="667658" y="502041"/>
                </a:cubicBezTo>
                <a:cubicBezTo>
                  <a:pt x="667658" y="502041"/>
                  <a:pt x="667658" y="502041"/>
                  <a:pt x="666162" y="505029"/>
                </a:cubicBezTo>
                <a:cubicBezTo>
                  <a:pt x="666162" y="505029"/>
                  <a:pt x="666162" y="505029"/>
                  <a:pt x="669154" y="516983"/>
                </a:cubicBezTo>
                <a:cubicBezTo>
                  <a:pt x="669154" y="516983"/>
                  <a:pt x="669154" y="516983"/>
                  <a:pt x="675139" y="533419"/>
                </a:cubicBezTo>
                <a:cubicBezTo>
                  <a:pt x="675139" y="533419"/>
                  <a:pt x="675139" y="533419"/>
                  <a:pt x="669154" y="531925"/>
                </a:cubicBezTo>
                <a:cubicBezTo>
                  <a:pt x="669154" y="531925"/>
                  <a:pt x="669154" y="531925"/>
                  <a:pt x="660178" y="513994"/>
                </a:cubicBezTo>
                <a:cubicBezTo>
                  <a:pt x="660178" y="513994"/>
                  <a:pt x="660178" y="513994"/>
                  <a:pt x="649705" y="499053"/>
                </a:cubicBezTo>
                <a:cubicBezTo>
                  <a:pt x="649705" y="499053"/>
                  <a:pt x="649705" y="499053"/>
                  <a:pt x="646713" y="508018"/>
                </a:cubicBezTo>
                <a:cubicBezTo>
                  <a:pt x="646713" y="508018"/>
                  <a:pt x="646713" y="508018"/>
                  <a:pt x="643721" y="506524"/>
                </a:cubicBezTo>
                <a:cubicBezTo>
                  <a:pt x="643721" y="506524"/>
                  <a:pt x="643721" y="506524"/>
                  <a:pt x="639233" y="496064"/>
                </a:cubicBezTo>
                <a:cubicBezTo>
                  <a:pt x="639233" y="496064"/>
                  <a:pt x="639233" y="496064"/>
                  <a:pt x="633249" y="491582"/>
                </a:cubicBezTo>
                <a:cubicBezTo>
                  <a:pt x="633249" y="491582"/>
                  <a:pt x="633249" y="491582"/>
                  <a:pt x="618288" y="475146"/>
                </a:cubicBezTo>
                <a:cubicBezTo>
                  <a:pt x="618288" y="475146"/>
                  <a:pt x="618288" y="475146"/>
                  <a:pt x="618288" y="464687"/>
                </a:cubicBezTo>
                <a:cubicBezTo>
                  <a:pt x="618288" y="464687"/>
                  <a:pt x="618288" y="464687"/>
                  <a:pt x="615296" y="470664"/>
                </a:cubicBezTo>
                <a:cubicBezTo>
                  <a:pt x="615296" y="470664"/>
                  <a:pt x="615296" y="470664"/>
                  <a:pt x="607815" y="467675"/>
                </a:cubicBezTo>
                <a:cubicBezTo>
                  <a:pt x="607815" y="467675"/>
                  <a:pt x="607815" y="467675"/>
                  <a:pt x="591358" y="452734"/>
                </a:cubicBezTo>
                <a:cubicBezTo>
                  <a:pt x="591358" y="452734"/>
                  <a:pt x="591358" y="452734"/>
                  <a:pt x="580886" y="440780"/>
                </a:cubicBezTo>
                <a:cubicBezTo>
                  <a:pt x="580886" y="440780"/>
                  <a:pt x="580886" y="440780"/>
                  <a:pt x="574902" y="442274"/>
                </a:cubicBezTo>
                <a:cubicBezTo>
                  <a:pt x="574902" y="442274"/>
                  <a:pt x="574902" y="442274"/>
                  <a:pt x="561437" y="439286"/>
                </a:cubicBezTo>
                <a:cubicBezTo>
                  <a:pt x="561437" y="439286"/>
                  <a:pt x="561437" y="439286"/>
                  <a:pt x="552461" y="430321"/>
                </a:cubicBezTo>
                <a:cubicBezTo>
                  <a:pt x="552461" y="430321"/>
                  <a:pt x="552461" y="430321"/>
                  <a:pt x="552461" y="419862"/>
                </a:cubicBezTo>
                <a:cubicBezTo>
                  <a:pt x="552461" y="419862"/>
                  <a:pt x="552461" y="419862"/>
                  <a:pt x="547972" y="422850"/>
                </a:cubicBezTo>
                <a:cubicBezTo>
                  <a:pt x="547972" y="422850"/>
                  <a:pt x="547972" y="422850"/>
                  <a:pt x="530020" y="422850"/>
                </a:cubicBezTo>
                <a:cubicBezTo>
                  <a:pt x="530020" y="422850"/>
                  <a:pt x="530020" y="422850"/>
                  <a:pt x="521043" y="421356"/>
                </a:cubicBezTo>
                <a:cubicBezTo>
                  <a:pt x="521043" y="421356"/>
                  <a:pt x="521043" y="421356"/>
                  <a:pt x="510571" y="418368"/>
                </a:cubicBezTo>
                <a:cubicBezTo>
                  <a:pt x="510571" y="418368"/>
                  <a:pt x="510571" y="418368"/>
                  <a:pt x="491122" y="416873"/>
                </a:cubicBezTo>
                <a:cubicBezTo>
                  <a:pt x="491122" y="416873"/>
                  <a:pt x="491122" y="416873"/>
                  <a:pt x="471673" y="421356"/>
                </a:cubicBezTo>
                <a:cubicBezTo>
                  <a:pt x="471673" y="421356"/>
                  <a:pt x="471673" y="421356"/>
                  <a:pt x="458208" y="424344"/>
                </a:cubicBezTo>
                <a:cubicBezTo>
                  <a:pt x="458208" y="424344"/>
                  <a:pt x="458208" y="424344"/>
                  <a:pt x="461200" y="412391"/>
                </a:cubicBezTo>
                <a:cubicBezTo>
                  <a:pt x="461200" y="412391"/>
                  <a:pt x="461200" y="412391"/>
                  <a:pt x="456712" y="415379"/>
                </a:cubicBezTo>
                <a:cubicBezTo>
                  <a:pt x="456712" y="415379"/>
                  <a:pt x="456712" y="415379"/>
                  <a:pt x="449232" y="410897"/>
                </a:cubicBezTo>
                <a:cubicBezTo>
                  <a:pt x="449232" y="410897"/>
                  <a:pt x="449232" y="410897"/>
                  <a:pt x="443247" y="407908"/>
                </a:cubicBezTo>
                <a:cubicBezTo>
                  <a:pt x="443247" y="407908"/>
                  <a:pt x="443247" y="407908"/>
                  <a:pt x="437263" y="407908"/>
                </a:cubicBezTo>
                <a:cubicBezTo>
                  <a:pt x="437263" y="407908"/>
                  <a:pt x="437263" y="407908"/>
                  <a:pt x="432775" y="407908"/>
                </a:cubicBezTo>
                <a:cubicBezTo>
                  <a:pt x="432775" y="407908"/>
                  <a:pt x="432775" y="407908"/>
                  <a:pt x="425294" y="412391"/>
                </a:cubicBezTo>
                <a:cubicBezTo>
                  <a:pt x="425294" y="412391"/>
                  <a:pt x="425294" y="412391"/>
                  <a:pt x="419310" y="415379"/>
                </a:cubicBezTo>
                <a:cubicBezTo>
                  <a:pt x="419310" y="415379"/>
                  <a:pt x="419310" y="415379"/>
                  <a:pt x="413326" y="422850"/>
                </a:cubicBezTo>
                <a:cubicBezTo>
                  <a:pt x="413326" y="422850"/>
                  <a:pt x="413326" y="422850"/>
                  <a:pt x="410334" y="425838"/>
                </a:cubicBezTo>
                <a:cubicBezTo>
                  <a:pt x="410334" y="425838"/>
                  <a:pt x="410334" y="425838"/>
                  <a:pt x="402853" y="424344"/>
                </a:cubicBezTo>
                <a:cubicBezTo>
                  <a:pt x="402853" y="424344"/>
                  <a:pt x="402853" y="424344"/>
                  <a:pt x="410334" y="418368"/>
                </a:cubicBezTo>
                <a:cubicBezTo>
                  <a:pt x="410334" y="418368"/>
                  <a:pt x="410334" y="418368"/>
                  <a:pt x="419310" y="409403"/>
                </a:cubicBezTo>
                <a:cubicBezTo>
                  <a:pt x="419310" y="409403"/>
                  <a:pt x="419310" y="409403"/>
                  <a:pt x="425294" y="403426"/>
                </a:cubicBezTo>
                <a:cubicBezTo>
                  <a:pt x="425294" y="403426"/>
                  <a:pt x="425294" y="403426"/>
                  <a:pt x="429783" y="397449"/>
                </a:cubicBezTo>
                <a:cubicBezTo>
                  <a:pt x="429783" y="397449"/>
                  <a:pt x="429783" y="397449"/>
                  <a:pt x="426791" y="397449"/>
                </a:cubicBezTo>
                <a:cubicBezTo>
                  <a:pt x="426791" y="397449"/>
                  <a:pt x="426791" y="397449"/>
                  <a:pt x="420806" y="394461"/>
                </a:cubicBezTo>
                <a:cubicBezTo>
                  <a:pt x="420806" y="394461"/>
                  <a:pt x="420806" y="394461"/>
                  <a:pt x="420806" y="384002"/>
                </a:cubicBezTo>
                <a:cubicBezTo>
                  <a:pt x="420806" y="384002"/>
                  <a:pt x="420806" y="384002"/>
                  <a:pt x="414822" y="388484"/>
                </a:cubicBezTo>
                <a:cubicBezTo>
                  <a:pt x="414822" y="388484"/>
                  <a:pt x="414822" y="388484"/>
                  <a:pt x="413326" y="389978"/>
                </a:cubicBezTo>
                <a:cubicBezTo>
                  <a:pt x="413326" y="389978"/>
                  <a:pt x="413326" y="389978"/>
                  <a:pt x="402853" y="389978"/>
                </a:cubicBezTo>
                <a:cubicBezTo>
                  <a:pt x="402853" y="389978"/>
                  <a:pt x="402853" y="389978"/>
                  <a:pt x="393877" y="388484"/>
                </a:cubicBezTo>
                <a:cubicBezTo>
                  <a:pt x="393877" y="388484"/>
                  <a:pt x="393877" y="388484"/>
                  <a:pt x="389389" y="392967"/>
                </a:cubicBezTo>
                <a:cubicBezTo>
                  <a:pt x="389389" y="392967"/>
                  <a:pt x="389389" y="392967"/>
                  <a:pt x="386397" y="401932"/>
                </a:cubicBezTo>
                <a:cubicBezTo>
                  <a:pt x="386397" y="401932"/>
                  <a:pt x="386397" y="401932"/>
                  <a:pt x="392381" y="409403"/>
                </a:cubicBezTo>
                <a:cubicBezTo>
                  <a:pt x="392381" y="409403"/>
                  <a:pt x="392381" y="409403"/>
                  <a:pt x="389389" y="421356"/>
                </a:cubicBezTo>
                <a:cubicBezTo>
                  <a:pt x="389389" y="421356"/>
                  <a:pt x="389389" y="421356"/>
                  <a:pt x="381908" y="428827"/>
                </a:cubicBezTo>
                <a:cubicBezTo>
                  <a:pt x="381908" y="428827"/>
                  <a:pt x="381908" y="428827"/>
                  <a:pt x="374428" y="428827"/>
                </a:cubicBezTo>
                <a:cubicBezTo>
                  <a:pt x="374428" y="428827"/>
                  <a:pt x="374428" y="428827"/>
                  <a:pt x="365452" y="428827"/>
                </a:cubicBezTo>
                <a:cubicBezTo>
                  <a:pt x="365452" y="428827"/>
                  <a:pt x="365452" y="428827"/>
                  <a:pt x="362459" y="439286"/>
                </a:cubicBezTo>
                <a:cubicBezTo>
                  <a:pt x="362459" y="439286"/>
                  <a:pt x="362459" y="439286"/>
                  <a:pt x="350491" y="443769"/>
                </a:cubicBezTo>
                <a:cubicBezTo>
                  <a:pt x="350491" y="443769"/>
                  <a:pt x="350491" y="443769"/>
                  <a:pt x="348995" y="446757"/>
                </a:cubicBezTo>
                <a:cubicBezTo>
                  <a:pt x="348995" y="446757"/>
                  <a:pt x="348995" y="446757"/>
                  <a:pt x="338522" y="454228"/>
                </a:cubicBezTo>
                <a:cubicBezTo>
                  <a:pt x="338522" y="454228"/>
                  <a:pt x="338522" y="454228"/>
                  <a:pt x="328050" y="457216"/>
                </a:cubicBezTo>
                <a:cubicBezTo>
                  <a:pt x="328050" y="457216"/>
                  <a:pt x="328050" y="457216"/>
                  <a:pt x="322065" y="458710"/>
                </a:cubicBezTo>
                <a:cubicBezTo>
                  <a:pt x="322065" y="458710"/>
                  <a:pt x="322065" y="458710"/>
                  <a:pt x="319073" y="454228"/>
                </a:cubicBezTo>
                <a:cubicBezTo>
                  <a:pt x="319073" y="454228"/>
                  <a:pt x="319073" y="454228"/>
                  <a:pt x="317577" y="451239"/>
                </a:cubicBezTo>
                <a:cubicBezTo>
                  <a:pt x="317577" y="451239"/>
                  <a:pt x="317577" y="451239"/>
                  <a:pt x="325058" y="448251"/>
                </a:cubicBezTo>
                <a:cubicBezTo>
                  <a:pt x="325058" y="448251"/>
                  <a:pt x="325058" y="448251"/>
                  <a:pt x="331042" y="440780"/>
                </a:cubicBezTo>
                <a:cubicBezTo>
                  <a:pt x="331042" y="440780"/>
                  <a:pt x="331042" y="440780"/>
                  <a:pt x="323561" y="440780"/>
                </a:cubicBezTo>
                <a:cubicBezTo>
                  <a:pt x="323561" y="440780"/>
                  <a:pt x="323561" y="440780"/>
                  <a:pt x="320569" y="436298"/>
                </a:cubicBezTo>
                <a:cubicBezTo>
                  <a:pt x="320569" y="436298"/>
                  <a:pt x="320569" y="436298"/>
                  <a:pt x="328050" y="425838"/>
                </a:cubicBezTo>
                <a:cubicBezTo>
                  <a:pt x="328050" y="425838"/>
                  <a:pt x="328050" y="425838"/>
                  <a:pt x="331042" y="415379"/>
                </a:cubicBezTo>
                <a:cubicBezTo>
                  <a:pt x="331042" y="415379"/>
                  <a:pt x="331042" y="415379"/>
                  <a:pt x="335530" y="400438"/>
                </a:cubicBezTo>
                <a:cubicBezTo>
                  <a:pt x="335530" y="400438"/>
                  <a:pt x="335530" y="400438"/>
                  <a:pt x="343010" y="391473"/>
                </a:cubicBezTo>
                <a:cubicBezTo>
                  <a:pt x="343010" y="391473"/>
                  <a:pt x="343010" y="391473"/>
                  <a:pt x="369940" y="394461"/>
                </a:cubicBezTo>
                <a:cubicBezTo>
                  <a:pt x="369940" y="394461"/>
                  <a:pt x="369940" y="394461"/>
                  <a:pt x="365452" y="388484"/>
                </a:cubicBezTo>
                <a:cubicBezTo>
                  <a:pt x="365452" y="388484"/>
                  <a:pt x="365452" y="388484"/>
                  <a:pt x="357971" y="386990"/>
                </a:cubicBezTo>
                <a:cubicBezTo>
                  <a:pt x="357971" y="386990"/>
                  <a:pt x="357971" y="386990"/>
                  <a:pt x="344507" y="381013"/>
                </a:cubicBezTo>
                <a:cubicBezTo>
                  <a:pt x="344507" y="381013"/>
                  <a:pt x="344507" y="381013"/>
                  <a:pt x="334034" y="385496"/>
                </a:cubicBezTo>
                <a:cubicBezTo>
                  <a:pt x="334034" y="385496"/>
                  <a:pt x="334034" y="385496"/>
                  <a:pt x="325058" y="392967"/>
                </a:cubicBezTo>
                <a:cubicBezTo>
                  <a:pt x="325058" y="392967"/>
                  <a:pt x="325058" y="392967"/>
                  <a:pt x="316081" y="400438"/>
                </a:cubicBezTo>
                <a:cubicBezTo>
                  <a:pt x="316081" y="400438"/>
                  <a:pt x="316081" y="400438"/>
                  <a:pt x="311593" y="409403"/>
                </a:cubicBezTo>
                <a:cubicBezTo>
                  <a:pt x="311593" y="409403"/>
                  <a:pt x="311593" y="409403"/>
                  <a:pt x="310097" y="416873"/>
                </a:cubicBezTo>
                <a:cubicBezTo>
                  <a:pt x="310097" y="416873"/>
                  <a:pt x="310097" y="416873"/>
                  <a:pt x="304113" y="416873"/>
                </a:cubicBezTo>
                <a:cubicBezTo>
                  <a:pt x="304113" y="416873"/>
                  <a:pt x="304113" y="416873"/>
                  <a:pt x="304113" y="419862"/>
                </a:cubicBezTo>
                <a:cubicBezTo>
                  <a:pt x="304113" y="419862"/>
                  <a:pt x="304113" y="419862"/>
                  <a:pt x="307105" y="425838"/>
                </a:cubicBezTo>
                <a:cubicBezTo>
                  <a:pt x="307105" y="425838"/>
                  <a:pt x="307105" y="425838"/>
                  <a:pt x="305609" y="430321"/>
                </a:cubicBezTo>
                <a:cubicBezTo>
                  <a:pt x="305609" y="430321"/>
                  <a:pt x="305609" y="430321"/>
                  <a:pt x="301120" y="434803"/>
                </a:cubicBezTo>
                <a:cubicBezTo>
                  <a:pt x="301120" y="434803"/>
                  <a:pt x="301120" y="434803"/>
                  <a:pt x="290648" y="440780"/>
                </a:cubicBezTo>
                <a:cubicBezTo>
                  <a:pt x="290648" y="440780"/>
                  <a:pt x="290648" y="440780"/>
                  <a:pt x="284664" y="445263"/>
                </a:cubicBezTo>
                <a:cubicBezTo>
                  <a:pt x="284664" y="445263"/>
                  <a:pt x="284664" y="445263"/>
                  <a:pt x="277183" y="452734"/>
                </a:cubicBezTo>
                <a:cubicBezTo>
                  <a:pt x="277183" y="452734"/>
                  <a:pt x="277183" y="452734"/>
                  <a:pt x="275687" y="460204"/>
                </a:cubicBezTo>
                <a:cubicBezTo>
                  <a:pt x="275687" y="460204"/>
                  <a:pt x="275687" y="460204"/>
                  <a:pt x="286160" y="463193"/>
                </a:cubicBezTo>
                <a:cubicBezTo>
                  <a:pt x="286160" y="463193"/>
                  <a:pt x="286160" y="463193"/>
                  <a:pt x="287656" y="473652"/>
                </a:cubicBezTo>
                <a:cubicBezTo>
                  <a:pt x="287656" y="473652"/>
                  <a:pt x="287656" y="473652"/>
                  <a:pt x="283168" y="479629"/>
                </a:cubicBezTo>
                <a:cubicBezTo>
                  <a:pt x="283168" y="479629"/>
                  <a:pt x="283168" y="479629"/>
                  <a:pt x="275687" y="484111"/>
                </a:cubicBezTo>
                <a:cubicBezTo>
                  <a:pt x="275687" y="484111"/>
                  <a:pt x="275687" y="484111"/>
                  <a:pt x="266711" y="496064"/>
                </a:cubicBezTo>
                <a:cubicBezTo>
                  <a:pt x="266711" y="496064"/>
                  <a:pt x="266711" y="496064"/>
                  <a:pt x="253246" y="505029"/>
                </a:cubicBezTo>
                <a:cubicBezTo>
                  <a:pt x="253246" y="505029"/>
                  <a:pt x="253246" y="505029"/>
                  <a:pt x="226317" y="518477"/>
                </a:cubicBezTo>
                <a:cubicBezTo>
                  <a:pt x="226317" y="518477"/>
                  <a:pt x="226317" y="518477"/>
                  <a:pt x="224821" y="530430"/>
                </a:cubicBezTo>
                <a:cubicBezTo>
                  <a:pt x="224821" y="530430"/>
                  <a:pt x="224821" y="530430"/>
                  <a:pt x="214348" y="534913"/>
                </a:cubicBezTo>
                <a:cubicBezTo>
                  <a:pt x="214348" y="534913"/>
                  <a:pt x="214348" y="534913"/>
                  <a:pt x="203876" y="540890"/>
                </a:cubicBezTo>
                <a:cubicBezTo>
                  <a:pt x="203876" y="540890"/>
                  <a:pt x="203876" y="540890"/>
                  <a:pt x="190411" y="545372"/>
                </a:cubicBezTo>
                <a:cubicBezTo>
                  <a:pt x="190411" y="545372"/>
                  <a:pt x="190411" y="545372"/>
                  <a:pt x="185923" y="548360"/>
                </a:cubicBezTo>
                <a:cubicBezTo>
                  <a:pt x="185923" y="548360"/>
                  <a:pt x="185923" y="548360"/>
                  <a:pt x="179939" y="552843"/>
                </a:cubicBezTo>
                <a:cubicBezTo>
                  <a:pt x="179939" y="552843"/>
                  <a:pt x="179939" y="552843"/>
                  <a:pt x="175450" y="557325"/>
                </a:cubicBezTo>
                <a:cubicBezTo>
                  <a:pt x="175450" y="557325"/>
                  <a:pt x="175450" y="557325"/>
                  <a:pt x="172458" y="566290"/>
                </a:cubicBezTo>
                <a:cubicBezTo>
                  <a:pt x="172458" y="566290"/>
                  <a:pt x="172458" y="566290"/>
                  <a:pt x="164978" y="567785"/>
                </a:cubicBezTo>
                <a:cubicBezTo>
                  <a:pt x="164978" y="567785"/>
                  <a:pt x="164978" y="567785"/>
                  <a:pt x="154505" y="570773"/>
                </a:cubicBezTo>
                <a:cubicBezTo>
                  <a:pt x="154505" y="570773"/>
                  <a:pt x="154505" y="570773"/>
                  <a:pt x="147025" y="570773"/>
                </a:cubicBezTo>
                <a:cubicBezTo>
                  <a:pt x="147025" y="570773"/>
                  <a:pt x="147025" y="570773"/>
                  <a:pt x="139545" y="573761"/>
                </a:cubicBezTo>
                <a:cubicBezTo>
                  <a:pt x="139545" y="573761"/>
                  <a:pt x="139545" y="573761"/>
                  <a:pt x="129072" y="579738"/>
                </a:cubicBezTo>
                <a:cubicBezTo>
                  <a:pt x="129072" y="579738"/>
                  <a:pt x="129072" y="579738"/>
                  <a:pt x="132064" y="587209"/>
                </a:cubicBezTo>
                <a:cubicBezTo>
                  <a:pt x="132064" y="587209"/>
                  <a:pt x="132064" y="587209"/>
                  <a:pt x="129072" y="588703"/>
                </a:cubicBezTo>
                <a:cubicBezTo>
                  <a:pt x="129072" y="588703"/>
                  <a:pt x="129072" y="588703"/>
                  <a:pt x="121592" y="584220"/>
                </a:cubicBezTo>
                <a:cubicBezTo>
                  <a:pt x="121592" y="584220"/>
                  <a:pt x="121592" y="584220"/>
                  <a:pt x="114111" y="581232"/>
                </a:cubicBezTo>
                <a:cubicBezTo>
                  <a:pt x="114111" y="581232"/>
                  <a:pt x="114111" y="581232"/>
                  <a:pt x="108127" y="572267"/>
                </a:cubicBezTo>
                <a:cubicBezTo>
                  <a:pt x="108127" y="572267"/>
                  <a:pt x="108127" y="572267"/>
                  <a:pt x="106631" y="575255"/>
                </a:cubicBezTo>
                <a:cubicBezTo>
                  <a:pt x="106631" y="575255"/>
                  <a:pt x="106631" y="575255"/>
                  <a:pt x="106631" y="587209"/>
                </a:cubicBezTo>
                <a:cubicBezTo>
                  <a:pt x="106631" y="587209"/>
                  <a:pt x="106631" y="587209"/>
                  <a:pt x="97655" y="587209"/>
                </a:cubicBezTo>
                <a:cubicBezTo>
                  <a:pt x="97655" y="587209"/>
                  <a:pt x="97655" y="587209"/>
                  <a:pt x="97655" y="591691"/>
                </a:cubicBezTo>
                <a:cubicBezTo>
                  <a:pt x="97655" y="591691"/>
                  <a:pt x="97655" y="591691"/>
                  <a:pt x="88678" y="591691"/>
                </a:cubicBezTo>
                <a:cubicBezTo>
                  <a:pt x="88678" y="591691"/>
                  <a:pt x="88678" y="591691"/>
                  <a:pt x="88678" y="590197"/>
                </a:cubicBezTo>
                <a:cubicBezTo>
                  <a:pt x="88678" y="588703"/>
                  <a:pt x="84190" y="588703"/>
                  <a:pt x="84190" y="588703"/>
                </a:cubicBezTo>
                <a:cubicBezTo>
                  <a:pt x="84190" y="588703"/>
                  <a:pt x="84190" y="588703"/>
                  <a:pt x="78206" y="588703"/>
                </a:cubicBezTo>
                <a:cubicBezTo>
                  <a:pt x="78206" y="588703"/>
                  <a:pt x="78206" y="588703"/>
                  <a:pt x="70725" y="590197"/>
                </a:cubicBezTo>
                <a:cubicBezTo>
                  <a:pt x="70725" y="590197"/>
                  <a:pt x="70725" y="590197"/>
                  <a:pt x="61749" y="599162"/>
                </a:cubicBezTo>
                <a:cubicBezTo>
                  <a:pt x="61749" y="599162"/>
                  <a:pt x="61749" y="599162"/>
                  <a:pt x="45292" y="599162"/>
                </a:cubicBezTo>
                <a:cubicBezTo>
                  <a:pt x="45292" y="599162"/>
                  <a:pt x="45292" y="599162"/>
                  <a:pt x="30331" y="599162"/>
                </a:cubicBezTo>
                <a:cubicBezTo>
                  <a:pt x="30331" y="599162"/>
                  <a:pt x="30331" y="599162"/>
                  <a:pt x="30331" y="593185"/>
                </a:cubicBezTo>
                <a:cubicBezTo>
                  <a:pt x="30331" y="593185"/>
                  <a:pt x="30331" y="593185"/>
                  <a:pt x="40804" y="581232"/>
                </a:cubicBezTo>
                <a:cubicBezTo>
                  <a:pt x="40804" y="581232"/>
                  <a:pt x="40804" y="581232"/>
                  <a:pt x="58757" y="581232"/>
                </a:cubicBezTo>
                <a:cubicBezTo>
                  <a:pt x="58757" y="581232"/>
                  <a:pt x="58757" y="581232"/>
                  <a:pt x="66237" y="581232"/>
                </a:cubicBezTo>
                <a:cubicBezTo>
                  <a:pt x="66237" y="581232"/>
                  <a:pt x="66237" y="581232"/>
                  <a:pt x="73717" y="576750"/>
                </a:cubicBezTo>
                <a:cubicBezTo>
                  <a:pt x="73717" y="576750"/>
                  <a:pt x="73717" y="576750"/>
                  <a:pt x="84190" y="573761"/>
                </a:cubicBezTo>
                <a:cubicBezTo>
                  <a:pt x="84190" y="573761"/>
                  <a:pt x="84190" y="573761"/>
                  <a:pt x="88678" y="570773"/>
                </a:cubicBezTo>
                <a:cubicBezTo>
                  <a:pt x="88678" y="570773"/>
                  <a:pt x="88678" y="570773"/>
                  <a:pt x="93166" y="563302"/>
                </a:cubicBezTo>
                <a:cubicBezTo>
                  <a:pt x="93166" y="563302"/>
                  <a:pt x="93166" y="563302"/>
                  <a:pt x="102143" y="558820"/>
                </a:cubicBezTo>
                <a:cubicBezTo>
                  <a:pt x="102143" y="558820"/>
                  <a:pt x="102143" y="558820"/>
                  <a:pt x="115607" y="557325"/>
                </a:cubicBezTo>
                <a:cubicBezTo>
                  <a:pt x="115607" y="557325"/>
                  <a:pt x="115607" y="557325"/>
                  <a:pt x="123088" y="557325"/>
                </a:cubicBezTo>
                <a:cubicBezTo>
                  <a:pt x="123088" y="557325"/>
                  <a:pt x="123088" y="557325"/>
                  <a:pt x="129072" y="563302"/>
                </a:cubicBezTo>
                <a:cubicBezTo>
                  <a:pt x="129072" y="563302"/>
                  <a:pt x="129072" y="563302"/>
                  <a:pt x="135056" y="558820"/>
                </a:cubicBezTo>
                <a:cubicBezTo>
                  <a:pt x="135056" y="558820"/>
                  <a:pt x="135056" y="558820"/>
                  <a:pt x="141041" y="549855"/>
                </a:cubicBezTo>
                <a:cubicBezTo>
                  <a:pt x="141041" y="549855"/>
                  <a:pt x="141041" y="549855"/>
                  <a:pt x="148521" y="542384"/>
                </a:cubicBezTo>
                <a:cubicBezTo>
                  <a:pt x="148521" y="542384"/>
                  <a:pt x="148521" y="542384"/>
                  <a:pt x="156001" y="537901"/>
                </a:cubicBezTo>
                <a:cubicBezTo>
                  <a:pt x="156001" y="537901"/>
                  <a:pt x="156001" y="537901"/>
                  <a:pt x="170962" y="534913"/>
                </a:cubicBezTo>
                <a:cubicBezTo>
                  <a:pt x="170962" y="534913"/>
                  <a:pt x="170962" y="534913"/>
                  <a:pt x="176946" y="528936"/>
                </a:cubicBezTo>
                <a:cubicBezTo>
                  <a:pt x="176946" y="528936"/>
                  <a:pt x="176946" y="528936"/>
                  <a:pt x="184427" y="521465"/>
                </a:cubicBezTo>
                <a:cubicBezTo>
                  <a:pt x="184427" y="521465"/>
                  <a:pt x="184427" y="521465"/>
                  <a:pt x="193403" y="513994"/>
                </a:cubicBezTo>
                <a:cubicBezTo>
                  <a:pt x="193403" y="513994"/>
                  <a:pt x="193403" y="513994"/>
                  <a:pt x="200884" y="509512"/>
                </a:cubicBezTo>
                <a:cubicBezTo>
                  <a:pt x="200884" y="509512"/>
                  <a:pt x="200884" y="509512"/>
                  <a:pt x="203876" y="500547"/>
                </a:cubicBezTo>
                <a:cubicBezTo>
                  <a:pt x="203876" y="500547"/>
                  <a:pt x="203876" y="500547"/>
                  <a:pt x="205372" y="487099"/>
                </a:cubicBezTo>
                <a:cubicBezTo>
                  <a:pt x="205372" y="487099"/>
                  <a:pt x="205372" y="487099"/>
                  <a:pt x="208364" y="478134"/>
                </a:cubicBezTo>
                <a:cubicBezTo>
                  <a:pt x="208364" y="478134"/>
                  <a:pt x="208364" y="478134"/>
                  <a:pt x="209860" y="475146"/>
                </a:cubicBezTo>
                <a:cubicBezTo>
                  <a:pt x="209860" y="475146"/>
                  <a:pt x="209860" y="475146"/>
                  <a:pt x="217340" y="464687"/>
                </a:cubicBezTo>
                <a:cubicBezTo>
                  <a:pt x="217340" y="464687"/>
                  <a:pt x="217340" y="464687"/>
                  <a:pt x="212852" y="464687"/>
                </a:cubicBezTo>
                <a:cubicBezTo>
                  <a:pt x="212852" y="464687"/>
                  <a:pt x="212852" y="464687"/>
                  <a:pt x="205372" y="466181"/>
                </a:cubicBezTo>
                <a:cubicBezTo>
                  <a:pt x="205372" y="466181"/>
                  <a:pt x="205372" y="466181"/>
                  <a:pt x="200884" y="466181"/>
                </a:cubicBezTo>
                <a:cubicBezTo>
                  <a:pt x="200884" y="466181"/>
                  <a:pt x="200884" y="466181"/>
                  <a:pt x="193403" y="464687"/>
                </a:cubicBezTo>
                <a:cubicBezTo>
                  <a:pt x="193403" y="464687"/>
                  <a:pt x="193403" y="464687"/>
                  <a:pt x="190411" y="461699"/>
                </a:cubicBezTo>
                <a:cubicBezTo>
                  <a:pt x="190411" y="461699"/>
                  <a:pt x="190411" y="461699"/>
                  <a:pt x="197891" y="454228"/>
                </a:cubicBezTo>
                <a:cubicBezTo>
                  <a:pt x="197891" y="454228"/>
                  <a:pt x="197891" y="454228"/>
                  <a:pt x="190411" y="455722"/>
                </a:cubicBezTo>
                <a:cubicBezTo>
                  <a:pt x="190411" y="455722"/>
                  <a:pt x="190411" y="455722"/>
                  <a:pt x="185923" y="460204"/>
                </a:cubicBezTo>
                <a:cubicBezTo>
                  <a:pt x="185923" y="460204"/>
                  <a:pt x="185923" y="460204"/>
                  <a:pt x="182931" y="470664"/>
                </a:cubicBezTo>
                <a:cubicBezTo>
                  <a:pt x="182931" y="470664"/>
                  <a:pt x="182931" y="470664"/>
                  <a:pt x="178442" y="475146"/>
                </a:cubicBezTo>
                <a:cubicBezTo>
                  <a:pt x="178442" y="475146"/>
                  <a:pt x="178442" y="475146"/>
                  <a:pt x="176946" y="470664"/>
                </a:cubicBezTo>
                <a:cubicBezTo>
                  <a:pt x="176946" y="470664"/>
                  <a:pt x="176946" y="470664"/>
                  <a:pt x="172458" y="464687"/>
                </a:cubicBezTo>
                <a:cubicBezTo>
                  <a:pt x="172458" y="464687"/>
                  <a:pt x="172458" y="464687"/>
                  <a:pt x="164978" y="457216"/>
                </a:cubicBezTo>
                <a:cubicBezTo>
                  <a:pt x="164978" y="457216"/>
                  <a:pt x="164978" y="457216"/>
                  <a:pt x="153009" y="449745"/>
                </a:cubicBezTo>
                <a:cubicBezTo>
                  <a:pt x="153009" y="449745"/>
                  <a:pt x="153009" y="449745"/>
                  <a:pt x="150017" y="449745"/>
                </a:cubicBezTo>
                <a:cubicBezTo>
                  <a:pt x="150017" y="449745"/>
                  <a:pt x="150017" y="449745"/>
                  <a:pt x="139545" y="457216"/>
                </a:cubicBezTo>
                <a:cubicBezTo>
                  <a:pt x="139545" y="457216"/>
                  <a:pt x="139545" y="457216"/>
                  <a:pt x="133560" y="457216"/>
                </a:cubicBezTo>
                <a:cubicBezTo>
                  <a:pt x="133560" y="457216"/>
                  <a:pt x="133560" y="457216"/>
                  <a:pt x="124584" y="457216"/>
                </a:cubicBezTo>
                <a:cubicBezTo>
                  <a:pt x="124584" y="457216"/>
                  <a:pt x="124584" y="457216"/>
                  <a:pt x="126080" y="437792"/>
                </a:cubicBezTo>
                <a:cubicBezTo>
                  <a:pt x="126080" y="437792"/>
                  <a:pt x="126080" y="437792"/>
                  <a:pt x="127576" y="431815"/>
                </a:cubicBezTo>
                <a:cubicBezTo>
                  <a:pt x="127576" y="431815"/>
                  <a:pt x="127576" y="431815"/>
                  <a:pt x="132064" y="425838"/>
                </a:cubicBezTo>
                <a:cubicBezTo>
                  <a:pt x="132064" y="425838"/>
                  <a:pt x="132064" y="425838"/>
                  <a:pt x="132064" y="418368"/>
                </a:cubicBezTo>
                <a:cubicBezTo>
                  <a:pt x="132064" y="418368"/>
                  <a:pt x="132064" y="418368"/>
                  <a:pt x="130568" y="406414"/>
                </a:cubicBezTo>
                <a:cubicBezTo>
                  <a:pt x="130568" y="406414"/>
                  <a:pt x="130568" y="406414"/>
                  <a:pt x="127576" y="394461"/>
                </a:cubicBezTo>
                <a:cubicBezTo>
                  <a:pt x="127576" y="394461"/>
                  <a:pt x="127576" y="394461"/>
                  <a:pt x="124584" y="397449"/>
                </a:cubicBezTo>
                <a:cubicBezTo>
                  <a:pt x="124584" y="397449"/>
                  <a:pt x="124584" y="397449"/>
                  <a:pt x="118600" y="403426"/>
                </a:cubicBezTo>
                <a:cubicBezTo>
                  <a:pt x="118600" y="403426"/>
                  <a:pt x="118600" y="403426"/>
                  <a:pt x="114111" y="406414"/>
                </a:cubicBezTo>
                <a:cubicBezTo>
                  <a:pt x="114111" y="406414"/>
                  <a:pt x="114111" y="406414"/>
                  <a:pt x="109623" y="406414"/>
                </a:cubicBezTo>
                <a:cubicBezTo>
                  <a:pt x="109623" y="406414"/>
                  <a:pt x="109623" y="406414"/>
                  <a:pt x="105135" y="401932"/>
                </a:cubicBezTo>
                <a:cubicBezTo>
                  <a:pt x="105135" y="401932"/>
                  <a:pt x="105135" y="401932"/>
                  <a:pt x="102143" y="401932"/>
                </a:cubicBezTo>
                <a:cubicBezTo>
                  <a:pt x="102143" y="401932"/>
                  <a:pt x="102143" y="401932"/>
                  <a:pt x="96158" y="398943"/>
                </a:cubicBezTo>
                <a:cubicBezTo>
                  <a:pt x="96158" y="398943"/>
                  <a:pt x="96158" y="398943"/>
                  <a:pt x="91670" y="394461"/>
                </a:cubicBezTo>
                <a:cubicBezTo>
                  <a:pt x="91670" y="394461"/>
                  <a:pt x="91670" y="394461"/>
                  <a:pt x="87182" y="391473"/>
                </a:cubicBezTo>
                <a:cubicBezTo>
                  <a:pt x="87182" y="391473"/>
                  <a:pt x="87182" y="391473"/>
                  <a:pt x="82694" y="386990"/>
                </a:cubicBezTo>
                <a:cubicBezTo>
                  <a:pt x="82694" y="386990"/>
                  <a:pt x="82694" y="386990"/>
                  <a:pt x="81198" y="382508"/>
                </a:cubicBezTo>
                <a:cubicBezTo>
                  <a:pt x="81198" y="382508"/>
                  <a:pt x="81198" y="382508"/>
                  <a:pt x="79702" y="372048"/>
                </a:cubicBezTo>
                <a:cubicBezTo>
                  <a:pt x="79702" y="372048"/>
                  <a:pt x="79702" y="372048"/>
                  <a:pt x="85686" y="367566"/>
                </a:cubicBezTo>
                <a:cubicBezTo>
                  <a:pt x="85686" y="367566"/>
                  <a:pt x="85686" y="367566"/>
                  <a:pt x="91670" y="367566"/>
                </a:cubicBezTo>
                <a:cubicBezTo>
                  <a:pt x="91670" y="367566"/>
                  <a:pt x="91670" y="367566"/>
                  <a:pt x="99151" y="367566"/>
                </a:cubicBezTo>
                <a:cubicBezTo>
                  <a:pt x="99151" y="367566"/>
                  <a:pt x="99151" y="367566"/>
                  <a:pt x="106631" y="372048"/>
                </a:cubicBezTo>
                <a:cubicBezTo>
                  <a:pt x="106631" y="372048"/>
                  <a:pt x="106631" y="372048"/>
                  <a:pt x="109623" y="364578"/>
                </a:cubicBezTo>
                <a:cubicBezTo>
                  <a:pt x="109623" y="364578"/>
                  <a:pt x="109623" y="364578"/>
                  <a:pt x="105135" y="360095"/>
                </a:cubicBezTo>
                <a:cubicBezTo>
                  <a:pt x="105135" y="360095"/>
                  <a:pt x="105135" y="360095"/>
                  <a:pt x="103639" y="360095"/>
                </a:cubicBezTo>
                <a:cubicBezTo>
                  <a:pt x="103639" y="360095"/>
                  <a:pt x="103639" y="360095"/>
                  <a:pt x="96158" y="360095"/>
                </a:cubicBezTo>
                <a:cubicBezTo>
                  <a:pt x="96158" y="360095"/>
                  <a:pt x="96158" y="360095"/>
                  <a:pt x="91670" y="360095"/>
                </a:cubicBezTo>
                <a:cubicBezTo>
                  <a:pt x="91670" y="360095"/>
                  <a:pt x="91670" y="360095"/>
                  <a:pt x="82694" y="354118"/>
                </a:cubicBezTo>
                <a:cubicBezTo>
                  <a:pt x="82694" y="354118"/>
                  <a:pt x="82694" y="354118"/>
                  <a:pt x="79702" y="348142"/>
                </a:cubicBezTo>
                <a:cubicBezTo>
                  <a:pt x="79702" y="348142"/>
                  <a:pt x="79702" y="348142"/>
                  <a:pt x="76710" y="340671"/>
                </a:cubicBezTo>
                <a:cubicBezTo>
                  <a:pt x="76710" y="340671"/>
                  <a:pt x="76710" y="340671"/>
                  <a:pt x="73717" y="333200"/>
                </a:cubicBezTo>
                <a:cubicBezTo>
                  <a:pt x="73717" y="333200"/>
                  <a:pt x="73717" y="333200"/>
                  <a:pt x="73717" y="330212"/>
                </a:cubicBezTo>
                <a:cubicBezTo>
                  <a:pt x="73717" y="330212"/>
                  <a:pt x="73717" y="330212"/>
                  <a:pt x="76710" y="327223"/>
                </a:cubicBezTo>
                <a:cubicBezTo>
                  <a:pt x="76710" y="327223"/>
                  <a:pt x="76710" y="327223"/>
                  <a:pt x="81198" y="319752"/>
                </a:cubicBezTo>
                <a:cubicBezTo>
                  <a:pt x="81198" y="319752"/>
                  <a:pt x="81198" y="319752"/>
                  <a:pt x="88678" y="310787"/>
                </a:cubicBezTo>
                <a:cubicBezTo>
                  <a:pt x="88678" y="310787"/>
                  <a:pt x="88678" y="310787"/>
                  <a:pt x="97655" y="304811"/>
                </a:cubicBezTo>
                <a:cubicBezTo>
                  <a:pt x="97655" y="304811"/>
                  <a:pt x="97655" y="304811"/>
                  <a:pt x="103639" y="297340"/>
                </a:cubicBezTo>
                <a:cubicBezTo>
                  <a:pt x="103639" y="297340"/>
                  <a:pt x="103639" y="297340"/>
                  <a:pt x="105135" y="289869"/>
                </a:cubicBezTo>
                <a:cubicBezTo>
                  <a:pt x="105135" y="289869"/>
                  <a:pt x="105135" y="289869"/>
                  <a:pt x="112615" y="282398"/>
                </a:cubicBezTo>
                <a:cubicBezTo>
                  <a:pt x="112615" y="282398"/>
                  <a:pt x="112615" y="282398"/>
                  <a:pt x="118600" y="280904"/>
                </a:cubicBezTo>
                <a:cubicBezTo>
                  <a:pt x="118600" y="280904"/>
                  <a:pt x="118600" y="280904"/>
                  <a:pt x="123088" y="283892"/>
                </a:cubicBezTo>
                <a:cubicBezTo>
                  <a:pt x="123088" y="283892"/>
                  <a:pt x="123088" y="283892"/>
                  <a:pt x="127576" y="289869"/>
                </a:cubicBezTo>
                <a:cubicBezTo>
                  <a:pt x="127576" y="289869"/>
                  <a:pt x="127576" y="289869"/>
                  <a:pt x="130568" y="289869"/>
                </a:cubicBezTo>
                <a:cubicBezTo>
                  <a:pt x="130568" y="289869"/>
                  <a:pt x="130568" y="289869"/>
                  <a:pt x="136552" y="289869"/>
                </a:cubicBezTo>
                <a:cubicBezTo>
                  <a:pt x="136552" y="289869"/>
                  <a:pt x="136552" y="289869"/>
                  <a:pt x="139545" y="289869"/>
                </a:cubicBezTo>
                <a:cubicBezTo>
                  <a:pt x="139545" y="289869"/>
                  <a:pt x="139545" y="289869"/>
                  <a:pt x="144033" y="283892"/>
                </a:cubicBezTo>
                <a:cubicBezTo>
                  <a:pt x="144033" y="283892"/>
                  <a:pt x="144033" y="283892"/>
                  <a:pt x="148521" y="283892"/>
                </a:cubicBezTo>
                <a:cubicBezTo>
                  <a:pt x="148521" y="283892"/>
                  <a:pt x="148521" y="283892"/>
                  <a:pt x="150017" y="280904"/>
                </a:cubicBezTo>
                <a:cubicBezTo>
                  <a:pt x="150017" y="280904"/>
                  <a:pt x="150017" y="280904"/>
                  <a:pt x="153009" y="276422"/>
                </a:cubicBezTo>
                <a:cubicBezTo>
                  <a:pt x="153009" y="276422"/>
                  <a:pt x="153009" y="276422"/>
                  <a:pt x="154505" y="280904"/>
                </a:cubicBezTo>
                <a:cubicBezTo>
                  <a:pt x="154505" y="280904"/>
                  <a:pt x="154505" y="280904"/>
                  <a:pt x="158994" y="280904"/>
                </a:cubicBezTo>
                <a:cubicBezTo>
                  <a:pt x="158994" y="280904"/>
                  <a:pt x="158994" y="280904"/>
                  <a:pt x="161986" y="280904"/>
                </a:cubicBezTo>
                <a:cubicBezTo>
                  <a:pt x="161986" y="280904"/>
                  <a:pt x="161986" y="280904"/>
                  <a:pt x="167970" y="280904"/>
                </a:cubicBezTo>
                <a:cubicBezTo>
                  <a:pt x="167970" y="280904"/>
                  <a:pt x="167970" y="280904"/>
                  <a:pt x="172458" y="276422"/>
                </a:cubicBezTo>
                <a:cubicBezTo>
                  <a:pt x="172458" y="276422"/>
                  <a:pt x="172458" y="276422"/>
                  <a:pt x="176946" y="276422"/>
                </a:cubicBezTo>
                <a:cubicBezTo>
                  <a:pt x="176946" y="276422"/>
                  <a:pt x="176946" y="276422"/>
                  <a:pt x="178442" y="265962"/>
                </a:cubicBezTo>
                <a:cubicBezTo>
                  <a:pt x="178442" y="265962"/>
                  <a:pt x="178442" y="265962"/>
                  <a:pt x="175450" y="258491"/>
                </a:cubicBezTo>
                <a:cubicBezTo>
                  <a:pt x="175450" y="258491"/>
                  <a:pt x="175450" y="258491"/>
                  <a:pt x="172458" y="246538"/>
                </a:cubicBezTo>
                <a:cubicBezTo>
                  <a:pt x="172458" y="246538"/>
                  <a:pt x="172458" y="246538"/>
                  <a:pt x="178442" y="246538"/>
                </a:cubicBezTo>
                <a:cubicBezTo>
                  <a:pt x="178442" y="246538"/>
                  <a:pt x="178442" y="246538"/>
                  <a:pt x="184427" y="240561"/>
                </a:cubicBezTo>
                <a:cubicBezTo>
                  <a:pt x="184427" y="240561"/>
                  <a:pt x="184427" y="240561"/>
                  <a:pt x="182931" y="231596"/>
                </a:cubicBezTo>
                <a:cubicBezTo>
                  <a:pt x="182931" y="231596"/>
                  <a:pt x="182931" y="231596"/>
                  <a:pt x="173954" y="230102"/>
                </a:cubicBezTo>
                <a:cubicBezTo>
                  <a:pt x="173954" y="230102"/>
                  <a:pt x="173954" y="230102"/>
                  <a:pt x="169466" y="230102"/>
                </a:cubicBezTo>
                <a:cubicBezTo>
                  <a:pt x="169466" y="230102"/>
                  <a:pt x="169466" y="230102"/>
                  <a:pt x="164978" y="231596"/>
                </a:cubicBezTo>
                <a:cubicBezTo>
                  <a:pt x="164978" y="231596"/>
                  <a:pt x="164978" y="231596"/>
                  <a:pt x="160490" y="234585"/>
                </a:cubicBezTo>
                <a:cubicBezTo>
                  <a:pt x="160490" y="234585"/>
                  <a:pt x="160490" y="234585"/>
                  <a:pt x="157497" y="240561"/>
                </a:cubicBezTo>
                <a:cubicBezTo>
                  <a:pt x="157497" y="240561"/>
                  <a:pt x="157497" y="240561"/>
                  <a:pt x="153009" y="240561"/>
                </a:cubicBezTo>
                <a:cubicBezTo>
                  <a:pt x="153009" y="240561"/>
                  <a:pt x="153009" y="240561"/>
                  <a:pt x="148521" y="231596"/>
                </a:cubicBezTo>
                <a:cubicBezTo>
                  <a:pt x="148521" y="231596"/>
                  <a:pt x="148521" y="231596"/>
                  <a:pt x="136552" y="231596"/>
                </a:cubicBezTo>
                <a:cubicBezTo>
                  <a:pt x="136552" y="231596"/>
                  <a:pt x="136552" y="231596"/>
                  <a:pt x="123088" y="231596"/>
                </a:cubicBezTo>
                <a:cubicBezTo>
                  <a:pt x="123088" y="231596"/>
                  <a:pt x="123088" y="231596"/>
                  <a:pt x="112615" y="228608"/>
                </a:cubicBezTo>
                <a:cubicBezTo>
                  <a:pt x="112615" y="228608"/>
                  <a:pt x="112615" y="228608"/>
                  <a:pt x="102143" y="224125"/>
                </a:cubicBezTo>
                <a:cubicBezTo>
                  <a:pt x="102143" y="224125"/>
                  <a:pt x="102143" y="224125"/>
                  <a:pt x="96158" y="216654"/>
                </a:cubicBezTo>
                <a:cubicBezTo>
                  <a:pt x="96158" y="216654"/>
                  <a:pt x="96158" y="216654"/>
                  <a:pt x="94662" y="201713"/>
                </a:cubicBezTo>
                <a:cubicBezTo>
                  <a:pt x="94662" y="201713"/>
                  <a:pt x="94662" y="201713"/>
                  <a:pt x="102143" y="198724"/>
                </a:cubicBezTo>
                <a:cubicBezTo>
                  <a:pt x="102143" y="198724"/>
                  <a:pt x="102143" y="198724"/>
                  <a:pt x="106631" y="195736"/>
                </a:cubicBezTo>
                <a:cubicBezTo>
                  <a:pt x="106631" y="195736"/>
                  <a:pt x="106631" y="195736"/>
                  <a:pt x="96158" y="191254"/>
                </a:cubicBezTo>
                <a:cubicBezTo>
                  <a:pt x="96158" y="191254"/>
                  <a:pt x="96158" y="191254"/>
                  <a:pt x="90174" y="186771"/>
                </a:cubicBezTo>
                <a:cubicBezTo>
                  <a:pt x="90174" y="186771"/>
                  <a:pt x="90174" y="186771"/>
                  <a:pt x="82694" y="180794"/>
                </a:cubicBezTo>
                <a:cubicBezTo>
                  <a:pt x="82694" y="180794"/>
                  <a:pt x="82694" y="180794"/>
                  <a:pt x="81198" y="177806"/>
                </a:cubicBezTo>
                <a:cubicBezTo>
                  <a:pt x="81198" y="177806"/>
                  <a:pt x="81198" y="177806"/>
                  <a:pt x="87182" y="173324"/>
                </a:cubicBezTo>
                <a:cubicBezTo>
                  <a:pt x="87182" y="173324"/>
                  <a:pt x="87182" y="173324"/>
                  <a:pt x="91670" y="173324"/>
                </a:cubicBezTo>
                <a:cubicBezTo>
                  <a:pt x="91670" y="173324"/>
                  <a:pt x="91670" y="173324"/>
                  <a:pt x="100647" y="171829"/>
                </a:cubicBezTo>
                <a:cubicBezTo>
                  <a:pt x="100647" y="171829"/>
                  <a:pt x="100647" y="171829"/>
                  <a:pt x="112615" y="164359"/>
                </a:cubicBezTo>
                <a:cubicBezTo>
                  <a:pt x="112615" y="164359"/>
                  <a:pt x="112615" y="164359"/>
                  <a:pt x="114111" y="167347"/>
                </a:cubicBezTo>
                <a:cubicBezTo>
                  <a:pt x="114111" y="167347"/>
                  <a:pt x="114111" y="167347"/>
                  <a:pt x="121592" y="164359"/>
                </a:cubicBezTo>
                <a:cubicBezTo>
                  <a:pt x="121592" y="164359"/>
                  <a:pt x="121592" y="164359"/>
                  <a:pt x="121592" y="162864"/>
                </a:cubicBezTo>
                <a:cubicBezTo>
                  <a:pt x="121592" y="162864"/>
                  <a:pt x="121592" y="162864"/>
                  <a:pt x="126080" y="161370"/>
                </a:cubicBezTo>
                <a:cubicBezTo>
                  <a:pt x="126080" y="161370"/>
                  <a:pt x="126080" y="161370"/>
                  <a:pt x="135056" y="159876"/>
                </a:cubicBezTo>
                <a:cubicBezTo>
                  <a:pt x="135056" y="159876"/>
                  <a:pt x="135056" y="159876"/>
                  <a:pt x="145529" y="159876"/>
                </a:cubicBezTo>
                <a:cubicBezTo>
                  <a:pt x="145529" y="159876"/>
                  <a:pt x="145529" y="159876"/>
                  <a:pt x="150017" y="162864"/>
                </a:cubicBezTo>
                <a:cubicBezTo>
                  <a:pt x="150017" y="162864"/>
                  <a:pt x="150017" y="162864"/>
                  <a:pt x="147025" y="170335"/>
                </a:cubicBezTo>
                <a:cubicBezTo>
                  <a:pt x="147025" y="170335"/>
                  <a:pt x="147025" y="170335"/>
                  <a:pt x="147025" y="173324"/>
                </a:cubicBezTo>
                <a:cubicBezTo>
                  <a:pt x="147025" y="173324"/>
                  <a:pt x="147025" y="173324"/>
                  <a:pt x="151513" y="176312"/>
                </a:cubicBezTo>
                <a:cubicBezTo>
                  <a:pt x="151513" y="176312"/>
                  <a:pt x="151513" y="176312"/>
                  <a:pt x="156001" y="180794"/>
                </a:cubicBezTo>
                <a:cubicBezTo>
                  <a:pt x="156001" y="180794"/>
                  <a:pt x="156001" y="180794"/>
                  <a:pt x="164978" y="180794"/>
                </a:cubicBezTo>
                <a:cubicBezTo>
                  <a:pt x="164978" y="180794"/>
                  <a:pt x="164978" y="180794"/>
                  <a:pt x="176946" y="183783"/>
                </a:cubicBezTo>
                <a:cubicBezTo>
                  <a:pt x="176946" y="183783"/>
                  <a:pt x="176946" y="183783"/>
                  <a:pt x="185923" y="179300"/>
                </a:cubicBezTo>
                <a:cubicBezTo>
                  <a:pt x="185923" y="179300"/>
                  <a:pt x="185923" y="179300"/>
                  <a:pt x="191907" y="173324"/>
                </a:cubicBezTo>
                <a:cubicBezTo>
                  <a:pt x="191907" y="173324"/>
                  <a:pt x="191907" y="173324"/>
                  <a:pt x="199387" y="168841"/>
                </a:cubicBezTo>
                <a:cubicBezTo>
                  <a:pt x="199387" y="168841"/>
                  <a:pt x="193403" y="165853"/>
                  <a:pt x="191907" y="165853"/>
                </a:cubicBezTo>
                <a:cubicBezTo>
                  <a:pt x="188915" y="165853"/>
                  <a:pt x="185923" y="162864"/>
                  <a:pt x="185923" y="162864"/>
                </a:cubicBezTo>
                <a:cubicBezTo>
                  <a:pt x="185923" y="162864"/>
                  <a:pt x="185923" y="162864"/>
                  <a:pt x="181435" y="159876"/>
                </a:cubicBezTo>
                <a:cubicBezTo>
                  <a:pt x="181435" y="159876"/>
                  <a:pt x="181435" y="159876"/>
                  <a:pt x="181435" y="153899"/>
                </a:cubicBezTo>
                <a:cubicBezTo>
                  <a:pt x="181435" y="153899"/>
                  <a:pt x="181435" y="153899"/>
                  <a:pt x="179939" y="146428"/>
                </a:cubicBezTo>
                <a:cubicBezTo>
                  <a:pt x="179939" y="146428"/>
                  <a:pt x="179939" y="146428"/>
                  <a:pt x="157497" y="140452"/>
                </a:cubicBezTo>
                <a:cubicBezTo>
                  <a:pt x="157497" y="140452"/>
                  <a:pt x="157497" y="140452"/>
                  <a:pt x="157497" y="118039"/>
                </a:cubicBezTo>
                <a:cubicBezTo>
                  <a:pt x="157497" y="118039"/>
                  <a:pt x="157497" y="118039"/>
                  <a:pt x="147025" y="107580"/>
                </a:cubicBezTo>
                <a:cubicBezTo>
                  <a:pt x="147025" y="107580"/>
                  <a:pt x="147025" y="107580"/>
                  <a:pt x="126080" y="85168"/>
                </a:cubicBezTo>
                <a:cubicBezTo>
                  <a:pt x="126080" y="85168"/>
                  <a:pt x="126080" y="85168"/>
                  <a:pt x="129072" y="85168"/>
                </a:cubicBezTo>
                <a:cubicBezTo>
                  <a:pt x="129072" y="85168"/>
                  <a:pt x="129072" y="85168"/>
                  <a:pt x="129072" y="80685"/>
                </a:cubicBezTo>
                <a:cubicBezTo>
                  <a:pt x="129072" y="80685"/>
                  <a:pt x="129072" y="80685"/>
                  <a:pt x="136552" y="80685"/>
                </a:cubicBezTo>
                <a:cubicBezTo>
                  <a:pt x="136552" y="80685"/>
                  <a:pt x="136552" y="80685"/>
                  <a:pt x="136552" y="74708"/>
                </a:cubicBezTo>
                <a:cubicBezTo>
                  <a:pt x="136552" y="74708"/>
                  <a:pt x="136552" y="74708"/>
                  <a:pt x="138048" y="67238"/>
                </a:cubicBezTo>
                <a:cubicBezTo>
                  <a:pt x="138048" y="67238"/>
                  <a:pt x="138048" y="67238"/>
                  <a:pt x="142537" y="67238"/>
                </a:cubicBezTo>
                <a:cubicBezTo>
                  <a:pt x="142537" y="67238"/>
                  <a:pt x="142537" y="67238"/>
                  <a:pt x="147025" y="70226"/>
                </a:cubicBezTo>
                <a:cubicBezTo>
                  <a:pt x="147025" y="70226"/>
                  <a:pt x="147025" y="70226"/>
                  <a:pt x="154505" y="70226"/>
                </a:cubicBezTo>
                <a:cubicBezTo>
                  <a:pt x="154505" y="70226"/>
                  <a:pt x="154505" y="70226"/>
                  <a:pt x="157497" y="70226"/>
                </a:cubicBezTo>
                <a:cubicBezTo>
                  <a:pt x="157497" y="70226"/>
                  <a:pt x="157497" y="70226"/>
                  <a:pt x="164978" y="70226"/>
                </a:cubicBezTo>
                <a:cubicBezTo>
                  <a:pt x="164978" y="70226"/>
                  <a:pt x="164978" y="70226"/>
                  <a:pt x="178442" y="65743"/>
                </a:cubicBezTo>
                <a:cubicBezTo>
                  <a:pt x="178442" y="65743"/>
                  <a:pt x="178442" y="65743"/>
                  <a:pt x="182931" y="61261"/>
                </a:cubicBezTo>
                <a:cubicBezTo>
                  <a:pt x="182931" y="61261"/>
                  <a:pt x="182931" y="61261"/>
                  <a:pt x="187419" y="53790"/>
                </a:cubicBezTo>
                <a:cubicBezTo>
                  <a:pt x="187419" y="53790"/>
                  <a:pt x="187419" y="53790"/>
                  <a:pt x="187419" y="41837"/>
                </a:cubicBezTo>
                <a:cubicBezTo>
                  <a:pt x="187419" y="41837"/>
                  <a:pt x="187419" y="41837"/>
                  <a:pt x="191907" y="41837"/>
                </a:cubicBezTo>
                <a:cubicBezTo>
                  <a:pt x="191907" y="41837"/>
                  <a:pt x="191907" y="41837"/>
                  <a:pt x="196395" y="37354"/>
                </a:cubicBezTo>
                <a:cubicBezTo>
                  <a:pt x="196395" y="37354"/>
                  <a:pt x="196395" y="37354"/>
                  <a:pt x="205372" y="29883"/>
                </a:cubicBezTo>
                <a:cubicBezTo>
                  <a:pt x="205372" y="29883"/>
                  <a:pt x="205372" y="29883"/>
                  <a:pt x="221829" y="26895"/>
                </a:cubicBezTo>
                <a:cubicBezTo>
                  <a:pt x="221829" y="26895"/>
                  <a:pt x="221829" y="26895"/>
                  <a:pt x="227813" y="19424"/>
                </a:cubicBezTo>
                <a:cubicBezTo>
                  <a:pt x="227813" y="19424"/>
                  <a:pt x="227813" y="19424"/>
                  <a:pt x="233797" y="16436"/>
                </a:cubicBezTo>
                <a:cubicBezTo>
                  <a:pt x="233797" y="16436"/>
                  <a:pt x="233797" y="16436"/>
                  <a:pt x="238285" y="11953"/>
                </a:cubicBezTo>
                <a:cubicBezTo>
                  <a:pt x="238285" y="11953"/>
                  <a:pt x="238285" y="11953"/>
                  <a:pt x="262223" y="13447"/>
                </a:cubicBezTo>
                <a:cubicBezTo>
                  <a:pt x="262223" y="13447"/>
                  <a:pt x="262223" y="13447"/>
                  <a:pt x="265215" y="5977"/>
                </a:cubicBezTo>
                <a:cubicBezTo>
                  <a:pt x="265215" y="5977"/>
                  <a:pt x="265215" y="5977"/>
                  <a:pt x="277183" y="0"/>
                </a:cubicBez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566" name="Freeform 565"/>
          <p:cNvSpPr>
            <a:spLocks/>
          </p:cNvSpPr>
          <p:nvPr/>
        </p:nvSpPr>
        <p:spPr bwMode="auto">
          <a:xfrm>
            <a:off x="15296408" y="9244661"/>
            <a:ext cx="1489706" cy="946718"/>
          </a:xfrm>
          <a:custGeom>
            <a:avLst/>
            <a:gdLst>
              <a:gd name="connsiteX0" fmla="*/ 373837 w 470138"/>
              <a:gd name="connsiteY0" fmla="*/ 178512 h 298698"/>
              <a:gd name="connsiteX1" fmla="*/ 376847 w 470138"/>
              <a:gd name="connsiteY1" fmla="*/ 178512 h 298698"/>
              <a:gd name="connsiteX2" fmla="*/ 382865 w 470138"/>
              <a:gd name="connsiteY2" fmla="*/ 178512 h 298698"/>
              <a:gd name="connsiteX3" fmla="*/ 391894 w 470138"/>
              <a:gd name="connsiteY3" fmla="*/ 184447 h 298698"/>
              <a:gd name="connsiteX4" fmla="*/ 399417 w 470138"/>
              <a:gd name="connsiteY4" fmla="*/ 191866 h 298698"/>
              <a:gd name="connsiteX5" fmla="*/ 405436 w 470138"/>
              <a:gd name="connsiteY5" fmla="*/ 193350 h 298698"/>
              <a:gd name="connsiteX6" fmla="*/ 409950 w 470138"/>
              <a:gd name="connsiteY6" fmla="*/ 193350 h 298698"/>
              <a:gd name="connsiteX7" fmla="*/ 417474 w 470138"/>
              <a:gd name="connsiteY7" fmla="*/ 193350 h 298698"/>
              <a:gd name="connsiteX8" fmla="*/ 432521 w 470138"/>
              <a:gd name="connsiteY8" fmla="*/ 199285 h 298698"/>
              <a:gd name="connsiteX9" fmla="*/ 441549 w 470138"/>
              <a:gd name="connsiteY9" fmla="*/ 206704 h 298698"/>
              <a:gd name="connsiteX10" fmla="*/ 441549 w 470138"/>
              <a:gd name="connsiteY10" fmla="*/ 212639 h 298698"/>
              <a:gd name="connsiteX11" fmla="*/ 444558 w 470138"/>
              <a:gd name="connsiteY11" fmla="*/ 225993 h 298698"/>
              <a:gd name="connsiteX12" fmla="*/ 449072 w 470138"/>
              <a:gd name="connsiteY12" fmla="*/ 225993 h 298698"/>
              <a:gd name="connsiteX13" fmla="*/ 452082 w 470138"/>
              <a:gd name="connsiteY13" fmla="*/ 225993 h 298698"/>
              <a:gd name="connsiteX14" fmla="*/ 452082 w 470138"/>
              <a:gd name="connsiteY14" fmla="*/ 234896 h 298698"/>
              <a:gd name="connsiteX15" fmla="*/ 456596 w 470138"/>
              <a:gd name="connsiteY15" fmla="*/ 234896 h 298698"/>
              <a:gd name="connsiteX16" fmla="*/ 462615 w 470138"/>
              <a:gd name="connsiteY16" fmla="*/ 240831 h 298698"/>
              <a:gd name="connsiteX17" fmla="*/ 470138 w 470138"/>
              <a:gd name="connsiteY17" fmla="*/ 240831 h 298698"/>
              <a:gd name="connsiteX18" fmla="*/ 462615 w 470138"/>
              <a:gd name="connsiteY18" fmla="*/ 251217 h 298698"/>
              <a:gd name="connsiteX19" fmla="*/ 456596 w 470138"/>
              <a:gd name="connsiteY19" fmla="*/ 254185 h 298698"/>
              <a:gd name="connsiteX20" fmla="*/ 449072 w 470138"/>
              <a:gd name="connsiteY20" fmla="*/ 267539 h 298698"/>
              <a:gd name="connsiteX21" fmla="*/ 440044 w 470138"/>
              <a:gd name="connsiteY21" fmla="*/ 270506 h 298698"/>
              <a:gd name="connsiteX22" fmla="*/ 421988 w 470138"/>
              <a:gd name="connsiteY22" fmla="*/ 270506 h 298698"/>
              <a:gd name="connsiteX23" fmla="*/ 418978 w 470138"/>
              <a:gd name="connsiteY23" fmla="*/ 274958 h 298698"/>
              <a:gd name="connsiteX24" fmla="*/ 406941 w 470138"/>
              <a:gd name="connsiteY24" fmla="*/ 274958 h 298698"/>
              <a:gd name="connsiteX25" fmla="*/ 403931 w 470138"/>
              <a:gd name="connsiteY25" fmla="*/ 285344 h 298698"/>
              <a:gd name="connsiteX26" fmla="*/ 402427 w 470138"/>
              <a:gd name="connsiteY26" fmla="*/ 292763 h 298698"/>
              <a:gd name="connsiteX27" fmla="*/ 399417 w 470138"/>
              <a:gd name="connsiteY27" fmla="*/ 295731 h 298698"/>
              <a:gd name="connsiteX28" fmla="*/ 396408 w 470138"/>
              <a:gd name="connsiteY28" fmla="*/ 298698 h 298698"/>
              <a:gd name="connsiteX29" fmla="*/ 391894 w 470138"/>
              <a:gd name="connsiteY29" fmla="*/ 298698 h 298698"/>
              <a:gd name="connsiteX30" fmla="*/ 387380 w 470138"/>
              <a:gd name="connsiteY30" fmla="*/ 291279 h 298698"/>
              <a:gd name="connsiteX31" fmla="*/ 376847 w 470138"/>
              <a:gd name="connsiteY31" fmla="*/ 286828 h 298698"/>
              <a:gd name="connsiteX32" fmla="*/ 370828 w 470138"/>
              <a:gd name="connsiteY32" fmla="*/ 280893 h 298698"/>
              <a:gd name="connsiteX33" fmla="*/ 370828 w 470138"/>
              <a:gd name="connsiteY33" fmla="*/ 277925 h 298698"/>
              <a:gd name="connsiteX34" fmla="*/ 370828 w 470138"/>
              <a:gd name="connsiteY34" fmla="*/ 273474 h 298698"/>
              <a:gd name="connsiteX35" fmla="*/ 370828 w 470138"/>
              <a:gd name="connsiteY35" fmla="*/ 267539 h 298698"/>
              <a:gd name="connsiteX36" fmla="*/ 370828 w 470138"/>
              <a:gd name="connsiteY36" fmla="*/ 264571 h 298698"/>
              <a:gd name="connsiteX37" fmla="*/ 370828 w 470138"/>
              <a:gd name="connsiteY37" fmla="*/ 252701 h 298698"/>
              <a:gd name="connsiteX38" fmla="*/ 370828 w 470138"/>
              <a:gd name="connsiteY38" fmla="*/ 249733 h 298698"/>
              <a:gd name="connsiteX39" fmla="*/ 370828 w 470138"/>
              <a:gd name="connsiteY39" fmla="*/ 242315 h 298698"/>
              <a:gd name="connsiteX40" fmla="*/ 363304 w 470138"/>
              <a:gd name="connsiteY40" fmla="*/ 231928 h 298698"/>
              <a:gd name="connsiteX41" fmla="*/ 358790 w 470138"/>
              <a:gd name="connsiteY41" fmla="*/ 227477 h 298698"/>
              <a:gd name="connsiteX42" fmla="*/ 358790 w 470138"/>
              <a:gd name="connsiteY42" fmla="*/ 223025 h 298698"/>
              <a:gd name="connsiteX43" fmla="*/ 358790 w 470138"/>
              <a:gd name="connsiteY43" fmla="*/ 220058 h 298698"/>
              <a:gd name="connsiteX44" fmla="*/ 363304 w 470138"/>
              <a:gd name="connsiteY44" fmla="*/ 214123 h 298698"/>
              <a:gd name="connsiteX45" fmla="*/ 370828 w 470138"/>
              <a:gd name="connsiteY45" fmla="*/ 212639 h 298698"/>
              <a:gd name="connsiteX46" fmla="*/ 376847 w 470138"/>
              <a:gd name="connsiteY46" fmla="*/ 206704 h 298698"/>
              <a:gd name="connsiteX47" fmla="*/ 376847 w 470138"/>
              <a:gd name="connsiteY47" fmla="*/ 199285 h 298698"/>
              <a:gd name="connsiteX48" fmla="*/ 373837 w 470138"/>
              <a:gd name="connsiteY48" fmla="*/ 185931 h 298698"/>
              <a:gd name="connsiteX49" fmla="*/ 373837 w 470138"/>
              <a:gd name="connsiteY49" fmla="*/ 182963 h 298698"/>
              <a:gd name="connsiteX50" fmla="*/ 373837 w 470138"/>
              <a:gd name="connsiteY50" fmla="*/ 178512 h 298698"/>
              <a:gd name="connsiteX51" fmla="*/ 275720 w 470138"/>
              <a:gd name="connsiteY51" fmla="*/ 116651 h 298698"/>
              <a:gd name="connsiteX52" fmla="*/ 281022 w 470138"/>
              <a:gd name="connsiteY52" fmla="*/ 116651 h 298698"/>
              <a:gd name="connsiteX53" fmla="*/ 284556 w 470138"/>
              <a:gd name="connsiteY53" fmla="*/ 116651 h 298698"/>
              <a:gd name="connsiteX54" fmla="*/ 288091 w 470138"/>
              <a:gd name="connsiteY54" fmla="*/ 120186 h 298698"/>
              <a:gd name="connsiteX55" fmla="*/ 291626 w 470138"/>
              <a:gd name="connsiteY55" fmla="*/ 125488 h 298698"/>
              <a:gd name="connsiteX56" fmla="*/ 291626 w 470138"/>
              <a:gd name="connsiteY56" fmla="*/ 130790 h 298698"/>
              <a:gd name="connsiteX57" fmla="*/ 284556 w 470138"/>
              <a:gd name="connsiteY57" fmla="*/ 134325 h 298698"/>
              <a:gd name="connsiteX58" fmla="*/ 281022 w 470138"/>
              <a:gd name="connsiteY58" fmla="*/ 130790 h 298698"/>
              <a:gd name="connsiteX59" fmla="*/ 281022 w 470138"/>
              <a:gd name="connsiteY59" fmla="*/ 125488 h 298698"/>
              <a:gd name="connsiteX60" fmla="*/ 275720 w 470138"/>
              <a:gd name="connsiteY60" fmla="*/ 121953 h 298698"/>
              <a:gd name="connsiteX61" fmla="*/ 275720 w 470138"/>
              <a:gd name="connsiteY61" fmla="*/ 120186 h 298698"/>
              <a:gd name="connsiteX62" fmla="*/ 309302 w 470138"/>
              <a:gd name="connsiteY62" fmla="*/ 107814 h 298698"/>
              <a:gd name="connsiteX63" fmla="*/ 314604 w 470138"/>
              <a:gd name="connsiteY63" fmla="*/ 107814 h 298698"/>
              <a:gd name="connsiteX64" fmla="*/ 319906 w 470138"/>
              <a:gd name="connsiteY64" fmla="*/ 113116 h 298698"/>
              <a:gd name="connsiteX65" fmla="*/ 323441 w 470138"/>
              <a:gd name="connsiteY65" fmla="*/ 116651 h 298698"/>
              <a:gd name="connsiteX66" fmla="*/ 330511 w 470138"/>
              <a:gd name="connsiteY66" fmla="*/ 120186 h 298698"/>
              <a:gd name="connsiteX67" fmla="*/ 330511 w 470138"/>
              <a:gd name="connsiteY67" fmla="*/ 116651 h 298698"/>
              <a:gd name="connsiteX68" fmla="*/ 339348 w 470138"/>
              <a:gd name="connsiteY68" fmla="*/ 116651 h 298698"/>
              <a:gd name="connsiteX69" fmla="*/ 344650 w 470138"/>
              <a:gd name="connsiteY69" fmla="*/ 116651 h 298698"/>
              <a:gd name="connsiteX70" fmla="*/ 351720 w 470138"/>
              <a:gd name="connsiteY70" fmla="*/ 121954 h 298698"/>
              <a:gd name="connsiteX71" fmla="*/ 364092 w 470138"/>
              <a:gd name="connsiteY71" fmla="*/ 130791 h 298698"/>
              <a:gd name="connsiteX72" fmla="*/ 364092 w 470138"/>
              <a:gd name="connsiteY72" fmla="*/ 139628 h 298698"/>
              <a:gd name="connsiteX73" fmla="*/ 358789 w 470138"/>
              <a:gd name="connsiteY73" fmla="*/ 144930 h 298698"/>
              <a:gd name="connsiteX74" fmla="*/ 353487 w 470138"/>
              <a:gd name="connsiteY74" fmla="*/ 144930 h 298698"/>
              <a:gd name="connsiteX75" fmla="*/ 348185 w 470138"/>
              <a:gd name="connsiteY75" fmla="*/ 144930 h 298698"/>
              <a:gd name="connsiteX76" fmla="*/ 348185 w 470138"/>
              <a:gd name="connsiteY76" fmla="*/ 146698 h 298698"/>
              <a:gd name="connsiteX77" fmla="*/ 335813 w 470138"/>
              <a:gd name="connsiteY77" fmla="*/ 146698 h 298698"/>
              <a:gd name="connsiteX78" fmla="*/ 330511 w 470138"/>
              <a:gd name="connsiteY78" fmla="*/ 146698 h 298698"/>
              <a:gd name="connsiteX79" fmla="*/ 328743 w 470138"/>
              <a:gd name="connsiteY79" fmla="*/ 146698 h 298698"/>
              <a:gd name="connsiteX80" fmla="*/ 325209 w 470138"/>
              <a:gd name="connsiteY80" fmla="*/ 141396 h 298698"/>
              <a:gd name="connsiteX81" fmla="*/ 323441 w 470138"/>
              <a:gd name="connsiteY81" fmla="*/ 134326 h 298698"/>
              <a:gd name="connsiteX82" fmla="*/ 325209 w 470138"/>
              <a:gd name="connsiteY82" fmla="*/ 127256 h 298698"/>
              <a:gd name="connsiteX83" fmla="*/ 316371 w 470138"/>
              <a:gd name="connsiteY83" fmla="*/ 127256 h 298698"/>
              <a:gd name="connsiteX84" fmla="*/ 309302 w 470138"/>
              <a:gd name="connsiteY84" fmla="*/ 125488 h 298698"/>
              <a:gd name="connsiteX85" fmla="*/ 309302 w 470138"/>
              <a:gd name="connsiteY85" fmla="*/ 120186 h 298698"/>
              <a:gd name="connsiteX86" fmla="*/ 309302 w 470138"/>
              <a:gd name="connsiteY86" fmla="*/ 116651 h 298698"/>
              <a:gd name="connsiteX87" fmla="*/ 309302 w 470138"/>
              <a:gd name="connsiteY87" fmla="*/ 111349 h 298698"/>
              <a:gd name="connsiteX88" fmla="*/ 258045 w 470138"/>
              <a:gd name="connsiteY88" fmla="*/ 93675 h 298698"/>
              <a:gd name="connsiteX89" fmla="*/ 261580 w 470138"/>
              <a:gd name="connsiteY89" fmla="*/ 93675 h 298698"/>
              <a:gd name="connsiteX90" fmla="*/ 272184 w 470138"/>
              <a:gd name="connsiteY90" fmla="*/ 93675 h 298698"/>
              <a:gd name="connsiteX91" fmla="*/ 281021 w 470138"/>
              <a:gd name="connsiteY91" fmla="*/ 93675 h 298698"/>
              <a:gd name="connsiteX92" fmla="*/ 282788 w 470138"/>
              <a:gd name="connsiteY92" fmla="*/ 100745 h 298698"/>
              <a:gd name="connsiteX93" fmla="*/ 302230 w 470138"/>
              <a:gd name="connsiteY93" fmla="*/ 100745 h 298698"/>
              <a:gd name="connsiteX94" fmla="*/ 293393 w 470138"/>
              <a:gd name="connsiteY94" fmla="*/ 106047 h 298698"/>
              <a:gd name="connsiteX95" fmla="*/ 291625 w 470138"/>
              <a:gd name="connsiteY95" fmla="*/ 107815 h 298698"/>
              <a:gd name="connsiteX96" fmla="*/ 291625 w 470138"/>
              <a:gd name="connsiteY96" fmla="*/ 104280 h 298698"/>
              <a:gd name="connsiteX97" fmla="*/ 286323 w 470138"/>
              <a:gd name="connsiteY97" fmla="*/ 104280 h 298698"/>
              <a:gd name="connsiteX98" fmla="*/ 282788 w 470138"/>
              <a:gd name="connsiteY98" fmla="*/ 104280 h 298698"/>
              <a:gd name="connsiteX99" fmla="*/ 277486 w 470138"/>
              <a:gd name="connsiteY99" fmla="*/ 104280 h 298698"/>
              <a:gd name="connsiteX100" fmla="*/ 273951 w 470138"/>
              <a:gd name="connsiteY100" fmla="*/ 104280 h 298698"/>
              <a:gd name="connsiteX101" fmla="*/ 270417 w 470138"/>
              <a:gd name="connsiteY101" fmla="*/ 104280 h 298698"/>
              <a:gd name="connsiteX102" fmla="*/ 265114 w 470138"/>
              <a:gd name="connsiteY102" fmla="*/ 104280 h 298698"/>
              <a:gd name="connsiteX103" fmla="*/ 258045 w 470138"/>
              <a:gd name="connsiteY103" fmla="*/ 102512 h 298698"/>
              <a:gd name="connsiteX104" fmla="*/ 258045 w 470138"/>
              <a:gd name="connsiteY104" fmla="*/ 100745 h 298698"/>
              <a:gd name="connsiteX105" fmla="*/ 258045 w 470138"/>
              <a:gd name="connsiteY105" fmla="*/ 97210 h 298698"/>
              <a:gd name="connsiteX106" fmla="*/ 187348 w 470138"/>
              <a:gd name="connsiteY106" fmla="*/ 51256 h 298698"/>
              <a:gd name="connsiteX107" fmla="*/ 194417 w 470138"/>
              <a:gd name="connsiteY107" fmla="*/ 51256 h 298698"/>
              <a:gd name="connsiteX108" fmla="*/ 197952 w 470138"/>
              <a:gd name="connsiteY108" fmla="*/ 51256 h 298698"/>
              <a:gd name="connsiteX109" fmla="*/ 201487 w 470138"/>
              <a:gd name="connsiteY109" fmla="*/ 53023 h 298698"/>
              <a:gd name="connsiteX110" fmla="*/ 203254 w 470138"/>
              <a:gd name="connsiteY110" fmla="*/ 56558 h 298698"/>
              <a:gd name="connsiteX111" fmla="*/ 208557 w 470138"/>
              <a:gd name="connsiteY111" fmla="*/ 65395 h 298698"/>
              <a:gd name="connsiteX112" fmla="*/ 213859 w 470138"/>
              <a:gd name="connsiteY112" fmla="*/ 65395 h 298698"/>
              <a:gd name="connsiteX113" fmla="*/ 217394 w 470138"/>
              <a:gd name="connsiteY113" fmla="*/ 74233 h 298698"/>
              <a:gd name="connsiteX114" fmla="*/ 217394 w 470138"/>
              <a:gd name="connsiteY114" fmla="*/ 81303 h 298698"/>
              <a:gd name="connsiteX115" fmla="*/ 217394 w 470138"/>
              <a:gd name="connsiteY115" fmla="*/ 86605 h 298698"/>
              <a:gd name="connsiteX116" fmla="*/ 212092 w 470138"/>
              <a:gd name="connsiteY116" fmla="*/ 86605 h 298698"/>
              <a:gd name="connsiteX117" fmla="*/ 206789 w 470138"/>
              <a:gd name="connsiteY117" fmla="*/ 81303 h 298698"/>
              <a:gd name="connsiteX118" fmla="*/ 203254 w 470138"/>
              <a:gd name="connsiteY118" fmla="*/ 77768 h 298698"/>
              <a:gd name="connsiteX119" fmla="*/ 194417 w 470138"/>
              <a:gd name="connsiteY119" fmla="*/ 81303 h 298698"/>
              <a:gd name="connsiteX120" fmla="*/ 187348 w 470138"/>
              <a:gd name="connsiteY120" fmla="*/ 83070 h 298698"/>
              <a:gd name="connsiteX121" fmla="*/ 182046 w 470138"/>
              <a:gd name="connsiteY121" fmla="*/ 79535 h 298698"/>
              <a:gd name="connsiteX122" fmla="*/ 178511 w 470138"/>
              <a:gd name="connsiteY122" fmla="*/ 74233 h 298698"/>
              <a:gd name="connsiteX123" fmla="*/ 169674 w 470138"/>
              <a:gd name="connsiteY123" fmla="*/ 68930 h 298698"/>
              <a:gd name="connsiteX124" fmla="*/ 169674 w 470138"/>
              <a:gd name="connsiteY124" fmla="*/ 63628 h 298698"/>
              <a:gd name="connsiteX125" fmla="*/ 169674 w 470138"/>
              <a:gd name="connsiteY125" fmla="*/ 56558 h 298698"/>
              <a:gd name="connsiteX126" fmla="*/ 174976 w 470138"/>
              <a:gd name="connsiteY126" fmla="*/ 56558 h 298698"/>
              <a:gd name="connsiteX127" fmla="*/ 180278 w 470138"/>
              <a:gd name="connsiteY127" fmla="*/ 56558 h 298698"/>
              <a:gd name="connsiteX128" fmla="*/ 180278 w 470138"/>
              <a:gd name="connsiteY128" fmla="*/ 53023 h 298698"/>
              <a:gd name="connsiteX129" fmla="*/ 12372 w 470138"/>
              <a:gd name="connsiteY129" fmla="*/ 15908 h 298698"/>
              <a:gd name="connsiteX130" fmla="*/ 12372 w 470138"/>
              <a:gd name="connsiteY130" fmla="*/ 21210 h 298698"/>
              <a:gd name="connsiteX131" fmla="*/ 12372 w 470138"/>
              <a:gd name="connsiteY131" fmla="*/ 24745 h 298698"/>
              <a:gd name="connsiteX132" fmla="*/ 8837 w 470138"/>
              <a:gd name="connsiteY132" fmla="*/ 28280 h 298698"/>
              <a:gd name="connsiteX133" fmla="*/ 7069 w 470138"/>
              <a:gd name="connsiteY133" fmla="*/ 31815 h 298698"/>
              <a:gd name="connsiteX134" fmla="*/ 7069 w 470138"/>
              <a:gd name="connsiteY134" fmla="*/ 38885 h 298698"/>
              <a:gd name="connsiteX135" fmla="*/ 0 w 470138"/>
              <a:gd name="connsiteY135" fmla="*/ 35350 h 298698"/>
              <a:gd name="connsiteX136" fmla="*/ 0 w 470138"/>
              <a:gd name="connsiteY136" fmla="*/ 31815 h 298698"/>
              <a:gd name="connsiteX137" fmla="*/ 0 w 470138"/>
              <a:gd name="connsiteY137" fmla="*/ 28280 h 298698"/>
              <a:gd name="connsiteX138" fmla="*/ 7069 w 470138"/>
              <a:gd name="connsiteY138" fmla="*/ 21210 h 298698"/>
              <a:gd name="connsiteX139" fmla="*/ 58325 w 470138"/>
              <a:gd name="connsiteY139" fmla="*/ 0 h 298698"/>
              <a:gd name="connsiteX140" fmla="*/ 63627 w 470138"/>
              <a:gd name="connsiteY140" fmla="*/ 0 h 298698"/>
              <a:gd name="connsiteX141" fmla="*/ 77767 w 470138"/>
              <a:gd name="connsiteY141" fmla="*/ 0 h 298698"/>
              <a:gd name="connsiteX142" fmla="*/ 83069 w 470138"/>
              <a:gd name="connsiteY142" fmla="*/ 0 h 298698"/>
              <a:gd name="connsiteX143" fmla="*/ 88372 w 470138"/>
              <a:gd name="connsiteY143" fmla="*/ 8837 h 298698"/>
              <a:gd name="connsiteX144" fmla="*/ 88372 w 470138"/>
              <a:gd name="connsiteY144" fmla="*/ 10604 h 298698"/>
              <a:gd name="connsiteX145" fmla="*/ 88372 w 470138"/>
              <a:gd name="connsiteY145" fmla="*/ 15907 h 298698"/>
              <a:gd name="connsiteX146" fmla="*/ 86604 w 470138"/>
              <a:gd name="connsiteY146" fmla="*/ 21209 h 298698"/>
              <a:gd name="connsiteX147" fmla="*/ 86604 w 470138"/>
              <a:gd name="connsiteY147" fmla="*/ 22977 h 298698"/>
              <a:gd name="connsiteX148" fmla="*/ 81302 w 470138"/>
              <a:gd name="connsiteY148" fmla="*/ 28279 h 298698"/>
              <a:gd name="connsiteX149" fmla="*/ 77767 w 470138"/>
              <a:gd name="connsiteY149" fmla="*/ 28279 h 298698"/>
              <a:gd name="connsiteX150" fmla="*/ 72465 w 470138"/>
              <a:gd name="connsiteY150" fmla="*/ 28279 h 298698"/>
              <a:gd name="connsiteX151" fmla="*/ 68930 w 470138"/>
              <a:gd name="connsiteY151" fmla="*/ 28279 h 298698"/>
              <a:gd name="connsiteX152" fmla="*/ 60092 w 470138"/>
              <a:gd name="connsiteY152" fmla="*/ 22977 h 298698"/>
              <a:gd name="connsiteX153" fmla="*/ 58325 w 470138"/>
              <a:gd name="connsiteY153" fmla="*/ 22977 h 298698"/>
              <a:gd name="connsiteX154" fmla="*/ 49488 w 470138"/>
              <a:gd name="connsiteY154" fmla="*/ 15907 h 298698"/>
              <a:gd name="connsiteX155" fmla="*/ 49488 w 470138"/>
              <a:gd name="connsiteY155" fmla="*/ 7070 h 298698"/>
              <a:gd name="connsiteX156" fmla="*/ 49488 w 470138"/>
              <a:gd name="connsiteY156" fmla="*/ 3535 h 29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Lst>
            <a:rect l="l" t="t" r="r" b="b"/>
            <a:pathLst>
              <a:path w="470138" h="298698">
                <a:moveTo>
                  <a:pt x="373837" y="178512"/>
                </a:moveTo>
                <a:cubicBezTo>
                  <a:pt x="376847" y="178512"/>
                  <a:pt x="376847" y="178512"/>
                  <a:pt x="376847" y="178512"/>
                </a:cubicBezTo>
                <a:cubicBezTo>
                  <a:pt x="382865" y="178512"/>
                  <a:pt x="382865" y="178512"/>
                  <a:pt x="382865" y="178512"/>
                </a:cubicBezTo>
                <a:cubicBezTo>
                  <a:pt x="391894" y="184447"/>
                  <a:pt x="391894" y="184447"/>
                  <a:pt x="391894" y="184447"/>
                </a:cubicBezTo>
                <a:cubicBezTo>
                  <a:pt x="399417" y="191866"/>
                  <a:pt x="399417" y="191866"/>
                  <a:pt x="399417" y="191866"/>
                </a:cubicBezTo>
                <a:cubicBezTo>
                  <a:pt x="399417" y="191866"/>
                  <a:pt x="403931" y="193350"/>
                  <a:pt x="405436" y="193350"/>
                </a:cubicBezTo>
                <a:cubicBezTo>
                  <a:pt x="406941" y="193350"/>
                  <a:pt x="408445" y="193350"/>
                  <a:pt x="409950" y="193350"/>
                </a:cubicBezTo>
                <a:cubicBezTo>
                  <a:pt x="411455" y="193350"/>
                  <a:pt x="417474" y="193350"/>
                  <a:pt x="417474" y="193350"/>
                </a:cubicBezTo>
                <a:cubicBezTo>
                  <a:pt x="432521" y="199285"/>
                  <a:pt x="432521" y="199285"/>
                  <a:pt x="432521" y="199285"/>
                </a:cubicBezTo>
                <a:cubicBezTo>
                  <a:pt x="441549" y="206704"/>
                  <a:pt x="441549" y="206704"/>
                  <a:pt x="441549" y="206704"/>
                </a:cubicBezTo>
                <a:cubicBezTo>
                  <a:pt x="441549" y="212639"/>
                  <a:pt x="441549" y="212639"/>
                  <a:pt x="441549" y="212639"/>
                </a:cubicBezTo>
                <a:cubicBezTo>
                  <a:pt x="444558" y="225993"/>
                  <a:pt x="444558" y="225993"/>
                  <a:pt x="444558" y="225993"/>
                </a:cubicBezTo>
                <a:cubicBezTo>
                  <a:pt x="449072" y="225993"/>
                  <a:pt x="449072" y="225993"/>
                  <a:pt x="449072" y="225993"/>
                </a:cubicBezTo>
                <a:cubicBezTo>
                  <a:pt x="452082" y="225993"/>
                  <a:pt x="452082" y="225993"/>
                  <a:pt x="452082" y="225993"/>
                </a:cubicBezTo>
                <a:cubicBezTo>
                  <a:pt x="452082" y="234896"/>
                  <a:pt x="452082" y="234896"/>
                  <a:pt x="452082" y="234896"/>
                </a:cubicBezTo>
                <a:cubicBezTo>
                  <a:pt x="456596" y="234896"/>
                  <a:pt x="456596" y="234896"/>
                  <a:pt x="456596" y="234896"/>
                </a:cubicBezTo>
                <a:cubicBezTo>
                  <a:pt x="462615" y="240831"/>
                  <a:pt x="462615" y="240831"/>
                  <a:pt x="462615" y="240831"/>
                </a:cubicBezTo>
                <a:cubicBezTo>
                  <a:pt x="470138" y="240831"/>
                  <a:pt x="470138" y="240831"/>
                  <a:pt x="470138" y="240831"/>
                </a:cubicBezTo>
                <a:cubicBezTo>
                  <a:pt x="462615" y="251217"/>
                  <a:pt x="462615" y="251217"/>
                  <a:pt x="462615" y="251217"/>
                </a:cubicBezTo>
                <a:cubicBezTo>
                  <a:pt x="456596" y="254185"/>
                  <a:pt x="456596" y="254185"/>
                  <a:pt x="456596" y="254185"/>
                </a:cubicBezTo>
                <a:cubicBezTo>
                  <a:pt x="449072" y="267539"/>
                  <a:pt x="449072" y="267539"/>
                  <a:pt x="449072" y="267539"/>
                </a:cubicBezTo>
                <a:cubicBezTo>
                  <a:pt x="440044" y="270506"/>
                  <a:pt x="440044" y="270506"/>
                  <a:pt x="440044" y="270506"/>
                </a:cubicBezTo>
                <a:cubicBezTo>
                  <a:pt x="421988" y="270506"/>
                  <a:pt x="421988" y="270506"/>
                  <a:pt x="421988" y="270506"/>
                </a:cubicBezTo>
                <a:cubicBezTo>
                  <a:pt x="418978" y="274958"/>
                  <a:pt x="418978" y="274958"/>
                  <a:pt x="418978" y="274958"/>
                </a:cubicBezTo>
                <a:cubicBezTo>
                  <a:pt x="406941" y="274958"/>
                  <a:pt x="406941" y="274958"/>
                  <a:pt x="406941" y="274958"/>
                </a:cubicBezTo>
                <a:cubicBezTo>
                  <a:pt x="403931" y="285344"/>
                  <a:pt x="403931" y="285344"/>
                  <a:pt x="403931" y="285344"/>
                </a:cubicBezTo>
                <a:cubicBezTo>
                  <a:pt x="402427" y="292763"/>
                  <a:pt x="402427" y="292763"/>
                  <a:pt x="402427" y="292763"/>
                </a:cubicBezTo>
                <a:cubicBezTo>
                  <a:pt x="399417" y="295731"/>
                  <a:pt x="399417" y="295731"/>
                  <a:pt x="399417" y="295731"/>
                </a:cubicBezTo>
                <a:cubicBezTo>
                  <a:pt x="396408" y="298698"/>
                  <a:pt x="396408" y="298698"/>
                  <a:pt x="396408" y="298698"/>
                </a:cubicBezTo>
                <a:cubicBezTo>
                  <a:pt x="391894" y="298698"/>
                  <a:pt x="391894" y="298698"/>
                  <a:pt x="391894" y="298698"/>
                </a:cubicBezTo>
                <a:cubicBezTo>
                  <a:pt x="387380" y="291279"/>
                  <a:pt x="387380" y="291279"/>
                  <a:pt x="387380" y="291279"/>
                </a:cubicBezTo>
                <a:cubicBezTo>
                  <a:pt x="376847" y="286828"/>
                  <a:pt x="376847" y="286828"/>
                  <a:pt x="376847" y="286828"/>
                </a:cubicBezTo>
                <a:cubicBezTo>
                  <a:pt x="370828" y="280893"/>
                  <a:pt x="370828" y="280893"/>
                  <a:pt x="370828" y="280893"/>
                </a:cubicBezTo>
                <a:cubicBezTo>
                  <a:pt x="370828" y="277925"/>
                  <a:pt x="370828" y="277925"/>
                  <a:pt x="370828" y="277925"/>
                </a:cubicBezTo>
                <a:cubicBezTo>
                  <a:pt x="370828" y="273474"/>
                  <a:pt x="370828" y="273474"/>
                  <a:pt x="370828" y="273474"/>
                </a:cubicBezTo>
                <a:cubicBezTo>
                  <a:pt x="370828" y="267539"/>
                  <a:pt x="370828" y="267539"/>
                  <a:pt x="370828" y="267539"/>
                </a:cubicBezTo>
                <a:cubicBezTo>
                  <a:pt x="370828" y="264571"/>
                  <a:pt x="370828" y="264571"/>
                  <a:pt x="370828" y="264571"/>
                </a:cubicBezTo>
                <a:cubicBezTo>
                  <a:pt x="370828" y="252701"/>
                  <a:pt x="370828" y="252701"/>
                  <a:pt x="370828" y="252701"/>
                </a:cubicBezTo>
                <a:cubicBezTo>
                  <a:pt x="370828" y="249733"/>
                  <a:pt x="370828" y="249733"/>
                  <a:pt x="370828" y="249733"/>
                </a:cubicBezTo>
                <a:cubicBezTo>
                  <a:pt x="370828" y="242315"/>
                  <a:pt x="370828" y="242315"/>
                  <a:pt x="370828" y="242315"/>
                </a:cubicBezTo>
                <a:cubicBezTo>
                  <a:pt x="363304" y="231928"/>
                  <a:pt x="363304" y="231928"/>
                  <a:pt x="363304" y="231928"/>
                </a:cubicBezTo>
                <a:cubicBezTo>
                  <a:pt x="358790" y="227477"/>
                  <a:pt x="358790" y="227477"/>
                  <a:pt x="358790" y="227477"/>
                </a:cubicBezTo>
                <a:cubicBezTo>
                  <a:pt x="358790" y="223025"/>
                  <a:pt x="358790" y="223025"/>
                  <a:pt x="358790" y="223025"/>
                </a:cubicBezTo>
                <a:cubicBezTo>
                  <a:pt x="358790" y="220058"/>
                  <a:pt x="358790" y="220058"/>
                  <a:pt x="358790" y="220058"/>
                </a:cubicBezTo>
                <a:cubicBezTo>
                  <a:pt x="363304" y="214123"/>
                  <a:pt x="363304" y="214123"/>
                  <a:pt x="363304" y="214123"/>
                </a:cubicBezTo>
                <a:cubicBezTo>
                  <a:pt x="370828" y="212639"/>
                  <a:pt x="370828" y="212639"/>
                  <a:pt x="370828" y="212639"/>
                </a:cubicBezTo>
                <a:cubicBezTo>
                  <a:pt x="376847" y="206704"/>
                  <a:pt x="376847" y="206704"/>
                  <a:pt x="376847" y="206704"/>
                </a:cubicBezTo>
                <a:lnTo>
                  <a:pt x="376847" y="199285"/>
                </a:lnTo>
                <a:cubicBezTo>
                  <a:pt x="373837" y="185931"/>
                  <a:pt x="373837" y="185931"/>
                  <a:pt x="373837" y="185931"/>
                </a:cubicBezTo>
                <a:cubicBezTo>
                  <a:pt x="373837" y="182963"/>
                  <a:pt x="373837" y="182963"/>
                  <a:pt x="373837" y="182963"/>
                </a:cubicBezTo>
                <a:cubicBezTo>
                  <a:pt x="373837" y="178512"/>
                  <a:pt x="373837" y="178512"/>
                  <a:pt x="373837" y="178512"/>
                </a:cubicBezTo>
                <a:close/>
                <a:moveTo>
                  <a:pt x="275720" y="116651"/>
                </a:moveTo>
                <a:lnTo>
                  <a:pt x="281022" y="116651"/>
                </a:lnTo>
                <a:lnTo>
                  <a:pt x="284556" y="116651"/>
                </a:lnTo>
                <a:lnTo>
                  <a:pt x="288091" y="120186"/>
                </a:lnTo>
                <a:lnTo>
                  <a:pt x="291626" y="125488"/>
                </a:lnTo>
                <a:lnTo>
                  <a:pt x="291626" y="130790"/>
                </a:lnTo>
                <a:lnTo>
                  <a:pt x="284556" y="134325"/>
                </a:lnTo>
                <a:lnTo>
                  <a:pt x="281022" y="130790"/>
                </a:lnTo>
                <a:lnTo>
                  <a:pt x="281022" y="125488"/>
                </a:lnTo>
                <a:lnTo>
                  <a:pt x="275720" y="121953"/>
                </a:lnTo>
                <a:lnTo>
                  <a:pt x="275720" y="120186"/>
                </a:lnTo>
                <a:close/>
                <a:moveTo>
                  <a:pt x="309302" y="107814"/>
                </a:moveTo>
                <a:lnTo>
                  <a:pt x="314604" y="107814"/>
                </a:lnTo>
                <a:lnTo>
                  <a:pt x="319906" y="113116"/>
                </a:lnTo>
                <a:lnTo>
                  <a:pt x="323441" y="116651"/>
                </a:lnTo>
                <a:lnTo>
                  <a:pt x="330511" y="120186"/>
                </a:lnTo>
                <a:lnTo>
                  <a:pt x="330511" y="116651"/>
                </a:lnTo>
                <a:lnTo>
                  <a:pt x="339348" y="116651"/>
                </a:lnTo>
                <a:lnTo>
                  <a:pt x="344650" y="116651"/>
                </a:lnTo>
                <a:lnTo>
                  <a:pt x="351720" y="121954"/>
                </a:lnTo>
                <a:lnTo>
                  <a:pt x="364092" y="130791"/>
                </a:lnTo>
                <a:lnTo>
                  <a:pt x="364092" y="139628"/>
                </a:lnTo>
                <a:lnTo>
                  <a:pt x="358789" y="144930"/>
                </a:lnTo>
                <a:lnTo>
                  <a:pt x="353487" y="144930"/>
                </a:lnTo>
                <a:lnTo>
                  <a:pt x="348185" y="144930"/>
                </a:lnTo>
                <a:lnTo>
                  <a:pt x="348185" y="146698"/>
                </a:lnTo>
                <a:lnTo>
                  <a:pt x="335813" y="146698"/>
                </a:lnTo>
                <a:lnTo>
                  <a:pt x="330511" y="146698"/>
                </a:lnTo>
                <a:lnTo>
                  <a:pt x="328743" y="146698"/>
                </a:lnTo>
                <a:lnTo>
                  <a:pt x="325209" y="141396"/>
                </a:lnTo>
                <a:lnTo>
                  <a:pt x="323441" y="134326"/>
                </a:lnTo>
                <a:lnTo>
                  <a:pt x="325209" y="127256"/>
                </a:lnTo>
                <a:lnTo>
                  <a:pt x="316371" y="127256"/>
                </a:lnTo>
                <a:lnTo>
                  <a:pt x="309302" y="125488"/>
                </a:lnTo>
                <a:lnTo>
                  <a:pt x="309302" y="120186"/>
                </a:lnTo>
                <a:lnTo>
                  <a:pt x="309302" y="116651"/>
                </a:lnTo>
                <a:lnTo>
                  <a:pt x="309302" y="111349"/>
                </a:lnTo>
                <a:close/>
                <a:moveTo>
                  <a:pt x="258045" y="93675"/>
                </a:moveTo>
                <a:lnTo>
                  <a:pt x="261580" y="93675"/>
                </a:lnTo>
                <a:lnTo>
                  <a:pt x="272184" y="93675"/>
                </a:lnTo>
                <a:lnTo>
                  <a:pt x="281021" y="93675"/>
                </a:lnTo>
                <a:lnTo>
                  <a:pt x="282788" y="100745"/>
                </a:lnTo>
                <a:lnTo>
                  <a:pt x="302230" y="100745"/>
                </a:lnTo>
                <a:lnTo>
                  <a:pt x="293393" y="106047"/>
                </a:lnTo>
                <a:lnTo>
                  <a:pt x="291625" y="107815"/>
                </a:lnTo>
                <a:lnTo>
                  <a:pt x="291625" y="104280"/>
                </a:lnTo>
                <a:lnTo>
                  <a:pt x="286323" y="104280"/>
                </a:lnTo>
                <a:lnTo>
                  <a:pt x="282788" y="104280"/>
                </a:lnTo>
                <a:lnTo>
                  <a:pt x="277486" y="104280"/>
                </a:lnTo>
                <a:lnTo>
                  <a:pt x="273951" y="104280"/>
                </a:lnTo>
                <a:lnTo>
                  <a:pt x="270417" y="104280"/>
                </a:lnTo>
                <a:lnTo>
                  <a:pt x="265114" y="104280"/>
                </a:lnTo>
                <a:lnTo>
                  <a:pt x="258045" y="102512"/>
                </a:lnTo>
                <a:lnTo>
                  <a:pt x="258045" y="100745"/>
                </a:lnTo>
                <a:lnTo>
                  <a:pt x="258045" y="97210"/>
                </a:lnTo>
                <a:close/>
                <a:moveTo>
                  <a:pt x="187348" y="51256"/>
                </a:moveTo>
                <a:lnTo>
                  <a:pt x="194417" y="51256"/>
                </a:lnTo>
                <a:lnTo>
                  <a:pt x="197952" y="51256"/>
                </a:lnTo>
                <a:lnTo>
                  <a:pt x="201487" y="53023"/>
                </a:lnTo>
                <a:lnTo>
                  <a:pt x="203254" y="56558"/>
                </a:lnTo>
                <a:lnTo>
                  <a:pt x="208557" y="65395"/>
                </a:lnTo>
                <a:lnTo>
                  <a:pt x="213859" y="65395"/>
                </a:lnTo>
                <a:lnTo>
                  <a:pt x="217394" y="74233"/>
                </a:lnTo>
                <a:lnTo>
                  <a:pt x="217394" y="81303"/>
                </a:lnTo>
                <a:lnTo>
                  <a:pt x="217394" y="86605"/>
                </a:lnTo>
                <a:lnTo>
                  <a:pt x="212092" y="86605"/>
                </a:lnTo>
                <a:lnTo>
                  <a:pt x="206789" y="81303"/>
                </a:lnTo>
                <a:lnTo>
                  <a:pt x="203254" y="77768"/>
                </a:lnTo>
                <a:lnTo>
                  <a:pt x="194417" y="81303"/>
                </a:lnTo>
                <a:lnTo>
                  <a:pt x="187348" y="83070"/>
                </a:lnTo>
                <a:lnTo>
                  <a:pt x="182046" y="79535"/>
                </a:lnTo>
                <a:lnTo>
                  <a:pt x="178511" y="74233"/>
                </a:lnTo>
                <a:lnTo>
                  <a:pt x="169674" y="68930"/>
                </a:lnTo>
                <a:lnTo>
                  <a:pt x="169674" y="63628"/>
                </a:lnTo>
                <a:lnTo>
                  <a:pt x="169674" y="56558"/>
                </a:lnTo>
                <a:lnTo>
                  <a:pt x="174976" y="56558"/>
                </a:lnTo>
                <a:lnTo>
                  <a:pt x="180278" y="56558"/>
                </a:lnTo>
                <a:lnTo>
                  <a:pt x="180278" y="53023"/>
                </a:lnTo>
                <a:close/>
                <a:moveTo>
                  <a:pt x="12372" y="15908"/>
                </a:moveTo>
                <a:lnTo>
                  <a:pt x="12372" y="21210"/>
                </a:lnTo>
                <a:lnTo>
                  <a:pt x="12372" y="24745"/>
                </a:lnTo>
                <a:lnTo>
                  <a:pt x="8837" y="28280"/>
                </a:lnTo>
                <a:lnTo>
                  <a:pt x="7069" y="31815"/>
                </a:lnTo>
                <a:lnTo>
                  <a:pt x="7069" y="38885"/>
                </a:lnTo>
                <a:lnTo>
                  <a:pt x="0" y="35350"/>
                </a:lnTo>
                <a:lnTo>
                  <a:pt x="0" y="31815"/>
                </a:lnTo>
                <a:lnTo>
                  <a:pt x="0" y="28280"/>
                </a:lnTo>
                <a:lnTo>
                  <a:pt x="7069" y="21210"/>
                </a:lnTo>
                <a:close/>
                <a:moveTo>
                  <a:pt x="58325" y="0"/>
                </a:moveTo>
                <a:lnTo>
                  <a:pt x="63627" y="0"/>
                </a:lnTo>
                <a:lnTo>
                  <a:pt x="77767" y="0"/>
                </a:lnTo>
                <a:lnTo>
                  <a:pt x="83069" y="0"/>
                </a:lnTo>
                <a:lnTo>
                  <a:pt x="88372" y="8837"/>
                </a:lnTo>
                <a:lnTo>
                  <a:pt x="88372" y="10604"/>
                </a:lnTo>
                <a:lnTo>
                  <a:pt x="88372" y="15907"/>
                </a:lnTo>
                <a:lnTo>
                  <a:pt x="86604" y="21209"/>
                </a:lnTo>
                <a:lnTo>
                  <a:pt x="86604" y="22977"/>
                </a:lnTo>
                <a:lnTo>
                  <a:pt x="81302" y="28279"/>
                </a:lnTo>
                <a:lnTo>
                  <a:pt x="77767" y="28279"/>
                </a:lnTo>
                <a:lnTo>
                  <a:pt x="72465" y="28279"/>
                </a:lnTo>
                <a:lnTo>
                  <a:pt x="68930" y="28279"/>
                </a:lnTo>
                <a:lnTo>
                  <a:pt x="60092" y="22977"/>
                </a:lnTo>
                <a:lnTo>
                  <a:pt x="58325" y="22977"/>
                </a:lnTo>
                <a:lnTo>
                  <a:pt x="49488" y="15907"/>
                </a:lnTo>
                <a:lnTo>
                  <a:pt x="49488" y="7070"/>
                </a:lnTo>
                <a:lnTo>
                  <a:pt x="49488" y="3535"/>
                </a:lnTo>
                <a:close/>
              </a:path>
            </a:pathLst>
          </a:custGeom>
          <a:solidFill>
            <a:schemeClr val="accent2"/>
          </a:solidFill>
          <a:ln w="6350" cap="flat">
            <a:solidFill>
              <a:schemeClr val="accent1"/>
            </a:solidFill>
            <a:prstDash val="solid"/>
            <a:miter lim="800000"/>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69" name="Rectangle 1"/>
          <p:cNvSpPr>
            <a:spLocks/>
          </p:cNvSpPr>
          <p:nvPr/>
        </p:nvSpPr>
        <p:spPr bwMode="auto">
          <a:xfrm>
            <a:off x="1728034" y="1058664"/>
            <a:ext cx="10151112"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Service Across the Nation</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4" name="TextBox 3"/>
          <p:cNvSpPr txBox="1"/>
          <p:nvPr/>
        </p:nvSpPr>
        <p:spPr>
          <a:xfrm>
            <a:off x="2135915" y="3168814"/>
            <a:ext cx="8869682" cy="9233297"/>
          </a:xfrm>
          <a:prstGeom prst="rect">
            <a:avLst/>
          </a:prstGeom>
          <a:noFill/>
        </p:spPr>
        <p:txBody>
          <a:bodyPr wrap="square" rtlCol="0">
            <a:spAutoFit/>
          </a:bodyPr>
          <a:lstStyle/>
          <a:p>
            <a:pPr>
              <a:lnSpc>
                <a:spcPct val="150000"/>
              </a:lnSpc>
            </a:pPr>
            <a:r>
              <a:rPr lang="en-US" dirty="0">
                <a:solidFill>
                  <a:schemeClr val="accent6">
                    <a:lumMod val="75000"/>
                  </a:schemeClr>
                </a:solidFill>
              </a:rPr>
              <a:t>Endurix National </a:t>
            </a:r>
            <a:r>
              <a:rPr lang="en-US" dirty="0" smtClean="0">
                <a:solidFill>
                  <a:schemeClr val="accent6">
                    <a:lumMod val="75000"/>
                  </a:schemeClr>
                </a:solidFill>
              </a:rPr>
              <a:t>Staffing </a:t>
            </a:r>
            <a:r>
              <a:rPr lang="en-US" dirty="0">
                <a:solidFill>
                  <a:schemeClr val="accent6">
                    <a:lumMod val="75000"/>
                  </a:schemeClr>
                </a:solidFill>
              </a:rPr>
              <a:t>operates on a national basis, spanning across all </a:t>
            </a:r>
            <a:r>
              <a:rPr lang="en-US" dirty="0" smtClean="0">
                <a:solidFill>
                  <a:schemeClr val="accent6">
                    <a:lumMod val="75000"/>
                  </a:schemeClr>
                </a:solidFill>
              </a:rPr>
              <a:t>fifty </a:t>
            </a:r>
            <a:r>
              <a:rPr lang="en-US" dirty="0">
                <a:solidFill>
                  <a:schemeClr val="accent6">
                    <a:lumMod val="75000"/>
                  </a:schemeClr>
                </a:solidFill>
              </a:rPr>
              <a:t>states, and will soon include the entirety of North America. We support </a:t>
            </a:r>
            <a:r>
              <a:rPr lang="en-US" dirty="0" smtClean="0">
                <a:solidFill>
                  <a:schemeClr val="accent6">
                    <a:lumMod val="75000"/>
                  </a:schemeClr>
                </a:solidFill>
              </a:rPr>
              <a:t>five </a:t>
            </a:r>
            <a:r>
              <a:rPr lang="en-US" dirty="0">
                <a:solidFill>
                  <a:schemeClr val="accent6">
                    <a:lumMod val="75000"/>
                  </a:schemeClr>
                </a:solidFill>
              </a:rPr>
              <a:t>niche verticals</a:t>
            </a:r>
            <a:r>
              <a:rPr lang="en-US" dirty="0" smtClean="0">
                <a:solidFill>
                  <a:schemeClr val="accent6">
                    <a:lumMod val="75000"/>
                  </a:schemeClr>
                </a:solidFill>
              </a:rPr>
              <a:t>: </a:t>
            </a:r>
            <a:r>
              <a:rPr lang="en-US" dirty="0">
                <a:solidFill>
                  <a:schemeClr val="accent6">
                    <a:lumMod val="75000"/>
                  </a:schemeClr>
                </a:solidFill>
              </a:rPr>
              <a:t>Professional (Administrative/ Clerical/ Customer Service), </a:t>
            </a:r>
            <a:r>
              <a:rPr lang="en-US" dirty="0" smtClean="0">
                <a:solidFill>
                  <a:schemeClr val="accent6">
                    <a:lumMod val="75000"/>
                  </a:schemeClr>
                </a:solidFill>
              </a:rPr>
              <a:t>Finance </a:t>
            </a:r>
            <a:r>
              <a:rPr lang="en-US" dirty="0">
                <a:solidFill>
                  <a:schemeClr val="accent6">
                    <a:lumMod val="75000"/>
                  </a:schemeClr>
                </a:solidFill>
              </a:rPr>
              <a:t>&amp; </a:t>
            </a:r>
            <a:r>
              <a:rPr lang="en-US" dirty="0" smtClean="0">
                <a:solidFill>
                  <a:schemeClr val="accent6">
                    <a:lumMod val="75000"/>
                  </a:schemeClr>
                </a:solidFill>
              </a:rPr>
              <a:t>Accounting, Engineering</a:t>
            </a:r>
            <a:r>
              <a:rPr lang="en-US" dirty="0">
                <a:solidFill>
                  <a:schemeClr val="accent6">
                    <a:lumMod val="75000"/>
                  </a:schemeClr>
                </a:solidFill>
              </a:rPr>
              <a:t>, Scientific, and Information </a:t>
            </a:r>
            <a:r>
              <a:rPr lang="en-US" dirty="0" smtClean="0">
                <a:solidFill>
                  <a:schemeClr val="accent6">
                    <a:lumMod val="75000"/>
                  </a:schemeClr>
                </a:solidFill>
              </a:rPr>
              <a:t>Technology. </a:t>
            </a:r>
            <a:r>
              <a:rPr lang="en-US" dirty="0">
                <a:solidFill>
                  <a:schemeClr val="accent6">
                    <a:lumMod val="75000"/>
                  </a:schemeClr>
                </a:solidFill>
              </a:rPr>
              <a:t>Our </a:t>
            </a:r>
            <a:r>
              <a:rPr lang="en-US" dirty="0" smtClean="0">
                <a:solidFill>
                  <a:schemeClr val="accent6">
                    <a:lumMod val="75000"/>
                  </a:schemeClr>
                </a:solidFill>
              </a:rPr>
              <a:t>national </a:t>
            </a:r>
            <a:r>
              <a:rPr lang="en-US" dirty="0">
                <a:solidFill>
                  <a:schemeClr val="accent6">
                    <a:lumMod val="75000"/>
                  </a:schemeClr>
                </a:solidFill>
              </a:rPr>
              <a:t>recruiting </a:t>
            </a:r>
            <a:r>
              <a:rPr lang="en-US" dirty="0" smtClean="0">
                <a:solidFill>
                  <a:schemeClr val="accent6">
                    <a:lumMod val="75000"/>
                  </a:schemeClr>
                </a:solidFill>
              </a:rPr>
              <a:t>center is </a:t>
            </a:r>
            <a:r>
              <a:rPr lang="en-US" dirty="0">
                <a:solidFill>
                  <a:schemeClr val="accent6">
                    <a:lumMod val="75000"/>
                  </a:schemeClr>
                </a:solidFill>
              </a:rPr>
              <a:t>strategically located to reach across all four time zones and </a:t>
            </a:r>
            <a:r>
              <a:rPr lang="en-US" dirty="0" smtClean="0">
                <a:solidFill>
                  <a:schemeClr val="accent6">
                    <a:lumMod val="75000"/>
                  </a:schemeClr>
                </a:solidFill>
              </a:rPr>
              <a:t>operates </a:t>
            </a:r>
            <a:r>
              <a:rPr lang="en-US" dirty="0">
                <a:solidFill>
                  <a:schemeClr val="accent6">
                    <a:lumMod val="75000"/>
                  </a:schemeClr>
                </a:solidFill>
              </a:rPr>
              <a:t>as a 24/7 production. </a:t>
            </a:r>
          </a:p>
          <a:p>
            <a:pPr>
              <a:lnSpc>
                <a:spcPct val="150000"/>
              </a:lnSpc>
            </a:pPr>
            <a:endParaRPr lang="en-US" dirty="0">
              <a:solidFill>
                <a:schemeClr val="accent6">
                  <a:lumMod val="75000"/>
                </a:schemeClr>
              </a:solidFill>
            </a:endParaRPr>
          </a:p>
        </p:txBody>
      </p:sp>
    </p:spTree>
    <p:extLst>
      <p:ext uri="{BB962C8B-B14F-4D97-AF65-F5344CB8AC3E}">
        <p14:creationId xmlns:p14="http://schemas.microsoft.com/office/powerpoint/2010/main" val="363083062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0" name="Straight Connector 49"/>
          <p:cNvCxnSpPr/>
          <p:nvPr/>
        </p:nvCxnSpPr>
        <p:spPr>
          <a:xfrm>
            <a:off x="4724223" y="4619501"/>
            <a:ext cx="6138881" cy="210607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911810" y="6678561"/>
            <a:ext cx="4726965" cy="46955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216712" y="7729957"/>
            <a:ext cx="7498503" cy="142632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7793664" y="8149685"/>
            <a:ext cx="3133256" cy="160868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9696731" y="5027240"/>
            <a:ext cx="1379275" cy="116283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10537752" y="8592528"/>
            <a:ext cx="891266" cy="1666892"/>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13001564" y="8569233"/>
            <a:ext cx="886823" cy="124645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13463118" y="5289060"/>
            <a:ext cx="1379027" cy="106281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13669992" y="4682642"/>
            <a:ext cx="8224180" cy="2064096"/>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72" idx="6"/>
          </p:cNvCxnSpPr>
          <p:nvPr/>
        </p:nvCxnSpPr>
        <p:spPr>
          <a:xfrm flipV="1">
            <a:off x="13783436" y="7228042"/>
            <a:ext cx="4368628" cy="24904"/>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669992" y="7918885"/>
            <a:ext cx="5596060" cy="2207958"/>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14526194" y="3071703"/>
            <a:ext cx="2703063" cy="2555911"/>
          </a:xfrm>
          <a:prstGeom prst="ellipse">
            <a:avLst/>
          </a:prstGeom>
          <a:solidFill>
            <a:schemeClr val="accent3"/>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dirty="0" smtClean="0">
                <a:latin typeface="Roboto Light"/>
                <a:ea typeface="Open Sans" panose="020B0606030504020204" pitchFamily="34" charset="0"/>
                <a:cs typeface="Roboto Light"/>
              </a:rPr>
              <a:t>Specialty</a:t>
            </a:r>
          </a:p>
          <a:p>
            <a:pPr algn="ctr">
              <a:lnSpc>
                <a:spcPct val="89000"/>
              </a:lnSpc>
            </a:pPr>
            <a:r>
              <a:rPr lang="en-US" sz="2400" dirty="0" smtClean="0">
                <a:solidFill>
                  <a:schemeClr val="bg1"/>
                </a:solidFill>
                <a:latin typeface="Roboto Light"/>
                <a:ea typeface="Open Sans" panose="020B0606030504020204" pitchFamily="34" charset="0"/>
                <a:cs typeface="Roboto Light"/>
              </a:rPr>
              <a:t>Recruitment</a:t>
            </a:r>
            <a:endParaRPr lang="en-US" sz="2400" dirty="0">
              <a:solidFill>
                <a:schemeClr val="bg1"/>
              </a:solidFill>
              <a:latin typeface="Roboto Light"/>
              <a:cs typeface="Roboto Light"/>
            </a:endParaRPr>
          </a:p>
        </p:txBody>
      </p:sp>
      <p:sp>
        <p:nvSpPr>
          <p:cNvPr id="62" name="Oval 61"/>
          <p:cNvSpPr/>
          <p:nvPr/>
        </p:nvSpPr>
        <p:spPr>
          <a:xfrm>
            <a:off x="8156925" y="3513970"/>
            <a:ext cx="1803994" cy="1800200"/>
          </a:xfrm>
          <a:prstGeom prst="ellipse">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dirty="0" smtClean="0">
                <a:latin typeface="Roboto Light"/>
                <a:ea typeface="Open Sans" panose="020B0606030504020204" pitchFamily="34" charset="0"/>
                <a:cs typeface="Roboto Light"/>
              </a:rPr>
              <a:t>Pace Setting</a:t>
            </a:r>
            <a:endParaRPr lang="en-US" sz="2400" dirty="0">
              <a:solidFill>
                <a:schemeClr val="bg1"/>
              </a:solidFill>
              <a:latin typeface="Roboto Light"/>
              <a:cs typeface="Roboto Light"/>
            </a:endParaRPr>
          </a:p>
        </p:txBody>
      </p:sp>
      <p:sp>
        <p:nvSpPr>
          <p:cNvPr id="63" name="Oval 62"/>
          <p:cNvSpPr/>
          <p:nvPr/>
        </p:nvSpPr>
        <p:spPr>
          <a:xfrm>
            <a:off x="3049196" y="3298600"/>
            <a:ext cx="1803994" cy="1800200"/>
          </a:xfrm>
          <a:prstGeom prst="ellipse">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a:latin typeface="Roboto Light"/>
                <a:ea typeface="Open Sans" panose="020B0606030504020204" pitchFamily="34" charset="0"/>
                <a:cs typeface="Roboto Light"/>
              </a:rPr>
              <a:t>Great Ideas</a:t>
            </a:r>
            <a:endParaRPr lang="en-US" sz="2400" dirty="0">
              <a:solidFill>
                <a:schemeClr val="bg1"/>
              </a:solidFill>
              <a:latin typeface="Roboto Light"/>
              <a:cs typeface="Roboto Light"/>
            </a:endParaRPr>
          </a:p>
        </p:txBody>
      </p:sp>
      <p:sp>
        <p:nvSpPr>
          <p:cNvPr id="64" name="Oval 63"/>
          <p:cNvSpPr/>
          <p:nvPr/>
        </p:nvSpPr>
        <p:spPr>
          <a:xfrm>
            <a:off x="3824122" y="5579091"/>
            <a:ext cx="2087688" cy="2083298"/>
          </a:xfrm>
          <a:prstGeom prst="ellipse">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dirty="0" smtClean="0">
                <a:latin typeface="Roboto Light"/>
                <a:ea typeface="Open Sans" panose="020B0606030504020204" pitchFamily="34" charset="0"/>
                <a:cs typeface="Roboto Light"/>
              </a:rPr>
              <a:t>Innovate</a:t>
            </a:r>
            <a:endParaRPr lang="en-US" sz="2400" dirty="0">
              <a:solidFill>
                <a:schemeClr val="bg1"/>
              </a:solidFill>
              <a:latin typeface="Roboto Light"/>
              <a:cs typeface="Roboto Light"/>
            </a:endParaRPr>
          </a:p>
        </p:txBody>
      </p:sp>
      <p:sp>
        <p:nvSpPr>
          <p:cNvPr id="65" name="Oval 64"/>
          <p:cNvSpPr/>
          <p:nvPr/>
        </p:nvSpPr>
        <p:spPr>
          <a:xfrm>
            <a:off x="1412718" y="8435924"/>
            <a:ext cx="1803994" cy="1800200"/>
          </a:xfrm>
          <a:prstGeom prst="ellipse">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dirty="0" smtClean="0">
                <a:solidFill>
                  <a:schemeClr val="bg1"/>
                </a:solidFill>
                <a:latin typeface="Roboto Light"/>
                <a:cs typeface="Roboto Light"/>
              </a:rPr>
              <a:t>MSP Values</a:t>
            </a:r>
            <a:endParaRPr lang="en-US" sz="2400" dirty="0">
              <a:solidFill>
                <a:schemeClr val="bg1"/>
              </a:solidFill>
              <a:latin typeface="Roboto Light"/>
              <a:cs typeface="Roboto Light"/>
            </a:endParaRPr>
          </a:p>
        </p:txBody>
      </p:sp>
      <p:sp>
        <p:nvSpPr>
          <p:cNvPr id="66" name="Oval 65"/>
          <p:cNvSpPr/>
          <p:nvPr/>
        </p:nvSpPr>
        <p:spPr>
          <a:xfrm>
            <a:off x="9210494" y="10175171"/>
            <a:ext cx="2699007" cy="2693335"/>
          </a:xfrm>
          <a:prstGeom prst="ellipse">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dirty="0" smtClean="0">
                <a:latin typeface="Roboto Light"/>
                <a:ea typeface="Open Sans" panose="020B0606030504020204" pitchFamily="34" charset="0"/>
                <a:cs typeface="Roboto Light"/>
              </a:rPr>
              <a:t>Strong</a:t>
            </a:r>
          </a:p>
          <a:p>
            <a:pPr algn="ctr">
              <a:lnSpc>
                <a:spcPct val="89000"/>
              </a:lnSpc>
            </a:pPr>
            <a:r>
              <a:rPr lang="en-US" sz="2400" dirty="0" smtClean="0">
                <a:solidFill>
                  <a:schemeClr val="bg1"/>
                </a:solidFill>
                <a:latin typeface="Roboto Light"/>
                <a:ea typeface="Open Sans" panose="020B0606030504020204" pitchFamily="34" charset="0"/>
                <a:cs typeface="Roboto Light"/>
              </a:rPr>
              <a:t>Partnerships</a:t>
            </a:r>
            <a:endParaRPr lang="en-US" sz="2400" dirty="0">
              <a:solidFill>
                <a:schemeClr val="bg1"/>
              </a:solidFill>
              <a:latin typeface="Roboto Light"/>
              <a:cs typeface="Roboto Light"/>
            </a:endParaRPr>
          </a:p>
        </p:txBody>
      </p:sp>
      <p:sp>
        <p:nvSpPr>
          <p:cNvPr id="67" name="Oval 66"/>
          <p:cNvSpPr/>
          <p:nvPr/>
        </p:nvSpPr>
        <p:spPr>
          <a:xfrm>
            <a:off x="5564894" y="9223847"/>
            <a:ext cx="2391079" cy="2286185"/>
          </a:xfrm>
          <a:prstGeom prst="ellipse">
            <a:avLst/>
          </a:prstGeom>
          <a:solidFill>
            <a:schemeClr val="accent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smtClean="0">
                <a:latin typeface="Roboto Light"/>
                <a:ea typeface="Open Sans" panose="020B0606030504020204" pitchFamily="34" charset="0"/>
                <a:cs typeface="Roboto Light"/>
              </a:rPr>
              <a:t>Perfecting Strategy</a:t>
            </a:r>
            <a:endParaRPr lang="en-US" sz="2400" dirty="0">
              <a:solidFill>
                <a:schemeClr val="bg1"/>
              </a:solidFill>
              <a:latin typeface="Roboto Light"/>
              <a:cs typeface="Roboto Light"/>
            </a:endParaRPr>
          </a:p>
        </p:txBody>
      </p:sp>
      <p:sp>
        <p:nvSpPr>
          <p:cNvPr id="68" name="Oval 67"/>
          <p:cNvSpPr/>
          <p:nvPr/>
        </p:nvSpPr>
        <p:spPr>
          <a:xfrm>
            <a:off x="19122073" y="9336024"/>
            <a:ext cx="2236953" cy="2232248"/>
          </a:xfrm>
          <a:prstGeom prst="ellipse">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dirty="0" smtClean="0">
                <a:latin typeface="Roboto Light"/>
                <a:ea typeface="Open Sans" panose="020B0606030504020204" pitchFamily="34" charset="0"/>
                <a:cs typeface="Roboto Light"/>
              </a:rPr>
              <a:t>Unique Approach</a:t>
            </a:r>
            <a:endParaRPr lang="en-US" sz="2400" dirty="0">
              <a:solidFill>
                <a:schemeClr val="bg1"/>
              </a:solidFill>
              <a:latin typeface="Roboto Light"/>
              <a:cs typeface="Roboto Light"/>
            </a:endParaRPr>
          </a:p>
        </p:txBody>
      </p:sp>
      <p:sp>
        <p:nvSpPr>
          <p:cNvPr id="69" name="Oval 68"/>
          <p:cNvSpPr/>
          <p:nvPr/>
        </p:nvSpPr>
        <p:spPr>
          <a:xfrm>
            <a:off x="21486931" y="3071703"/>
            <a:ext cx="2526886" cy="2368255"/>
          </a:xfrm>
          <a:prstGeom prst="ellipse">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smtClean="0">
                <a:latin typeface="Roboto Light"/>
                <a:ea typeface="Open Sans" panose="020B0606030504020204" pitchFamily="34" charset="0"/>
                <a:cs typeface="Roboto Light"/>
              </a:rPr>
              <a:t>VMS Knowledge</a:t>
            </a:r>
            <a:endParaRPr lang="en-US" sz="2400" dirty="0">
              <a:solidFill>
                <a:schemeClr val="bg1"/>
              </a:solidFill>
              <a:latin typeface="Roboto Light"/>
              <a:cs typeface="Roboto Light"/>
            </a:endParaRPr>
          </a:p>
        </p:txBody>
      </p:sp>
      <p:sp>
        <p:nvSpPr>
          <p:cNvPr id="70" name="Oval 69"/>
          <p:cNvSpPr/>
          <p:nvPr/>
        </p:nvSpPr>
        <p:spPr>
          <a:xfrm>
            <a:off x="18119296" y="5683923"/>
            <a:ext cx="2626754" cy="2607986"/>
          </a:xfrm>
          <a:prstGeom prst="ellipse">
            <a:avLst/>
          </a:prstGeom>
          <a:solidFill>
            <a:schemeClr val="accent4"/>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smtClean="0">
                <a:latin typeface="Roboto Light"/>
                <a:ea typeface="Open Sans" panose="020B0606030504020204" pitchFamily="34" charset="0"/>
                <a:cs typeface="Roboto Light"/>
              </a:rPr>
              <a:t>Positive Turnaround</a:t>
            </a:r>
            <a:endParaRPr lang="en-US" sz="2400" dirty="0">
              <a:solidFill>
                <a:schemeClr val="bg1"/>
              </a:solidFill>
              <a:latin typeface="Roboto Light"/>
              <a:cs typeface="Roboto Light"/>
            </a:endParaRPr>
          </a:p>
        </p:txBody>
      </p:sp>
      <p:sp>
        <p:nvSpPr>
          <p:cNvPr id="71" name="Oval 70"/>
          <p:cNvSpPr/>
          <p:nvPr/>
        </p:nvSpPr>
        <p:spPr>
          <a:xfrm>
            <a:off x="13255463" y="9694083"/>
            <a:ext cx="2600360" cy="2620588"/>
          </a:xfrm>
          <a:prstGeom prst="ellipse">
            <a:avLst/>
          </a:prstGeom>
          <a:solidFill>
            <a:schemeClr val="accent3"/>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sz="2400" dirty="0" smtClean="0">
                <a:latin typeface="Roboto Light"/>
                <a:ea typeface="Open Sans" panose="020B0606030504020204" pitchFamily="34" charset="0"/>
                <a:cs typeface="Roboto Light"/>
              </a:rPr>
              <a:t>Proven VMS/MSP</a:t>
            </a:r>
          </a:p>
          <a:p>
            <a:pPr algn="ctr">
              <a:lnSpc>
                <a:spcPct val="89000"/>
              </a:lnSpc>
            </a:pPr>
            <a:r>
              <a:rPr lang="en-US" sz="2400" dirty="0" smtClean="0">
                <a:solidFill>
                  <a:schemeClr val="bg1"/>
                </a:solidFill>
                <a:latin typeface="Roboto Light"/>
                <a:ea typeface="Open Sans" panose="020B0606030504020204" pitchFamily="34" charset="0"/>
                <a:cs typeface="Roboto Light"/>
              </a:rPr>
              <a:t>Knowledge</a:t>
            </a:r>
            <a:endParaRPr lang="en-US" sz="2400" dirty="0">
              <a:solidFill>
                <a:schemeClr val="bg1"/>
              </a:solidFill>
              <a:latin typeface="Roboto Light"/>
              <a:cs typeface="Roboto Light"/>
            </a:endParaRPr>
          </a:p>
        </p:txBody>
      </p:sp>
      <p:sp>
        <p:nvSpPr>
          <p:cNvPr id="72" name="Oval 71"/>
          <p:cNvSpPr/>
          <p:nvPr/>
        </p:nvSpPr>
        <p:spPr>
          <a:xfrm>
            <a:off x="10638775" y="5683923"/>
            <a:ext cx="3144661" cy="3138046"/>
          </a:xfrm>
          <a:prstGeom prst="ellipse">
            <a:avLst/>
          </a:prstGeom>
          <a:solidFill>
            <a:schemeClr val="accent3"/>
          </a:solidFill>
          <a:ln w="31750">
            <a:noFill/>
          </a:ln>
          <a:effectLst/>
        </p:spPr>
        <p:style>
          <a:lnRef idx="1">
            <a:schemeClr val="accent1"/>
          </a:lnRef>
          <a:fillRef idx="3">
            <a:schemeClr val="accent1"/>
          </a:fillRef>
          <a:effectRef idx="2">
            <a:schemeClr val="accent1"/>
          </a:effectRef>
          <a:fontRef idx="minor">
            <a:schemeClr val="lt1"/>
          </a:fontRef>
        </p:style>
        <p:txBody>
          <a:bodyPr lIns="182843" tIns="91422" rIns="182843" bIns="91422" rtlCol="0" anchor="ctr"/>
          <a:lstStyle/>
          <a:p>
            <a:pPr algn="ctr">
              <a:lnSpc>
                <a:spcPct val="89000"/>
              </a:lnSpc>
            </a:pPr>
            <a:r>
              <a:rPr lang="en-US" dirty="0" smtClean="0">
                <a:solidFill>
                  <a:schemeClr val="bg1"/>
                </a:solidFill>
                <a:latin typeface="Roboto Light"/>
                <a:cs typeface="Roboto Light"/>
              </a:rPr>
              <a:t>Endurix National Staffing</a:t>
            </a:r>
            <a:endParaRPr lang="en-US" dirty="0">
              <a:solidFill>
                <a:schemeClr val="bg1"/>
              </a:solidFill>
              <a:latin typeface="Roboto Light"/>
              <a:cs typeface="Roboto Light"/>
            </a:endParaRPr>
          </a:p>
        </p:txBody>
      </p:sp>
      <p:sp>
        <p:nvSpPr>
          <p:cNvPr id="28" name="Rectangle 1"/>
          <p:cNvSpPr>
            <a:spLocks/>
          </p:cNvSpPr>
          <p:nvPr/>
        </p:nvSpPr>
        <p:spPr bwMode="auto">
          <a:xfrm>
            <a:off x="1728034" y="1058664"/>
            <a:ext cx="9289402"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Customizable Solutions</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grpSp>
        <p:nvGrpSpPr>
          <p:cNvPr id="30" name="Group 29"/>
          <p:cNvGrpSpPr/>
          <p:nvPr/>
        </p:nvGrpSpPr>
        <p:grpSpPr>
          <a:xfrm>
            <a:off x="1831194" y="2291140"/>
            <a:ext cx="799891" cy="190500"/>
            <a:chOff x="1942594" y="2781300"/>
            <a:chExt cx="799891" cy="190500"/>
          </a:xfrm>
          <a:solidFill>
            <a:schemeClr val="bg1">
              <a:lumMod val="85000"/>
            </a:schemeClr>
          </a:solidFill>
        </p:grpSpPr>
        <p:sp>
          <p:nvSpPr>
            <p:cNvPr id="31"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32"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33"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34"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spTree>
    <p:extLst>
      <p:ext uri="{BB962C8B-B14F-4D97-AF65-F5344CB8AC3E}">
        <p14:creationId xmlns:p14="http://schemas.microsoft.com/office/powerpoint/2010/main" val="162437667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
          <p:cNvSpPr>
            <a:spLocks/>
          </p:cNvSpPr>
          <p:nvPr/>
        </p:nvSpPr>
        <p:spPr bwMode="auto">
          <a:xfrm>
            <a:off x="1728034" y="1058664"/>
            <a:ext cx="7846700"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Power of Partnering</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grpSp>
        <p:nvGrpSpPr>
          <p:cNvPr id="22" name="Group 21"/>
          <p:cNvGrpSpPr/>
          <p:nvPr/>
        </p:nvGrpSpPr>
        <p:grpSpPr>
          <a:xfrm>
            <a:off x="1831194" y="2291140"/>
            <a:ext cx="799891" cy="190500"/>
            <a:chOff x="1942594" y="2781300"/>
            <a:chExt cx="799891" cy="190500"/>
          </a:xfrm>
          <a:solidFill>
            <a:schemeClr val="bg1">
              <a:lumMod val="85000"/>
            </a:schemeClr>
          </a:solidFill>
        </p:grpSpPr>
        <p:sp>
          <p:nvSpPr>
            <p:cNvPr id="23"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24"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25"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34"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sp>
        <p:nvSpPr>
          <p:cNvPr id="29" name="Rectangle 28"/>
          <p:cNvSpPr/>
          <p:nvPr/>
        </p:nvSpPr>
        <p:spPr>
          <a:xfrm>
            <a:off x="2534172" y="3179576"/>
            <a:ext cx="5163419" cy="1722315"/>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0" name="Rectangle 29"/>
          <p:cNvSpPr/>
          <p:nvPr/>
        </p:nvSpPr>
        <p:spPr>
          <a:xfrm>
            <a:off x="2534170" y="3179575"/>
            <a:ext cx="19429936" cy="1722317"/>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1" name="TextBox 30"/>
          <p:cNvSpPr txBox="1"/>
          <p:nvPr/>
        </p:nvSpPr>
        <p:spPr>
          <a:xfrm>
            <a:off x="2368037" y="3816312"/>
            <a:ext cx="5495689" cy="448841"/>
          </a:xfrm>
          <a:prstGeom prst="rect">
            <a:avLst/>
          </a:prstGeom>
          <a:noFill/>
        </p:spPr>
        <p:txBody>
          <a:bodyPr wrap="square" lIns="0" tIns="0" rIns="0" bIns="0" rtlCol="0">
            <a:spAutoFit/>
          </a:bodyPr>
          <a:lstStyle/>
          <a:p>
            <a:pPr algn="ctr">
              <a:lnSpc>
                <a:spcPts val="3466"/>
              </a:lnSpc>
              <a:spcAft>
                <a:spcPts val="3199"/>
              </a:spcAft>
            </a:pPr>
            <a:r>
              <a:rPr lang="en-US" sz="3200" b="1" cap="all" spc="53" dirty="0" smtClean="0">
                <a:solidFill>
                  <a:schemeClr val="bg1"/>
                </a:solidFill>
                <a:latin typeface="Roboto Regular"/>
                <a:cs typeface="Roboto Regular"/>
              </a:rPr>
              <a:t>VISION</a:t>
            </a:r>
            <a:endParaRPr lang="en-US" sz="3200" b="1" cap="all" spc="53" dirty="0">
              <a:solidFill>
                <a:schemeClr val="bg1"/>
              </a:solidFill>
              <a:latin typeface="Roboto Regular"/>
              <a:cs typeface="Roboto Regular"/>
            </a:endParaRPr>
          </a:p>
        </p:txBody>
      </p:sp>
      <p:sp>
        <p:nvSpPr>
          <p:cNvPr id="4" name="Rectangle 3"/>
          <p:cNvSpPr/>
          <p:nvPr/>
        </p:nvSpPr>
        <p:spPr>
          <a:xfrm>
            <a:off x="7780658" y="3255902"/>
            <a:ext cx="14228955" cy="1384995"/>
          </a:xfrm>
          <a:prstGeom prst="rect">
            <a:avLst/>
          </a:prstGeom>
        </p:spPr>
        <p:txBody>
          <a:bodyPr wrap="square">
            <a:spAutoFit/>
          </a:bodyPr>
          <a:lstStyle/>
          <a:p>
            <a:r>
              <a:rPr lang="en-US" sz="2800" dirty="0"/>
              <a:t>Together we create a custom and unique contingent labor management program for Customer.  Combining world-class products and services, our proposed solution achieves critical business requirements.</a:t>
            </a:r>
          </a:p>
        </p:txBody>
      </p:sp>
      <p:sp>
        <p:nvSpPr>
          <p:cNvPr id="21" name="Rectangle 20"/>
          <p:cNvSpPr/>
          <p:nvPr/>
        </p:nvSpPr>
        <p:spPr>
          <a:xfrm>
            <a:off x="2534170" y="4901889"/>
            <a:ext cx="19429936" cy="4130599"/>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28" name="Rectangle 27"/>
          <p:cNvSpPr/>
          <p:nvPr/>
        </p:nvSpPr>
        <p:spPr>
          <a:xfrm>
            <a:off x="7697587" y="4901892"/>
            <a:ext cx="4769473" cy="108917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2" name="Rectangle 31"/>
          <p:cNvSpPr/>
          <p:nvPr/>
        </p:nvSpPr>
        <p:spPr>
          <a:xfrm>
            <a:off x="7697587" y="4901889"/>
            <a:ext cx="4769473" cy="729754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3" name="TextBox 32"/>
          <p:cNvSpPr txBox="1"/>
          <p:nvPr/>
        </p:nvSpPr>
        <p:spPr>
          <a:xfrm>
            <a:off x="8074164" y="4979095"/>
            <a:ext cx="3949225" cy="897682"/>
          </a:xfrm>
          <a:prstGeom prst="rect">
            <a:avLst/>
          </a:prstGeom>
          <a:noFill/>
        </p:spPr>
        <p:txBody>
          <a:bodyPr wrap="square" lIns="0" tIns="0" rIns="0" bIns="0" rtlCol="0">
            <a:spAutoFit/>
          </a:bodyPr>
          <a:lstStyle/>
          <a:p>
            <a:pPr algn="ctr">
              <a:lnSpc>
                <a:spcPts val="3466"/>
              </a:lnSpc>
              <a:spcAft>
                <a:spcPts val="3199"/>
              </a:spcAft>
            </a:pPr>
            <a:r>
              <a:rPr lang="en-US" sz="2000" b="1" cap="all" spc="53" dirty="0" smtClean="0">
                <a:solidFill>
                  <a:schemeClr val="bg1"/>
                </a:solidFill>
                <a:latin typeface="Roboto Regular"/>
                <a:cs typeface="Roboto Regular"/>
              </a:rPr>
              <a:t>World class products and services</a:t>
            </a:r>
            <a:endParaRPr lang="en-US" sz="2000" b="1" cap="all" spc="53" dirty="0">
              <a:solidFill>
                <a:schemeClr val="bg1"/>
              </a:solidFill>
              <a:latin typeface="Roboto Regular"/>
              <a:cs typeface="Roboto Regular"/>
            </a:endParaRPr>
          </a:p>
        </p:txBody>
      </p:sp>
      <p:sp>
        <p:nvSpPr>
          <p:cNvPr id="35" name="TextBox 34"/>
          <p:cNvSpPr txBox="1"/>
          <p:nvPr/>
        </p:nvSpPr>
        <p:spPr>
          <a:xfrm>
            <a:off x="8051896" y="6164926"/>
            <a:ext cx="3971493" cy="2072362"/>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smtClean="0">
                <a:solidFill>
                  <a:schemeClr val="accent4">
                    <a:lumMod val="75000"/>
                  </a:schemeClr>
                </a:solidFill>
              </a:rPr>
              <a:t>Compliance Analysis</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MSP Personnel</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VMS Software</a:t>
            </a:r>
            <a:endParaRPr lang="en-US" sz="2100" dirty="0">
              <a:solidFill>
                <a:schemeClr val="accent4">
                  <a:lumMod val="75000"/>
                </a:schemeClr>
              </a:solidFill>
              <a:latin typeface="Roboto Light"/>
              <a:cs typeface="Roboto Light"/>
            </a:endParaRPr>
          </a:p>
        </p:txBody>
      </p:sp>
      <p:sp>
        <p:nvSpPr>
          <p:cNvPr id="76" name="Rectangle 75"/>
          <p:cNvSpPr/>
          <p:nvPr/>
        </p:nvSpPr>
        <p:spPr>
          <a:xfrm>
            <a:off x="12482300" y="4897227"/>
            <a:ext cx="4723233" cy="109383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77" name="Rectangle 76"/>
          <p:cNvSpPr/>
          <p:nvPr/>
        </p:nvSpPr>
        <p:spPr>
          <a:xfrm>
            <a:off x="12482300" y="4897224"/>
            <a:ext cx="4723233" cy="413526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79" name="TextBox 78"/>
          <p:cNvSpPr txBox="1"/>
          <p:nvPr/>
        </p:nvSpPr>
        <p:spPr>
          <a:xfrm>
            <a:off x="12698641" y="6164926"/>
            <a:ext cx="4279652" cy="1313180"/>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smtClean="0">
                <a:solidFill>
                  <a:schemeClr val="accent4">
                    <a:lumMod val="75000"/>
                  </a:schemeClr>
                </a:solidFill>
              </a:rPr>
              <a:t>Efficient Change Management</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Proven Methodology</a:t>
            </a:r>
            <a:endParaRPr lang="en-US" sz="2100" dirty="0">
              <a:solidFill>
                <a:schemeClr val="accent4">
                  <a:lumMod val="75000"/>
                </a:schemeClr>
              </a:solidFill>
              <a:latin typeface="Roboto Light"/>
              <a:cs typeface="Roboto Light"/>
            </a:endParaRPr>
          </a:p>
        </p:txBody>
      </p:sp>
      <p:sp>
        <p:nvSpPr>
          <p:cNvPr id="81" name="Rectangle 80"/>
          <p:cNvSpPr/>
          <p:nvPr/>
        </p:nvSpPr>
        <p:spPr>
          <a:xfrm>
            <a:off x="17194633" y="4901892"/>
            <a:ext cx="4769473" cy="108917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82" name="Rectangle 81"/>
          <p:cNvSpPr/>
          <p:nvPr/>
        </p:nvSpPr>
        <p:spPr>
          <a:xfrm>
            <a:off x="17194633" y="4901889"/>
            <a:ext cx="4769473" cy="7297544"/>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84" name="TextBox 83"/>
          <p:cNvSpPr txBox="1"/>
          <p:nvPr/>
        </p:nvSpPr>
        <p:spPr>
          <a:xfrm>
            <a:off x="17572673" y="6138197"/>
            <a:ext cx="3971493" cy="1313180"/>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smtClean="0">
                <a:solidFill>
                  <a:schemeClr val="accent4">
                    <a:lumMod val="75000"/>
                  </a:schemeClr>
                </a:solidFill>
              </a:rPr>
              <a:t>Continuous Improvement</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Scalable and Flexible</a:t>
            </a:r>
            <a:endParaRPr lang="en-US" sz="2100" dirty="0">
              <a:solidFill>
                <a:schemeClr val="accent4">
                  <a:lumMod val="75000"/>
                </a:schemeClr>
              </a:solidFill>
              <a:latin typeface="Roboto Light"/>
              <a:cs typeface="Roboto Light"/>
            </a:endParaRPr>
          </a:p>
        </p:txBody>
      </p:sp>
      <p:sp>
        <p:nvSpPr>
          <p:cNvPr id="85" name="TextBox 84"/>
          <p:cNvSpPr txBox="1"/>
          <p:nvPr/>
        </p:nvSpPr>
        <p:spPr>
          <a:xfrm>
            <a:off x="12939676" y="4973554"/>
            <a:ext cx="3949225" cy="897682"/>
          </a:xfrm>
          <a:prstGeom prst="rect">
            <a:avLst/>
          </a:prstGeom>
          <a:noFill/>
        </p:spPr>
        <p:txBody>
          <a:bodyPr wrap="square" lIns="0" tIns="0" rIns="0" bIns="0" rtlCol="0">
            <a:spAutoFit/>
          </a:bodyPr>
          <a:lstStyle/>
          <a:p>
            <a:pPr algn="ctr">
              <a:lnSpc>
                <a:spcPts val="3466"/>
              </a:lnSpc>
              <a:spcAft>
                <a:spcPts val="3199"/>
              </a:spcAft>
            </a:pPr>
            <a:r>
              <a:rPr lang="en-US" sz="2000" b="1" cap="all" spc="53" dirty="0" smtClean="0">
                <a:solidFill>
                  <a:schemeClr val="bg1"/>
                </a:solidFill>
                <a:latin typeface="Roboto Regular"/>
                <a:cs typeface="Roboto Regular"/>
              </a:rPr>
              <a:t>Implementation and processes</a:t>
            </a:r>
            <a:endParaRPr lang="en-US" sz="2000" b="1" cap="all" spc="53" dirty="0">
              <a:solidFill>
                <a:schemeClr val="bg1"/>
              </a:solidFill>
              <a:latin typeface="Roboto Regular"/>
              <a:cs typeface="Roboto Regular"/>
            </a:endParaRPr>
          </a:p>
        </p:txBody>
      </p:sp>
      <p:sp>
        <p:nvSpPr>
          <p:cNvPr id="86" name="TextBox 85"/>
          <p:cNvSpPr txBox="1"/>
          <p:nvPr/>
        </p:nvSpPr>
        <p:spPr>
          <a:xfrm>
            <a:off x="17511265" y="4969663"/>
            <a:ext cx="3949225" cy="897682"/>
          </a:xfrm>
          <a:prstGeom prst="rect">
            <a:avLst/>
          </a:prstGeom>
          <a:noFill/>
        </p:spPr>
        <p:txBody>
          <a:bodyPr wrap="square" lIns="0" tIns="0" rIns="0" bIns="0" rtlCol="0">
            <a:spAutoFit/>
          </a:bodyPr>
          <a:lstStyle/>
          <a:p>
            <a:pPr algn="ctr">
              <a:lnSpc>
                <a:spcPts val="3466"/>
              </a:lnSpc>
              <a:spcAft>
                <a:spcPts val="3199"/>
              </a:spcAft>
            </a:pPr>
            <a:r>
              <a:rPr lang="en-US" sz="2000" b="1" cap="all" spc="53" dirty="0" smtClean="0">
                <a:solidFill>
                  <a:schemeClr val="bg1"/>
                </a:solidFill>
                <a:latin typeface="Roboto Regular"/>
                <a:cs typeface="Roboto Regular"/>
              </a:rPr>
              <a:t>Ongoing Training and technical support</a:t>
            </a:r>
            <a:endParaRPr lang="en-US" sz="2000" b="1" cap="all" spc="53" dirty="0">
              <a:solidFill>
                <a:schemeClr val="bg1"/>
              </a:solidFill>
              <a:latin typeface="Roboto Regular"/>
              <a:cs typeface="Roboto Regular"/>
            </a:endParaRPr>
          </a:p>
        </p:txBody>
      </p:sp>
      <p:sp>
        <p:nvSpPr>
          <p:cNvPr id="87" name="Rectangle 86"/>
          <p:cNvSpPr/>
          <p:nvPr/>
        </p:nvSpPr>
        <p:spPr>
          <a:xfrm>
            <a:off x="2534170" y="4901888"/>
            <a:ext cx="19429936" cy="7297545"/>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88" name="TextBox 87"/>
          <p:cNvSpPr txBox="1"/>
          <p:nvPr/>
        </p:nvSpPr>
        <p:spPr>
          <a:xfrm>
            <a:off x="2939014" y="5013460"/>
            <a:ext cx="3949225" cy="897682"/>
          </a:xfrm>
          <a:prstGeom prst="rect">
            <a:avLst/>
          </a:prstGeom>
          <a:noFill/>
        </p:spPr>
        <p:txBody>
          <a:bodyPr wrap="square" lIns="0" tIns="0" rIns="0" bIns="0" rtlCol="0">
            <a:spAutoFit/>
          </a:bodyPr>
          <a:lstStyle/>
          <a:p>
            <a:pPr algn="ctr">
              <a:lnSpc>
                <a:spcPts val="3466"/>
              </a:lnSpc>
              <a:spcAft>
                <a:spcPts val="3199"/>
              </a:spcAft>
            </a:pPr>
            <a:r>
              <a:rPr lang="en-US" sz="2400" b="1" cap="all" spc="53" smtClean="0">
                <a:solidFill>
                  <a:schemeClr val="accent5">
                    <a:lumMod val="75000"/>
                  </a:schemeClr>
                </a:solidFill>
                <a:latin typeface="Roboto Regular"/>
                <a:cs typeface="Roboto Regular"/>
              </a:rPr>
              <a:t>Strategic </a:t>
            </a:r>
            <a:r>
              <a:rPr lang="en-US" sz="2400" b="1" cap="all" spc="53">
                <a:solidFill>
                  <a:schemeClr val="accent5">
                    <a:lumMod val="75000"/>
                  </a:schemeClr>
                </a:solidFill>
                <a:latin typeface="Roboto Regular"/>
                <a:cs typeface="Roboto Regular"/>
              </a:rPr>
              <a:t/>
            </a:r>
            <a:br>
              <a:rPr lang="en-US" sz="2400" b="1" cap="all" spc="53">
                <a:solidFill>
                  <a:schemeClr val="accent5">
                    <a:lumMod val="75000"/>
                  </a:schemeClr>
                </a:solidFill>
                <a:latin typeface="Roboto Regular"/>
                <a:cs typeface="Roboto Regular"/>
              </a:rPr>
            </a:br>
            <a:r>
              <a:rPr lang="en-US" sz="2400" b="1" cap="all" spc="53" smtClean="0">
                <a:solidFill>
                  <a:schemeClr val="accent5">
                    <a:lumMod val="75000"/>
                  </a:schemeClr>
                </a:solidFill>
                <a:latin typeface="Roboto Regular"/>
                <a:cs typeface="Roboto Regular"/>
              </a:rPr>
              <a:t>Objectives</a:t>
            </a:r>
            <a:endParaRPr lang="en-US" sz="2400" b="1" cap="all" spc="53" dirty="0" smtClean="0">
              <a:solidFill>
                <a:schemeClr val="accent5">
                  <a:lumMod val="75000"/>
                </a:schemeClr>
              </a:solidFill>
              <a:latin typeface="Roboto Regular"/>
              <a:cs typeface="Roboto Regular"/>
            </a:endParaRPr>
          </a:p>
        </p:txBody>
      </p:sp>
      <p:sp>
        <p:nvSpPr>
          <p:cNvPr id="89" name="TextBox 88"/>
          <p:cNvSpPr txBox="1"/>
          <p:nvPr/>
        </p:nvSpPr>
        <p:spPr>
          <a:xfrm>
            <a:off x="3509754" y="6244251"/>
            <a:ext cx="3971493" cy="2072362"/>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smtClean="0">
                <a:solidFill>
                  <a:schemeClr val="accent4">
                    <a:lumMod val="75000"/>
                  </a:schemeClr>
                </a:solidFill>
              </a:rPr>
              <a:t>Risk Mitigation</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Cost Control</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Talent Management</a:t>
            </a:r>
            <a:endParaRPr lang="en-US" sz="2100" dirty="0">
              <a:solidFill>
                <a:schemeClr val="accent4">
                  <a:lumMod val="75000"/>
                </a:schemeClr>
              </a:solidFill>
              <a:latin typeface="Roboto Light"/>
              <a:cs typeface="Roboto Light"/>
            </a:endParaRPr>
          </a:p>
        </p:txBody>
      </p:sp>
      <p:sp>
        <p:nvSpPr>
          <p:cNvPr id="90" name="TextBox 89"/>
          <p:cNvSpPr txBox="1"/>
          <p:nvPr/>
        </p:nvSpPr>
        <p:spPr>
          <a:xfrm>
            <a:off x="2939013" y="9926006"/>
            <a:ext cx="3949225" cy="897682"/>
          </a:xfrm>
          <a:prstGeom prst="rect">
            <a:avLst/>
          </a:prstGeom>
          <a:noFill/>
        </p:spPr>
        <p:txBody>
          <a:bodyPr wrap="square" lIns="0" tIns="0" rIns="0" bIns="0" rtlCol="0">
            <a:spAutoFit/>
          </a:bodyPr>
          <a:lstStyle/>
          <a:p>
            <a:pPr algn="ctr">
              <a:lnSpc>
                <a:spcPts val="3466"/>
              </a:lnSpc>
              <a:spcAft>
                <a:spcPts val="3199"/>
              </a:spcAft>
            </a:pPr>
            <a:r>
              <a:rPr lang="en-US" sz="2400" b="1" cap="all" spc="53" dirty="0" smtClean="0">
                <a:solidFill>
                  <a:schemeClr val="accent5">
                    <a:lumMod val="75000"/>
                  </a:schemeClr>
                </a:solidFill>
                <a:latin typeface="Roboto Regular"/>
                <a:cs typeface="Roboto Regular"/>
              </a:rPr>
              <a:t>How we </a:t>
            </a:r>
            <a:r>
              <a:rPr lang="en-US" sz="2400" b="1" cap="all" spc="53" dirty="0">
                <a:solidFill>
                  <a:schemeClr val="accent5">
                    <a:lumMod val="75000"/>
                  </a:schemeClr>
                </a:solidFill>
                <a:latin typeface="Roboto Regular"/>
                <a:cs typeface="Roboto Regular"/>
              </a:rPr>
              <a:t/>
            </a:r>
            <a:br>
              <a:rPr lang="en-US" sz="2400" b="1" cap="all" spc="53" dirty="0">
                <a:solidFill>
                  <a:schemeClr val="accent5">
                    <a:lumMod val="75000"/>
                  </a:schemeClr>
                </a:solidFill>
                <a:latin typeface="Roboto Regular"/>
                <a:cs typeface="Roboto Regular"/>
              </a:rPr>
            </a:br>
            <a:r>
              <a:rPr lang="en-US" sz="2400" b="1" cap="all" spc="53" dirty="0" smtClean="0">
                <a:solidFill>
                  <a:schemeClr val="accent5">
                    <a:lumMod val="75000"/>
                  </a:schemeClr>
                </a:solidFill>
                <a:latin typeface="Roboto Regular"/>
                <a:cs typeface="Roboto Regular"/>
              </a:rPr>
              <a:t>Measure success</a:t>
            </a:r>
          </a:p>
        </p:txBody>
      </p:sp>
      <p:sp>
        <p:nvSpPr>
          <p:cNvPr id="92" name="TextBox 91"/>
          <p:cNvSpPr txBox="1"/>
          <p:nvPr/>
        </p:nvSpPr>
        <p:spPr>
          <a:xfrm>
            <a:off x="8051895" y="9488490"/>
            <a:ext cx="3971493" cy="2072362"/>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smtClean="0">
                <a:solidFill>
                  <a:schemeClr val="accent4">
                    <a:lumMod val="75000"/>
                  </a:schemeClr>
                </a:solidFill>
              </a:rPr>
              <a:t>Metrics driven programs</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Quarterly business reviews</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Measurable cost savings</a:t>
            </a:r>
            <a:endParaRPr lang="en-US" sz="2100" dirty="0">
              <a:solidFill>
                <a:schemeClr val="accent4">
                  <a:lumMod val="75000"/>
                </a:schemeClr>
              </a:solidFill>
              <a:latin typeface="Roboto Light"/>
              <a:cs typeface="Roboto Light"/>
            </a:endParaRPr>
          </a:p>
        </p:txBody>
      </p:sp>
      <p:sp>
        <p:nvSpPr>
          <p:cNvPr id="93" name="TextBox 92"/>
          <p:cNvSpPr txBox="1"/>
          <p:nvPr/>
        </p:nvSpPr>
        <p:spPr>
          <a:xfrm>
            <a:off x="12698641" y="9463955"/>
            <a:ext cx="3971493" cy="2072362"/>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smtClean="0">
                <a:solidFill>
                  <a:schemeClr val="accent4">
                    <a:lumMod val="75000"/>
                  </a:schemeClr>
                </a:solidFill>
              </a:rPr>
              <a:t>Timely implementations</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Supplier management</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Talent management</a:t>
            </a:r>
            <a:endParaRPr lang="en-US" sz="2100" dirty="0">
              <a:solidFill>
                <a:schemeClr val="accent4">
                  <a:lumMod val="75000"/>
                </a:schemeClr>
              </a:solidFill>
              <a:latin typeface="Roboto Light"/>
              <a:cs typeface="Roboto Light"/>
            </a:endParaRPr>
          </a:p>
        </p:txBody>
      </p:sp>
      <p:sp>
        <p:nvSpPr>
          <p:cNvPr id="94" name="TextBox 93"/>
          <p:cNvSpPr txBox="1"/>
          <p:nvPr/>
        </p:nvSpPr>
        <p:spPr>
          <a:xfrm>
            <a:off x="17572672" y="9463955"/>
            <a:ext cx="3971493" cy="1867178"/>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smtClean="0">
                <a:solidFill>
                  <a:schemeClr val="accent4">
                    <a:lumMod val="75000"/>
                  </a:schemeClr>
                </a:solidFill>
              </a:rPr>
              <a:t>Trained, motivated users</a:t>
            </a:r>
          </a:p>
          <a:p>
            <a:pPr marL="342900" indent="-342900">
              <a:lnSpc>
                <a:spcPct val="150000"/>
              </a:lnSpc>
              <a:spcAft>
                <a:spcPts val="1600"/>
              </a:spcAft>
              <a:buFont typeface="Arial" charset="0"/>
              <a:buChar char="•"/>
            </a:pPr>
            <a:r>
              <a:rPr lang="en-US" sz="2400" dirty="0" smtClean="0">
                <a:solidFill>
                  <a:schemeClr val="accent4">
                    <a:lumMod val="75000"/>
                  </a:schemeClr>
                </a:solidFill>
                <a:latin typeface="Roboto Light"/>
                <a:cs typeface="Roboto Light"/>
              </a:rPr>
              <a:t>Custom application development</a:t>
            </a:r>
          </a:p>
        </p:txBody>
      </p:sp>
    </p:spTree>
    <p:extLst>
      <p:ext uri="{BB962C8B-B14F-4D97-AF65-F5344CB8AC3E}">
        <p14:creationId xmlns:p14="http://schemas.microsoft.com/office/powerpoint/2010/main" val="178755718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2606719" y="2796994"/>
            <a:ext cx="3693479" cy="1143292"/>
          </a:xfrm>
          <a:prstGeom prst="rect">
            <a:avLst/>
          </a:prstGeom>
          <a:solidFill>
            <a:schemeClr val="accent3"/>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22" name="Rectangle 21"/>
          <p:cNvSpPr/>
          <p:nvPr/>
        </p:nvSpPr>
        <p:spPr>
          <a:xfrm>
            <a:off x="12606719" y="2796988"/>
            <a:ext cx="3693479" cy="1003150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9" name="TextBox 38"/>
          <p:cNvSpPr txBox="1"/>
          <p:nvPr/>
        </p:nvSpPr>
        <p:spPr>
          <a:xfrm>
            <a:off x="14000448" y="3131002"/>
            <a:ext cx="873572" cy="606407"/>
          </a:xfrm>
          <a:prstGeom prst="rect">
            <a:avLst/>
          </a:prstGeom>
          <a:noFill/>
        </p:spPr>
        <p:txBody>
          <a:bodyPr wrap="none" lIns="0" tIns="0" rIns="0" bIns="0" rtlCol="0">
            <a:spAutoFit/>
          </a:bodyPr>
          <a:lstStyle/>
          <a:p>
            <a:pPr algn="ctr">
              <a:lnSpc>
                <a:spcPts val="3466"/>
              </a:lnSpc>
              <a:spcAft>
                <a:spcPts val="3199"/>
              </a:spcAft>
            </a:pPr>
            <a:r>
              <a:rPr lang="en-US" sz="2700" b="1" cap="all" spc="53" dirty="0" smtClean="0">
                <a:solidFill>
                  <a:schemeClr val="bg1"/>
                </a:solidFill>
                <a:latin typeface="Roboto Regular"/>
                <a:cs typeface="Roboto Regular"/>
              </a:rPr>
              <a:t>Risk</a:t>
            </a:r>
            <a:endParaRPr lang="en-US" sz="2700" b="1" cap="all" spc="53" dirty="0">
              <a:solidFill>
                <a:schemeClr val="bg1"/>
              </a:solidFill>
              <a:latin typeface="Roboto Regular"/>
              <a:cs typeface="Roboto Regular"/>
            </a:endParaRPr>
          </a:p>
        </p:txBody>
      </p:sp>
      <p:sp>
        <p:nvSpPr>
          <p:cNvPr id="55" name="TextBox 54"/>
          <p:cNvSpPr txBox="1"/>
          <p:nvPr/>
        </p:nvSpPr>
        <p:spPr>
          <a:xfrm>
            <a:off x="12915696" y="4128676"/>
            <a:ext cx="3075524" cy="6647974"/>
          </a:xfrm>
          <a:prstGeom prst="rect">
            <a:avLst/>
          </a:prstGeom>
          <a:noFill/>
        </p:spPr>
        <p:txBody>
          <a:bodyPr wrap="square" lIns="0" tIns="0" rIns="0" bIns="0" rtlCol="0">
            <a:spAutoFit/>
          </a:bodyPr>
          <a:lstStyle/>
          <a:p>
            <a:pPr marL="342900" indent="-342900">
              <a:lnSpc>
                <a:spcPct val="150000"/>
              </a:lnSpc>
              <a:buFont typeface="Arial" charset="0"/>
              <a:buChar char="•"/>
            </a:pPr>
            <a:r>
              <a:rPr lang="en-US" sz="2400" dirty="0">
                <a:solidFill>
                  <a:schemeClr val="accent4">
                    <a:lumMod val="75000"/>
                  </a:schemeClr>
                </a:solidFill>
              </a:rPr>
              <a:t>Worker classification</a:t>
            </a:r>
          </a:p>
          <a:p>
            <a:pPr marL="342900" indent="-342900">
              <a:lnSpc>
                <a:spcPct val="150000"/>
              </a:lnSpc>
              <a:buFont typeface="Arial" charset="0"/>
              <a:buChar char="•"/>
            </a:pPr>
            <a:r>
              <a:rPr lang="en-US" sz="2400" dirty="0" smtClean="0">
                <a:solidFill>
                  <a:schemeClr val="accent4">
                    <a:lumMod val="75000"/>
                  </a:schemeClr>
                </a:solidFill>
              </a:rPr>
              <a:t>Co-employment management</a:t>
            </a:r>
            <a:endParaRPr lang="en-US" sz="2400" dirty="0">
              <a:solidFill>
                <a:schemeClr val="accent4">
                  <a:lumMod val="75000"/>
                </a:schemeClr>
              </a:solidFill>
            </a:endParaRPr>
          </a:p>
          <a:p>
            <a:pPr marL="342900" indent="-342900">
              <a:lnSpc>
                <a:spcPct val="150000"/>
              </a:lnSpc>
              <a:buFont typeface="Arial" charset="0"/>
              <a:buChar char="•"/>
            </a:pPr>
            <a:r>
              <a:rPr lang="en-US" sz="2400" dirty="0">
                <a:solidFill>
                  <a:schemeClr val="accent4">
                    <a:lumMod val="75000"/>
                  </a:schemeClr>
                </a:solidFill>
              </a:rPr>
              <a:t>Insurance coverage</a:t>
            </a:r>
          </a:p>
          <a:p>
            <a:pPr marL="342900" indent="-342900">
              <a:lnSpc>
                <a:spcPct val="150000"/>
              </a:lnSpc>
              <a:buFont typeface="Arial" charset="0"/>
              <a:buChar char="•"/>
            </a:pPr>
            <a:r>
              <a:rPr lang="en-US" sz="2400" dirty="0">
                <a:solidFill>
                  <a:schemeClr val="accent4">
                    <a:lumMod val="75000"/>
                  </a:schemeClr>
                </a:solidFill>
              </a:rPr>
              <a:t>Workers’ comp</a:t>
            </a:r>
          </a:p>
          <a:p>
            <a:pPr marL="342900" indent="-342900">
              <a:lnSpc>
                <a:spcPct val="150000"/>
              </a:lnSpc>
              <a:buFont typeface="Arial" charset="0"/>
              <a:buChar char="•"/>
            </a:pPr>
            <a:r>
              <a:rPr lang="en-US" sz="2400" dirty="0">
                <a:solidFill>
                  <a:schemeClr val="accent4">
                    <a:lumMod val="75000"/>
                  </a:schemeClr>
                </a:solidFill>
              </a:rPr>
              <a:t>NDA’s</a:t>
            </a:r>
          </a:p>
          <a:p>
            <a:pPr marL="342900" indent="-342900">
              <a:lnSpc>
                <a:spcPct val="150000"/>
              </a:lnSpc>
              <a:buFont typeface="Arial" charset="0"/>
              <a:buChar char="•"/>
            </a:pPr>
            <a:r>
              <a:rPr lang="en-US" sz="2400" dirty="0">
                <a:solidFill>
                  <a:schemeClr val="accent4">
                    <a:lumMod val="75000"/>
                  </a:schemeClr>
                </a:solidFill>
              </a:rPr>
              <a:t>Right to work in country</a:t>
            </a:r>
          </a:p>
          <a:p>
            <a:pPr marL="342900" indent="-342900">
              <a:lnSpc>
                <a:spcPct val="150000"/>
              </a:lnSpc>
              <a:buFont typeface="Arial" charset="0"/>
              <a:buChar char="•"/>
            </a:pPr>
            <a:r>
              <a:rPr lang="en-US" sz="2400" dirty="0">
                <a:solidFill>
                  <a:schemeClr val="accent4">
                    <a:lumMod val="75000"/>
                  </a:schemeClr>
                </a:solidFill>
              </a:rPr>
              <a:t>Provisioning process</a:t>
            </a:r>
            <a:r>
              <a:rPr lang="en-US" sz="2400" dirty="0" smtClean="0">
                <a:solidFill>
                  <a:schemeClr val="accent4">
                    <a:lumMod val="75000"/>
                  </a:schemeClr>
                </a:solidFill>
              </a:rPr>
              <a:t>:  </a:t>
            </a:r>
            <a:r>
              <a:rPr lang="en-US" sz="2400" dirty="0">
                <a:solidFill>
                  <a:schemeClr val="accent4">
                    <a:lumMod val="75000"/>
                  </a:schemeClr>
                </a:solidFill>
              </a:rPr>
              <a:t>- Systems </a:t>
            </a:r>
            <a:r>
              <a:rPr lang="en-US" sz="2400" dirty="0" smtClean="0">
                <a:solidFill>
                  <a:schemeClr val="accent4">
                    <a:lumMod val="75000"/>
                  </a:schemeClr>
                </a:solidFill>
              </a:rPr>
              <a:t>security</a:t>
            </a:r>
            <a:br>
              <a:rPr lang="en-US" sz="2400" dirty="0" smtClean="0">
                <a:solidFill>
                  <a:schemeClr val="accent4">
                    <a:lumMod val="75000"/>
                  </a:schemeClr>
                </a:solidFill>
              </a:rPr>
            </a:br>
            <a:r>
              <a:rPr lang="en-US" sz="2400" dirty="0" smtClean="0">
                <a:solidFill>
                  <a:schemeClr val="accent4">
                    <a:lumMod val="75000"/>
                  </a:schemeClr>
                </a:solidFill>
              </a:rPr>
              <a:t>- </a:t>
            </a:r>
            <a:r>
              <a:rPr lang="en-US" sz="2400" dirty="0">
                <a:solidFill>
                  <a:schemeClr val="accent4">
                    <a:lumMod val="75000"/>
                  </a:schemeClr>
                </a:solidFill>
              </a:rPr>
              <a:t>Facilities </a:t>
            </a:r>
            <a:r>
              <a:rPr lang="en-US" sz="2400" dirty="0" smtClean="0">
                <a:solidFill>
                  <a:schemeClr val="accent4">
                    <a:lumMod val="75000"/>
                  </a:schemeClr>
                </a:solidFill>
              </a:rPr>
              <a:t>security</a:t>
            </a:r>
            <a:br>
              <a:rPr lang="en-US" sz="2400" dirty="0" smtClean="0">
                <a:solidFill>
                  <a:schemeClr val="accent4">
                    <a:lumMod val="75000"/>
                  </a:schemeClr>
                </a:solidFill>
              </a:rPr>
            </a:br>
            <a:r>
              <a:rPr lang="en-US" sz="2400" dirty="0" smtClean="0">
                <a:solidFill>
                  <a:schemeClr val="accent4">
                    <a:lumMod val="75000"/>
                  </a:schemeClr>
                </a:solidFill>
              </a:rPr>
              <a:t>- </a:t>
            </a:r>
            <a:r>
              <a:rPr lang="en-US" sz="2400" dirty="0">
                <a:solidFill>
                  <a:schemeClr val="accent4">
                    <a:lumMod val="75000"/>
                  </a:schemeClr>
                </a:solidFill>
              </a:rPr>
              <a:t>IP /asset protect</a:t>
            </a:r>
          </a:p>
        </p:txBody>
      </p:sp>
      <p:grpSp>
        <p:nvGrpSpPr>
          <p:cNvPr id="4" name="Group 3"/>
          <p:cNvGrpSpPr/>
          <p:nvPr/>
        </p:nvGrpSpPr>
        <p:grpSpPr>
          <a:xfrm>
            <a:off x="4984920" y="2796988"/>
            <a:ext cx="3693479" cy="10031506"/>
            <a:chOff x="3031097" y="4294676"/>
            <a:chExt cx="5636028" cy="6590498"/>
          </a:xfrm>
        </p:grpSpPr>
        <p:sp>
          <p:nvSpPr>
            <p:cNvPr id="41" name="Rectangle 40"/>
            <p:cNvSpPr/>
            <p:nvPr/>
          </p:nvSpPr>
          <p:spPr>
            <a:xfrm>
              <a:off x="3031097" y="4294679"/>
              <a:ext cx="5636028" cy="802773"/>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42" name="Rectangle 41"/>
            <p:cNvSpPr/>
            <p:nvPr/>
          </p:nvSpPr>
          <p:spPr>
            <a:xfrm>
              <a:off x="3031097" y="4294676"/>
              <a:ext cx="5636028" cy="6590498"/>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43" name="TextBox 42"/>
            <p:cNvSpPr txBox="1"/>
            <p:nvPr/>
          </p:nvSpPr>
          <p:spPr>
            <a:xfrm>
              <a:off x="4584585" y="4529207"/>
              <a:ext cx="2479549" cy="425794"/>
            </a:xfrm>
            <a:prstGeom prst="rect">
              <a:avLst/>
            </a:prstGeom>
            <a:noFill/>
          </p:spPr>
          <p:txBody>
            <a:bodyPr wrap="none" lIns="0" tIns="0" rIns="0" bIns="0" rtlCol="0">
              <a:spAutoFit/>
            </a:bodyPr>
            <a:lstStyle/>
            <a:p>
              <a:pPr algn="ctr">
                <a:lnSpc>
                  <a:spcPts val="3466"/>
                </a:lnSpc>
                <a:spcAft>
                  <a:spcPts val="3199"/>
                </a:spcAft>
              </a:pPr>
              <a:r>
                <a:rPr lang="en-US" sz="2700" b="1" cap="all" spc="53" dirty="0" smtClean="0">
                  <a:solidFill>
                    <a:schemeClr val="bg1"/>
                  </a:solidFill>
                  <a:latin typeface="Roboto Regular"/>
                  <a:cs typeface="Roboto Regular"/>
                </a:rPr>
                <a:t>Finance</a:t>
              </a:r>
              <a:endParaRPr lang="en-US" sz="2700" b="1" cap="all" spc="53" dirty="0">
                <a:solidFill>
                  <a:schemeClr val="bg1"/>
                </a:solidFill>
                <a:latin typeface="Roboto Regular"/>
                <a:cs typeface="Roboto Regular"/>
              </a:endParaRPr>
            </a:p>
          </p:txBody>
        </p:sp>
        <p:sp>
          <p:nvSpPr>
            <p:cNvPr id="46" name="TextBox 45"/>
            <p:cNvSpPr txBox="1"/>
            <p:nvPr/>
          </p:nvSpPr>
          <p:spPr>
            <a:xfrm>
              <a:off x="3502578" y="5415080"/>
              <a:ext cx="4693065" cy="532706"/>
            </a:xfrm>
            <a:prstGeom prst="rect">
              <a:avLst/>
            </a:prstGeom>
            <a:noFill/>
          </p:spPr>
          <p:txBody>
            <a:bodyPr wrap="square" lIns="0" tIns="0" rIns="0" bIns="0" rtlCol="0">
              <a:spAutoFit/>
            </a:bodyPr>
            <a:lstStyle/>
            <a:p>
              <a:pPr>
                <a:lnSpc>
                  <a:spcPct val="150000"/>
                </a:lnSpc>
              </a:pPr>
              <a:endParaRPr lang="en-US" sz="2400" dirty="0">
                <a:solidFill>
                  <a:schemeClr val="accent4">
                    <a:lumMod val="75000"/>
                  </a:schemeClr>
                </a:solidFill>
              </a:endParaRPr>
            </a:p>
          </p:txBody>
        </p:sp>
      </p:grpSp>
      <p:sp>
        <p:nvSpPr>
          <p:cNvPr id="52" name="Rectangle 51"/>
          <p:cNvSpPr/>
          <p:nvPr/>
        </p:nvSpPr>
        <p:spPr>
          <a:xfrm>
            <a:off x="8795819" y="2796993"/>
            <a:ext cx="3693479" cy="114329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53" name="Rectangle 52"/>
          <p:cNvSpPr/>
          <p:nvPr/>
        </p:nvSpPr>
        <p:spPr>
          <a:xfrm>
            <a:off x="8795819" y="2796988"/>
            <a:ext cx="3693479" cy="1003150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54" name="TextBox 53"/>
          <p:cNvSpPr txBox="1"/>
          <p:nvPr/>
        </p:nvSpPr>
        <p:spPr>
          <a:xfrm>
            <a:off x="9105794" y="3105341"/>
            <a:ext cx="3041090" cy="559818"/>
          </a:xfrm>
          <a:prstGeom prst="rect">
            <a:avLst/>
          </a:prstGeom>
          <a:noFill/>
        </p:spPr>
        <p:txBody>
          <a:bodyPr wrap="none" lIns="0" tIns="0" rIns="0" bIns="0" rtlCol="0">
            <a:spAutoFit/>
          </a:bodyPr>
          <a:lstStyle/>
          <a:p>
            <a:pPr algn="ctr">
              <a:lnSpc>
                <a:spcPts val="3466"/>
              </a:lnSpc>
              <a:spcAft>
                <a:spcPts val="3199"/>
              </a:spcAft>
            </a:pPr>
            <a:r>
              <a:rPr lang="en-US" sz="2700" b="1" cap="all" spc="53" dirty="0" smtClean="0">
                <a:solidFill>
                  <a:schemeClr val="bg1"/>
                </a:solidFill>
                <a:latin typeface="Roboto Regular"/>
                <a:cs typeface="Roboto Regular"/>
              </a:rPr>
              <a:t>Supplier </a:t>
            </a:r>
            <a:r>
              <a:rPr lang="en-US" sz="2700" b="1" cap="all" spc="53" dirty="0" err="1" smtClean="0">
                <a:solidFill>
                  <a:schemeClr val="bg1"/>
                </a:solidFill>
                <a:latin typeface="Roboto Regular"/>
                <a:cs typeface="Roboto Regular"/>
              </a:rPr>
              <a:t>mgmt</a:t>
            </a:r>
            <a:endParaRPr lang="en-US" sz="2700" b="1" cap="all" spc="53" dirty="0">
              <a:solidFill>
                <a:schemeClr val="bg1"/>
              </a:solidFill>
              <a:latin typeface="Roboto Regular"/>
              <a:cs typeface="Roboto Regular"/>
            </a:endParaRPr>
          </a:p>
        </p:txBody>
      </p:sp>
      <p:sp>
        <p:nvSpPr>
          <p:cNvPr id="56" name="TextBox 55"/>
          <p:cNvSpPr txBox="1"/>
          <p:nvPr/>
        </p:nvSpPr>
        <p:spPr>
          <a:xfrm>
            <a:off x="9104796" y="4128676"/>
            <a:ext cx="3075524" cy="7386639"/>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a:solidFill>
                  <a:schemeClr val="accent4">
                    <a:lumMod val="75000"/>
                  </a:schemeClr>
                </a:solidFill>
              </a:rPr>
              <a:t>Contracts:</a:t>
            </a:r>
          </a:p>
          <a:p>
            <a:pPr marL="342900" indent="-342900">
              <a:lnSpc>
                <a:spcPct val="150000"/>
              </a:lnSpc>
              <a:spcAft>
                <a:spcPts val="1600"/>
              </a:spcAft>
              <a:buFont typeface="Arial" charset="0"/>
              <a:buChar char="•"/>
            </a:pPr>
            <a:r>
              <a:rPr lang="en-US" sz="2400" dirty="0">
                <a:solidFill>
                  <a:schemeClr val="accent4">
                    <a:lumMod val="75000"/>
                  </a:schemeClr>
                </a:solidFill>
              </a:rPr>
              <a:t>   - Administration</a:t>
            </a:r>
          </a:p>
          <a:p>
            <a:pPr marL="342900" indent="-342900">
              <a:lnSpc>
                <a:spcPct val="150000"/>
              </a:lnSpc>
              <a:spcAft>
                <a:spcPts val="1600"/>
              </a:spcAft>
              <a:buFont typeface="Arial" charset="0"/>
              <a:buChar char="•"/>
            </a:pPr>
            <a:r>
              <a:rPr lang="en-US" sz="2400" dirty="0">
                <a:solidFill>
                  <a:schemeClr val="accent4">
                    <a:lumMod val="75000"/>
                  </a:schemeClr>
                </a:solidFill>
              </a:rPr>
              <a:t>   - Enforcement </a:t>
            </a:r>
          </a:p>
          <a:p>
            <a:pPr marL="342900" indent="-342900">
              <a:lnSpc>
                <a:spcPct val="150000"/>
              </a:lnSpc>
              <a:spcAft>
                <a:spcPts val="1600"/>
              </a:spcAft>
              <a:buFont typeface="Arial" charset="0"/>
              <a:buChar char="•"/>
            </a:pPr>
            <a:r>
              <a:rPr lang="en-US" sz="2400" dirty="0">
                <a:solidFill>
                  <a:schemeClr val="accent4">
                    <a:lumMod val="75000"/>
                  </a:schemeClr>
                </a:solidFill>
              </a:rPr>
              <a:t>Monitor compliance</a:t>
            </a:r>
          </a:p>
          <a:p>
            <a:pPr marL="342900" indent="-342900">
              <a:lnSpc>
                <a:spcPct val="150000"/>
              </a:lnSpc>
              <a:spcAft>
                <a:spcPts val="1600"/>
              </a:spcAft>
              <a:buFont typeface="Arial" charset="0"/>
              <a:buChar char="•"/>
            </a:pPr>
            <a:r>
              <a:rPr lang="en-US" sz="2400" dirty="0">
                <a:solidFill>
                  <a:schemeClr val="accent4">
                    <a:lumMod val="75000"/>
                  </a:schemeClr>
                </a:solidFill>
              </a:rPr>
              <a:t>Track service quality</a:t>
            </a:r>
          </a:p>
          <a:p>
            <a:pPr marL="342900" indent="-342900">
              <a:lnSpc>
                <a:spcPct val="150000"/>
              </a:lnSpc>
              <a:spcAft>
                <a:spcPts val="1600"/>
              </a:spcAft>
              <a:buFont typeface="Arial" charset="0"/>
              <a:buChar char="•"/>
            </a:pPr>
            <a:r>
              <a:rPr lang="en-US" sz="2400" dirty="0">
                <a:solidFill>
                  <a:schemeClr val="accent4">
                    <a:lumMod val="75000"/>
                  </a:schemeClr>
                </a:solidFill>
              </a:rPr>
              <a:t>Diversity spending</a:t>
            </a:r>
          </a:p>
          <a:p>
            <a:pPr marL="342900" indent="-342900">
              <a:lnSpc>
                <a:spcPct val="150000"/>
              </a:lnSpc>
              <a:spcAft>
                <a:spcPts val="1600"/>
              </a:spcAft>
              <a:buFont typeface="Arial" charset="0"/>
              <a:buChar char="•"/>
            </a:pPr>
            <a:r>
              <a:rPr lang="en-US" sz="2400" dirty="0">
                <a:solidFill>
                  <a:schemeClr val="accent4">
                    <a:lumMod val="75000"/>
                  </a:schemeClr>
                </a:solidFill>
              </a:rPr>
              <a:t>Supplier audits</a:t>
            </a:r>
          </a:p>
          <a:p>
            <a:pPr marL="342900" indent="-342900">
              <a:lnSpc>
                <a:spcPct val="150000"/>
              </a:lnSpc>
              <a:spcAft>
                <a:spcPts val="1600"/>
              </a:spcAft>
              <a:buFont typeface="Arial" charset="0"/>
              <a:buChar char="•"/>
            </a:pPr>
            <a:r>
              <a:rPr lang="en-US" sz="2400" dirty="0">
                <a:solidFill>
                  <a:schemeClr val="accent4">
                    <a:lumMod val="75000"/>
                  </a:schemeClr>
                </a:solidFill>
              </a:rPr>
              <a:t>Supplier reviews</a:t>
            </a:r>
          </a:p>
          <a:p>
            <a:pPr marL="342900" indent="-342900">
              <a:lnSpc>
                <a:spcPct val="150000"/>
              </a:lnSpc>
              <a:spcAft>
                <a:spcPts val="1600"/>
              </a:spcAft>
              <a:buFont typeface="Arial" charset="0"/>
              <a:buChar char="•"/>
            </a:pPr>
            <a:r>
              <a:rPr lang="en-US" sz="2400" dirty="0">
                <a:solidFill>
                  <a:schemeClr val="accent4">
                    <a:lumMod val="75000"/>
                  </a:schemeClr>
                </a:solidFill>
              </a:rPr>
              <a:t>Supplier sourcing</a:t>
            </a:r>
          </a:p>
          <a:p>
            <a:pPr marL="342900" indent="-342900">
              <a:lnSpc>
                <a:spcPct val="150000"/>
              </a:lnSpc>
              <a:spcAft>
                <a:spcPts val="1600"/>
              </a:spcAft>
              <a:buFont typeface="Arial" charset="0"/>
              <a:buChar char="•"/>
            </a:pPr>
            <a:r>
              <a:rPr lang="en-US" sz="2400" dirty="0">
                <a:solidFill>
                  <a:schemeClr val="accent4">
                    <a:lumMod val="75000"/>
                  </a:schemeClr>
                </a:solidFill>
              </a:rPr>
              <a:t>Supplier mentoring</a:t>
            </a:r>
          </a:p>
        </p:txBody>
      </p:sp>
      <p:sp>
        <p:nvSpPr>
          <p:cNvPr id="29" name="Rectangle 1"/>
          <p:cNvSpPr>
            <a:spLocks/>
          </p:cNvSpPr>
          <p:nvPr/>
        </p:nvSpPr>
        <p:spPr bwMode="auto">
          <a:xfrm>
            <a:off x="1728034" y="1058664"/>
            <a:ext cx="1581907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Comprehensive Workforce Management</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grpSp>
        <p:nvGrpSpPr>
          <p:cNvPr id="31" name="Group 30"/>
          <p:cNvGrpSpPr/>
          <p:nvPr/>
        </p:nvGrpSpPr>
        <p:grpSpPr>
          <a:xfrm>
            <a:off x="1831194" y="2291140"/>
            <a:ext cx="799891" cy="190500"/>
            <a:chOff x="1942594" y="2781300"/>
            <a:chExt cx="799891" cy="190500"/>
          </a:xfrm>
          <a:solidFill>
            <a:schemeClr val="bg1">
              <a:lumMod val="85000"/>
            </a:schemeClr>
          </a:solidFill>
        </p:grpSpPr>
        <p:sp>
          <p:nvSpPr>
            <p:cNvPr id="3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3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35"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38"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sp>
        <p:nvSpPr>
          <p:cNvPr id="30" name="Rectangle 29"/>
          <p:cNvSpPr/>
          <p:nvPr/>
        </p:nvSpPr>
        <p:spPr>
          <a:xfrm>
            <a:off x="16417619" y="2796994"/>
            <a:ext cx="3693479" cy="114329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6" name="Rectangle 35"/>
          <p:cNvSpPr/>
          <p:nvPr/>
        </p:nvSpPr>
        <p:spPr>
          <a:xfrm>
            <a:off x="16417619" y="2796988"/>
            <a:ext cx="3693479" cy="1003150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37" name="TextBox 36"/>
          <p:cNvSpPr txBox="1"/>
          <p:nvPr/>
        </p:nvSpPr>
        <p:spPr>
          <a:xfrm>
            <a:off x="16954196" y="3131002"/>
            <a:ext cx="2587888" cy="606407"/>
          </a:xfrm>
          <a:prstGeom prst="rect">
            <a:avLst/>
          </a:prstGeom>
          <a:noFill/>
        </p:spPr>
        <p:txBody>
          <a:bodyPr wrap="none" lIns="0" tIns="0" rIns="0" bIns="0" rtlCol="0">
            <a:spAutoFit/>
          </a:bodyPr>
          <a:lstStyle/>
          <a:p>
            <a:pPr algn="ctr">
              <a:lnSpc>
                <a:spcPts val="3466"/>
              </a:lnSpc>
              <a:spcAft>
                <a:spcPts val="3199"/>
              </a:spcAft>
            </a:pPr>
            <a:r>
              <a:rPr lang="en-US" sz="2700" b="1" cap="all" spc="53" dirty="0" smtClean="0">
                <a:solidFill>
                  <a:schemeClr val="bg1"/>
                </a:solidFill>
                <a:latin typeface="Roboto Regular"/>
                <a:cs typeface="Roboto Regular"/>
              </a:rPr>
              <a:t>Technology</a:t>
            </a:r>
            <a:endParaRPr lang="en-US" sz="2700" b="1" cap="all" spc="53" dirty="0">
              <a:solidFill>
                <a:schemeClr val="bg1"/>
              </a:solidFill>
              <a:latin typeface="Roboto Regular"/>
              <a:cs typeface="Roboto Regular"/>
            </a:endParaRPr>
          </a:p>
        </p:txBody>
      </p:sp>
      <p:sp>
        <p:nvSpPr>
          <p:cNvPr id="40" name="TextBox 39"/>
          <p:cNvSpPr txBox="1"/>
          <p:nvPr/>
        </p:nvSpPr>
        <p:spPr>
          <a:xfrm>
            <a:off x="16726596" y="4128676"/>
            <a:ext cx="3075524" cy="758669"/>
          </a:xfrm>
          <a:prstGeom prst="rect">
            <a:avLst/>
          </a:prstGeom>
          <a:noFill/>
        </p:spPr>
        <p:txBody>
          <a:bodyPr wrap="square" lIns="0" tIns="0" rIns="0" bIns="0" rtlCol="0">
            <a:spAutoFit/>
          </a:bodyPr>
          <a:lstStyle/>
          <a:p>
            <a:pPr>
              <a:lnSpc>
                <a:spcPct val="150000"/>
              </a:lnSpc>
            </a:pPr>
            <a:endParaRPr lang="en-US" sz="2400" dirty="0">
              <a:solidFill>
                <a:schemeClr val="accent4">
                  <a:lumMod val="75000"/>
                </a:schemeClr>
              </a:solidFill>
            </a:endParaRPr>
          </a:p>
        </p:txBody>
      </p:sp>
      <p:sp>
        <p:nvSpPr>
          <p:cNvPr id="45" name="Rectangle 44"/>
          <p:cNvSpPr/>
          <p:nvPr/>
        </p:nvSpPr>
        <p:spPr>
          <a:xfrm>
            <a:off x="20228519" y="2796995"/>
            <a:ext cx="3693479" cy="1143289"/>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47" name="Rectangle 46"/>
          <p:cNvSpPr/>
          <p:nvPr/>
        </p:nvSpPr>
        <p:spPr>
          <a:xfrm>
            <a:off x="20228519" y="2796988"/>
            <a:ext cx="3693479" cy="10031506"/>
          </a:xfrm>
          <a:prstGeom prst="rect">
            <a:avLst/>
          </a:prstGeom>
          <a:no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lIns="243797" tIns="121899" rIns="243797" bIns="121899" rtlCol="0" anchor="ctr"/>
          <a:lstStyle/>
          <a:p>
            <a:pPr algn="ctr"/>
            <a:endParaRPr lang="en-US"/>
          </a:p>
        </p:txBody>
      </p:sp>
      <p:sp>
        <p:nvSpPr>
          <p:cNvPr id="48" name="TextBox 47"/>
          <p:cNvSpPr txBox="1"/>
          <p:nvPr/>
        </p:nvSpPr>
        <p:spPr>
          <a:xfrm>
            <a:off x="21236953" y="3131002"/>
            <a:ext cx="1644168" cy="606407"/>
          </a:xfrm>
          <a:prstGeom prst="rect">
            <a:avLst/>
          </a:prstGeom>
          <a:noFill/>
        </p:spPr>
        <p:txBody>
          <a:bodyPr wrap="none" lIns="0" tIns="0" rIns="0" bIns="0" rtlCol="0">
            <a:spAutoFit/>
          </a:bodyPr>
          <a:lstStyle/>
          <a:p>
            <a:pPr algn="ctr">
              <a:lnSpc>
                <a:spcPts val="3466"/>
              </a:lnSpc>
              <a:spcAft>
                <a:spcPts val="3199"/>
              </a:spcAft>
            </a:pPr>
            <a:r>
              <a:rPr lang="en-US" sz="2700" b="1" cap="all" spc="53" dirty="0" smtClean="0">
                <a:solidFill>
                  <a:schemeClr val="bg1"/>
                </a:solidFill>
                <a:latin typeface="Roboto Regular"/>
                <a:cs typeface="Roboto Regular"/>
              </a:rPr>
              <a:t>Process</a:t>
            </a:r>
            <a:endParaRPr lang="en-US" sz="2700" b="1" cap="all" spc="53" dirty="0">
              <a:solidFill>
                <a:schemeClr val="bg1"/>
              </a:solidFill>
              <a:latin typeface="Roboto Regular"/>
              <a:cs typeface="Roboto Regular"/>
            </a:endParaRPr>
          </a:p>
        </p:txBody>
      </p:sp>
      <p:sp>
        <p:nvSpPr>
          <p:cNvPr id="49" name="TextBox 48"/>
          <p:cNvSpPr txBox="1"/>
          <p:nvPr/>
        </p:nvSpPr>
        <p:spPr>
          <a:xfrm>
            <a:off x="20537496" y="4128676"/>
            <a:ext cx="3075524" cy="9389749"/>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a:solidFill>
                  <a:schemeClr val="accent4">
                    <a:lumMod val="75000"/>
                  </a:schemeClr>
                </a:solidFill>
              </a:rPr>
              <a:t>Proper classifications</a:t>
            </a:r>
          </a:p>
          <a:p>
            <a:pPr marL="342900" indent="-342900">
              <a:lnSpc>
                <a:spcPct val="150000"/>
              </a:lnSpc>
              <a:spcAft>
                <a:spcPts val="1600"/>
              </a:spcAft>
              <a:buFont typeface="Arial" charset="0"/>
              <a:buChar char="•"/>
            </a:pPr>
            <a:r>
              <a:rPr lang="en-US" sz="2400" dirty="0">
                <a:solidFill>
                  <a:schemeClr val="accent4">
                    <a:lumMod val="75000"/>
                  </a:schemeClr>
                </a:solidFill>
              </a:rPr>
              <a:t>Order distribution </a:t>
            </a:r>
          </a:p>
          <a:p>
            <a:pPr marL="342900" indent="-342900">
              <a:lnSpc>
                <a:spcPct val="150000"/>
              </a:lnSpc>
              <a:spcAft>
                <a:spcPts val="1600"/>
              </a:spcAft>
              <a:buFont typeface="Arial" charset="0"/>
              <a:buChar char="•"/>
            </a:pPr>
            <a:r>
              <a:rPr lang="en-US" sz="2400" dirty="0">
                <a:solidFill>
                  <a:schemeClr val="accent4">
                    <a:lumMod val="75000"/>
                  </a:schemeClr>
                </a:solidFill>
              </a:rPr>
              <a:t>Candidate screening</a:t>
            </a:r>
          </a:p>
          <a:p>
            <a:pPr marL="342900" indent="-342900">
              <a:lnSpc>
                <a:spcPct val="150000"/>
              </a:lnSpc>
              <a:spcAft>
                <a:spcPts val="1600"/>
              </a:spcAft>
              <a:buFont typeface="Arial" charset="0"/>
              <a:buChar char="•"/>
            </a:pPr>
            <a:r>
              <a:rPr lang="en-US" sz="2400" dirty="0">
                <a:solidFill>
                  <a:schemeClr val="accent4">
                    <a:lumMod val="75000"/>
                  </a:schemeClr>
                </a:solidFill>
              </a:rPr>
              <a:t>Candidates submittals </a:t>
            </a:r>
          </a:p>
          <a:p>
            <a:pPr marL="342900" indent="-342900">
              <a:lnSpc>
                <a:spcPct val="150000"/>
              </a:lnSpc>
              <a:spcAft>
                <a:spcPts val="1600"/>
              </a:spcAft>
              <a:buFont typeface="Arial" charset="0"/>
              <a:buChar char="•"/>
            </a:pPr>
            <a:r>
              <a:rPr lang="en-US" sz="2400" dirty="0">
                <a:solidFill>
                  <a:schemeClr val="accent4">
                    <a:lumMod val="75000"/>
                  </a:schemeClr>
                </a:solidFill>
              </a:rPr>
              <a:t>Interview scheduling</a:t>
            </a:r>
          </a:p>
          <a:p>
            <a:pPr marL="342900" indent="-342900">
              <a:lnSpc>
                <a:spcPct val="150000"/>
              </a:lnSpc>
              <a:spcAft>
                <a:spcPts val="1600"/>
              </a:spcAft>
              <a:buFont typeface="Arial" charset="0"/>
              <a:buChar char="•"/>
            </a:pPr>
            <a:r>
              <a:rPr lang="en-US" sz="2400" dirty="0">
                <a:solidFill>
                  <a:schemeClr val="accent4">
                    <a:lumMod val="75000"/>
                  </a:schemeClr>
                </a:solidFill>
              </a:rPr>
              <a:t>On-boarding</a:t>
            </a:r>
          </a:p>
          <a:p>
            <a:pPr marL="342900" indent="-342900">
              <a:lnSpc>
                <a:spcPct val="150000"/>
              </a:lnSpc>
              <a:spcAft>
                <a:spcPts val="1600"/>
              </a:spcAft>
              <a:buFont typeface="Arial" charset="0"/>
              <a:buChar char="•"/>
            </a:pPr>
            <a:r>
              <a:rPr lang="en-US" sz="2400" dirty="0">
                <a:solidFill>
                  <a:schemeClr val="accent4">
                    <a:lumMod val="75000"/>
                  </a:schemeClr>
                </a:solidFill>
              </a:rPr>
              <a:t>Off-boarding</a:t>
            </a:r>
          </a:p>
          <a:p>
            <a:pPr marL="342900" indent="-342900">
              <a:lnSpc>
                <a:spcPct val="150000"/>
              </a:lnSpc>
              <a:spcAft>
                <a:spcPts val="1600"/>
              </a:spcAft>
              <a:buFont typeface="Arial" charset="0"/>
              <a:buChar char="•"/>
            </a:pPr>
            <a:r>
              <a:rPr lang="en-US" sz="2400" dirty="0">
                <a:solidFill>
                  <a:schemeClr val="accent4">
                    <a:lumMod val="75000"/>
                  </a:schemeClr>
                </a:solidFill>
              </a:rPr>
              <a:t>Performance surveys</a:t>
            </a:r>
          </a:p>
          <a:p>
            <a:pPr marL="342900" indent="-342900">
              <a:lnSpc>
                <a:spcPct val="150000"/>
              </a:lnSpc>
              <a:spcAft>
                <a:spcPts val="1600"/>
              </a:spcAft>
              <a:buFont typeface="Arial" charset="0"/>
              <a:buChar char="•"/>
            </a:pPr>
            <a:r>
              <a:rPr lang="en-US" sz="2400" dirty="0">
                <a:solidFill>
                  <a:schemeClr val="accent4">
                    <a:lumMod val="75000"/>
                  </a:schemeClr>
                </a:solidFill>
              </a:rPr>
              <a:t>KPIs / SLAs</a:t>
            </a:r>
          </a:p>
          <a:p>
            <a:pPr marL="342900" indent="-342900">
              <a:lnSpc>
                <a:spcPct val="150000"/>
              </a:lnSpc>
              <a:spcAft>
                <a:spcPts val="1600"/>
              </a:spcAft>
              <a:buFont typeface="Arial" charset="0"/>
              <a:buChar char="•"/>
            </a:pPr>
            <a:r>
              <a:rPr lang="en-US" sz="2400" dirty="0">
                <a:solidFill>
                  <a:schemeClr val="accent4">
                    <a:lumMod val="75000"/>
                  </a:schemeClr>
                </a:solidFill>
              </a:rPr>
              <a:t>Ongoing improvement</a:t>
            </a:r>
          </a:p>
          <a:p>
            <a:pPr marL="342900" indent="-342900">
              <a:lnSpc>
                <a:spcPct val="150000"/>
              </a:lnSpc>
              <a:spcAft>
                <a:spcPts val="1600"/>
              </a:spcAft>
              <a:buFont typeface="Arial" charset="0"/>
              <a:buChar char="•"/>
            </a:pPr>
            <a:r>
              <a:rPr lang="en-US" sz="2400" dirty="0">
                <a:solidFill>
                  <a:schemeClr val="accent4">
                    <a:lumMod val="75000"/>
                  </a:schemeClr>
                </a:solidFill>
              </a:rPr>
              <a:t>Best </a:t>
            </a:r>
            <a:r>
              <a:rPr lang="en-US" sz="2400" dirty="0" smtClean="0">
                <a:solidFill>
                  <a:schemeClr val="accent4">
                    <a:lumMod val="75000"/>
                  </a:schemeClr>
                </a:solidFill>
              </a:rPr>
              <a:t>practices</a:t>
            </a:r>
            <a:endParaRPr lang="en-US" sz="2400" dirty="0">
              <a:solidFill>
                <a:schemeClr val="accent4">
                  <a:lumMod val="75000"/>
                </a:schemeClr>
              </a:solidFill>
            </a:endParaRPr>
          </a:p>
          <a:p>
            <a:pPr marL="342900" indent="-342900">
              <a:lnSpc>
                <a:spcPct val="150000"/>
              </a:lnSpc>
              <a:spcAft>
                <a:spcPts val="1600"/>
              </a:spcAft>
              <a:buFont typeface="Arial" charset="0"/>
              <a:buChar char="•"/>
            </a:pPr>
            <a:endParaRPr lang="en-US" sz="2100" dirty="0">
              <a:solidFill>
                <a:schemeClr val="accent4">
                  <a:lumMod val="75000"/>
                </a:schemeClr>
              </a:solidFill>
              <a:latin typeface="Roboto Light"/>
              <a:cs typeface="Roboto Light"/>
            </a:endParaRPr>
          </a:p>
        </p:txBody>
      </p:sp>
      <p:sp>
        <p:nvSpPr>
          <p:cNvPr id="50" name="TextBox 49"/>
          <p:cNvSpPr txBox="1"/>
          <p:nvPr/>
        </p:nvSpPr>
        <p:spPr>
          <a:xfrm>
            <a:off x="5293897" y="4128676"/>
            <a:ext cx="3075524" cy="8699818"/>
          </a:xfrm>
          <a:prstGeom prst="rect">
            <a:avLst/>
          </a:prstGeom>
          <a:noFill/>
        </p:spPr>
        <p:txBody>
          <a:bodyPr wrap="square" lIns="0" tIns="0" rIns="0" bIns="0" rtlCol="0">
            <a:spAutoFit/>
          </a:bodyPr>
          <a:lstStyle/>
          <a:p>
            <a:pPr marL="342900" indent="-342900">
              <a:lnSpc>
                <a:spcPct val="150000"/>
              </a:lnSpc>
              <a:spcAft>
                <a:spcPts val="1600"/>
              </a:spcAft>
              <a:buFont typeface="Arial" charset="0"/>
              <a:buChar char="•"/>
            </a:pPr>
            <a:r>
              <a:rPr lang="en-US" sz="2400" dirty="0">
                <a:solidFill>
                  <a:schemeClr val="accent4">
                    <a:lumMod val="75000"/>
                  </a:schemeClr>
                </a:solidFill>
              </a:rPr>
              <a:t>Standardize rates</a:t>
            </a:r>
          </a:p>
          <a:p>
            <a:pPr marL="342900" indent="-342900">
              <a:lnSpc>
                <a:spcPct val="150000"/>
              </a:lnSpc>
              <a:spcAft>
                <a:spcPts val="1600"/>
              </a:spcAft>
              <a:buFont typeface="Arial" charset="0"/>
              <a:buChar char="•"/>
            </a:pPr>
            <a:r>
              <a:rPr lang="en-US" sz="2400" dirty="0">
                <a:solidFill>
                  <a:schemeClr val="accent4">
                    <a:lumMod val="75000"/>
                  </a:schemeClr>
                </a:solidFill>
              </a:rPr>
              <a:t>Aggressive discounts</a:t>
            </a:r>
          </a:p>
          <a:p>
            <a:pPr marL="342900" indent="-342900">
              <a:lnSpc>
                <a:spcPct val="150000"/>
              </a:lnSpc>
              <a:spcAft>
                <a:spcPts val="1600"/>
              </a:spcAft>
              <a:buFont typeface="Arial" charset="0"/>
              <a:buChar char="•"/>
            </a:pPr>
            <a:r>
              <a:rPr lang="en-US" sz="2400" dirty="0">
                <a:solidFill>
                  <a:schemeClr val="accent4">
                    <a:lumMod val="75000"/>
                  </a:schemeClr>
                </a:solidFill>
              </a:rPr>
              <a:t>Invoice validation</a:t>
            </a:r>
          </a:p>
          <a:p>
            <a:pPr marL="342900" indent="-342900">
              <a:lnSpc>
                <a:spcPct val="150000"/>
              </a:lnSpc>
              <a:spcAft>
                <a:spcPts val="1600"/>
              </a:spcAft>
              <a:buFont typeface="Arial" charset="0"/>
              <a:buChar char="•"/>
            </a:pPr>
            <a:r>
              <a:rPr lang="en-US" sz="2400" dirty="0">
                <a:solidFill>
                  <a:schemeClr val="accent4">
                    <a:lumMod val="75000"/>
                  </a:schemeClr>
                </a:solidFill>
              </a:rPr>
              <a:t>Invoice consolidation</a:t>
            </a:r>
          </a:p>
          <a:p>
            <a:pPr marL="342900" indent="-342900">
              <a:lnSpc>
                <a:spcPct val="150000"/>
              </a:lnSpc>
              <a:spcAft>
                <a:spcPts val="1600"/>
              </a:spcAft>
              <a:buFont typeface="Arial" charset="0"/>
              <a:buChar char="•"/>
            </a:pPr>
            <a:r>
              <a:rPr lang="en-US" sz="2400" dirty="0">
                <a:solidFill>
                  <a:schemeClr val="accent4">
                    <a:lumMod val="75000"/>
                  </a:schemeClr>
                </a:solidFill>
              </a:rPr>
              <a:t>Custom interfaces</a:t>
            </a:r>
          </a:p>
          <a:p>
            <a:pPr marL="342900" indent="-342900">
              <a:lnSpc>
                <a:spcPct val="150000"/>
              </a:lnSpc>
              <a:spcAft>
                <a:spcPts val="1600"/>
              </a:spcAft>
              <a:buFont typeface="Arial" charset="0"/>
              <a:buChar char="•"/>
            </a:pPr>
            <a:r>
              <a:rPr lang="en-US" sz="2400" dirty="0">
                <a:solidFill>
                  <a:schemeClr val="accent4">
                    <a:lumMod val="75000"/>
                  </a:schemeClr>
                </a:solidFill>
              </a:rPr>
              <a:t>Reverse billing</a:t>
            </a:r>
          </a:p>
          <a:p>
            <a:pPr marL="342900" indent="-342900">
              <a:lnSpc>
                <a:spcPct val="150000"/>
              </a:lnSpc>
              <a:spcAft>
                <a:spcPts val="1600"/>
              </a:spcAft>
              <a:buFont typeface="Arial" charset="0"/>
              <a:buChar char="•"/>
            </a:pPr>
            <a:r>
              <a:rPr lang="en-US" sz="2400" dirty="0">
                <a:solidFill>
                  <a:schemeClr val="accent4">
                    <a:lumMod val="75000"/>
                  </a:schemeClr>
                </a:solidFill>
              </a:rPr>
              <a:t>Payment to suppliers</a:t>
            </a:r>
          </a:p>
          <a:p>
            <a:pPr marL="342900" indent="-342900">
              <a:lnSpc>
                <a:spcPct val="150000"/>
              </a:lnSpc>
              <a:spcAft>
                <a:spcPts val="1600"/>
              </a:spcAft>
              <a:buFont typeface="Arial" charset="0"/>
              <a:buChar char="•"/>
            </a:pPr>
            <a:r>
              <a:rPr lang="en-US" sz="2400" dirty="0">
                <a:solidFill>
                  <a:schemeClr val="accent4">
                    <a:lumMod val="75000"/>
                  </a:schemeClr>
                </a:solidFill>
              </a:rPr>
              <a:t>Tax filing/Global EOR</a:t>
            </a:r>
          </a:p>
          <a:p>
            <a:pPr marL="342900" indent="-342900">
              <a:lnSpc>
                <a:spcPct val="150000"/>
              </a:lnSpc>
              <a:spcAft>
                <a:spcPts val="1600"/>
              </a:spcAft>
              <a:buFont typeface="Arial" charset="0"/>
              <a:buChar char="•"/>
            </a:pPr>
            <a:r>
              <a:rPr lang="en-US" sz="2400" dirty="0">
                <a:solidFill>
                  <a:schemeClr val="accent4">
                    <a:lumMod val="75000"/>
                  </a:schemeClr>
                </a:solidFill>
              </a:rPr>
              <a:t>Reporting</a:t>
            </a:r>
          </a:p>
          <a:p>
            <a:pPr marL="342900" indent="-342900">
              <a:lnSpc>
                <a:spcPct val="150000"/>
              </a:lnSpc>
              <a:spcAft>
                <a:spcPts val="1600"/>
              </a:spcAft>
              <a:buFont typeface="Arial" charset="0"/>
              <a:buChar char="•"/>
            </a:pPr>
            <a:r>
              <a:rPr lang="en-US" sz="2400" dirty="0">
                <a:solidFill>
                  <a:schemeClr val="accent4">
                    <a:lumMod val="75000"/>
                  </a:schemeClr>
                </a:solidFill>
              </a:rPr>
              <a:t>Analytics</a:t>
            </a:r>
          </a:p>
          <a:p>
            <a:pPr marL="342900" indent="-342900">
              <a:lnSpc>
                <a:spcPct val="150000"/>
              </a:lnSpc>
              <a:spcAft>
                <a:spcPts val="1600"/>
              </a:spcAft>
              <a:buFont typeface="Arial" charset="0"/>
              <a:buChar char="•"/>
            </a:pPr>
            <a:endParaRPr lang="en-US" sz="2400" dirty="0">
              <a:solidFill>
                <a:schemeClr val="accent4">
                  <a:lumMod val="75000"/>
                </a:schemeClr>
              </a:solidFill>
              <a:latin typeface="Roboto Light"/>
              <a:cs typeface="Roboto Light"/>
            </a:endParaRPr>
          </a:p>
        </p:txBody>
      </p:sp>
      <p:sp>
        <p:nvSpPr>
          <p:cNvPr id="51" name="TextBox 50"/>
          <p:cNvSpPr txBox="1"/>
          <p:nvPr/>
        </p:nvSpPr>
        <p:spPr>
          <a:xfrm>
            <a:off x="16726596" y="4128676"/>
            <a:ext cx="3075524" cy="6093976"/>
          </a:xfrm>
          <a:prstGeom prst="rect">
            <a:avLst/>
          </a:prstGeom>
          <a:noFill/>
        </p:spPr>
        <p:txBody>
          <a:bodyPr wrap="square" lIns="0" tIns="0" rIns="0" bIns="0" rtlCol="0">
            <a:spAutoFit/>
          </a:bodyPr>
          <a:lstStyle/>
          <a:p>
            <a:pPr marL="342900" indent="-342900">
              <a:lnSpc>
                <a:spcPct val="150000"/>
              </a:lnSpc>
              <a:buFont typeface="Arial" charset="0"/>
              <a:buChar char="•"/>
            </a:pPr>
            <a:r>
              <a:rPr lang="en-US" sz="2400" dirty="0">
                <a:solidFill>
                  <a:schemeClr val="accent4">
                    <a:lumMod val="75000"/>
                  </a:schemeClr>
                </a:solidFill>
              </a:rPr>
              <a:t>System administration</a:t>
            </a:r>
          </a:p>
          <a:p>
            <a:pPr marL="342900" indent="-342900">
              <a:lnSpc>
                <a:spcPct val="150000"/>
              </a:lnSpc>
              <a:buFont typeface="Arial" charset="0"/>
              <a:buChar char="•"/>
            </a:pPr>
            <a:r>
              <a:rPr lang="en-US" sz="2400" dirty="0">
                <a:solidFill>
                  <a:schemeClr val="accent4">
                    <a:lumMod val="75000"/>
                  </a:schemeClr>
                </a:solidFill>
              </a:rPr>
              <a:t>User IDs, passwords</a:t>
            </a:r>
          </a:p>
          <a:p>
            <a:pPr marL="342900" indent="-342900">
              <a:lnSpc>
                <a:spcPct val="150000"/>
              </a:lnSpc>
              <a:buFont typeface="Arial" charset="0"/>
              <a:buChar char="•"/>
            </a:pPr>
            <a:r>
              <a:rPr lang="en-US" sz="2400" dirty="0">
                <a:solidFill>
                  <a:schemeClr val="accent4">
                    <a:lumMod val="75000"/>
                  </a:schemeClr>
                </a:solidFill>
              </a:rPr>
              <a:t>Business rules</a:t>
            </a:r>
          </a:p>
          <a:p>
            <a:pPr marL="342900" indent="-342900">
              <a:lnSpc>
                <a:spcPct val="150000"/>
              </a:lnSpc>
              <a:buFont typeface="Arial" charset="0"/>
              <a:buChar char="•"/>
            </a:pPr>
            <a:r>
              <a:rPr lang="en-US" sz="2400" dirty="0">
                <a:solidFill>
                  <a:schemeClr val="accent4">
                    <a:lumMod val="75000"/>
                  </a:schemeClr>
                </a:solidFill>
              </a:rPr>
              <a:t>Business units/CC</a:t>
            </a:r>
          </a:p>
          <a:p>
            <a:pPr marL="342900" indent="-342900">
              <a:lnSpc>
                <a:spcPct val="150000"/>
              </a:lnSpc>
              <a:buFont typeface="Arial" charset="0"/>
              <a:buChar char="•"/>
            </a:pPr>
            <a:r>
              <a:rPr lang="en-US" sz="2400" dirty="0">
                <a:solidFill>
                  <a:schemeClr val="accent4">
                    <a:lumMod val="75000"/>
                  </a:schemeClr>
                </a:solidFill>
              </a:rPr>
              <a:t>Approval authorities</a:t>
            </a:r>
          </a:p>
          <a:p>
            <a:pPr marL="342900" indent="-342900">
              <a:lnSpc>
                <a:spcPct val="150000"/>
              </a:lnSpc>
              <a:buFont typeface="Arial" charset="0"/>
              <a:buChar char="•"/>
            </a:pPr>
            <a:r>
              <a:rPr lang="en-US" sz="2400" dirty="0">
                <a:solidFill>
                  <a:schemeClr val="accent4">
                    <a:lumMod val="75000"/>
                  </a:schemeClr>
                </a:solidFill>
              </a:rPr>
              <a:t>User training</a:t>
            </a:r>
          </a:p>
          <a:p>
            <a:pPr marL="342900" indent="-342900">
              <a:lnSpc>
                <a:spcPct val="150000"/>
              </a:lnSpc>
              <a:buFont typeface="Arial" charset="0"/>
              <a:buChar char="•"/>
            </a:pPr>
            <a:r>
              <a:rPr lang="en-US" sz="2400" dirty="0">
                <a:solidFill>
                  <a:schemeClr val="accent4">
                    <a:lumMod val="75000"/>
                  </a:schemeClr>
                </a:solidFill>
              </a:rPr>
              <a:t>Program support</a:t>
            </a:r>
          </a:p>
          <a:p>
            <a:pPr marL="342900" indent="-342900">
              <a:lnSpc>
                <a:spcPct val="150000"/>
              </a:lnSpc>
              <a:buFont typeface="Arial" charset="0"/>
              <a:buChar char="•"/>
            </a:pPr>
            <a:r>
              <a:rPr lang="en-US" sz="2400" dirty="0">
                <a:solidFill>
                  <a:schemeClr val="accent4">
                    <a:lumMod val="75000"/>
                  </a:schemeClr>
                </a:solidFill>
              </a:rPr>
              <a:t>New User setup</a:t>
            </a:r>
          </a:p>
          <a:p>
            <a:pPr marL="342900" indent="-342900">
              <a:lnSpc>
                <a:spcPct val="150000"/>
              </a:lnSpc>
              <a:buFont typeface="Arial" charset="0"/>
              <a:buChar char="•"/>
            </a:pPr>
            <a:r>
              <a:rPr lang="en-US" sz="2400" dirty="0">
                <a:solidFill>
                  <a:schemeClr val="accent4">
                    <a:lumMod val="75000"/>
                  </a:schemeClr>
                </a:solidFill>
              </a:rPr>
              <a:t>   - Suppliers</a:t>
            </a:r>
          </a:p>
          <a:p>
            <a:pPr marL="342900" indent="-342900">
              <a:lnSpc>
                <a:spcPct val="150000"/>
              </a:lnSpc>
              <a:buFont typeface="Arial" charset="0"/>
              <a:buChar char="•"/>
            </a:pPr>
            <a:r>
              <a:rPr lang="en-US" sz="2400" dirty="0">
                <a:solidFill>
                  <a:schemeClr val="accent4">
                    <a:lumMod val="75000"/>
                  </a:schemeClr>
                </a:solidFill>
              </a:rPr>
              <a:t>   - Service providers</a:t>
            </a:r>
          </a:p>
          <a:p>
            <a:pPr marL="342900" indent="-342900">
              <a:lnSpc>
                <a:spcPct val="150000"/>
              </a:lnSpc>
              <a:buFont typeface="Arial" charset="0"/>
              <a:buChar char="•"/>
            </a:pPr>
            <a:r>
              <a:rPr lang="en-US" sz="2400" dirty="0">
                <a:solidFill>
                  <a:schemeClr val="accent4">
                    <a:lumMod val="75000"/>
                  </a:schemeClr>
                </a:solidFill>
              </a:rPr>
              <a:t>   - End  users</a:t>
            </a:r>
          </a:p>
        </p:txBody>
      </p:sp>
      <p:sp>
        <p:nvSpPr>
          <p:cNvPr id="6" name="TextBox 5"/>
          <p:cNvSpPr txBox="1"/>
          <p:nvPr/>
        </p:nvSpPr>
        <p:spPr>
          <a:xfrm>
            <a:off x="719411" y="6489302"/>
            <a:ext cx="3442447" cy="1323439"/>
          </a:xfrm>
          <a:prstGeom prst="rect">
            <a:avLst/>
          </a:prstGeom>
          <a:noFill/>
        </p:spPr>
        <p:txBody>
          <a:bodyPr wrap="square" rtlCol="0">
            <a:spAutoFit/>
          </a:bodyPr>
          <a:lstStyle/>
          <a:p>
            <a:pPr algn="ctr"/>
            <a:r>
              <a:rPr lang="en-US" sz="4000" b="1" dirty="0" smtClean="0">
                <a:solidFill>
                  <a:schemeClr val="accent5">
                    <a:lumMod val="75000"/>
                  </a:schemeClr>
                </a:solidFill>
              </a:rPr>
              <a:t>Daily Task Management</a:t>
            </a:r>
            <a:endParaRPr lang="en-US" sz="4000" b="1" dirty="0">
              <a:solidFill>
                <a:schemeClr val="accent5">
                  <a:lumMod val="75000"/>
                </a:schemeClr>
              </a:solidFill>
            </a:endParaRPr>
          </a:p>
        </p:txBody>
      </p:sp>
    </p:spTree>
    <p:extLst>
      <p:ext uri="{BB962C8B-B14F-4D97-AF65-F5344CB8AC3E}">
        <p14:creationId xmlns:p14="http://schemas.microsoft.com/office/powerpoint/2010/main" val="27430682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
          <p:cNvSpPr>
            <a:spLocks/>
          </p:cNvSpPr>
          <p:nvPr/>
        </p:nvSpPr>
        <p:spPr bwMode="auto">
          <a:xfrm>
            <a:off x="1728034" y="1058664"/>
            <a:ext cx="13276135"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Challenges in Contingent Staffing</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62" name="Rectangle 61"/>
          <p:cNvSpPr/>
          <p:nvPr/>
        </p:nvSpPr>
        <p:spPr>
          <a:xfrm>
            <a:off x="8798382" y="2508341"/>
            <a:ext cx="13944127" cy="11264622"/>
          </a:xfrm>
          <a:prstGeom prst="rect">
            <a:avLst/>
          </a:prstGeom>
        </p:spPr>
        <p:txBody>
          <a:bodyPr wrap="square">
            <a:spAutoFit/>
          </a:bodyPr>
          <a:lstStyle/>
          <a:p>
            <a:pPr marL="857250" indent="-857250">
              <a:buClr>
                <a:schemeClr val="accent4">
                  <a:lumMod val="75000"/>
                </a:schemeClr>
              </a:buClr>
              <a:buSzPct val="90000"/>
              <a:buFont typeface="Wingdings" charset="2"/>
              <a:buChar char="§"/>
            </a:pPr>
            <a:r>
              <a:rPr lang="en-US" dirty="0" smtClean="0">
                <a:solidFill>
                  <a:schemeClr val="accent4">
                    <a:lumMod val="75000"/>
                  </a:schemeClr>
                </a:solidFill>
              </a:rPr>
              <a:t>Decentralized </a:t>
            </a:r>
            <a:r>
              <a:rPr lang="en-US" dirty="0">
                <a:solidFill>
                  <a:schemeClr val="accent4">
                    <a:lumMod val="75000"/>
                  </a:schemeClr>
                </a:solidFill>
              </a:rPr>
              <a:t>selection &amp; management of </a:t>
            </a:r>
            <a:r>
              <a:rPr lang="en-US" dirty="0" smtClean="0">
                <a:solidFill>
                  <a:schemeClr val="accent4">
                    <a:lumMod val="75000"/>
                  </a:schemeClr>
                </a:solidFill>
              </a:rPr>
              <a:t>Supplier</a:t>
            </a:r>
          </a:p>
          <a:p>
            <a:pPr marL="1771467" lvl="1" indent="-857250">
              <a:buClr>
                <a:schemeClr val="accent4">
                  <a:lumMod val="75000"/>
                </a:schemeClr>
              </a:buClr>
              <a:buSzPct val="90000"/>
              <a:buFont typeface="Wingdings" charset="2"/>
              <a:buChar char="§"/>
            </a:pPr>
            <a:r>
              <a:rPr lang="en-US" dirty="0" smtClean="0">
                <a:solidFill>
                  <a:schemeClr val="accent4">
                    <a:lumMod val="75000"/>
                  </a:schemeClr>
                </a:solidFill>
              </a:rPr>
              <a:t>Lack </a:t>
            </a:r>
            <a:r>
              <a:rPr lang="en-US" dirty="0">
                <a:solidFill>
                  <a:schemeClr val="accent4">
                    <a:lumMod val="75000"/>
                  </a:schemeClr>
                </a:solidFill>
              </a:rPr>
              <a:t>of visibility &amp; control over contracts, pricing, </a:t>
            </a:r>
            <a:r>
              <a:rPr lang="en-US" dirty="0" smtClean="0">
                <a:solidFill>
                  <a:schemeClr val="accent4">
                    <a:lumMod val="75000"/>
                  </a:schemeClr>
                </a:solidFill>
              </a:rPr>
              <a:t>performance</a:t>
            </a:r>
          </a:p>
          <a:p>
            <a:pPr marL="1771467" lvl="1" indent="-857250">
              <a:buClr>
                <a:schemeClr val="accent4">
                  <a:lumMod val="75000"/>
                </a:schemeClr>
              </a:buClr>
              <a:buSzPct val="90000"/>
              <a:buFont typeface="Wingdings" charset="2"/>
              <a:buChar char="§"/>
            </a:pPr>
            <a:endParaRPr lang="en-US" dirty="0">
              <a:solidFill>
                <a:schemeClr val="accent4">
                  <a:lumMod val="75000"/>
                </a:schemeClr>
              </a:solidFill>
            </a:endParaRPr>
          </a:p>
          <a:p>
            <a:pPr marL="857250" indent="-857250">
              <a:buClr>
                <a:schemeClr val="accent4">
                  <a:lumMod val="75000"/>
                </a:schemeClr>
              </a:buClr>
              <a:buSzPct val="90000"/>
              <a:buFont typeface="Wingdings" charset="2"/>
              <a:buChar char="§"/>
            </a:pPr>
            <a:r>
              <a:rPr lang="en-US" dirty="0">
                <a:solidFill>
                  <a:schemeClr val="accent4">
                    <a:lumMod val="75000"/>
                  </a:schemeClr>
                </a:solidFill>
              </a:rPr>
              <a:t>No formal requisition approval process</a:t>
            </a:r>
          </a:p>
          <a:p>
            <a:pPr marL="1771467" lvl="1" indent="-857250">
              <a:buClr>
                <a:schemeClr val="accent4">
                  <a:lumMod val="75000"/>
                </a:schemeClr>
              </a:buClr>
              <a:buSzPct val="90000"/>
              <a:buFont typeface="Wingdings" charset="2"/>
              <a:buChar char="§"/>
            </a:pPr>
            <a:r>
              <a:rPr lang="en-US" dirty="0">
                <a:solidFill>
                  <a:schemeClr val="accent4">
                    <a:lumMod val="75000"/>
                  </a:schemeClr>
                </a:solidFill>
              </a:rPr>
              <a:t>Unauthorized spend across the </a:t>
            </a:r>
            <a:r>
              <a:rPr lang="en-US" dirty="0" smtClean="0">
                <a:solidFill>
                  <a:schemeClr val="accent4">
                    <a:lumMod val="75000"/>
                  </a:schemeClr>
                </a:solidFill>
              </a:rPr>
              <a:t>company</a:t>
            </a:r>
            <a:br>
              <a:rPr lang="en-US" dirty="0" smtClean="0">
                <a:solidFill>
                  <a:schemeClr val="accent4">
                    <a:lumMod val="75000"/>
                  </a:schemeClr>
                </a:solidFill>
              </a:rPr>
            </a:br>
            <a:endParaRPr lang="en-US" dirty="0">
              <a:solidFill>
                <a:schemeClr val="accent4">
                  <a:lumMod val="75000"/>
                </a:schemeClr>
              </a:solidFill>
            </a:endParaRPr>
          </a:p>
          <a:p>
            <a:pPr marL="857250" indent="-857250">
              <a:buClr>
                <a:schemeClr val="accent4">
                  <a:lumMod val="75000"/>
                </a:schemeClr>
              </a:buClr>
              <a:buSzPct val="90000"/>
              <a:buFont typeface="Wingdings" charset="2"/>
              <a:buChar char="§"/>
            </a:pPr>
            <a:r>
              <a:rPr lang="en-US" dirty="0">
                <a:solidFill>
                  <a:schemeClr val="accent4">
                    <a:lumMod val="75000"/>
                  </a:schemeClr>
                </a:solidFill>
              </a:rPr>
              <a:t>Time capture, Invoicing &amp; Payment Processes are manual</a:t>
            </a:r>
          </a:p>
          <a:p>
            <a:pPr marL="1771467" lvl="1" indent="-857250">
              <a:buClr>
                <a:schemeClr val="accent4">
                  <a:lumMod val="75000"/>
                </a:schemeClr>
              </a:buClr>
              <a:buSzPct val="90000"/>
              <a:buFont typeface="Wingdings" charset="2"/>
              <a:buChar char="§"/>
            </a:pPr>
            <a:r>
              <a:rPr lang="en-US" dirty="0">
                <a:solidFill>
                  <a:schemeClr val="accent4">
                    <a:lumMod val="75000"/>
                  </a:schemeClr>
                </a:solidFill>
              </a:rPr>
              <a:t>Time fraud, billing errors, lost invoices, and duplicate data </a:t>
            </a:r>
            <a:r>
              <a:rPr lang="en-US" dirty="0" smtClean="0">
                <a:solidFill>
                  <a:schemeClr val="accent4">
                    <a:lumMod val="75000"/>
                  </a:schemeClr>
                </a:solidFill>
              </a:rPr>
              <a:t>entry</a:t>
            </a:r>
          </a:p>
          <a:p>
            <a:pPr marL="1771467" lvl="1" indent="-857250">
              <a:buClr>
                <a:schemeClr val="accent4">
                  <a:lumMod val="75000"/>
                </a:schemeClr>
              </a:buClr>
              <a:buSzPct val="90000"/>
              <a:buFont typeface="Wingdings" charset="2"/>
              <a:buChar char="§"/>
            </a:pPr>
            <a:endParaRPr lang="en-US" dirty="0">
              <a:solidFill>
                <a:schemeClr val="accent4">
                  <a:lumMod val="75000"/>
                </a:schemeClr>
              </a:solidFill>
            </a:endParaRPr>
          </a:p>
          <a:p>
            <a:pPr marL="857250" indent="-857250">
              <a:buClr>
                <a:schemeClr val="accent4">
                  <a:lumMod val="75000"/>
                </a:schemeClr>
              </a:buClr>
              <a:buSzPct val="90000"/>
              <a:buFont typeface="Wingdings" charset="2"/>
              <a:buChar char="§"/>
            </a:pPr>
            <a:r>
              <a:rPr lang="en-US" dirty="0">
                <a:solidFill>
                  <a:schemeClr val="accent4">
                    <a:lumMod val="75000"/>
                  </a:schemeClr>
                </a:solidFill>
              </a:rPr>
              <a:t>No formal process for qualification of 1099 workers</a:t>
            </a:r>
          </a:p>
          <a:p>
            <a:pPr marL="1771467" lvl="1" indent="-857250">
              <a:buClr>
                <a:schemeClr val="accent4">
                  <a:lumMod val="75000"/>
                </a:schemeClr>
              </a:buClr>
              <a:buSzPct val="90000"/>
              <a:buFont typeface="Wingdings" charset="2"/>
              <a:buChar char="§"/>
            </a:pPr>
            <a:r>
              <a:rPr lang="en-US" dirty="0">
                <a:solidFill>
                  <a:schemeClr val="accent4">
                    <a:lumMod val="75000"/>
                  </a:schemeClr>
                </a:solidFill>
              </a:rPr>
              <a:t>Risk of audit and potential for significant financial </a:t>
            </a:r>
            <a:r>
              <a:rPr lang="en-US" dirty="0" smtClean="0">
                <a:solidFill>
                  <a:schemeClr val="accent4">
                    <a:lumMod val="75000"/>
                  </a:schemeClr>
                </a:solidFill>
              </a:rPr>
              <a:t>exposure</a:t>
            </a:r>
            <a:br>
              <a:rPr lang="en-US" dirty="0" smtClean="0">
                <a:solidFill>
                  <a:schemeClr val="accent4">
                    <a:lumMod val="75000"/>
                  </a:schemeClr>
                </a:solidFill>
              </a:rPr>
            </a:br>
            <a:endParaRPr lang="en-US" dirty="0">
              <a:solidFill>
                <a:schemeClr val="accent4">
                  <a:lumMod val="75000"/>
                </a:schemeClr>
              </a:solidFill>
            </a:endParaRPr>
          </a:p>
          <a:p>
            <a:pPr marL="857250" indent="-857250">
              <a:buClr>
                <a:schemeClr val="accent4">
                  <a:lumMod val="75000"/>
                </a:schemeClr>
              </a:buClr>
              <a:buSzPct val="90000"/>
              <a:buFont typeface="Wingdings" charset="2"/>
              <a:buChar char="§"/>
            </a:pPr>
            <a:r>
              <a:rPr lang="en-US" dirty="0">
                <a:solidFill>
                  <a:schemeClr val="accent4">
                    <a:lumMod val="75000"/>
                  </a:schemeClr>
                </a:solidFill>
              </a:rPr>
              <a:t>Reporting is a manual process</a:t>
            </a:r>
          </a:p>
          <a:p>
            <a:pPr marL="1771467" lvl="1" indent="-857250">
              <a:buClr>
                <a:schemeClr val="accent4">
                  <a:lumMod val="75000"/>
                </a:schemeClr>
              </a:buClr>
              <a:buSzPct val="90000"/>
              <a:buFont typeface="Wingdings" charset="2"/>
              <a:buChar char="§"/>
            </a:pPr>
            <a:r>
              <a:rPr lang="en-US" dirty="0">
                <a:solidFill>
                  <a:schemeClr val="accent4">
                    <a:lumMod val="75000"/>
                  </a:schemeClr>
                </a:solidFill>
              </a:rPr>
              <a:t>Headcount, Usage, Financial, Diversity, Performance – labor intensive, multiple sources for information</a:t>
            </a:r>
          </a:p>
          <a:p>
            <a:pPr marL="1771467" lvl="1" indent="-857250">
              <a:buClr>
                <a:schemeClr val="accent4">
                  <a:lumMod val="75000"/>
                </a:schemeClr>
              </a:buClr>
              <a:buSzPct val="90000"/>
              <a:buFont typeface="Wingdings" charset="2"/>
              <a:buChar char="§"/>
            </a:pPr>
            <a:r>
              <a:rPr lang="en-US" dirty="0">
                <a:solidFill>
                  <a:schemeClr val="accent4">
                    <a:lumMod val="75000"/>
                  </a:schemeClr>
                </a:solidFill>
              </a:rPr>
              <a:t>Produced after the fact – cannot be done in </a:t>
            </a:r>
            <a:r>
              <a:rPr lang="en-US" dirty="0" smtClean="0">
                <a:solidFill>
                  <a:schemeClr val="accent4">
                    <a:lumMod val="75000"/>
                  </a:schemeClr>
                </a:solidFill>
              </a:rPr>
              <a:t>real-time</a:t>
            </a:r>
            <a:br>
              <a:rPr lang="en-US" dirty="0" smtClean="0">
                <a:solidFill>
                  <a:schemeClr val="accent4">
                    <a:lumMod val="75000"/>
                  </a:schemeClr>
                </a:solidFill>
              </a:rPr>
            </a:br>
            <a:endParaRPr lang="en-US" dirty="0">
              <a:solidFill>
                <a:schemeClr val="accent4">
                  <a:lumMod val="75000"/>
                </a:schemeClr>
              </a:solidFill>
            </a:endParaRPr>
          </a:p>
          <a:p>
            <a:pPr marL="857250" indent="-857250">
              <a:buClr>
                <a:schemeClr val="accent4">
                  <a:lumMod val="75000"/>
                </a:schemeClr>
              </a:buClr>
              <a:buSzPct val="90000"/>
              <a:buFont typeface="Wingdings" charset="2"/>
              <a:buChar char="§"/>
            </a:pPr>
            <a:r>
              <a:rPr lang="en-US" dirty="0">
                <a:solidFill>
                  <a:schemeClr val="accent4">
                    <a:lumMod val="75000"/>
                  </a:schemeClr>
                </a:solidFill>
              </a:rPr>
              <a:t>Heavy demand on resources &amp; time consuming processes</a:t>
            </a:r>
          </a:p>
          <a:p>
            <a:pPr marL="1771467" lvl="1" indent="-857250">
              <a:buClr>
                <a:schemeClr val="accent4">
                  <a:lumMod val="75000"/>
                </a:schemeClr>
              </a:buClr>
              <a:buSzPct val="90000"/>
              <a:buFont typeface="Wingdings" charset="2"/>
              <a:buChar char="§"/>
            </a:pPr>
            <a:r>
              <a:rPr lang="en-US" dirty="0">
                <a:solidFill>
                  <a:schemeClr val="accent4">
                    <a:lumMod val="75000"/>
                  </a:schemeClr>
                </a:solidFill>
              </a:rPr>
              <a:t>Inability to focus on strategic business issues</a:t>
            </a:r>
          </a:p>
          <a:p>
            <a:pPr marL="457200" indent="-457200" fontAlgn="base">
              <a:lnSpc>
                <a:spcPct val="150000"/>
              </a:lnSpc>
              <a:buFont typeface="Arial" charset="0"/>
              <a:buChar char="•"/>
            </a:pPr>
            <a:endParaRPr lang="en-US" sz="2800" b="0" i="0" dirty="0">
              <a:solidFill>
                <a:schemeClr val="accent4">
                  <a:lumMod val="75000"/>
                </a:schemeClr>
              </a:solidFill>
              <a:effectLst/>
              <a:latin typeface="Lato" charset="0"/>
            </a:endParaRPr>
          </a:p>
        </p:txBody>
      </p:sp>
      <p:grpSp>
        <p:nvGrpSpPr>
          <p:cNvPr id="12" name="Group 11"/>
          <p:cNvGrpSpPr/>
          <p:nvPr/>
        </p:nvGrpSpPr>
        <p:grpSpPr>
          <a:xfrm>
            <a:off x="2631085" y="4271434"/>
            <a:ext cx="4199724" cy="6029013"/>
            <a:chOff x="2558744" y="4275877"/>
            <a:chExt cx="3207453" cy="4597554"/>
          </a:xfrm>
        </p:grpSpPr>
        <p:sp>
          <p:nvSpPr>
            <p:cNvPr id="13" name="Freeform 1"/>
            <p:cNvSpPr>
              <a:spLocks noChangeArrowheads="1"/>
            </p:cNvSpPr>
            <p:nvPr/>
          </p:nvSpPr>
          <p:spPr bwMode="auto">
            <a:xfrm>
              <a:off x="2558744" y="4892553"/>
              <a:ext cx="3207453" cy="3980878"/>
            </a:xfrm>
            <a:custGeom>
              <a:avLst/>
              <a:gdLst>
                <a:gd name="T0" fmla="*/ 14908 w 14909"/>
                <a:gd name="T1" fmla="*/ 17947 h 18502"/>
                <a:gd name="T2" fmla="*/ 14908 w 14909"/>
                <a:gd name="T3" fmla="*/ 17947 h 18502"/>
                <a:gd name="T4" fmla="*/ 14354 w 14909"/>
                <a:gd name="T5" fmla="*/ 18501 h 18502"/>
                <a:gd name="T6" fmla="*/ 665 w 14909"/>
                <a:gd name="T7" fmla="*/ 18501 h 18502"/>
                <a:gd name="T8" fmla="*/ 0 w 14909"/>
                <a:gd name="T9" fmla="*/ 17614 h 18502"/>
                <a:gd name="T10" fmla="*/ 249 w 14909"/>
                <a:gd name="T11" fmla="*/ 789 h 18502"/>
                <a:gd name="T12" fmla="*/ 803 w 14909"/>
                <a:gd name="T13" fmla="*/ 242 h 18502"/>
                <a:gd name="T14" fmla="*/ 14160 w 14909"/>
                <a:gd name="T15" fmla="*/ 0 h 18502"/>
                <a:gd name="T16" fmla="*/ 14908 w 14909"/>
                <a:gd name="T17" fmla="*/ 574 h 18502"/>
                <a:gd name="T18" fmla="*/ 14908 w 14909"/>
                <a:gd name="T19" fmla="*/ 17947 h 18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909" h="18502">
                  <a:moveTo>
                    <a:pt x="14908" y="17947"/>
                  </a:moveTo>
                  <a:lnTo>
                    <a:pt x="14908" y="17947"/>
                  </a:lnTo>
                  <a:cubicBezTo>
                    <a:pt x="14908" y="18252"/>
                    <a:pt x="14658" y="18501"/>
                    <a:pt x="14354" y="18501"/>
                  </a:cubicBezTo>
                  <a:cubicBezTo>
                    <a:pt x="665" y="18501"/>
                    <a:pt x="665" y="18501"/>
                    <a:pt x="665" y="18501"/>
                  </a:cubicBezTo>
                  <a:cubicBezTo>
                    <a:pt x="208" y="18501"/>
                    <a:pt x="0" y="17919"/>
                    <a:pt x="0" y="17614"/>
                  </a:cubicBezTo>
                  <a:cubicBezTo>
                    <a:pt x="249" y="789"/>
                    <a:pt x="249" y="789"/>
                    <a:pt x="249" y="789"/>
                  </a:cubicBezTo>
                  <a:cubicBezTo>
                    <a:pt x="249" y="484"/>
                    <a:pt x="499" y="242"/>
                    <a:pt x="803" y="242"/>
                  </a:cubicBezTo>
                  <a:cubicBezTo>
                    <a:pt x="14160" y="0"/>
                    <a:pt x="14160" y="0"/>
                    <a:pt x="14160" y="0"/>
                  </a:cubicBezTo>
                  <a:cubicBezTo>
                    <a:pt x="14465" y="0"/>
                    <a:pt x="14908" y="221"/>
                    <a:pt x="14908" y="574"/>
                  </a:cubicBezTo>
                  <a:cubicBezTo>
                    <a:pt x="14908" y="17947"/>
                    <a:pt x="14908" y="17947"/>
                    <a:pt x="14908" y="17947"/>
                  </a:cubicBez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4" name="Freeform 2"/>
            <p:cNvSpPr>
              <a:spLocks noChangeArrowheads="1"/>
            </p:cNvSpPr>
            <p:nvPr/>
          </p:nvSpPr>
          <p:spPr bwMode="auto">
            <a:xfrm>
              <a:off x="2570128" y="4892553"/>
              <a:ext cx="3153379" cy="3928698"/>
            </a:xfrm>
            <a:custGeom>
              <a:avLst/>
              <a:gdLst>
                <a:gd name="T0" fmla="*/ 14659 w 14660"/>
                <a:gd name="T1" fmla="*/ 17704 h 18259"/>
                <a:gd name="T2" fmla="*/ 14659 w 14660"/>
                <a:gd name="T3" fmla="*/ 17704 h 18259"/>
                <a:gd name="T4" fmla="*/ 14105 w 14660"/>
                <a:gd name="T5" fmla="*/ 18258 h 18259"/>
                <a:gd name="T6" fmla="*/ 554 w 14660"/>
                <a:gd name="T7" fmla="*/ 18258 h 18259"/>
                <a:gd name="T8" fmla="*/ 0 w 14660"/>
                <a:gd name="T9" fmla="*/ 17704 h 18259"/>
                <a:gd name="T10" fmla="*/ 0 w 14660"/>
                <a:gd name="T11" fmla="*/ 547 h 18259"/>
                <a:gd name="T12" fmla="*/ 554 w 14660"/>
                <a:gd name="T13" fmla="*/ 0 h 18259"/>
                <a:gd name="T14" fmla="*/ 14105 w 14660"/>
                <a:gd name="T15" fmla="*/ 0 h 18259"/>
                <a:gd name="T16" fmla="*/ 14659 w 14660"/>
                <a:gd name="T17" fmla="*/ 547 h 18259"/>
                <a:gd name="T18" fmla="*/ 14659 w 14660"/>
                <a:gd name="T19" fmla="*/ 17704 h 18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60" h="18259">
                  <a:moveTo>
                    <a:pt x="14659" y="17704"/>
                  </a:moveTo>
                  <a:lnTo>
                    <a:pt x="14659" y="17704"/>
                  </a:lnTo>
                  <a:cubicBezTo>
                    <a:pt x="14659" y="18009"/>
                    <a:pt x="14410" y="18258"/>
                    <a:pt x="14105" y="18258"/>
                  </a:cubicBezTo>
                  <a:cubicBezTo>
                    <a:pt x="554" y="18258"/>
                    <a:pt x="554" y="18258"/>
                    <a:pt x="554" y="18258"/>
                  </a:cubicBezTo>
                  <a:cubicBezTo>
                    <a:pt x="250" y="18258"/>
                    <a:pt x="0" y="18009"/>
                    <a:pt x="0" y="17704"/>
                  </a:cubicBezTo>
                  <a:cubicBezTo>
                    <a:pt x="0" y="547"/>
                    <a:pt x="0" y="547"/>
                    <a:pt x="0" y="547"/>
                  </a:cubicBezTo>
                  <a:cubicBezTo>
                    <a:pt x="0" y="242"/>
                    <a:pt x="250" y="0"/>
                    <a:pt x="554" y="0"/>
                  </a:cubicBezTo>
                  <a:cubicBezTo>
                    <a:pt x="14105" y="0"/>
                    <a:pt x="14105" y="0"/>
                    <a:pt x="14105" y="0"/>
                  </a:cubicBezTo>
                  <a:cubicBezTo>
                    <a:pt x="14410" y="0"/>
                    <a:pt x="14659" y="242"/>
                    <a:pt x="14659" y="547"/>
                  </a:cubicBezTo>
                  <a:cubicBezTo>
                    <a:pt x="14659" y="17704"/>
                    <a:pt x="14659" y="17704"/>
                    <a:pt x="14659" y="17704"/>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5" name="Freeform 3"/>
            <p:cNvSpPr>
              <a:spLocks noChangeArrowheads="1"/>
            </p:cNvSpPr>
            <p:nvPr/>
          </p:nvSpPr>
          <p:spPr bwMode="auto">
            <a:xfrm>
              <a:off x="2763656" y="5132581"/>
              <a:ext cx="2796679" cy="3469512"/>
            </a:xfrm>
            <a:custGeom>
              <a:avLst/>
              <a:gdLst>
                <a:gd name="T0" fmla="*/ 12997 w 12998"/>
                <a:gd name="T1" fmla="*/ 15641 h 16126"/>
                <a:gd name="T2" fmla="*/ 12997 w 12998"/>
                <a:gd name="T3" fmla="*/ 15641 h 16126"/>
                <a:gd name="T4" fmla="*/ 12512 w 12998"/>
                <a:gd name="T5" fmla="*/ 16125 h 16126"/>
                <a:gd name="T6" fmla="*/ 485 w 12998"/>
                <a:gd name="T7" fmla="*/ 16098 h 16126"/>
                <a:gd name="T8" fmla="*/ 0 w 12998"/>
                <a:gd name="T9" fmla="*/ 15613 h 16126"/>
                <a:gd name="T10" fmla="*/ 139 w 12998"/>
                <a:gd name="T11" fmla="*/ 588 h 16126"/>
                <a:gd name="T12" fmla="*/ 624 w 12998"/>
                <a:gd name="T13" fmla="*/ 104 h 16126"/>
                <a:gd name="T14" fmla="*/ 12512 w 12998"/>
                <a:gd name="T15" fmla="*/ 0 h 16126"/>
                <a:gd name="T16" fmla="*/ 12997 w 12998"/>
                <a:gd name="T17" fmla="*/ 484 h 16126"/>
                <a:gd name="T18" fmla="*/ 12997 w 12998"/>
                <a:gd name="T19" fmla="*/ 15641 h 16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998" h="16126">
                  <a:moveTo>
                    <a:pt x="12997" y="15641"/>
                  </a:moveTo>
                  <a:lnTo>
                    <a:pt x="12997" y="15641"/>
                  </a:lnTo>
                  <a:cubicBezTo>
                    <a:pt x="12997" y="15911"/>
                    <a:pt x="12783" y="16125"/>
                    <a:pt x="12512" y="16125"/>
                  </a:cubicBezTo>
                  <a:cubicBezTo>
                    <a:pt x="485" y="16098"/>
                    <a:pt x="485" y="16098"/>
                    <a:pt x="485" y="16098"/>
                  </a:cubicBezTo>
                  <a:cubicBezTo>
                    <a:pt x="215" y="16098"/>
                    <a:pt x="0" y="15883"/>
                    <a:pt x="0" y="15613"/>
                  </a:cubicBezTo>
                  <a:cubicBezTo>
                    <a:pt x="139" y="588"/>
                    <a:pt x="139" y="588"/>
                    <a:pt x="139" y="588"/>
                  </a:cubicBezTo>
                  <a:cubicBezTo>
                    <a:pt x="139" y="318"/>
                    <a:pt x="354" y="104"/>
                    <a:pt x="624" y="104"/>
                  </a:cubicBezTo>
                  <a:cubicBezTo>
                    <a:pt x="12512" y="0"/>
                    <a:pt x="12512" y="0"/>
                    <a:pt x="12512" y="0"/>
                  </a:cubicBezTo>
                  <a:cubicBezTo>
                    <a:pt x="12783" y="0"/>
                    <a:pt x="12997" y="214"/>
                    <a:pt x="12997" y="484"/>
                  </a:cubicBezTo>
                  <a:cubicBezTo>
                    <a:pt x="12997" y="15641"/>
                    <a:pt x="12997" y="15641"/>
                    <a:pt x="12997" y="15641"/>
                  </a:cubicBezTo>
                </a:path>
              </a:pathLst>
            </a:custGeom>
            <a:solidFill>
              <a:srgbClr val="EFEFE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 name="Freeform 4"/>
            <p:cNvSpPr>
              <a:spLocks noChangeArrowheads="1"/>
            </p:cNvSpPr>
            <p:nvPr/>
          </p:nvSpPr>
          <p:spPr bwMode="auto">
            <a:xfrm>
              <a:off x="2763656" y="5132582"/>
              <a:ext cx="2766321" cy="3447691"/>
            </a:xfrm>
            <a:custGeom>
              <a:avLst/>
              <a:gdLst>
                <a:gd name="T0" fmla="*/ 12859 w 12860"/>
                <a:gd name="T1" fmla="*/ 15537 h 16023"/>
                <a:gd name="T2" fmla="*/ 12859 w 12860"/>
                <a:gd name="T3" fmla="*/ 15537 h 16023"/>
                <a:gd name="T4" fmla="*/ 12374 w 12860"/>
                <a:gd name="T5" fmla="*/ 16022 h 16023"/>
                <a:gd name="T6" fmla="*/ 485 w 12860"/>
                <a:gd name="T7" fmla="*/ 16022 h 16023"/>
                <a:gd name="T8" fmla="*/ 0 w 12860"/>
                <a:gd name="T9" fmla="*/ 15537 h 16023"/>
                <a:gd name="T10" fmla="*/ 0 w 12860"/>
                <a:gd name="T11" fmla="*/ 484 h 16023"/>
                <a:gd name="T12" fmla="*/ 485 w 12860"/>
                <a:gd name="T13" fmla="*/ 0 h 16023"/>
                <a:gd name="T14" fmla="*/ 12374 w 12860"/>
                <a:gd name="T15" fmla="*/ 0 h 16023"/>
                <a:gd name="T16" fmla="*/ 12859 w 12860"/>
                <a:gd name="T17" fmla="*/ 484 h 16023"/>
                <a:gd name="T18" fmla="*/ 12859 w 12860"/>
                <a:gd name="T19" fmla="*/ 15537 h 16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60" h="16023">
                  <a:moveTo>
                    <a:pt x="12859" y="15537"/>
                  </a:moveTo>
                  <a:lnTo>
                    <a:pt x="12859" y="15537"/>
                  </a:lnTo>
                  <a:cubicBezTo>
                    <a:pt x="12859" y="15807"/>
                    <a:pt x="12644" y="16022"/>
                    <a:pt x="12374" y="16022"/>
                  </a:cubicBezTo>
                  <a:cubicBezTo>
                    <a:pt x="485" y="16022"/>
                    <a:pt x="485" y="16022"/>
                    <a:pt x="485" y="16022"/>
                  </a:cubicBezTo>
                  <a:cubicBezTo>
                    <a:pt x="215" y="16022"/>
                    <a:pt x="0" y="15807"/>
                    <a:pt x="0" y="15537"/>
                  </a:cubicBezTo>
                  <a:cubicBezTo>
                    <a:pt x="0" y="484"/>
                    <a:pt x="0" y="484"/>
                    <a:pt x="0" y="484"/>
                  </a:cubicBezTo>
                  <a:cubicBezTo>
                    <a:pt x="0" y="214"/>
                    <a:pt x="215" y="0"/>
                    <a:pt x="485" y="0"/>
                  </a:cubicBezTo>
                  <a:cubicBezTo>
                    <a:pt x="12374" y="0"/>
                    <a:pt x="12374" y="0"/>
                    <a:pt x="12374" y="0"/>
                  </a:cubicBezTo>
                  <a:cubicBezTo>
                    <a:pt x="12644" y="0"/>
                    <a:pt x="12859" y="214"/>
                    <a:pt x="12859" y="484"/>
                  </a:cubicBezTo>
                  <a:cubicBezTo>
                    <a:pt x="12859" y="15537"/>
                    <a:pt x="12859" y="15537"/>
                    <a:pt x="12859" y="15537"/>
                  </a:cubicBezTo>
                </a:path>
              </a:pathLst>
            </a:custGeom>
            <a:solidFill>
              <a:srgbClr val="EFEFEF"/>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 name="Freeform 5"/>
            <p:cNvSpPr>
              <a:spLocks noChangeArrowheads="1"/>
            </p:cNvSpPr>
            <p:nvPr/>
          </p:nvSpPr>
          <p:spPr bwMode="auto">
            <a:xfrm>
              <a:off x="3315782" y="4892553"/>
              <a:ext cx="1663967" cy="240029"/>
            </a:xfrm>
            <a:custGeom>
              <a:avLst/>
              <a:gdLst>
                <a:gd name="T0" fmla="*/ 7734 w 7735"/>
                <a:gd name="T1" fmla="*/ 0 h 1116"/>
                <a:gd name="T2" fmla="*/ 0 w 7735"/>
                <a:gd name="T3" fmla="*/ 0 h 1116"/>
                <a:gd name="T4" fmla="*/ 0 w 7735"/>
                <a:gd name="T5" fmla="*/ 1115 h 1116"/>
                <a:gd name="T6" fmla="*/ 7734 w 7735"/>
                <a:gd name="T7" fmla="*/ 1115 h 1116"/>
                <a:gd name="T8" fmla="*/ 7734 w 7735"/>
                <a:gd name="T9" fmla="*/ 0 h 1116"/>
              </a:gdLst>
              <a:ahLst/>
              <a:cxnLst>
                <a:cxn ang="0">
                  <a:pos x="T0" y="T1"/>
                </a:cxn>
                <a:cxn ang="0">
                  <a:pos x="T2" y="T3"/>
                </a:cxn>
                <a:cxn ang="0">
                  <a:pos x="T4" y="T5"/>
                </a:cxn>
                <a:cxn ang="0">
                  <a:pos x="T6" y="T7"/>
                </a:cxn>
                <a:cxn ang="0">
                  <a:pos x="T8" y="T9"/>
                </a:cxn>
              </a:cxnLst>
              <a:rect l="0" t="0" r="r" b="b"/>
              <a:pathLst>
                <a:path w="7735" h="1116">
                  <a:moveTo>
                    <a:pt x="7734" y="0"/>
                  </a:moveTo>
                  <a:lnTo>
                    <a:pt x="0" y="0"/>
                  </a:lnTo>
                  <a:lnTo>
                    <a:pt x="0" y="1115"/>
                  </a:lnTo>
                  <a:lnTo>
                    <a:pt x="7734" y="1115"/>
                  </a:lnTo>
                  <a:lnTo>
                    <a:pt x="7734" y="0"/>
                  </a:lnTo>
                </a:path>
              </a:pathLst>
            </a:custGeom>
            <a:solidFill>
              <a:schemeClr val="accent2">
                <a:lumMod val="7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 name="Freeform 17"/>
            <p:cNvSpPr>
              <a:spLocks noChangeArrowheads="1"/>
            </p:cNvSpPr>
            <p:nvPr/>
          </p:nvSpPr>
          <p:spPr bwMode="auto">
            <a:xfrm>
              <a:off x="3315782" y="5132581"/>
              <a:ext cx="1663967" cy="323518"/>
            </a:xfrm>
            <a:custGeom>
              <a:avLst/>
              <a:gdLst>
                <a:gd name="T0" fmla="*/ 7734 w 7735"/>
                <a:gd name="T1" fmla="*/ 0 h 1503"/>
                <a:gd name="T2" fmla="*/ 7734 w 7735"/>
                <a:gd name="T3" fmla="*/ 0 h 1503"/>
                <a:gd name="T4" fmla="*/ 0 w 7735"/>
                <a:gd name="T5" fmla="*/ 0 h 1503"/>
                <a:gd name="T6" fmla="*/ 0 w 7735"/>
                <a:gd name="T7" fmla="*/ 948 h 1503"/>
                <a:gd name="T8" fmla="*/ 581 w 7735"/>
                <a:gd name="T9" fmla="*/ 1502 h 1503"/>
                <a:gd name="T10" fmla="*/ 7152 w 7735"/>
                <a:gd name="T11" fmla="*/ 1502 h 1503"/>
                <a:gd name="T12" fmla="*/ 7734 w 7735"/>
                <a:gd name="T13" fmla="*/ 948 h 1503"/>
                <a:gd name="T14" fmla="*/ 7734 w 7735"/>
                <a:gd name="T15" fmla="*/ 0 h 15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35" h="1503">
                  <a:moveTo>
                    <a:pt x="7734" y="0"/>
                  </a:moveTo>
                  <a:lnTo>
                    <a:pt x="7734" y="0"/>
                  </a:lnTo>
                  <a:cubicBezTo>
                    <a:pt x="0" y="0"/>
                    <a:pt x="0" y="0"/>
                    <a:pt x="0" y="0"/>
                  </a:cubicBezTo>
                  <a:cubicBezTo>
                    <a:pt x="0" y="948"/>
                    <a:pt x="0" y="948"/>
                    <a:pt x="0" y="948"/>
                  </a:cubicBezTo>
                  <a:cubicBezTo>
                    <a:pt x="0" y="1253"/>
                    <a:pt x="263" y="1502"/>
                    <a:pt x="581" y="1502"/>
                  </a:cubicBezTo>
                  <a:cubicBezTo>
                    <a:pt x="7152" y="1502"/>
                    <a:pt x="7152" y="1502"/>
                    <a:pt x="7152" y="1502"/>
                  </a:cubicBezTo>
                  <a:cubicBezTo>
                    <a:pt x="7470" y="1502"/>
                    <a:pt x="7734" y="1253"/>
                    <a:pt x="7734" y="948"/>
                  </a:cubicBezTo>
                  <a:cubicBezTo>
                    <a:pt x="7734" y="0"/>
                    <a:pt x="7734" y="0"/>
                    <a:pt x="7734" y="0"/>
                  </a:cubicBezTo>
                </a:path>
              </a:pathLst>
            </a:custGeom>
            <a:solidFill>
              <a:srgbClr val="CECDCD"/>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9" name="Freeform 18"/>
            <p:cNvSpPr>
              <a:spLocks noChangeArrowheads="1"/>
            </p:cNvSpPr>
            <p:nvPr/>
          </p:nvSpPr>
          <p:spPr bwMode="auto">
            <a:xfrm>
              <a:off x="3357524" y="4275877"/>
              <a:ext cx="1586176" cy="1126144"/>
            </a:xfrm>
            <a:custGeom>
              <a:avLst/>
              <a:gdLst>
                <a:gd name="T0" fmla="*/ 6819 w 7374"/>
                <a:gd name="T1" fmla="*/ 1967 h 5236"/>
                <a:gd name="T2" fmla="*/ 6819 w 7374"/>
                <a:gd name="T3" fmla="*/ 1967 h 5236"/>
                <a:gd name="T4" fmla="*/ 6342 w 7374"/>
                <a:gd name="T5" fmla="*/ 1967 h 5236"/>
                <a:gd name="T6" fmla="*/ 6342 w 7374"/>
                <a:gd name="T7" fmla="*/ 1655 h 5236"/>
                <a:gd name="T8" fmla="*/ 5948 w 7374"/>
                <a:gd name="T9" fmla="*/ 1253 h 5236"/>
                <a:gd name="T10" fmla="*/ 5352 w 7374"/>
                <a:gd name="T11" fmla="*/ 1253 h 5236"/>
                <a:gd name="T12" fmla="*/ 5352 w 7374"/>
                <a:gd name="T13" fmla="*/ 402 h 5236"/>
                <a:gd name="T14" fmla="*/ 4951 w 7374"/>
                <a:gd name="T15" fmla="*/ 0 h 5236"/>
                <a:gd name="T16" fmla="*/ 2416 w 7374"/>
                <a:gd name="T17" fmla="*/ 0 h 5236"/>
                <a:gd name="T18" fmla="*/ 2022 w 7374"/>
                <a:gd name="T19" fmla="*/ 402 h 5236"/>
                <a:gd name="T20" fmla="*/ 2022 w 7374"/>
                <a:gd name="T21" fmla="*/ 1253 h 5236"/>
                <a:gd name="T22" fmla="*/ 1426 w 7374"/>
                <a:gd name="T23" fmla="*/ 1253 h 5236"/>
                <a:gd name="T24" fmla="*/ 1024 w 7374"/>
                <a:gd name="T25" fmla="*/ 1655 h 5236"/>
                <a:gd name="T26" fmla="*/ 1024 w 7374"/>
                <a:gd name="T27" fmla="*/ 1967 h 5236"/>
                <a:gd name="T28" fmla="*/ 554 w 7374"/>
                <a:gd name="T29" fmla="*/ 1967 h 5236"/>
                <a:gd name="T30" fmla="*/ 0 w 7374"/>
                <a:gd name="T31" fmla="*/ 2520 h 5236"/>
                <a:gd name="T32" fmla="*/ 0 w 7374"/>
                <a:gd name="T33" fmla="*/ 4688 h 5236"/>
                <a:gd name="T34" fmla="*/ 554 w 7374"/>
                <a:gd name="T35" fmla="*/ 5235 h 5236"/>
                <a:gd name="T36" fmla="*/ 6819 w 7374"/>
                <a:gd name="T37" fmla="*/ 5235 h 5236"/>
                <a:gd name="T38" fmla="*/ 7373 w 7374"/>
                <a:gd name="T39" fmla="*/ 4688 h 5236"/>
                <a:gd name="T40" fmla="*/ 7373 w 7374"/>
                <a:gd name="T41" fmla="*/ 2520 h 5236"/>
                <a:gd name="T42" fmla="*/ 6819 w 7374"/>
                <a:gd name="T43" fmla="*/ 1967 h 5236"/>
                <a:gd name="T44" fmla="*/ 4916 w 7374"/>
                <a:gd name="T45" fmla="*/ 1807 h 5236"/>
                <a:gd name="T46" fmla="*/ 4916 w 7374"/>
                <a:gd name="T47" fmla="*/ 1807 h 5236"/>
                <a:gd name="T48" fmla="*/ 4708 w 7374"/>
                <a:gd name="T49" fmla="*/ 2015 h 5236"/>
                <a:gd name="T50" fmla="*/ 2693 w 7374"/>
                <a:gd name="T51" fmla="*/ 2015 h 5236"/>
                <a:gd name="T52" fmla="*/ 2486 w 7374"/>
                <a:gd name="T53" fmla="*/ 1807 h 5236"/>
                <a:gd name="T54" fmla="*/ 2486 w 7374"/>
                <a:gd name="T55" fmla="*/ 602 h 5236"/>
                <a:gd name="T56" fmla="*/ 2693 w 7374"/>
                <a:gd name="T57" fmla="*/ 395 h 5236"/>
                <a:gd name="T58" fmla="*/ 4708 w 7374"/>
                <a:gd name="T59" fmla="*/ 395 h 5236"/>
                <a:gd name="T60" fmla="*/ 4916 w 7374"/>
                <a:gd name="T61" fmla="*/ 602 h 5236"/>
                <a:gd name="T62" fmla="*/ 4916 w 7374"/>
                <a:gd name="T63" fmla="*/ 1807 h 5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74" h="5236">
                  <a:moveTo>
                    <a:pt x="6819" y="1967"/>
                  </a:moveTo>
                  <a:lnTo>
                    <a:pt x="6819" y="1967"/>
                  </a:lnTo>
                  <a:cubicBezTo>
                    <a:pt x="6342" y="1967"/>
                    <a:pt x="6342" y="1967"/>
                    <a:pt x="6342" y="1967"/>
                  </a:cubicBezTo>
                  <a:cubicBezTo>
                    <a:pt x="6342" y="1655"/>
                    <a:pt x="6342" y="1655"/>
                    <a:pt x="6342" y="1655"/>
                  </a:cubicBezTo>
                  <a:cubicBezTo>
                    <a:pt x="6342" y="1433"/>
                    <a:pt x="6169" y="1253"/>
                    <a:pt x="5948" y="1253"/>
                  </a:cubicBezTo>
                  <a:cubicBezTo>
                    <a:pt x="5352" y="1253"/>
                    <a:pt x="5352" y="1253"/>
                    <a:pt x="5352" y="1253"/>
                  </a:cubicBezTo>
                  <a:cubicBezTo>
                    <a:pt x="5352" y="402"/>
                    <a:pt x="5352" y="402"/>
                    <a:pt x="5352" y="402"/>
                  </a:cubicBezTo>
                  <a:cubicBezTo>
                    <a:pt x="5352" y="180"/>
                    <a:pt x="5172" y="0"/>
                    <a:pt x="4951" y="0"/>
                  </a:cubicBezTo>
                  <a:cubicBezTo>
                    <a:pt x="2416" y="0"/>
                    <a:pt x="2416" y="0"/>
                    <a:pt x="2416" y="0"/>
                  </a:cubicBezTo>
                  <a:cubicBezTo>
                    <a:pt x="2202" y="0"/>
                    <a:pt x="2022" y="180"/>
                    <a:pt x="2022" y="402"/>
                  </a:cubicBezTo>
                  <a:cubicBezTo>
                    <a:pt x="2022" y="1253"/>
                    <a:pt x="2022" y="1253"/>
                    <a:pt x="2022" y="1253"/>
                  </a:cubicBezTo>
                  <a:cubicBezTo>
                    <a:pt x="1426" y="1253"/>
                    <a:pt x="1426" y="1253"/>
                    <a:pt x="1426" y="1253"/>
                  </a:cubicBezTo>
                  <a:cubicBezTo>
                    <a:pt x="1204" y="1253"/>
                    <a:pt x="1024" y="1433"/>
                    <a:pt x="1024" y="1655"/>
                  </a:cubicBezTo>
                  <a:cubicBezTo>
                    <a:pt x="1024" y="1967"/>
                    <a:pt x="1024" y="1967"/>
                    <a:pt x="1024" y="1967"/>
                  </a:cubicBezTo>
                  <a:cubicBezTo>
                    <a:pt x="554" y="1967"/>
                    <a:pt x="554" y="1967"/>
                    <a:pt x="554" y="1967"/>
                  </a:cubicBezTo>
                  <a:cubicBezTo>
                    <a:pt x="249" y="1967"/>
                    <a:pt x="0" y="2216"/>
                    <a:pt x="0" y="2520"/>
                  </a:cubicBezTo>
                  <a:cubicBezTo>
                    <a:pt x="0" y="4688"/>
                    <a:pt x="0" y="4688"/>
                    <a:pt x="0" y="4688"/>
                  </a:cubicBezTo>
                  <a:cubicBezTo>
                    <a:pt x="0" y="4992"/>
                    <a:pt x="249" y="5235"/>
                    <a:pt x="554" y="5235"/>
                  </a:cubicBezTo>
                  <a:cubicBezTo>
                    <a:pt x="6819" y="5235"/>
                    <a:pt x="6819" y="5235"/>
                    <a:pt x="6819" y="5235"/>
                  </a:cubicBezTo>
                  <a:cubicBezTo>
                    <a:pt x="7124" y="5235"/>
                    <a:pt x="7373" y="4992"/>
                    <a:pt x="7373" y="4688"/>
                  </a:cubicBezTo>
                  <a:cubicBezTo>
                    <a:pt x="7373" y="2520"/>
                    <a:pt x="7373" y="2520"/>
                    <a:pt x="7373" y="2520"/>
                  </a:cubicBezTo>
                  <a:cubicBezTo>
                    <a:pt x="7373" y="2216"/>
                    <a:pt x="7124" y="1967"/>
                    <a:pt x="6819" y="1967"/>
                  </a:cubicBezTo>
                  <a:close/>
                  <a:moveTo>
                    <a:pt x="4916" y="1807"/>
                  </a:moveTo>
                  <a:lnTo>
                    <a:pt x="4916" y="1807"/>
                  </a:lnTo>
                  <a:cubicBezTo>
                    <a:pt x="4916" y="1925"/>
                    <a:pt x="4826" y="2015"/>
                    <a:pt x="4708" y="2015"/>
                  </a:cubicBezTo>
                  <a:cubicBezTo>
                    <a:pt x="2693" y="2015"/>
                    <a:pt x="2693" y="2015"/>
                    <a:pt x="2693" y="2015"/>
                  </a:cubicBezTo>
                  <a:cubicBezTo>
                    <a:pt x="2576" y="2015"/>
                    <a:pt x="2486" y="1925"/>
                    <a:pt x="2486" y="1807"/>
                  </a:cubicBezTo>
                  <a:cubicBezTo>
                    <a:pt x="2486" y="602"/>
                    <a:pt x="2486" y="602"/>
                    <a:pt x="2486" y="602"/>
                  </a:cubicBezTo>
                  <a:cubicBezTo>
                    <a:pt x="2486" y="492"/>
                    <a:pt x="2576" y="395"/>
                    <a:pt x="2693" y="395"/>
                  </a:cubicBezTo>
                  <a:cubicBezTo>
                    <a:pt x="4708" y="395"/>
                    <a:pt x="4708" y="395"/>
                    <a:pt x="4708" y="395"/>
                  </a:cubicBezTo>
                  <a:cubicBezTo>
                    <a:pt x="4826" y="395"/>
                    <a:pt x="4916" y="492"/>
                    <a:pt x="4916" y="602"/>
                  </a:cubicBezTo>
                  <a:lnTo>
                    <a:pt x="4916" y="1807"/>
                  </a:lnTo>
                  <a:close/>
                </a:path>
              </a:pathLst>
            </a:custGeom>
            <a:solidFill>
              <a:schemeClr val="accent2">
                <a:lumMod val="50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0" name="Freeform 19"/>
            <p:cNvSpPr>
              <a:spLocks noChangeArrowheads="1"/>
            </p:cNvSpPr>
            <p:nvPr/>
          </p:nvSpPr>
          <p:spPr bwMode="auto">
            <a:xfrm>
              <a:off x="3029284" y="5217019"/>
              <a:ext cx="155582" cy="153695"/>
            </a:xfrm>
            <a:custGeom>
              <a:avLst/>
              <a:gdLst>
                <a:gd name="T0" fmla="*/ 720 w 721"/>
                <a:gd name="T1" fmla="*/ 353 h 714"/>
                <a:gd name="T2" fmla="*/ 720 w 721"/>
                <a:gd name="T3" fmla="*/ 353 h 714"/>
                <a:gd name="T4" fmla="*/ 360 w 721"/>
                <a:gd name="T5" fmla="*/ 713 h 714"/>
                <a:gd name="T6" fmla="*/ 0 w 721"/>
                <a:gd name="T7" fmla="*/ 353 h 714"/>
                <a:gd name="T8" fmla="*/ 360 w 721"/>
                <a:gd name="T9" fmla="*/ 0 h 714"/>
                <a:gd name="T10" fmla="*/ 720 w 721"/>
                <a:gd name="T11" fmla="*/ 353 h 714"/>
              </a:gdLst>
              <a:ahLst/>
              <a:cxnLst>
                <a:cxn ang="0">
                  <a:pos x="T0" y="T1"/>
                </a:cxn>
                <a:cxn ang="0">
                  <a:pos x="T2" y="T3"/>
                </a:cxn>
                <a:cxn ang="0">
                  <a:pos x="T4" y="T5"/>
                </a:cxn>
                <a:cxn ang="0">
                  <a:pos x="T6" y="T7"/>
                </a:cxn>
                <a:cxn ang="0">
                  <a:pos x="T8" y="T9"/>
                </a:cxn>
                <a:cxn ang="0">
                  <a:pos x="T10" y="T11"/>
                </a:cxn>
              </a:cxnLst>
              <a:rect l="0" t="0" r="r" b="b"/>
              <a:pathLst>
                <a:path w="721" h="714">
                  <a:moveTo>
                    <a:pt x="720" y="353"/>
                  </a:moveTo>
                  <a:lnTo>
                    <a:pt x="720" y="353"/>
                  </a:lnTo>
                  <a:cubicBezTo>
                    <a:pt x="720" y="554"/>
                    <a:pt x="561" y="713"/>
                    <a:pt x="360" y="713"/>
                  </a:cubicBezTo>
                  <a:cubicBezTo>
                    <a:pt x="166" y="713"/>
                    <a:pt x="0" y="554"/>
                    <a:pt x="0" y="353"/>
                  </a:cubicBezTo>
                  <a:cubicBezTo>
                    <a:pt x="0" y="160"/>
                    <a:pt x="166" y="0"/>
                    <a:pt x="360" y="0"/>
                  </a:cubicBezTo>
                  <a:cubicBezTo>
                    <a:pt x="561" y="0"/>
                    <a:pt x="720" y="160"/>
                    <a:pt x="720" y="353"/>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1" name="Freeform 20"/>
            <p:cNvSpPr>
              <a:spLocks noChangeArrowheads="1"/>
            </p:cNvSpPr>
            <p:nvPr/>
          </p:nvSpPr>
          <p:spPr bwMode="auto">
            <a:xfrm>
              <a:off x="5159048" y="5217019"/>
              <a:ext cx="155582" cy="153695"/>
            </a:xfrm>
            <a:custGeom>
              <a:avLst/>
              <a:gdLst>
                <a:gd name="T0" fmla="*/ 720 w 721"/>
                <a:gd name="T1" fmla="*/ 353 h 714"/>
                <a:gd name="T2" fmla="*/ 720 w 721"/>
                <a:gd name="T3" fmla="*/ 353 h 714"/>
                <a:gd name="T4" fmla="*/ 360 w 721"/>
                <a:gd name="T5" fmla="*/ 713 h 714"/>
                <a:gd name="T6" fmla="*/ 0 w 721"/>
                <a:gd name="T7" fmla="*/ 353 h 714"/>
                <a:gd name="T8" fmla="*/ 360 w 721"/>
                <a:gd name="T9" fmla="*/ 0 h 714"/>
                <a:gd name="T10" fmla="*/ 720 w 721"/>
                <a:gd name="T11" fmla="*/ 353 h 714"/>
              </a:gdLst>
              <a:ahLst/>
              <a:cxnLst>
                <a:cxn ang="0">
                  <a:pos x="T0" y="T1"/>
                </a:cxn>
                <a:cxn ang="0">
                  <a:pos x="T2" y="T3"/>
                </a:cxn>
                <a:cxn ang="0">
                  <a:pos x="T4" y="T5"/>
                </a:cxn>
                <a:cxn ang="0">
                  <a:pos x="T6" y="T7"/>
                </a:cxn>
                <a:cxn ang="0">
                  <a:pos x="T8" y="T9"/>
                </a:cxn>
                <a:cxn ang="0">
                  <a:pos x="T10" y="T11"/>
                </a:cxn>
              </a:cxnLst>
              <a:rect l="0" t="0" r="r" b="b"/>
              <a:pathLst>
                <a:path w="721" h="714">
                  <a:moveTo>
                    <a:pt x="720" y="353"/>
                  </a:moveTo>
                  <a:lnTo>
                    <a:pt x="720" y="353"/>
                  </a:lnTo>
                  <a:cubicBezTo>
                    <a:pt x="720" y="554"/>
                    <a:pt x="561" y="713"/>
                    <a:pt x="360" y="713"/>
                  </a:cubicBezTo>
                  <a:cubicBezTo>
                    <a:pt x="167" y="713"/>
                    <a:pt x="0" y="554"/>
                    <a:pt x="0" y="353"/>
                  </a:cubicBezTo>
                  <a:cubicBezTo>
                    <a:pt x="0" y="160"/>
                    <a:pt x="167" y="0"/>
                    <a:pt x="360" y="0"/>
                  </a:cubicBezTo>
                  <a:cubicBezTo>
                    <a:pt x="561" y="0"/>
                    <a:pt x="720" y="160"/>
                    <a:pt x="720" y="353"/>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2" name="Freeform 21"/>
            <p:cNvSpPr>
              <a:spLocks noChangeArrowheads="1"/>
            </p:cNvSpPr>
            <p:nvPr/>
          </p:nvSpPr>
          <p:spPr bwMode="auto">
            <a:xfrm>
              <a:off x="4781477" y="5812823"/>
              <a:ext cx="456310" cy="456340"/>
            </a:xfrm>
            <a:custGeom>
              <a:avLst/>
              <a:gdLst>
                <a:gd name="T0" fmla="*/ 2118 w 2119"/>
                <a:gd name="T1" fmla="*/ 1932 h 2120"/>
                <a:gd name="T2" fmla="*/ 2118 w 2119"/>
                <a:gd name="T3" fmla="*/ 1932 h 2120"/>
                <a:gd name="T4" fmla="*/ 1932 w 2119"/>
                <a:gd name="T5" fmla="*/ 2119 h 2120"/>
                <a:gd name="T6" fmla="*/ 187 w 2119"/>
                <a:gd name="T7" fmla="*/ 2119 h 2120"/>
                <a:gd name="T8" fmla="*/ 0 w 2119"/>
                <a:gd name="T9" fmla="*/ 1932 h 2120"/>
                <a:gd name="T10" fmla="*/ 0 w 2119"/>
                <a:gd name="T11" fmla="*/ 187 h 2120"/>
                <a:gd name="T12" fmla="*/ 187 w 2119"/>
                <a:gd name="T13" fmla="*/ 0 h 2120"/>
                <a:gd name="T14" fmla="*/ 1932 w 2119"/>
                <a:gd name="T15" fmla="*/ 0 h 2120"/>
                <a:gd name="T16" fmla="*/ 2118 w 2119"/>
                <a:gd name="T17" fmla="*/ 187 h 2120"/>
                <a:gd name="T18" fmla="*/ 2118 w 2119"/>
                <a:gd name="T19" fmla="*/ 193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0">
                  <a:moveTo>
                    <a:pt x="2118" y="1932"/>
                  </a:moveTo>
                  <a:lnTo>
                    <a:pt x="2118" y="1932"/>
                  </a:lnTo>
                  <a:cubicBezTo>
                    <a:pt x="2118" y="2036"/>
                    <a:pt x="2035" y="2119"/>
                    <a:pt x="1932" y="2119"/>
                  </a:cubicBezTo>
                  <a:cubicBezTo>
                    <a:pt x="187" y="2119"/>
                    <a:pt x="187" y="2119"/>
                    <a:pt x="187" y="2119"/>
                  </a:cubicBezTo>
                  <a:cubicBezTo>
                    <a:pt x="83" y="2119"/>
                    <a:pt x="0" y="2036"/>
                    <a:pt x="0" y="1932"/>
                  </a:cubicBezTo>
                  <a:cubicBezTo>
                    <a:pt x="0" y="187"/>
                    <a:pt x="0" y="187"/>
                    <a:pt x="0" y="187"/>
                  </a:cubicBezTo>
                  <a:cubicBezTo>
                    <a:pt x="0" y="83"/>
                    <a:pt x="83" y="0"/>
                    <a:pt x="187" y="0"/>
                  </a:cubicBezTo>
                  <a:cubicBezTo>
                    <a:pt x="1932" y="0"/>
                    <a:pt x="1932" y="0"/>
                    <a:pt x="1932" y="0"/>
                  </a:cubicBezTo>
                  <a:cubicBezTo>
                    <a:pt x="2035" y="0"/>
                    <a:pt x="2118" y="83"/>
                    <a:pt x="2118" y="187"/>
                  </a:cubicBezTo>
                  <a:lnTo>
                    <a:pt x="2118" y="1932"/>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3" name="Freeform 22"/>
            <p:cNvSpPr>
              <a:spLocks noChangeArrowheads="1"/>
            </p:cNvSpPr>
            <p:nvPr/>
          </p:nvSpPr>
          <p:spPr bwMode="auto">
            <a:xfrm>
              <a:off x="4781477" y="6494961"/>
              <a:ext cx="456310" cy="457289"/>
            </a:xfrm>
            <a:custGeom>
              <a:avLst/>
              <a:gdLst>
                <a:gd name="T0" fmla="*/ 2118 w 2119"/>
                <a:gd name="T1" fmla="*/ 1938 h 2126"/>
                <a:gd name="T2" fmla="*/ 2118 w 2119"/>
                <a:gd name="T3" fmla="*/ 1938 h 2126"/>
                <a:gd name="T4" fmla="*/ 1932 w 2119"/>
                <a:gd name="T5" fmla="*/ 2125 h 2126"/>
                <a:gd name="T6" fmla="*/ 187 w 2119"/>
                <a:gd name="T7" fmla="*/ 2125 h 2126"/>
                <a:gd name="T8" fmla="*/ 0 w 2119"/>
                <a:gd name="T9" fmla="*/ 1938 h 2126"/>
                <a:gd name="T10" fmla="*/ 0 w 2119"/>
                <a:gd name="T11" fmla="*/ 194 h 2126"/>
                <a:gd name="T12" fmla="*/ 187 w 2119"/>
                <a:gd name="T13" fmla="*/ 0 h 2126"/>
                <a:gd name="T14" fmla="*/ 1932 w 2119"/>
                <a:gd name="T15" fmla="*/ 0 h 2126"/>
                <a:gd name="T16" fmla="*/ 2118 w 2119"/>
                <a:gd name="T17" fmla="*/ 194 h 2126"/>
                <a:gd name="T18" fmla="*/ 2118 w 2119"/>
                <a:gd name="T19" fmla="*/ 1938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6">
                  <a:moveTo>
                    <a:pt x="2118" y="1938"/>
                  </a:moveTo>
                  <a:lnTo>
                    <a:pt x="2118" y="1938"/>
                  </a:lnTo>
                  <a:cubicBezTo>
                    <a:pt x="2118" y="2042"/>
                    <a:pt x="2035" y="2125"/>
                    <a:pt x="1932" y="2125"/>
                  </a:cubicBezTo>
                  <a:cubicBezTo>
                    <a:pt x="187" y="2125"/>
                    <a:pt x="187" y="2125"/>
                    <a:pt x="187" y="2125"/>
                  </a:cubicBezTo>
                  <a:cubicBezTo>
                    <a:pt x="83" y="2125"/>
                    <a:pt x="0" y="2042"/>
                    <a:pt x="0" y="1938"/>
                  </a:cubicBezTo>
                  <a:cubicBezTo>
                    <a:pt x="0" y="194"/>
                    <a:pt x="0" y="194"/>
                    <a:pt x="0" y="194"/>
                  </a:cubicBezTo>
                  <a:cubicBezTo>
                    <a:pt x="0" y="90"/>
                    <a:pt x="83" y="0"/>
                    <a:pt x="187" y="0"/>
                  </a:cubicBezTo>
                  <a:cubicBezTo>
                    <a:pt x="1932" y="0"/>
                    <a:pt x="1932" y="0"/>
                    <a:pt x="1932" y="0"/>
                  </a:cubicBezTo>
                  <a:cubicBezTo>
                    <a:pt x="2035" y="0"/>
                    <a:pt x="2118" y="90"/>
                    <a:pt x="2118" y="194"/>
                  </a:cubicBezTo>
                  <a:lnTo>
                    <a:pt x="2118" y="1938"/>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4" name="Freeform 23"/>
            <p:cNvSpPr>
              <a:spLocks noChangeArrowheads="1"/>
            </p:cNvSpPr>
            <p:nvPr/>
          </p:nvSpPr>
          <p:spPr bwMode="auto">
            <a:xfrm>
              <a:off x="4781477" y="7178997"/>
              <a:ext cx="456310" cy="457289"/>
            </a:xfrm>
            <a:custGeom>
              <a:avLst/>
              <a:gdLst>
                <a:gd name="T0" fmla="*/ 2118 w 2119"/>
                <a:gd name="T1" fmla="*/ 1938 h 2126"/>
                <a:gd name="T2" fmla="*/ 2118 w 2119"/>
                <a:gd name="T3" fmla="*/ 1938 h 2126"/>
                <a:gd name="T4" fmla="*/ 1932 w 2119"/>
                <a:gd name="T5" fmla="*/ 2125 h 2126"/>
                <a:gd name="T6" fmla="*/ 187 w 2119"/>
                <a:gd name="T7" fmla="*/ 2125 h 2126"/>
                <a:gd name="T8" fmla="*/ 0 w 2119"/>
                <a:gd name="T9" fmla="*/ 1938 h 2126"/>
                <a:gd name="T10" fmla="*/ 0 w 2119"/>
                <a:gd name="T11" fmla="*/ 187 h 2126"/>
                <a:gd name="T12" fmla="*/ 187 w 2119"/>
                <a:gd name="T13" fmla="*/ 0 h 2126"/>
                <a:gd name="T14" fmla="*/ 1932 w 2119"/>
                <a:gd name="T15" fmla="*/ 0 h 2126"/>
                <a:gd name="T16" fmla="*/ 2118 w 2119"/>
                <a:gd name="T17" fmla="*/ 187 h 2126"/>
                <a:gd name="T18" fmla="*/ 2118 w 2119"/>
                <a:gd name="T19" fmla="*/ 1938 h 2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6">
                  <a:moveTo>
                    <a:pt x="2118" y="1938"/>
                  </a:moveTo>
                  <a:lnTo>
                    <a:pt x="2118" y="1938"/>
                  </a:lnTo>
                  <a:cubicBezTo>
                    <a:pt x="2118" y="2042"/>
                    <a:pt x="2035" y="2125"/>
                    <a:pt x="1932" y="2125"/>
                  </a:cubicBezTo>
                  <a:cubicBezTo>
                    <a:pt x="187" y="2125"/>
                    <a:pt x="187" y="2125"/>
                    <a:pt x="187" y="2125"/>
                  </a:cubicBezTo>
                  <a:cubicBezTo>
                    <a:pt x="83" y="2125"/>
                    <a:pt x="0" y="2042"/>
                    <a:pt x="0" y="1938"/>
                  </a:cubicBezTo>
                  <a:cubicBezTo>
                    <a:pt x="0" y="187"/>
                    <a:pt x="0" y="187"/>
                    <a:pt x="0" y="187"/>
                  </a:cubicBezTo>
                  <a:cubicBezTo>
                    <a:pt x="0" y="83"/>
                    <a:pt x="83" y="0"/>
                    <a:pt x="187" y="0"/>
                  </a:cubicBezTo>
                  <a:cubicBezTo>
                    <a:pt x="1932" y="0"/>
                    <a:pt x="1932" y="0"/>
                    <a:pt x="1932" y="0"/>
                  </a:cubicBezTo>
                  <a:cubicBezTo>
                    <a:pt x="2035" y="0"/>
                    <a:pt x="2118" y="83"/>
                    <a:pt x="2118" y="187"/>
                  </a:cubicBezTo>
                  <a:lnTo>
                    <a:pt x="2118" y="1938"/>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5" name="Freeform 24"/>
            <p:cNvSpPr>
              <a:spLocks noChangeArrowheads="1"/>
            </p:cNvSpPr>
            <p:nvPr/>
          </p:nvSpPr>
          <p:spPr bwMode="auto">
            <a:xfrm>
              <a:off x="4781477" y="7863031"/>
              <a:ext cx="456310" cy="456340"/>
            </a:xfrm>
            <a:custGeom>
              <a:avLst/>
              <a:gdLst>
                <a:gd name="T0" fmla="*/ 2118 w 2119"/>
                <a:gd name="T1" fmla="*/ 1932 h 2120"/>
                <a:gd name="T2" fmla="*/ 2118 w 2119"/>
                <a:gd name="T3" fmla="*/ 1932 h 2120"/>
                <a:gd name="T4" fmla="*/ 1932 w 2119"/>
                <a:gd name="T5" fmla="*/ 2119 h 2120"/>
                <a:gd name="T6" fmla="*/ 187 w 2119"/>
                <a:gd name="T7" fmla="*/ 2119 h 2120"/>
                <a:gd name="T8" fmla="*/ 0 w 2119"/>
                <a:gd name="T9" fmla="*/ 1932 h 2120"/>
                <a:gd name="T10" fmla="*/ 0 w 2119"/>
                <a:gd name="T11" fmla="*/ 187 h 2120"/>
                <a:gd name="T12" fmla="*/ 187 w 2119"/>
                <a:gd name="T13" fmla="*/ 0 h 2120"/>
                <a:gd name="T14" fmla="*/ 1932 w 2119"/>
                <a:gd name="T15" fmla="*/ 0 h 2120"/>
                <a:gd name="T16" fmla="*/ 2118 w 2119"/>
                <a:gd name="T17" fmla="*/ 187 h 2120"/>
                <a:gd name="T18" fmla="*/ 2118 w 2119"/>
                <a:gd name="T19" fmla="*/ 1932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19" h="2120">
                  <a:moveTo>
                    <a:pt x="2118" y="1932"/>
                  </a:moveTo>
                  <a:lnTo>
                    <a:pt x="2118" y="1932"/>
                  </a:lnTo>
                  <a:cubicBezTo>
                    <a:pt x="2118" y="2036"/>
                    <a:pt x="2035" y="2119"/>
                    <a:pt x="1932" y="2119"/>
                  </a:cubicBezTo>
                  <a:cubicBezTo>
                    <a:pt x="187" y="2119"/>
                    <a:pt x="187" y="2119"/>
                    <a:pt x="187" y="2119"/>
                  </a:cubicBezTo>
                  <a:cubicBezTo>
                    <a:pt x="83" y="2119"/>
                    <a:pt x="0" y="2036"/>
                    <a:pt x="0" y="1932"/>
                  </a:cubicBezTo>
                  <a:cubicBezTo>
                    <a:pt x="0" y="187"/>
                    <a:pt x="0" y="187"/>
                    <a:pt x="0" y="187"/>
                  </a:cubicBezTo>
                  <a:cubicBezTo>
                    <a:pt x="0" y="83"/>
                    <a:pt x="83" y="0"/>
                    <a:pt x="187" y="0"/>
                  </a:cubicBezTo>
                  <a:cubicBezTo>
                    <a:pt x="1932" y="0"/>
                    <a:pt x="1932" y="0"/>
                    <a:pt x="1932" y="0"/>
                  </a:cubicBezTo>
                  <a:cubicBezTo>
                    <a:pt x="2035" y="0"/>
                    <a:pt x="2118" y="83"/>
                    <a:pt x="2118" y="187"/>
                  </a:cubicBezTo>
                  <a:lnTo>
                    <a:pt x="2118" y="1932"/>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6" name="Freeform 25"/>
            <p:cNvSpPr>
              <a:spLocks noChangeArrowheads="1"/>
            </p:cNvSpPr>
            <p:nvPr/>
          </p:nvSpPr>
          <p:spPr bwMode="auto">
            <a:xfrm>
              <a:off x="3126048" y="5887773"/>
              <a:ext cx="1414467" cy="347236"/>
            </a:xfrm>
            <a:custGeom>
              <a:avLst/>
              <a:gdLst>
                <a:gd name="T0" fmla="*/ 6572 w 6573"/>
                <a:gd name="T1" fmla="*/ 1614 h 1615"/>
                <a:gd name="T2" fmla="*/ 0 w 6573"/>
                <a:gd name="T3" fmla="*/ 1614 h 1615"/>
                <a:gd name="T4" fmla="*/ 0 w 6573"/>
                <a:gd name="T5" fmla="*/ 0 h 1615"/>
                <a:gd name="T6" fmla="*/ 6572 w 6573"/>
                <a:gd name="T7" fmla="*/ 0 h 1615"/>
                <a:gd name="T8" fmla="*/ 6572 w 6573"/>
                <a:gd name="T9" fmla="*/ 1614 h 1615"/>
              </a:gdLst>
              <a:ahLst/>
              <a:cxnLst>
                <a:cxn ang="0">
                  <a:pos x="T0" y="T1"/>
                </a:cxn>
                <a:cxn ang="0">
                  <a:pos x="T2" y="T3"/>
                </a:cxn>
                <a:cxn ang="0">
                  <a:pos x="T4" y="T5"/>
                </a:cxn>
                <a:cxn ang="0">
                  <a:pos x="T6" y="T7"/>
                </a:cxn>
                <a:cxn ang="0">
                  <a:pos x="T8" y="T9"/>
                </a:cxn>
              </a:cxnLst>
              <a:rect l="0" t="0" r="r" b="b"/>
              <a:pathLst>
                <a:path w="6573" h="1615">
                  <a:moveTo>
                    <a:pt x="6572" y="1614"/>
                  </a:moveTo>
                  <a:lnTo>
                    <a:pt x="0" y="1614"/>
                  </a:lnTo>
                  <a:lnTo>
                    <a:pt x="0" y="0"/>
                  </a:lnTo>
                  <a:lnTo>
                    <a:pt x="6572" y="0"/>
                  </a:lnTo>
                  <a:lnTo>
                    <a:pt x="6572" y="1614"/>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7" name="Freeform 26"/>
            <p:cNvSpPr>
              <a:spLocks noChangeArrowheads="1"/>
            </p:cNvSpPr>
            <p:nvPr/>
          </p:nvSpPr>
          <p:spPr bwMode="auto">
            <a:xfrm>
              <a:off x="3126048" y="6556628"/>
              <a:ext cx="1414467" cy="348184"/>
            </a:xfrm>
            <a:custGeom>
              <a:avLst/>
              <a:gdLst>
                <a:gd name="T0" fmla="*/ 6572 w 6573"/>
                <a:gd name="T1" fmla="*/ 1619 h 1620"/>
                <a:gd name="T2" fmla="*/ 0 w 6573"/>
                <a:gd name="T3" fmla="*/ 1619 h 1620"/>
                <a:gd name="T4" fmla="*/ 0 w 6573"/>
                <a:gd name="T5" fmla="*/ 0 h 1620"/>
                <a:gd name="T6" fmla="*/ 6572 w 6573"/>
                <a:gd name="T7" fmla="*/ 0 h 1620"/>
                <a:gd name="T8" fmla="*/ 6572 w 6573"/>
                <a:gd name="T9" fmla="*/ 1619 h 1620"/>
              </a:gdLst>
              <a:ahLst/>
              <a:cxnLst>
                <a:cxn ang="0">
                  <a:pos x="T0" y="T1"/>
                </a:cxn>
                <a:cxn ang="0">
                  <a:pos x="T2" y="T3"/>
                </a:cxn>
                <a:cxn ang="0">
                  <a:pos x="T4" y="T5"/>
                </a:cxn>
                <a:cxn ang="0">
                  <a:pos x="T6" y="T7"/>
                </a:cxn>
                <a:cxn ang="0">
                  <a:pos x="T8" y="T9"/>
                </a:cxn>
              </a:cxnLst>
              <a:rect l="0" t="0" r="r" b="b"/>
              <a:pathLst>
                <a:path w="6573" h="1620">
                  <a:moveTo>
                    <a:pt x="6572" y="1619"/>
                  </a:moveTo>
                  <a:lnTo>
                    <a:pt x="0" y="1619"/>
                  </a:lnTo>
                  <a:lnTo>
                    <a:pt x="0" y="0"/>
                  </a:lnTo>
                  <a:lnTo>
                    <a:pt x="6572" y="0"/>
                  </a:lnTo>
                  <a:lnTo>
                    <a:pt x="6572" y="1619"/>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8" name="Freeform 27"/>
            <p:cNvSpPr>
              <a:spLocks noChangeArrowheads="1"/>
            </p:cNvSpPr>
            <p:nvPr/>
          </p:nvSpPr>
          <p:spPr bwMode="auto">
            <a:xfrm>
              <a:off x="3126048" y="7226433"/>
              <a:ext cx="1414467" cy="349133"/>
            </a:xfrm>
            <a:custGeom>
              <a:avLst/>
              <a:gdLst>
                <a:gd name="T0" fmla="*/ 6572 w 6573"/>
                <a:gd name="T1" fmla="*/ 1621 h 1622"/>
                <a:gd name="T2" fmla="*/ 0 w 6573"/>
                <a:gd name="T3" fmla="*/ 1621 h 1622"/>
                <a:gd name="T4" fmla="*/ 0 w 6573"/>
                <a:gd name="T5" fmla="*/ 0 h 1622"/>
                <a:gd name="T6" fmla="*/ 6572 w 6573"/>
                <a:gd name="T7" fmla="*/ 0 h 1622"/>
                <a:gd name="T8" fmla="*/ 6572 w 6573"/>
                <a:gd name="T9" fmla="*/ 1621 h 1622"/>
              </a:gdLst>
              <a:ahLst/>
              <a:cxnLst>
                <a:cxn ang="0">
                  <a:pos x="T0" y="T1"/>
                </a:cxn>
                <a:cxn ang="0">
                  <a:pos x="T2" y="T3"/>
                </a:cxn>
                <a:cxn ang="0">
                  <a:pos x="T4" y="T5"/>
                </a:cxn>
                <a:cxn ang="0">
                  <a:pos x="T6" y="T7"/>
                </a:cxn>
                <a:cxn ang="0">
                  <a:pos x="T8" y="T9"/>
                </a:cxn>
              </a:cxnLst>
              <a:rect l="0" t="0" r="r" b="b"/>
              <a:pathLst>
                <a:path w="6573" h="1622">
                  <a:moveTo>
                    <a:pt x="6572" y="1621"/>
                  </a:moveTo>
                  <a:lnTo>
                    <a:pt x="0" y="1621"/>
                  </a:lnTo>
                  <a:lnTo>
                    <a:pt x="0" y="0"/>
                  </a:lnTo>
                  <a:lnTo>
                    <a:pt x="6572" y="0"/>
                  </a:lnTo>
                  <a:lnTo>
                    <a:pt x="6572" y="1621"/>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29" name="Freeform 28"/>
            <p:cNvSpPr>
              <a:spLocks noChangeArrowheads="1"/>
            </p:cNvSpPr>
            <p:nvPr/>
          </p:nvSpPr>
          <p:spPr bwMode="auto">
            <a:xfrm>
              <a:off x="3126048" y="7897186"/>
              <a:ext cx="1414467" cy="347236"/>
            </a:xfrm>
            <a:custGeom>
              <a:avLst/>
              <a:gdLst>
                <a:gd name="T0" fmla="*/ 6572 w 6573"/>
                <a:gd name="T1" fmla="*/ 1614 h 1615"/>
                <a:gd name="T2" fmla="*/ 0 w 6573"/>
                <a:gd name="T3" fmla="*/ 1614 h 1615"/>
                <a:gd name="T4" fmla="*/ 0 w 6573"/>
                <a:gd name="T5" fmla="*/ 0 h 1615"/>
                <a:gd name="T6" fmla="*/ 6572 w 6573"/>
                <a:gd name="T7" fmla="*/ 0 h 1615"/>
                <a:gd name="T8" fmla="*/ 6572 w 6573"/>
                <a:gd name="T9" fmla="*/ 1614 h 1615"/>
              </a:gdLst>
              <a:ahLst/>
              <a:cxnLst>
                <a:cxn ang="0">
                  <a:pos x="T0" y="T1"/>
                </a:cxn>
                <a:cxn ang="0">
                  <a:pos x="T2" y="T3"/>
                </a:cxn>
                <a:cxn ang="0">
                  <a:pos x="T4" y="T5"/>
                </a:cxn>
                <a:cxn ang="0">
                  <a:pos x="T6" y="T7"/>
                </a:cxn>
                <a:cxn ang="0">
                  <a:pos x="T8" y="T9"/>
                </a:cxn>
              </a:cxnLst>
              <a:rect l="0" t="0" r="r" b="b"/>
              <a:pathLst>
                <a:path w="6573" h="1615">
                  <a:moveTo>
                    <a:pt x="6572" y="1614"/>
                  </a:moveTo>
                  <a:lnTo>
                    <a:pt x="0" y="1614"/>
                  </a:lnTo>
                  <a:lnTo>
                    <a:pt x="0" y="0"/>
                  </a:lnTo>
                  <a:lnTo>
                    <a:pt x="6572" y="0"/>
                  </a:lnTo>
                  <a:lnTo>
                    <a:pt x="6572" y="1614"/>
                  </a:lnTo>
                </a:path>
              </a:pathLst>
            </a:custGeom>
            <a:solidFill>
              <a:schemeClr val="bg1">
                <a:lumMod val="85000"/>
              </a:schemeClr>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30" name="Freeform 29"/>
            <p:cNvSpPr>
              <a:spLocks noChangeArrowheads="1"/>
            </p:cNvSpPr>
            <p:nvPr/>
          </p:nvSpPr>
          <p:spPr bwMode="auto">
            <a:xfrm>
              <a:off x="4766298" y="5862157"/>
              <a:ext cx="484771" cy="388980"/>
            </a:xfrm>
            <a:custGeom>
              <a:avLst/>
              <a:gdLst>
                <a:gd name="T0" fmla="*/ 831 w 2252"/>
                <a:gd name="T1" fmla="*/ 1808 h 1809"/>
                <a:gd name="T2" fmla="*/ 831 w 2252"/>
                <a:gd name="T3" fmla="*/ 1808 h 1809"/>
                <a:gd name="T4" fmla="*/ 630 w 2252"/>
                <a:gd name="T5" fmla="*/ 1725 h 1809"/>
                <a:gd name="T6" fmla="*/ 111 w 2252"/>
                <a:gd name="T7" fmla="*/ 1205 h 1809"/>
                <a:gd name="T8" fmla="*/ 111 w 2252"/>
                <a:gd name="T9" fmla="*/ 804 h 1809"/>
                <a:gd name="T10" fmla="*/ 513 w 2252"/>
                <a:gd name="T11" fmla="*/ 804 h 1809"/>
                <a:gd name="T12" fmla="*/ 817 w 2252"/>
                <a:gd name="T13" fmla="*/ 1115 h 1809"/>
                <a:gd name="T14" fmla="*/ 1725 w 2252"/>
                <a:gd name="T15" fmla="*/ 125 h 1809"/>
                <a:gd name="T16" fmla="*/ 2126 w 2252"/>
                <a:gd name="T17" fmla="*/ 104 h 1809"/>
                <a:gd name="T18" fmla="*/ 2140 w 2252"/>
                <a:gd name="T19" fmla="*/ 506 h 1809"/>
                <a:gd name="T20" fmla="*/ 1039 w 2252"/>
                <a:gd name="T21" fmla="*/ 1718 h 1809"/>
                <a:gd name="T22" fmla="*/ 838 w 2252"/>
                <a:gd name="T23" fmla="*/ 1808 h 1809"/>
                <a:gd name="T24" fmla="*/ 831 w 2252"/>
                <a:gd name="T25" fmla="*/ 1808 h 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52" h="1809">
                  <a:moveTo>
                    <a:pt x="831" y="1808"/>
                  </a:moveTo>
                  <a:lnTo>
                    <a:pt x="831" y="1808"/>
                  </a:lnTo>
                  <a:cubicBezTo>
                    <a:pt x="755" y="1808"/>
                    <a:pt x="679" y="1780"/>
                    <a:pt x="630" y="1725"/>
                  </a:cubicBezTo>
                  <a:cubicBezTo>
                    <a:pt x="111" y="1205"/>
                    <a:pt x="111" y="1205"/>
                    <a:pt x="111" y="1205"/>
                  </a:cubicBezTo>
                  <a:cubicBezTo>
                    <a:pt x="0" y="1095"/>
                    <a:pt x="0" y="914"/>
                    <a:pt x="111" y="804"/>
                  </a:cubicBezTo>
                  <a:cubicBezTo>
                    <a:pt x="222" y="693"/>
                    <a:pt x="402" y="693"/>
                    <a:pt x="513" y="804"/>
                  </a:cubicBezTo>
                  <a:cubicBezTo>
                    <a:pt x="817" y="1115"/>
                    <a:pt x="817" y="1115"/>
                    <a:pt x="817" y="1115"/>
                  </a:cubicBezTo>
                  <a:cubicBezTo>
                    <a:pt x="1725" y="125"/>
                    <a:pt x="1725" y="125"/>
                    <a:pt x="1725" y="125"/>
                  </a:cubicBezTo>
                  <a:cubicBezTo>
                    <a:pt x="1828" y="8"/>
                    <a:pt x="2008" y="0"/>
                    <a:pt x="2126" y="104"/>
                  </a:cubicBezTo>
                  <a:cubicBezTo>
                    <a:pt x="2237" y="215"/>
                    <a:pt x="2251" y="388"/>
                    <a:pt x="2140" y="506"/>
                  </a:cubicBezTo>
                  <a:cubicBezTo>
                    <a:pt x="1039" y="1718"/>
                    <a:pt x="1039" y="1718"/>
                    <a:pt x="1039" y="1718"/>
                  </a:cubicBezTo>
                  <a:cubicBezTo>
                    <a:pt x="984" y="1773"/>
                    <a:pt x="914" y="1808"/>
                    <a:pt x="838" y="1808"/>
                  </a:cubicBezTo>
                  <a:cubicBezTo>
                    <a:pt x="831" y="1808"/>
                    <a:pt x="831" y="1808"/>
                    <a:pt x="831" y="1808"/>
                  </a:cubicBezTo>
                </a:path>
              </a:pathLst>
            </a:custGeom>
            <a:solidFill>
              <a:schemeClr val="accent2"/>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9301873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p:cNvGraphicFramePr>
            <a:graphicFrameLocks/>
          </p:cNvGraphicFramePr>
          <p:nvPr>
            <p:extLst>
              <p:ext uri="{D42A27DB-BD31-4B8C-83A1-F6EECF244321}">
                <p14:modId xmlns:p14="http://schemas.microsoft.com/office/powerpoint/2010/main" val="1771968020"/>
              </p:ext>
            </p:extLst>
          </p:nvPr>
        </p:nvGraphicFramePr>
        <p:xfrm>
          <a:off x="1736185" y="2475972"/>
          <a:ext cx="21607909" cy="4166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3" name="Straight Connector 2"/>
          <p:cNvCxnSpPr/>
          <p:nvPr/>
        </p:nvCxnSpPr>
        <p:spPr>
          <a:xfrm>
            <a:off x="6888405" y="8075635"/>
            <a:ext cx="0" cy="3769112"/>
          </a:xfrm>
          <a:prstGeom prst="line">
            <a:avLst/>
          </a:prstGeom>
          <a:ln>
            <a:solidFill>
              <a:schemeClr val="bg2">
                <a:lumMod val="75000"/>
              </a:schemeClr>
            </a:solidFill>
            <a:prstDash val="dash"/>
          </a:ln>
        </p:spPr>
        <p:style>
          <a:lnRef idx="1">
            <a:schemeClr val="accent4"/>
          </a:lnRef>
          <a:fillRef idx="0">
            <a:schemeClr val="accent4"/>
          </a:fillRef>
          <a:effectRef idx="0">
            <a:schemeClr val="accent4"/>
          </a:effectRef>
          <a:fontRef idx="minor">
            <a:schemeClr val="tx1"/>
          </a:fontRef>
        </p:style>
      </p:cxnSp>
      <p:sp>
        <p:nvSpPr>
          <p:cNvPr id="69" name="Rectangle 1"/>
          <p:cNvSpPr>
            <a:spLocks/>
          </p:cNvSpPr>
          <p:nvPr/>
        </p:nvSpPr>
        <p:spPr bwMode="auto">
          <a:xfrm>
            <a:off x="1728034" y="1058664"/>
            <a:ext cx="13627064"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Streamlined, Automated Workflow</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sp>
        <p:nvSpPr>
          <p:cNvPr id="63" name="Freeform 89"/>
          <p:cNvSpPr>
            <a:spLocks noChangeArrowheads="1"/>
          </p:cNvSpPr>
          <p:nvPr/>
        </p:nvSpPr>
        <p:spPr bwMode="auto">
          <a:xfrm>
            <a:off x="5286687" y="6642848"/>
            <a:ext cx="3203436" cy="2229057"/>
          </a:xfrm>
          <a:custGeom>
            <a:avLst/>
            <a:gdLst>
              <a:gd name="T0" fmla="*/ 78807547 w 608"/>
              <a:gd name="T1" fmla="*/ 52720001 h 425"/>
              <a:gd name="T2" fmla="*/ 78807547 w 608"/>
              <a:gd name="T3" fmla="*/ 52720001 h 425"/>
              <a:gd name="T4" fmla="*/ 78807547 w 608"/>
              <a:gd name="T5" fmla="*/ 52720001 h 425"/>
              <a:gd name="T6" fmla="*/ 76081000 w 608"/>
              <a:gd name="T7" fmla="*/ 54520114 h 425"/>
              <a:gd name="T8" fmla="*/ 57774906 w 608"/>
              <a:gd name="T9" fmla="*/ 54520114 h 425"/>
              <a:gd name="T10" fmla="*/ 60501092 w 608"/>
              <a:gd name="T11" fmla="*/ 51819944 h 425"/>
              <a:gd name="T12" fmla="*/ 60501092 w 608"/>
              <a:gd name="T13" fmla="*/ 51819944 h 425"/>
              <a:gd name="T14" fmla="*/ 60501092 w 608"/>
              <a:gd name="T15" fmla="*/ 51819944 h 425"/>
              <a:gd name="T16" fmla="*/ 52321812 w 608"/>
              <a:gd name="T17" fmla="*/ 37289949 h 425"/>
              <a:gd name="T18" fmla="*/ 46739003 w 608"/>
              <a:gd name="T19" fmla="*/ 35489478 h 425"/>
              <a:gd name="T20" fmla="*/ 46739003 w 608"/>
              <a:gd name="T21" fmla="*/ 30989195 h 425"/>
              <a:gd name="T22" fmla="*/ 44012816 w 608"/>
              <a:gd name="T23" fmla="*/ 24559708 h 425"/>
              <a:gd name="T24" fmla="*/ 43103727 w 608"/>
              <a:gd name="T25" fmla="*/ 21859539 h 425"/>
              <a:gd name="T26" fmla="*/ 43103727 w 608"/>
              <a:gd name="T27" fmla="*/ 18130580 h 425"/>
              <a:gd name="T28" fmla="*/ 43103727 w 608"/>
              <a:gd name="T29" fmla="*/ 12729882 h 425"/>
              <a:gd name="T30" fmla="*/ 52321812 w 608"/>
              <a:gd name="T31" fmla="*/ 5529072 h 425"/>
              <a:gd name="T32" fmla="*/ 62318910 w 608"/>
              <a:gd name="T33" fmla="*/ 12729882 h 425"/>
              <a:gd name="T34" fmla="*/ 61410182 w 608"/>
              <a:gd name="T35" fmla="*/ 18130580 h 425"/>
              <a:gd name="T36" fmla="*/ 62318910 w 608"/>
              <a:gd name="T37" fmla="*/ 21859539 h 425"/>
              <a:gd name="T38" fmla="*/ 60501092 w 608"/>
              <a:gd name="T39" fmla="*/ 24559708 h 425"/>
              <a:gd name="T40" fmla="*/ 57774906 w 608"/>
              <a:gd name="T41" fmla="*/ 30989195 h 425"/>
              <a:gd name="T42" fmla="*/ 57774906 w 608"/>
              <a:gd name="T43" fmla="*/ 35489478 h 425"/>
              <a:gd name="T44" fmla="*/ 64136368 w 608"/>
              <a:gd name="T45" fmla="*/ 38190006 h 425"/>
              <a:gd name="T46" fmla="*/ 71536996 w 608"/>
              <a:gd name="T47" fmla="*/ 40890175 h 425"/>
              <a:gd name="T48" fmla="*/ 78807547 w 608"/>
              <a:gd name="T49" fmla="*/ 52720001 h 425"/>
              <a:gd name="T50" fmla="*/ 42194998 w 608"/>
              <a:gd name="T51" fmla="*/ 36389534 h 425"/>
              <a:gd name="T52" fmla="*/ 42194998 w 608"/>
              <a:gd name="T53" fmla="*/ 36389534 h 425"/>
              <a:gd name="T54" fmla="*/ 50374278 w 608"/>
              <a:gd name="T55" fmla="*/ 39090062 h 425"/>
              <a:gd name="T56" fmla="*/ 57774906 w 608"/>
              <a:gd name="T57" fmla="*/ 51819944 h 425"/>
              <a:gd name="T58" fmla="*/ 57774906 w 608"/>
              <a:gd name="T59" fmla="*/ 51819944 h 425"/>
              <a:gd name="T60" fmla="*/ 57774906 w 608"/>
              <a:gd name="T61" fmla="*/ 51819944 h 425"/>
              <a:gd name="T62" fmla="*/ 55048359 w 608"/>
              <a:gd name="T63" fmla="*/ 54520114 h 425"/>
              <a:gd name="T64" fmla="*/ 2726547 w 608"/>
              <a:gd name="T65" fmla="*/ 54520114 h 425"/>
              <a:gd name="T66" fmla="*/ 0 w 608"/>
              <a:gd name="T67" fmla="*/ 51819944 h 425"/>
              <a:gd name="T68" fmla="*/ 0 w 608"/>
              <a:gd name="T69" fmla="*/ 51819944 h 425"/>
              <a:gd name="T70" fmla="*/ 0 w 608"/>
              <a:gd name="T71" fmla="*/ 51819944 h 425"/>
              <a:gd name="T72" fmla="*/ 7270552 w 608"/>
              <a:gd name="T73" fmla="*/ 39090062 h 425"/>
              <a:gd name="T74" fmla="*/ 15579547 w 608"/>
              <a:gd name="T75" fmla="*/ 36389534 h 425"/>
              <a:gd name="T76" fmla="*/ 22850099 w 608"/>
              <a:gd name="T77" fmla="*/ 33689365 h 425"/>
              <a:gd name="T78" fmla="*/ 22850099 w 608"/>
              <a:gd name="T79" fmla="*/ 28160293 h 425"/>
              <a:gd name="T80" fmla="*/ 20123912 w 608"/>
              <a:gd name="T81" fmla="*/ 21859539 h 425"/>
              <a:gd name="T82" fmla="*/ 18306094 w 608"/>
              <a:gd name="T83" fmla="*/ 19159369 h 425"/>
              <a:gd name="T84" fmla="*/ 19214823 w 608"/>
              <a:gd name="T85" fmla="*/ 14529995 h 425"/>
              <a:gd name="T86" fmla="*/ 18306094 w 608"/>
              <a:gd name="T87" fmla="*/ 9129656 h 425"/>
              <a:gd name="T88" fmla="*/ 28432908 w 608"/>
              <a:gd name="T89" fmla="*/ 0 h 425"/>
              <a:gd name="T90" fmla="*/ 39468811 w 608"/>
              <a:gd name="T91" fmla="*/ 9129656 h 425"/>
              <a:gd name="T92" fmla="*/ 38559722 w 608"/>
              <a:gd name="T93" fmla="*/ 14529995 h 425"/>
              <a:gd name="T94" fmla="*/ 39468811 w 608"/>
              <a:gd name="T95" fmla="*/ 19159369 h 425"/>
              <a:gd name="T96" fmla="*/ 37650993 w 608"/>
              <a:gd name="T97" fmla="*/ 21859539 h 425"/>
              <a:gd name="T98" fmla="*/ 34794731 w 608"/>
              <a:gd name="T99" fmla="*/ 28160293 h 425"/>
              <a:gd name="T100" fmla="*/ 34794731 w 608"/>
              <a:gd name="T101" fmla="*/ 33689365 h 425"/>
              <a:gd name="T102" fmla="*/ 42194998 w 608"/>
              <a:gd name="T103" fmla="*/ 36389534 h 4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608" h="425">
                <a:moveTo>
                  <a:pt x="607" y="410"/>
                </a:moveTo>
                <a:lnTo>
                  <a:pt x="607" y="410"/>
                </a:lnTo>
                <a:cubicBezTo>
                  <a:pt x="607" y="417"/>
                  <a:pt x="593" y="424"/>
                  <a:pt x="586" y="424"/>
                </a:cubicBezTo>
                <a:cubicBezTo>
                  <a:pt x="445" y="424"/>
                  <a:pt x="445" y="424"/>
                  <a:pt x="445" y="424"/>
                </a:cubicBezTo>
                <a:cubicBezTo>
                  <a:pt x="459" y="424"/>
                  <a:pt x="466" y="417"/>
                  <a:pt x="466" y="403"/>
                </a:cubicBezTo>
                <a:cubicBezTo>
                  <a:pt x="466" y="403"/>
                  <a:pt x="466" y="318"/>
                  <a:pt x="403" y="290"/>
                </a:cubicBezTo>
                <a:cubicBezTo>
                  <a:pt x="374" y="276"/>
                  <a:pt x="374" y="276"/>
                  <a:pt x="360" y="276"/>
                </a:cubicBezTo>
                <a:cubicBezTo>
                  <a:pt x="360" y="241"/>
                  <a:pt x="360" y="241"/>
                  <a:pt x="360" y="241"/>
                </a:cubicBezTo>
                <a:cubicBezTo>
                  <a:pt x="360" y="241"/>
                  <a:pt x="346" y="226"/>
                  <a:pt x="339" y="191"/>
                </a:cubicBezTo>
                <a:cubicBezTo>
                  <a:pt x="332" y="191"/>
                  <a:pt x="332" y="184"/>
                  <a:pt x="332" y="170"/>
                </a:cubicBezTo>
                <a:cubicBezTo>
                  <a:pt x="332" y="163"/>
                  <a:pt x="325" y="141"/>
                  <a:pt x="332" y="141"/>
                </a:cubicBezTo>
                <a:cubicBezTo>
                  <a:pt x="332" y="127"/>
                  <a:pt x="332" y="106"/>
                  <a:pt x="332" y="99"/>
                </a:cubicBezTo>
                <a:cubicBezTo>
                  <a:pt x="332" y="71"/>
                  <a:pt x="360" y="43"/>
                  <a:pt x="403" y="43"/>
                </a:cubicBezTo>
                <a:cubicBezTo>
                  <a:pt x="452" y="43"/>
                  <a:pt x="473" y="71"/>
                  <a:pt x="480" y="99"/>
                </a:cubicBezTo>
                <a:cubicBezTo>
                  <a:pt x="480" y="106"/>
                  <a:pt x="473" y="127"/>
                  <a:pt x="473" y="141"/>
                </a:cubicBezTo>
                <a:cubicBezTo>
                  <a:pt x="487" y="141"/>
                  <a:pt x="480" y="163"/>
                  <a:pt x="480" y="170"/>
                </a:cubicBezTo>
                <a:cubicBezTo>
                  <a:pt x="480" y="184"/>
                  <a:pt x="473" y="191"/>
                  <a:pt x="466" y="191"/>
                </a:cubicBezTo>
                <a:cubicBezTo>
                  <a:pt x="459" y="226"/>
                  <a:pt x="445" y="241"/>
                  <a:pt x="445" y="241"/>
                </a:cubicBezTo>
                <a:cubicBezTo>
                  <a:pt x="445" y="276"/>
                  <a:pt x="445" y="276"/>
                  <a:pt x="445" y="276"/>
                </a:cubicBezTo>
                <a:cubicBezTo>
                  <a:pt x="445" y="276"/>
                  <a:pt x="459" y="276"/>
                  <a:pt x="494" y="297"/>
                </a:cubicBezTo>
                <a:cubicBezTo>
                  <a:pt x="537" y="311"/>
                  <a:pt x="523" y="297"/>
                  <a:pt x="551" y="318"/>
                </a:cubicBezTo>
                <a:cubicBezTo>
                  <a:pt x="607" y="339"/>
                  <a:pt x="607" y="410"/>
                  <a:pt x="607" y="410"/>
                </a:cubicBezTo>
                <a:close/>
                <a:moveTo>
                  <a:pt x="325" y="283"/>
                </a:moveTo>
                <a:lnTo>
                  <a:pt x="325" y="283"/>
                </a:lnTo>
                <a:cubicBezTo>
                  <a:pt x="367" y="297"/>
                  <a:pt x="353" y="290"/>
                  <a:pt x="388" y="304"/>
                </a:cubicBezTo>
                <a:cubicBezTo>
                  <a:pt x="445" y="332"/>
                  <a:pt x="445" y="403"/>
                  <a:pt x="445" y="403"/>
                </a:cubicBezTo>
                <a:cubicBezTo>
                  <a:pt x="445" y="417"/>
                  <a:pt x="431" y="424"/>
                  <a:pt x="424" y="424"/>
                </a:cubicBezTo>
                <a:cubicBezTo>
                  <a:pt x="21" y="424"/>
                  <a:pt x="21" y="424"/>
                  <a:pt x="21" y="424"/>
                </a:cubicBezTo>
                <a:cubicBezTo>
                  <a:pt x="14" y="424"/>
                  <a:pt x="0" y="417"/>
                  <a:pt x="0" y="403"/>
                </a:cubicBezTo>
                <a:cubicBezTo>
                  <a:pt x="0" y="403"/>
                  <a:pt x="0" y="332"/>
                  <a:pt x="56" y="304"/>
                </a:cubicBezTo>
                <a:cubicBezTo>
                  <a:pt x="92" y="290"/>
                  <a:pt x="77" y="304"/>
                  <a:pt x="120" y="283"/>
                </a:cubicBezTo>
                <a:cubicBezTo>
                  <a:pt x="162" y="269"/>
                  <a:pt x="176" y="262"/>
                  <a:pt x="176" y="262"/>
                </a:cubicBezTo>
                <a:cubicBezTo>
                  <a:pt x="176" y="219"/>
                  <a:pt x="176" y="219"/>
                  <a:pt x="176" y="219"/>
                </a:cubicBezTo>
                <a:cubicBezTo>
                  <a:pt x="176" y="219"/>
                  <a:pt x="155" y="205"/>
                  <a:pt x="155" y="170"/>
                </a:cubicBezTo>
                <a:cubicBezTo>
                  <a:pt x="141" y="170"/>
                  <a:pt x="141" y="156"/>
                  <a:pt x="141" y="149"/>
                </a:cubicBezTo>
                <a:cubicBezTo>
                  <a:pt x="141" y="141"/>
                  <a:pt x="134" y="113"/>
                  <a:pt x="148" y="113"/>
                </a:cubicBezTo>
                <a:cubicBezTo>
                  <a:pt x="141" y="92"/>
                  <a:pt x="141" y="78"/>
                  <a:pt x="141" y="71"/>
                </a:cubicBezTo>
                <a:cubicBezTo>
                  <a:pt x="148" y="35"/>
                  <a:pt x="176" y="7"/>
                  <a:pt x="219" y="0"/>
                </a:cubicBezTo>
                <a:cubicBezTo>
                  <a:pt x="275" y="7"/>
                  <a:pt x="297" y="35"/>
                  <a:pt x="304" y="71"/>
                </a:cubicBezTo>
                <a:cubicBezTo>
                  <a:pt x="304" y="78"/>
                  <a:pt x="304" y="92"/>
                  <a:pt x="297" y="113"/>
                </a:cubicBezTo>
                <a:cubicBezTo>
                  <a:pt x="311" y="113"/>
                  <a:pt x="304" y="141"/>
                  <a:pt x="304" y="149"/>
                </a:cubicBezTo>
                <a:cubicBezTo>
                  <a:pt x="304" y="156"/>
                  <a:pt x="304" y="170"/>
                  <a:pt x="290" y="170"/>
                </a:cubicBezTo>
                <a:cubicBezTo>
                  <a:pt x="282" y="205"/>
                  <a:pt x="268" y="219"/>
                  <a:pt x="268" y="219"/>
                </a:cubicBezTo>
                <a:cubicBezTo>
                  <a:pt x="268" y="262"/>
                  <a:pt x="268" y="262"/>
                  <a:pt x="268" y="262"/>
                </a:cubicBezTo>
                <a:cubicBezTo>
                  <a:pt x="268" y="262"/>
                  <a:pt x="282" y="262"/>
                  <a:pt x="325" y="283"/>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64" name="Freeform 96"/>
          <p:cNvSpPr>
            <a:spLocks noChangeArrowheads="1"/>
          </p:cNvSpPr>
          <p:nvPr/>
        </p:nvSpPr>
        <p:spPr bwMode="auto">
          <a:xfrm>
            <a:off x="5743409" y="9960191"/>
            <a:ext cx="2289992" cy="2055751"/>
          </a:xfrm>
          <a:custGeom>
            <a:avLst/>
            <a:gdLst>
              <a:gd name="T0" fmla="*/ 78442719 w 602"/>
              <a:gd name="T1" fmla="*/ 71923702 h 580"/>
              <a:gd name="T2" fmla="*/ 78442719 w 602"/>
              <a:gd name="T3" fmla="*/ 71923702 h 580"/>
              <a:gd name="T4" fmla="*/ 78442719 w 602"/>
              <a:gd name="T5" fmla="*/ 71923702 h 580"/>
              <a:gd name="T6" fmla="*/ 74657633 w 602"/>
              <a:gd name="T7" fmla="*/ 75578543 h 580"/>
              <a:gd name="T8" fmla="*/ 3654665 w 602"/>
              <a:gd name="T9" fmla="*/ 75578543 h 580"/>
              <a:gd name="T10" fmla="*/ 0 w 602"/>
              <a:gd name="T11" fmla="*/ 71923702 h 580"/>
              <a:gd name="T12" fmla="*/ 0 w 602"/>
              <a:gd name="T13" fmla="*/ 71923702 h 580"/>
              <a:gd name="T14" fmla="*/ 0 w 602"/>
              <a:gd name="T15" fmla="*/ 71923702 h 580"/>
              <a:gd name="T16" fmla="*/ 10180751 w 602"/>
              <a:gd name="T17" fmla="*/ 53518347 h 580"/>
              <a:gd name="T18" fmla="*/ 21274806 w 602"/>
              <a:gd name="T19" fmla="*/ 49733080 h 580"/>
              <a:gd name="T20" fmla="*/ 30411109 w 602"/>
              <a:gd name="T21" fmla="*/ 46077877 h 580"/>
              <a:gd name="T22" fmla="*/ 30411109 w 602"/>
              <a:gd name="T23" fmla="*/ 38637768 h 580"/>
              <a:gd name="T24" fmla="*/ 26756804 w 602"/>
              <a:gd name="T25" fmla="*/ 29500304 h 580"/>
              <a:gd name="T26" fmla="*/ 24929472 w 602"/>
              <a:gd name="T27" fmla="*/ 25845463 h 580"/>
              <a:gd name="T28" fmla="*/ 25843138 w 602"/>
              <a:gd name="T29" fmla="*/ 19318704 h 580"/>
              <a:gd name="T30" fmla="*/ 24929472 w 602"/>
              <a:gd name="T31" fmla="*/ 12009021 h 580"/>
              <a:gd name="T32" fmla="*/ 39678193 w 602"/>
              <a:gd name="T33" fmla="*/ 0 h 580"/>
              <a:gd name="T34" fmla="*/ 53513248 w 602"/>
              <a:gd name="T35" fmla="*/ 12009021 h 580"/>
              <a:gd name="T36" fmla="*/ 52599581 w 602"/>
              <a:gd name="T37" fmla="*/ 19318704 h 580"/>
              <a:gd name="T38" fmla="*/ 54426914 w 602"/>
              <a:gd name="T39" fmla="*/ 25845463 h 580"/>
              <a:gd name="T40" fmla="*/ 51685915 w 602"/>
              <a:gd name="T41" fmla="*/ 29500304 h 580"/>
              <a:gd name="T42" fmla="*/ 48031249 w 602"/>
              <a:gd name="T43" fmla="*/ 38637768 h 580"/>
              <a:gd name="T44" fmla="*/ 48031249 w 602"/>
              <a:gd name="T45" fmla="*/ 46077877 h 580"/>
              <a:gd name="T46" fmla="*/ 57167913 w 602"/>
              <a:gd name="T47" fmla="*/ 49733080 h 580"/>
              <a:gd name="T48" fmla="*/ 69175635 w 602"/>
              <a:gd name="T49" fmla="*/ 53518347 h 580"/>
              <a:gd name="T50" fmla="*/ 78442719 w 602"/>
              <a:gd name="T51" fmla="*/ 71923702 h 5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602" h="580">
                <a:moveTo>
                  <a:pt x="601" y="551"/>
                </a:moveTo>
                <a:lnTo>
                  <a:pt x="601" y="551"/>
                </a:lnTo>
                <a:cubicBezTo>
                  <a:pt x="601" y="572"/>
                  <a:pt x="594" y="579"/>
                  <a:pt x="572" y="579"/>
                </a:cubicBezTo>
                <a:cubicBezTo>
                  <a:pt x="28" y="579"/>
                  <a:pt x="28" y="579"/>
                  <a:pt x="28" y="579"/>
                </a:cubicBezTo>
                <a:cubicBezTo>
                  <a:pt x="14" y="579"/>
                  <a:pt x="0" y="572"/>
                  <a:pt x="0" y="551"/>
                </a:cubicBezTo>
                <a:cubicBezTo>
                  <a:pt x="0" y="551"/>
                  <a:pt x="0" y="452"/>
                  <a:pt x="78" y="410"/>
                </a:cubicBezTo>
                <a:cubicBezTo>
                  <a:pt x="120" y="388"/>
                  <a:pt x="106" y="410"/>
                  <a:pt x="163" y="381"/>
                </a:cubicBezTo>
                <a:cubicBezTo>
                  <a:pt x="219" y="360"/>
                  <a:pt x="233" y="353"/>
                  <a:pt x="233" y="353"/>
                </a:cubicBezTo>
                <a:cubicBezTo>
                  <a:pt x="233" y="296"/>
                  <a:pt x="233" y="296"/>
                  <a:pt x="233" y="296"/>
                </a:cubicBezTo>
                <a:cubicBezTo>
                  <a:pt x="233" y="296"/>
                  <a:pt x="212" y="275"/>
                  <a:pt x="205" y="226"/>
                </a:cubicBezTo>
                <a:cubicBezTo>
                  <a:pt x="191" y="233"/>
                  <a:pt x="191" y="212"/>
                  <a:pt x="191" y="198"/>
                </a:cubicBezTo>
                <a:cubicBezTo>
                  <a:pt x="191" y="183"/>
                  <a:pt x="184" y="148"/>
                  <a:pt x="198" y="148"/>
                </a:cubicBezTo>
                <a:cubicBezTo>
                  <a:pt x="191" y="127"/>
                  <a:pt x="191" y="99"/>
                  <a:pt x="191" y="92"/>
                </a:cubicBezTo>
                <a:cubicBezTo>
                  <a:pt x="198" y="49"/>
                  <a:pt x="240" y="0"/>
                  <a:pt x="304" y="0"/>
                </a:cubicBezTo>
                <a:cubicBezTo>
                  <a:pt x="375" y="0"/>
                  <a:pt x="410" y="49"/>
                  <a:pt x="410" y="92"/>
                </a:cubicBezTo>
                <a:cubicBezTo>
                  <a:pt x="410" y="99"/>
                  <a:pt x="410" y="127"/>
                  <a:pt x="403" y="148"/>
                </a:cubicBezTo>
                <a:cubicBezTo>
                  <a:pt x="424" y="148"/>
                  <a:pt x="417" y="183"/>
                  <a:pt x="417" y="198"/>
                </a:cubicBezTo>
                <a:cubicBezTo>
                  <a:pt x="417" y="212"/>
                  <a:pt x="410" y="233"/>
                  <a:pt x="396" y="226"/>
                </a:cubicBezTo>
                <a:cubicBezTo>
                  <a:pt x="389" y="275"/>
                  <a:pt x="368" y="296"/>
                  <a:pt x="368" y="296"/>
                </a:cubicBezTo>
                <a:cubicBezTo>
                  <a:pt x="368" y="353"/>
                  <a:pt x="368" y="353"/>
                  <a:pt x="368" y="353"/>
                </a:cubicBezTo>
                <a:cubicBezTo>
                  <a:pt x="368" y="353"/>
                  <a:pt x="382" y="360"/>
                  <a:pt x="438" y="381"/>
                </a:cubicBezTo>
                <a:cubicBezTo>
                  <a:pt x="502" y="410"/>
                  <a:pt x="481" y="388"/>
                  <a:pt x="530" y="410"/>
                </a:cubicBezTo>
                <a:cubicBezTo>
                  <a:pt x="601" y="452"/>
                  <a:pt x="601" y="551"/>
                  <a:pt x="601" y="551"/>
                </a:cubicBezTo>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4" name="TextBox 3"/>
          <p:cNvSpPr txBox="1"/>
          <p:nvPr/>
        </p:nvSpPr>
        <p:spPr>
          <a:xfrm>
            <a:off x="9855251" y="5970494"/>
            <a:ext cx="10999694" cy="7171194"/>
          </a:xfrm>
          <a:prstGeom prst="rect">
            <a:avLst/>
          </a:prstGeom>
          <a:noFill/>
        </p:spPr>
        <p:txBody>
          <a:bodyPr wrap="square" rtlCol="0">
            <a:spAutoFit/>
          </a:bodyPr>
          <a:lstStyle/>
          <a:p>
            <a:pPr>
              <a:lnSpc>
                <a:spcPct val="150000"/>
              </a:lnSpc>
            </a:pPr>
            <a:r>
              <a:rPr lang="en-US" sz="4000" b="1" dirty="0">
                <a:solidFill>
                  <a:schemeClr val="accent4">
                    <a:lumMod val="75000"/>
                  </a:schemeClr>
                </a:solidFill>
              </a:rPr>
              <a:t>Supports unique workflow processes for</a:t>
            </a:r>
            <a:r>
              <a:rPr lang="en-US" sz="4000" b="1" dirty="0" smtClean="0">
                <a:solidFill>
                  <a:schemeClr val="accent4">
                    <a:lumMod val="75000"/>
                  </a:schemeClr>
                </a:solidFill>
              </a:rPr>
              <a:t>:</a:t>
            </a:r>
            <a:endParaRPr lang="en-US" sz="4000" b="1" dirty="0">
              <a:solidFill>
                <a:schemeClr val="accent4">
                  <a:lumMod val="75000"/>
                </a:schemeClr>
              </a:solidFill>
            </a:endParaRPr>
          </a:p>
          <a:p>
            <a:pPr marL="571500" indent="-571500">
              <a:lnSpc>
                <a:spcPct val="150000"/>
              </a:lnSpc>
              <a:buFont typeface="Arial" charset="0"/>
              <a:buChar char="•"/>
            </a:pPr>
            <a:r>
              <a:rPr lang="en-US" sz="4000" dirty="0">
                <a:solidFill>
                  <a:schemeClr val="accent4">
                    <a:lumMod val="75000"/>
                  </a:schemeClr>
                </a:solidFill>
              </a:rPr>
              <a:t> Traditional Temporary/Contract Staffing</a:t>
            </a:r>
          </a:p>
          <a:p>
            <a:pPr marL="571500" indent="-571500">
              <a:lnSpc>
                <a:spcPct val="150000"/>
              </a:lnSpc>
              <a:buFont typeface="Arial" charset="0"/>
              <a:buChar char="•"/>
            </a:pPr>
            <a:r>
              <a:rPr lang="en-US" sz="4000" dirty="0">
                <a:solidFill>
                  <a:schemeClr val="accent4">
                    <a:lumMod val="75000"/>
                  </a:schemeClr>
                </a:solidFill>
              </a:rPr>
              <a:t> Temporary or Contract to Hire</a:t>
            </a:r>
          </a:p>
          <a:p>
            <a:pPr marL="571500" indent="-571500">
              <a:lnSpc>
                <a:spcPct val="150000"/>
              </a:lnSpc>
              <a:buFont typeface="Arial" charset="0"/>
              <a:buChar char="•"/>
            </a:pPr>
            <a:r>
              <a:rPr lang="en-US" sz="4000" dirty="0">
                <a:solidFill>
                  <a:schemeClr val="accent4">
                    <a:lumMod val="75000"/>
                  </a:schemeClr>
                </a:solidFill>
              </a:rPr>
              <a:t> Independent Contractors</a:t>
            </a:r>
          </a:p>
          <a:p>
            <a:pPr marL="571500" indent="-571500">
              <a:lnSpc>
                <a:spcPct val="150000"/>
              </a:lnSpc>
              <a:buFont typeface="Arial" charset="0"/>
              <a:buChar char="•"/>
            </a:pPr>
            <a:r>
              <a:rPr lang="en-US" sz="4000" dirty="0">
                <a:solidFill>
                  <a:schemeClr val="accent4">
                    <a:lumMod val="75000"/>
                  </a:schemeClr>
                </a:solidFill>
              </a:rPr>
              <a:t> </a:t>
            </a:r>
            <a:r>
              <a:rPr lang="en-US" sz="4000" dirty="0" err="1">
                <a:solidFill>
                  <a:schemeClr val="accent4">
                    <a:lumMod val="75000"/>
                  </a:schemeClr>
                </a:solidFill>
              </a:rPr>
              <a:t>Payrolled</a:t>
            </a:r>
            <a:r>
              <a:rPr lang="en-US" sz="4000" dirty="0">
                <a:solidFill>
                  <a:schemeClr val="accent4">
                    <a:lumMod val="75000"/>
                  </a:schemeClr>
                </a:solidFill>
              </a:rPr>
              <a:t> Workers</a:t>
            </a:r>
          </a:p>
          <a:p>
            <a:pPr marL="571500" indent="-571500">
              <a:lnSpc>
                <a:spcPct val="150000"/>
              </a:lnSpc>
              <a:buFont typeface="Arial" charset="0"/>
              <a:buChar char="•"/>
            </a:pPr>
            <a:r>
              <a:rPr lang="en-US" sz="4000" dirty="0">
                <a:solidFill>
                  <a:schemeClr val="accent4">
                    <a:lumMod val="75000"/>
                  </a:schemeClr>
                </a:solidFill>
              </a:rPr>
              <a:t> Professional Services </a:t>
            </a:r>
            <a:r>
              <a:rPr lang="en-US" sz="4000" dirty="0" smtClean="0">
                <a:solidFill>
                  <a:schemeClr val="accent4">
                    <a:lumMod val="75000"/>
                  </a:schemeClr>
                </a:solidFill>
              </a:rPr>
              <a:t>Consultants</a:t>
            </a:r>
          </a:p>
          <a:p>
            <a:pPr marL="571500" indent="-571500">
              <a:lnSpc>
                <a:spcPct val="150000"/>
              </a:lnSpc>
              <a:buFont typeface="Arial" charset="0"/>
              <a:buChar char="•"/>
            </a:pPr>
            <a:r>
              <a:rPr lang="en-US" sz="4000" dirty="0" smtClean="0">
                <a:solidFill>
                  <a:schemeClr val="accent4">
                    <a:lumMod val="75000"/>
                  </a:schemeClr>
                </a:solidFill>
              </a:rPr>
              <a:t> Direct </a:t>
            </a:r>
            <a:r>
              <a:rPr lang="en-US" sz="4000" dirty="0">
                <a:solidFill>
                  <a:schemeClr val="accent4">
                    <a:lumMod val="75000"/>
                  </a:schemeClr>
                </a:solidFill>
              </a:rPr>
              <a:t>Hire</a:t>
            </a:r>
          </a:p>
          <a:p>
            <a:endParaRPr lang="en-US" sz="4000" dirty="0">
              <a:solidFill>
                <a:schemeClr val="accent4">
                  <a:lumMod val="75000"/>
                </a:schemeClr>
              </a:solidFill>
            </a:endParaRPr>
          </a:p>
        </p:txBody>
      </p:sp>
    </p:spTree>
    <p:extLst>
      <p:ext uri="{BB962C8B-B14F-4D97-AF65-F5344CB8AC3E}">
        <p14:creationId xmlns:p14="http://schemas.microsoft.com/office/powerpoint/2010/main" val="178443476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1"/>
          <p:cNvSpPr>
            <a:spLocks/>
          </p:cNvSpPr>
          <p:nvPr/>
        </p:nvSpPr>
        <p:spPr bwMode="auto">
          <a:xfrm>
            <a:off x="1728034" y="1058664"/>
            <a:ext cx="8148256" cy="11695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7600" dirty="0" smtClean="0">
                <a:solidFill>
                  <a:schemeClr val="accent6">
                    <a:lumMod val="50000"/>
                  </a:schemeClr>
                </a:solidFill>
                <a:latin typeface="Bebas Neue" charset="0"/>
                <a:ea typeface="ＭＳ Ｐゴシック" charset="0"/>
                <a:cs typeface="ＭＳ Ｐゴシック" charset="0"/>
                <a:sym typeface="Bebas Neue" charset="0"/>
              </a:rPr>
              <a:t>Vendor Management</a:t>
            </a:r>
            <a:endParaRPr lang="en-US" sz="7600" dirty="0">
              <a:solidFill>
                <a:schemeClr val="accent6">
                  <a:lumMod val="50000"/>
                </a:schemeClr>
              </a:solidFill>
              <a:latin typeface="Bebas Neue" charset="0"/>
              <a:ea typeface="ＭＳ Ｐゴシック" charset="0"/>
              <a:cs typeface="ＭＳ Ｐゴシック" charset="0"/>
              <a:sym typeface="Bebas Neue" charset="0"/>
            </a:endParaRPr>
          </a:p>
        </p:txBody>
      </p:sp>
      <p:sp>
        <p:nvSpPr>
          <p:cNvPr id="70" name="Rectangle 2"/>
          <p:cNvSpPr>
            <a:spLocks/>
          </p:cNvSpPr>
          <p:nvPr/>
        </p:nvSpPr>
        <p:spPr bwMode="auto">
          <a:xfrm>
            <a:off x="1748726" y="729718"/>
            <a:ext cx="1277594" cy="430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Lst>
        </p:spPr>
        <p:txBody>
          <a:bodyPr wrap="none" lIns="0" tIns="0" rIns="0" bIns="0" anchor="ctr">
            <a:spAutoFit/>
          </a:bodyPr>
          <a:lstStyle/>
          <a:p>
            <a:pPr algn="l"/>
            <a:r>
              <a:rPr lang="en-US" sz="2800" b="1" dirty="0" err="1" smtClean="0">
                <a:solidFill>
                  <a:schemeClr val="accent2"/>
                </a:solidFill>
                <a:latin typeface="Roboto Regular"/>
                <a:ea typeface="ＭＳ Ｐゴシック" charset="0"/>
                <a:cs typeface="Roboto Regular"/>
                <a:sym typeface="Montserrat-Regular" charset="0"/>
              </a:rPr>
              <a:t>Endurix</a:t>
            </a:r>
            <a:endParaRPr lang="en-US" sz="2800" b="1" dirty="0">
              <a:solidFill>
                <a:schemeClr val="accent2"/>
              </a:solidFill>
              <a:latin typeface="Roboto Regular"/>
              <a:ea typeface="ＭＳ Ｐゴシック" charset="0"/>
              <a:cs typeface="Roboto Regular"/>
              <a:sym typeface="Montserrat-Regular" charset="0"/>
            </a:endParaRPr>
          </a:p>
        </p:txBody>
      </p:sp>
      <p:grpSp>
        <p:nvGrpSpPr>
          <p:cNvPr id="71" name="Group 70"/>
          <p:cNvGrpSpPr/>
          <p:nvPr/>
        </p:nvGrpSpPr>
        <p:grpSpPr>
          <a:xfrm>
            <a:off x="1831194" y="2291140"/>
            <a:ext cx="799891" cy="190500"/>
            <a:chOff x="1942594" y="2781300"/>
            <a:chExt cx="799891" cy="190500"/>
          </a:xfrm>
          <a:solidFill>
            <a:schemeClr val="bg1">
              <a:lumMod val="85000"/>
            </a:schemeClr>
          </a:solidFill>
        </p:grpSpPr>
        <p:sp>
          <p:nvSpPr>
            <p:cNvPr id="72" name="Oval 3"/>
            <p:cNvSpPr>
              <a:spLocks/>
            </p:cNvSpPr>
            <p:nvPr/>
          </p:nvSpPr>
          <p:spPr bwMode="auto">
            <a:xfrm>
              <a:off x="1942594"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3" name="Oval 4"/>
            <p:cNvSpPr>
              <a:spLocks/>
            </p:cNvSpPr>
            <p:nvPr/>
          </p:nvSpPr>
          <p:spPr bwMode="auto">
            <a:xfrm>
              <a:off x="224731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sp>
          <p:nvSpPr>
            <p:cNvPr id="74" name="Oval 5"/>
            <p:cNvSpPr>
              <a:spLocks/>
            </p:cNvSpPr>
            <p:nvPr/>
          </p:nvSpPr>
          <p:spPr bwMode="auto">
            <a:xfrm>
              <a:off x="2552035" y="2781300"/>
              <a:ext cx="190450" cy="190500"/>
            </a:xfrm>
            <a:prstGeom prst="ellipse">
              <a:avLst/>
            </a:prstGeom>
            <a:grpFill/>
            <a:ln w="25400">
              <a:solidFill>
                <a:schemeClr val="tx1">
                  <a:alpha val="0"/>
                </a:schemeClr>
              </a:solidFill>
              <a:miter lim="800000"/>
              <a:headEnd/>
              <a:tailEnd/>
            </a:ln>
          </p:spPr>
          <p:txBody>
            <a:bodyPr lIns="0" tIns="0" rIns="0" bIns="0"/>
            <a:lstStyle/>
            <a:p>
              <a:endParaRPr lang="en-US"/>
            </a:p>
          </p:txBody>
        </p:sp>
      </p:grpSp>
      <p:graphicFrame>
        <p:nvGraphicFramePr>
          <p:cNvPr id="14" name="Content Placeholder 3"/>
          <p:cNvGraphicFramePr>
            <a:graphicFrameLocks/>
          </p:cNvGraphicFramePr>
          <p:nvPr>
            <p:extLst>
              <p:ext uri="{D42A27DB-BD31-4B8C-83A1-F6EECF244321}">
                <p14:modId xmlns:p14="http://schemas.microsoft.com/office/powerpoint/2010/main" val="129856551"/>
              </p:ext>
            </p:extLst>
          </p:nvPr>
        </p:nvGraphicFramePr>
        <p:xfrm>
          <a:off x="1728034" y="3030068"/>
          <a:ext cx="21024390" cy="9879108"/>
        </p:xfrm>
        <a:graphic>
          <a:graphicData uri="http://schemas.openxmlformats.org/drawingml/2006/table">
            <a:tbl>
              <a:tblPr firstRow="1" bandRow="1">
                <a:tableStyleId>{5C22544A-7EE6-4342-B048-85BDC9FD1C3A}</a:tableStyleId>
              </a:tblPr>
              <a:tblGrid>
                <a:gridCol w="7008130">
                  <a:extLst>
                    <a:ext uri="{9D8B030D-6E8A-4147-A177-3AD203B41FA5}">
                      <a16:colId xmlns="" xmlns:a16="http://schemas.microsoft.com/office/drawing/2014/main" val="20000"/>
                    </a:ext>
                  </a:extLst>
                </a:gridCol>
                <a:gridCol w="7008130">
                  <a:extLst>
                    <a:ext uri="{9D8B030D-6E8A-4147-A177-3AD203B41FA5}">
                      <a16:colId xmlns="" xmlns:a16="http://schemas.microsoft.com/office/drawing/2014/main" val="20001"/>
                    </a:ext>
                  </a:extLst>
                </a:gridCol>
                <a:gridCol w="7008130">
                  <a:extLst>
                    <a:ext uri="{9D8B030D-6E8A-4147-A177-3AD203B41FA5}">
                      <a16:colId xmlns="" xmlns:a16="http://schemas.microsoft.com/office/drawing/2014/main" val="20002"/>
                    </a:ext>
                  </a:extLst>
                </a:gridCol>
              </a:tblGrid>
              <a:tr h="1841421">
                <a:tc>
                  <a:txBody>
                    <a:bodyPr/>
                    <a:lstStyle/>
                    <a:p>
                      <a:pPr algn="ctr"/>
                      <a:r>
                        <a:rPr lang="en-US" dirty="0"/>
                        <a:t>Supplier</a:t>
                      </a:r>
                      <a:r>
                        <a:rPr lang="en-US" baseline="0" dirty="0"/>
                        <a:t> </a:t>
                      </a:r>
                    </a:p>
                    <a:p>
                      <a:pPr algn="ctr"/>
                      <a:r>
                        <a:rPr lang="en-US" baseline="0" dirty="0"/>
                        <a:t>Selection</a:t>
                      </a:r>
                      <a:endParaRPr lang="en-US" dirty="0"/>
                    </a:p>
                  </a:txBody>
                  <a:tcPr anchor="ctr"/>
                </a:tc>
                <a:tc>
                  <a:txBody>
                    <a:bodyPr/>
                    <a:lstStyle/>
                    <a:p>
                      <a:pPr algn="ctr"/>
                      <a:r>
                        <a:rPr lang="en-US" dirty="0"/>
                        <a:t>Supplier Management</a:t>
                      </a:r>
                    </a:p>
                  </a:txBody>
                  <a:tcPr anchor="ctr">
                    <a:solidFill>
                      <a:schemeClr val="accent2"/>
                    </a:solidFill>
                  </a:tcPr>
                </a:tc>
                <a:tc>
                  <a:txBody>
                    <a:bodyPr/>
                    <a:lstStyle/>
                    <a:p>
                      <a:pPr algn="ctr"/>
                      <a:r>
                        <a:rPr lang="en-US" dirty="0"/>
                        <a:t>Supplier</a:t>
                      </a:r>
                    </a:p>
                    <a:p>
                      <a:pPr algn="ctr"/>
                      <a:r>
                        <a:rPr lang="en-US" dirty="0"/>
                        <a:t>Compliance</a:t>
                      </a:r>
                    </a:p>
                  </a:txBody>
                  <a:tcPr anchor="ctr"/>
                </a:tc>
                <a:extLst>
                  <a:ext uri="{0D108BD9-81ED-4DB2-BD59-A6C34878D82A}">
                    <a16:rowId xmlns="" xmlns:a16="http://schemas.microsoft.com/office/drawing/2014/main" val="10000"/>
                  </a:ext>
                </a:extLst>
              </a:tr>
              <a:tr h="1825146">
                <a:tc>
                  <a:txBody>
                    <a:bodyPr/>
                    <a:lstStyle/>
                    <a:p>
                      <a:r>
                        <a:rPr lang="en-US" sz="3200" dirty="0">
                          <a:solidFill>
                            <a:schemeClr val="accent3">
                              <a:lumMod val="50000"/>
                            </a:schemeClr>
                          </a:solidFill>
                        </a:rPr>
                        <a:t>Evaluate &amp; retain</a:t>
                      </a:r>
                      <a:r>
                        <a:rPr lang="en-US" sz="3200" baseline="0" dirty="0">
                          <a:solidFill>
                            <a:schemeClr val="accent3">
                              <a:lumMod val="50000"/>
                            </a:schemeClr>
                          </a:solidFill>
                        </a:rPr>
                        <a:t> key supplier relationships</a:t>
                      </a:r>
                      <a:endParaRPr lang="en-US" sz="3200" dirty="0">
                        <a:solidFill>
                          <a:schemeClr val="accent3">
                            <a:lumMod val="50000"/>
                          </a:schemeClr>
                        </a:solidFill>
                      </a:endParaRPr>
                    </a:p>
                  </a:txBody>
                  <a:tcPr anchor="ctr"/>
                </a:tc>
                <a:tc>
                  <a:txBody>
                    <a:bodyPr/>
                    <a:lstStyle/>
                    <a:p>
                      <a:r>
                        <a:rPr lang="en-US" sz="3200" dirty="0">
                          <a:solidFill>
                            <a:schemeClr val="accent3">
                              <a:lumMod val="50000"/>
                            </a:schemeClr>
                          </a:solidFill>
                        </a:rPr>
                        <a:t>Train suppliers on requirements, </a:t>
                      </a:r>
                      <a:r>
                        <a:rPr lang="en-US" sz="3200" baseline="0" dirty="0">
                          <a:solidFill>
                            <a:schemeClr val="accent3">
                              <a:lumMod val="50000"/>
                            </a:schemeClr>
                          </a:solidFill>
                        </a:rPr>
                        <a:t> workflow processes &amp; utilization of Essential software.</a:t>
                      </a:r>
                    </a:p>
                  </a:txBody>
                  <a:tcPr anchor="ctr"/>
                </a:tc>
                <a:tc>
                  <a:txBody>
                    <a:bodyPr/>
                    <a:lstStyle/>
                    <a:p>
                      <a:r>
                        <a:rPr lang="en-US" sz="3200" dirty="0">
                          <a:solidFill>
                            <a:schemeClr val="accent3">
                              <a:lumMod val="50000"/>
                            </a:schemeClr>
                          </a:solidFill>
                        </a:rPr>
                        <a:t>Manage</a:t>
                      </a:r>
                      <a:r>
                        <a:rPr lang="en-US" sz="3200" baseline="0" dirty="0">
                          <a:solidFill>
                            <a:schemeClr val="accent3">
                              <a:lumMod val="50000"/>
                            </a:schemeClr>
                          </a:solidFill>
                        </a:rPr>
                        <a:t> &amp; maintain contracts</a:t>
                      </a:r>
                      <a:endParaRPr lang="en-US" sz="3200" dirty="0">
                        <a:solidFill>
                          <a:schemeClr val="accent3">
                            <a:lumMod val="50000"/>
                          </a:schemeClr>
                        </a:solidFill>
                      </a:endParaRPr>
                    </a:p>
                  </a:txBody>
                  <a:tcPr anchor="ctr"/>
                </a:tc>
                <a:extLst>
                  <a:ext uri="{0D108BD9-81ED-4DB2-BD59-A6C34878D82A}">
                    <a16:rowId xmlns="" xmlns:a16="http://schemas.microsoft.com/office/drawing/2014/main" val="10001"/>
                  </a:ext>
                </a:extLst>
              </a:tr>
              <a:tr h="1801906">
                <a:tc>
                  <a:txBody>
                    <a:bodyPr/>
                    <a:lstStyle/>
                    <a:p>
                      <a:r>
                        <a:rPr lang="en-US" sz="3200" dirty="0">
                          <a:solidFill>
                            <a:schemeClr val="accent3">
                              <a:lumMod val="50000"/>
                            </a:schemeClr>
                          </a:solidFill>
                        </a:rPr>
                        <a:t>Identify gaps in service coverage</a:t>
                      </a:r>
                    </a:p>
                  </a:txBody>
                  <a:tcPr anchor="ctr"/>
                </a:tc>
                <a:tc>
                  <a:txBody>
                    <a:bodyPr/>
                    <a:lstStyle/>
                    <a:p>
                      <a:r>
                        <a:rPr lang="en-US" sz="3200" dirty="0">
                          <a:solidFill>
                            <a:schemeClr val="accent3">
                              <a:lumMod val="50000"/>
                            </a:schemeClr>
                          </a:solidFill>
                        </a:rPr>
                        <a:t>Facilitate communications throughout the requisition and fulfillment processes</a:t>
                      </a:r>
                    </a:p>
                  </a:txBody>
                  <a:tcPr anchor="ctr"/>
                </a:tc>
                <a:tc>
                  <a:txBody>
                    <a:bodyPr/>
                    <a:lstStyle/>
                    <a:p>
                      <a:r>
                        <a:rPr lang="en-US" sz="3200" dirty="0">
                          <a:solidFill>
                            <a:schemeClr val="accent3">
                              <a:lumMod val="50000"/>
                            </a:schemeClr>
                          </a:solidFill>
                        </a:rPr>
                        <a:t>Maintain insurance certifications</a:t>
                      </a:r>
                    </a:p>
                  </a:txBody>
                  <a:tcPr anchor="ctr"/>
                </a:tc>
                <a:extLst>
                  <a:ext uri="{0D108BD9-81ED-4DB2-BD59-A6C34878D82A}">
                    <a16:rowId xmlns="" xmlns:a16="http://schemas.microsoft.com/office/drawing/2014/main" val="10002"/>
                  </a:ext>
                </a:extLst>
              </a:tr>
              <a:tr h="1775012">
                <a:tc>
                  <a:txBody>
                    <a:bodyPr/>
                    <a:lstStyle/>
                    <a:p>
                      <a:r>
                        <a:rPr lang="en-US" sz="3200" dirty="0">
                          <a:solidFill>
                            <a:schemeClr val="accent3">
                              <a:lumMod val="50000"/>
                            </a:schemeClr>
                          </a:solidFill>
                        </a:rPr>
                        <a:t>Facilitate</a:t>
                      </a:r>
                      <a:r>
                        <a:rPr lang="en-US" sz="3200" baseline="0" dirty="0">
                          <a:solidFill>
                            <a:schemeClr val="accent3">
                              <a:lumMod val="50000"/>
                            </a:schemeClr>
                          </a:solidFill>
                        </a:rPr>
                        <a:t> supplier selection process, ensuring ability to meet client requirements</a:t>
                      </a:r>
                    </a:p>
                  </a:txBody>
                  <a:tcPr anchor="ctr"/>
                </a:tc>
                <a:tc>
                  <a:txBody>
                    <a:bodyPr/>
                    <a:lstStyle/>
                    <a:p>
                      <a:r>
                        <a:rPr lang="en-US" sz="3200" dirty="0">
                          <a:solidFill>
                            <a:schemeClr val="accent3">
                              <a:lumMod val="50000"/>
                            </a:schemeClr>
                          </a:solidFill>
                        </a:rPr>
                        <a:t>Provide</a:t>
                      </a:r>
                      <a:r>
                        <a:rPr lang="en-US" sz="3200" baseline="0" dirty="0">
                          <a:solidFill>
                            <a:schemeClr val="accent3">
                              <a:lumMod val="50000"/>
                            </a:schemeClr>
                          </a:solidFill>
                        </a:rPr>
                        <a:t> help desk support services to address questions</a:t>
                      </a:r>
                      <a:endParaRPr lang="en-US" sz="3200" dirty="0">
                        <a:solidFill>
                          <a:schemeClr val="accent3">
                            <a:lumMod val="50000"/>
                          </a:schemeClr>
                        </a:solidFill>
                      </a:endParaRPr>
                    </a:p>
                  </a:txBody>
                  <a:tcPr anchor="ctr"/>
                </a:tc>
                <a:tc>
                  <a:txBody>
                    <a:bodyPr/>
                    <a:lstStyle/>
                    <a:p>
                      <a:r>
                        <a:rPr lang="en-US" sz="3200" dirty="0">
                          <a:solidFill>
                            <a:schemeClr val="accent3">
                              <a:lumMod val="50000"/>
                            </a:schemeClr>
                          </a:solidFill>
                        </a:rPr>
                        <a:t>Conduct</a:t>
                      </a:r>
                      <a:r>
                        <a:rPr lang="en-US" sz="3200" baseline="0" dirty="0">
                          <a:solidFill>
                            <a:schemeClr val="accent3">
                              <a:lumMod val="50000"/>
                            </a:schemeClr>
                          </a:solidFill>
                        </a:rPr>
                        <a:t> periodic audit to ensure compliance with business requirements</a:t>
                      </a:r>
                      <a:endParaRPr lang="en-US" sz="3200" dirty="0">
                        <a:solidFill>
                          <a:schemeClr val="accent3">
                            <a:lumMod val="50000"/>
                          </a:schemeClr>
                        </a:solidFill>
                      </a:endParaRPr>
                    </a:p>
                  </a:txBody>
                  <a:tcPr anchor="ctr"/>
                </a:tc>
                <a:extLst>
                  <a:ext uri="{0D108BD9-81ED-4DB2-BD59-A6C34878D82A}">
                    <a16:rowId xmlns="" xmlns:a16="http://schemas.microsoft.com/office/drawing/2014/main" val="10003"/>
                  </a:ext>
                </a:extLst>
              </a:tr>
              <a:tr h="1118005">
                <a:tc>
                  <a:txBody>
                    <a:bodyPr/>
                    <a:lstStyle/>
                    <a:p>
                      <a:r>
                        <a:rPr lang="en-US" sz="3200" baseline="0" dirty="0">
                          <a:solidFill>
                            <a:schemeClr val="accent3">
                              <a:lumMod val="50000"/>
                            </a:schemeClr>
                          </a:solidFill>
                        </a:rPr>
                        <a:t>Establish &amp; execute contract agreements</a:t>
                      </a:r>
                    </a:p>
                  </a:txBody>
                  <a:tcPr anchor="ctr"/>
                </a:tc>
                <a:tc>
                  <a:txBody>
                    <a:bodyPr/>
                    <a:lstStyle/>
                    <a:p>
                      <a:r>
                        <a:rPr lang="en-US" sz="3200" dirty="0">
                          <a:solidFill>
                            <a:schemeClr val="accent3">
                              <a:lumMod val="50000"/>
                            </a:schemeClr>
                          </a:solidFill>
                        </a:rPr>
                        <a:t>Pay</a:t>
                      </a:r>
                      <a:r>
                        <a:rPr lang="en-US" sz="3200" baseline="0" dirty="0">
                          <a:solidFill>
                            <a:schemeClr val="accent3">
                              <a:lumMod val="50000"/>
                            </a:schemeClr>
                          </a:solidFill>
                        </a:rPr>
                        <a:t> suppliers </a:t>
                      </a:r>
                      <a:endParaRPr lang="en-US" sz="3200" dirty="0">
                        <a:solidFill>
                          <a:schemeClr val="accent3">
                            <a:lumMod val="50000"/>
                          </a:schemeClr>
                        </a:solidFill>
                      </a:endParaRPr>
                    </a:p>
                  </a:txBody>
                  <a:tcPr anchor="ctr"/>
                </a:tc>
                <a:tc>
                  <a:txBody>
                    <a:bodyPr/>
                    <a:lstStyle/>
                    <a:p>
                      <a:endParaRPr lang="en-US" sz="3200" dirty="0">
                        <a:solidFill>
                          <a:schemeClr val="accent3">
                            <a:lumMod val="50000"/>
                          </a:schemeClr>
                        </a:solidFill>
                      </a:endParaRPr>
                    </a:p>
                  </a:txBody>
                  <a:tcPr anchor="ctr"/>
                </a:tc>
                <a:extLst>
                  <a:ext uri="{0D108BD9-81ED-4DB2-BD59-A6C34878D82A}">
                    <a16:rowId xmlns="" xmlns:a16="http://schemas.microsoft.com/office/drawing/2014/main" val="10004"/>
                  </a:ext>
                </a:extLst>
              </a:tr>
              <a:tr h="1517618">
                <a:tc>
                  <a:txBody>
                    <a:bodyPr/>
                    <a:lstStyle/>
                    <a:p>
                      <a:endParaRPr lang="en-US" sz="3200" baseline="0" dirty="0">
                        <a:solidFill>
                          <a:schemeClr val="accent3">
                            <a:lumMod val="50000"/>
                          </a:schemeClr>
                        </a:solidFill>
                      </a:endParaRPr>
                    </a:p>
                  </a:txBody>
                  <a:tcPr anchor="ctr"/>
                </a:tc>
                <a:tc>
                  <a:txBody>
                    <a:bodyPr/>
                    <a:lstStyle/>
                    <a:p>
                      <a:r>
                        <a:rPr lang="en-US" sz="3200" dirty="0">
                          <a:solidFill>
                            <a:schemeClr val="accent3">
                              <a:lumMod val="50000"/>
                            </a:schemeClr>
                          </a:solidFill>
                        </a:rPr>
                        <a:t>Conduct regular business reviews with suppliers</a:t>
                      </a:r>
                    </a:p>
                  </a:txBody>
                  <a:tcPr anchor="ctr"/>
                </a:tc>
                <a:tc>
                  <a:txBody>
                    <a:bodyPr/>
                    <a:lstStyle/>
                    <a:p>
                      <a:endParaRPr lang="en-US" sz="3200" dirty="0">
                        <a:solidFill>
                          <a:schemeClr val="accent3">
                            <a:lumMod val="50000"/>
                          </a:schemeClr>
                        </a:solidFill>
                      </a:endParaRPr>
                    </a:p>
                  </a:txBody>
                  <a:tcPr anchor="ct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786150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evans\LOCALS~1\Temp\articulate\presenter\imgtemp\piZus0kW_files\slide0001_image001.pn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nevans\LOCALS~1\Temp\articulate\presenter\imgtemp\v4dRCHAa_files\slide0001_image001.png"/>
</p:tagLst>
</file>

<file path=ppt/theme/theme1.xml><?xml version="1.0" encoding="utf-8"?>
<a:theme xmlns:a="http://schemas.openxmlformats.org/drawingml/2006/main" name="Default Theme">
  <a:themeElements>
    <a:clrScheme name="Red - SlidePro">
      <a:dk1>
        <a:srgbClr val="91969B"/>
      </a:dk1>
      <a:lt1>
        <a:sysClr val="window" lastClr="FFFFFF"/>
      </a:lt1>
      <a:dk2>
        <a:srgbClr val="91969B"/>
      </a:dk2>
      <a:lt2>
        <a:srgbClr val="FFFFFF"/>
      </a:lt2>
      <a:accent1>
        <a:srgbClr val="4B5050"/>
      </a:accent1>
      <a:accent2>
        <a:srgbClr val="F55055"/>
      </a:accent2>
      <a:accent3>
        <a:srgbClr val="4B5050"/>
      </a:accent3>
      <a:accent4>
        <a:srgbClr val="91969B"/>
      </a:accent4>
      <a:accent5>
        <a:srgbClr val="4B5050"/>
      </a:accent5>
      <a:accent6>
        <a:srgbClr val="91969B"/>
      </a:accent6>
      <a:hlink>
        <a:srgbClr val="F33B48"/>
      </a:hlink>
      <a:folHlink>
        <a:srgbClr val="FFC000"/>
      </a:folHlink>
    </a:clrScheme>
    <a:fontScheme name="Custom 1">
      <a:majorFont>
        <a:latin typeface="Lato"/>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Foundry.thmx</Template>
  <TotalTime>22546</TotalTime>
  <Words>1073</Words>
  <Application>Microsoft Macintosh PowerPoint</Application>
  <PresentationFormat>Custom</PresentationFormat>
  <Paragraphs>299</Paragraphs>
  <Slides>15</Slides>
  <Notes>9</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15</vt:i4>
      </vt:variant>
    </vt:vector>
  </HeadingPairs>
  <TitlesOfParts>
    <vt:vector size="32" baseType="lpstr">
      <vt:lpstr>Bebas Neue</vt:lpstr>
      <vt:lpstr>Calibri</vt:lpstr>
      <vt:lpstr>Calibri Light</vt:lpstr>
      <vt:lpstr>Lato</vt:lpstr>
      <vt:lpstr>Lato Black</vt:lpstr>
      <vt:lpstr>Lato Light</vt:lpstr>
      <vt:lpstr>Lato Regular</vt:lpstr>
      <vt:lpstr>Montserrat-Regular</vt:lpstr>
      <vt:lpstr>ＭＳ Ｐゴシック</vt:lpstr>
      <vt:lpstr>Open Sans</vt:lpstr>
      <vt:lpstr>Roboto Light</vt:lpstr>
      <vt:lpstr>Roboto Regular</vt:lpstr>
      <vt:lpstr>Verdana</vt:lpstr>
      <vt:lpstr>Wingdings</vt:lpstr>
      <vt:lpstr>ヒラギノ角ゴ Pro W3</vt:lpstr>
      <vt:lpstr>Arial</vt: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Barcena</dc:title>
  <dc:subject/>
  <dc:creator>SlidePro</dc:creator>
  <cp:keywords/>
  <dc:description/>
  <cp:lastModifiedBy>Michael Brennan</cp:lastModifiedBy>
  <cp:revision>4322</cp:revision>
  <cp:lastPrinted>2016-04-06T19:06:23Z</cp:lastPrinted>
  <dcterms:created xsi:type="dcterms:W3CDTF">2014-11-12T21:47:38Z</dcterms:created>
  <dcterms:modified xsi:type="dcterms:W3CDTF">2016-04-19T17:24:03Z</dcterms:modified>
  <cp:category/>
</cp:coreProperties>
</file>