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4"/>
  </p:notesMasterIdLst>
  <p:sldIdLst>
    <p:sldId id="256" r:id="rId2"/>
    <p:sldId id="257" r:id="rId3"/>
  </p:sldIdLst>
  <p:sldSz cx="7562850" cy="10688638"/>
  <p:notesSz cx="7315200" cy="9601200"/>
  <p:defaultTex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38">
          <p15:clr>
            <a:srgbClr val="A4A3A4"/>
          </p15:clr>
        </p15:guide>
        <p15:guide id="2" pos="186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41A1"/>
    <a:srgbClr val="B61119"/>
    <a:srgbClr val="F7BD1B"/>
    <a:srgbClr val="A3131F"/>
    <a:srgbClr val="0D3B80"/>
    <a:srgbClr val="008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648" autoAdjust="0"/>
  </p:normalViewPr>
  <p:slideViewPr>
    <p:cSldViewPr snapToGrid="0" snapToObjects="1">
      <p:cViewPr>
        <p:scale>
          <a:sx n="150" d="100"/>
          <a:sy n="150" d="100"/>
        </p:scale>
        <p:origin x="378" y="-3078"/>
      </p:cViewPr>
      <p:guideLst>
        <p:guide orient="horz" pos="3838"/>
        <p:guide pos="186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0B11D2B0-11AC-3E49-9099-327F52347178}" type="datetimeFigureOut">
              <a:rPr lang="en-US" smtClean="0"/>
              <a:pPr/>
              <a:t>2/4/2015</a:t>
            </a:fld>
            <a:endParaRPr lang="en-US"/>
          </a:p>
        </p:txBody>
      </p:sp>
      <p:sp>
        <p:nvSpPr>
          <p:cNvPr id="4" name="Slide Image Placeholder 3"/>
          <p:cNvSpPr>
            <a:spLocks noGrp="1" noRot="1" noChangeAspect="1"/>
          </p:cNvSpPr>
          <p:nvPr>
            <p:ph type="sldImg" idx="2"/>
          </p:nvPr>
        </p:nvSpPr>
        <p:spPr>
          <a:xfrm>
            <a:off x="2384425" y="720725"/>
            <a:ext cx="254635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6B89790D-F3CC-434C-91F2-1B2DE42C86A3}" type="slidenum">
              <a:rPr lang="en-US" smtClean="0"/>
              <a:pPr/>
              <a:t>‹#›</a:t>
            </a:fld>
            <a:endParaRPr lang="en-US"/>
          </a:p>
        </p:txBody>
      </p:sp>
    </p:spTree>
    <p:extLst>
      <p:ext uri="{BB962C8B-B14F-4D97-AF65-F5344CB8AC3E}">
        <p14:creationId xmlns:p14="http://schemas.microsoft.com/office/powerpoint/2010/main" val="1146527465"/>
      </p:ext>
    </p:extLst>
  </p:cSld>
  <p:clrMap bg1="lt1" tx1="dk1" bg2="lt2" tx2="dk2" accent1="accent1" accent2="accent2" accent3="accent3" accent4="accent4" accent5="accent5" accent6="accent6" hlink="hlink" folHlink="folHlink"/>
  <p:notesStyle>
    <a:lvl1pPr marL="0" algn="l" defTabSz="497754" rtl="0" eaLnBrk="1" latinLnBrk="0" hangingPunct="1">
      <a:defRPr sz="1300" kern="1200">
        <a:solidFill>
          <a:schemeClr val="tx1"/>
        </a:solidFill>
        <a:latin typeface="+mn-lt"/>
        <a:ea typeface="+mn-ea"/>
        <a:cs typeface="+mn-cs"/>
      </a:defRPr>
    </a:lvl1pPr>
    <a:lvl2pPr marL="497754" algn="l" defTabSz="497754" rtl="0" eaLnBrk="1" latinLnBrk="0" hangingPunct="1">
      <a:defRPr sz="1300" kern="1200">
        <a:solidFill>
          <a:schemeClr val="tx1"/>
        </a:solidFill>
        <a:latin typeface="+mn-lt"/>
        <a:ea typeface="+mn-ea"/>
        <a:cs typeface="+mn-cs"/>
      </a:defRPr>
    </a:lvl2pPr>
    <a:lvl3pPr marL="995507" algn="l" defTabSz="497754" rtl="0" eaLnBrk="1" latinLnBrk="0" hangingPunct="1">
      <a:defRPr sz="1300" kern="1200">
        <a:solidFill>
          <a:schemeClr val="tx1"/>
        </a:solidFill>
        <a:latin typeface="+mn-lt"/>
        <a:ea typeface="+mn-ea"/>
        <a:cs typeface="+mn-cs"/>
      </a:defRPr>
    </a:lvl3pPr>
    <a:lvl4pPr marL="1493261" algn="l" defTabSz="497754" rtl="0" eaLnBrk="1" latinLnBrk="0" hangingPunct="1">
      <a:defRPr sz="1300" kern="1200">
        <a:solidFill>
          <a:schemeClr val="tx1"/>
        </a:solidFill>
        <a:latin typeface="+mn-lt"/>
        <a:ea typeface="+mn-ea"/>
        <a:cs typeface="+mn-cs"/>
      </a:defRPr>
    </a:lvl4pPr>
    <a:lvl5pPr marL="1991015" algn="l" defTabSz="497754" rtl="0" eaLnBrk="1" latinLnBrk="0" hangingPunct="1">
      <a:defRPr sz="1300" kern="1200">
        <a:solidFill>
          <a:schemeClr val="tx1"/>
        </a:solidFill>
        <a:latin typeface="+mn-lt"/>
        <a:ea typeface="+mn-ea"/>
        <a:cs typeface="+mn-cs"/>
      </a:defRPr>
    </a:lvl5pPr>
    <a:lvl6pPr marL="2488768" algn="l" defTabSz="497754" rtl="0" eaLnBrk="1" latinLnBrk="0" hangingPunct="1">
      <a:defRPr sz="1300" kern="1200">
        <a:solidFill>
          <a:schemeClr val="tx1"/>
        </a:solidFill>
        <a:latin typeface="+mn-lt"/>
        <a:ea typeface="+mn-ea"/>
        <a:cs typeface="+mn-cs"/>
      </a:defRPr>
    </a:lvl6pPr>
    <a:lvl7pPr marL="2986522" algn="l" defTabSz="497754" rtl="0" eaLnBrk="1" latinLnBrk="0" hangingPunct="1">
      <a:defRPr sz="1300" kern="1200">
        <a:solidFill>
          <a:schemeClr val="tx1"/>
        </a:solidFill>
        <a:latin typeface="+mn-lt"/>
        <a:ea typeface="+mn-ea"/>
        <a:cs typeface="+mn-cs"/>
      </a:defRPr>
    </a:lvl7pPr>
    <a:lvl8pPr marL="3484275" algn="l" defTabSz="497754" rtl="0" eaLnBrk="1" latinLnBrk="0" hangingPunct="1">
      <a:defRPr sz="1300" kern="1200">
        <a:solidFill>
          <a:schemeClr val="tx1"/>
        </a:solidFill>
        <a:latin typeface="+mn-lt"/>
        <a:ea typeface="+mn-ea"/>
        <a:cs typeface="+mn-cs"/>
      </a:defRPr>
    </a:lvl8pPr>
    <a:lvl9pPr marL="3982029" algn="l" defTabSz="49775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4425" y="720725"/>
            <a:ext cx="254635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89790D-F3CC-434C-91F2-1B2DE42C86A3}" type="slidenum">
              <a:rPr lang="en-US" smtClean="0"/>
              <a:pPr/>
              <a:t>1</a:t>
            </a:fld>
            <a:endParaRPr lang="en-US"/>
          </a:p>
        </p:txBody>
      </p:sp>
    </p:spTree>
    <p:extLst>
      <p:ext uri="{BB962C8B-B14F-4D97-AF65-F5344CB8AC3E}">
        <p14:creationId xmlns:p14="http://schemas.microsoft.com/office/powerpoint/2010/main" val="2297881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7214" y="3320408"/>
            <a:ext cx="6428423" cy="2291129"/>
          </a:xfrm>
        </p:spPr>
        <p:txBody>
          <a:bodyPr/>
          <a:lstStyle/>
          <a:p>
            <a:r>
              <a:rPr lang="en-GB" smtClean="0"/>
              <a:t>Click to edit Master title style</a:t>
            </a:r>
            <a:endParaRPr lang="en-US"/>
          </a:p>
        </p:txBody>
      </p:sp>
      <p:sp>
        <p:nvSpPr>
          <p:cNvPr id="3" name="Subtitle 2"/>
          <p:cNvSpPr>
            <a:spLocks noGrp="1"/>
          </p:cNvSpPr>
          <p:nvPr>
            <p:ph type="subTitle" idx="1"/>
          </p:nvPr>
        </p:nvSpPr>
        <p:spPr>
          <a:xfrm>
            <a:off x="1134428" y="6056896"/>
            <a:ext cx="5293995" cy="2731540"/>
          </a:xfrm>
        </p:spPr>
        <p:txBody>
          <a:bodyPr/>
          <a:lstStyle>
            <a:lvl1pPr marL="0" indent="0" algn="ctr">
              <a:buNone/>
              <a:defRPr>
                <a:solidFill>
                  <a:schemeClr val="tx1">
                    <a:tint val="75000"/>
                  </a:schemeClr>
                </a:solidFill>
              </a:defRPr>
            </a:lvl1pPr>
            <a:lvl2pPr marL="497754" indent="0" algn="ctr">
              <a:buNone/>
              <a:defRPr>
                <a:solidFill>
                  <a:schemeClr val="tx1">
                    <a:tint val="75000"/>
                  </a:schemeClr>
                </a:solidFill>
              </a:defRPr>
            </a:lvl2pPr>
            <a:lvl3pPr marL="995507" indent="0" algn="ctr">
              <a:buNone/>
              <a:defRPr>
                <a:solidFill>
                  <a:schemeClr val="tx1">
                    <a:tint val="75000"/>
                  </a:schemeClr>
                </a:solidFill>
              </a:defRPr>
            </a:lvl3pPr>
            <a:lvl4pPr marL="1493261" indent="0" algn="ctr">
              <a:buNone/>
              <a:defRPr>
                <a:solidFill>
                  <a:schemeClr val="tx1">
                    <a:tint val="75000"/>
                  </a:schemeClr>
                </a:solidFill>
              </a:defRPr>
            </a:lvl4pPr>
            <a:lvl5pPr marL="1991015" indent="0" algn="ctr">
              <a:buNone/>
              <a:defRPr>
                <a:solidFill>
                  <a:schemeClr val="tx1">
                    <a:tint val="75000"/>
                  </a:schemeClr>
                </a:solidFill>
              </a:defRPr>
            </a:lvl5pPr>
            <a:lvl6pPr marL="2488768" indent="0" algn="ctr">
              <a:buNone/>
              <a:defRPr>
                <a:solidFill>
                  <a:schemeClr val="tx1">
                    <a:tint val="75000"/>
                  </a:schemeClr>
                </a:solidFill>
              </a:defRPr>
            </a:lvl6pPr>
            <a:lvl7pPr marL="2986522" indent="0" algn="ctr">
              <a:buNone/>
              <a:defRPr>
                <a:solidFill>
                  <a:schemeClr val="tx1">
                    <a:tint val="75000"/>
                  </a:schemeClr>
                </a:solidFill>
              </a:defRPr>
            </a:lvl7pPr>
            <a:lvl8pPr marL="3484275" indent="0" algn="ctr">
              <a:buNone/>
              <a:defRPr>
                <a:solidFill>
                  <a:schemeClr val="tx1">
                    <a:tint val="75000"/>
                  </a:schemeClr>
                </a:solidFill>
              </a:defRPr>
            </a:lvl8pPr>
            <a:lvl9pPr marL="3982029"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221CFAEA-3C3A-4D4F-A247-EECB8BE18353}" type="datetimeFigureOut">
              <a:rPr lang="en-US" smtClean="0"/>
              <a:pPr/>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99E11-6ED1-CD43-9508-D5EF1932D717}" type="slidenum">
              <a:rPr lang="en-US" smtClean="0"/>
              <a:pPr/>
              <a:t>‹#›</a:t>
            </a:fld>
            <a:endParaRPr lang="en-US"/>
          </a:p>
        </p:txBody>
      </p:sp>
    </p:spTree>
    <p:extLst>
      <p:ext uri="{BB962C8B-B14F-4D97-AF65-F5344CB8AC3E}">
        <p14:creationId xmlns:p14="http://schemas.microsoft.com/office/powerpoint/2010/main" val="888199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21CFAEA-3C3A-4D4F-A247-EECB8BE18353}" type="datetimeFigureOut">
              <a:rPr lang="en-US" smtClean="0"/>
              <a:pPr/>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99E11-6ED1-CD43-9508-D5EF1932D717}" type="slidenum">
              <a:rPr lang="en-US" smtClean="0"/>
              <a:pPr/>
              <a:t>‹#›</a:t>
            </a:fld>
            <a:endParaRPr lang="en-US"/>
          </a:p>
        </p:txBody>
      </p:sp>
    </p:spTree>
    <p:extLst>
      <p:ext uri="{BB962C8B-B14F-4D97-AF65-F5344CB8AC3E}">
        <p14:creationId xmlns:p14="http://schemas.microsoft.com/office/powerpoint/2010/main" val="2846243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112299" y="618556"/>
            <a:ext cx="1276231" cy="13172757"/>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283607" y="618556"/>
            <a:ext cx="3702646" cy="13172757"/>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21CFAEA-3C3A-4D4F-A247-EECB8BE18353}" type="datetimeFigureOut">
              <a:rPr lang="en-US" smtClean="0"/>
              <a:pPr/>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99E11-6ED1-CD43-9508-D5EF1932D717}" type="slidenum">
              <a:rPr lang="en-US" smtClean="0"/>
              <a:pPr/>
              <a:t>‹#›</a:t>
            </a:fld>
            <a:endParaRPr lang="en-US"/>
          </a:p>
        </p:txBody>
      </p:sp>
    </p:spTree>
    <p:extLst>
      <p:ext uri="{BB962C8B-B14F-4D97-AF65-F5344CB8AC3E}">
        <p14:creationId xmlns:p14="http://schemas.microsoft.com/office/powerpoint/2010/main" val="327374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21CFAEA-3C3A-4D4F-A247-EECB8BE18353}" type="datetimeFigureOut">
              <a:rPr lang="en-US" smtClean="0"/>
              <a:pPr/>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99E11-6ED1-CD43-9508-D5EF1932D717}" type="slidenum">
              <a:rPr lang="en-US" smtClean="0"/>
              <a:pPr/>
              <a:t>‹#›</a:t>
            </a:fld>
            <a:endParaRPr lang="en-US"/>
          </a:p>
        </p:txBody>
      </p:sp>
    </p:spTree>
    <p:extLst>
      <p:ext uri="{BB962C8B-B14F-4D97-AF65-F5344CB8AC3E}">
        <p14:creationId xmlns:p14="http://schemas.microsoft.com/office/powerpoint/2010/main" val="14931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7413" y="6868440"/>
            <a:ext cx="6428423" cy="2122883"/>
          </a:xfrm>
        </p:spPr>
        <p:txBody>
          <a:bodyPr anchor="t"/>
          <a:lstStyle>
            <a:lvl1pPr algn="l">
              <a:defRPr sz="4400" b="1" cap="all"/>
            </a:lvl1pPr>
          </a:lstStyle>
          <a:p>
            <a:r>
              <a:rPr lang="en-GB" smtClean="0"/>
              <a:t>Click to edit Master title style</a:t>
            </a:r>
            <a:endParaRPr lang="en-US"/>
          </a:p>
        </p:txBody>
      </p:sp>
      <p:sp>
        <p:nvSpPr>
          <p:cNvPr id="3" name="Text Placeholder 2"/>
          <p:cNvSpPr>
            <a:spLocks noGrp="1"/>
          </p:cNvSpPr>
          <p:nvPr>
            <p:ph type="body" idx="1"/>
          </p:nvPr>
        </p:nvSpPr>
        <p:spPr>
          <a:xfrm>
            <a:off x="597413" y="4530302"/>
            <a:ext cx="6428423" cy="2338139"/>
          </a:xfrm>
        </p:spPr>
        <p:txBody>
          <a:bodyPr anchor="b"/>
          <a:lstStyle>
            <a:lvl1pPr marL="0" indent="0">
              <a:buNone/>
              <a:defRPr sz="2200">
                <a:solidFill>
                  <a:schemeClr val="tx1">
                    <a:tint val="75000"/>
                  </a:schemeClr>
                </a:solidFill>
              </a:defRPr>
            </a:lvl1pPr>
            <a:lvl2pPr marL="497754" indent="0">
              <a:buNone/>
              <a:defRPr sz="2000">
                <a:solidFill>
                  <a:schemeClr val="tx1">
                    <a:tint val="75000"/>
                  </a:schemeClr>
                </a:solidFill>
              </a:defRPr>
            </a:lvl2pPr>
            <a:lvl3pPr marL="995507" indent="0">
              <a:buNone/>
              <a:defRPr sz="1700">
                <a:solidFill>
                  <a:schemeClr val="tx1">
                    <a:tint val="75000"/>
                  </a:schemeClr>
                </a:solidFill>
              </a:defRPr>
            </a:lvl3pPr>
            <a:lvl4pPr marL="1493261" indent="0">
              <a:buNone/>
              <a:defRPr sz="1500">
                <a:solidFill>
                  <a:schemeClr val="tx1">
                    <a:tint val="75000"/>
                  </a:schemeClr>
                </a:solidFill>
              </a:defRPr>
            </a:lvl4pPr>
            <a:lvl5pPr marL="1991015" indent="0">
              <a:buNone/>
              <a:defRPr sz="1500">
                <a:solidFill>
                  <a:schemeClr val="tx1">
                    <a:tint val="75000"/>
                  </a:schemeClr>
                </a:solidFill>
              </a:defRPr>
            </a:lvl5pPr>
            <a:lvl6pPr marL="2488768" indent="0">
              <a:buNone/>
              <a:defRPr sz="1500">
                <a:solidFill>
                  <a:schemeClr val="tx1">
                    <a:tint val="75000"/>
                  </a:schemeClr>
                </a:solidFill>
              </a:defRPr>
            </a:lvl6pPr>
            <a:lvl7pPr marL="2986522" indent="0">
              <a:buNone/>
              <a:defRPr sz="1500">
                <a:solidFill>
                  <a:schemeClr val="tx1">
                    <a:tint val="75000"/>
                  </a:schemeClr>
                </a:solidFill>
              </a:defRPr>
            </a:lvl7pPr>
            <a:lvl8pPr marL="3484275" indent="0">
              <a:buNone/>
              <a:defRPr sz="1500">
                <a:solidFill>
                  <a:schemeClr val="tx1">
                    <a:tint val="75000"/>
                  </a:schemeClr>
                </a:solidFill>
              </a:defRPr>
            </a:lvl8pPr>
            <a:lvl9pPr marL="3982029" indent="0">
              <a:buNone/>
              <a:defRPr sz="15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221CFAEA-3C3A-4D4F-A247-EECB8BE18353}" type="datetimeFigureOut">
              <a:rPr lang="en-US" smtClean="0"/>
              <a:pPr/>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99E11-6ED1-CD43-9508-D5EF1932D717}" type="slidenum">
              <a:rPr lang="en-US" smtClean="0"/>
              <a:pPr/>
              <a:t>‹#›</a:t>
            </a:fld>
            <a:endParaRPr lang="en-US"/>
          </a:p>
        </p:txBody>
      </p:sp>
    </p:spTree>
    <p:extLst>
      <p:ext uri="{BB962C8B-B14F-4D97-AF65-F5344CB8AC3E}">
        <p14:creationId xmlns:p14="http://schemas.microsoft.com/office/powerpoint/2010/main" val="1204918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283607" y="3602469"/>
            <a:ext cx="2489438" cy="10188845"/>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2899093" y="3602469"/>
            <a:ext cx="2489438" cy="10188845"/>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221CFAEA-3C3A-4D4F-A247-EECB8BE18353}" type="datetimeFigureOut">
              <a:rPr lang="en-US" smtClean="0"/>
              <a:pPr/>
              <a:t>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E99E11-6ED1-CD43-9508-D5EF1932D717}" type="slidenum">
              <a:rPr lang="en-US" smtClean="0"/>
              <a:pPr/>
              <a:t>‹#›</a:t>
            </a:fld>
            <a:endParaRPr lang="en-US"/>
          </a:p>
        </p:txBody>
      </p:sp>
    </p:spTree>
    <p:extLst>
      <p:ext uri="{BB962C8B-B14F-4D97-AF65-F5344CB8AC3E}">
        <p14:creationId xmlns:p14="http://schemas.microsoft.com/office/powerpoint/2010/main" val="3032697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78143" y="428041"/>
            <a:ext cx="6806565" cy="178144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378143" y="2392573"/>
            <a:ext cx="3341572" cy="997111"/>
          </a:xfrm>
        </p:spPr>
        <p:txBody>
          <a:bodyPr anchor="b"/>
          <a:lstStyle>
            <a:lvl1pPr marL="0" indent="0">
              <a:buNone/>
              <a:defRPr sz="2600" b="1"/>
            </a:lvl1pPr>
            <a:lvl2pPr marL="497754" indent="0">
              <a:buNone/>
              <a:defRPr sz="2200" b="1"/>
            </a:lvl2pPr>
            <a:lvl3pPr marL="995507" indent="0">
              <a:buNone/>
              <a:defRPr sz="2000" b="1"/>
            </a:lvl3pPr>
            <a:lvl4pPr marL="1493261" indent="0">
              <a:buNone/>
              <a:defRPr sz="1700" b="1"/>
            </a:lvl4pPr>
            <a:lvl5pPr marL="1991015" indent="0">
              <a:buNone/>
              <a:defRPr sz="1700" b="1"/>
            </a:lvl5pPr>
            <a:lvl6pPr marL="2488768" indent="0">
              <a:buNone/>
              <a:defRPr sz="1700" b="1"/>
            </a:lvl6pPr>
            <a:lvl7pPr marL="2986522" indent="0">
              <a:buNone/>
              <a:defRPr sz="1700" b="1"/>
            </a:lvl7pPr>
            <a:lvl8pPr marL="3484275" indent="0">
              <a:buNone/>
              <a:defRPr sz="1700" b="1"/>
            </a:lvl8pPr>
            <a:lvl9pPr marL="3982029" indent="0">
              <a:buNone/>
              <a:defRPr sz="1700" b="1"/>
            </a:lvl9pPr>
          </a:lstStyle>
          <a:p>
            <a:pPr lvl="0"/>
            <a:r>
              <a:rPr lang="en-GB" smtClean="0"/>
              <a:t>Click to edit Master text styles</a:t>
            </a:r>
          </a:p>
        </p:txBody>
      </p:sp>
      <p:sp>
        <p:nvSpPr>
          <p:cNvPr id="4" name="Content Placeholder 3"/>
          <p:cNvSpPr>
            <a:spLocks noGrp="1"/>
          </p:cNvSpPr>
          <p:nvPr>
            <p:ph sz="half" idx="2"/>
          </p:nvPr>
        </p:nvSpPr>
        <p:spPr>
          <a:xfrm>
            <a:off x="378143" y="3389684"/>
            <a:ext cx="3341572" cy="6158339"/>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3841824" y="2392573"/>
            <a:ext cx="3342884" cy="997111"/>
          </a:xfrm>
        </p:spPr>
        <p:txBody>
          <a:bodyPr anchor="b"/>
          <a:lstStyle>
            <a:lvl1pPr marL="0" indent="0">
              <a:buNone/>
              <a:defRPr sz="2600" b="1"/>
            </a:lvl1pPr>
            <a:lvl2pPr marL="497754" indent="0">
              <a:buNone/>
              <a:defRPr sz="2200" b="1"/>
            </a:lvl2pPr>
            <a:lvl3pPr marL="995507" indent="0">
              <a:buNone/>
              <a:defRPr sz="2000" b="1"/>
            </a:lvl3pPr>
            <a:lvl4pPr marL="1493261" indent="0">
              <a:buNone/>
              <a:defRPr sz="1700" b="1"/>
            </a:lvl4pPr>
            <a:lvl5pPr marL="1991015" indent="0">
              <a:buNone/>
              <a:defRPr sz="1700" b="1"/>
            </a:lvl5pPr>
            <a:lvl6pPr marL="2488768" indent="0">
              <a:buNone/>
              <a:defRPr sz="1700" b="1"/>
            </a:lvl6pPr>
            <a:lvl7pPr marL="2986522" indent="0">
              <a:buNone/>
              <a:defRPr sz="1700" b="1"/>
            </a:lvl7pPr>
            <a:lvl8pPr marL="3484275" indent="0">
              <a:buNone/>
              <a:defRPr sz="1700" b="1"/>
            </a:lvl8pPr>
            <a:lvl9pPr marL="3982029" indent="0">
              <a:buNone/>
              <a:defRPr sz="1700" b="1"/>
            </a:lvl9pPr>
          </a:lstStyle>
          <a:p>
            <a:pPr lvl="0"/>
            <a:r>
              <a:rPr lang="en-GB" smtClean="0"/>
              <a:t>Click to edit Master text styles</a:t>
            </a:r>
          </a:p>
        </p:txBody>
      </p:sp>
      <p:sp>
        <p:nvSpPr>
          <p:cNvPr id="6" name="Content Placeholder 5"/>
          <p:cNvSpPr>
            <a:spLocks noGrp="1"/>
          </p:cNvSpPr>
          <p:nvPr>
            <p:ph sz="quarter" idx="4"/>
          </p:nvPr>
        </p:nvSpPr>
        <p:spPr>
          <a:xfrm>
            <a:off x="3841824" y="3389684"/>
            <a:ext cx="3342884" cy="6158339"/>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221CFAEA-3C3A-4D4F-A247-EECB8BE18353}" type="datetimeFigureOut">
              <a:rPr lang="en-US" smtClean="0"/>
              <a:pPr/>
              <a:t>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E99E11-6ED1-CD43-9508-D5EF1932D717}" type="slidenum">
              <a:rPr lang="en-US" smtClean="0"/>
              <a:pPr/>
              <a:t>‹#›</a:t>
            </a:fld>
            <a:endParaRPr lang="en-US"/>
          </a:p>
        </p:txBody>
      </p:sp>
    </p:spTree>
    <p:extLst>
      <p:ext uri="{BB962C8B-B14F-4D97-AF65-F5344CB8AC3E}">
        <p14:creationId xmlns:p14="http://schemas.microsoft.com/office/powerpoint/2010/main" val="923212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221CFAEA-3C3A-4D4F-A247-EECB8BE18353}" type="datetimeFigureOut">
              <a:rPr lang="en-US" smtClean="0"/>
              <a:pPr/>
              <a:t>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E99E11-6ED1-CD43-9508-D5EF1932D717}" type="slidenum">
              <a:rPr lang="en-US" smtClean="0"/>
              <a:pPr/>
              <a:t>‹#›</a:t>
            </a:fld>
            <a:endParaRPr lang="en-US"/>
          </a:p>
        </p:txBody>
      </p:sp>
    </p:spTree>
    <p:extLst>
      <p:ext uri="{BB962C8B-B14F-4D97-AF65-F5344CB8AC3E}">
        <p14:creationId xmlns:p14="http://schemas.microsoft.com/office/powerpoint/2010/main" val="1354512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1CFAEA-3C3A-4D4F-A247-EECB8BE18353}" type="datetimeFigureOut">
              <a:rPr lang="en-US" smtClean="0"/>
              <a:pPr/>
              <a:t>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E99E11-6ED1-CD43-9508-D5EF1932D717}" type="slidenum">
              <a:rPr lang="en-US" smtClean="0"/>
              <a:pPr/>
              <a:t>‹#›</a:t>
            </a:fld>
            <a:endParaRPr lang="en-US"/>
          </a:p>
        </p:txBody>
      </p:sp>
    </p:spTree>
    <p:extLst>
      <p:ext uri="{BB962C8B-B14F-4D97-AF65-F5344CB8AC3E}">
        <p14:creationId xmlns:p14="http://schemas.microsoft.com/office/powerpoint/2010/main" val="4001742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8143" y="425566"/>
            <a:ext cx="2488126" cy="1811131"/>
          </a:xfrm>
        </p:spPr>
        <p:txBody>
          <a:bodyPr anchor="b"/>
          <a:lstStyle>
            <a:lvl1pPr algn="l">
              <a:defRPr sz="2200" b="1"/>
            </a:lvl1pPr>
          </a:lstStyle>
          <a:p>
            <a:r>
              <a:rPr lang="en-GB" smtClean="0"/>
              <a:t>Click to edit Master title style</a:t>
            </a:r>
            <a:endParaRPr lang="en-US"/>
          </a:p>
        </p:txBody>
      </p:sp>
      <p:sp>
        <p:nvSpPr>
          <p:cNvPr id="3" name="Content Placeholder 2"/>
          <p:cNvSpPr>
            <a:spLocks noGrp="1"/>
          </p:cNvSpPr>
          <p:nvPr>
            <p:ph idx="1"/>
          </p:nvPr>
        </p:nvSpPr>
        <p:spPr>
          <a:xfrm>
            <a:off x="2956864" y="425567"/>
            <a:ext cx="4227844" cy="9122457"/>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378143" y="2236697"/>
            <a:ext cx="2488126" cy="7311326"/>
          </a:xfrm>
        </p:spPr>
        <p:txBody>
          <a:bodyPr/>
          <a:lstStyle>
            <a:lvl1pPr marL="0" indent="0">
              <a:buNone/>
              <a:defRPr sz="1500"/>
            </a:lvl1pPr>
            <a:lvl2pPr marL="497754" indent="0">
              <a:buNone/>
              <a:defRPr sz="1300"/>
            </a:lvl2pPr>
            <a:lvl3pPr marL="995507" indent="0">
              <a:buNone/>
              <a:defRPr sz="1100"/>
            </a:lvl3pPr>
            <a:lvl4pPr marL="1493261" indent="0">
              <a:buNone/>
              <a:defRPr sz="1000"/>
            </a:lvl4pPr>
            <a:lvl5pPr marL="1991015" indent="0">
              <a:buNone/>
              <a:defRPr sz="1000"/>
            </a:lvl5pPr>
            <a:lvl6pPr marL="2488768" indent="0">
              <a:buNone/>
              <a:defRPr sz="1000"/>
            </a:lvl6pPr>
            <a:lvl7pPr marL="2986522" indent="0">
              <a:buNone/>
              <a:defRPr sz="1000"/>
            </a:lvl7pPr>
            <a:lvl8pPr marL="3484275" indent="0">
              <a:buNone/>
              <a:defRPr sz="1000"/>
            </a:lvl8pPr>
            <a:lvl9pPr marL="3982029"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21CFAEA-3C3A-4D4F-A247-EECB8BE18353}" type="datetimeFigureOut">
              <a:rPr lang="en-US" smtClean="0"/>
              <a:pPr/>
              <a:t>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E99E11-6ED1-CD43-9508-D5EF1932D717}" type="slidenum">
              <a:rPr lang="en-US" smtClean="0"/>
              <a:pPr/>
              <a:t>‹#›</a:t>
            </a:fld>
            <a:endParaRPr lang="en-US"/>
          </a:p>
        </p:txBody>
      </p:sp>
    </p:spTree>
    <p:extLst>
      <p:ext uri="{BB962C8B-B14F-4D97-AF65-F5344CB8AC3E}">
        <p14:creationId xmlns:p14="http://schemas.microsoft.com/office/powerpoint/2010/main" val="1561715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372" y="7482047"/>
            <a:ext cx="4537710" cy="883298"/>
          </a:xfrm>
        </p:spPr>
        <p:txBody>
          <a:bodyPr anchor="b"/>
          <a:lstStyle>
            <a:lvl1pPr algn="l">
              <a:defRPr sz="2200" b="1"/>
            </a:lvl1pPr>
          </a:lstStyle>
          <a:p>
            <a:r>
              <a:rPr lang="en-GB" smtClean="0"/>
              <a:t>Click to edit Master title style</a:t>
            </a:r>
            <a:endParaRPr lang="en-US"/>
          </a:p>
        </p:txBody>
      </p:sp>
      <p:sp>
        <p:nvSpPr>
          <p:cNvPr id="3" name="Picture Placeholder 2"/>
          <p:cNvSpPr>
            <a:spLocks noGrp="1"/>
          </p:cNvSpPr>
          <p:nvPr>
            <p:ph type="pic" idx="1"/>
          </p:nvPr>
        </p:nvSpPr>
        <p:spPr>
          <a:xfrm>
            <a:off x="1482372" y="955049"/>
            <a:ext cx="4537710" cy="6413183"/>
          </a:xfrm>
        </p:spPr>
        <p:txBody>
          <a:bodyPr/>
          <a:lstStyle>
            <a:lvl1pPr marL="0" indent="0">
              <a:buNone/>
              <a:defRPr sz="3500"/>
            </a:lvl1pPr>
            <a:lvl2pPr marL="497754" indent="0">
              <a:buNone/>
              <a:defRPr sz="3000"/>
            </a:lvl2pPr>
            <a:lvl3pPr marL="995507" indent="0">
              <a:buNone/>
              <a:defRPr sz="2600"/>
            </a:lvl3pPr>
            <a:lvl4pPr marL="1493261" indent="0">
              <a:buNone/>
              <a:defRPr sz="2200"/>
            </a:lvl4pPr>
            <a:lvl5pPr marL="1991015" indent="0">
              <a:buNone/>
              <a:defRPr sz="2200"/>
            </a:lvl5pPr>
            <a:lvl6pPr marL="2488768" indent="0">
              <a:buNone/>
              <a:defRPr sz="2200"/>
            </a:lvl6pPr>
            <a:lvl7pPr marL="2986522" indent="0">
              <a:buNone/>
              <a:defRPr sz="2200"/>
            </a:lvl7pPr>
            <a:lvl8pPr marL="3484275" indent="0">
              <a:buNone/>
              <a:defRPr sz="2200"/>
            </a:lvl8pPr>
            <a:lvl9pPr marL="3982029" indent="0">
              <a:buNone/>
              <a:defRPr sz="2200"/>
            </a:lvl9pPr>
          </a:lstStyle>
          <a:p>
            <a:endParaRPr lang="en-US"/>
          </a:p>
        </p:txBody>
      </p:sp>
      <p:sp>
        <p:nvSpPr>
          <p:cNvPr id="4" name="Text Placeholder 3"/>
          <p:cNvSpPr>
            <a:spLocks noGrp="1"/>
          </p:cNvSpPr>
          <p:nvPr>
            <p:ph type="body" sz="half" idx="2"/>
          </p:nvPr>
        </p:nvSpPr>
        <p:spPr>
          <a:xfrm>
            <a:off x="1482372" y="8365345"/>
            <a:ext cx="4537710" cy="1254429"/>
          </a:xfrm>
        </p:spPr>
        <p:txBody>
          <a:bodyPr/>
          <a:lstStyle>
            <a:lvl1pPr marL="0" indent="0">
              <a:buNone/>
              <a:defRPr sz="1500"/>
            </a:lvl1pPr>
            <a:lvl2pPr marL="497754" indent="0">
              <a:buNone/>
              <a:defRPr sz="1300"/>
            </a:lvl2pPr>
            <a:lvl3pPr marL="995507" indent="0">
              <a:buNone/>
              <a:defRPr sz="1100"/>
            </a:lvl3pPr>
            <a:lvl4pPr marL="1493261" indent="0">
              <a:buNone/>
              <a:defRPr sz="1000"/>
            </a:lvl4pPr>
            <a:lvl5pPr marL="1991015" indent="0">
              <a:buNone/>
              <a:defRPr sz="1000"/>
            </a:lvl5pPr>
            <a:lvl6pPr marL="2488768" indent="0">
              <a:buNone/>
              <a:defRPr sz="1000"/>
            </a:lvl6pPr>
            <a:lvl7pPr marL="2986522" indent="0">
              <a:buNone/>
              <a:defRPr sz="1000"/>
            </a:lvl7pPr>
            <a:lvl8pPr marL="3484275" indent="0">
              <a:buNone/>
              <a:defRPr sz="1000"/>
            </a:lvl8pPr>
            <a:lvl9pPr marL="3982029"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21CFAEA-3C3A-4D4F-A247-EECB8BE18353}" type="datetimeFigureOut">
              <a:rPr lang="en-US" smtClean="0"/>
              <a:pPr/>
              <a:t>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E99E11-6ED1-CD43-9508-D5EF1932D717}" type="slidenum">
              <a:rPr lang="en-US" smtClean="0"/>
              <a:pPr/>
              <a:t>‹#›</a:t>
            </a:fld>
            <a:endParaRPr lang="en-US"/>
          </a:p>
        </p:txBody>
      </p:sp>
    </p:spTree>
    <p:extLst>
      <p:ext uri="{BB962C8B-B14F-4D97-AF65-F5344CB8AC3E}">
        <p14:creationId xmlns:p14="http://schemas.microsoft.com/office/powerpoint/2010/main" val="2418356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8143" y="428041"/>
            <a:ext cx="6806565" cy="1781440"/>
          </a:xfrm>
          <a:prstGeom prst="rect">
            <a:avLst/>
          </a:prstGeom>
        </p:spPr>
        <p:txBody>
          <a:bodyPr vert="horz" lIns="99551" tIns="49775" rIns="99551" bIns="49775"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378143" y="2494017"/>
            <a:ext cx="6806565" cy="7054007"/>
          </a:xfrm>
          <a:prstGeom prst="rect">
            <a:avLst/>
          </a:prstGeom>
        </p:spPr>
        <p:txBody>
          <a:bodyPr vert="horz" lIns="99551" tIns="49775" rIns="99551" bIns="49775"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378143" y="9906785"/>
            <a:ext cx="1764665" cy="569071"/>
          </a:xfrm>
          <a:prstGeom prst="rect">
            <a:avLst/>
          </a:prstGeom>
        </p:spPr>
        <p:txBody>
          <a:bodyPr vert="horz" lIns="99551" tIns="49775" rIns="99551" bIns="49775" rtlCol="0" anchor="ctr"/>
          <a:lstStyle>
            <a:lvl1pPr algn="l">
              <a:defRPr sz="1300">
                <a:solidFill>
                  <a:schemeClr val="tx1">
                    <a:tint val="75000"/>
                  </a:schemeClr>
                </a:solidFill>
              </a:defRPr>
            </a:lvl1pPr>
          </a:lstStyle>
          <a:p>
            <a:fld id="{221CFAEA-3C3A-4D4F-A247-EECB8BE18353}" type="datetimeFigureOut">
              <a:rPr lang="en-US" smtClean="0"/>
              <a:pPr/>
              <a:t>2/4/2015</a:t>
            </a:fld>
            <a:endParaRPr lang="en-US"/>
          </a:p>
        </p:txBody>
      </p:sp>
      <p:sp>
        <p:nvSpPr>
          <p:cNvPr id="5" name="Footer Placeholder 4"/>
          <p:cNvSpPr>
            <a:spLocks noGrp="1"/>
          </p:cNvSpPr>
          <p:nvPr>
            <p:ph type="ftr" sz="quarter" idx="3"/>
          </p:nvPr>
        </p:nvSpPr>
        <p:spPr>
          <a:xfrm>
            <a:off x="2583974" y="9906785"/>
            <a:ext cx="2394903" cy="569071"/>
          </a:xfrm>
          <a:prstGeom prst="rect">
            <a:avLst/>
          </a:prstGeom>
        </p:spPr>
        <p:txBody>
          <a:bodyPr vert="horz" lIns="99551" tIns="49775" rIns="99551" bIns="49775"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20043" y="9906785"/>
            <a:ext cx="1764665" cy="569071"/>
          </a:xfrm>
          <a:prstGeom prst="rect">
            <a:avLst/>
          </a:prstGeom>
        </p:spPr>
        <p:txBody>
          <a:bodyPr vert="horz" lIns="99551" tIns="49775" rIns="99551" bIns="49775" rtlCol="0" anchor="ctr"/>
          <a:lstStyle>
            <a:lvl1pPr algn="r">
              <a:defRPr sz="1300">
                <a:solidFill>
                  <a:schemeClr val="tx1">
                    <a:tint val="75000"/>
                  </a:schemeClr>
                </a:solidFill>
              </a:defRPr>
            </a:lvl1pPr>
          </a:lstStyle>
          <a:p>
            <a:fld id="{91E99E11-6ED1-CD43-9508-D5EF1932D717}" type="slidenum">
              <a:rPr lang="en-US" smtClean="0"/>
              <a:pPr/>
              <a:t>‹#›</a:t>
            </a:fld>
            <a:endParaRPr lang="en-US"/>
          </a:p>
        </p:txBody>
      </p:sp>
    </p:spTree>
    <p:extLst>
      <p:ext uri="{BB962C8B-B14F-4D97-AF65-F5344CB8AC3E}">
        <p14:creationId xmlns:p14="http://schemas.microsoft.com/office/powerpoint/2010/main" val="1697777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97754" rtl="0" eaLnBrk="1" latinLnBrk="0" hangingPunct="1">
        <a:spcBef>
          <a:spcPct val="0"/>
        </a:spcBef>
        <a:buNone/>
        <a:defRPr sz="4800" kern="1200">
          <a:solidFill>
            <a:schemeClr val="tx1"/>
          </a:solidFill>
          <a:latin typeface="+mj-lt"/>
          <a:ea typeface="+mj-ea"/>
          <a:cs typeface="+mj-cs"/>
        </a:defRPr>
      </a:lvl1pPr>
    </p:titleStyle>
    <p:bodyStyle>
      <a:lvl1pPr marL="373315" indent="-373315" algn="l" defTabSz="497754" rtl="0" eaLnBrk="1" latinLnBrk="0" hangingPunct="1">
        <a:spcBef>
          <a:spcPct val="20000"/>
        </a:spcBef>
        <a:buFont typeface="Arial"/>
        <a:buChar char="•"/>
        <a:defRPr sz="3500" kern="1200">
          <a:solidFill>
            <a:schemeClr val="tx1"/>
          </a:solidFill>
          <a:latin typeface="+mn-lt"/>
          <a:ea typeface="+mn-ea"/>
          <a:cs typeface="+mn-cs"/>
        </a:defRPr>
      </a:lvl1pPr>
      <a:lvl2pPr marL="808850" indent="-311096" algn="l" defTabSz="497754" rtl="0" eaLnBrk="1" latinLnBrk="0" hangingPunct="1">
        <a:spcBef>
          <a:spcPct val="20000"/>
        </a:spcBef>
        <a:buFont typeface="Arial"/>
        <a:buChar char="–"/>
        <a:defRPr sz="3000" kern="1200">
          <a:solidFill>
            <a:schemeClr val="tx1"/>
          </a:solidFill>
          <a:latin typeface="+mn-lt"/>
          <a:ea typeface="+mn-ea"/>
          <a:cs typeface="+mn-cs"/>
        </a:defRPr>
      </a:lvl2pPr>
      <a:lvl3pPr marL="1244384" indent="-248877" algn="l" defTabSz="497754" rtl="0" eaLnBrk="1" latinLnBrk="0" hangingPunct="1">
        <a:spcBef>
          <a:spcPct val="20000"/>
        </a:spcBef>
        <a:buFont typeface="Arial"/>
        <a:buChar char="•"/>
        <a:defRPr sz="2600" kern="1200">
          <a:solidFill>
            <a:schemeClr val="tx1"/>
          </a:solidFill>
          <a:latin typeface="+mn-lt"/>
          <a:ea typeface="+mn-ea"/>
          <a:cs typeface="+mn-cs"/>
        </a:defRPr>
      </a:lvl3pPr>
      <a:lvl4pPr marL="1742138" indent="-248877" algn="l" defTabSz="497754" rtl="0" eaLnBrk="1" latinLnBrk="0" hangingPunct="1">
        <a:spcBef>
          <a:spcPct val="20000"/>
        </a:spcBef>
        <a:buFont typeface="Arial"/>
        <a:buChar char="–"/>
        <a:defRPr sz="2200" kern="1200">
          <a:solidFill>
            <a:schemeClr val="tx1"/>
          </a:solidFill>
          <a:latin typeface="+mn-lt"/>
          <a:ea typeface="+mn-ea"/>
          <a:cs typeface="+mn-cs"/>
        </a:defRPr>
      </a:lvl4pPr>
      <a:lvl5pPr marL="2239891" indent="-248877" algn="l" defTabSz="497754" rtl="0" eaLnBrk="1" latinLnBrk="0" hangingPunct="1">
        <a:spcBef>
          <a:spcPct val="20000"/>
        </a:spcBef>
        <a:buFont typeface="Arial"/>
        <a:buChar char="»"/>
        <a:defRPr sz="2200" kern="1200">
          <a:solidFill>
            <a:schemeClr val="tx1"/>
          </a:solidFill>
          <a:latin typeface="+mn-lt"/>
          <a:ea typeface="+mn-ea"/>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projectrecycle.org/calendar" TargetMode="External"/><Relationship Id="rId13" Type="http://schemas.openxmlformats.org/officeDocument/2006/relationships/image" Target="../media/image6.jpeg"/><Relationship Id="rId18" Type="http://schemas.openxmlformats.org/officeDocument/2006/relationships/image" Target="../media/image10.png"/><Relationship Id="rId3" Type="http://schemas.openxmlformats.org/officeDocument/2006/relationships/hyperlink" Target="http://www.projectrecycle.org/?p=2674" TargetMode="External"/><Relationship Id="rId21" Type="http://schemas.openxmlformats.org/officeDocument/2006/relationships/image" Target="../media/image12.png"/><Relationship Id="rId7" Type="http://schemas.openxmlformats.org/officeDocument/2006/relationships/image" Target="../media/image2.png"/><Relationship Id="rId12" Type="http://schemas.openxmlformats.org/officeDocument/2006/relationships/image" Target="../media/image5.jpeg"/><Relationship Id="rId17" Type="http://schemas.openxmlformats.org/officeDocument/2006/relationships/hyperlink" Target="https://www.coloradogives.org/index.php?section=organizations&amp;action=newDonation&amp;fwID=36232" TargetMode="External"/><Relationship Id="rId2" Type="http://schemas.openxmlformats.org/officeDocument/2006/relationships/notesSlide" Target="../notesSlides/notesSlide1.xml"/><Relationship Id="rId16" Type="http://schemas.openxmlformats.org/officeDocument/2006/relationships/image" Target="../media/image9.jpg"/><Relationship Id="rId20"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hyperlink" Target="http://www.projectrecycle.org/" TargetMode="External"/><Relationship Id="rId11" Type="http://schemas.openxmlformats.org/officeDocument/2006/relationships/hyperlink" Target="http://www.projectrecycle.org/about/board-of-directors" TargetMode="External"/><Relationship Id="rId5" Type="http://schemas.openxmlformats.org/officeDocument/2006/relationships/image" Target="../media/image1.wmf"/><Relationship Id="rId15" Type="http://schemas.openxmlformats.org/officeDocument/2006/relationships/image" Target="../media/image8.png"/><Relationship Id="rId10" Type="http://schemas.openxmlformats.org/officeDocument/2006/relationships/image" Target="../media/image4.jpeg"/><Relationship Id="rId19" Type="http://schemas.openxmlformats.org/officeDocument/2006/relationships/hyperlink" Target="http://www.projectrecycle.org/donation-locations/" TargetMode="External"/><Relationship Id="rId4" Type="http://schemas.openxmlformats.org/officeDocument/2006/relationships/hyperlink" Target="http://www.projectrecycle.org/?p=2739" TargetMode="External"/><Relationship Id="rId9" Type="http://schemas.openxmlformats.org/officeDocument/2006/relationships/image" Target="../media/image3.jpeg"/><Relationship Id="rId14" Type="http://schemas.openxmlformats.org/officeDocument/2006/relationships/image" Target="../media/image7.jpeg"/><Relationship Id="rId22" Type="http://schemas.openxmlformats.org/officeDocument/2006/relationships/image" Target="../media/image13.jpg"/></Relationships>
</file>

<file path=ppt/slides/_rels/slide2.xml.rels><?xml version="1.0" encoding="UTF-8" standalone="yes"?>
<Relationships xmlns="http://schemas.openxmlformats.org/package/2006/relationships"><Relationship Id="rId8" Type="http://schemas.openxmlformats.org/officeDocument/2006/relationships/hyperlink" Target="http://www.projectrecycle.org/membership" TargetMode="External"/><Relationship Id="rId13" Type="http://schemas.openxmlformats.org/officeDocument/2006/relationships/image" Target="../media/image12.png"/><Relationship Id="rId3" Type="http://schemas.openxmlformats.org/officeDocument/2006/relationships/hyperlink" Target="http://www.projectrecycle.org/" TargetMode="External"/><Relationship Id="rId7" Type="http://schemas.openxmlformats.org/officeDocument/2006/relationships/image" Target="../media/image14.jpg"/><Relationship Id="rId12" Type="http://schemas.openxmlformats.org/officeDocument/2006/relationships/image" Target="../media/image11.png"/><Relationship Id="rId2" Type="http://schemas.openxmlformats.org/officeDocument/2006/relationships/hyperlink" Target="http://www.projectrecycle.org/?p=2693" TargetMode="External"/><Relationship Id="rId1" Type="http://schemas.openxmlformats.org/officeDocument/2006/relationships/slideLayout" Target="../slideLayouts/slideLayout2.xml"/><Relationship Id="rId6" Type="http://schemas.openxmlformats.org/officeDocument/2006/relationships/hyperlink" Target="http://www.projectrecycle.org/teamprojectrecycle/" TargetMode="External"/><Relationship Id="rId11" Type="http://schemas.openxmlformats.org/officeDocument/2006/relationships/hyperlink" Target="http://www.projectrecycle.org/the-kick-stand/" TargetMode="External"/><Relationship Id="rId5" Type="http://schemas.openxmlformats.org/officeDocument/2006/relationships/image" Target="../media/image1.wmf"/><Relationship Id="rId10" Type="http://schemas.openxmlformats.org/officeDocument/2006/relationships/image" Target="../media/image15.jpg"/><Relationship Id="rId4" Type="http://schemas.openxmlformats.org/officeDocument/2006/relationships/image" Target="../media/image2.png"/><Relationship Id="rId9" Type="http://schemas.openxmlformats.org/officeDocument/2006/relationships/hyperlink" Target="http://castlerockadventist.org/" TargetMode="External"/><Relationship Id="rId1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582411" y="3033000"/>
            <a:ext cx="1607307" cy="327043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5582411" y="3107935"/>
            <a:ext cx="1607307" cy="420628"/>
          </a:xfrm>
          <a:prstGeom prst="rect">
            <a:avLst/>
          </a:prstGeom>
          <a:noFill/>
        </p:spPr>
        <p:txBody>
          <a:bodyPr wrap="square" rtlCol="0">
            <a:spAutoFit/>
          </a:bodyPr>
          <a:lstStyle/>
          <a:p>
            <a:pPr algn="ctr"/>
            <a:r>
              <a:rPr lang="en-US" sz="1600" baseline="30000" dirty="0" smtClean="0">
                <a:solidFill>
                  <a:srgbClr val="FFFFFF"/>
                </a:solidFill>
                <a:latin typeface="Open Sans"/>
                <a:cs typeface="Open Sans"/>
              </a:rPr>
              <a:t>UPCOMING</a:t>
            </a:r>
          </a:p>
          <a:p>
            <a:pPr algn="ctr"/>
            <a:r>
              <a:rPr lang="en-US" sz="1600" baseline="30000" dirty="0" smtClean="0">
                <a:solidFill>
                  <a:srgbClr val="FFFFFF"/>
                </a:solidFill>
                <a:latin typeface="Open Sans"/>
                <a:cs typeface="Open Sans"/>
              </a:rPr>
              <a:t>EVENTS</a:t>
            </a:r>
            <a:endParaRPr lang="en-US" sz="1600" baseline="30000" dirty="0">
              <a:solidFill>
                <a:srgbClr val="FFFFFF"/>
              </a:solidFill>
              <a:latin typeface="Open Sans"/>
              <a:cs typeface="Open Sans"/>
            </a:endParaRPr>
          </a:p>
        </p:txBody>
      </p:sp>
      <p:sp>
        <p:nvSpPr>
          <p:cNvPr id="34" name="TextBox 33"/>
          <p:cNvSpPr txBox="1"/>
          <p:nvPr/>
        </p:nvSpPr>
        <p:spPr>
          <a:xfrm>
            <a:off x="303458" y="3594467"/>
            <a:ext cx="1738258" cy="2811026"/>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Ever since we started collecting bikes in 2008, volunteers have been fueling the engine that runs Project ReCycle; From manning our booth at events to cleaning a bike so that every child will get a </a:t>
            </a:r>
            <a:r>
              <a:rPr lang="en-US" sz="1000" dirty="0" smtClean="0">
                <a:latin typeface="Arial" panose="020B0604020202020204" pitchFamily="34" charset="0"/>
                <a:cs typeface="Arial" panose="020B0604020202020204" pitchFamily="34" charset="0"/>
              </a:rPr>
              <a:t>near-new </a:t>
            </a:r>
            <a:r>
              <a:rPr lang="en-US" sz="1000" dirty="0">
                <a:latin typeface="Arial" panose="020B0604020202020204" pitchFamily="34" charset="0"/>
                <a:cs typeface="Arial" panose="020B0604020202020204" pitchFamily="34" charset="0"/>
              </a:rPr>
              <a:t>looking bike. The reason for our great success and rapid growth lies primarily in the commitment of our volunteers.  It is only fitting to salute them in our first edition of our newsletter</a:t>
            </a:r>
            <a:r>
              <a:rPr lang="en-US" sz="1000" dirty="0" smtClean="0">
                <a:latin typeface="Arial" panose="020B0604020202020204" pitchFamily="34" charset="0"/>
                <a:cs typeface="Arial" panose="020B0604020202020204" pitchFamily="34" charset="0"/>
              </a:rPr>
              <a:t>. </a:t>
            </a:r>
            <a:r>
              <a:rPr lang="en-US" sz="1000" dirty="0" smtClean="0">
                <a:latin typeface="Arial" panose="020B0604020202020204" pitchFamily="34" charset="0"/>
                <a:cs typeface="Arial" panose="020B0604020202020204" pitchFamily="34" charset="0"/>
                <a:hlinkClick r:id="rId3"/>
              </a:rPr>
              <a:t>Full Story</a:t>
            </a:r>
            <a:endParaRPr lang="en-US" sz="1000" dirty="0" smtClean="0">
              <a:latin typeface="Arial" panose="020B0604020202020204" pitchFamily="34" charset="0"/>
              <a:cs typeface="Arial" panose="020B0604020202020204" pitchFamily="34" charset="0"/>
            </a:endParaRPr>
          </a:p>
          <a:p>
            <a:endParaRPr lang="en-US" sz="1000" baseline="30000" dirty="0">
              <a:latin typeface="Arial"/>
              <a:cs typeface="Arial"/>
            </a:endParaRPr>
          </a:p>
        </p:txBody>
      </p:sp>
      <p:sp>
        <p:nvSpPr>
          <p:cNvPr id="5" name="Rectangle 4"/>
          <p:cNvSpPr/>
          <p:nvPr/>
        </p:nvSpPr>
        <p:spPr>
          <a:xfrm>
            <a:off x="-1" y="0"/>
            <a:ext cx="7557335" cy="2000907"/>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419098" y="778618"/>
            <a:ext cx="2812541" cy="477054"/>
          </a:xfrm>
          <a:prstGeom prst="rect">
            <a:avLst/>
          </a:prstGeom>
          <a:noFill/>
        </p:spPr>
        <p:txBody>
          <a:bodyPr wrap="square" rtlCol="0">
            <a:spAutoFit/>
          </a:bodyPr>
          <a:lstStyle/>
          <a:p>
            <a:pPr algn="ctr"/>
            <a:r>
              <a:rPr lang="en-US" sz="1500" dirty="0" smtClean="0">
                <a:latin typeface="Open Sans"/>
                <a:cs typeface="Open Sans"/>
              </a:rPr>
              <a:t>[YOUR LOGO &amp; TAGLINE]</a:t>
            </a:r>
          </a:p>
          <a:p>
            <a:pPr algn="ctr"/>
            <a:r>
              <a:rPr lang="en-US" sz="1000" dirty="0" smtClean="0">
                <a:latin typeface="Open Sans"/>
                <a:cs typeface="Open Sans"/>
              </a:rPr>
              <a:t>Be Clear: what it is about and who it is for</a:t>
            </a:r>
            <a:endParaRPr lang="en-US" sz="1000" dirty="0">
              <a:latin typeface="Open Sans"/>
              <a:cs typeface="Open Sans"/>
            </a:endParaRPr>
          </a:p>
        </p:txBody>
      </p:sp>
      <p:sp>
        <p:nvSpPr>
          <p:cNvPr id="2" name="TextBox 1"/>
          <p:cNvSpPr txBox="1"/>
          <p:nvPr/>
        </p:nvSpPr>
        <p:spPr>
          <a:xfrm>
            <a:off x="303457" y="2237112"/>
            <a:ext cx="1738259" cy="1323439"/>
          </a:xfrm>
          <a:prstGeom prst="rect">
            <a:avLst/>
          </a:prstGeom>
          <a:noFill/>
        </p:spPr>
        <p:txBody>
          <a:bodyPr wrap="square" rtlCol="0">
            <a:spAutoFit/>
          </a:bodyPr>
          <a:lstStyle/>
          <a:p>
            <a:pPr algn="ctr"/>
            <a:r>
              <a:rPr lang="en-US" b="1" dirty="0" smtClean="0">
                <a:cs typeface="Arial" panose="020B0604020202020204" pitchFamily="34" charset="0"/>
              </a:rPr>
              <a:t>Thank you Project ReCycle Volunteers </a:t>
            </a:r>
            <a:endParaRPr lang="en-US" b="1" dirty="0">
              <a:cs typeface="Arial" panose="020B0604020202020204" pitchFamily="34" charset="0"/>
            </a:endParaRPr>
          </a:p>
        </p:txBody>
      </p:sp>
      <p:sp>
        <p:nvSpPr>
          <p:cNvPr id="40" name="TextBox 39"/>
          <p:cNvSpPr txBox="1"/>
          <p:nvPr/>
        </p:nvSpPr>
        <p:spPr>
          <a:xfrm>
            <a:off x="2089834" y="4497781"/>
            <a:ext cx="1752399" cy="1938992"/>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The big warehouse on Compark </a:t>
            </a:r>
            <a:r>
              <a:rPr lang="en-US" sz="1000" dirty="0" smtClean="0">
                <a:latin typeface="Arial" panose="020B0604020202020204" pitchFamily="34" charset="0"/>
                <a:cs typeface="Arial" panose="020B0604020202020204" pitchFamily="34" charset="0"/>
              </a:rPr>
              <a:t>Blvd that </a:t>
            </a:r>
            <a:r>
              <a:rPr lang="en-US" sz="1000" dirty="0">
                <a:latin typeface="Arial" panose="020B0604020202020204" pitchFamily="34" charset="0"/>
                <a:cs typeface="Arial" panose="020B0604020202020204" pitchFamily="34" charset="0"/>
              </a:rPr>
              <a:t>Project ReCycle came to call home for almost a year was filled with bikes, tools, and the smell of it's typical vast cold air.  The soft rumble of mechanics and volunteers there to witness the last few days of occupancy at what we called, The Kick Stand</a:t>
            </a:r>
            <a:r>
              <a:rPr lang="en-US" sz="1000" dirty="0" smtClean="0">
                <a:latin typeface="Arial" panose="020B0604020202020204" pitchFamily="34" charset="0"/>
                <a:cs typeface="Arial" panose="020B0604020202020204" pitchFamily="34" charset="0"/>
              </a:rPr>
              <a:t>.</a:t>
            </a:r>
          </a:p>
          <a:p>
            <a:r>
              <a:rPr lang="en-US" sz="1000" dirty="0" smtClean="0">
                <a:latin typeface="Arial" panose="020B0604020202020204" pitchFamily="34" charset="0"/>
                <a:cs typeface="Arial" panose="020B0604020202020204" pitchFamily="34" charset="0"/>
                <a:hlinkClick r:id="rId4"/>
              </a:rPr>
              <a:t>Full Story</a:t>
            </a:r>
            <a:endParaRPr lang="en-US" sz="1000" baseline="30000" dirty="0" smtClean="0">
              <a:latin typeface="Arial" panose="020B0604020202020204" pitchFamily="34" charset="0"/>
              <a:cs typeface="Arial" panose="020B0604020202020204" pitchFamily="34" charset="0"/>
            </a:endParaRPr>
          </a:p>
        </p:txBody>
      </p:sp>
      <p:sp>
        <p:nvSpPr>
          <p:cNvPr id="13" name="Rectangle 12"/>
          <p:cNvSpPr/>
          <p:nvPr/>
        </p:nvSpPr>
        <p:spPr>
          <a:xfrm>
            <a:off x="577849" y="6559672"/>
            <a:ext cx="3879851" cy="2262157"/>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stimonial TextBox 1"/>
          <p:cNvSpPr txBox="1"/>
          <p:nvPr/>
        </p:nvSpPr>
        <p:spPr>
          <a:xfrm>
            <a:off x="5027279" y="6422084"/>
            <a:ext cx="2347484" cy="1938992"/>
          </a:xfrm>
          <a:prstGeom prst="rect">
            <a:avLst/>
          </a:prstGeom>
          <a:noFill/>
        </p:spPr>
        <p:txBody>
          <a:bodyPr wrap="square" rtlCol="0">
            <a:spAutoFit/>
          </a:bodyPr>
          <a:lstStyle/>
          <a:p>
            <a:pPr fontAlgn="base"/>
            <a:r>
              <a:rPr lang="en-US" sz="1000" dirty="0" smtClean="0">
                <a:latin typeface="Arial Narrow" panose="020B0606020202030204" pitchFamily="34" charset="0"/>
              </a:rPr>
              <a:t>Thank </a:t>
            </a:r>
            <a:r>
              <a:rPr lang="en-US" sz="1000" dirty="0">
                <a:latin typeface="Arial Narrow" panose="020B0606020202030204" pitchFamily="34" charset="0"/>
              </a:rPr>
              <a:t>you SO much for letting us come today! </a:t>
            </a:r>
            <a:r>
              <a:rPr lang="en-US" sz="1000" dirty="0" smtClean="0">
                <a:latin typeface="Arial Narrow" panose="020B0606020202030204" pitchFamily="34" charset="0"/>
              </a:rPr>
              <a:t>…</a:t>
            </a:r>
            <a:r>
              <a:rPr lang="en-US" sz="1000" dirty="0">
                <a:latin typeface="Arial Narrow" panose="020B0606020202030204" pitchFamily="34" charset="0"/>
              </a:rPr>
              <a:t> </a:t>
            </a:r>
            <a:r>
              <a:rPr lang="en-US" sz="1000" dirty="0" smtClean="0">
                <a:latin typeface="Arial Narrow" panose="020B0606020202030204" pitchFamily="34" charset="0"/>
              </a:rPr>
              <a:t>… </a:t>
            </a:r>
            <a:r>
              <a:rPr lang="en-US" sz="1000" dirty="0">
                <a:latin typeface="Arial Narrow" panose="020B0606020202030204" pitchFamily="34" charset="0"/>
              </a:rPr>
              <a:t>It turned out to be everything we were hoping it would be and more.  The kids loved it and feel inspired to follow God by reaching out to those around them and lending a helping hand.  We were so touched by the words you shared, so excited about the joy we felt while working for a good cause, and you will definitely be seeing us again</a:t>
            </a:r>
            <a:r>
              <a:rPr lang="en-US" sz="1000" dirty="0" smtClean="0">
                <a:latin typeface="Arial Narrow" panose="020B0606020202030204" pitchFamily="34" charset="0"/>
              </a:rPr>
              <a:t>!</a:t>
            </a:r>
          </a:p>
          <a:p>
            <a:pPr fontAlgn="base"/>
            <a:r>
              <a:rPr lang="en-US" sz="1000" dirty="0">
                <a:latin typeface="Arial Narrow" panose="020B0606020202030204" pitchFamily="34" charset="0"/>
              </a:rPr>
              <a:t>Many Thanks,</a:t>
            </a:r>
          </a:p>
          <a:p>
            <a:pPr fontAlgn="base"/>
            <a:r>
              <a:rPr lang="en-US" sz="1000" dirty="0">
                <a:latin typeface="Arial Narrow" panose="020B0606020202030204" pitchFamily="34" charset="0"/>
              </a:rPr>
              <a:t>Julie</a:t>
            </a:r>
          </a:p>
          <a:p>
            <a:pPr fontAlgn="base"/>
            <a:endParaRPr lang="en-US" sz="1000" dirty="0">
              <a:latin typeface="Arial Narrow" panose="020B0606020202030204" pitchFamily="34" charset="0"/>
            </a:endParaRPr>
          </a:p>
        </p:txBody>
      </p:sp>
      <p:sp>
        <p:nvSpPr>
          <p:cNvPr id="48" name="Testimonila TextBox 2"/>
          <p:cNvSpPr txBox="1"/>
          <p:nvPr/>
        </p:nvSpPr>
        <p:spPr>
          <a:xfrm>
            <a:off x="4975238" y="8581929"/>
            <a:ext cx="2347484" cy="1477328"/>
          </a:xfrm>
          <a:prstGeom prst="rect">
            <a:avLst/>
          </a:prstGeom>
          <a:noFill/>
        </p:spPr>
        <p:txBody>
          <a:bodyPr wrap="square" rtlCol="0">
            <a:spAutoFit/>
          </a:bodyPr>
          <a:lstStyle/>
          <a:p>
            <a:pPr fontAlgn="base"/>
            <a:r>
              <a:rPr lang="en-US" sz="1000" dirty="0" smtClean="0">
                <a:latin typeface="Arial Narrow" panose="020B0606020202030204" pitchFamily="34" charset="0"/>
                <a:cs typeface="Arial" panose="020B0604020202020204" pitchFamily="34" charset="0"/>
              </a:rPr>
              <a:t>I </a:t>
            </a:r>
            <a:r>
              <a:rPr lang="en-US" sz="1000" dirty="0">
                <a:latin typeface="Arial Narrow" panose="020B0606020202030204" pitchFamily="34" charset="0"/>
                <a:cs typeface="Arial" panose="020B0604020202020204" pitchFamily="34" charset="0"/>
              </a:rPr>
              <a:t>wanted to let you know what a great help Kent was and how wonderful it was to have had the opportunity to give the Abbas family their new bikes! You have an incredible organization that puts a lot of smiles on people’s faces.</a:t>
            </a:r>
          </a:p>
          <a:p>
            <a:pPr fontAlgn="base"/>
            <a:r>
              <a:rPr lang="en-US" sz="1000" dirty="0">
                <a:latin typeface="Arial Narrow" panose="020B0606020202030204" pitchFamily="34" charset="0"/>
                <a:cs typeface="Arial" panose="020B0604020202020204" pitchFamily="34" charset="0"/>
              </a:rPr>
              <a:t>Thanks so much for your help</a:t>
            </a:r>
            <a:r>
              <a:rPr lang="en-US" sz="1000" dirty="0" smtClean="0">
                <a:latin typeface="Arial Narrow" panose="020B0606020202030204" pitchFamily="34" charset="0"/>
                <a:cs typeface="Arial" panose="020B0604020202020204" pitchFamily="34" charset="0"/>
              </a:rPr>
              <a:t>!</a:t>
            </a:r>
          </a:p>
          <a:p>
            <a:pPr fontAlgn="base"/>
            <a:endParaRPr lang="en-US" sz="1000" dirty="0">
              <a:latin typeface="Arial Narrow" panose="020B0606020202030204" pitchFamily="34" charset="0"/>
              <a:cs typeface="Arial" panose="020B0604020202020204" pitchFamily="34" charset="0"/>
            </a:endParaRPr>
          </a:p>
          <a:p>
            <a:pPr fontAlgn="base"/>
            <a:r>
              <a:rPr lang="en-US" sz="1000" dirty="0" smtClean="0">
                <a:latin typeface="Arial Narrow" panose="020B0606020202030204" pitchFamily="34" charset="0"/>
                <a:cs typeface="Arial" panose="020B0604020202020204" pitchFamily="34" charset="0"/>
              </a:rPr>
              <a:t>Sharif – Regis University</a:t>
            </a:r>
            <a:endParaRPr lang="en-US" sz="1000" dirty="0">
              <a:latin typeface="Arial Narrow" panose="020B0606020202030204" pitchFamily="34" charset="0"/>
              <a:cs typeface="Arial" panose="020B0604020202020204" pitchFamily="34" charset="0"/>
            </a:endParaRPr>
          </a:p>
        </p:txBody>
      </p:sp>
      <p:sp>
        <p:nvSpPr>
          <p:cNvPr id="17" name="Rectangle 16"/>
          <p:cNvSpPr/>
          <p:nvPr/>
        </p:nvSpPr>
        <p:spPr>
          <a:xfrm>
            <a:off x="152400" y="8927200"/>
            <a:ext cx="4258732" cy="150743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TextBox 48"/>
          <p:cNvSpPr txBox="1"/>
          <p:nvPr/>
        </p:nvSpPr>
        <p:spPr>
          <a:xfrm>
            <a:off x="152400" y="8979384"/>
            <a:ext cx="3674533" cy="307777"/>
          </a:xfrm>
          <a:prstGeom prst="rect">
            <a:avLst/>
          </a:prstGeom>
          <a:noFill/>
        </p:spPr>
        <p:txBody>
          <a:bodyPr wrap="square" rtlCol="0">
            <a:spAutoFit/>
          </a:bodyPr>
          <a:lstStyle/>
          <a:p>
            <a:r>
              <a:rPr lang="en-US" sz="1400" dirty="0" smtClean="0">
                <a:solidFill>
                  <a:srgbClr val="FFFFFF"/>
                </a:solidFill>
                <a:latin typeface="Open Sans"/>
                <a:cs typeface="Open Sans"/>
              </a:rPr>
              <a:t>Cynthia Edwards elected Board Chair</a:t>
            </a:r>
            <a:endParaRPr lang="en-US" sz="1400" baseline="30000" dirty="0">
              <a:solidFill>
                <a:srgbClr val="FFFFFF"/>
              </a:solidFill>
              <a:latin typeface="Open Sans"/>
              <a:cs typeface="Open Sans"/>
            </a:endParaRPr>
          </a:p>
        </p:txBody>
      </p:sp>
      <p:sp>
        <p:nvSpPr>
          <p:cNvPr id="51" name="Rectangle 50"/>
          <p:cNvSpPr/>
          <p:nvPr/>
        </p:nvSpPr>
        <p:spPr>
          <a:xfrm>
            <a:off x="3235342" y="9019328"/>
            <a:ext cx="1069426" cy="1059183"/>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401" y="1344094"/>
            <a:ext cx="3366530" cy="640080"/>
          </a:xfrm>
          <a:prstGeom prst="rect">
            <a:avLst/>
          </a:prstGeom>
        </p:spPr>
      </p:pic>
      <p:pic>
        <p:nvPicPr>
          <p:cNvPr id="6" name="Picture 5">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789" y="-42729"/>
            <a:ext cx="2743200" cy="2119747"/>
          </a:xfrm>
          <a:prstGeom prst="rect">
            <a:avLst/>
          </a:prstGeom>
        </p:spPr>
      </p:pic>
      <p:sp>
        <p:nvSpPr>
          <p:cNvPr id="3" name="TextBox 2"/>
          <p:cNvSpPr txBox="1"/>
          <p:nvPr/>
        </p:nvSpPr>
        <p:spPr>
          <a:xfrm>
            <a:off x="5699778" y="5974605"/>
            <a:ext cx="1433199" cy="246221"/>
          </a:xfrm>
          <a:prstGeom prst="rect">
            <a:avLst/>
          </a:prstGeom>
          <a:noFill/>
        </p:spPr>
        <p:txBody>
          <a:bodyPr wrap="square" rtlCol="0">
            <a:spAutoFit/>
          </a:bodyPr>
          <a:lstStyle/>
          <a:p>
            <a:pPr algn="ctr"/>
            <a:r>
              <a:rPr lang="en-US" sz="1000" dirty="0" smtClean="0">
                <a:solidFill>
                  <a:schemeClr val="bg1"/>
                </a:solidFill>
                <a:latin typeface="Arial" panose="020B0604020202020204" pitchFamily="34" charset="0"/>
                <a:cs typeface="Arial" panose="020B0604020202020204" pitchFamily="34" charset="0"/>
                <a:hlinkClick r:id="rId8"/>
              </a:rPr>
              <a:t>View Full Calendar</a:t>
            </a:r>
            <a:endParaRPr lang="en-US" sz="1000" dirty="0">
              <a:solidFill>
                <a:schemeClr val="bg1"/>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3266827" y="9091719"/>
            <a:ext cx="1006455" cy="914400"/>
          </a:xfrm>
          <a:prstGeom prst="rect">
            <a:avLst/>
          </a:prstGeom>
        </p:spPr>
      </p:pic>
      <p:pic>
        <p:nvPicPr>
          <p:cNvPr id="14" name="Picture 13"/>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133350" y="6559672"/>
            <a:ext cx="3366849" cy="1463040"/>
          </a:xfrm>
          <a:prstGeom prst="rect">
            <a:avLst/>
          </a:prstGeom>
        </p:spPr>
      </p:pic>
      <p:sp>
        <p:nvSpPr>
          <p:cNvPr id="19" name="TextBox 18"/>
          <p:cNvSpPr txBox="1"/>
          <p:nvPr/>
        </p:nvSpPr>
        <p:spPr>
          <a:xfrm>
            <a:off x="3106212" y="10188417"/>
            <a:ext cx="1370538" cy="246221"/>
          </a:xfrm>
          <a:prstGeom prst="rect">
            <a:avLst/>
          </a:prstGeom>
          <a:noFill/>
        </p:spPr>
        <p:txBody>
          <a:bodyPr wrap="square" rtlCol="0">
            <a:spAutoFit/>
          </a:bodyPr>
          <a:lstStyle/>
          <a:p>
            <a:r>
              <a:rPr lang="en-US" sz="1000" dirty="0" smtClean="0">
                <a:solidFill>
                  <a:schemeClr val="bg1"/>
                </a:solidFill>
                <a:hlinkClick r:id="rId11"/>
              </a:rPr>
              <a:t>Read their bios here</a:t>
            </a:r>
            <a:endParaRPr lang="en-US" sz="1000" dirty="0">
              <a:solidFill>
                <a:schemeClr val="bg1"/>
              </a:solidFill>
            </a:endParaRPr>
          </a:p>
        </p:txBody>
      </p:sp>
      <p:sp>
        <p:nvSpPr>
          <p:cNvPr id="20" name="TextBox 19"/>
          <p:cNvSpPr txBox="1"/>
          <p:nvPr/>
        </p:nvSpPr>
        <p:spPr>
          <a:xfrm>
            <a:off x="234950" y="9268782"/>
            <a:ext cx="2940050" cy="1169551"/>
          </a:xfrm>
          <a:prstGeom prst="rect">
            <a:avLst/>
          </a:prstGeom>
          <a:noFill/>
        </p:spPr>
        <p:txBody>
          <a:bodyPr wrap="square" rtlCol="0">
            <a:spAutoFit/>
          </a:bodyPr>
          <a:lstStyle/>
          <a:p>
            <a:r>
              <a:rPr lang="en-US" sz="1000" dirty="0" smtClean="0">
                <a:solidFill>
                  <a:schemeClr val="bg1"/>
                </a:solidFill>
                <a:latin typeface="Arial Narrow" panose="020B0606020202030204" pitchFamily="34" charset="0"/>
              </a:rPr>
              <a:t>Cynthia will begin serving as Board Chair effective December 1</a:t>
            </a:r>
            <a:r>
              <a:rPr lang="en-US" sz="1000" baseline="30000" dirty="0" smtClean="0">
                <a:solidFill>
                  <a:schemeClr val="bg1"/>
                </a:solidFill>
                <a:latin typeface="Arial Narrow" panose="020B0606020202030204" pitchFamily="34" charset="0"/>
              </a:rPr>
              <a:t>st</a:t>
            </a:r>
            <a:r>
              <a:rPr lang="en-US" sz="1000" dirty="0" smtClean="0">
                <a:solidFill>
                  <a:schemeClr val="bg1"/>
                </a:solidFill>
                <a:latin typeface="Arial Narrow" panose="020B0606020202030204" pitchFamily="34" charset="0"/>
              </a:rPr>
              <a:t> 2013.  Cynthia is excited to lead and inspire the rest of the board members. The main Board focus for the next year will be to develop strategies to help us meet our long vision.</a:t>
            </a:r>
            <a:endParaRPr lang="en-US" sz="1000" dirty="0">
              <a:solidFill>
                <a:schemeClr val="bg1"/>
              </a:solidFill>
              <a:latin typeface="Arial Narrow" panose="020B0606020202030204" pitchFamily="34" charset="0"/>
            </a:endParaRPr>
          </a:p>
          <a:p>
            <a:r>
              <a:rPr lang="en-US" sz="1000" dirty="0" smtClean="0">
                <a:solidFill>
                  <a:schemeClr val="bg1"/>
                </a:solidFill>
                <a:latin typeface="Arial Narrow" panose="020B0606020202030204" pitchFamily="34" charset="0"/>
              </a:rPr>
              <a:t>The Board also elected as officers: Jeff Fleck, Vice-Chair, Dave </a:t>
            </a:r>
            <a:r>
              <a:rPr lang="en-US" sz="1000" dirty="0" err="1" smtClean="0">
                <a:solidFill>
                  <a:schemeClr val="bg1"/>
                </a:solidFill>
                <a:latin typeface="Arial Narrow" panose="020B0606020202030204" pitchFamily="34" charset="0"/>
              </a:rPr>
              <a:t>Repka</a:t>
            </a:r>
            <a:r>
              <a:rPr lang="en-US" sz="1000" dirty="0" smtClean="0">
                <a:solidFill>
                  <a:schemeClr val="bg1"/>
                </a:solidFill>
                <a:latin typeface="Arial Narrow" panose="020B0606020202030204" pitchFamily="34" charset="0"/>
              </a:rPr>
              <a:t>, Treasurer and Nancy Stapleton, Secretary.</a:t>
            </a:r>
            <a:endParaRPr lang="en-US" sz="1000" dirty="0">
              <a:solidFill>
                <a:schemeClr val="bg1"/>
              </a:solidFill>
              <a:latin typeface="Arial Narrow" panose="020B0606020202030204" pitchFamily="34" charset="0"/>
            </a:endParaRPr>
          </a:p>
        </p:txBody>
      </p:sp>
      <p:pic>
        <p:nvPicPr>
          <p:cNvPr id="22" name="Picture 21"/>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2063976" y="7797362"/>
            <a:ext cx="2602025" cy="1092200"/>
          </a:xfrm>
          <a:prstGeom prst="rect">
            <a:avLst/>
          </a:prstGeom>
        </p:spPr>
      </p:pic>
      <p:pic>
        <p:nvPicPr>
          <p:cNvPr id="23" name="Picture 22"/>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65673" y="7998869"/>
            <a:ext cx="2011964" cy="822960"/>
          </a:xfrm>
          <a:prstGeom prst="rect">
            <a:avLst/>
          </a:prstGeom>
        </p:spPr>
      </p:pic>
      <p:pic>
        <p:nvPicPr>
          <p:cNvPr id="24" name="Picture 23"/>
          <p:cNvPicPr>
            <a:picLocks noChangeAspect="1"/>
          </p:cNvPicPr>
          <p:nvPr/>
        </p:nvPicPr>
        <p:blipFill rotWithShape="1">
          <a:blip r:embed="rId14">
            <a:extLst>
              <a:ext uri="{28A0092B-C50C-407E-A947-70E740481C1C}">
                <a14:useLocalDpi xmlns:a14="http://schemas.microsoft.com/office/drawing/2010/main" val="0"/>
              </a:ext>
            </a:extLst>
          </a:blip>
          <a:srcRect/>
          <a:stretch/>
        </p:blipFill>
        <p:spPr>
          <a:xfrm>
            <a:off x="3479997" y="6517202"/>
            <a:ext cx="1209410" cy="1280160"/>
          </a:xfrm>
          <a:prstGeom prst="rect">
            <a:avLst/>
          </a:prstGeom>
        </p:spPr>
      </p:pic>
      <p:pic>
        <p:nvPicPr>
          <p:cNvPr id="47" name="Picture 46" descr="SPEECH-BUBBL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83071" y="8507096"/>
            <a:ext cx="2863355" cy="1933912"/>
          </a:xfrm>
          <a:prstGeom prst="rect">
            <a:avLst/>
          </a:prstGeom>
        </p:spPr>
      </p:pic>
      <p:pic>
        <p:nvPicPr>
          <p:cNvPr id="15" name="Picture 14" descr="SPEECH-BUBBL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87802" y="6362700"/>
            <a:ext cx="2686147" cy="2193829"/>
          </a:xfrm>
          <a:prstGeom prst="rect">
            <a:avLst/>
          </a:prstGeom>
        </p:spPr>
      </p:pic>
      <p:pic>
        <p:nvPicPr>
          <p:cNvPr id="21" name="Picture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89834" y="3240075"/>
            <a:ext cx="1650240" cy="1097280"/>
          </a:xfrm>
          <a:prstGeom prst="rect">
            <a:avLst/>
          </a:prstGeom>
        </p:spPr>
      </p:pic>
      <p:sp>
        <p:nvSpPr>
          <p:cNvPr id="25" name="TextBox 24"/>
          <p:cNvSpPr txBox="1"/>
          <p:nvPr/>
        </p:nvSpPr>
        <p:spPr>
          <a:xfrm>
            <a:off x="2086116" y="2224412"/>
            <a:ext cx="1761683" cy="1015663"/>
          </a:xfrm>
          <a:prstGeom prst="rect">
            <a:avLst/>
          </a:prstGeom>
          <a:noFill/>
        </p:spPr>
        <p:txBody>
          <a:bodyPr wrap="square" rtlCol="0">
            <a:spAutoFit/>
          </a:bodyPr>
          <a:lstStyle/>
          <a:p>
            <a:pPr algn="ctr"/>
            <a:r>
              <a:rPr lang="en-US" b="1" dirty="0" smtClean="0"/>
              <a:t>The Kick Stand moves to Castle Rock</a:t>
            </a:r>
            <a:endParaRPr lang="en-US" b="1" dirty="0"/>
          </a:p>
        </p:txBody>
      </p:sp>
      <p:pic>
        <p:nvPicPr>
          <p:cNvPr id="8" name="Picture 7">
            <a:hlinkClick r:id="rId17"/>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82409" y="5383070"/>
            <a:ext cx="1607307" cy="585915"/>
          </a:xfrm>
          <a:prstGeom prst="rect">
            <a:avLst/>
          </a:prstGeom>
        </p:spPr>
      </p:pic>
      <p:sp>
        <p:nvSpPr>
          <p:cNvPr id="16" name="TextBox 15"/>
          <p:cNvSpPr txBox="1"/>
          <p:nvPr/>
        </p:nvSpPr>
        <p:spPr>
          <a:xfrm>
            <a:off x="3826933" y="2194574"/>
            <a:ext cx="1755478" cy="707886"/>
          </a:xfrm>
          <a:prstGeom prst="rect">
            <a:avLst/>
          </a:prstGeom>
          <a:noFill/>
        </p:spPr>
        <p:txBody>
          <a:bodyPr wrap="square" rtlCol="0">
            <a:spAutoFit/>
          </a:bodyPr>
          <a:lstStyle/>
          <a:p>
            <a:pPr algn="ctr"/>
            <a:r>
              <a:rPr lang="en-US" b="1" dirty="0" smtClean="0"/>
              <a:t>Bikes 4 Tykes Event nears</a:t>
            </a:r>
            <a:endParaRPr lang="en-US" b="1" dirty="0"/>
          </a:p>
        </p:txBody>
      </p:sp>
      <p:sp>
        <p:nvSpPr>
          <p:cNvPr id="26" name="TextBox 25"/>
          <p:cNvSpPr txBox="1"/>
          <p:nvPr/>
        </p:nvSpPr>
        <p:spPr>
          <a:xfrm>
            <a:off x="3847799" y="3040020"/>
            <a:ext cx="1734612" cy="3323987"/>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This December we will celebrate our 5</a:t>
            </a:r>
            <a:r>
              <a:rPr lang="en-US" sz="1000" baseline="30000" dirty="0" smtClean="0">
                <a:latin typeface="Arial" panose="020B0604020202020204" pitchFamily="34" charset="0"/>
                <a:cs typeface="Arial" panose="020B0604020202020204" pitchFamily="34" charset="0"/>
              </a:rPr>
              <a:t>th</a:t>
            </a:r>
            <a:r>
              <a:rPr lang="en-US" sz="1000" dirty="0" smtClean="0">
                <a:latin typeface="Arial" panose="020B0604020202020204" pitchFamily="34" charset="0"/>
                <a:cs typeface="Arial" panose="020B0604020202020204" pitchFamily="34" charset="0"/>
              </a:rPr>
              <a:t> year donating bikes to children during the Christmas season. A tradition started by Jeff Fleck owner of Xperience Colorado and Board Member of Project ReCycle.  This amazing event aims to gift bikes to at-risk children through local agencies. </a:t>
            </a:r>
            <a:endParaRPr lang="en-US" sz="1000" dirty="0">
              <a:latin typeface="Arial" panose="020B0604020202020204" pitchFamily="34" charset="0"/>
              <a:cs typeface="Arial" panose="020B0604020202020204" pitchFamily="34" charset="0"/>
            </a:endParaRPr>
          </a:p>
          <a:p>
            <a:r>
              <a:rPr lang="en-US" sz="1000" dirty="0" smtClean="0">
                <a:latin typeface="Arial" panose="020B0604020202020204" pitchFamily="34" charset="0"/>
                <a:cs typeface="Arial" panose="020B0604020202020204" pitchFamily="34" charset="0"/>
              </a:rPr>
              <a:t>You are invited to participate by donating your gently used bicycles to one of our participating bike shops.  The bike shops donate their time and expertise to prepare the bikes for our event. </a:t>
            </a:r>
          </a:p>
          <a:p>
            <a:r>
              <a:rPr lang="en-US" sz="1000" dirty="0" smtClean="0">
                <a:latin typeface="Arial" panose="020B0604020202020204" pitchFamily="34" charset="0"/>
                <a:cs typeface="Arial" panose="020B0604020202020204" pitchFamily="34" charset="0"/>
                <a:hlinkClick r:id="rId19"/>
              </a:rPr>
              <a:t>Drop off Locations</a:t>
            </a:r>
            <a:endParaRPr lang="en-US" sz="1000" dirty="0">
              <a:latin typeface="Arial" panose="020B0604020202020204" pitchFamily="34" charset="0"/>
              <a:cs typeface="Arial" panose="020B0604020202020204" pitchFamily="34" charset="0"/>
            </a:endParaRPr>
          </a:p>
        </p:txBody>
      </p:sp>
      <p:sp>
        <p:nvSpPr>
          <p:cNvPr id="4" name="TextBox 3"/>
          <p:cNvSpPr txBox="1"/>
          <p:nvPr/>
        </p:nvSpPr>
        <p:spPr>
          <a:xfrm>
            <a:off x="5582413" y="3522213"/>
            <a:ext cx="1607305" cy="246221"/>
          </a:xfrm>
          <a:prstGeom prst="rect">
            <a:avLst/>
          </a:prstGeom>
          <a:noFill/>
        </p:spPr>
        <p:txBody>
          <a:bodyPr wrap="square" rtlCol="0">
            <a:spAutoFit/>
          </a:bodyPr>
          <a:lstStyle/>
          <a:p>
            <a:pPr algn="ctr"/>
            <a:r>
              <a:rPr lang="en-US" sz="1000" dirty="0" smtClean="0">
                <a:solidFill>
                  <a:schemeClr val="bg1"/>
                </a:solidFill>
              </a:rPr>
              <a:t>November</a:t>
            </a:r>
          </a:p>
        </p:txBody>
      </p:sp>
      <p:sp>
        <p:nvSpPr>
          <p:cNvPr id="27" name="TextBox 26"/>
          <p:cNvSpPr txBox="1"/>
          <p:nvPr/>
        </p:nvSpPr>
        <p:spPr>
          <a:xfrm>
            <a:off x="5582411" y="4424042"/>
            <a:ext cx="1607306" cy="246221"/>
          </a:xfrm>
          <a:prstGeom prst="rect">
            <a:avLst/>
          </a:prstGeom>
          <a:noFill/>
        </p:spPr>
        <p:txBody>
          <a:bodyPr wrap="square" rtlCol="0">
            <a:spAutoFit/>
          </a:bodyPr>
          <a:lstStyle/>
          <a:p>
            <a:pPr algn="ctr"/>
            <a:r>
              <a:rPr lang="en-US" sz="1000" dirty="0" smtClean="0">
                <a:solidFill>
                  <a:schemeClr val="bg1"/>
                </a:solidFill>
              </a:rPr>
              <a:t>December</a:t>
            </a:r>
            <a:endParaRPr lang="en-US" sz="1000" dirty="0">
              <a:solidFill>
                <a:schemeClr val="bg1"/>
              </a:solidFill>
            </a:endParaRPr>
          </a:p>
        </p:txBody>
      </p:sp>
      <p:sp>
        <p:nvSpPr>
          <p:cNvPr id="28" name="TextBox 27"/>
          <p:cNvSpPr txBox="1"/>
          <p:nvPr/>
        </p:nvSpPr>
        <p:spPr>
          <a:xfrm>
            <a:off x="5582411" y="4675184"/>
            <a:ext cx="1607307" cy="707886"/>
          </a:xfrm>
          <a:prstGeom prst="rect">
            <a:avLst/>
          </a:prstGeom>
          <a:noFill/>
        </p:spPr>
        <p:txBody>
          <a:bodyPr wrap="square" rtlCol="0">
            <a:spAutoFit/>
          </a:bodyPr>
          <a:lstStyle/>
          <a:p>
            <a:pPr marL="171450" indent="-171450">
              <a:buFont typeface="Arial" panose="020B0604020202020204" pitchFamily="34" charset="0"/>
              <a:buChar char="•"/>
            </a:pPr>
            <a:r>
              <a:rPr lang="en-US" sz="1000" dirty="0" smtClean="0">
                <a:solidFill>
                  <a:schemeClr val="bg1"/>
                </a:solidFill>
              </a:rPr>
              <a:t>PR Christmas Party</a:t>
            </a:r>
          </a:p>
          <a:p>
            <a:pPr marL="171450" indent="-171450">
              <a:buFont typeface="Arial" panose="020B0604020202020204" pitchFamily="34" charset="0"/>
              <a:buChar char="•"/>
            </a:pPr>
            <a:r>
              <a:rPr lang="en-US" sz="1000" dirty="0" smtClean="0">
                <a:solidFill>
                  <a:schemeClr val="bg1"/>
                </a:solidFill>
              </a:rPr>
              <a:t>United  Fantasy Flight</a:t>
            </a:r>
          </a:p>
          <a:p>
            <a:pPr marL="171450" indent="-171450">
              <a:buFont typeface="Arial" panose="020B0604020202020204" pitchFamily="34" charset="0"/>
              <a:buChar char="•"/>
            </a:pPr>
            <a:r>
              <a:rPr lang="en-US" sz="1000" dirty="0" smtClean="0">
                <a:solidFill>
                  <a:schemeClr val="bg1"/>
                </a:solidFill>
              </a:rPr>
              <a:t>Bikes for Tykes</a:t>
            </a:r>
          </a:p>
          <a:p>
            <a:endParaRPr lang="en-US" sz="1000" dirty="0">
              <a:solidFill>
                <a:schemeClr val="bg1"/>
              </a:solidFill>
            </a:endParaRPr>
          </a:p>
        </p:txBody>
      </p:sp>
      <p:sp>
        <p:nvSpPr>
          <p:cNvPr id="29" name="TextBox 28"/>
          <p:cNvSpPr txBox="1"/>
          <p:nvPr/>
        </p:nvSpPr>
        <p:spPr>
          <a:xfrm>
            <a:off x="5582413" y="3962400"/>
            <a:ext cx="1607303" cy="400110"/>
          </a:xfrm>
          <a:prstGeom prst="rect">
            <a:avLst/>
          </a:prstGeom>
          <a:noFill/>
        </p:spPr>
        <p:txBody>
          <a:bodyPr wrap="square" rtlCol="0">
            <a:spAutoFit/>
          </a:bodyPr>
          <a:lstStyle/>
          <a:p>
            <a:pPr marL="171450" indent="-171450">
              <a:buFont typeface="Arial" panose="020B0604020202020204" pitchFamily="34" charset="0"/>
              <a:buChar char="•"/>
            </a:pPr>
            <a:r>
              <a:rPr lang="en-US" sz="1000" dirty="0" smtClean="0">
                <a:solidFill>
                  <a:schemeClr val="bg1"/>
                </a:solidFill>
              </a:rPr>
              <a:t>Team Tykes Party</a:t>
            </a:r>
          </a:p>
          <a:p>
            <a:pPr marL="171450" indent="-171450">
              <a:buFont typeface="Arial" panose="020B0604020202020204" pitchFamily="34" charset="0"/>
              <a:buChar char="•"/>
            </a:pPr>
            <a:r>
              <a:rPr lang="en-US" sz="1000" dirty="0" err="1" smtClean="0">
                <a:solidFill>
                  <a:schemeClr val="bg1"/>
                </a:solidFill>
              </a:rPr>
              <a:t>Starlighting</a:t>
            </a:r>
            <a:r>
              <a:rPr lang="en-US" sz="1000" dirty="0" smtClean="0">
                <a:solidFill>
                  <a:schemeClr val="bg1"/>
                </a:solidFill>
              </a:rPr>
              <a:t> Ceremony</a:t>
            </a:r>
            <a:endParaRPr lang="en-US" sz="1000" dirty="0">
              <a:solidFill>
                <a:schemeClr val="bg1"/>
              </a:solidFill>
            </a:endParaRPr>
          </a:p>
        </p:txBody>
      </p:sp>
      <p:pic>
        <p:nvPicPr>
          <p:cNvPr id="31" name="Picture 3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958764" y="112795"/>
            <a:ext cx="2230952" cy="688791"/>
          </a:xfrm>
          <a:prstGeom prst="rect">
            <a:avLst/>
          </a:prstGeom>
        </p:spPr>
      </p:pic>
      <p:pic>
        <p:nvPicPr>
          <p:cNvPr id="32" name="Picture 3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82409" y="1551394"/>
            <a:ext cx="1828649" cy="432780"/>
          </a:xfrm>
          <a:prstGeom prst="rect">
            <a:avLst/>
          </a:prstGeom>
        </p:spPr>
      </p:pic>
      <p:pic>
        <p:nvPicPr>
          <p:cNvPr id="10" name="Picture 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943872" y="5338233"/>
            <a:ext cx="1579854" cy="1005840"/>
          </a:xfrm>
          <a:prstGeom prst="rect">
            <a:avLst/>
          </a:prstGeom>
        </p:spPr>
      </p:pic>
    </p:spTree>
    <p:extLst>
      <p:ext uri="{BB962C8B-B14F-4D97-AF65-F5344CB8AC3E}">
        <p14:creationId xmlns:p14="http://schemas.microsoft.com/office/powerpoint/2010/main" val="27844116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22421" y="2237112"/>
            <a:ext cx="3338248" cy="400110"/>
          </a:xfrm>
          <a:prstGeom prst="rect">
            <a:avLst/>
          </a:prstGeom>
          <a:noFill/>
        </p:spPr>
        <p:txBody>
          <a:bodyPr wrap="square" rtlCol="0">
            <a:spAutoFit/>
          </a:bodyPr>
          <a:lstStyle/>
          <a:p>
            <a:r>
              <a:rPr lang="en-US" b="1" dirty="0" smtClean="0">
                <a:cs typeface="Open Sans"/>
              </a:rPr>
              <a:t>Executive Director’s Corner</a:t>
            </a:r>
            <a:endParaRPr lang="en-US" b="1" dirty="0">
              <a:cs typeface="Open Sans"/>
            </a:endParaRPr>
          </a:p>
        </p:txBody>
      </p:sp>
      <p:sp>
        <p:nvSpPr>
          <p:cNvPr id="11" name="Rectangle 10"/>
          <p:cNvSpPr/>
          <p:nvPr/>
        </p:nvSpPr>
        <p:spPr>
          <a:xfrm>
            <a:off x="339355" y="6171894"/>
            <a:ext cx="3321314" cy="1185274"/>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799194" y="2237112"/>
            <a:ext cx="1662738" cy="400110"/>
          </a:xfrm>
          <a:prstGeom prst="rect">
            <a:avLst/>
          </a:prstGeom>
          <a:noFill/>
        </p:spPr>
        <p:txBody>
          <a:bodyPr wrap="square" rtlCol="0">
            <a:spAutoFit/>
          </a:bodyPr>
          <a:lstStyle/>
          <a:p>
            <a:r>
              <a:rPr lang="en-US" sz="1800" b="1" dirty="0" smtClean="0"/>
              <a:t> </a:t>
            </a:r>
            <a:r>
              <a:rPr lang="en-US" b="1" dirty="0" smtClean="0"/>
              <a:t>Team Tykes!</a:t>
            </a:r>
            <a:endParaRPr lang="en-US" b="1" dirty="0"/>
          </a:p>
        </p:txBody>
      </p:sp>
      <p:sp>
        <p:nvSpPr>
          <p:cNvPr id="15" name="Rectangle 14"/>
          <p:cNvSpPr/>
          <p:nvPr/>
        </p:nvSpPr>
        <p:spPr>
          <a:xfrm>
            <a:off x="3912844" y="4483881"/>
            <a:ext cx="3321319" cy="2127595"/>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 y="0"/>
            <a:ext cx="7557335" cy="2000907"/>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TextBox 35"/>
          <p:cNvSpPr txBox="1"/>
          <p:nvPr/>
        </p:nvSpPr>
        <p:spPr>
          <a:xfrm>
            <a:off x="3912847" y="5288132"/>
            <a:ext cx="3321321" cy="630942"/>
          </a:xfrm>
          <a:prstGeom prst="rect">
            <a:avLst/>
          </a:prstGeom>
          <a:noFill/>
        </p:spPr>
        <p:txBody>
          <a:bodyPr wrap="square" rtlCol="0">
            <a:spAutoFit/>
          </a:bodyPr>
          <a:lstStyle/>
          <a:p>
            <a:pPr algn="ctr"/>
            <a:r>
              <a:rPr lang="en-US" sz="1500" dirty="0" smtClean="0">
                <a:latin typeface="Open Sans"/>
                <a:cs typeface="Open Sans"/>
              </a:rPr>
              <a:t>[USE PHOTOS!]</a:t>
            </a:r>
          </a:p>
          <a:p>
            <a:pPr algn="ctr"/>
            <a:endParaRPr lang="en-US" sz="1000" dirty="0" smtClean="0">
              <a:latin typeface="Open Sans"/>
              <a:cs typeface="Open Sans"/>
            </a:endParaRPr>
          </a:p>
          <a:p>
            <a:pPr algn="ctr"/>
            <a:r>
              <a:rPr lang="en-US" sz="1000" dirty="0" smtClean="0">
                <a:latin typeface="Open Sans"/>
                <a:cs typeface="Open Sans"/>
              </a:rPr>
              <a:t>Don’t forget the importance of photos</a:t>
            </a:r>
          </a:p>
        </p:txBody>
      </p:sp>
      <p:sp>
        <p:nvSpPr>
          <p:cNvPr id="49" name="TextBox 48"/>
          <p:cNvSpPr txBox="1"/>
          <p:nvPr/>
        </p:nvSpPr>
        <p:spPr>
          <a:xfrm>
            <a:off x="3837718" y="2673117"/>
            <a:ext cx="1752399" cy="1738938"/>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What an inaugural Banner Year!</a:t>
            </a:r>
          </a:p>
          <a:p>
            <a:r>
              <a:rPr lang="en-US" sz="1000" dirty="0" smtClean="0">
                <a:latin typeface="Arial" panose="020B0604020202020204" pitchFamily="34" charset="0"/>
                <a:cs typeface="Arial" panose="020B0604020202020204" pitchFamily="34" charset="0"/>
              </a:rPr>
              <a:t>Early This </a:t>
            </a:r>
            <a:r>
              <a:rPr lang="en-US" sz="1000" dirty="0">
                <a:latin typeface="Arial" panose="020B0604020202020204" pitchFamily="34" charset="0"/>
                <a:cs typeface="Arial" panose="020B0604020202020204" pitchFamily="34" charset="0"/>
              </a:rPr>
              <a:t>year </a:t>
            </a:r>
            <a:r>
              <a:rPr lang="en-US" sz="1000" dirty="0" smtClean="0">
                <a:latin typeface="Arial" panose="020B0604020202020204" pitchFamily="34" charset="0"/>
                <a:cs typeface="Arial" panose="020B0604020202020204" pitchFamily="34" charset="0"/>
              </a:rPr>
              <a:t>we </a:t>
            </a:r>
            <a:r>
              <a:rPr lang="en-US" sz="1000" dirty="0">
                <a:latin typeface="Arial" panose="020B0604020202020204" pitchFamily="34" charset="0"/>
                <a:cs typeface="Arial" panose="020B0604020202020204" pitchFamily="34" charset="0"/>
              </a:rPr>
              <a:t>put together a “Fun-Raising” cycling team to help create awareness and funds for Project ReCycle. Our “Core” team </a:t>
            </a:r>
            <a:r>
              <a:rPr lang="en-US" sz="1000" dirty="0" smtClean="0">
                <a:latin typeface="Arial" panose="020B0604020202020204" pitchFamily="34" charset="0"/>
                <a:cs typeface="Arial" panose="020B0604020202020204" pitchFamily="34" charset="0"/>
              </a:rPr>
              <a:t>of </a:t>
            </a:r>
            <a:r>
              <a:rPr lang="en-US" sz="1000" dirty="0">
                <a:latin typeface="Arial" panose="020B0604020202020204" pitchFamily="34" charset="0"/>
                <a:cs typeface="Arial" panose="020B0604020202020204" pitchFamily="34" charset="0"/>
              </a:rPr>
              <a:t>8 riders finished the year by raising over $</a:t>
            </a:r>
            <a:r>
              <a:rPr lang="en-US" sz="1000" dirty="0" smtClean="0">
                <a:latin typeface="Arial" panose="020B0604020202020204" pitchFamily="34" charset="0"/>
                <a:cs typeface="Arial" panose="020B0604020202020204" pitchFamily="34" charset="0"/>
              </a:rPr>
              <a:t>13,000 </a:t>
            </a:r>
            <a:r>
              <a:rPr lang="en-US" sz="800" dirty="0" smtClean="0">
                <a:latin typeface="Arial" panose="020B0604020202020204" pitchFamily="34" charset="0"/>
                <a:cs typeface="Arial" panose="020B0604020202020204" pitchFamily="34" charset="0"/>
                <a:hlinkClick r:id="rId2"/>
              </a:rPr>
              <a:t>Full Article</a:t>
            </a:r>
            <a:endParaRPr lang="en-US" sz="1000" dirty="0">
              <a:latin typeface="Arial" panose="020B0604020202020204" pitchFamily="34" charset="0"/>
              <a:cs typeface="Arial" panose="020B0604020202020204" pitchFamily="34" charset="0"/>
            </a:endParaRPr>
          </a:p>
          <a:p>
            <a:r>
              <a:rPr lang="en-US" sz="700" dirty="0">
                <a:latin typeface="Arial" panose="020B0604020202020204" pitchFamily="34" charset="0"/>
                <a:cs typeface="Arial" panose="020B0604020202020204" pitchFamily="34" charset="0"/>
              </a:rPr>
              <a:t> </a:t>
            </a:r>
          </a:p>
        </p:txBody>
      </p:sp>
      <p:pic>
        <p:nvPicPr>
          <p:cNvPr id="37" name="Picture 36">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789" y="-42729"/>
            <a:ext cx="2743200" cy="2119747"/>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401" y="1344094"/>
            <a:ext cx="3366530" cy="640080"/>
          </a:xfrm>
          <a:prstGeom prst="rect">
            <a:avLst/>
          </a:prstGeom>
        </p:spPr>
      </p:pic>
      <p:sp>
        <p:nvSpPr>
          <p:cNvPr id="17" name="Rectangle 16"/>
          <p:cNvSpPr/>
          <p:nvPr/>
        </p:nvSpPr>
        <p:spPr>
          <a:xfrm>
            <a:off x="3912849" y="6807200"/>
            <a:ext cx="3321319" cy="549968"/>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020908" y="6820574"/>
            <a:ext cx="3138418" cy="523220"/>
          </a:xfrm>
          <a:prstGeom prst="rect">
            <a:avLst/>
          </a:prstGeom>
          <a:noFill/>
        </p:spPr>
        <p:txBody>
          <a:bodyPr wrap="square" rtlCol="0">
            <a:spAutoFit/>
          </a:bodyPr>
          <a:lstStyle/>
          <a:p>
            <a:pPr algn="ctr"/>
            <a:r>
              <a:rPr lang="en-US" sz="1400" dirty="0" smtClean="0">
                <a:latin typeface="Arial Narrow" panose="020B0606020202030204" pitchFamily="34" charset="0"/>
              </a:rPr>
              <a:t>Join </a:t>
            </a:r>
            <a:r>
              <a:rPr lang="en-US" sz="1400" dirty="0" smtClean="0">
                <a:latin typeface="Arial Narrow" panose="020B0606020202030204" pitchFamily="34" charset="0"/>
                <a:hlinkClick r:id="rId6"/>
              </a:rPr>
              <a:t>Team PR</a:t>
            </a:r>
            <a:endParaRPr lang="en-US" sz="1400" dirty="0" smtClean="0">
              <a:latin typeface="Arial Narrow" panose="020B0606020202030204" pitchFamily="34" charset="0"/>
            </a:endParaRPr>
          </a:p>
          <a:p>
            <a:pPr algn="ctr"/>
            <a:r>
              <a:rPr lang="en-US" sz="1400" dirty="0" smtClean="0">
                <a:latin typeface="Arial Narrow" panose="020B0606020202030204" pitchFamily="34" charset="0"/>
              </a:rPr>
              <a:t> “We ride today so they can tomorrow”</a:t>
            </a:r>
            <a:endParaRPr lang="en-US" sz="1400" dirty="0">
              <a:latin typeface="Arial Narrow" panose="020B0606020202030204" pitchFamily="34" charset="0"/>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4907" y="4496118"/>
            <a:ext cx="2804159" cy="2103120"/>
          </a:xfrm>
          <a:prstGeom prst="rect">
            <a:avLst/>
          </a:prstGeom>
        </p:spPr>
      </p:pic>
      <p:sp>
        <p:nvSpPr>
          <p:cNvPr id="5" name="TextBox 4"/>
          <p:cNvSpPr txBox="1"/>
          <p:nvPr/>
        </p:nvSpPr>
        <p:spPr>
          <a:xfrm>
            <a:off x="750120" y="6287477"/>
            <a:ext cx="2482850" cy="954107"/>
          </a:xfrm>
          <a:prstGeom prst="rect">
            <a:avLst/>
          </a:prstGeom>
          <a:noFill/>
        </p:spPr>
        <p:txBody>
          <a:bodyPr wrap="square" rtlCol="0">
            <a:spAutoFit/>
          </a:bodyPr>
          <a:lstStyle/>
          <a:p>
            <a:pPr algn="ctr"/>
            <a:r>
              <a:rPr lang="en-US" sz="1400" dirty="0" smtClean="0"/>
              <a:t>Become a </a:t>
            </a:r>
            <a:r>
              <a:rPr lang="en-US" sz="1400" dirty="0" smtClean="0">
                <a:hlinkClick r:id="rId8"/>
              </a:rPr>
              <a:t>Supporting Member </a:t>
            </a:r>
            <a:r>
              <a:rPr lang="en-US" sz="1400" dirty="0" smtClean="0"/>
              <a:t>of Project ReCycle today and help us support the thousands of children we service. </a:t>
            </a:r>
            <a:endParaRPr lang="en-US" sz="1400" dirty="0"/>
          </a:p>
        </p:txBody>
      </p:sp>
      <p:sp>
        <p:nvSpPr>
          <p:cNvPr id="6" name="TextBox 5"/>
          <p:cNvSpPr txBox="1"/>
          <p:nvPr/>
        </p:nvSpPr>
        <p:spPr>
          <a:xfrm>
            <a:off x="339356" y="2673117"/>
            <a:ext cx="1721324" cy="3677930"/>
          </a:xfrm>
          <a:prstGeom prst="rect">
            <a:avLst/>
          </a:prstGeom>
          <a:noFill/>
        </p:spPr>
        <p:txBody>
          <a:bodyPr wrap="square" rtlCol="0">
            <a:spAutoFit/>
          </a:bodyPr>
          <a:lstStyle/>
          <a:p>
            <a:r>
              <a:rPr lang="en-US" sz="900" dirty="0" smtClean="0">
                <a:latin typeface="Arial" panose="020B0604020202020204" pitchFamily="34" charset="0"/>
                <a:cs typeface="Arial" panose="020B0604020202020204" pitchFamily="34" charset="0"/>
              </a:rPr>
              <a:t>Dear Friends and Supporters,</a:t>
            </a:r>
          </a:p>
          <a:p>
            <a:endParaRPr lang="en-US" sz="900" dirty="0" smtClean="0">
              <a:latin typeface="Arial" panose="020B0604020202020204" pitchFamily="34" charset="0"/>
              <a:cs typeface="Arial" panose="020B0604020202020204" pitchFamily="34" charset="0"/>
            </a:endParaRPr>
          </a:p>
          <a:p>
            <a:r>
              <a:rPr lang="en-US" sz="900" dirty="0" smtClean="0">
                <a:latin typeface="Arial" panose="020B0604020202020204" pitchFamily="34" charset="0"/>
                <a:cs typeface="Arial" panose="020B0604020202020204" pitchFamily="34" charset="0"/>
              </a:rPr>
              <a:t>Welcome to our inaugural newsletter.  It comes at a great time for us at Project ReCycle. Next month we will celebrate our third year as 501©3 public charity. In this short time we have made a large difference in the lives of thousands of children and their families in Colorado. </a:t>
            </a:r>
          </a:p>
          <a:p>
            <a:endParaRPr lang="en-US" sz="900" dirty="0" smtClean="0">
              <a:latin typeface="Arial" panose="020B0604020202020204" pitchFamily="34" charset="0"/>
              <a:cs typeface="Arial" panose="020B0604020202020204" pitchFamily="34" charset="0"/>
            </a:endParaRPr>
          </a:p>
          <a:p>
            <a:r>
              <a:rPr lang="en-US" sz="900" dirty="0" smtClean="0">
                <a:latin typeface="Arial" panose="020B0604020202020204" pitchFamily="34" charset="0"/>
                <a:cs typeface="Arial" panose="020B0604020202020204" pitchFamily="34" charset="0"/>
              </a:rPr>
              <a:t>We are proud of the direction we are heading. We added several new Board Members, changed the name of the non-profit, fortified relationships </a:t>
            </a:r>
            <a:r>
              <a:rPr lang="en-US" sz="900" dirty="0">
                <a:latin typeface="Arial" panose="020B0604020202020204" pitchFamily="34" charset="0"/>
                <a:cs typeface="Arial" panose="020B0604020202020204" pitchFamily="34" charset="0"/>
              </a:rPr>
              <a:t>with current sponsors and welcomed new </a:t>
            </a:r>
            <a:r>
              <a:rPr lang="en-US" sz="900" dirty="0" smtClean="0">
                <a:latin typeface="Arial" panose="020B0604020202020204" pitchFamily="34" charset="0"/>
                <a:cs typeface="Arial" panose="020B0604020202020204" pitchFamily="34" charset="0"/>
              </a:rPr>
              <a:t>ones, to mention a few. Additionally</a:t>
            </a:r>
            <a:r>
              <a:rPr lang="en-US" sz="900" dirty="0">
                <a:latin typeface="Arial" panose="020B0604020202020204" pitchFamily="34" charset="0"/>
                <a:cs typeface="Arial" panose="020B0604020202020204" pitchFamily="34" charset="0"/>
              </a:rPr>
              <a:t>, we created “Team Tykes”, a riding club that has helped us raised </a:t>
            </a:r>
            <a:r>
              <a:rPr lang="en-US" sz="900" dirty="0" smtClean="0">
                <a:latin typeface="Arial" panose="020B0604020202020204" pitchFamily="34" charset="0"/>
                <a:cs typeface="Arial" panose="020B0604020202020204" pitchFamily="34" charset="0"/>
              </a:rPr>
              <a:t>funds </a:t>
            </a:r>
            <a:r>
              <a:rPr lang="en-US" sz="900" dirty="0">
                <a:latin typeface="Arial" panose="020B0604020202020204" pitchFamily="34" charset="0"/>
                <a:cs typeface="Arial" panose="020B0604020202020204" pitchFamily="34" charset="0"/>
              </a:rPr>
              <a:t>this year.   </a:t>
            </a:r>
          </a:p>
          <a:p>
            <a:endParaRPr lang="en-US" sz="800" dirty="0">
              <a:latin typeface="Arial" panose="020B0604020202020204" pitchFamily="34" charset="0"/>
              <a:cs typeface="Arial" panose="020B0604020202020204" pitchFamily="34" charset="0"/>
            </a:endParaRPr>
          </a:p>
        </p:txBody>
      </p:sp>
      <p:sp>
        <p:nvSpPr>
          <p:cNvPr id="7" name="TextBox 6"/>
          <p:cNvSpPr txBox="1"/>
          <p:nvPr/>
        </p:nvSpPr>
        <p:spPr>
          <a:xfrm>
            <a:off x="2060680" y="2673117"/>
            <a:ext cx="1660420" cy="3554819"/>
          </a:xfrm>
          <a:prstGeom prst="rect">
            <a:avLst/>
          </a:prstGeom>
          <a:noFill/>
        </p:spPr>
        <p:txBody>
          <a:bodyPr wrap="square" rtlCol="0">
            <a:spAutoFit/>
          </a:bodyPr>
          <a:lstStyle/>
          <a:p>
            <a:r>
              <a:rPr lang="en-US" sz="900" dirty="0" smtClean="0">
                <a:latin typeface="Arial" panose="020B0604020202020204" pitchFamily="34" charset="0"/>
                <a:cs typeface="Arial" panose="020B0604020202020204" pitchFamily="34" charset="0"/>
              </a:rPr>
              <a:t>We are thankful to be able to meet the bike requests that come in weekly via emails or from groups we support. We are looking at finishing the year having donated over 1200 bikes. (A long way from the 139 bikes we donated over 6 years ago before we were a non-profit). </a:t>
            </a:r>
          </a:p>
          <a:p>
            <a:endParaRPr lang="en-US" sz="900" dirty="0" smtClean="0">
              <a:latin typeface="Arial" panose="020B0604020202020204" pitchFamily="34" charset="0"/>
              <a:cs typeface="Arial" panose="020B0604020202020204" pitchFamily="34" charset="0"/>
            </a:endParaRPr>
          </a:p>
          <a:p>
            <a:r>
              <a:rPr lang="en-US" sz="900" dirty="0" smtClean="0">
                <a:latin typeface="Arial" panose="020B0604020202020204" pitchFamily="34" charset="0"/>
                <a:cs typeface="Arial" panose="020B0604020202020204" pitchFamily="34" charset="0"/>
              </a:rPr>
              <a:t>We continue to look for innovative ways to raise capital to reach the vast number of children that can benefit from owning a bike. We invite you to become a member of Project ReCycle today and share on the excitement, the laughter, the joy that we bring children. </a:t>
            </a:r>
          </a:p>
          <a:p>
            <a:endParaRPr lang="en-US" sz="900" dirty="0">
              <a:latin typeface="Arial" panose="020B0604020202020204" pitchFamily="34" charset="0"/>
              <a:cs typeface="Arial" panose="020B0604020202020204" pitchFamily="34" charset="0"/>
            </a:endParaRPr>
          </a:p>
          <a:p>
            <a:r>
              <a:rPr lang="en-US" sz="900" dirty="0" smtClean="0"/>
              <a:t>Thank you,</a:t>
            </a:r>
          </a:p>
          <a:p>
            <a:r>
              <a:rPr lang="en-US" sz="900" dirty="0" smtClean="0"/>
              <a:t>AJ Stapleton; </a:t>
            </a:r>
          </a:p>
          <a:p>
            <a:r>
              <a:rPr lang="en-US" sz="900" dirty="0" smtClean="0"/>
              <a:t>Executive Director</a:t>
            </a:r>
            <a:endParaRPr lang="en-US" sz="900" dirty="0"/>
          </a:p>
        </p:txBody>
      </p:sp>
      <p:sp>
        <p:nvSpPr>
          <p:cNvPr id="8" name="TextBox 7"/>
          <p:cNvSpPr txBox="1"/>
          <p:nvPr/>
        </p:nvSpPr>
        <p:spPr>
          <a:xfrm>
            <a:off x="5647267" y="2105211"/>
            <a:ext cx="1738681" cy="2246769"/>
          </a:xfrm>
          <a:prstGeom prst="rect">
            <a:avLst/>
          </a:prstGeom>
          <a:ln w="28575"/>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The Kick Stand</a:t>
            </a:r>
          </a:p>
          <a:p>
            <a:pPr algn="ctr"/>
            <a:r>
              <a:rPr lang="en-US" sz="1200" b="1" dirty="0" smtClean="0"/>
              <a:t>At</a:t>
            </a:r>
          </a:p>
          <a:p>
            <a:pPr algn="ctr"/>
            <a:endParaRPr lang="en-US" sz="1200" b="1" dirty="0"/>
          </a:p>
          <a:p>
            <a:pPr algn="ctr"/>
            <a:endParaRPr lang="en-US" sz="1200" b="1" dirty="0" smtClean="0"/>
          </a:p>
          <a:p>
            <a:pPr algn="ctr"/>
            <a:endParaRPr lang="en-US" sz="1200" b="1" dirty="0"/>
          </a:p>
          <a:p>
            <a:pPr algn="ctr"/>
            <a:endParaRPr lang="en-US" sz="1200" b="1" dirty="0" smtClean="0"/>
          </a:p>
          <a:p>
            <a:pPr algn="ctr"/>
            <a:endParaRPr lang="en-US" sz="1200" b="1" dirty="0"/>
          </a:p>
          <a:p>
            <a:pPr algn="ctr"/>
            <a:endParaRPr lang="en-US" sz="1200" b="1" dirty="0" smtClean="0"/>
          </a:p>
          <a:p>
            <a:pPr algn="ctr"/>
            <a:endParaRPr lang="en-US" sz="1200" b="1" dirty="0"/>
          </a:p>
          <a:p>
            <a:pPr algn="ctr"/>
            <a:endParaRPr lang="en-US" sz="1200" b="1" dirty="0" smtClean="0"/>
          </a:p>
          <a:p>
            <a:pPr algn="ctr"/>
            <a:endParaRPr lang="en-US" sz="1200" b="1" dirty="0"/>
          </a:p>
        </p:txBody>
      </p:sp>
      <p:pic>
        <p:nvPicPr>
          <p:cNvPr id="21" name="Picture 20">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2953" y="2713937"/>
            <a:ext cx="1607307" cy="640080"/>
          </a:xfrm>
          <a:prstGeom prst="rect">
            <a:avLst/>
          </a:prstGeom>
        </p:spPr>
      </p:pic>
      <p:sp>
        <p:nvSpPr>
          <p:cNvPr id="23" name="TextBox 22"/>
          <p:cNvSpPr txBox="1"/>
          <p:nvPr/>
        </p:nvSpPr>
        <p:spPr>
          <a:xfrm>
            <a:off x="5712953" y="3322215"/>
            <a:ext cx="1607307" cy="984885"/>
          </a:xfrm>
          <a:prstGeom prst="rect">
            <a:avLst/>
          </a:prstGeom>
          <a:noFill/>
        </p:spPr>
        <p:txBody>
          <a:bodyPr wrap="square" rtlCol="0">
            <a:spAutoFit/>
          </a:bodyPr>
          <a:lstStyle/>
          <a:p>
            <a:pPr algn="ctr"/>
            <a:r>
              <a:rPr lang="en-US" sz="1000" dirty="0" smtClean="0"/>
              <a:t>Is opened</a:t>
            </a:r>
          </a:p>
          <a:p>
            <a:r>
              <a:rPr lang="en-US" sz="1000" dirty="0" smtClean="0"/>
              <a:t>Saturdays        9-1pm and Wednesdays  4-8 pm</a:t>
            </a:r>
          </a:p>
          <a:p>
            <a:pPr algn="ctr"/>
            <a:r>
              <a:rPr lang="en-US" sz="1000" dirty="0" smtClean="0"/>
              <a:t>Come by and help us fix a bike or two.</a:t>
            </a:r>
            <a:endParaRPr lang="en-US" sz="400" dirty="0" smtClean="0"/>
          </a:p>
          <a:p>
            <a:pPr algn="ctr"/>
            <a:r>
              <a:rPr lang="en-US" sz="800" dirty="0" smtClean="0">
                <a:hlinkClick r:id="rId11"/>
              </a:rPr>
              <a:t>Learn more</a:t>
            </a:r>
            <a:endParaRPr lang="en-US" sz="800" dirty="0"/>
          </a:p>
        </p:txBody>
      </p:sp>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3211" y="165612"/>
            <a:ext cx="2230952" cy="688791"/>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89732" y="1545478"/>
            <a:ext cx="1828649" cy="432780"/>
          </a:xfrm>
          <a:prstGeom prst="rect">
            <a:avLst/>
          </a:prstGeom>
        </p:spPr>
      </p:pic>
      <p:pic>
        <p:nvPicPr>
          <p:cNvPr id="3" name="Picture 2" descr="C:\Users\al\Desktop\Google Drive\newsletters\logos of supporters for newsletter.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1435" y="7424738"/>
            <a:ext cx="7094462"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5791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752</Words>
  <Application>Microsoft Office PowerPoint</Application>
  <PresentationFormat>Custom</PresentationFormat>
  <Paragraphs>69</Paragraphs>
  <Slides>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Arial Narrow</vt:lpstr>
      <vt:lpstr>Calibri</vt:lpstr>
      <vt:lpstr>Open Sans</vt:lpstr>
      <vt:lpstr>Office Theme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2013-11-01T19:42:09Z</dcterms:created>
  <dcterms:modified xsi:type="dcterms:W3CDTF">2015-02-04T22:04:41Z</dcterms:modified>
</cp:coreProperties>
</file>