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4660"/>
  </p:normalViewPr>
  <p:slideViewPr>
    <p:cSldViewPr snapToGrid="0">
      <p:cViewPr>
        <p:scale>
          <a:sx n="59" d="100"/>
          <a:sy n="59" d="100"/>
        </p:scale>
        <p:origin x="1089" y="7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064E96-24FF-4920-A178-30F9171A0D09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02EA0BB-AED2-4860-89E4-196068485F99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tx1"/>
              </a:solidFill>
              <a:latin typeface="Calibri" panose="020F0502020204030204" pitchFamily="34" charset="0"/>
            </a:rPr>
            <a:t>Focus On Profitability Improvements</a:t>
          </a:r>
        </a:p>
        <a:p>
          <a:r>
            <a:rPr lang="en-US" sz="1400" b="1" dirty="0" smtClean="0">
              <a:solidFill>
                <a:schemeClr val="tx1"/>
              </a:solidFill>
              <a:latin typeface="Calibri" panose="020F0502020204030204" pitchFamily="34" charset="0"/>
            </a:rPr>
            <a:t>Review of Business Practices to Unlock Value Opportunities</a:t>
          </a:r>
        </a:p>
        <a:p>
          <a:r>
            <a:rPr lang="en-US" sz="1400" b="1" dirty="0" smtClean="0">
              <a:solidFill>
                <a:schemeClr val="tx1"/>
              </a:solidFill>
              <a:latin typeface="Calibri" panose="020F0502020204030204" pitchFamily="34" charset="0"/>
            </a:rPr>
            <a:t>Implement a Design to Value Process in Product Development</a:t>
          </a:r>
        </a:p>
        <a:p>
          <a:r>
            <a:rPr lang="en-US" sz="1400" b="1" dirty="0" smtClean="0">
              <a:solidFill>
                <a:schemeClr val="tx1"/>
              </a:solidFill>
              <a:latin typeface="Calibri" panose="020F0502020204030204" pitchFamily="34" charset="0"/>
            </a:rPr>
            <a:t>4 to 6 Week Process Designed to Quickly Implement Findings </a:t>
          </a:r>
          <a:endParaRPr lang="en-US" sz="1400" b="1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337F54BA-1E9A-4064-8406-1152F90AA065}" type="parTrans" cxnId="{CA23EA38-8547-4C25-845E-E2A02E5AED1F}">
      <dgm:prSet/>
      <dgm:spPr/>
      <dgm:t>
        <a:bodyPr/>
        <a:lstStyle/>
        <a:p>
          <a:endParaRPr lang="en-US"/>
        </a:p>
      </dgm:t>
    </dgm:pt>
    <dgm:pt modelId="{A4A2B2FD-3E39-4B4F-8B67-76AC7C88DF9A}" type="sibTrans" cxnId="{CA23EA38-8547-4C25-845E-E2A02E5AED1F}">
      <dgm:prSet/>
      <dgm:spPr/>
      <dgm:t>
        <a:bodyPr/>
        <a:lstStyle/>
        <a:p>
          <a:endParaRPr lang="en-US"/>
        </a:p>
      </dgm:t>
    </dgm:pt>
    <dgm:pt modelId="{6D100E78-E358-40F1-A0EA-1783A100DF17}">
      <dgm:prSet phldrT="[Text]" custT="1"/>
      <dgm:spPr/>
      <dgm:t>
        <a:bodyPr/>
        <a:lstStyle/>
        <a:p>
          <a:r>
            <a:rPr lang="en-US" sz="1400" b="1" dirty="0" smtClean="0">
              <a:latin typeface="Calibri" panose="020F0502020204030204" pitchFamily="34" charset="0"/>
            </a:rPr>
            <a:t>Evaluate Alternative Business Models (Partnerships, Licensing, Joint Ventures)</a:t>
          </a:r>
        </a:p>
        <a:p>
          <a:r>
            <a:rPr lang="en-US" sz="1400" b="1" dirty="0" smtClean="0">
              <a:latin typeface="Calibri" panose="020F0502020204030204" pitchFamily="34" charset="0"/>
            </a:rPr>
            <a:t>Analysis of Business Development Opportunities and Action Plans</a:t>
          </a:r>
        </a:p>
        <a:p>
          <a:r>
            <a:rPr lang="en-US" sz="1400" b="1" dirty="0" smtClean="0">
              <a:latin typeface="Calibri" panose="020F0502020204030204" pitchFamily="34" charset="0"/>
            </a:rPr>
            <a:t>Develop 3 to 5 Year Plan To Support Development Goals</a:t>
          </a:r>
        </a:p>
        <a:p>
          <a:r>
            <a:rPr lang="en-US" sz="1400" b="1" dirty="0" smtClean="0">
              <a:latin typeface="Calibri" panose="020F0502020204030204" pitchFamily="34" charset="0"/>
            </a:rPr>
            <a:t>Locate Alternative External Resources to Support Growth</a:t>
          </a:r>
          <a:endParaRPr lang="en-US" sz="1400" b="1" dirty="0">
            <a:latin typeface="Calibri" panose="020F0502020204030204" pitchFamily="34" charset="0"/>
          </a:endParaRPr>
        </a:p>
      </dgm:t>
    </dgm:pt>
    <dgm:pt modelId="{355E8476-CCCA-4B09-8291-36FBA87FFCAC}" type="parTrans" cxnId="{E7B2D9BF-104B-4B64-99C1-42043E364864}">
      <dgm:prSet/>
      <dgm:spPr/>
      <dgm:t>
        <a:bodyPr/>
        <a:lstStyle/>
        <a:p>
          <a:endParaRPr lang="en-US"/>
        </a:p>
      </dgm:t>
    </dgm:pt>
    <dgm:pt modelId="{CAA3A3E3-37BF-4BB7-BBB9-1543ECB6FADE}" type="sibTrans" cxnId="{E7B2D9BF-104B-4B64-99C1-42043E364864}">
      <dgm:prSet/>
      <dgm:spPr/>
      <dgm:t>
        <a:bodyPr/>
        <a:lstStyle/>
        <a:p>
          <a:endParaRPr lang="en-US"/>
        </a:p>
      </dgm:t>
    </dgm:pt>
    <dgm:pt modelId="{9502465B-A934-4A2F-A596-89BE6282D807}">
      <dgm:prSet phldrT="[Text]" custT="1"/>
      <dgm:spPr/>
      <dgm:t>
        <a:bodyPr/>
        <a:lstStyle/>
        <a:p>
          <a:r>
            <a:rPr lang="en-US" sz="1400" b="1" dirty="0" smtClean="0">
              <a:latin typeface="Calibri" panose="020F0502020204030204" pitchFamily="34" charset="0"/>
            </a:rPr>
            <a:t>Assist in Developing Process for 3 Year Product Roads and Commercial Strategies</a:t>
          </a:r>
        </a:p>
        <a:p>
          <a:endParaRPr lang="en-US" sz="1400" b="1" dirty="0">
            <a:latin typeface="Calibri" panose="020F0502020204030204" pitchFamily="34" charset="0"/>
          </a:endParaRPr>
        </a:p>
      </dgm:t>
    </dgm:pt>
    <dgm:pt modelId="{9A343ABB-975C-4648-8990-70352EEA294D}" type="sibTrans" cxnId="{EAC6B4C0-186C-461A-99E8-B9B81DDA2BC4}">
      <dgm:prSet/>
      <dgm:spPr/>
      <dgm:t>
        <a:bodyPr/>
        <a:lstStyle/>
        <a:p>
          <a:endParaRPr lang="en-US"/>
        </a:p>
      </dgm:t>
    </dgm:pt>
    <dgm:pt modelId="{ED49FC5D-AE52-4AA8-A9BB-5C39A5D261D4}" type="parTrans" cxnId="{EAC6B4C0-186C-461A-99E8-B9B81DDA2BC4}">
      <dgm:prSet/>
      <dgm:spPr/>
      <dgm:t>
        <a:bodyPr/>
        <a:lstStyle/>
        <a:p>
          <a:endParaRPr lang="en-US"/>
        </a:p>
      </dgm:t>
    </dgm:pt>
    <dgm:pt modelId="{396D8EC3-2A82-4D13-96C3-5F7E89F78BDA}" type="pres">
      <dgm:prSet presAssocID="{05064E96-24FF-4920-A178-30F9171A0D09}" presName="Name0" presStyleCnt="0">
        <dgm:presLayoutVars>
          <dgm:chMax val="7"/>
          <dgm:chPref val="7"/>
          <dgm:dir/>
        </dgm:presLayoutVars>
      </dgm:prSet>
      <dgm:spPr/>
    </dgm:pt>
    <dgm:pt modelId="{F6442A85-863C-4BFC-9171-700208482FCA}" type="pres">
      <dgm:prSet presAssocID="{05064E96-24FF-4920-A178-30F9171A0D09}" presName="Name1" presStyleCnt="0"/>
      <dgm:spPr/>
    </dgm:pt>
    <dgm:pt modelId="{6247FE0F-6B4A-402E-9C13-1E1C1BF7E869}" type="pres">
      <dgm:prSet presAssocID="{05064E96-24FF-4920-A178-30F9171A0D09}" presName="cycle" presStyleCnt="0"/>
      <dgm:spPr/>
    </dgm:pt>
    <dgm:pt modelId="{1567CCD3-8C8F-4249-81E5-30E9C52C067A}" type="pres">
      <dgm:prSet presAssocID="{05064E96-24FF-4920-A178-30F9171A0D09}" presName="srcNode" presStyleLbl="node1" presStyleIdx="0" presStyleCnt="3"/>
      <dgm:spPr/>
    </dgm:pt>
    <dgm:pt modelId="{61B74FDA-ACE3-4BA1-8363-8F5AF5C709AE}" type="pres">
      <dgm:prSet presAssocID="{05064E96-24FF-4920-A178-30F9171A0D09}" presName="conn" presStyleLbl="parChTrans1D2" presStyleIdx="0" presStyleCnt="1"/>
      <dgm:spPr/>
    </dgm:pt>
    <dgm:pt modelId="{AC1C0512-CEC7-4A71-8629-D0D624768621}" type="pres">
      <dgm:prSet presAssocID="{05064E96-24FF-4920-A178-30F9171A0D09}" presName="extraNode" presStyleLbl="node1" presStyleIdx="0" presStyleCnt="3"/>
      <dgm:spPr/>
    </dgm:pt>
    <dgm:pt modelId="{7398E8BC-EE04-4556-9407-3AB22C4A3733}" type="pres">
      <dgm:prSet presAssocID="{05064E96-24FF-4920-A178-30F9171A0D09}" presName="dstNode" presStyleLbl="node1" presStyleIdx="0" presStyleCnt="3"/>
      <dgm:spPr/>
    </dgm:pt>
    <dgm:pt modelId="{C6B061AD-A10C-4413-8594-08184BF26D48}" type="pres">
      <dgm:prSet presAssocID="{E02EA0BB-AED2-4860-89E4-196068485F99}" presName="text_1" presStyleLbl="node1" presStyleIdx="0" presStyleCnt="3" custLinFactNeighborX="1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F452C9-ECF3-4E7E-B83A-EF26DB5B404B}" type="pres">
      <dgm:prSet presAssocID="{E02EA0BB-AED2-4860-89E4-196068485F99}" presName="accent_1" presStyleCnt="0"/>
      <dgm:spPr/>
    </dgm:pt>
    <dgm:pt modelId="{9E432259-A328-45A4-A00B-F8C1B53E4B69}" type="pres">
      <dgm:prSet presAssocID="{E02EA0BB-AED2-4860-89E4-196068485F99}" presName="accentRepeatNode" presStyleLbl="solidFgAcc1" presStyleIdx="0" presStyleCnt="3" custLinFactNeighborY="1791"/>
      <dgm:spPr/>
    </dgm:pt>
    <dgm:pt modelId="{4C5C9F7C-EB0C-42A7-B70B-31791E74E12D}" type="pres">
      <dgm:prSet presAssocID="{9502465B-A934-4A2F-A596-89BE6282D807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D79F89-C978-4BF5-A8EA-88D2DE341C15}" type="pres">
      <dgm:prSet presAssocID="{9502465B-A934-4A2F-A596-89BE6282D807}" presName="accent_2" presStyleCnt="0"/>
      <dgm:spPr/>
    </dgm:pt>
    <dgm:pt modelId="{49957A89-7ABA-4E1D-8501-B1EF0F81EE2E}" type="pres">
      <dgm:prSet presAssocID="{9502465B-A934-4A2F-A596-89BE6282D807}" presName="accentRepeatNode" presStyleLbl="solidFgAcc1" presStyleIdx="1" presStyleCnt="3"/>
      <dgm:spPr/>
      <dgm:t>
        <a:bodyPr/>
        <a:lstStyle/>
        <a:p>
          <a:endParaRPr lang="en-US"/>
        </a:p>
      </dgm:t>
    </dgm:pt>
    <dgm:pt modelId="{E6A44794-737F-48E6-A72A-6AC9FCB87D1B}" type="pres">
      <dgm:prSet presAssocID="{6D100E78-E358-40F1-A0EA-1783A100DF17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F7915A-58A6-427E-89CF-37EFABC0A3C5}" type="pres">
      <dgm:prSet presAssocID="{6D100E78-E358-40F1-A0EA-1783A100DF17}" presName="accent_3" presStyleCnt="0"/>
      <dgm:spPr/>
    </dgm:pt>
    <dgm:pt modelId="{89C23450-C83E-424E-8F82-73A6181DD94C}" type="pres">
      <dgm:prSet presAssocID="{6D100E78-E358-40F1-A0EA-1783A100DF17}" presName="accentRepeatNode" presStyleLbl="solidFgAcc1" presStyleIdx="2" presStyleCnt="3" custLinFactNeighborY="-537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CA23EA38-8547-4C25-845E-E2A02E5AED1F}" srcId="{05064E96-24FF-4920-A178-30F9171A0D09}" destId="{E02EA0BB-AED2-4860-89E4-196068485F99}" srcOrd="0" destOrd="0" parTransId="{337F54BA-1E9A-4064-8406-1152F90AA065}" sibTransId="{A4A2B2FD-3E39-4B4F-8B67-76AC7C88DF9A}"/>
    <dgm:cxn modelId="{BAAE4602-8291-4332-9049-A367AD8975A3}" type="presOf" srcId="{A4A2B2FD-3E39-4B4F-8B67-76AC7C88DF9A}" destId="{61B74FDA-ACE3-4BA1-8363-8F5AF5C709AE}" srcOrd="0" destOrd="0" presId="urn:microsoft.com/office/officeart/2008/layout/VerticalCurvedList"/>
    <dgm:cxn modelId="{C811F6C0-B3CC-4C95-8294-5F4E6FCDE717}" type="presOf" srcId="{6D100E78-E358-40F1-A0EA-1783A100DF17}" destId="{E6A44794-737F-48E6-A72A-6AC9FCB87D1B}" srcOrd="0" destOrd="0" presId="urn:microsoft.com/office/officeart/2008/layout/VerticalCurvedList"/>
    <dgm:cxn modelId="{85271C5D-3DA9-4201-A5ED-96C855C049CC}" type="presOf" srcId="{9502465B-A934-4A2F-A596-89BE6282D807}" destId="{4C5C9F7C-EB0C-42A7-B70B-31791E74E12D}" srcOrd="0" destOrd="0" presId="urn:microsoft.com/office/officeart/2008/layout/VerticalCurvedList"/>
    <dgm:cxn modelId="{5E2FD8D5-0053-4699-BFFB-6E6EB9F80E57}" type="presOf" srcId="{E02EA0BB-AED2-4860-89E4-196068485F99}" destId="{C6B061AD-A10C-4413-8594-08184BF26D48}" srcOrd="0" destOrd="0" presId="urn:microsoft.com/office/officeart/2008/layout/VerticalCurvedList"/>
    <dgm:cxn modelId="{E7B2D9BF-104B-4B64-99C1-42043E364864}" srcId="{05064E96-24FF-4920-A178-30F9171A0D09}" destId="{6D100E78-E358-40F1-A0EA-1783A100DF17}" srcOrd="2" destOrd="0" parTransId="{355E8476-CCCA-4B09-8291-36FBA87FFCAC}" sibTransId="{CAA3A3E3-37BF-4BB7-BBB9-1543ECB6FADE}"/>
    <dgm:cxn modelId="{CD45B253-F51C-46B1-9784-D3187DC0F3CE}" type="presOf" srcId="{05064E96-24FF-4920-A178-30F9171A0D09}" destId="{396D8EC3-2A82-4D13-96C3-5F7E89F78BDA}" srcOrd="0" destOrd="0" presId="urn:microsoft.com/office/officeart/2008/layout/VerticalCurvedList"/>
    <dgm:cxn modelId="{EAC6B4C0-186C-461A-99E8-B9B81DDA2BC4}" srcId="{05064E96-24FF-4920-A178-30F9171A0D09}" destId="{9502465B-A934-4A2F-A596-89BE6282D807}" srcOrd="1" destOrd="0" parTransId="{ED49FC5D-AE52-4AA8-A9BB-5C39A5D261D4}" sibTransId="{9A343ABB-975C-4648-8990-70352EEA294D}"/>
    <dgm:cxn modelId="{95B0D1F0-9A58-4377-954B-C95D4008110A}" type="presParOf" srcId="{396D8EC3-2A82-4D13-96C3-5F7E89F78BDA}" destId="{F6442A85-863C-4BFC-9171-700208482FCA}" srcOrd="0" destOrd="0" presId="urn:microsoft.com/office/officeart/2008/layout/VerticalCurvedList"/>
    <dgm:cxn modelId="{77E77202-0853-4F62-8C1A-690F4DA8B2BD}" type="presParOf" srcId="{F6442A85-863C-4BFC-9171-700208482FCA}" destId="{6247FE0F-6B4A-402E-9C13-1E1C1BF7E869}" srcOrd="0" destOrd="0" presId="urn:microsoft.com/office/officeart/2008/layout/VerticalCurvedList"/>
    <dgm:cxn modelId="{604FA0A6-2E77-4B45-A96E-FB6A9839F4FE}" type="presParOf" srcId="{6247FE0F-6B4A-402E-9C13-1E1C1BF7E869}" destId="{1567CCD3-8C8F-4249-81E5-30E9C52C067A}" srcOrd="0" destOrd="0" presId="urn:microsoft.com/office/officeart/2008/layout/VerticalCurvedList"/>
    <dgm:cxn modelId="{F12244FC-68EA-4BEA-80B6-BD8D7C0D6792}" type="presParOf" srcId="{6247FE0F-6B4A-402E-9C13-1E1C1BF7E869}" destId="{61B74FDA-ACE3-4BA1-8363-8F5AF5C709AE}" srcOrd="1" destOrd="0" presId="urn:microsoft.com/office/officeart/2008/layout/VerticalCurvedList"/>
    <dgm:cxn modelId="{13E2C83E-4B9E-4DE9-A545-2CBD6BA6B5CF}" type="presParOf" srcId="{6247FE0F-6B4A-402E-9C13-1E1C1BF7E869}" destId="{AC1C0512-CEC7-4A71-8629-D0D624768621}" srcOrd="2" destOrd="0" presId="urn:microsoft.com/office/officeart/2008/layout/VerticalCurvedList"/>
    <dgm:cxn modelId="{CE116118-B80B-40B3-8AEA-534446D1136B}" type="presParOf" srcId="{6247FE0F-6B4A-402E-9C13-1E1C1BF7E869}" destId="{7398E8BC-EE04-4556-9407-3AB22C4A3733}" srcOrd="3" destOrd="0" presId="urn:microsoft.com/office/officeart/2008/layout/VerticalCurvedList"/>
    <dgm:cxn modelId="{D416D6EF-C2C3-4626-A691-FEF7AA93A56C}" type="presParOf" srcId="{F6442A85-863C-4BFC-9171-700208482FCA}" destId="{C6B061AD-A10C-4413-8594-08184BF26D48}" srcOrd="1" destOrd="0" presId="urn:microsoft.com/office/officeart/2008/layout/VerticalCurvedList"/>
    <dgm:cxn modelId="{2B0602F9-0744-43C3-807E-B7484372AB92}" type="presParOf" srcId="{F6442A85-863C-4BFC-9171-700208482FCA}" destId="{0CF452C9-ECF3-4E7E-B83A-EF26DB5B404B}" srcOrd="2" destOrd="0" presId="urn:microsoft.com/office/officeart/2008/layout/VerticalCurvedList"/>
    <dgm:cxn modelId="{B9DE5F25-48EB-4806-8ED3-0443D8A0B01C}" type="presParOf" srcId="{0CF452C9-ECF3-4E7E-B83A-EF26DB5B404B}" destId="{9E432259-A328-45A4-A00B-F8C1B53E4B69}" srcOrd="0" destOrd="0" presId="urn:microsoft.com/office/officeart/2008/layout/VerticalCurvedList"/>
    <dgm:cxn modelId="{06C43A61-B2FD-4B40-BE61-6FB7B55EE2C6}" type="presParOf" srcId="{F6442A85-863C-4BFC-9171-700208482FCA}" destId="{4C5C9F7C-EB0C-42A7-B70B-31791E74E12D}" srcOrd="3" destOrd="0" presId="urn:microsoft.com/office/officeart/2008/layout/VerticalCurvedList"/>
    <dgm:cxn modelId="{062C98D4-A601-4181-B165-A86A12B113C6}" type="presParOf" srcId="{F6442A85-863C-4BFC-9171-700208482FCA}" destId="{B5D79F89-C978-4BF5-A8EA-88D2DE341C15}" srcOrd="4" destOrd="0" presId="urn:microsoft.com/office/officeart/2008/layout/VerticalCurvedList"/>
    <dgm:cxn modelId="{F4F5E923-FB5E-456A-A7A2-E20DAFBAA65F}" type="presParOf" srcId="{B5D79F89-C978-4BF5-A8EA-88D2DE341C15}" destId="{49957A89-7ABA-4E1D-8501-B1EF0F81EE2E}" srcOrd="0" destOrd="0" presId="urn:microsoft.com/office/officeart/2008/layout/VerticalCurvedList"/>
    <dgm:cxn modelId="{C0CD6A4C-FC5A-4712-A2BF-D46BEB604A1C}" type="presParOf" srcId="{F6442A85-863C-4BFC-9171-700208482FCA}" destId="{E6A44794-737F-48E6-A72A-6AC9FCB87D1B}" srcOrd="5" destOrd="0" presId="urn:microsoft.com/office/officeart/2008/layout/VerticalCurvedList"/>
    <dgm:cxn modelId="{2847E526-C918-4E6A-A43A-7444D31A5B53}" type="presParOf" srcId="{F6442A85-863C-4BFC-9171-700208482FCA}" destId="{2AF7915A-58A6-427E-89CF-37EFABC0A3C5}" srcOrd="6" destOrd="0" presId="urn:microsoft.com/office/officeart/2008/layout/VerticalCurvedList"/>
    <dgm:cxn modelId="{C6F2F411-70BC-43F5-9883-42BA8F48B597}" type="presParOf" srcId="{2AF7915A-58A6-427E-89CF-37EFABC0A3C5}" destId="{89C23450-C83E-424E-8F82-73A6181DD94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B74FDA-ACE3-4BA1-8363-8F5AF5C709AE}">
      <dsp:nvSpPr>
        <dsp:cNvPr id="0" name=""/>
        <dsp:cNvSpPr/>
      </dsp:nvSpPr>
      <dsp:spPr>
        <a:xfrm>
          <a:off x="-6125176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B061AD-A10C-4413-8594-08184BF26D48}">
      <dsp:nvSpPr>
        <dsp:cNvPr id="0" name=""/>
        <dsp:cNvSpPr/>
      </dsp:nvSpPr>
      <dsp:spPr>
        <a:xfrm>
          <a:off x="762040" y="541866"/>
          <a:ext cx="7301111" cy="10837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Focus On Profitability Improvements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Review of Business Practices to Unlock Value Opportunities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Implement a Design to Value Process in Product Development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4 to 6 Week Process Designed to Quickly Implement Findings </a:t>
          </a:r>
          <a:endParaRPr lang="en-US" sz="1400" b="1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762040" y="541866"/>
        <a:ext cx="7301111" cy="1083733"/>
      </dsp:txXfrm>
    </dsp:sp>
    <dsp:sp modelId="{9E432259-A328-45A4-A00B-F8C1B53E4B69}">
      <dsp:nvSpPr>
        <dsp:cNvPr id="0" name=""/>
        <dsp:cNvSpPr/>
      </dsp:nvSpPr>
      <dsp:spPr>
        <a:xfrm>
          <a:off x="74777" y="430662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5C9F7C-EB0C-42A7-B70B-31791E74E12D}">
      <dsp:nvSpPr>
        <dsp:cNvPr id="0" name=""/>
        <dsp:cNvSpPr/>
      </dsp:nvSpPr>
      <dsp:spPr>
        <a:xfrm>
          <a:off x="1146048" y="2167466"/>
          <a:ext cx="6907174" cy="10837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Calibri" panose="020F0502020204030204" pitchFamily="34" charset="0"/>
            </a:rPr>
            <a:t>Assist in Developing Process for 3 Year Product Roads and Commercial Strategies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 dirty="0">
            <a:latin typeface="Calibri" panose="020F0502020204030204" pitchFamily="34" charset="0"/>
          </a:endParaRPr>
        </a:p>
      </dsp:txBody>
      <dsp:txXfrm>
        <a:off x="1146048" y="2167466"/>
        <a:ext cx="6907174" cy="1083733"/>
      </dsp:txXfrm>
    </dsp:sp>
    <dsp:sp modelId="{49957A89-7ABA-4E1D-8501-B1EF0F81EE2E}">
      <dsp:nvSpPr>
        <dsp:cNvPr id="0" name=""/>
        <dsp:cNvSpPr/>
      </dsp:nvSpPr>
      <dsp:spPr>
        <a:xfrm>
          <a:off x="468714" y="20320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A44794-737F-48E6-A72A-6AC9FCB87D1B}">
      <dsp:nvSpPr>
        <dsp:cNvPr id="0" name=""/>
        <dsp:cNvSpPr/>
      </dsp:nvSpPr>
      <dsp:spPr>
        <a:xfrm>
          <a:off x="752110" y="3793066"/>
          <a:ext cx="7301111" cy="10837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Calibri" panose="020F0502020204030204" pitchFamily="34" charset="0"/>
            </a:rPr>
            <a:t>Evaluate Alternative Business Models (Partnerships, Licensing, Joint Ventures)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Calibri" panose="020F0502020204030204" pitchFamily="34" charset="0"/>
            </a:rPr>
            <a:t>Analysis of Business Development Opportunities and Action Plans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Calibri" panose="020F0502020204030204" pitchFamily="34" charset="0"/>
            </a:rPr>
            <a:t>Develop 3 to 5 Year Plan To Support Development Goals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Calibri" panose="020F0502020204030204" pitchFamily="34" charset="0"/>
            </a:rPr>
            <a:t>Locate Alternative External Resources to Support Growth</a:t>
          </a:r>
          <a:endParaRPr lang="en-US" sz="1400" b="1" kern="1200" dirty="0">
            <a:latin typeface="Calibri" panose="020F0502020204030204" pitchFamily="34" charset="0"/>
          </a:endParaRPr>
        </a:p>
      </dsp:txBody>
      <dsp:txXfrm>
        <a:off x="752110" y="3793066"/>
        <a:ext cx="7301111" cy="1083733"/>
      </dsp:txXfrm>
    </dsp:sp>
    <dsp:sp modelId="{89C23450-C83E-424E-8F82-73A6181DD94C}">
      <dsp:nvSpPr>
        <dsp:cNvPr id="0" name=""/>
        <dsp:cNvSpPr/>
      </dsp:nvSpPr>
      <dsp:spPr>
        <a:xfrm>
          <a:off x="74777" y="3584759"/>
          <a:ext cx="1354666" cy="135466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1672" y="293716"/>
            <a:ext cx="11493732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3600" b="1" i="1" dirty="0" smtClean="0">
                <a:latin typeface="Calibri" panose="020F0502020204030204" pitchFamily="34" charset="0"/>
              </a:rPr>
              <a:t>Licensed 2 Innovate – L2i</a:t>
            </a:r>
            <a:endParaRPr lang="en-US" sz="3600" b="1" i="1" kern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30317" y="911729"/>
            <a:ext cx="51197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u="sng" kern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Business Objectives</a:t>
            </a:r>
            <a:endParaRPr lang="en-US" sz="3600" u="sng" kern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>
            <a:spLocks noChangeAspect="1"/>
          </p:cNvSpPr>
          <p:nvPr/>
        </p:nvSpPr>
        <p:spPr>
          <a:xfrm flipH="1">
            <a:off x="509847" y="1729047"/>
            <a:ext cx="2482734" cy="830997"/>
          </a:xfrm>
          <a:prstGeom prst="rect">
            <a:avLst/>
          </a:prstGeom>
          <a:solidFill>
            <a:srgbClr val="0070C0"/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400" b="1" dirty="0" smtClean="0">
                <a:latin typeface="Calibri" panose="020F0502020204030204" pitchFamily="34" charset="0"/>
              </a:rPr>
              <a:t>Small Business Advocate</a:t>
            </a:r>
            <a:endParaRPr lang="en-US" sz="2400" b="1" kern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>
            <a:spLocks noChangeAspect="1"/>
          </p:cNvSpPr>
          <p:nvPr/>
        </p:nvSpPr>
        <p:spPr>
          <a:xfrm flipH="1">
            <a:off x="3407287" y="1763597"/>
            <a:ext cx="2482734" cy="830997"/>
          </a:xfrm>
          <a:prstGeom prst="rect">
            <a:avLst/>
          </a:prstGeom>
          <a:solidFill>
            <a:srgbClr val="0070C0"/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400" b="1" dirty="0" smtClean="0">
                <a:latin typeface="Calibri" panose="020F0502020204030204" pitchFamily="34" charset="0"/>
              </a:rPr>
              <a:t>University Incubator</a:t>
            </a:r>
            <a:endParaRPr lang="en-US" sz="2400" b="1" kern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>
            <a:spLocks noChangeAspect="1"/>
          </p:cNvSpPr>
          <p:nvPr/>
        </p:nvSpPr>
        <p:spPr>
          <a:xfrm flipH="1">
            <a:off x="6304727" y="1768863"/>
            <a:ext cx="2482734" cy="830997"/>
          </a:xfrm>
          <a:prstGeom prst="rect">
            <a:avLst/>
          </a:prstGeom>
          <a:solidFill>
            <a:srgbClr val="0070C0"/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400" b="1" dirty="0" smtClean="0">
                <a:latin typeface="Calibri" panose="020F0502020204030204" pitchFamily="34" charset="0"/>
              </a:rPr>
              <a:t>Innovation Funding</a:t>
            </a:r>
            <a:endParaRPr lang="en-US" sz="2400" b="1" kern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>
            <a:spLocks noChangeAspect="1"/>
          </p:cNvSpPr>
          <p:nvPr/>
        </p:nvSpPr>
        <p:spPr>
          <a:xfrm flipH="1">
            <a:off x="9202167" y="1799345"/>
            <a:ext cx="2482734" cy="830997"/>
          </a:xfrm>
          <a:prstGeom prst="rect">
            <a:avLst/>
          </a:prstGeom>
          <a:solidFill>
            <a:srgbClr val="0070C0"/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400" b="1" dirty="0" smtClean="0">
                <a:latin typeface="Calibri" panose="020F0502020204030204" pitchFamily="34" charset="0"/>
              </a:rPr>
              <a:t>Brand Licensing Consulting</a:t>
            </a:r>
            <a:endParaRPr lang="en-US" sz="2400" b="1" kern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Chevron 13"/>
          <p:cNvSpPr/>
          <p:nvPr/>
        </p:nvSpPr>
        <p:spPr>
          <a:xfrm rot="5400000">
            <a:off x="5124795" y="461355"/>
            <a:ext cx="2278967" cy="7194345"/>
          </a:xfrm>
          <a:prstGeom prst="chevron">
            <a:avLst/>
          </a:prstGeom>
          <a:solidFill>
            <a:srgbClr val="0070C0"/>
          </a:solidFill>
          <a:ln w="3810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ound Single Corner Rectangle 14"/>
          <p:cNvSpPr/>
          <p:nvPr/>
        </p:nvSpPr>
        <p:spPr>
          <a:xfrm>
            <a:off x="1398645" y="5376469"/>
            <a:ext cx="9731265" cy="1066484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alibri" panose="020F0502020204030204" pitchFamily="34" charset="0"/>
              </a:rPr>
              <a:t>Delivering Innovation To The Marketplace</a:t>
            </a:r>
          </a:p>
          <a:p>
            <a:pPr algn="ctr"/>
            <a:r>
              <a:rPr lang="en-US" sz="3200" dirty="0" smtClean="0">
                <a:latin typeface="Calibri" panose="020F0502020204030204" pitchFamily="34" charset="0"/>
              </a:rPr>
              <a:t> Efficiently &amp; Effectively</a:t>
            </a:r>
            <a:endParaRPr 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696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672" y="293716"/>
            <a:ext cx="11493732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3600" b="1" i="1" dirty="0" smtClean="0">
                <a:latin typeface="Calibri" panose="020F0502020204030204" pitchFamily="34" charset="0"/>
              </a:rPr>
              <a:t>Licensed 2 Innovate – L2i</a:t>
            </a:r>
            <a:endParaRPr lang="en-US" sz="3600" b="1" i="1" kern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47288742"/>
              </p:ext>
            </p:extLst>
          </p:nvPr>
        </p:nvGraphicFramePr>
        <p:xfrm>
          <a:off x="3828424" y="114045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102664" y="1807247"/>
            <a:ext cx="13756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Business Process Review</a:t>
            </a:r>
            <a:endParaRPr lang="en-US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84536" y="3375746"/>
            <a:ext cx="13756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Strategic </a:t>
            </a:r>
          </a:p>
          <a:p>
            <a:r>
              <a:rPr lang="en-US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Planning &amp; Evaluation</a:t>
            </a:r>
            <a:endParaRPr lang="en-US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78588" y="4944246"/>
            <a:ext cx="13756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Partnership &amp; Resource Planning</a:t>
            </a:r>
            <a:endParaRPr lang="en-US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>
            <a:spLocks noChangeAspect="1"/>
          </p:cNvSpPr>
          <p:nvPr/>
        </p:nvSpPr>
        <p:spPr>
          <a:xfrm flipH="1">
            <a:off x="311404" y="2496185"/>
            <a:ext cx="3553895" cy="2308324"/>
          </a:xfrm>
          <a:prstGeom prst="rect">
            <a:avLst/>
          </a:prstGeom>
          <a:solidFill>
            <a:srgbClr val="0070C0"/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4800" b="1" dirty="0" smtClean="0">
                <a:latin typeface="Calibri" panose="020F0502020204030204" pitchFamily="34" charset="0"/>
              </a:rPr>
              <a:t>Small Business Advocate</a:t>
            </a:r>
            <a:endParaRPr lang="en-US" sz="4800" b="1" kern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6444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51</TotalTime>
  <Words>125</Words>
  <Application>Microsoft Office PowerPoint</Application>
  <PresentationFormat>Widescreen</PresentationFormat>
  <Paragraphs>23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Century Gothic</vt:lpstr>
      <vt:lpstr>Mesh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Cunningham</dc:creator>
  <cp:lastModifiedBy>John Cunningham</cp:lastModifiedBy>
  <cp:revision>9</cp:revision>
  <dcterms:created xsi:type="dcterms:W3CDTF">2015-12-31T03:25:32Z</dcterms:created>
  <dcterms:modified xsi:type="dcterms:W3CDTF">2016-01-02T03:37:21Z</dcterms:modified>
</cp:coreProperties>
</file>