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3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7559675"/>
  <p:notesSz cx="6735763" cy="9866313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70" y="-31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105" indent="0" algn="ctr">
              <a:buNone/>
              <a:defRPr/>
            </a:lvl2pPr>
            <a:lvl3pPr marL="914210" indent="0" algn="ctr">
              <a:buNone/>
              <a:defRPr/>
            </a:lvl3pPr>
            <a:lvl4pPr marL="1371315" indent="0" algn="ctr">
              <a:buNone/>
              <a:defRPr/>
            </a:lvl4pPr>
            <a:lvl5pPr marL="1828420" indent="0" algn="ctr">
              <a:buNone/>
              <a:defRPr/>
            </a:lvl5pPr>
            <a:lvl6pPr marL="2285526" indent="0" algn="ctr">
              <a:buNone/>
              <a:defRPr/>
            </a:lvl6pPr>
            <a:lvl7pPr marL="2742632" indent="0" algn="ctr">
              <a:buNone/>
              <a:defRPr/>
            </a:lvl7pPr>
            <a:lvl8pPr marL="3199737" indent="0" algn="ctr">
              <a:buNone/>
              <a:defRPr/>
            </a:lvl8pPr>
            <a:lvl9pPr marL="365684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633BD-6ACB-4C1E-862A-40FD73BC31D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7629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0CB8A-C418-4268-B606-DA28DE21EB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5832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7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7"/>
            <a:ext cx="6650038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9D3CB-83CF-420C-A2F2-B07BCAABE10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3151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8685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8669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4669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100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5686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11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6289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62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5DE63-465B-4FCD-8B09-67B62CCEF7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147189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0924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104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668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2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5" indent="0">
              <a:buNone/>
              <a:defRPr sz="1800"/>
            </a:lvl2pPr>
            <a:lvl3pPr marL="914210" indent="0">
              <a:buNone/>
              <a:defRPr sz="1700"/>
            </a:lvl3pPr>
            <a:lvl4pPr marL="1371315" indent="0">
              <a:buNone/>
              <a:defRPr sz="1400"/>
            </a:lvl4pPr>
            <a:lvl5pPr marL="1828420" indent="0">
              <a:buNone/>
              <a:defRPr sz="1400"/>
            </a:lvl5pPr>
            <a:lvl6pPr marL="2285526" indent="0">
              <a:buNone/>
              <a:defRPr sz="1400"/>
            </a:lvl6pPr>
            <a:lvl7pPr marL="2742632" indent="0">
              <a:buNone/>
              <a:defRPr sz="1400"/>
            </a:lvl7pPr>
            <a:lvl8pPr marL="3199737" indent="0">
              <a:buNone/>
              <a:defRPr sz="1400"/>
            </a:lvl8pPr>
            <a:lvl9pPr marL="3656842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95AF2-9615-4F20-9FDF-A330DF8C167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4383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7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7"/>
            <a:ext cx="4459288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70B47-60D8-4AF0-96CB-CE6D0242706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6726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7" y="303215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5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5" indent="0">
              <a:buNone/>
              <a:defRPr sz="1700" b="1"/>
            </a:lvl4pPr>
            <a:lvl5pPr marL="1828420" indent="0">
              <a:buNone/>
              <a:defRPr sz="1700" b="1"/>
            </a:lvl5pPr>
            <a:lvl6pPr marL="2285526" indent="0">
              <a:buNone/>
              <a:defRPr sz="1700" b="1"/>
            </a:lvl6pPr>
            <a:lvl7pPr marL="2742632" indent="0">
              <a:buNone/>
              <a:defRPr sz="1700" b="1"/>
            </a:lvl7pPr>
            <a:lvl8pPr marL="3199737" indent="0">
              <a:buNone/>
              <a:defRPr sz="1700" b="1"/>
            </a:lvl8pPr>
            <a:lvl9pPr marL="365684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7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5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5" indent="0">
              <a:buNone/>
              <a:defRPr sz="1700" b="1"/>
            </a:lvl4pPr>
            <a:lvl5pPr marL="1828420" indent="0">
              <a:buNone/>
              <a:defRPr sz="1700" b="1"/>
            </a:lvl5pPr>
            <a:lvl6pPr marL="2285526" indent="0">
              <a:buNone/>
              <a:defRPr sz="1700" b="1"/>
            </a:lvl6pPr>
            <a:lvl7pPr marL="2742632" indent="0">
              <a:buNone/>
              <a:defRPr sz="1700" b="1"/>
            </a:lvl7pPr>
            <a:lvl8pPr marL="3199737" indent="0">
              <a:buNone/>
              <a:defRPr sz="1700" b="1"/>
            </a:lvl8pPr>
            <a:lvl9pPr marL="365684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7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1AE6C-E0E1-4604-A0A1-626DFB93419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5258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1F02F-19C9-4F1F-859B-408B6B5589C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914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9BA75-4E45-41E3-A0AC-6DF2B23ABD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588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5" y="301627"/>
            <a:ext cx="5635625" cy="64515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105" indent="0">
              <a:buNone/>
              <a:defRPr sz="1200"/>
            </a:lvl2pPr>
            <a:lvl3pPr marL="914210" indent="0">
              <a:buNone/>
              <a:defRPr sz="1000"/>
            </a:lvl3pPr>
            <a:lvl4pPr marL="1371315" indent="0">
              <a:buNone/>
              <a:defRPr sz="900"/>
            </a:lvl4pPr>
            <a:lvl5pPr marL="1828420" indent="0">
              <a:buNone/>
              <a:defRPr sz="900"/>
            </a:lvl5pPr>
            <a:lvl6pPr marL="2285526" indent="0">
              <a:buNone/>
              <a:defRPr sz="900"/>
            </a:lvl6pPr>
            <a:lvl7pPr marL="2742632" indent="0">
              <a:buNone/>
              <a:defRPr sz="900"/>
            </a:lvl7pPr>
            <a:lvl8pPr marL="3199737" indent="0">
              <a:buNone/>
              <a:defRPr sz="900"/>
            </a:lvl8pPr>
            <a:lvl9pPr marL="36568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57DA9-D059-493C-8025-43FD242027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523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40" y="5291140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40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105" indent="0">
              <a:buNone/>
              <a:defRPr sz="2800"/>
            </a:lvl2pPr>
            <a:lvl3pPr marL="914210" indent="0">
              <a:buNone/>
              <a:defRPr sz="2400"/>
            </a:lvl3pPr>
            <a:lvl4pPr marL="1371315" indent="0">
              <a:buNone/>
              <a:defRPr sz="2000"/>
            </a:lvl4pPr>
            <a:lvl5pPr marL="1828420" indent="0">
              <a:buNone/>
              <a:defRPr sz="2000"/>
            </a:lvl5pPr>
            <a:lvl6pPr marL="2285526" indent="0">
              <a:buNone/>
              <a:defRPr sz="2000"/>
            </a:lvl6pPr>
            <a:lvl7pPr marL="2742632" indent="0">
              <a:buNone/>
              <a:defRPr sz="2000"/>
            </a:lvl7pPr>
            <a:lvl8pPr marL="3199737" indent="0">
              <a:buNone/>
              <a:defRPr sz="2000"/>
            </a:lvl8pPr>
            <a:lvl9pPr marL="3656842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40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05" indent="0">
              <a:buNone/>
              <a:defRPr sz="1200"/>
            </a:lvl2pPr>
            <a:lvl3pPr marL="914210" indent="0">
              <a:buNone/>
              <a:defRPr sz="1000"/>
            </a:lvl3pPr>
            <a:lvl4pPr marL="1371315" indent="0">
              <a:buNone/>
              <a:defRPr sz="900"/>
            </a:lvl4pPr>
            <a:lvl5pPr marL="1828420" indent="0">
              <a:buNone/>
              <a:defRPr sz="900"/>
            </a:lvl5pPr>
            <a:lvl6pPr marL="2285526" indent="0">
              <a:buNone/>
              <a:defRPr sz="900"/>
            </a:lvl6pPr>
            <a:lvl7pPr marL="2742632" indent="0">
              <a:buNone/>
              <a:defRPr sz="900"/>
            </a:lvl7pPr>
            <a:lvl8pPr marL="3199737" indent="0">
              <a:buNone/>
              <a:defRPr sz="900"/>
            </a:lvl8pPr>
            <a:lvl9pPr marL="36568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8D065-AFD8-440F-AAFD-2AD005FCD93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203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1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750" algn="l"/>
                <a:tab pos="1447498" algn="l"/>
                <a:tab pos="217125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2313" algn="l"/>
                <a:tab pos="1446213" algn="l"/>
                <a:tab pos="217011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2A7A31B-1301-4950-B9B6-D02569039DB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defTabSz="44767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4767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2pPr>
      <a:lvl3pPr algn="ctr" defTabSz="44767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3pPr>
      <a:lvl4pPr algn="ctr" defTabSz="44767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4pPr>
      <a:lvl5pPr algn="ctr" defTabSz="447675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5pPr>
      <a:lvl6pPr marL="2514080" indent="-228552" algn="ctr" defTabSz="44917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184" indent="-228552" algn="ctr" defTabSz="44917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8290" indent="-228552" algn="ctr" defTabSz="44917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5394" indent="-228552" algn="ctr" defTabSz="44917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1313" indent="-341313" algn="l" defTabSz="447675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741363" indent="-284163" algn="l" defTabSz="447675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141413" indent="-227013" algn="l" defTabSz="447675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598613" indent="-227013" algn="l" defTabSz="447675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2055813" indent="-227013" algn="l" defTabSz="447675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514080" indent="-228552" algn="l" defTabSz="44917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184" indent="-228552" algn="l" defTabSz="44917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8290" indent="-228552" algn="l" defTabSz="44917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5394" indent="-228552" algn="l" defTabSz="44917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5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2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7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2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9DCF2-17E1-4C25-BEA3-1CEB859BDC36}" type="datetimeFigureOut">
              <a:rPr lang="en-AU" smtClean="0"/>
              <a:t>14/04/2016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9A5AF-E12D-4AF3-82DD-0CC9FDDD5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086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adcorp.co.nz/WWW_Adcorp/media/Content/Portfolio/Branding/Telstra/Telstra_HSW_image3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007"/>
          <a:stretch/>
        </p:blipFill>
        <p:spPr bwMode="auto">
          <a:xfrm>
            <a:off x="3020609" y="525443"/>
            <a:ext cx="3823619" cy="302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80673" y="3065458"/>
            <a:ext cx="3823619" cy="3087211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endParaRPr lang="en-AU" sz="4400" b="1" dirty="0">
              <a:solidFill>
                <a:schemeClr val="bg1">
                  <a:lumMod val="50000"/>
                </a:schemeClr>
              </a:solidFill>
              <a:latin typeface="Latha" panose="020B0604020202020204" pitchFamily="34" charset="0"/>
              <a:cs typeface="Latha" panose="020B0604020202020204" pitchFamily="34" charset="0"/>
            </a:endParaRPr>
          </a:p>
          <a:p>
            <a:pPr algn="ctr"/>
            <a:r>
              <a:rPr lang="en-AU" sz="4400" b="1" dirty="0">
                <a:solidFill>
                  <a:schemeClr val="bg1">
                    <a:lumMod val="50000"/>
                  </a:schemeClr>
                </a:solidFill>
                <a:latin typeface="Latha" panose="020B0604020202020204" pitchFamily="34" charset="0"/>
                <a:cs typeface="Latha" panose="020B0604020202020204" pitchFamily="34" charset="0"/>
              </a:rPr>
              <a:t>HEALTH</a:t>
            </a:r>
            <a:br>
              <a:rPr lang="en-AU" sz="4400" b="1" dirty="0">
                <a:solidFill>
                  <a:schemeClr val="bg1">
                    <a:lumMod val="50000"/>
                  </a:schemeClr>
                </a:solidFill>
                <a:latin typeface="Latha" panose="020B0604020202020204" pitchFamily="34" charset="0"/>
                <a:cs typeface="Latha" panose="020B0604020202020204" pitchFamily="34" charset="0"/>
              </a:rPr>
            </a:br>
            <a:r>
              <a:rPr lang="en-AU" sz="4400" b="1" dirty="0">
                <a:solidFill>
                  <a:srgbClr val="FF0000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WELLBEING</a:t>
            </a:r>
            <a:r>
              <a:rPr lang="en-AU" sz="4400" b="1" dirty="0">
                <a:solidFill>
                  <a:schemeClr val="bg1">
                    <a:lumMod val="50000"/>
                  </a:schemeClr>
                </a:solidFill>
                <a:latin typeface="Latha" panose="020B0604020202020204" pitchFamily="34" charset="0"/>
                <a:cs typeface="Latha" panose="020B0604020202020204" pitchFamily="34" charset="0"/>
              </a:rPr>
              <a:t/>
            </a:r>
            <a:br>
              <a:rPr lang="en-AU" sz="4400" b="1" dirty="0">
                <a:solidFill>
                  <a:schemeClr val="bg1">
                    <a:lumMod val="50000"/>
                  </a:schemeClr>
                </a:solidFill>
                <a:latin typeface="Latha" panose="020B0604020202020204" pitchFamily="34" charset="0"/>
                <a:cs typeface="Latha" panose="020B0604020202020204" pitchFamily="34" charset="0"/>
              </a:rPr>
            </a:br>
            <a:r>
              <a:rPr lang="en-AU" sz="4400" b="1" dirty="0">
                <a:solidFill>
                  <a:schemeClr val="bg1">
                    <a:lumMod val="50000"/>
                  </a:schemeClr>
                </a:solidFill>
                <a:latin typeface="Latha" panose="020B0604020202020204" pitchFamily="34" charset="0"/>
                <a:cs typeface="Latha" panose="020B0604020202020204" pitchFamily="34" charset="0"/>
              </a:rPr>
              <a:t>SAFETY</a:t>
            </a:r>
          </a:p>
          <a:p>
            <a:endParaRPr lang="en-A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40252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24908" y="6557980"/>
            <a:ext cx="2857818" cy="873130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WORK </a:t>
            </a:r>
            <a:r>
              <a:rPr lang="en-AU" sz="3100" b="1" dirty="0" smtClean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SAFE</a:t>
            </a:r>
            <a:endParaRPr lang="en-AU" sz="3100" b="1" dirty="0">
              <a:solidFill>
                <a:schemeClr val="bg1"/>
              </a:solidFill>
              <a:latin typeface="Latha" panose="020B0604020202020204" pitchFamily="34" charset="0"/>
              <a:cs typeface="Lath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LIVE WELL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024908" y="7351734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024908" y="6002351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56667" y="406379"/>
            <a:ext cx="6827008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The rules this initiative needs to abide by: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56667" y="3740150"/>
            <a:ext cx="6827008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Not to be nanny state </a:t>
            </a:r>
          </a:p>
          <a:p>
            <a:pPr algn="l"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Not to be judgemental – “</a:t>
            </a:r>
            <a:r>
              <a:rPr lang="en-AU" sz="2600" b="1" i="1" dirty="0">
                <a:solidFill>
                  <a:schemeClr val="bg1"/>
                </a:solidFill>
              </a:rPr>
              <a:t>Your not going to be deemed as a bad worker if you smoke”</a:t>
            </a: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Not to lecture – “</a:t>
            </a:r>
            <a:r>
              <a:rPr lang="en-AU" sz="2600" b="1" i="1" dirty="0">
                <a:solidFill>
                  <a:schemeClr val="bg1"/>
                </a:solidFill>
              </a:rPr>
              <a:t>Force feeding the program.  It’s a program about choice”</a:t>
            </a: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39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40252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1095" y="1477949"/>
            <a:ext cx="2857818" cy="873130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WORK SAFE..</a:t>
            </a:r>
          </a:p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LIVE WELL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651095" y="2271703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51095" y="922320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btitle 2"/>
          <p:cNvSpPr txBox="1">
            <a:spLocks/>
          </p:cNvSpPr>
          <p:nvPr/>
        </p:nvSpPr>
        <p:spPr>
          <a:xfrm>
            <a:off x="-357787" y="3025770"/>
            <a:ext cx="10875583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Its about providing our employees with the best resources 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and knowledge for making smarter choices</a:t>
            </a:r>
          </a:p>
          <a:p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3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730108" y="684194"/>
            <a:ext cx="5159948" cy="985426"/>
          </a:xfrm>
          <a:prstGeom prst="rect">
            <a:avLst/>
          </a:prstGeom>
          <a:solidFill>
            <a:srgbClr val="FD310F">
              <a:alpha val="90000"/>
            </a:srgbClr>
          </a:solidFill>
        </p:spPr>
        <p:txBody>
          <a:bodyPr vert="horz" lIns="100794" tIns="50397" rIns="100794" bIns="5039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600" b="1" dirty="0">
                <a:solidFill>
                  <a:schemeClr val="bg1"/>
                </a:solidFill>
              </a:rPr>
              <a:t>PROGRAM INITIATION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720791" y="2192329"/>
            <a:ext cx="5159948" cy="985426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</p:spPr>
        <p:txBody>
          <a:bodyPr vert="horz" lIns="100794" tIns="50397" rIns="100794" bIns="5039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600" b="1" dirty="0">
                <a:solidFill>
                  <a:schemeClr val="bg1"/>
                </a:solidFill>
              </a:rPr>
              <a:t>COORDINATION DELIVERY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693906" y="3621087"/>
            <a:ext cx="5159948" cy="985426"/>
          </a:xfrm>
          <a:prstGeom prst="rect">
            <a:avLst/>
          </a:prstGeom>
          <a:solidFill>
            <a:srgbClr val="FD310F">
              <a:alpha val="90000"/>
            </a:srgbClr>
          </a:solidFill>
        </p:spPr>
        <p:txBody>
          <a:bodyPr vert="horz" lIns="100794" tIns="50397" rIns="100794" bIns="5039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600" b="1" dirty="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720791" y="6525060"/>
            <a:ext cx="5159948" cy="985426"/>
          </a:xfrm>
          <a:prstGeom prst="rect">
            <a:avLst/>
          </a:prstGeom>
          <a:solidFill>
            <a:srgbClr val="FD310F">
              <a:alpha val="91000"/>
            </a:srgbClr>
          </a:solidFill>
        </p:spPr>
        <p:txBody>
          <a:bodyPr vert="horz" lIns="100794" tIns="50397" rIns="100794" bIns="5039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600" b="1" dirty="0">
                <a:solidFill>
                  <a:schemeClr val="bg1"/>
                </a:solidFill>
              </a:rPr>
              <a:t>Revise &amp; Update Initiatives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720791" y="5096301"/>
            <a:ext cx="5159948" cy="985426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</p:spPr>
        <p:txBody>
          <a:bodyPr vert="horz" lIns="100794" tIns="50397" rIns="100794" bIns="5039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600" b="1" dirty="0">
                <a:solidFill>
                  <a:schemeClr val="bg1"/>
                </a:solidFill>
              </a:rPr>
              <a:t>Monitor &amp; Evaluate</a:t>
            </a:r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5310082" y="1669620"/>
            <a:ext cx="0" cy="522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57848" y="3098379"/>
            <a:ext cx="0" cy="522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357848" y="4527138"/>
            <a:ext cx="0" cy="522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357848" y="5955897"/>
            <a:ext cx="0" cy="522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ubtitle 2"/>
          <p:cNvSpPr txBox="1">
            <a:spLocks/>
          </p:cNvSpPr>
          <p:nvPr/>
        </p:nvSpPr>
        <p:spPr>
          <a:xfrm>
            <a:off x="1944344" y="-30186"/>
            <a:ext cx="6827008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rgbClr val="FF0000"/>
                </a:solidFill>
              </a:rPr>
              <a:t>HOW DO WE DELIVER THIS?</a:t>
            </a:r>
          </a:p>
        </p:txBody>
      </p:sp>
    </p:spTree>
    <p:extLst>
      <p:ext uri="{BB962C8B-B14F-4D97-AF65-F5344CB8AC3E}">
        <p14:creationId xmlns:p14="http://schemas.microsoft.com/office/powerpoint/2010/main" val="2650552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83372" y="1319197"/>
            <a:ext cx="9049755" cy="5000656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Recognition for Corporate Social Responsibility</a:t>
            </a:r>
            <a:r>
              <a:rPr lang="en-AU" sz="2600" b="1" dirty="0">
                <a:solidFill>
                  <a:srgbClr val="FF0000"/>
                </a:solidFill>
              </a:rPr>
              <a:t/>
            </a:r>
            <a:br>
              <a:rPr lang="en-AU" sz="2600" b="1" dirty="0">
                <a:solidFill>
                  <a:srgbClr val="FF0000"/>
                </a:solidFill>
              </a:rPr>
            </a:br>
            <a:r>
              <a:rPr lang="en-AU" sz="2600" b="1" dirty="0">
                <a:solidFill>
                  <a:srgbClr val="FF0000"/>
                </a:solidFill>
              </a:rPr>
              <a:t>Brand Differentiation – Employer of Choice</a:t>
            </a:r>
            <a:br>
              <a:rPr lang="en-AU" sz="2600" b="1" dirty="0">
                <a:solidFill>
                  <a:srgbClr val="FF0000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Employee Engagement</a:t>
            </a:r>
            <a:r>
              <a:rPr lang="en-AU" sz="2600" b="1" dirty="0">
                <a:solidFill>
                  <a:srgbClr val="FF0000"/>
                </a:solidFill>
              </a:rPr>
              <a:t/>
            </a:r>
            <a:br>
              <a:rPr lang="en-AU" sz="2600" b="1" dirty="0">
                <a:solidFill>
                  <a:srgbClr val="FF0000"/>
                </a:solidFill>
              </a:rPr>
            </a:br>
            <a:r>
              <a:rPr lang="en-AU" sz="2600" b="1" dirty="0">
                <a:solidFill>
                  <a:srgbClr val="FF0000"/>
                </a:solidFill>
              </a:rPr>
              <a:t>Customer (parents &amp; hosts) Trust</a:t>
            </a:r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A Better Product - Healthy Workers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12094" y="128565"/>
            <a:ext cx="7056438" cy="1931917"/>
          </a:xfrm>
        </p:spPr>
        <p:txBody>
          <a:bodyPr/>
          <a:lstStyle/>
          <a:p>
            <a:r>
              <a:rPr lang="en-AU" b="1" dirty="0" smtClean="0">
                <a:solidFill>
                  <a:srgbClr val="FF0000"/>
                </a:solidFill>
              </a:rPr>
              <a:t>WHAT WE WILL ACHIEVE</a:t>
            </a:r>
            <a:endParaRPr lang="en-A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6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D31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051" y="1398573"/>
            <a:ext cx="9049755" cy="500065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Objective </a:t>
            </a:r>
          </a:p>
          <a:p>
            <a:pPr algn="l">
              <a:lnSpc>
                <a:spcPct val="150000"/>
              </a:lnSpc>
            </a:pPr>
            <a:r>
              <a:rPr lang="en-AU" sz="2600" b="1" dirty="0">
                <a:solidFill>
                  <a:srgbClr val="FFFF00"/>
                </a:solidFill>
              </a:rPr>
              <a:t>1. To clearly define ATQ’s Health, Wellbeing &amp; Safety offering both internally and externally </a:t>
            </a:r>
          </a:p>
          <a:p>
            <a:pPr algn="l"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AU" sz="2600" b="1" dirty="0">
                <a:solidFill>
                  <a:srgbClr val="FFFF00"/>
                </a:solidFill>
              </a:rPr>
              <a:t>2. To position and deliver our offering </a:t>
            </a:r>
          </a:p>
          <a:p>
            <a:pPr algn="l">
              <a:lnSpc>
                <a:spcPct val="150000"/>
              </a:lnSpc>
            </a:pPr>
            <a:endParaRPr lang="en-AU" sz="2600" b="1" dirty="0">
              <a:solidFill>
                <a:srgbClr val="FFFF00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AU" sz="2600" b="1" i="1" dirty="0">
                <a:solidFill>
                  <a:schemeClr val="bg1"/>
                </a:solidFill>
              </a:rPr>
              <a:t>The above clearly assumes we should be at the forefront of Health, Wellbeing &amp; Safety.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2" name="Oval 1"/>
          <p:cNvSpPr/>
          <p:nvPr/>
        </p:nvSpPr>
        <p:spPr>
          <a:xfrm>
            <a:off x="1706192" y="2112952"/>
            <a:ext cx="3572272" cy="1270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44" y="2430454"/>
            <a:ext cx="2906308" cy="1031881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ATQ Safety Alerts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83372" y="366692"/>
            <a:ext cx="9049755" cy="1111257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WHAT WE HAVE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119696" y="922320"/>
            <a:ext cx="3572272" cy="1270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57848" y="1239822"/>
            <a:ext cx="2906308" cy="1031881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Trade Safe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643393" y="3443926"/>
            <a:ext cx="3572272" cy="1270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4960929" y="3859213"/>
            <a:ext cx="2906308" cy="1031881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ATQ Wellbeing Program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944343" y="4811719"/>
            <a:ext cx="3572272" cy="1270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2182496" y="5129221"/>
            <a:ext cx="2906308" cy="1031881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WH&amp;S Initiatives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431800" y="6875481"/>
            <a:ext cx="9301327" cy="1111257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i="1" dirty="0">
                <a:solidFill>
                  <a:schemeClr val="bg1"/>
                </a:solidFill>
              </a:rPr>
              <a:t>*</a:t>
            </a:r>
            <a:r>
              <a:rPr lang="en-AU" sz="2000" b="1" i="1" dirty="0">
                <a:solidFill>
                  <a:schemeClr val="bg1"/>
                </a:solidFill>
              </a:rPr>
              <a:t>Just a lot corporate communication.  There is no clear connection 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7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2" name="Oval 1"/>
          <p:cNvSpPr/>
          <p:nvPr/>
        </p:nvSpPr>
        <p:spPr>
          <a:xfrm>
            <a:off x="3293868" y="3126424"/>
            <a:ext cx="3572272" cy="1270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051" y="1398573"/>
            <a:ext cx="9049755" cy="500065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AU" sz="4400" b="1" dirty="0">
                <a:solidFill>
                  <a:schemeClr val="bg1"/>
                </a:solidFill>
              </a:rPr>
              <a:t>WELLBEING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770171" y="4573592"/>
            <a:ext cx="2381515" cy="1111257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SAFETY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849555" y="2253293"/>
            <a:ext cx="2381515" cy="1111257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HEALTH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83372" y="-823941"/>
            <a:ext cx="9049755" cy="5000656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The common theme is that both health and safety contribute to ones overall WELLBEING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6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lext\Pictures\logos\logos\All Trades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788" y="7962263"/>
            <a:ext cx="2081577" cy="69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0252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051" y="604818"/>
            <a:ext cx="9049755" cy="5000656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44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LETS CREATE A </a:t>
            </a:r>
          </a:p>
          <a:p>
            <a:pPr>
              <a:spcBef>
                <a:spcPts val="0"/>
              </a:spcBef>
            </a:pPr>
            <a:r>
              <a:rPr lang="en-AU" sz="44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SUB-BRAND INITIATIVE THAT CONNECTS IT ALL TOGETHER</a:t>
            </a:r>
          </a:p>
          <a:p>
            <a:endParaRPr lang="en-AU" sz="44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944344" y="4335466"/>
            <a:ext cx="619193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44344" y="1319197"/>
            <a:ext cx="619193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5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D31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5040312" y="-14273"/>
            <a:ext cx="5008510" cy="75596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6809" y="565130"/>
            <a:ext cx="6827008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WHAT WE CONSIDERED 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40252" y="3581399"/>
            <a:ext cx="4842413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SMARTER CHOICES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HEALTHY 24/7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PERFORM AT YOUR PEAK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DO IT RIGHT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278464" y="3581399"/>
            <a:ext cx="4842413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i="1" dirty="0">
                <a:solidFill>
                  <a:srgbClr val="FF0000"/>
                </a:solidFill>
              </a:rPr>
              <a:t>Wasn’t clear enough</a:t>
            </a:r>
          </a:p>
          <a:p>
            <a:pPr>
              <a:lnSpc>
                <a:spcPct val="150000"/>
              </a:lnSpc>
            </a:pPr>
            <a:endParaRPr lang="en-AU" sz="2600" b="1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i="1" dirty="0">
                <a:solidFill>
                  <a:srgbClr val="FF0000"/>
                </a:solidFill>
              </a:rPr>
              <a:t>Health fund lingo</a:t>
            </a:r>
          </a:p>
          <a:p>
            <a:pPr>
              <a:lnSpc>
                <a:spcPct val="150000"/>
              </a:lnSpc>
            </a:pPr>
            <a:endParaRPr lang="en-AU" sz="2600" b="1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i="1" dirty="0">
                <a:solidFill>
                  <a:srgbClr val="FF0000"/>
                </a:solidFill>
              </a:rPr>
              <a:t>Motivational &amp; Corporate</a:t>
            </a:r>
          </a:p>
          <a:p>
            <a:pPr>
              <a:lnSpc>
                <a:spcPct val="150000"/>
              </a:lnSpc>
            </a:pPr>
            <a:endParaRPr lang="en-AU" sz="2600" b="1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AU" sz="2600" b="1" i="1" dirty="0">
                <a:solidFill>
                  <a:srgbClr val="FF0000"/>
                </a:solidFill>
              </a:rPr>
              <a:t>Do what right?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46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40252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051" y="1398573"/>
            <a:ext cx="9049755" cy="5000656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73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WORK </a:t>
            </a:r>
            <a:r>
              <a:rPr lang="en-AU" sz="7300" b="1" dirty="0" smtClean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SAFE</a:t>
            </a:r>
            <a:endParaRPr lang="en-AU" sz="7300" b="1" dirty="0">
              <a:solidFill>
                <a:schemeClr val="bg1"/>
              </a:solidFill>
              <a:latin typeface="Latha" panose="020B0604020202020204" pitchFamily="34" charset="0"/>
              <a:cs typeface="Lath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AU" sz="73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LIVE WELL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944344" y="5129221"/>
            <a:ext cx="619193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44344" y="2112952"/>
            <a:ext cx="619193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40252" y="0"/>
            <a:ext cx="10080625" cy="75596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24908" y="6557980"/>
            <a:ext cx="2857818" cy="873130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WORK SAFE</a:t>
            </a:r>
          </a:p>
          <a:p>
            <a:pPr>
              <a:spcBef>
                <a:spcPts val="0"/>
              </a:spcBef>
            </a:pPr>
            <a:r>
              <a:rPr lang="en-AU" sz="31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LIVE WELL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024908" y="7351734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024908" y="6002351"/>
            <a:ext cx="2857818" cy="0"/>
          </a:xfrm>
          <a:prstGeom prst="line">
            <a:avLst/>
          </a:prstGeom>
          <a:ln w="174625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56667" y="467469"/>
            <a:ext cx="8097150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2600" b="1" dirty="0">
                <a:solidFill>
                  <a:schemeClr val="bg1"/>
                </a:solidFill>
              </a:rPr>
              <a:t>UNDER THIS SUB-BRAND INITIATIVE WE WILL: </a:t>
            </a:r>
          </a:p>
          <a:p>
            <a:pPr>
              <a:lnSpc>
                <a:spcPct val="150000"/>
              </a:lnSpc>
            </a:pPr>
            <a:endParaRPr lang="en-AU" sz="2600" b="1" dirty="0">
              <a:solidFill>
                <a:schemeClr val="bg1"/>
              </a:solidFill>
            </a:endParaRP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56667" y="3660774"/>
            <a:ext cx="7223928" cy="833443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7979" indent="-377979" algn="l">
              <a:lnSpc>
                <a:spcPct val="150000"/>
              </a:lnSpc>
              <a:buFontTx/>
              <a:buChar char="-"/>
            </a:pPr>
            <a:r>
              <a:rPr lang="en-AU" sz="2600" b="1" dirty="0">
                <a:solidFill>
                  <a:schemeClr val="bg1"/>
                </a:solidFill>
              </a:rPr>
              <a:t>Branded and meaningful communication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- Tool Box Talks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- Alerts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- Blog content for Twitter, </a:t>
            </a:r>
            <a:r>
              <a:rPr lang="en-AU" sz="2600" b="1" dirty="0" err="1">
                <a:solidFill>
                  <a:schemeClr val="bg1"/>
                </a:solidFill>
              </a:rPr>
              <a:t>LinkdIn</a:t>
            </a:r>
            <a:r>
              <a:rPr lang="en-AU" sz="2600" b="1" dirty="0">
                <a:solidFill>
                  <a:schemeClr val="bg1"/>
                </a:solidFill>
              </a:rPr>
              <a:t> &amp; Facebook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- Combined into our existing  health &amp; wellbeing program </a:t>
            </a:r>
            <a:br>
              <a:rPr lang="en-AU" sz="2600" b="1" dirty="0">
                <a:solidFill>
                  <a:schemeClr val="bg1"/>
                </a:solidFill>
              </a:rPr>
            </a:br>
            <a:r>
              <a:rPr lang="en-AU" sz="2600" b="1" dirty="0">
                <a:solidFill>
                  <a:schemeClr val="bg1"/>
                </a:solidFill>
              </a:rPr>
              <a:t>-Uniforms </a:t>
            </a:r>
          </a:p>
          <a:p>
            <a:pPr algn="l">
              <a:lnSpc>
                <a:spcPct val="150000"/>
              </a:lnSpc>
            </a:pPr>
            <a:r>
              <a:rPr lang="en-AU" sz="2600" b="1" i="1" dirty="0" smtClean="0">
                <a:solidFill>
                  <a:schemeClr val="bg1"/>
                </a:solidFill>
              </a:rPr>
              <a:t>Be everywhere it’s suppose to be where it doesn’t clutter the core brand. </a:t>
            </a:r>
            <a:endParaRPr lang="en-AU" sz="2600" b="1" i="1" dirty="0">
              <a:solidFill>
                <a:schemeClr val="bg1"/>
              </a:solidFill>
            </a:endParaRPr>
          </a:p>
          <a:p>
            <a:r>
              <a:rPr lang="en-AU" sz="2600" b="1" dirty="0">
                <a:solidFill>
                  <a:schemeClr val="bg1"/>
                </a:solidFill>
              </a:rPr>
              <a:t/>
            </a:r>
            <a:br>
              <a:rPr lang="en-AU" sz="2600" b="1" dirty="0">
                <a:solidFill>
                  <a:schemeClr val="bg1"/>
                </a:solidFill>
              </a:rPr>
            </a:br>
            <a:endParaRPr lang="en-A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1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s-media-cache-ak0.pinimg.com/736x/ea/76/e4/ea76e4c821c7d7683c95b8bf6dc4b52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31"/>
          <a:stretch/>
        </p:blipFill>
        <p:spPr bwMode="auto">
          <a:xfrm>
            <a:off x="106390" y="207941"/>
            <a:ext cx="4881545" cy="33614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354" y="2351079"/>
            <a:ext cx="2857818" cy="873130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AU" sz="12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Free Quit Smoking Program</a:t>
            </a:r>
          </a:p>
          <a:p>
            <a:endParaRPr lang="en-AU" sz="2600" b="1" dirty="0">
              <a:solidFill>
                <a:schemeClr val="bg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2" t="29667" r="65688" b="40000"/>
          <a:stretch/>
        </p:blipFill>
        <p:spPr bwMode="auto">
          <a:xfrm>
            <a:off x="4147954" y="3978621"/>
            <a:ext cx="635071" cy="212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1309273" y="1239822"/>
            <a:ext cx="2060097" cy="873130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20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WORK SAFE..</a:t>
            </a:r>
          </a:p>
          <a:p>
            <a:pPr>
              <a:spcBef>
                <a:spcPts val="0"/>
              </a:spcBef>
            </a:pPr>
            <a:r>
              <a:rPr lang="en-AU" sz="2000" b="1" dirty="0">
                <a:solidFill>
                  <a:schemeClr val="bg1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LIVE WELL</a:t>
            </a:r>
          </a:p>
          <a:p>
            <a:endParaRPr lang="en-AU" sz="1000" b="1" dirty="0">
              <a:solidFill>
                <a:schemeClr val="bg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546959" y="1239822"/>
            <a:ext cx="1508758" cy="0"/>
          </a:xfrm>
          <a:prstGeom prst="line">
            <a:avLst/>
          </a:prstGeom>
          <a:ln w="38100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1" name="Picture 3" descr="GW679H9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424" y="1888689"/>
            <a:ext cx="3165947" cy="43923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189" y="2747820"/>
            <a:ext cx="1079818" cy="358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8" y="5425155"/>
            <a:ext cx="1107818" cy="87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2" name="Subtitle 2"/>
          <p:cNvSpPr txBox="1">
            <a:spLocks/>
          </p:cNvSpPr>
          <p:nvPr/>
        </p:nvSpPr>
        <p:spPr>
          <a:xfrm>
            <a:off x="7342443" y="2827332"/>
            <a:ext cx="1508293" cy="873130"/>
          </a:xfrm>
          <a:prstGeom prst="rect">
            <a:avLst/>
          </a:prstGeom>
        </p:spPr>
        <p:txBody>
          <a:bodyPr vert="horz" lIns="100794" tIns="50397" rIns="100794" bIns="50397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AU" sz="900" b="1" dirty="0">
                <a:solidFill>
                  <a:srgbClr val="FF0000"/>
                </a:solidFill>
                <a:latin typeface="Latha" panose="020B0604020202020204" pitchFamily="34" charset="0"/>
                <a:cs typeface="Latha" panose="020B0604020202020204" pitchFamily="34" charset="0"/>
              </a:rPr>
              <a:t>NAIL GUN SAFETY TIPS</a:t>
            </a:r>
          </a:p>
          <a:p>
            <a:endParaRPr lang="en-AU" sz="1000" b="1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546959" y="1874826"/>
            <a:ext cx="1508758" cy="0"/>
          </a:xfrm>
          <a:prstGeom prst="line">
            <a:avLst/>
          </a:prstGeom>
          <a:ln w="38100">
            <a:solidFill>
              <a:srgbClr val="FD31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55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Q New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204</Words>
  <Application>Microsoft Office PowerPoint</Application>
  <PresentationFormat>Custom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ATQ New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Resolution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Manning</dc:creator>
  <cp:lastModifiedBy>Alex Trinh</cp:lastModifiedBy>
  <cp:revision>12</cp:revision>
  <dcterms:created xsi:type="dcterms:W3CDTF">2016-01-07T00:58:23Z</dcterms:created>
  <dcterms:modified xsi:type="dcterms:W3CDTF">2016-04-14T01:09:29Z</dcterms:modified>
</cp:coreProperties>
</file>