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611" r:id="rId2"/>
    <p:sldId id="614" r:id="rId3"/>
    <p:sldId id="623" r:id="rId4"/>
    <p:sldId id="609" r:id="rId5"/>
    <p:sldId id="603" r:id="rId6"/>
    <p:sldId id="610" r:id="rId7"/>
    <p:sldId id="604" r:id="rId8"/>
    <p:sldId id="605" r:id="rId9"/>
    <p:sldId id="606" r:id="rId10"/>
    <p:sldId id="607" r:id="rId11"/>
    <p:sldId id="608" r:id="rId12"/>
    <p:sldId id="625" r:id="rId13"/>
    <p:sldId id="622" r:id="rId14"/>
  </p:sldIdLst>
  <p:sldSz cx="9144000" cy="5143500" type="screen16x9"/>
  <p:notesSz cx="9144000" cy="6858000"/>
  <p:defaultTextStyle>
    <a:defPPr>
      <a:defRPr lang="en-US"/>
    </a:defPPr>
    <a:lvl1pPr marL="0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5447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0892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26338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01784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77231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52677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28122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03569" algn="l" defTabSz="47544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90EFF60-A0D6-714C-B63C-725C6A88A793}">
          <p14:sldIdLst>
            <p14:sldId id="611"/>
            <p14:sldId id="614"/>
            <p14:sldId id="623"/>
          </p14:sldIdLst>
        </p14:section>
        <p14:section name="Corre Elements" id="{8EB72DBE-1815-9244-83C6-1D6FA7DF4381}">
          <p14:sldIdLst/>
        </p14:section>
        <p14:section name="Colour" id="{D1974342-E4D0-D240-B2AD-4A0656719CF7}">
          <p14:sldIdLst>
            <p14:sldId id="609"/>
            <p14:sldId id="603"/>
            <p14:sldId id="610"/>
          </p14:sldIdLst>
        </p14:section>
        <p14:section name="Typography" id="{02CA50B5-76FF-1D42-99E0-69493F23803C}">
          <p14:sldIdLst>
            <p14:sldId id="604"/>
            <p14:sldId id="605"/>
            <p14:sldId id="606"/>
            <p14:sldId id="607"/>
            <p14:sldId id="608"/>
          </p14:sldIdLst>
        </p14:section>
        <p14:section name="Wrap Up" id="{375CA774-4434-A14E-9CE6-BF35489B6B48}">
          <p14:sldIdLst>
            <p14:sldId id="625"/>
            <p14:sldId id="62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6D55"/>
    <a:srgbClr val="20150B"/>
    <a:srgbClr val="D48420"/>
    <a:srgbClr val="DECFBC"/>
    <a:srgbClr val="190F0B"/>
    <a:srgbClr val="CE841D"/>
    <a:srgbClr val="5C0E17"/>
    <a:srgbClr val="180F0B"/>
    <a:srgbClr val="DA972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 autoAdjust="0"/>
    <p:restoredTop sz="98540" autoAdjust="0"/>
  </p:normalViewPr>
  <p:slideViewPr>
    <p:cSldViewPr snapToObjects="1">
      <p:cViewPr>
        <p:scale>
          <a:sx n="205" d="100"/>
          <a:sy n="205" d="100"/>
        </p:scale>
        <p:origin x="-80" y="-80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89E79-8468-3148-888E-2790E343FE3D}" type="datetimeFigureOut">
              <a:rPr lang="en-US" smtClean="0"/>
              <a:t>26/04/16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59EF4-48A4-B74E-BC33-A7FB70C0F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59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A0017-3CB2-469D-8C7B-0B614888E958}" type="datetimeFigureOut">
              <a:rPr lang="sv-SE" smtClean="0"/>
              <a:pPr/>
              <a:t>26/04/16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FA895-F50F-4D9E-B3D4-AAAB3CC7F23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232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5447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50892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26338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01784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77231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52677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28122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803569" algn="l" defTabSz="9508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ECFBC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27584" y="3939904"/>
            <a:ext cx="7488832" cy="288030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/>
            <a:r>
              <a:rPr lang="en-US" sz="600" b="0" i="0" kern="0" cap="all" spc="300" dirty="0" smtClean="0">
                <a:latin typeface="Proxima Nova Regular"/>
                <a:cs typeface="Proxima Nova Regular"/>
              </a:rPr>
              <a:t>International Digital Brand Guidelines </a:t>
            </a:r>
            <a:endParaRPr lang="en-AU" sz="600" b="0" i="0" kern="0" cap="all" spc="300" dirty="0" smtClean="0">
              <a:latin typeface="Proxima Nova Regular"/>
              <a:cs typeface="Proxima Nova Regular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396" y="1349721"/>
            <a:ext cx="2561207" cy="213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33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03598"/>
            <a:ext cx="5112568" cy="288032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rgbClr val="5C0E17"/>
                </a:solidFill>
                <a:latin typeface="Proxima Nova Regular"/>
                <a:cs typeface="Proxima Nova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7584" y="1707654"/>
            <a:ext cx="2376264" cy="3075727"/>
          </a:xfrm>
          <a:prstGeom prst="rect">
            <a:avLst/>
          </a:prstGeom>
        </p:spPr>
        <p:txBody>
          <a:bodyPr vert="horz" lIns="0" bIns="0"/>
          <a:lstStyle>
            <a:lvl1pPr>
              <a:lnSpc>
                <a:spcPts val="1200"/>
              </a:lnSpc>
              <a:defRPr sz="1200">
                <a:solidFill>
                  <a:srgbClr val="342A29"/>
                </a:solidFill>
                <a:latin typeface="Proxima Nova Regular"/>
                <a:cs typeface="Proxima Nova Regular"/>
              </a:defRPr>
            </a:lvl1pPr>
            <a:lvl2pPr>
              <a:lnSpc>
                <a:spcPts val="1200"/>
              </a:lnSpc>
              <a:defRPr sz="1100">
                <a:solidFill>
                  <a:srgbClr val="342A29"/>
                </a:solidFill>
                <a:latin typeface="Proxima Nova Regular"/>
                <a:cs typeface="Proxima Nova Regular"/>
              </a:defRPr>
            </a:lvl2pPr>
            <a:lvl3pPr>
              <a:lnSpc>
                <a:spcPts val="1200"/>
              </a:lnSpc>
              <a:defRPr sz="1000">
                <a:solidFill>
                  <a:srgbClr val="342A29"/>
                </a:solidFill>
                <a:latin typeface="Proxima Nova Regular"/>
                <a:cs typeface="Proxima Nova Regular"/>
              </a:defRPr>
            </a:lvl3pPr>
            <a:lvl4pPr>
              <a:lnSpc>
                <a:spcPts val="1200"/>
              </a:lnSpc>
              <a:defRPr sz="900">
                <a:solidFill>
                  <a:srgbClr val="342A29"/>
                </a:solidFill>
                <a:latin typeface="Proxima Nova Regular"/>
                <a:cs typeface="Proxima Nova Regular"/>
              </a:defRPr>
            </a:lvl4pPr>
            <a:lvl5pPr>
              <a:lnSpc>
                <a:spcPts val="1200"/>
              </a:lnSpc>
              <a:defRPr sz="800">
                <a:solidFill>
                  <a:srgbClr val="342A29"/>
                </a:solidFill>
                <a:latin typeface="Proxima Nova Regular"/>
                <a:cs typeface="Proxima Nova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11610" y="154878"/>
            <a:ext cx="914400" cy="914400"/>
          </a:xfrm>
          <a:prstGeom prst="rect">
            <a:avLst/>
          </a:prstGeom>
          <a:noFill/>
        </p:spPr>
        <p:txBody>
          <a:bodyPr vert="horz" wrap="none" lIns="180000" tIns="0" rIns="180000" bIns="0" rtlCol="0" anchor="ctr">
            <a:noAutofit/>
          </a:bodyPr>
          <a:lstStyle/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10" name="Footer Placeholder 11"/>
          <p:cNvSpPr txBox="1">
            <a:spLocks/>
          </p:cNvSpPr>
          <p:nvPr userDrawn="1"/>
        </p:nvSpPr>
        <p:spPr>
          <a:xfrm>
            <a:off x="4572000" y="482032"/>
            <a:ext cx="3744416" cy="287998"/>
          </a:xfrm>
          <a:prstGeom prst="rect">
            <a:avLst/>
          </a:prstGeom>
        </p:spPr>
        <p:txBody>
          <a:bodyPr lIns="0" tIns="47544" rIns="0" bIns="0" anchor="t"/>
          <a:lstStyle>
            <a:defPPr>
              <a:defRPr lang="en-US"/>
            </a:defPPr>
            <a:lvl1pPr marL="0" algn="r" defTabSz="584015" rtl="0" eaLnBrk="1" latinLnBrk="0" hangingPunct="1">
              <a:defRPr sz="1000" b="0" i="0" kern="1200">
                <a:solidFill>
                  <a:schemeClr val="tx1">
                    <a:lumMod val="50000"/>
                    <a:lumOff val="50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584015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68029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2043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36057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0072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04087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8100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72115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7544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kern="1200" dirty="0" smtClean="0">
                <a:solidFill>
                  <a:srgbClr val="20150B"/>
                </a:solidFill>
                <a:effectLst/>
                <a:latin typeface="Didot"/>
                <a:ea typeface="+mn-ea"/>
                <a:cs typeface="Didot"/>
              </a:rPr>
              <a:t>International Digital Brand Guidelines </a:t>
            </a:r>
          </a:p>
        </p:txBody>
      </p:sp>
    </p:spTree>
    <p:extLst>
      <p:ext uri="{BB962C8B-B14F-4D97-AF65-F5344CB8AC3E}">
        <p14:creationId xmlns:p14="http://schemas.microsoft.com/office/powerpoint/2010/main" val="134484257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 With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03598"/>
            <a:ext cx="5112568" cy="288032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 b="0" i="0">
                <a:solidFill>
                  <a:srgbClr val="5C0E17"/>
                </a:solidFill>
                <a:latin typeface="Proxima Nova Regular"/>
                <a:cs typeface="Proxima Nova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7584" y="1707654"/>
            <a:ext cx="2376264" cy="3075727"/>
          </a:xfrm>
          <a:prstGeom prst="rect">
            <a:avLst/>
          </a:prstGeom>
        </p:spPr>
        <p:txBody>
          <a:bodyPr vert="horz" lIns="0" bIns="0"/>
          <a:lstStyle>
            <a:lvl1pPr>
              <a:lnSpc>
                <a:spcPts val="1200"/>
              </a:lnSpc>
              <a:defRPr sz="1200">
                <a:solidFill>
                  <a:srgbClr val="342A29"/>
                </a:solidFill>
                <a:latin typeface="Proxima Nova Regular"/>
                <a:cs typeface="Proxima Nova Regular"/>
              </a:defRPr>
            </a:lvl1pPr>
            <a:lvl2pPr>
              <a:lnSpc>
                <a:spcPts val="1200"/>
              </a:lnSpc>
              <a:defRPr sz="1100">
                <a:solidFill>
                  <a:srgbClr val="342A29"/>
                </a:solidFill>
                <a:latin typeface="Proxima Nova Regular"/>
                <a:cs typeface="Proxima Nova Regular"/>
              </a:defRPr>
            </a:lvl2pPr>
            <a:lvl3pPr>
              <a:lnSpc>
                <a:spcPts val="1200"/>
              </a:lnSpc>
              <a:defRPr sz="1000">
                <a:solidFill>
                  <a:srgbClr val="342A29"/>
                </a:solidFill>
                <a:latin typeface="Proxima Nova Regular"/>
                <a:cs typeface="Proxima Nova Regular"/>
              </a:defRPr>
            </a:lvl3pPr>
            <a:lvl4pPr>
              <a:lnSpc>
                <a:spcPts val="1200"/>
              </a:lnSpc>
              <a:defRPr sz="900">
                <a:solidFill>
                  <a:srgbClr val="342A29"/>
                </a:solidFill>
                <a:latin typeface="Proxima Nova Regular"/>
                <a:cs typeface="Proxima Nova Regular"/>
              </a:defRPr>
            </a:lvl4pPr>
            <a:lvl5pPr>
              <a:lnSpc>
                <a:spcPts val="1200"/>
              </a:lnSpc>
              <a:defRPr sz="800">
                <a:solidFill>
                  <a:srgbClr val="342A29"/>
                </a:solidFill>
                <a:latin typeface="Proxima Nova Regular"/>
                <a:cs typeface="Proxima Nova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11610" y="154878"/>
            <a:ext cx="914400" cy="914400"/>
          </a:xfrm>
          <a:prstGeom prst="rect">
            <a:avLst/>
          </a:prstGeom>
          <a:noFill/>
        </p:spPr>
        <p:txBody>
          <a:bodyPr vert="horz" wrap="none" lIns="180000" tIns="0" rIns="180000" bIns="0" rtlCol="0" anchor="ctr">
            <a:noAutofit/>
          </a:bodyPr>
          <a:lstStyle/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166673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lain Section Title (lowerca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377820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SY)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CD59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latin typeface="Georgia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87263"/>
      </p:ext>
    </p:extLst>
  </p:cSld>
  <p:clrMapOvr>
    <a:masterClrMapping/>
  </p:clrMapOvr>
  <p:transition xmlns:p14="http://schemas.microsoft.com/office/powerpoint/2010/main"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Albero)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A9726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latin typeface="Georgia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>
                <a:solidFill>
                  <a:srgbClr val="180F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60024"/>
      </p:ext>
    </p:extLst>
  </p:cSld>
  <p:clrMapOvr>
    <a:masterClrMapping/>
  </p:clrMapOvr>
  <p:transition xmlns:p14="http://schemas.microsoft.com/office/powerpoint/2010/main"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Roja)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5C0E17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latin typeface="Georgia"/>
              <a:cs typeface="Georgia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>
                <a:solidFill>
                  <a:srgbClr val="CE84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3675004"/>
      </p:ext>
    </p:extLst>
  </p:cSld>
  <p:clrMapOvr>
    <a:masterClrMapping/>
  </p:clrMapOvr>
  <p:transition xmlns:p14="http://schemas.microsoft.com/office/powerpoint/2010/main"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Albariza)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ECFBC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latin typeface="Georgia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>
                <a:solidFill>
                  <a:srgbClr val="916D5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541260"/>
      </p:ext>
    </p:extLst>
  </p:cSld>
  <p:clrMapOvr>
    <a:masterClrMapping/>
  </p:clrMapOvr>
  <p:transition xmlns:p14="http://schemas.microsoft.com/office/powerpoint/2010/main"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(Bota)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0150B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000" dirty="0">
              <a:latin typeface="Georgia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>
                <a:solidFill>
                  <a:srgbClr val="D4842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43045"/>
      </p:ext>
    </p:extLst>
  </p:cSld>
  <p:clrMapOvr>
    <a:masterClrMapping/>
  </p:clrMapOvr>
  <p:transition xmlns:p14="http://schemas.microsoft.com/office/powerpoint/2010/main"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 lIns="95089" tIns="46800" rIns="95089" bIns="0" anchor="t"/>
          <a:lstStyle>
            <a:lvl1pPr algn="r">
              <a:defRPr sz="600" b="0" i="0">
                <a:solidFill>
                  <a:srgbClr val="D48420"/>
                </a:solidFill>
                <a:latin typeface="Proxima Nova Regular"/>
                <a:cs typeface="Proxima Nova Regular"/>
              </a:defRPr>
            </a:lvl1pPr>
          </a:lstStyle>
          <a:p>
            <a:fld id="{502AA32E-850A-4F3A-9344-4AB458E1939A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3" name="Title Placeholder 52"/>
          <p:cNvSpPr>
            <a:spLocks noGrp="1"/>
          </p:cNvSpPr>
          <p:nvPr>
            <p:ph type="title"/>
          </p:nvPr>
        </p:nvSpPr>
        <p:spPr>
          <a:xfrm>
            <a:off x="827584" y="1203598"/>
            <a:ext cx="5112568" cy="2736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1"/>
          <p:cNvSpPr txBox="1">
            <a:spLocks/>
          </p:cNvSpPr>
          <p:nvPr userDrawn="1"/>
        </p:nvSpPr>
        <p:spPr>
          <a:xfrm>
            <a:off x="827585" y="4803998"/>
            <a:ext cx="5112568" cy="339502"/>
          </a:xfrm>
          <a:prstGeom prst="rect">
            <a:avLst/>
          </a:prstGeom>
        </p:spPr>
        <p:txBody>
          <a:bodyPr lIns="0" tIns="46800" rIns="95089" bIns="0" anchor="t"/>
          <a:lstStyle>
            <a:defPPr>
              <a:defRPr lang="en-US"/>
            </a:defPPr>
            <a:lvl1pPr marL="0" algn="r" defTabSz="584015" rtl="0" eaLnBrk="1" latinLnBrk="0" hangingPunct="1">
              <a:defRPr sz="1000" b="0" i="0" kern="1200">
                <a:solidFill>
                  <a:schemeClr val="tx1">
                    <a:lumMod val="50000"/>
                    <a:lumOff val="50000"/>
                  </a:schemeClr>
                </a:solidFill>
                <a:latin typeface="Lato Light"/>
                <a:ea typeface="+mn-ea"/>
                <a:cs typeface="Lato Light"/>
              </a:defRPr>
            </a:lvl1pPr>
            <a:lvl2pPr marL="584015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68029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2043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36057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20072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04087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8100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72115" algn="l" defTabSz="584015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© 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Consejo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 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Regulador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 de 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las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 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Denominaciones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 de Origen</a:t>
            </a:r>
          </a:p>
          <a:p>
            <a:pPr algn="l"/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"Jerez-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Xérès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-Sherry" – "Manzanilla-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Sanlúcar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 de </a:t>
            </a:r>
            <a:r>
              <a:rPr lang="en-AU" sz="600" b="0" i="0" dirty="0" err="1" smtClean="0">
                <a:solidFill>
                  <a:srgbClr val="DECFBC"/>
                </a:solidFill>
                <a:latin typeface="Proxima Nova Regular"/>
                <a:cs typeface="Proxima Nova Regular"/>
              </a:rPr>
              <a:t>Barrameda</a:t>
            </a:r>
            <a:r>
              <a:rPr lang="en-AU" sz="600" b="0" i="0" dirty="0" smtClean="0">
                <a:solidFill>
                  <a:srgbClr val="DECFBC"/>
                </a:solidFill>
                <a:latin typeface="Proxima Nova Regular"/>
                <a:cs typeface="Proxima Nova Regular"/>
              </a:rPr>
              <a:t>”</a:t>
            </a:r>
            <a:endParaRPr lang="en-AU" sz="600" b="0" i="0" dirty="0">
              <a:solidFill>
                <a:srgbClr val="DECFBC"/>
              </a:solidFill>
              <a:latin typeface="Proxima Nova Regular"/>
              <a:cs typeface="Proxima Nova Regular"/>
            </a:endParaRPr>
          </a:p>
        </p:txBody>
      </p:sp>
      <p:pic>
        <p:nvPicPr>
          <p:cNvPr id="2" name="Picture 1" descr="SherryWines-ENG-Logo-02.eps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28" y="482033"/>
            <a:ext cx="1296000" cy="36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97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8" r:id="rId2"/>
    <p:sldLayoutId id="2147483696" r:id="rId3"/>
    <p:sldLayoutId id="2147483694" r:id="rId4"/>
    <p:sldLayoutId id="2147483689" r:id="rId5"/>
    <p:sldLayoutId id="2147483690" r:id="rId6"/>
    <p:sldLayoutId id="2147483692" r:id="rId7"/>
    <p:sldLayoutId id="2147483691" r:id="rId8"/>
    <p:sldLayoutId id="2147483693" r:id="rId9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0" algn="l" defTabSz="475447" rtl="0" eaLnBrk="1" latinLnBrk="0" hangingPunct="1">
        <a:spcBef>
          <a:spcPct val="0"/>
        </a:spcBef>
        <a:spcAft>
          <a:spcPts val="0"/>
        </a:spcAft>
        <a:buNone/>
        <a:defRPr sz="4000" b="1" i="0" kern="1200">
          <a:solidFill>
            <a:srgbClr val="342A29"/>
          </a:solidFill>
          <a:latin typeface="Didot"/>
          <a:ea typeface="+mj-ea"/>
          <a:cs typeface="Didot"/>
        </a:defRPr>
      </a:lvl1pPr>
    </p:titleStyle>
    <p:bodyStyle>
      <a:lvl1pPr marL="0" indent="0" algn="l" defTabSz="475447" rtl="0" eaLnBrk="1" latinLnBrk="0" hangingPunct="1">
        <a:spcBef>
          <a:spcPct val="20000"/>
        </a:spcBef>
        <a:buFont typeface="Arial"/>
        <a:buNone/>
        <a:defRPr sz="2000" b="0" i="0" kern="1200">
          <a:solidFill>
            <a:srgbClr val="500005"/>
          </a:solidFill>
          <a:latin typeface="Helvetica"/>
          <a:ea typeface="+mn-ea"/>
          <a:cs typeface="Helvetica"/>
        </a:defRPr>
      </a:lvl1pPr>
      <a:lvl2pPr marL="772600" indent="-297153" algn="l" defTabSz="475447" rtl="0" eaLnBrk="1" latinLnBrk="0" hangingPunct="1">
        <a:spcBef>
          <a:spcPct val="20000"/>
        </a:spcBef>
        <a:buFont typeface="Arial"/>
        <a:buChar char="–"/>
        <a:defRPr sz="1900" b="0" i="0" kern="1200">
          <a:solidFill>
            <a:srgbClr val="500005"/>
          </a:solidFill>
          <a:latin typeface="Helvetica"/>
          <a:ea typeface="+mn-ea"/>
          <a:cs typeface="Helvetica"/>
        </a:defRPr>
      </a:lvl2pPr>
      <a:lvl3pPr marL="1188615" indent="-237723" algn="l" defTabSz="475447" rtl="0" eaLnBrk="1" latinLnBrk="0" hangingPunct="1">
        <a:spcBef>
          <a:spcPct val="20000"/>
        </a:spcBef>
        <a:buFont typeface="Arial"/>
        <a:buChar char="•"/>
        <a:defRPr sz="1700" b="0" i="0" kern="1200">
          <a:solidFill>
            <a:srgbClr val="500005"/>
          </a:solidFill>
          <a:latin typeface="Helvetica"/>
          <a:ea typeface="+mn-ea"/>
          <a:cs typeface="Helvetica"/>
        </a:defRPr>
      </a:lvl3pPr>
      <a:lvl4pPr marL="1664062" indent="-237723" algn="l" defTabSz="475447" rtl="0" eaLnBrk="1" latinLnBrk="0" hangingPunct="1">
        <a:spcBef>
          <a:spcPct val="20000"/>
        </a:spcBef>
        <a:buFont typeface="Arial"/>
        <a:buChar char="–"/>
        <a:defRPr sz="1400" b="0" i="0" kern="1200">
          <a:solidFill>
            <a:srgbClr val="500005"/>
          </a:solidFill>
          <a:latin typeface="Helvetica"/>
          <a:ea typeface="+mn-ea"/>
          <a:cs typeface="Helvetica"/>
        </a:defRPr>
      </a:lvl4pPr>
      <a:lvl5pPr marL="2139507" indent="-237723" algn="l" defTabSz="475447" rtl="0" eaLnBrk="1" latinLnBrk="0" hangingPunct="1">
        <a:spcBef>
          <a:spcPct val="20000"/>
        </a:spcBef>
        <a:buFont typeface="Arial"/>
        <a:buChar char="»"/>
        <a:defRPr sz="1200" b="0" i="0" kern="1200">
          <a:solidFill>
            <a:srgbClr val="500005"/>
          </a:solidFill>
          <a:latin typeface="Helvetica"/>
          <a:ea typeface="+mn-ea"/>
          <a:cs typeface="Helvetica"/>
        </a:defRPr>
      </a:lvl5pPr>
      <a:lvl6pPr marL="2614954" indent="-237723" algn="l" defTabSz="4754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90399" indent="-237723" algn="l" defTabSz="4754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46" indent="-237723" algn="l" defTabSz="4754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41291" indent="-237723" algn="l" defTabSz="475447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47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892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338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784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7231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677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8122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3569" algn="l" defTabSz="47544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omunicacion@sherry.org" TargetMode="External"/><Relationship Id="rId3" Type="http://schemas.openxmlformats.org/officeDocument/2006/relationships/hyperlink" Target="http://www.sherry.org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932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8"/>
          <p:cNvSpPr txBox="1">
            <a:spLocks/>
          </p:cNvSpPr>
          <p:nvPr/>
        </p:nvSpPr>
        <p:spPr>
          <a:xfrm>
            <a:off x="827584" y="1635646"/>
            <a:ext cx="2376264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solidFill>
                  <a:srgbClr val="20140C"/>
                </a:solidFill>
              </a:rPr>
              <a:t>Georgia Regular</a:t>
            </a:r>
          </a:p>
          <a:p>
            <a:pPr>
              <a:lnSpc>
                <a:spcPts val="1200"/>
              </a:lnSpc>
            </a:pPr>
            <a:r>
              <a:rPr lang="en-US" sz="800" dirty="0" smtClean="0">
                <a:solidFill>
                  <a:srgbClr val="20140C"/>
                </a:solidFill>
              </a:rPr>
              <a:t>For the </a:t>
            </a:r>
            <a:r>
              <a:rPr lang="en-US" sz="800" dirty="0">
                <a:solidFill>
                  <a:srgbClr val="20140C"/>
                </a:solidFill>
              </a:rPr>
              <a:t>body copy </a:t>
            </a:r>
            <a:r>
              <a:rPr lang="en-US" sz="800" dirty="0" smtClean="0">
                <a:solidFill>
                  <a:srgbClr val="20140C"/>
                </a:solidFill>
              </a:rPr>
              <a:t>we follow web </a:t>
            </a:r>
            <a:r>
              <a:rPr lang="en-US" sz="800" dirty="0">
                <a:solidFill>
                  <a:srgbClr val="20140C"/>
                </a:solidFill>
              </a:rPr>
              <a:t>standards with emphasis on </a:t>
            </a:r>
            <a:r>
              <a:rPr lang="en-US" sz="800" dirty="0" smtClean="0">
                <a:solidFill>
                  <a:srgbClr val="20140C"/>
                </a:solidFill>
              </a:rPr>
              <a:t>size </a:t>
            </a:r>
            <a:r>
              <a:rPr lang="en-US" sz="800" dirty="0">
                <a:solidFill>
                  <a:srgbClr val="20140C"/>
                </a:solidFill>
              </a:rPr>
              <a:t>and </a:t>
            </a:r>
            <a:r>
              <a:rPr lang="en-US" sz="800" dirty="0" smtClean="0">
                <a:solidFill>
                  <a:srgbClr val="20140C"/>
                </a:solidFill>
              </a:rPr>
              <a:t>spacing </a:t>
            </a:r>
            <a:r>
              <a:rPr lang="en-US" sz="800" dirty="0">
                <a:solidFill>
                  <a:srgbClr val="20140C"/>
                </a:solidFill>
              </a:rPr>
              <a:t>for good legibility </a:t>
            </a:r>
            <a:r>
              <a:rPr lang="en-US" sz="800" dirty="0" smtClean="0">
                <a:solidFill>
                  <a:srgbClr val="20140C"/>
                </a:solidFill>
              </a:rPr>
              <a:t>that </a:t>
            </a:r>
            <a:r>
              <a:rPr lang="en-US" sz="800" dirty="0">
                <a:solidFill>
                  <a:srgbClr val="20140C"/>
                </a:solidFill>
              </a:rPr>
              <a:t>would appear elegant but legible printed </a:t>
            </a:r>
            <a:r>
              <a:rPr lang="en-US" sz="800" dirty="0" smtClean="0">
                <a:solidFill>
                  <a:srgbClr val="20140C"/>
                </a:solidFill>
              </a:rPr>
              <a:t>small, </a:t>
            </a:r>
            <a:r>
              <a:rPr lang="en-US" sz="800" dirty="0">
                <a:solidFill>
                  <a:srgbClr val="20140C"/>
                </a:solidFill>
              </a:rPr>
              <a:t>or on low-resolution screens. </a:t>
            </a:r>
            <a:endParaRPr lang="en-US" sz="800" dirty="0" smtClean="0">
              <a:solidFill>
                <a:srgbClr val="20140C"/>
              </a:solidFill>
            </a:endParaRPr>
          </a:p>
          <a:p>
            <a:pPr>
              <a:lnSpc>
                <a:spcPts val="1200"/>
              </a:lnSpc>
            </a:pPr>
            <a:endParaRPr lang="en-US" sz="800" dirty="0">
              <a:solidFill>
                <a:srgbClr val="20140C"/>
              </a:solidFill>
            </a:endParaRPr>
          </a:p>
          <a:p>
            <a:pPr>
              <a:lnSpc>
                <a:spcPts val="1200"/>
              </a:lnSpc>
            </a:pPr>
            <a:r>
              <a:rPr lang="en-US" sz="800" dirty="0">
                <a:solidFill>
                  <a:srgbClr val="20140C"/>
                </a:solidFill>
              </a:rPr>
              <a:t>Georgia shows a number of traditional features of classic serif typefaces, such as alternating thick and thin strokes, ball terminals and an italic taking inspiration from calligraphy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Body Typeface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10</a:t>
            </a:fld>
            <a:endParaRPr lang="en-AU" dirty="0"/>
          </a:p>
        </p:txBody>
      </p:sp>
      <p:sp>
        <p:nvSpPr>
          <p:cNvPr id="24" name="Text Placeholder 18"/>
          <p:cNvSpPr txBox="1">
            <a:spLocks/>
          </p:cNvSpPr>
          <p:nvPr/>
        </p:nvSpPr>
        <p:spPr>
          <a:xfrm>
            <a:off x="4572000" y="1635646"/>
            <a:ext cx="3744416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20140C"/>
                </a:solidFill>
                <a:latin typeface="Georgia"/>
                <a:cs typeface="Georgia"/>
              </a:rPr>
              <a:t>ABCDEFGHIJKLMNOPQRSTUVWXYZ</a:t>
            </a:r>
          </a:p>
          <a:p>
            <a:r>
              <a:rPr lang="en-US" sz="2800" dirty="0" err="1" smtClean="0">
                <a:solidFill>
                  <a:srgbClr val="20140C"/>
                </a:solidFill>
                <a:latin typeface="Georgia"/>
                <a:cs typeface="Georgia"/>
              </a:rPr>
              <a:t>abcdefghijklmnopqrstuvxyz</a:t>
            </a:r>
            <a:endParaRPr lang="en-US" sz="2800" dirty="0" smtClean="0">
              <a:solidFill>
                <a:srgbClr val="20140C"/>
              </a:solidFill>
              <a:latin typeface="Georgia"/>
              <a:cs typeface="Georgia"/>
            </a:endParaRPr>
          </a:p>
          <a:p>
            <a:r>
              <a:rPr lang="en-US" sz="2800" dirty="0" smtClean="0">
                <a:solidFill>
                  <a:srgbClr val="20140C"/>
                </a:solidFill>
                <a:latin typeface="Georgia"/>
                <a:cs typeface="Georgia"/>
              </a:rPr>
              <a:t>1234567890</a:t>
            </a:r>
            <a:endParaRPr lang="en-US" sz="2800" dirty="0">
              <a:solidFill>
                <a:srgbClr val="20140C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45914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rgbClr val="5C0E17"/>
                </a:solidFill>
              </a:rPr>
              <a:t>Main Headers</a:t>
            </a:r>
            <a:endParaRPr lang="en-US" dirty="0">
              <a:solidFill>
                <a:srgbClr val="5C0E17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11</a:t>
            </a:fld>
            <a:endParaRPr lang="en-AU" dirty="0"/>
          </a:p>
        </p:txBody>
      </p:sp>
      <p:sp>
        <p:nvSpPr>
          <p:cNvPr id="2" name="TextBox 1"/>
          <p:cNvSpPr txBox="1"/>
          <p:nvPr/>
        </p:nvSpPr>
        <p:spPr>
          <a:xfrm>
            <a:off x="1835696" y="3219822"/>
            <a:ext cx="3168352" cy="288032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800" kern="0" cap="all" spc="300" dirty="0" smtClean="0">
                <a:solidFill>
                  <a:srgbClr val="20150B"/>
                </a:solidFill>
                <a:latin typeface="Proxima Nova Regular"/>
                <a:cs typeface="Proxima Nova Regular"/>
              </a:rPr>
              <a:t>The </a:t>
            </a:r>
            <a:r>
              <a:rPr lang="en-US" sz="800" kern="0" cap="all" spc="300" dirty="0">
                <a:solidFill>
                  <a:srgbClr val="20150B"/>
                </a:solidFill>
                <a:latin typeface="Proxima Nova Regular"/>
                <a:cs typeface="Proxima Nova Regular"/>
              </a:rPr>
              <a:t>Personality of Andalusia</a:t>
            </a:r>
            <a:endParaRPr lang="en-US" sz="800" kern="0" cap="all" spc="300" dirty="0" smtClean="0">
              <a:solidFill>
                <a:srgbClr val="20150B"/>
              </a:solidFill>
              <a:latin typeface="Proxima Nova Regular"/>
              <a:cs typeface="Proxima Nova Regula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9100" y="2067694"/>
            <a:ext cx="3164947" cy="288032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500" kern="0" spc="300" dirty="0">
                <a:solidFill>
                  <a:srgbClr val="20150B"/>
                </a:solidFill>
                <a:latin typeface="Proxima Nova Regular"/>
                <a:cs typeface="Proxima Nova Regular"/>
              </a:rPr>
              <a:t>SHERRY </a:t>
            </a:r>
            <a:r>
              <a:rPr lang="en-US" sz="500" kern="0" spc="300" dirty="0" smtClean="0">
                <a:solidFill>
                  <a:srgbClr val="20150B"/>
                </a:solidFill>
                <a:latin typeface="Proxima Nova Regular"/>
                <a:cs typeface="Proxima Nova Regular"/>
              </a:rPr>
              <a:t>WINES</a:t>
            </a:r>
            <a:endParaRPr lang="en-US" sz="500" kern="0" spc="300" dirty="0">
              <a:solidFill>
                <a:srgbClr val="20150B"/>
              </a:solidFill>
              <a:latin typeface="Proxima Nova Regular"/>
              <a:cs typeface="Proxima Nova 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5696" y="2355726"/>
            <a:ext cx="3168352" cy="864096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>
              <a:lnSpc>
                <a:spcPts val="2660"/>
              </a:lnSpc>
            </a:pPr>
            <a:r>
              <a:rPr lang="en-US" sz="2500" dirty="0" smtClean="0">
                <a:solidFill>
                  <a:srgbClr val="20150B"/>
                </a:solidFill>
                <a:latin typeface="Didot"/>
                <a:cs typeface="Didot"/>
              </a:rPr>
              <a:t>The </a:t>
            </a:r>
            <a:r>
              <a:rPr lang="en-US" sz="2500" dirty="0">
                <a:solidFill>
                  <a:srgbClr val="20150B"/>
                </a:solidFill>
                <a:latin typeface="Didot"/>
                <a:cs typeface="Didot"/>
              </a:rPr>
              <a:t>Diversity of </a:t>
            </a:r>
          </a:p>
          <a:p>
            <a:pPr algn="ctr"/>
            <a:r>
              <a:rPr lang="en-US" sz="2500" dirty="0">
                <a:solidFill>
                  <a:srgbClr val="20150B"/>
                </a:solidFill>
                <a:latin typeface="Didot"/>
                <a:cs typeface="Didot"/>
              </a:rPr>
              <a:t>Sherry </a:t>
            </a:r>
            <a:r>
              <a:rPr lang="en-US" sz="2500" dirty="0" smtClean="0">
                <a:solidFill>
                  <a:srgbClr val="20150B"/>
                </a:solidFill>
                <a:latin typeface="Didot"/>
                <a:cs typeface="Didot"/>
              </a:rPr>
              <a:t>Wines</a:t>
            </a:r>
            <a:endParaRPr lang="en-US" sz="2500" kern="0" cap="all" spc="300" dirty="0" smtClean="0">
              <a:solidFill>
                <a:srgbClr val="20150B"/>
              </a:solidFill>
              <a:latin typeface="Didot"/>
              <a:cs typeface="Dido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048" y="3219822"/>
            <a:ext cx="3312368" cy="288032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800" kern="0" cap="all" spc="300" dirty="0" smtClean="0">
                <a:solidFill>
                  <a:srgbClr val="20150B"/>
                </a:solidFill>
                <a:latin typeface="Proxima Nova Regular"/>
                <a:cs typeface="Proxima Nova Regular"/>
              </a:rPr>
              <a:t>THE OLDEST JEREZ TRADITION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4048" y="2067694"/>
            <a:ext cx="3315773" cy="288032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>
              <a:spcAft>
                <a:spcPts val="900"/>
              </a:spcAft>
            </a:pPr>
            <a:r>
              <a:rPr lang="en-US" sz="500" kern="0" spc="300" dirty="0" smtClean="0">
                <a:solidFill>
                  <a:srgbClr val="20150B"/>
                </a:solidFill>
                <a:latin typeface="Proxima Nova Regular"/>
                <a:cs typeface="Proxima Nova Regular"/>
              </a:rPr>
              <a:t>ORIGEN | APRIL 16,2015</a:t>
            </a:r>
            <a:endParaRPr lang="en-US" sz="500" kern="0" spc="300" dirty="0">
              <a:solidFill>
                <a:srgbClr val="20150B"/>
              </a:solidFill>
              <a:latin typeface="Proxima Nova Regular"/>
              <a:cs typeface="Proxima Nova Regular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4048" y="2355726"/>
            <a:ext cx="3312368" cy="864096"/>
          </a:xfrm>
          <a:prstGeom prst="rect">
            <a:avLst/>
          </a:prstGeom>
          <a:noFill/>
        </p:spPr>
        <p:txBody>
          <a:bodyPr vert="horz" wrap="square" lIns="180000" tIns="0" rIns="180000" bIns="0" rtlCol="0" anchor="ctr">
            <a:noAutofit/>
          </a:bodyPr>
          <a:lstStyle/>
          <a:p>
            <a:pPr algn="ctr">
              <a:lnSpc>
                <a:spcPts val="2660"/>
              </a:lnSpc>
            </a:pPr>
            <a:r>
              <a:rPr lang="en-US" sz="2500" dirty="0">
                <a:solidFill>
                  <a:srgbClr val="20150B"/>
                </a:solidFill>
                <a:latin typeface="Didot"/>
                <a:cs typeface="Didot"/>
              </a:rPr>
              <a:t>The </a:t>
            </a:r>
            <a:r>
              <a:rPr lang="en-US" sz="2500" dirty="0" err="1">
                <a:solidFill>
                  <a:srgbClr val="20150B"/>
                </a:solidFill>
                <a:latin typeface="Didot"/>
                <a:cs typeface="Didot"/>
              </a:rPr>
              <a:t>Venenciador</a:t>
            </a:r>
            <a:r>
              <a:rPr lang="en-US" sz="2500" dirty="0">
                <a:solidFill>
                  <a:srgbClr val="20150B"/>
                </a:solidFill>
                <a:latin typeface="Didot"/>
                <a:cs typeface="Didot"/>
              </a:rPr>
              <a:t> Outside the Bodegas</a:t>
            </a:r>
            <a:endParaRPr lang="en-US" sz="2500" kern="0" cap="all" spc="300" dirty="0" smtClean="0">
              <a:solidFill>
                <a:srgbClr val="20150B"/>
              </a:solidFill>
              <a:latin typeface="Didot"/>
              <a:cs typeface="Dido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7585" y="2067694"/>
            <a:ext cx="1080120" cy="28803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/>
          <a:p>
            <a:pPr>
              <a:spcAft>
                <a:spcPts val="900"/>
              </a:spcAft>
            </a:pPr>
            <a:r>
              <a:rPr lang="en-US" sz="600" kern="0" dirty="0">
                <a:solidFill>
                  <a:schemeClr val="bg1">
                    <a:lumMod val="50000"/>
                  </a:schemeClr>
                </a:solidFill>
                <a:latin typeface="Proxima Nova Regular"/>
                <a:cs typeface="Proxima Nova Regular"/>
              </a:rPr>
              <a:t>Category, Section, Date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85" y="2355726"/>
            <a:ext cx="1080120" cy="864096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/>
          <a:p>
            <a:pPr>
              <a:spcAft>
                <a:spcPts val="900"/>
              </a:spcAft>
            </a:pPr>
            <a:r>
              <a:rPr lang="en-US" sz="600" kern="0" dirty="0">
                <a:solidFill>
                  <a:schemeClr val="bg1">
                    <a:lumMod val="50000"/>
                  </a:schemeClr>
                </a:solidFill>
                <a:latin typeface="Proxima Nova Regular"/>
                <a:cs typeface="Proxima Nova Regular"/>
              </a:rPr>
              <a:t>Main Title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85" y="3226550"/>
            <a:ext cx="1080120" cy="28130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/>
          <a:p>
            <a:pPr>
              <a:spcAft>
                <a:spcPts val="900"/>
              </a:spcAft>
            </a:pPr>
            <a:r>
              <a:rPr lang="en-US" sz="600" kern="0" dirty="0" smtClean="0">
                <a:solidFill>
                  <a:schemeClr val="bg1">
                    <a:lumMod val="50000"/>
                  </a:schemeClr>
                </a:solidFill>
                <a:latin typeface="Proxima Nova Regular"/>
                <a:cs typeface="Proxima Nova Regular"/>
              </a:rPr>
              <a:t>Sub </a:t>
            </a:r>
            <a:r>
              <a:rPr lang="en-US" sz="600" kern="0" dirty="0">
                <a:solidFill>
                  <a:schemeClr val="bg1">
                    <a:lumMod val="50000"/>
                  </a:schemeClr>
                </a:solidFill>
                <a:latin typeface="Proxima Nova Regular"/>
                <a:cs typeface="Proxima Nova Regular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7827861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000" dirty="0" smtClean="0"/>
              <a:t>Contact Information</a:t>
            </a:r>
            <a:endParaRPr lang="en-US" sz="10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8"/>
          </p:nvPr>
        </p:nvSpPr>
        <p:spPr>
          <a:xfrm>
            <a:off x="827584" y="1707654"/>
            <a:ext cx="2952328" cy="3075727"/>
          </a:xfrm>
          <a:ln>
            <a:noFill/>
          </a:ln>
        </p:spPr>
        <p:txBody>
          <a:bodyPr tIns="0" rIns="0" bIns="0"/>
          <a:lstStyle/>
          <a:p>
            <a:pPr>
              <a:spcBef>
                <a:spcPts val="0"/>
              </a:spcBef>
            </a:pPr>
            <a:r>
              <a:rPr lang="en-AU" sz="800" dirty="0" err="1">
                <a:solidFill>
                  <a:srgbClr val="20140C"/>
                </a:solidFill>
              </a:rPr>
              <a:t>Consejo</a:t>
            </a:r>
            <a:r>
              <a:rPr lang="en-AU" sz="800" dirty="0">
                <a:solidFill>
                  <a:srgbClr val="20140C"/>
                </a:solidFill>
              </a:rPr>
              <a:t> </a:t>
            </a:r>
            <a:r>
              <a:rPr lang="en-AU" sz="800" dirty="0" err="1">
                <a:solidFill>
                  <a:srgbClr val="20140C"/>
                </a:solidFill>
              </a:rPr>
              <a:t>Regulador</a:t>
            </a:r>
            <a:r>
              <a:rPr lang="en-AU" sz="800" dirty="0">
                <a:solidFill>
                  <a:srgbClr val="20140C"/>
                </a:solidFill>
              </a:rPr>
              <a:t> de </a:t>
            </a:r>
            <a:r>
              <a:rPr lang="en-AU" sz="800" dirty="0" err="1">
                <a:solidFill>
                  <a:srgbClr val="20140C"/>
                </a:solidFill>
              </a:rPr>
              <a:t>las</a:t>
            </a:r>
            <a:r>
              <a:rPr lang="en-AU" sz="800" dirty="0">
                <a:solidFill>
                  <a:srgbClr val="20140C"/>
                </a:solidFill>
              </a:rPr>
              <a:t> </a:t>
            </a:r>
            <a:r>
              <a:rPr lang="en-AU" sz="800" dirty="0" err="1">
                <a:solidFill>
                  <a:srgbClr val="20140C"/>
                </a:solidFill>
              </a:rPr>
              <a:t>Denominaciones</a:t>
            </a:r>
            <a:r>
              <a:rPr lang="en-AU" sz="800" dirty="0">
                <a:solidFill>
                  <a:srgbClr val="20140C"/>
                </a:solidFill>
              </a:rPr>
              <a:t> de </a:t>
            </a:r>
            <a:r>
              <a:rPr lang="en-AU" sz="800" dirty="0" smtClean="0">
                <a:solidFill>
                  <a:srgbClr val="20140C"/>
                </a:solidFill>
              </a:rPr>
              <a:t>Origen</a:t>
            </a:r>
          </a:p>
          <a:p>
            <a:pPr>
              <a:spcBef>
                <a:spcPts val="0"/>
              </a:spcBef>
            </a:pPr>
            <a:r>
              <a:rPr lang="en-AU" sz="800" dirty="0" smtClean="0">
                <a:solidFill>
                  <a:srgbClr val="20140C"/>
                </a:solidFill>
              </a:rPr>
              <a:t>"</a:t>
            </a:r>
            <a:r>
              <a:rPr lang="en-AU" sz="800" dirty="0">
                <a:solidFill>
                  <a:srgbClr val="20140C"/>
                </a:solidFill>
              </a:rPr>
              <a:t>Jerez-</a:t>
            </a:r>
            <a:r>
              <a:rPr lang="en-AU" sz="800" dirty="0" err="1">
                <a:solidFill>
                  <a:srgbClr val="20140C"/>
                </a:solidFill>
              </a:rPr>
              <a:t>Xérès</a:t>
            </a:r>
            <a:r>
              <a:rPr lang="en-AU" sz="800" dirty="0">
                <a:solidFill>
                  <a:srgbClr val="20140C"/>
                </a:solidFill>
              </a:rPr>
              <a:t>-Sherry" - "Manzanilla-</a:t>
            </a:r>
            <a:r>
              <a:rPr lang="en-AU" sz="800" dirty="0" err="1">
                <a:solidFill>
                  <a:srgbClr val="20140C"/>
                </a:solidFill>
              </a:rPr>
              <a:t>Sanlúcar</a:t>
            </a:r>
            <a:r>
              <a:rPr lang="en-AU" sz="800" dirty="0">
                <a:solidFill>
                  <a:srgbClr val="20140C"/>
                </a:solidFill>
              </a:rPr>
              <a:t> de </a:t>
            </a:r>
            <a:r>
              <a:rPr lang="en-AU" sz="800" dirty="0" err="1">
                <a:solidFill>
                  <a:srgbClr val="20140C"/>
                </a:solidFill>
              </a:rPr>
              <a:t>Barrameda</a:t>
            </a:r>
            <a:r>
              <a:rPr lang="en-AU" sz="800" dirty="0">
                <a:solidFill>
                  <a:srgbClr val="20140C"/>
                </a:solidFill>
              </a:rPr>
              <a:t>"</a:t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>
                <a:solidFill>
                  <a:srgbClr val="20140C"/>
                </a:solidFill>
              </a:rPr>
              <a:t/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 err="1">
                <a:solidFill>
                  <a:srgbClr val="20140C"/>
                </a:solidFill>
              </a:rPr>
              <a:t>Avda.Alvaro</a:t>
            </a:r>
            <a:r>
              <a:rPr lang="en-AU" sz="800" dirty="0">
                <a:solidFill>
                  <a:srgbClr val="20140C"/>
                </a:solidFill>
              </a:rPr>
              <a:t> Domecq, 2.</a:t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>
                <a:solidFill>
                  <a:srgbClr val="20140C"/>
                </a:solidFill>
              </a:rPr>
              <a:t>11402 Jerez de la </a:t>
            </a:r>
            <a:r>
              <a:rPr lang="en-AU" sz="800" dirty="0" err="1">
                <a:solidFill>
                  <a:srgbClr val="20140C"/>
                </a:solidFill>
              </a:rPr>
              <a:t>Frontera</a:t>
            </a:r>
            <a:r>
              <a:rPr lang="en-AU" sz="800" dirty="0">
                <a:solidFill>
                  <a:srgbClr val="20140C"/>
                </a:solidFill>
              </a:rPr>
              <a:t> (Cádiz)</a:t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>
                <a:solidFill>
                  <a:srgbClr val="20140C"/>
                </a:solidFill>
              </a:rPr>
              <a:t/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 err="1" smtClean="0">
                <a:solidFill>
                  <a:srgbClr val="20140C"/>
                </a:solidFill>
              </a:rPr>
              <a:t>Tlf</a:t>
            </a:r>
            <a:r>
              <a:rPr lang="en-AU" sz="800" dirty="0" smtClean="0">
                <a:solidFill>
                  <a:srgbClr val="20140C"/>
                </a:solidFill>
              </a:rPr>
              <a:t> </a:t>
            </a:r>
            <a:r>
              <a:rPr lang="en-AU" sz="800" dirty="0">
                <a:solidFill>
                  <a:srgbClr val="20140C"/>
                </a:solidFill>
              </a:rPr>
              <a:t>- 00.34.956332050</a:t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 smtClean="0">
                <a:solidFill>
                  <a:srgbClr val="20140C"/>
                </a:solidFill>
              </a:rPr>
              <a:t>Fax </a:t>
            </a:r>
            <a:r>
              <a:rPr lang="en-AU" sz="800" dirty="0">
                <a:solidFill>
                  <a:srgbClr val="20140C"/>
                </a:solidFill>
              </a:rPr>
              <a:t>- 00.34.956338908</a:t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AU" sz="800" dirty="0">
                <a:solidFill>
                  <a:srgbClr val="20140C"/>
                </a:solidFill>
              </a:rPr>
              <a:t/>
            </a:r>
            <a:br>
              <a:rPr lang="en-AU" sz="800" dirty="0">
                <a:solidFill>
                  <a:srgbClr val="20140C"/>
                </a:solidFill>
              </a:rPr>
            </a:br>
            <a:r>
              <a:rPr lang="en-US" sz="800" dirty="0">
                <a:solidFill>
                  <a:srgbClr val="D48420"/>
                </a:solidFill>
                <a:hlinkClick r:id="rId2"/>
              </a:rPr>
              <a:t>comunicacion@sherry.org</a:t>
            </a:r>
            <a:r>
              <a:rPr lang="en-US" sz="800" dirty="0">
                <a:solidFill>
                  <a:srgbClr val="D48420"/>
                </a:solidFill>
              </a:rPr>
              <a:t> </a:t>
            </a:r>
            <a:br>
              <a:rPr lang="en-US" sz="800" dirty="0">
                <a:solidFill>
                  <a:srgbClr val="D48420"/>
                </a:solidFill>
              </a:rPr>
            </a:br>
            <a:r>
              <a:rPr lang="en-US" sz="800" dirty="0">
                <a:solidFill>
                  <a:srgbClr val="D48420"/>
                </a:solidFill>
              </a:rPr>
              <a:t/>
            </a:r>
            <a:br>
              <a:rPr lang="en-US" sz="800" dirty="0">
                <a:solidFill>
                  <a:srgbClr val="D48420"/>
                </a:solidFill>
              </a:rPr>
            </a:br>
            <a:r>
              <a:rPr lang="en-AU" sz="800" dirty="0">
                <a:hlinkClick r:id="rId3"/>
              </a:rPr>
              <a:t>www.sherry.org</a:t>
            </a:r>
            <a:r>
              <a:rPr lang="en-AU" sz="800" dirty="0"/>
              <a:t/>
            </a:r>
            <a:br>
              <a:rPr lang="en-AU" sz="800" dirty="0"/>
            </a:br>
            <a:r>
              <a:rPr lang="en-US" sz="800" dirty="0">
                <a:solidFill>
                  <a:schemeClr val="accent2"/>
                </a:solidFill>
              </a:rPr>
              <a:t> </a:t>
            </a:r>
            <a:r>
              <a:rPr lang="en-AU" sz="800" dirty="0">
                <a:solidFill>
                  <a:schemeClr val="accent2"/>
                </a:solidFill>
              </a:rPr>
              <a:t/>
            </a:r>
            <a:br>
              <a:rPr lang="en-AU" sz="800" dirty="0">
                <a:solidFill>
                  <a:schemeClr val="accent2"/>
                </a:solidFill>
              </a:rPr>
            </a:br>
            <a:r>
              <a:rPr lang="en-US" sz="800" dirty="0">
                <a:solidFill>
                  <a:schemeClr val="accent2"/>
                </a:solidFill>
              </a:rPr>
              <a:t/>
            </a:r>
            <a:br>
              <a:rPr lang="en-US" sz="800" dirty="0">
                <a:solidFill>
                  <a:schemeClr val="accent2"/>
                </a:solidFill>
              </a:rPr>
            </a:br>
            <a:r>
              <a:rPr lang="en-US" sz="800" dirty="0"/>
              <a:t/>
            </a:r>
            <a:br>
              <a:rPr lang="en-US" sz="800" dirty="0"/>
            </a:br>
            <a:endParaRPr lang="en-AU" sz="800" dirty="0"/>
          </a:p>
        </p:txBody>
      </p:sp>
    </p:spTree>
    <p:extLst>
      <p:ext uri="{BB962C8B-B14F-4D97-AF65-F5344CB8AC3E}">
        <p14:creationId xmlns:p14="http://schemas.microsoft.com/office/powerpoint/2010/main" val="200349046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1796599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Our Brand Values </a:t>
            </a:r>
            <a:endParaRPr lang="en-US" b="0" dirty="0">
              <a:latin typeface="Georgia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5" name="Text Placeholder 18"/>
          <p:cNvSpPr txBox="1">
            <a:spLocks/>
          </p:cNvSpPr>
          <p:nvPr/>
        </p:nvSpPr>
        <p:spPr>
          <a:xfrm>
            <a:off x="2267744" y="1707654"/>
            <a:ext cx="864096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Identity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5940152" y="1707654"/>
            <a:ext cx="1440000" cy="288032"/>
          </a:xfrm>
          <a:prstGeom prst="rect">
            <a:avLst/>
          </a:prstGeom>
        </p:spPr>
        <p:txBody>
          <a:bodyPr vert="horz" l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Didot"/>
                <a:cs typeface="Didot"/>
              </a:rPr>
              <a:t>UNIQUE</a:t>
            </a:r>
            <a:endParaRPr lang="en-US" sz="1800" dirty="0">
              <a:latin typeface="Didot"/>
              <a:cs typeface="Didot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52080" y="3219822"/>
            <a:ext cx="1440000" cy="288032"/>
          </a:xfrm>
          <a:prstGeom prst="rect">
            <a:avLst/>
          </a:prstGeom>
        </p:spPr>
        <p:txBody>
          <a:bodyPr vert="horz" l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Didot"/>
                <a:cs typeface="Didot"/>
              </a:rPr>
              <a:t>YOUTHFUL</a:t>
            </a:r>
            <a:endParaRPr lang="en-US" sz="1800" dirty="0">
              <a:latin typeface="Didot"/>
              <a:cs typeface="Didot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940152" y="3219822"/>
            <a:ext cx="1440000" cy="288032"/>
          </a:xfrm>
          <a:prstGeom prst="rect">
            <a:avLst/>
          </a:prstGeom>
        </p:spPr>
        <p:txBody>
          <a:bodyPr vert="horz" l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latin typeface="Didot"/>
                <a:cs typeface="Didot"/>
              </a:rPr>
              <a:t>ORIGIN 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3852079" y="1707654"/>
            <a:ext cx="1440000" cy="288032"/>
          </a:xfrm>
          <a:prstGeom prst="rect">
            <a:avLst/>
          </a:prstGeom>
        </p:spPr>
        <p:txBody>
          <a:bodyPr vert="horz" l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latin typeface="Didot"/>
                <a:cs typeface="Didot"/>
              </a:rPr>
              <a:t>WINE</a:t>
            </a:r>
            <a:endParaRPr lang="en-US" sz="1600" dirty="0">
              <a:latin typeface="Didot"/>
              <a:cs typeface="Didot"/>
            </a:endParaRPr>
          </a:p>
        </p:txBody>
      </p:sp>
      <p:sp>
        <p:nvSpPr>
          <p:cNvPr id="10" name="Text Placeholder 18"/>
          <p:cNvSpPr txBox="1">
            <a:spLocks/>
          </p:cNvSpPr>
          <p:nvPr/>
        </p:nvSpPr>
        <p:spPr>
          <a:xfrm>
            <a:off x="2267744" y="2139702"/>
            <a:ext cx="936104" cy="2880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Qualities &amp; Characteristics</a:t>
            </a: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5940152" y="2139702"/>
            <a:ext cx="1440000" cy="86409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/>
              <a:buChar char="•"/>
            </a:pPr>
            <a:r>
              <a:rPr lang="en-US" sz="1000" dirty="0" smtClean="0"/>
              <a:t>Original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High quality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Consistent </a:t>
            </a:r>
            <a:endParaRPr lang="en-US" sz="1000" dirty="0"/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3852080" y="3651870"/>
            <a:ext cx="1440000" cy="86409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/>
              <a:buChar char="•"/>
            </a:pPr>
            <a:r>
              <a:rPr lang="en-US" sz="1000" dirty="0" smtClean="0"/>
              <a:t>Innovative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Curious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Exciting </a:t>
            </a:r>
            <a:endParaRPr lang="en-US" sz="1000" dirty="0"/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5940152" y="3651870"/>
            <a:ext cx="1440000" cy="86409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/>
              <a:buChar char="•"/>
            </a:pPr>
            <a:r>
              <a:rPr lang="en-US" sz="1000" dirty="0" smtClean="0"/>
              <a:t>Spain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Historical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Cultural </a:t>
            </a:r>
            <a:endParaRPr lang="en-US" sz="1000" dirty="0"/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3852079" y="2139702"/>
            <a:ext cx="1440000" cy="86409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/>
              <a:buChar char="•"/>
            </a:pPr>
            <a:r>
              <a:rPr lang="en-US" sz="1000" dirty="0" smtClean="0"/>
              <a:t>Gastronomy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Celebration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Lifestyle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8280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/>
          <p:cNvSpPr txBox="1">
            <a:spLocks/>
          </p:cNvSpPr>
          <p:nvPr/>
        </p:nvSpPr>
        <p:spPr>
          <a:xfrm>
            <a:off x="3852079" y="1707654"/>
            <a:ext cx="2376264" cy="3075727"/>
          </a:xfrm>
          <a:prstGeom prst="rect">
            <a:avLst/>
          </a:prstGeom>
        </p:spPr>
        <p:txBody>
          <a:bodyPr vert="horz" lIns="0" tIns="0" bIns="0"/>
          <a:lstStyle>
            <a:lvl1pPr marL="0" indent="0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None/>
              <a:defRPr sz="12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11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•"/>
              <a:defRPr sz="10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–"/>
              <a:defRPr sz="9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lnSpc>
                <a:spcPts val="1200"/>
              </a:lnSpc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342A29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dirty="0" smtClean="0"/>
          </a:p>
          <a:p>
            <a:r>
              <a:rPr lang="en-US" sz="800" dirty="0" smtClean="0"/>
              <a:t>We are friendly, energetic, warm and welcoming just like the people of the Sherry Wine industry.  We are open and accessible to anyone and everyone who wants to access information, welcoming a dialogue with our community and we respond in a warm and supportive tone.  </a:t>
            </a:r>
          </a:p>
          <a:p>
            <a:endParaRPr lang="en-US" sz="800" dirty="0" smtClean="0"/>
          </a:p>
          <a:p>
            <a:r>
              <a:rPr lang="en-US" sz="800" dirty="0" smtClean="0"/>
              <a:t>Remember the </a:t>
            </a:r>
            <a:r>
              <a:rPr lang="en-US" sz="800" dirty="0" err="1" smtClean="0"/>
              <a:t>Consejo</a:t>
            </a:r>
            <a:r>
              <a:rPr lang="en-US" sz="800" dirty="0" smtClean="0"/>
              <a:t> </a:t>
            </a:r>
            <a:r>
              <a:rPr lang="en-US" sz="800" dirty="0" err="1" smtClean="0"/>
              <a:t>Regulador’s</a:t>
            </a:r>
            <a:r>
              <a:rPr lang="en-US" sz="800" dirty="0" smtClean="0"/>
              <a:t> principles of neutrality when making editorial and creative decisions. </a:t>
            </a:r>
            <a:endParaRPr lang="en-US" sz="800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827584" y="1707654"/>
            <a:ext cx="2376264" cy="3075727"/>
          </a:xfrm>
          <a:prstGeom prst="rect">
            <a:avLst/>
          </a:prstGeom>
        </p:spPr>
        <p:txBody>
          <a:bodyPr tIns="0"/>
          <a:lstStyle/>
          <a:p>
            <a:r>
              <a:rPr lang="en-US" sz="1000" dirty="0" smtClean="0"/>
              <a:t>Tone of Voice</a:t>
            </a:r>
          </a:p>
          <a:p>
            <a:r>
              <a:rPr lang="en-US" sz="800" dirty="0"/>
              <a:t>We want to leave people with the same feeling they experience when they visit a Sherry Bodega, inspired, excited, and passionate about sharing their love for Sherry Wines with their own community.  </a:t>
            </a:r>
          </a:p>
          <a:p>
            <a:endParaRPr lang="en-US" sz="800" dirty="0"/>
          </a:p>
          <a:p>
            <a:r>
              <a:rPr lang="en-US" sz="800" dirty="0"/>
              <a:t>Our tone is not arrogant or patronizing, it is not dull, overly official, dry, </a:t>
            </a:r>
            <a:r>
              <a:rPr lang="en-US" sz="800" dirty="0" smtClean="0"/>
              <a:t>or </a:t>
            </a:r>
            <a:r>
              <a:rPr lang="en-US" sz="800" dirty="0"/>
              <a:t>disrespectful. We don’t over complicate things and we avoid un-necessary abbreviations and wordy sentences.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Our Brand Values</a:t>
            </a:r>
            <a:endParaRPr lang="en-US" b="0" dirty="0">
              <a:latin typeface="Georgia"/>
              <a:cs typeface="Georgia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770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C4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8972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8"/>
          <p:cNvSpPr txBox="1">
            <a:spLocks/>
          </p:cNvSpPr>
          <p:nvPr/>
        </p:nvSpPr>
        <p:spPr>
          <a:xfrm>
            <a:off x="827584" y="1635646"/>
            <a:ext cx="2376264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000" dirty="0" smtClean="0">
                <a:solidFill>
                  <a:srgbClr val="20140C"/>
                </a:solidFill>
              </a:rPr>
              <a:t>Sherry Wine Environment</a:t>
            </a:r>
          </a:p>
          <a:p>
            <a:pPr>
              <a:lnSpc>
                <a:spcPts val="1200"/>
              </a:lnSpc>
            </a:pPr>
            <a:r>
              <a:rPr lang="en-AU" sz="800" dirty="0" smtClean="0">
                <a:solidFill>
                  <a:srgbClr val="20140C"/>
                </a:solidFill>
              </a:rPr>
              <a:t>Our primary colour palette is based on the different tones of the Sherry Wine environment in which the wines are born and aged, from the chalky </a:t>
            </a:r>
            <a:r>
              <a:rPr lang="en-AU" sz="800" dirty="0" err="1" smtClean="0">
                <a:solidFill>
                  <a:srgbClr val="20140C"/>
                </a:solidFill>
              </a:rPr>
              <a:t>alberiza</a:t>
            </a:r>
            <a:r>
              <a:rPr lang="en-AU" sz="800" dirty="0" smtClean="0">
                <a:solidFill>
                  <a:srgbClr val="20140C"/>
                </a:solidFill>
              </a:rPr>
              <a:t> soil</a:t>
            </a:r>
            <a:r>
              <a:rPr lang="en-AU" sz="800" dirty="0">
                <a:solidFill>
                  <a:srgbClr val="20140C"/>
                </a:solidFill>
              </a:rPr>
              <a:t> </a:t>
            </a:r>
            <a:r>
              <a:rPr lang="en-AU" sz="800" dirty="0" smtClean="0">
                <a:solidFill>
                  <a:srgbClr val="20140C"/>
                </a:solidFill>
              </a:rPr>
              <a:t>to the dark wooden barrels and burnt orange </a:t>
            </a:r>
            <a:r>
              <a:rPr lang="en-AU" sz="800" dirty="0" err="1" smtClean="0">
                <a:solidFill>
                  <a:srgbClr val="20140C"/>
                </a:solidFill>
              </a:rPr>
              <a:t>albero</a:t>
            </a:r>
            <a:r>
              <a:rPr lang="en-AU" sz="800" dirty="0" smtClean="0">
                <a:solidFill>
                  <a:srgbClr val="20140C"/>
                </a:solidFill>
              </a:rPr>
              <a:t> sandy floors. The result is a warm palette with both elegant yellows, reds and deep earthy hues.</a:t>
            </a:r>
          </a:p>
          <a:p>
            <a:endParaRPr lang="en-AU" sz="800" dirty="0" smtClean="0">
              <a:solidFill>
                <a:srgbClr val="20140C"/>
              </a:solidFill>
            </a:endParaRPr>
          </a:p>
          <a:p>
            <a:r>
              <a:rPr lang="en-AU" sz="1000" dirty="0" smtClean="0">
                <a:solidFill>
                  <a:srgbClr val="20140C"/>
                </a:solidFill>
              </a:rPr>
              <a:t>Colour contrasts</a:t>
            </a:r>
            <a:r>
              <a:rPr lang="en-AU" sz="1100" dirty="0" smtClean="0">
                <a:solidFill>
                  <a:srgbClr val="20140C"/>
                </a:solidFill>
              </a:rPr>
              <a:t> </a:t>
            </a:r>
          </a:p>
          <a:p>
            <a:pPr>
              <a:lnSpc>
                <a:spcPts val="1200"/>
              </a:lnSpc>
            </a:pPr>
            <a:r>
              <a:rPr lang="en-AU" sz="800" dirty="0" smtClean="0">
                <a:solidFill>
                  <a:srgbClr val="20140C"/>
                </a:solidFill>
              </a:rPr>
              <a:t>Demonstrates the use of background colours and how to apply text to these colours. </a:t>
            </a:r>
            <a:endParaRPr lang="en-AU" sz="800" dirty="0">
              <a:solidFill>
                <a:srgbClr val="20140C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AU" dirty="0" smtClean="0"/>
              <a:t>Primary Colours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4" name="Rectangle 3"/>
          <p:cNvSpPr/>
          <p:nvPr/>
        </p:nvSpPr>
        <p:spPr>
          <a:xfrm>
            <a:off x="3995936" y="1779662"/>
            <a:ext cx="720080" cy="720080"/>
          </a:xfrm>
          <a:prstGeom prst="rect">
            <a:avLst/>
          </a:prstGeom>
          <a:solidFill>
            <a:srgbClr val="F8CD59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4896036" y="1779662"/>
            <a:ext cx="720080" cy="720080"/>
          </a:xfrm>
          <a:prstGeom prst="rect">
            <a:avLst/>
          </a:prstGeom>
          <a:solidFill>
            <a:srgbClr val="DA9726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5796136" y="1779662"/>
            <a:ext cx="720080" cy="720080"/>
          </a:xfrm>
          <a:prstGeom prst="rect">
            <a:avLst/>
          </a:prstGeom>
          <a:solidFill>
            <a:srgbClr val="5C0E17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/>
          <p:cNvSpPr/>
          <p:nvPr/>
        </p:nvSpPr>
        <p:spPr>
          <a:xfrm>
            <a:off x="6696236" y="1779662"/>
            <a:ext cx="720080" cy="720080"/>
          </a:xfrm>
          <a:prstGeom prst="rect">
            <a:avLst/>
          </a:prstGeom>
          <a:solidFill>
            <a:srgbClr val="DECFBC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Rectangle 20"/>
          <p:cNvSpPr/>
          <p:nvPr/>
        </p:nvSpPr>
        <p:spPr>
          <a:xfrm>
            <a:off x="7596336" y="1779662"/>
            <a:ext cx="720080" cy="720080"/>
          </a:xfrm>
          <a:prstGeom prst="rect">
            <a:avLst/>
          </a:prstGeom>
          <a:solidFill>
            <a:srgbClr val="20150B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Rectangle 21"/>
          <p:cNvSpPr/>
          <p:nvPr/>
        </p:nvSpPr>
        <p:spPr>
          <a:xfrm>
            <a:off x="3995936" y="3384705"/>
            <a:ext cx="720080" cy="720080"/>
          </a:xfrm>
          <a:prstGeom prst="rect">
            <a:avLst/>
          </a:prstGeom>
          <a:solidFill>
            <a:srgbClr val="F8CD59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smtClean="0">
                <a:latin typeface="Georgia"/>
                <a:cs typeface="Georgia"/>
              </a:rPr>
              <a:t>Sherry</a:t>
            </a:r>
            <a:endParaRPr lang="en-AU" sz="1000">
              <a:latin typeface="Georgia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96036" y="3384705"/>
            <a:ext cx="720080" cy="720080"/>
          </a:xfrm>
          <a:prstGeom prst="rect">
            <a:avLst/>
          </a:prstGeom>
          <a:solidFill>
            <a:srgbClr val="DA9726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smtClean="0">
                <a:solidFill>
                  <a:srgbClr val="20130B"/>
                </a:solidFill>
                <a:latin typeface="Georgia"/>
                <a:cs typeface="Georgia"/>
              </a:rPr>
              <a:t>Sherry</a:t>
            </a:r>
            <a:endParaRPr lang="en-AU" sz="1000">
              <a:solidFill>
                <a:srgbClr val="20130B"/>
              </a:solidFill>
              <a:latin typeface="Georgia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96136" y="3384705"/>
            <a:ext cx="720080" cy="720080"/>
          </a:xfrm>
          <a:prstGeom prst="rect">
            <a:avLst/>
          </a:prstGeom>
          <a:solidFill>
            <a:srgbClr val="5C0E17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smtClean="0">
                <a:solidFill>
                  <a:srgbClr val="D99626"/>
                </a:solidFill>
                <a:latin typeface="Georgia"/>
                <a:cs typeface="Georgia"/>
              </a:rPr>
              <a:t>Sherry</a:t>
            </a:r>
            <a:endParaRPr lang="en-AU" sz="1000">
              <a:solidFill>
                <a:srgbClr val="D99626"/>
              </a:solidFill>
              <a:latin typeface="Georgia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96236" y="3384705"/>
            <a:ext cx="720080" cy="720080"/>
          </a:xfrm>
          <a:prstGeom prst="rect">
            <a:avLst/>
          </a:prstGeom>
          <a:solidFill>
            <a:srgbClr val="DECFBC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dirty="0" smtClean="0">
                <a:solidFill>
                  <a:srgbClr val="916D55"/>
                </a:solidFill>
                <a:latin typeface="Georgia"/>
                <a:cs typeface="Georgia"/>
              </a:rPr>
              <a:t>Sherry</a:t>
            </a:r>
            <a:endParaRPr lang="en-AU" sz="1000" dirty="0">
              <a:solidFill>
                <a:srgbClr val="916D55"/>
              </a:solidFill>
              <a:latin typeface="Georgia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596336" y="3384705"/>
            <a:ext cx="720080" cy="720080"/>
          </a:xfrm>
          <a:prstGeom prst="rect">
            <a:avLst/>
          </a:prstGeom>
          <a:solidFill>
            <a:srgbClr val="20150B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smtClean="0">
                <a:solidFill>
                  <a:srgbClr val="DE9629"/>
                </a:solidFill>
                <a:latin typeface="Georgia"/>
                <a:cs typeface="Georgia"/>
              </a:rPr>
              <a:t>Sherry</a:t>
            </a:r>
            <a:endParaRPr lang="en-AU" sz="1000">
              <a:solidFill>
                <a:srgbClr val="DE9629"/>
              </a:solidFill>
              <a:latin typeface="Georgia"/>
              <a:cs typeface="Georgia"/>
            </a:endParaRPr>
          </a:p>
        </p:txBody>
      </p:sp>
      <p:sp>
        <p:nvSpPr>
          <p:cNvPr id="24" name="Text Placeholder 18"/>
          <p:cNvSpPr txBox="1">
            <a:spLocks/>
          </p:cNvSpPr>
          <p:nvPr/>
        </p:nvSpPr>
        <p:spPr>
          <a:xfrm>
            <a:off x="39959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STRAW YELLOW</a:t>
            </a:r>
          </a:p>
        </p:txBody>
      </p:sp>
      <p:sp>
        <p:nvSpPr>
          <p:cNvPr id="25" name="Text Placeholder 18"/>
          <p:cNvSpPr txBox="1">
            <a:spLocks/>
          </p:cNvSpPr>
          <p:nvPr/>
        </p:nvSpPr>
        <p:spPr>
          <a:xfrm>
            <a:off x="48960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Albero</a:t>
            </a:r>
            <a:endParaRPr lang="en-AU" sz="600" kern="0" cap="all" spc="100" dirty="0" smtClean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27" name="Text Placeholder 18"/>
          <p:cNvSpPr txBox="1">
            <a:spLocks/>
          </p:cNvSpPr>
          <p:nvPr/>
        </p:nvSpPr>
        <p:spPr>
          <a:xfrm>
            <a:off x="57961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Rojo</a:t>
            </a:r>
          </a:p>
        </p:txBody>
      </p:sp>
      <p:sp>
        <p:nvSpPr>
          <p:cNvPr id="28" name="Text Placeholder 18"/>
          <p:cNvSpPr txBox="1">
            <a:spLocks/>
          </p:cNvSpPr>
          <p:nvPr/>
        </p:nvSpPr>
        <p:spPr>
          <a:xfrm>
            <a:off x="66962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albariza</a:t>
            </a:r>
          </a:p>
        </p:txBody>
      </p:sp>
      <p:sp>
        <p:nvSpPr>
          <p:cNvPr id="35" name="Text Placeholder 18"/>
          <p:cNvSpPr txBox="1">
            <a:spLocks/>
          </p:cNvSpPr>
          <p:nvPr/>
        </p:nvSpPr>
        <p:spPr>
          <a:xfrm>
            <a:off x="75963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Bota</a:t>
            </a:r>
          </a:p>
        </p:txBody>
      </p:sp>
      <p:sp>
        <p:nvSpPr>
          <p:cNvPr id="36" name="Text Placeholder 18"/>
          <p:cNvSpPr txBox="1">
            <a:spLocks/>
          </p:cNvSpPr>
          <p:nvPr/>
        </p:nvSpPr>
        <p:spPr>
          <a:xfrm>
            <a:off x="39959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#ebca69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235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202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105</a:t>
            </a:r>
          </a:p>
        </p:txBody>
      </p:sp>
      <p:sp>
        <p:nvSpPr>
          <p:cNvPr id="37" name="Text Placeholder 18"/>
          <p:cNvSpPr txBox="1">
            <a:spLocks/>
          </p:cNvSpPr>
          <p:nvPr/>
        </p:nvSpPr>
        <p:spPr>
          <a:xfrm>
            <a:off x="48960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#e1a730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225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167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48</a:t>
            </a:r>
            <a:endParaRPr lang="en-AU" sz="600" kern="0" cap="all" spc="10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38" name="Text Placeholder 18"/>
          <p:cNvSpPr txBox="1">
            <a:spLocks/>
          </p:cNvSpPr>
          <p:nvPr/>
        </p:nvSpPr>
        <p:spPr>
          <a:xfrm>
            <a:off x="57961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#70181e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112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24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30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39" name="Text Placeholder 18"/>
          <p:cNvSpPr txBox="1">
            <a:spLocks/>
          </p:cNvSpPr>
          <p:nvPr/>
        </p:nvSpPr>
        <p:spPr>
          <a:xfrm>
            <a:off x="66962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#e4d8c8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228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216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200</a:t>
            </a:r>
            <a:endParaRPr lang="en-AU" sz="600" kern="0" cap="all" spc="10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40" name="Text Placeholder 18"/>
          <p:cNvSpPr txBox="1">
            <a:spLocks/>
          </p:cNvSpPr>
          <p:nvPr/>
        </p:nvSpPr>
        <p:spPr>
          <a:xfrm>
            <a:off x="75963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#2b1b0d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43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27</a:t>
            </a:r>
          </a:p>
          <a:p>
            <a:r>
              <a:rPr lang="en-AU" sz="600" kern="0" cap="all" spc="10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13</a:t>
            </a:r>
            <a:endParaRPr lang="en-AU" sz="600" kern="0" cap="all" spc="10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07512" y="2608146"/>
            <a:ext cx="914400" cy="914400"/>
          </a:xfrm>
          <a:prstGeom prst="rect">
            <a:avLst/>
          </a:prstGeom>
          <a:noFill/>
        </p:spPr>
        <p:txBody>
          <a:bodyPr vert="horz" wrap="none" lIns="180000" tIns="0" rIns="180000" bIns="0" rtlCol="0" anchor="ctr">
            <a:no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362287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8"/>
          <p:cNvSpPr txBox="1">
            <a:spLocks/>
          </p:cNvSpPr>
          <p:nvPr/>
        </p:nvSpPr>
        <p:spPr>
          <a:xfrm>
            <a:off x="827584" y="1635646"/>
            <a:ext cx="2376264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000" dirty="0" smtClean="0">
                <a:solidFill>
                  <a:srgbClr val="20140C"/>
                </a:solidFill>
              </a:rPr>
              <a:t>Sherry Wine Spectra </a:t>
            </a:r>
          </a:p>
          <a:p>
            <a:pPr>
              <a:lnSpc>
                <a:spcPts val="1200"/>
              </a:lnSpc>
            </a:pPr>
            <a:r>
              <a:rPr lang="en-AU" sz="800" dirty="0" smtClean="0">
                <a:solidFill>
                  <a:srgbClr val="20140C"/>
                </a:solidFill>
              </a:rPr>
              <a:t>This palette is perfectly paired with hints of colour from our Sherry Wine Spectra throughout the design for copy and key areas of information. 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AU" dirty="0" smtClean="0"/>
              <a:t>Secondary Colours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4" name="Rectangle 3"/>
          <p:cNvSpPr/>
          <p:nvPr/>
        </p:nvSpPr>
        <p:spPr>
          <a:xfrm>
            <a:off x="3995936" y="1779662"/>
            <a:ext cx="720080" cy="720080"/>
          </a:xfrm>
          <a:prstGeom prst="rect">
            <a:avLst/>
          </a:prstGeom>
          <a:solidFill>
            <a:srgbClr val="FAE06D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AE06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6036" y="1779662"/>
            <a:ext cx="720080" cy="720080"/>
          </a:xfrm>
          <a:prstGeom prst="rect">
            <a:avLst/>
          </a:prstGeom>
          <a:solidFill>
            <a:srgbClr val="FACF38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ACF38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96136" y="1779662"/>
            <a:ext cx="720080" cy="720080"/>
          </a:xfrm>
          <a:prstGeom prst="rect">
            <a:avLst/>
          </a:prstGeom>
          <a:solidFill>
            <a:srgbClr val="652705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ectangle 16"/>
          <p:cNvSpPr/>
          <p:nvPr/>
        </p:nvSpPr>
        <p:spPr>
          <a:xfrm>
            <a:off x="6696236" y="1779662"/>
            <a:ext cx="720080" cy="720080"/>
          </a:xfrm>
          <a:prstGeom prst="rect">
            <a:avLst/>
          </a:prstGeom>
          <a:solidFill>
            <a:srgbClr val="42160B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Rectangle 20"/>
          <p:cNvSpPr/>
          <p:nvPr/>
        </p:nvSpPr>
        <p:spPr>
          <a:xfrm>
            <a:off x="7596336" y="1779662"/>
            <a:ext cx="720080" cy="720080"/>
          </a:xfrm>
          <a:prstGeom prst="rect">
            <a:avLst/>
          </a:prstGeom>
          <a:solidFill>
            <a:srgbClr val="521305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Text Placeholder 18"/>
          <p:cNvSpPr txBox="1">
            <a:spLocks/>
          </p:cNvSpPr>
          <p:nvPr/>
        </p:nvSpPr>
        <p:spPr>
          <a:xfrm>
            <a:off x="39959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Manzanilla</a:t>
            </a:r>
          </a:p>
        </p:txBody>
      </p:sp>
      <p:sp>
        <p:nvSpPr>
          <p:cNvPr id="25" name="Text Placeholder 18"/>
          <p:cNvSpPr txBox="1">
            <a:spLocks/>
          </p:cNvSpPr>
          <p:nvPr/>
        </p:nvSpPr>
        <p:spPr>
          <a:xfrm>
            <a:off x="48960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Fino</a:t>
            </a:r>
            <a:endParaRPr lang="en-AU" sz="600" kern="0" cap="all" spc="100" dirty="0" smtClean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27" name="Text Placeholder 18"/>
          <p:cNvSpPr txBox="1">
            <a:spLocks/>
          </p:cNvSpPr>
          <p:nvPr/>
        </p:nvSpPr>
        <p:spPr>
          <a:xfrm>
            <a:off x="57961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Amontillado</a:t>
            </a:r>
          </a:p>
        </p:txBody>
      </p:sp>
      <p:sp>
        <p:nvSpPr>
          <p:cNvPr id="28" name="Text Placeholder 18"/>
          <p:cNvSpPr txBox="1">
            <a:spLocks/>
          </p:cNvSpPr>
          <p:nvPr/>
        </p:nvSpPr>
        <p:spPr>
          <a:xfrm>
            <a:off x="6696236" y="1635646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Oloroso</a:t>
            </a:r>
          </a:p>
        </p:txBody>
      </p:sp>
      <p:sp>
        <p:nvSpPr>
          <p:cNvPr id="35" name="Text Placeholder 18"/>
          <p:cNvSpPr txBox="1">
            <a:spLocks/>
          </p:cNvSpPr>
          <p:nvPr/>
        </p:nvSpPr>
        <p:spPr>
          <a:xfrm>
            <a:off x="7596336" y="1635646"/>
            <a:ext cx="1008112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Palo </a:t>
            </a:r>
            <a:r>
              <a:rPr lang="en-AU" sz="600" kern="0" cap="all" spc="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Cortado</a:t>
            </a:r>
            <a:endParaRPr lang="en-AU" sz="600" kern="0" cap="all" spc="100" dirty="0" smtClean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36" name="Text Placeholder 18"/>
          <p:cNvSpPr txBox="1">
            <a:spLocks/>
          </p:cNvSpPr>
          <p:nvPr/>
        </p:nvSpPr>
        <p:spPr>
          <a:xfrm>
            <a:off x="39959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#fbe480</a:t>
            </a:r>
            <a:endParaRPr lang="en-AU" sz="600" kern="0" cap="all" spc="100" dirty="0" smtClean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251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228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128</a:t>
            </a:r>
          </a:p>
        </p:txBody>
      </p:sp>
      <p:sp>
        <p:nvSpPr>
          <p:cNvPr id="37" name="Text Placeholder 18"/>
          <p:cNvSpPr txBox="1">
            <a:spLocks/>
          </p:cNvSpPr>
          <p:nvPr/>
        </p:nvSpPr>
        <p:spPr>
          <a:xfrm>
            <a:off x="48960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fbd645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251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214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69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38" name="Text Placeholder 18"/>
          <p:cNvSpPr txBox="1">
            <a:spLocks/>
          </p:cNvSpPr>
          <p:nvPr/>
        </p:nvSpPr>
        <p:spPr>
          <a:xfrm>
            <a:off x="57961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793504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121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53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4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39" name="Text Placeholder 18"/>
          <p:cNvSpPr txBox="1">
            <a:spLocks/>
          </p:cNvSpPr>
          <p:nvPr/>
        </p:nvSpPr>
        <p:spPr>
          <a:xfrm>
            <a:off x="66962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541d0c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84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29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12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40" name="Text Placeholder 18"/>
          <p:cNvSpPr txBox="1">
            <a:spLocks/>
          </p:cNvSpPr>
          <p:nvPr/>
        </p:nvSpPr>
        <p:spPr>
          <a:xfrm>
            <a:off x="7596336" y="2571750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651c05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101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28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5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995936" y="3384705"/>
            <a:ext cx="720080" cy="720080"/>
          </a:xfrm>
          <a:prstGeom prst="rect">
            <a:avLst/>
          </a:prstGeom>
          <a:solidFill>
            <a:srgbClr val="7D310A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/>
          <p:cNvSpPr/>
          <p:nvPr/>
        </p:nvSpPr>
        <p:spPr>
          <a:xfrm>
            <a:off x="4896036" y="3384705"/>
            <a:ext cx="720080" cy="720080"/>
          </a:xfrm>
          <a:prstGeom prst="rect">
            <a:avLst/>
          </a:prstGeom>
          <a:solidFill>
            <a:srgbClr val="320300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Text Placeholder 18"/>
          <p:cNvSpPr txBox="1">
            <a:spLocks/>
          </p:cNvSpPr>
          <p:nvPr/>
        </p:nvSpPr>
        <p:spPr>
          <a:xfrm>
            <a:off x="3995936" y="3240689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Medium</a:t>
            </a:r>
          </a:p>
        </p:txBody>
      </p:sp>
      <p:sp>
        <p:nvSpPr>
          <p:cNvPr id="34" name="Text Placeholder 18"/>
          <p:cNvSpPr txBox="1">
            <a:spLocks/>
          </p:cNvSpPr>
          <p:nvPr/>
        </p:nvSpPr>
        <p:spPr>
          <a:xfrm>
            <a:off x="4896036" y="3240689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Cream</a:t>
            </a:r>
          </a:p>
        </p:txBody>
      </p:sp>
      <p:sp>
        <p:nvSpPr>
          <p:cNvPr id="41" name="Text Placeholder 18"/>
          <p:cNvSpPr txBox="1">
            <a:spLocks/>
          </p:cNvSpPr>
          <p:nvPr/>
        </p:nvSpPr>
        <p:spPr>
          <a:xfrm>
            <a:off x="5796136" y="3240689"/>
            <a:ext cx="90010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Pedro </a:t>
            </a:r>
            <a:r>
              <a:rPr lang="en-AU" sz="600" kern="0" cap="all" spc="1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Ximénez</a:t>
            </a:r>
            <a:endParaRPr lang="en-AU" sz="600" kern="0" cap="all" spc="100" dirty="0" smtClean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42" name="Text Placeholder 18"/>
          <p:cNvSpPr txBox="1">
            <a:spLocks/>
          </p:cNvSpPr>
          <p:nvPr/>
        </p:nvSpPr>
        <p:spPr>
          <a:xfrm>
            <a:off x="3995936" y="4176793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914209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145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66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9</a:t>
            </a:r>
          </a:p>
        </p:txBody>
      </p:sp>
      <p:sp>
        <p:nvSpPr>
          <p:cNvPr id="43" name="Text Placeholder 18"/>
          <p:cNvSpPr txBox="1">
            <a:spLocks/>
          </p:cNvSpPr>
          <p:nvPr/>
        </p:nvSpPr>
        <p:spPr>
          <a:xfrm>
            <a:off x="4896036" y="4176793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410701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65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7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1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44" name="Text Placeholder 18"/>
          <p:cNvSpPr txBox="1">
            <a:spLocks/>
          </p:cNvSpPr>
          <p:nvPr/>
        </p:nvSpPr>
        <p:spPr>
          <a:xfrm>
            <a:off x="5796136" y="4176793"/>
            <a:ext cx="720080" cy="144016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600" kern="0" cap="all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#</a:t>
            </a:r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21170c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R: 33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G: 23</a:t>
            </a:r>
          </a:p>
          <a:p>
            <a:r>
              <a:rPr lang="en-AU" sz="600" kern="0" cap="all" spc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roxima Nova Light"/>
                <a:cs typeface="Proxima Nova Light"/>
              </a:rPr>
              <a:t>B: 12</a:t>
            </a:r>
            <a:endParaRPr lang="en-AU" sz="600" kern="0" cap="all" spc="100" dirty="0">
              <a:solidFill>
                <a:schemeClr val="tx1">
                  <a:lumMod val="50000"/>
                  <a:lumOff val="50000"/>
                </a:schemeClr>
              </a:solidFill>
              <a:latin typeface="Proxima Nova Light"/>
              <a:cs typeface="Proxima Nova Ligh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796136" y="3384705"/>
            <a:ext cx="720080" cy="720080"/>
          </a:xfrm>
          <a:prstGeom prst="rect">
            <a:avLst/>
          </a:prstGeom>
          <a:solidFill>
            <a:srgbClr val="19120B"/>
          </a:solidFill>
          <a:ln w="381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367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9743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8"/>
          <p:cNvSpPr txBox="1">
            <a:spLocks/>
          </p:cNvSpPr>
          <p:nvPr/>
        </p:nvSpPr>
        <p:spPr>
          <a:xfrm>
            <a:off x="827584" y="1635646"/>
            <a:ext cx="2376264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err="1" smtClean="0">
                <a:solidFill>
                  <a:srgbClr val="20140C"/>
                </a:solidFill>
              </a:rPr>
              <a:t>Didot</a:t>
            </a:r>
            <a:r>
              <a:rPr lang="en-US" sz="1000" dirty="0" smtClean="0">
                <a:solidFill>
                  <a:srgbClr val="20140C"/>
                </a:solidFill>
              </a:rPr>
              <a:t> Regular</a:t>
            </a:r>
          </a:p>
          <a:p>
            <a:pPr>
              <a:lnSpc>
                <a:spcPts val="1200"/>
              </a:lnSpc>
            </a:pPr>
            <a:r>
              <a:rPr lang="en-US" sz="800" dirty="0">
                <a:solidFill>
                  <a:srgbClr val="20140C"/>
                </a:solidFill>
              </a:rPr>
              <a:t>The primary </a:t>
            </a:r>
            <a:r>
              <a:rPr lang="en-US" sz="800" dirty="0" smtClean="0">
                <a:solidFill>
                  <a:srgbClr val="20140C"/>
                </a:solidFill>
              </a:rPr>
              <a:t>headline typeface </a:t>
            </a:r>
            <a:r>
              <a:rPr lang="en-US" sz="800" dirty="0">
                <a:solidFill>
                  <a:srgbClr val="20140C"/>
                </a:solidFill>
              </a:rPr>
              <a:t>for </a:t>
            </a:r>
            <a:r>
              <a:rPr lang="en-US" sz="800" dirty="0" smtClean="0">
                <a:solidFill>
                  <a:srgbClr val="20140C"/>
                </a:solidFill>
              </a:rPr>
              <a:t>Vinos De Jerez | Sherry </a:t>
            </a:r>
            <a:r>
              <a:rPr lang="en-US" sz="800" dirty="0">
                <a:solidFill>
                  <a:srgbClr val="20140C"/>
                </a:solidFill>
              </a:rPr>
              <a:t>Wines is </a:t>
            </a:r>
            <a:r>
              <a:rPr lang="en-US" sz="800" dirty="0" err="1" smtClean="0">
                <a:solidFill>
                  <a:srgbClr val="20140C"/>
                </a:solidFill>
              </a:rPr>
              <a:t>Didot</a:t>
            </a:r>
            <a:r>
              <a:rPr lang="en-US" sz="800" dirty="0">
                <a:solidFill>
                  <a:srgbClr val="20140C"/>
                </a:solidFill>
              </a:rPr>
              <a:t> </a:t>
            </a:r>
            <a:r>
              <a:rPr lang="en-US" sz="800" dirty="0" smtClean="0">
                <a:solidFill>
                  <a:srgbClr val="20140C"/>
                </a:solidFill>
              </a:rPr>
              <a:t>a classic </a:t>
            </a:r>
            <a:r>
              <a:rPr lang="en-US" sz="800" dirty="0">
                <a:solidFill>
                  <a:srgbClr val="20140C"/>
                </a:solidFill>
              </a:rPr>
              <a:t>and elegant </a:t>
            </a:r>
            <a:r>
              <a:rPr lang="en-US" sz="800" dirty="0" smtClean="0">
                <a:solidFill>
                  <a:srgbClr val="20140C"/>
                </a:solidFill>
              </a:rPr>
              <a:t>serif that </a:t>
            </a:r>
            <a:r>
              <a:rPr lang="en-US" sz="800" dirty="0">
                <a:solidFill>
                  <a:srgbClr val="20140C"/>
                </a:solidFill>
              </a:rPr>
              <a:t>comes </a:t>
            </a:r>
            <a:r>
              <a:rPr lang="en-US" sz="800" dirty="0" smtClean="0">
                <a:solidFill>
                  <a:srgbClr val="20140C"/>
                </a:solidFill>
              </a:rPr>
              <a:t>as a </a:t>
            </a:r>
            <a:r>
              <a:rPr lang="en-US" sz="800" dirty="0">
                <a:solidFill>
                  <a:srgbClr val="20140C"/>
                </a:solidFill>
              </a:rPr>
              <a:t>full family with a range of </a:t>
            </a:r>
            <a:r>
              <a:rPr lang="en-US" sz="800" dirty="0" smtClean="0">
                <a:solidFill>
                  <a:srgbClr val="20140C"/>
                </a:solidFill>
              </a:rPr>
              <a:t>weights, </a:t>
            </a:r>
            <a:r>
              <a:rPr lang="en-US" sz="800" dirty="0">
                <a:solidFill>
                  <a:srgbClr val="20140C"/>
                </a:solidFill>
              </a:rPr>
              <a:t>including </a:t>
            </a:r>
            <a:r>
              <a:rPr lang="en-US" sz="800" dirty="0" smtClean="0">
                <a:solidFill>
                  <a:srgbClr val="20140C"/>
                </a:solidFill>
              </a:rPr>
              <a:t>old </a:t>
            </a:r>
            <a:r>
              <a:rPr lang="en-US" sz="800" dirty="0">
                <a:solidFill>
                  <a:srgbClr val="20140C"/>
                </a:solidFill>
              </a:rPr>
              <a:t>style </a:t>
            </a:r>
            <a:r>
              <a:rPr lang="en-US" sz="800" dirty="0" smtClean="0">
                <a:solidFill>
                  <a:srgbClr val="20140C"/>
                </a:solidFill>
              </a:rPr>
              <a:t>figures </a:t>
            </a:r>
            <a:r>
              <a:rPr lang="en-US" sz="800" dirty="0">
                <a:solidFill>
                  <a:srgbClr val="20140C"/>
                </a:solidFill>
              </a:rPr>
              <a:t>and </a:t>
            </a:r>
            <a:r>
              <a:rPr lang="en-US" sz="800" dirty="0" smtClean="0">
                <a:solidFill>
                  <a:srgbClr val="20140C"/>
                </a:solidFill>
              </a:rPr>
              <a:t>support for various language specific glyphs and styles</a:t>
            </a:r>
            <a:r>
              <a:rPr lang="en-US" sz="800" dirty="0">
                <a:solidFill>
                  <a:srgbClr val="20140C"/>
                </a:solidFill>
              </a:rPr>
              <a:t>. 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Headline Typeface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8</a:t>
            </a:fld>
            <a:endParaRPr lang="en-AU" dirty="0"/>
          </a:p>
        </p:txBody>
      </p:sp>
      <p:sp>
        <p:nvSpPr>
          <p:cNvPr id="24" name="Text Placeholder 18"/>
          <p:cNvSpPr txBox="1">
            <a:spLocks/>
          </p:cNvSpPr>
          <p:nvPr/>
        </p:nvSpPr>
        <p:spPr>
          <a:xfrm>
            <a:off x="4572000" y="1635646"/>
            <a:ext cx="3744416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20140C"/>
                </a:solidFill>
                <a:latin typeface="Didot"/>
                <a:cs typeface="Didot"/>
              </a:rPr>
              <a:t>ABCDEFGHIJKLMNOPQRSTUVWXYZ</a:t>
            </a:r>
          </a:p>
          <a:p>
            <a:r>
              <a:rPr lang="en-US" sz="2800" dirty="0" err="1" smtClean="0">
                <a:solidFill>
                  <a:srgbClr val="20140C"/>
                </a:solidFill>
                <a:latin typeface="Didot"/>
                <a:cs typeface="Didot"/>
              </a:rPr>
              <a:t>abcdefghijklmnopqrstuvxyz</a:t>
            </a:r>
            <a:endParaRPr lang="en-US" sz="2800" dirty="0" smtClean="0">
              <a:solidFill>
                <a:srgbClr val="20140C"/>
              </a:solidFill>
              <a:latin typeface="Didot"/>
              <a:cs typeface="Didot"/>
            </a:endParaRPr>
          </a:p>
          <a:p>
            <a:r>
              <a:rPr lang="en-US" sz="2800" dirty="0" smtClean="0">
                <a:solidFill>
                  <a:srgbClr val="20140C"/>
                </a:solidFill>
                <a:latin typeface="Didot"/>
                <a:cs typeface="Didot"/>
              </a:rPr>
              <a:t>1234567890</a:t>
            </a:r>
            <a:endParaRPr lang="en-US" sz="2800" dirty="0">
              <a:solidFill>
                <a:srgbClr val="20140C"/>
              </a:solidFill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406399681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8"/>
          <p:cNvSpPr txBox="1">
            <a:spLocks/>
          </p:cNvSpPr>
          <p:nvPr/>
        </p:nvSpPr>
        <p:spPr>
          <a:xfrm>
            <a:off x="827584" y="1635646"/>
            <a:ext cx="2376264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err="1" smtClean="0">
                <a:solidFill>
                  <a:srgbClr val="20140C"/>
                </a:solidFill>
              </a:rPr>
              <a:t>Proxima</a:t>
            </a:r>
            <a:r>
              <a:rPr lang="en-US" sz="1000" dirty="0" smtClean="0">
                <a:solidFill>
                  <a:srgbClr val="20140C"/>
                </a:solidFill>
              </a:rPr>
              <a:t> Nova</a:t>
            </a:r>
          </a:p>
          <a:p>
            <a:pPr>
              <a:lnSpc>
                <a:spcPts val="1200"/>
              </a:lnSpc>
            </a:pPr>
            <a:r>
              <a:rPr lang="en-US" sz="800" dirty="0" smtClean="0">
                <a:solidFill>
                  <a:srgbClr val="20140C"/>
                </a:solidFill>
              </a:rPr>
              <a:t>This secondary typeface </a:t>
            </a:r>
            <a:r>
              <a:rPr lang="en-US" sz="800" dirty="0">
                <a:solidFill>
                  <a:srgbClr val="20140C"/>
                </a:solidFill>
              </a:rPr>
              <a:t>is a modern sans serif </a:t>
            </a:r>
            <a:r>
              <a:rPr lang="en-US" sz="800" dirty="0" smtClean="0">
                <a:solidFill>
                  <a:srgbClr val="20140C"/>
                </a:solidFill>
              </a:rPr>
              <a:t>with additional tracking given to the letter forms as an elegant contrast for our Headline and body copy.</a:t>
            </a:r>
          </a:p>
          <a:p>
            <a:pPr>
              <a:lnSpc>
                <a:spcPts val="1200"/>
              </a:lnSpc>
            </a:pPr>
            <a:endParaRPr lang="en-US" sz="800" dirty="0">
              <a:solidFill>
                <a:srgbClr val="20140C"/>
              </a:solidFill>
            </a:endParaRPr>
          </a:p>
          <a:p>
            <a:pPr>
              <a:lnSpc>
                <a:spcPts val="1200"/>
              </a:lnSpc>
            </a:pPr>
            <a:r>
              <a:rPr lang="en-US" sz="800" dirty="0" smtClean="0">
                <a:solidFill>
                  <a:srgbClr val="20140C"/>
                </a:solidFill>
              </a:rPr>
              <a:t>This typeface should be used for </a:t>
            </a:r>
            <a:r>
              <a:rPr lang="en-US" sz="800" dirty="0">
                <a:solidFill>
                  <a:srgbClr val="20140C"/>
                </a:solidFill>
              </a:rPr>
              <a:t>meta information such as categories, sections, </a:t>
            </a:r>
            <a:r>
              <a:rPr lang="en-US" sz="800" dirty="0" smtClean="0">
                <a:solidFill>
                  <a:srgbClr val="20140C"/>
                </a:solidFill>
              </a:rPr>
              <a:t>names, dates and supporting headlines.</a:t>
            </a:r>
          </a:p>
          <a:p>
            <a:pPr>
              <a:lnSpc>
                <a:spcPts val="1200"/>
              </a:lnSpc>
            </a:pPr>
            <a:endParaRPr lang="en-US" sz="800" dirty="0">
              <a:solidFill>
                <a:srgbClr val="20140C"/>
              </a:solidFill>
            </a:endParaRPr>
          </a:p>
          <a:p>
            <a:pPr>
              <a:lnSpc>
                <a:spcPts val="1200"/>
              </a:lnSpc>
            </a:pPr>
            <a:r>
              <a:rPr lang="en-US" sz="800" dirty="0" err="1" smtClean="0">
                <a:solidFill>
                  <a:srgbClr val="20140C"/>
                </a:solidFill>
              </a:rPr>
              <a:t>Proxima</a:t>
            </a:r>
            <a:r>
              <a:rPr lang="en-US" sz="800" dirty="0" smtClean="0">
                <a:solidFill>
                  <a:srgbClr val="20140C"/>
                </a:solidFill>
              </a:rPr>
              <a:t> Nova </a:t>
            </a:r>
            <a:r>
              <a:rPr lang="en-US" sz="800" dirty="0">
                <a:solidFill>
                  <a:srgbClr val="20140C"/>
                </a:solidFill>
              </a:rPr>
              <a:t>is a full-featured and versatile family of 42 fonts (seven weights in three widths with italics</a:t>
            </a:r>
            <a:r>
              <a:rPr lang="en-US" sz="800" dirty="0" smtClean="0">
                <a:solidFill>
                  <a:srgbClr val="20140C"/>
                </a:solidFill>
              </a:rPr>
              <a:t>) including support for various language specific glyphs and styles</a:t>
            </a:r>
            <a:r>
              <a:rPr lang="en-US" sz="800" dirty="0">
                <a:solidFill>
                  <a:srgbClr val="20140C"/>
                </a:solidFill>
              </a:rPr>
              <a:t>. 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Secondary Typeface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9"/>
          </p:nvPr>
        </p:nvSpPr>
        <p:spPr>
          <a:xfrm>
            <a:off x="7894307" y="4875976"/>
            <a:ext cx="422109" cy="267406"/>
          </a:xfrm>
          <a:prstGeom prst="rect">
            <a:avLst/>
          </a:prstGeom>
        </p:spPr>
        <p:txBody>
          <a:bodyPr/>
          <a:lstStyle/>
          <a:p>
            <a:fld id="{502AA32E-850A-4F3A-9344-4AB458E1939A}" type="slidenum">
              <a:rPr lang="en-AU" smtClean="0"/>
              <a:pPr/>
              <a:t>9</a:t>
            </a:fld>
            <a:endParaRPr lang="en-AU" dirty="0"/>
          </a:p>
        </p:txBody>
      </p:sp>
      <p:sp>
        <p:nvSpPr>
          <p:cNvPr id="24" name="Text Placeholder 18"/>
          <p:cNvSpPr txBox="1">
            <a:spLocks/>
          </p:cNvSpPr>
          <p:nvPr/>
        </p:nvSpPr>
        <p:spPr>
          <a:xfrm>
            <a:off x="4572000" y="1635646"/>
            <a:ext cx="4032448" cy="252028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75447" rtl="0" eaLnBrk="1" latinLnBrk="0" hangingPunct="1">
              <a:spcBef>
                <a:spcPct val="20000"/>
              </a:spcBef>
              <a:buFont typeface="Arial"/>
              <a:buNone/>
              <a:defRPr sz="16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1pPr>
            <a:lvl2pPr marL="772600" indent="-29715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4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2pPr>
            <a:lvl3pPr marL="1188615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12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3pPr>
            <a:lvl4pPr marL="1664062" indent="-237723" algn="l" defTabSz="475447" rtl="0" eaLnBrk="1" latinLnBrk="0" hangingPunct="1">
              <a:spcBef>
                <a:spcPct val="20000"/>
              </a:spcBef>
              <a:buFont typeface="Arial"/>
              <a:buChar char="–"/>
              <a:defRPr sz="10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4pPr>
            <a:lvl5pPr marL="2139507" indent="-237723" algn="l" defTabSz="475447" rtl="0" eaLnBrk="1" latinLnBrk="0" hangingPunct="1">
              <a:spcBef>
                <a:spcPct val="20000"/>
              </a:spcBef>
              <a:buFont typeface="Arial"/>
              <a:buChar char="»"/>
              <a:defRPr sz="800" b="0" i="0" kern="1200">
                <a:solidFill>
                  <a:srgbClr val="500005"/>
                </a:solidFill>
                <a:latin typeface="Proxima Nova Regular"/>
                <a:ea typeface="+mn-ea"/>
                <a:cs typeface="Proxima Nova Regular"/>
              </a:defRPr>
            </a:lvl5pPr>
            <a:lvl6pPr marL="2614954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0399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846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1291" indent="-237723" algn="l" defTabSz="475447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spc="420" dirty="0" smtClean="0">
                <a:solidFill>
                  <a:srgbClr val="20140C"/>
                </a:solidFill>
              </a:rPr>
              <a:t>ABCDEFGHIJKLMNOPQRSTUVWXYZ</a:t>
            </a:r>
          </a:p>
          <a:p>
            <a:r>
              <a:rPr lang="en-US" sz="2800" spc="420" dirty="0" err="1" smtClean="0">
                <a:solidFill>
                  <a:srgbClr val="20140C"/>
                </a:solidFill>
              </a:rPr>
              <a:t>abcdefghijklmnopqrstuvxyz</a:t>
            </a:r>
            <a:endParaRPr lang="en-US" sz="2800" spc="420" dirty="0" smtClean="0">
              <a:solidFill>
                <a:srgbClr val="20140C"/>
              </a:solidFill>
            </a:endParaRPr>
          </a:p>
          <a:p>
            <a:r>
              <a:rPr lang="en-US" sz="2800" spc="420" dirty="0" smtClean="0">
                <a:solidFill>
                  <a:srgbClr val="20140C"/>
                </a:solidFill>
              </a:rPr>
              <a:t>1234567890</a:t>
            </a:r>
            <a:endParaRPr lang="en-US" sz="2800" spc="420" dirty="0">
              <a:solidFill>
                <a:srgbClr val="201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lIns="180000" tIns="0" rIns="180000" bIns="0" rtlCol="0" anchor="ctr">
        <a:noAutofit/>
      </a:bodyPr>
      <a:lstStyle>
        <a:defPPr>
          <a:defRPr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87972</TotalTime>
  <Words>717</Words>
  <Application>Microsoft Macintosh PowerPoint</Application>
  <PresentationFormat>On-screen Show (16:9)</PresentationFormat>
  <Paragraphs>155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Our Brand Values </vt:lpstr>
      <vt:lpstr>Our Brand Values</vt:lpstr>
      <vt:lpstr>Colour</vt:lpstr>
      <vt:lpstr>Primary Colours</vt:lpstr>
      <vt:lpstr>Secondary Colours</vt:lpstr>
      <vt:lpstr>TYPOGRAPHY</vt:lpstr>
      <vt:lpstr>Headline Typeface</vt:lpstr>
      <vt:lpstr>Secondary Typeface</vt:lpstr>
      <vt:lpstr>Body Typeface</vt:lpstr>
      <vt:lpstr>Main Headers</vt:lpstr>
      <vt:lpstr>Contact Information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Stratton</dc:creator>
  <cp:lastModifiedBy>Chelsea Anthon</cp:lastModifiedBy>
  <cp:revision>1601</cp:revision>
  <cp:lastPrinted>2013-07-19T11:32:36Z</cp:lastPrinted>
  <dcterms:created xsi:type="dcterms:W3CDTF">2013-01-22T17:04:23Z</dcterms:created>
  <dcterms:modified xsi:type="dcterms:W3CDTF">2016-04-26T17:11:33Z</dcterms:modified>
</cp:coreProperties>
</file>