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jpeg" ContentType="image/jpeg"/>
  <Default Extension="rels" ContentType="application/vnd.openxmlformats-package.relationships+xml"/>
  <Default Extension="tif" ContentType="image/t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362" r:id="rId2"/>
    <p:sldId id="367" r:id="rId3"/>
    <p:sldId id="368" r:id="rId4"/>
    <p:sldId id="366" r:id="rId5"/>
    <p:sldId id="365" r:id="rId6"/>
    <p:sldId id="329" r:id="rId7"/>
    <p:sldId id="333" r:id="rId8"/>
    <p:sldId id="330" r:id="rId9"/>
    <p:sldId id="334" r:id="rId10"/>
    <p:sldId id="331" r:id="rId11"/>
    <p:sldId id="325" r:id="rId12"/>
    <p:sldId id="340" r:id="rId13"/>
    <p:sldId id="328" r:id="rId14"/>
    <p:sldId id="344" r:id="rId15"/>
    <p:sldId id="345" r:id="rId16"/>
    <p:sldId id="343" r:id="rId17"/>
    <p:sldId id="348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074FF"/>
    <a:srgbClr val="0D0F1C"/>
    <a:srgbClr val="0E0F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69" autoAdjust="0"/>
    <p:restoredTop sz="99169" autoAdjust="0"/>
  </p:normalViewPr>
  <p:slideViewPr>
    <p:cSldViewPr snapToGrid="0" snapToObjects="1">
      <p:cViewPr>
        <p:scale>
          <a:sx n="75" d="100"/>
          <a:sy n="75" d="100"/>
        </p:scale>
        <p:origin x="2040" y="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5" d="100"/>
        <a:sy n="9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esProps" Target="presProps.xml"/><Relationship Id="rId21" Type="http://schemas.openxmlformats.org/officeDocument/2006/relationships/viewProps" Target="viewProps.xml"/><Relationship Id="rId22" Type="http://schemas.openxmlformats.org/officeDocument/2006/relationships/theme" Target="theme/theme1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86166A-78D8-B645-A615-E52BC9E6AB54}" type="datetimeFigureOut">
              <a:rPr lang="en-US" smtClean="0"/>
              <a:t>4/7/16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A0070-F7EC-2040-A312-F964610405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812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082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Follett options – exploring the market </a:t>
            </a:r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A0070-F7EC-2040-A312-F964610405F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50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Follett options – exploring the market </a:t>
            </a:r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A0070-F7EC-2040-A312-F964610405F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2221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Follett options – exploring the market </a:t>
            </a:r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A0070-F7EC-2040-A312-F964610405F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450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Follett options – exploring the market </a:t>
            </a:r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A0070-F7EC-2040-A312-F964610405F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997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Joel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CC1193-B61D-0B4E-A97A-D4A97C6A50E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915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TVG</a:t>
            </a:r>
          </a:p>
          <a:p>
            <a:r>
              <a:rPr lang="en-US" dirty="0" smtClean="0"/>
              <a:t>ULTA</a:t>
            </a:r>
          </a:p>
          <a:p>
            <a:r>
              <a:rPr lang="en-US" dirty="0" smtClean="0"/>
              <a:t>Easy</a:t>
            </a:r>
            <a:r>
              <a:rPr lang="en-US" baseline="0" dirty="0" smtClean="0"/>
              <a:t> Beauty</a:t>
            </a:r>
          </a:p>
          <a:p>
            <a:r>
              <a:rPr lang="en-US" baseline="0" dirty="0" smtClean="0"/>
              <a:t>CCRA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50011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0167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2443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Follett options – exploring the market </a:t>
            </a:r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A0070-F7EC-2040-A312-F964610405F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2765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Follett options – exploring the market </a:t>
            </a:r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A0070-F7EC-2040-A312-F964610405F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6555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Follett options – exploring the market </a:t>
            </a:r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A0070-F7EC-2040-A312-F964610405F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995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Follett options – exploring the market </a:t>
            </a:r>
          </a:p>
          <a:p>
            <a:endParaRPr lang="en-US" smtClean="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4A0070-F7EC-2040-A312-F964610405F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901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793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227F45-AA6B-460C-9C07-87AF68039882}" type="datetimeFigureOut">
              <a:rPr lang="en-US" smtClean="0"/>
              <a:pPr/>
              <a:t>4/7/16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1A947-C1CF-45F0-8C74-4FCE1325C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82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227F45-AA6B-460C-9C07-87AF68039882}" type="datetimeFigureOut">
              <a:rPr lang="en-US" smtClean="0"/>
              <a:pPr/>
              <a:t>4/7/16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1A947-C1CF-45F0-8C74-4FCE1325C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433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46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227F45-AA6B-460C-9C07-87AF68039882}" type="datetimeFigureOut">
              <a:rPr lang="en-US" smtClean="0"/>
              <a:pPr/>
              <a:t>4/7/16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1A947-C1CF-45F0-8C74-4FCE1325C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623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8447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7861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Open Sans"/>
                <a:cs typeface="Open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Open Sans"/>
                <a:cs typeface="Open San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150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99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588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07584"/>
            <a:ext cx="8229600" cy="849923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4" name="Picture 3" descr="ThinkTime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40277"/>
            <a:ext cx="2468880" cy="36879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 userDrawn="1"/>
        </p:nvSpPr>
        <p:spPr>
          <a:xfrm>
            <a:off x="457200" y="3357507"/>
            <a:ext cx="8229600" cy="35089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550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85000"/>
                  </a:schemeClr>
                </a:solidFill>
                <a:latin typeface="Open Sans Light"/>
                <a:ea typeface="+mj-ea"/>
                <a:cs typeface="Open Sans Light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5718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227F45-AA6B-460C-9C07-87AF68039882}" type="datetimeFigureOut">
              <a:rPr lang="en-US" smtClean="0"/>
              <a:pPr/>
              <a:t>4/7/16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FB1A947-C1CF-45F0-8C74-4FCE1325CF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33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7" name="Picture 6" descr="ThinkTimeLogo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6969" y="6439398"/>
            <a:ext cx="1863624" cy="278384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6602074"/>
            <a:ext cx="6866969" cy="108451"/>
          </a:xfrm>
          <a:prstGeom prst="rect">
            <a:avLst/>
          </a:prstGeom>
          <a:solidFill>
            <a:srgbClr val="0E0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9144000" cy="849923"/>
          </a:xfrm>
          <a:prstGeom prst="rect">
            <a:avLst/>
          </a:prstGeom>
          <a:solidFill>
            <a:srgbClr val="0E0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4992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849923"/>
            <a:ext cx="9144000" cy="125437"/>
          </a:xfrm>
          <a:prstGeom prst="rect">
            <a:avLst/>
          </a:prstGeom>
          <a:solidFill>
            <a:srgbClr val="0E0F1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036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2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457200" rtl="0" eaLnBrk="1" latinLnBrk="0" hangingPunct="1">
        <a:spcBef>
          <a:spcPct val="0"/>
        </a:spcBef>
        <a:buNone/>
        <a:defRPr sz="2800" kern="1200">
          <a:solidFill>
            <a:schemeClr val="bg1"/>
          </a:solidFill>
          <a:latin typeface="Open Sans"/>
          <a:ea typeface="+mj-ea"/>
          <a:cs typeface="Open San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Arial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Open Sans"/>
          <a:ea typeface="+mn-ea"/>
          <a:cs typeface="Open San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Arial"/>
        <a:buChar char="–"/>
        <a:defRPr sz="2200" kern="1200">
          <a:solidFill>
            <a:schemeClr val="tx1">
              <a:lumMod val="75000"/>
              <a:lumOff val="25000"/>
            </a:schemeClr>
          </a:solidFill>
          <a:latin typeface="Open Sans"/>
          <a:ea typeface="+mn-ea"/>
          <a:cs typeface="Open San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Arial"/>
        <a:buChar char="•"/>
        <a:defRPr sz="2000" kern="1200">
          <a:solidFill>
            <a:schemeClr val="tx1">
              <a:lumMod val="75000"/>
              <a:lumOff val="25000"/>
            </a:schemeClr>
          </a:solidFill>
          <a:latin typeface="Open Sans"/>
          <a:ea typeface="+mn-ea"/>
          <a:cs typeface="Open San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Arial"/>
        <a:buChar char="–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>
            <a:lumMod val="75000"/>
          </a:schemeClr>
        </a:buClr>
        <a:buFont typeface="Arial"/>
        <a:buChar char="»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55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7" Type="http://schemas.openxmlformats.org/officeDocument/2006/relationships/image" Target="../media/image62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6" Type="http://schemas.openxmlformats.org/officeDocument/2006/relationships/image" Target="../media/image62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4" Type="http://schemas.openxmlformats.org/officeDocument/2006/relationships/image" Target="../media/image71.jpeg"/><Relationship Id="rId5" Type="http://schemas.openxmlformats.org/officeDocument/2006/relationships/image" Target="../media/image58.png"/><Relationship Id="rId6" Type="http://schemas.openxmlformats.org/officeDocument/2006/relationships/image" Target="../media/image62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microsoft.com/office/2007/relationships/hdphoto" Target="../media/hdphoto1.wdp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20" Type="http://schemas.openxmlformats.org/officeDocument/2006/relationships/image" Target="../media/image25.tif"/><Relationship Id="rId21" Type="http://schemas.openxmlformats.org/officeDocument/2006/relationships/image" Target="../media/image26.tif"/><Relationship Id="rId22" Type="http://schemas.openxmlformats.org/officeDocument/2006/relationships/image" Target="../media/image27.png"/><Relationship Id="rId23" Type="http://schemas.openxmlformats.org/officeDocument/2006/relationships/image" Target="../media/image28.tif"/><Relationship Id="rId24" Type="http://schemas.openxmlformats.org/officeDocument/2006/relationships/image" Target="../media/image29.tif"/><Relationship Id="rId25" Type="http://schemas.openxmlformats.org/officeDocument/2006/relationships/image" Target="../media/image30.tif"/><Relationship Id="rId26" Type="http://schemas.openxmlformats.org/officeDocument/2006/relationships/image" Target="../media/image31.png"/><Relationship Id="rId27" Type="http://schemas.openxmlformats.org/officeDocument/2006/relationships/image" Target="../media/image32.tif"/><Relationship Id="rId28" Type="http://schemas.openxmlformats.org/officeDocument/2006/relationships/image" Target="../media/image33.tif"/><Relationship Id="rId29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Relationship Id="rId4" Type="http://schemas.openxmlformats.org/officeDocument/2006/relationships/image" Target="../media/image9.tif"/><Relationship Id="rId5" Type="http://schemas.openxmlformats.org/officeDocument/2006/relationships/image" Target="../media/image10.tif"/><Relationship Id="rId30" Type="http://schemas.openxmlformats.org/officeDocument/2006/relationships/image" Target="../media/image35.png"/><Relationship Id="rId31" Type="http://schemas.openxmlformats.org/officeDocument/2006/relationships/image" Target="../media/image36.tif"/><Relationship Id="rId32" Type="http://schemas.openxmlformats.org/officeDocument/2006/relationships/image" Target="../media/image37.png"/><Relationship Id="rId9" Type="http://schemas.openxmlformats.org/officeDocument/2006/relationships/image" Target="../media/image14.tif"/><Relationship Id="rId6" Type="http://schemas.openxmlformats.org/officeDocument/2006/relationships/image" Target="../media/image11.tif"/><Relationship Id="rId7" Type="http://schemas.openxmlformats.org/officeDocument/2006/relationships/image" Target="../media/image12.tif"/><Relationship Id="rId8" Type="http://schemas.openxmlformats.org/officeDocument/2006/relationships/image" Target="../media/image13.tif"/><Relationship Id="rId33" Type="http://schemas.openxmlformats.org/officeDocument/2006/relationships/image" Target="../media/image38.tif"/><Relationship Id="rId34" Type="http://schemas.openxmlformats.org/officeDocument/2006/relationships/image" Target="../media/image39.tif"/><Relationship Id="rId35" Type="http://schemas.openxmlformats.org/officeDocument/2006/relationships/image" Target="../media/image40.png"/><Relationship Id="rId36" Type="http://schemas.openxmlformats.org/officeDocument/2006/relationships/image" Target="../media/image41.png"/><Relationship Id="rId10" Type="http://schemas.openxmlformats.org/officeDocument/2006/relationships/image" Target="../media/image15.png"/><Relationship Id="rId11" Type="http://schemas.openxmlformats.org/officeDocument/2006/relationships/image" Target="../media/image16.png"/><Relationship Id="rId12" Type="http://schemas.openxmlformats.org/officeDocument/2006/relationships/image" Target="../media/image17.tif"/><Relationship Id="rId13" Type="http://schemas.openxmlformats.org/officeDocument/2006/relationships/image" Target="../media/image18.tif"/><Relationship Id="rId14" Type="http://schemas.openxmlformats.org/officeDocument/2006/relationships/image" Target="../media/image19.tif"/><Relationship Id="rId15" Type="http://schemas.openxmlformats.org/officeDocument/2006/relationships/image" Target="../media/image20.png"/><Relationship Id="rId16" Type="http://schemas.openxmlformats.org/officeDocument/2006/relationships/image" Target="../media/image21.png"/><Relationship Id="rId17" Type="http://schemas.openxmlformats.org/officeDocument/2006/relationships/image" Target="../media/image22.png"/><Relationship Id="rId18" Type="http://schemas.openxmlformats.org/officeDocument/2006/relationships/image" Target="../media/image23.tif"/><Relationship Id="rId19" Type="http://schemas.openxmlformats.org/officeDocument/2006/relationships/image" Target="../media/image24.png"/><Relationship Id="rId37" Type="http://schemas.openxmlformats.org/officeDocument/2006/relationships/image" Target="../media/image42.png"/><Relationship Id="rId38" Type="http://schemas.openxmlformats.org/officeDocument/2006/relationships/image" Target="../media/image43.png"/><Relationship Id="rId39" Type="http://schemas.openxmlformats.org/officeDocument/2006/relationships/image" Target="../media/image44.tif"/><Relationship Id="rId40" Type="http://schemas.openxmlformats.org/officeDocument/2006/relationships/image" Target="../media/image45.tif"/><Relationship Id="rId41" Type="http://schemas.openxmlformats.org/officeDocument/2006/relationships/image" Target="../media/image46.png"/><Relationship Id="rId42" Type="http://schemas.openxmlformats.org/officeDocument/2006/relationships/image" Target="../media/image47.png"/><Relationship Id="rId43" Type="http://schemas.openxmlformats.org/officeDocument/2006/relationships/image" Target="../media/image48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231648" y="1686879"/>
            <a:ext cx="8229600" cy="849923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chemeClr val="tx1"/>
                </a:solidFill>
              </a:rPr>
              <a:t>Introduction to ThinkTime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31648" y="2705331"/>
            <a:ext cx="8229600" cy="312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bg1">
                    <a:lumMod val="85000"/>
                  </a:schemeClr>
                </a:solidFill>
                <a:latin typeface="Open Sans Light"/>
                <a:ea typeface="+mj-ea"/>
                <a:cs typeface="Open Sans Light"/>
              </a:defRPr>
            </a:lvl1pPr>
          </a:lstStyle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Prepared for :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56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484"/>
            <a:ext cx="8229600" cy="7024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Custom Forms – Build a Proactive &amp; Responsive Culture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-34229" y="1230425"/>
            <a:ext cx="309442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400" b="1" dirty="0" smtClean="0"/>
              <a:t>Immediately understand employee engagement and happiness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800" b="1" dirty="0" smtClean="0"/>
              <a:t> 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Create detailed surveys for tasks, tickets, or online in minutes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Route anonymous feedback to the appropriate team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Quick edit of public responses to the field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b="1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400" b="1" dirty="0" smtClean="0"/>
              <a:t>Benefits 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sz="800" b="1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Understand the reality of what is happening at the ground level (demonstrate listening)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Proactively discover hotspots and potential risks 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Get into action quickly to improve performance  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1200" b="1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1400" b="1" dirty="0" smtClean="0"/>
          </a:p>
        </p:txBody>
      </p:sp>
      <p:sp>
        <p:nvSpPr>
          <p:cNvPr id="6" name="Rectangle 5"/>
          <p:cNvSpPr/>
          <p:nvPr/>
        </p:nvSpPr>
        <p:spPr>
          <a:xfrm>
            <a:off x="228600" y="5670332"/>
            <a:ext cx="868679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en-US" sz="2400" b="1" dirty="0" smtClean="0">
                <a:solidFill>
                  <a:schemeClr val="bg1"/>
                </a:solidFill>
              </a:rPr>
              <a:t>Listen, learn and respond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5577" y="1298157"/>
            <a:ext cx="5421223" cy="3917310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96456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484"/>
            <a:ext cx="8229600" cy="7024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Dashboards and Reporting - Your Personalized Insights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335366"/>
            <a:ext cx="2760133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400" b="1" dirty="0" smtClean="0"/>
              <a:t>Dashboards provide direct communications to the right person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50+ precise drag and drop widgets by role &amp; location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Real time metrics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Leaderboard &amp; employee  recognition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Company news and updates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b="1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400" b="1" dirty="0" smtClean="0"/>
              <a:t>Benefits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800" b="1" dirty="0" smtClean="0"/>
              <a:t> </a:t>
            </a: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Better informed organization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Performance gaps identified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Save time searching for actions to take</a:t>
            </a:r>
            <a:endParaRPr lang="en-US" sz="1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228600" y="5646783"/>
            <a:ext cx="868679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en-US" sz="2400" b="1" dirty="0" smtClean="0">
                <a:solidFill>
                  <a:schemeClr val="bg1"/>
                </a:solidFill>
              </a:rPr>
              <a:t>Build a high performance culture through effective communication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0133" y="1404069"/>
            <a:ext cx="6155266" cy="3845263"/>
          </a:xfrm>
          <a:prstGeom prst="rect">
            <a:avLst/>
          </a:prstGeom>
          <a:ln w="31750">
            <a:solidFill>
              <a:schemeClr val="accent1"/>
            </a:solidFill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503627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484"/>
            <a:ext cx="8229600" cy="702439"/>
          </a:xfrm>
        </p:spPr>
        <p:txBody>
          <a:bodyPr>
            <a:normAutofit/>
          </a:bodyPr>
          <a:lstStyle/>
          <a:p>
            <a:r>
              <a:rPr lang="en-US" dirty="0" smtClean="0"/>
              <a:t>Mobile – Execute At The Point Of Attack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198137"/>
            <a:ext cx="2958353" cy="3970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400" b="1" dirty="0" smtClean="0"/>
              <a:t>Employees remain connected to their most important tasks and tickets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b="1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iPhone, iPad, Android, and responsive design 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Take a photo, assign a task, and validate completion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Respond and resolve tickets from anywhere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b="1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400" b="1" dirty="0" smtClean="0"/>
              <a:t>Benefits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sz="800" b="1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Influence the outcome by sharing your mission and vision in the hands of your associates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Minimize downtown and increase employee and customer engagement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5585668"/>
            <a:ext cx="868679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en-US" sz="2400" b="1" dirty="0" smtClean="0">
                <a:solidFill>
                  <a:schemeClr val="bg1"/>
                </a:solidFill>
              </a:rPr>
              <a:t>Drive productivity as if you are actually there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430" y="987471"/>
            <a:ext cx="6086969" cy="4150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5324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484"/>
            <a:ext cx="8229600" cy="7024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Administration – 100% Configurable To Your Needs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453897"/>
            <a:ext cx="2623279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400" b="1" dirty="0" smtClean="0"/>
              <a:t>Configure your organization in ThinkTime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b="1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Hierarchy - Corporate, region, district, store, etc.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Departments and roles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z="800" dirty="0" smtClean="0"/>
              <a:t> 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Employee attributes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Service level agreements and notifications 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b="1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400" b="1" dirty="0" smtClean="0"/>
              <a:t>Benefits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b="1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No coding – easy configuration by your team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Quick setup, adjusts to changing environment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z="800" dirty="0" smtClean="0"/>
              <a:t> 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Establish corporate standards for higher accountability</a:t>
            </a:r>
            <a:endParaRPr lang="en-US" sz="1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228600" y="5732421"/>
            <a:ext cx="868679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en-US" sz="2400" b="1" dirty="0" smtClean="0">
                <a:solidFill>
                  <a:schemeClr val="bg1"/>
                </a:solidFill>
              </a:rPr>
              <a:t>Enable rapid setup, security and deployment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9346" b="24845"/>
          <a:stretch/>
        </p:blipFill>
        <p:spPr>
          <a:xfrm>
            <a:off x="2760133" y="1453896"/>
            <a:ext cx="6155266" cy="4032504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65671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Introduction</a:t>
            </a:r>
            <a:endParaRPr lang="en-US" dirty="0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1656523" y="1099563"/>
            <a:ext cx="36329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Steve Levy</a:t>
            </a:r>
            <a:br>
              <a:rPr lang="en-US" dirty="0" smtClean="0"/>
            </a:br>
            <a:r>
              <a:rPr lang="en-US" sz="1600" dirty="0" smtClean="0"/>
              <a:t>President </a:t>
            </a:r>
          </a:p>
          <a:p>
            <a:r>
              <a:rPr lang="en-US" sz="1600" dirty="0" smtClean="0"/>
              <a:t>ThinkTime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970135" y="2836583"/>
            <a:ext cx="7948013" cy="0"/>
          </a:xfrm>
          <a:prstGeom prst="line">
            <a:avLst/>
          </a:prstGeom>
          <a:ln w="19050" cmpd="sng">
            <a:solidFill>
              <a:schemeClr val="bg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703435" y="3544361"/>
            <a:ext cx="7948013" cy="0"/>
          </a:xfrm>
          <a:prstGeom prst="line">
            <a:avLst/>
          </a:prstGeom>
          <a:ln w="19050" cmpd="sng">
            <a:solidFill>
              <a:schemeClr val="accent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94825" y="2815720"/>
            <a:ext cx="7948013" cy="0"/>
          </a:xfrm>
          <a:prstGeom prst="line">
            <a:avLst/>
          </a:prstGeom>
          <a:ln w="19050" cmpd="sng">
            <a:solidFill>
              <a:schemeClr val="accent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4" y="894950"/>
            <a:ext cx="1935266" cy="1935266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970135" y="2878498"/>
            <a:ext cx="7652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More than 20 years </a:t>
            </a:r>
            <a:r>
              <a:rPr lang="en-US" b="1" dirty="0">
                <a:solidFill>
                  <a:schemeClr val="tx2"/>
                </a:solidFill>
              </a:rPr>
              <a:t>experience </a:t>
            </a:r>
            <a:r>
              <a:rPr lang="en-US" b="1" dirty="0" smtClean="0">
                <a:solidFill>
                  <a:schemeClr val="tx2"/>
                </a:solidFill>
              </a:rPr>
              <a:t>in Workforce Management </a:t>
            </a:r>
            <a:r>
              <a:rPr lang="en-US" dirty="0" smtClean="0">
                <a:solidFill>
                  <a:schemeClr val="tx2"/>
                </a:solidFill>
              </a:rPr>
              <a:t>(WFM) </a:t>
            </a:r>
            <a:r>
              <a:rPr lang="en-US" b="1" dirty="0" smtClean="0">
                <a:solidFill>
                  <a:schemeClr val="tx2"/>
                </a:solidFill>
              </a:rPr>
              <a:t>Consulting and Product Development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485913" y="4540518"/>
            <a:ext cx="1891605" cy="1252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400" b="1" dirty="0" smtClean="0"/>
              <a:t>European Manager, SAP Campbell</a:t>
            </a:r>
            <a:endParaRPr lang="en-US" sz="1400" b="1" dirty="0"/>
          </a:p>
          <a:p>
            <a:pPr>
              <a:lnSpc>
                <a:spcPct val="90000"/>
              </a:lnSpc>
              <a:defRPr/>
            </a:pPr>
            <a:r>
              <a:rPr lang="en-US" sz="1300" dirty="0" smtClean="0"/>
              <a:t>WFM </a:t>
            </a:r>
            <a:r>
              <a:rPr lang="en-US" sz="1300" dirty="0"/>
              <a:t>projects in London, England and South </a:t>
            </a:r>
            <a:r>
              <a:rPr lang="en-US" sz="1300" dirty="0" smtClean="0"/>
              <a:t>Africa.</a:t>
            </a:r>
          </a:p>
          <a:p>
            <a:pPr>
              <a:lnSpc>
                <a:spcPct val="90000"/>
              </a:lnSpc>
              <a:defRPr/>
            </a:pPr>
            <a:endParaRPr lang="en-US" sz="1100" i="1" dirty="0" smtClean="0"/>
          </a:p>
        </p:txBody>
      </p:sp>
      <p:sp>
        <p:nvSpPr>
          <p:cNvPr id="50" name="Rectangle 49"/>
          <p:cNvSpPr/>
          <p:nvPr/>
        </p:nvSpPr>
        <p:spPr>
          <a:xfrm>
            <a:off x="2967838" y="4540227"/>
            <a:ext cx="1786864" cy="17620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400" b="1" dirty="0"/>
              <a:t>National Director of Services </a:t>
            </a:r>
          </a:p>
          <a:p>
            <a:pPr>
              <a:lnSpc>
                <a:spcPct val="90000"/>
              </a:lnSpc>
              <a:defRPr/>
            </a:pPr>
            <a:r>
              <a:rPr lang="en-US" sz="1300" dirty="0" smtClean="0"/>
              <a:t>Grew Retail, Gaming, and Healthcare service groups </a:t>
            </a:r>
            <a:r>
              <a:rPr lang="en-US" sz="1300" dirty="0"/>
              <a:t>to </a:t>
            </a:r>
            <a:r>
              <a:rPr lang="en-US" sz="1300" dirty="0" smtClean="0"/>
              <a:t>more than 200 associates / $40M per year </a:t>
            </a:r>
          </a:p>
          <a:p>
            <a:pPr>
              <a:lnSpc>
                <a:spcPct val="90000"/>
              </a:lnSpc>
              <a:defRPr/>
            </a:pPr>
            <a:r>
              <a:rPr lang="en-US" sz="1100" i="1" dirty="0" smtClean="0"/>
              <a:t/>
            </a:r>
            <a:br>
              <a:rPr lang="en-US" sz="1100" i="1" dirty="0" smtClean="0"/>
            </a:br>
            <a:endParaRPr lang="en-US" sz="1100" i="1" dirty="0"/>
          </a:p>
        </p:txBody>
      </p:sp>
      <p:grpSp>
        <p:nvGrpSpPr>
          <p:cNvPr id="51" name="Group 50"/>
          <p:cNvGrpSpPr/>
          <p:nvPr/>
        </p:nvGrpSpPr>
        <p:grpSpPr>
          <a:xfrm>
            <a:off x="3024537" y="3645525"/>
            <a:ext cx="1347191" cy="801493"/>
            <a:chOff x="3945074" y="3195915"/>
            <a:chExt cx="1347191" cy="801493"/>
          </a:xfrm>
        </p:grpSpPr>
        <p:grpSp>
          <p:nvGrpSpPr>
            <p:cNvPr id="52" name="Group 51"/>
            <p:cNvGrpSpPr/>
            <p:nvPr/>
          </p:nvGrpSpPr>
          <p:grpSpPr>
            <a:xfrm>
              <a:off x="3945074" y="3195915"/>
              <a:ext cx="1347191" cy="801493"/>
              <a:chOff x="1260656" y="3195915"/>
              <a:chExt cx="1347191" cy="801493"/>
            </a:xfrm>
          </p:grpSpPr>
          <p:pic>
            <p:nvPicPr>
              <p:cNvPr id="54" name="Picture 53" descr="logo_humana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60656" y="3195915"/>
                <a:ext cx="1347191" cy="801493"/>
              </a:xfrm>
              <a:prstGeom prst="rect">
                <a:avLst/>
              </a:prstGeom>
            </p:spPr>
          </p:pic>
          <p:sp>
            <p:nvSpPr>
              <p:cNvPr id="55" name="Rectangle 54"/>
              <p:cNvSpPr/>
              <p:nvPr/>
            </p:nvSpPr>
            <p:spPr>
              <a:xfrm>
                <a:off x="1363297" y="3283406"/>
                <a:ext cx="1141908" cy="62651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33306" y="3459071"/>
              <a:ext cx="1170726" cy="275181"/>
            </a:xfrm>
            <a:prstGeom prst="rect">
              <a:avLst/>
            </a:prstGeom>
          </p:spPr>
        </p:pic>
      </p:grpSp>
      <p:grpSp>
        <p:nvGrpSpPr>
          <p:cNvPr id="56" name="Group 55"/>
          <p:cNvGrpSpPr/>
          <p:nvPr/>
        </p:nvGrpSpPr>
        <p:grpSpPr>
          <a:xfrm>
            <a:off x="6542612" y="3645816"/>
            <a:ext cx="1347191" cy="801493"/>
            <a:chOff x="7382963" y="3195915"/>
            <a:chExt cx="1347191" cy="801493"/>
          </a:xfrm>
        </p:grpSpPr>
        <p:grpSp>
          <p:nvGrpSpPr>
            <p:cNvPr id="57" name="Group 56"/>
            <p:cNvGrpSpPr/>
            <p:nvPr/>
          </p:nvGrpSpPr>
          <p:grpSpPr>
            <a:xfrm>
              <a:off x="7382963" y="3195915"/>
              <a:ext cx="1347191" cy="801493"/>
              <a:chOff x="4165699" y="4967019"/>
              <a:chExt cx="1129912" cy="672226"/>
            </a:xfrm>
          </p:grpSpPr>
          <p:pic>
            <p:nvPicPr>
              <p:cNvPr id="59" name="Picture 58" descr="logo_humana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5699" y="4967019"/>
                <a:ext cx="1129912" cy="672226"/>
              </a:xfrm>
              <a:prstGeom prst="rect">
                <a:avLst/>
              </a:prstGeom>
            </p:spPr>
          </p:pic>
          <p:sp>
            <p:nvSpPr>
              <p:cNvPr id="60" name="Rectangle 59"/>
              <p:cNvSpPr/>
              <p:nvPr/>
            </p:nvSpPr>
            <p:spPr>
              <a:xfrm>
                <a:off x="4266478" y="5159382"/>
                <a:ext cx="928354" cy="2875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58" name="Picture 5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600847" y="3371059"/>
              <a:ext cx="911423" cy="451205"/>
            </a:xfrm>
            <a:prstGeom prst="rect">
              <a:avLst/>
            </a:prstGeom>
          </p:spPr>
        </p:pic>
      </p:grpSp>
      <p:sp>
        <p:nvSpPr>
          <p:cNvPr id="61" name="Rectangle 60"/>
          <p:cNvSpPr/>
          <p:nvPr/>
        </p:nvSpPr>
        <p:spPr>
          <a:xfrm>
            <a:off x="4756848" y="4540227"/>
            <a:ext cx="1664753" cy="16268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400" b="1" dirty="0" smtClean="0"/>
              <a:t>Co-Founder</a:t>
            </a:r>
          </a:p>
          <a:p>
            <a:pPr>
              <a:lnSpc>
                <a:spcPct val="90000"/>
              </a:lnSpc>
              <a:defRPr/>
            </a:pPr>
            <a:endParaRPr lang="en-US" sz="1300" dirty="0" smtClean="0"/>
          </a:p>
          <a:p>
            <a:pPr>
              <a:lnSpc>
                <a:spcPct val="90000"/>
              </a:lnSpc>
              <a:defRPr/>
            </a:pPr>
            <a:r>
              <a:rPr lang="en-US" sz="1300" dirty="0" smtClean="0"/>
              <a:t>Optimized Scheduling and Time and Attendance, acquired by Oracle/360 Commerce</a:t>
            </a:r>
            <a:endParaRPr lang="en-US" sz="1300" i="1" dirty="0"/>
          </a:p>
        </p:txBody>
      </p:sp>
      <p:grpSp>
        <p:nvGrpSpPr>
          <p:cNvPr id="62" name="Group 61"/>
          <p:cNvGrpSpPr/>
          <p:nvPr/>
        </p:nvGrpSpPr>
        <p:grpSpPr>
          <a:xfrm>
            <a:off x="4722827" y="3645525"/>
            <a:ext cx="1347191" cy="801493"/>
            <a:chOff x="1260656" y="3195915"/>
            <a:chExt cx="1347191" cy="801493"/>
          </a:xfrm>
        </p:grpSpPr>
        <p:pic>
          <p:nvPicPr>
            <p:cNvPr id="63" name="Picture 62" descr="logo_human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656" y="3195915"/>
              <a:ext cx="1347191" cy="801493"/>
            </a:xfrm>
            <a:prstGeom prst="rect">
              <a:avLst/>
            </a:prstGeom>
          </p:spPr>
        </p:pic>
        <p:sp>
          <p:nvSpPr>
            <p:cNvPr id="64" name="Rectangle 63"/>
            <p:cNvSpPr/>
            <p:nvPr/>
          </p:nvSpPr>
          <p:spPr>
            <a:xfrm>
              <a:off x="1363297" y="3283406"/>
              <a:ext cx="1141908" cy="6265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1284678" y="3645525"/>
            <a:ext cx="1347191" cy="801493"/>
            <a:chOff x="1260656" y="3195915"/>
            <a:chExt cx="1347191" cy="801493"/>
          </a:xfrm>
        </p:grpSpPr>
        <p:pic>
          <p:nvPicPr>
            <p:cNvPr id="67" name="Picture 66" descr="logo_human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656" y="3195915"/>
              <a:ext cx="1347191" cy="801493"/>
            </a:xfrm>
            <a:prstGeom prst="rect">
              <a:avLst/>
            </a:prstGeom>
          </p:spPr>
        </p:pic>
        <p:sp>
          <p:nvSpPr>
            <p:cNvPr id="68" name="Rectangle 67"/>
            <p:cNvSpPr/>
            <p:nvPr/>
          </p:nvSpPr>
          <p:spPr>
            <a:xfrm>
              <a:off x="1363297" y="3283406"/>
              <a:ext cx="1141908" cy="6265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0" name="Picture 6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5114" y="3894985"/>
            <a:ext cx="964523" cy="281954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284678" y="4609221"/>
            <a:ext cx="1347191" cy="14468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400" b="1" dirty="0"/>
              <a:t>President</a:t>
            </a:r>
          </a:p>
          <a:p>
            <a:pPr>
              <a:lnSpc>
                <a:spcPct val="90000"/>
              </a:lnSpc>
              <a:defRPr/>
            </a:pPr>
            <a:r>
              <a:rPr lang="en-US" sz="1300" dirty="0"/>
              <a:t>Runs day-to-day operations.</a:t>
            </a:r>
          </a:p>
          <a:p>
            <a:pPr>
              <a:lnSpc>
                <a:spcPct val="90000"/>
              </a:lnSpc>
              <a:defRPr/>
            </a:pPr>
            <a:endParaRPr lang="en-US" sz="1300" dirty="0"/>
          </a:p>
          <a:p>
            <a:pPr>
              <a:lnSpc>
                <a:spcPct val="90000"/>
              </a:lnSpc>
              <a:defRPr/>
            </a:pPr>
            <a:r>
              <a:rPr lang="en-US" sz="1300" dirty="0"/>
              <a:t>Actively involved in all aspects of the business.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5675" y="3934745"/>
            <a:ext cx="1225196" cy="2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43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Introduction</a:t>
            </a:r>
            <a:endParaRPr lang="en-US" dirty="0"/>
          </a:p>
        </p:txBody>
      </p:sp>
      <p:pic>
        <p:nvPicPr>
          <p:cNvPr id="23" name="Picture 22" descr="jo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66" y="849923"/>
            <a:ext cx="1935269" cy="1843765"/>
          </a:xfrm>
          <a:prstGeom prst="rect">
            <a:avLst/>
          </a:prstGeom>
        </p:spPr>
      </p:pic>
      <p:sp>
        <p:nvSpPr>
          <p:cNvPr id="24" name="Title 1"/>
          <p:cNvSpPr txBox="1">
            <a:spLocks/>
          </p:cNvSpPr>
          <p:nvPr/>
        </p:nvSpPr>
        <p:spPr>
          <a:xfrm>
            <a:off x="1821143" y="1203946"/>
            <a:ext cx="30520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Joel Livet</a:t>
            </a:r>
            <a:br>
              <a:rPr lang="en-US" dirty="0" smtClean="0"/>
            </a:br>
            <a:r>
              <a:rPr lang="en-US" sz="1600" dirty="0" smtClean="0"/>
              <a:t>Product Visionary</a:t>
            </a:r>
          </a:p>
          <a:p>
            <a:r>
              <a:rPr lang="en-US" sz="1600" dirty="0" smtClean="0"/>
              <a:t>Chief Technical Officer</a:t>
            </a:r>
          </a:p>
          <a:p>
            <a:r>
              <a:rPr lang="en-US" sz="1600" dirty="0" smtClean="0"/>
              <a:t>ThinkTime</a:t>
            </a:r>
            <a:endParaRPr lang="en-US" sz="16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981366" y="2671144"/>
            <a:ext cx="7948013" cy="0"/>
          </a:xfrm>
          <a:prstGeom prst="line">
            <a:avLst/>
          </a:prstGeom>
          <a:ln w="19050" cmpd="sng">
            <a:solidFill>
              <a:schemeClr val="bg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6815804" y="3495056"/>
            <a:ext cx="1890241" cy="1081445"/>
            <a:chOff x="4165699" y="4967019"/>
            <a:chExt cx="1129912" cy="672226"/>
          </a:xfrm>
        </p:grpSpPr>
        <p:pic>
          <p:nvPicPr>
            <p:cNvPr id="30" name="Picture 29" descr="logo_human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5699" y="4967019"/>
              <a:ext cx="1129912" cy="672226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4266478" y="5159382"/>
              <a:ext cx="928354" cy="2875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 rotWithShape="1">
            <a:blip r:embed="rId4"/>
            <a:srcRect l="10732" t="29337" r="9736" b="26646"/>
            <a:stretch/>
          </p:blipFill>
          <p:spPr>
            <a:xfrm>
              <a:off x="4266478" y="5208636"/>
              <a:ext cx="928354" cy="188993"/>
            </a:xfrm>
            <a:prstGeom prst="rect">
              <a:avLst/>
            </a:prstGeom>
          </p:spPr>
        </p:pic>
      </p:grpSp>
      <p:sp>
        <p:nvSpPr>
          <p:cNvPr id="33" name="Rectangle 32"/>
          <p:cNvSpPr/>
          <p:nvPr/>
        </p:nvSpPr>
        <p:spPr>
          <a:xfrm>
            <a:off x="6638773" y="4576501"/>
            <a:ext cx="2290606" cy="1175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300" dirty="0" smtClean="0"/>
              <a:t>Worked at Microsoft from ‘92 to </a:t>
            </a:r>
            <a:r>
              <a:rPr lang="fr-FR" sz="1300" dirty="0" smtClean="0"/>
              <a:t>’</a:t>
            </a:r>
            <a:r>
              <a:rPr lang="en-US" sz="1300" dirty="0" smtClean="0"/>
              <a:t>95 at a time when innovation was at its peak.</a:t>
            </a:r>
          </a:p>
          <a:p>
            <a:pPr>
              <a:lnSpc>
                <a:spcPct val="90000"/>
              </a:lnSpc>
              <a:defRPr/>
            </a:pPr>
            <a:endParaRPr lang="en-US" sz="1300" dirty="0"/>
          </a:p>
          <a:p>
            <a:pPr>
              <a:lnSpc>
                <a:spcPct val="90000"/>
              </a:lnSpc>
              <a:defRPr/>
            </a:pPr>
            <a:r>
              <a:rPr lang="en-US" sz="1300" dirty="0" smtClean="0"/>
              <a:t>Product </a:t>
            </a:r>
            <a:r>
              <a:rPr lang="en-US" sz="1300" dirty="0"/>
              <a:t>s</a:t>
            </a:r>
            <a:r>
              <a:rPr lang="en-US" sz="1300" dirty="0" smtClean="0"/>
              <a:t>upport of their Network Operating Systems.</a:t>
            </a:r>
            <a:endParaRPr lang="en-US" sz="1300" dirty="0"/>
          </a:p>
        </p:txBody>
      </p:sp>
      <p:sp>
        <p:nvSpPr>
          <p:cNvPr id="34" name="Rectangle 33"/>
          <p:cNvSpPr/>
          <p:nvPr/>
        </p:nvSpPr>
        <p:spPr>
          <a:xfrm>
            <a:off x="3754574" y="4293817"/>
            <a:ext cx="2843117" cy="2228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400" dirty="0" smtClean="0"/>
              <a:t>Ran Portal and Business Intelligence practices for 5 </a:t>
            </a:r>
            <a:r>
              <a:rPr lang="en-US" sz="1400" dirty="0"/>
              <a:t>years. </a:t>
            </a:r>
            <a:r>
              <a:rPr lang="en-US" sz="1400" dirty="0" smtClean="0"/>
              <a:t> Built </a:t>
            </a:r>
            <a:r>
              <a:rPr lang="en-US" sz="1400" dirty="0"/>
              <a:t>out </a:t>
            </a:r>
            <a:r>
              <a:rPr lang="en-US" sz="1400" dirty="0" smtClean="0"/>
              <a:t>company Intranet, Task Management and Operational Tools </a:t>
            </a:r>
            <a:r>
              <a:rPr lang="en-US" sz="1400" dirty="0"/>
              <a:t>for 300,000 </a:t>
            </a:r>
            <a:r>
              <a:rPr lang="en-US" sz="1400" dirty="0" smtClean="0"/>
              <a:t>employees. </a:t>
            </a:r>
          </a:p>
          <a:p>
            <a:pPr>
              <a:lnSpc>
                <a:spcPct val="90000"/>
              </a:lnSpc>
              <a:defRPr/>
            </a:pPr>
            <a:endParaRPr lang="en-US" sz="1400" dirty="0"/>
          </a:p>
          <a:p>
            <a:pPr>
              <a:lnSpc>
                <a:spcPct val="90000"/>
              </a:lnSpc>
              <a:defRPr/>
            </a:pPr>
            <a:r>
              <a:rPr lang="en-US" sz="1400" dirty="0" smtClean="0"/>
              <a:t>Featured </a:t>
            </a:r>
            <a:r>
              <a:rPr lang="en-US" sz="1400" dirty="0"/>
              <a:t>in Retail Information Systems News (RIS News) as one of the "Top 15 Up-and-Coming IT Executives”.</a:t>
            </a:r>
            <a:endParaRPr lang="en-US" sz="1400" i="1" dirty="0"/>
          </a:p>
          <a:p>
            <a:pPr>
              <a:lnSpc>
                <a:spcPct val="90000"/>
              </a:lnSpc>
              <a:defRPr/>
            </a:pPr>
            <a:r>
              <a:rPr lang="en-US" sz="1400" dirty="0" smtClean="0"/>
              <a:t> </a:t>
            </a:r>
            <a:endParaRPr lang="en-US" sz="1400" dirty="0"/>
          </a:p>
        </p:txBody>
      </p:sp>
      <p:sp>
        <p:nvSpPr>
          <p:cNvPr id="35" name="Rectangle 34"/>
          <p:cNvSpPr/>
          <p:nvPr/>
        </p:nvSpPr>
        <p:spPr>
          <a:xfrm>
            <a:off x="981366" y="2781179"/>
            <a:ext cx="76528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More than 20 years </a:t>
            </a:r>
            <a:r>
              <a:rPr lang="en-US" b="1" dirty="0">
                <a:solidFill>
                  <a:schemeClr val="tx2"/>
                </a:solidFill>
              </a:rPr>
              <a:t>experience building </a:t>
            </a:r>
            <a:r>
              <a:rPr lang="en-US" b="1" dirty="0" smtClean="0">
                <a:solidFill>
                  <a:schemeClr val="tx2"/>
                </a:solidFill>
              </a:rPr>
              <a:t>enterprise software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714666" y="3378922"/>
            <a:ext cx="7948013" cy="0"/>
          </a:xfrm>
          <a:prstGeom prst="line">
            <a:avLst/>
          </a:prstGeom>
          <a:ln w="19050" cmpd="sng">
            <a:solidFill>
              <a:schemeClr val="accent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985456" y="3483011"/>
            <a:ext cx="1347191" cy="801493"/>
            <a:chOff x="1260656" y="3195915"/>
            <a:chExt cx="1347191" cy="801493"/>
          </a:xfrm>
        </p:grpSpPr>
        <p:pic>
          <p:nvPicPr>
            <p:cNvPr id="38" name="Picture 37" descr="logo_human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656" y="3195915"/>
              <a:ext cx="1347191" cy="801493"/>
            </a:xfrm>
            <a:prstGeom prst="rect">
              <a:avLst/>
            </a:prstGeom>
          </p:spPr>
        </p:pic>
        <p:sp>
          <p:nvSpPr>
            <p:cNvPr id="39" name="Rectangle 38"/>
            <p:cNvSpPr/>
            <p:nvPr/>
          </p:nvSpPr>
          <p:spPr>
            <a:xfrm>
              <a:off x="1363297" y="3283406"/>
              <a:ext cx="1141908" cy="6265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0" name="Picture 39" descr="pe_log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69518" y="3283406"/>
              <a:ext cx="529466" cy="626511"/>
            </a:xfrm>
            <a:prstGeom prst="rect">
              <a:avLst/>
            </a:prstGeom>
          </p:spPr>
        </p:pic>
      </p:grpSp>
      <p:sp>
        <p:nvSpPr>
          <p:cNvPr id="41" name="Rectangle 40"/>
          <p:cNvSpPr/>
          <p:nvPr/>
        </p:nvSpPr>
        <p:spPr>
          <a:xfrm>
            <a:off x="686415" y="4293817"/>
            <a:ext cx="283115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400" dirty="0"/>
              <a:t>Founder and Managing Partner of Productive </a:t>
            </a:r>
            <a:r>
              <a:rPr lang="en-US" sz="1400" dirty="0" smtClean="0"/>
              <a:t>Edge, a software development consulting firm based in Chicago, IL.</a:t>
            </a:r>
            <a:endParaRPr lang="en-US" sz="1400" dirty="0"/>
          </a:p>
          <a:p>
            <a:pPr>
              <a:lnSpc>
                <a:spcPct val="90000"/>
              </a:lnSpc>
              <a:defRPr/>
            </a:pPr>
            <a:endParaRPr lang="en-US" sz="1400" dirty="0"/>
          </a:p>
          <a:p>
            <a:pPr>
              <a:lnSpc>
                <a:spcPct val="90000"/>
              </a:lnSpc>
              <a:defRPr/>
            </a:pPr>
            <a:r>
              <a:rPr lang="en-US" sz="1400" dirty="0" smtClean="0"/>
              <a:t>Productive Edge was recently named to the </a:t>
            </a:r>
            <a:r>
              <a:rPr lang="en-US" sz="1400" dirty="0" err="1" smtClean="0"/>
              <a:t>Inc</a:t>
            </a:r>
            <a:r>
              <a:rPr lang="en-US" sz="1400" dirty="0" smtClean="0"/>
              <a:t> 5000 as one of the fastest growing companies in the US with more than $16M in annual revenue.</a:t>
            </a:r>
            <a:endParaRPr lang="en-US" sz="14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706056" y="2650281"/>
            <a:ext cx="7948013" cy="0"/>
          </a:xfrm>
          <a:prstGeom prst="line">
            <a:avLst/>
          </a:prstGeom>
          <a:ln w="19050" cmpd="sng">
            <a:solidFill>
              <a:schemeClr val="accent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earsHoldingsLogo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79" y="3637963"/>
            <a:ext cx="2442251" cy="47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505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Introduction</a:t>
            </a:r>
            <a:endParaRPr lang="en-US" dirty="0"/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>
            <a:off x="1981110" y="1268330"/>
            <a:ext cx="3052020" cy="1249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Bill McCall</a:t>
            </a:r>
            <a:br>
              <a:rPr lang="en-US" dirty="0" smtClean="0"/>
            </a:br>
            <a:r>
              <a:rPr lang="en-US" sz="1600" dirty="0" smtClean="0"/>
              <a:t>SVP Strategic Solutions</a:t>
            </a:r>
          </a:p>
          <a:p>
            <a:r>
              <a:rPr lang="en-US" sz="1600" dirty="0" smtClean="0"/>
              <a:t>ThinkTime</a:t>
            </a:r>
            <a:endParaRPr lang="en-US" sz="1600" dirty="0"/>
          </a:p>
          <a:p>
            <a:endParaRPr lang="en-US" sz="1600" dirty="0"/>
          </a:p>
        </p:txBody>
      </p:sp>
      <p:cxnSp>
        <p:nvCxnSpPr>
          <p:cNvPr id="44" name="Straight Connector 43"/>
          <p:cNvCxnSpPr/>
          <p:nvPr/>
        </p:nvCxnSpPr>
        <p:spPr>
          <a:xfrm>
            <a:off x="981366" y="2672622"/>
            <a:ext cx="7948013" cy="0"/>
          </a:xfrm>
          <a:prstGeom prst="line">
            <a:avLst/>
          </a:prstGeom>
          <a:ln w="19050" cmpd="sng">
            <a:solidFill>
              <a:schemeClr val="bg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>
            <a:off x="666599" y="3354104"/>
            <a:ext cx="7948013" cy="0"/>
          </a:xfrm>
          <a:prstGeom prst="line">
            <a:avLst/>
          </a:prstGeom>
          <a:ln w="19050" cmpd="sng">
            <a:solidFill>
              <a:schemeClr val="accent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666599" y="2733188"/>
            <a:ext cx="7948013" cy="0"/>
          </a:xfrm>
          <a:prstGeom prst="line">
            <a:avLst/>
          </a:prstGeom>
          <a:ln w="19050" cmpd="sng">
            <a:solidFill>
              <a:schemeClr val="accent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207230" y="4430932"/>
            <a:ext cx="1950070" cy="19454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100" b="1" dirty="0" smtClean="0"/>
              <a:t>SVP Strategic Solutions</a:t>
            </a:r>
            <a:endParaRPr lang="en-US" sz="1100" b="1" dirty="0"/>
          </a:p>
          <a:p>
            <a:pPr>
              <a:lnSpc>
                <a:spcPct val="90000"/>
              </a:lnSpc>
              <a:defRPr/>
            </a:pPr>
            <a:r>
              <a:rPr lang="en-US" sz="1300" dirty="0" smtClean="0"/>
              <a:t>Sales and Service Consulting, Solutions Strategies to enhance growth and profits</a:t>
            </a:r>
          </a:p>
          <a:p>
            <a:pPr>
              <a:lnSpc>
                <a:spcPct val="90000"/>
              </a:lnSpc>
              <a:defRPr/>
            </a:pPr>
            <a:endParaRPr lang="en-US" sz="1300" dirty="0" smtClean="0"/>
          </a:p>
          <a:p>
            <a:pPr>
              <a:lnSpc>
                <a:spcPct val="90000"/>
              </a:lnSpc>
              <a:defRPr/>
            </a:pPr>
            <a:r>
              <a:rPr lang="en-US" sz="1300" dirty="0" smtClean="0"/>
              <a:t>Focused on ways technology can drive operational efficiencies and manage change.</a:t>
            </a:r>
            <a:endParaRPr lang="en-US" sz="1100" i="1" dirty="0" smtClean="0"/>
          </a:p>
        </p:txBody>
      </p:sp>
      <p:sp>
        <p:nvSpPr>
          <p:cNvPr id="48" name="Rectangle 47"/>
          <p:cNvSpPr/>
          <p:nvPr/>
        </p:nvSpPr>
        <p:spPr>
          <a:xfrm>
            <a:off x="2157300" y="4430932"/>
            <a:ext cx="1830355" cy="19587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100" b="1" dirty="0" smtClean="0"/>
              <a:t>VP Operations and Administration</a:t>
            </a:r>
            <a:endParaRPr lang="en-US" sz="1100" b="1" dirty="0"/>
          </a:p>
          <a:p>
            <a:pPr>
              <a:lnSpc>
                <a:spcPct val="90000"/>
              </a:lnSpc>
              <a:defRPr/>
            </a:pPr>
            <a:r>
              <a:rPr lang="en-US" sz="1300" dirty="0" smtClean="0"/>
              <a:t>Designed and built</a:t>
            </a:r>
          </a:p>
          <a:p>
            <a:pPr>
              <a:lnSpc>
                <a:spcPct val="90000"/>
              </a:lnSpc>
              <a:defRPr/>
            </a:pPr>
            <a:r>
              <a:rPr lang="en-US" sz="1300" dirty="0" smtClean="0"/>
              <a:t>Customer 1</a:t>
            </a:r>
            <a:r>
              <a:rPr lang="en-US" sz="1300" baseline="30000" dirty="0" smtClean="0"/>
              <a:t>st</a:t>
            </a:r>
            <a:r>
              <a:rPr lang="en-US" sz="1300" dirty="0" smtClean="0"/>
              <a:t> SOPs</a:t>
            </a:r>
          </a:p>
          <a:p>
            <a:pPr>
              <a:lnSpc>
                <a:spcPct val="90000"/>
              </a:lnSpc>
              <a:defRPr/>
            </a:pPr>
            <a:r>
              <a:rPr lang="en-US" sz="1300" dirty="0" smtClean="0"/>
              <a:t>Enhanced effective communications </a:t>
            </a:r>
          </a:p>
          <a:p>
            <a:pPr>
              <a:lnSpc>
                <a:spcPct val="90000"/>
              </a:lnSpc>
              <a:defRPr/>
            </a:pPr>
            <a:r>
              <a:rPr lang="en-US" sz="1100" i="1" dirty="0" smtClean="0"/>
              <a:t/>
            </a:r>
            <a:br>
              <a:rPr lang="en-US" sz="1100" i="1" dirty="0" smtClean="0"/>
            </a:br>
            <a:r>
              <a:rPr lang="en-US" sz="1100" i="1" dirty="0" smtClean="0"/>
              <a:t>Success in 2009 profit turnaround exceeding goal and better than past 12 years</a:t>
            </a:r>
            <a:endParaRPr lang="en-US" sz="1100" i="1" dirty="0"/>
          </a:p>
        </p:txBody>
      </p:sp>
      <p:sp>
        <p:nvSpPr>
          <p:cNvPr id="49" name="Rectangle 48"/>
          <p:cNvSpPr/>
          <p:nvPr/>
        </p:nvSpPr>
        <p:spPr>
          <a:xfrm>
            <a:off x="7237264" y="4430932"/>
            <a:ext cx="1821718" cy="17232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100" b="1" dirty="0" smtClean="0"/>
              <a:t>DVP Sears Appliance Stores</a:t>
            </a:r>
            <a:endParaRPr lang="en-US" sz="1100" b="1" dirty="0"/>
          </a:p>
          <a:p>
            <a:pPr>
              <a:lnSpc>
                <a:spcPct val="90000"/>
              </a:lnSpc>
              <a:defRPr/>
            </a:pPr>
            <a:r>
              <a:rPr lang="en-US" sz="1300" dirty="0" smtClean="0"/>
              <a:t>Appliance Outlets</a:t>
            </a:r>
            <a:r>
              <a:rPr lang="en-US" sz="1400" dirty="0" smtClean="0"/>
              <a:t/>
            </a:r>
            <a:br>
              <a:rPr lang="en-US" sz="1400" dirty="0" smtClean="0"/>
            </a:br>
            <a:endParaRPr lang="en-US" sz="1100" i="1" dirty="0" smtClean="0"/>
          </a:p>
          <a:p>
            <a:pPr>
              <a:lnSpc>
                <a:spcPct val="90000"/>
              </a:lnSpc>
              <a:defRPr/>
            </a:pPr>
            <a:endParaRPr lang="en-US" sz="1100" i="1" dirty="0" smtClean="0"/>
          </a:p>
          <a:p>
            <a:pPr>
              <a:lnSpc>
                <a:spcPct val="90000"/>
              </a:lnSpc>
              <a:defRPr/>
            </a:pPr>
            <a:r>
              <a:rPr lang="en-US" sz="1100" i="1" dirty="0" smtClean="0"/>
              <a:t>. Inventory Management</a:t>
            </a:r>
          </a:p>
          <a:p>
            <a:pPr>
              <a:lnSpc>
                <a:spcPct val="90000"/>
              </a:lnSpc>
              <a:defRPr/>
            </a:pPr>
            <a:r>
              <a:rPr lang="en-US" sz="1100" i="1" dirty="0" smtClean="0"/>
              <a:t>. Sales &amp; Pricing</a:t>
            </a:r>
          </a:p>
          <a:p>
            <a:pPr>
              <a:lnSpc>
                <a:spcPct val="90000"/>
              </a:lnSpc>
              <a:defRPr/>
            </a:pPr>
            <a:r>
              <a:rPr lang="en-US" sz="1100" i="1" dirty="0"/>
              <a:t> </a:t>
            </a:r>
            <a:r>
              <a:rPr lang="en-US" sz="1100" i="1" dirty="0" smtClean="0"/>
              <a:t> Strategies</a:t>
            </a:r>
          </a:p>
          <a:p>
            <a:pPr>
              <a:lnSpc>
                <a:spcPct val="90000"/>
              </a:lnSpc>
              <a:defRPr/>
            </a:pPr>
            <a:r>
              <a:rPr lang="en-US" sz="1100" i="1" dirty="0" smtClean="0"/>
              <a:t>. Outlet Store Expansion</a:t>
            </a:r>
          </a:p>
          <a:p>
            <a:pPr>
              <a:lnSpc>
                <a:spcPct val="90000"/>
              </a:lnSpc>
              <a:defRPr/>
            </a:pPr>
            <a:endParaRPr lang="en-US" sz="1100" i="1" dirty="0"/>
          </a:p>
        </p:txBody>
      </p:sp>
      <p:sp>
        <p:nvSpPr>
          <p:cNvPr id="50" name="Rectangle 49"/>
          <p:cNvSpPr/>
          <p:nvPr/>
        </p:nvSpPr>
        <p:spPr>
          <a:xfrm>
            <a:off x="3900495" y="4424786"/>
            <a:ext cx="1751395" cy="1944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100" b="1" dirty="0" smtClean="0"/>
              <a:t>West Division Vice-President of Stores</a:t>
            </a:r>
          </a:p>
          <a:p>
            <a:pPr>
              <a:lnSpc>
                <a:spcPct val="90000"/>
              </a:lnSpc>
              <a:defRPr/>
            </a:pPr>
            <a:r>
              <a:rPr lang="en-US" sz="1300" dirty="0" smtClean="0"/>
              <a:t>Operated 90+ stores in Western US , delivering improved customer service.</a:t>
            </a:r>
          </a:p>
          <a:p>
            <a:pPr>
              <a:lnSpc>
                <a:spcPct val="90000"/>
              </a:lnSpc>
              <a:defRPr/>
            </a:pPr>
            <a:endParaRPr lang="en-US" sz="1000" dirty="0"/>
          </a:p>
          <a:p>
            <a:pPr>
              <a:lnSpc>
                <a:spcPct val="90000"/>
              </a:lnSpc>
              <a:defRPr/>
            </a:pPr>
            <a:r>
              <a:rPr lang="en-US" sz="1100" dirty="0" smtClean="0"/>
              <a:t>Improved communications and teams motivated to work as one</a:t>
            </a:r>
          </a:p>
        </p:txBody>
      </p:sp>
      <p:sp>
        <p:nvSpPr>
          <p:cNvPr id="51" name="Rectangle 50"/>
          <p:cNvSpPr/>
          <p:nvPr/>
        </p:nvSpPr>
        <p:spPr>
          <a:xfrm>
            <a:off x="5651890" y="4424786"/>
            <a:ext cx="1715063" cy="190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1100" b="1" dirty="0" smtClean="0"/>
              <a:t>Senior Director Sears Retail Stores</a:t>
            </a:r>
            <a:endParaRPr lang="en-US" sz="1100" b="1" dirty="0"/>
          </a:p>
          <a:p>
            <a:pPr>
              <a:lnSpc>
                <a:spcPct val="90000"/>
              </a:lnSpc>
              <a:defRPr/>
            </a:pPr>
            <a:r>
              <a:rPr lang="en-US" sz="1300" dirty="0" smtClean="0"/>
              <a:t>Retail Stores</a:t>
            </a:r>
          </a:p>
          <a:p>
            <a:pPr>
              <a:lnSpc>
                <a:spcPct val="90000"/>
              </a:lnSpc>
              <a:defRPr/>
            </a:pPr>
            <a:r>
              <a:rPr lang="en-US" sz="1300" dirty="0" smtClean="0"/>
              <a:t>Sears Auto Group</a:t>
            </a:r>
          </a:p>
          <a:p>
            <a:pPr>
              <a:lnSpc>
                <a:spcPct val="90000"/>
              </a:lnSpc>
              <a:defRPr/>
            </a:pPr>
            <a:endParaRPr lang="en-US" sz="1100" i="1" dirty="0" smtClean="0"/>
          </a:p>
          <a:p>
            <a:pPr>
              <a:lnSpc>
                <a:spcPct val="90000"/>
              </a:lnSpc>
              <a:defRPr/>
            </a:pPr>
            <a:r>
              <a:rPr lang="en-US" sz="1100" i="1" dirty="0" smtClean="0"/>
              <a:t>. Store Management</a:t>
            </a:r>
            <a:endParaRPr lang="en-US" sz="1100" i="1" dirty="0"/>
          </a:p>
          <a:p>
            <a:pPr>
              <a:lnSpc>
                <a:spcPct val="90000"/>
              </a:lnSpc>
              <a:defRPr/>
            </a:pPr>
            <a:r>
              <a:rPr lang="en-US" sz="1100" i="1" dirty="0" smtClean="0"/>
              <a:t>. Group Merchandiser</a:t>
            </a:r>
          </a:p>
          <a:p>
            <a:pPr>
              <a:lnSpc>
                <a:spcPct val="90000"/>
              </a:lnSpc>
              <a:defRPr/>
            </a:pPr>
            <a:r>
              <a:rPr lang="en-US" sz="1100" i="1" dirty="0" smtClean="0"/>
              <a:t>. Region Manager</a:t>
            </a:r>
          </a:p>
          <a:p>
            <a:pPr>
              <a:lnSpc>
                <a:spcPct val="90000"/>
              </a:lnSpc>
              <a:defRPr/>
            </a:pPr>
            <a:r>
              <a:rPr lang="en-US" sz="1100" i="1" dirty="0" smtClean="0"/>
              <a:t>. National </a:t>
            </a:r>
            <a:r>
              <a:rPr lang="en-US" sz="1100" i="1" dirty="0"/>
              <a:t>Quality Mgr</a:t>
            </a:r>
          </a:p>
          <a:p>
            <a:pPr>
              <a:lnSpc>
                <a:spcPct val="90000"/>
              </a:lnSpc>
              <a:defRPr/>
            </a:pPr>
            <a:r>
              <a:rPr lang="en-US" sz="1100" i="1" dirty="0" smtClean="0"/>
              <a:t>. Director Sales &amp; Ops</a:t>
            </a:r>
          </a:p>
          <a:p>
            <a:pPr>
              <a:lnSpc>
                <a:spcPct val="90000"/>
              </a:lnSpc>
              <a:defRPr/>
            </a:pPr>
            <a:r>
              <a:rPr lang="en-US" sz="1100" i="1" dirty="0" smtClean="0"/>
              <a:t>. Business Systems</a:t>
            </a:r>
            <a:endParaRPr lang="en-US" sz="1100" i="1" dirty="0"/>
          </a:p>
        </p:txBody>
      </p:sp>
      <p:pic>
        <p:nvPicPr>
          <p:cNvPr id="52" name="Picture 51" descr="PepBoys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9" y="3603621"/>
            <a:ext cx="1475461" cy="827311"/>
          </a:xfrm>
          <a:prstGeom prst="rect">
            <a:avLst/>
          </a:prstGeom>
        </p:spPr>
      </p:pic>
      <p:grpSp>
        <p:nvGrpSpPr>
          <p:cNvPr id="54" name="Group 53"/>
          <p:cNvGrpSpPr/>
          <p:nvPr/>
        </p:nvGrpSpPr>
        <p:grpSpPr>
          <a:xfrm>
            <a:off x="6554215" y="3544690"/>
            <a:ext cx="1347191" cy="801493"/>
            <a:chOff x="2532791" y="3481451"/>
            <a:chExt cx="1129912" cy="672226"/>
          </a:xfrm>
        </p:grpSpPr>
        <p:pic>
          <p:nvPicPr>
            <p:cNvPr id="55" name="Picture 54" descr="logo_human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2791" y="3481451"/>
              <a:ext cx="1129912" cy="672226"/>
            </a:xfrm>
            <a:prstGeom prst="rect">
              <a:avLst/>
            </a:prstGeom>
          </p:spPr>
        </p:pic>
        <p:pic>
          <p:nvPicPr>
            <p:cNvPr id="56" name="Picture 5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44752" y="3673814"/>
              <a:ext cx="905990" cy="287501"/>
            </a:xfrm>
            <a:prstGeom prst="rect">
              <a:avLst/>
            </a:prstGeom>
          </p:spPr>
        </p:pic>
      </p:grpSp>
      <p:sp>
        <p:nvSpPr>
          <p:cNvPr id="57" name="Rectangle 56"/>
          <p:cNvSpPr/>
          <p:nvPr/>
        </p:nvSpPr>
        <p:spPr>
          <a:xfrm>
            <a:off x="849434" y="2672622"/>
            <a:ext cx="76528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More than 30 years </a:t>
            </a:r>
            <a:r>
              <a:rPr lang="en-US" b="1" dirty="0">
                <a:solidFill>
                  <a:schemeClr val="tx2"/>
                </a:solidFill>
              </a:rPr>
              <a:t>experience </a:t>
            </a:r>
            <a:r>
              <a:rPr lang="en-US" b="1" dirty="0" smtClean="0">
                <a:solidFill>
                  <a:schemeClr val="tx2"/>
                </a:solidFill>
              </a:rPr>
              <a:t>in Retail Sales and Service Operations, Leveraging the use of Intranet and Web Based Leadership Products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58" name="Picture 57" descr="McCall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78" y="850465"/>
            <a:ext cx="1999488" cy="1950924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307771" y="3541101"/>
            <a:ext cx="1347191" cy="872906"/>
            <a:chOff x="1260656" y="3195915"/>
            <a:chExt cx="1347191" cy="801493"/>
          </a:xfrm>
        </p:grpSpPr>
        <p:pic>
          <p:nvPicPr>
            <p:cNvPr id="25" name="Picture 24" descr="logo_humana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656" y="3195915"/>
              <a:ext cx="1347191" cy="80149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1363297" y="3283406"/>
              <a:ext cx="1141908" cy="6265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768" y="3901733"/>
            <a:ext cx="1225196" cy="2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740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Team Introduction</a:t>
            </a:r>
            <a:endParaRPr lang="en-US" dirty="0"/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1821143" y="1203946"/>
            <a:ext cx="30520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Doug Spiron</a:t>
            </a:r>
            <a:br>
              <a:rPr lang="en-US" dirty="0" smtClean="0"/>
            </a:br>
            <a:r>
              <a:rPr lang="en-US" sz="1600" dirty="0" smtClean="0"/>
              <a:t>SVP Business Development</a:t>
            </a:r>
          </a:p>
          <a:p>
            <a:r>
              <a:rPr lang="en-US" sz="1600" dirty="0" err="1" smtClean="0"/>
              <a:t>ThinkTime</a:t>
            </a:r>
            <a:endParaRPr lang="en-US" sz="1600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981366" y="2671144"/>
            <a:ext cx="7948013" cy="0"/>
          </a:xfrm>
          <a:prstGeom prst="line">
            <a:avLst/>
          </a:prstGeom>
          <a:ln w="19050" cmpd="sng">
            <a:solidFill>
              <a:schemeClr val="bg2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6558501" y="3852982"/>
            <a:ext cx="1553053" cy="46251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6212874" y="4342276"/>
            <a:ext cx="2290606" cy="1186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300" dirty="0" smtClean="0"/>
              <a:t>Rich 21 </a:t>
            </a:r>
            <a:r>
              <a:rPr lang="en-US" sz="1400" dirty="0"/>
              <a:t>year</a:t>
            </a:r>
            <a:r>
              <a:rPr lang="en-US" sz="1300" dirty="0" smtClean="0"/>
              <a:t> history in home office and field based leadership roles in business operations across Automotive, Brand Central and National Customer Care departments.</a:t>
            </a:r>
            <a:endParaRPr lang="en-US" sz="1300" dirty="0"/>
          </a:p>
        </p:txBody>
      </p:sp>
      <p:sp>
        <p:nvSpPr>
          <p:cNvPr id="34" name="Rectangle 33"/>
          <p:cNvSpPr/>
          <p:nvPr/>
        </p:nvSpPr>
        <p:spPr>
          <a:xfrm>
            <a:off x="3328675" y="4342276"/>
            <a:ext cx="2843117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1400" dirty="0"/>
              <a:t>Business Operations, Merchandising and General Management roles both in the Home Office and Field across 9 years.</a:t>
            </a:r>
          </a:p>
          <a:p>
            <a:pPr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r>
              <a:rPr lang="en-US" sz="1400" dirty="0"/>
              <a:t>Ran $1B+ P&amp;L businesses including carpet, tile and services departments.</a:t>
            </a:r>
          </a:p>
          <a:p>
            <a:pPr>
              <a:lnSpc>
                <a:spcPct val="90000"/>
              </a:lnSpc>
            </a:pPr>
            <a:r>
              <a:rPr lang="en-US" sz="1400" dirty="0"/>
              <a:t> </a:t>
            </a:r>
          </a:p>
        </p:txBody>
      </p:sp>
      <p:sp>
        <p:nvSpPr>
          <p:cNvPr id="35" name="Rectangle 34"/>
          <p:cNvSpPr/>
          <p:nvPr/>
        </p:nvSpPr>
        <p:spPr>
          <a:xfrm>
            <a:off x="1259291" y="2725017"/>
            <a:ext cx="698188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tx2"/>
                </a:solidFill>
              </a:rPr>
              <a:t>Over </a:t>
            </a:r>
            <a:r>
              <a:rPr lang="en-US" b="1" dirty="0" smtClean="0">
                <a:solidFill>
                  <a:schemeClr val="tx2"/>
                </a:solidFill>
              </a:rPr>
              <a:t>30 years retail leadership experience delivering solutions through process simplification and technology enhancements </a:t>
            </a:r>
            <a:endParaRPr lang="en-US" b="1" dirty="0">
              <a:solidFill>
                <a:schemeClr val="tx2"/>
              </a:solidFill>
            </a:endParaRPr>
          </a:p>
        </p:txBody>
      </p:sp>
      <p:cxnSp>
        <p:nvCxnSpPr>
          <p:cNvPr id="36" name="Straight Connector 35"/>
          <p:cNvCxnSpPr/>
          <p:nvPr/>
        </p:nvCxnSpPr>
        <p:spPr>
          <a:xfrm>
            <a:off x="706056" y="3398627"/>
            <a:ext cx="7948013" cy="0"/>
          </a:xfrm>
          <a:prstGeom prst="line">
            <a:avLst/>
          </a:prstGeom>
          <a:ln w="19050" cmpd="sng">
            <a:solidFill>
              <a:schemeClr val="accent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260516" y="4342276"/>
            <a:ext cx="2831159" cy="183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400" dirty="0" smtClean="0"/>
              <a:t>SVP of Business Development of ThinkTime, a software development consulting firm based in Chicago, IL.</a:t>
            </a:r>
          </a:p>
          <a:p>
            <a:pPr>
              <a:lnSpc>
                <a:spcPct val="90000"/>
              </a:lnSpc>
              <a:defRPr/>
            </a:pPr>
            <a:endParaRPr lang="en-US" sz="1400" dirty="0"/>
          </a:p>
          <a:p>
            <a:pPr>
              <a:lnSpc>
                <a:spcPct val="90000"/>
              </a:lnSpc>
              <a:defRPr/>
            </a:pPr>
            <a:r>
              <a:rPr lang="en-US" sz="1400" dirty="0"/>
              <a:t>Focused on ways technology can drive operational efficiencies and manage change.</a:t>
            </a:r>
            <a:endParaRPr lang="en-US" sz="1200" i="1" dirty="0"/>
          </a:p>
          <a:p>
            <a:pPr>
              <a:lnSpc>
                <a:spcPct val="90000"/>
              </a:lnSpc>
              <a:defRPr/>
            </a:pPr>
            <a:endParaRPr lang="en-US" sz="1400" dirty="0" smtClean="0"/>
          </a:p>
          <a:p>
            <a:pPr>
              <a:lnSpc>
                <a:spcPct val="90000"/>
              </a:lnSpc>
              <a:defRPr/>
            </a:pPr>
            <a:endParaRPr lang="en-US" sz="14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706056" y="2743097"/>
            <a:ext cx="7948013" cy="0"/>
          </a:xfrm>
          <a:prstGeom prst="line">
            <a:avLst/>
          </a:prstGeom>
          <a:ln w="19050" cmpd="sng">
            <a:solidFill>
              <a:schemeClr val="accent1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SearsHoldings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1229" y="3736842"/>
            <a:ext cx="2442251" cy="470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0716" y="3612934"/>
            <a:ext cx="691210" cy="69121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16" y="1127775"/>
            <a:ext cx="1411670" cy="139328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grpSp>
        <p:nvGrpSpPr>
          <p:cNvPr id="20" name="Group 19"/>
          <p:cNvGrpSpPr/>
          <p:nvPr/>
        </p:nvGrpSpPr>
        <p:grpSpPr>
          <a:xfrm>
            <a:off x="920025" y="3479547"/>
            <a:ext cx="1347191" cy="872906"/>
            <a:chOff x="1260656" y="3195915"/>
            <a:chExt cx="1347191" cy="801493"/>
          </a:xfrm>
        </p:grpSpPr>
        <p:pic>
          <p:nvPicPr>
            <p:cNvPr id="21" name="Picture 20" descr="logo_humana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0656" y="3195915"/>
              <a:ext cx="1347191" cy="801493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363297" y="3283406"/>
              <a:ext cx="1141908" cy="62651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1022" y="3840179"/>
            <a:ext cx="1225196" cy="21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057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4162" y="1361799"/>
            <a:ext cx="5080147" cy="187012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9294" y="1521746"/>
            <a:ext cx="172489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Founded as </a:t>
            </a:r>
            <a:r>
              <a:rPr lang="en-US" sz="1400" dirty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a software engineering firm focused on Web application development with agile processes and open source </a:t>
            </a: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technologies</a:t>
            </a:r>
            <a:endParaRPr lang="en-US" sz="1400" dirty="0">
              <a:solidFill>
                <a:srgbClr val="424D58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81390" y="1113975"/>
            <a:ext cx="842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rgbClr val="0576ED"/>
                </a:solidFill>
                <a:latin typeface="Montserrat Light"/>
                <a:cs typeface="Montserrat Light"/>
              </a:rPr>
              <a:t>2008</a:t>
            </a:r>
            <a:endParaRPr lang="en-US" sz="2000" dirty="0">
              <a:solidFill>
                <a:srgbClr val="0576ED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 flipH="1">
            <a:off x="1918161" y="1244389"/>
            <a:ext cx="73152" cy="2158679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608889" y="2283566"/>
            <a:ext cx="22051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HQ </a:t>
            </a:r>
            <a:r>
              <a:rPr lang="en-US" sz="1400" b="1" dirty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in Chicago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lum bright="70000" contrast="-70000"/>
          </a:blip>
          <a:srcRect l="24432" t="15315" r="22301" b="15554"/>
          <a:stretch/>
        </p:blipFill>
        <p:spPr>
          <a:xfrm>
            <a:off x="6263700" y="2231240"/>
            <a:ext cx="301394" cy="391158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960977" y="3894307"/>
            <a:ext cx="9810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800" dirty="0" smtClean="0">
                <a:solidFill>
                  <a:srgbClr val="DB4B46"/>
                </a:solidFill>
                <a:latin typeface="Montserrat Light"/>
                <a:cs typeface="Montserrat Light"/>
              </a:rPr>
              <a:t>225+</a:t>
            </a:r>
            <a:endParaRPr lang="en-US" sz="2800" dirty="0">
              <a:solidFill>
                <a:srgbClr val="DB4B46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838161" y="4058553"/>
            <a:ext cx="9908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424D58"/>
                </a:solidFill>
                <a:latin typeface="Montserrat Light"/>
                <a:cs typeface="Montserrat Light"/>
              </a:rPr>
              <a:t>resources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919825" y="1892893"/>
            <a:ext cx="34653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Offices in        countries </a:t>
            </a:r>
            <a:endParaRPr lang="en-US" sz="1400" dirty="0">
              <a:solidFill>
                <a:srgbClr val="424D58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457734" y="1775927"/>
            <a:ext cx="3918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rgbClr val="DB4B46"/>
                </a:solidFill>
                <a:latin typeface="Montserrat Light"/>
                <a:cs typeface="Montserrat Light"/>
              </a:rPr>
              <a:t>4</a:t>
            </a:r>
            <a:endParaRPr lang="en-US" sz="2800" dirty="0">
              <a:solidFill>
                <a:srgbClr val="DB4B46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5590619" y="4485426"/>
            <a:ext cx="1350306" cy="1350304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 flipH="1">
            <a:off x="1918161" y="3942710"/>
            <a:ext cx="73152" cy="204712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182366" y="4645446"/>
            <a:ext cx="72943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69546"/>
                </a:solidFill>
                <a:latin typeface="Montserrat Light"/>
                <a:cs typeface="Montserrat Light"/>
              </a:rPr>
              <a:t>45</a:t>
            </a:r>
            <a:r>
              <a:rPr lang="en-US" sz="2400" baseline="30000" dirty="0">
                <a:solidFill>
                  <a:srgbClr val="F69546"/>
                </a:solidFill>
                <a:latin typeface="Montserrat Light"/>
                <a:cs typeface="Montserrat Light"/>
              </a:rPr>
              <a:t>%</a:t>
            </a:r>
            <a:endParaRPr lang="en-US" sz="2400" dirty="0">
              <a:solidFill>
                <a:srgbClr val="F69546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140560" y="5002912"/>
            <a:ext cx="81304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424D58"/>
                </a:solidFill>
                <a:latin typeface="Montserrat Light"/>
                <a:cs typeface="Montserrat Light"/>
              </a:rPr>
              <a:t>onshore</a:t>
            </a:r>
            <a:endParaRPr lang="en-US" sz="1200" dirty="0">
              <a:solidFill>
                <a:srgbClr val="424D58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72636" y="5224354"/>
            <a:ext cx="7257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smtClean="0">
                <a:solidFill>
                  <a:srgbClr val="F69546"/>
                </a:solidFill>
                <a:latin typeface="Montserrat Light"/>
                <a:cs typeface="Montserrat Light"/>
              </a:rPr>
              <a:t>55</a:t>
            </a:r>
            <a:r>
              <a:rPr lang="en-US" sz="2400" baseline="30000" dirty="0" smtClean="0">
                <a:solidFill>
                  <a:srgbClr val="F69546"/>
                </a:solidFill>
                <a:latin typeface="Montserrat Light"/>
                <a:cs typeface="Montserrat Light"/>
              </a:rPr>
              <a:t>%</a:t>
            </a:r>
            <a:endParaRPr lang="en-US" sz="2400" baseline="30000" dirty="0">
              <a:solidFill>
                <a:srgbClr val="F69546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6">
            <a:lum bright="70000" contrast="-70000"/>
          </a:blip>
          <a:srcRect l="20477" r="20834"/>
          <a:stretch/>
        </p:blipFill>
        <p:spPr>
          <a:xfrm>
            <a:off x="2570361" y="3881561"/>
            <a:ext cx="344738" cy="587388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2716159" y="5581820"/>
            <a:ext cx="8386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 smtClean="0">
                <a:solidFill>
                  <a:srgbClr val="424D58"/>
                </a:solidFill>
                <a:latin typeface="Montserrat Light"/>
                <a:cs typeface="Montserrat Light"/>
              </a:rPr>
              <a:t>offshore</a:t>
            </a:r>
            <a:endParaRPr lang="en-US" sz="1200" dirty="0">
              <a:solidFill>
                <a:srgbClr val="424D58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 flipH="1">
            <a:off x="2183695" y="3662192"/>
            <a:ext cx="6629400" cy="1828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 flipH="1">
            <a:off x="3612629" y="4709671"/>
            <a:ext cx="18288" cy="128016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flipH="1">
            <a:off x="5347188" y="3942710"/>
            <a:ext cx="18288" cy="204712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/>
          <p:cNvSpPr/>
          <p:nvPr/>
        </p:nvSpPr>
        <p:spPr>
          <a:xfrm>
            <a:off x="99294" y="4624137"/>
            <a:ext cx="1724891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Built on quality </a:t>
            </a:r>
            <a:r>
              <a:rPr lang="en-US" sz="140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and personal </a:t>
            </a:r>
            <a:r>
              <a:rPr lang="en-US" sz="1400" dirty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touch</a:t>
            </a:r>
          </a:p>
        </p:txBody>
      </p:sp>
      <p:sp>
        <p:nvSpPr>
          <p:cNvPr id="49" name="Rectangle 48"/>
          <p:cNvSpPr/>
          <p:nvPr/>
        </p:nvSpPr>
        <p:spPr>
          <a:xfrm>
            <a:off x="0" y="3881561"/>
            <a:ext cx="182418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solidFill>
                  <a:schemeClr val="accent5"/>
                </a:solidFill>
                <a:latin typeface="Montserrat Light"/>
                <a:cs typeface="Montserrat Light"/>
              </a:rPr>
              <a:t>“Enterprise </a:t>
            </a:r>
            <a:r>
              <a:rPr lang="en-US" sz="2000" dirty="0" smtClean="0">
                <a:solidFill>
                  <a:schemeClr val="accent5"/>
                </a:solidFill>
                <a:latin typeface="Montserrat Light"/>
                <a:cs typeface="Montserrat Light"/>
              </a:rPr>
              <a:t>Boutique</a:t>
            </a:r>
            <a:r>
              <a:rPr lang="en-US" sz="2000" dirty="0">
                <a:solidFill>
                  <a:schemeClr val="accent5"/>
                </a:solidFill>
                <a:latin typeface="Montserrat Light"/>
                <a:cs typeface="Montserrat Light"/>
              </a:rPr>
              <a:t>”</a:t>
            </a:r>
            <a:endParaRPr lang="en-US" sz="2000" dirty="0">
              <a:solidFill>
                <a:schemeClr val="accent5"/>
              </a:solidFill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7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Marker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01052" y="1816582"/>
            <a:ext cx="423570" cy="423570"/>
          </a:xfrm>
          <a:prstGeom prst="rect">
            <a:avLst/>
          </a:prstGeom>
        </p:spPr>
      </p:pic>
      <p:sp>
        <p:nvSpPr>
          <p:cNvPr id="52" name="Rectangle 51"/>
          <p:cNvSpPr/>
          <p:nvPr/>
        </p:nvSpPr>
        <p:spPr>
          <a:xfrm flipH="1">
            <a:off x="7181195" y="3942710"/>
            <a:ext cx="18288" cy="2047121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/>
          <p:cNvSpPr/>
          <p:nvPr/>
        </p:nvSpPr>
        <p:spPr>
          <a:xfrm flipH="1">
            <a:off x="171689" y="3662192"/>
            <a:ext cx="1600200" cy="1828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/>
          <p:cNvSpPr/>
          <p:nvPr/>
        </p:nvSpPr>
        <p:spPr>
          <a:xfrm>
            <a:off x="7342824" y="3847440"/>
            <a:ext cx="16276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Service offerings now span: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397088" y="4485426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39BFF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039BFF"/>
              </a:solidFill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7397088" y="4804528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7397088" y="5150770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69546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F69546"/>
              </a:solidFill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7397088" y="5489487"/>
            <a:ext cx="3898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D66729"/>
                </a:solidFill>
                <a:latin typeface="Zapf Dingbats"/>
                <a:ea typeface="Zapf Dingbats"/>
                <a:cs typeface="Zapf Dingbats"/>
              </a:rPr>
              <a:t>✔</a:t>
            </a:r>
            <a:endParaRPr lang="en-US" dirty="0">
              <a:solidFill>
                <a:srgbClr val="D66729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7761935" y="4543067"/>
            <a:ext cx="146519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200" dirty="0" smtClean="0">
                <a:solidFill>
                  <a:srgbClr val="424D58"/>
                </a:solidFill>
                <a:latin typeface="Montserrat Light"/>
                <a:cs typeface="Montserrat Light"/>
              </a:rPr>
              <a:t>Web</a:t>
            </a:r>
          </a:p>
          <a:p>
            <a:pPr>
              <a:spcAft>
                <a:spcPts val="1200"/>
              </a:spcAft>
            </a:pPr>
            <a:r>
              <a:rPr lang="en-US" sz="1200" dirty="0" smtClean="0">
                <a:solidFill>
                  <a:srgbClr val="424D58"/>
                </a:solidFill>
                <a:latin typeface="Montserrat Light"/>
                <a:cs typeface="Montserrat Light"/>
              </a:rPr>
              <a:t>Mobile</a:t>
            </a:r>
          </a:p>
          <a:p>
            <a:pPr>
              <a:spcAft>
                <a:spcPts val="1200"/>
              </a:spcAft>
            </a:pPr>
            <a:r>
              <a:rPr lang="en-US" sz="1200" dirty="0" smtClean="0">
                <a:solidFill>
                  <a:srgbClr val="424D58"/>
                </a:solidFill>
                <a:latin typeface="Montserrat Light"/>
                <a:cs typeface="Montserrat Light"/>
              </a:rPr>
              <a:t>Ecommerce</a:t>
            </a:r>
          </a:p>
          <a:p>
            <a:pPr>
              <a:spcAft>
                <a:spcPts val="1200"/>
              </a:spcAft>
            </a:pPr>
            <a:r>
              <a:rPr lang="en-US" sz="1200" dirty="0" smtClean="0">
                <a:solidFill>
                  <a:srgbClr val="424D58"/>
                </a:solidFill>
                <a:latin typeface="Montserrat Light"/>
                <a:cs typeface="Montserrat Light"/>
              </a:rPr>
              <a:t>Intranets/Portals</a:t>
            </a:r>
            <a:endParaRPr lang="en-US" sz="1200" dirty="0">
              <a:solidFill>
                <a:srgbClr val="424D58"/>
              </a:solidFill>
              <a:latin typeface="Montserrat Light"/>
              <a:cs typeface="Montserrat Light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5226183" y="2299147"/>
            <a:ext cx="55109" cy="55109"/>
          </a:xfrm>
          <a:prstGeom prst="ellipse">
            <a:avLst/>
          </a:prstGeom>
          <a:solidFill>
            <a:srgbClr val="DB4B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/>
          <p:cNvSpPr/>
          <p:nvPr/>
        </p:nvSpPr>
        <p:spPr>
          <a:xfrm>
            <a:off x="4579657" y="1837784"/>
            <a:ext cx="55109" cy="55109"/>
          </a:xfrm>
          <a:prstGeom prst="ellipse">
            <a:avLst/>
          </a:prstGeom>
          <a:solidFill>
            <a:srgbClr val="DB4B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/>
          <p:cNvSpPr/>
          <p:nvPr/>
        </p:nvSpPr>
        <p:spPr>
          <a:xfrm>
            <a:off x="4524548" y="1894327"/>
            <a:ext cx="55109" cy="55109"/>
          </a:xfrm>
          <a:prstGeom prst="ellipse">
            <a:avLst/>
          </a:prstGeom>
          <a:solidFill>
            <a:srgbClr val="DB4B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/>
          <p:cNvSpPr/>
          <p:nvPr/>
        </p:nvSpPr>
        <p:spPr>
          <a:xfrm>
            <a:off x="3121557" y="1974229"/>
            <a:ext cx="55109" cy="55109"/>
          </a:xfrm>
          <a:prstGeom prst="ellipse">
            <a:avLst/>
          </a:prstGeom>
          <a:solidFill>
            <a:srgbClr val="DB4B4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 flipH="1">
            <a:off x="2183695" y="4508503"/>
            <a:ext cx="2999232" cy="18288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3859090" y="4645446"/>
            <a:ext cx="77836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chemeClr val="accent3"/>
                </a:solidFill>
                <a:latin typeface="Montserrat Light"/>
                <a:cs typeface="Montserrat Light"/>
              </a:rPr>
              <a:t>80</a:t>
            </a:r>
            <a:r>
              <a:rPr lang="en-US" sz="2400" baseline="30000" dirty="0">
                <a:solidFill>
                  <a:schemeClr val="accent3"/>
                </a:solidFill>
                <a:latin typeface="Montserrat Light"/>
                <a:cs typeface="Montserrat Light"/>
              </a:rPr>
              <a:t>%</a:t>
            </a:r>
            <a:endParaRPr lang="en-US" sz="2400" baseline="30000" dirty="0">
              <a:solidFill>
                <a:schemeClr val="accent3"/>
              </a:solidFill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3729541" y="5002912"/>
            <a:ext cx="10374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424D58"/>
                </a:solidFill>
                <a:latin typeface="Montserrat Light"/>
                <a:cs typeface="Montserrat Light"/>
              </a:rPr>
              <a:t>employees</a:t>
            </a:r>
            <a:endParaRPr lang="en-US" sz="1200" dirty="0">
              <a:solidFill>
                <a:srgbClr val="424D58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365469" y="5224354"/>
            <a:ext cx="7672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>
                <a:solidFill>
                  <a:srgbClr val="9BBB59"/>
                </a:solidFill>
                <a:latin typeface="Montserrat Light"/>
                <a:cs typeface="Montserrat Light"/>
              </a:rPr>
              <a:t>20</a:t>
            </a:r>
            <a:r>
              <a:rPr lang="en-US" sz="2400" baseline="30000" dirty="0">
                <a:solidFill>
                  <a:srgbClr val="9BBB59"/>
                </a:solidFill>
                <a:latin typeface="Montserrat Light"/>
                <a:cs typeface="Montserrat Light"/>
              </a:rPr>
              <a:t>%</a:t>
            </a:r>
            <a:endParaRPr lang="en-US" sz="2400" baseline="30000" dirty="0">
              <a:solidFill>
                <a:srgbClr val="9BBB59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208741" y="5581820"/>
            <a:ext cx="10807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200" dirty="0">
                <a:solidFill>
                  <a:srgbClr val="424D58"/>
                </a:solidFill>
                <a:latin typeface="Montserrat Light"/>
                <a:cs typeface="Montserrat Light"/>
              </a:rPr>
              <a:t>contractors</a:t>
            </a:r>
            <a:endParaRPr lang="en-US" sz="1200" dirty="0">
              <a:solidFill>
                <a:srgbClr val="424D58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5376747" y="3894307"/>
            <a:ext cx="17780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424D58"/>
                </a:solidFill>
                <a:latin typeface="Montserrat Light"/>
                <a:cs typeface="Montserrat Light"/>
              </a:rPr>
              <a:t>2013/2014</a:t>
            </a:r>
            <a:endParaRPr lang="en-US" sz="2400" b="1" dirty="0">
              <a:solidFill>
                <a:srgbClr val="424D58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ThinkTime is a Division of Productive Edge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400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image3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62355" y="1379601"/>
            <a:ext cx="1041401" cy="2156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image4.ti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21254" y="1335782"/>
            <a:ext cx="1117601" cy="30325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5.tif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256355" y="1389173"/>
            <a:ext cx="952501" cy="1964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63" name="image6.tif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26355" y="1421799"/>
            <a:ext cx="1182012" cy="13122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image7.tif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025863" y="1387280"/>
            <a:ext cx="787255" cy="2002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image8.tif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7130618" y="1367194"/>
            <a:ext cx="1435101" cy="2404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6" name="image9.tif"/>
          <p:cNvPicPr/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462355" y="3441109"/>
            <a:ext cx="811656" cy="611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7" name="image10.pdf"/>
          <p:cNvPicPr/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821254" y="1879632"/>
            <a:ext cx="1117601" cy="4302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image11.png"/>
          <p:cNvPicPr/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3256355" y="1863392"/>
            <a:ext cx="952501" cy="46275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age12.tif"/>
          <p:cNvPicPr/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462355" y="1967487"/>
            <a:ext cx="1041401" cy="2545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image13.tif"/>
          <p:cNvPicPr/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130616" y="2028298"/>
            <a:ext cx="1436256" cy="13294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14.tif"/>
          <p:cNvPicPr/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462355" y="2613500"/>
            <a:ext cx="1041401" cy="518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image15.png"/>
          <p:cNvPicPr/>
          <p:nvPr/>
        </p:nvPicPr>
        <p:blipFill>
          <a:blip r:embed="rId15">
            <a:extLst/>
          </a:blip>
          <a:stretch>
            <a:fillRect/>
          </a:stretch>
        </p:blipFill>
        <p:spPr>
          <a:xfrm>
            <a:off x="1662215" y="3471826"/>
            <a:ext cx="660499" cy="5501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3" name="image16.png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>
            <a:off x="1821254" y="2678877"/>
            <a:ext cx="1095481" cy="387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image17.png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>
            <a:off x="7300924" y="2484099"/>
            <a:ext cx="1264796" cy="7234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image18.tif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4526355" y="2587936"/>
            <a:ext cx="1182012" cy="569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6" name="image19.pdf"/>
          <p:cNvPicPr/>
          <p:nvPr/>
        </p:nvPicPr>
        <p:blipFill>
          <a:blip r:embed="rId19">
            <a:extLst/>
          </a:blip>
          <a:stretch>
            <a:fillRect/>
          </a:stretch>
        </p:blipFill>
        <p:spPr>
          <a:xfrm>
            <a:off x="3234235" y="2627614"/>
            <a:ext cx="974621" cy="4901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7" name="image20.tif"/>
          <p:cNvPicPr/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6025863" y="1929447"/>
            <a:ext cx="787255" cy="3306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8" name="image21.tif"/>
          <p:cNvPicPr/>
          <p:nvPr/>
        </p:nvPicPr>
        <p:blipFill>
          <a:blip r:embed="rId21">
            <a:extLst/>
          </a:blip>
          <a:stretch>
            <a:fillRect/>
          </a:stretch>
        </p:blipFill>
        <p:spPr>
          <a:xfrm>
            <a:off x="4526355" y="1962072"/>
            <a:ext cx="1182012" cy="265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image22.png" descr="logo-login.png"/>
          <p:cNvPicPr/>
          <p:nvPr/>
        </p:nvPicPr>
        <p:blipFill>
          <a:blip r:embed="rId22">
            <a:extLst/>
          </a:blip>
          <a:stretch>
            <a:fillRect/>
          </a:stretch>
        </p:blipFill>
        <p:spPr>
          <a:xfrm>
            <a:off x="6025862" y="2679713"/>
            <a:ext cx="951593" cy="385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80" name="image23.tif"/>
          <p:cNvPicPr/>
          <p:nvPr/>
        </p:nvPicPr>
        <p:blipFill>
          <a:blip r:embed="rId23">
            <a:extLst/>
          </a:blip>
          <a:stretch>
            <a:fillRect/>
          </a:stretch>
        </p:blipFill>
        <p:spPr>
          <a:xfrm>
            <a:off x="2705289" y="3473043"/>
            <a:ext cx="551066" cy="5477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age24.tif"/>
          <p:cNvPicPr/>
          <p:nvPr/>
        </p:nvPicPr>
        <p:blipFill>
          <a:blip r:embed="rId24">
            <a:extLst/>
          </a:blip>
          <a:stretch>
            <a:fillRect/>
          </a:stretch>
        </p:blipFill>
        <p:spPr>
          <a:xfrm>
            <a:off x="5676098" y="5557926"/>
            <a:ext cx="1659060" cy="5611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82" name="image25.tif"/>
          <p:cNvPicPr/>
          <p:nvPr/>
        </p:nvPicPr>
        <p:blipFill>
          <a:blip r:embed="rId25">
            <a:extLst/>
          </a:blip>
          <a:stretch>
            <a:fillRect/>
          </a:stretch>
        </p:blipFill>
        <p:spPr>
          <a:xfrm>
            <a:off x="6990388" y="3550679"/>
            <a:ext cx="1575331" cy="367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183" name="image26.png"/>
          <p:cNvPicPr/>
          <p:nvPr/>
        </p:nvPicPr>
        <p:blipFill>
          <a:blip r:embed="rId26">
            <a:extLst/>
          </a:blip>
          <a:stretch>
            <a:fillRect/>
          </a:stretch>
        </p:blipFill>
        <p:spPr>
          <a:xfrm>
            <a:off x="457200" y="4412796"/>
            <a:ext cx="1592581" cy="756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image27.tif"/>
          <p:cNvPicPr/>
          <p:nvPr/>
        </p:nvPicPr>
        <p:blipFill>
          <a:blip r:embed="rId27">
            <a:extLst/>
          </a:blip>
          <a:stretch>
            <a:fillRect/>
          </a:stretch>
        </p:blipFill>
        <p:spPr>
          <a:xfrm>
            <a:off x="2312959" y="4341982"/>
            <a:ext cx="1415773" cy="217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image29.tif"/>
          <p:cNvPicPr/>
          <p:nvPr/>
        </p:nvPicPr>
        <p:blipFill>
          <a:blip r:embed="rId28">
            <a:extLst/>
          </a:blip>
          <a:stretch>
            <a:fillRect/>
          </a:stretch>
        </p:blipFill>
        <p:spPr>
          <a:xfrm>
            <a:off x="5327003" y="3570103"/>
            <a:ext cx="1345201" cy="3536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7" name="image30.png"/>
          <p:cNvPicPr/>
          <p:nvPr/>
        </p:nvPicPr>
        <p:blipFill>
          <a:blip r:embed="rId29">
            <a:extLst/>
          </a:blip>
          <a:stretch>
            <a:fillRect/>
          </a:stretch>
        </p:blipFill>
        <p:spPr>
          <a:xfrm>
            <a:off x="6989975" y="4354105"/>
            <a:ext cx="1575743" cy="1930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image31.png"/>
          <p:cNvPicPr/>
          <p:nvPr/>
        </p:nvPicPr>
        <p:blipFill>
          <a:blip r:embed="rId30">
            <a:extLst/>
          </a:blip>
          <a:stretch>
            <a:fillRect/>
          </a:stretch>
        </p:blipFill>
        <p:spPr>
          <a:xfrm>
            <a:off x="4036469" y="4306247"/>
            <a:ext cx="1044853" cy="2887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89" name="image32.tif"/>
          <p:cNvPicPr/>
          <p:nvPr/>
        </p:nvPicPr>
        <p:blipFill>
          <a:blip r:embed="rId31">
            <a:extLst/>
          </a:blip>
          <a:stretch>
            <a:fillRect/>
          </a:stretch>
        </p:blipFill>
        <p:spPr>
          <a:xfrm>
            <a:off x="462355" y="4969393"/>
            <a:ext cx="635001" cy="20293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image33.png"/>
          <p:cNvPicPr/>
          <p:nvPr/>
        </p:nvPicPr>
        <p:blipFill>
          <a:blip r:embed="rId32">
            <a:extLst/>
          </a:blip>
          <a:stretch>
            <a:fillRect/>
          </a:stretch>
        </p:blipFill>
        <p:spPr>
          <a:xfrm>
            <a:off x="5394237" y="4313959"/>
            <a:ext cx="1249629" cy="2733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1" name="image34.tif"/>
          <p:cNvPicPr/>
          <p:nvPr/>
        </p:nvPicPr>
        <p:blipFill>
          <a:blip r:embed="rId33">
            <a:extLst/>
          </a:blip>
          <a:stretch>
            <a:fillRect/>
          </a:stretch>
        </p:blipFill>
        <p:spPr>
          <a:xfrm>
            <a:off x="2644903" y="4906136"/>
            <a:ext cx="721383" cy="32945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2" name="image35.tif"/>
          <p:cNvPicPr/>
          <p:nvPr/>
        </p:nvPicPr>
        <p:blipFill>
          <a:blip r:embed="rId34">
            <a:extLst/>
          </a:blip>
          <a:stretch>
            <a:fillRect/>
          </a:stretch>
        </p:blipFill>
        <p:spPr>
          <a:xfrm>
            <a:off x="1440074" y="4885062"/>
            <a:ext cx="862111" cy="371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image36.png"/>
          <p:cNvPicPr/>
          <p:nvPr/>
        </p:nvPicPr>
        <p:blipFill>
          <a:blip r:embed="rId35">
            <a:extLst/>
          </a:blip>
          <a:stretch>
            <a:fillRect/>
          </a:stretch>
        </p:blipFill>
        <p:spPr>
          <a:xfrm>
            <a:off x="7774985" y="5579479"/>
            <a:ext cx="625635" cy="518049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image37.png"/>
          <p:cNvPicPr/>
          <p:nvPr/>
        </p:nvPicPr>
        <p:blipFill>
          <a:blip r:embed="rId36">
            <a:extLst/>
          </a:blip>
          <a:stretch>
            <a:fillRect/>
          </a:stretch>
        </p:blipFill>
        <p:spPr>
          <a:xfrm>
            <a:off x="3709005" y="4943867"/>
            <a:ext cx="1118705" cy="2539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5" name="image38.png"/>
          <p:cNvPicPr/>
          <p:nvPr/>
        </p:nvPicPr>
        <p:blipFill>
          <a:blip r:embed="rId37">
            <a:extLst/>
          </a:blip>
          <a:stretch>
            <a:fillRect/>
          </a:stretch>
        </p:blipFill>
        <p:spPr>
          <a:xfrm>
            <a:off x="6989975" y="4844348"/>
            <a:ext cx="1575743" cy="453027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image39.png"/>
          <p:cNvPicPr/>
          <p:nvPr/>
        </p:nvPicPr>
        <p:blipFill>
          <a:blip r:embed="rId38">
            <a:extLst/>
          </a:blip>
          <a:stretch>
            <a:fillRect/>
          </a:stretch>
        </p:blipFill>
        <p:spPr>
          <a:xfrm>
            <a:off x="5170428" y="4968826"/>
            <a:ext cx="1476828" cy="204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97" name="image40.tif"/>
          <p:cNvPicPr/>
          <p:nvPr/>
        </p:nvPicPr>
        <p:blipFill>
          <a:blip r:embed="rId39">
            <a:extLst/>
          </a:blip>
          <a:stretch>
            <a:fillRect/>
          </a:stretch>
        </p:blipFill>
        <p:spPr>
          <a:xfrm>
            <a:off x="1692138" y="5671395"/>
            <a:ext cx="848114" cy="33421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8" name="image41.tif"/>
          <p:cNvPicPr/>
          <p:nvPr/>
        </p:nvPicPr>
        <p:blipFill>
          <a:blip r:embed="rId40">
            <a:extLst/>
          </a:blip>
          <a:stretch>
            <a:fillRect/>
          </a:stretch>
        </p:blipFill>
        <p:spPr>
          <a:xfrm>
            <a:off x="2900401" y="5695721"/>
            <a:ext cx="1118452" cy="2855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99" name="image42.png"/>
          <p:cNvPicPr/>
          <p:nvPr/>
        </p:nvPicPr>
        <p:blipFill>
          <a:blip r:embed="rId41">
            <a:extLst/>
          </a:blip>
          <a:stretch>
            <a:fillRect/>
          </a:stretch>
        </p:blipFill>
        <p:spPr>
          <a:xfrm>
            <a:off x="4379000" y="5631471"/>
            <a:ext cx="951399" cy="41406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image44.pdf"/>
          <p:cNvPicPr/>
          <p:nvPr/>
        </p:nvPicPr>
        <p:blipFill>
          <a:blip r:embed="rId42">
            <a:extLst/>
          </a:blip>
          <a:stretch>
            <a:fillRect/>
          </a:stretch>
        </p:blipFill>
        <p:spPr>
          <a:xfrm>
            <a:off x="554901" y="5588080"/>
            <a:ext cx="820711" cy="50084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Productive Edge &amp; ThinkTime Clients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3"/>
          <a:srcRect t="35732" b="38777"/>
          <a:stretch/>
        </p:blipFill>
        <p:spPr>
          <a:xfrm>
            <a:off x="3574538" y="3540100"/>
            <a:ext cx="1433505" cy="36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9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ThinkTime Mission</a:t>
            </a:r>
            <a:endParaRPr lang="en-US" dirty="0"/>
          </a:p>
        </p:txBody>
      </p:sp>
      <p:sp>
        <p:nvSpPr>
          <p:cNvPr id="17" name="Content Placeholder 3"/>
          <p:cNvSpPr txBox="1">
            <a:spLocks/>
          </p:cNvSpPr>
          <p:nvPr/>
        </p:nvSpPr>
        <p:spPr>
          <a:xfrm>
            <a:off x="457200" y="1197274"/>
            <a:ext cx="8229600" cy="114351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spcAft>
                <a:spcPts val="400"/>
              </a:spcAft>
              <a:buFont typeface="Arial" pitchFamily="34" charset="0"/>
              <a:buChar char="•"/>
              <a:defRPr sz="1700" b="0" i="0" kern="1200">
                <a:solidFill>
                  <a:srgbClr val="FFFFFF"/>
                </a:solidFill>
                <a:latin typeface="Montserrat Light"/>
                <a:ea typeface="Open Sans" pitchFamily="34" charset="0"/>
                <a:cs typeface="Montserrat Light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spcAft>
                <a:spcPts val="400"/>
              </a:spcAft>
              <a:buFont typeface="Arial" pitchFamily="34" charset="0"/>
              <a:buChar char="–"/>
              <a:defRPr sz="1500" b="0" i="0" kern="1200">
                <a:solidFill>
                  <a:srgbClr val="FFFFFF"/>
                </a:solidFill>
                <a:latin typeface="Montserrat Light"/>
                <a:ea typeface="Open Sans" pitchFamily="34" charset="0"/>
                <a:cs typeface="Montserrat Light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spcAft>
                <a:spcPts val="400"/>
              </a:spcAft>
              <a:buFont typeface="Arial" pitchFamily="34" charset="0"/>
              <a:buChar char="•"/>
              <a:defRPr sz="1300" b="0" i="0" kern="1200">
                <a:solidFill>
                  <a:srgbClr val="FFFFFF"/>
                </a:solidFill>
                <a:latin typeface="Montserrat Light"/>
                <a:ea typeface="Open Sans" pitchFamily="34" charset="0"/>
                <a:cs typeface="Montserrat Light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spcAft>
                <a:spcPts val="400"/>
              </a:spcAft>
              <a:buFont typeface="Arial" pitchFamily="34" charset="0"/>
              <a:buChar char="–"/>
              <a:defRPr sz="1300" b="0" i="0" kern="1200">
                <a:solidFill>
                  <a:srgbClr val="FFFFFF"/>
                </a:solidFill>
                <a:latin typeface="Montserrat Light"/>
                <a:ea typeface="Open Sans" pitchFamily="34" charset="0"/>
                <a:cs typeface="Montserrat Light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spcAft>
                <a:spcPts val="400"/>
              </a:spcAft>
              <a:buFont typeface="Arial" pitchFamily="34" charset="0"/>
              <a:buChar char="»"/>
              <a:defRPr sz="1300" b="0" i="0" kern="1200">
                <a:solidFill>
                  <a:srgbClr val="FFFFFF"/>
                </a:solidFill>
                <a:latin typeface="Montserrat Light"/>
                <a:ea typeface="Open Sans" pitchFamily="34" charset="0"/>
                <a:cs typeface="Montserrat Light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8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Create the most </a:t>
            </a:r>
            <a:r>
              <a:rPr lang="en-US" sz="1800" b="1" dirty="0" smtClean="0">
                <a:solidFill>
                  <a:srgbClr val="008000"/>
                </a:solidFill>
                <a:latin typeface="Open Sans" charset="0"/>
                <a:ea typeface="Open Sans" charset="0"/>
                <a:cs typeface="Open Sans" charset="0"/>
              </a:rPr>
              <a:t>intuitive</a:t>
            </a:r>
            <a:r>
              <a:rPr lang="en-US" sz="18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 and powerful </a:t>
            </a:r>
            <a:r>
              <a:rPr lang="en-US" sz="1800" b="1" dirty="0" smtClean="0">
                <a:solidFill>
                  <a:srgbClr val="3366FF"/>
                </a:solidFill>
                <a:latin typeface="Open Sans" charset="0"/>
                <a:ea typeface="Open Sans" charset="0"/>
                <a:cs typeface="Open Sans" charset="0"/>
              </a:rPr>
              <a:t>Operational Platform </a:t>
            </a:r>
            <a:r>
              <a:rPr lang="en-US" sz="18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in the retail industry to solve one of the most challenging problems in business ---  Achieving </a:t>
            </a:r>
            <a:r>
              <a:rPr lang="en-US" sz="1800" u="sng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consistent</a:t>
            </a:r>
            <a:r>
              <a:rPr lang="en-US" sz="1800" dirty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8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 </a:t>
            </a:r>
            <a:r>
              <a:rPr lang="en-US" sz="1800" u="sng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execution</a:t>
            </a:r>
            <a:r>
              <a:rPr lang="en-US" sz="18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 and </a:t>
            </a:r>
            <a:r>
              <a:rPr lang="en-US" sz="1800" u="sng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communication</a:t>
            </a:r>
            <a:r>
              <a:rPr lang="en-US" sz="18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</a:rPr>
              <a:t> across your many locations and employees.</a:t>
            </a:r>
            <a:endParaRPr lang="en-US" sz="2200" b="1" dirty="0" smtClean="0">
              <a:solidFill>
                <a:schemeClr val="accent6"/>
              </a:solidFill>
              <a:latin typeface="Open Sans" charset="0"/>
              <a:ea typeface="Open Sans" charset="0"/>
              <a:cs typeface="Open Sans" charset="0"/>
            </a:endParaRPr>
          </a:p>
          <a:p>
            <a:pPr marL="0" indent="0">
              <a:buNone/>
            </a:pPr>
            <a:endParaRPr lang="en-US" sz="1800" dirty="0" smtClean="0">
              <a:solidFill>
                <a:srgbClr val="424D58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68924" y="2300214"/>
            <a:ext cx="7781291" cy="0"/>
          </a:xfrm>
          <a:prstGeom prst="line">
            <a:avLst/>
          </a:prstGeom>
          <a:ln w="19050" cmpd="sng">
            <a:solidFill>
              <a:srgbClr val="4B5764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80318" y="1209602"/>
            <a:ext cx="7781291" cy="0"/>
          </a:xfrm>
          <a:prstGeom prst="line">
            <a:avLst/>
          </a:prstGeom>
          <a:ln w="19050" cmpd="sng">
            <a:solidFill>
              <a:srgbClr val="4B5764"/>
            </a:solidFill>
            <a:prstDash val="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28978" y="2496010"/>
            <a:ext cx="8686800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6">
                  <a:lumMod val="75000"/>
                </a:schemeClr>
              </a:buClr>
            </a:pPr>
            <a:r>
              <a:rPr lang="en-US" sz="2400" b="1" dirty="0" smtClean="0"/>
              <a:t>Our Approach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1000" b="1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2400" dirty="0" smtClean="0"/>
              <a:t>100% in the cloud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2400" dirty="0" smtClean="0"/>
              <a:t>Mobile enabled technology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2400" dirty="0" smtClean="0"/>
              <a:t>A full-featured</a:t>
            </a:r>
            <a:r>
              <a:rPr lang="en-US" sz="2400" dirty="0"/>
              <a:t>, </a:t>
            </a:r>
            <a:r>
              <a:rPr lang="en-US" sz="2400" dirty="0" smtClean="0"/>
              <a:t>intuitive </a:t>
            </a:r>
            <a:r>
              <a:rPr lang="en-US" sz="2400" dirty="0"/>
              <a:t>UI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2400" dirty="0" smtClean="0"/>
              <a:t>No feature </a:t>
            </a:r>
            <a:r>
              <a:rPr lang="en-US" sz="2400" dirty="0"/>
              <a:t>bloat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2400" dirty="0" smtClean="0"/>
              <a:t>Many low risk approaches to get started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2400" dirty="0" smtClean="0"/>
              <a:t>Competitive pricing</a:t>
            </a:r>
            <a:endParaRPr lang="en-US" sz="2400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2400" dirty="0"/>
              <a:t>Scalable and </a:t>
            </a:r>
            <a:r>
              <a:rPr lang="en-US" sz="2400" dirty="0" smtClean="0"/>
              <a:t>secure</a:t>
            </a:r>
            <a:endParaRPr lang="en-US" sz="2400" dirty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2400" dirty="0" smtClean="0"/>
              <a:t>Retail centric with role-based views </a:t>
            </a:r>
            <a:r>
              <a:rPr lang="en-US" sz="2400" dirty="0"/>
              <a:t>for corporate, field and stores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860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/>
        </p:nvSpPr>
        <p:spPr>
          <a:xfrm>
            <a:off x="639600" y="1761804"/>
            <a:ext cx="437620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defRPr sz="10000" spc="-400">
                <a:solidFill>
                  <a:srgbClr val="FFFFFF">
                    <a:alpha val="3000"/>
                  </a:srgbClr>
                </a:solidFill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0000" spc="-400" dirty="0">
                <a:solidFill>
                  <a:schemeClr val="tx1">
                    <a:alpha val="10000"/>
                  </a:schemeClr>
                </a:solidFill>
              </a:rPr>
              <a:t>1</a:t>
            </a:r>
          </a:p>
        </p:txBody>
      </p:sp>
      <p:sp>
        <p:nvSpPr>
          <p:cNvPr id="144" name="Shape 144"/>
          <p:cNvSpPr/>
          <p:nvPr/>
        </p:nvSpPr>
        <p:spPr>
          <a:xfrm>
            <a:off x="1339952" y="1883724"/>
            <a:ext cx="2843993" cy="1366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600" b="1" dirty="0" smtClean="0">
                <a:solidFill>
                  <a:srgbClr val="DB4B46"/>
                </a:solidFill>
                <a:latin typeface="Open Sans" charset="0"/>
                <a:ea typeface="Open Sans" charset="0"/>
                <a:cs typeface="Open Sans" charset="0"/>
                <a:sym typeface="Montserrat-Bold"/>
              </a:rPr>
              <a:t>RETAIL TASK MANAGEMENT</a:t>
            </a:r>
            <a:endParaRPr sz="1600" b="1" dirty="0">
              <a:solidFill>
                <a:srgbClr val="DB4B46"/>
              </a:solidFill>
              <a:latin typeface="Open Sans" charset="0"/>
              <a:ea typeface="Open Sans" charset="0"/>
              <a:cs typeface="Open Sans" charset="0"/>
              <a:sym typeface="Montserrat-Regular"/>
            </a:endParaRPr>
          </a:p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  <a:sym typeface="Montserrat-Regular"/>
              </a:rPr>
              <a:t>Task distribution to stores &amp; roles</a:t>
            </a:r>
          </a:p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  <a:sym typeface="Montserrat-Regular"/>
              </a:rPr>
              <a:t>Simplified tracking</a:t>
            </a:r>
          </a:p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  <a:sym typeface="Montserrat-Regular"/>
              </a:rPr>
              <a:t>Task calendar</a:t>
            </a:r>
            <a:endParaRPr sz="1400" dirty="0">
              <a:solidFill>
                <a:srgbClr val="424D58"/>
              </a:solidFill>
              <a:latin typeface="Open Sans" charset="0"/>
              <a:ea typeface="Open Sans" charset="0"/>
              <a:cs typeface="Open Sans" charset="0"/>
              <a:sym typeface="Montserrat-Regular"/>
            </a:endParaRPr>
          </a:p>
        </p:txBody>
      </p:sp>
      <p:sp>
        <p:nvSpPr>
          <p:cNvPr id="145" name="Shape 145"/>
          <p:cNvSpPr/>
          <p:nvPr/>
        </p:nvSpPr>
        <p:spPr>
          <a:xfrm>
            <a:off x="1339952" y="4646972"/>
            <a:ext cx="2438400" cy="107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600" b="1" dirty="0" smtClean="0">
                <a:solidFill>
                  <a:srgbClr val="92D050"/>
                </a:solidFill>
                <a:latin typeface="Open Sans" charset="0"/>
                <a:ea typeface="Open Sans" charset="0"/>
                <a:cs typeface="Open Sans" charset="0"/>
                <a:sym typeface="Montserrat-Bold"/>
              </a:rPr>
              <a:t>KNOWLEDGE BASE</a:t>
            </a:r>
            <a:endParaRPr sz="1600" b="1" dirty="0">
              <a:solidFill>
                <a:srgbClr val="92D050"/>
              </a:solidFill>
              <a:latin typeface="Open Sans" charset="0"/>
              <a:ea typeface="Open Sans" charset="0"/>
              <a:cs typeface="Open Sans" charset="0"/>
              <a:sym typeface="Montserrat-Regular"/>
            </a:endParaRPr>
          </a:p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  <a:sym typeface="Montserrat-Regular"/>
              </a:rPr>
              <a:t>Lightweight intranet</a:t>
            </a:r>
          </a:p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  <a:sym typeface="Montserrat-Regular"/>
              </a:rPr>
              <a:t>Support for ticketing &amp; task</a:t>
            </a:r>
          </a:p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  <a:sym typeface="Montserrat-Regular"/>
              </a:rPr>
              <a:t>Easy article creation </a:t>
            </a:r>
            <a:endParaRPr sz="1400" dirty="0">
              <a:solidFill>
                <a:srgbClr val="424D58"/>
              </a:solidFill>
              <a:latin typeface="Open Sans" charset="0"/>
              <a:ea typeface="Open Sans" charset="0"/>
              <a:cs typeface="Open Sans" charset="0"/>
              <a:sym typeface="Montserrat-Regular"/>
            </a:endParaRPr>
          </a:p>
        </p:txBody>
      </p:sp>
      <p:sp>
        <p:nvSpPr>
          <p:cNvPr id="146" name="Shape 146"/>
          <p:cNvSpPr/>
          <p:nvPr/>
        </p:nvSpPr>
        <p:spPr>
          <a:xfrm>
            <a:off x="5726552" y="1855502"/>
            <a:ext cx="2743201" cy="1322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600" b="1" dirty="0" smtClean="0">
                <a:solidFill>
                  <a:schemeClr val="accent5"/>
                </a:solidFill>
                <a:latin typeface="Open Sans" charset="0"/>
                <a:ea typeface="Open Sans" charset="0"/>
                <a:cs typeface="Open Sans" charset="0"/>
                <a:sym typeface="Montserrat-Bold"/>
              </a:rPr>
              <a:t>CUSTOM FORMS</a:t>
            </a:r>
            <a:endParaRPr sz="1600" b="1" dirty="0">
              <a:solidFill>
                <a:schemeClr val="accent5"/>
              </a:solidFill>
              <a:latin typeface="Open Sans" charset="0"/>
              <a:ea typeface="Open Sans" charset="0"/>
              <a:cs typeface="Open Sans" charset="0"/>
              <a:sym typeface="Montserrat-Regular"/>
            </a:endParaRPr>
          </a:p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  <a:sym typeface="Montserrat-Regular"/>
              </a:rPr>
              <a:t>Employee engagement surveys</a:t>
            </a:r>
          </a:p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  <a:sym typeface="Montserrat-Regular"/>
              </a:rPr>
              <a:t>Polls &amp; data capture</a:t>
            </a:r>
          </a:p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  <a:sym typeface="Montserrat-Regular"/>
              </a:rPr>
              <a:t>Distributed via Task engine or through email</a:t>
            </a:r>
          </a:p>
        </p:txBody>
      </p:sp>
      <p:sp>
        <p:nvSpPr>
          <p:cNvPr id="147" name="Shape 147"/>
          <p:cNvSpPr/>
          <p:nvPr/>
        </p:nvSpPr>
        <p:spPr>
          <a:xfrm>
            <a:off x="5764652" y="3358120"/>
            <a:ext cx="2922148" cy="10710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600" b="1" dirty="0" smtClean="0">
                <a:solidFill>
                  <a:srgbClr val="8064A2"/>
                </a:solidFill>
                <a:latin typeface="Open Sans" charset="0"/>
                <a:ea typeface="Open Sans" charset="0"/>
                <a:cs typeface="Open Sans" charset="0"/>
                <a:sym typeface="Montserrat-Bold"/>
              </a:rPr>
              <a:t>DASHBOARDS &amp; REPORTS</a:t>
            </a:r>
            <a:endParaRPr sz="1600" b="1" dirty="0">
              <a:solidFill>
                <a:srgbClr val="8064A2"/>
              </a:solidFill>
              <a:latin typeface="Open Sans" charset="0"/>
              <a:ea typeface="Open Sans" charset="0"/>
              <a:cs typeface="Open Sans" charset="0"/>
              <a:sym typeface="Montserrat-Regular"/>
            </a:endParaRPr>
          </a:p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  <a:sym typeface="Montserrat-Regular"/>
              </a:rPr>
              <a:t>Drag and drop widgets</a:t>
            </a:r>
          </a:p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  <a:sym typeface="Montserrat-Regular"/>
              </a:rPr>
              <a:t>Personalized widgets for the sores, field, &amp; corporate</a:t>
            </a:r>
            <a:endParaRPr sz="1400" dirty="0">
              <a:solidFill>
                <a:srgbClr val="424D58"/>
              </a:solidFill>
              <a:latin typeface="Open Sans" charset="0"/>
              <a:ea typeface="Open Sans" charset="0"/>
              <a:cs typeface="Open Sans" charset="0"/>
              <a:sym typeface="Montserrat-Regular"/>
            </a:endParaRPr>
          </a:p>
        </p:txBody>
      </p:sp>
      <p:sp>
        <p:nvSpPr>
          <p:cNvPr id="148" name="Shape 148"/>
          <p:cNvSpPr/>
          <p:nvPr/>
        </p:nvSpPr>
        <p:spPr>
          <a:xfrm>
            <a:off x="5764652" y="4658384"/>
            <a:ext cx="2667001" cy="13224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600" b="1" dirty="0" smtClean="0">
                <a:solidFill>
                  <a:schemeClr val="accent6"/>
                </a:solidFill>
                <a:latin typeface="Open Sans" charset="0"/>
                <a:ea typeface="Open Sans" charset="0"/>
                <a:cs typeface="Open Sans" charset="0"/>
                <a:sym typeface="Montserrat-Bold"/>
              </a:rPr>
              <a:t>MOBILE</a:t>
            </a:r>
            <a:endParaRPr sz="1600" b="1" dirty="0">
              <a:solidFill>
                <a:schemeClr val="accent6"/>
              </a:solidFill>
              <a:latin typeface="Open Sans" charset="0"/>
              <a:ea typeface="Open Sans" charset="0"/>
              <a:cs typeface="Open Sans" charset="0"/>
              <a:sym typeface="Montserrat-Bold"/>
            </a:endParaRPr>
          </a:p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  <a:sym typeface="Montserrat-Regular"/>
              </a:rPr>
              <a:t>Native iPhone and Android apps</a:t>
            </a:r>
          </a:p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  <a:sym typeface="Montserrat-Regular"/>
              </a:rPr>
              <a:t>Phone and Tablet</a:t>
            </a:r>
          </a:p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  <a:sym typeface="Montserrat-Regular"/>
              </a:rPr>
              <a:t>Web is fully responsive</a:t>
            </a:r>
            <a:endParaRPr sz="1400" dirty="0">
              <a:solidFill>
                <a:srgbClr val="424D58"/>
              </a:solidFill>
              <a:latin typeface="Open Sans" charset="0"/>
              <a:ea typeface="Open Sans" charset="0"/>
              <a:cs typeface="Open Sans" charset="0"/>
              <a:sym typeface="Montserrat-Regular"/>
            </a:endParaRPr>
          </a:p>
        </p:txBody>
      </p:sp>
      <p:sp>
        <p:nvSpPr>
          <p:cNvPr id="149" name="Shape 149"/>
          <p:cNvSpPr/>
          <p:nvPr/>
        </p:nvSpPr>
        <p:spPr>
          <a:xfrm flipH="1">
            <a:off x="4521199" y="1997825"/>
            <a:ext cx="1" cy="4038600"/>
          </a:xfrm>
          <a:prstGeom prst="line">
            <a:avLst/>
          </a:prstGeom>
          <a:ln w="12700">
            <a:solidFill>
              <a:srgbClr val="808080"/>
            </a:solidFill>
            <a:prstDash val="sysDot"/>
          </a:ln>
        </p:spPr>
        <p:txBody>
          <a:bodyPr lIns="0" tIns="0" rIns="0" bIns="0"/>
          <a:lstStyle/>
          <a:p>
            <a:pPr lvl="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0" name="Shape 150"/>
          <p:cNvSpPr/>
          <p:nvPr/>
        </p:nvSpPr>
        <p:spPr>
          <a:xfrm flipV="1">
            <a:off x="776111" y="3285784"/>
            <a:ext cx="7478888" cy="14903"/>
          </a:xfrm>
          <a:prstGeom prst="line">
            <a:avLst/>
          </a:prstGeom>
          <a:ln w="12700">
            <a:solidFill>
              <a:srgbClr val="808080"/>
            </a:solidFill>
            <a:prstDash val="sysDot"/>
          </a:ln>
        </p:spPr>
        <p:txBody>
          <a:bodyPr lIns="0" tIns="0" rIns="0" bIns="0"/>
          <a:lstStyle/>
          <a:p>
            <a:pPr lvl="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1" name="Shape 151"/>
          <p:cNvSpPr/>
          <p:nvPr/>
        </p:nvSpPr>
        <p:spPr>
          <a:xfrm>
            <a:off x="776111" y="4568205"/>
            <a:ext cx="7465441" cy="0"/>
          </a:xfrm>
          <a:prstGeom prst="line">
            <a:avLst/>
          </a:prstGeom>
          <a:ln w="12700">
            <a:solidFill>
              <a:srgbClr val="808080"/>
            </a:solidFill>
            <a:prstDash val="sysDot"/>
          </a:ln>
        </p:spPr>
        <p:txBody>
          <a:bodyPr lIns="0" tIns="0" rIns="0" bIns="0"/>
          <a:lstStyle/>
          <a:p>
            <a:pPr lvl="0">
              <a:defRPr sz="120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152" name="Shape 152"/>
          <p:cNvSpPr/>
          <p:nvPr/>
        </p:nvSpPr>
        <p:spPr>
          <a:xfrm>
            <a:off x="1339952" y="3364416"/>
            <a:ext cx="2286000" cy="1063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600" b="1" dirty="0" smtClean="0">
                <a:solidFill>
                  <a:srgbClr val="FF499C"/>
                </a:solidFill>
                <a:latin typeface="Open Sans" charset="0"/>
                <a:ea typeface="Open Sans" charset="0"/>
                <a:cs typeface="Open Sans" charset="0"/>
                <a:sym typeface="Montserrat-Bold"/>
              </a:rPr>
              <a:t>HELP TICKETING</a:t>
            </a:r>
            <a:endParaRPr sz="1600" b="1" dirty="0">
              <a:solidFill>
                <a:srgbClr val="FF499C"/>
              </a:solidFill>
              <a:latin typeface="Open Sans" charset="0"/>
              <a:ea typeface="Open Sans" charset="0"/>
              <a:cs typeface="Open Sans" charset="0"/>
              <a:sym typeface="Montserrat-Regular"/>
            </a:endParaRPr>
          </a:p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  <a:sym typeface="Montserrat-Regular"/>
              </a:rPr>
              <a:t>Manage support requests</a:t>
            </a:r>
          </a:p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  <a:sym typeface="Montserrat-Regular"/>
              </a:rPr>
              <a:t>Service level agreements</a:t>
            </a:r>
          </a:p>
          <a:p>
            <a:pPr lvl="0" defTabSz="914400">
              <a:lnSpc>
                <a:spcPct val="120000"/>
              </a:lnSpc>
              <a:defRPr>
                <a:solidFill>
                  <a:srgbClr val="000000"/>
                </a:solidFill>
              </a:defRPr>
            </a:pPr>
            <a:r>
              <a:rPr lang="en-US" sz="1400" dirty="0" smtClean="0">
                <a:solidFill>
                  <a:srgbClr val="424D58"/>
                </a:solidFill>
                <a:latin typeface="Open Sans" charset="0"/>
                <a:ea typeface="Open Sans" charset="0"/>
                <a:cs typeface="Open Sans" charset="0"/>
                <a:sym typeface="Montserrat-Regular"/>
              </a:rPr>
              <a:t>Unlimited support groups</a:t>
            </a:r>
            <a:endParaRPr sz="1400" dirty="0">
              <a:solidFill>
                <a:srgbClr val="424D58"/>
              </a:solidFill>
              <a:latin typeface="Open Sans" charset="0"/>
              <a:ea typeface="Open Sans" charset="0"/>
              <a:cs typeface="Open Sans" charset="0"/>
              <a:sym typeface="Montserrat-Regular"/>
            </a:endParaRPr>
          </a:p>
        </p:txBody>
      </p:sp>
      <p:sp>
        <p:nvSpPr>
          <p:cNvPr id="153" name="Shape 153"/>
          <p:cNvSpPr/>
          <p:nvPr/>
        </p:nvSpPr>
        <p:spPr>
          <a:xfrm>
            <a:off x="527468" y="3109451"/>
            <a:ext cx="703719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defRPr sz="10000" spc="-400">
                <a:solidFill>
                  <a:srgbClr val="FFFFFF">
                    <a:alpha val="3000"/>
                  </a:srgbClr>
                </a:solidFill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0000" spc="-400">
                <a:solidFill>
                  <a:schemeClr val="tx1">
                    <a:alpha val="10000"/>
                  </a:schemeClr>
                </a:solidFill>
              </a:rPr>
              <a:t>2</a:t>
            </a:r>
          </a:p>
        </p:txBody>
      </p:sp>
      <p:sp>
        <p:nvSpPr>
          <p:cNvPr id="154" name="Shape 154"/>
          <p:cNvSpPr/>
          <p:nvPr/>
        </p:nvSpPr>
        <p:spPr>
          <a:xfrm>
            <a:off x="547382" y="4439944"/>
            <a:ext cx="689291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defRPr sz="10000" spc="-400">
                <a:solidFill>
                  <a:srgbClr val="FFFFFF">
                    <a:alpha val="3000"/>
                  </a:srgbClr>
                </a:solidFill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0000" spc="-400">
                <a:solidFill>
                  <a:schemeClr val="tx1">
                    <a:alpha val="10000"/>
                  </a:schemeClr>
                </a:solidFill>
              </a:rPr>
              <a:t>3</a:t>
            </a:r>
          </a:p>
        </p:txBody>
      </p:sp>
      <p:sp>
        <p:nvSpPr>
          <p:cNvPr id="155" name="Shape 155"/>
          <p:cNvSpPr/>
          <p:nvPr/>
        </p:nvSpPr>
        <p:spPr>
          <a:xfrm>
            <a:off x="4821259" y="1761804"/>
            <a:ext cx="682879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defRPr sz="10000" spc="-400">
                <a:solidFill>
                  <a:srgbClr val="FFFFFF">
                    <a:alpha val="3000"/>
                  </a:srgbClr>
                </a:solidFill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0000" spc="-400">
                <a:solidFill>
                  <a:schemeClr val="tx1">
                    <a:alpha val="10000"/>
                  </a:schemeClr>
                </a:solidFill>
              </a:rPr>
              <a:t>4</a:t>
            </a:r>
          </a:p>
        </p:txBody>
      </p:sp>
      <p:sp>
        <p:nvSpPr>
          <p:cNvPr id="156" name="Shape 156"/>
          <p:cNvSpPr/>
          <p:nvPr/>
        </p:nvSpPr>
        <p:spPr>
          <a:xfrm>
            <a:off x="4819492" y="3107131"/>
            <a:ext cx="690895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defRPr sz="10000" spc="-400">
                <a:solidFill>
                  <a:srgbClr val="FFFFFF">
                    <a:alpha val="3000"/>
                  </a:srgbClr>
                </a:solidFill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0000" spc="-400">
                <a:solidFill>
                  <a:schemeClr val="tx1">
                    <a:alpha val="10000"/>
                  </a:schemeClr>
                </a:solidFill>
              </a:rPr>
              <a:t>5</a:t>
            </a:r>
          </a:p>
        </p:txBody>
      </p:sp>
      <p:sp>
        <p:nvSpPr>
          <p:cNvPr id="157" name="Shape 157"/>
          <p:cNvSpPr/>
          <p:nvPr/>
        </p:nvSpPr>
        <p:spPr>
          <a:xfrm>
            <a:off x="4808732" y="4439944"/>
            <a:ext cx="743793" cy="15388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ctr" defTabSz="914400">
              <a:defRPr sz="10000" spc="-400">
                <a:solidFill>
                  <a:srgbClr val="FFFFFF">
                    <a:alpha val="3000"/>
                  </a:srgbClr>
                </a:solidFill>
                <a:latin typeface="Montserrat-Regular"/>
                <a:ea typeface="Montserrat-Regular"/>
                <a:cs typeface="Montserrat-Regular"/>
                <a:sym typeface="Montserrat-Regular"/>
              </a:defRPr>
            </a:lvl1pPr>
          </a:lstStyle>
          <a:p>
            <a:pPr lvl="0">
              <a:defRPr sz="1800" spc="0">
                <a:solidFill>
                  <a:srgbClr val="000000"/>
                </a:solidFill>
              </a:defRPr>
            </a:pPr>
            <a:r>
              <a:rPr sz="10000" spc="-400" dirty="0">
                <a:solidFill>
                  <a:schemeClr val="tx1">
                    <a:alpha val="10000"/>
                  </a:schemeClr>
                </a:solidFill>
              </a:rPr>
              <a:t>6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 Generation Operational Platform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228600" y="1150888"/>
            <a:ext cx="868679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en-US" sz="2400" b="1" dirty="0" smtClean="0">
                <a:solidFill>
                  <a:schemeClr val="bg1"/>
                </a:solidFill>
              </a:rPr>
              <a:t>Built by retailers for retailers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</a:rPr>
              <a:t>to achieve perfect store execution</a:t>
            </a:r>
          </a:p>
        </p:txBody>
      </p:sp>
    </p:spTree>
    <p:extLst>
      <p:ext uri="{BB962C8B-B14F-4D97-AF65-F5344CB8AC3E}">
        <p14:creationId xmlns:p14="http://schemas.microsoft.com/office/powerpoint/2010/main" val="11929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484"/>
            <a:ext cx="8229600" cy="702439"/>
          </a:xfrm>
        </p:spPr>
        <p:txBody>
          <a:bodyPr>
            <a:normAutofit/>
          </a:bodyPr>
          <a:lstStyle/>
          <a:p>
            <a:r>
              <a:rPr lang="en-US" dirty="0" smtClean="0"/>
              <a:t>Task Management – Drive Perfect Store Execution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083455"/>
            <a:ext cx="2953513" cy="4247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400" b="1" dirty="0" smtClean="0"/>
              <a:t>Convert your strategic initiatives into well planned tasks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b="1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Targeted task distribution to locations, roles, and individual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Provide extensive details necessary to execute the task – POGs, videos, pictures, links, etc.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z="800" dirty="0" smtClean="0"/>
              <a:t> 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Achieve real time completion results 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b="1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400" b="1" dirty="0" smtClean="0"/>
              <a:t>Benefits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b="1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Achieve peace of mind that compliance tasks are completed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r>
              <a:rPr lang="en-US" sz="800" dirty="0" smtClean="0"/>
              <a:t> 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Aligning the organization on one single process 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Continuous improvement of task execution removes costs from the business 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5716735"/>
            <a:ext cx="8667425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en-US" sz="2400" b="1" dirty="0" smtClean="0">
                <a:solidFill>
                  <a:schemeClr val="bg1"/>
                </a:solidFill>
              </a:rPr>
              <a:t>Set a high bar for task execution in your company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b="37744"/>
          <a:stretch/>
        </p:blipFill>
        <p:spPr>
          <a:xfrm>
            <a:off x="3084577" y="1196343"/>
            <a:ext cx="5811448" cy="4218344"/>
          </a:xfrm>
          <a:prstGeom prst="rect">
            <a:avLst/>
          </a:prstGeom>
          <a:noFill/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719420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484"/>
            <a:ext cx="8229600" cy="702439"/>
          </a:xfrm>
        </p:spPr>
        <p:txBody>
          <a:bodyPr>
            <a:normAutofit/>
          </a:bodyPr>
          <a:lstStyle/>
          <a:p>
            <a:r>
              <a:rPr lang="en-US" dirty="0"/>
              <a:t>Task Management – </a:t>
            </a:r>
            <a:r>
              <a:rPr lang="en-US" dirty="0" smtClean="0"/>
              <a:t>Capture Data Requirements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369232"/>
            <a:ext cx="262327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400" b="1" dirty="0" smtClean="0"/>
              <a:t>Take a </a:t>
            </a:r>
            <a:r>
              <a:rPr lang="en-US" sz="1400" b="1" dirty="0" err="1" smtClean="0"/>
              <a:t>QuickPic</a:t>
            </a:r>
            <a:r>
              <a:rPr lang="en-US" sz="1400" b="1" dirty="0" smtClean="0"/>
              <a:t> with your mobile phone to validate task completions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b="1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Utilize proof of task execution for vendor subsidies and compliance 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b="1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Compare and contrast locations using drill down capabilities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b="1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400" b="1" dirty="0" smtClean="0"/>
              <a:t>Benefits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sz="800" b="1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Opportunities to recognize and reward best execution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Identification of gaps in intended task completion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Easy comparison &amp; export of images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5631968"/>
            <a:ext cx="868679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en-US" sz="2400" b="1" dirty="0" smtClean="0">
                <a:solidFill>
                  <a:schemeClr val="bg1"/>
                </a:solidFill>
              </a:rPr>
              <a:t>Leverage data for continuous improvement opportunities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7598" b="22885"/>
          <a:stretch/>
        </p:blipFill>
        <p:spPr>
          <a:xfrm>
            <a:off x="2788528" y="1453896"/>
            <a:ext cx="6126871" cy="3824097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609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7484"/>
            <a:ext cx="8229600" cy="702439"/>
          </a:xfrm>
        </p:spPr>
        <p:txBody>
          <a:bodyPr>
            <a:normAutofit/>
          </a:bodyPr>
          <a:lstStyle/>
          <a:p>
            <a:r>
              <a:rPr lang="en-US" dirty="0" smtClean="0"/>
              <a:t>Help Ticket  – Deliver World Class Support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369232"/>
            <a:ext cx="3204906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400" b="1" dirty="0" smtClean="0"/>
              <a:t>Never let another field question fall through the cracks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600" b="1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Target help tickets to the corporate experts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endParaRPr lang="en-US" sz="6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Reduce tickets with ticket deflection and Knowledge Base articles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endParaRPr lang="en-US" sz="6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Configure SLAs to drive fast service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endParaRPr lang="en-US" sz="6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Leverage reporting to drive team behavior 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b="1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400" b="1" dirty="0" smtClean="0"/>
              <a:t>Benefits</a:t>
            </a:r>
          </a:p>
          <a:p>
            <a:pPr>
              <a:buClr>
                <a:schemeClr val="accent6">
                  <a:lumMod val="75000"/>
                </a:schemeClr>
              </a:buClr>
            </a:pPr>
            <a:endParaRPr lang="en-US" sz="600" b="1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Consolidates help requests via one channel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6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Minimizes rogue emails and phone calls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6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Employees reduce non-productive time searching for answers</a:t>
            </a:r>
            <a:endParaRPr lang="en-US" sz="1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228600" y="5739924"/>
            <a:ext cx="868679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en-US" sz="2400" b="1" dirty="0" smtClean="0">
                <a:solidFill>
                  <a:schemeClr val="bg1"/>
                </a:solidFill>
              </a:rPr>
              <a:t>Enhance store and corporate relations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29104" b="13318"/>
          <a:stretch/>
        </p:blipFill>
        <p:spPr>
          <a:xfrm>
            <a:off x="3204906" y="1439608"/>
            <a:ext cx="5710493" cy="3838385"/>
          </a:xfrm>
          <a:prstGeom prst="rect">
            <a:avLst/>
          </a:prstGeom>
          <a:ln w="34925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71232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47484"/>
            <a:ext cx="8458199" cy="70243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Knowledge Base  – Your Centralized Repository </a:t>
            </a:r>
            <a:r>
              <a:rPr lang="en-US" smtClean="0"/>
              <a:t>of Information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1161713"/>
            <a:ext cx="2623279" cy="4247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400" b="1" dirty="0" smtClean="0"/>
              <a:t>Search articles from all levels in the organization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b="1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Unlimited private &amp; public knowledge bases, folders and articles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A Library of standard operating procedures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Self help finding answers to minimize tickets  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b="1" dirty="0" smtClean="0"/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400" b="1" dirty="0" smtClean="0"/>
              <a:t>Benefits </a:t>
            </a:r>
          </a:p>
          <a:p>
            <a:pPr marL="285750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b="1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/>
              <a:t>Constantly evolving library of employee </a:t>
            </a:r>
            <a:r>
              <a:rPr lang="en-US" sz="1200" dirty="0" smtClean="0"/>
              <a:t>knowledge</a:t>
            </a:r>
          </a:p>
          <a:p>
            <a:pPr lvl="1">
              <a:buClr>
                <a:schemeClr val="accent6">
                  <a:lumMod val="75000"/>
                </a:schemeClr>
              </a:buClr>
            </a:pPr>
            <a:endParaRPr lang="en-US" sz="800" dirty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’How </a:t>
            </a:r>
            <a:r>
              <a:rPr lang="en-US" sz="1200" dirty="0"/>
              <a:t>to’ </a:t>
            </a:r>
            <a:r>
              <a:rPr lang="en-US" sz="1200" dirty="0" smtClean="0"/>
              <a:t>content builds consistent task execution</a:t>
            </a:r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endParaRPr lang="en-US" sz="800" dirty="0" smtClean="0"/>
          </a:p>
          <a:p>
            <a:pPr marL="742950" lvl="1" indent="-285750"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sz="1200" dirty="0" smtClean="0"/>
              <a:t>Central repository of business critical information </a:t>
            </a:r>
            <a:endParaRPr lang="en-US" sz="1400" dirty="0" smtClean="0"/>
          </a:p>
        </p:txBody>
      </p:sp>
      <p:sp>
        <p:nvSpPr>
          <p:cNvPr id="6" name="Rectangle 5"/>
          <p:cNvSpPr/>
          <p:nvPr/>
        </p:nvSpPr>
        <p:spPr>
          <a:xfrm>
            <a:off x="228600" y="5616714"/>
            <a:ext cx="8686799" cy="461665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pPr algn="ctr">
              <a:buClr>
                <a:schemeClr val="accent6">
                  <a:lumMod val="75000"/>
                </a:schemeClr>
              </a:buClr>
            </a:pPr>
            <a:r>
              <a:rPr lang="en-US" sz="2400" b="1" dirty="0" smtClean="0">
                <a:solidFill>
                  <a:schemeClr val="bg1"/>
                </a:solidFill>
              </a:rPr>
              <a:t>Build the acumen of your people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11648"/>
          <a:stretch/>
        </p:blipFill>
        <p:spPr>
          <a:xfrm>
            <a:off x="2900363" y="1251068"/>
            <a:ext cx="6015036" cy="3748582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b="11648"/>
          <a:stretch/>
        </p:blipFill>
        <p:spPr>
          <a:xfrm>
            <a:off x="2900363" y="1238825"/>
            <a:ext cx="6015036" cy="4170204"/>
          </a:xfrm>
          <a:prstGeom prst="rect">
            <a:avLst/>
          </a:prstGeom>
          <a:ln w="317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77297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15256</TotalTime>
  <Words>1343</Words>
  <Application>Microsoft Macintosh PowerPoint</Application>
  <PresentationFormat>On-screen Show (4:3)</PresentationFormat>
  <Paragraphs>310</Paragraphs>
  <Slides>17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8" baseType="lpstr">
      <vt:lpstr>Arial</vt:lpstr>
      <vt:lpstr>Calibri</vt:lpstr>
      <vt:lpstr>Courier New</vt:lpstr>
      <vt:lpstr>Helvetica</vt:lpstr>
      <vt:lpstr>Montserrat Light</vt:lpstr>
      <vt:lpstr>Montserrat-Bold</vt:lpstr>
      <vt:lpstr>Montserrat-Regular</vt:lpstr>
      <vt:lpstr>Open Sans</vt:lpstr>
      <vt:lpstr>Open Sans Light</vt:lpstr>
      <vt:lpstr>Zapf Dingbats</vt:lpstr>
      <vt:lpstr>Office Theme</vt:lpstr>
      <vt:lpstr>Introduction to ThinkTime</vt:lpstr>
      <vt:lpstr>ThinkTime is a Division of Productive Edge</vt:lpstr>
      <vt:lpstr>Productive Edge &amp; ThinkTime Clients</vt:lpstr>
      <vt:lpstr>ThinkTime Mission</vt:lpstr>
      <vt:lpstr>Next Generation Operational Platform</vt:lpstr>
      <vt:lpstr>Task Management – Drive Perfect Store Execution</vt:lpstr>
      <vt:lpstr>Task Management – Capture Data Requirements</vt:lpstr>
      <vt:lpstr>Help Ticket  – Deliver World Class Support</vt:lpstr>
      <vt:lpstr>Knowledge Base  – Your Centralized Repository of Information</vt:lpstr>
      <vt:lpstr>Custom Forms – Build a Proactive &amp; Responsive Culture </vt:lpstr>
      <vt:lpstr>Dashboards and Reporting - Your Personalized Insights</vt:lpstr>
      <vt:lpstr>Mobile – Execute At The Point Of Attack</vt:lpstr>
      <vt:lpstr>Administration – 100% Configurable To Your Needs</vt:lpstr>
      <vt:lpstr>Team Introduction</vt:lpstr>
      <vt:lpstr>Team Introduction</vt:lpstr>
      <vt:lpstr>Team Introduction</vt:lpstr>
      <vt:lpstr>Team Introduction</vt:lpstr>
    </vt:vector>
  </TitlesOfParts>
  <Company>Productive Edge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Joel Livet</dc:creator>
  <cp:lastModifiedBy>Steve Levy</cp:lastModifiedBy>
  <cp:revision>266</cp:revision>
  <dcterms:created xsi:type="dcterms:W3CDTF">2014-09-16T20:07:49Z</dcterms:created>
  <dcterms:modified xsi:type="dcterms:W3CDTF">2016-04-07T14:09:11Z</dcterms:modified>
</cp:coreProperties>
</file>