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01" r:id="rId2"/>
    <p:sldId id="257" r:id="rId3"/>
    <p:sldId id="265" r:id="rId4"/>
    <p:sldId id="266" r:id="rId5"/>
    <p:sldId id="260" r:id="rId6"/>
    <p:sldId id="288" r:id="rId7"/>
    <p:sldId id="256" r:id="rId8"/>
    <p:sldId id="289" r:id="rId9"/>
    <p:sldId id="290" r:id="rId10"/>
    <p:sldId id="282" r:id="rId11"/>
    <p:sldId id="283" r:id="rId12"/>
    <p:sldId id="284" r:id="rId13"/>
  </p:sldIdLst>
  <p:sldSz cx="9966325" cy="7680325"/>
  <p:notesSz cx="7077075" cy="9363075"/>
  <p:defaultTextStyle>
    <a:defPPr>
      <a:defRPr lang="en-US"/>
    </a:defPPr>
    <a:lvl1pPr algn="l" defTabSz="10080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503238" indent="-46038" algn="l" defTabSz="10080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008063" indent="-93663" algn="l" defTabSz="10080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511300" indent="-139700" algn="l" defTabSz="10080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016125" indent="-187325" algn="l" defTabSz="10080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16529"/>
    <a:srgbClr val="5583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74" y="-102"/>
      </p:cViewPr>
      <p:guideLst>
        <p:guide orient="horz" pos="2419"/>
        <p:guide pos="3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defTabSz="10083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defTabSz="10083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2BC7A1-A067-4E81-8F0D-E7C6FA3DFA8B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7488" y="1169988"/>
            <a:ext cx="410210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defTabSz="10083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defTabSz="10083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A77CDF-A5E6-4964-A73F-E073F0764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080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238" algn="l" defTabSz="10080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63" algn="l" defTabSz="10080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300" algn="l" defTabSz="10080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125" algn="l" defTabSz="10080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772" algn="l" defTabSz="1008309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3024927" algn="l" defTabSz="1008309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3529081" algn="l" defTabSz="1008309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4033236" algn="l" defTabSz="1008309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23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08063" fontAlgn="base">
              <a:spcBef>
                <a:spcPct val="0"/>
              </a:spcBef>
              <a:spcAft>
                <a:spcPct val="0"/>
              </a:spcAft>
            </a:pPr>
            <a:fld id="{C8D77FBC-5FF1-4648-A000-56653D8A2A85}" type="slidenum">
              <a:rPr lang="en-US"/>
              <a:pPr defTabSz="100806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75" y="1256943"/>
            <a:ext cx="8471376" cy="2673891"/>
          </a:xfrm>
        </p:spPr>
        <p:txBody>
          <a:bodyPr anchor="b"/>
          <a:lstStyle>
            <a:lvl1pPr algn="ctr">
              <a:defRPr sz="65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91" y="4033949"/>
            <a:ext cx="7474744" cy="1854300"/>
          </a:xfrm>
        </p:spPr>
        <p:txBody>
          <a:bodyPr/>
          <a:lstStyle>
            <a:lvl1pPr marL="0" indent="0" algn="ctr">
              <a:buNone/>
              <a:defRPr sz="2616"/>
            </a:lvl1pPr>
            <a:lvl2pPr marL="498302" indent="0" algn="ctr">
              <a:buNone/>
              <a:defRPr sz="2180"/>
            </a:lvl2pPr>
            <a:lvl3pPr marL="996605" indent="0" algn="ctr">
              <a:buNone/>
              <a:defRPr sz="1962"/>
            </a:lvl3pPr>
            <a:lvl4pPr marL="1494907" indent="0" algn="ctr">
              <a:buNone/>
              <a:defRPr sz="1744"/>
            </a:lvl4pPr>
            <a:lvl5pPr marL="1993209" indent="0" algn="ctr">
              <a:buNone/>
              <a:defRPr sz="1744"/>
            </a:lvl5pPr>
            <a:lvl6pPr marL="2491511" indent="0" algn="ctr">
              <a:buNone/>
              <a:defRPr sz="1744"/>
            </a:lvl6pPr>
            <a:lvl7pPr marL="2989814" indent="0" algn="ctr">
              <a:buNone/>
              <a:defRPr sz="1744"/>
            </a:lvl7pPr>
            <a:lvl8pPr marL="3488116" indent="0" algn="ctr">
              <a:buNone/>
              <a:defRPr sz="1744"/>
            </a:lvl8pPr>
            <a:lvl9pPr marL="3986418" indent="0" algn="ctr">
              <a:buNone/>
              <a:defRPr sz="17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BB68-42D4-4A29-9299-12B85B682CC7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107E-6D7B-4AE4-8D0D-14FC1430F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8E1E-AFFF-45FA-BFFB-228B30EAC4D9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58DF-122F-432F-8C5F-ACCB4167A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2152" y="408906"/>
            <a:ext cx="2148989" cy="65087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186" y="408906"/>
            <a:ext cx="6322387" cy="6508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0B31-C5DB-436A-8BCD-23380A33D751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021C-B2F2-4F3A-989B-66E3ED528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15BE-309B-4332-9FC8-0A6E040953BA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E5C9-B231-43BC-A66B-6D07ABB6B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95" y="1914750"/>
            <a:ext cx="8595955" cy="3194801"/>
          </a:xfrm>
        </p:spPr>
        <p:txBody>
          <a:bodyPr anchor="b"/>
          <a:lstStyle>
            <a:lvl1pPr>
              <a:defRPr sz="65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995" y="5139775"/>
            <a:ext cx="8595955" cy="1680071"/>
          </a:xfrm>
        </p:spPr>
        <p:txBody>
          <a:bodyPr/>
          <a:lstStyle>
            <a:lvl1pPr marL="0" indent="0">
              <a:buNone/>
              <a:defRPr sz="2616">
                <a:solidFill>
                  <a:schemeClr val="tx1"/>
                </a:solidFill>
              </a:defRPr>
            </a:lvl1pPr>
            <a:lvl2pPr marL="498302" indent="0">
              <a:buNone/>
              <a:defRPr sz="2180">
                <a:solidFill>
                  <a:schemeClr val="tx1">
                    <a:tint val="75000"/>
                  </a:schemeClr>
                </a:solidFill>
              </a:defRPr>
            </a:lvl2pPr>
            <a:lvl3pPr marL="996605" indent="0">
              <a:buNone/>
              <a:defRPr sz="1962">
                <a:solidFill>
                  <a:schemeClr val="tx1">
                    <a:tint val="75000"/>
                  </a:schemeClr>
                </a:solidFill>
              </a:defRPr>
            </a:lvl3pPr>
            <a:lvl4pPr marL="1494907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4pPr>
            <a:lvl5pPr marL="1993209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5pPr>
            <a:lvl6pPr marL="249151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6pPr>
            <a:lvl7pPr marL="2989814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7pPr>
            <a:lvl8pPr marL="3488116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8pPr>
            <a:lvl9pPr marL="3986418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6B89-90FF-4D70-AE96-53C815C55DA1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B597-EA35-446C-B44C-D0B26E042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185" y="2044531"/>
            <a:ext cx="4235688" cy="48730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5452" y="2044531"/>
            <a:ext cx="4235688" cy="48730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C765-4105-4685-9E3C-288909343AE8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B5FA-3760-42E4-A7DD-C7854EBE2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83" y="408908"/>
            <a:ext cx="8595955" cy="14845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484" y="1882747"/>
            <a:ext cx="4216222" cy="922705"/>
          </a:xfrm>
        </p:spPr>
        <p:txBody>
          <a:bodyPr anchor="b"/>
          <a:lstStyle>
            <a:lvl1pPr marL="0" indent="0">
              <a:buNone/>
              <a:defRPr sz="2616" b="1"/>
            </a:lvl1pPr>
            <a:lvl2pPr marL="498302" indent="0">
              <a:buNone/>
              <a:defRPr sz="2180" b="1"/>
            </a:lvl2pPr>
            <a:lvl3pPr marL="996605" indent="0">
              <a:buNone/>
              <a:defRPr sz="1962" b="1"/>
            </a:lvl3pPr>
            <a:lvl4pPr marL="1494907" indent="0">
              <a:buNone/>
              <a:defRPr sz="1744" b="1"/>
            </a:lvl4pPr>
            <a:lvl5pPr marL="1993209" indent="0">
              <a:buNone/>
              <a:defRPr sz="1744" b="1"/>
            </a:lvl5pPr>
            <a:lvl6pPr marL="2491511" indent="0">
              <a:buNone/>
              <a:defRPr sz="1744" b="1"/>
            </a:lvl6pPr>
            <a:lvl7pPr marL="2989814" indent="0">
              <a:buNone/>
              <a:defRPr sz="1744" b="1"/>
            </a:lvl7pPr>
            <a:lvl8pPr marL="3488116" indent="0">
              <a:buNone/>
              <a:defRPr sz="1744" b="1"/>
            </a:lvl8pPr>
            <a:lvl9pPr marL="3986418" indent="0">
              <a:buNone/>
              <a:defRPr sz="17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484" y="2805452"/>
            <a:ext cx="4216222" cy="4126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5453" y="1882747"/>
            <a:ext cx="4236986" cy="922705"/>
          </a:xfrm>
        </p:spPr>
        <p:txBody>
          <a:bodyPr anchor="b"/>
          <a:lstStyle>
            <a:lvl1pPr marL="0" indent="0">
              <a:buNone/>
              <a:defRPr sz="2616" b="1"/>
            </a:lvl1pPr>
            <a:lvl2pPr marL="498302" indent="0">
              <a:buNone/>
              <a:defRPr sz="2180" b="1"/>
            </a:lvl2pPr>
            <a:lvl3pPr marL="996605" indent="0">
              <a:buNone/>
              <a:defRPr sz="1962" b="1"/>
            </a:lvl3pPr>
            <a:lvl4pPr marL="1494907" indent="0">
              <a:buNone/>
              <a:defRPr sz="1744" b="1"/>
            </a:lvl4pPr>
            <a:lvl5pPr marL="1993209" indent="0">
              <a:buNone/>
              <a:defRPr sz="1744" b="1"/>
            </a:lvl5pPr>
            <a:lvl6pPr marL="2491511" indent="0">
              <a:buNone/>
              <a:defRPr sz="1744" b="1"/>
            </a:lvl6pPr>
            <a:lvl7pPr marL="2989814" indent="0">
              <a:buNone/>
              <a:defRPr sz="1744" b="1"/>
            </a:lvl7pPr>
            <a:lvl8pPr marL="3488116" indent="0">
              <a:buNone/>
              <a:defRPr sz="1744" b="1"/>
            </a:lvl8pPr>
            <a:lvl9pPr marL="3986418" indent="0">
              <a:buNone/>
              <a:defRPr sz="17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5453" y="2805452"/>
            <a:ext cx="4236986" cy="4126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D3BD6-7FFC-43DC-8C13-09F6404C992E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720F-D06F-4D47-9CD7-C451A1A92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EFFF-9266-4456-8E14-51ACBDDE378D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8506D-5A48-417D-96AD-BC094A777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1AFA-37E4-43F9-A3DC-A4AF59492B23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CD61-401B-429D-A4C3-9C0E67E6E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83" y="512022"/>
            <a:ext cx="3214399" cy="1792076"/>
          </a:xfrm>
        </p:spPr>
        <p:txBody>
          <a:bodyPr anchor="b"/>
          <a:lstStyle>
            <a:lvl1pPr>
              <a:defRPr sz="3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986" y="1105826"/>
            <a:ext cx="5045452" cy="5458009"/>
          </a:xfrm>
        </p:spPr>
        <p:txBody>
          <a:bodyPr/>
          <a:lstStyle>
            <a:lvl1pPr>
              <a:defRPr sz="3488"/>
            </a:lvl1pPr>
            <a:lvl2pPr>
              <a:defRPr sz="3052"/>
            </a:lvl2pPr>
            <a:lvl3pPr>
              <a:defRPr sz="2616"/>
            </a:lvl3pPr>
            <a:lvl4pPr>
              <a:defRPr sz="2180"/>
            </a:lvl4pPr>
            <a:lvl5pPr>
              <a:defRPr sz="2180"/>
            </a:lvl5pPr>
            <a:lvl6pPr>
              <a:defRPr sz="2180"/>
            </a:lvl6pPr>
            <a:lvl7pPr>
              <a:defRPr sz="2180"/>
            </a:lvl7pPr>
            <a:lvl8pPr>
              <a:defRPr sz="2180"/>
            </a:lvl8pPr>
            <a:lvl9pPr>
              <a:defRPr sz="21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483" y="2304097"/>
            <a:ext cx="3214399" cy="4268626"/>
          </a:xfrm>
        </p:spPr>
        <p:txBody>
          <a:bodyPr/>
          <a:lstStyle>
            <a:lvl1pPr marL="0" indent="0">
              <a:buNone/>
              <a:defRPr sz="1744"/>
            </a:lvl1pPr>
            <a:lvl2pPr marL="498302" indent="0">
              <a:buNone/>
              <a:defRPr sz="1526"/>
            </a:lvl2pPr>
            <a:lvl3pPr marL="996605" indent="0">
              <a:buNone/>
              <a:defRPr sz="1308"/>
            </a:lvl3pPr>
            <a:lvl4pPr marL="1494907" indent="0">
              <a:buNone/>
              <a:defRPr sz="1090"/>
            </a:lvl4pPr>
            <a:lvl5pPr marL="1993209" indent="0">
              <a:buNone/>
              <a:defRPr sz="1090"/>
            </a:lvl5pPr>
            <a:lvl6pPr marL="2491511" indent="0">
              <a:buNone/>
              <a:defRPr sz="1090"/>
            </a:lvl6pPr>
            <a:lvl7pPr marL="2989814" indent="0">
              <a:buNone/>
              <a:defRPr sz="1090"/>
            </a:lvl7pPr>
            <a:lvl8pPr marL="3488116" indent="0">
              <a:buNone/>
              <a:defRPr sz="1090"/>
            </a:lvl8pPr>
            <a:lvl9pPr marL="3986418" indent="0">
              <a:buNone/>
              <a:defRPr sz="10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0C11-31F2-43D8-A58A-6A753387094E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CDD9-926F-453C-8A08-2BDDACF1D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83" y="512022"/>
            <a:ext cx="3214399" cy="1792076"/>
          </a:xfrm>
        </p:spPr>
        <p:txBody>
          <a:bodyPr anchor="b"/>
          <a:lstStyle>
            <a:lvl1pPr>
              <a:defRPr sz="3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6986" y="1105826"/>
            <a:ext cx="5045452" cy="5458009"/>
          </a:xfrm>
        </p:spPr>
        <p:txBody>
          <a:bodyPr anchor="t"/>
          <a:lstStyle>
            <a:lvl1pPr marL="0" indent="0">
              <a:buNone/>
              <a:defRPr sz="3488"/>
            </a:lvl1pPr>
            <a:lvl2pPr marL="498302" indent="0">
              <a:buNone/>
              <a:defRPr sz="3052"/>
            </a:lvl2pPr>
            <a:lvl3pPr marL="996605" indent="0">
              <a:buNone/>
              <a:defRPr sz="2616"/>
            </a:lvl3pPr>
            <a:lvl4pPr marL="1494907" indent="0">
              <a:buNone/>
              <a:defRPr sz="2180"/>
            </a:lvl4pPr>
            <a:lvl5pPr marL="1993209" indent="0">
              <a:buNone/>
              <a:defRPr sz="2180"/>
            </a:lvl5pPr>
            <a:lvl6pPr marL="2491511" indent="0">
              <a:buNone/>
              <a:defRPr sz="2180"/>
            </a:lvl6pPr>
            <a:lvl7pPr marL="2989814" indent="0">
              <a:buNone/>
              <a:defRPr sz="2180"/>
            </a:lvl7pPr>
            <a:lvl8pPr marL="3488116" indent="0">
              <a:buNone/>
              <a:defRPr sz="2180"/>
            </a:lvl8pPr>
            <a:lvl9pPr marL="3986418" indent="0">
              <a:buNone/>
              <a:defRPr sz="218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483" y="2304097"/>
            <a:ext cx="3214399" cy="4268626"/>
          </a:xfrm>
        </p:spPr>
        <p:txBody>
          <a:bodyPr/>
          <a:lstStyle>
            <a:lvl1pPr marL="0" indent="0">
              <a:buNone/>
              <a:defRPr sz="1744"/>
            </a:lvl1pPr>
            <a:lvl2pPr marL="498302" indent="0">
              <a:buNone/>
              <a:defRPr sz="1526"/>
            </a:lvl2pPr>
            <a:lvl3pPr marL="996605" indent="0">
              <a:buNone/>
              <a:defRPr sz="1308"/>
            </a:lvl3pPr>
            <a:lvl4pPr marL="1494907" indent="0">
              <a:buNone/>
              <a:defRPr sz="1090"/>
            </a:lvl4pPr>
            <a:lvl5pPr marL="1993209" indent="0">
              <a:buNone/>
              <a:defRPr sz="1090"/>
            </a:lvl5pPr>
            <a:lvl6pPr marL="2491511" indent="0">
              <a:buNone/>
              <a:defRPr sz="1090"/>
            </a:lvl6pPr>
            <a:lvl7pPr marL="2989814" indent="0">
              <a:buNone/>
              <a:defRPr sz="1090"/>
            </a:lvl7pPr>
            <a:lvl8pPr marL="3488116" indent="0">
              <a:buNone/>
              <a:defRPr sz="1090"/>
            </a:lvl8pPr>
            <a:lvl9pPr marL="3986418" indent="0">
              <a:buNone/>
              <a:defRPr sz="10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803C-6F9F-4F0D-BFDF-375ECD7D28B8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6FB9-316A-48DB-883F-82E5F669A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09575"/>
            <a:ext cx="8594725" cy="148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4700"/>
            <a:ext cx="8594725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18350"/>
            <a:ext cx="224155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08309" fontAlgn="auto">
              <a:spcBef>
                <a:spcPts val="0"/>
              </a:spcBef>
              <a:spcAft>
                <a:spcPts val="0"/>
              </a:spcAft>
              <a:defRPr sz="1308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774A1B-ED77-4AAC-8F8B-866F6A27C51B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000" y="7118350"/>
            <a:ext cx="3362325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08309" fontAlgn="auto">
              <a:spcBef>
                <a:spcPts val="0"/>
              </a:spcBef>
              <a:spcAft>
                <a:spcPts val="0"/>
              </a:spcAft>
              <a:defRPr sz="130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8975" y="7118350"/>
            <a:ext cx="224155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08309" fontAlgn="auto">
              <a:spcBef>
                <a:spcPts val="0"/>
              </a:spcBef>
              <a:spcAft>
                <a:spcPts val="0"/>
              </a:spcAft>
              <a:defRPr sz="1308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36130-21A7-4E8E-B3C0-499F54A1A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95363" rtl="0" fontAlgn="base">
        <a:lnSpc>
          <a:spcPct val="90000"/>
        </a:lnSpc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95363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/>
        </a:defRPr>
      </a:lvl2pPr>
      <a:lvl3pPr algn="l" defTabSz="995363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/>
        </a:defRPr>
      </a:lvl3pPr>
      <a:lvl4pPr algn="l" defTabSz="995363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/>
        </a:defRPr>
      </a:lvl4pPr>
      <a:lvl5pPr algn="l" defTabSz="995363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/>
        </a:defRPr>
      </a:lvl5pPr>
      <a:lvl6pPr marL="457200" algn="l" defTabSz="995363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/>
        </a:defRPr>
      </a:lvl6pPr>
      <a:lvl7pPr marL="914400" algn="l" defTabSz="995363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/>
        </a:defRPr>
      </a:lvl7pPr>
      <a:lvl8pPr marL="1371600" algn="l" defTabSz="995363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/>
        </a:defRPr>
      </a:lvl8pPr>
      <a:lvl9pPr marL="1828800" algn="l" defTabSz="995363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/>
        </a:defRPr>
      </a:lvl9pPr>
    </p:titleStyle>
    <p:bodyStyle>
      <a:lvl1pPr marL="247650" indent="-247650" algn="l" defTabSz="995363" rtl="0" fontAlgn="base">
        <a:lnSpc>
          <a:spcPct val="90000"/>
        </a:lnSpc>
        <a:spcBef>
          <a:spcPts val="1088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47650" algn="l" defTabSz="995363" rtl="0" fontAlgn="base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defTabSz="995363" rtl="0" fontAlgn="base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075" indent="-247650" algn="l" defTabSz="995363" rtl="0" fontAlgn="base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247650" algn="l" defTabSz="995363" rtl="0" fontAlgn="base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663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6pPr>
      <a:lvl7pPr marL="3238965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7pPr>
      <a:lvl8pPr marL="3737267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8pPr>
      <a:lvl9pPr marL="4235569" indent="-249151" algn="l" defTabSz="996605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1pPr>
      <a:lvl2pPr marL="498302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2pPr>
      <a:lvl3pPr marL="996605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3pPr>
      <a:lvl4pPr marL="1494907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4pPr>
      <a:lvl5pPr marL="1993209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5pPr>
      <a:lvl6pPr marL="2491511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6pPr>
      <a:lvl7pPr marL="2989814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7pPr>
      <a:lvl8pPr marL="3488116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8pPr>
      <a:lvl9pPr marL="3986418" algn="l" defTabSz="996605" rtl="0" eaLnBrk="1" latinLnBrk="0" hangingPunct="1">
        <a:defRPr sz="1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850" y="6526213"/>
            <a:ext cx="185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33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620838"/>
            <a:ext cx="8610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217738" y="388938"/>
            <a:ext cx="557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Rocky Mountain High Brands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5375" y="6346825"/>
            <a:ext cx="3467100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738" y="87313"/>
            <a:ext cx="2076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5425" y="1785938"/>
            <a:ext cx="9740900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 OF NEW “HEMP-INFUSED” PRODUCTS:</a:t>
            </a:r>
          </a:p>
          <a:p>
            <a:pPr marL="571500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571500" lvl="1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 (2) OZ. SHOTS</a:t>
            </a:r>
          </a:p>
          <a:p>
            <a:pPr marL="571500" lvl="1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75655" lvl="2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ENERGY (MIXED BERRY &amp; MANGO)</a:t>
            </a:r>
          </a:p>
          <a:p>
            <a:pPr marL="1075655" lvl="2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RELAXATION</a:t>
            </a:r>
          </a:p>
          <a:p>
            <a:pPr marL="1075655" lvl="2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LIBIDO ENHANCEMENT</a:t>
            </a:r>
          </a:p>
          <a:p>
            <a:pPr marL="504155" lvl="2" indent="0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571500" lvl="1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EDIBLES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571500" lvl="1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75655" lvl="2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ENERGY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BAR (CHOCOLATE)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75655" lvl="2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PROTEIN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(PEANUT BUTTER)</a:t>
            </a:r>
          </a:p>
          <a:p>
            <a:pPr marL="1075655" lvl="2" indent="-571500" defTabSz="100830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CHIA CRISP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BAR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CHOCOLATE &amp;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PEANUT BUTTER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560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87313"/>
            <a:ext cx="130492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91063" y="4071938"/>
            <a:ext cx="2200275" cy="19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085975" y="98425"/>
            <a:ext cx="5943600" cy="549275"/>
          </a:xfrm>
          <a:prstGeom prst="rect">
            <a:avLst/>
          </a:prstGeom>
        </p:spPr>
        <p:txBody>
          <a:bodyPr lIns="99663" tIns="49832" rIns="99663" bIns="49832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4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88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oz. SHOTS                 “SNOWFLAKE</a:t>
            </a:r>
            <a:r>
              <a:rPr lang="en-US" sz="34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3488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GRAPHICS</a:t>
            </a:r>
            <a:endParaRPr lang="en-US" sz="348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2413" y="3325813"/>
            <a:ext cx="1898650" cy="9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/>
          </a:p>
        </p:txBody>
      </p:sp>
      <p:sp>
        <p:nvSpPr>
          <p:cNvPr id="5" name="Rectangle 4"/>
          <p:cNvSpPr/>
          <p:nvPr/>
        </p:nvSpPr>
        <p:spPr>
          <a:xfrm>
            <a:off x="474663" y="6811963"/>
            <a:ext cx="4216400" cy="230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/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339850"/>
            <a:ext cx="444658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413" y="1339850"/>
            <a:ext cx="43624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2413" y="4559300"/>
            <a:ext cx="436245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38" y="4559300"/>
            <a:ext cx="444658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49213"/>
            <a:ext cx="106362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463" y="920750"/>
            <a:ext cx="68548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463" y="3230563"/>
            <a:ext cx="68548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8463" y="5538788"/>
            <a:ext cx="6854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" y="49213"/>
            <a:ext cx="12509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91063" y="4071938"/>
            <a:ext cx="2200275" cy="19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473" y="1710986"/>
            <a:ext cx="9131473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defTabSz="49830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sto MT"/>
              </a:rPr>
              <a:t>Publicly </a:t>
            </a:r>
            <a:r>
              <a:rPr lang="en-US" sz="3200" dirty="0">
                <a:solidFill>
                  <a:prstClr val="black"/>
                </a:solidFill>
                <a:latin typeface="Calisto MT"/>
              </a:rPr>
              <a:t>Traded </a:t>
            </a:r>
            <a:r>
              <a:rPr lang="en-US" sz="3200" dirty="0">
                <a:solidFill>
                  <a:prstClr val="black"/>
                </a:solidFill>
                <a:latin typeface="Calisto MT"/>
              </a:rPr>
              <a:t>Company (OTC: RMHB)</a:t>
            </a:r>
          </a:p>
          <a:p>
            <a:pPr defTabSz="49830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black"/>
              </a:solidFill>
              <a:latin typeface="Calisto MT"/>
            </a:endParaRPr>
          </a:p>
          <a:p>
            <a:pPr marL="342900" indent="-342900" defTabSz="49830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sto MT"/>
              </a:rPr>
              <a:t>RMHB based in Dallas, TX.</a:t>
            </a:r>
          </a:p>
          <a:p>
            <a:pPr marL="342900" indent="-342900" defTabSz="49830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sto MT"/>
            </a:endParaRPr>
          </a:p>
          <a:p>
            <a:pPr marL="311439" indent="-311439" defTabSz="49830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sto MT"/>
              </a:rPr>
              <a:t>Products Made </a:t>
            </a:r>
            <a:r>
              <a:rPr lang="en-US" sz="3200" dirty="0">
                <a:solidFill>
                  <a:prstClr val="black"/>
                </a:solidFill>
                <a:latin typeface="Calisto MT"/>
              </a:rPr>
              <a:t>in </a:t>
            </a:r>
            <a:r>
              <a:rPr lang="en-US" sz="3200" dirty="0">
                <a:solidFill>
                  <a:prstClr val="black"/>
                </a:solidFill>
                <a:latin typeface="Calisto MT"/>
              </a:rPr>
              <a:t>USA (Memphis, TN)</a:t>
            </a:r>
          </a:p>
          <a:p>
            <a:pPr marL="311439" indent="-311439" defTabSz="49830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sto MT"/>
            </a:endParaRPr>
          </a:p>
          <a:p>
            <a:pPr marL="311439" indent="-311439" defTabSz="49830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sto MT"/>
              </a:rPr>
              <a:t>Over 60 Years of Beverage Experience</a:t>
            </a:r>
          </a:p>
          <a:p>
            <a:pPr marL="311439" indent="-311439" defTabSz="49830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sto MT"/>
            </a:endParaRPr>
          </a:p>
          <a:p>
            <a:pPr marL="311439" indent="-311439" defTabSz="49830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sto MT"/>
              </a:rPr>
              <a:t>Hemp Infused </a:t>
            </a:r>
            <a:r>
              <a:rPr lang="en-US" sz="3200" dirty="0">
                <a:solidFill>
                  <a:prstClr val="black"/>
                </a:solidFill>
                <a:latin typeface="Calisto MT"/>
              </a:rPr>
              <a:t>Product Line-Up</a:t>
            </a:r>
            <a:endParaRPr lang="en-US" sz="3200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3359" y="390889"/>
            <a:ext cx="9194104" cy="534779"/>
          </a:xfrm>
          <a:prstGeom prst="roundRect">
            <a:avLst/>
          </a:prstGeom>
          <a:gradFill rotWithShape="1">
            <a:gsLst>
              <a:gs pos="0">
                <a:srgbClr val="80B606">
                  <a:tint val="50000"/>
                  <a:shade val="100000"/>
                  <a:alpha val="100000"/>
                  <a:satMod val="150000"/>
                </a:srgbClr>
              </a:gs>
              <a:gs pos="40000">
                <a:srgbClr val="80B606">
                  <a:tint val="70000"/>
                  <a:shade val="100000"/>
                  <a:alpha val="100000"/>
                  <a:satMod val="150000"/>
                </a:srgbClr>
              </a:gs>
              <a:gs pos="100000">
                <a:srgbClr val="80B606">
                  <a:shade val="90000"/>
                  <a:satMod val="110000"/>
                </a:srgbClr>
              </a:gs>
            </a:gsLst>
            <a:lin ang="5400000" scaled="0"/>
          </a:gradFill>
          <a:ln w="12700" cap="flat" cmpd="sng" algn="ctr">
            <a:solidFill>
              <a:srgbClr val="80B606">
                <a:shade val="95000"/>
                <a:satMod val="105000"/>
              </a:srgbClr>
            </a:solidFill>
            <a:prstDash val="solid"/>
          </a:ln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p:spPr>
        <p:txBody>
          <a:bodyPr anchor="ctr"/>
          <a:lstStyle/>
          <a:p>
            <a:pPr algn="ctr" defTabSz="4983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88" b="1" kern="0" dirty="0">
                <a:ln w="10541" cmpd="sng">
                  <a:solidFill>
                    <a:srgbClr val="80B60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ROCKY MOUNTAIN HIGH BRANDS, INC.</a:t>
            </a:r>
            <a:endParaRPr lang="en-US" sz="3488" b="1" kern="0" dirty="0">
              <a:ln w="10541" cmpd="sng">
                <a:solidFill>
                  <a:srgbClr val="80B606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0350" y="4975225"/>
            <a:ext cx="4908550" cy="174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4993" defTabSz="1008309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99" b="1" dirty="0">
                <a:solidFill>
                  <a:srgbClr val="416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listo MT"/>
                <a:ea typeface="Calisto MT"/>
                <a:cs typeface="Calisto MT"/>
              </a:rPr>
              <a:t>HEMP has been known to help:</a:t>
            </a:r>
          </a:p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1" dirty="0">
              <a:latin typeface="+mn-lt"/>
            </a:endParaRPr>
          </a:p>
          <a:p>
            <a:pPr marL="233588" indent="-233588" defTabSz="10083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71" dirty="0">
                <a:latin typeface="Arial" panose="020B0604020202020204" pitchFamily="34" charset="0"/>
                <a:cs typeface="Arial" panose="020B0604020202020204" pitchFamily="34" charset="0"/>
              </a:rPr>
              <a:t>Cardiovascular </a:t>
            </a:r>
          </a:p>
          <a:p>
            <a:pPr marL="233588" indent="-233588" defTabSz="10083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71" dirty="0">
                <a:latin typeface="Arial" panose="020B0604020202020204" pitchFamily="34" charset="0"/>
                <a:cs typeface="Arial" panose="020B0604020202020204" pitchFamily="34" charset="0"/>
              </a:rPr>
              <a:t>Digestive Health</a:t>
            </a:r>
          </a:p>
          <a:p>
            <a:pPr marL="233588" indent="-233588" defTabSz="10083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71" dirty="0">
                <a:latin typeface="Arial" panose="020B0604020202020204" pitchFamily="34" charset="0"/>
                <a:cs typeface="Arial" panose="020B0604020202020204" pitchFamily="34" charset="0"/>
              </a:rPr>
              <a:t>Insomnia</a:t>
            </a:r>
          </a:p>
          <a:p>
            <a:pPr marL="233588" indent="-233588" defTabSz="10083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71" dirty="0">
                <a:latin typeface="Arial" panose="020B0604020202020204" pitchFamily="34" charset="0"/>
                <a:cs typeface="Arial" panose="020B0604020202020204" pitchFamily="34" charset="0"/>
              </a:rPr>
              <a:t>Strong Bones</a:t>
            </a:r>
          </a:p>
          <a:p>
            <a:pPr marL="233588" indent="-233588" defTabSz="10083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71" dirty="0">
                <a:latin typeface="Arial" panose="020B0604020202020204" pitchFamily="34" charset="0"/>
                <a:cs typeface="Arial" panose="020B0604020202020204" pitchFamily="34" charset="0"/>
              </a:rPr>
              <a:t> Acne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3538" y="5497513"/>
            <a:ext cx="4530725" cy="1225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588" indent="-233588" defTabSz="10083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71" dirty="0">
                <a:latin typeface="Arial" panose="020B0604020202020204" pitchFamily="34" charset="0"/>
                <a:cs typeface="Arial" panose="020B0604020202020204" pitchFamily="34" charset="0"/>
              </a:rPr>
              <a:t>Weight Loss</a:t>
            </a:r>
          </a:p>
          <a:p>
            <a:pPr marL="233588" indent="-233588" defTabSz="10083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71" dirty="0">
                <a:latin typeface="Arial" panose="020B0604020202020204" pitchFamily="34" charset="0"/>
                <a:cs typeface="Arial" panose="020B0604020202020204" pitchFamily="34" charset="0"/>
              </a:rPr>
              <a:t>Boost Immunity </a:t>
            </a:r>
          </a:p>
          <a:p>
            <a:pPr marL="233588" indent="-233588" defTabSz="10083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71" dirty="0">
                <a:latin typeface="Arial" panose="020B0604020202020204" pitchFamily="34" charset="0"/>
                <a:cs typeface="Arial" panose="020B0604020202020204" pitchFamily="34" charset="0"/>
              </a:rPr>
              <a:t>Detoxification</a:t>
            </a:r>
          </a:p>
          <a:p>
            <a:pPr marL="233588" indent="-233588" defTabSz="10083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71" dirty="0">
                <a:latin typeface="Arial" panose="020B0604020202020204" pitchFamily="34" charset="0"/>
                <a:cs typeface="Arial" panose="020B0604020202020204" pitchFamily="34" charset="0"/>
              </a:rPr>
              <a:t>Endurance </a:t>
            </a:r>
          </a:p>
          <a:p>
            <a:pPr marL="233588" indent="-233588" defTabSz="100830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71" dirty="0">
                <a:latin typeface="Arial" panose="020B0604020202020204" pitchFamily="34" charset="0"/>
                <a:cs typeface="Arial" panose="020B0604020202020204" pitchFamily="34" charset="0"/>
              </a:rPr>
              <a:t>Improve Muscle Mass</a:t>
            </a: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38" y="1457325"/>
            <a:ext cx="6731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655888" y="3873500"/>
            <a:ext cx="5414962" cy="966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5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sto MT"/>
                <a:ea typeface="Calisto MT"/>
                <a:cs typeface="Calisto MT"/>
              </a:rPr>
              <a:t>HEMP CONTAINS  OMEGA 3  &amp;  OMEGA 6, </a:t>
            </a: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5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sto MT"/>
                <a:ea typeface="Calisto MT"/>
                <a:cs typeface="Calisto MT"/>
              </a:rPr>
              <a:t>PLUS </a:t>
            </a: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5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sto MT"/>
                <a:ea typeface="Calisto MT"/>
                <a:cs typeface="Calisto MT"/>
              </a:rPr>
              <a:t>ALL EIGHT (8) ESSENTIAL AMINO ACIDS </a:t>
            </a:r>
            <a:endParaRPr lang="en-US" sz="1895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1775" y="260350"/>
            <a:ext cx="8061325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08309" fontAlgn="auto">
              <a:spcBef>
                <a:spcPct val="20000"/>
              </a:spcBef>
              <a:spcAft>
                <a:spcPts val="284"/>
              </a:spcAft>
              <a:buClr>
                <a:srgbClr val="786C71">
                  <a:lumMod val="75000"/>
                </a:srgbClr>
              </a:buClr>
              <a:buSzPct val="130000"/>
              <a:defRPr/>
            </a:pPr>
            <a:r>
              <a:rPr lang="en-US" sz="2275" b="1" dirty="0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Never before in the history of any business has there existed </a:t>
            </a:r>
            <a:r>
              <a:rPr lang="en-US" sz="2275" b="1" dirty="0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the potential for a </a:t>
            </a:r>
            <a:r>
              <a:rPr lang="en-US" sz="2275" b="1" dirty="0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$50B - $100B market </a:t>
            </a:r>
            <a:r>
              <a:rPr lang="en-US" sz="1138" b="1" dirty="0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(1)</a:t>
            </a:r>
            <a:r>
              <a:rPr lang="en-US" sz="2275" b="1" dirty="0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  with NO </a:t>
            </a:r>
            <a:r>
              <a:rPr lang="en-US" sz="2275" b="1" dirty="0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“Clear Cut” Brand Name Leader !</a:t>
            </a:r>
            <a:endParaRPr lang="en-US" sz="2275" b="1" dirty="0">
              <a:solidFill>
                <a:srgbClr val="416529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4938" y="6997700"/>
            <a:ext cx="7872412" cy="53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dirty="0">
                <a:solidFill>
                  <a:schemeClr val="accent6"/>
                </a:solidFill>
                <a:effectLst>
                  <a:outerShdw blurRad="101600" dist="50800" dir="3600000" algn="ctr" rotWithShape="0">
                    <a:schemeClr val="tx1">
                      <a:alpha val="90000"/>
                    </a:schemeClr>
                  </a:outerShdw>
                </a:effectLst>
                <a:latin typeface="Segoe UI Semibold" pitchFamily="34" charset="0"/>
                <a:cs typeface="Segoe UI Semibold" pitchFamily="34" charset="0"/>
              </a:rPr>
              <a:t>(</a:t>
            </a:r>
            <a:r>
              <a:rPr lang="en-US" sz="1138" b="1" dirty="0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1)  Estimate of the current national market for marijuana</a:t>
            </a:r>
          </a:p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6" b="1" dirty="0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                  </a:t>
            </a:r>
            <a:r>
              <a:rPr lang="en-US" sz="1138" b="1" dirty="0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Jon </a:t>
            </a:r>
            <a:r>
              <a:rPr lang="en-US" sz="1138" b="1" dirty="0" err="1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Gettman</a:t>
            </a:r>
            <a:r>
              <a:rPr lang="en-US" sz="1138" b="1" dirty="0">
                <a:solidFill>
                  <a:srgbClr val="416529"/>
                </a:solidFill>
                <a:latin typeface="Segoe UI Semibold" pitchFamily="34" charset="0"/>
                <a:cs typeface="Segoe UI Semibold" pitchFamily="34" charset="0"/>
              </a:rPr>
              <a:t>, Ph.D. (Author of 2006 US Marijuana Crop Report)</a:t>
            </a:r>
          </a:p>
        </p:txBody>
      </p:sp>
      <p:pic>
        <p:nvPicPr>
          <p:cNvPr id="1639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49213"/>
            <a:ext cx="1306513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7-Point Star 9"/>
          <p:cNvSpPr/>
          <p:nvPr/>
        </p:nvSpPr>
        <p:spPr>
          <a:xfrm rot="21185890">
            <a:off x="3175" y="1908175"/>
            <a:ext cx="2997200" cy="199548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81"/>
          </a:p>
        </p:txBody>
      </p:sp>
      <p:sp>
        <p:nvSpPr>
          <p:cNvPr id="11" name="Rectangle 10"/>
          <p:cNvSpPr/>
          <p:nvPr/>
        </p:nvSpPr>
        <p:spPr>
          <a:xfrm rot="21284779">
            <a:off x="392113" y="2228850"/>
            <a:ext cx="2217737" cy="1162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HEMP</a:t>
            </a: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IS A</a:t>
            </a: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SUPERFOOD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!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4613" y="344488"/>
            <a:ext cx="5367337" cy="384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5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HEMP  PRODUCTS  IN  THE  MARKETPLACE</a:t>
            </a:r>
            <a:endParaRPr lang="en-US" sz="18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601663"/>
            <a:ext cx="17478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756275" y="6572250"/>
            <a:ext cx="3338513" cy="1143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b="1">
                <a:latin typeface="Calibri" pitchFamily="34" charset="0"/>
              </a:rPr>
              <a:t>Sells 18 Hemp-based grocery </a:t>
            </a:r>
          </a:p>
          <a:p>
            <a:pPr algn="ctr"/>
            <a:r>
              <a:rPr lang="en-US" sz="1700" b="1">
                <a:latin typeface="Calibri" pitchFamily="34" charset="0"/>
              </a:rPr>
              <a:t>items including granola bars, milk, </a:t>
            </a:r>
          </a:p>
          <a:p>
            <a:pPr algn="ctr"/>
            <a:r>
              <a:rPr lang="en-US" sz="1700" b="1">
                <a:latin typeface="Calibri" pitchFamily="34" charset="0"/>
              </a:rPr>
              <a:t>protein shakes and supplements</a:t>
            </a:r>
          </a:p>
          <a:p>
            <a:pPr algn="ctr"/>
            <a:endParaRPr lang="en-US" sz="1700">
              <a:latin typeface="Calibri" pitchFamily="34" charset="0"/>
            </a:endParaRPr>
          </a:p>
        </p:txBody>
      </p:sp>
      <p:pic>
        <p:nvPicPr>
          <p:cNvPr id="17412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19675"/>
            <a:ext cx="21510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6588" y="955675"/>
            <a:ext cx="13096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530600" y="4005263"/>
            <a:ext cx="3141663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6" b="1" dirty="0">
                <a:latin typeface="+mn-lt"/>
              </a:rPr>
              <a:t>Sells more than </a:t>
            </a: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6" b="1" dirty="0">
                <a:latin typeface="+mn-lt"/>
              </a:rPr>
              <a:t>thirty (30) </a:t>
            </a: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6" b="1" dirty="0">
                <a:latin typeface="+mn-lt"/>
              </a:rPr>
              <a:t>hemp-based food </a:t>
            </a: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6" b="1" dirty="0">
                <a:latin typeface="+mn-lt"/>
              </a:rPr>
              <a:t>and </a:t>
            </a:r>
            <a:r>
              <a:rPr lang="en-US" sz="1706" b="1" dirty="0">
                <a:latin typeface="+mn-lt"/>
              </a:rPr>
              <a:t>beverage products</a:t>
            </a:r>
            <a:endParaRPr lang="en-US" sz="1706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513" y="3552825"/>
            <a:ext cx="3487737" cy="879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6" b="1" dirty="0">
                <a:latin typeface="+mn-lt"/>
              </a:rPr>
              <a:t>Sells forty-nine (49) Hemp Grocery </a:t>
            </a: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6" b="1" dirty="0">
                <a:latin typeface="+mn-lt"/>
              </a:rPr>
              <a:t>products, up 11 more products than </a:t>
            </a: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6" b="1" dirty="0">
                <a:latin typeface="+mn-lt"/>
              </a:rPr>
              <a:t>this time last year.</a:t>
            </a:r>
            <a:endParaRPr lang="en-US" sz="1706" dirty="0">
              <a:latin typeface="+mn-lt"/>
            </a:endParaRPr>
          </a:p>
        </p:txBody>
      </p:sp>
      <p:pic>
        <p:nvPicPr>
          <p:cNvPr id="17416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4450" y="5295900"/>
            <a:ext cx="13001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55638" y="6738938"/>
            <a:ext cx="2757487" cy="360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44" b="1" dirty="0">
                <a:latin typeface="+mn-lt"/>
              </a:rPr>
              <a:t>Twenty (20) Hemp Products</a:t>
            </a:r>
            <a:endParaRPr lang="en-US" sz="1744" dirty="0">
              <a:latin typeface="+mn-lt"/>
            </a:endParaRPr>
          </a:p>
        </p:txBody>
      </p:sp>
      <p:pic>
        <p:nvPicPr>
          <p:cNvPr id="17418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2013" y="1174750"/>
            <a:ext cx="16192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86525" y="2492375"/>
            <a:ext cx="2871788" cy="879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6" b="1" dirty="0">
                <a:solidFill>
                  <a:prstClr val="black"/>
                </a:solidFill>
                <a:latin typeface="+mn-lt"/>
              </a:rPr>
              <a:t>Sells twenty (20) </a:t>
            </a:r>
            <a:r>
              <a:rPr lang="en-US" sz="1706" b="1" dirty="0">
                <a:solidFill>
                  <a:prstClr val="black"/>
                </a:solidFill>
                <a:latin typeface="+mn-lt"/>
              </a:rPr>
              <a:t>pages </a:t>
            </a:r>
            <a:r>
              <a:rPr lang="en-US" sz="1706" b="1" dirty="0">
                <a:solidFill>
                  <a:prstClr val="black"/>
                </a:solidFill>
                <a:latin typeface="+mn-lt"/>
              </a:rPr>
              <a:t>of hemp-based </a:t>
            </a:r>
            <a:r>
              <a:rPr lang="en-US" sz="1706" b="1" dirty="0">
                <a:solidFill>
                  <a:prstClr val="black"/>
                </a:solidFill>
                <a:latin typeface="+mn-lt"/>
              </a:rPr>
              <a:t>products 712 in food, beverage and snacks</a:t>
            </a:r>
            <a:endParaRPr lang="en-US" sz="1706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7420" name="Picture 4" descr="http://i.walmartimages.com/i/p/00/03/06/84/37/0003068437136_180X18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3275" y="17605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6" descr="http://www.wholefoodsmarket.com/sites/default/files/styles/search_result_80x80/public/media/2032_0.jpg?itok=O7tBDgh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49738" y="2468563"/>
            <a:ext cx="1592262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8" descr="Product Detail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78250" y="5572125"/>
            <a:ext cx="187325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 descr="http://www.wholefoodsmarket.com/sites/default/files/styles/search_result_80x80/public/p_1101.jpg?itok=s34eEJW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9650" y="3371850"/>
            <a:ext cx="13779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2413" y="3325813"/>
            <a:ext cx="1898650" cy="9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/>
          </a:p>
        </p:txBody>
      </p:sp>
      <p:sp>
        <p:nvSpPr>
          <p:cNvPr id="4" name="Rounded Rectangle 3"/>
          <p:cNvSpPr/>
          <p:nvPr/>
        </p:nvSpPr>
        <p:spPr>
          <a:xfrm>
            <a:off x="668473" y="102790"/>
            <a:ext cx="8684630" cy="534779"/>
          </a:xfrm>
          <a:prstGeom prst="roundRect">
            <a:avLst/>
          </a:prstGeom>
          <a:gradFill rotWithShape="1">
            <a:gsLst>
              <a:gs pos="0">
                <a:srgbClr val="80B606">
                  <a:tint val="50000"/>
                  <a:shade val="100000"/>
                  <a:alpha val="100000"/>
                  <a:satMod val="150000"/>
                </a:srgbClr>
              </a:gs>
              <a:gs pos="40000">
                <a:srgbClr val="80B606">
                  <a:tint val="70000"/>
                  <a:shade val="100000"/>
                  <a:alpha val="100000"/>
                  <a:satMod val="150000"/>
                </a:srgbClr>
              </a:gs>
              <a:gs pos="100000">
                <a:srgbClr val="80B606">
                  <a:shade val="90000"/>
                  <a:satMod val="110000"/>
                </a:srgbClr>
              </a:gs>
            </a:gsLst>
            <a:lin ang="5400000" scaled="0"/>
          </a:gradFill>
          <a:ln w="12700" cap="flat" cmpd="sng" algn="ctr">
            <a:solidFill>
              <a:srgbClr val="80B606">
                <a:shade val="95000"/>
                <a:satMod val="105000"/>
              </a:srgbClr>
            </a:solidFill>
            <a:prstDash val="solid"/>
          </a:ln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p:spPr>
        <p:txBody>
          <a:bodyPr anchor="ctr"/>
          <a:lstStyle/>
          <a:p>
            <a:pPr algn="ctr" defTabSz="4983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88" b="1" kern="0" dirty="0">
                <a:ln w="10541" cmpd="sng">
                  <a:solidFill>
                    <a:srgbClr val="80B60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HEMP  CATEGORY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3788" y="887413"/>
            <a:ext cx="7778750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1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ANNUAL RETAIL SALES FOR HEMP-BASED PRODUCTS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8150" y="1606550"/>
          <a:ext cx="8915400" cy="5364163"/>
        </p:xfrm>
        <a:graphic>
          <a:graphicData uri="http://schemas.openxmlformats.org/drawingml/2006/table">
            <a:tbl>
              <a:tblPr/>
              <a:tblGrid>
                <a:gridCol w="1842881"/>
                <a:gridCol w="796921"/>
                <a:gridCol w="896537"/>
                <a:gridCol w="896537"/>
                <a:gridCol w="896537"/>
                <a:gridCol w="896537"/>
                <a:gridCol w="896537"/>
                <a:gridCol w="896537"/>
                <a:gridCol w="896537"/>
              </a:tblGrid>
              <a:tr h="341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206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192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in MILLIONS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$364.8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$393.5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$471.2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$620.0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1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24.0%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26.8%</a:t>
                      </a:r>
                    </a:p>
                  </a:txBody>
                  <a:tcPr marL="9565" marR="9565" marT="95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9875" y="7242175"/>
            <a:ext cx="3919538" cy="327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6" dirty="0">
                <a:latin typeface="+mn-lt"/>
              </a:rPr>
              <a:t>Source:  The Hemp Industries Association (HIA)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8473" y="102790"/>
            <a:ext cx="8684630" cy="534779"/>
          </a:xfrm>
          <a:prstGeom prst="roundRect">
            <a:avLst/>
          </a:prstGeom>
          <a:gradFill rotWithShape="1">
            <a:gsLst>
              <a:gs pos="0">
                <a:srgbClr val="80B606">
                  <a:tint val="50000"/>
                  <a:shade val="100000"/>
                  <a:alpha val="100000"/>
                  <a:satMod val="150000"/>
                </a:srgbClr>
              </a:gs>
              <a:gs pos="40000">
                <a:srgbClr val="80B606">
                  <a:tint val="70000"/>
                  <a:shade val="100000"/>
                  <a:alpha val="100000"/>
                  <a:satMod val="150000"/>
                </a:srgbClr>
              </a:gs>
              <a:gs pos="100000">
                <a:srgbClr val="80B606">
                  <a:shade val="90000"/>
                  <a:satMod val="110000"/>
                </a:srgbClr>
              </a:gs>
            </a:gsLst>
            <a:lin ang="5400000" scaled="0"/>
          </a:gradFill>
          <a:ln w="12700" cap="flat" cmpd="sng" algn="ctr">
            <a:solidFill>
              <a:srgbClr val="80B606">
                <a:shade val="95000"/>
                <a:satMod val="105000"/>
              </a:srgbClr>
            </a:solidFill>
            <a:prstDash val="solid"/>
          </a:ln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p:spPr>
        <p:txBody>
          <a:bodyPr anchor="ctr"/>
          <a:lstStyle/>
          <a:p>
            <a:pPr algn="ctr" defTabSz="4983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88" b="1" kern="0" dirty="0">
                <a:ln w="10541" cmpd="sng">
                  <a:solidFill>
                    <a:srgbClr val="80B60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ROCKY MOUNTAIN HIGH</a:t>
            </a:r>
            <a:endParaRPr lang="en-US" sz="3488" b="1" kern="0" dirty="0">
              <a:ln w="10541" cmpd="sng">
                <a:solidFill>
                  <a:srgbClr val="80B606">
                    <a:shade val="88000"/>
                    <a:satMod val="11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1063" y="4071938"/>
            <a:ext cx="2200275" cy="19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8" y="3952875"/>
            <a:ext cx="2620962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16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en-US" sz="218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“LEAF” GRAPHIC</a:t>
            </a:r>
            <a:endParaRPr lang="en-US" sz="21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827088"/>
            <a:ext cx="53784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4288" y="4071938"/>
            <a:ext cx="566737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546850" y="3363913"/>
            <a:ext cx="1900238" cy="9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/>
          </a:p>
        </p:txBody>
      </p:sp>
      <p:sp>
        <p:nvSpPr>
          <p:cNvPr id="20" name="Rectangle 19"/>
          <p:cNvSpPr/>
          <p:nvPr/>
        </p:nvSpPr>
        <p:spPr>
          <a:xfrm>
            <a:off x="3824288" y="7224713"/>
            <a:ext cx="4162425" cy="10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662488" y="7224713"/>
            <a:ext cx="3992562" cy="549275"/>
          </a:xfrm>
          <a:prstGeom prst="rect">
            <a:avLst/>
          </a:prstGeom>
        </p:spPr>
        <p:txBody>
          <a:bodyPr lIns="99663" tIns="49832" rIns="99663" bIns="49832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1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“SNOWFLAKE” GRAPHIC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8473" y="102790"/>
            <a:ext cx="8684630" cy="534779"/>
          </a:xfrm>
          <a:prstGeom prst="roundRect">
            <a:avLst/>
          </a:prstGeom>
          <a:gradFill rotWithShape="1">
            <a:gsLst>
              <a:gs pos="0">
                <a:srgbClr val="80B606">
                  <a:tint val="50000"/>
                  <a:shade val="100000"/>
                  <a:alpha val="100000"/>
                  <a:satMod val="150000"/>
                </a:srgbClr>
              </a:gs>
              <a:gs pos="40000">
                <a:srgbClr val="80B606">
                  <a:tint val="70000"/>
                  <a:shade val="100000"/>
                  <a:alpha val="100000"/>
                  <a:satMod val="150000"/>
                </a:srgbClr>
              </a:gs>
              <a:gs pos="100000">
                <a:srgbClr val="80B606">
                  <a:shade val="90000"/>
                  <a:satMod val="110000"/>
                </a:srgbClr>
              </a:gs>
            </a:gsLst>
            <a:lin ang="5400000" scaled="0"/>
          </a:gradFill>
          <a:ln w="12700" cap="flat" cmpd="sng" algn="ctr">
            <a:solidFill>
              <a:srgbClr val="80B606">
                <a:shade val="95000"/>
                <a:satMod val="105000"/>
              </a:srgbClr>
            </a:solidFill>
            <a:prstDash val="solid"/>
          </a:ln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p:spPr>
        <p:txBody>
          <a:bodyPr anchor="ctr"/>
          <a:lstStyle/>
          <a:p>
            <a:pPr algn="ctr" defTabSz="4983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88" b="1" kern="0" dirty="0">
                <a:ln w="10541" cmpd="sng">
                  <a:solidFill>
                    <a:srgbClr val="80B60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 PACKAGING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1063" y="4071938"/>
            <a:ext cx="2200275" cy="19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150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4071938"/>
            <a:ext cx="181451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338" y="4083050"/>
            <a:ext cx="1881187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094163"/>
            <a:ext cx="179228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4413" y="4083050"/>
            <a:ext cx="18049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7988" y="4071938"/>
            <a:ext cx="18430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332413" y="3325813"/>
            <a:ext cx="1898650" cy="9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/>
          </a:p>
        </p:txBody>
      </p:sp>
      <p:sp>
        <p:nvSpPr>
          <p:cNvPr id="20" name="Rectangle 19"/>
          <p:cNvSpPr/>
          <p:nvPr/>
        </p:nvSpPr>
        <p:spPr>
          <a:xfrm>
            <a:off x="2065338" y="3808413"/>
            <a:ext cx="4160837" cy="10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/>
          </a:p>
        </p:txBody>
      </p:sp>
      <p:sp>
        <p:nvSpPr>
          <p:cNvPr id="21" name="7-Point Star 20"/>
          <p:cNvSpPr/>
          <p:nvPr/>
        </p:nvSpPr>
        <p:spPr>
          <a:xfrm>
            <a:off x="6891338" y="835025"/>
            <a:ext cx="2997200" cy="19939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81"/>
          </a:p>
        </p:txBody>
      </p:sp>
      <p:sp>
        <p:nvSpPr>
          <p:cNvPr id="22" name="Rectangle 21"/>
          <p:cNvSpPr/>
          <p:nvPr/>
        </p:nvSpPr>
        <p:spPr>
          <a:xfrm>
            <a:off x="7458075" y="1271588"/>
            <a:ext cx="1863725" cy="1084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100 </a:t>
            </a:r>
            <a:r>
              <a:rPr lang="en-US" sz="22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mg </a:t>
            </a:r>
            <a:endParaRPr lang="en-US" sz="227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8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of Hempseed</a:t>
            </a:r>
            <a:endParaRPr lang="en-US" sz="208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8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 each can </a:t>
            </a:r>
            <a:r>
              <a:rPr lang="en-US" sz="188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!</a:t>
            </a:r>
            <a:endParaRPr lang="en-US" sz="188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516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0" y="827088"/>
            <a:ext cx="53784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2413" y="3325813"/>
            <a:ext cx="1898650" cy="9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/>
          </a:p>
        </p:txBody>
      </p:sp>
      <p:sp>
        <p:nvSpPr>
          <p:cNvPr id="4" name="Rounded Rectangle 3"/>
          <p:cNvSpPr/>
          <p:nvPr/>
        </p:nvSpPr>
        <p:spPr>
          <a:xfrm>
            <a:off x="668473" y="102790"/>
            <a:ext cx="8684630" cy="534779"/>
          </a:xfrm>
          <a:prstGeom prst="roundRect">
            <a:avLst/>
          </a:prstGeom>
          <a:gradFill rotWithShape="1">
            <a:gsLst>
              <a:gs pos="0">
                <a:srgbClr val="80B606">
                  <a:tint val="50000"/>
                  <a:shade val="100000"/>
                  <a:alpha val="100000"/>
                  <a:satMod val="150000"/>
                </a:srgbClr>
              </a:gs>
              <a:gs pos="40000">
                <a:srgbClr val="80B606">
                  <a:tint val="70000"/>
                  <a:shade val="100000"/>
                  <a:alpha val="100000"/>
                  <a:satMod val="150000"/>
                </a:srgbClr>
              </a:gs>
              <a:gs pos="100000">
                <a:srgbClr val="80B606">
                  <a:shade val="90000"/>
                  <a:satMod val="110000"/>
                </a:srgbClr>
              </a:gs>
            </a:gsLst>
            <a:lin ang="5400000" scaled="0"/>
          </a:gradFill>
          <a:ln w="12700" cap="flat" cmpd="sng" algn="ctr">
            <a:solidFill>
              <a:srgbClr val="80B606">
                <a:shade val="95000"/>
                <a:satMod val="105000"/>
              </a:srgbClr>
            </a:solidFill>
            <a:prstDash val="solid"/>
          </a:ln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p:spPr>
        <p:txBody>
          <a:bodyPr anchor="ctr"/>
          <a:lstStyle/>
          <a:p>
            <a:pPr algn="ctr" defTabSz="4983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88" b="1" kern="0" dirty="0">
                <a:ln w="10541" cmpd="sng">
                  <a:solidFill>
                    <a:srgbClr val="80B60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PRODUCT  INFORMATION</a:t>
            </a:r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476250" y="6154738"/>
          <a:ext cx="9069388" cy="1306512"/>
        </p:xfrm>
        <a:graphic>
          <a:graphicData uri="http://schemas.openxmlformats.org/presentationml/2006/ole">
            <p:oleObj spid="_x0000_s5132" name="Worksheet" r:id="rId3" imgW="7459803" imgH="944912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895600" y="3170238"/>
            <a:ext cx="3032125" cy="15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63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15913" y="3921125"/>
          <a:ext cx="9390062" cy="1906588"/>
        </p:xfrm>
        <a:graphic>
          <a:graphicData uri="http://schemas.openxmlformats.org/drawingml/2006/table">
            <a:tbl>
              <a:tblPr/>
              <a:tblGrid>
                <a:gridCol w="3130215"/>
                <a:gridCol w="3130215"/>
                <a:gridCol w="3130215"/>
              </a:tblGrid>
              <a:tr h="604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“LEAF"                                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12 OZ CAN                                       UPC CODE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12 PACK CASE                                                                                    UPC CODE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DRINK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8 62882 00012 3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8 62882 00014 7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LEMONADE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8 62882 00010 9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8 62882 00013 0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ICED TEA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8 62882 00011 6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8 62882 00015 4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COCONUT  LIME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8 62882 00017 8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8 62882 00016 1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6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703263"/>
            <a:ext cx="395763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415088" y="3333750"/>
            <a:ext cx="34258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“LEAF  GRAPHIC"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43788" y="3006725"/>
            <a:ext cx="13700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8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 oz. Cans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ChangeArrowheads="1"/>
          </p:cNvSpPr>
          <p:nvPr/>
        </p:nvSpPr>
        <p:spPr bwMode="auto">
          <a:xfrm>
            <a:off x="1735138" y="4884738"/>
            <a:ext cx="6724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0000"/>
                </a:solidFill>
                <a:ea typeface="Arial" charset="0"/>
                <a:cs typeface="Calibri" pitchFamily="34" charset="0"/>
              </a:rPr>
              <a:t> Innovation Pipeline</a:t>
            </a:r>
            <a:endParaRPr lang="en-US" sz="5400"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pic>
        <p:nvPicPr>
          <p:cNvPr id="2457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800" y="1127125"/>
            <a:ext cx="304323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2385</TotalTime>
  <Words>280</Words>
  <Application>Microsoft Office PowerPoint</Application>
  <PresentationFormat>Custom</PresentationFormat>
  <Paragraphs>282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Arial</vt:lpstr>
      <vt:lpstr>Calibri Light</vt:lpstr>
      <vt:lpstr>Calisto MT</vt:lpstr>
      <vt:lpstr>Segoe UI Semibold</vt:lpstr>
      <vt:lpstr>Wingdings</vt:lpstr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Shuman</dc:creator>
  <cp:lastModifiedBy>TOSHIBA</cp:lastModifiedBy>
  <cp:revision>118</cp:revision>
  <cp:lastPrinted>2015-08-15T22:12:40Z</cp:lastPrinted>
  <dcterms:created xsi:type="dcterms:W3CDTF">2015-06-26T22:02:42Z</dcterms:created>
  <dcterms:modified xsi:type="dcterms:W3CDTF">2016-03-29T19:47:29Z</dcterms:modified>
</cp:coreProperties>
</file>