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7" r:id="rId1"/>
  </p:sldMasterIdLst>
  <p:notesMasterIdLst>
    <p:notesMasterId r:id="rId25"/>
  </p:notesMasterIdLst>
  <p:sldIdLst>
    <p:sldId id="256" r:id="rId2"/>
    <p:sldId id="257" r:id="rId3"/>
    <p:sldId id="294" r:id="rId4"/>
    <p:sldId id="293" r:id="rId5"/>
    <p:sldId id="278" r:id="rId6"/>
    <p:sldId id="275" r:id="rId7"/>
    <p:sldId id="281" r:id="rId8"/>
    <p:sldId id="284" r:id="rId9"/>
    <p:sldId id="279" r:id="rId10"/>
    <p:sldId id="285" r:id="rId11"/>
    <p:sldId id="295" r:id="rId12"/>
    <p:sldId id="282" r:id="rId13"/>
    <p:sldId id="260" r:id="rId14"/>
    <p:sldId id="286" r:id="rId15"/>
    <p:sldId id="264" r:id="rId16"/>
    <p:sldId id="283" r:id="rId17"/>
    <p:sldId id="287" r:id="rId18"/>
    <p:sldId id="288" r:id="rId19"/>
    <p:sldId id="289" r:id="rId20"/>
    <p:sldId id="290" r:id="rId21"/>
    <p:sldId id="291" r:id="rId22"/>
    <p:sldId id="296" r:id="rId23"/>
    <p:sldId id="292" r:id="rId24"/>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3716" autoAdjust="0"/>
  </p:normalViewPr>
  <p:slideViewPr>
    <p:cSldViewPr snapToGrid="0">
      <p:cViewPr>
        <p:scale>
          <a:sx n="75" d="100"/>
          <a:sy n="75" d="100"/>
        </p:scale>
        <p:origin x="324" y="-162"/>
      </p:cViewPr>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0D0133B2-792F-4D93-B5C1-BD801BCF9509}" type="datetimeFigureOut">
              <a:rPr lang="en-US" smtClean="0"/>
              <a:t>2/16/2016</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8500"/>
            <a:ext cx="5661025" cy="36893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9525"/>
            <a:ext cx="3067050" cy="469900"/>
          </a:xfrm>
          <a:prstGeom prst="rect">
            <a:avLst/>
          </a:prstGeom>
        </p:spPr>
        <p:txBody>
          <a:bodyPr vert="horz" lIns="91440" tIns="45720" rIns="91440" bIns="45720" rtlCol="0" anchor="b"/>
          <a:lstStyle>
            <a:lvl1pPr algn="r">
              <a:defRPr sz="1200"/>
            </a:lvl1pPr>
          </a:lstStyle>
          <a:p>
            <a:fld id="{4ECF8A2A-8138-483F-A9C9-CB9339A2015F}" type="slidenum">
              <a:rPr lang="en-US" smtClean="0"/>
              <a:t>‹#›</a:t>
            </a:fld>
            <a:endParaRPr lang="en-US"/>
          </a:p>
        </p:txBody>
      </p:sp>
    </p:spTree>
    <p:extLst>
      <p:ext uri="{BB962C8B-B14F-4D97-AF65-F5344CB8AC3E}">
        <p14:creationId xmlns:p14="http://schemas.microsoft.com/office/powerpoint/2010/main" val="10369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CF8A2A-8138-483F-A9C9-CB9339A2015F}" type="slidenum">
              <a:rPr lang="en-US" smtClean="0"/>
              <a:t>2</a:t>
            </a:fld>
            <a:endParaRPr lang="en-US"/>
          </a:p>
        </p:txBody>
      </p:sp>
    </p:spTree>
    <p:extLst>
      <p:ext uri="{BB962C8B-B14F-4D97-AF65-F5344CB8AC3E}">
        <p14:creationId xmlns:p14="http://schemas.microsoft.com/office/powerpoint/2010/main" val="36250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F8A2A-8138-483F-A9C9-CB9339A2015F}" type="slidenum">
              <a:rPr lang="en-US" smtClean="0"/>
              <a:t>8</a:t>
            </a:fld>
            <a:endParaRPr lang="en-US"/>
          </a:p>
        </p:txBody>
      </p:sp>
    </p:spTree>
    <p:extLst>
      <p:ext uri="{BB962C8B-B14F-4D97-AF65-F5344CB8AC3E}">
        <p14:creationId xmlns:p14="http://schemas.microsoft.com/office/powerpoint/2010/main" val="218682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F8A2A-8138-483F-A9C9-CB9339A2015F}" type="slidenum">
              <a:rPr lang="en-US" smtClean="0"/>
              <a:t>18</a:t>
            </a:fld>
            <a:endParaRPr lang="en-US"/>
          </a:p>
        </p:txBody>
      </p:sp>
    </p:spTree>
    <p:extLst>
      <p:ext uri="{BB962C8B-B14F-4D97-AF65-F5344CB8AC3E}">
        <p14:creationId xmlns:p14="http://schemas.microsoft.com/office/powerpoint/2010/main" val="289403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F8A2A-8138-483F-A9C9-CB9339A2015F}" type="slidenum">
              <a:rPr lang="en-US" smtClean="0"/>
              <a:t>19</a:t>
            </a:fld>
            <a:endParaRPr lang="en-US"/>
          </a:p>
        </p:txBody>
      </p:sp>
    </p:spTree>
    <p:extLst>
      <p:ext uri="{BB962C8B-B14F-4D97-AF65-F5344CB8AC3E}">
        <p14:creationId xmlns:p14="http://schemas.microsoft.com/office/powerpoint/2010/main" val="248599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B9EBBA-996F-894A-B54A-D6246ED52CEA}"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6797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52C72-DE31-F449-A4ED-4C594FD91407}"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120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2726E-379B-B349-9EED-81ED093FA806}"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048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A1323-8D79-1946-B0D7-40001CF92E9D}"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193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578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302355-E14B-8545-A8F8-0FE83CC9D524}" type="datetimeFigureOut">
              <a:rPr lang="en-US" smtClean="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857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40F58-564D-2B4F-AE67-E407BA4FCF45}" type="datetimeFigureOut">
              <a:rPr lang="en-US" smtClean="0"/>
              <a:pPr/>
              <a:t>2/16/2016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463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A34C8-038E-2045-AF43-DF7DBB8E0E9E}" type="datetimeFigureOut">
              <a:rPr lang="en-US" smtClean="0"/>
              <a:pPr/>
              <a:t>2/16/2016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569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44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814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217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2/16/2016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937197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103264"/>
            <a:ext cx="7766936" cy="947572"/>
          </a:xfrm>
        </p:spPr>
        <p:txBody>
          <a:bodyPr/>
          <a:lstStyle/>
          <a:p>
            <a:r>
              <a:rPr lang="en-US" b="1" dirty="0" smtClean="0">
                <a:solidFill>
                  <a:srgbClr val="00B0F0"/>
                </a:solidFill>
              </a:rPr>
              <a:t>Blue Owl Life Writing</a:t>
            </a:r>
            <a:endParaRPr lang="en-US" b="1" dirty="0">
              <a:solidFill>
                <a:srgbClr val="00B0F0"/>
              </a:solidFill>
            </a:endParaRPr>
          </a:p>
        </p:txBody>
      </p:sp>
      <p:sp>
        <p:nvSpPr>
          <p:cNvPr id="3" name="Subtitle 2"/>
          <p:cNvSpPr>
            <a:spLocks noGrp="1"/>
          </p:cNvSpPr>
          <p:nvPr>
            <p:ph type="subTitle" idx="1"/>
          </p:nvPr>
        </p:nvSpPr>
        <p:spPr>
          <a:xfrm>
            <a:off x="1114425" y="2028825"/>
            <a:ext cx="8562975" cy="1074439"/>
          </a:xfrm>
        </p:spPr>
        <p:txBody>
          <a:bodyPr>
            <a:normAutofit/>
          </a:bodyPr>
          <a:lstStyle/>
          <a:p>
            <a:endParaRPr lang="en-US" sz="2800" b="1" dirty="0" smtClean="0"/>
          </a:p>
          <a:p>
            <a:endParaRPr lang="en-US" sz="2800" b="1"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09" y="628756"/>
            <a:ext cx="2843314" cy="2156544"/>
          </a:xfrm>
          <a:prstGeom prst="rect">
            <a:avLst/>
          </a:prstGeom>
        </p:spPr>
      </p:pic>
      <p:sp>
        <p:nvSpPr>
          <p:cNvPr id="4" name="TextBox 3"/>
          <p:cNvSpPr txBox="1"/>
          <p:nvPr/>
        </p:nvSpPr>
        <p:spPr>
          <a:xfrm>
            <a:off x="5283200" y="4368800"/>
            <a:ext cx="3393045" cy="584775"/>
          </a:xfrm>
          <a:prstGeom prst="rect">
            <a:avLst/>
          </a:prstGeom>
          <a:noFill/>
        </p:spPr>
        <p:txBody>
          <a:bodyPr wrap="none" rtlCol="0">
            <a:spAutoFit/>
          </a:bodyPr>
          <a:lstStyle/>
          <a:p>
            <a:r>
              <a:rPr lang="en-US" sz="3200" dirty="0" smtClean="0"/>
              <a:t>Sharing Our Stories</a:t>
            </a:r>
            <a:endParaRPr lang="en-US" sz="3200" dirty="0"/>
          </a:p>
        </p:txBody>
      </p:sp>
    </p:spTree>
    <p:extLst>
      <p:ext uri="{BB962C8B-B14F-4D97-AF65-F5344CB8AC3E}">
        <p14:creationId xmlns:p14="http://schemas.microsoft.com/office/powerpoint/2010/main" val="141949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Three</a:t>
            </a:r>
            <a:br>
              <a:rPr lang="en-US" dirty="0" smtClean="0"/>
            </a:br>
            <a:r>
              <a:rPr lang="en-US" dirty="0" smtClean="0"/>
              <a:t>Discovering Your Core Stories</a:t>
            </a:r>
            <a:endParaRPr lang="en-US" dirty="0"/>
          </a:p>
        </p:txBody>
      </p:sp>
      <p:sp>
        <p:nvSpPr>
          <p:cNvPr id="4" name="Text Placeholder 3"/>
          <p:cNvSpPr>
            <a:spLocks noGrp="1"/>
          </p:cNvSpPr>
          <p:nvPr>
            <p:ph type="body" sz="half" idx="2"/>
          </p:nvPr>
        </p:nvSpPr>
        <p:spPr/>
        <p:txBody>
          <a:bodyPr/>
          <a:lstStyle/>
          <a:p>
            <a:r>
              <a:rPr lang="en-US" dirty="0" smtClean="0"/>
              <a:t>Using your Memory Prompt sheets, uncover up to 10 core stories that resonate with  you.  Write a paragraph about each memory. As you write, remember to</a:t>
            </a:r>
          </a:p>
          <a:p>
            <a:pPr marL="285750" indent="-285750">
              <a:buFont typeface="Arial" panose="020B0604020202020204" pitchFamily="34" charset="0"/>
              <a:buChar char="•"/>
            </a:pPr>
            <a:r>
              <a:rPr lang="en-US" dirty="0" smtClean="0"/>
              <a:t>Double check your memories</a:t>
            </a:r>
          </a:p>
          <a:p>
            <a:pPr marL="285750" indent="-285750">
              <a:buFont typeface="Arial" panose="020B0604020202020204" pitchFamily="34" charset="0"/>
              <a:buChar char="•"/>
            </a:pPr>
            <a:r>
              <a:rPr lang="en-US" dirty="0" smtClean="0"/>
              <a:t>Tell the truth</a:t>
            </a:r>
          </a:p>
          <a:p>
            <a:pPr marL="285750" indent="-285750">
              <a:buFont typeface="Arial" panose="020B0604020202020204" pitchFamily="34" charset="0"/>
              <a:buChar char="•"/>
            </a:pPr>
            <a:r>
              <a:rPr lang="en-US" dirty="0" smtClean="0"/>
              <a:t>Explore the myths in your family stories</a:t>
            </a:r>
          </a:p>
          <a:p>
            <a:pPr marL="285750" indent="-285750">
              <a:buFont typeface="Arial" panose="020B0604020202020204" pitchFamily="34" charset="0"/>
              <a:buChar char="•"/>
            </a:pPr>
            <a:r>
              <a:rPr lang="en-US" dirty="0" smtClean="0"/>
              <a:t>Consider the connections between your stories</a:t>
            </a:r>
          </a:p>
          <a:p>
            <a:pPr marL="285750" indent="-285750">
              <a:buFont typeface="Arial" panose="020B0604020202020204" pitchFamily="34" charset="0"/>
              <a:buChar char="•"/>
            </a:pPr>
            <a:r>
              <a:rPr lang="en-US" dirty="0" smtClean="0"/>
              <a:t>Ask yourself who you are writing to and what you hope to impart to them.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2475" y="1114425"/>
            <a:ext cx="4873625" cy="4873625"/>
          </a:xfrm>
        </p:spPr>
      </p:pic>
    </p:spTree>
    <p:extLst>
      <p:ext uri="{BB962C8B-B14F-4D97-AF65-F5344CB8AC3E}">
        <p14:creationId xmlns:p14="http://schemas.microsoft.com/office/powerpoint/2010/main" val="2402741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Three</a:t>
            </a:r>
            <a:br>
              <a:rPr lang="en-US" dirty="0" smtClean="0"/>
            </a:br>
            <a:r>
              <a:rPr lang="en-US" dirty="0" smtClean="0"/>
              <a:t>Discovering Your Core Stories</a:t>
            </a:r>
            <a:endParaRPr lang="en-US" dirty="0"/>
          </a:p>
        </p:txBody>
      </p:sp>
      <p:sp>
        <p:nvSpPr>
          <p:cNvPr id="3" name="Content Placeholder 2"/>
          <p:cNvSpPr>
            <a:spLocks noGrp="1"/>
          </p:cNvSpPr>
          <p:nvPr>
            <p:ph idx="1"/>
          </p:nvPr>
        </p:nvSpPr>
        <p:spPr/>
        <p:txBody>
          <a:bodyPr/>
          <a:lstStyle/>
          <a:p>
            <a:r>
              <a:rPr lang="en-US" dirty="0" smtClean="0"/>
              <a:t>Commit to one story at a time.</a:t>
            </a:r>
          </a:p>
          <a:p>
            <a:r>
              <a:rPr lang="en-US" dirty="0" smtClean="0"/>
              <a:t>Don’t worry about how the stories and vignettes can be pieced together.</a:t>
            </a:r>
          </a:p>
          <a:p>
            <a:r>
              <a:rPr lang="en-US" dirty="0" smtClean="0"/>
              <a:t>Start writing from anywhere.  Resist the urge to start writing from what seems like the beginning. Start with whatever grabs your attention. </a:t>
            </a:r>
            <a:endParaRPr lang="en-US" dirty="0"/>
          </a:p>
        </p:txBody>
      </p:sp>
      <p:sp>
        <p:nvSpPr>
          <p:cNvPr id="4" name="Text Placeholder 3"/>
          <p:cNvSpPr>
            <a:spLocks noGrp="1"/>
          </p:cNvSpPr>
          <p:nvPr>
            <p:ph type="body" sz="half" idx="2"/>
          </p:nvPr>
        </p:nvSpPr>
        <p:spPr/>
        <p:txBody>
          <a:bodyPr/>
          <a:lstStyle/>
          <a:p>
            <a:r>
              <a:rPr lang="en-US" dirty="0" smtClean="0"/>
              <a:t>Your core stories will form the basis of your theme and story map. </a:t>
            </a:r>
            <a:r>
              <a:rPr lang="en-US" dirty="0"/>
              <a:t> </a:t>
            </a:r>
            <a:r>
              <a:rPr lang="en-US" dirty="0" smtClean="0"/>
              <a:t> As your story map and theme come into focus, your choice of core stories may change.  But keep things organic!  Don’t force stories to fit a theme, or theme to fit stories.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223" y="3900488"/>
            <a:ext cx="1892115" cy="1575186"/>
          </a:xfrm>
          <a:prstGeom prst="rect">
            <a:avLst/>
          </a:prstGeom>
        </p:spPr>
      </p:pic>
    </p:spTree>
    <p:extLst>
      <p:ext uri="{BB962C8B-B14F-4D97-AF65-F5344CB8AC3E}">
        <p14:creationId xmlns:p14="http://schemas.microsoft.com/office/powerpoint/2010/main" val="421000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Four</a:t>
            </a:r>
            <a:br>
              <a:rPr lang="en-US" dirty="0" smtClean="0"/>
            </a:br>
            <a:r>
              <a:rPr lang="en-US" dirty="0" smtClean="0"/>
              <a:t>Story Mapping</a:t>
            </a:r>
            <a:endParaRPr lang="en-US" dirty="0"/>
          </a:p>
        </p:txBody>
      </p:sp>
      <p:sp>
        <p:nvSpPr>
          <p:cNvPr id="4" name="Text Placeholder 3"/>
          <p:cNvSpPr>
            <a:spLocks noGrp="1"/>
          </p:cNvSpPr>
          <p:nvPr>
            <p:ph type="body" sz="half" idx="2"/>
          </p:nvPr>
        </p:nvSpPr>
        <p:spPr/>
        <p:txBody>
          <a:bodyPr/>
          <a:lstStyle/>
          <a:p>
            <a:r>
              <a:rPr lang="en-US" dirty="0" smtClean="0"/>
              <a:t>Hook</a:t>
            </a:r>
          </a:p>
          <a:p>
            <a:r>
              <a:rPr lang="en-US" dirty="0" smtClean="0"/>
              <a:t>Set Up</a:t>
            </a:r>
          </a:p>
          <a:p>
            <a:r>
              <a:rPr lang="en-US" dirty="0" smtClean="0"/>
              <a:t>1</a:t>
            </a:r>
            <a:r>
              <a:rPr lang="en-US" baseline="30000" dirty="0" smtClean="0"/>
              <a:t>st</a:t>
            </a:r>
            <a:r>
              <a:rPr lang="en-US" dirty="0" smtClean="0"/>
              <a:t> Turning Point</a:t>
            </a:r>
          </a:p>
          <a:p>
            <a:r>
              <a:rPr lang="en-US" dirty="0" smtClean="0"/>
              <a:t>2</a:t>
            </a:r>
            <a:r>
              <a:rPr lang="en-US" baseline="30000" dirty="0" smtClean="0"/>
              <a:t>nd</a:t>
            </a:r>
            <a:r>
              <a:rPr lang="en-US" dirty="0" smtClean="0"/>
              <a:t> Turning Point</a:t>
            </a:r>
          </a:p>
          <a:p>
            <a:r>
              <a:rPr lang="en-US" dirty="0" smtClean="0"/>
              <a:t>Rising Action</a:t>
            </a:r>
          </a:p>
          <a:p>
            <a:r>
              <a:rPr lang="en-US" dirty="0" smtClean="0"/>
              <a:t>Climax</a:t>
            </a:r>
          </a:p>
          <a:p>
            <a:r>
              <a:rPr lang="en-US" dirty="0" smtClean="0"/>
              <a:t>Falling Action</a:t>
            </a:r>
          </a:p>
          <a:p>
            <a:r>
              <a:rPr lang="en-US" dirty="0" smtClean="0"/>
              <a:t>Resolution</a:t>
            </a:r>
          </a:p>
          <a:p>
            <a:r>
              <a:rPr lang="en-US" dirty="0" smtClean="0"/>
              <a:t>Tag</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1350" y="1282700"/>
            <a:ext cx="6157333" cy="4089399"/>
          </a:xfrm>
        </p:spPr>
      </p:pic>
    </p:spTree>
    <p:extLst>
      <p:ext uri="{BB962C8B-B14F-4D97-AF65-F5344CB8AC3E}">
        <p14:creationId xmlns:p14="http://schemas.microsoft.com/office/powerpoint/2010/main" val="1117332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90550"/>
            <a:ext cx="3854528" cy="1114425"/>
          </a:xfrm>
        </p:spPr>
        <p:txBody>
          <a:bodyPr>
            <a:normAutofit/>
          </a:bodyPr>
          <a:lstStyle/>
          <a:p>
            <a:r>
              <a:rPr lang="en-US" sz="3600" dirty="0" smtClean="0"/>
              <a:t>Week Four</a:t>
            </a:r>
            <a:br>
              <a:rPr lang="en-US" sz="3600" dirty="0" smtClean="0"/>
            </a:br>
            <a:r>
              <a:rPr lang="en-US" sz="3600" dirty="0" smtClean="0"/>
              <a:t>Story Mapping</a:t>
            </a:r>
            <a:endParaRPr lang="en-US" sz="3600" dirty="0"/>
          </a:p>
        </p:txBody>
      </p:sp>
      <p:sp>
        <p:nvSpPr>
          <p:cNvPr id="6" name="Text Placeholder 5"/>
          <p:cNvSpPr>
            <a:spLocks noGrp="1"/>
          </p:cNvSpPr>
          <p:nvPr>
            <p:ph idx="1"/>
          </p:nvPr>
        </p:nvSpPr>
        <p:spPr/>
        <p:txBody>
          <a:bodyPr>
            <a:normAutofit/>
          </a:bodyPr>
          <a:lstStyle/>
          <a:p>
            <a:pPr marL="0" indent="0">
              <a:buNone/>
            </a:pPr>
            <a:r>
              <a:rPr lang="en-US" dirty="0" smtClean="0"/>
              <a:t>Use these 5 questions to uncover your arc.</a:t>
            </a:r>
          </a:p>
          <a:p>
            <a:pPr marL="514350" indent="-514350">
              <a:buFont typeface="+mj-lt"/>
              <a:buAutoNum type="arabicPeriod"/>
            </a:pPr>
            <a:r>
              <a:rPr lang="en-US" sz="2000" dirty="0" smtClean="0"/>
              <a:t>I wanted_______ ( the desire line)</a:t>
            </a:r>
          </a:p>
          <a:p>
            <a:pPr marL="514350" indent="-514350">
              <a:buFont typeface="+mj-lt"/>
              <a:buAutoNum type="arabicPeriod"/>
            </a:pPr>
            <a:r>
              <a:rPr lang="en-US" sz="2000" dirty="0" smtClean="0"/>
              <a:t>To get it, I __________( action)</a:t>
            </a:r>
          </a:p>
          <a:p>
            <a:pPr marL="514350" indent="-514350">
              <a:buFont typeface="+mj-lt"/>
              <a:buAutoNum type="arabicPeriod"/>
            </a:pPr>
            <a:r>
              <a:rPr lang="en-US" sz="2000" dirty="0" smtClean="0"/>
              <a:t>But ___________(obstacle)</a:t>
            </a:r>
          </a:p>
          <a:p>
            <a:pPr marL="514350" indent="-514350">
              <a:buFont typeface="+mj-lt"/>
              <a:buAutoNum type="arabicPeriod"/>
            </a:pPr>
            <a:r>
              <a:rPr lang="en-US" sz="2000" dirty="0" smtClean="0"/>
              <a:t>So, I __________ ( rising action action)</a:t>
            </a:r>
          </a:p>
          <a:p>
            <a:pPr marL="514350" indent="-514350">
              <a:buFont typeface="+mj-lt"/>
              <a:buAutoNum type="arabicPeriod"/>
            </a:pPr>
            <a:r>
              <a:rPr lang="en-US" sz="2000" dirty="0" smtClean="0"/>
              <a:t>It came to a head when ____(climax)</a:t>
            </a:r>
          </a:p>
          <a:p>
            <a:pPr marL="514350" indent="-514350">
              <a:buFont typeface="+mj-lt"/>
              <a:buAutoNum type="arabicPeriod"/>
            </a:pPr>
            <a:r>
              <a:rPr lang="en-US" sz="2000" dirty="0" smtClean="0"/>
              <a:t>And in the end, _________(resolution), I learned, I changed, I received…</a:t>
            </a:r>
          </a:p>
          <a:p>
            <a:endParaRPr lang="en-US" dirty="0" smtClean="0"/>
          </a:p>
        </p:txBody>
      </p:sp>
      <p:sp>
        <p:nvSpPr>
          <p:cNvPr id="5" name="Text Placeholder 4"/>
          <p:cNvSpPr>
            <a:spLocks noGrp="1"/>
          </p:cNvSpPr>
          <p:nvPr>
            <p:ph type="body" sz="half" idx="2"/>
          </p:nvPr>
        </p:nvSpPr>
        <p:spPr>
          <a:xfrm>
            <a:off x="677334" y="2076451"/>
            <a:ext cx="3854528" cy="3285068"/>
          </a:xfrm>
        </p:spPr>
        <p:txBody>
          <a:bodyPr/>
          <a:lstStyle/>
          <a:p>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4" y="2076451"/>
            <a:ext cx="4676776" cy="3619499"/>
          </a:xfrm>
          <a:prstGeom prst="rect">
            <a:avLst/>
          </a:prstGeom>
        </p:spPr>
      </p:pic>
    </p:spTree>
    <p:extLst>
      <p:ext uri="{BB962C8B-B14F-4D97-AF65-F5344CB8AC3E}">
        <p14:creationId xmlns:p14="http://schemas.microsoft.com/office/powerpoint/2010/main" val="2639239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Four</a:t>
            </a:r>
            <a:br>
              <a:rPr lang="en-US" dirty="0" smtClean="0"/>
            </a:br>
            <a:r>
              <a:rPr lang="en-US" dirty="0" smtClean="0"/>
              <a:t>Story Mapping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In your memoir, remember that you are the protagonist. Your reader will want to know not only about external obstacles, but about your internal obstacles and the processes you used to overcome them.  </a:t>
            </a:r>
            <a:endParaRPr lang="en-US" dirty="0"/>
          </a:p>
          <a:p>
            <a:pPr marL="0" indent="0">
              <a:buNone/>
            </a:pPr>
            <a:endParaRPr lang="en-US" dirty="0"/>
          </a:p>
          <a:p>
            <a:pPr marL="0" indent="0">
              <a:buNone/>
            </a:pPr>
            <a:r>
              <a:rPr lang="en-US" dirty="0" smtClean="0"/>
              <a:t>Often, the real drama of a memoir is in watching the narrator shed beliefs or behaviors that keep her from getting what she wants. </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901" y="2555312"/>
            <a:ext cx="2357805" cy="2368331"/>
          </a:xfrm>
          <a:prstGeom prst="rect">
            <a:avLst/>
          </a:prstGeom>
        </p:spPr>
      </p:pic>
    </p:spTree>
    <p:extLst>
      <p:ext uri="{BB962C8B-B14F-4D97-AF65-F5344CB8AC3E}">
        <p14:creationId xmlns:p14="http://schemas.microsoft.com/office/powerpoint/2010/main" val="1177189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Week Four</a:t>
            </a:r>
            <a:br>
              <a:rPr lang="en-US" sz="3600" dirty="0" smtClean="0"/>
            </a:br>
            <a:r>
              <a:rPr lang="en-US" sz="3600" dirty="0" smtClean="0"/>
              <a:t>Story Mapping</a:t>
            </a:r>
            <a:endParaRPr lang="en-US" sz="3600" dirty="0"/>
          </a:p>
        </p:txBody>
      </p:sp>
      <p:sp>
        <p:nvSpPr>
          <p:cNvPr id="5" name="Content Placeholder 4"/>
          <p:cNvSpPr>
            <a:spLocks noGrp="1"/>
          </p:cNvSpPr>
          <p:nvPr>
            <p:ph idx="1"/>
          </p:nvPr>
        </p:nvSpPr>
        <p:spPr/>
        <p:txBody>
          <a:bodyPr>
            <a:normAutofit/>
          </a:bodyPr>
          <a:lstStyle/>
          <a:p>
            <a:pPr marL="0" indent="0">
              <a:buNone/>
            </a:pPr>
            <a:endParaRPr lang="en-US" dirty="0" smtClean="0"/>
          </a:p>
          <a:p>
            <a:pPr marL="0" indent="0">
              <a:buNone/>
            </a:pPr>
            <a:r>
              <a:rPr lang="en-US" dirty="0" smtClean="0"/>
              <a:t>Understanding the end point of your story is crucial. Life goes on, but memoirs mustn’t. The desire line defines the ending. When the narrator gets what he wants ( or doesn’t, or stops wanting it) the story has reached the end of its arc. </a:t>
            </a:r>
          </a:p>
          <a:p>
            <a:pPr marL="0" indent="0">
              <a:buNone/>
            </a:pPr>
            <a:endParaRPr lang="en-US" dirty="0"/>
          </a:p>
        </p:txBody>
      </p:sp>
      <p:sp>
        <p:nvSpPr>
          <p:cNvPr id="6" name="Text Placeholder 5"/>
          <p:cNvSpPr>
            <a:spLocks noGrp="1"/>
          </p:cNvSpPr>
          <p:nvPr>
            <p:ph type="body" sz="half" idx="2"/>
          </p:nvPr>
        </p:nvSpPr>
        <p:spPr/>
        <p:txBody>
          <a:bodyPr/>
          <a:lstStyle/>
          <a:p>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94" y="2088866"/>
            <a:ext cx="4024831" cy="3780122"/>
          </a:xfrm>
          <a:prstGeom prst="rect">
            <a:avLst/>
          </a:prstGeom>
        </p:spPr>
      </p:pic>
    </p:spTree>
    <p:extLst>
      <p:ext uri="{BB962C8B-B14F-4D97-AF65-F5344CB8AC3E}">
        <p14:creationId xmlns:p14="http://schemas.microsoft.com/office/powerpoint/2010/main" val="162098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289049"/>
          </a:xfrm>
        </p:spPr>
        <p:txBody>
          <a:bodyPr>
            <a:normAutofit fontScale="90000"/>
          </a:bodyPr>
          <a:lstStyle/>
          <a:p>
            <a:r>
              <a:rPr lang="en-US" dirty="0" smtClean="0"/>
              <a:t>Week Five </a:t>
            </a:r>
            <a:br>
              <a:rPr lang="en-US" dirty="0" smtClean="0"/>
            </a:br>
            <a:r>
              <a:rPr lang="en-US" dirty="0" smtClean="0"/>
              <a:t>Point of View and Voice</a:t>
            </a:r>
            <a:endParaRPr lang="en-US" dirty="0"/>
          </a:p>
        </p:txBody>
      </p:sp>
      <p:sp>
        <p:nvSpPr>
          <p:cNvPr id="3" name="Content Placeholder 2"/>
          <p:cNvSpPr>
            <a:spLocks noGrp="1"/>
          </p:cNvSpPr>
          <p:nvPr>
            <p:ph idx="1"/>
          </p:nvPr>
        </p:nvSpPr>
        <p:spPr/>
        <p:txBody>
          <a:bodyPr>
            <a:normAutofit/>
          </a:bodyPr>
          <a:lstStyle/>
          <a:p>
            <a:r>
              <a:rPr lang="en-US" dirty="0" smtClean="0"/>
              <a:t>“</a:t>
            </a:r>
            <a:r>
              <a:rPr lang="en-US" sz="2400" dirty="0" smtClean="0"/>
              <a:t>Nothing is more important than a likeable narrator. Nothing holds the story together better.” – Ethan </a:t>
            </a:r>
            <a:r>
              <a:rPr lang="en-US" sz="2400" dirty="0" err="1" smtClean="0"/>
              <a:t>Canin</a:t>
            </a:r>
            <a:endParaRPr lang="en-US" sz="2400" dirty="0" smtClean="0"/>
          </a:p>
          <a:p>
            <a:r>
              <a:rPr lang="en-US" sz="2400" dirty="0" smtClean="0"/>
              <a:t>“Having a great narrator is like having a great friend whose company you love. Don’t forget – a person’s faults are largely what make him or her likeable.  Perfect means shallow, unreal and fatally uninteresting”. – Anne </a:t>
            </a:r>
            <a:r>
              <a:rPr lang="en-US" sz="2400" dirty="0" err="1" smtClean="0"/>
              <a:t>Lamott</a:t>
            </a:r>
            <a:endParaRPr lang="en-US" sz="2400" dirty="0" smtClean="0"/>
          </a:p>
          <a:p>
            <a:r>
              <a:rPr lang="en-US" sz="2400" dirty="0" smtClean="0"/>
              <a:t>Tie your narrator/voice to your audience</a:t>
            </a:r>
          </a:p>
          <a:p>
            <a:r>
              <a:rPr lang="en-US" sz="2400" dirty="0" smtClean="0"/>
              <a:t>Your narrator needs to have clarity of vision and be reliable</a:t>
            </a:r>
          </a:p>
          <a:p>
            <a:r>
              <a:rPr lang="en-US" sz="2400" dirty="0" smtClean="0"/>
              <a:t>Be honest</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67" y="2414588"/>
            <a:ext cx="4176281" cy="3143249"/>
          </a:xfrm>
          <a:prstGeom prst="rect">
            <a:avLst/>
          </a:prstGeom>
        </p:spPr>
      </p:pic>
    </p:spTree>
    <p:extLst>
      <p:ext uri="{BB962C8B-B14F-4D97-AF65-F5344CB8AC3E}">
        <p14:creationId xmlns:p14="http://schemas.microsoft.com/office/powerpoint/2010/main" val="603484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55077"/>
          </a:xfrm>
        </p:spPr>
        <p:txBody>
          <a:bodyPr/>
          <a:lstStyle/>
          <a:p>
            <a:r>
              <a:rPr lang="en-US" dirty="0" smtClean="0"/>
              <a:t>Week Five</a:t>
            </a:r>
            <a:br>
              <a:rPr lang="en-US" dirty="0" smtClean="0"/>
            </a:br>
            <a:r>
              <a:rPr lang="en-US" dirty="0" smtClean="0"/>
              <a:t>Point of View</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One of the things that happens to you when you get older is that you discover lots of new ways to hurt yourself.</a:t>
            </a:r>
          </a:p>
          <a:p>
            <a:pPr marL="0" indent="0">
              <a:buNone/>
            </a:pPr>
            <a:endParaRPr lang="en-US" sz="2400" dirty="0"/>
          </a:p>
          <a:p>
            <a:pPr marL="0" indent="0">
              <a:buNone/>
            </a:pPr>
            <a:r>
              <a:rPr lang="en-US" sz="2400" dirty="0" smtClean="0"/>
              <a:t>Recently in France, I was hit square on the head by an automatic parking barrier, something I don’t think I could have managed in my younger, more alert years. </a:t>
            </a:r>
          </a:p>
          <a:p>
            <a:pPr marL="0" indent="0">
              <a:buNone/>
            </a:pPr>
            <a:endParaRPr lang="en-US" sz="2400" dirty="0"/>
          </a:p>
          <a:p>
            <a:pPr marL="0" indent="0">
              <a:buNone/>
            </a:pPr>
            <a:endParaRPr lang="en-US" sz="2400" i="1" dirty="0"/>
          </a:p>
        </p:txBody>
      </p:sp>
      <p:sp>
        <p:nvSpPr>
          <p:cNvPr id="4" name="Text Placeholder 3"/>
          <p:cNvSpPr>
            <a:spLocks noGrp="1"/>
          </p:cNvSpPr>
          <p:nvPr>
            <p:ph type="body" sz="half" idx="2"/>
          </p:nvPr>
        </p:nvSpPr>
        <p:spPr/>
        <p:txBody>
          <a:bodyPr>
            <a:normAutofit/>
          </a:bodyPr>
          <a:lstStyle/>
          <a:p>
            <a:r>
              <a:rPr lang="en-US" sz="2400" b="1" dirty="0" smtClean="0"/>
              <a:t>First- Person Point of View</a:t>
            </a:r>
          </a:p>
          <a:p>
            <a:pPr marL="285750" indent="-285750">
              <a:buFont typeface="Arial" panose="020B0604020202020204" pitchFamily="34" charset="0"/>
              <a:buChar char="•"/>
            </a:pPr>
            <a:r>
              <a:rPr lang="en-US" sz="1800" dirty="0" smtClean="0"/>
              <a:t>Used primarily for autobiographical  writing and essays</a:t>
            </a:r>
          </a:p>
          <a:p>
            <a:pPr marL="285750" indent="-285750">
              <a:buFont typeface="Arial" panose="020B0604020202020204" pitchFamily="34" charset="0"/>
              <a:buChar char="•"/>
            </a:pPr>
            <a:r>
              <a:rPr lang="en-US" sz="1800" dirty="0" smtClean="0"/>
              <a:t>No apparent dissonance between the narrator and the witness who is providing the account</a:t>
            </a:r>
          </a:p>
          <a:p>
            <a:pPr marL="285750" indent="-285750">
              <a:buFont typeface="Arial" panose="020B0604020202020204" pitchFamily="34" charset="0"/>
              <a:buChar char="•"/>
            </a:pPr>
            <a:r>
              <a:rPr lang="en-US" sz="1800" dirty="0" smtClean="0"/>
              <a:t>Affords for intimacy</a:t>
            </a:r>
          </a:p>
          <a:p>
            <a:pPr marL="285750" indent="-285750">
              <a:buFont typeface="Arial" panose="020B0604020202020204" pitchFamily="34" charset="0"/>
              <a:buChar char="•"/>
            </a:pPr>
            <a:r>
              <a:rPr lang="en-US" sz="1800" dirty="0" smtClean="0"/>
              <a:t>I, we, me, my, mine, us, our, ours</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287" y="3681412"/>
            <a:ext cx="1724025" cy="2657475"/>
          </a:xfrm>
          <a:prstGeom prst="rect">
            <a:avLst/>
          </a:prstGeom>
        </p:spPr>
      </p:pic>
    </p:spTree>
    <p:extLst>
      <p:ext uri="{BB962C8B-B14F-4D97-AF65-F5344CB8AC3E}">
        <p14:creationId xmlns:p14="http://schemas.microsoft.com/office/powerpoint/2010/main" val="427814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90246"/>
          </a:xfrm>
        </p:spPr>
        <p:txBody>
          <a:bodyPr/>
          <a:lstStyle/>
          <a:p>
            <a:r>
              <a:rPr lang="en-US" dirty="0" smtClean="0"/>
              <a:t>Week Five</a:t>
            </a:r>
            <a:br>
              <a:rPr lang="en-US" dirty="0" smtClean="0"/>
            </a:br>
            <a:r>
              <a:rPr lang="en-US" dirty="0" smtClean="0"/>
              <a:t>Point of View</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Monday, October 9, 1933, began as a gray day in Seattle. A gray day in a gray time. </a:t>
            </a:r>
          </a:p>
          <a:p>
            <a:pPr marL="0" indent="0">
              <a:buNone/>
            </a:pPr>
            <a:r>
              <a:rPr lang="en-US" sz="2000" dirty="0" smtClean="0"/>
              <a:t>Along the waterfront, seaplanes from the </a:t>
            </a:r>
            <a:r>
              <a:rPr lang="en-US" sz="2000" dirty="0" err="1" smtClean="0"/>
              <a:t>Gorst</a:t>
            </a:r>
            <a:r>
              <a:rPr lang="en-US" sz="2000" dirty="0" smtClean="0"/>
              <a:t> Air Transport company rose slowly from the surface of Puget Sound and droned westward, flying low under the cloud cover .</a:t>
            </a:r>
          </a:p>
          <a:p>
            <a:pPr marL="0" indent="0">
              <a:buNone/>
            </a:pPr>
            <a:r>
              <a:rPr lang="en-US" sz="2000" dirty="0" smtClean="0"/>
              <a:t>20 miles to the north, Joe </a:t>
            </a:r>
            <a:r>
              <a:rPr lang="en-US" sz="2000" dirty="0" err="1" smtClean="0"/>
              <a:t>Rantz</a:t>
            </a:r>
            <a:r>
              <a:rPr lang="en-US" sz="2000" dirty="0" smtClean="0"/>
              <a:t> woke…</a:t>
            </a:r>
          </a:p>
          <a:p>
            <a:pPr marL="0" indent="0">
              <a:buNone/>
            </a:pPr>
            <a:endParaRPr lang="en-US" sz="2000" dirty="0"/>
          </a:p>
          <a:p>
            <a:pPr marL="0" indent="0">
              <a:buNone/>
            </a:pPr>
            <a:endParaRPr lang="en-US" sz="2000" dirty="0"/>
          </a:p>
        </p:txBody>
      </p:sp>
      <p:sp>
        <p:nvSpPr>
          <p:cNvPr id="4" name="Text Placeholder 3"/>
          <p:cNvSpPr>
            <a:spLocks noGrp="1"/>
          </p:cNvSpPr>
          <p:nvPr>
            <p:ph type="body" sz="half" idx="2"/>
          </p:nvPr>
        </p:nvSpPr>
        <p:spPr/>
        <p:txBody>
          <a:bodyPr/>
          <a:lstStyle/>
          <a:p>
            <a:r>
              <a:rPr lang="en-US" sz="1800" dirty="0" smtClean="0"/>
              <a:t>Third-Person Point of View</a:t>
            </a:r>
            <a:endParaRPr lang="en-US" sz="1800" dirty="0"/>
          </a:p>
          <a:p>
            <a:pPr marL="285750" indent="-285750">
              <a:buFont typeface="Arial" panose="020B0604020202020204" pitchFamily="34" charset="0"/>
              <a:buChar char="•"/>
            </a:pPr>
            <a:r>
              <a:rPr lang="en-US" sz="1800" dirty="0" smtClean="0"/>
              <a:t>Most common form in used fiction, journalism and academic writing</a:t>
            </a:r>
          </a:p>
          <a:p>
            <a:pPr marL="285750" indent="-285750">
              <a:buFont typeface="Arial" panose="020B0604020202020204" pitchFamily="34" charset="0"/>
              <a:buChar char="•"/>
            </a:pPr>
            <a:r>
              <a:rPr lang="en-US" sz="1800" dirty="0" smtClean="0"/>
              <a:t>He, she, it, they</a:t>
            </a:r>
          </a:p>
          <a:p>
            <a:pPr marL="285750" indent="-285750">
              <a:buFont typeface="Arial" panose="020B0604020202020204" pitchFamily="34" charset="0"/>
              <a:buChar char="•"/>
            </a:pPr>
            <a:r>
              <a:rPr lang="en-US" sz="1800" dirty="0" smtClean="0"/>
              <a:t>“Someone must have slandered Josef, for one morning, without having done anything wrong, he was arrested.”</a:t>
            </a:r>
          </a:p>
          <a:p>
            <a:pPr marL="285750" indent="-285750">
              <a:buFont typeface="Arial" panose="020B0604020202020204" pitchFamily="34" charset="0"/>
              <a:buChar char="•"/>
            </a:pPr>
            <a:r>
              <a:rPr lang="en-US" sz="1800" dirty="0" smtClean="0"/>
              <a:t>“It was the best of times, it was the worst of times.” </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2227" y="3066153"/>
            <a:ext cx="1762125" cy="2590800"/>
          </a:xfrm>
          <a:prstGeom prst="rect">
            <a:avLst/>
          </a:prstGeom>
        </p:spPr>
      </p:pic>
    </p:spTree>
    <p:extLst>
      <p:ext uri="{BB962C8B-B14F-4D97-AF65-F5344CB8AC3E}">
        <p14:creationId xmlns:p14="http://schemas.microsoft.com/office/powerpoint/2010/main" val="3434910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79714"/>
          </a:xfrm>
        </p:spPr>
        <p:txBody>
          <a:bodyPr/>
          <a:lstStyle/>
          <a:p>
            <a:r>
              <a:rPr lang="en-US" dirty="0" smtClean="0"/>
              <a:t>Week Six</a:t>
            </a:r>
            <a:br>
              <a:rPr lang="en-US" dirty="0" smtClean="0"/>
            </a:br>
            <a:r>
              <a:rPr lang="en-US" dirty="0" smtClean="0"/>
              <a:t>Style and Theme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Theme will reveal itself as you write and re-write. </a:t>
            </a:r>
          </a:p>
          <a:p>
            <a:r>
              <a:rPr lang="en-US" dirty="0" smtClean="0"/>
              <a:t>Theme is revealed as you find yourself using certain words and phrases or expressing certain ideas over and over again. </a:t>
            </a:r>
          </a:p>
          <a:p>
            <a:r>
              <a:rPr lang="en-US" dirty="0" smtClean="0"/>
              <a:t>Your treatment of plot will vary according to your theme. </a:t>
            </a:r>
          </a:p>
          <a:p>
            <a:r>
              <a:rPr lang="en-US" dirty="0" smtClean="0"/>
              <a:t>Inauthenticity of theme will show up as a muddled POV and mixed messages. </a:t>
            </a:r>
          </a:p>
          <a:p>
            <a:r>
              <a:rPr lang="en-US" dirty="0" smtClean="0">
                <a:solidFill>
                  <a:srgbClr val="FF0000"/>
                </a:solidFill>
              </a:rPr>
              <a:t>Memoir theme will stand as an “ethical will,” the core meanings and values you wish to impart to your friends and family</a:t>
            </a:r>
            <a:r>
              <a:rPr lang="en-US" dirty="0" smtClean="0"/>
              <a:t>. </a:t>
            </a:r>
            <a:endParaRPr lang="en-US" dirty="0"/>
          </a:p>
        </p:txBody>
      </p:sp>
      <p:sp>
        <p:nvSpPr>
          <p:cNvPr id="4" name="Text Placeholder 3"/>
          <p:cNvSpPr>
            <a:spLocks noGrp="1"/>
          </p:cNvSpPr>
          <p:nvPr>
            <p:ph type="body" sz="half" idx="2"/>
          </p:nvPr>
        </p:nvSpPr>
        <p:spPr/>
        <p:txBody>
          <a:bodyPr/>
          <a:lstStyle/>
          <a:p>
            <a:r>
              <a:rPr lang="en-US" dirty="0" smtClean="0"/>
              <a:t>Underlying all of your stories is theme. The theme is your message, the global way in which you understand your story.</a:t>
            </a:r>
          </a:p>
          <a:p>
            <a:r>
              <a:rPr lang="en-US" dirty="0" smtClean="0"/>
              <a:t>For your readers, the theme conveys the essence of you that you want your readers to know and understand. </a:t>
            </a:r>
            <a:endParaRPr lang="en-US" dirty="0"/>
          </a:p>
          <a:p>
            <a:r>
              <a:rPr lang="en-US" dirty="0" smtClean="0"/>
              <a:t>The theme will provide your reader with insights – glimpses of understanding.  As your reader accumulates these insights, they will understand you and your life in deeper and more meaningful ways. </a:t>
            </a:r>
          </a:p>
          <a:p>
            <a:endParaRPr lang="en-US" dirty="0" smtClean="0"/>
          </a:p>
        </p:txBody>
      </p:sp>
    </p:spTree>
    <p:extLst>
      <p:ext uri="{BB962C8B-B14F-4D97-AF65-F5344CB8AC3E}">
        <p14:creationId xmlns:p14="http://schemas.microsoft.com/office/powerpoint/2010/main" val="2143693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044054"/>
          </a:xfrm>
        </p:spPr>
        <p:txBody>
          <a:bodyPr>
            <a:normAutofit fontScale="90000"/>
          </a:bodyPr>
          <a:lstStyle/>
          <a:p>
            <a:r>
              <a:rPr lang="en-US" sz="3600" dirty="0" smtClean="0"/>
              <a:t>Week One</a:t>
            </a:r>
            <a:br>
              <a:rPr lang="en-US" sz="3600" dirty="0" smtClean="0"/>
            </a:br>
            <a:r>
              <a:rPr lang="en-US" sz="3600" dirty="0" smtClean="0"/>
              <a:t>Getting Started</a:t>
            </a:r>
            <a:endParaRPr lang="en-US" sz="3600" dirty="0"/>
          </a:p>
        </p:txBody>
      </p:sp>
      <p:sp>
        <p:nvSpPr>
          <p:cNvPr id="4" name="Text Placeholder 3"/>
          <p:cNvSpPr>
            <a:spLocks noGrp="1"/>
          </p:cNvSpPr>
          <p:nvPr>
            <p:ph idx="1"/>
          </p:nvPr>
        </p:nvSpPr>
        <p:spPr>
          <a:xfrm>
            <a:off x="5103813" y="914400"/>
            <a:ext cx="6060056" cy="4946650"/>
          </a:xfrm>
        </p:spPr>
        <p:txBody>
          <a:bodyPr>
            <a:normAutofit/>
          </a:bodyPr>
          <a:lstStyle/>
          <a:p>
            <a:pPr marL="0" indent="0">
              <a:buNone/>
            </a:pPr>
            <a:endParaRPr lang="en-US" dirty="0" smtClean="0"/>
          </a:p>
          <a:p>
            <a:pPr marL="0" indent="0">
              <a:buNone/>
            </a:pPr>
            <a:endParaRPr lang="en-US" dirty="0" smtClean="0"/>
          </a:p>
          <a:p>
            <a:r>
              <a:rPr lang="en-US" dirty="0" smtClean="0"/>
              <a:t>What is a memoir?</a:t>
            </a:r>
          </a:p>
          <a:p>
            <a:pPr lvl="1"/>
            <a:r>
              <a:rPr lang="en-US" dirty="0" smtClean="0">
                <a:solidFill>
                  <a:srgbClr val="0070C0"/>
                </a:solidFill>
              </a:rPr>
              <a:t>Autobiography v Memoir</a:t>
            </a:r>
          </a:p>
          <a:p>
            <a:pPr lvl="1"/>
            <a:r>
              <a:rPr lang="en-US" dirty="0" smtClean="0">
                <a:solidFill>
                  <a:srgbClr val="0070C0"/>
                </a:solidFill>
              </a:rPr>
              <a:t>Memoir v Chronicle</a:t>
            </a:r>
          </a:p>
          <a:p>
            <a:pPr marL="0" indent="0">
              <a:buNone/>
            </a:pPr>
            <a:endParaRPr lang="en-US" dirty="0" smtClean="0">
              <a:solidFill>
                <a:srgbClr val="0070C0"/>
              </a:solidFill>
            </a:endParaRPr>
          </a:p>
          <a:p>
            <a:r>
              <a:rPr lang="en-US" dirty="0" smtClean="0"/>
              <a:t>Which story will you tell?</a:t>
            </a:r>
          </a:p>
          <a:p>
            <a:pPr lvl="1"/>
            <a:r>
              <a:rPr lang="en-US" dirty="0" smtClean="0">
                <a:solidFill>
                  <a:srgbClr val="0070C0"/>
                </a:solidFill>
              </a:rPr>
              <a:t>Exploring Memory Prompts</a:t>
            </a:r>
          </a:p>
          <a:p>
            <a:pPr marL="457200" lvl="1" indent="0">
              <a:buNone/>
            </a:pPr>
            <a:endParaRPr lang="en-US" dirty="0" smtClean="0">
              <a:solidFill>
                <a:srgbClr val="0070C0"/>
              </a:solidFill>
            </a:endParaRPr>
          </a:p>
          <a:p>
            <a:endParaRPr lang="en-US" dirty="0"/>
          </a:p>
          <a:p>
            <a:endParaRPr lang="en-US" dirty="0" smtClean="0"/>
          </a:p>
          <a:p>
            <a:endParaRPr lang="en-US" dirty="0"/>
          </a:p>
        </p:txBody>
      </p:sp>
      <p:sp>
        <p:nvSpPr>
          <p:cNvPr id="3" name="Text Placeholder 2"/>
          <p:cNvSpPr>
            <a:spLocks noGrp="1"/>
          </p:cNvSpPr>
          <p:nvPr>
            <p:ph type="body" sz="half" idx="2"/>
          </p:nvPr>
        </p:nvSpPr>
        <p:spPr>
          <a:xfrm>
            <a:off x="508000" y="2718857"/>
            <a:ext cx="4023862" cy="2291293"/>
          </a:xfrm>
        </p:spPr>
        <p:txBody>
          <a:bodyPr/>
          <a:lstStyle/>
          <a:p>
            <a:r>
              <a:rPr lang="en-US" dirty="0" smtClean="0"/>
              <a:t> </a:t>
            </a:r>
            <a:r>
              <a:rPr lang="en-US" sz="1600" dirty="0" smtClean="0"/>
              <a:t>“</a:t>
            </a:r>
            <a:r>
              <a:rPr lang="en-US" sz="2000" dirty="0" smtClean="0"/>
              <a:t>After nourishment, shelter and companionship, stories are the thing we need most in the world.” – Phillip Pullman</a:t>
            </a:r>
          </a:p>
          <a:p>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4020077"/>
            <a:ext cx="2761460" cy="1840973"/>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993821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92629"/>
          </a:xfrm>
        </p:spPr>
        <p:txBody>
          <a:bodyPr>
            <a:normAutofit fontScale="90000"/>
          </a:bodyPr>
          <a:lstStyle/>
          <a:p>
            <a:r>
              <a:rPr lang="en-US" dirty="0" smtClean="0"/>
              <a:t>Week Six</a:t>
            </a:r>
            <a:br>
              <a:rPr lang="en-US" dirty="0" smtClean="0"/>
            </a:br>
            <a:r>
              <a:rPr lang="en-US" dirty="0" smtClean="0"/>
              <a:t>Style</a:t>
            </a:r>
            <a:endParaRPr lang="en-US" dirty="0"/>
          </a:p>
        </p:txBody>
      </p:sp>
      <p:sp>
        <p:nvSpPr>
          <p:cNvPr id="3" name="Content Placeholder 2"/>
          <p:cNvSpPr>
            <a:spLocks noGrp="1"/>
          </p:cNvSpPr>
          <p:nvPr>
            <p:ph idx="1"/>
          </p:nvPr>
        </p:nvSpPr>
        <p:spPr/>
        <p:txBody>
          <a:bodyPr>
            <a:normAutofit lnSpcReduction="10000"/>
          </a:bodyPr>
          <a:lstStyle/>
          <a:p>
            <a:r>
              <a:rPr lang="en-US" dirty="0" smtClean="0"/>
              <a:t>Economy </a:t>
            </a:r>
          </a:p>
          <a:p>
            <a:r>
              <a:rPr lang="en-US" dirty="0" smtClean="0"/>
              <a:t>Precision </a:t>
            </a:r>
            <a:r>
              <a:rPr lang="en-US" dirty="0" smtClean="0"/>
              <a:t>                       </a:t>
            </a:r>
            <a:endParaRPr lang="en-US" dirty="0" smtClean="0"/>
          </a:p>
          <a:p>
            <a:r>
              <a:rPr lang="en-US" dirty="0" smtClean="0"/>
              <a:t>Action</a:t>
            </a:r>
          </a:p>
          <a:p>
            <a:r>
              <a:rPr lang="en-US" dirty="0" smtClean="0"/>
              <a:t>History</a:t>
            </a:r>
          </a:p>
          <a:p>
            <a:r>
              <a:rPr lang="en-US" dirty="0" smtClean="0"/>
              <a:t>Music  </a:t>
            </a:r>
          </a:p>
          <a:p>
            <a:r>
              <a:rPr lang="en-US" dirty="0" smtClean="0"/>
              <a:t>Personality</a:t>
            </a:r>
          </a:p>
          <a:p>
            <a:r>
              <a:rPr lang="en-US" dirty="0" smtClean="0"/>
              <a:t>POV </a:t>
            </a:r>
          </a:p>
          <a:p>
            <a:r>
              <a:rPr lang="en-US" dirty="0" smtClean="0"/>
              <a:t>Organization</a:t>
            </a:r>
          </a:p>
          <a:p>
            <a:r>
              <a:rPr lang="en-US" dirty="0" smtClean="0"/>
              <a:t>Coherence</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00" y="2057400"/>
            <a:ext cx="4290737" cy="38976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414" y="305292"/>
            <a:ext cx="3810000" cy="3819525"/>
          </a:xfrm>
          <a:prstGeom prst="rect">
            <a:avLst/>
          </a:prstGeom>
        </p:spPr>
      </p:pic>
    </p:spTree>
    <p:extLst>
      <p:ext uri="{BB962C8B-B14F-4D97-AF65-F5344CB8AC3E}">
        <p14:creationId xmlns:p14="http://schemas.microsoft.com/office/powerpoint/2010/main" val="1983502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49086"/>
          </a:xfrm>
        </p:spPr>
        <p:txBody>
          <a:bodyPr>
            <a:normAutofit fontScale="90000"/>
          </a:bodyPr>
          <a:lstStyle/>
          <a:p>
            <a:r>
              <a:rPr lang="en-US" dirty="0" smtClean="0"/>
              <a:t>Week Seven</a:t>
            </a:r>
            <a:br>
              <a:rPr lang="en-US" dirty="0" smtClean="0"/>
            </a:br>
            <a:r>
              <a:rPr lang="en-US" dirty="0" smtClean="0"/>
              <a:t>Write!</a:t>
            </a:r>
            <a:endParaRPr lang="en-US" dirty="0"/>
          </a:p>
        </p:txBody>
      </p:sp>
      <p:sp>
        <p:nvSpPr>
          <p:cNvPr id="4" name="Text Placeholder 3"/>
          <p:cNvSpPr>
            <a:spLocks noGrp="1"/>
          </p:cNvSpPr>
          <p:nvPr>
            <p:ph type="body" sz="half" idx="2"/>
          </p:nvPr>
        </p:nvSpPr>
        <p:spPr/>
        <p:txBody>
          <a:bodyPr/>
          <a:lstStyle/>
          <a:p>
            <a:endParaRPr lang="en-US" dirty="0"/>
          </a:p>
        </p:txBody>
      </p:sp>
      <p:sp>
        <p:nvSpPr>
          <p:cNvPr id="6" name="Content Placeholder 5"/>
          <p:cNvSpPr>
            <a:spLocks noGrp="1"/>
          </p:cNvSpPr>
          <p:nvPr>
            <p:ph idx="1"/>
          </p:nvPr>
        </p:nvSpPr>
        <p:spPr/>
        <p:txBody>
          <a:bodyPr>
            <a:normAutofit fontScale="77500" lnSpcReduction="20000"/>
          </a:bodyPr>
          <a:lstStyle/>
          <a:p>
            <a:pPr marL="0" indent="0">
              <a:buNone/>
            </a:pPr>
            <a:r>
              <a:rPr lang="en-US" dirty="0" smtClean="0"/>
              <a:t>Exercise your writing muscle with 2 pages on:</a:t>
            </a:r>
          </a:p>
          <a:p>
            <a:r>
              <a:rPr lang="en-US" dirty="0" smtClean="0"/>
              <a:t>Something you cannot deny</a:t>
            </a:r>
          </a:p>
          <a:p>
            <a:r>
              <a:rPr lang="en-US" dirty="0" smtClean="0"/>
              <a:t>What got left behind</a:t>
            </a:r>
          </a:p>
          <a:p>
            <a:r>
              <a:rPr lang="en-US" dirty="0" smtClean="0"/>
              <a:t>Something you did that you no longer understand</a:t>
            </a:r>
          </a:p>
          <a:p>
            <a:r>
              <a:rPr lang="en-US" dirty="0" smtClean="0"/>
              <a:t>A physical characteristic you are proud to have inherited or passed on</a:t>
            </a:r>
          </a:p>
          <a:p>
            <a:r>
              <a:rPr lang="en-US" dirty="0" smtClean="0"/>
              <a:t>What you had to have</a:t>
            </a:r>
          </a:p>
          <a:p>
            <a:r>
              <a:rPr lang="en-US" dirty="0" smtClean="0"/>
              <a:t>A humiliating experience</a:t>
            </a:r>
          </a:p>
          <a:p>
            <a:r>
              <a:rPr lang="en-US" dirty="0" smtClean="0"/>
              <a:t>A time your felt compassion unexpectedly</a:t>
            </a:r>
          </a:p>
          <a:p>
            <a:r>
              <a:rPr lang="en-US" dirty="0" smtClean="0"/>
              <a:t>What you have too much of</a:t>
            </a:r>
          </a:p>
          <a:p>
            <a:r>
              <a:rPr lang="en-US" dirty="0" smtClean="0"/>
              <a:t>When you know you are in trouble</a:t>
            </a:r>
          </a:p>
          <a:p>
            <a:pPr marL="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01" y="1813034"/>
            <a:ext cx="4082224" cy="4055954"/>
          </a:xfrm>
          <a:prstGeom prst="rect">
            <a:avLst/>
          </a:prstGeom>
        </p:spPr>
      </p:pic>
    </p:spTree>
    <p:extLst>
      <p:ext uri="{BB962C8B-B14F-4D97-AF65-F5344CB8AC3E}">
        <p14:creationId xmlns:p14="http://schemas.microsoft.com/office/powerpoint/2010/main" val="2334720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14400"/>
          </a:xfrm>
        </p:spPr>
        <p:txBody>
          <a:bodyPr>
            <a:normAutofit fontScale="90000"/>
          </a:bodyPr>
          <a:lstStyle/>
          <a:p>
            <a:r>
              <a:rPr lang="en-US" dirty="0" smtClean="0"/>
              <a:t>Week Seven</a:t>
            </a:r>
            <a:br>
              <a:rPr lang="en-US" dirty="0" smtClean="0"/>
            </a:br>
            <a:r>
              <a:rPr lang="en-US" dirty="0" smtClean="0"/>
              <a:t>Write!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7811" y="1609726"/>
            <a:ext cx="5193550" cy="2933856"/>
          </a:xfrm>
        </p:spPr>
      </p:pic>
      <p:sp>
        <p:nvSpPr>
          <p:cNvPr id="4" name="Text Placeholder 3"/>
          <p:cNvSpPr>
            <a:spLocks noGrp="1"/>
          </p:cNvSpPr>
          <p:nvPr>
            <p:ph type="body" sz="half" idx="2"/>
          </p:nvPr>
        </p:nvSpPr>
        <p:spPr/>
        <p:txBody>
          <a:bodyPr>
            <a:normAutofit/>
          </a:bodyPr>
          <a:lstStyle/>
          <a:p>
            <a:r>
              <a:rPr lang="en-US" sz="3600" dirty="0" smtClean="0"/>
              <a:t>Sharing stories from our memory prompts.</a:t>
            </a:r>
            <a:endParaRPr lang="en-US" sz="3600" dirty="0"/>
          </a:p>
        </p:txBody>
      </p:sp>
    </p:spTree>
    <p:extLst>
      <p:ext uri="{BB962C8B-B14F-4D97-AF65-F5344CB8AC3E}">
        <p14:creationId xmlns:p14="http://schemas.microsoft.com/office/powerpoint/2010/main" val="385192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52500"/>
          </a:xfrm>
        </p:spPr>
        <p:txBody>
          <a:bodyPr>
            <a:normAutofit fontScale="90000"/>
          </a:bodyPr>
          <a:lstStyle/>
          <a:p>
            <a:r>
              <a:rPr lang="en-US" dirty="0" smtClean="0"/>
              <a:t>Week Eight </a:t>
            </a:r>
            <a:br>
              <a:rPr lang="en-US" dirty="0" smtClean="0"/>
            </a:br>
            <a:r>
              <a:rPr lang="en-US" dirty="0" smtClean="0"/>
              <a:t>Moving Forward</a:t>
            </a:r>
            <a:endParaRPr lang="en-US" dirty="0"/>
          </a:p>
        </p:txBody>
      </p:sp>
      <p:sp>
        <p:nvSpPr>
          <p:cNvPr id="3" name="Content Placeholder 2"/>
          <p:cNvSpPr>
            <a:spLocks noGrp="1"/>
          </p:cNvSpPr>
          <p:nvPr>
            <p:ph idx="1"/>
          </p:nvPr>
        </p:nvSpPr>
        <p:spPr/>
        <p:txBody>
          <a:bodyPr>
            <a:normAutofit fontScale="55000" lnSpcReduction="20000"/>
          </a:bodyPr>
          <a:lstStyle/>
          <a:p>
            <a:r>
              <a:rPr lang="en-US" dirty="0">
                <a:latin typeface="+mj-lt"/>
              </a:rPr>
              <a:t>Go to your desk on Monday morning and write about some event that’s still vivid in your memory. What you write doesn’t have to be long—three pages, five pages—but it should have a beginning and an end. Put that episode in a folder and get on with your life. On Tuesday morning, do the same thing. Tuesday’s episode doesn’t have to be related to Monday’s episode. Take whatever memory comes calling; your subconscious mind, having been put to work, will start delivering your past.</a:t>
            </a:r>
          </a:p>
          <a:p>
            <a:r>
              <a:rPr lang="en-US" dirty="0">
                <a:latin typeface="+mj-lt"/>
              </a:rPr>
              <a:t>Keep this up for two months, or three months, or six months. Don’t be impatient to start writing your “memoir,” the one you had in mind before you began. Then, one day, take all your entries out of their folder and spread them on the floor. (The floor is often a writer’s best friend.) Read them through and see what they tell you and what patterns emerge. They will tell you what your memoir is about and what it’s not about. They will tell you what’s primary and what’s secondary, what’s interesting and what’s not, what’s emotional, what’s important, what’s funny, what’s unusual, what’s worth pursing and expanding. You’ll begin to glimpse your story’s narrative shape and the road you want to take.</a:t>
            </a:r>
          </a:p>
          <a:p>
            <a:r>
              <a:rPr lang="en-US" dirty="0">
                <a:latin typeface="+mj-lt"/>
              </a:rPr>
              <a:t>Then all you have to do is put the pieces together.</a:t>
            </a:r>
          </a:p>
          <a:p>
            <a:pPr marL="0" indent="0">
              <a:buNone/>
            </a:pPr>
            <a:endParaRPr lang="en-US" dirty="0" smtClean="0"/>
          </a:p>
          <a:p>
            <a:endParaRPr lang="en-US" dirty="0"/>
          </a:p>
        </p:txBody>
      </p:sp>
      <p:sp>
        <p:nvSpPr>
          <p:cNvPr id="4" name="Text Placeholder 3"/>
          <p:cNvSpPr>
            <a:spLocks noGrp="1"/>
          </p:cNvSpPr>
          <p:nvPr>
            <p:ph type="body" sz="half" idx="2"/>
          </p:nvPr>
        </p:nvSpPr>
        <p:spPr/>
        <p:txBody>
          <a:bodyPr/>
          <a:lstStyle/>
          <a:p>
            <a:r>
              <a:rPr lang="en-US" dirty="0" smtClean="0"/>
              <a:t>Let’s form a writers group and stay accountable!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2653977"/>
            <a:ext cx="3338512" cy="3207073"/>
          </a:xfrm>
          <a:prstGeom prst="rect">
            <a:avLst/>
          </a:prstGeom>
        </p:spPr>
      </p:pic>
    </p:spTree>
    <p:extLst>
      <p:ext uri="{BB962C8B-B14F-4D97-AF65-F5344CB8AC3E}">
        <p14:creationId xmlns:p14="http://schemas.microsoft.com/office/powerpoint/2010/main" val="2564200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One</a:t>
            </a:r>
            <a:br>
              <a:rPr lang="en-US" dirty="0" smtClean="0"/>
            </a:br>
            <a:r>
              <a:rPr lang="en-US" dirty="0" smtClean="0"/>
              <a:t>Getting Started</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Pre-writing includes:</a:t>
            </a:r>
          </a:p>
          <a:p>
            <a:pPr lvl="1"/>
            <a:r>
              <a:rPr lang="en-US" dirty="0" smtClean="0"/>
              <a:t>List making</a:t>
            </a:r>
          </a:p>
          <a:p>
            <a:pPr lvl="1"/>
            <a:r>
              <a:rPr lang="en-US" dirty="0" smtClean="0"/>
              <a:t>Perusing letters, journals and newspaper clippings</a:t>
            </a:r>
          </a:p>
          <a:p>
            <a:pPr lvl="1"/>
            <a:r>
              <a:rPr lang="en-US" dirty="0" smtClean="0"/>
              <a:t>Sorting photos</a:t>
            </a:r>
          </a:p>
          <a:p>
            <a:pPr lvl="1"/>
            <a:r>
              <a:rPr lang="en-US" dirty="0" smtClean="0"/>
              <a:t>Reminiscing</a:t>
            </a:r>
          </a:p>
          <a:p>
            <a:pPr lvl="1"/>
            <a:r>
              <a:rPr lang="en-US" dirty="0" smtClean="0"/>
              <a:t>Interviewing family and friends</a:t>
            </a:r>
          </a:p>
          <a:p>
            <a:pPr lvl="1"/>
            <a:r>
              <a:rPr lang="en-US" dirty="0" smtClean="0"/>
              <a:t>Studying history texts</a:t>
            </a:r>
          </a:p>
          <a:p>
            <a:pPr lvl="1"/>
            <a:r>
              <a:rPr lang="en-US" dirty="0" smtClean="0"/>
              <a:t>Reading memoirs and novels from the same period or on the same topic</a:t>
            </a:r>
          </a:p>
          <a:p>
            <a:pPr lvl="1"/>
            <a:r>
              <a:rPr lang="en-US" dirty="0" smtClean="0"/>
              <a:t>Journaling</a:t>
            </a:r>
          </a:p>
          <a:p>
            <a:endParaRPr lang="en-US" dirty="0" smtClean="0"/>
          </a:p>
          <a:p>
            <a:endParaRPr lang="en-US" dirty="0"/>
          </a:p>
        </p:txBody>
      </p:sp>
      <p:sp>
        <p:nvSpPr>
          <p:cNvPr id="4" name="Text Placeholder 3"/>
          <p:cNvSpPr>
            <a:spLocks noGrp="1"/>
          </p:cNvSpPr>
          <p:nvPr>
            <p:ph type="body" sz="half" idx="2"/>
          </p:nvPr>
        </p:nvSpPr>
        <p:spPr/>
        <p:txBody>
          <a:bodyPr/>
          <a:lstStyle/>
          <a:p>
            <a:r>
              <a:rPr lang="en-US" dirty="0" smtClean="0"/>
              <a:t>People live in a social, economic and cultural context.  Pre-writing will set the stage for your stories.</a:t>
            </a:r>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151" y="3098042"/>
            <a:ext cx="3683906" cy="2772624"/>
          </a:xfrm>
          <a:prstGeom prst="rect">
            <a:avLst/>
          </a:prstGeom>
        </p:spPr>
      </p:pic>
    </p:spTree>
    <p:extLst>
      <p:ext uri="{BB962C8B-B14F-4D97-AF65-F5344CB8AC3E}">
        <p14:creationId xmlns:p14="http://schemas.microsoft.com/office/powerpoint/2010/main" val="2710467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66800"/>
          </a:xfrm>
        </p:spPr>
        <p:txBody>
          <a:bodyPr/>
          <a:lstStyle/>
          <a:p>
            <a:r>
              <a:rPr lang="en-US" dirty="0" smtClean="0"/>
              <a:t>Week One</a:t>
            </a:r>
            <a:br>
              <a:rPr lang="en-US" dirty="0" smtClean="0"/>
            </a:br>
            <a:r>
              <a:rPr lang="en-US" dirty="0" smtClean="0"/>
              <a:t>Getting Started</a:t>
            </a:r>
            <a:endParaRPr lang="en-US" dirty="0"/>
          </a:p>
        </p:txBody>
      </p:sp>
      <p:sp>
        <p:nvSpPr>
          <p:cNvPr id="3" name="Content Placeholder 2"/>
          <p:cNvSpPr>
            <a:spLocks noGrp="1"/>
          </p:cNvSpPr>
          <p:nvPr>
            <p:ph idx="1"/>
          </p:nvPr>
        </p:nvSpPr>
        <p:spPr/>
        <p:txBody>
          <a:bodyPr>
            <a:normAutofit fontScale="92500" lnSpcReduction="10000"/>
          </a:bodyPr>
          <a:lstStyle/>
          <a:p>
            <a:endParaRPr lang="en-US" sz="2400" dirty="0" smtClean="0"/>
          </a:p>
          <a:p>
            <a:pPr marL="0" indent="0">
              <a:buNone/>
            </a:pPr>
            <a:endParaRPr lang="en-US" sz="2400" dirty="0"/>
          </a:p>
          <a:p>
            <a:endParaRPr lang="en-US" sz="2400" dirty="0" smtClean="0"/>
          </a:p>
          <a:p>
            <a:endParaRPr lang="en-US" sz="2400" dirty="0" smtClean="0"/>
          </a:p>
          <a:p>
            <a:pPr marL="0" indent="0">
              <a:buNone/>
            </a:pPr>
            <a:endParaRPr lang="en-US" sz="2400" dirty="0" smtClean="0"/>
          </a:p>
          <a:p>
            <a:pPr marL="0" indent="0">
              <a:buNone/>
            </a:pPr>
            <a:endParaRPr lang="en-US" sz="2400" dirty="0"/>
          </a:p>
          <a:p>
            <a:pPr marL="0" indent="0">
              <a:buNone/>
            </a:pPr>
            <a:r>
              <a:rPr lang="en-US" sz="2200" dirty="0" smtClean="0"/>
              <a:t>                     Do </a:t>
            </a:r>
            <a:r>
              <a:rPr lang="en-US" sz="2200" dirty="0" smtClean="0"/>
              <a:t>you want to…</a:t>
            </a:r>
          </a:p>
          <a:p>
            <a:pPr lvl="1"/>
            <a:r>
              <a:rPr lang="en-US" sz="2200" dirty="0" smtClean="0"/>
              <a:t>Preserve a bit of history?</a:t>
            </a:r>
          </a:p>
          <a:p>
            <a:pPr lvl="1"/>
            <a:r>
              <a:rPr lang="en-US" sz="2200" dirty="0" smtClean="0"/>
              <a:t>Set the record straight?</a:t>
            </a:r>
          </a:p>
          <a:p>
            <a:pPr lvl="1"/>
            <a:r>
              <a:rPr lang="en-US" sz="2200" dirty="0" smtClean="0"/>
              <a:t>Celebrate your achievements?</a:t>
            </a:r>
          </a:p>
          <a:p>
            <a:pPr lvl="1"/>
            <a:r>
              <a:rPr lang="en-US" sz="2200" dirty="0" smtClean="0"/>
              <a:t>Show “the way” to others?</a:t>
            </a:r>
          </a:p>
          <a:p>
            <a:pPr lvl="1"/>
            <a:r>
              <a:rPr lang="en-US" sz="2200" dirty="0" smtClean="0"/>
              <a:t>Write for your family?</a:t>
            </a:r>
          </a:p>
          <a:p>
            <a:pPr lvl="1"/>
            <a:r>
              <a:rPr lang="en-US" sz="2200" dirty="0" smtClean="0"/>
              <a:t>Write for yourself?</a:t>
            </a:r>
            <a:endParaRPr lang="en-US" sz="2200" dirty="0"/>
          </a:p>
        </p:txBody>
      </p:sp>
      <p:sp>
        <p:nvSpPr>
          <p:cNvPr id="4" name="Text Placeholder 3"/>
          <p:cNvSpPr>
            <a:spLocks noGrp="1"/>
          </p:cNvSpPr>
          <p:nvPr>
            <p:ph type="body" sz="half" idx="2"/>
          </p:nvPr>
        </p:nvSpPr>
        <p:spPr/>
        <p:txBody>
          <a:bodyPr>
            <a:noAutofit/>
          </a:bodyPr>
          <a:lstStyle/>
          <a:p>
            <a:r>
              <a:rPr lang="en-US" sz="2400" dirty="0"/>
              <a:t>W</a:t>
            </a:r>
            <a:r>
              <a:rPr lang="en-US" sz="2400" dirty="0" smtClean="0"/>
              <a:t>rite a free flow paragraph that </a:t>
            </a:r>
            <a:r>
              <a:rPr lang="en-US" sz="2400" dirty="0"/>
              <a:t> </a:t>
            </a:r>
            <a:r>
              <a:rPr lang="en-US" sz="2400" dirty="0" smtClean="0"/>
              <a:t>places you in historical context.</a:t>
            </a:r>
            <a:endParaRPr lang="en-US" sz="2400" dirty="0"/>
          </a:p>
          <a:p>
            <a:r>
              <a:rPr lang="en-US" sz="2400" dirty="0" smtClean="0"/>
              <a:t>What world event?</a:t>
            </a:r>
          </a:p>
          <a:p>
            <a:r>
              <a:rPr lang="en-US" sz="2400" dirty="0" smtClean="0"/>
              <a:t>How old were  you?</a:t>
            </a:r>
          </a:p>
          <a:p>
            <a:r>
              <a:rPr lang="en-US" sz="2400" dirty="0" smtClean="0"/>
              <a:t>How did you feel?</a:t>
            </a:r>
          </a:p>
          <a:p>
            <a:r>
              <a:rPr lang="en-US" sz="2400" dirty="0" smtClean="0"/>
              <a:t>Where were you and what were you doing?</a:t>
            </a:r>
          </a:p>
          <a:p>
            <a:r>
              <a:rPr lang="en-US" sz="2400" dirty="0" smtClean="0"/>
              <a:t>How did this event alter your family or your relationships with others?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520700"/>
            <a:ext cx="3432032" cy="2248279"/>
          </a:xfrm>
          <a:prstGeom prst="rect">
            <a:avLst/>
          </a:prstGeom>
        </p:spPr>
      </p:pic>
    </p:spTree>
    <p:extLst>
      <p:ext uri="{BB962C8B-B14F-4D97-AF65-F5344CB8AC3E}">
        <p14:creationId xmlns:p14="http://schemas.microsoft.com/office/powerpoint/2010/main" val="1053107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49569"/>
          </a:xfrm>
        </p:spPr>
        <p:txBody>
          <a:bodyPr>
            <a:normAutofit fontScale="90000"/>
          </a:bodyPr>
          <a:lstStyle/>
          <a:p>
            <a:r>
              <a:rPr lang="en-US" dirty="0" smtClean="0"/>
              <a:t>Week One</a:t>
            </a:r>
            <a:br>
              <a:rPr lang="en-US" dirty="0" smtClean="0"/>
            </a:br>
            <a:r>
              <a:rPr lang="en-US" dirty="0" smtClean="0"/>
              <a:t>Getting Started</a:t>
            </a:r>
            <a:endParaRPr lang="en-US" dirty="0"/>
          </a:p>
        </p:txBody>
      </p:sp>
      <p:sp>
        <p:nvSpPr>
          <p:cNvPr id="3" name="Content Placeholder 2"/>
          <p:cNvSpPr>
            <a:spLocks noGrp="1"/>
          </p:cNvSpPr>
          <p:nvPr>
            <p:ph idx="1"/>
          </p:nvPr>
        </p:nvSpPr>
        <p:spPr>
          <a:xfrm>
            <a:off x="5213684" y="0"/>
            <a:ext cx="6141704" cy="6529137"/>
          </a:xfrm>
        </p:spPr>
        <p:txBody>
          <a:bodyPr/>
          <a:lstStyle/>
          <a:p>
            <a:pPr marL="0" indent="0">
              <a:buNone/>
            </a:pPr>
            <a:endParaRPr lang="en-US" dirty="0" smtClean="0"/>
          </a:p>
        </p:txBody>
      </p:sp>
      <p:sp>
        <p:nvSpPr>
          <p:cNvPr id="4" name="Text Placeholder 3"/>
          <p:cNvSpPr>
            <a:spLocks noGrp="1"/>
          </p:cNvSpPr>
          <p:nvPr>
            <p:ph type="body" sz="half" idx="2"/>
          </p:nvPr>
        </p:nvSpPr>
        <p:spPr/>
        <p:txBody>
          <a:bodyPr>
            <a:normAutofit/>
          </a:bodyPr>
          <a:lstStyle/>
          <a:p>
            <a:r>
              <a:rPr lang="en-US" sz="2800" dirty="0" smtClean="0"/>
              <a:t>Discovering Your Audience to Find Your Voice</a:t>
            </a:r>
          </a:p>
          <a:p>
            <a:endParaRPr lang="en-US" sz="2800" dirty="0"/>
          </a:p>
          <a:p>
            <a:r>
              <a:rPr lang="en-US" dirty="0" smtClean="0"/>
              <a:t>Are you writing a chronicle for family?</a:t>
            </a:r>
          </a:p>
          <a:p>
            <a:endParaRPr lang="en-US" dirty="0"/>
          </a:p>
          <a:p>
            <a:r>
              <a:rPr lang="en-US" dirty="0" smtClean="0"/>
              <a:t>Are you writing a memoir for a larger audience?  The memoir is often theme-driven and message-rich.</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536" y="-74"/>
            <a:ext cx="4460917" cy="6696023"/>
          </a:xfrm>
          <a:prstGeom prst="rect">
            <a:avLst/>
          </a:prstGeom>
        </p:spPr>
      </p:pic>
    </p:spTree>
    <p:extLst>
      <p:ext uri="{BB962C8B-B14F-4D97-AF65-F5344CB8AC3E}">
        <p14:creationId xmlns:p14="http://schemas.microsoft.com/office/powerpoint/2010/main" val="3229165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44054"/>
          </a:xfrm>
        </p:spPr>
        <p:txBody>
          <a:bodyPr/>
          <a:lstStyle/>
          <a:p>
            <a:r>
              <a:rPr lang="en-US" dirty="0" smtClean="0"/>
              <a:t>Week Two</a:t>
            </a:r>
            <a:br>
              <a:rPr lang="en-US" dirty="0" smtClean="0"/>
            </a:br>
            <a:r>
              <a:rPr lang="en-US" dirty="0" smtClean="0"/>
              <a:t>Writing</a:t>
            </a:r>
            <a:endParaRPr lang="en-US" dirty="0"/>
          </a:p>
        </p:txBody>
      </p:sp>
      <p:sp>
        <p:nvSpPr>
          <p:cNvPr id="3" name="Content Placeholder 2"/>
          <p:cNvSpPr>
            <a:spLocks noGrp="1"/>
          </p:cNvSpPr>
          <p:nvPr>
            <p:ph idx="1"/>
          </p:nvPr>
        </p:nvSpPr>
        <p:spPr/>
        <p:txBody>
          <a:bodyPr/>
          <a:lstStyle/>
          <a:p>
            <a:pPr marL="0" indent="0">
              <a:buNone/>
            </a:pPr>
            <a:r>
              <a:rPr lang="en-US" dirty="0" smtClean="0"/>
              <a:t>Discovering Your Characters</a:t>
            </a:r>
          </a:p>
          <a:p>
            <a:r>
              <a:rPr lang="en-US" sz="1800" dirty="0" smtClean="0"/>
              <a:t>Emotional acreage</a:t>
            </a:r>
          </a:p>
          <a:p>
            <a:r>
              <a:rPr lang="en-US" sz="1800" dirty="0" smtClean="0"/>
              <a:t>Physical characteristics – how do they stand, walk, what are their facial expressions?</a:t>
            </a:r>
          </a:p>
          <a:p>
            <a:r>
              <a:rPr lang="en-US" sz="1800" dirty="0" smtClean="0"/>
              <a:t>What first impression do they make?</a:t>
            </a:r>
          </a:p>
          <a:p>
            <a:r>
              <a:rPr lang="en-US" sz="1800" dirty="0" smtClean="0"/>
              <a:t>How are they dressed and why?</a:t>
            </a:r>
          </a:p>
          <a:p>
            <a:r>
              <a:rPr lang="en-US" sz="1800" dirty="0" smtClean="0"/>
              <a:t>6 months to live – flossing or smoking?</a:t>
            </a:r>
          </a:p>
          <a:p>
            <a:r>
              <a:rPr lang="en-US" sz="1800" dirty="0" smtClean="0"/>
              <a:t>What are this person’s routines?</a:t>
            </a:r>
          </a:p>
          <a:p>
            <a:r>
              <a:rPr lang="en-US" sz="1800" dirty="0" smtClean="0"/>
              <a:t>What does this person believe?</a:t>
            </a:r>
          </a:p>
          <a:p>
            <a:r>
              <a:rPr lang="en-US" sz="1800" dirty="0" smtClean="0"/>
              <a:t>How would this character write in their own journal?</a:t>
            </a:r>
          </a:p>
          <a:p>
            <a:pPr marL="0" indent="0">
              <a:buNone/>
            </a:pPr>
            <a:endParaRPr lang="en-US" sz="1600" dirty="0"/>
          </a:p>
        </p:txBody>
      </p:sp>
      <p:sp>
        <p:nvSpPr>
          <p:cNvPr id="4" name="Text Placeholder 3"/>
          <p:cNvSpPr>
            <a:spLocks noGrp="1"/>
          </p:cNvSpPr>
          <p:nvPr>
            <p:ph type="body" sz="half" idx="2"/>
          </p:nvPr>
        </p:nvSpPr>
        <p:spPr/>
        <p:txBody>
          <a:bodyPr/>
          <a:lstStyle/>
          <a:p>
            <a:r>
              <a:rPr lang="en-US" dirty="0" smtClean="0"/>
              <a:t>All of the points on your story map will grow from your character.  The development of your character creates plot.</a:t>
            </a:r>
          </a:p>
          <a:p>
            <a:endParaRPr lang="en-US" dirty="0" smtClean="0"/>
          </a:p>
          <a:p>
            <a:endParaRPr lang="en-US" dirty="0"/>
          </a:p>
          <a:p>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20" y="3111690"/>
            <a:ext cx="4230805" cy="3173104"/>
          </a:xfrm>
          <a:prstGeom prst="rect">
            <a:avLst/>
          </a:prstGeom>
        </p:spPr>
      </p:pic>
    </p:spTree>
    <p:extLst>
      <p:ext uri="{BB962C8B-B14F-4D97-AF65-F5344CB8AC3E}">
        <p14:creationId xmlns:p14="http://schemas.microsoft.com/office/powerpoint/2010/main" val="3037076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Two</a:t>
            </a:r>
            <a:br>
              <a:rPr lang="en-US" dirty="0" smtClean="0"/>
            </a:br>
            <a:r>
              <a:rPr lang="en-US" dirty="0" smtClean="0"/>
              <a:t>Character Studies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040225"/>
            <a:ext cx="6172200" cy="4768024"/>
          </a:xfrm>
        </p:spPr>
      </p:pic>
      <p:sp>
        <p:nvSpPr>
          <p:cNvPr id="4" name="Text Placeholder 3"/>
          <p:cNvSpPr>
            <a:spLocks noGrp="1"/>
          </p:cNvSpPr>
          <p:nvPr>
            <p:ph type="body" sz="half" idx="2"/>
          </p:nvPr>
        </p:nvSpPr>
        <p:spPr/>
        <p:txBody>
          <a:bodyPr/>
          <a:lstStyle/>
          <a:p>
            <a:r>
              <a:rPr lang="en-US" sz="1800" dirty="0" smtClean="0"/>
              <a:t>Creating vibrant characters means describing them using all five senses. </a:t>
            </a:r>
          </a:p>
          <a:p>
            <a:pPr marL="285750" indent="-285750">
              <a:buFont typeface="Arial" panose="020B0604020202020204" pitchFamily="34" charset="0"/>
              <a:buChar char="•"/>
            </a:pPr>
            <a:r>
              <a:rPr lang="en-US" sz="1800" dirty="0" smtClean="0"/>
              <a:t>Identify on your Memory List what is special and true about each of your characters then describe them in detail. </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627" y="3963194"/>
            <a:ext cx="3048000" cy="1959864"/>
          </a:xfrm>
          <a:prstGeom prst="rect">
            <a:avLst/>
          </a:prstGeom>
        </p:spPr>
      </p:pic>
    </p:spTree>
    <p:extLst>
      <p:ext uri="{BB962C8B-B14F-4D97-AF65-F5344CB8AC3E}">
        <p14:creationId xmlns:p14="http://schemas.microsoft.com/office/powerpoint/2010/main" val="3316617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Two</a:t>
            </a:r>
            <a:br>
              <a:rPr lang="en-US" dirty="0" smtClean="0"/>
            </a:br>
            <a:r>
              <a:rPr lang="en-US" dirty="0" smtClean="0"/>
              <a:t>Character</a:t>
            </a:r>
            <a:endParaRPr lang="en-US" dirty="0"/>
          </a:p>
        </p:txBody>
      </p:sp>
      <p:sp>
        <p:nvSpPr>
          <p:cNvPr id="3" name="Content Placeholder 2"/>
          <p:cNvSpPr>
            <a:spLocks noGrp="1"/>
          </p:cNvSpPr>
          <p:nvPr>
            <p:ph idx="1"/>
          </p:nvPr>
        </p:nvSpPr>
        <p:spPr/>
        <p:txBody>
          <a:bodyPr>
            <a:normAutofit/>
          </a:bodyPr>
          <a:lstStyle/>
          <a:p>
            <a:r>
              <a:rPr lang="en-US" sz="1800" dirty="0" smtClean="0"/>
              <a:t>Taste – Let the reader sample foods associated with your past or with the person you are writing about.  A food image or metaphor can give a deeper sense of a person’s personality.</a:t>
            </a:r>
          </a:p>
          <a:p>
            <a:r>
              <a:rPr lang="en-US" sz="1800" dirty="0" smtClean="0"/>
              <a:t>Sight – What did the person look like? How did they move, talk, walk, sit? What ways did that person typically express emotion with body language?</a:t>
            </a:r>
          </a:p>
          <a:p>
            <a:r>
              <a:rPr lang="en-US" sz="1800" dirty="0" smtClean="0"/>
              <a:t>Sound – This includes voice modulation, timber and pitch as well as favorite expressions, accents and use of dialect.  Don’t forget aural clues like throat clearing, foot scraping, or the knocking of a wedding ring against glass. </a:t>
            </a:r>
          </a:p>
          <a:p>
            <a:r>
              <a:rPr lang="en-US" sz="1800" dirty="0" smtClean="0"/>
              <a:t>Smell – You should make reference to perfumes, colognes, pipe tobacco, barn odors, the smell of the </a:t>
            </a:r>
            <a:r>
              <a:rPr lang="en-US" sz="1800" dirty="0" smtClean="0"/>
              <a:t>kitchen or </a:t>
            </a:r>
            <a:r>
              <a:rPr lang="en-US" sz="1800" dirty="0" smtClean="0"/>
              <a:t>the smell of a workshop.  Smell is one of the most evocative senses in describing character.</a:t>
            </a:r>
          </a:p>
          <a:p>
            <a:r>
              <a:rPr lang="en-US" sz="1800" dirty="0" smtClean="0"/>
              <a:t>Touch – Help the reader feel how rough your character’s skin was, how satiny the clothing or how gentle the hands.</a:t>
            </a:r>
          </a:p>
          <a:p>
            <a:pPr marL="0" indent="0">
              <a:buNone/>
            </a:pPr>
            <a:endParaRPr lang="en-US" dirty="0"/>
          </a:p>
        </p:txBody>
      </p:sp>
      <p:sp>
        <p:nvSpPr>
          <p:cNvPr id="4" name="Text Placeholder 3"/>
          <p:cNvSpPr>
            <a:spLocks noGrp="1"/>
          </p:cNvSpPr>
          <p:nvPr>
            <p:ph type="body" sz="half" idx="2"/>
          </p:nvPr>
        </p:nvSpPr>
        <p:spPr/>
        <p:txBody>
          <a:bodyPr/>
          <a:lstStyle/>
          <a:p>
            <a:r>
              <a:rPr lang="en-US" dirty="0" smtClean="0"/>
              <a:t>Using the 5 Senses to Describe Character</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632" y="2586831"/>
            <a:ext cx="2924175" cy="2752725"/>
          </a:xfrm>
          <a:prstGeom prst="rect">
            <a:avLst/>
          </a:prstGeom>
        </p:spPr>
      </p:pic>
    </p:spTree>
    <p:extLst>
      <p:ext uri="{BB962C8B-B14F-4D97-AF65-F5344CB8AC3E}">
        <p14:creationId xmlns:p14="http://schemas.microsoft.com/office/powerpoint/2010/main" val="3825447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Week Two</a:t>
            </a:r>
            <a:br>
              <a:rPr lang="en-US" smtClean="0"/>
            </a:br>
            <a:r>
              <a:rPr lang="en-US" smtClean="0"/>
              <a:t>Writing</a:t>
            </a:r>
            <a:endParaRPr lang="en-US" dirty="0"/>
          </a:p>
        </p:txBody>
      </p:sp>
      <p:sp>
        <p:nvSpPr>
          <p:cNvPr id="3" name="Content Placeholder 2"/>
          <p:cNvSpPr>
            <a:spLocks noGrp="1"/>
          </p:cNvSpPr>
          <p:nvPr>
            <p:ph idx="1"/>
          </p:nvPr>
        </p:nvSpPr>
        <p:spPr/>
        <p:txBody>
          <a:bodyPr/>
          <a:lstStyle/>
          <a:p>
            <a:r>
              <a:rPr lang="en-US" smtClean="0"/>
              <a:t>Writing Your Self Portraits</a:t>
            </a:r>
          </a:p>
          <a:p>
            <a:pPr lvl="1"/>
            <a:endParaRPr lang="en-US" dirty="0"/>
          </a:p>
        </p:txBody>
      </p:sp>
      <p:sp>
        <p:nvSpPr>
          <p:cNvPr id="12" name="Text Placeholder 11"/>
          <p:cNvSpPr>
            <a:spLocks noGrp="1"/>
          </p:cNvSpPr>
          <p:nvPr>
            <p:ph type="body" sz="half" idx="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9" y="2057400"/>
            <a:ext cx="3932236" cy="3803650"/>
          </a:xfrm>
          <a:prstGeom prst="rect">
            <a:avLst/>
          </a:prstGeom>
        </p:spPr>
      </p:pic>
      <p:sp>
        <p:nvSpPr>
          <p:cNvPr id="6" name="TextBox 5"/>
          <p:cNvSpPr txBox="1"/>
          <p:nvPr/>
        </p:nvSpPr>
        <p:spPr>
          <a:xfrm>
            <a:off x="6668086" y="2363372"/>
            <a:ext cx="4009292" cy="1754326"/>
          </a:xfrm>
          <a:prstGeom prst="rect">
            <a:avLst/>
          </a:prstGeom>
          <a:noFill/>
        </p:spPr>
        <p:txBody>
          <a:bodyPr wrap="square" rtlCol="0">
            <a:spAutoFit/>
          </a:bodyPr>
          <a:lstStyle/>
          <a:p>
            <a:r>
              <a:rPr lang="en-US" dirty="0"/>
              <a:t>“Writing is like driving a car at night. </a:t>
            </a:r>
            <a:endParaRPr lang="en-US" dirty="0" smtClean="0"/>
          </a:p>
          <a:p>
            <a:r>
              <a:rPr lang="en-US" dirty="0" smtClean="0"/>
              <a:t> </a:t>
            </a:r>
            <a:r>
              <a:rPr lang="en-US" dirty="0"/>
              <a:t>You can only see as far as your headlights</a:t>
            </a:r>
            <a:r>
              <a:rPr lang="en-US" dirty="0" smtClean="0"/>
              <a:t>,</a:t>
            </a:r>
          </a:p>
          <a:p>
            <a:r>
              <a:rPr lang="en-US" dirty="0" smtClean="0"/>
              <a:t> </a:t>
            </a:r>
            <a:r>
              <a:rPr lang="en-US" dirty="0"/>
              <a:t>but you can make the whole trip that way.” </a:t>
            </a:r>
            <a:endParaRPr lang="en-US" dirty="0" smtClean="0"/>
          </a:p>
          <a:p>
            <a:r>
              <a:rPr lang="en-US" dirty="0" smtClean="0"/>
              <a:t>E.L</a:t>
            </a:r>
            <a:r>
              <a:rPr lang="en-US" dirty="0"/>
              <a:t>. Doctorow</a:t>
            </a:r>
          </a:p>
        </p:txBody>
      </p:sp>
    </p:spTree>
    <p:extLst>
      <p:ext uri="{BB962C8B-B14F-4D97-AF65-F5344CB8AC3E}">
        <p14:creationId xmlns:p14="http://schemas.microsoft.com/office/powerpoint/2010/main" val="4108780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11036</TotalTime>
  <Words>1776</Words>
  <Application>Microsoft Office PowerPoint</Application>
  <PresentationFormat>Widescreen</PresentationFormat>
  <Paragraphs>184</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Blue Owl Life Writing</vt:lpstr>
      <vt:lpstr>Week One Getting Started</vt:lpstr>
      <vt:lpstr>Week One Getting Started </vt:lpstr>
      <vt:lpstr>Week One Getting Started</vt:lpstr>
      <vt:lpstr>Week One Getting Started</vt:lpstr>
      <vt:lpstr>Week Two Writing</vt:lpstr>
      <vt:lpstr>Week Two Character Studies</vt:lpstr>
      <vt:lpstr>Week Two Character</vt:lpstr>
      <vt:lpstr>Week Two Writing</vt:lpstr>
      <vt:lpstr>Week Three Discovering Your Core Stories</vt:lpstr>
      <vt:lpstr>Week Three Discovering Your Core Stories</vt:lpstr>
      <vt:lpstr>Week Four Story Mapping</vt:lpstr>
      <vt:lpstr>Week Four Story Mapping</vt:lpstr>
      <vt:lpstr>Week Four Story Mapping</vt:lpstr>
      <vt:lpstr>Week Four Story Mapping</vt:lpstr>
      <vt:lpstr>Week Five  Point of View and Voice</vt:lpstr>
      <vt:lpstr>Week Five Point of View</vt:lpstr>
      <vt:lpstr>Week Five Point of View</vt:lpstr>
      <vt:lpstr>Week Six Style and Theme</vt:lpstr>
      <vt:lpstr>Week Six Style</vt:lpstr>
      <vt:lpstr>Week Seven Write!</vt:lpstr>
      <vt:lpstr>Week Seven Write!</vt:lpstr>
      <vt:lpstr>Week Eight  Moving Forward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From Wisdom</dc:title>
  <dc:creator>Meg Duggan</dc:creator>
  <cp:lastModifiedBy>Meg Duggan</cp:lastModifiedBy>
  <cp:revision>81</cp:revision>
  <cp:lastPrinted>2016-02-12T23:39:05Z</cp:lastPrinted>
  <dcterms:created xsi:type="dcterms:W3CDTF">2016-01-28T19:09:10Z</dcterms:created>
  <dcterms:modified xsi:type="dcterms:W3CDTF">2016-02-16T23:55:48Z</dcterms:modified>
</cp:coreProperties>
</file>