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8" r:id="rId2"/>
    <p:sldId id="259" r:id="rId3"/>
  </p:sldIdLst>
  <p:sldSz cx="68580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005" autoAdjust="0"/>
  </p:normalViewPr>
  <p:slideViewPr>
    <p:cSldViewPr snapToGrid="0" snapToObjects="1">
      <p:cViewPr varScale="1">
        <p:scale>
          <a:sx n="115" d="100"/>
          <a:sy n="115" d="100"/>
        </p:scale>
        <p:origin x="-1968" y="-128"/>
      </p:cViewPr>
      <p:guideLst>
        <p:guide orient="horz" pos="4032"/>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4ABBA-F39D-EC44-8F0D-4CD22831B7E4}" type="datetimeFigureOut">
              <a:rPr lang="en-US" smtClean="0"/>
              <a:t>2/26/16</a:t>
            </a:fld>
            <a:endParaRPr lang="en-US"/>
          </a:p>
        </p:txBody>
      </p:sp>
      <p:sp>
        <p:nvSpPr>
          <p:cNvPr id="4" name="Slide Image Placeholder 3"/>
          <p:cNvSpPr>
            <a:spLocks noGrp="1" noRot="1" noChangeAspect="1"/>
          </p:cNvSpPr>
          <p:nvPr>
            <p:ph type="sldImg" idx="2"/>
          </p:nvPr>
        </p:nvSpPr>
        <p:spPr>
          <a:xfrm>
            <a:off x="2509838" y="685800"/>
            <a:ext cx="1838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800F2-AF4C-B14F-BB69-B6F5594E7E24}" type="slidenum">
              <a:rPr lang="en-US" smtClean="0"/>
              <a:t>‹#›</a:t>
            </a:fld>
            <a:endParaRPr lang="en-US"/>
          </a:p>
        </p:txBody>
      </p:sp>
    </p:spTree>
    <p:extLst>
      <p:ext uri="{BB962C8B-B14F-4D97-AF65-F5344CB8AC3E}">
        <p14:creationId xmlns:p14="http://schemas.microsoft.com/office/powerpoint/2010/main" val="1924669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800F2-AF4C-B14F-BB69-B6F5594E7E24}" type="slidenum">
              <a:rPr lang="en-US" smtClean="0"/>
              <a:t>1</a:t>
            </a:fld>
            <a:endParaRPr lang="en-US"/>
          </a:p>
        </p:txBody>
      </p:sp>
    </p:spTree>
    <p:extLst>
      <p:ext uri="{BB962C8B-B14F-4D97-AF65-F5344CB8AC3E}">
        <p14:creationId xmlns:p14="http://schemas.microsoft.com/office/powerpoint/2010/main" val="238948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976794"/>
            <a:ext cx="5829300" cy="2744047"/>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7254240"/>
            <a:ext cx="4800600" cy="32715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D1B41-C41C-C147-8F84-9AF53FFECFF3}"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49176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D1B41-C41C-C147-8F84-9AF53FFECFF3}"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109289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957158"/>
            <a:ext cx="1157288" cy="2038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957158"/>
            <a:ext cx="3357563" cy="2038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D1B41-C41C-C147-8F84-9AF53FFECFF3}"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410101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D1B41-C41C-C147-8F84-9AF53FFECFF3}"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57609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8226214"/>
            <a:ext cx="5829300" cy="2542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5425865"/>
            <a:ext cx="5829300" cy="28003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D1B41-C41C-C147-8F84-9AF53FFECFF3}"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186894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5576993"/>
            <a:ext cx="2257425" cy="157678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5576993"/>
            <a:ext cx="2257425" cy="157678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D1B41-C41C-C147-8F84-9AF53FFECFF3}" type="datetimeFigureOut">
              <a:rPr lang="en-US" smtClean="0"/>
              <a:t>2/26/16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246267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512658"/>
            <a:ext cx="6172200" cy="2133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865544"/>
            <a:ext cx="3030141" cy="11942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4059766"/>
            <a:ext cx="3030141" cy="73757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865544"/>
            <a:ext cx="3031331" cy="11942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4059766"/>
            <a:ext cx="3031331" cy="73757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D1B41-C41C-C147-8F84-9AF53FFECFF3}" type="datetimeFigureOut">
              <a:rPr lang="en-US" smtClean="0"/>
              <a:t>2/26/16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260390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D1B41-C41C-C147-8F84-9AF53FFECFF3}" type="datetimeFigureOut">
              <a:rPr lang="en-US" smtClean="0"/>
              <a:t>2/26/16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373508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D1B41-C41C-C147-8F84-9AF53FFECFF3}" type="datetimeFigureOut">
              <a:rPr lang="en-US" smtClean="0"/>
              <a:t>2/26/16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162912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09693"/>
            <a:ext cx="2256235" cy="216916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509694"/>
            <a:ext cx="3833813" cy="109258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678854"/>
            <a:ext cx="2256235" cy="87566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D1B41-C41C-C147-8F84-9AF53FFECFF3}" type="datetimeFigureOut">
              <a:rPr lang="en-US" smtClean="0"/>
              <a:t>2/26/16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419851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8961120"/>
            <a:ext cx="4114800" cy="105791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1143847"/>
            <a:ext cx="4114800" cy="7680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10019031"/>
            <a:ext cx="4114800" cy="15024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D1B41-C41C-C147-8F84-9AF53FFECFF3}" type="datetimeFigureOut">
              <a:rPr lang="en-US" smtClean="0"/>
              <a:t>2/26/16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204FE-3056-7A4B-8C97-FEAEC0E42026}" type="slidenum">
              <a:rPr lang="en-US" smtClean="0"/>
              <a:t>‹#›</a:t>
            </a:fld>
            <a:endParaRPr lang="en-US"/>
          </a:p>
        </p:txBody>
      </p:sp>
    </p:spTree>
    <p:extLst>
      <p:ext uri="{BB962C8B-B14F-4D97-AF65-F5344CB8AC3E}">
        <p14:creationId xmlns:p14="http://schemas.microsoft.com/office/powerpoint/2010/main" val="9574623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512658"/>
            <a:ext cx="6172200" cy="2133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987041"/>
            <a:ext cx="6172200" cy="84484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11865187"/>
            <a:ext cx="1600200" cy="681567"/>
          </a:xfrm>
          <a:prstGeom prst="rect">
            <a:avLst/>
          </a:prstGeom>
        </p:spPr>
        <p:txBody>
          <a:bodyPr vert="horz" lIns="91440" tIns="45720" rIns="91440" bIns="45720" rtlCol="0" anchor="ctr"/>
          <a:lstStyle>
            <a:lvl1pPr algn="l">
              <a:defRPr sz="1200">
                <a:solidFill>
                  <a:schemeClr val="tx1">
                    <a:tint val="75000"/>
                  </a:schemeClr>
                </a:solidFill>
              </a:defRPr>
            </a:lvl1pPr>
          </a:lstStyle>
          <a:p>
            <a:fld id="{876D1B41-C41C-C147-8F84-9AF53FFECFF3}" type="datetimeFigureOut">
              <a:rPr lang="en-US" smtClean="0"/>
              <a:t>2/26/16</a:t>
            </a:fld>
            <a:endParaRPr lang="en-US"/>
          </a:p>
        </p:txBody>
      </p:sp>
      <p:sp>
        <p:nvSpPr>
          <p:cNvPr id="5" name="Footer Placeholder 4"/>
          <p:cNvSpPr>
            <a:spLocks noGrp="1"/>
          </p:cNvSpPr>
          <p:nvPr>
            <p:ph type="ftr" sz="quarter" idx="3"/>
          </p:nvPr>
        </p:nvSpPr>
        <p:spPr>
          <a:xfrm>
            <a:off x="2343150" y="11865187"/>
            <a:ext cx="2171700" cy="681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11865187"/>
            <a:ext cx="1600200" cy="681567"/>
          </a:xfrm>
          <a:prstGeom prst="rect">
            <a:avLst/>
          </a:prstGeom>
        </p:spPr>
        <p:txBody>
          <a:bodyPr vert="horz" lIns="91440" tIns="45720" rIns="91440" bIns="45720" rtlCol="0" anchor="ctr"/>
          <a:lstStyle>
            <a:lvl1pPr algn="r">
              <a:defRPr sz="1200">
                <a:solidFill>
                  <a:schemeClr val="tx1">
                    <a:tint val="75000"/>
                  </a:schemeClr>
                </a:solidFill>
              </a:defRPr>
            </a:lvl1pPr>
          </a:lstStyle>
          <a:p>
            <a:fld id="{CF3204FE-3056-7A4B-8C97-FEAEC0E42026}" type="slidenum">
              <a:rPr lang="en-US" smtClean="0"/>
              <a:t>‹#›</a:t>
            </a:fld>
            <a:endParaRPr lang="en-US"/>
          </a:p>
        </p:txBody>
      </p:sp>
    </p:spTree>
    <p:extLst>
      <p:ext uri="{BB962C8B-B14F-4D97-AF65-F5344CB8AC3E}">
        <p14:creationId xmlns:p14="http://schemas.microsoft.com/office/powerpoint/2010/main" val="422948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hdphoto2.wdp"/><Relationship Id="rId20" Type="http://schemas.openxmlformats.org/officeDocument/2006/relationships/image" Target="../media/image14.png"/><Relationship Id="rId21" Type="http://schemas.microsoft.com/office/2007/relationships/hdphoto" Target="../media/hdphoto5.wdp"/><Relationship Id="rId22" Type="http://schemas.openxmlformats.org/officeDocument/2006/relationships/image" Target="../media/image15.png"/><Relationship Id="rId10" Type="http://schemas.openxmlformats.org/officeDocument/2006/relationships/image" Target="../media/image6.png"/><Relationship Id="rId11" Type="http://schemas.microsoft.com/office/2007/relationships/hdphoto" Target="../media/hdphoto3.wdp"/><Relationship Id="rId12" Type="http://schemas.openxmlformats.org/officeDocument/2006/relationships/image" Target="../media/image7.png"/><Relationship Id="rId13" Type="http://schemas.openxmlformats.org/officeDocument/2006/relationships/image" Target="../media/image8.png"/><Relationship Id="rId14" Type="http://schemas.microsoft.com/office/2007/relationships/hdphoto" Target="../media/hdphoto4.wdp"/><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png"/><Relationship Id="rId18" Type="http://schemas.openxmlformats.org/officeDocument/2006/relationships/image" Target="../media/image12.png"/><Relationship Id="rId19"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microsoft.com/office/2007/relationships/hdphoto" Target="../media/hdphoto1.wdp"/><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20000"/>
              <a:lumOff val="80000"/>
            </a:schemeClr>
          </a:fgClr>
          <a:bgClr>
            <a:prstClr val="white"/>
          </a:bgClr>
        </a:pattFill>
        <a:effectLst/>
      </p:bgPr>
    </p:bg>
    <p:spTree>
      <p:nvGrpSpPr>
        <p:cNvPr id="1" name=""/>
        <p:cNvGrpSpPr/>
        <p:nvPr/>
      </p:nvGrpSpPr>
      <p:grpSpPr>
        <a:xfrm>
          <a:off x="0" y="0"/>
          <a:ext cx="0" cy="0"/>
          <a:chOff x="0" y="0"/>
          <a:chExt cx="0" cy="0"/>
        </a:xfrm>
      </p:grpSpPr>
      <p:pic>
        <p:nvPicPr>
          <p:cNvPr id="135" name="Picture 134"/>
          <p:cNvPicPr>
            <a:picLocks/>
          </p:cNvPicPr>
          <p:nvPr/>
        </p:nvPicPr>
        <p:blipFill rotWithShape="1">
          <a:blip r:embed="rId3">
            <a:duotone>
              <a:schemeClr val="accent1">
                <a:shade val="45000"/>
                <a:satMod val="135000"/>
              </a:schemeClr>
              <a:prstClr val="white"/>
            </a:duotone>
            <a:alphaModFix amt="98000"/>
          </a:blip>
          <a:srcRect b="14268"/>
          <a:stretch/>
        </p:blipFill>
        <p:spPr>
          <a:xfrm>
            <a:off x="72017" y="5822874"/>
            <a:ext cx="550237" cy="521208"/>
          </a:xfrm>
          <a:prstGeom prst="rect">
            <a:avLst/>
          </a:prstGeom>
        </p:spPr>
      </p:pic>
      <p:sp>
        <p:nvSpPr>
          <p:cNvPr id="147" name="Teardrop 146"/>
          <p:cNvSpPr>
            <a:spLocks noChangeAspect="1"/>
          </p:cNvSpPr>
          <p:nvPr/>
        </p:nvSpPr>
        <p:spPr>
          <a:xfrm rot="7370366">
            <a:off x="5562664" y="9789123"/>
            <a:ext cx="910327" cy="910327"/>
          </a:xfrm>
          <a:prstGeom prst="teardrop">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785" y="10714891"/>
            <a:ext cx="6664304" cy="466040"/>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solidFill>
                  <a:schemeClr val="tx1">
                    <a:lumMod val="85000"/>
                    <a:lumOff val="15000"/>
                  </a:schemeClr>
                </a:solidFill>
                <a:latin typeface="InaiMathi"/>
                <a:cs typeface="InaiMathi"/>
              </a:rPr>
              <a:t>WHAT CAN YOU EXPECT?</a:t>
            </a:r>
            <a:endParaRPr lang="en-US" sz="1900" dirty="0">
              <a:solidFill>
                <a:schemeClr val="tx1">
                  <a:lumMod val="85000"/>
                  <a:lumOff val="15000"/>
                </a:schemeClr>
              </a:solidFill>
              <a:latin typeface="InaiMathi"/>
              <a:cs typeface="InaiMathi"/>
            </a:endParaRPr>
          </a:p>
        </p:txBody>
      </p:sp>
      <p:sp>
        <p:nvSpPr>
          <p:cNvPr id="4" name="Rounded Rectangle 3"/>
          <p:cNvSpPr/>
          <p:nvPr/>
        </p:nvSpPr>
        <p:spPr>
          <a:xfrm>
            <a:off x="1592373" y="235188"/>
            <a:ext cx="5325179" cy="1773177"/>
          </a:xfrm>
          <a:prstGeom prst="roundRect">
            <a:avLst>
              <a:gd name="adj" fmla="val 11667"/>
            </a:avLst>
          </a:prstGeom>
        </p:spPr>
        <p:style>
          <a:lnRef idx="1">
            <a:schemeClr val="accent1"/>
          </a:lnRef>
          <a:fillRef idx="3">
            <a:schemeClr val="accent1"/>
          </a:fillRef>
          <a:effectRef idx="2">
            <a:schemeClr val="accent1"/>
          </a:effectRef>
          <a:fontRef idx="minor">
            <a:schemeClr val="lt1"/>
          </a:fontRef>
        </p:style>
        <p:txBody>
          <a:bodyPr rtlCol="0" anchor="b"/>
          <a:lstStyle/>
          <a:p>
            <a:pPr algn="r"/>
            <a:endParaRPr lang="en-US" sz="1300" dirty="0">
              <a:solidFill>
                <a:schemeClr val="tx1">
                  <a:lumMod val="85000"/>
                  <a:lumOff val="15000"/>
                </a:schemeClr>
              </a:solidFill>
            </a:endParaRPr>
          </a:p>
        </p:txBody>
      </p:sp>
      <p:sp>
        <p:nvSpPr>
          <p:cNvPr id="88" name="Rectangle 87"/>
          <p:cNvSpPr/>
          <p:nvPr/>
        </p:nvSpPr>
        <p:spPr>
          <a:xfrm>
            <a:off x="805745" y="8507162"/>
            <a:ext cx="5855773" cy="466040"/>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solidFill>
                  <a:schemeClr val="tx1">
                    <a:lumMod val="85000"/>
                    <a:lumOff val="15000"/>
                  </a:schemeClr>
                </a:solidFill>
                <a:latin typeface="InaiMathi"/>
                <a:cs typeface="InaiMathi"/>
              </a:rPr>
              <a:t>SO HOW DOES IT WORK?</a:t>
            </a:r>
            <a:endParaRPr lang="en-US" sz="1900" dirty="0">
              <a:solidFill>
                <a:schemeClr val="tx1">
                  <a:lumMod val="85000"/>
                  <a:lumOff val="15000"/>
                </a:schemeClr>
              </a:solidFill>
              <a:latin typeface="InaiMathi"/>
              <a:cs typeface="InaiMathi"/>
            </a:endParaRPr>
          </a:p>
        </p:txBody>
      </p:sp>
      <p:sp>
        <p:nvSpPr>
          <p:cNvPr id="98" name="Rectangle 97"/>
          <p:cNvSpPr/>
          <p:nvPr/>
        </p:nvSpPr>
        <p:spPr>
          <a:xfrm>
            <a:off x="327889" y="8507163"/>
            <a:ext cx="471365" cy="97093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0" name="Rectangle 99"/>
          <p:cNvSpPr/>
          <p:nvPr/>
        </p:nvSpPr>
        <p:spPr>
          <a:xfrm>
            <a:off x="1309674" y="7865106"/>
            <a:ext cx="4012816" cy="48593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bg1">
                    <a:lumMod val="95000"/>
                  </a:schemeClr>
                </a:solidFill>
                <a:latin typeface="Arial"/>
                <a:cs typeface="Arial"/>
              </a:rPr>
              <a:t>C</a:t>
            </a:r>
            <a:r>
              <a:rPr lang="en-US" sz="1400" dirty="0" smtClean="0">
                <a:solidFill>
                  <a:schemeClr val="bg1">
                    <a:lumMod val="95000"/>
                  </a:schemeClr>
                </a:solidFill>
                <a:latin typeface="Arial"/>
                <a:cs typeface="Arial"/>
              </a:rPr>
              <a:t>lient savings range from 15% to 60%</a:t>
            </a:r>
            <a:endParaRPr lang="en-US" sz="1400" dirty="0">
              <a:solidFill>
                <a:schemeClr val="bg1">
                  <a:lumMod val="95000"/>
                </a:schemeClr>
              </a:solidFill>
              <a:latin typeface="Arial"/>
              <a:cs typeface="Arial"/>
            </a:endParaRPr>
          </a:p>
        </p:txBody>
      </p:sp>
      <p:sp>
        <p:nvSpPr>
          <p:cNvPr id="106" name="Block Arc 105"/>
          <p:cNvSpPr/>
          <p:nvPr/>
        </p:nvSpPr>
        <p:spPr>
          <a:xfrm rot="16200000">
            <a:off x="738355" y="7461470"/>
            <a:ext cx="1320537" cy="2138422"/>
          </a:xfrm>
          <a:prstGeom prst="blockArc">
            <a:avLst>
              <a:gd name="adj1" fmla="val 16154481"/>
              <a:gd name="adj2" fmla="val 10"/>
              <a:gd name="adj3" fmla="val 36576"/>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7" name="Block Arc 106"/>
          <p:cNvSpPr/>
          <p:nvPr/>
        </p:nvSpPr>
        <p:spPr>
          <a:xfrm rot="10800000">
            <a:off x="329027" y="8351039"/>
            <a:ext cx="1320537" cy="2138422"/>
          </a:xfrm>
          <a:prstGeom prst="blockArc">
            <a:avLst>
              <a:gd name="adj1" fmla="val 16154481"/>
              <a:gd name="adj2" fmla="val 10"/>
              <a:gd name="adj3" fmla="val 36576"/>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Rectangle 107"/>
          <p:cNvSpPr/>
          <p:nvPr/>
        </p:nvSpPr>
        <p:spPr>
          <a:xfrm>
            <a:off x="952418" y="10000860"/>
            <a:ext cx="4870437" cy="48593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There are </a:t>
            </a:r>
            <a:r>
              <a:rPr lang="en-US" sz="1400" dirty="0" smtClean="0"/>
              <a:t>dozens of categories </a:t>
            </a:r>
            <a:r>
              <a:rPr lang="en-US" sz="1400" dirty="0"/>
              <a:t>of influence that </a:t>
            </a:r>
            <a:endParaRPr lang="en-US" sz="1400" dirty="0" smtClean="0"/>
          </a:p>
          <a:p>
            <a:pPr algn="ctr"/>
            <a:r>
              <a:rPr lang="en-US" sz="1400" dirty="0"/>
              <a:t>d</a:t>
            </a:r>
            <a:r>
              <a:rPr lang="en-US" sz="1400" dirty="0" smtClean="0"/>
              <a:t>ictate pricing</a:t>
            </a:r>
            <a:r>
              <a:rPr lang="en-US" sz="1400" dirty="0"/>
              <a:t>, rates and your overall discount</a:t>
            </a:r>
          </a:p>
        </p:txBody>
      </p:sp>
      <p:sp>
        <p:nvSpPr>
          <p:cNvPr id="109" name="Block Arc 108"/>
          <p:cNvSpPr/>
          <p:nvPr/>
        </p:nvSpPr>
        <p:spPr>
          <a:xfrm>
            <a:off x="5090721" y="9999805"/>
            <a:ext cx="1362536" cy="2138422"/>
          </a:xfrm>
          <a:prstGeom prst="blockArc">
            <a:avLst>
              <a:gd name="adj1" fmla="val 16154481"/>
              <a:gd name="adj2" fmla="val 10"/>
              <a:gd name="adj3" fmla="val 36576"/>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Rectangle 59"/>
          <p:cNvSpPr/>
          <p:nvPr/>
        </p:nvSpPr>
        <p:spPr>
          <a:xfrm>
            <a:off x="193643" y="5092462"/>
            <a:ext cx="5985794" cy="466040"/>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900" dirty="0" smtClean="0">
                <a:solidFill>
                  <a:schemeClr val="tx1">
                    <a:lumMod val="85000"/>
                    <a:lumOff val="15000"/>
                  </a:schemeClr>
                </a:solidFill>
                <a:latin typeface="InaiMathi"/>
                <a:cs typeface="InaiMathi"/>
              </a:rPr>
              <a:t>            IS IT A LENGTHY AND INVOLVED PROCESS?</a:t>
            </a:r>
            <a:endParaRPr lang="en-US" sz="1900" dirty="0">
              <a:solidFill>
                <a:schemeClr val="tx1">
                  <a:lumMod val="85000"/>
                  <a:lumOff val="15000"/>
                </a:schemeClr>
              </a:solidFill>
              <a:latin typeface="InaiMathi"/>
              <a:cs typeface="InaiMathi"/>
            </a:endParaRPr>
          </a:p>
        </p:txBody>
      </p:sp>
      <p:sp>
        <p:nvSpPr>
          <p:cNvPr id="96" name="Block Arc 95"/>
          <p:cNvSpPr/>
          <p:nvPr/>
        </p:nvSpPr>
        <p:spPr>
          <a:xfrm>
            <a:off x="5031931" y="4351768"/>
            <a:ext cx="1362536" cy="1977405"/>
          </a:xfrm>
          <a:prstGeom prst="blockArc">
            <a:avLst>
              <a:gd name="adj1" fmla="val 16154481"/>
              <a:gd name="adj2" fmla="val 10"/>
              <a:gd name="adj3" fmla="val 36576"/>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Block Arc 21"/>
          <p:cNvSpPr/>
          <p:nvPr/>
        </p:nvSpPr>
        <p:spPr>
          <a:xfrm rot="10800000">
            <a:off x="622672" y="2701700"/>
            <a:ext cx="1320537" cy="2138422"/>
          </a:xfrm>
          <a:prstGeom prst="blockArc">
            <a:avLst>
              <a:gd name="adj1" fmla="val 16154481"/>
              <a:gd name="adj2" fmla="val 10"/>
              <a:gd name="adj3" fmla="val 36576"/>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625505" y="2767797"/>
            <a:ext cx="480508" cy="111010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805744" y="2225790"/>
            <a:ext cx="5950113" cy="466040"/>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900" dirty="0" smtClean="0">
                <a:solidFill>
                  <a:schemeClr val="tx1">
                    <a:lumMod val="85000"/>
                    <a:lumOff val="15000"/>
                  </a:schemeClr>
                </a:solidFill>
                <a:latin typeface="InaiMathi"/>
                <a:cs typeface="InaiMathi"/>
              </a:rPr>
              <a:t>WHERE WOULD YOUR COMPANY FIND BANK SAVINGS?</a:t>
            </a:r>
            <a:endParaRPr lang="en-US" sz="1900" dirty="0">
              <a:solidFill>
                <a:schemeClr val="tx1">
                  <a:lumMod val="85000"/>
                  <a:lumOff val="15000"/>
                </a:schemeClr>
              </a:solidFill>
              <a:latin typeface="InaiMathi"/>
              <a:cs typeface="InaiMathi"/>
            </a:endParaRPr>
          </a:p>
        </p:txBody>
      </p:sp>
      <p:sp>
        <p:nvSpPr>
          <p:cNvPr id="92" name="Oval 91"/>
          <p:cNvSpPr/>
          <p:nvPr/>
        </p:nvSpPr>
        <p:spPr>
          <a:xfrm>
            <a:off x="-11151" y="1271516"/>
            <a:ext cx="1734026" cy="602204"/>
          </a:xfrm>
          <a:prstGeom prst="ellipse">
            <a:avLst/>
          </a:prstGeom>
          <a:solidFill>
            <a:schemeClr val="bg1">
              <a:lumMod val="95000"/>
            </a:schemeClr>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94" name="Shape 93"/>
          <p:cNvSpPr/>
          <p:nvPr/>
        </p:nvSpPr>
        <p:spPr>
          <a:xfrm>
            <a:off x="-80879" y="1196189"/>
            <a:ext cx="1881889" cy="1505511"/>
          </a:xfrm>
          <a:prstGeom prst="funnel">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ardrop 9"/>
          <p:cNvSpPr>
            <a:spLocks noChangeAspect="1"/>
          </p:cNvSpPr>
          <p:nvPr/>
        </p:nvSpPr>
        <p:spPr>
          <a:xfrm rot="8116484">
            <a:off x="382171" y="2196893"/>
            <a:ext cx="910327" cy="910327"/>
          </a:xfrm>
          <a:prstGeom prst="teardrop">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2785" y="0"/>
            <a:ext cx="6860786" cy="502383"/>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600" dirty="0">
              <a:solidFill>
                <a:schemeClr val="tx2"/>
              </a:solidFill>
              <a:latin typeface="InaiMathi"/>
              <a:cs typeface="InaiMathi"/>
            </a:endParaRPr>
          </a:p>
        </p:txBody>
      </p:sp>
      <p:sp>
        <p:nvSpPr>
          <p:cNvPr id="15" name="TextBox 14"/>
          <p:cNvSpPr txBox="1"/>
          <p:nvPr/>
        </p:nvSpPr>
        <p:spPr>
          <a:xfrm>
            <a:off x="1513995" y="2751168"/>
            <a:ext cx="5344005" cy="523220"/>
          </a:xfrm>
          <a:prstGeom prst="rect">
            <a:avLst/>
          </a:prstGeom>
          <a:noFill/>
        </p:spPr>
        <p:txBody>
          <a:bodyPr wrap="square" rtlCol="0">
            <a:spAutoFit/>
          </a:bodyPr>
          <a:lstStyle/>
          <a:p>
            <a:r>
              <a:rPr lang="en-US" sz="1400" dirty="0"/>
              <a:t>There are five key treasury management categories of bank revenue that offer significant opportunity:</a:t>
            </a:r>
          </a:p>
        </p:txBody>
      </p:sp>
      <p:sp>
        <p:nvSpPr>
          <p:cNvPr id="18" name="TextBox 17"/>
          <p:cNvSpPr txBox="1"/>
          <p:nvPr/>
        </p:nvSpPr>
        <p:spPr>
          <a:xfrm>
            <a:off x="3563142" y="3748343"/>
            <a:ext cx="1012216" cy="523220"/>
          </a:xfrm>
          <a:prstGeom prst="rect">
            <a:avLst/>
          </a:prstGeom>
          <a:noFill/>
        </p:spPr>
        <p:txBody>
          <a:bodyPr wrap="none" rtlCol="0">
            <a:spAutoFit/>
          </a:bodyPr>
          <a:lstStyle/>
          <a:p>
            <a:pPr algn="ctr"/>
            <a:r>
              <a:rPr lang="en-US" sz="1400" dirty="0" smtClean="0">
                <a:solidFill>
                  <a:schemeClr val="tx1">
                    <a:lumMod val="75000"/>
                    <a:lumOff val="25000"/>
                  </a:schemeClr>
                </a:solidFill>
              </a:rPr>
              <a:t>Investment </a:t>
            </a:r>
          </a:p>
          <a:p>
            <a:pPr algn="ctr"/>
            <a:r>
              <a:rPr lang="en-US" sz="1400" dirty="0" smtClean="0">
                <a:solidFill>
                  <a:schemeClr val="tx1">
                    <a:lumMod val="75000"/>
                    <a:lumOff val="25000"/>
                  </a:schemeClr>
                </a:solidFill>
              </a:rPr>
              <a:t>Rates</a:t>
            </a:r>
            <a:endParaRPr lang="en-US" dirty="0">
              <a:solidFill>
                <a:schemeClr val="tx1">
                  <a:lumMod val="75000"/>
                  <a:lumOff val="25000"/>
                </a:schemeClr>
              </a:solidFill>
            </a:endParaRPr>
          </a:p>
        </p:txBody>
      </p:sp>
      <p:sp>
        <p:nvSpPr>
          <p:cNvPr id="19" name="TextBox 18"/>
          <p:cNvSpPr txBox="1"/>
          <p:nvPr/>
        </p:nvSpPr>
        <p:spPr>
          <a:xfrm>
            <a:off x="4760605" y="3748343"/>
            <a:ext cx="771490" cy="523220"/>
          </a:xfrm>
          <a:prstGeom prst="rect">
            <a:avLst/>
          </a:prstGeom>
          <a:noFill/>
        </p:spPr>
        <p:txBody>
          <a:bodyPr wrap="none" rtlCol="0">
            <a:spAutoFit/>
          </a:bodyPr>
          <a:lstStyle/>
          <a:p>
            <a:pPr algn="ctr"/>
            <a:r>
              <a:rPr lang="en-US" sz="1400" dirty="0" smtClean="0">
                <a:solidFill>
                  <a:schemeClr val="tx1">
                    <a:lumMod val="75000"/>
                    <a:lumOff val="25000"/>
                  </a:schemeClr>
                </a:solidFill>
              </a:rPr>
              <a:t>P-Card</a:t>
            </a:r>
          </a:p>
          <a:p>
            <a:pPr algn="ctr"/>
            <a:r>
              <a:rPr lang="en-US" sz="1400" dirty="0" smtClean="0">
                <a:solidFill>
                  <a:schemeClr val="tx1">
                    <a:lumMod val="75000"/>
                    <a:lumOff val="25000"/>
                  </a:schemeClr>
                </a:solidFill>
              </a:rPr>
              <a:t>Rebates</a:t>
            </a:r>
            <a:endParaRPr lang="en-US" dirty="0">
              <a:solidFill>
                <a:schemeClr val="tx1">
                  <a:lumMod val="75000"/>
                  <a:lumOff val="25000"/>
                </a:schemeClr>
              </a:solidFill>
            </a:endParaRPr>
          </a:p>
        </p:txBody>
      </p:sp>
      <p:sp>
        <p:nvSpPr>
          <p:cNvPr id="20" name="TextBox 19"/>
          <p:cNvSpPr txBox="1"/>
          <p:nvPr/>
        </p:nvSpPr>
        <p:spPr>
          <a:xfrm>
            <a:off x="5755427" y="3748343"/>
            <a:ext cx="900795" cy="523220"/>
          </a:xfrm>
          <a:prstGeom prst="rect">
            <a:avLst/>
          </a:prstGeom>
          <a:noFill/>
        </p:spPr>
        <p:txBody>
          <a:bodyPr wrap="none" rtlCol="0">
            <a:spAutoFit/>
          </a:bodyPr>
          <a:lstStyle/>
          <a:p>
            <a:pPr algn="ctr"/>
            <a:r>
              <a:rPr lang="en-US" sz="1400" dirty="0" smtClean="0">
                <a:solidFill>
                  <a:schemeClr val="tx1">
                    <a:lumMod val="75000"/>
                    <a:lumOff val="25000"/>
                  </a:schemeClr>
                </a:solidFill>
              </a:rPr>
              <a:t>Merchant </a:t>
            </a:r>
          </a:p>
          <a:p>
            <a:pPr algn="ctr"/>
            <a:r>
              <a:rPr lang="en-US" sz="1400" dirty="0" smtClean="0">
                <a:solidFill>
                  <a:schemeClr val="tx1">
                    <a:lumMod val="75000"/>
                    <a:lumOff val="25000"/>
                  </a:schemeClr>
                </a:solidFill>
              </a:rPr>
              <a:t>Card</a:t>
            </a:r>
            <a:endParaRPr lang="en-US" dirty="0">
              <a:solidFill>
                <a:schemeClr val="tx1">
                  <a:lumMod val="75000"/>
                  <a:lumOff val="25000"/>
                </a:schemeClr>
              </a:solidFill>
            </a:endParaRPr>
          </a:p>
        </p:txBody>
      </p:sp>
      <p:sp>
        <p:nvSpPr>
          <p:cNvPr id="35" name="Rectangle 34"/>
          <p:cNvSpPr/>
          <p:nvPr/>
        </p:nvSpPr>
        <p:spPr>
          <a:xfrm>
            <a:off x="1221024" y="4351768"/>
            <a:ext cx="4492830" cy="48593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bg1">
                    <a:lumMod val="95000"/>
                  </a:schemeClr>
                </a:solidFill>
                <a:latin typeface="Arial"/>
                <a:cs typeface="Arial"/>
              </a:rPr>
              <a:t>For-profit and non-profit companies with </a:t>
            </a:r>
          </a:p>
          <a:p>
            <a:pPr algn="r"/>
            <a:r>
              <a:rPr lang="en-US" sz="1400" dirty="0" smtClean="0">
                <a:solidFill>
                  <a:schemeClr val="bg1">
                    <a:lumMod val="95000"/>
                  </a:schemeClr>
                </a:solidFill>
                <a:latin typeface="Arial"/>
                <a:cs typeface="Arial"/>
              </a:rPr>
              <a:t>$150 </a:t>
            </a:r>
            <a:r>
              <a:rPr lang="en-US" sz="1400" dirty="0" smtClean="0">
                <a:solidFill>
                  <a:schemeClr val="bg1">
                    <a:lumMod val="95000"/>
                  </a:schemeClr>
                </a:solidFill>
                <a:latin typeface="Arial"/>
                <a:cs typeface="Arial"/>
              </a:rPr>
              <a:t>million or more in revenue</a:t>
            </a:r>
            <a:endParaRPr lang="en-US" sz="1400" dirty="0">
              <a:solidFill>
                <a:schemeClr val="bg1">
                  <a:lumMod val="95000"/>
                </a:schemeClr>
              </a:solidFill>
              <a:latin typeface="Arial"/>
              <a:cs typeface="Arial"/>
            </a:endParaRPr>
          </a:p>
        </p:txBody>
      </p:sp>
      <p:pic>
        <p:nvPicPr>
          <p:cNvPr id="132" name="Picture 131"/>
          <p:cNvPicPr>
            <a:picLocks noChangeAspect="1"/>
          </p:cNvPicPr>
          <p:nvPr/>
        </p:nvPicPr>
        <p:blipFill rotWithShape="1">
          <a:blip r:embed="rId4">
            <a:alphaModFix amt="89000"/>
            <a:duotone>
              <a:schemeClr val="accent3">
                <a:shade val="45000"/>
                <a:satMod val="135000"/>
              </a:schemeClr>
              <a:prstClr val="white"/>
            </a:duotone>
          </a:blip>
          <a:srcRect t="4856"/>
          <a:stretch/>
        </p:blipFill>
        <p:spPr>
          <a:xfrm>
            <a:off x="5651515" y="10011564"/>
            <a:ext cx="778226" cy="608997"/>
          </a:xfrm>
          <a:prstGeom prst="rect">
            <a:avLst/>
          </a:prstGeom>
        </p:spPr>
      </p:pic>
      <p:sp>
        <p:nvSpPr>
          <p:cNvPr id="34" name="Right Arrow Callout 33"/>
          <p:cNvSpPr/>
          <p:nvPr/>
        </p:nvSpPr>
        <p:spPr>
          <a:xfrm rot="21250829">
            <a:off x="100260" y="4549195"/>
            <a:ext cx="1978788" cy="320517"/>
          </a:xfrm>
          <a:prstGeom prst="rightArrowCallout">
            <a:avLst>
              <a:gd name="adj1" fmla="val 50000"/>
              <a:gd name="adj2" fmla="val 25000"/>
              <a:gd name="adj3" fmla="val 25000"/>
              <a:gd name="adj4" fmla="val 94016"/>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solidFill>
                  <a:schemeClr val="tx1">
                    <a:lumMod val="75000"/>
                    <a:lumOff val="25000"/>
                  </a:schemeClr>
                </a:solidFill>
              </a:rPr>
              <a:t>Ideal Candidates</a:t>
            </a:r>
            <a:endParaRPr lang="en-US" sz="1600" dirty="0">
              <a:solidFill>
                <a:schemeClr val="tx1">
                  <a:lumMod val="75000"/>
                  <a:lumOff val="25000"/>
                </a:schemeClr>
              </a:solidFill>
            </a:endParaRPr>
          </a:p>
        </p:txBody>
      </p:sp>
      <p:sp>
        <p:nvSpPr>
          <p:cNvPr id="59" name="Teardrop 58"/>
          <p:cNvSpPr>
            <a:spLocks noChangeAspect="1"/>
          </p:cNvSpPr>
          <p:nvPr/>
        </p:nvSpPr>
        <p:spPr>
          <a:xfrm rot="8116484">
            <a:off x="5671376" y="5098948"/>
            <a:ext cx="910327" cy="910327"/>
          </a:xfrm>
          <a:prstGeom prst="teardrop">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5">
            <a:clrChange>
              <a:clrFrom>
                <a:srgbClr val="D5AAAA"/>
              </a:clrFrom>
              <a:clrTo>
                <a:srgbClr val="D5AAAA">
                  <a:alpha val="0"/>
                </a:srgbClr>
              </a:clrTo>
            </a:clrChange>
            <a:alphaModFix amt="79000"/>
            <a:duotone>
              <a:schemeClr val="accent3">
                <a:shade val="45000"/>
                <a:satMod val="135000"/>
              </a:schemeClr>
              <a:prstClr val="white"/>
            </a:duotone>
          </a:blip>
          <a:stretch>
            <a:fillRect/>
          </a:stretch>
        </p:blipFill>
        <p:spPr>
          <a:xfrm>
            <a:off x="5765989" y="5190537"/>
            <a:ext cx="685800" cy="685800"/>
          </a:xfrm>
          <a:prstGeom prst="rect">
            <a:avLst/>
          </a:prstGeom>
        </p:spPr>
      </p:pic>
      <p:sp>
        <p:nvSpPr>
          <p:cNvPr id="63" name="TextBox 62"/>
          <p:cNvSpPr txBox="1"/>
          <p:nvPr/>
        </p:nvSpPr>
        <p:spPr>
          <a:xfrm>
            <a:off x="581317" y="5693512"/>
            <a:ext cx="5374729" cy="738664"/>
          </a:xfrm>
          <a:prstGeom prst="rect">
            <a:avLst/>
          </a:prstGeom>
          <a:noFill/>
        </p:spPr>
        <p:txBody>
          <a:bodyPr wrap="square" rtlCol="0">
            <a:spAutoFit/>
          </a:bodyPr>
          <a:lstStyle/>
          <a:p>
            <a:r>
              <a:rPr lang="en-US" sz="1400" dirty="0" smtClean="0">
                <a:solidFill>
                  <a:schemeClr val="tx1">
                    <a:lumMod val="75000"/>
                    <a:lumOff val="25000"/>
                  </a:schemeClr>
                </a:solidFill>
              </a:rPr>
              <a:t>IT’S REALLY NOT. </a:t>
            </a:r>
            <a:r>
              <a:rPr lang="en-US" sz="1400" dirty="0"/>
              <a:t>A</a:t>
            </a:r>
            <a:r>
              <a:rPr lang="en-US" sz="1400" dirty="0" smtClean="0"/>
              <a:t>nticipate </a:t>
            </a:r>
            <a:r>
              <a:rPr lang="en-US" sz="1400" dirty="0"/>
              <a:t>a 2-3 week turnaround for </a:t>
            </a:r>
            <a:r>
              <a:rPr lang="en-US" sz="1400" dirty="0" smtClean="0"/>
              <a:t>typical project results as demand </a:t>
            </a:r>
            <a:r>
              <a:rPr lang="en-US" sz="1400" dirty="0"/>
              <a:t>for your </a:t>
            </a:r>
            <a:r>
              <a:rPr lang="en-US" sz="1400" dirty="0" smtClean="0"/>
              <a:t>team’s time </a:t>
            </a:r>
            <a:r>
              <a:rPr lang="en-US" sz="1400" dirty="0"/>
              <a:t>and resources are minimized </a:t>
            </a:r>
            <a:r>
              <a:rPr lang="en-US" sz="1400" dirty="0" smtClean="0"/>
              <a:t>by TMA providing profitability reporting and bank correspondence.</a:t>
            </a:r>
            <a:endParaRPr lang="en-US" sz="1400" dirty="0">
              <a:solidFill>
                <a:schemeClr val="tx1">
                  <a:lumMod val="75000"/>
                  <a:lumOff val="25000"/>
                </a:schemeClr>
              </a:solidFill>
            </a:endParaRPr>
          </a:p>
        </p:txBody>
      </p:sp>
      <p:sp>
        <p:nvSpPr>
          <p:cNvPr id="87" name="Teardrop 86"/>
          <p:cNvSpPr>
            <a:spLocks noChangeAspect="1"/>
          </p:cNvSpPr>
          <p:nvPr/>
        </p:nvSpPr>
        <p:spPr>
          <a:xfrm rot="8116484">
            <a:off x="144226" y="8536952"/>
            <a:ext cx="910327" cy="910327"/>
          </a:xfrm>
          <a:prstGeom prst="teardrop">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2177109" y="9068407"/>
            <a:ext cx="4310826" cy="738664"/>
          </a:xfrm>
          <a:prstGeom prst="rect">
            <a:avLst/>
          </a:prstGeom>
          <a:noFill/>
        </p:spPr>
        <p:txBody>
          <a:bodyPr wrap="square" rtlCol="0">
            <a:spAutoFit/>
          </a:bodyPr>
          <a:lstStyle/>
          <a:p>
            <a:r>
              <a:rPr lang="en-US" sz="1400" dirty="0" smtClean="0">
                <a:solidFill>
                  <a:schemeClr val="tx1">
                    <a:lumMod val="75000"/>
                    <a:lumOff val="25000"/>
                  </a:schemeClr>
                </a:solidFill>
              </a:rPr>
              <a:t>ONCE WE RECEIVE YOUR STATEMENTS, we examine all areas for profitability and relationship value, analyzing both your </a:t>
            </a:r>
            <a:r>
              <a:rPr lang="en-US" sz="1400" i="1" dirty="0" smtClean="0">
                <a:solidFill>
                  <a:schemeClr val="tx1">
                    <a:lumMod val="75000"/>
                    <a:lumOff val="25000"/>
                  </a:schemeClr>
                </a:solidFill>
              </a:rPr>
              <a:t>quantitative</a:t>
            </a:r>
            <a:r>
              <a:rPr lang="en-US" sz="1400" dirty="0" smtClean="0">
                <a:solidFill>
                  <a:schemeClr val="tx1">
                    <a:lumMod val="75000"/>
                    <a:lumOff val="25000"/>
                  </a:schemeClr>
                </a:solidFill>
              </a:rPr>
              <a:t> and </a:t>
            </a:r>
            <a:r>
              <a:rPr lang="en-US" sz="1400" i="1" dirty="0" smtClean="0">
                <a:solidFill>
                  <a:schemeClr val="tx1">
                    <a:lumMod val="75000"/>
                    <a:lumOff val="25000"/>
                  </a:schemeClr>
                </a:solidFill>
              </a:rPr>
              <a:t>qualitative</a:t>
            </a:r>
            <a:r>
              <a:rPr lang="en-US" sz="1400" dirty="0" smtClean="0">
                <a:solidFill>
                  <a:schemeClr val="tx1">
                    <a:lumMod val="75000"/>
                    <a:lumOff val="25000"/>
                  </a:schemeClr>
                </a:solidFill>
              </a:rPr>
              <a:t> data.</a:t>
            </a:r>
            <a:endParaRPr lang="en-US" sz="1400" dirty="0">
              <a:solidFill>
                <a:schemeClr val="tx1">
                  <a:lumMod val="75000"/>
                  <a:lumOff val="25000"/>
                </a:schemeClr>
              </a:solidFill>
            </a:endParaRPr>
          </a:p>
        </p:txBody>
      </p:sp>
      <p:sp>
        <p:nvSpPr>
          <p:cNvPr id="93" name="TextBox 92"/>
          <p:cNvSpPr txBox="1"/>
          <p:nvPr/>
        </p:nvSpPr>
        <p:spPr>
          <a:xfrm>
            <a:off x="2467835" y="3748343"/>
            <a:ext cx="1005403" cy="523220"/>
          </a:xfrm>
          <a:prstGeom prst="rect">
            <a:avLst/>
          </a:prstGeom>
          <a:noFill/>
        </p:spPr>
        <p:txBody>
          <a:bodyPr wrap="none" rtlCol="0">
            <a:spAutoFit/>
          </a:bodyPr>
          <a:lstStyle/>
          <a:p>
            <a:pPr algn="ctr"/>
            <a:r>
              <a:rPr lang="en-US" sz="1400" dirty="0" smtClean="0">
                <a:solidFill>
                  <a:schemeClr val="tx1">
                    <a:lumMod val="75000"/>
                    <a:lumOff val="25000"/>
                  </a:schemeClr>
                </a:solidFill>
              </a:rPr>
              <a:t>Earnings</a:t>
            </a:r>
          </a:p>
          <a:p>
            <a:pPr algn="ctr"/>
            <a:r>
              <a:rPr lang="en-US" sz="1400" dirty="0" smtClean="0">
                <a:solidFill>
                  <a:schemeClr val="tx1">
                    <a:lumMod val="75000"/>
                    <a:lumOff val="25000"/>
                  </a:schemeClr>
                </a:solidFill>
              </a:rPr>
              <a:t>Credit Rate</a:t>
            </a:r>
            <a:endParaRPr lang="en-US" dirty="0">
              <a:solidFill>
                <a:schemeClr val="tx1">
                  <a:lumMod val="75000"/>
                  <a:lumOff val="25000"/>
                </a:schemeClr>
              </a:solidFill>
            </a:endParaRPr>
          </a:p>
        </p:txBody>
      </p:sp>
      <p:sp>
        <p:nvSpPr>
          <p:cNvPr id="95" name="TextBox 94"/>
          <p:cNvSpPr txBox="1"/>
          <p:nvPr/>
        </p:nvSpPr>
        <p:spPr>
          <a:xfrm>
            <a:off x="1537088" y="3748343"/>
            <a:ext cx="772981" cy="523220"/>
          </a:xfrm>
          <a:prstGeom prst="rect">
            <a:avLst/>
          </a:prstGeom>
          <a:noFill/>
        </p:spPr>
        <p:txBody>
          <a:bodyPr wrap="none" rtlCol="0">
            <a:spAutoFit/>
          </a:bodyPr>
          <a:lstStyle/>
          <a:p>
            <a:pPr algn="ctr"/>
            <a:r>
              <a:rPr lang="en-US" sz="1400" dirty="0" smtClean="0">
                <a:solidFill>
                  <a:schemeClr val="tx1">
                    <a:lumMod val="75000"/>
                    <a:lumOff val="25000"/>
                  </a:schemeClr>
                </a:solidFill>
              </a:rPr>
              <a:t>Analysis</a:t>
            </a:r>
          </a:p>
          <a:p>
            <a:pPr algn="ctr"/>
            <a:r>
              <a:rPr lang="en-US" sz="1400" dirty="0" smtClean="0">
                <a:solidFill>
                  <a:schemeClr val="tx1">
                    <a:lumMod val="75000"/>
                    <a:lumOff val="25000"/>
                  </a:schemeClr>
                </a:solidFill>
              </a:rPr>
              <a:t>Fees</a:t>
            </a:r>
            <a:endParaRPr lang="en-US" dirty="0">
              <a:solidFill>
                <a:schemeClr val="tx1">
                  <a:lumMod val="75000"/>
                  <a:lumOff val="25000"/>
                </a:schemeClr>
              </a:solidFill>
            </a:endParaRPr>
          </a:p>
        </p:txBody>
      </p:sp>
      <p:sp>
        <p:nvSpPr>
          <p:cNvPr id="105" name="TextBox 104"/>
          <p:cNvSpPr txBox="1"/>
          <p:nvPr/>
        </p:nvSpPr>
        <p:spPr>
          <a:xfrm>
            <a:off x="169566" y="11262425"/>
            <a:ext cx="5725011" cy="954107"/>
          </a:xfrm>
          <a:prstGeom prst="rect">
            <a:avLst/>
          </a:prstGeom>
          <a:noFill/>
        </p:spPr>
        <p:txBody>
          <a:bodyPr wrap="square" rtlCol="0">
            <a:spAutoFit/>
          </a:bodyPr>
          <a:lstStyle/>
          <a:p>
            <a:pPr marL="285750" indent="-285750">
              <a:buFont typeface="Wingdings" charset="2"/>
              <a:buChar char="ü"/>
            </a:pPr>
            <a:r>
              <a:rPr lang="en-US" sz="1400" dirty="0" smtClean="0">
                <a:solidFill>
                  <a:schemeClr val="tx1">
                    <a:lumMod val="75000"/>
                    <a:lumOff val="25000"/>
                  </a:schemeClr>
                </a:solidFill>
              </a:rPr>
              <a:t>Never require you to switch providers for savings</a:t>
            </a:r>
          </a:p>
          <a:p>
            <a:pPr marL="285750" indent="-285750">
              <a:buFont typeface="Wingdings" charset="2"/>
              <a:buChar char="ü"/>
            </a:pPr>
            <a:r>
              <a:rPr lang="en-US" sz="1400" dirty="0" smtClean="0">
                <a:solidFill>
                  <a:schemeClr val="tx1">
                    <a:lumMod val="75000"/>
                    <a:lumOff val="25000"/>
                  </a:schemeClr>
                </a:solidFill>
              </a:rPr>
              <a:t>Proactively provide win-win solutions for your banks</a:t>
            </a:r>
          </a:p>
          <a:p>
            <a:pPr marL="285750" indent="-285750">
              <a:buFont typeface="Wingdings" charset="2"/>
              <a:buChar char="ü"/>
            </a:pPr>
            <a:r>
              <a:rPr lang="en-US" sz="1400" dirty="0" smtClean="0">
                <a:solidFill>
                  <a:schemeClr val="tx1">
                    <a:lumMod val="75000"/>
                    <a:lumOff val="25000"/>
                  </a:schemeClr>
                </a:solidFill>
              </a:rPr>
              <a:t>Appreciate the advisory relationship you have with your bank</a:t>
            </a:r>
          </a:p>
          <a:p>
            <a:pPr marL="285750" indent="-285750">
              <a:buFont typeface="Wingdings" charset="2"/>
              <a:buChar char="ü"/>
            </a:pPr>
            <a:r>
              <a:rPr lang="en-US" sz="1400" dirty="0" smtClean="0">
                <a:solidFill>
                  <a:schemeClr val="tx1">
                    <a:lumMod val="75000"/>
                    <a:lumOff val="25000"/>
                  </a:schemeClr>
                </a:solidFill>
              </a:rPr>
              <a:t>Client retains 100% control of the timing, process and communications</a:t>
            </a:r>
          </a:p>
        </p:txBody>
      </p:sp>
      <p:sp>
        <p:nvSpPr>
          <p:cNvPr id="111" name="Chevron 4"/>
          <p:cNvSpPr/>
          <p:nvPr/>
        </p:nvSpPr>
        <p:spPr>
          <a:xfrm>
            <a:off x="259470" y="9827235"/>
            <a:ext cx="829537" cy="64779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56020" tIns="104013" rIns="52007" bIns="104013" numCol="1" spcCol="1270" anchor="ctr" anchorCtr="0">
            <a:noAutofit/>
          </a:bodyPr>
          <a:lstStyle/>
          <a:p>
            <a:pPr lvl="0" algn="ctr" defTabSz="1733550">
              <a:lnSpc>
                <a:spcPct val="90000"/>
              </a:lnSpc>
              <a:spcBef>
                <a:spcPct val="0"/>
              </a:spcBef>
              <a:spcAft>
                <a:spcPct val="35000"/>
              </a:spcAft>
            </a:pPr>
            <a:endParaRPr lang="en-US" sz="3900" kern="1200"/>
          </a:p>
        </p:txBody>
      </p:sp>
      <p:sp>
        <p:nvSpPr>
          <p:cNvPr id="126" name="Rectangle 125"/>
          <p:cNvSpPr/>
          <p:nvPr/>
        </p:nvSpPr>
        <p:spPr>
          <a:xfrm>
            <a:off x="13467" y="12299216"/>
            <a:ext cx="6844534" cy="502383"/>
          </a:xfrm>
          <a:prstGeom prst="rect">
            <a:avLst/>
          </a:prstGeom>
          <a:solidFill>
            <a:schemeClr val="bg2">
              <a:lumMod val="75000"/>
            </a:scheme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2"/>
                </a:solidFill>
                <a:latin typeface="InaiMathi"/>
                <a:cs typeface="InaiMathi"/>
              </a:rPr>
              <a:t>MYD-</a:t>
            </a:r>
            <a:r>
              <a:rPr lang="en-US" sz="1400" dirty="0" err="1" smtClean="0">
                <a:solidFill>
                  <a:schemeClr val="tx2"/>
                </a:solidFill>
                <a:latin typeface="InaiMathi"/>
                <a:cs typeface="InaiMathi"/>
              </a:rPr>
              <a:t>Consulting.com</a:t>
            </a:r>
            <a:endParaRPr lang="en-US" sz="1400" dirty="0">
              <a:solidFill>
                <a:schemeClr val="tx2"/>
              </a:solidFill>
              <a:latin typeface="InaiMathi"/>
              <a:cs typeface="InaiMathi"/>
            </a:endParaRPr>
          </a:p>
        </p:txBody>
      </p:sp>
      <p:pic>
        <p:nvPicPr>
          <p:cNvPr id="133" name="Picture 132"/>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1440396" y="9079911"/>
            <a:ext cx="729137" cy="729137"/>
          </a:xfrm>
          <a:prstGeom prst="rect">
            <a:avLst/>
          </a:prstGeom>
        </p:spPr>
      </p:pic>
      <p:pic>
        <p:nvPicPr>
          <p:cNvPr id="134" name="Picture 133"/>
          <p:cNvPicPr>
            <a:picLocks noChangeAspect="1"/>
          </p:cNvPicPr>
          <p:nvPr/>
        </p:nvPicPr>
        <p:blipFill>
          <a:blip r:embed="rId8">
            <a:alphaModFix/>
            <a:duotone>
              <a:schemeClr val="accent3">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3738410" y="3219775"/>
            <a:ext cx="640080" cy="640080"/>
          </a:xfrm>
          <a:prstGeom prst="rect">
            <a:avLst/>
          </a:prstGeom>
        </p:spPr>
      </p:pic>
      <p:pic>
        <p:nvPicPr>
          <p:cNvPr id="136" name="Picture 135"/>
          <p:cNvPicPr>
            <a:picLocks noChangeAspect="1"/>
          </p:cNvPicPr>
          <p:nvPr/>
        </p:nvPicPr>
        <p:blipFill>
          <a:blip r:embed="rId10">
            <a:alphaModFix/>
            <a:duotone>
              <a:schemeClr val="accent3">
                <a:shade val="45000"/>
                <a:satMod val="135000"/>
              </a:schemeClr>
              <a:prstClr val="white"/>
            </a:duotone>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4882835" y="3265495"/>
            <a:ext cx="548640" cy="548640"/>
          </a:xfrm>
          <a:prstGeom prst="rect">
            <a:avLst/>
          </a:prstGeom>
        </p:spPr>
      </p:pic>
      <p:pic>
        <p:nvPicPr>
          <p:cNvPr id="137" name="Picture 136"/>
          <p:cNvPicPr>
            <a:picLocks noChangeAspect="1"/>
          </p:cNvPicPr>
          <p:nvPr/>
        </p:nvPicPr>
        <p:blipFill>
          <a:blip r:embed="rId12">
            <a:alphaModFix/>
            <a:duotone>
              <a:schemeClr val="accent3">
                <a:shade val="45000"/>
                <a:satMod val="135000"/>
              </a:schemeClr>
              <a:prstClr val="white"/>
            </a:duotone>
          </a:blip>
          <a:stretch>
            <a:fillRect/>
          </a:stretch>
        </p:blipFill>
        <p:spPr>
          <a:xfrm>
            <a:off x="5935821" y="3242635"/>
            <a:ext cx="594360" cy="594360"/>
          </a:xfrm>
          <a:prstGeom prst="rect">
            <a:avLst/>
          </a:prstGeom>
        </p:spPr>
      </p:pic>
      <p:pic>
        <p:nvPicPr>
          <p:cNvPr id="138" name="Picture 137"/>
          <p:cNvPicPr>
            <a:picLocks noChangeAspect="1"/>
          </p:cNvPicPr>
          <p:nvPr/>
        </p:nvPicPr>
        <p:blipFill>
          <a:blip r:embed="rId13">
            <a:alphaModFix/>
            <a:duotone>
              <a:schemeClr val="accent3">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Lst>
          </a:blip>
          <a:stretch>
            <a:fillRect/>
          </a:stretch>
        </p:blipFill>
        <p:spPr>
          <a:xfrm>
            <a:off x="1632440" y="3265495"/>
            <a:ext cx="548640" cy="548640"/>
          </a:xfrm>
          <a:prstGeom prst="rect">
            <a:avLst/>
          </a:prstGeom>
        </p:spPr>
      </p:pic>
      <p:pic>
        <p:nvPicPr>
          <p:cNvPr id="139" name="Picture 138"/>
          <p:cNvPicPr>
            <a:picLocks noChangeAspect="1"/>
          </p:cNvPicPr>
          <p:nvPr/>
        </p:nvPicPr>
        <p:blipFill>
          <a:blip r:embed="rId15">
            <a:duotone>
              <a:schemeClr val="accent3">
                <a:shade val="45000"/>
                <a:satMod val="135000"/>
              </a:schemeClr>
              <a:prstClr val="white"/>
            </a:duotone>
            <a:alphaModFix amt="82000"/>
          </a:blip>
          <a:stretch>
            <a:fillRect/>
          </a:stretch>
        </p:blipFill>
        <p:spPr>
          <a:xfrm>
            <a:off x="2685425" y="3265495"/>
            <a:ext cx="548640" cy="548640"/>
          </a:xfrm>
          <a:prstGeom prst="rect">
            <a:avLst/>
          </a:prstGeom>
        </p:spPr>
      </p:pic>
      <p:pic>
        <p:nvPicPr>
          <p:cNvPr id="1025" name="Picture 0"/>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243282" y="12299016"/>
            <a:ext cx="1093965" cy="52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7">
            <a:alphaModFix amt="73000"/>
            <a:duotone>
              <a:schemeClr val="accent3">
                <a:shade val="45000"/>
                <a:satMod val="135000"/>
              </a:schemeClr>
              <a:prstClr val="white"/>
            </a:duotone>
          </a:blip>
          <a:stretch>
            <a:fillRect/>
          </a:stretch>
        </p:blipFill>
        <p:spPr>
          <a:xfrm>
            <a:off x="511707" y="2313653"/>
            <a:ext cx="685800" cy="685800"/>
          </a:xfrm>
          <a:prstGeom prst="rect">
            <a:avLst/>
          </a:prstGeom>
        </p:spPr>
      </p:pic>
      <p:pic>
        <p:nvPicPr>
          <p:cNvPr id="5" name="Picture 4"/>
          <p:cNvPicPr>
            <a:picLocks noChangeAspect="1"/>
          </p:cNvPicPr>
          <p:nvPr/>
        </p:nvPicPr>
        <p:blipFill>
          <a:blip r:embed="rId18">
            <a:duotone>
              <a:schemeClr val="accent3">
                <a:shade val="45000"/>
                <a:satMod val="135000"/>
              </a:schemeClr>
              <a:prstClr val="white"/>
            </a:duotone>
            <a:alphaModFix amt="74000"/>
          </a:blip>
          <a:stretch>
            <a:fillRect/>
          </a:stretch>
        </p:blipFill>
        <p:spPr>
          <a:xfrm rot="21250829">
            <a:off x="151134" y="4603676"/>
            <a:ext cx="347471" cy="347471"/>
          </a:xfrm>
          <a:prstGeom prst="rect">
            <a:avLst/>
          </a:prstGeom>
        </p:spPr>
      </p:pic>
      <p:pic>
        <p:nvPicPr>
          <p:cNvPr id="12" name="Picture 11"/>
          <p:cNvPicPr>
            <a:picLocks noChangeAspect="1"/>
          </p:cNvPicPr>
          <p:nvPr/>
        </p:nvPicPr>
        <p:blipFill>
          <a:blip r:embed="rId19">
            <a:duotone>
              <a:schemeClr val="accent3">
                <a:shade val="45000"/>
                <a:satMod val="135000"/>
              </a:schemeClr>
              <a:prstClr val="white"/>
            </a:duotone>
          </a:blip>
          <a:stretch>
            <a:fillRect/>
          </a:stretch>
        </p:blipFill>
        <p:spPr>
          <a:xfrm>
            <a:off x="488280" y="8691071"/>
            <a:ext cx="274320" cy="274320"/>
          </a:xfrm>
          <a:prstGeom prst="rect">
            <a:avLst/>
          </a:prstGeom>
        </p:spPr>
      </p:pic>
      <p:pic>
        <p:nvPicPr>
          <p:cNvPr id="72" name="Picture 71"/>
          <p:cNvPicPr>
            <a:picLocks noChangeAspect="1"/>
          </p:cNvPicPr>
          <p:nvPr/>
        </p:nvPicPr>
        <p:blipFill>
          <a:blip r:embed="rId19">
            <a:duotone>
              <a:schemeClr val="accent3">
                <a:shade val="45000"/>
                <a:satMod val="135000"/>
              </a:schemeClr>
              <a:prstClr val="white"/>
            </a:duotone>
          </a:blip>
          <a:stretch>
            <a:fillRect/>
          </a:stretch>
        </p:blipFill>
        <p:spPr>
          <a:xfrm>
            <a:off x="575330" y="9090099"/>
            <a:ext cx="274320" cy="274320"/>
          </a:xfrm>
          <a:prstGeom prst="rect">
            <a:avLst/>
          </a:prstGeom>
        </p:spPr>
      </p:pic>
      <p:pic>
        <p:nvPicPr>
          <p:cNvPr id="73" name="Picture 72"/>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saturation sat="400000"/>
                    </a14:imgEffect>
                  </a14:imgLayer>
                </a14:imgProps>
              </a:ext>
            </a:extLst>
          </a:blip>
          <a:stretch>
            <a:fillRect/>
          </a:stretch>
        </p:blipFill>
        <p:spPr>
          <a:xfrm>
            <a:off x="282986" y="8889573"/>
            <a:ext cx="365760" cy="365760"/>
          </a:xfrm>
          <a:prstGeom prst="rect">
            <a:avLst/>
          </a:prstGeom>
        </p:spPr>
      </p:pic>
      <p:sp>
        <p:nvSpPr>
          <p:cNvPr id="14" name="Rectangle 13"/>
          <p:cNvSpPr/>
          <p:nvPr/>
        </p:nvSpPr>
        <p:spPr>
          <a:xfrm>
            <a:off x="1454450" y="6526489"/>
            <a:ext cx="3925623" cy="2351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solidFill>
                  <a:schemeClr val="tx1">
                    <a:lumMod val="75000"/>
                    <a:lumOff val="25000"/>
                  </a:schemeClr>
                </a:solidFill>
              </a:rPr>
              <a:t>Real Estate Investment Trust  - $1.46MM</a:t>
            </a:r>
            <a:endParaRPr lang="en-US" sz="1400" dirty="0">
              <a:solidFill>
                <a:schemeClr val="tx1">
                  <a:lumMod val="75000"/>
                  <a:lumOff val="25000"/>
                </a:schemeClr>
              </a:solidFill>
            </a:endParaRPr>
          </a:p>
        </p:txBody>
      </p:sp>
      <p:sp>
        <p:nvSpPr>
          <p:cNvPr id="76" name="Rectangle 75"/>
          <p:cNvSpPr/>
          <p:nvPr/>
        </p:nvSpPr>
        <p:spPr>
          <a:xfrm>
            <a:off x="1893151" y="6831764"/>
            <a:ext cx="3486922" cy="2351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solidFill>
                  <a:schemeClr val="tx1">
                    <a:lumMod val="75000"/>
                    <a:lumOff val="25000"/>
                  </a:schemeClr>
                </a:solidFill>
              </a:rPr>
              <a:t>National Healthcare Provider - $1.28MM</a:t>
            </a:r>
            <a:endParaRPr lang="en-US" sz="1400" dirty="0">
              <a:solidFill>
                <a:schemeClr val="tx1">
                  <a:lumMod val="75000"/>
                  <a:lumOff val="25000"/>
                </a:schemeClr>
              </a:solidFill>
            </a:endParaRPr>
          </a:p>
        </p:txBody>
      </p:sp>
      <p:sp>
        <p:nvSpPr>
          <p:cNvPr id="77" name="Rectangle 76"/>
          <p:cNvSpPr/>
          <p:nvPr/>
        </p:nvSpPr>
        <p:spPr>
          <a:xfrm>
            <a:off x="2168274" y="7137510"/>
            <a:ext cx="3211799" cy="2351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solidFill>
                  <a:schemeClr val="tx1">
                    <a:lumMod val="75000"/>
                    <a:lumOff val="25000"/>
                  </a:schemeClr>
                </a:solidFill>
              </a:rPr>
              <a:t>Non-Profit Humanity Group - $1.10MM</a:t>
            </a:r>
            <a:endParaRPr lang="en-US" sz="1400" dirty="0">
              <a:solidFill>
                <a:schemeClr val="tx1">
                  <a:lumMod val="75000"/>
                  <a:lumOff val="25000"/>
                </a:schemeClr>
              </a:solidFill>
            </a:endParaRPr>
          </a:p>
        </p:txBody>
      </p:sp>
      <p:sp>
        <p:nvSpPr>
          <p:cNvPr id="97" name="Rectangle 96"/>
          <p:cNvSpPr/>
          <p:nvPr/>
        </p:nvSpPr>
        <p:spPr>
          <a:xfrm>
            <a:off x="5899586" y="5950470"/>
            <a:ext cx="471365" cy="177499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9" name="Block Arc 98"/>
          <p:cNvSpPr/>
          <p:nvPr/>
        </p:nvSpPr>
        <p:spPr>
          <a:xfrm rot="5400000">
            <a:off x="4638342" y="6614316"/>
            <a:ext cx="1329793" cy="2138423"/>
          </a:xfrm>
          <a:prstGeom prst="blockArc">
            <a:avLst>
              <a:gd name="adj1" fmla="val 16154481"/>
              <a:gd name="adj2" fmla="val 10"/>
              <a:gd name="adj3" fmla="val 36576"/>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27" name="Straight Connector 126"/>
          <p:cNvCxnSpPr/>
          <p:nvPr/>
        </p:nvCxnSpPr>
        <p:spPr>
          <a:xfrm flipH="1">
            <a:off x="1460613" y="7725467"/>
            <a:ext cx="3937834" cy="11293"/>
          </a:xfrm>
          <a:prstGeom prst="line">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142" name="Right Arrow Callout 141"/>
          <p:cNvSpPr/>
          <p:nvPr/>
        </p:nvSpPr>
        <p:spPr>
          <a:xfrm rot="349171" flipH="1">
            <a:off x="4765918" y="8052223"/>
            <a:ext cx="1978788" cy="320517"/>
          </a:xfrm>
          <a:prstGeom prst="rightArrowCallout">
            <a:avLst>
              <a:gd name="adj1" fmla="val 50000"/>
              <a:gd name="adj2" fmla="val 25000"/>
              <a:gd name="adj3" fmla="val 25000"/>
              <a:gd name="adj4" fmla="val 94016"/>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lumMod val="75000"/>
                    <a:lumOff val="25000"/>
                  </a:schemeClr>
                </a:solidFill>
              </a:rPr>
              <a:t>98% Success Rate</a:t>
            </a:r>
            <a:endParaRPr lang="en-US" sz="1600" dirty="0">
              <a:solidFill>
                <a:schemeClr val="tx1">
                  <a:lumMod val="75000"/>
                  <a:lumOff val="25000"/>
                </a:schemeClr>
              </a:solidFill>
            </a:endParaRPr>
          </a:p>
        </p:txBody>
      </p:sp>
      <p:sp>
        <p:nvSpPr>
          <p:cNvPr id="38" name="Bent Arrow 37"/>
          <p:cNvSpPr/>
          <p:nvPr/>
        </p:nvSpPr>
        <p:spPr>
          <a:xfrm rot="16200000" flipH="1">
            <a:off x="2894088" y="-2174023"/>
            <a:ext cx="1563848" cy="6411008"/>
          </a:xfrm>
          <a:prstGeom prst="bentArrow">
            <a:avLst>
              <a:gd name="adj1" fmla="val 36279"/>
              <a:gd name="adj2" fmla="val 25000"/>
              <a:gd name="adj3" fmla="val 25000"/>
              <a:gd name="adj4" fmla="val 43750"/>
            </a:avLst>
          </a:prstGeom>
          <a:gradFill flip="none" rotWithShape="1">
            <a:gsLst>
              <a:gs pos="0">
                <a:schemeClr val="accent3">
                  <a:lumMod val="50000"/>
                </a:schemeClr>
              </a:gs>
              <a:gs pos="100000">
                <a:schemeClr val="tx2">
                  <a:lumMod val="75000"/>
                </a:schemeClr>
              </a:gs>
            </a:gsLst>
            <a:lin ang="0" scaled="1"/>
            <a:tileRect/>
          </a:gradFill>
          <a:ln w="3175" cap="rnd" cmpd="sng">
            <a:solidFill>
              <a:schemeClr val="accent3">
                <a:lumMod val="50000"/>
              </a:schemeClr>
            </a:solidFill>
            <a:prstDash val="solid"/>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rgbClr val="404040"/>
              </a:solidFill>
            </a:endParaRPr>
          </a:p>
        </p:txBody>
      </p:sp>
      <p:pic>
        <p:nvPicPr>
          <p:cNvPr id="143" name="Picture 142"/>
          <p:cNvPicPr>
            <a:picLocks noChangeAspect="1"/>
          </p:cNvPicPr>
          <p:nvPr/>
        </p:nvPicPr>
        <p:blipFill>
          <a:blip r:embed="rId18">
            <a:duotone>
              <a:schemeClr val="accent3">
                <a:shade val="45000"/>
                <a:satMod val="135000"/>
              </a:schemeClr>
              <a:prstClr val="white"/>
            </a:duotone>
            <a:alphaModFix amt="74000"/>
          </a:blip>
          <a:stretch>
            <a:fillRect/>
          </a:stretch>
        </p:blipFill>
        <p:spPr>
          <a:xfrm rot="569815">
            <a:off x="6429231" y="8119802"/>
            <a:ext cx="347471" cy="347471"/>
          </a:xfrm>
          <a:prstGeom prst="rect">
            <a:avLst/>
          </a:prstGeom>
        </p:spPr>
      </p:pic>
      <p:sp>
        <p:nvSpPr>
          <p:cNvPr id="39" name="TextBox 38"/>
          <p:cNvSpPr txBox="1"/>
          <p:nvPr/>
        </p:nvSpPr>
        <p:spPr>
          <a:xfrm>
            <a:off x="1197507" y="258819"/>
            <a:ext cx="5754372" cy="553998"/>
          </a:xfrm>
          <a:prstGeom prst="rect">
            <a:avLst/>
          </a:prstGeom>
          <a:noFill/>
        </p:spPr>
        <p:txBody>
          <a:bodyPr wrap="square" rtlCol="0">
            <a:spAutoFit/>
          </a:bodyPr>
          <a:lstStyle/>
          <a:p>
            <a:r>
              <a:rPr lang="en-US" sz="3000" b="1" dirty="0" smtClean="0">
                <a:solidFill>
                  <a:schemeClr val="bg1">
                    <a:lumMod val="95000"/>
                  </a:schemeClr>
                </a:solidFill>
                <a:effectLst>
                  <a:outerShdw blurRad="50800" dist="38100" dir="2700000" algn="tl" rotWithShape="0">
                    <a:srgbClr val="000000">
                      <a:alpha val="43000"/>
                    </a:srgbClr>
                  </a:outerShdw>
                </a:effectLst>
                <a:latin typeface="InaiMathi"/>
                <a:cs typeface="InaiMathi"/>
              </a:rPr>
              <a:t>Are You Overpaying Your Bank?</a:t>
            </a:r>
            <a:endParaRPr lang="en-US" sz="3000" b="1" dirty="0">
              <a:solidFill>
                <a:schemeClr val="bg1">
                  <a:lumMod val="95000"/>
                </a:schemeClr>
              </a:solidFill>
              <a:effectLst>
                <a:outerShdw blurRad="50800" dist="38100" dir="2700000" algn="tl" rotWithShape="0">
                  <a:srgbClr val="000000">
                    <a:alpha val="43000"/>
                  </a:srgbClr>
                </a:outerShdw>
              </a:effectLst>
              <a:latin typeface="InaiMathi"/>
              <a:cs typeface="InaiMathi"/>
            </a:endParaRPr>
          </a:p>
        </p:txBody>
      </p:sp>
      <p:sp>
        <p:nvSpPr>
          <p:cNvPr id="144" name="Rectangle 143"/>
          <p:cNvSpPr/>
          <p:nvPr/>
        </p:nvSpPr>
        <p:spPr>
          <a:xfrm>
            <a:off x="2562994" y="7431018"/>
            <a:ext cx="2817079" cy="2351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solidFill>
                  <a:schemeClr val="tx1">
                    <a:lumMod val="75000"/>
                    <a:lumOff val="25000"/>
                  </a:schemeClr>
                </a:solidFill>
              </a:rPr>
              <a:t>National Restaurant Chain - $1MM</a:t>
            </a:r>
            <a:endParaRPr lang="en-US" sz="1400" dirty="0">
              <a:solidFill>
                <a:schemeClr val="tx1">
                  <a:lumMod val="75000"/>
                  <a:lumOff val="25000"/>
                </a:schemeClr>
              </a:solidFill>
            </a:endParaRPr>
          </a:p>
        </p:txBody>
      </p:sp>
      <p:sp>
        <p:nvSpPr>
          <p:cNvPr id="41" name="Rounded Rectangle 40"/>
          <p:cNvSpPr/>
          <p:nvPr/>
        </p:nvSpPr>
        <p:spPr>
          <a:xfrm>
            <a:off x="5857111" y="10968589"/>
            <a:ext cx="693737" cy="284881"/>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4" name="Picture 43"/>
          <p:cNvPicPr>
            <a:picLocks noChangeAspect="1"/>
          </p:cNvPicPr>
          <p:nvPr/>
        </p:nvPicPr>
        <p:blipFill>
          <a:blip r:embed="rId22">
            <a:alphaModFix amt="48000"/>
          </a:blip>
          <a:stretch>
            <a:fillRect/>
          </a:stretch>
        </p:blipFill>
        <p:spPr>
          <a:xfrm>
            <a:off x="5991502" y="11518445"/>
            <a:ext cx="202659" cy="391999"/>
          </a:xfrm>
          <a:prstGeom prst="rect">
            <a:avLst/>
          </a:prstGeom>
        </p:spPr>
      </p:pic>
      <p:pic>
        <p:nvPicPr>
          <p:cNvPr id="148" name="Picture 147"/>
          <p:cNvPicPr>
            <a:picLocks noChangeAspect="1"/>
          </p:cNvPicPr>
          <p:nvPr/>
        </p:nvPicPr>
        <p:blipFill>
          <a:blip r:embed="rId22">
            <a:alphaModFix amt="48000"/>
          </a:blip>
          <a:stretch>
            <a:fillRect/>
          </a:stretch>
        </p:blipFill>
        <p:spPr>
          <a:xfrm>
            <a:off x="6480446" y="11630792"/>
            <a:ext cx="131384" cy="254134"/>
          </a:xfrm>
          <a:prstGeom prst="rect">
            <a:avLst/>
          </a:prstGeom>
        </p:spPr>
      </p:pic>
      <p:pic>
        <p:nvPicPr>
          <p:cNvPr id="149" name="Picture 148"/>
          <p:cNvPicPr>
            <a:picLocks noChangeAspect="1"/>
          </p:cNvPicPr>
          <p:nvPr/>
        </p:nvPicPr>
        <p:blipFill>
          <a:blip r:embed="rId22">
            <a:alphaModFix amt="48000"/>
          </a:blip>
          <a:stretch>
            <a:fillRect/>
          </a:stretch>
        </p:blipFill>
        <p:spPr>
          <a:xfrm>
            <a:off x="6325291" y="11708956"/>
            <a:ext cx="129216" cy="249936"/>
          </a:xfrm>
          <a:prstGeom prst="rect">
            <a:avLst/>
          </a:prstGeom>
        </p:spPr>
      </p:pic>
      <p:pic>
        <p:nvPicPr>
          <p:cNvPr id="151" name="Picture 150"/>
          <p:cNvPicPr>
            <a:picLocks noChangeAspect="1"/>
          </p:cNvPicPr>
          <p:nvPr/>
        </p:nvPicPr>
        <p:blipFill>
          <a:blip r:embed="rId22">
            <a:alphaModFix amt="48000"/>
          </a:blip>
          <a:stretch>
            <a:fillRect/>
          </a:stretch>
        </p:blipFill>
        <p:spPr>
          <a:xfrm>
            <a:off x="6246499" y="11417629"/>
            <a:ext cx="157578" cy="304800"/>
          </a:xfrm>
          <a:prstGeom prst="rect">
            <a:avLst/>
          </a:prstGeom>
        </p:spPr>
      </p:pic>
      <p:pic>
        <p:nvPicPr>
          <p:cNvPr id="152" name="Picture 151"/>
          <p:cNvPicPr>
            <a:picLocks noChangeAspect="1"/>
          </p:cNvPicPr>
          <p:nvPr/>
        </p:nvPicPr>
        <p:blipFill>
          <a:blip r:embed="rId22">
            <a:alphaModFix amt="48000"/>
          </a:blip>
          <a:stretch>
            <a:fillRect/>
          </a:stretch>
        </p:blipFill>
        <p:spPr>
          <a:xfrm>
            <a:off x="5743431" y="11864222"/>
            <a:ext cx="132366" cy="256032"/>
          </a:xfrm>
          <a:prstGeom prst="rect">
            <a:avLst/>
          </a:prstGeom>
        </p:spPr>
      </p:pic>
      <p:pic>
        <p:nvPicPr>
          <p:cNvPr id="153" name="Picture 152"/>
          <p:cNvPicPr>
            <a:picLocks noChangeAspect="1"/>
          </p:cNvPicPr>
          <p:nvPr/>
        </p:nvPicPr>
        <p:blipFill>
          <a:blip r:embed="rId22">
            <a:alphaModFix amt="48000"/>
          </a:blip>
          <a:stretch>
            <a:fillRect/>
          </a:stretch>
        </p:blipFill>
        <p:spPr>
          <a:xfrm>
            <a:off x="6142004" y="11841865"/>
            <a:ext cx="70910" cy="137160"/>
          </a:xfrm>
          <a:prstGeom prst="rect">
            <a:avLst/>
          </a:prstGeom>
        </p:spPr>
      </p:pic>
      <p:pic>
        <p:nvPicPr>
          <p:cNvPr id="154" name="Picture 153"/>
          <p:cNvPicPr>
            <a:picLocks noChangeAspect="1"/>
          </p:cNvPicPr>
          <p:nvPr/>
        </p:nvPicPr>
        <p:blipFill>
          <a:blip r:embed="rId22">
            <a:alphaModFix amt="48000"/>
          </a:blip>
          <a:stretch>
            <a:fillRect/>
          </a:stretch>
        </p:blipFill>
        <p:spPr>
          <a:xfrm>
            <a:off x="6173141" y="11280469"/>
            <a:ext cx="70911" cy="137160"/>
          </a:xfrm>
          <a:prstGeom prst="rect">
            <a:avLst/>
          </a:prstGeom>
        </p:spPr>
      </p:pic>
      <p:pic>
        <p:nvPicPr>
          <p:cNvPr id="155" name="Picture 154"/>
          <p:cNvPicPr>
            <a:picLocks noChangeAspect="1"/>
          </p:cNvPicPr>
          <p:nvPr/>
        </p:nvPicPr>
        <p:blipFill>
          <a:blip r:embed="rId22">
            <a:alphaModFix amt="48000"/>
          </a:blip>
          <a:stretch>
            <a:fillRect/>
          </a:stretch>
        </p:blipFill>
        <p:spPr>
          <a:xfrm>
            <a:off x="6071094" y="11983396"/>
            <a:ext cx="70910" cy="137160"/>
          </a:xfrm>
          <a:prstGeom prst="rect">
            <a:avLst/>
          </a:prstGeom>
        </p:spPr>
      </p:pic>
      <p:pic>
        <p:nvPicPr>
          <p:cNvPr id="156" name="Picture 155"/>
          <p:cNvPicPr>
            <a:picLocks noChangeAspect="1"/>
          </p:cNvPicPr>
          <p:nvPr/>
        </p:nvPicPr>
        <p:blipFill>
          <a:blip r:embed="rId22">
            <a:alphaModFix amt="48000"/>
          </a:blip>
          <a:stretch>
            <a:fillRect/>
          </a:stretch>
        </p:blipFill>
        <p:spPr>
          <a:xfrm>
            <a:off x="6235909" y="11994265"/>
            <a:ext cx="103999" cy="201168"/>
          </a:xfrm>
          <a:prstGeom prst="rect">
            <a:avLst/>
          </a:prstGeom>
        </p:spPr>
      </p:pic>
      <p:pic>
        <p:nvPicPr>
          <p:cNvPr id="157" name="Picture 156"/>
          <p:cNvPicPr>
            <a:picLocks noChangeAspect="1"/>
          </p:cNvPicPr>
          <p:nvPr/>
        </p:nvPicPr>
        <p:blipFill>
          <a:blip r:embed="rId22">
            <a:alphaModFix amt="48000"/>
          </a:blip>
          <a:stretch>
            <a:fillRect/>
          </a:stretch>
        </p:blipFill>
        <p:spPr>
          <a:xfrm>
            <a:off x="6020958" y="11350789"/>
            <a:ext cx="70910" cy="137160"/>
          </a:xfrm>
          <a:prstGeom prst="rect">
            <a:avLst/>
          </a:prstGeom>
        </p:spPr>
      </p:pic>
      <p:pic>
        <p:nvPicPr>
          <p:cNvPr id="158" name="Picture 157"/>
          <p:cNvPicPr>
            <a:picLocks noChangeAspect="1"/>
          </p:cNvPicPr>
          <p:nvPr/>
        </p:nvPicPr>
        <p:blipFill>
          <a:blip r:embed="rId22">
            <a:alphaModFix amt="48000"/>
          </a:blip>
          <a:stretch>
            <a:fillRect/>
          </a:stretch>
        </p:blipFill>
        <p:spPr>
          <a:xfrm>
            <a:off x="6462867" y="11951019"/>
            <a:ext cx="70910" cy="137160"/>
          </a:xfrm>
          <a:prstGeom prst="rect">
            <a:avLst/>
          </a:prstGeom>
        </p:spPr>
      </p:pic>
      <p:pic>
        <p:nvPicPr>
          <p:cNvPr id="159" name="Picture 158"/>
          <p:cNvPicPr>
            <a:picLocks noChangeAspect="1"/>
          </p:cNvPicPr>
          <p:nvPr/>
        </p:nvPicPr>
        <p:blipFill>
          <a:blip r:embed="rId22">
            <a:alphaModFix amt="48000"/>
          </a:blip>
          <a:stretch>
            <a:fillRect/>
          </a:stretch>
        </p:blipFill>
        <p:spPr>
          <a:xfrm>
            <a:off x="6446804" y="12113245"/>
            <a:ext cx="70910" cy="137160"/>
          </a:xfrm>
          <a:prstGeom prst="rect">
            <a:avLst/>
          </a:prstGeom>
        </p:spPr>
      </p:pic>
      <p:pic>
        <p:nvPicPr>
          <p:cNvPr id="160" name="Picture 159"/>
          <p:cNvPicPr>
            <a:picLocks noChangeAspect="1"/>
          </p:cNvPicPr>
          <p:nvPr/>
        </p:nvPicPr>
        <p:blipFill>
          <a:blip r:embed="rId22">
            <a:alphaModFix amt="48000"/>
          </a:blip>
          <a:stretch>
            <a:fillRect/>
          </a:stretch>
        </p:blipFill>
        <p:spPr>
          <a:xfrm>
            <a:off x="6611830" y="12062845"/>
            <a:ext cx="70910" cy="137160"/>
          </a:xfrm>
          <a:prstGeom prst="rect">
            <a:avLst/>
          </a:prstGeom>
        </p:spPr>
      </p:pic>
      <p:pic>
        <p:nvPicPr>
          <p:cNvPr id="161" name="Picture 160"/>
          <p:cNvPicPr>
            <a:picLocks noChangeAspect="1"/>
          </p:cNvPicPr>
          <p:nvPr/>
        </p:nvPicPr>
        <p:blipFill>
          <a:blip r:embed="rId22">
            <a:alphaModFix amt="48000"/>
          </a:blip>
          <a:stretch>
            <a:fillRect/>
          </a:stretch>
        </p:blipFill>
        <p:spPr>
          <a:xfrm>
            <a:off x="5956047" y="12091757"/>
            <a:ext cx="70910" cy="137160"/>
          </a:xfrm>
          <a:prstGeom prst="rect">
            <a:avLst/>
          </a:prstGeom>
        </p:spPr>
      </p:pic>
      <p:pic>
        <p:nvPicPr>
          <p:cNvPr id="162" name="Picture 161"/>
          <p:cNvPicPr>
            <a:picLocks noChangeAspect="1"/>
          </p:cNvPicPr>
          <p:nvPr/>
        </p:nvPicPr>
        <p:blipFill>
          <a:blip r:embed="rId22">
            <a:alphaModFix amt="48000"/>
          </a:blip>
          <a:stretch>
            <a:fillRect/>
          </a:stretch>
        </p:blipFill>
        <p:spPr>
          <a:xfrm>
            <a:off x="5879316" y="11653849"/>
            <a:ext cx="70910" cy="137160"/>
          </a:xfrm>
          <a:prstGeom prst="rect">
            <a:avLst/>
          </a:prstGeom>
        </p:spPr>
      </p:pic>
      <p:pic>
        <p:nvPicPr>
          <p:cNvPr id="164" name="Picture 163"/>
          <p:cNvPicPr>
            <a:picLocks noChangeAspect="1"/>
          </p:cNvPicPr>
          <p:nvPr/>
        </p:nvPicPr>
        <p:blipFill>
          <a:blip r:embed="rId22">
            <a:alphaModFix amt="48000"/>
          </a:blip>
          <a:stretch>
            <a:fillRect/>
          </a:stretch>
        </p:blipFill>
        <p:spPr>
          <a:xfrm>
            <a:off x="5913572" y="11914816"/>
            <a:ext cx="70910" cy="137160"/>
          </a:xfrm>
          <a:prstGeom prst="rect">
            <a:avLst/>
          </a:prstGeom>
        </p:spPr>
      </p:pic>
      <p:cxnSp>
        <p:nvCxnSpPr>
          <p:cNvPr id="28" name="Straight Connector 27"/>
          <p:cNvCxnSpPr/>
          <p:nvPr/>
        </p:nvCxnSpPr>
        <p:spPr>
          <a:xfrm>
            <a:off x="5374931" y="6473928"/>
            <a:ext cx="23516" cy="1263302"/>
          </a:xfrm>
          <a:prstGeom prst="line">
            <a:avLst/>
          </a:prstGeom>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1801011" y="794838"/>
            <a:ext cx="5000638" cy="1384995"/>
          </a:xfrm>
          <a:prstGeom prst="rect">
            <a:avLst/>
          </a:prstGeom>
          <a:noFill/>
        </p:spPr>
        <p:txBody>
          <a:bodyPr wrap="square" rtlCol="0">
            <a:spAutoFit/>
          </a:bodyPr>
          <a:lstStyle/>
          <a:p>
            <a:r>
              <a:rPr lang="en-US" sz="1400" dirty="0">
                <a:solidFill>
                  <a:schemeClr val="tx1">
                    <a:lumMod val="85000"/>
                    <a:lumOff val="15000"/>
                  </a:schemeClr>
                </a:solidFill>
              </a:rPr>
              <a:t>Clients are faced with two challenges when it comes to their strategic bank relationships… “Where to focus energy for a maximum return and how to negotiate these discounts in order to not disrupt the symbiotic relationship”.  You need their credit, products and advisory services, but are you paying too much?</a:t>
            </a:r>
          </a:p>
          <a:p>
            <a:endParaRPr lang="en-US" sz="1400" dirty="0"/>
          </a:p>
        </p:txBody>
      </p:sp>
    </p:spTree>
    <p:extLst>
      <p:ext uri="{BB962C8B-B14F-4D97-AF65-F5344CB8AC3E}">
        <p14:creationId xmlns:p14="http://schemas.microsoft.com/office/powerpoint/2010/main" val="37654115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3400" y="4775200"/>
            <a:ext cx="3251200" cy="3251200"/>
          </a:xfrm>
          <a:prstGeom prst="rect">
            <a:avLst/>
          </a:prstGeom>
        </p:spPr>
      </p:pic>
      <p:pic>
        <p:nvPicPr>
          <p:cNvPr id="3" name="Picture 2"/>
          <p:cNvPicPr>
            <a:picLocks noChangeAspect="1"/>
          </p:cNvPicPr>
          <p:nvPr/>
        </p:nvPicPr>
        <p:blipFill>
          <a:blip r:embed="rId3"/>
          <a:stretch>
            <a:fillRect/>
          </a:stretch>
        </p:blipFill>
        <p:spPr>
          <a:xfrm>
            <a:off x="492573" y="3296158"/>
            <a:ext cx="2120900" cy="1905000"/>
          </a:xfrm>
          <a:prstGeom prst="rect">
            <a:avLst/>
          </a:prstGeom>
        </p:spPr>
      </p:pic>
      <p:sp>
        <p:nvSpPr>
          <p:cNvPr id="4" name="Rounded Rectangle 3"/>
          <p:cNvSpPr/>
          <p:nvPr/>
        </p:nvSpPr>
        <p:spPr>
          <a:xfrm>
            <a:off x="688255" y="-524297"/>
            <a:ext cx="5976049" cy="3017623"/>
          </a:xfrm>
          <a:prstGeom prst="roundRect">
            <a:avLst>
              <a:gd name="adj" fmla="val 11667"/>
            </a:avLst>
          </a:prstGeom>
        </p:spPr>
        <p:style>
          <a:lnRef idx="1">
            <a:schemeClr val="accent1"/>
          </a:lnRef>
          <a:fillRef idx="3">
            <a:schemeClr val="accent1"/>
          </a:fillRef>
          <a:effectRef idx="2">
            <a:schemeClr val="accent1"/>
          </a:effectRef>
          <a:fontRef idx="minor">
            <a:schemeClr val="lt1"/>
          </a:fontRef>
        </p:style>
        <p:txBody>
          <a:bodyPr rtlCol="0" anchor="b"/>
          <a:lstStyle/>
          <a:p>
            <a:endParaRPr lang="en-US" sz="1400" dirty="0" smtClean="0">
              <a:solidFill>
                <a:schemeClr val="tx1">
                  <a:lumMod val="85000"/>
                  <a:lumOff val="15000"/>
                </a:schemeClr>
              </a:solidFill>
            </a:endParaRPr>
          </a:p>
          <a:p>
            <a:r>
              <a:rPr lang="en-US" sz="1400" dirty="0" smtClean="0">
                <a:solidFill>
                  <a:schemeClr val="tx1">
                    <a:lumMod val="85000"/>
                    <a:lumOff val="15000"/>
                  </a:schemeClr>
                </a:solidFill>
              </a:rPr>
              <a:t>Companies constantly face pressure to reduce operation expenses.  But that’s difficult do to when you don’t know if you are overpaying nor do you want to upset the symbiotic relationship you’ve established for credit. Your bankers have worked to create “trusted advisor” relationships so surely you are fine right? 97% of companies can still find additional fee reduction or rate enhancements without disrupting the rest of their banking relationship</a:t>
            </a:r>
            <a:endParaRPr lang="en-US" sz="1400" dirty="0">
              <a:solidFill>
                <a:schemeClr val="tx1">
                  <a:lumMod val="85000"/>
                  <a:lumOff val="15000"/>
                </a:schemeClr>
              </a:solidFill>
            </a:endParaRPr>
          </a:p>
        </p:txBody>
      </p:sp>
    </p:spTree>
    <p:extLst>
      <p:ext uri="{BB962C8B-B14F-4D97-AF65-F5344CB8AC3E}">
        <p14:creationId xmlns:p14="http://schemas.microsoft.com/office/powerpoint/2010/main" val="16770024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1532</TotalTime>
  <Words>351</Words>
  <Application>Microsoft Macintosh PowerPoint</Application>
  <PresentationFormat>Custom</PresentationFormat>
  <Paragraphs>38</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Wallace</dc:creator>
  <cp:lastModifiedBy>Jason Wallace</cp:lastModifiedBy>
  <cp:revision>60</cp:revision>
  <cp:lastPrinted>2016-02-26T19:58:02Z</cp:lastPrinted>
  <dcterms:created xsi:type="dcterms:W3CDTF">2013-05-12T22:29:16Z</dcterms:created>
  <dcterms:modified xsi:type="dcterms:W3CDTF">2016-02-26T19:51:50Z</dcterms:modified>
</cp:coreProperties>
</file>