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89" d="100"/>
          <a:sy n="89" d="100"/>
        </p:scale>
        <p:origin x="461"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ED90D3-DDF9-434E-858B-36B32DBEE30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990581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ED90D3-DDF9-434E-858B-36B32DBEE30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1124975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ED90D3-DDF9-434E-858B-36B32DBEE30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67949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ED90D3-DDF9-434E-858B-36B32DBEE30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427245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ED90D3-DDF9-434E-858B-36B32DBEE30E}" type="datetimeFigureOut">
              <a:rPr lang="en-US" smtClean="0"/>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338257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ED90D3-DDF9-434E-858B-36B32DBEE30E}"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70783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ED90D3-DDF9-434E-858B-36B32DBEE30E}" type="datetimeFigureOut">
              <a:rPr lang="en-US" smtClean="0"/>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338611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ED90D3-DDF9-434E-858B-36B32DBEE30E}" type="datetimeFigureOut">
              <a:rPr lang="en-US" smtClean="0"/>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413716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D90D3-DDF9-434E-858B-36B32DBEE30E}" type="datetimeFigureOut">
              <a:rPr lang="en-US" smtClean="0"/>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233735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ED90D3-DDF9-434E-858B-36B32DBEE30E}"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3186908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ED90D3-DDF9-434E-858B-36B32DBEE30E}" type="datetimeFigureOut">
              <a:rPr lang="en-US" smtClean="0"/>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FBF48-2BF2-4A75-AA50-2A4E4108F78C}" type="slidenum">
              <a:rPr lang="en-US" smtClean="0"/>
              <a:t>‹#›</a:t>
            </a:fld>
            <a:endParaRPr lang="en-US"/>
          </a:p>
        </p:txBody>
      </p:sp>
    </p:spTree>
    <p:extLst>
      <p:ext uri="{BB962C8B-B14F-4D97-AF65-F5344CB8AC3E}">
        <p14:creationId xmlns:p14="http://schemas.microsoft.com/office/powerpoint/2010/main" val="136508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D90D3-DDF9-434E-858B-36B32DBEE30E}" type="datetimeFigureOut">
              <a:rPr lang="en-US" smtClean="0"/>
              <a:t>3/3/2016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FBF48-2BF2-4A75-AA50-2A4E4108F78C}" type="slidenum">
              <a:rPr lang="en-US" smtClean="0"/>
              <a:t>‹#›</a:t>
            </a:fld>
            <a:endParaRPr lang="en-US"/>
          </a:p>
        </p:txBody>
      </p:sp>
    </p:spTree>
    <p:extLst>
      <p:ext uri="{BB962C8B-B14F-4D97-AF65-F5344CB8AC3E}">
        <p14:creationId xmlns:p14="http://schemas.microsoft.com/office/powerpoint/2010/main" val="301657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jd.com.cn/10beijingnews/metro/201406/16/t20140616_7020334.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mailto:info@iae.com"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9144000" cy="1184564"/>
          </a:xfrm>
        </p:spPr>
        <p:txBody>
          <a:bodyPr>
            <a:normAutofit/>
          </a:bodyPr>
          <a:lstStyle/>
          <a:p>
            <a:r>
              <a:rPr lang="en-US" sz="3600" dirty="0" smtClean="0"/>
              <a:t>Water Safety and Aquatic </a:t>
            </a:r>
            <a:r>
              <a:rPr lang="en-US" sz="3600" dirty="0" smtClean="0"/>
              <a:t>Education</a:t>
            </a:r>
            <a:br>
              <a:rPr lang="en-US" sz="3600" dirty="0" smtClean="0"/>
            </a:br>
            <a:r>
              <a:rPr lang="en-US" sz="2000" dirty="0" smtClean="0"/>
              <a:t>(landing page for the site, needs to be an effective scare about water stats)</a:t>
            </a:r>
            <a:endParaRPr lang="en-US" sz="3600" dirty="0"/>
          </a:p>
        </p:txBody>
      </p:sp>
      <p:sp>
        <p:nvSpPr>
          <p:cNvPr id="3" name="Subtitle 2"/>
          <p:cNvSpPr>
            <a:spLocks noGrp="1"/>
          </p:cNvSpPr>
          <p:nvPr>
            <p:ph type="subTitle" idx="1"/>
          </p:nvPr>
        </p:nvSpPr>
        <p:spPr>
          <a:xfrm>
            <a:off x="2500746" y="1544638"/>
            <a:ext cx="6826134" cy="4652962"/>
          </a:xfrm>
        </p:spPr>
        <p:txBody>
          <a:bodyPr>
            <a:normAutofit/>
          </a:bodyPr>
          <a:lstStyle/>
          <a:p>
            <a:pPr algn="just"/>
            <a:r>
              <a:rPr lang="en-US" sz="2000" dirty="0"/>
              <a:t>Each year globally there are 372 000 people drowning everyday, from young children to victims of flood. ­</a:t>
            </a:r>
            <a:r>
              <a:rPr lang="en-US" sz="2000" baseline="30000" dirty="0"/>
              <a:t>1</a:t>
            </a:r>
            <a:r>
              <a:rPr lang="en-US" sz="2000" dirty="0"/>
              <a:t> </a:t>
            </a:r>
            <a:r>
              <a:rPr lang="en-US" sz="2000" dirty="0" smtClean="0"/>
              <a:t>According to a 2007 report released by Safe Kids Worldwide, as many as 30,000 children between 0 and 14 years old die by drowning each year in China. That accounts for up to 60 percent of China's annual 50,000 accidental child deaths - and the figures are climbing</a:t>
            </a:r>
            <a:r>
              <a:rPr lang="en-US" sz="2000" baseline="30000" dirty="0" smtClean="0"/>
              <a:t> 2 </a:t>
            </a:r>
            <a:r>
              <a:rPr lang="en-US" sz="2000" dirty="0" smtClean="0"/>
              <a:t>If </a:t>
            </a:r>
            <a:r>
              <a:rPr lang="en-US" sz="2000" dirty="0"/>
              <a:t>this tally </a:t>
            </a:r>
            <a:r>
              <a:rPr lang="en-US" sz="2000" dirty="0" smtClean="0"/>
              <a:t>isn’t </a:t>
            </a:r>
            <a:r>
              <a:rPr lang="en-US" sz="2000" dirty="0"/>
              <a:t>frightening enough think of the non drownings that lead to permanent brain damage and disability. Spreading the message of water safety and education is important to reduce this number and give everyone a fighting chance. There are many simple life saving skills and tips that can be spread with very little cost. Barriers on waterways, safe areas to leave children away from water, education in swimming, training in lifesaving techniques and </a:t>
            </a:r>
            <a:r>
              <a:rPr lang="en-US" sz="2000" dirty="0" smtClean="0"/>
              <a:t>most importantly education on </a:t>
            </a:r>
            <a:r>
              <a:rPr lang="en-US" sz="2000" dirty="0"/>
              <a:t>the associated risks to young </a:t>
            </a:r>
            <a:r>
              <a:rPr lang="en-US" sz="2000" dirty="0" smtClean="0"/>
              <a:t>children around water.</a:t>
            </a:r>
            <a:endParaRPr lang="zh-CN" altLang="en-US" sz="2000" dirty="0"/>
          </a:p>
          <a:p>
            <a:pPr algn="just"/>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6880" y="2462443"/>
            <a:ext cx="2865120" cy="4395557"/>
          </a:xfrm>
          <a:prstGeom prst="rect">
            <a:avLst/>
          </a:prstGeom>
        </p:spPr>
      </p:pic>
      <p:sp>
        <p:nvSpPr>
          <p:cNvPr id="5" name="TextBox 4"/>
          <p:cNvSpPr txBox="1"/>
          <p:nvPr/>
        </p:nvSpPr>
        <p:spPr>
          <a:xfrm>
            <a:off x="2500746" y="5919281"/>
            <a:ext cx="6826134" cy="938719"/>
          </a:xfrm>
          <a:prstGeom prst="rect">
            <a:avLst/>
          </a:prstGeom>
          <a:noFill/>
        </p:spPr>
        <p:txBody>
          <a:bodyPr wrap="square" numCol="1" rtlCol="0">
            <a:spAutoFit/>
          </a:bodyPr>
          <a:lstStyle/>
          <a:p>
            <a:r>
              <a:rPr lang="en-US" sz="1100" dirty="0" smtClean="0"/>
              <a:t>1:Drowning Global Report, Accessed 2016-12-17, [ONLINE]http://www.who.int/violence_injury_prevention/publications/drowning_global_report/Final_report_full_web.pdf.</a:t>
            </a:r>
          </a:p>
          <a:p>
            <a:r>
              <a:rPr lang="en-US" sz="1100" dirty="0" smtClean="0"/>
              <a:t>2:</a:t>
            </a:r>
            <a:r>
              <a:rPr lang="en-US" sz="1100" dirty="0" smtClean="0">
                <a:effectLst/>
              </a:rPr>
              <a:t>Drowning prevention begins with awareness</a:t>
            </a:r>
            <a:r>
              <a:rPr lang="en-US" sz="1100" dirty="0" smtClean="0"/>
              <a:t>,</a:t>
            </a:r>
            <a:r>
              <a:rPr lang="en-US" sz="1100" dirty="0" smtClean="0">
                <a:effectLst/>
              </a:rPr>
              <a:t> 2015-12-17. [ONLINE] </a:t>
            </a:r>
            <a:r>
              <a:rPr lang="en-US" sz="1100" u="sng" dirty="0" smtClean="0">
                <a:effectLst/>
                <a:hlinkClick r:id="rId3"/>
              </a:rPr>
              <a:t>http://www.bjd.com.cn/10beijingnews/metro/201406/16/t20140616_7020334.html</a:t>
            </a:r>
            <a:r>
              <a:rPr lang="en-US" sz="1100" dirty="0" smtClean="0">
                <a:effectLst/>
              </a:rPr>
              <a:t>.</a:t>
            </a:r>
            <a:endParaRPr lang="en-US" sz="1100" dirty="0"/>
          </a:p>
        </p:txBody>
      </p:sp>
    </p:spTree>
    <p:extLst>
      <p:ext uri="{BB962C8B-B14F-4D97-AF65-F5344CB8AC3E}">
        <p14:creationId xmlns:p14="http://schemas.microsoft.com/office/powerpoint/2010/main" val="2799830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5866877" cy="1184564"/>
          </a:xfrm>
        </p:spPr>
        <p:txBody>
          <a:bodyPr>
            <a:normAutofit/>
          </a:bodyPr>
          <a:lstStyle/>
          <a:p>
            <a:r>
              <a:rPr lang="en-US" sz="3600" dirty="0" smtClean="0"/>
              <a:t>About </a:t>
            </a:r>
            <a:r>
              <a:rPr lang="en-US" sz="3600" dirty="0" smtClean="0"/>
              <a:t>Us</a:t>
            </a:r>
            <a:br>
              <a:rPr lang="en-US" sz="3600" dirty="0" smtClean="0"/>
            </a:br>
            <a:r>
              <a:rPr lang="en-US" sz="2000" dirty="0" smtClean="0"/>
              <a:t>(Clean simple page)</a:t>
            </a:r>
            <a:endParaRPr lang="en-US" sz="3600" dirty="0"/>
          </a:p>
        </p:txBody>
      </p:sp>
      <p:sp>
        <p:nvSpPr>
          <p:cNvPr id="3" name="Subtitle 2"/>
          <p:cNvSpPr>
            <a:spLocks noGrp="1"/>
          </p:cNvSpPr>
          <p:nvPr>
            <p:ph type="subTitle" idx="1"/>
          </p:nvPr>
        </p:nvSpPr>
        <p:spPr>
          <a:xfrm>
            <a:off x="2781837" y="1544638"/>
            <a:ext cx="6259132" cy="4652962"/>
          </a:xfrm>
        </p:spPr>
        <p:txBody>
          <a:bodyPr>
            <a:normAutofit/>
          </a:bodyPr>
          <a:lstStyle/>
          <a:p>
            <a:pPr algn="l"/>
            <a:r>
              <a:rPr lang="en-US" sz="2000" dirty="0" smtClean="0"/>
              <a:t>Our Motto: </a:t>
            </a:r>
          </a:p>
          <a:p>
            <a:pPr algn="l"/>
            <a:r>
              <a:rPr lang="en-US" sz="2000" dirty="0" smtClean="0"/>
              <a:t>Life through knowledge</a:t>
            </a:r>
          </a:p>
          <a:p>
            <a:pPr algn="l"/>
            <a:r>
              <a:rPr lang="en-US" altLang="zh-CN" sz="2000" dirty="0" smtClean="0"/>
              <a:t>It was a long time coming, with passion for Water Safety and </a:t>
            </a:r>
            <a:r>
              <a:rPr lang="en-US" altLang="zh-CN" sz="2000" dirty="0" smtClean="0"/>
              <a:t>Education, </a:t>
            </a:r>
            <a:r>
              <a:rPr lang="en-US" altLang="zh-CN" sz="2000" dirty="0" smtClean="0"/>
              <a:t>a small group of educators banded together and created </a:t>
            </a:r>
            <a:r>
              <a:rPr lang="en-US" altLang="zh-CN" sz="2000" dirty="0" smtClean="0"/>
              <a:t>a company. With </a:t>
            </a:r>
            <a:r>
              <a:rPr lang="en-US" altLang="zh-CN" sz="2000" dirty="0" smtClean="0"/>
              <a:t>just one </a:t>
            </a:r>
            <a:r>
              <a:rPr lang="en-US" altLang="zh-CN" sz="2000" dirty="0" smtClean="0"/>
              <a:t>goal, reducing </a:t>
            </a:r>
            <a:r>
              <a:rPr lang="en-US" altLang="zh-CN" sz="2000" dirty="0"/>
              <a:t>w</a:t>
            </a:r>
            <a:r>
              <a:rPr lang="en-US" altLang="zh-CN" sz="2000" dirty="0" smtClean="0"/>
              <a:t>ater related fatalities.</a:t>
            </a:r>
          </a:p>
          <a:p>
            <a:pPr algn="l"/>
            <a:r>
              <a:rPr lang="en-US" altLang="zh-CN" sz="2000" dirty="0" smtClean="0"/>
              <a:t>Information and Education, not just on a local level but an international platform. It started with four countries: Australia, Canada, China and the USA. </a:t>
            </a:r>
            <a:r>
              <a:rPr lang="en-US" altLang="zh-CN" sz="2000" dirty="0" smtClean="0"/>
              <a:t>Our goal is to </a:t>
            </a:r>
            <a:r>
              <a:rPr lang="en-US" altLang="zh-CN" sz="2000" dirty="0" smtClean="0"/>
              <a:t>build an encompassing international platform for everyone. Sharing knowledge and information to make a difference.</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8703" y="0"/>
            <a:ext cx="3769886" cy="2294625"/>
          </a:xfrm>
          <a:prstGeom prst="rect">
            <a:avLst/>
          </a:prstGeom>
        </p:spPr>
      </p:pic>
      <p:sp>
        <p:nvSpPr>
          <p:cNvPr id="5" name="TextBox 4"/>
          <p:cNvSpPr txBox="1"/>
          <p:nvPr/>
        </p:nvSpPr>
        <p:spPr>
          <a:xfrm>
            <a:off x="2781837" y="5874434"/>
            <a:ext cx="6034359" cy="646331"/>
          </a:xfrm>
          <a:prstGeom prst="rect">
            <a:avLst/>
          </a:prstGeom>
          <a:noFill/>
        </p:spPr>
        <p:txBody>
          <a:bodyPr wrap="square" rtlCol="0">
            <a:spAutoFit/>
          </a:bodyPr>
          <a:lstStyle/>
          <a:p>
            <a:r>
              <a:rPr lang="en-HK" dirty="0" smtClean="0"/>
              <a:t>Latest News Event: (Single editable upload, no stored history of articles, no date. Just a simple functional article with image)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0256" y="5096797"/>
            <a:ext cx="4278702" cy="859182"/>
          </a:xfrm>
          <a:prstGeom prst="rect">
            <a:avLst/>
          </a:prstGeom>
        </p:spPr>
      </p:pic>
    </p:spTree>
    <p:extLst>
      <p:ext uri="{BB962C8B-B14F-4D97-AF65-F5344CB8AC3E}">
        <p14:creationId xmlns:p14="http://schemas.microsoft.com/office/powerpoint/2010/main" val="2320270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9144000" cy="1184564"/>
          </a:xfrm>
        </p:spPr>
        <p:txBody>
          <a:bodyPr>
            <a:normAutofit/>
          </a:bodyPr>
          <a:lstStyle/>
          <a:p>
            <a:r>
              <a:rPr lang="en-US" sz="3600" dirty="0" smtClean="0"/>
              <a:t>Community </a:t>
            </a:r>
            <a:br>
              <a:rPr lang="en-US" sz="3600" dirty="0" smtClean="0"/>
            </a:br>
            <a:r>
              <a:rPr lang="en-US" sz="2000" dirty="0" smtClean="0"/>
              <a:t>(the format should be country based, each entry having a bio and headline)</a:t>
            </a:r>
            <a:endParaRPr lang="en-US" sz="3600" dirty="0"/>
          </a:p>
        </p:txBody>
      </p:sp>
      <p:sp>
        <p:nvSpPr>
          <p:cNvPr id="3" name="Subtitle 2"/>
          <p:cNvSpPr>
            <a:spLocks noGrp="1"/>
          </p:cNvSpPr>
          <p:nvPr>
            <p:ph type="subTitle" idx="1"/>
          </p:nvPr>
        </p:nvSpPr>
        <p:spPr>
          <a:xfrm>
            <a:off x="2781837" y="1544638"/>
            <a:ext cx="6259132" cy="4652962"/>
          </a:xfrm>
        </p:spPr>
        <p:txBody>
          <a:bodyPr>
            <a:normAutofit lnSpcReduction="10000"/>
          </a:bodyPr>
          <a:lstStyle/>
          <a:p>
            <a:pPr algn="l"/>
            <a:r>
              <a:rPr lang="en-US" sz="2000" dirty="0" smtClean="0"/>
              <a:t>Australia</a:t>
            </a:r>
          </a:p>
          <a:p>
            <a:pPr algn="l"/>
            <a:r>
              <a:rPr lang="en-US" sz="2000" dirty="0" smtClean="0"/>
              <a:t>Marcelle Frederick: Principal of Aquatic Education, AE China and owner of </a:t>
            </a:r>
            <a:r>
              <a:rPr lang="en-US" sz="2000" dirty="0" err="1" smtClean="0"/>
              <a:t>Stirling</a:t>
            </a:r>
            <a:r>
              <a:rPr lang="en-US" sz="2000" dirty="0" smtClean="0"/>
              <a:t> Swim </a:t>
            </a:r>
            <a:r>
              <a:rPr lang="en-US" sz="2000" dirty="0" smtClean="0"/>
              <a:t>School</a:t>
            </a:r>
            <a:endParaRPr lang="en-US" sz="2000" dirty="0" smtClean="0"/>
          </a:p>
          <a:p>
            <a:pPr algn="l"/>
            <a:r>
              <a:rPr lang="en-US" sz="2000" dirty="0" smtClean="0"/>
              <a:t>China</a:t>
            </a:r>
          </a:p>
          <a:p>
            <a:pPr algn="l"/>
            <a:r>
              <a:rPr lang="en-US" sz="2000" dirty="0" smtClean="0"/>
              <a:t>Sunny Novak: Founder and CEO of Mookey Swim School’s 6 soon to be 7 locations.</a:t>
            </a:r>
          </a:p>
          <a:p>
            <a:pPr algn="l"/>
            <a:r>
              <a:rPr lang="en-HK" sz="2000" dirty="0"/>
              <a:t>Hong Kong</a:t>
            </a:r>
          </a:p>
          <a:p>
            <a:pPr algn="l"/>
            <a:r>
              <a:rPr lang="en-HK" sz="2000" dirty="0"/>
              <a:t>Howard Fung: Founder and CEO of Stanford Swimming</a:t>
            </a:r>
            <a:endParaRPr lang="en-US" sz="2000" dirty="0"/>
          </a:p>
          <a:p>
            <a:pPr algn="l"/>
            <a:r>
              <a:rPr lang="en-US" sz="2000" dirty="0" smtClean="0"/>
              <a:t>Canada</a:t>
            </a:r>
          </a:p>
          <a:p>
            <a:pPr algn="l"/>
            <a:r>
              <a:rPr lang="en-US" sz="2000" dirty="0" smtClean="0"/>
              <a:t>Sharon Crowley: Founder of </a:t>
            </a:r>
            <a:r>
              <a:rPr lang="en-US" sz="2000" dirty="0" err="1" smtClean="0"/>
              <a:t>Aquaventures</a:t>
            </a:r>
            <a:r>
              <a:rPr lang="en-US" sz="2000" dirty="0" smtClean="0"/>
              <a:t> Swim Centre</a:t>
            </a:r>
          </a:p>
          <a:p>
            <a:pPr algn="l"/>
            <a:r>
              <a:rPr lang="en-US" sz="2000" dirty="0" smtClean="0"/>
              <a:t>USA</a:t>
            </a:r>
          </a:p>
          <a:p>
            <a:pPr algn="l"/>
            <a:r>
              <a:rPr lang="en-HK" sz="2000" dirty="0" smtClean="0"/>
              <a:t>Sue Mackie &amp; </a:t>
            </a:r>
            <a:r>
              <a:rPr lang="en-HK" sz="2000" dirty="0" err="1" smtClean="0"/>
              <a:t>Miren</a:t>
            </a:r>
            <a:r>
              <a:rPr lang="en-HK" sz="2000" dirty="0" smtClean="0"/>
              <a:t> </a:t>
            </a:r>
            <a:r>
              <a:rPr lang="en-HK" sz="2000" dirty="0" err="1" smtClean="0"/>
              <a:t>Oca</a:t>
            </a:r>
            <a:r>
              <a:rPr lang="en-HK" sz="2000" dirty="0" smtClean="0"/>
              <a:t>: United States Swim School Association</a:t>
            </a:r>
            <a:endParaRPr lang="en-US" sz="20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1698" y="2574646"/>
            <a:ext cx="1296473" cy="129647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8171" y="1584188"/>
            <a:ext cx="1612887" cy="99045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962" t="26900" r="29419" b="23523"/>
          <a:stretch/>
        </p:blipFill>
        <p:spPr>
          <a:xfrm>
            <a:off x="10288171" y="3484450"/>
            <a:ext cx="1275008" cy="141667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9441" y="5021162"/>
            <a:ext cx="2035173" cy="789769"/>
          </a:xfrm>
          <a:prstGeom prst="rect">
            <a:avLst/>
          </a:prstGeom>
        </p:spPr>
      </p:pic>
    </p:spTree>
    <p:extLst>
      <p:ext uri="{BB962C8B-B14F-4D97-AF65-F5344CB8AC3E}">
        <p14:creationId xmlns:p14="http://schemas.microsoft.com/office/powerpoint/2010/main" val="2983475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9144000" cy="1184564"/>
          </a:xfrm>
        </p:spPr>
        <p:txBody>
          <a:bodyPr>
            <a:normAutofit/>
          </a:bodyPr>
          <a:lstStyle/>
          <a:p>
            <a:r>
              <a:rPr lang="en-US" sz="3600" dirty="0" smtClean="0"/>
              <a:t>Events</a:t>
            </a:r>
            <a:br>
              <a:rPr lang="en-US" sz="3600" dirty="0" smtClean="0"/>
            </a:br>
            <a:r>
              <a:rPr lang="en-US" sz="2000" dirty="0" smtClean="0"/>
              <a:t>(clean simple half year calendar that displays the next 6 months but has 18 months worth of editable entries for site management)</a:t>
            </a: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1838105402"/>
              </p:ext>
            </p:extLst>
          </p:nvPr>
        </p:nvGraphicFramePr>
        <p:xfrm>
          <a:off x="3035319" y="1544638"/>
          <a:ext cx="8074854" cy="4286703"/>
        </p:xfrm>
        <a:graphic>
          <a:graphicData uri="http://schemas.openxmlformats.org/drawingml/2006/table">
            <a:tbl>
              <a:tblPr firstRow="1" bandRow="1">
                <a:tableStyleId>{5C22544A-7EE6-4342-B048-85BDC9FD1C3A}</a:tableStyleId>
              </a:tblPr>
              <a:tblGrid>
                <a:gridCol w="1345809"/>
                <a:gridCol w="1345809"/>
                <a:gridCol w="1345809"/>
                <a:gridCol w="1345809"/>
                <a:gridCol w="1345809"/>
                <a:gridCol w="1345809"/>
              </a:tblGrid>
              <a:tr h="819301">
                <a:tc>
                  <a:txBody>
                    <a:bodyPr/>
                    <a:lstStyle/>
                    <a:p>
                      <a:r>
                        <a:rPr lang="en-US" dirty="0" smtClean="0"/>
                        <a:t>January</a:t>
                      </a:r>
                      <a:endParaRPr lang="en-US" dirty="0"/>
                    </a:p>
                  </a:txBody>
                  <a:tcPr/>
                </a:tc>
                <a:tc>
                  <a:txBody>
                    <a:bodyPr/>
                    <a:lstStyle/>
                    <a:p>
                      <a:r>
                        <a:rPr lang="en-US" dirty="0" smtClean="0"/>
                        <a:t>February</a:t>
                      </a:r>
                      <a:endParaRPr lang="en-US" dirty="0"/>
                    </a:p>
                  </a:txBody>
                  <a:tcPr/>
                </a:tc>
                <a:tc>
                  <a:txBody>
                    <a:bodyPr/>
                    <a:lstStyle/>
                    <a:p>
                      <a:r>
                        <a:rPr lang="en-US" dirty="0" smtClean="0"/>
                        <a:t>March</a:t>
                      </a:r>
                      <a:endParaRPr lang="en-US" dirty="0"/>
                    </a:p>
                  </a:txBody>
                  <a:tcPr/>
                </a:tc>
                <a:tc>
                  <a:txBody>
                    <a:bodyPr/>
                    <a:lstStyle/>
                    <a:p>
                      <a:r>
                        <a:rPr lang="en-US" dirty="0" smtClean="0"/>
                        <a:t>April</a:t>
                      </a:r>
                      <a:endParaRPr lang="en-US" dirty="0"/>
                    </a:p>
                  </a:txBody>
                  <a:tcPr/>
                </a:tc>
                <a:tc>
                  <a:txBody>
                    <a:bodyPr/>
                    <a:lstStyle/>
                    <a:p>
                      <a:r>
                        <a:rPr lang="en-US" dirty="0" smtClean="0"/>
                        <a:t>May</a:t>
                      </a:r>
                      <a:endParaRPr lang="en-US" dirty="0"/>
                    </a:p>
                  </a:txBody>
                  <a:tcPr/>
                </a:tc>
                <a:tc>
                  <a:txBody>
                    <a:bodyPr/>
                    <a:lstStyle/>
                    <a:p>
                      <a:r>
                        <a:rPr lang="en-US" dirty="0" smtClean="0"/>
                        <a:t>June</a:t>
                      </a:r>
                      <a:endParaRPr lang="en-US" dirty="0"/>
                    </a:p>
                  </a:txBody>
                  <a:tcPr/>
                </a:tc>
              </a:tr>
              <a:tr h="819301">
                <a:tc>
                  <a:txBody>
                    <a:bodyPr/>
                    <a:lstStyle/>
                    <a:p>
                      <a:endParaRPr lang="en-US" dirty="0"/>
                    </a:p>
                  </a:txBody>
                  <a:tcPr/>
                </a:tc>
                <a:tc>
                  <a:txBody>
                    <a:bodyPr/>
                    <a:lstStyle/>
                    <a:p>
                      <a:endParaRPr lang="en-US" u="sng" dirty="0"/>
                    </a:p>
                  </a:txBody>
                  <a:tcPr/>
                </a:tc>
                <a:tc>
                  <a:txBody>
                    <a:bodyPr/>
                    <a:lstStyle/>
                    <a:p>
                      <a:endParaRPr lang="en-US" u="sng"/>
                    </a:p>
                  </a:txBody>
                  <a:tcPr/>
                </a:tc>
                <a:tc>
                  <a:txBody>
                    <a:bodyPr/>
                    <a:lstStyle/>
                    <a:p>
                      <a:endParaRPr lang="en-US" u="sng"/>
                    </a:p>
                  </a:txBody>
                  <a:tcPr/>
                </a:tc>
                <a:tc>
                  <a:txBody>
                    <a:bodyPr/>
                    <a:lstStyle/>
                    <a:p>
                      <a:r>
                        <a:rPr lang="en-US" u="sng" dirty="0" smtClean="0"/>
                        <a:t>Hong Kong Conference</a:t>
                      </a:r>
                      <a:endParaRPr lang="en-US" u="sng" dirty="0"/>
                    </a:p>
                  </a:txBody>
                  <a:tcPr/>
                </a:tc>
                <a:tc>
                  <a:txBody>
                    <a:bodyPr/>
                    <a:lstStyle/>
                    <a:p>
                      <a:endParaRPr lang="en-US" u="sng"/>
                    </a:p>
                  </a:txBody>
                  <a:tcPr/>
                </a:tc>
              </a:tr>
              <a:tr h="819301">
                <a:tc>
                  <a:txBody>
                    <a:bodyPr/>
                    <a:lstStyle/>
                    <a:p>
                      <a:endParaRPr lang="en-US"/>
                    </a:p>
                  </a:txBody>
                  <a:tcPr/>
                </a:tc>
                <a:tc>
                  <a:txBody>
                    <a:bodyPr/>
                    <a:lstStyle/>
                    <a:p>
                      <a:endParaRPr lang="en-US" u="sng" dirty="0"/>
                    </a:p>
                  </a:txBody>
                  <a:tcPr/>
                </a:tc>
                <a:tc>
                  <a:txBody>
                    <a:bodyPr/>
                    <a:lstStyle/>
                    <a:p>
                      <a:endParaRPr lang="en-US" u="sng" dirty="0"/>
                    </a:p>
                  </a:txBody>
                  <a:tcPr/>
                </a:tc>
                <a:tc>
                  <a:txBody>
                    <a:bodyPr/>
                    <a:lstStyle/>
                    <a:p>
                      <a:endParaRPr lang="en-US" u="sng" dirty="0"/>
                    </a:p>
                  </a:txBody>
                  <a:tcPr/>
                </a:tc>
                <a:tc>
                  <a:txBody>
                    <a:bodyPr/>
                    <a:lstStyle/>
                    <a:p>
                      <a:endParaRPr lang="en-US" u="sng" dirty="0"/>
                    </a:p>
                  </a:txBody>
                  <a:tcPr/>
                </a:tc>
                <a:tc>
                  <a:txBody>
                    <a:bodyPr/>
                    <a:lstStyle/>
                    <a:p>
                      <a:r>
                        <a:rPr lang="en-US" u="sng" dirty="0" smtClean="0"/>
                        <a:t>Shanghai Conference</a:t>
                      </a:r>
                      <a:endParaRPr lang="en-US" u="sng" dirty="0"/>
                    </a:p>
                  </a:txBody>
                  <a:tcPr/>
                </a:tc>
              </a:tr>
              <a:tr h="819301">
                <a:tc>
                  <a:txBody>
                    <a:bodyPr/>
                    <a:lstStyle/>
                    <a:p>
                      <a:endParaRPr lang="en-US"/>
                    </a:p>
                  </a:txBody>
                  <a:tcPr/>
                </a:tc>
                <a:tc>
                  <a:txBody>
                    <a:bodyPr/>
                    <a:lstStyle/>
                    <a:p>
                      <a:r>
                        <a:rPr lang="en-US" u="sng" dirty="0" smtClean="0"/>
                        <a:t>Canada</a:t>
                      </a:r>
                      <a:r>
                        <a:rPr lang="en-US" u="sng" baseline="0" dirty="0" smtClean="0"/>
                        <a:t> Coaches workshop</a:t>
                      </a:r>
                      <a:endParaRPr lang="en-US" u="sng" dirty="0"/>
                    </a:p>
                  </a:txBody>
                  <a:tcPr/>
                </a:tc>
                <a:tc>
                  <a:txBody>
                    <a:bodyPr/>
                    <a:lstStyle/>
                    <a:p>
                      <a:endParaRPr lang="en-US" u="sng"/>
                    </a:p>
                  </a:txBody>
                  <a:tcPr/>
                </a:tc>
                <a:tc>
                  <a:txBody>
                    <a:bodyPr/>
                    <a:lstStyle/>
                    <a:p>
                      <a:endParaRPr lang="en-US" u="sng"/>
                    </a:p>
                  </a:txBody>
                  <a:tcPr/>
                </a:tc>
                <a:tc>
                  <a:txBody>
                    <a:bodyPr/>
                    <a:lstStyle/>
                    <a:p>
                      <a:endParaRPr lang="en-US" u="sng"/>
                    </a:p>
                  </a:txBody>
                  <a:tcPr/>
                </a:tc>
                <a:tc>
                  <a:txBody>
                    <a:bodyPr/>
                    <a:lstStyle/>
                    <a:p>
                      <a:endParaRPr lang="en-US" u="sng" dirty="0"/>
                    </a:p>
                  </a:txBody>
                  <a:tcPr/>
                </a:tc>
              </a:tr>
              <a:tr h="819301">
                <a:tc>
                  <a:txBody>
                    <a:bodyPr/>
                    <a:lstStyle/>
                    <a:p>
                      <a:endParaRPr lang="en-US"/>
                    </a:p>
                  </a:txBody>
                  <a:tcPr/>
                </a:tc>
                <a:tc>
                  <a:txBody>
                    <a:bodyPr/>
                    <a:lstStyle/>
                    <a:p>
                      <a:endParaRPr lang="en-US" u="sng" dirty="0"/>
                    </a:p>
                  </a:txBody>
                  <a:tcPr/>
                </a:tc>
                <a:tc>
                  <a:txBody>
                    <a:bodyPr/>
                    <a:lstStyle/>
                    <a:p>
                      <a:r>
                        <a:rPr lang="en-US" u="sng" dirty="0" smtClean="0"/>
                        <a:t>Memphis</a:t>
                      </a:r>
                      <a:r>
                        <a:rPr lang="en-US" u="sng" baseline="0" dirty="0" smtClean="0"/>
                        <a:t> Community gathering</a:t>
                      </a:r>
                      <a:endParaRPr lang="en-US" u="sng" dirty="0"/>
                    </a:p>
                  </a:txBody>
                  <a:tcPr/>
                </a:tc>
                <a:tc>
                  <a:txBody>
                    <a:bodyPr/>
                    <a:lstStyle/>
                    <a:p>
                      <a:endParaRPr lang="en-US" u="sng"/>
                    </a:p>
                  </a:txBody>
                  <a:tcPr/>
                </a:tc>
                <a:tc>
                  <a:txBody>
                    <a:bodyPr/>
                    <a:lstStyle/>
                    <a:p>
                      <a:endParaRPr lang="en-US" u="sng"/>
                    </a:p>
                  </a:txBody>
                  <a:tcPr/>
                </a:tc>
                <a:tc>
                  <a:txBody>
                    <a:bodyPr/>
                    <a:lstStyle/>
                    <a:p>
                      <a:endParaRPr lang="en-US" u="sng" dirty="0"/>
                    </a:p>
                  </a:txBody>
                  <a:tcPr/>
                </a:tc>
              </a:tr>
            </a:tbl>
          </a:graphicData>
        </a:graphic>
      </p:graphicFrame>
      <p:sp>
        <p:nvSpPr>
          <p:cNvPr id="8" name="TextBox 7"/>
          <p:cNvSpPr txBox="1"/>
          <p:nvPr/>
        </p:nvSpPr>
        <p:spPr>
          <a:xfrm>
            <a:off x="5764449" y="6191414"/>
            <a:ext cx="3238874" cy="400110"/>
          </a:xfrm>
          <a:prstGeom prst="rect">
            <a:avLst/>
          </a:prstGeom>
          <a:noFill/>
        </p:spPr>
        <p:txBody>
          <a:bodyPr wrap="square" rtlCol="0">
            <a:spAutoFit/>
          </a:bodyPr>
          <a:lstStyle/>
          <a:p>
            <a:r>
              <a:rPr lang="en-US" sz="2000" u="sng" dirty="0" smtClean="0">
                <a:solidFill>
                  <a:schemeClr val="accent1"/>
                </a:solidFill>
              </a:rPr>
              <a:t>Click the link to apply</a:t>
            </a:r>
            <a:endParaRPr lang="en-US" sz="2000" u="sng" dirty="0">
              <a:solidFill>
                <a:schemeClr val="accent1"/>
              </a:solidFill>
            </a:endParaRPr>
          </a:p>
        </p:txBody>
      </p:sp>
    </p:spTree>
    <p:extLst>
      <p:ext uri="{BB962C8B-B14F-4D97-AF65-F5344CB8AC3E}">
        <p14:creationId xmlns:p14="http://schemas.microsoft.com/office/powerpoint/2010/main" val="332320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9144000" cy="1184564"/>
          </a:xfrm>
        </p:spPr>
        <p:txBody>
          <a:bodyPr>
            <a:normAutofit/>
          </a:bodyPr>
          <a:lstStyle/>
          <a:p>
            <a:r>
              <a:rPr lang="en-US" sz="3600" dirty="0" smtClean="0"/>
              <a:t>Why become </a:t>
            </a:r>
            <a:r>
              <a:rPr lang="en-US" sz="3600" dirty="0" smtClean="0"/>
              <a:t>involved</a:t>
            </a:r>
            <a:br>
              <a:rPr lang="en-US" sz="3600" dirty="0" smtClean="0"/>
            </a:br>
            <a:endParaRPr lang="en-US" sz="3600" dirty="0"/>
          </a:p>
        </p:txBody>
      </p:sp>
      <p:sp>
        <p:nvSpPr>
          <p:cNvPr id="3" name="Subtitle 2"/>
          <p:cNvSpPr>
            <a:spLocks noGrp="1"/>
          </p:cNvSpPr>
          <p:nvPr>
            <p:ph type="subTitle" idx="1"/>
          </p:nvPr>
        </p:nvSpPr>
        <p:spPr>
          <a:xfrm>
            <a:off x="2781837" y="1544638"/>
            <a:ext cx="6259132" cy="4652962"/>
          </a:xfrm>
        </p:spPr>
        <p:txBody>
          <a:bodyPr>
            <a:normAutofit lnSpcReduction="10000"/>
          </a:bodyPr>
          <a:lstStyle/>
          <a:p>
            <a:pPr algn="l"/>
            <a:r>
              <a:rPr lang="en-US" sz="2000" dirty="0" smtClean="0"/>
              <a:t>The best way to provide education is in a safe controlled environment. Running your own facility is a rewarding lifelong move into business. Providing a community service with an opportunity to work with a passionate and driven community. Become a leader in educating children to be safe around water.</a:t>
            </a:r>
          </a:p>
          <a:p>
            <a:pPr algn="l"/>
            <a:r>
              <a:rPr lang="en-US" sz="2000" dirty="0" smtClean="0"/>
              <a:t>Creating a purpose built facility can be tough. Having a good heart is a great start, but misinformation can be just as dangerous as no information. Your good intentions need to be directed effectively.</a:t>
            </a:r>
          </a:p>
          <a:p>
            <a:pPr algn="l"/>
            <a:r>
              <a:rPr lang="en-US" sz="2000" dirty="0" smtClean="0"/>
              <a:t>The most important asset is great coaches and a top notch pool. Luckily the industry has been around for a long time and has produced some excellent models that you can follow.</a:t>
            </a:r>
          </a:p>
          <a:p>
            <a:pPr algn="l"/>
            <a:r>
              <a:rPr lang="en-US" sz="2000" dirty="0" smtClean="0"/>
              <a:t>With many countries having turn key consulting to help you on your way.</a:t>
            </a:r>
          </a:p>
          <a:p>
            <a:pPr algn="l"/>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148" y="1544638"/>
            <a:ext cx="3150852" cy="3954641"/>
          </a:xfrm>
          <a:prstGeom prst="rect">
            <a:avLst/>
          </a:prstGeom>
        </p:spPr>
      </p:pic>
    </p:spTree>
    <p:extLst>
      <p:ext uri="{BB962C8B-B14F-4D97-AF65-F5344CB8AC3E}">
        <p14:creationId xmlns:p14="http://schemas.microsoft.com/office/powerpoint/2010/main" val="155552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9144000" cy="1184564"/>
          </a:xfrm>
        </p:spPr>
        <p:txBody>
          <a:bodyPr>
            <a:normAutofit/>
          </a:bodyPr>
          <a:lstStyle/>
          <a:p>
            <a:r>
              <a:rPr lang="en-US" sz="3600" dirty="0" smtClean="0"/>
              <a:t>Becoming Certified</a:t>
            </a:r>
            <a:endParaRPr lang="en-US" sz="3600" dirty="0"/>
          </a:p>
        </p:txBody>
      </p:sp>
      <p:sp>
        <p:nvSpPr>
          <p:cNvPr id="3" name="Subtitle 2"/>
          <p:cNvSpPr>
            <a:spLocks noGrp="1"/>
          </p:cNvSpPr>
          <p:nvPr>
            <p:ph type="subTitle" idx="1"/>
          </p:nvPr>
        </p:nvSpPr>
        <p:spPr>
          <a:xfrm>
            <a:off x="2781837" y="1544638"/>
            <a:ext cx="6259132" cy="4652962"/>
          </a:xfrm>
        </p:spPr>
        <p:txBody>
          <a:bodyPr>
            <a:normAutofit/>
          </a:bodyPr>
          <a:lstStyle/>
          <a:p>
            <a:pPr algn="l"/>
            <a:r>
              <a:rPr lang="en-US" sz="2000" dirty="0" smtClean="0"/>
              <a:t>To become apart of the registered community of pools we want to make sure you are providing a high standard of lessons and have a facility which reflects the international standard of professional pools. The following points will be looked at:</a:t>
            </a:r>
          </a:p>
          <a:p>
            <a:pPr marL="342900" indent="-342900" algn="l">
              <a:buFont typeface="Arial" panose="020B0604020202020204" pitchFamily="34" charset="0"/>
              <a:buChar char="•"/>
            </a:pPr>
            <a:r>
              <a:rPr lang="en-US" sz="2000" dirty="0" smtClean="0"/>
              <a:t>Coaches Education and training method</a:t>
            </a:r>
          </a:p>
          <a:p>
            <a:pPr marL="342900" indent="-342900" algn="l">
              <a:buFont typeface="Arial" panose="020B0604020202020204" pitchFamily="34" charset="0"/>
              <a:buChar char="•"/>
            </a:pPr>
            <a:r>
              <a:rPr lang="en-US" sz="2000" dirty="0" smtClean="0"/>
              <a:t>Full facility setup</a:t>
            </a:r>
          </a:p>
          <a:p>
            <a:pPr marL="800100" lvl="1" indent="-342900" algn="l">
              <a:buFont typeface="Arial" panose="020B0604020202020204" pitchFamily="34" charset="0"/>
              <a:buChar char="•"/>
            </a:pPr>
            <a:r>
              <a:rPr lang="en-US" sz="1600" dirty="0" smtClean="0"/>
              <a:t>Water Quality</a:t>
            </a:r>
          </a:p>
          <a:p>
            <a:pPr marL="800100" lvl="1" indent="-342900" algn="l">
              <a:buFont typeface="Arial" panose="020B0604020202020204" pitchFamily="34" charset="0"/>
              <a:buChar char="•"/>
            </a:pPr>
            <a:r>
              <a:rPr lang="en-US" sz="1600" dirty="0" smtClean="0"/>
              <a:t>Evacuation Plan</a:t>
            </a:r>
          </a:p>
          <a:p>
            <a:pPr marL="800100" lvl="1" indent="-342900" algn="l">
              <a:buFont typeface="Arial" panose="020B0604020202020204" pitchFamily="34" charset="0"/>
              <a:buChar char="•"/>
            </a:pPr>
            <a:r>
              <a:rPr lang="en-US" sz="1600" dirty="0" smtClean="0"/>
              <a:t>Layout and access</a:t>
            </a:r>
          </a:p>
          <a:p>
            <a:pPr marL="800100" lvl="1" indent="-342900" algn="l">
              <a:buFont typeface="Arial" panose="020B0604020202020204" pitchFamily="34" charset="0"/>
              <a:buChar char="•"/>
            </a:pPr>
            <a:r>
              <a:rPr lang="en-HK" sz="1600" dirty="0" smtClean="0"/>
              <a:t>Safe teaching equipment</a:t>
            </a:r>
            <a:endParaRPr lang="en-US" sz="1600" dirty="0" smtClean="0"/>
          </a:p>
          <a:p>
            <a:pPr marL="342900" indent="-342900" algn="l">
              <a:buFont typeface="Arial" panose="020B0604020202020204" pitchFamily="34" charset="0"/>
              <a:buChar char="•"/>
            </a:pPr>
            <a:r>
              <a:rPr lang="en-US" sz="2000" dirty="0" smtClean="0"/>
              <a:t>Ability to create community water safety events</a:t>
            </a:r>
          </a:p>
          <a:p>
            <a:pPr marL="342900" indent="-342900" algn="l">
              <a:buFont typeface="Arial" panose="020B0604020202020204" pitchFamily="34" charset="0"/>
              <a:buChar char="•"/>
            </a:pPr>
            <a:r>
              <a:rPr lang="en-US" sz="2000" dirty="0" smtClean="0"/>
              <a:t>Attending continuing education, International or National</a:t>
            </a:r>
          </a:p>
          <a:p>
            <a:pPr algn="l"/>
            <a:endParaRPr lang="en-US" sz="2000" dirty="0"/>
          </a:p>
        </p:txBody>
      </p:sp>
      <p:sp>
        <p:nvSpPr>
          <p:cNvPr id="6" name="TextBox 5"/>
          <p:cNvSpPr txBox="1"/>
          <p:nvPr/>
        </p:nvSpPr>
        <p:spPr>
          <a:xfrm>
            <a:off x="4291966" y="5642774"/>
            <a:ext cx="3238874" cy="400110"/>
          </a:xfrm>
          <a:prstGeom prst="rect">
            <a:avLst/>
          </a:prstGeom>
          <a:noFill/>
        </p:spPr>
        <p:txBody>
          <a:bodyPr wrap="square" rtlCol="0">
            <a:spAutoFit/>
          </a:bodyPr>
          <a:lstStyle/>
          <a:p>
            <a:r>
              <a:rPr lang="en-US" sz="2000" u="sng" dirty="0" smtClean="0">
                <a:solidFill>
                  <a:schemeClr val="accent1"/>
                </a:solidFill>
              </a:rPr>
              <a:t>Apply to become certified</a:t>
            </a:r>
            <a:endParaRPr lang="en-US" sz="2000" u="sng" dirty="0">
              <a:solidFill>
                <a:schemeClr val="accent1"/>
              </a:solidFill>
            </a:endParaRPr>
          </a:p>
        </p:txBody>
      </p:sp>
    </p:spTree>
    <p:extLst>
      <p:ext uri="{BB962C8B-B14F-4D97-AF65-F5344CB8AC3E}">
        <p14:creationId xmlns:p14="http://schemas.microsoft.com/office/powerpoint/2010/main" val="412171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9144000" cy="1184564"/>
          </a:xfrm>
        </p:spPr>
        <p:txBody>
          <a:bodyPr>
            <a:normAutofit/>
          </a:bodyPr>
          <a:lstStyle/>
          <a:p>
            <a:r>
              <a:rPr lang="en-US" sz="3600" dirty="0" smtClean="0"/>
              <a:t>Member </a:t>
            </a:r>
            <a:r>
              <a:rPr lang="en-US" sz="3600" dirty="0" smtClean="0"/>
              <a:t>Login</a:t>
            </a:r>
            <a:br>
              <a:rPr lang="en-US" sz="3600" dirty="0" smtClean="0"/>
            </a:br>
            <a:r>
              <a:rPr lang="en-US" sz="2000" dirty="0" smtClean="0"/>
              <a:t>(this is the access point to a member forum. </a:t>
            </a:r>
            <a:r>
              <a:rPr lang="en-US" sz="2000" dirty="0" smtClean="0"/>
              <a:t>Would like to see your ideas on a good forum with 3 levels. Member, moderator, admin)</a:t>
            </a:r>
            <a:endParaRPr lang="en-US" sz="3600" dirty="0"/>
          </a:p>
        </p:txBody>
      </p:sp>
      <p:sp>
        <p:nvSpPr>
          <p:cNvPr id="3" name="Subtitle 2"/>
          <p:cNvSpPr>
            <a:spLocks noGrp="1"/>
          </p:cNvSpPr>
          <p:nvPr>
            <p:ph type="subTitle" idx="1"/>
          </p:nvPr>
        </p:nvSpPr>
        <p:spPr>
          <a:xfrm>
            <a:off x="2781837" y="1544638"/>
            <a:ext cx="6259132" cy="959411"/>
          </a:xfrm>
        </p:spPr>
        <p:txBody>
          <a:bodyPr>
            <a:normAutofit/>
          </a:bodyPr>
          <a:lstStyle/>
          <a:p>
            <a:pPr algn="l"/>
            <a:r>
              <a:rPr lang="en-US" sz="2000" dirty="0" smtClean="0"/>
              <a:t>Become apart of our community to access the latest in education updates, video tutorials and an extensive community forum.</a:t>
            </a:r>
          </a:p>
          <a:p>
            <a:pPr algn="l"/>
            <a:endParaRPr lang="en-US" sz="2000" dirty="0" smtClean="0"/>
          </a:p>
          <a:p>
            <a:pPr algn="l"/>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906106784"/>
              </p:ext>
            </p:extLst>
          </p:nvPr>
        </p:nvGraphicFramePr>
        <p:xfrm>
          <a:off x="3890453" y="2864122"/>
          <a:ext cx="4831516" cy="741680"/>
        </p:xfrm>
        <a:graphic>
          <a:graphicData uri="http://schemas.openxmlformats.org/drawingml/2006/table">
            <a:tbl>
              <a:tblPr firstRow="1" bandRow="1">
                <a:tableStyleId>{5C22544A-7EE6-4342-B048-85BDC9FD1C3A}</a:tableStyleId>
              </a:tblPr>
              <a:tblGrid>
                <a:gridCol w="1338745"/>
                <a:gridCol w="3492771"/>
              </a:tblGrid>
              <a:tr h="370840">
                <a:tc>
                  <a:txBody>
                    <a:bodyPr/>
                    <a:lstStyle/>
                    <a:p>
                      <a:r>
                        <a:rPr lang="en-US" dirty="0" smtClean="0"/>
                        <a:t>Username:</a:t>
                      </a:r>
                      <a:endParaRPr lang="en-US" dirty="0"/>
                    </a:p>
                  </a:txBody>
                  <a:tcPr/>
                </a:tc>
                <a:tc>
                  <a:txBody>
                    <a:bodyPr/>
                    <a:lstStyle/>
                    <a:p>
                      <a:endParaRPr lang="en-US" dirty="0"/>
                    </a:p>
                  </a:txBody>
                  <a:tcPr/>
                </a:tc>
              </a:tr>
              <a:tr h="370840">
                <a:tc>
                  <a:txBody>
                    <a:bodyPr/>
                    <a:lstStyle/>
                    <a:p>
                      <a:r>
                        <a:rPr lang="en-US" dirty="0" smtClean="0"/>
                        <a:t>Password:</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8862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0746" y="1"/>
            <a:ext cx="9144000" cy="1184564"/>
          </a:xfrm>
        </p:spPr>
        <p:txBody>
          <a:bodyPr>
            <a:normAutofit/>
          </a:bodyPr>
          <a:lstStyle/>
          <a:p>
            <a:r>
              <a:rPr lang="en-US" sz="3600" dirty="0" smtClean="0"/>
              <a:t>Contact Us</a:t>
            </a:r>
            <a:endParaRPr lang="en-US" sz="3600" dirty="0"/>
          </a:p>
        </p:txBody>
      </p:sp>
      <p:sp>
        <p:nvSpPr>
          <p:cNvPr id="3" name="Subtitle 2"/>
          <p:cNvSpPr>
            <a:spLocks noGrp="1"/>
          </p:cNvSpPr>
          <p:nvPr>
            <p:ph type="subTitle" idx="1"/>
          </p:nvPr>
        </p:nvSpPr>
        <p:spPr>
          <a:xfrm>
            <a:off x="2781837" y="1544638"/>
            <a:ext cx="6259132" cy="959411"/>
          </a:xfrm>
        </p:spPr>
        <p:txBody>
          <a:bodyPr>
            <a:normAutofit/>
          </a:bodyPr>
          <a:lstStyle/>
          <a:p>
            <a:pPr algn="l"/>
            <a:r>
              <a:rPr lang="en-US" sz="2000" dirty="0" smtClean="0"/>
              <a:t>If you would like more information regarding becoming members, turn key consulting or general enquiries please email.</a:t>
            </a:r>
          </a:p>
          <a:p>
            <a:pPr algn="l"/>
            <a:endParaRPr lang="en-US" sz="2000" dirty="0" smtClean="0"/>
          </a:p>
          <a:p>
            <a:pPr algn="l"/>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676891755"/>
              </p:ext>
            </p:extLst>
          </p:nvPr>
        </p:nvGraphicFramePr>
        <p:xfrm>
          <a:off x="3466904" y="3237783"/>
          <a:ext cx="5747434" cy="1112520"/>
        </p:xfrm>
        <a:graphic>
          <a:graphicData uri="http://schemas.openxmlformats.org/drawingml/2006/table">
            <a:tbl>
              <a:tblPr firstRow="1" bandRow="1">
                <a:tableStyleId>{93296810-A885-4BE3-A3E7-6D5BEEA58F35}</a:tableStyleId>
              </a:tblPr>
              <a:tblGrid>
                <a:gridCol w="1400518"/>
                <a:gridCol w="4346916"/>
              </a:tblGrid>
              <a:tr h="370840">
                <a:tc>
                  <a:txBody>
                    <a:bodyPr/>
                    <a:lstStyle/>
                    <a:p>
                      <a:r>
                        <a:rPr lang="en-US" dirty="0" smtClean="0"/>
                        <a:t>Email:</a:t>
                      </a:r>
                    </a:p>
                  </a:txBody>
                  <a:tcPr/>
                </a:tc>
                <a:tc>
                  <a:txBody>
                    <a:bodyPr/>
                    <a:lstStyle/>
                    <a:p>
                      <a:r>
                        <a:rPr lang="en-US" dirty="0" smtClean="0">
                          <a:hlinkClick r:id="rId2"/>
                        </a:rPr>
                        <a:t>info@iae.com</a:t>
                      </a:r>
                      <a:endParaRPr lang="en-US" dirty="0"/>
                    </a:p>
                  </a:txBody>
                  <a:tcPr/>
                </a:tc>
              </a:tr>
              <a:tr h="370840">
                <a:tc>
                  <a:txBody>
                    <a:bodyPr/>
                    <a:lstStyle/>
                    <a:p>
                      <a:r>
                        <a:rPr lang="en-US" dirty="0" smtClean="0"/>
                        <a:t>Phone:</a:t>
                      </a:r>
                    </a:p>
                  </a:txBody>
                  <a:tcPr/>
                </a:tc>
                <a:tc>
                  <a:txBody>
                    <a:bodyPr/>
                    <a:lstStyle/>
                    <a:p>
                      <a:r>
                        <a:rPr lang="en-US" dirty="0" smtClean="0"/>
                        <a:t>+86 blah </a:t>
                      </a:r>
                      <a:r>
                        <a:rPr lang="en-US" dirty="0" err="1" smtClean="0"/>
                        <a:t>blah</a:t>
                      </a:r>
                      <a:r>
                        <a:rPr lang="en-US" dirty="0" smtClean="0"/>
                        <a:t> </a:t>
                      </a:r>
                      <a:r>
                        <a:rPr lang="en-US" dirty="0" err="1" smtClean="0"/>
                        <a:t>blah</a:t>
                      </a:r>
                      <a:endParaRPr lang="en-US" dirty="0"/>
                    </a:p>
                  </a:txBody>
                  <a:tcPr/>
                </a:tc>
              </a:tr>
              <a:tr h="370840">
                <a:tc>
                  <a:txBody>
                    <a:bodyPr/>
                    <a:lstStyle/>
                    <a:p>
                      <a:r>
                        <a:rPr lang="en-US" dirty="0" err="1" smtClean="0"/>
                        <a:t>Wechat</a:t>
                      </a:r>
                      <a:r>
                        <a:rPr lang="en-US" dirty="0" smtClean="0"/>
                        <a:t>:</a:t>
                      </a:r>
                    </a:p>
                  </a:txBody>
                  <a:tcPr/>
                </a:tc>
                <a:tc>
                  <a:txBody>
                    <a:bodyPr/>
                    <a:lstStyle/>
                    <a:p>
                      <a:r>
                        <a:rPr lang="en-US" dirty="0" err="1" smtClean="0"/>
                        <a:t>info@IAE</a:t>
                      </a:r>
                      <a:endParaRPr lang="en-US" dirty="0"/>
                    </a:p>
                  </a:txBody>
                  <a:tcPr/>
                </a:tc>
              </a:tr>
            </a:tbl>
          </a:graphicData>
        </a:graphic>
      </p:graphicFrame>
    </p:spTree>
    <p:extLst>
      <p:ext uri="{BB962C8B-B14F-4D97-AF65-F5344CB8AC3E}">
        <p14:creationId xmlns:p14="http://schemas.microsoft.com/office/powerpoint/2010/main" val="4089933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695</Words>
  <Application>Microsoft Office PowerPoint</Application>
  <PresentationFormat>Widescreen</PresentationFormat>
  <Paragraphs>61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宋体</vt:lpstr>
      <vt:lpstr>Arial</vt:lpstr>
      <vt:lpstr>Calibri</vt:lpstr>
      <vt:lpstr>Calibri Light</vt:lpstr>
      <vt:lpstr>Office Theme</vt:lpstr>
      <vt:lpstr>Water Safety and Aquatic Education (landing page for the site, needs to be an effective scare about water stats)</vt:lpstr>
      <vt:lpstr>About Us (Clean simple page)</vt:lpstr>
      <vt:lpstr>Community  (the format should be country based, each entry having a bio and headline)</vt:lpstr>
      <vt:lpstr>Events (clean simple half year calendar that displays the next 6 months but has 18 months worth of editable entries for site management)</vt:lpstr>
      <vt:lpstr>Why become involved </vt:lpstr>
      <vt:lpstr>Becoming Certified</vt:lpstr>
      <vt:lpstr>Member Login (this is the access point to a member forum. Would like to see your ideas on a good forum with 3 levels. Member, moderator, admin)</vt:lpstr>
      <vt:lpstr>Contact Us</vt:lpstr>
    </vt:vector>
  </TitlesOfParts>
  <Company>Mookey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mookey</dc:creator>
  <cp:lastModifiedBy>Max Wallington</cp:lastModifiedBy>
  <cp:revision>24</cp:revision>
  <dcterms:created xsi:type="dcterms:W3CDTF">2016-02-17T03:30:47Z</dcterms:created>
  <dcterms:modified xsi:type="dcterms:W3CDTF">2016-03-03T09:57:18Z</dcterms:modified>
</cp:coreProperties>
</file>