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78916" autoAdjust="0"/>
  </p:normalViewPr>
  <p:slideViewPr>
    <p:cSldViewPr snapToGrid="0">
      <p:cViewPr varScale="1">
        <p:scale>
          <a:sx n="86" d="100"/>
          <a:sy n="86" d="100"/>
        </p:scale>
        <p:origin x="70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14C992-2FE7-4622-A209-ADCDFF230C9C}" type="datetimeFigureOut">
              <a:rPr lang="en-AU" smtClean="0"/>
              <a:t>24/02/2016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18D08A-F6FD-4580-B6B8-9D72D93ED164}" type="slidenum">
              <a:rPr lang="en-AU" smtClean="0"/>
              <a:t>‹#›</a:t>
            </a:fld>
            <a:endParaRPr lang="en-AU"/>
          </a:p>
        </p:txBody>
      </p:sp>
    </p:spTree>
    <p:extLst>
      <p:ext uri="{BB962C8B-B14F-4D97-AF65-F5344CB8AC3E}">
        <p14:creationId xmlns:p14="http://schemas.microsoft.com/office/powerpoint/2010/main" val="676076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Brief: to have a visual representation of the offerings the Talent Management Team provide the business. We</a:t>
            </a:r>
            <a:r>
              <a:rPr lang="en-AU" baseline="0" dirty="0" smtClean="0"/>
              <a:t> are a recruitment company and the team supports our sales teams by providing the systems, practices and processes that allow them to do their jobs exceptionally well. Like a F1 </a:t>
            </a:r>
            <a:r>
              <a:rPr lang="en-AU" baseline="0" dirty="0" err="1" smtClean="0"/>
              <a:t>pitt</a:t>
            </a:r>
            <a:r>
              <a:rPr lang="en-AU" baseline="0" dirty="0" smtClean="0"/>
              <a:t> crew, we help the F1 driver win the race by making sure the recruitment ‘machine’ is tuned, repaired, fuelled and accelerates as quickly as possible to reach the right candidate first for our clients.</a:t>
            </a:r>
          </a:p>
          <a:p>
            <a:endParaRPr lang="en-AU" baseline="0" dirty="0" smtClean="0"/>
          </a:p>
          <a:p>
            <a:r>
              <a:rPr lang="en-AU" baseline="0" dirty="0" smtClean="0"/>
              <a:t>The image here is an idea, with the following image showing the team scramble over the ‘recruitment machine’. </a:t>
            </a:r>
            <a:br>
              <a:rPr lang="en-AU" baseline="0" dirty="0" smtClean="0"/>
            </a:br>
            <a:r>
              <a:rPr lang="en-AU" baseline="0" dirty="0" smtClean="0"/>
              <a:t>I am keen to highlight what happens behind the scenes (and sometimes may be taken for granted by the sales teams).</a:t>
            </a:r>
            <a:endParaRPr lang="en-AU" dirty="0"/>
          </a:p>
        </p:txBody>
      </p:sp>
      <p:sp>
        <p:nvSpPr>
          <p:cNvPr id="4" name="Slide Number Placeholder 3"/>
          <p:cNvSpPr>
            <a:spLocks noGrp="1"/>
          </p:cNvSpPr>
          <p:nvPr>
            <p:ph type="sldNum" sz="quarter" idx="10"/>
          </p:nvPr>
        </p:nvSpPr>
        <p:spPr/>
        <p:txBody>
          <a:bodyPr/>
          <a:lstStyle/>
          <a:p>
            <a:fld id="{D618D08A-F6FD-4580-B6B8-9D72D93ED164}" type="slidenum">
              <a:rPr lang="en-AU" smtClean="0"/>
              <a:t>1</a:t>
            </a:fld>
            <a:endParaRPr lang="en-AU"/>
          </a:p>
        </p:txBody>
      </p:sp>
    </p:spTree>
    <p:extLst>
      <p:ext uri="{BB962C8B-B14F-4D97-AF65-F5344CB8AC3E}">
        <p14:creationId xmlns:p14="http://schemas.microsoft.com/office/powerpoint/2010/main" val="791834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Brief: to have a visual representation of the offerings the Talent Management Team (a team which runs</a:t>
            </a:r>
            <a:r>
              <a:rPr lang="en-AU" baseline="0" dirty="0" smtClean="0"/>
              <a:t> and drives our core technical systems to ensure we have access to the right candidates)</a:t>
            </a:r>
            <a:r>
              <a:rPr lang="en-AU" dirty="0" smtClean="0"/>
              <a:t>. </a:t>
            </a:r>
          </a:p>
          <a:p>
            <a:endParaRPr lang="en-AU" dirty="0" smtClean="0"/>
          </a:p>
          <a:p>
            <a:r>
              <a:rPr lang="en-AU" dirty="0" smtClean="0"/>
              <a:t>We</a:t>
            </a:r>
            <a:r>
              <a:rPr lang="en-AU" baseline="0" dirty="0" smtClean="0"/>
              <a:t> are a recruitment company and the Talent Management Team supports our sales teams by providing the systems, practices and processes that allow them to do their jobs exceptionally well. </a:t>
            </a:r>
          </a:p>
          <a:p>
            <a:r>
              <a:rPr lang="en-AU" baseline="0" dirty="0" smtClean="0"/>
              <a:t>Each box represents a service we provide </a:t>
            </a:r>
          </a:p>
          <a:p>
            <a:endParaRPr lang="en-AU" baseline="0" dirty="0" smtClean="0"/>
          </a:p>
          <a:p>
            <a:r>
              <a:rPr lang="en-AU" b="1" baseline="0" dirty="0" smtClean="0"/>
              <a:t>Option 1 </a:t>
            </a:r>
            <a:r>
              <a:rPr lang="en-AU" baseline="0" dirty="0" smtClean="0"/>
              <a:t>was thinking we are like a F1 </a:t>
            </a:r>
            <a:r>
              <a:rPr lang="en-AU" baseline="0" dirty="0" err="1" smtClean="0"/>
              <a:t>pitt</a:t>
            </a:r>
            <a:r>
              <a:rPr lang="en-AU" baseline="0" dirty="0" smtClean="0"/>
              <a:t> crew, we help the F1 driver win the race by making sure the recruitment ‘machine’ is tuned, repaired, fuelled and accelerates as quickly as possible to reach the right candidate first for our clients.</a:t>
            </a:r>
          </a:p>
          <a:p>
            <a:endParaRPr lang="en-AU" baseline="0" dirty="0" smtClean="0"/>
          </a:p>
          <a:p>
            <a:r>
              <a:rPr lang="en-AU" baseline="0" dirty="0" smtClean="0"/>
              <a:t>Second option (women selecting candidate  http://www.123rf.com/clipart-vector/recruitment.html?mediapopup=19479818 ) was showing candidates in a ‘system’ with someone selecting one.  Internally we like this better as it represents what we do more accurately. Plus with the female imagery it helps support our push to assist clients with their diversity targets.</a:t>
            </a:r>
          </a:p>
          <a:p>
            <a:endParaRPr lang="en-AU" baseline="0" dirty="0" smtClean="0"/>
          </a:p>
          <a:p>
            <a:r>
              <a:rPr lang="en-AU" baseline="0" dirty="0" smtClean="0"/>
              <a:t>I just need 1 design The purpose of this ‘flyer’ is to show both internal teams (our direct customers) what happens behind the scenes (and sometimes may be taken for granted by the sales teams).</a:t>
            </a:r>
          </a:p>
          <a:p>
            <a:endParaRPr lang="en-AU" baseline="0" dirty="0" smtClean="0"/>
          </a:p>
          <a:p>
            <a:r>
              <a:rPr lang="en-AU" baseline="0" dirty="0" smtClean="0"/>
              <a:t>Brief is to create a single flyer that best depicts what we do. I am keen for feedback/original ideas of how to represent this best.</a:t>
            </a:r>
            <a:endParaRPr lang="en-AU" dirty="0"/>
          </a:p>
        </p:txBody>
      </p:sp>
      <p:sp>
        <p:nvSpPr>
          <p:cNvPr id="4" name="Slide Number Placeholder 3"/>
          <p:cNvSpPr>
            <a:spLocks noGrp="1"/>
          </p:cNvSpPr>
          <p:nvPr>
            <p:ph type="sldNum" sz="quarter" idx="10"/>
          </p:nvPr>
        </p:nvSpPr>
        <p:spPr/>
        <p:txBody>
          <a:bodyPr/>
          <a:lstStyle/>
          <a:p>
            <a:fld id="{D618D08A-F6FD-4580-B6B8-9D72D93ED164}" type="slidenum">
              <a:rPr lang="en-AU" smtClean="0"/>
              <a:t>2</a:t>
            </a:fld>
            <a:endParaRPr lang="en-AU"/>
          </a:p>
        </p:txBody>
      </p:sp>
    </p:spTree>
    <p:extLst>
      <p:ext uri="{BB962C8B-B14F-4D97-AF65-F5344CB8AC3E}">
        <p14:creationId xmlns:p14="http://schemas.microsoft.com/office/powerpoint/2010/main" val="24041647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8943F71A-31B6-4B9C-A17A-BF715A96141B}" type="datetimeFigureOut">
              <a:rPr lang="en-AU" smtClean="0"/>
              <a:t>24/02/2016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7B86551-C787-4A7F-9AEE-B95B0ACB0906}" type="slidenum">
              <a:rPr lang="en-AU" smtClean="0"/>
              <a:t>‹#›</a:t>
            </a:fld>
            <a:endParaRPr lang="en-AU"/>
          </a:p>
        </p:txBody>
      </p:sp>
    </p:spTree>
    <p:extLst>
      <p:ext uri="{BB962C8B-B14F-4D97-AF65-F5344CB8AC3E}">
        <p14:creationId xmlns:p14="http://schemas.microsoft.com/office/powerpoint/2010/main" val="3177383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8943F71A-31B6-4B9C-A17A-BF715A96141B}" type="datetimeFigureOut">
              <a:rPr lang="en-AU" smtClean="0"/>
              <a:t>24/02/2016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7B86551-C787-4A7F-9AEE-B95B0ACB0906}" type="slidenum">
              <a:rPr lang="en-AU" smtClean="0"/>
              <a:t>‹#›</a:t>
            </a:fld>
            <a:endParaRPr lang="en-AU"/>
          </a:p>
        </p:txBody>
      </p:sp>
    </p:spTree>
    <p:extLst>
      <p:ext uri="{BB962C8B-B14F-4D97-AF65-F5344CB8AC3E}">
        <p14:creationId xmlns:p14="http://schemas.microsoft.com/office/powerpoint/2010/main" val="3845912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8943F71A-31B6-4B9C-A17A-BF715A96141B}" type="datetimeFigureOut">
              <a:rPr lang="en-AU" smtClean="0"/>
              <a:t>24/02/2016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7B86551-C787-4A7F-9AEE-B95B0ACB0906}" type="slidenum">
              <a:rPr lang="en-AU" smtClean="0"/>
              <a:t>‹#›</a:t>
            </a:fld>
            <a:endParaRPr lang="en-AU"/>
          </a:p>
        </p:txBody>
      </p:sp>
    </p:spTree>
    <p:extLst>
      <p:ext uri="{BB962C8B-B14F-4D97-AF65-F5344CB8AC3E}">
        <p14:creationId xmlns:p14="http://schemas.microsoft.com/office/powerpoint/2010/main" val="3047694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8943F71A-31B6-4B9C-A17A-BF715A96141B}" type="datetimeFigureOut">
              <a:rPr lang="en-AU" smtClean="0"/>
              <a:t>24/02/2016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7B86551-C787-4A7F-9AEE-B95B0ACB0906}" type="slidenum">
              <a:rPr lang="en-AU" smtClean="0"/>
              <a:t>‹#›</a:t>
            </a:fld>
            <a:endParaRPr lang="en-AU"/>
          </a:p>
        </p:txBody>
      </p:sp>
    </p:spTree>
    <p:extLst>
      <p:ext uri="{BB962C8B-B14F-4D97-AF65-F5344CB8AC3E}">
        <p14:creationId xmlns:p14="http://schemas.microsoft.com/office/powerpoint/2010/main" val="1321171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43F71A-31B6-4B9C-A17A-BF715A96141B}" type="datetimeFigureOut">
              <a:rPr lang="en-AU" smtClean="0"/>
              <a:t>24/02/2016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7B86551-C787-4A7F-9AEE-B95B0ACB0906}" type="slidenum">
              <a:rPr lang="en-AU" smtClean="0"/>
              <a:t>‹#›</a:t>
            </a:fld>
            <a:endParaRPr lang="en-AU"/>
          </a:p>
        </p:txBody>
      </p:sp>
    </p:spTree>
    <p:extLst>
      <p:ext uri="{BB962C8B-B14F-4D97-AF65-F5344CB8AC3E}">
        <p14:creationId xmlns:p14="http://schemas.microsoft.com/office/powerpoint/2010/main" val="4124214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8943F71A-31B6-4B9C-A17A-BF715A96141B}" type="datetimeFigureOut">
              <a:rPr lang="en-AU" smtClean="0"/>
              <a:t>24/02/2016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7B86551-C787-4A7F-9AEE-B95B0ACB0906}" type="slidenum">
              <a:rPr lang="en-AU" smtClean="0"/>
              <a:t>‹#›</a:t>
            </a:fld>
            <a:endParaRPr lang="en-AU"/>
          </a:p>
        </p:txBody>
      </p:sp>
    </p:spTree>
    <p:extLst>
      <p:ext uri="{BB962C8B-B14F-4D97-AF65-F5344CB8AC3E}">
        <p14:creationId xmlns:p14="http://schemas.microsoft.com/office/powerpoint/2010/main" val="62234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8943F71A-31B6-4B9C-A17A-BF715A96141B}" type="datetimeFigureOut">
              <a:rPr lang="en-AU" smtClean="0"/>
              <a:t>24/02/2016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7B86551-C787-4A7F-9AEE-B95B0ACB0906}" type="slidenum">
              <a:rPr lang="en-AU" smtClean="0"/>
              <a:t>‹#›</a:t>
            </a:fld>
            <a:endParaRPr lang="en-AU"/>
          </a:p>
        </p:txBody>
      </p:sp>
    </p:spTree>
    <p:extLst>
      <p:ext uri="{BB962C8B-B14F-4D97-AF65-F5344CB8AC3E}">
        <p14:creationId xmlns:p14="http://schemas.microsoft.com/office/powerpoint/2010/main" val="2878051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8943F71A-31B6-4B9C-A17A-BF715A96141B}" type="datetimeFigureOut">
              <a:rPr lang="en-AU" smtClean="0"/>
              <a:t>24/02/2016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7B86551-C787-4A7F-9AEE-B95B0ACB0906}" type="slidenum">
              <a:rPr lang="en-AU" smtClean="0"/>
              <a:t>‹#›</a:t>
            </a:fld>
            <a:endParaRPr lang="en-AU"/>
          </a:p>
        </p:txBody>
      </p:sp>
    </p:spTree>
    <p:extLst>
      <p:ext uri="{BB962C8B-B14F-4D97-AF65-F5344CB8AC3E}">
        <p14:creationId xmlns:p14="http://schemas.microsoft.com/office/powerpoint/2010/main" val="1826189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43F71A-31B6-4B9C-A17A-BF715A96141B}" type="datetimeFigureOut">
              <a:rPr lang="en-AU" smtClean="0"/>
              <a:t>24/02/2016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7B86551-C787-4A7F-9AEE-B95B0ACB0906}" type="slidenum">
              <a:rPr lang="en-AU" smtClean="0"/>
              <a:t>‹#›</a:t>
            </a:fld>
            <a:endParaRPr lang="en-AU"/>
          </a:p>
        </p:txBody>
      </p:sp>
    </p:spTree>
    <p:extLst>
      <p:ext uri="{BB962C8B-B14F-4D97-AF65-F5344CB8AC3E}">
        <p14:creationId xmlns:p14="http://schemas.microsoft.com/office/powerpoint/2010/main" val="1866871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43F71A-31B6-4B9C-A17A-BF715A96141B}" type="datetimeFigureOut">
              <a:rPr lang="en-AU" smtClean="0"/>
              <a:t>24/02/2016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7B86551-C787-4A7F-9AEE-B95B0ACB0906}" type="slidenum">
              <a:rPr lang="en-AU" smtClean="0"/>
              <a:t>‹#›</a:t>
            </a:fld>
            <a:endParaRPr lang="en-AU"/>
          </a:p>
        </p:txBody>
      </p:sp>
    </p:spTree>
    <p:extLst>
      <p:ext uri="{BB962C8B-B14F-4D97-AF65-F5344CB8AC3E}">
        <p14:creationId xmlns:p14="http://schemas.microsoft.com/office/powerpoint/2010/main" val="3424389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43F71A-31B6-4B9C-A17A-BF715A96141B}" type="datetimeFigureOut">
              <a:rPr lang="en-AU" smtClean="0"/>
              <a:t>24/02/2016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7B86551-C787-4A7F-9AEE-B95B0ACB0906}" type="slidenum">
              <a:rPr lang="en-AU" smtClean="0"/>
              <a:t>‹#›</a:t>
            </a:fld>
            <a:endParaRPr lang="en-AU"/>
          </a:p>
        </p:txBody>
      </p:sp>
    </p:spTree>
    <p:extLst>
      <p:ext uri="{BB962C8B-B14F-4D97-AF65-F5344CB8AC3E}">
        <p14:creationId xmlns:p14="http://schemas.microsoft.com/office/powerpoint/2010/main" val="3456328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43F71A-31B6-4B9C-A17A-BF715A96141B}" type="datetimeFigureOut">
              <a:rPr lang="en-AU" smtClean="0"/>
              <a:t>24/02/2016</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B86551-C787-4A7F-9AEE-B95B0ACB0906}" type="slidenum">
              <a:rPr lang="en-AU" smtClean="0"/>
              <a:t>‹#›</a:t>
            </a:fld>
            <a:endParaRPr lang="en-AU"/>
          </a:p>
        </p:txBody>
      </p:sp>
    </p:spTree>
    <p:extLst>
      <p:ext uri="{BB962C8B-B14F-4D97-AF65-F5344CB8AC3E}">
        <p14:creationId xmlns:p14="http://schemas.microsoft.com/office/powerpoint/2010/main" val="2677217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AU"/>
          </a:p>
        </p:txBody>
      </p:sp>
      <p:sp>
        <p:nvSpPr>
          <p:cNvPr id="3" name="Subtitle 2"/>
          <p:cNvSpPr>
            <a:spLocks noGrp="1"/>
          </p:cNvSpPr>
          <p:nvPr>
            <p:ph type="subTitle" idx="1"/>
          </p:nvPr>
        </p:nvSpPr>
        <p:spPr/>
        <p:txBody>
          <a:bodyPr/>
          <a:lstStyle/>
          <a:p>
            <a:endParaRPr lang="en-AU"/>
          </a:p>
        </p:txBody>
      </p:sp>
      <p:pic>
        <p:nvPicPr>
          <p:cNvPr id="1026" name="Picture 2" descr="http://newsimg.bbc.co.uk/media/images/45367000/jpg/_45367592_aerial41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2419350" y="894511"/>
            <a:ext cx="7508875" cy="541505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4921650" y="-16899"/>
            <a:ext cx="2752341" cy="136892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600" b="1" dirty="0" smtClean="0">
                <a:solidFill>
                  <a:schemeClr val="tx1"/>
                </a:solidFill>
              </a:rPr>
              <a:t>Recruitment Systems are core</a:t>
            </a:r>
          </a:p>
          <a:p>
            <a:pPr algn="ctr"/>
            <a:r>
              <a:rPr lang="en-AU" sz="1600" dirty="0" smtClean="0">
                <a:solidFill>
                  <a:schemeClr val="tx1"/>
                </a:solidFill>
              </a:rPr>
              <a:t>enhancements of our database and talent sourcing tools, promotion of new products, reporting &amp; live support</a:t>
            </a:r>
            <a:endParaRPr lang="en-AU" sz="1600" dirty="0">
              <a:solidFill>
                <a:srgbClr val="FF0000"/>
              </a:solidFill>
            </a:endParaRPr>
          </a:p>
        </p:txBody>
      </p:sp>
      <p:sp>
        <p:nvSpPr>
          <p:cNvPr id="9" name="Rectangle 8"/>
          <p:cNvSpPr/>
          <p:nvPr/>
        </p:nvSpPr>
        <p:spPr>
          <a:xfrm>
            <a:off x="-5186" y="0"/>
            <a:ext cx="2360133" cy="217123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600" b="1" dirty="0" smtClean="0">
                <a:solidFill>
                  <a:schemeClr val="tx1"/>
                </a:solidFill>
              </a:rPr>
              <a:t>Reviewing new technology</a:t>
            </a:r>
          </a:p>
          <a:p>
            <a:pPr algn="ctr"/>
            <a:r>
              <a:rPr lang="en-AU" sz="1600" dirty="0" smtClean="0">
                <a:solidFill>
                  <a:schemeClr val="tx1"/>
                </a:solidFill>
              </a:rPr>
              <a:t>behind the scene, we review, test, recommend, reject or implement to always have the best recruitment systems available</a:t>
            </a:r>
            <a:endParaRPr lang="en-AU" sz="1600" b="1" dirty="0">
              <a:solidFill>
                <a:srgbClr val="FF0000"/>
              </a:solidFill>
            </a:endParaRPr>
          </a:p>
        </p:txBody>
      </p:sp>
      <p:sp>
        <p:nvSpPr>
          <p:cNvPr id="10" name="Rectangle 9"/>
          <p:cNvSpPr/>
          <p:nvPr/>
        </p:nvSpPr>
        <p:spPr>
          <a:xfrm>
            <a:off x="10607824" y="5829276"/>
            <a:ext cx="1584176" cy="185391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600" b="1" dirty="0" smtClean="0">
                <a:solidFill>
                  <a:schemeClr val="tx1"/>
                </a:solidFill>
              </a:rPr>
              <a:t>Immigration Service (457s) and advice</a:t>
            </a:r>
          </a:p>
          <a:p>
            <a:pPr algn="ctr"/>
            <a:r>
              <a:rPr lang="en-AU" sz="1600" dirty="0" smtClean="0">
                <a:solidFill>
                  <a:schemeClr val="tx1"/>
                </a:solidFill>
              </a:rPr>
              <a:t>we have access to the world’s best workers</a:t>
            </a:r>
            <a:endParaRPr lang="en-AU" sz="1600" dirty="0">
              <a:solidFill>
                <a:srgbClr val="FF0000"/>
              </a:solidFill>
            </a:endParaRPr>
          </a:p>
        </p:txBody>
      </p:sp>
      <p:sp>
        <p:nvSpPr>
          <p:cNvPr id="11" name="Rectangle 10"/>
          <p:cNvSpPr/>
          <p:nvPr/>
        </p:nvSpPr>
        <p:spPr>
          <a:xfrm>
            <a:off x="-1" y="5006898"/>
            <a:ext cx="2354948" cy="185110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600" b="1" dirty="0" smtClean="0">
                <a:solidFill>
                  <a:schemeClr val="tx1"/>
                </a:solidFill>
              </a:rPr>
              <a:t>Proactive Sourcing Training</a:t>
            </a:r>
          </a:p>
          <a:p>
            <a:pPr algn="ctr"/>
            <a:r>
              <a:rPr lang="en-AU" sz="1600" dirty="0" smtClean="0">
                <a:solidFill>
                  <a:schemeClr val="tx1"/>
                </a:solidFill>
              </a:rPr>
              <a:t>(teaching our teams how to fish)</a:t>
            </a:r>
          </a:p>
          <a:p>
            <a:pPr algn="ctr"/>
            <a:r>
              <a:rPr lang="en-AU" sz="1600" dirty="0" smtClean="0">
                <a:solidFill>
                  <a:schemeClr val="tx1"/>
                </a:solidFill>
              </a:rPr>
              <a:t>assisting you find the perfect candidate for clients</a:t>
            </a:r>
            <a:endParaRPr lang="en-AU" sz="1600" dirty="0">
              <a:solidFill>
                <a:srgbClr val="FF0000"/>
              </a:solidFill>
            </a:endParaRPr>
          </a:p>
        </p:txBody>
      </p:sp>
      <p:sp>
        <p:nvSpPr>
          <p:cNvPr id="12" name="Rectangle 11"/>
          <p:cNvSpPr/>
          <p:nvPr/>
        </p:nvSpPr>
        <p:spPr>
          <a:xfrm>
            <a:off x="10607824" y="2927125"/>
            <a:ext cx="1584176" cy="242545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600" b="1" dirty="0" smtClean="0">
                <a:solidFill>
                  <a:schemeClr val="tx1"/>
                </a:solidFill>
              </a:rPr>
              <a:t>Quality Management System</a:t>
            </a:r>
          </a:p>
          <a:p>
            <a:pPr algn="ctr"/>
            <a:r>
              <a:rPr lang="en-AU" sz="1600" dirty="0" smtClean="0">
                <a:solidFill>
                  <a:schemeClr val="tx1"/>
                </a:solidFill>
              </a:rPr>
              <a:t>making sure our systems &amp; process are world class; they are externally audited too</a:t>
            </a:r>
            <a:endParaRPr lang="en-AU" sz="1600" dirty="0">
              <a:solidFill>
                <a:schemeClr val="tx1"/>
              </a:solidFill>
            </a:endParaRPr>
          </a:p>
        </p:txBody>
      </p:sp>
      <p:sp>
        <p:nvSpPr>
          <p:cNvPr id="13" name="Rectangle 12"/>
          <p:cNvSpPr/>
          <p:nvPr/>
        </p:nvSpPr>
        <p:spPr>
          <a:xfrm>
            <a:off x="8547" y="2587113"/>
            <a:ext cx="1976370" cy="167131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600" b="1" dirty="0" smtClean="0">
                <a:solidFill>
                  <a:schemeClr val="tx1"/>
                </a:solidFill>
              </a:rPr>
              <a:t>Database Cleansing </a:t>
            </a:r>
            <a:r>
              <a:rPr lang="en-AU" sz="1600" dirty="0" smtClean="0">
                <a:solidFill>
                  <a:schemeClr val="tx1"/>
                </a:solidFill>
              </a:rPr>
              <a:t>- helping you find and get candidates to clients first by keeping our talent database fresh</a:t>
            </a:r>
            <a:endParaRPr lang="en-AU" sz="1600" b="1" dirty="0">
              <a:solidFill>
                <a:srgbClr val="FF0000"/>
              </a:solidFill>
            </a:endParaRPr>
          </a:p>
        </p:txBody>
      </p:sp>
      <p:sp>
        <p:nvSpPr>
          <p:cNvPr id="14" name="Rectangle 13"/>
          <p:cNvSpPr/>
          <p:nvPr/>
        </p:nvSpPr>
        <p:spPr>
          <a:xfrm>
            <a:off x="4819713" y="5349875"/>
            <a:ext cx="3115259" cy="154508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600" b="1" dirty="0" smtClean="0">
                <a:solidFill>
                  <a:schemeClr val="tx1"/>
                </a:solidFill>
              </a:rPr>
              <a:t>Redeployment Program</a:t>
            </a:r>
          </a:p>
          <a:p>
            <a:pPr algn="ctr"/>
            <a:r>
              <a:rPr lang="en-AU" sz="1600" b="1" dirty="0" smtClean="0">
                <a:solidFill>
                  <a:schemeClr val="tx1"/>
                </a:solidFill>
              </a:rPr>
              <a:t>&amp; Hotlists </a:t>
            </a:r>
          </a:p>
          <a:p>
            <a:pPr algn="ctr"/>
            <a:r>
              <a:rPr lang="en-AU" sz="1600" dirty="0" smtClean="0">
                <a:solidFill>
                  <a:schemeClr val="tx1"/>
                </a:solidFill>
              </a:rPr>
              <a:t>ensuring you and your clients have access to our top talent</a:t>
            </a:r>
            <a:endParaRPr lang="en-AU" sz="1600" dirty="0" smtClean="0">
              <a:solidFill>
                <a:schemeClr val="tx1"/>
              </a:solidFill>
            </a:endParaRPr>
          </a:p>
        </p:txBody>
      </p:sp>
      <p:sp>
        <p:nvSpPr>
          <p:cNvPr id="15" name="Rectangle 14"/>
          <p:cNvSpPr/>
          <p:nvPr/>
        </p:nvSpPr>
        <p:spPr>
          <a:xfrm>
            <a:off x="10603597" y="24976"/>
            <a:ext cx="1584176" cy="238361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600" b="1" dirty="0" smtClean="0">
                <a:solidFill>
                  <a:schemeClr val="tx1"/>
                </a:solidFill>
              </a:rPr>
              <a:t>Contractor Workplace Health &amp; Safety &amp; Privacy  </a:t>
            </a:r>
          </a:p>
          <a:p>
            <a:pPr algn="ctr"/>
            <a:r>
              <a:rPr lang="en-AU" sz="1600" dirty="0" smtClean="0">
                <a:solidFill>
                  <a:schemeClr val="tx1"/>
                </a:solidFill>
              </a:rPr>
              <a:t>we make sure our contractors are safe &amp; that Peoplebank &amp; clients meet legal obligations</a:t>
            </a:r>
            <a:endParaRPr lang="en-AU" sz="1600" b="1" dirty="0">
              <a:solidFill>
                <a:srgbClr val="FF0000"/>
              </a:solidFill>
            </a:endParaRPr>
          </a:p>
        </p:txBody>
      </p:sp>
      <p:cxnSp>
        <p:nvCxnSpPr>
          <p:cNvPr id="17" name="Elbow Connector 16"/>
          <p:cNvCxnSpPr>
            <a:stCxn id="13" idx="3"/>
          </p:cNvCxnSpPr>
          <p:nvPr/>
        </p:nvCxnSpPr>
        <p:spPr>
          <a:xfrm>
            <a:off x="1984917" y="3422772"/>
            <a:ext cx="724829" cy="6027"/>
          </a:xfrm>
          <a:prstGeom prst="bentConnector3">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a:stCxn id="11" idx="3"/>
          </p:cNvCxnSpPr>
          <p:nvPr/>
        </p:nvCxnSpPr>
        <p:spPr>
          <a:xfrm flipV="1">
            <a:off x="2354947" y="4674311"/>
            <a:ext cx="1583292" cy="1258138"/>
          </a:xfrm>
          <a:prstGeom prst="bent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Elbow Connector 27"/>
          <p:cNvCxnSpPr>
            <a:stCxn id="9" idx="3"/>
          </p:cNvCxnSpPr>
          <p:nvPr/>
        </p:nvCxnSpPr>
        <p:spPr>
          <a:xfrm>
            <a:off x="2354947" y="1085617"/>
            <a:ext cx="968204" cy="1322977"/>
          </a:xfrm>
          <a:prstGeom prst="bentConnector2">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5" name="Elbow Connector 1024"/>
          <p:cNvCxnSpPr>
            <a:stCxn id="6" idx="2"/>
          </p:cNvCxnSpPr>
          <p:nvPr/>
        </p:nvCxnSpPr>
        <p:spPr>
          <a:xfrm rot="5400000">
            <a:off x="5647640" y="1871825"/>
            <a:ext cx="1169981" cy="130383"/>
          </a:xfrm>
          <a:prstGeom prst="bentConnector3">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9" name="Elbow Connector 1028"/>
          <p:cNvCxnSpPr>
            <a:stCxn id="9" idx="0"/>
          </p:cNvCxnSpPr>
          <p:nvPr/>
        </p:nvCxnSpPr>
        <p:spPr>
          <a:xfrm rot="5400000" flipH="1" flipV="1">
            <a:off x="1005570" y="-722023"/>
            <a:ext cx="891335" cy="552712"/>
          </a:xfrm>
          <a:prstGeom prst="bentConnector3">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31" name="Elbow Connector 1030"/>
          <p:cNvCxnSpPr>
            <a:stCxn id="15" idx="1"/>
          </p:cNvCxnSpPr>
          <p:nvPr/>
        </p:nvCxnSpPr>
        <p:spPr>
          <a:xfrm rot="10800000" flipV="1">
            <a:off x="8642195" y="1216785"/>
            <a:ext cx="1961402" cy="1212652"/>
          </a:xfrm>
          <a:prstGeom prst="bentConnector3">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33" name="Elbow Connector 1032"/>
          <p:cNvCxnSpPr>
            <a:stCxn id="12" idx="1"/>
          </p:cNvCxnSpPr>
          <p:nvPr/>
        </p:nvCxnSpPr>
        <p:spPr>
          <a:xfrm rot="10800000">
            <a:off x="9088244" y="3505981"/>
            <a:ext cx="1519580" cy="633874"/>
          </a:xfrm>
          <a:prstGeom prst="bentConnector3">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35" name="Elbow Connector 1034"/>
          <p:cNvCxnSpPr>
            <a:stCxn id="10" idx="1"/>
          </p:cNvCxnSpPr>
          <p:nvPr/>
        </p:nvCxnSpPr>
        <p:spPr>
          <a:xfrm rot="10800000">
            <a:off x="8731406" y="4607349"/>
            <a:ext cx="1876419" cy="2148884"/>
          </a:xfrm>
          <a:prstGeom prst="bentConnector2">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41" name="Straight Connector 1040"/>
          <p:cNvCxnSpPr>
            <a:stCxn id="14" idx="0"/>
          </p:cNvCxnSpPr>
          <p:nvPr/>
        </p:nvCxnSpPr>
        <p:spPr>
          <a:xfrm flipV="1">
            <a:off x="6377343" y="4429919"/>
            <a:ext cx="0" cy="91995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3982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AU" dirty="0"/>
          </a:p>
        </p:txBody>
      </p:sp>
      <p:sp>
        <p:nvSpPr>
          <p:cNvPr id="3" name="Subtitle 2"/>
          <p:cNvSpPr>
            <a:spLocks noGrp="1"/>
          </p:cNvSpPr>
          <p:nvPr>
            <p:ph type="subTitle" idx="1"/>
          </p:nvPr>
        </p:nvSpPr>
        <p:spPr/>
        <p:txBody>
          <a:bodyPr/>
          <a:lstStyle/>
          <a:p>
            <a:endParaRPr lang="en-AU"/>
          </a:p>
        </p:txBody>
      </p:sp>
      <p:sp>
        <p:nvSpPr>
          <p:cNvPr id="6" name="Rectangle 5"/>
          <p:cNvSpPr/>
          <p:nvPr/>
        </p:nvSpPr>
        <p:spPr>
          <a:xfrm>
            <a:off x="4193248" y="78755"/>
            <a:ext cx="4364641" cy="104360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600" b="1" dirty="0" smtClean="0">
                <a:solidFill>
                  <a:schemeClr val="tx1"/>
                </a:solidFill>
              </a:rPr>
              <a:t>Recruitment Systems are core</a:t>
            </a:r>
          </a:p>
          <a:p>
            <a:pPr algn="ctr"/>
            <a:r>
              <a:rPr lang="en-AU" sz="1400" dirty="0" smtClean="0">
                <a:solidFill>
                  <a:schemeClr val="tx1"/>
                </a:solidFill>
              </a:rPr>
              <a:t>enhancements of our database and talent sourcing tools, promotion of new products, reporting &amp; live support</a:t>
            </a:r>
            <a:endParaRPr lang="en-AU" sz="1400" dirty="0">
              <a:solidFill>
                <a:srgbClr val="FF0000"/>
              </a:solidFill>
            </a:endParaRPr>
          </a:p>
        </p:txBody>
      </p:sp>
      <p:sp>
        <p:nvSpPr>
          <p:cNvPr id="9" name="Rectangle 8"/>
          <p:cNvSpPr/>
          <p:nvPr/>
        </p:nvSpPr>
        <p:spPr>
          <a:xfrm>
            <a:off x="268944" y="191308"/>
            <a:ext cx="2440802" cy="181053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600" b="1" dirty="0" smtClean="0">
                <a:solidFill>
                  <a:schemeClr val="tx1"/>
                </a:solidFill>
              </a:rPr>
              <a:t>Reviewing new technology</a:t>
            </a:r>
          </a:p>
          <a:p>
            <a:pPr algn="ctr"/>
            <a:r>
              <a:rPr lang="en-AU" sz="1400" dirty="0" smtClean="0">
                <a:solidFill>
                  <a:schemeClr val="tx1"/>
                </a:solidFill>
              </a:rPr>
              <a:t>behind the scene, we review, test, </a:t>
            </a:r>
            <a:r>
              <a:rPr lang="en-AU" sz="1400" dirty="0" smtClean="0">
                <a:solidFill>
                  <a:schemeClr val="tx1"/>
                </a:solidFill>
              </a:rPr>
              <a:t>recommend, reject or implement to </a:t>
            </a:r>
            <a:r>
              <a:rPr lang="en-AU" sz="1400" dirty="0" smtClean="0">
                <a:solidFill>
                  <a:schemeClr val="tx1"/>
                </a:solidFill>
              </a:rPr>
              <a:t>always have the best recruitment systems available</a:t>
            </a:r>
            <a:endParaRPr lang="en-AU" sz="1400" b="1" dirty="0">
              <a:solidFill>
                <a:srgbClr val="FF0000"/>
              </a:solidFill>
            </a:endParaRPr>
          </a:p>
        </p:txBody>
      </p:sp>
      <p:sp>
        <p:nvSpPr>
          <p:cNvPr id="10" name="Rectangle 9"/>
          <p:cNvSpPr/>
          <p:nvPr/>
        </p:nvSpPr>
        <p:spPr>
          <a:xfrm>
            <a:off x="10693105" y="5084244"/>
            <a:ext cx="1584176" cy="185391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600" b="1" dirty="0" smtClean="0">
                <a:solidFill>
                  <a:schemeClr val="tx1"/>
                </a:solidFill>
              </a:rPr>
              <a:t>Immigration Service (457s) and advice</a:t>
            </a:r>
          </a:p>
          <a:p>
            <a:pPr algn="ctr"/>
            <a:r>
              <a:rPr lang="en-AU" sz="1400" dirty="0" smtClean="0">
                <a:solidFill>
                  <a:schemeClr val="tx1"/>
                </a:solidFill>
              </a:rPr>
              <a:t>we have access to the world’s best workers</a:t>
            </a:r>
            <a:endParaRPr lang="en-AU" sz="1400" dirty="0">
              <a:solidFill>
                <a:srgbClr val="FF0000"/>
              </a:solidFill>
            </a:endParaRPr>
          </a:p>
        </p:txBody>
      </p:sp>
      <p:sp>
        <p:nvSpPr>
          <p:cNvPr id="11" name="Rectangle 10"/>
          <p:cNvSpPr/>
          <p:nvPr/>
        </p:nvSpPr>
        <p:spPr>
          <a:xfrm>
            <a:off x="244254" y="4894318"/>
            <a:ext cx="2543551" cy="150184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600" b="1" dirty="0" smtClean="0">
                <a:solidFill>
                  <a:schemeClr val="tx1"/>
                </a:solidFill>
              </a:rPr>
              <a:t>Proactive Sourcing Training</a:t>
            </a:r>
          </a:p>
          <a:p>
            <a:pPr algn="ctr"/>
            <a:r>
              <a:rPr lang="en-AU" sz="1400" dirty="0" smtClean="0">
                <a:solidFill>
                  <a:schemeClr val="tx1"/>
                </a:solidFill>
              </a:rPr>
              <a:t>(</a:t>
            </a:r>
            <a:r>
              <a:rPr lang="en-AU" sz="1400" dirty="0" smtClean="0">
                <a:solidFill>
                  <a:schemeClr val="tx1"/>
                </a:solidFill>
              </a:rPr>
              <a:t>teaching our teams how to fish)</a:t>
            </a:r>
          </a:p>
          <a:p>
            <a:pPr algn="ctr"/>
            <a:r>
              <a:rPr lang="en-AU" sz="1400" dirty="0" smtClean="0">
                <a:solidFill>
                  <a:schemeClr val="tx1"/>
                </a:solidFill>
              </a:rPr>
              <a:t>assisting you find the perfect candidate for clients</a:t>
            </a:r>
            <a:endParaRPr lang="en-AU" sz="1400" dirty="0">
              <a:solidFill>
                <a:srgbClr val="FF0000"/>
              </a:solidFill>
            </a:endParaRPr>
          </a:p>
        </p:txBody>
      </p:sp>
      <p:sp>
        <p:nvSpPr>
          <p:cNvPr id="12" name="Rectangle 11"/>
          <p:cNvSpPr/>
          <p:nvPr/>
        </p:nvSpPr>
        <p:spPr>
          <a:xfrm>
            <a:off x="10607824" y="2760270"/>
            <a:ext cx="1584176" cy="205705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600" b="1" dirty="0" smtClean="0">
                <a:solidFill>
                  <a:schemeClr val="tx1"/>
                </a:solidFill>
              </a:rPr>
              <a:t>Quality Management System</a:t>
            </a:r>
          </a:p>
          <a:p>
            <a:pPr algn="ctr"/>
            <a:r>
              <a:rPr lang="en-AU" sz="1400" dirty="0" smtClean="0">
                <a:solidFill>
                  <a:schemeClr val="tx1"/>
                </a:solidFill>
              </a:rPr>
              <a:t>making sure our systems &amp; process are world class; they are externally audited too</a:t>
            </a:r>
            <a:endParaRPr lang="en-AU" sz="1400" dirty="0">
              <a:solidFill>
                <a:schemeClr val="tx1"/>
              </a:solidFill>
            </a:endParaRPr>
          </a:p>
        </p:txBody>
      </p:sp>
      <p:sp>
        <p:nvSpPr>
          <p:cNvPr id="13" name="Rectangle 12"/>
          <p:cNvSpPr/>
          <p:nvPr/>
        </p:nvSpPr>
        <p:spPr>
          <a:xfrm>
            <a:off x="266557" y="2562200"/>
            <a:ext cx="1584176" cy="167131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600" b="1" dirty="0" smtClean="0">
                <a:solidFill>
                  <a:schemeClr val="tx1"/>
                </a:solidFill>
              </a:rPr>
              <a:t>Database Cleansing </a:t>
            </a:r>
            <a:r>
              <a:rPr lang="en-AU" sz="1600" dirty="0" smtClean="0">
                <a:solidFill>
                  <a:schemeClr val="tx1"/>
                </a:solidFill>
              </a:rPr>
              <a:t>- </a:t>
            </a:r>
            <a:r>
              <a:rPr lang="en-AU" sz="1400" dirty="0" smtClean="0">
                <a:solidFill>
                  <a:schemeClr val="tx1"/>
                </a:solidFill>
              </a:rPr>
              <a:t>helping you find and get candidates to clients first by keeping our talent database fresh</a:t>
            </a:r>
            <a:endParaRPr lang="en-AU" sz="1400" b="1" dirty="0">
              <a:solidFill>
                <a:srgbClr val="FF0000"/>
              </a:solidFill>
            </a:endParaRPr>
          </a:p>
        </p:txBody>
      </p:sp>
      <p:sp>
        <p:nvSpPr>
          <p:cNvPr id="15" name="Rectangle 14"/>
          <p:cNvSpPr/>
          <p:nvPr/>
        </p:nvSpPr>
        <p:spPr>
          <a:xfrm>
            <a:off x="10582507" y="24976"/>
            <a:ext cx="1605266" cy="238361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600" b="1" dirty="0" smtClean="0">
                <a:solidFill>
                  <a:schemeClr val="tx1"/>
                </a:solidFill>
              </a:rPr>
              <a:t>Contractor Workplace Health &amp; Safety &amp; Privacy </a:t>
            </a:r>
            <a:r>
              <a:rPr lang="en-AU" sz="1600" b="1" dirty="0" smtClean="0">
                <a:solidFill>
                  <a:schemeClr val="tx1"/>
                </a:solidFill>
              </a:rPr>
              <a:t> </a:t>
            </a:r>
          </a:p>
          <a:p>
            <a:pPr algn="ctr"/>
            <a:r>
              <a:rPr lang="en-AU" sz="1400" dirty="0" smtClean="0">
                <a:solidFill>
                  <a:schemeClr val="tx1"/>
                </a:solidFill>
              </a:rPr>
              <a:t>we make sure our contractors are safe &amp; that Peoplebank &amp; clients meet legal obligations</a:t>
            </a:r>
            <a:endParaRPr lang="en-AU" sz="1400" b="1" dirty="0">
              <a:solidFill>
                <a:srgbClr val="FF0000"/>
              </a:solidFill>
            </a:endParaRPr>
          </a:p>
        </p:txBody>
      </p:sp>
      <p:cxnSp>
        <p:nvCxnSpPr>
          <p:cNvPr id="1025" name="Elbow Connector 1024"/>
          <p:cNvCxnSpPr/>
          <p:nvPr/>
        </p:nvCxnSpPr>
        <p:spPr>
          <a:xfrm rot="5400000">
            <a:off x="5869388" y="2211258"/>
            <a:ext cx="608799" cy="12700"/>
          </a:xfrm>
          <a:prstGeom prst="bentConnector3">
            <a:avLst/>
          </a:prstGeom>
          <a:ln>
            <a:solidFill>
              <a:srgbClr val="FF0000"/>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p:nvPicPr>
        <p:blipFill>
          <a:blip r:embed="rId3"/>
          <a:stretch>
            <a:fillRect/>
          </a:stretch>
        </p:blipFill>
        <p:spPr>
          <a:xfrm>
            <a:off x="2965743" y="1380279"/>
            <a:ext cx="6704572" cy="4439590"/>
          </a:xfrm>
          <a:prstGeom prst="rect">
            <a:avLst/>
          </a:prstGeom>
        </p:spPr>
      </p:pic>
      <p:sp>
        <p:nvSpPr>
          <p:cNvPr id="14" name="Rectangle 13"/>
          <p:cNvSpPr/>
          <p:nvPr/>
        </p:nvSpPr>
        <p:spPr>
          <a:xfrm>
            <a:off x="5209346" y="5586761"/>
            <a:ext cx="2852986" cy="135139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600" b="1" dirty="0" smtClean="0">
                <a:solidFill>
                  <a:schemeClr val="tx1"/>
                </a:solidFill>
              </a:rPr>
              <a:t>Redeployment </a:t>
            </a:r>
            <a:r>
              <a:rPr lang="en-AU" sz="1600" b="1" dirty="0" smtClean="0">
                <a:solidFill>
                  <a:schemeClr val="tx1"/>
                </a:solidFill>
              </a:rPr>
              <a:t>Program</a:t>
            </a:r>
          </a:p>
          <a:p>
            <a:pPr algn="ctr"/>
            <a:r>
              <a:rPr lang="en-AU" sz="1600" b="1" dirty="0" smtClean="0">
                <a:solidFill>
                  <a:schemeClr val="tx1"/>
                </a:solidFill>
              </a:rPr>
              <a:t>&amp; Hotlists </a:t>
            </a:r>
          </a:p>
          <a:p>
            <a:pPr algn="ctr"/>
            <a:r>
              <a:rPr lang="en-AU" sz="1400" dirty="0">
                <a:solidFill>
                  <a:schemeClr val="tx1"/>
                </a:solidFill>
              </a:rPr>
              <a:t>e</a:t>
            </a:r>
            <a:r>
              <a:rPr lang="en-AU" sz="1400" dirty="0" smtClean="0">
                <a:solidFill>
                  <a:schemeClr val="tx1"/>
                </a:solidFill>
              </a:rPr>
              <a:t>nsuring you and your clients have access to our top talent</a:t>
            </a:r>
          </a:p>
        </p:txBody>
      </p:sp>
      <p:cxnSp>
        <p:nvCxnSpPr>
          <p:cNvPr id="1033" name="Elbow Connector 1032"/>
          <p:cNvCxnSpPr>
            <a:stCxn id="12" idx="1"/>
          </p:cNvCxnSpPr>
          <p:nvPr/>
        </p:nvCxnSpPr>
        <p:spPr>
          <a:xfrm rot="10800000">
            <a:off x="7639494" y="2581321"/>
            <a:ext cx="2968331" cy="1207478"/>
          </a:xfrm>
          <a:prstGeom prst="bentConnector3">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6" idx="2"/>
          </p:cNvCxnSpPr>
          <p:nvPr/>
        </p:nvCxnSpPr>
        <p:spPr>
          <a:xfrm>
            <a:off x="6375569" y="1122363"/>
            <a:ext cx="0" cy="87947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Elbow Connector 27"/>
          <p:cNvCxnSpPr/>
          <p:nvPr/>
        </p:nvCxnSpPr>
        <p:spPr>
          <a:xfrm>
            <a:off x="2696588" y="948402"/>
            <a:ext cx="2423925" cy="1365488"/>
          </a:xfrm>
          <a:prstGeom prst="bent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Elbow Connector 16"/>
          <p:cNvCxnSpPr>
            <a:stCxn id="13" idx="3"/>
          </p:cNvCxnSpPr>
          <p:nvPr/>
        </p:nvCxnSpPr>
        <p:spPr>
          <a:xfrm flipV="1">
            <a:off x="1850733" y="2758932"/>
            <a:ext cx="2687813" cy="638927"/>
          </a:xfrm>
          <a:prstGeom prst="bentConnector3">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a:stCxn id="11" idx="3"/>
          </p:cNvCxnSpPr>
          <p:nvPr/>
        </p:nvCxnSpPr>
        <p:spPr>
          <a:xfrm flipV="1">
            <a:off x="2787805" y="3159242"/>
            <a:ext cx="2843618" cy="2486000"/>
          </a:xfrm>
          <a:prstGeom prst="bent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a:endCxn id="14" idx="0"/>
          </p:cNvCxnSpPr>
          <p:nvPr/>
        </p:nvCxnSpPr>
        <p:spPr>
          <a:xfrm flipH="1">
            <a:off x="6635839" y="3322845"/>
            <a:ext cx="16900" cy="226391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35" name="Elbow Connector 1034"/>
          <p:cNvCxnSpPr/>
          <p:nvPr/>
        </p:nvCxnSpPr>
        <p:spPr>
          <a:xfrm rot="10800000">
            <a:off x="7426712" y="3159242"/>
            <a:ext cx="3248019" cy="3236922"/>
          </a:xfrm>
          <a:prstGeom prst="bentConnector3">
            <a:avLst>
              <a:gd name="adj1"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31" name="Elbow Connector 1030"/>
          <p:cNvCxnSpPr>
            <a:stCxn id="15" idx="1"/>
          </p:cNvCxnSpPr>
          <p:nvPr/>
        </p:nvCxnSpPr>
        <p:spPr>
          <a:xfrm rot="10800000" flipV="1">
            <a:off x="7114483" y="1216785"/>
            <a:ext cx="3468025" cy="1000822"/>
          </a:xfrm>
          <a:prstGeom prst="bentConnector3">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59233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1228</TotalTime>
  <Words>670</Words>
  <Application>Microsoft Office PowerPoint</Application>
  <PresentationFormat>Widescreen</PresentationFormat>
  <Paragraphs>51</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Rodger</dc:creator>
  <cp:lastModifiedBy>Andrew Rodger</cp:lastModifiedBy>
  <cp:revision>22</cp:revision>
  <dcterms:created xsi:type="dcterms:W3CDTF">2016-02-24T03:24:47Z</dcterms:created>
  <dcterms:modified xsi:type="dcterms:W3CDTF">2016-02-24T23:53:43Z</dcterms:modified>
</cp:coreProperties>
</file>