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embeddings/oleObject1.bin" ContentType="application/vnd.openxmlformats-officedocument.oleObject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3.xml" ContentType="application/vnd.openxmlformats-officedocument.theme+xml"/>
  <Override PartName="/ppt/embeddings/oleObject2.bin" ContentType="application/vnd.openxmlformats-officedocument.oleObject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93" r:id="rId3"/>
  </p:sldMasterIdLst>
  <p:notesMasterIdLst>
    <p:notesMasterId r:id="rId10"/>
  </p:notesMasterIdLst>
  <p:sldIdLst>
    <p:sldId id="261" r:id="rId4"/>
    <p:sldId id="263" r:id="rId5"/>
    <p:sldId id="260" r:id="rId6"/>
    <p:sldId id="259" r:id="rId7"/>
    <p:sldId id="257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BM_ADMIN\Box%20Sync\Hemeos\Investor%20Materials\Donor%20Stats_20160128_v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BM_ADMIN\Box%20Sync\Hemeos\Investor%20Materials\Recruitment%20Growt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sng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Garamond" panose="02020404030301010803" pitchFamily="18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ethnicity!$B$1</c:f>
              <c:strCache>
                <c:ptCount val="1"/>
                <c:pt idx="0">
                  <c:v>Donor Ethnicity Composition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6">
                  <a:lumMod val="50000"/>
                </a:schemeClr>
              </a:solidFill>
              <a:ln w="19050">
                <a:noFill/>
              </a:ln>
              <a:effectLst/>
            </c:spPr>
          </c:dPt>
          <c:dLbls>
            <c:dLbl>
              <c:idx val="0"/>
              <c:layout>
                <c:manualLayout>
                  <c:x val="-0.0938304000305977"/>
                  <c:y val="0.16306477219527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0794818154353944"/>
                  <c:y val="0.028787857293014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0946959685044177"/>
                  <c:y val="-0.00067579854496969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.175989871854254"/>
                  <c:y val="-0.19057086614173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ethnicity!$B$2:$B$7</c:f>
              <c:strCache>
                <c:ptCount val="6"/>
                <c:pt idx="0">
                  <c:v>White/Caucasian</c:v>
                </c:pt>
                <c:pt idx="1">
                  <c:v>Asian</c:v>
                </c:pt>
                <c:pt idx="2">
                  <c:v>Hispanic/Latino</c:v>
                </c:pt>
                <c:pt idx="3">
                  <c:v>Black/African</c:v>
                </c:pt>
                <c:pt idx="4">
                  <c:v>Native American/Alaskan Native</c:v>
                </c:pt>
                <c:pt idx="5">
                  <c:v>Native Hawaiian/Other Pacific Islander</c:v>
                </c:pt>
              </c:strCache>
            </c:strRef>
          </c:cat>
          <c:val>
            <c:numRef>
              <c:f>ethnicity!$C$2:$C$5</c:f>
              <c:numCache>
                <c:formatCode>General</c:formatCode>
                <c:ptCount val="4"/>
                <c:pt idx="0">
                  <c:v>44.0</c:v>
                </c:pt>
                <c:pt idx="1">
                  <c:v>9.0</c:v>
                </c:pt>
                <c:pt idx="2">
                  <c:v>16.0</c:v>
                </c:pt>
                <c:pt idx="3">
                  <c:v>177.0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30246362588285"/>
          <c:y val="0.277872506919521"/>
          <c:w val="0.353086974390426"/>
          <c:h val="0.56694666776155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aramond 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2000" b="1" i="0" u="sng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pPr>
            <a:r>
              <a:rPr lang="en-US" sz="2000" b="1" u="sng" dirty="0" smtClean="0">
                <a:latin typeface="Garamond" panose="02020404030301010803" pitchFamily="18" charset="0"/>
              </a:rPr>
              <a:t>Number of Recruited Donors</a:t>
            </a:r>
            <a:endParaRPr lang="en-US" sz="2000" b="1" u="sng" dirty="0">
              <a:latin typeface="Garamond" panose="02020404030301010803" pitchFamily="18" charset="0"/>
            </a:endParaRPr>
          </a:p>
        </c:rich>
      </c:tx>
      <c:layout>
        <c:manualLayout>
          <c:xMode val="edge"/>
          <c:yMode val="edge"/>
          <c:x val="0.104559003801837"/>
          <c:y val="0.00391515157493908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1"/>
          <c:order val="0"/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Pt>
            <c:idx val="5"/>
            <c:bubble3D val="0"/>
            <c:spPr>
              <a:ln w="44450" cap="rnd">
                <a:solidFill>
                  <a:schemeClr val="accent2"/>
                </a:solidFill>
                <a:prstDash val="dash"/>
                <a:round/>
              </a:ln>
              <a:effectLst/>
            </c:spPr>
          </c:dPt>
          <c:dPt>
            <c:idx val="6"/>
            <c:bubble3D val="0"/>
            <c:spPr>
              <a:ln w="44450" cap="rnd">
                <a:solidFill>
                  <a:schemeClr val="accent2"/>
                </a:solidFill>
                <a:prstDash val="dash"/>
                <a:round/>
              </a:ln>
              <a:effectLst/>
            </c:spPr>
          </c:dPt>
          <c:cat>
            <c:strRef>
              <c:f>list_export_7024029_56992ddc620!$D$3:$D$9</c:f>
              <c:strCache>
                <c:ptCount val="7"/>
                <c:pt idx="0">
                  <c:v>Oct</c:v>
                </c:pt>
                <c:pt idx="1">
                  <c:v>Nov</c:v>
                </c:pt>
                <c:pt idx="2">
                  <c:v>Dec</c:v>
                </c:pt>
                <c:pt idx="3">
                  <c:v>Jan</c:v>
                </c:pt>
                <c:pt idx="4">
                  <c:v>Feb</c:v>
                </c:pt>
                <c:pt idx="5">
                  <c:v>March</c:v>
                </c:pt>
                <c:pt idx="6">
                  <c:v>April </c:v>
                </c:pt>
              </c:strCache>
            </c:strRef>
          </c:cat>
          <c:val>
            <c:numRef>
              <c:f>list_export_7024029_56992ddc620!$F$3:$F$9</c:f>
              <c:numCache>
                <c:formatCode>General</c:formatCode>
                <c:ptCount val="7"/>
                <c:pt idx="0">
                  <c:v>2.0</c:v>
                </c:pt>
                <c:pt idx="1">
                  <c:v>8.0</c:v>
                </c:pt>
                <c:pt idx="2">
                  <c:v>80.0</c:v>
                </c:pt>
                <c:pt idx="3">
                  <c:v>320.0</c:v>
                </c:pt>
                <c:pt idx="4">
                  <c:v>632.0</c:v>
                </c:pt>
                <c:pt idx="5">
                  <c:v>1037.6</c:v>
                </c:pt>
                <c:pt idx="6">
                  <c:v>1564.88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81334392"/>
        <c:axId val="2038679640"/>
      </c:lineChart>
      <c:catAx>
        <c:axId val="-2081334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8679640"/>
        <c:crosses val="autoZero"/>
        <c:auto val="1"/>
        <c:lblAlgn val="ctr"/>
        <c:lblOffset val="100"/>
        <c:noMultiLvlLbl val="0"/>
      </c:catAx>
      <c:valAx>
        <c:axId val="2038679640"/>
        <c:scaling>
          <c:orientation val="minMax"/>
          <c:max val="2000.0"/>
          <c:min val="0.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81334392"/>
        <c:crosses val="autoZero"/>
        <c:crossBetween val="between"/>
        <c:majorUnit val="500.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DCFC3E-F6C6-4EAD-8D20-772882FA2301}" type="datetimeFigureOut">
              <a:rPr lang="en-US" smtClean="0"/>
              <a:t>2/19/16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93F2C-E3AB-496E-B4AD-64CF3A5D3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381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C87D0927-EBEA-47E3-A178-8DFA2A258736}" type="datetime4">
              <a:rPr lang="en-GB" smtClean="0">
                <a:solidFill>
                  <a:prstClr val="black"/>
                </a:solidFill>
              </a:rPr>
              <a:pPr/>
              <a:t>February 19, 2016</a:t>
            </a:fld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>
                <a:solidFill>
                  <a:prstClr val="black"/>
                </a:solidFill>
              </a:rPr>
              <a:t>[Document title]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29460E4-3001-4D40-AA55-2B96D306E943}" type="slidenum">
              <a:rPr lang="en-GB" smtClean="0">
                <a:solidFill>
                  <a:prstClr val="black"/>
                </a:solidFill>
              </a:rPr>
              <a:pPr/>
              <a:t>5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24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wmf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wmf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6.wmf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301D-83A2-40C4-8F45-3649A8D7013A}" type="datetimeFigureOut">
              <a:rPr lang="en-US" smtClean="0"/>
              <a:t>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38AF6-459A-4380-855C-44B7CEE7C1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301D-83A2-40C4-8F45-3649A8D7013A}" type="datetimeFigureOut">
              <a:rPr lang="en-US" smtClean="0"/>
              <a:t>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38AF6-459A-4380-855C-44B7CEE7C1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301D-83A2-40C4-8F45-3649A8D7013A}" type="datetimeFigureOut">
              <a:rPr lang="en-US" smtClean="0"/>
              <a:t>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38AF6-459A-4380-855C-44B7CEE7C1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59113" y="3457575"/>
            <a:ext cx="5541962" cy="908050"/>
          </a:xfrm>
        </p:spPr>
        <p:txBody>
          <a:bodyPr tIns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62288" y="4354513"/>
            <a:ext cx="5541962" cy="730671"/>
          </a:xfrm>
        </p:spPr>
        <p:txBody>
          <a:bodyPr/>
          <a:lstStyle>
            <a:lvl1pPr marL="0" indent="0">
              <a:lnSpc>
                <a:spcPct val="85000"/>
              </a:lnSpc>
              <a:buFont typeface="Arial" charset="0"/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subtitle style</a:t>
            </a:r>
          </a:p>
        </p:txBody>
      </p:sp>
      <p:pic>
        <p:nvPicPr>
          <p:cNvPr id="32" name="Picture 3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2288" y="5184603"/>
            <a:ext cx="2016943" cy="933150"/>
          </a:xfrm>
          <a:prstGeom prst="rect">
            <a:avLst/>
          </a:prstGeom>
        </p:spPr>
      </p:pic>
      <p:sp>
        <p:nvSpPr>
          <p:cNvPr id="3" name="Flowchart: Data 2"/>
          <p:cNvSpPr/>
          <p:nvPr userDrawn="1"/>
        </p:nvSpPr>
        <p:spPr>
          <a:xfrm>
            <a:off x="3062288" y="0"/>
            <a:ext cx="6081712" cy="3068960"/>
          </a:xfrm>
          <a:prstGeom prst="flowChartInputOutput">
            <a:avLst/>
          </a:prstGeom>
          <a:solidFill>
            <a:srgbClr val="7CD9DA"/>
          </a:solidFill>
          <a:ln w="12700">
            <a:solidFill>
              <a:srgbClr val="7CD9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defTabSz="913570"/>
            <a:endParaRPr 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0025"/>
            <a:ext cx="8232775" cy="708695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defRPr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defRPr>
                <a:solidFill>
                  <a:schemeClr val="bg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defRPr>
                <a:solidFill>
                  <a:schemeClr val="bg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defRPr>
                <a:solidFill>
                  <a:schemeClr val="bg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0025"/>
            <a:ext cx="8232775" cy="708695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457199" y="5229200"/>
            <a:ext cx="8232776" cy="93610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 defTabSz="913570"/>
            <a:endParaRPr lang="en-US" sz="2800" dirty="0">
              <a:solidFill>
                <a:srgbClr val="646464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71269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, no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0025"/>
            <a:ext cx="8232775" cy="708695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412875"/>
            <a:ext cx="4040187" cy="4519613"/>
          </a:xfr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2875"/>
            <a:ext cx="4041775" cy="4519613"/>
          </a:xfr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93838"/>
            <a:ext cx="4040188" cy="639762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93838"/>
            <a:ext cx="4041775" cy="639762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000" b="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00025"/>
            <a:ext cx="8232775" cy="708695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</p:spTree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ey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white">
          <a:xfrm>
            <a:off x="381000" y="764704"/>
            <a:ext cx="8382000" cy="381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570"/>
            <a:endParaRPr lang="en-US" dirty="0">
              <a:solidFill>
                <a:srgbClr val="646464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86968"/>
            <a:ext cx="8238744" cy="1453896"/>
          </a:xfrm>
        </p:spPr>
        <p:txBody>
          <a:bodyPr/>
          <a:lstStyle>
            <a:lvl1pPr>
              <a:defRPr sz="5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ey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white">
          <a:xfrm>
            <a:off x="381000" y="836712"/>
            <a:ext cx="8382000" cy="381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570"/>
            <a:endParaRPr lang="en-US" dirty="0">
              <a:solidFill>
                <a:srgbClr val="646464"/>
              </a:solidFill>
            </a:endParaRPr>
          </a:p>
        </p:txBody>
      </p:sp>
      <p:sp>
        <p:nvSpPr>
          <p:cNvPr id="4" name="Freeform 3"/>
          <p:cNvSpPr>
            <a:spLocks/>
          </p:cNvSpPr>
          <p:nvPr userDrawn="1"/>
        </p:nvSpPr>
        <p:spPr bwMode="gray">
          <a:xfrm>
            <a:off x="0" y="2286000"/>
            <a:ext cx="5873750" cy="1146175"/>
          </a:xfrm>
          <a:custGeom>
            <a:avLst/>
            <a:gdLst/>
            <a:ahLst/>
            <a:cxnLst>
              <a:cxn ang="0">
                <a:pos x="1" y="4"/>
              </a:cxn>
              <a:cxn ang="0">
                <a:pos x="0" y="796"/>
              </a:cxn>
              <a:cxn ang="0">
                <a:pos x="4177" y="796"/>
              </a:cxn>
              <a:cxn ang="0">
                <a:pos x="4332" y="0"/>
              </a:cxn>
              <a:cxn ang="0">
                <a:pos x="1" y="4"/>
              </a:cxn>
            </a:cxnLst>
            <a:rect l="0" t="0" r="r" b="b"/>
            <a:pathLst>
              <a:path w="4332" h="796">
                <a:moveTo>
                  <a:pt x="1" y="4"/>
                </a:moveTo>
                <a:lnTo>
                  <a:pt x="0" y="796"/>
                </a:lnTo>
                <a:lnTo>
                  <a:pt x="4177" y="796"/>
                </a:lnTo>
                <a:lnTo>
                  <a:pt x="4332" y="0"/>
                </a:lnTo>
                <a:lnTo>
                  <a:pt x="1" y="4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anchor="ctr"/>
          <a:lstStyle/>
          <a:p>
            <a:pPr defTabSz="913570">
              <a:defRPr/>
            </a:pPr>
            <a:endParaRPr lang="en-GB" sz="2400" dirty="0">
              <a:solidFill>
                <a:srgbClr val="000000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381000" y="2636912"/>
            <a:ext cx="4784725" cy="504825"/>
          </a:xfrm>
        </p:spPr>
        <p:txBody>
          <a:bodyPr/>
          <a:lstStyle>
            <a:lvl1pPr>
              <a:buNone/>
              <a:defRPr sz="2400" b="1">
                <a:solidFill>
                  <a:schemeClr val="tx2"/>
                </a:solidFill>
              </a:defRPr>
            </a:lvl1pPr>
            <a:lvl2pPr>
              <a:defRPr sz="2400" b="1"/>
            </a:lvl2pPr>
            <a:lvl3pPr>
              <a:defRPr sz="2400" b="1"/>
            </a:lvl3pPr>
            <a:lvl4pPr>
              <a:defRPr sz="2400" b="1"/>
            </a:lvl4pPr>
            <a:lvl5pPr>
              <a:defRPr sz="24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Key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white">
          <a:xfrm>
            <a:off x="381000" y="764704"/>
            <a:ext cx="8382000" cy="381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570"/>
            <a:endParaRPr lang="en-US" dirty="0">
              <a:solidFill>
                <a:srgbClr val="646464"/>
              </a:solidFill>
            </a:endParaRPr>
          </a:p>
        </p:txBody>
      </p:sp>
      <p:sp>
        <p:nvSpPr>
          <p:cNvPr id="4" name="Freeform 3"/>
          <p:cNvSpPr>
            <a:spLocks/>
          </p:cNvSpPr>
          <p:nvPr userDrawn="1"/>
        </p:nvSpPr>
        <p:spPr bwMode="gray">
          <a:xfrm>
            <a:off x="0" y="2286000"/>
            <a:ext cx="5873750" cy="1146175"/>
          </a:xfrm>
          <a:custGeom>
            <a:avLst/>
            <a:gdLst/>
            <a:ahLst/>
            <a:cxnLst>
              <a:cxn ang="0">
                <a:pos x="1" y="4"/>
              </a:cxn>
              <a:cxn ang="0">
                <a:pos x="0" y="796"/>
              </a:cxn>
              <a:cxn ang="0">
                <a:pos x="4177" y="796"/>
              </a:cxn>
              <a:cxn ang="0">
                <a:pos x="4332" y="0"/>
              </a:cxn>
              <a:cxn ang="0">
                <a:pos x="1" y="4"/>
              </a:cxn>
            </a:cxnLst>
            <a:rect l="0" t="0" r="r" b="b"/>
            <a:pathLst>
              <a:path w="4332" h="796">
                <a:moveTo>
                  <a:pt x="1" y="4"/>
                </a:moveTo>
                <a:lnTo>
                  <a:pt x="0" y="796"/>
                </a:lnTo>
                <a:lnTo>
                  <a:pt x="4177" y="796"/>
                </a:lnTo>
                <a:lnTo>
                  <a:pt x="4332" y="0"/>
                </a:lnTo>
                <a:lnTo>
                  <a:pt x="1" y="4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anchor="ctr"/>
          <a:lstStyle/>
          <a:p>
            <a:pPr defTabSz="913570">
              <a:defRPr/>
            </a:pPr>
            <a:endParaRPr lang="en-GB" sz="2400" dirty="0">
              <a:solidFill>
                <a:srgbClr val="000000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381000" y="2636912"/>
            <a:ext cx="4784725" cy="504825"/>
          </a:xfrm>
        </p:spPr>
        <p:txBody>
          <a:bodyPr/>
          <a:lstStyle>
            <a:lvl1pPr>
              <a:buNone/>
              <a:defRPr sz="2400" b="1">
                <a:solidFill>
                  <a:schemeClr val="tx2"/>
                </a:solidFill>
              </a:defRPr>
            </a:lvl1pPr>
            <a:lvl2pPr>
              <a:defRPr sz="2400" b="1"/>
            </a:lvl2pPr>
            <a:lvl3pPr>
              <a:defRPr sz="2400" b="1"/>
            </a:lvl3pPr>
            <a:lvl4pPr>
              <a:defRPr sz="2400" b="1"/>
            </a:lvl4pPr>
            <a:lvl5pPr>
              <a:defRPr sz="24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301D-83A2-40C4-8F45-3649A8D7013A}" type="datetimeFigureOut">
              <a:rPr lang="en-US" smtClean="0"/>
              <a:t>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38AF6-459A-4380-855C-44B7CEE7C1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ine 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381000" y="6019800"/>
            <a:ext cx="8458200" cy="304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570"/>
            <a:endParaRPr lang="en-US" dirty="0">
              <a:solidFill>
                <a:srgbClr val="646464"/>
              </a:solidFill>
            </a:endParaRPr>
          </a:p>
        </p:txBody>
      </p:sp>
      <p:sp>
        <p:nvSpPr>
          <p:cNvPr id="4" name="Rectangle 3"/>
          <p:cNvSpPr/>
          <p:nvPr/>
        </p:nvSpPr>
        <p:spPr bwMode="white">
          <a:xfrm>
            <a:off x="381000" y="764704"/>
            <a:ext cx="8458200" cy="304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570"/>
            <a:endParaRPr lang="en-US" dirty="0">
              <a:solidFill>
                <a:srgbClr val="646464"/>
              </a:solidFill>
            </a:endParaRPr>
          </a:p>
        </p:txBody>
      </p:sp>
      <p:pic>
        <p:nvPicPr>
          <p:cNvPr id="3" name="Picture 13" descr="PPTbackground_1_HANDOU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052513"/>
            <a:ext cx="8164512" cy="51625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</p:spTree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ine 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381000" y="6019800"/>
            <a:ext cx="8458200" cy="304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570"/>
            <a:endParaRPr lang="en-US" dirty="0">
              <a:solidFill>
                <a:srgbClr val="646464"/>
              </a:solidFill>
            </a:endParaRPr>
          </a:p>
        </p:txBody>
      </p:sp>
      <p:sp>
        <p:nvSpPr>
          <p:cNvPr id="4" name="Rectangle 3"/>
          <p:cNvSpPr/>
          <p:nvPr/>
        </p:nvSpPr>
        <p:spPr bwMode="white">
          <a:xfrm>
            <a:off x="381000" y="836712"/>
            <a:ext cx="8458200" cy="304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570"/>
            <a:endParaRPr lang="en-US" dirty="0">
              <a:solidFill>
                <a:srgbClr val="646464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pic>
        <p:nvPicPr>
          <p:cNvPr id="6" name="Picture 16" descr="PPTbackground_2_HANDOU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052513"/>
            <a:ext cx="8181975" cy="5167312"/>
          </a:xfrm>
          <a:prstGeom prst="rect">
            <a:avLst/>
          </a:prstGeom>
          <a:noFill/>
        </p:spPr>
      </p:pic>
    </p:spTree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ine divi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381000" y="6019800"/>
            <a:ext cx="8458200" cy="304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570"/>
            <a:endParaRPr lang="en-US" dirty="0">
              <a:solidFill>
                <a:srgbClr val="646464"/>
              </a:solidFill>
            </a:endParaRPr>
          </a:p>
        </p:txBody>
      </p:sp>
      <p:sp>
        <p:nvSpPr>
          <p:cNvPr id="4" name="Rectangle 3"/>
          <p:cNvSpPr/>
          <p:nvPr/>
        </p:nvSpPr>
        <p:spPr bwMode="white">
          <a:xfrm>
            <a:off x="381000" y="764704"/>
            <a:ext cx="8458200" cy="304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570"/>
            <a:endParaRPr lang="en-US" dirty="0">
              <a:solidFill>
                <a:srgbClr val="646464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pic>
        <p:nvPicPr>
          <p:cNvPr id="7" name="Picture 13" descr="PPTbackground_3_HANDOU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7838" y="1023938"/>
            <a:ext cx="8208962" cy="5222875"/>
          </a:xfrm>
          <a:prstGeom prst="rect">
            <a:avLst/>
          </a:prstGeom>
          <a:noFill/>
        </p:spPr>
      </p:pic>
    </p:spTree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Gray fill/picture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381000" y="6019800"/>
            <a:ext cx="8458200" cy="304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570"/>
            <a:endParaRPr lang="en-US" dirty="0">
              <a:solidFill>
                <a:srgbClr val="646464"/>
              </a:solidFill>
            </a:endParaRPr>
          </a:p>
        </p:txBody>
      </p:sp>
      <p:sp>
        <p:nvSpPr>
          <p:cNvPr id="4" name="Rectangle 3"/>
          <p:cNvSpPr/>
          <p:nvPr/>
        </p:nvSpPr>
        <p:spPr bwMode="white">
          <a:xfrm>
            <a:off x="381000" y="836712"/>
            <a:ext cx="8458200" cy="304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570"/>
            <a:endParaRPr lang="en-US" dirty="0">
              <a:solidFill>
                <a:srgbClr val="646464"/>
              </a:solidFill>
            </a:endParaRPr>
          </a:p>
        </p:txBody>
      </p:sp>
      <p:sp>
        <p:nvSpPr>
          <p:cNvPr id="6" name="Freeform 24"/>
          <p:cNvSpPr>
            <a:spLocks noChangeAspect="1"/>
          </p:cNvSpPr>
          <p:nvPr/>
        </p:nvSpPr>
        <p:spPr bwMode="auto">
          <a:xfrm>
            <a:off x="457200" y="1039813"/>
            <a:ext cx="8253412" cy="5194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170" y="0"/>
              </a:cxn>
              <a:cxn ang="0">
                <a:pos x="4535" y="3266"/>
              </a:cxn>
              <a:cxn ang="0">
                <a:pos x="0" y="3266"/>
              </a:cxn>
              <a:cxn ang="0">
                <a:pos x="0" y="0"/>
              </a:cxn>
            </a:cxnLst>
            <a:rect l="0" t="0" r="r" b="b"/>
            <a:pathLst>
              <a:path w="5170" h="3266">
                <a:moveTo>
                  <a:pt x="0" y="0"/>
                </a:moveTo>
                <a:lnTo>
                  <a:pt x="5170" y="0"/>
                </a:lnTo>
                <a:lnTo>
                  <a:pt x="4535" y="3266"/>
                </a:lnTo>
                <a:lnTo>
                  <a:pt x="0" y="3266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defTabSz="913570"/>
            <a:endParaRPr lang="en-US" dirty="0">
              <a:solidFill>
                <a:srgbClr val="646464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0025"/>
            <a:ext cx="8232775" cy="708695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455613" y="908720"/>
            <a:ext cx="8229600" cy="0"/>
          </a:xfrm>
          <a:prstGeom prst="line">
            <a:avLst/>
          </a:prstGeom>
          <a:noFill/>
          <a:ln w="19050">
            <a:solidFill>
              <a:srgbClr val="7CD9DA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defTabSz="913570"/>
            <a:endParaRPr lang="en-US" dirty="0">
              <a:solidFill>
                <a:srgbClr val="646464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ellow fill/picture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381000" y="6019800"/>
            <a:ext cx="8458200" cy="304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570"/>
            <a:endParaRPr lang="en-US" dirty="0">
              <a:solidFill>
                <a:srgbClr val="646464"/>
              </a:solidFill>
            </a:endParaRPr>
          </a:p>
        </p:txBody>
      </p:sp>
      <p:sp>
        <p:nvSpPr>
          <p:cNvPr id="4" name="Rectangle 3"/>
          <p:cNvSpPr/>
          <p:nvPr/>
        </p:nvSpPr>
        <p:spPr bwMode="white">
          <a:xfrm>
            <a:off x="381000" y="764704"/>
            <a:ext cx="8458200" cy="304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570"/>
            <a:endParaRPr lang="en-US" dirty="0">
              <a:solidFill>
                <a:srgbClr val="646464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0025"/>
            <a:ext cx="8232775" cy="571699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7" name="Freeform 5"/>
          <p:cNvSpPr>
            <a:spLocks/>
          </p:cNvSpPr>
          <p:nvPr/>
        </p:nvSpPr>
        <p:spPr bwMode="auto">
          <a:xfrm flipH="1" flipV="1">
            <a:off x="455613" y="1042988"/>
            <a:ext cx="8231187" cy="5194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170" y="0"/>
              </a:cxn>
              <a:cxn ang="0">
                <a:pos x="4535" y="3266"/>
              </a:cxn>
              <a:cxn ang="0">
                <a:pos x="0" y="3266"/>
              </a:cxn>
              <a:cxn ang="0">
                <a:pos x="0" y="0"/>
              </a:cxn>
            </a:cxnLst>
            <a:rect l="0" t="0" r="r" b="b"/>
            <a:pathLst>
              <a:path w="5170" h="3266">
                <a:moveTo>
                  <a:pt x="0" y="0"/>
                </a:moveTo>
                <a:lnTo>
                  <a:pt x="5170" y="0"/>
                </a:lnTo>
                <a:lnTo>
                  <a:pt x="4535" y="3266"/>
                </a:lnTo>
                <a:lnTo>
                  <a:pt x="0" y="326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defTabSz="913570"/>
            <a:endParaRPr lang="en-GB" dirty="0">
              <a:solidFill>
                <a:srgbClr val="646464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>
            <a:spLocks/>
          </p:cNvSpPr>
          <p:nvPr userDrawn="1"/>
        </p:nvSpPr>
        <p:spPr bwMode="gray">
          <a:xfrm>
            <a:off x="0" y="2286000"/>
            <a:ext cx="5873750" cy="1146175"/>
          </a:xfrm>
          <a:custGeom>
            <a:avLst/>
            <a:gdLst/>
            <a:ahLst/>
            <a:cxnLst>
              <a:cxn ang="0">
                <a:pos x="1" y="4"/>
              </a:cxn>
              <a:cxn ang="0">
                <a:pos x="0" y="796"/>
              </a:cxn>
              <a:cxn ang="0">
                <a:pos x="4177" y="796"/>
              </a:cxn>
              <a:cxn ang="0">
                <a:pos x="4332" y="0"/>
              </a:cxn>
              <a:cxn ang="0">
                <a:pos x="1" y="4"/>
              </a:cxn>
            </a:cxnLst>
            <a:rect l="0" t="0" r="r" b="b"/>
            <a:pathLst>
              <a:path w="4332" h="796">
                <a:moveTo>
                  <a:pt x="1" y="4"/>
                </a:moveTo>
                <a:lnTo>
                  <a:pt x="0" y="796"/>
                </a:lnTo>
                <a:lnTo>
                  <a:pt x="4177" y="796"/>
                </a:lnTo>
                <a:lnTo>
                  <a:pt x="4332" y="0"/>
                </a:lnTo>
                <a:lnTo>
                  <a:pt x="1" y="4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anchor="ctr"/>
          <a:lstStyle/>
          <a:p>
            <a:pPr defTabSz="913570">
              <a:defRPr/>
            </a:pPr>
            <a:endParaRPr lang="en-GB" sz="2400" dirty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391259" y="2603503"/>
            <a:ext cx="5247542" cy="554037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>
            <a:lvl1pPr>
              <a:def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Page 1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owchart: Data 37"/>
          <p:cNvSpPr/>
          <p:nvPr userDrawn="1"/>
        </p:nvSpPr>
        <p:spPr>
          <a:xfrm>
            <a:off x="3057051" y="0"/>
            <a:ext cx="6086949" cy="3573016"/>
          </a:xfrm>
          <a:prstGeom prst="flowChartInputOutput">
            <a:avLst/>
          </a:prstGeom>
          <a:solidFill>
            <a:srgbClr val="7CD9DA"/>
          </a:solidFill>
          <a:ln w="12700">
            <a:solidFill>
              <a:srgbClr val="7CD9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defTabSz="913570"/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500914" y="945226"/>
            <a:ext cx="7730911" cy="398153"/>
          </a:xfrm>
          <a:ln algn="ctr"/>
        </p:spPr>
        <p:txBody>
          <a:bodyPr vert="horz" lIns="0" tIns="0" rIns="0" bIns="0" rtlCol="0" anchor="b" anchorCtr="0">
            <a:noAutofit/>
          </a:bodyPr>
          <a:lstStyle>
            <a:lvl1pPr>
              <a:defRPr kumimoji="0" lang="en-GB" sz="2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357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edit Master title style</a:t>
            </a:r>
            <a:endParaRPr lang="en-GB" dirty="0"/>
          </a:p>
        </p:txBody>
      </p:sp>
      <p:grpSp>
        <p:nvGrpSpPr>
          <p:cNvPr id="3" name="Group 63"/>
          <p:cNvGrpSpPr>
            <a:grpSpLocks/>
          </p:cNvGrpSpPr>
          <p:nvPr/>
        </p:nvGrpSpPr>
        <p:grpSpPr bwMode="gray">
          <a:xfrm>
            <a:off x="3057055" y="6169761"/>
            <a:ext cx="1546173" cy="348443"/>
            <a:chOff x="4554" y="4058"/>
            <a:chExt cx="935" cy="211"/>
          </a:xfrm>
        </p:grpSpPr>
        <p:sp>
          <p:nvSpPr>
            <p:cNvPr id="10" name="Freeform 64"/>
            <p:cNvSpPr>
              <a:spLocks noEditPoints="1"/>
            </p:cNvSpPr>
            <p:nvPr userDrawn="1"/>
          </p:nvSpPr>
          <p:spPr bwMode="gray">
            <a:xfrm>
              <a:off x="4554" y="4058"/>
              <a:ext cx="118" cy="99"/>
            </a:xfrm>
            <a:custGeom>
              <a:avLst/>
              <a:gdLst/>
              <a:ahLst/>
              <a:cxnLst>
                <a:cxn ang="0">
                  <a:pos x="164" y="0"/>
                </a:cxn>
                <a:cxn ang="0">
                  <a:pos x="138" y="129"/>
                </a:cxn>
                <a:cxn ang="0">
                  <a:pos x="108" y="129"/>
                </a:cxn>
                <a:cxn ang="0">
                  <a:pos x="132" y="0"/>
                </a:cxn>
                <a:cxn ang="0">
                  <a:pos x="164" y="0"/>
                </a:cxn>
                <a:cxn ang="0">
                  <a:pos x="116" y="0"/>
                </a:cxn>
                <a:cxn ang="0">
                  <a:pos x="110" y="32"/>
                </a:cxn>
                <a:cxn ang="0">
                  <a:pos x="27" y="32"/>
                </a:cxn>
                <a:cxn ang="0">
                  <a:pos x="33" y="0"/>
                </a:cxn>
                <a:cxn ang="0">
                  <a:pos x="116" y="0"/>
                </a:cxn>
                <a:cxn ang="0">
                  <a:pos x="211" y="0"/>
                </a:cxn>
                <a:cxn ang="0">
                  <a:pos x="176" y="177"/>
                </a:cxn>
                <a:cxn ang="0">
                  <a:pos x="0" y="177"/>
                </a:cxn>
                <a:cxn ang="0">
                  <a:pos x="7" y="145"/>
                </a:cxn>
                <a:cxn ang="0">
                  <a:pos x="152" y="145"/>
                </a:cxn>
                <a:cxn ang="0">
                  <a:pos x="181" y="0"/>
                </a:cxn>
                <a:cxn ang="0">
                  <a:pos x="211" y="0"/>
                </a:cxn>
                <a:cxn ang="0">
                  <a:pos x="106" y="48"/>
                </a:cxn>
                <a:cxn ang="0">
                  <a:pos x="100" y="80"/>
                </a:cxn>
                <a:cxn ang="0">
                  <a:pos x="18" y="80"/>
                </a:cxn>
                <a:cxn ang="0">
                  <a:pos x="24" y="48"/>
                </a:cxn>
                <a:cxn ang="0">
                  <a:pos x="106" y="48"/>
                </a:cxn>
                <a:cxn ang="0">
                  <a:pos x="97" y="97"/>
                </a:cxn>
                <a:cxn ang="0">
                  <a:pos x="91" y="129"/>
                </a:cxn>
                <a:cxn ang="0">
                  <a:pos x="10" y="129"/>
                </a:cxn>
                <a:cxn ang="0">
                  <a:pos x="14" y="97"/>
                </a:cxn>
                <a:cxn ang="0">
                  <a:pos x="97" y="97"/>
                </a:cxn>
              </a:cxnLst>
              <a:rect l="0" t="0" r="r" b="b"/>
              <a:pathLst>
                <a:path w="211" h="177">
                  <a:moveTo>
                    <a:pt x="164" y="0"/>
                  </a:moveTo>
                  <a:lnTo>
                    <a:pt x="138" y="129"/>
                  </a:lnTo>
                  <a:lnTo>
                    <a:pt x="108" y="129"/>
                  </a:lnTo>
                  <a:lnTo>
                    <a:pt x="132" y="0"/>
                  </a:lnTo>
                  <a:lnTo>
                    <a:pt x="164" y="0"/>
                  </a:lnTo>
                  <a:close/>
                  <a:moveTo>
                    <a:pt x="116" y="0"/>
                  </a:moveTo>
                  <a:lnTo>
                    <a:pt x="110" y="32"/>
                  </a:lnTo>
                  <a:lnTo>
                    <a:pt x="27" y="32"/>
                  </a:lnTo>
                  <a:lnTo>
                    <a:pt x="33" y="0"/>
                  </a:lnTo>
                  <a:lnTo>
                    <a:pt x="116" y="0"/>
                  </a:lnTo>
                  <a:close/>
                  <a:moveTo>
                    <a:pt x="211" y="0"/>
                  </a:moveTo>
                  <a:lnTo>
                    <a:pt x="176" y="177"/>
                  </a:lnTo>
                  <a:lnTo>
                    <a:pt x="0" y="177"/>
                  </a:lnTo>
                  <a:lnTo>
                    <a:pt x="7" y="145"/>
                  </a:lnTo>
                  <a:lnTo>
                    <a:pt x="152" y="145"/>
                  </a:lnTo>
                  <a:lnTo>
                    <a:pt x="181" y="0"/>
                  </a:lnTo>
                  <a:lnTo>
                    <a:pt x="211" y="0"/>
                  </a:lnTo>
                  <a:close/>
                  <a:moveTo>
                    <a:pt x="106" y="48"/>
                  </a:moveTo>
                  <a:lnTo>
                    <a:pt x="100" y="80"/>
                  </a:lnTo>
                  <a:lnTo>
                    <a:pt x="18" y="80"/>
                  </a:lnTo>
                  <a:lnTo>
                    <a:pt x="24" y="48"/>
                  </a:lnTo>
                  <a:lnTo>
                    <a:pt x="106" y="48"/>
                  </a:lnTo>
                  <a:close/>
                  <a:moveTo>
                    <a:pt x="97" y="97"/>
                  </a:moveTo>
                  <a:lnTo>
                    <a:pt x="91" y="129"/>
                  </a:lnTo>
                  <a:lnTo>
                    <a:pt x="10" y="129"/>
                  </a:lnTo>
                  <a:lnTo>
                    <a:pt x="14" y="97"/>
                  </a:lnTo>
                  <a:lnTo>
                    <a:pt x="97" y="97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3570"/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11" name="Freeform 65"/>
            <p:cNvSpPr>
              <a:spLocks noEditPoints="1"/>
            </p:cNvSpPr>
            <p:nvPr userDrawn="1"/>
          </p:nvSpPr>
          <p:spPr bwMode="gray">
            <a:xfrm>
              <a:off x="4690" y="4058"/>
              <a:ext cx="799" cy="102"/>
            </a:xfrm>
            <a:custGeom>
              <a:avLst/>
              <a:gdLst/>
              <a:ahLst/>
              <a:cxnLst>
                <a:cxn ang="0">
                  <a:pos x="909" y="167"/>
                </a:cxn>
                <a:cxn ang="0">
                  <a:pos x="895" y="108"/>
                </a:cxn>
                <a:cxn ang="0">
                  <a:pos x="955" y="56"/>
                </a:cxn>
                <a:cxn ang="0">
                  <a:pos x="979" y="94"/>
                </a:cxn>
                <a:cxn ang="0">
                  <a:pos x="1351" y="49"/>
                </a:cxn>
                <a:cxn ang="0">
                  <a:pos x="1295" y="140"/>
                </a:cxn>
                <a:cxn ang="0">
                  <a:pos x="1357" y="181"/>
                </a:cxn>
                <a:cxn ang="0">
                  <a:pos x="1384" y="162"/>
                </a:cxn>
                <a:cxn ang="0">
                  <a:pos x="1338" y="162"/>
                </a:cxn>
                <a:cxn ang="0">
                  <a:pos x="1328" y="103"/>
                </a:cxn>
                <a:cxn ang="0">
                  <a:pos x="1395" y="56"/>
                </a:cxn>
                <a:cxn ang="0">
                  <a:pos x="1420" y="49"/>
                </a:cxn>
                <a:cxn ang="0">
                  <a:pos x="1192" y="46"/>
                </a:cxn>
                <a:cxn ang="0">
                  <a:pos x="1282" y="46"/>
                </a:cxn>
                <a:cxn ang="0">
                  <a:pos x="1111" y="153"/>
                </a:cxn>
                <a:cxn ang="0">
                  <a:pos x="1067" y="167"/>
                </a:cxn>
                <a:cxn ang="0">
                  <a:pos x="1049" y="134"/>
                </a:cxn>
                <a:cxn ang="0">
                  <a:pos x="1021" y="143"/>
                </a:cxn>
                <a:cxn ang="0">
                  <a:pos x="1071" y="181"/>
                </a:cxn>
                <a:cxn ang="0">
                  <a:pos x="1132" y="143"/>
                </a:cxn>
                <a:cxn ang="0">
                  <a:pos x="975" y="46"/>
                </a:cxn>
                <a:cxn ang="0">
                  <a:pos x="878" y="80"/>
                </a:cxn>
                <a:cxn ang="0">
                  <a:pos x="879" y="167"/>
                </a:cxn>
                <a:cxn ang="0">
                  <a:pos x="984" y="156"/>
                </a:cxn>
                <a:cxn ang="0">
                  <a:pos x="1000" y="64"/>
                </a:cxn>
                <a:cxn ang="0">
                  <a:pos x="829" y="80"/>
                </a:cxn>
                <a:cxn ang="0">
                  <a:pos x="795" y="100"/>
                </a:cxn>
                <a:cxn ang="0">
                  <a:pos x="721" y="99"/>
                </a:cxn>
                <a:cxn ang="0">
                  <a:pos x="698" y="65"/>
                </a:cxn>
                <a:cxn ang="0">
                  <a:pos x="668" y="40"/>
                </a:cxn>
                <a:cxn ang="0">
                  <a:pos x="630" y="69"/>
                </a:cxn>
                <a:cxn ang="0">
                  <a:pos x="603" y="126"/>
                </a:cxn>
                <a:cxn ang="0">
                  <a:pos x="602" y="172"/>
                </a:cxn>
                <a:cxn ang="0">
                  <a:pos x="659" y="170"/>
                </a:cxn>
                <a:cxn ang="0">
                  <a:pos x="478" y="45"/>
                </a:cxn>
                <a:cxn ang="0">
                  <a:pos x="559" y="61"/>
                </a:cxn>
                <a:cxn ang="0">
                  <a:pos x="435" y="43"/>
                </a:cxn>
                <a:cxn ang="0">
                  <a:pos x="383" y="81"/>
                </a:cxn>
                <a:cxn ang="0">
                  <a:pos x="416" y="129"/>
                </a:cxn>
                <a:cxn ang="0">
                  <a:pos x="421" y="162"/>
                </a:cxn>
                <a:cxn ang="0">
                  <a:pos x="378" y="148"/>
                </a:cxn>
                <a:cxn ang="0">
                  <a:pos x="407" y="180"/>
                </a:cxn>
                <a:cxn ang="0">
                  <a:pos x="453" y="130"/>
                </a:cxn>
                <a:cxn ang="0">
                  <a:pos x="410" y="84"/>
                </a:cxn>
                <a:cxn ang="0">
                  <a:pos x="422" y="56"/>
                </a:cxn>
                <a:cxn ang="0">
                  <a:pos x="464" y="53"/>
                </a:cxn>
                <a:cxn ang="0">
                  <a:pos x="273" y="46"/>
                </a:cxn>
                <a:cxn ang="0">
                  <a:pos x="364" y="46"/>
                </a:cxn>
                <a:cxn ang="0">
                  <a:pos x="216" y="177"/>
                </a:cxn>
                <a:cxn ang="0">
                  <a:pos x="226" y="73"/>
                </a:cxn>
                <a:cxn ang="0">
                  <a:pos x="194" y="46"/>
                </a:cxn>
                <a:cxn ang="0">
                  <a:pos x="102" y="156"/>
                </a:cxn>
                <a:cxn ang="0">
                  <a:pos x="118" y="73"/>
                </a:cxn>
                <a:cxn ang="0">
                  <a:pos x="127" y="22"/>
                </a:cxn>
                <a:cxn ang="0">
                  <a:pos x="654" y="69"/>
                </a:cxn>
                <a:cxn ang="0">
                  <a:pos x="679" y="53"/>
                </a:cxn>
                <a:cxn ang="0">
                  <a:pos x="645" y="164"/>
                </a:cxn>
                <a:cxn ang="0">
                  <a:pos x="621" y="132"/>
                </a:cxn>
                <a:cxn ang="0">
                  <a:pos x="645" y="164"/>
                </a:cxn>
                <a:cxn ang="0">
                  <a:pos x="181" y="59"/>
                </a:cxn>
                <a:cxn ang="0">
                  <a:pos x="192" y="94"/>
                </a:cxn>
              </a:cxnLst>
              <a:rect l="0" t="0" r="r" b="b"/>
              <a:pathLst>
                <a:path w="1430" h="181">
                  <a:moveTo>
                    <a:pt x="965" y="143"/>
                  </a:moveTo>
                  <a:lnTo>
                    <a:pt x="965" y="143"/>
                  </a:lnTo>
                  <a:lnTo>
                    <a:pt x="955" y="154"/>
                  </a:lnTo>
                  <a:lnTo>
                    <a:pt x="946" y="164"/>
                  </a:lnTo>
                  <a:lnTo>
                    <a:pt x="935" y="169"/>
                  </a:lnTo>
                  <a:lnTo>
                    <a:pt x="924" y="170"/>
                  </a:lnTo>
                  <a:lnTo>
                    <a:pt x="924" y="170"/>
                  </a:lnTo>
                  <a:lnTo>
                    <a:pt x="916" y="170"/>
                  </a:lnTo>
                  <a:lnTo>
                    <a:pt x="909" y="167"/>
                  </a:lnTo>
                  <a:lnTo>
                    <a:pt x="905" y="165"/>
                  </a:lnTo>
                  <a:lnTo>
                    <a:pt x="900" y="161"/>
                  </a:lnTo>
                  <a:lnTo>
                    <a:pt x="897" y="156"/>
                  </a:lnTo>
                  <a:lnTo>
                    <a:pt x="894" y="150"/>
                  </a:lnTo>
                  <a:lnTo>
                    <a:pt x="892" y="143"/>
                  </a:lnTo>
                  <a:lnTo>
                    <a:pt x="892" y="134"/>
                  </a:lnTo>
                  <a:lnTo>
                    <a:pt x="892" y="134"/>
                  </a:lnTo>
                  <a:lnTo>
                    <a:pt x="892" y="121"/>
                  </a:lnTo>
                  <a:lnTo>
                    <a:pt x="895" y="108"/>
                  </a:lnTo>
                  <a:lnTo>
                    <a:pt x="900" y="96"/>
                  </a:lnTo>
                  <a:lnTo>
                    <a:pt x="906" y="83"/>
                  </a:lnTo>
                  <a:lnTo>
                    <a:pt x="906" y="83"/>
                  </a:lnTo>
                  <a:lnTo>
                    <a:pt x="916" y="72"/>
                  </a:lnTo>
                  <a:lnTo>
                    <a:pt x="925" y="62"/>
                  </a:lnTo>
                  <a:lnTo>
                    <a:pt x="936" y="57"/>
                  </a:lnTo>
                  <a:lnTo>
                    <a:pt x="949" y="56"/>
                  </a:lnTo>
                  <a:lnTo>
                    <a:pt x="949" y="56"/>
                  </a:lnTo>
                  <a:lnTo>
                    <a:pt x="955" y="56"/>
                  </a:lnTo>
                  <a:lnTo>
                    <a:pt x="962" y="59"/>
                  </a:lnTo>
                  <a:lnTo>
                    <a:pt x="968" y="62"/>
                  </a:lnTo>
                  <a:lnTo>
                    <a:pt x="973" y="67"/>
                  </a:lnTo>
                  <a:lnTo>
                    <a:pt x="973" y="67"/>
                  </a:lnTo>
                  <a:lnTo>
                    <a:pt x="976" y="73"/>
                  </a:lnTo>
                  <a:lnTo>
                    <a:pt x="978" y="80"/>
                  </a:lnTo>
                  <a:lnTo>
                    <a:pt x="979" y="86"/>
                  </a:lnTo>
                  <a:lnTo>
                    <a:pt x="979" y="94"/>
                  </a:lnTo>
                  <a:lnTo>
                    <a:pt x="979" y="94"/>
                  </a:lnTo>
                  <a:lnTo>
                    <a:pt x="979" y="107"/>
                  </a:lnTo>
                  <a:lnTo>
                    <a:pt x="976" y="119"/>
                  </a:lnTo>
                  <a:lnTo>
                    <a:pt x="971" y="132"/>
                  </a:lnTo>
                  <a:lnTo>
                    <a:pt x="965" y="143"/>
                  </a:lnTo>
                  <a:lnTo>
                    <a:pt x="965" y="143"/>
                  </a:lnTo>
                  <a:close/>
                  <a:moveTo>
                    <a:pt x="1385" y="43"/>
                  </a:moveTo>
                  <a:lnTo>
                    <a:pt x="1385" y="43"/>
                  </a:lnTo>
                  <a:lnTo>
                    <a:pt x="1366" y="45"/>
                  </a:lnTo>
                  <a:lnTo>
                    <a:pt x="1351" y="49"/>
                  </a:lnTo>
                  <a:lnTo>
                    <a:pt x="1335" y="56"/>
                  </a:lnTo>
                  <a:lnTo>
                    <a:pt x="1322" y="67"/>
                  </a:lnTo>
                  <a:lnTo>
                    <a:pt x="1322" y="67"/>
                  </a:lnTo>
                  <a:lnTo>
                    <a:pt x="1309" y="80"/>
                  </a:lnTo>
                  <a:lnTo>
                    <a:pt x="1301" y="94"/>
                  </a:lnTo>
                  <a:lnTo>
                    <a:pt x="1295" y="111"/>
                  </a:lnTo>
                  <a:lnTo>
                    <a:pt x="1293" y="129"/>
                  </a:lnTo>
                  <a:lnTo>
                    <a:pt x="1293" y="129"/>
                  </a:lnTo>
                  <a:lnTo>
                    <a:pt x="1295" y="140"/>
                  </a:lnTo>
                  <a:lnTo>
                    <a:pt x="1298" y="151"/>
                  </a:lnTo>
                  <a:lnTo>
                    <a:pt x="1305" y="161"/>
                  </a:lnTo>
                  <a:lnTo>
                    <a:pt x="1314" y="169"/>
                  </a:lnTo>
                  <a:lnTo>
                    <a:pt x="1314" y="169"/>
                  </a:lnTo>
                  <a:lnTo>
                    <a:pt x="1324" y="173"/>
                  </a:lnTo>
                  <a:lnTo>
                    <a:pt x="1333" y="178"/>
                  </a:lnTo>
                  <a:lnTo>
                    <a:pt x="1344" y="180"/>
                  </a:lnTo>
                  <a:lnTo>
                    <a:pt x="1357" y="181"/>
                  </a:lnTo>
                  <a:lnTo>
                    <a:pt x="1357" y="181"/>
                  </a:lnTo>
                  <a:lnTo>
                    <a:pt x="1368" y="180"/>
                  </a:lnTo>
                  <a:lnTo>
                    <a:pt x="1381" y="178"/>
                  </a:lnTo>
                  <a:lnTo>
                    <a:pt x="1409" y="170"/>
                  </a:lnTo>
                  <a:lnTo>
                    <a:pt x="1420" y="119"/>
                  </a:lnTo>
                  <a:lnTo>
                    <a:pt x="1420" y="119"/>
                  </a:lnTo>
                  <a:lnTo>
                    <a:pt x="1408" y="121"/>
                  </a:lnTo>
                  <a:lnTo>
                    <a:pt x="1408" y="121"/>
                  </a:lnTo>
                  <a:lnTo>
                    <a:pt x="1392" y="119"/>
                  </a:lnTo>
                  <a:lnTo>
                    <a:pt x="1384" y="162"/>
                  </a:lnTo>
                  <a:lnTo>
                    <a:pt x="1384" y="162"/>
                  </a:lnTo>
                  <a:lnTo>
                    <a:pt x="1381" y="165"/>
                  </a:lnTo>
                  <a:lnTo>
                    <a:pt x="1374" y="167"/>
                  </a:lnTo>
                  <a:lnTo>
                    <a:pt x="1368" y="169"/>
                  </a:lnTo>
                  <a:lnTo>
                    <a:pt x="1357" y="169"/>
                  </a:lnTo>
                  <a:lnTo>
                    <a:pt x="1357" y="169"/>
                  </a:lnTo>
                  <a:lnTo>
                    <a:pt x="1351" y="167"/>
                  </a:lnTo>
                  <a:lnTo>
                    <a:pt x="1343" y="165"/>
                  </a:lnTo>
                  <a:lnTo>
                    <a:pt x="1338" y="162"/>
                  </a:lnTo>
                  <a:lnTo>
                    <a:pt x="1333" y="158"/>
                  </a:lnTo>
                  <a:lnTo>
                    <a:pt x="1333" y="158"/>
                  </a:lnTo>
                  <a:lnTo>
                    <a:pt x="1330" y="153"/>
                  </a:lnTo>
                  <a:lnTo>
                    <a:pt x="1327" y="146"/>
                  </a:lnTo>
                  <a:lnTo>
                    <a:pt x="1325" y="138"/>
                  </a:lnTo>
                  <a:lnTo>
                    <a:pt x="1325" y="130"/>
                  </a:lnTo>
                  <a:lnTo>
                    <a:pt x="1325" y="130"/>
                  </a:lnTo>
                  <a:lnTo>
                    <a:pt x="1325" y="118"/>
                  </a:lnTo>
                  <a:lnTo>
                    <a:pt x="1328" y="103"/>
                  </a:lnTo>
                  <a:lnTo>
                    <a:pt x="1333" y="92"/>
                  </a:lnTo>
                  <a:lnTo>
                    <a:pt x="1341" y="80"/>
                  </a:lnTo>
                  <a:lnTo>
                    <a:pt x="1341" y="80"/>
                  </a:lnTo>
                  <a:lnTo>
                    <a:pt x="1351" y="69"/>
                  </a:lnTo>
                  <a:lnTo>
                    <a:pt x="1360" y="61"/>
                  </a:lnTo>
                  <a:lnTo>
                    <a:pt x="1373" y="56"/>
                  </a:lnTo>
                  <a:lnTo>
                    <a:pt x="1385" y="54"/>
                  </a:lnTo>
                  <a:lnTo>
                    <a:pt x="1385" y="54"/>
                  </a:lnTo>
                  <a:lnTo>
                    <a:pt x="1395" y="56"/>
                  </a:lnTo>
                  <a:lnTo>
                    <a:pt x="1404" y="59"/>
                  </a:lnTo>
                  <a:lnTo>
                    <a:pt x="1404" y="59"/>
                  </a:lnTo>
                  <a:lnTo>
                    <a:pt x="1414" y="65"/>
                  </a:lnTo>
                  <a:lnTo>
                    <a:pt x="1417" y="70"/>
                  </a:lnTo>
                  <a:lnTo>
                    <a:pt x="1419" y="73"/>
                  </a:lnTo>
                  <a:lnTo>
                    <a:pt x="1422" y="73"/>
                  </a:lnTo>
                  <a:lnTo>
                    <a:pt x="1430" y="56"/>
                  </a:lnTo>
                  <a:lnTo>
                    <a:pt x="1430" y="56"/>
                  </a:lnTo>
                  <a:lnTo>
                    <a:pt x="1420" y="49"/>
                  </a:lnTo>
                  <a:lnTo>
                    <a:pt x="1411" y="46"/>
                  </a:lnTo>
                  <a:lnTo>
                    <a:pt x="1398" y="45"/>
                  </a:lnTo>
                  <a:lnTo>
                    <a:pt x="1385" y="43"/>
                  </a:lnTo>
                  <a:lnTo>
                    <a:pt x="1385" y="43"/>
                  </a:lnTo>
                  <a:close/>
                  <a:moveTo>
                    <a:pt x="1282" y="46"/>
                  </a:moveTo>
                  <a:lnTo>
                    <a:pt x="1282" y="46"/>
                  </a:lnTo>
                  <a:lnTo>
                    <a:pt x="1276" y="46"/>
                  </a:lnTo>
                  <a:lnTo>
                    <a:pt x="1257" y="134"/>
                  </a:lnTo>
                  <a:lnTo>
                    <a:pt x="1192" y="46"/>
                  </a:lnTo>
                  <a:lnTo>
                    <a:pt x="1174" y="46"/>
                  </a:lnTo>
                  <a:lnTo>
                    <a:pt x="1149" y="177"/>
                  </a:lnTo>
                  <a:lnTo>
                    <a:pt x="1165" y="177"/>
                  </a:lnTo>
                  <a:lnTo>
                    <a:pt x="1182" y="83"/>
                  </a:lnTo>
                  <a:lnTo>
                    <a:pt x="1249" y="177"/>
                  </a:lnTo>
                  <a:lnTo>
                    <a:pt x="1263" y="177"/>
                  </a:lnTo>
                  <a:lnTo>
                    <a:pt x="1290" y="46"/>
                  </a:lnTo>
                  <a:lnTo>
                    <a:pt x="1290" y="46"/>
                  </a:lnTo>
                  <a:lnTo>
                    <a:pt x="1282" y="46"/>
                  </a:lnTo>
                  <a:lnTo>
                    <a:pt x="1282" y="46"/>
                  </a:lnTo>
                  <a:close/>
                  <a:moveTo>
                    <a:pt x="1144" y="48"/>
                  </a:moveTo>
                  <a:lnTo>
                    <a:pt x="1144" y="48"/>
                  </a:lnTo>
                  <a:lnTo>
                    <a:pt x="1138" y="46"/>
                  </a:lnTo>
                  <a:lnTo>
                    <a:pt x="1120" y="132"/>
                  </a:lnTo>
                  <a:lnTo>
                    <a:pt x="1120" y="132"/>
                  </a:lnTo>
                  <a:lnTo>
                    <a:pt x="1117" y="140"/>
                  </a:lnTo>
                  <a:lnTo>
                    <a:pt x="1114" y="146"/>
                  </a:lnTo>
                  <a:lnTo>
                    <a:pt x="1111" y="153"/>
                  </a:lnTo>
                  <a:lnTo>
                    <a:pt x="1105" y="158"/>
                  </a:lnTo>
                  <a:lnTo>
                    <a:pt x="1105" y="158"/>
                  </a:lnTo>
                  <a:lnTo>
                    <a:pt x="1100" y="162"/>
                  </a:lnTo>
                  <a:lnTo>
                    <a:pt x="1092" y="165"/>
                  </a:lnTo>
                  <a:lnTo>
                    <a:pt x="1086" y="167"/>
                  </a:lnTo>
                  <a:lnTo>
                    <a:pt x="1078" y="169"/>
                  </a:lnTo>
                  <a:lnTo>
                    <a:pt x="1078" y="169"/>
                  </a:lnTo>
                  <a:lnTo>
                    <a:pt x="1071" y="169"/>
                  </a:lnTo>
                  <a:lnTo>
                    <a:pt x="1067" y="167"/>
                  </a:lnTo>
                  <a:lnTo>
                    <a:pt x="1062" y="164"/>
                  </a:lnTo>
                  <a:lnTo>
                    <a:pt x="1057" y="161"/>
                  </a:lnTo>
                  <a:lnTo>
                    <a:pt x="1057" y="161"/>
                  </a:lnTo>
                  <a:lnTo>
                    <a:pt x="1054" y="158"/>
                  </a:lnTo>
                  <a:lnTo>
                    <a:pt x="1051" y="153"/>
                  </a:lnTo>
                  <a:lnTo>
                    <a:pt x="1049" y="146"/>
                  </a:lnTo>
                  <a:lnTo>
                    <a:pt x="1049" y="142"/>
                  </a:lnTo>
                  <a:lnTo>
                    <a:pt x="1049" y="142"/>
                  </a:lnTo>
                  <a:lnTo>
                    <a:pt x="1049" y="134"/>
                  </a:lnTo>
                  <a:lnTo>
                    <a:pt x="1067" y="48"/>
                  </a:lnTo>
                  <a:lnTo>
                    <a:pt x="1067" y="48"/>
                  </a:lnTo>
                  <a:lnTo>
                    <a:pt x="1055" y="48"/>
                  </a:lnTo>
                  <a:lnTo>
                    <a:pt x="1055" y="48"/>
                  </a:lnTo>
                  <a:lnTo>
                    <a:pt x="1038" y="48"/>
                  </a:lnTo>
                  <a:lnTo>
                    <a:pt x="1022" y="134"/>
                  </a:lnTo>
                  <a:lnTo>
                    <a:pt x="1022" y="134"/>
                  </a:lnTo>
                  <a:lnTo>
                    <a:pt x="1021" y="143"/>
                  </a:lnTo>
                  <a:lnTo>
                    <a:pt x="1021" y="143"/>
                  </a:lnTo>
                  <a:lnTo>
                    <a:pt x="1022" y="153"/>
                  </a:lnTo>
                  <a:lnTo>
                    <a:pt x="1025" y="161"/>
                  </a:lnTo>
                  <a:lnTo>
                    <a:pt x="1030" y="167"/>
                  </a:lnTo>
                  <a:lnTo>
                    <a:pt x="1036" y="173"/>
                  </a:lnTo>
                  <a:lnTo>
                    <a:pt x="1036" y="173"/>
                  </a:lnTo>
                  <a:lnTo>
                    <a:pt x="1044" y="177"/>
                  </a:lnTo>
                  <a:lnTo>
                    <a:pt x="1052" y="178"/>
                  </a:lnTo>
                  <a:lnTo>
                    <a:pt x="1062" y="180"/>
                  </a:lnTo>
                  <a:lnTo>
                    <a:pt x="1071" y="181"/>
                  </a:lnTo>
                  <a:lnTo>
                    <a:pt x="1071" y="181"/>
                  </a:lnTo>
                  <a:lnTo>
                    <a:pt x="1082" y="180"/>
                  </a:lnTo>
                  <a:lnTo>
                    <a:pt x="1094" y="178"/>
                  </a:lnTo>
                  <a:lnTo>
                    <a:pt x="1103" y="173"/>
                  </a:lnTo>
                  <a:lnTo>
                    <a:pt x="1113" y="169"/>
                  </a:lnTo>
                  <a:lnTo>
                    <a:pt x="1113" y="169"/>
                  </a:lnTo>
                  <a:lnTo>
                    <a:pt x="1120" y="161"/>
                  </a:lnTo>
                  <a:lnTo>
                    <a:pt x="1127" y="153"/>
                  </a:lnTo>
                  <a:lnTo>
                    <a:pt x="1132" y="143"/>
                  </a:lnTo>
                  <a:lnTo>
                    <a:pt x="1135" y="132"/>
                  </a:lnTo>
                  <a:lnTo>
                    <a:pt x="1152" y="48"/>
                  </a:lnTo>
                  <a:lnTo>
                    <a:pt x="1152" y="48"/>
                  </a:lnTo>
                  <a:lnTo>
                    <a:pt x="1144" y="48"/>
                  </a:lnTo>
                  <a:lnTo>
                    <a:pt x="1144" y="48"/>
                  </a:lnTo>
                  <a:close/>
                  <a:moveTo>
                    <a:pt x="994" y="56"/>
                  </a:moveTo>
                  <a:lnTo>
                    <a:pt x="994" y="56"/>
                  </a:lnTo>
                  <a:lnTo>
                    <a:pt x="984" y="51"/>
                  </a:lnTo>
                  <a:lnTo>
                    <a:pt x="975" y="46"/>
                  </a:lnTo>
                  <a:lnTo>
                    <a:pt x="963" y="45"/>
                  </a:lnTo>
                  <a:lnTo>
                    <a:pt x="951" y="43"/>
                  </a:lnTo>
                  <a:lnTo>
                    <a:pt x="951" y="43"/>
                  </a:lnTo>
                  <a:lnTo>
                    <a:pt x="933" y="45"/>
                  </a:lnTo>
                  <a:lnTo>
                    <a:pt x="917" y="49"/>
                  </a:lnTo>
                  <a:lnTo>
                    <a:pt x="903" y="56"/>
                  </a:lnTo>
                  <a:lnTo>
                    <a:pt x="890" y="67"/>
                  </a:lnTo>
                  <a:lnTo>
                    <a:pt x="890" y="67"/>
                  </a:lnTo>
                  <a:lnTo>
                    <a:pt x="878" y="80"/>
                  </a:lnTo>
                  <a:lnTo>
                    <a:pt x="870" y="94"/>
                  </a:lnTo>
                  <a:lnTo>
                    <a:pt x="865" y="110"/>
                  </a:lnTo>
                  <a:lnTo>
                    <a:pt x="863" y="127"/>
                  </a:lnTo>
                  <a:lnTo>
                    <a:pt x="863" y="127"/>
                  </a:lnTo>
                  <a:lnTo>
                    <a:pt x="863" y="138"/>
                  </a:lnTo>
                  <a:lnTo>
                    <a:pt x="867" y="150"/>
                  </a:lnTo>
                  <a:lnTo>
                    <a:pt x="871" y="159"/>
                  </a:lnTo>
                  <a:lnTo>
                    <a:pt x="879" y="167"/>
                  </a:lnTo>
                  <a:lnTo>
                    <a:pt x="879" y="167"/>
                  </a:lnTo>
                  <a:lnTo>
                    <a:pt x="887" y="173"/>
                  </a:lnTo>
                  <a:lnTo>
                    <a:pt x="897" y="177"/>
                  </a:lnTo>
                  <a:lnTo>
                    <a:pt x="908" y="180"/>
                  </a:lnTo>
                  <a:lnTo>
                    <a:pt x="921" y="181"/>
                  </a:lnTo>
                  <a:lnTo>
                    <a:pt x="921" y="181"/>
                  </a:lnTo>
                  <a:lnTo>
                    <a:pt x="938" y="180"/>
                  </a:lnTo>
                  <a:lnTo>
                    <a:pt x="954" y="175"/>
                  </a:lnTo>
                  <a:lnTo>
                    <a:pt x="970" y="167"/>
                  </a:lnTo>
                  <a:lnTo>
                    <a:pt x="984" y="156"/>
                  </a:lnTo>
                  <a:lnTo>
                    <a:pt x="984" y="156"/>
                  </a:lnTo>
                  <a:lnTo>
                    <a:pt x="995" y="143"/>
                  </a:lnTo>
                  <a:lnTo>
                    <a:pt x="1003" y="129"/>
                  </a:lnTo>
                  <a:lnTo>
                    <a:pt x="1008" y="113"/>
                  </a:lnTo>
                  <a:lnTo>
                    <a:pt x="1009" y="96"/>
                  </a:lnTo>
                  <a:lnTo>
                    <a:pt x="1009" y="96"/>
                  </a:lnTo>
                  <a:lnTo>
                    <a:pt x="1009" y="84"/>
                  </a:lnTo>
                  <a:lnTo>
                    <a:pt x="1006" y="73"/>
                  </a:lnTo>
                  <a:lnTo>
                    <a:pt x="1000" y="64"/>
                  </a:lnTo>
                  <a:lnTo>
                    <a:pt x="994" y="56"/>
                  </a:lnTo>
                  <a:lnTo>
                    <a:pt x="994" y="56"/>
                  </a:lnTo>
                  <a:close/>
                  <a:moveTo>
                    <a:pt x="894" y="2"/>
                  </a:moveTo>
                  <a:lnTo>
                    <a:pt x="894" y="2"/>
                  </a:lnTo>
                  <a:lnTo>
                    <a:pt x="889" y="2"/>
                  </a:lnTo>
                  <a:lnTo>
                    <a:pt x="883" y="0"/>
                  </a:lnTo>
                  <a:lnTo>
                    <a:pt x="883" y="0"/>
                  </a:lnTo>
                  <a:lnTo>
                    <a:pt x="856" y="43"/>
                  </a:lnTo>
                  <a:lnTo>
                    <a:pt x="829" y="80"/>
                  </a:lnTo>
                  <a:lnTo>
                    <a:pt x="829" y="80"/>
                  </a:lnTo>
                  <a:lnTo>
                    <a:pt x="805" y="0"/>
                  </a:lnTo>
                  <a:lnTo>
                    <a:pt x="805" y="0"/>
                  </a:lnTo>
                  <a:lnTo>
                    <a:pt x="795" y="2"/>
                  </a:lnTo>
                  <a:lnTo>
                    <a:pt x="786" y="2"/>
                  </a:lnTo>
                  <a:lnTo>
                    <a:pt x="786" y="2"/>
                  </a:lnTo>
                  <a:lnTo>
                    <a:pt x="773" y="2"/>
                  </a:lnTo>
                  <a:lnTo>
                    <a:pt x="760" y="0"/>
                  </a:lnTo>
                  <a:lnTo>
                    <a:pt x="795" y="100"/>
                  </a:lnTo>
                  <a:lnTo>
                    <a:pt x="781" y="177"/>
                  </a:lnTo>
                  <a:lnTo>
                    <a:pt x="819" y="177"/>
                  </a:lnTo>
                  <a:lnTo>
                    <a:pt x="833" y="97"/>
                  </a:lnTo>
                  <a:lnTo>
                    <a:pt x="833" y="97"/>
                  </a:lnTo>
                  <a:lnTo>
                    <a:pt x="908" y="0"/>
                  </a:lnTo>
                  <a:lnTo>
                    <a:pt x="908" y="0"/>
                  </a:lnTo>
                  <a:lnTo>
                    <a:pt x="894" y="2"/>
                  </a:lnTo>
                  <a:lnTo>
                    <a:pt x="894" y="2"/>
                  </a:lnTo>
                  <a:close/>
                  <a:moveTo>
                    <a:pt x="721" y="99"/>
                  </a:moveTo>
                  <a:lnTo>
                    <a:pt x="721" y="99"/>
                  </a:lnTo>
                  <a:lnTo>
                    <a:pt x="705" y="119"/>
                  </a:lnTo>
                  <a:lnTo>
                    <a:pt x="691" y="135"/>
                  </a:lnTo>
                  <a:lnTo>
                    <a:pt x="667" y="99"/>
                  </a:lnTo>
                  <a:lnTo>
                    <a:pt x="667" y="99"/>
                  </a:lnTo>
                  <a:lnTo>
                    <a:pt x="681" y="89"/>
                  </a:lnTo>
                  <a:lnTo>
                    <a:pt x="691" y="80"/>
                  </a:lnTo>
                  <a:lnTo>
                    <a:pt x="697" y="70"/>
                  </a:lnTo>
                  <a:lnTo>
                    <a:pt x="698" y="65"/>
                  </a:lnTo>
                  <a:lnTo>
                    <a:pt x="698" y="62"/>
                  </a:lnTo>
                  <a:lnTo>
                    <a:pt x="698" y="62"/>
                  </a:lnTo>
                  <a:lnTo>
                    <a:pt x="698" y="56"/>
                  </a:lnTo>
                  <a:lnTo>
                    <a:pt x="697" y="53"/>
                  </a:lnTo>
                  <a:lnTo>
                    <a:pt x="695" y="48"/>
                  </a:lnTo>
                  <a:lnTo>
                    <a:pt x="692" y="45"/>
                  </a:lnTo>
                  <a:lnTo>
                    <a:pt x="687" y="43"/>
                  </a:lnTo>
                  <a:lnTo>
                    <a:pt x="683" y="41"/>
                  </a:lnTo>
                  <a:lnTo>
                    <a:pt x="668" y="40"/>
                  </a:lnTo>
                  <a:lnTo>
                    <a:pt x="668" y="40"/>
                  </a:lnTo>
                  <a:lnTo>
                    <a:pt x="660" y="40"/>
                  </a:lnTo>
                  <a:lnTo>
                    <a:pt x="654" y="41"/>
                  </a:lnTo>
                  <a:lnTo>
                    <a:pt x="646" y="45"/>
                  </a:lnTo>
                  <a:lnTo>
                    <a:pt x="641" y="49"/>
                  </a:lnTo>
                  <a:lnTo>
                    <a:pt x="641" y="49"/>
                  </a:lnTo>
                  <a:lnTo>
                    <a:pt x="635" y="56"/>
                  </a:lnTo>
                  <a:lnTo>
                    <a:pt x="632" y="62"/>
                  </a:lnTo>
                  <a:lnTo>
                    <a:pt x="630" y="69"/>
                  </a:lnTo>
                  <a:lnTo>
                    <a:pt x="629" y="76"/>
                  </a:lnTo>
                  <a:lnTo>
                    <a:pt x="629" y="76"/>
                  </a:lnTo>
                  <a:lnTo>
                    <a:pt x="629" y="83"/>
                  </a:lnTo>
                  <a:lnTo>
                    <a:pt x="630" y="89"/>
                  </a:lnTo>
                  <a:lnTo>
                    <a:pt x="637" y="103"/>
                  </a:lnTo>
                  <a:lnTo>
                    <a:pt x="637" y="103"/>
                  </a:lnTo>
                  <a:lnTo>
                    <a:pt x="618" y="115"/>
                  </a:lnTo>
                  <a:lnTo>
                    <a:pt x="610" y="119"/>
                  </a:lnTo>
                  <a:lnTo>
                    <a:pt x="603" y="126"/>
                  </a:lnTo>
                  <a:lnTo>
                    <a:pt x="599" y="132"/>
                  </a:lnTo>
                  <a:lnTo>
                    <a:pt x="595" y="137"/>
                  </a:lnTo>
                  <a:lnTo>
                    <a:pt x="592" y="143"/>
                  </a:lnTo>
                  <a:lnTo>
                    <a:pt x="592" y="150"/>
                  </a:lnTo>
                  <a:lnTo>
                    <a:pt x="592" y="150"/>
                  </a:lnTo>
                  <a:lnTo>
                    <a:pt x="592" y="156"/>
                  </a:lnTo>
                  <a:lnTo>
                    <a:pt x="595" y="162"/>
                  </a:lnTo>
                  <a:lnTo>
                    <a:pt x="599" y="167"/>
                  </a:lnTo>
                  <a:lnTo>
                    <a:pt x="602" y="172"/>
                  </a:lnTo>
                  <a:lnTo>
                    <a:pt x="602" y="172"/>
                  </a:lnTo>
                  <a:lnTo>
                    <a:pt x="606" y="175"/>
                  </a:lnTo>
                  <a:lnTo>
                    <a:pt x="613" y="177"/>
                  </a:lnTo>
                  <a:lnTo>
                    <a:pt x="619" y="178"/>
                  </a:lnTo>
                  <a:lnTo>
                    <a:pt x="626" y="178"/>
                  </a:lnTo>
                  <a:lnTo>
                    <a:pt x="626" y="178"/>
                  </a:lnTo>
                  <a:lnTo>
                    <a:pt x="637" y="178"/>
                  </a:lnTo>
                  <a:lnTo>
                    <a:pt x="648" y="175"/>
                  </a:lnTo>
                  <a:lnTo>
                    <a:pt x="659" y="170"/>
                  </a:lnTo>
                  <a:lnTo>
                    <a:pt x="672" y="162"/>
                  </a:lnTo>
                  <a:lnTo>
                    <a:pt x="679" y="177"/>
                  </a:lnTo>
                  <a:lnTo>
                    <a:pt x="718" y="177"/>
                  </a:lnTo>
                  <a:lnTo>
                    <a:pt x="695" y="145"/>
                  </a:lnTo>
                  <a:lnTo>
                    <a:pt x="695" y="145"/>
                  </a:lnTo>
                  <a:lnTo>
                    <a:pt x="730" y="110"/>
                  </a:lnTo>
                  <a:lnTo>
                    <a:pt x="721" y="99"/>
                  </a:lnTo>
                  <a:close/>
                  <a:moveTo>
                    <a:pt x="478" y="45"/>
                  </a:moveTo>
                  <a:lnTo>
                    <a:pt x="478" y="45"/>
                  </a:lnTo>
                  <a:lnTo>
                    <a:pt x="476" y="54"/>
                  </a:lnTo>
                  <a:lnTo>
                    <a:pt x="475" y="61"/>
                  </a:lnTo>
                  <a:lnTo>
                    <a:pt x="475" y="61"/>
                  </a:lnTo>
                  <a:lnTo>
                    <a:pt x="510" y="59"/>
                  </a:lnTo>
                  <a:lnTo>
                    <a:pt x="488" y="177"/>
                  </a:lnTo>
                  <a:lnTo>
                    <a:pt x="514" y="177"/>
                  </a:lnTo>
                  <a:lnTo>
                    <a:pt x="538" y="59"/>
                  </a:lnTo>
                  <a:lnTo>
                    <a:pt x="538" y="59"/>
                  </a:lnTo>
                  <a:lnTo>
                    <a:pt x="559" y="61"/>
                  </a:lnTo>
                  <a:lnTo>
                    <a:pt x="572" y="62"/>
                  </a:lnTo>
                  <a:lnTo>
                    <a:pt x="572" y="62"/>
                  </a:lnTo>
                  <a:lnTo>
                    <a:pt x="572" y="53"/>
                  </a:lnTo>
                  <a:lnTo>
                    <a:pt x="575" y="45"/>
                  </a:lnTo>
                  <a:lnTo>
                    <a:pt x="478" y="45"/>
                  </a:lnTo>
                  <a:close/>
                  <a:moveTo>
                    <a:pt x="449" y="46"/>
                  </a:moveTo>
                  <a:lnTo>
                    <a:pt x="449" y="46"/>
                  </a:lnTo>
                  <a:lnTo>
                    <a:pt x="441" y="43"/>
                  </a:lnTo>
                  <a:lnTo>
                    <a:pt x="435" y="43"/>
                  </a:lnTo>
                  <a:lnTo>
                    <a:pt x="435" y="43"/>
                  </a:lnTo>
                  <a:lnTo>
                    <a:pt x="424" y="45"/>
                  </a:lnTo>
                  <a:lnTo>
                    <a:pt x="415" y="46"/>
                  </a:lnTo>
                  <a:lnTo>
                    <a:pt x="407" y="51"/>
                  </a:lnTo>
                  <a:lnTo>
                    <a:pt x="399" y="56"/>
                  </a:lnTo>
                  <a:lnTo>
                    <a:pt x="399" y="56"/>
                  </a:lnTo>
                  <a:lnTo>
                    <a:pt x="391" y="64"/>
                  </a:lnTo>
                  <a:lnTo>
                    <a:pt x="386" y="72"/>
                  </a:lnTo>
                  <a:lnTo>
                    <a:pt x="383" y="81"/>
                  </a:lnTo>
                  <a:lnTo>
                    <a:pt x="383" y="91"/>
                  </a:lnTo>
                  <a:lnTo>
                    <a:pt x="383" y="91"/>
                  </a:lnTo>
                  <a:lnTo>
                    <a:pt x="383" y="97"/>
                  </a:lnTo>
                  <a:lnTo>
                    <a:pt x="386" y="103"/>
                  </a:lnTo>
                  <a:lnTo>
                    <a:pt x="389" y="110"/>
                  </a:lnTo>
                  <a:lnTo>
                    <a:pt x="394" y="115"/>
                  </a:lnTo>
                  <a:lnTo>
                    <a:pt x="394" y="115"/>
                  </a:lnTo>
                  <a:lnTo>
                    <a:pt x="416" y="129"/>
                  </a:lnTo>
                  <a:lnTo>
                    <a:pt x="416" y="129"/>
                  </a:lnTo>
                  <a:lnTo>
                    <a:pt x="421" y="132"/>
                  </a:lnTo>
                  <a:lnTo>
                    <a:pt x="426" y="137"/>
                  </a:lnTo>
                  <a:lnTo>
                    <a:pt x="427" y="142"/>
                  </a:lnTo>
                  <a:lnTo>
                    <a:pt x="429" y="145"/>
                  </a:lnTo>
                  <a:lnTo>
                    <a:pt x="429" y="145"/>
                  </a:lnTo>
                  <a:lnTo>
                    <a:pt x="427" y="150"/>
                  </a:lnTo>
                  <a:lnTo>
                    <a:pt x="426" y="154"/>
                  </a:lnTo>
                  <a:lnTo>
                    <a:pt x="424" y="159"/>
                  </a:lnTo>
                  <a:lnTo>
                    <a:pt x="421" y="162"/>
                  </a:lnTo>
                  <a:lnTo>
                    <a:pt x="421" y="162"/>
                  </a:lnTo>
                  <a:lnTo>
                    <a:pt x="411" y="167"/>
                  </a:lnTo>
                  <a:lnTo>
                    <a:pt x="402" y="169"/>
                  </a:lnTo>
                  <a:lnTo>
                    <a:pt x="402" y="169"/>
                  </a:lnTo>
                  <a:lnTo>
                    <a:pt x="391" y="167"/>
                  </a:lnTo>
                  <a:lnTo>
                    <a:pt x="384" y="164"/>
                  </a:lnTo>
                  <a:lnTo>
                    <a:pt x="381" y="161"/>
                  </a:lnTo>
                  <a:lnTo>
                    <a:pt x="380" y="158"/>
                  </a:lnTo>
                  <a:lnTo>
                    <a:pt x="378" y="148"/>
                  </a:lnTo>
                  <a:lnTo>
                    <a:pt x="376" y="148"/>
                  </a:lnTo>
                  <a:lnTo>
                    <a:pt x="365" y="172"/>
                  </a:lnTo>
                  <a:lnTo>
                    <a:pt x="365" y="172"/>
                  </a:lnTo>
                  <a:lnTo>
                    <a:pt x="370" y="177"/>
                  </a:lnTo>
                  <a:lnTo>
                    <a:pt x="378" y="178"/>
                  </a:lnTo>
                  <a:lnTo>
                    <a:pt x="386" y="180"/>
                  </a:lnTo>
                  <a:lnTo>
                    <a:pt x="395" y="181"/>
                  </a:lnTo>
                  <a:lnTo>
                    <a:pt x="395" y="181"/>
                  </a:lnTo>
                  <a:lnTo>
                    <a:pt x="407" y="180"/>
                  </a:lnTo>
                  <a:lnTo>
                    <a:pt x="418" y="178"/>
                  </a:lnTo>
                  <a:lnTo>
                    <a:pt x="427" y="173"/>
                  </a:lnTo>
                  <a:lnTo>
                    <a:pt x="435" y="167"/>
                  </a:lnTo>
                  <a:lnTo>
                    <a:pt x="435" y="167"/>
                  </a:lnTo>
                  <a:lnTo>
                    <a:pt x="443" y="161"/>
                  </a:lnTo>
                  <a:lnTo>
                    <a:pt x="449" y="151"/>
                  </a:lnTo>
                  <a:lnTo>
                    <a:pt x="453" y="142"/>
                  </a:lnTo>
                  <a:lnTo>
                    <a:pt x="453" y="130"/>
                  </a:lnTo>
                  <a:lnTo>
                    <a:pt x="453" y="130"/>
                  </a:lnTo>
                  <a:lnTo>
                    <a:pt x="453" y="124"/>
                  </a:lnTo>
                  <a:lnTo>
                    <a:pt x="449" y="118"/>
                  </a:lnTo>
                  <a:lnTo>
                    <a:pt x="446" y="111"/>
                  </a:lnTo>
                  <a:lnTo>
                    <a:pt x="441" y="107"/>
                  </a:lnTo>
                  <a:lnTo>
                    <a:pt x="441" y="107"/>
                  </a:lnTo>
                  <a:lnTo>
                    <a:pt x="419" y="92"/>
                  </a:lnTo>
                  <a:lnTo>
                    <a:pt x="419" y="92"/>
                  </a:lnTo>
                  <a:lnTo>
                    <a:pt x="415" y="89"/>
                  </a:lnTo>
                  <a:lnTo>
                    <a:pt x="410" y="84"/>
                  </a:lnTo>
                  <a:lnTo>
                    <a:pt x="408" y="80"/>
                  </a:lnTo>
                  <a:lnTo>
                    <a:pt x="407" y="75"/>
                  </a:lnTo>
                  <a:lnTo>
                    <a:pt x="407" y="75"/>
                  </a:lnTo>
                  <a:lnTo>
                    <a:pt x="408" y="72"/>
                  </a:lnTo>
                  <a:lnTo>
                    <a:pt x="408" y="67"/>
                  </a:lnTo>
                  <a:lnTo>
                    <a:pt x="411" y="64"/>
                  </a:lnTo>
                  <a:lnTo>
                    <a:pt x="415" y="61"/>
                  </a:lnTo>
                  <a:lnTo>
                    <a:pt x="415" y="61"/>
                  </a:lnTo>
                  <a:lnTo>
                    <a:pt x="422" y="56"/>
                  </a:lnTo>
                  <a:lnTo>
                    <a:pt x="432" y="54"/>
                  </a:lnTo>
                  <a:lnTo>
                    <a:pt x="432" y="54"/>
                  </a:lnTo>
                  <a:lnTo>
                    <a:pt x="438" y="56"/>
                  </a:lnTo>
                  <a:lnTo>
                    <a:pt x="445" y="59"/>
                  </a:lnTo>
                  <a:lnTo>
                    <a:pt x="445" y="59"/>
                  </a:lnTo>
                  <a:lnTo>
                    <a:pt x="449" y="64"/>
                  </a:lnTo>
                  <a:lnTo>
                    <a:pt x="451" y="72"/>
                  </a:lnTo>
                  <a:lnTo>
                    <a:pt x="454" y="72"/>
                  </a:lnTo>
                  <a:lnTo>
                    <a:pt x="464" y="53"/>
                  </a:lnTo>
                  <a:lnTo>
                    <a:pt x="464" y="53"/>
                  </a:lnTo>
                  <a:lnTo>
                    <a:pt x="459" y="49"/>
                  </a:lnTo>
                  <a:lnTo>
                    <a:pt x="449" y="46"/>
                  </a:lnTo>
                  <a:lnTo>
                    <a:pt x="449" y="46"/>
                  </a:lnTo>
                  <a:close/>
                  <a:moveTo>
                    <a:pt x="364" y="46"/>
                  </a:moveTo>
                  <a:lnTo>
                    <a:pt x="364" y="46"/>
                  </a:lnTo>
                  <a:lnTo>
                    <a:pt x="357" y="46"/>
                  </a:lnTo>
                  <a:lnTo>
                    <a:pt x="340" y="135"/>
                  </a:lnTo>
                  <a:lnTo>
                    <a:pt x="273" y="46"/>
                  </a:lnTo>
                  <a:lnTo>
                    <a:pt x="257" y="46"/>
                  </a:lnTo>
                  <a:lnTo>
                    <a:pt x="231" y="177"/>
                  </a:lnTo>
                  <a:lnTo>
                    <a:pt x="246" y="177"/>
                  </a:lnTo>
                  <a:lnTo>
                    <a:pt x="264" y="83"/>
                  </a:lnTo>
                  <a:lnTo>
                    <a:pt x="330" y="177"/>
                  </a:lnTo>
                  <a:lnTo>
                    <a:pt x="346" y="177"/>
                  </a:lnTo>
                  <a:lnTo>
                    <a:pt x="372" y="46"/>
                  </a:lnTo>
                  <a:lnTo>
                    <a:pt x="372" y="46"/>
                  </a:lnTo>
                  <a:lnTo>
                    <a:pt x="364" y="46"/>
                  </a:lnTo>
                  <a:lnTo>
                    <a:pt x="364" y="46"/>
                  </a:lnTo>
                  <a:close/>
                  <a:moveTo>
                    <a:pt x="194" y="46"/>
                  </a:moveTo>
                  <a:lnTo>
                    <a:pt x="143" y="46"/>
                  </a:lnTo>
                  <a:lnTo>
                    <a:pt x="118" y="177"/>
                  </a:lnTo>
                  <a:lnTo>
                    <a:pt x="146" y="177"/>
                  </a:lnTo>
                  <a:lnTo>
                    <a:pt x="158" y="118"/>
                  </a:lnTo>
                  <a:lnTo>
                    <a:pt x="161" y="118"/>
                  </a:lnTo>
                  <a:lnTo>
                    <a:pt x="183" y="177"/>
                  </a:lnTo>
                  <a:lnTo>
                    <a:pt x="216" y="177"/>
                  </a:lnTo>
                  <a:lnTo>
                    <a:pt x="188" y="113"/>
                  </a:lnTo>
                  <a:lnTo>
                    <a:pt x="188" y="113"/>
                  </a:lnTo>
                  <a:lnTo>
                    <a:pt x="204" y="107"/>
                  </a:lnTo>
                  <a:lnTo>
                    <a:pt x="215" y="99"/>
                  </a:lnTo>
                  <a:lnTo>
                    <a:pt x="215" y="99"/>
                  </a:lnTo>
                  <a:lnTo>
                    <a:pt x="219" y="94"/>
                  </a:lnTo>
                  <a:lnTo>
                    <a:pt x="223" y="88"/>
                  </a:lnTo>
                  <a:lnTo>
                    <a:pt x="226" y="81"/>
                  </a:lnTo>
                  <a:lnTo>
                    <a:pt x="226" y="73"/>
                  </a:lnTo>
                  <a:lnTo>
                    <a:pt x="226" y="73"/>
                  </a:lnTo>
                  <a:lnTo>
                    <a:pt x="226" y="67"/>
                  </a:lnTo>
                  <a:lnTo>
                    <a:pt x="224" y="61"/>
                  </a:lnTo>
                  <a:lnTo>
                    <a:pt x="221" y="57"/>
                  </a:lnTo>
                  <a:lnTo>
                    <a:pt x="218" y="53"/>
                  </a:lnTo>
                  <a:lnTo>
                    <a:pt x="213" y="49"/>
                  </a:lnTo>
                  <a:lnTo>
                    <a:pt x="208" y="48"/>
                  </a:lnTo>
                  <a:lnTo>
                    <a:pt x="194" y="46"/>
                  </a:lnTo>
                  <a:lnTo>
                    <a:pt x="194" y="46"/>
                  </a:lnTo>
                  <a:close/>
                  <a:moveTo>
                    <a:pt x="34" y="0"/>
                  </a:moveTo>
                  <a:lnTo>
                    <a:pt x="0" y="177"/>
                  </a:lnTo>
                  <a:lnTo>
                    <a:pt x="99" y="177"/>
                  </a:lnTo>
                  <a:lnTo>
                    <a:pt x="99" y="177"/>
                  </a:lnTo>
                  <a:lnTo>
                    <a:pt x="97" y="170"/>
                  </a:lnTo>
                  <a:lnTo>
                    <a:pt x="97" y="165"/>
                  </a:lnTo>
                  <a:lnTo>
                    <a:pt x="99" y="161"/>
                  </a:lnTo>
                  <a:lnTo>
                    <a:pt x="102" y="156"/>
                  </a:lnTo>
                  <a:lnTo>
                    <a:pt x="102" y="156"/>
                  </a:lnTo>
                  <a:lnTo>
                    <a:pt x="50" y="159"/>
                  </a:lnTo>
                  <a:lnTo>
                    <a:pt x="42" y="159"/>
                  </a:lnTo>
                  <a:lnTo>
                    <a:pt x="54" y="91"/>
                  </a:lnTo>
                  <a:lnTo>
                    <a:pt x="54" y="91"/>
                  </a:lnTo>
                  <a:lnTo>
                    <a:pt x="88" y="92"/>
                  </a:lnTo>
                  <a:lnTo>
                    <a:pt x="113" y="96"/>
                  </a:lnTo>
                  <a:lnTo>
                    <a:pt x="113" y="96"/>
                  </a:lnTo>
                  <a:lnTo>
                    <a:pt x="113" y="81"/>
                  </a:lnTo>
                  <a:lnTo>
                    <a:pt x="118" y="73"/>
                  </a:lnTo>
                  <a:lnTo>
                    <a:pt x="118" y="73"/>
                  </a:lnTo>
                  <a:lnTo>
                    <a:pt x="75" y="75"/>
                  </a:lnTo>
                  <a:lnTo>
                    <a:pt x="75" y="75"/>
                  </a:lnTo>
                  <a:lnTo>
                    <a:pt x="59" y="75"/>
                  </a:lnTo>
                  <a:lnTo>
                    <a:pt x="69" y="19"/>
                  </a:lnTo>
                  <a:lnTo>
                    <a:pt x="83" y="19"/>
                  </a:lnTo>
                  <a:lnTo>
                    <a:pt x="83" y="19"/>
                  </a:lnTo>
                  <a:lnTo>
                    <a:pt x="105" y="19"/>
                  </a:lnTo>
                  <a:lnTo>
                    <a:pt x="127" y="22"/>
                  </a:lnTo>
                  <a:lnTo>
                    <a:pt x="127" y="22"/>
                  </a:lnTo>
                  <a:lnTo>
                    <a:pt x="129" y="10"/>
                  </a:lnTo>
                  <a:lnTo>
                    <a:pt x="132" y="0"/>
                  </a:lnTo>
                  <a:lnTo>
                    <a:pt x="34" y="0"/>
                  </a:lnTo>
                  <a:close/>
                  <a:moveTo>
                    <a:pt x="662" y="91"/>
                  </a:moveTo>
                  <a:lnTo>
                    <a:pt x="662" y="91"/>
                  </a:lnTo>
                  <a:lnTo>
                    <a:pt x="657" y="78"/>
                  </a:lnTo>
                  <a:lnTo>
                    <a:pt x="654" y="69"/>
                  </a:lnTo>
                  <a:lnTo>
                    <a:pt x="654" y="69"/>
                  </a:lnTo>
                  <a:lnTo>
                    <a:pt x="656" y="61"/>
                  </a:lnTo>
                  <a:lnTo>
                    <a:pt x="659" y="56"/>
                  </a:lnTo>
                  <a:lnTo>
                    <a:pt x="659" y="56"/>
                  </a:lnTo>
                  <a:lnTo>
                    <a:pt x="665" y="51"/>
                  </a:lnTo>
                  <a:lnTo>
                    <a:pt x="672" y="49"/>
                  </a:lnTo>
                  <a:lnTo>
                    <a:pt x="672" y="49"/>
                  </a:lnTo>
                  <a:lnTo>
                    <a:pt x="676" y="51"/>
                  </a:lnTo>
                  <a:lnTo>
                    <a:pt x="679" y="53"/>
                  </a:lnTo>
                  <a:lnTo>
                    <a:pt x="679" y="53"/>
                  </a:lnTo>
                  <a:lnTo>
                    <a:pt x="683" y="57"/>
                  </a:lnTo>
                  <a:lnTo>
                    <a:pt x="683" y="62"/>
                  </a:lnTo>
                  <a:lnTo>
                    <a:pt x="683" y="62"/>
                  </a:lnTo>
                  <a:lnTo>
                    <a:pt x="683" y="70"/>
                  </a:lnTo>
                  <a:lnTo>
                    <a:pt x="678" y="76"/>
                  </a:lnTo>
                  <a:lnTo>
                    <a:pt x="672" y="84"/>
                  </a:lnTo>
                  <a:lnTo>
                    <a:pt x="662" y="91"/>
                  </a:lnTo>
                  <a:lnTo>
                    <a:pt x="662" y="91"/>
                  </a:lnTo>
                  <a:close/>
                  <a:moveTo>
                    <a:pt x="645" y="164"/>
                  </a:moveTo>
                  <a:lnTo>
                    <a:pt x="645" y="164"/>
                  </a:lnTo>
                  <a:lnTo>
                    <a:pt x="633" y="162"/>
                  </a:lnTo>
                  <a:lnTo>
                    <a:pt x="629" y="161"/>
                  </a:lnTo>
                  <a:lnTo>
                    <a:pt x="626" y="158"/>
                  </a:lnTo>
                  <a:lnTo>
                    <a:pt x="624" y="154"/>
                  </a:lnTo>
                  <a:lnTo>
                    <a:pt x="621" y="151"/>
                  </a:lnTo>
                  <a:lnTo>
                    <a:pt x="619" y="140"/>
                  </a:lnTo>
                  <a:lnTo>
                    <a:pt x="619" y="140"/>
                  </a:lnTo>
                  <a:lnTo>
                    <a:pt x="621" y="132"/>
                  </a:lnTo>
                  <a:lnTo>
                    <a:pt x="627" y="124"/>
                  </a:lnTo>
                  <a:lnTo>
                    <a:pt x="627" y="124"/>
                  </a:lnTo>
                  <a:lnTo>
                    <a:pt x="633" y="116"/>
                  </a:lnTo>
                  <a:lnTo>
                    <a:pt x="640" y="113"/>
                  </a:lnTo>
                  <a:lnTo>
                    <a:pt x="667" y="156"/>
                  </a:lnTo>
                  <a:lnTo>
                    <a:pt x="667" y="156"/>
                  </a:lnTo>
                  <a:lnTo>
                    <a:pt x="654" y="162"/>
                  </a:lnTo>
                  <a:lnTo>
                    <a:pt x="645" y="164"/>
                  </a:lnTo>
                  <a:lnTo>
                    <a:pt x="645" y="164"/>
                  </a:lnTo>
                  <a:close/>
                  <a:moveTo>
                    <a:pt x="189" y="99"/>
                  </a:moveTo>
                  <a:lnTo>
                    <a:pt x="189" y="99"/>
                  </a:lnTo>
                  <a:lnTo>
                    <a:pt x="185" y="103"/>
                  </a:lnTo>
                  <a:lnTo>
                    <a:pt x="180" y="107"/>
                  </a:lnTo>
                  <a:lnTo>
                    <a:pt x="173" y="108"/>
                  </a:lnTo>
                  <a:lnTo>
                    <a:pt x="165" y="110"/>
                  </a:lnTo>
                  <a:lnTo>
                    <a:pt x="161" y="110"/>
                  </a:lnTo>
                  <a:lnTo>
                    <a:pt x="170" y="59"/>
                  </a:lnTo>
                  <a:lnTo>
                    <a:pt x="181" y="59"/>
                  </a:lnTo>
                  <a:lnTo>
                    <a:pt x="181" y="59"/>
                  </a:lnTo>
                  <a:lnTo>
                    <a:pt x="188" y="61"/>
                  </a:lnTo>
                  <a:lnTo>
                    <a:pt x="192" y="62"/>
                  </a:lnTo>
                  <a:lnTo>
                    <a:pt x="196" y="67"/>
                  </a:lnTo>
                  <a:lnTo>
                    <a:pt x="197" y="73"/>
                  </a:lnTo>
                  <a:lnTo>
                    <a:pt x="197" y="73"/>
                  </a:lnTo>
                  <a:lnTo>
                    <a:pt x="196" y="81"/>
                  </a:lnTo>
                  <a:lnTo>
                    <a:pt x="194" y="88"/>
                  </a:lnTo>
                  <a:lnTo>
                    <a:pt x="192" y="94"/>
                  </a:lnTo>
                  <a:lnTo>
                    <a:pt x="189" y="99"/>
                  </a:lnTo>
                  <a:lnTo>
                    <a:pt x="189" y="99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3570"/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12" name="Freeform 66"/>
            <p:cNvSpPr>
              <a:spLocks noEditPoints="1"/>
            </p:cNvSpPr>
            <p:nvPr userDrawn="1"/>
          </p:nvSpPr>
          <p:spPr bwMode="gray">
            <a:xfrm>
              <a:off x="4673" y="4207"/>
              <a:ext cx="50" cy="58"/>
            </a:xfrm>
            <a:custGeom>
              <a:avLst/>
              <a:gdLst/>
              <a:ahLst/>
              <a:cxnLst>
                <a:cxn ang="0">
                  <a:pos x="70" y="38"/>
                </a:cxn>
                <a:cxn ang="0">
                  <a:pos x="65" y="54"/>
                </a:cxn>
                <a:cxn ang="0">
                  <a:pos x="57" y="65"/>
                </a:cxn>
                <a:cxn ang="0">
                  <a:pos x="47" y="72"/>
                </a:cxn>
                <a:cxn ang="0">
                  <a:pos x="36" y="75"/>
                </a:cxn>
                <a:cxn ang="0">
                  <a:pos x="31" y="73"/>
                </a:cxn>
                <a:cxn ang="0">
                  <a:pos x="24" y="70"/>
                </a:cxn>
                <a:cxn ang="0">
                  <a:pos x="19" y="62"/>
                </a:cxn>
                <a:cxn ang="0">
                  <a:pos x="19" y="49"/>
                </a:cxn>
                <a:cxn ang="0">
                  <a:pos x="19" y="41"/>
                </a:cxn>
                <a:cxn ang="0">
                  <a:pos x="30" y="16"/>
                </a:cxn>
                <a:cxn ang="0">
                  <a:pos x="39" y="10"/>
                </a:cxn>
                <a:cxn ang="0">
                  <a:pos x="51" y="7"/>
                </a:cxn>
                <a:cxn ang="0">
                  <a:pos x="55" y="7"/>
                </a:cxn>
                <a:cxn ang="0">
                  <a:pos x="65" y="11"/>
                </a:cxn>
                <a:cxn ang="0">
                  <a:pos x="70" y="19"/>
                </a:cxn>
                <a:cxn ang="0">
                  <a:pos x="70" y="30"/>
                </a:cxn>
                <a:cxn ang="0">
                  <a:pos x="70" y="38"/>
                </a:cxn>
                <a:cxn ang="0">
                  <a:pos x="52" y="0"/>
                </a:cxn>
                <a:cxn ang="0">
                  <a:pos x="33" y="3"/>
                </a:cxn>
                <a:cxn ang="0">
                  <a:pos x="19" y="11"/>
                </a:cxn>
                <a:cxn ang="0">
                  <a:pos x="8" y="24"/>
                </a:cxn>
                <a:cxn ang="0">
                  <a:pos x="1" y="40"/>
                </a:cxn>
                <a:cxn ang="0">
                  <a:pos x="0" y="51"/>
                </a:cxn>
                <a:cxn ang="0">
                  <a:pos x="3" y="65"/>
                </a:cxn>
                <a:cxn ang="0">
                  <a:pos x="12" y="76"/>
                </a:cxn>
                <a:cxn ang="0">
                  <a:pos x="27" y="81"/>
                </a:cxn>
                <a:cxn ang="0">
                  <a:pos x="35" y="81"/>
                </a:cxn>
                <a:cxn ang="0">
                  <a:pos x="60" y="103"/>
                </a:cxn>
                <a:cxn ang="0">
                  <a:pos x="70" y="99"/>
                </a:cxn>
                <a:cxn ang="0">
                  <a:pos x="77" y="97"/>
                </a:cxn>
                <a:cxn ang="0">
                  <a:pos x="51" y="80"/>
                </a:cxn>
                <a:cxn ang="0">
                  <a:pos x="76" y="64"/>
                </a:cxn>
                <a:cxn ang="0">
                  <a:pos x="85" y="46"/>
                </a:cxn>
                <a:cxn ang="0">
                  <a:pos x="87" y="40"/>
                </a:cxn>
                <a:cxn ang="0">
                  <a:pos x="87" y="22"/>
                </a:cxn>
                <a:cxn ang="0">
                  <a:pos x="81" y="10"/>
                </a:cxn>
                <a:cxn ang="0">
                  <a:pos x="70" y="2"/>
                </a:cxn>
                <a:cxn ang="0">
                  <a:pos x="52" y="0"/>
                </a:cxn>
              </a:cxnLst>
              <a:rect l="0" t="0" r="r" b="b"/>
              <a:pathLst>
                <a:path w="89" h="103">
                  <a:moveTo>
                    <a:pt x="70" y="38"/>
                  </a:moveTo>
                  <a:lnTo>
                    <a:pt x="70" y="38"/>
                  </a:lnTo>
                  <a:lnTo>
                    <a:pt x="66" y="46"/>
                  </a:lnTo>
                  <a:lnTo>
                    <a:pt x="65" y="54"/>
                  </a:lnTo>
                  <a:lnTo>
                    <a:pt x="60" y="61"/>
                  </a:lnTo>
                  <a:lnTo>
                    <a:pt x="57" y="65"/>
                  </a:lnTo>
                  <a:lnTo>
                    <a:pt x="52" y="70"/>
                  </a:lnTo>
                  <a:lnTo>
                    <a:pt x="47" y="72"/>
                  </a:lnTo>
                  <a:lnTo>
                    <a:pt x="43" y="73"/>
                  </a:lnTo>
                  <a:lnTo>
                    <a:pt x="36" y="75"/>
                  </a:lnTo>
                  <a:lnTo>
                    <a:pt x="36" y="75"/>
                  </a:lnTo>
                  <a:lnTo>
                    <a:pt x="31" y="73"/>
                  </a:lnTo>
                  <a:lnTo>
                    <a:pt x="28" y="73"/>
                  </a:lnTo>
                  <a:lnTo>
                    <a:pt x="24" y="70"/>
                  </a:lnTo>
                  <a:lnTo>
                    <a:pt x="22" y="67"/>
                  </a:lnTo>
                  <a:lnTo>
                    <a:pt x="19" y="62"/>
                  </a:lnTo>
                  <a:lnTo>
                    <a:pt x="19" y="57"/>
                  </a:lnTo>
                  <a:lnTo>
                    <a:pt x="19" y="49"/>
                  </a:lnTo>
                  <a:lnTo>
                    <a:pt x="19" y="41"/>
                  </a:lnTo>
                  <a:lnTo>
                    <a:pt x="19" y="41"/>
                  </a:lnTo>
                  <a:lnTo>
                    <a:pt x="24" y="27"/>
                  </a:lnTo>
                  <a:lnTo>
                    <a:pt x="30" y="16"/>
                  </a:lnTo>
                  <a:lnTo>
                    <a:pt x="35" y="13"/>
                  </a:lnTo>
                  <a:lnTo>
                    <a:pt x="39" y="10"/>
                  </a:lnTo>
                  <a:lnTo>
                    <a:pt x="46" y="7"/>
                  </a:lnTo>
                  <a:lnTo>
                    <a:pt x="51" y="7"/>
                  </a:lnTo>
                  <a:lnTo>
                    <a:pt x="51" y="7"/>
                  </a:lnTo>
                  <a:lnTo>
                    <a:pt x="55" y="7"/>
                  </a:lnTo>
                  <a:lnTo>
                    <a:pt x="60" y="8"/>
                  </a:lnTo>
                  <a:lnTo>
                    <a:pt x="65" y="11"/>
                  </a:lnTo>
                  <a:lnTo>
                    <a:pt x="66" y="14"/>
                  </a:lnTo>
                  <a:lnTo>
                    <a:pt x="70" y="19"/>
                  </a:lnTo>
                  <a:lnTo>
                    <a:pt x="70" y="24"/>
                  </a:lnTo>
                  <a:lnTo>
                    <a:pt x="70" y="30"/>
                  </a:lnTo>
                  <a:lnTo>
                    <a:pt x="70" y="38"/>
                  </a:lnTo>
                  <a:lnTo>
                    <a:pt x="70" y="38"/>
                  </a:lnTo>
                  <a:close/>
                  <a:moveTo>
                    <a:pt x="52" y="0"/>
                  </a:moveTo>
                  <a:lnTo>
                    <a:pt x="52" y="0"/>
                  </a:lnTo>
                  <a:lnTo>
                    <a:pt x="43" y="0"/>
                  </a:lnTo>
                  <a:lnTo>
                    <a:pt x="33" y="3"/>
                  </a:lnTo>
                  <a:lnTo>
                    <a:pt x="25" y="7"/>
                  </a:lnTo>
                  <a:lnTo>
                    <a:pt x="19" y="11"/>
                  </a:lnTo>
                  <a:lnTo>
                    <a:pt x="12" y="18"/>
                  </a:lnTo>
                  <a:lnTo>
                    <a:pt x="8" y="24"/>
                  </a:lnTo>
                  <a:lnTo>
                    <a:pt x="3" y="32"/>
                  </a:lnTo>
                  <a:lnTo>
                    <a:pt x="1" y="40"/>
                  </a:lnTo>
                  <a:lnTo>
                    <a:pt x="1" y="40"/>
                  </a:lnTo>
                  <a:lnTo>
                    <a:pt x="0" y="51"/>
                  </a:lnTo>
                  <a:lnTo>
                    <a:pt x="0" y="59"/>
                  </a:lnTo>
                  <a:lnTo>
                    <a:pt x="3" y="65"/>
                  </a:lnTo>
                  <a:lnTo>
                    <a:pt x="8" y="72"/>
                  </a:lnTo>
                  <a:lnTo>
                    <a:pt x="12" y="76"/>
                  </a:lnTo>
                  <a:lnTo>
                    <a:pt x="19" y="80"/>
                  </a:lnTo>
                  <a:lnTo>
                    <a:pt x="27" y="81"/>
                  </a:lnTo>
                  <a:lnTo>
                    <a:pt x="35" y="81"/>
                  </a:lnTo>
                  <a:lnTo>
                    <a:pt x="35" y="81"/>
                  </a:lnTo>
                  <a:lnTo>
                    <a:pt x="49" y="92"/>
                  </a:lnTo>
                  <a:lnTo>
                    <a:pt x="60" y="103"/>
                  </a:lnTo>
                  <a:lnTo>
                    <a:pt x="60" y="103"/>
                  </a:lnTo>
                  <a:lnTo>
                    <a:pt x="70" y="99"/>
                  </a:lnTo>
                  <a:lnTo>
                    <a:pt x="77" y="97"/>
                  </a:lnTo>
                  <a:lnTo>
                    <a:pt x="77" y="97"/>
                  </a:lnTo>
                  <a:lnTo>
                    <a:pt x="51" y="80"/>
                  </a:lnTo>
                  <a:lnTo>
                    <a:pt x="51" y="80"/>
                  </a:lnTo>
                  <a:lnTo>
                    <a:pt x="65" y="73"/>
                  </a:lnTo>
                  <a:lnTo>
                    <a:pt x="76" y="64"/>
                  </a:lnTo>
                  <a:lnTo>
                    <a:pt x="84" y="53"/>
                  </a:lnTo>
                  <a:lnTo>
                    <a:pt x="85" y="46"/>
                  </a:lnTo>
                  <a:lnTo>
                    <a:pt x="87" y="40"/>
                  </a:lnTo>
                  <a:lnTo>
                    <a:pt x="87" y="40"/>
                  </a:lnTo>
                  <a:lnTo>
                    <a:pt x="89" y="30"/>
                  </a:lnTo>
                  <a:lnTo>
                    <a:pt x="87" y="22"/>
                  </a:lnTo>
                  <a:lnTo>
                    <a:pt x="85" y="16"/>
                  </a:lnTo>
                  <a:lnTo>
                    <a:pt x="81" y="10"/>
                  </a:lnTo>
                  <a:lnTo>
                    <a:pt x="76" y="5"/>
                  </a:lnTo>
                  <a:lnTo>
                    <a:pt x="70" y="2"/>
                  </a:lnTo>
                  <a:lnTo>
                    <a:pt x="6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3570"/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13" name="Freeform 67"/>
            <p:cNvSpPr>
              <a:spLocks/>
            </p:cNvSpPr>
            <p:nvPr userDrawn="1"/>
          </p:nvSpPr>
          <p:spPr bwMode="gray">
            <a:xfrm>
              <a:off x="4726" y="4221"/>
              <a:ext cx="33" cy="31"/>
            </a:xfrm>
            <a:custGeom>
              <a:avLst/>
              <a:gdLst/>
              <a:ahLst/>
              <a:cxnLst>
                <a:cxn ang="0">
                  <a:pos x="33" y="48"/>
                </a:cxn>
                <a:cxn ang="0">
                  <a:pos x="33" y="48"/>
                </a:cxn>
                <a:cxn ang="0">
                  <a:pos x="33" y="48"/>
                </a:cxn>
                <a:cxn ang="0">
                  <a:pos x="28" y="51"/>
                </a:cxn>
                <a:cxn ang="0">
                  <a:pos x="24" y="54"/>
                </a:cxn>
                <a:cxn ang="0">
                  <a:pos x="19" y="57"/>
                </a:cxn>
                <a:cxn ang="0">
                  <a:pos x="14" y="57"/>
                </a:cxn>
                <a:cxn ang="0">
                  <a:pos x="14" y="57"/>
                </a:cxn>
                <a:cxn ang="0">
                  <a:pos x="6" y="56"/>
                </a:cxn>
                <a:cxn ang="0">
                  <a:pos x="2" y="52"/>
                </a:cxn>
                <a:cxn ang="0">
                  <a:pos x="0" y="46"/>
                </a:cxn>
                <a:cxn ang="0">
                  <a:pos x="0" y="37"/>
                </a:cxn>
                <a:cxn ang="0">
                  <a:pos x="0" y="37"/>
                </a:cxn>
                <a:cxn ang="0">
                  <a:pos x="5" y="17"/>
                </a:cxn>
                <a:cxn ang="0">
                  <a:pos x="5" y="17"/>
                </a:cxn>
                <a:cxn ang="0">
                  <a:pos x="8" y="0"/>
                </a:cxn>
                <a:cxn ang="0">
                  <a:pos x="8" y="0"/>
                </a:cxn>
                <a:cxn ang="0">
                  <a:pos x="16" y="2"/>
                </a:cxn>
                <a:cxn ang="0">
                  <a:pos x="16" y="2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21" y="14"/>
                </a:cxn>
                <a:cxn ang="0">
                  <a:pos x="17" y="33"/>
                </a:cxn>
                <a:cxn ang="0">
                  <a:pos x="17" y="33"/>
                </a:cxn>
                <a:cxn ang="0">
                  <a:pos x="16" y="40"/>
                </a:cxn>
                <a:cxn ang="0">
                  <a:pos x="17" y="45"/>
                </a:cxn>
                <a:cxn ang="0">
                  <a:pos x="19" y="46"/>
                </a:cxn>
                <a:cxn ang="0">
                  <a:pos x="24" y="48"/>
                </a:cxn>
                <a:cxn ang="0">
                  <a:pos x="24" y="48"/>
                </a:cxn>
                <a:cxn ang="0">
                  <a:pos x="28" y="46"/>
                </a:cxn>
                <a:cxn ang="0">
                  <a:pos x="32" y="43"/>
                </a:cxn>
                <a:cxn ang="0">
                  <a:pos x="35" y="38"/>
                </a:cxn>
                <a:cxn ang="0">
                  <a:pos x="36" y="30"/>
                </a:cxn>
                <a:cxn ang="0">
                  <a:pos x="38" y="25"/>
                </a:cxn>
                <a:cxn ang="0">
                  <a:pos x="38" y="25"/>
                </a:cxn>
                <a:cxn ang="0">
                  <a:pos x="41" y="0"/>
                </a:cxn>
                <a:cxn ang="0">
                  <a:pos x="41" y="0"/>
                </a:cxn>
                <a:cxn ang="0">
                  <a:pos x="51" y="2"/>
                </a:cxn>
                <a:cxn ang="0">
                  <a:pos x="51" y="2"/>
                </a:cxn>
                <a:cxn ang="0">
                  <a:pos x="59" y="0"/>
                </a:cxn>
                <a:cxn ang="0">
                  <a:pos x="59" y="0"/>
                </a:cxn>
                <a:cxn ang="0">
                  <a:pos x="52" y="25"/>
                </a:cxn>
                <a:cxn ang="0">
                  <a:pos x="52" y="30"/>
                </a:cxn>
                <a:cxn ang="0">
                  <a:pos x="52" y="30"/>
                </a:cxn>
                <a:cxn ang="0">
                  <a:pos x="48" y="56"/>
                </a:cxn>
                <a:cxn ang="0">
                  <a:pos x="48" y="56"/>
                </a:cxn>
                <a:cxn ang="0">
                  <a:pos x="40" y="56"/>
                </a:cxn>
                <a:cxn ang="0">
                  <a:pos x="40" y="56"/>
                </a:cxn>
                <a:cxn ang="0">
                  <a:pos x="32" y="56"/>
                </a:cxn>
                <a:cxn ang="0">
                  <a:pos x="33" y="48"/>
                </a:cxn>
              </a:cxnLst>
              <a:rect l="0" t="0" r="r" b="b"/>
              <a:pathLst>
                <a:path w="59" h="57">
                  <a:moveTo>
                    <a:pt x="33" y="48"/>
                  </a:moveTo>
                  <a:lnTo>
                    <a:pt x="33" y="48"/>
                  </a:lnTo>
                  <a:lnTo>
                    <a:pt x="33" y="48"/>
                  </a:lnTo>
                  <a:lnTo>
                    <a:pt x="28" y="51"/>
                  </a:lnTo>
                  <a:lnTo>
                    <a:pt x="24" y="54"/>
                  </a:lnTo>
                  <a:lnTo>
                    <a:pt x="19" y="57"/>
                  </a:lnTo>
                  <a:lnTo>
                    <a:pt x="14" y="57"/>
                  </a:lnTo>
                  <a:lnTo>
                    <a:pt x="14" y="57"/>
                  </a:lnTo>
                  <a:lnTo>
                    <a:pt x="6" y="56"/>
                  </a:lnTo>
                  <a:lnTo>
                    <a:pt x="2" y="52"/>
                  </a:lnTo>
                  <a:lnTo>
                    <a:pt x="0" y="46"/>
                  </a:lnTo>
                  <a:lnTo>
                    <a:pt x="0" y="37"/>
                  </a:lnTo>
                  <a:lnTo>
                    <a:pt x="0" y="37"/>
                  </a:lnTo>
                  <a:lnTo>
                    <a:pt x="5" y="17"/>
                  </a:lnTo>
                  <a:lnTo>
                    <a:pt x="5" y="17"/>
                  </a:lnTo>
                  <a:lnTo>
                    <a:pt x="8" y="0"/>
                  </a:lnTo>
                  <a:lnTo>
                    <a:pt x="8" y="0"/>
                  </a:lnTo>
                  <a:lnTo>
                    <a:pt x="16" y="2"/>
                  </a:lnTo>
                  <a:lnTo>
                    <a:pt x="16" y="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1" y="14"/>
                  </a:lnTo>
                  <a:lnTo>
                    <a:pt x="17" y="33"/>
                  </a:lnTo>
                  <a:lnTo>
                    <a:pt x="17" y="33"/>
                  </a:lnTo>
                  <a:lnTo>
                    <a:pt x="16" y="40"/>
                  </a:lnTo>
                  <a:lnTo>
                    <a:pt x="17" y="45"/>
                  </a:lnTo>
                  <a:lnTo>
                    <a:pt x="19" y="46"/>
                  </a:lnTo>
                  <a:lnTo>
                    <a:pt x="24" y="48"/>
                  </a:lnTo>
                  <a:lnTo>
                    <a:pt x="24" y="48"/>
                  </a:lnTo>
                  <a:lnTo>
                    <a:pt x="28" y="46"/>
                  </a:lnTo>
                  <a:lnTo>
                    <a:pt x="32" y="43"/>
                  </a:lnTo>
                  <a:lnTo>
                    <a:pt x="35" y="38"/>
                  </a:lnTo>
                  <a:lnTo>
                    <a:pt x="36" y="30"/>
                  </a:lnTo>
                  <a:lnTo>
                    <a:pt x="38" y="25"/>
                  </a:lnTo>
                  <a:lnTo>
                    <a:pt x="38" y="25"/>
                  </a:lnTo>
                  <a:lnTo>
                    <a:pt x="41" y="0"/>
                  </a:lnTo>
                  <a:lnTo>
                    <a:pt x="41" y="0"/>
                  </a:lnTo>
                  <a:lnTo>
                    <a:pt x="51" y="2"/>
                  </a:lnTo>
                  <a:lnTo>
                    <a:pt x="51" y="2"/>
                  </a:lnTo>
                  <a:lnTo>
                    <a:pt x="59" y="0"/>
                  </a:lnTo>
                  <a:lnTo>
                    <a:pt x="59" y="0"/>
                  </a:lnTo>
                  <a:lnTo>
                    <a:pt x="52" y="25"/>
                  </a:lnTo>
                  <a:lnTo>
                    <a:pt x="52" y="30"/>
                  </a:lnTo>
                  <a:lnTo>
                    <a:pt x="52" y="30"/>
                  </a:lnTo>
                  <a:lnTo>
                    <a:pt x="48" y="56"/>
                  </a:lnTo>
                  <a:lnTo>
                    <a:pt x="48" y="56"/>
                  </a:lnTo>
                  <a:lnTo>
                    <a:pt x="40" y="56"/>
                  </a:lnTo>
                  <a:lnTo>
                    <a:pt x="40" y="56"/>
                  </a:lnTo>
                  <a:lnTo>
                    <a:pt x="32" y="56"/>
                  </a:lnTo>
                  <a:lnTo>
                    <a:pt x="33" y="48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3570"/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14" name="Freeform 68"/>
            <p:cNvSpPr>
              <a:spLocks noEditPoints="1"/>
            </p:cNvSpPr>
            <p:nvPr userDrawn="1"/>
          </p:nvSpPr>
          <p:spPr bwMode="gray">
            <a:xfrm>
              <a:off x="4760" y="4219"/>
              <a:ext cx="29" cy="33"/>
            </a:xfrm>
            <a:custGeom>
              <a:avLst/>
              <a:gdLst/>
              <a:ahLst/>
              <a:cxnLst>
                <a:cxn ang="0">
                  <a:pos x="32" y="40"/>
                </a:cxn>
                <a:cxn ang="0">
                  <a:pos x="28" y="48"/>
                </a:cxn>
                <a:cxn ang="0">
                  <a:pos x="20" y="51"/>
                </a:cxn>
                <a:cxn ang="0">
                  <a:pos x="19" y="51"/>
                </a:cxn>
                <a:cxn ang="0">
                  <a:pos x="16" y="47"/>
                </a:cxn>
                <a:cxn ang="0">
                  <a:pos x="16" y="43"/>
                </a:cxn>
                <a:cxn ang="0">
                  <a:pos x="24" y="32"/>
                </a:cxn>
                <a:cxn ang="0">
                  <a:pos x="35" y="27"/>
                </a:cxn>
                <a:cxn ang="0">
                  <a:pos x="32" y="40"/>
                </a:cxn>
                <a:cxn ang="0">
                  <a:pos x="12" y="16"/>
                </a:cxn>
                <a:cxn ang="0">
                  <a:pos x="19" y="12"/>
                </a:cxn>
                <a:cxn ang="0">
                  <a:pos x="27" y="10"/>
                </a:cxn>
                <a:cxn ang="0">
                  <a:pos x="35" y="13"/>
                </a:cxn>
                <a:cxn ang="0">
                  <a:pos x="36" y="19"/>
                </a:cxn>
                <a:cxn ang="0">
                  <a:pos x="35" y="23"/>
                </a:cxn>
                <a:cxn ang="0">
                  <a:pos x="20" y="27"/>
                </a:cxn>
                <a:cxn ang="0">
                  <a:pos x="12" y="31"/>
                </a:cxn>
                <a:cxn ang="0">
                  <a:pos x="3" y="39"/>
                </a:cxn>
                <a:cxn ang="0">
                  <a:pos x="0" y="45"/>
                </a:cxn>
                <a:cxn ang="0">
                  <a:pos x="1" y="54"/>
                </a:cxn>
                <a:cxn ang="0">
                  <a:pos x="14" y="59"/>
                </a:cxn>
                <a:cxn ang="0">
                  <a:pos x="19" y="59"/>
                </a:cxn>
                <a:cxn ang="0">
                  <a:pos x="30" y="51"/>
                </a:cxn>
                <a:cxn ang="0">
                  <a:pos x="32" y="54"/>
                </a:cxn>
                <a:cxn ang="0">
                  <a:pos x="35" y="59"/>
                </a:cxn>
                <a:cxn ang="0">
                  <a:pos x="39" y="59"/>
                </a:cxn>
                <a:cxn ang="0">
                  <a:pos x="51" y="56"/>
                </a:cxn>
                <a:cxn ang="0">
                  <a:pos x="51" y="53"/>
                </a:cxn>
                <a:cxn ang="0">
                  <a:pos x="46" y="53"/>
                </a:cxn>
                <a:cxn ang="0">
                  <a:pos x="46" y="45"/>
                </a:cxn>
                <a:cxn ang="0">
                  <a:pos x="51" y="19"/>
                </a:cxn>
                <a:cxn ang="0">
                  <a:pos x="51" y="12"/>
                </a:cxn>
                <a:cxn ang="0">
                  <a:pos x="47" y="5"/>
                </a:cxn>
                <a:cxn ang="0">
                  <a:pos x="33" y="0"/>
                </a:cxn>
                <a:cxn ang="0">
                  <a:pos x="28" y="2"/>
                </a:cxn>
                <a:cxn ang="0">
                  <a:pos x="11" y="10"/>
                </a:cxn>
              </a:cxnLst>
              <a:rect l="0" t="0" r="r" b="b"/>
              <a:pathLst>
                <a:path w="51" h="59">
                  <a:moveTo>
                    <a:pt x="32" y="40"/>
                  </a:moveTo>
                  <a:lnTo>
                    <a:pt x="32" y="40"/>
                  </a:lnTo>
                  <a:lnTo>
                    <a:pt x="30" y="45"/>
                  </a:lnTo>
                  <a:lnTo>
                    <a:pt x="28" y="48"/>
                  </a:lnTo>
                  <a:lnTo>
                    <a:pt x="25" y="51"/>
                  </a:lnTo>
                  <a:lnTo>
                    <a:pt x="20" y="51"/>
                  </a:lnTo>
                  <a:lnTo>
                    <a:pt x="20" y="51"/>
                  </a:lnTo>
                  <a:lnTo>
                    <a:pt x="19" y="51"/>
                  </a:lnTo>
                  <a:lnTo>
                    <a:pt x="17" y="50"/>
                  </a:lnTo>
                  <a:lnTo>
                    <a:pt x="16" y="47"/>
                  </a:lnTo>
                  <a:lnTo>
                    <a:pt x="16" y="43"/>
                  </a:lnTo>
                  <a:lnTo>
                    <a:pt x="16" y="43"/>
                  </a:lnTo>
                  <a:lnTo>
                    <a:pt x="19" y="37"/>
                  </a:lnTo>
                  <a:lnTo>
                    <a:pt x="24" y="32"/>
                  </a:lnTo>
                  <a:lnTo>
                    <a:pt x="35" y="27"/>
                  </a:lnTo>
                  <a:lnTo>
                    <a:pt x="35" y="27"/>
                  </a:lnTo>
                  <a:lnTo>
                    <a:pt x="32" y="40"/>
                  </a:lnTo>
                  <a:lnTo>
                    <a:pt x="32" y="40"/>
                  </a:lnTo>
                  <a:close/>
                  <a:moveTo>
                    <a:pt x="11" y="16"/>
                  </a:moveTo>
                  <a:lnTo>
                    <a:pt x="12" y="16"/>
                  </a:lnTo>
                  <a:lnTo>
                    <a:pt x="12" y="16"/>
                  </a:lnTo>
                  <a:lnTo>
                    <a:pt x="19" y="12"/>
                  </a:lnTo>
                  <a:lnTo>
                    <a:pt x="27" y="10"/>
                  </a:lnTo>
                  <a:lnTo>
                    <a:pt x="27" y="10"/>
                  </a:lnTo>
                  <a:lnTo>
                    <a:pt x="32" y="10"/>
                  </a:lnTo>
                  <a:lnTo>
                    <a:pt x="35" y="13"/>
                  </a:lnTo>
                  <a:lnTo>
                    <a:pt x="36" y="16"/>
                  </a:lnTo>
                  <a:lnTo>
                    <a:pt x="36" y="19"/>
                  </a:lnTo>
                  <a:lnTo>
                    <a:pt x="36" y="19"/>
                  </a:lnTo>
                  <a:lnTo>
                    <a:pt x="35" y="23"/>
                  </a:lnTo>
                  <a:lnTo>
                    <a:pt x="33" y="24"/>
                  </a:lnTo>
                  <a:lnTo>
                    <a:pt x="20" y="27"/>
                  </a:lnTo>
                  <a:lnTo>
                    <a:pt x="20" y="27"/>
                  </a:lnTo>
                  <a:lnTo>
                    <a:pt x="12" y="31"/>
                  </a:lnTo>
                  <a:lnTo>
                    <a:pt x="6" y="34"/>
                  </a:lnTo>
                  <a:lnTo>
                    <a:pt x="3" y="39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50"/>
                  </a:lnTo>
                  <a:lnTo>
                    <a:pt x="1" y="54"/>
                  </a:lnTo>
                  <a:lnTo>
                    <a:pt x="6" y="58"/>
                  </a:lnTo>
                  <a:lnTo>
                    <a:pt x="14" y="59"/>
                  </a:lnTo>
                  <a:lnTo>
                    <a:pt x="14" y="59"/>
                  </a:lnTo>
                  <a:lnTo>
                    <a:pt x="19" y="59"/>
                  </a:lnTo>
                  <a:lnTo>
                    <a:pt x="22" y="58"/>
                  </a:lnTo>
                  <a:lnTo>
                    <a:pt x="30" y="51"/>
                  </a:lnTo>
                  <a:lnTo>
                    <a:pt x="30" y="51"/>
                  </a:lnTo>
                  <a:lnTo>
                    <a:pt x="32" y="54"/>
                  </a:lnTo>
                  <a:lnTo>
                    <a:pt x="33" y="58"/>
                  </a:lnTo>
                  <a:lnTo>
                    <a:pt x="35" y="59"/>
                  </a:lnTo>
                  <a:lnTo>
                    <a:pt x="39" y="59"/>
                  </a:lnTo>
                  <a:lnTo>
                    <a:pt x="39" y="59"/>
                  </a:lnTo>
                  <a:lnTo>
                    <a:pt x="44" y="59"/>
                  </a:lnTo>
                  <a:lnTo>
                    <a:pt x="51" y="56"/>
                  </a:lnTo>
                  <a:lnTo>
                    <a:pt x="51" y="53"/>
                  </a:lnTo>
                  <a:lnTo>
                    <a:pt x="51" y="53"/>
                  </a:lnTo>
                  <a:lnTo>
                    <a:pt x="47" y="53"/>
                  </a:lnTo>
                  <a:lnTo>
                    <a:pt x="46" y="53"/>
                  </a:lnTo>
                  <a:lnTo>
                    <a:pt x="46" y="50"/>
                  </a:lnTo>
                  <a:lnTo>
                    <a:pt x="46" y="45"/>
                  </a:lnTo>
                  <a:lnTo>
                    <a:pt x="46" y="45"/>
                  </a:lnTo>
                  <a:lnTo>
                    <a:pt x="51" y="19"/>
                  </a:lnTo>
                  <a:lnTo>
                    <a:pt x="51" y="19"/>
                  </a:lnTo>
                  <a:lnTo>
                    <a:pt x="51" y="12"/>
                  </a:lnTo>
                  <a:lnTo>
                    <a:pt x="49" y="8"/>
                  </a:lnTo>
                  <a:lnTo>
                    <a:pt x="47" y="5"/>
                  </a:lnTo>
                  <a:lnTo>
                    <a:pt x="41" y="2"/>
                  </a:lnTo>
                  <a:lnTo>
                    <a:pt x="33" y="0"/>
                  </a:lnTo>
                  <a:lnTo>
                    <a:pt x="33" y="0"/>
                  </a:lnTo>
                  <a:lnTo>
                    <a:pt x="28" y="2"/>
                  </a:lnTo>
                  <a:lnTo>
                    <a:pt x="22" y="4"/>
                  </a:lnTo>
                  <a:lnTo>
                    <a:pt x="11" y="10"/>
                  </a:lnTo>
                  <a:lnTo>
                    <a:pt x="11" y="16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3570"/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15" name="Freeform 69"/>
            <p:cNvSpPr>
              <a:spLocks/>
            </p:cNvSpPr>
            <p:nvPr userDrawn="1"/>
          </p:nvSpPr>
          <p:spPr bwMode="gray">
            <a:xfrm>
              <a:off x="4794" y="4204"/>
              <a:ext cx="20" cy="48"/>
            </a:xfrm>
            <a:custGeom>
              <a:avLst/>
              <a:gdLst/>
              <a:ahLst/>
              <a:cxnLst>
                <a:cxn ang="0">
                  <a:pos x="11" y="40"/>
                </a:cxn>
                <a:cxn ang="0">
                  <a:pos x="11" y="40"/>
                </a:cxn>
                <a:cxn ang="0">
                  <a:pos x="18" y="0"/>
                </a:cxn>
                <a:cxn ang="0">
                  <a:pos x="18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35" y="0"/>
                </a:cxn>
                <a:cxn ang="0">
                  <a:pos x="35" y="0"/>
                </a:cxn>
                <a:cxn ang="0">
                  <a:pos x="25" y="40"/>
                </a:cxn>
                <a:cxn ang="0">
                  <a:pos x="24" y="46"/>
                </a:cxn>
                <a:cxn ang="0">
                  <a:pos x="24" y="46"/>
                </a:cxn>
                <a:cxn ang="0">
                  <a:pos x="18" y="86"/>
                </a:cxn>
                <a:cxn ang="0">
                  <a:pos x="18" y="86"/>
                </a:cxn>
                <a:cxn ang="0">
                  <a:pos x="10" y="86"/>
                </a:cxn>
                <a:cxn ang="0">
                  <a:pos x="10" y="86"/>
                </a:cxn>
                <a:cxn ang="0">
                  <a:pos x="0" y="86"/>
                </a:cxn>
                <a:cxn ang="0">
                  <a:pos x="0" y="86"/>
                </a:cxn>
                <a:cxn ang="0">
                  <a:pos x="10" y="46"/>
                </a:cxn>
                <a:cxn ang="0">
                  <a:pos x="11" y="40"/>
                </a:cxn>
              </a:cxnLst>
              <a:rect l="0" t="0" r="r" b="b"/>
              <a:pathLst>
                <a:path w="35" h="86">
                  <a:moveTo>
                    <a:pt x="11" y="40"/>
                  </a:moveTo>
                  <a:lnTo>
                    <a:pt x="11" y="4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25" y="40"/>
                  </a:lnTo>
                  <a:lnTo>
                    <a:pt x="24" y="46"/>
                  </a:lnTo>
                  <a:lnTo>
                    <a:pt x="24" y="46"/>
                  </a:lnTo>
                  <a:lnTo>
                    <a:pt x="18" y="86"/>
                  </a:lnTo>
                  <a:lnTo>
                    <a:pt x="18" y="86"/>
                  </a:lnTo>
                  <a:lnTo>
                    <a:pt x="10" y="86"/>
                  </a:lnTo>
                  <a:lnTo>
                    <a:pt x="10" y="86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10" y="46"/>
                  </a:lnTo>
                  <a:lnTo>
                    <a:pt x="11" y="4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3570"/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16" name="Freeform 70"/>
            <p:cNvSpPr>
              <a:spLocks noEditPoints="1"/>
            </p:cNvSpPr>
            <p:nvPr userDrawn="1"/>
          </p:nvSpPr>
          <p:spPr bwMode="gray">
            <a:xfrm>
              <a:off x="4812" y="4204"/>
              <a:ext cx="20" cy="48"/>
            </a:xfrm>
            <a:custGeom>
              <a:avLst/>
              <a:gdLst/>
              <a:ahLst/>
              <a:cxnLst>
                <a:cxn ang="0">
                  <a:pos x="8" y="55"/>
                </a:cxn>
                <a:cxn ang="0">
                  <a:pos x="8" y="55"/>
                </a:cxn>
                <a:cxn ang="0">
                  <a:pos x="12" y="30"/>
                </a:cxn>
                <a:cxn ang="0">
                  <a:pos x="12" y="30"/>
                </a:cxn>
                <a:cxn ang="0">
                  <a:pos x="19" y="32"/>
                </a:cxn>
                <a:cxn ang="0">
                  <a:pos x="19" y="32"/>
                </a:cxn>
                <a:cxn ang="0">
                  <a:pos x="29" y="30"/>
                </a:cxn>
                <a:cxn ang="0">
                  <a:pos x="29" y="30"/>
                </a:cxn>
                <a:cxn ang="0">
                  <a:pos x="23" y="55"/>
                </a:cxn>
                <a:cxn ang="0">
                  <a:pos x="23" y="60"/>
                </a:cxn>
                <a:cxn ang="0">
                  <a:pos x="23" y="60"/>
                </a:cxn>
                <a:cxn ang="0">
                  <a:pos x="18" y="86"/>
                </a:cxn>
                <a:cxn ang="0">
                  <a:pos x="18" y="86"/>
                </a:cxn>
                <a:cxn ang="0">
                  <a:pos x="10" y="86"/>
                </a:cxn>
                <a:cxn ang="0">
                  <a:pos x="10" y="86"/>
                </a:cxn>
                <a:cxn ang="0">
                  <a:pos x="0" y="86"/>
                </a:cxn>
                <a:cxn ang="0">
                  <a:pos x="0" y="86"/>
                </a:cxn>
                <a:cxn ang="0">
                  <a:pos x="7" y="60"/>
                </a:cxn>
                <a:cxn ang="0">
                  <a:pos x="8" y="55"/>
                </a:cxn>
                <a:cxn ang="0">
                  <a:pos x="26" y="0"/>
                </a:cxn>
                <a:cxn ang="0">
                  <a:pos x="26" y="0"/>
                </a:cxn>
                <a:cxn ang="0">
                  <a:pos x="29" y="1"/>
                </a:cxn>
                <a:cxn ang="0">
                  <a:pos x="32" y="3"/>
                </a:cxn>
                <a:cxn ang="0">
                  <a:pos x="34" y="6"/>
                </a:cxn>
                <a:cxn ang="0">
                  <a:pos x="34" y="9"/>
                </a:cxn>
                <a:cxn ang="0">
                  <a:pos x="34" y="9"/>
                </a:cxn>
                <a:cxn ang="0">
                  <a:pos x="32" y="13"/>
                </a:cxn>
                <a:cxn ang="0">
                  <a:pos x="29" y="16"/>
                </a:cxn>
                <a:cxn ang="0">
                  <a:pos x="26" y="17"/>
                </a:cxn>
                <a:cxn ang="0">
                  <a:pos x="23" y="19"/>
                </a:cxn>
                <a:cxn ang="0">
                  <a:pos x="23" y="19"/>
                </a:cxn>
                <a:cxn ang="0">
                  <a:pos x="19" y="17"/>
                </a:cxn>
                <a:cxn ang="0">
                  <a:pos x="16" y="16"/>
                </a:cxn>
                <a:cxn ang="0">
                  <a:pos x="16" y="13"/>
                </a:cxn>
                <a:cxn ang="0">
                  <a:pos x="15" y="9"/>
                </a:cxn>
                <a:cxn ang="0">
                  <a:pos x="15" y="9"/>
                </a:cxn>
                <a:cxn ang="0">
                  <a:pos x="16" y="6"/>
                </a:cxn>
                <a:cxn ang="0">
                  <a:pos x="19" y="3"/>
                </a:cxn>
                <a:cxn ang="0">
                  <a:pos x="23" y="1"/>
                </a:cxn>
                <a:cxn ang="0">
                  <a:pos x="26" y="0"/>
                </a:cxn>
                <a:cxn ang="0">
                  <a:pos x="26" y="0"/>
                </a:cxn>
              </a:cxnLst>
              <a:rect l="0" t="0" r="r" b="b"/>
              <a:pathLst>
                <a:path w="34" h="86">
                  <a:moveTo>
                    <a:pt x="8" y="55"/>
                  </a:moveTo>
                  <a:lnTo>
                    <a:pt x="8" y="55"/>
                  </a:lnTo>
                  <a:lnTo>
                    <a:pt x="12" y="30"/>
                  </a:lnTo>
                  <a:lnTo>
                    <a:pt x="12" y="30"/>
                  </a:lnTo>
                  <a:lnTo>
                    <a:pt x="19" y="32"/>
                  </a:lnTo>
                  <a:lnTo>
                    <a:pt x="19" y="32"/>
                  </a:lnTo>
                  <a:lnTo>
                    <a:pt x="29" y="30"/>
                  </a:lnTo>
                  <a:lnTo>
                    <a:pt x="29" y="30"/>
                  </a:lnTo>
                  <a:lnTo>
                    <a:pt x="23" y="55"/>
                  </a:lnTo>
                  <a:lnTo>
                    <a:pt x="23" y="60"/>
                  </a:lnTo>
                  <a:lnTo>
                    <a:pt x="23" y="60"/>
                  </a:lnTo>
                  <a:lnTo>
                    <a:pt x="18" y="86"/>
                  </a:lnTo>
                  <a:lnTo>
                    <a:pt x="18" y="86"/>
                  </a:lnTo>
                  <a:lnTo>
                    <a:pt x="10" y="86"/>
                  </a:lnTo>
                  <a:lnTo>
                    <a:pt x="10" y="86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7" y="60"/>
                  </a:lnTo>
                  <a:lnTo>
                    <a:pt x="8" y="55"/>
                  </a:lnTo>
                  <a:close/>
                  <a:moveTo>
                    <a:pt x="26" y="0"/>
                  </a:moveTo>
                  <a:lnTo>
                    <a:pt x="26" y="0"/>
                  </a:lnTo>
                  <a:lnTo>
                    <a:pt x="29" y="1"/>
                  </a:lnTo>
                  <a:lnTo>
                    <a:pt x="32" y="3"/>
                  </a:lnTo>
                  <a:lnTo>
                    <a:pt x="34" y="6"/>
                  </a:lnTo>
                  <a:lnTo>
                    <a:pt x="34" y="9"/>
                  </a:lnTo>
                  <a:lnTo>
                    <a:pt x="34" y="9"/>
                  </a:lnTo>
                  <a:lnTo>
                    <a:pt x="32" y="13"/>
                  </a:lnTo>
                  <a:lnTo>
                    <a:pt x="29" y="16"/>
                  </a:lnTo>
                  <a:lnTo>
                    <a:pt x="26" y="17"/>
                  </a:lnTo>
                  <a:lnTo>
                    <a:pt x="23" y="19"/>
                  </a:lnTo>
                  <a:lnTo>
                    <a:pt x="23" y="19"/>
                  </a:lnTo>
                  <a:lnTo>
                    <a:pt x="19" y="17"/>
                  </a:lnTo>
                  <a:lnTo>
                    <a:pt x="16" y="16"/>
                  </a:lnTo>
                  <a:lnTo>
                    <a:pt x="16" y="13"/>
                  </a:lnTo>
                  <a:lnTo>
                    <a:pt x="15" y="9"/>
                  </a:lnTo>
                  <a:lnTo>
                    <a:pt x="15" y="9"/>
                  </a:lnTo>
                  <a:lnTo>
                    <a:pt x="16" y="6"/>
                  </a:lnTo>
                  <a:lnTo>
                    <a:pt x="19" y="3"/>
                  </a:lnTo>
                  <a:lnTo>
                    <a:pt x="23" y="1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3570"/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17" name="Freeform 71"/>
            <p:cNvSpPr>
              <a:spLocks/>
            </p:cNvSpPr>
            <p:nvPr userDrawn="1"/>
          </p:nvSpPr>
          <p:spPr bwMode="gray">
            <a:xfrm>
              <a:off x="4835" y="4210"/>
              <a:ext cx="18" cy="42"/>
            </a:xfrm>
            <a:custGeom>
              <a:avLst/>
              <a:gdLst/>
              <a:ahLst/>
              <a:cxnLst>
                <a:cxn ang="0">
                  <a:pos x="33" y="21"/>
                </a:cxn>
                <a:cxn ang="0">
                  <a:pos x="33" y="21"/>
                </a:cxn>
                <a:cxn ang="0">
                  <a:pos x="33" y="24"/>
                </a:cxn>
                <a:cxn ang="0">
                  <a:pos x="33" y="24"/>
                </a:cxn>
                <a:cxn ang="0">
                  <a:pos x="32" y="27"/>
                </a:cxn>
                <a:cxn ang="0">
                  <a:pos x="22" y="25"/>
                </a:cxn>
                <a:cxn ang="0">
                  <a:pos x="22" y="25"/>
                </a:cxn>
                <a:cxn ang="0">
                  <a:pos x="18" y="51"/>
                </a:cxn>
                <a:cxn ang="0">
                  <a:pos x="18" y="51"/>
                </a:cxn>
                <a:cxn ang="0">
                  <a:pos x="16" y="60"/>
                </a:cxn>
                <a:cxn ang="0">
                  <a:pos x="14" y="67"/>
                </a:cxn>
                <a:cxn ang="0">
                  <a:pos x="16" y="70"/>
                </a:cxn>
                <a:cxn ang="0">
                  <a:pos x="19" y="70"/>
                </a:cxn>
                <a:cxn ang="0">
                  <a:pos x="19" y="70"/>
                </a:cxn>
                <a:cxn ang="0">
                  <a:pos x="25" y="68"/>
                </a:cxn>
                <a:cxn ang="0">
                  <a:pos x="24" y="73"/>
                </a:cxn>
                <a:cxn ang="0">
                  <a:pos x="24" y="73"/>
                </a:cxn>
                <a:cxn ang="0">
                  <a:pos x="18" y="76"/>
                </a:cxn>
                <a:cxn ang="0">
                  <a:pos x="11" y="76"/>
                </a:cxn>
                <a:cxn ang="0">
                  <a:pos x="11" y="76"/>
                </a:cxn>
                <a:cxn ang="0">
                  <a:pos x="5" y="75"/>
                </a:cxn>
                <a:cxn ang="0">
                  <a:pos x="2" y="71"/>
                </a:cxn>
                <a:cxn ang="0">
                  <a:pos x="0" y="67"/>
                </a:cxn>
                <a:cxn ang="0">
                  <a:pos x="0" y="59"/>
                </a:cxn>
                <a:cxn ang="0">
                  <a:pos x="0" y="59"/>
                </a:cxn>
                <a:cxn ang="0">
                  <a:pos x="8" y="25"/>
                </a:cxn>
                <a:cxn ang="0">
                  <a:pos x="0" y="27"/>
                </a:cxn>
                <a:cxn ang="0">
                  <a:pos x="0" y="27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0" y="21"/>
                </a:cxn>
                <a:cxn ang="0">
                  <a:pos x="8" y="21"/>
                </a:cxn>
                <a:cxn ang="0">
                  <a:pos x="8" y="21"/>
                </a:cxn>
                <a:cxn ang="0">
                  <a:pos x="11" y="6"/>
                </a:cxn>
                <a:cxn ang="0">
                  <a:pos x="11" y="6"/>
                </a:cxn>
                <a:cxn ang="0">
                  <a:pos x="27" y="0"/>
                </a:cxn>
                <a:cxn ang="0">
                  <a:pos x="29" y="0"/>
                </a:cxn>
                <a:cxn ang="0">
                  <a:pos x="29" y="0"/>
                </a:cxn>
                <a:cxn ang="0">
                  <a:pos x="24" y="21"/>
                </a:cxn>
                <a:cxn ang="0">
                  <a:pos x="33" y="21"/>
                </a:cxn>
              </a:cxnLst>
              <a:rect l="0" t="0" r="r" b="b"/>
              <a:pathLst>
                <a:path w="33" h="76">
                  <a:moveTo>
                    <a:pt x="33" y="21"/>
                  </a:moveTo>
                  <a:lnTo>
                    <a:pt x="33" y="21"/>
                  </a:lnTo>
                  <a:lnTo>
                    <a:pt x="33" y="24"/>
                  </a:lnTo>
                  <a:lnTo>
                    <a:pt x="33" y="24"/>
                  </a:lnTo>
                  <a:lnTo>
                    <a:pt x="32" y="27"/>
                  </a:lnTo>
                  <a:lnTo>
                    <a:pt x="22" y="25"/>
                  </a:lnTo>
                  <a:lnTo>
                    <a:pt x="22" y="25"/>
                  </a:lnTo>
                  <a:lnTo>
                    <a:pt x="18" y="51"/>
                  </a:lnTo>
                  <a:lnTo>
                    <a:pt x="18" y="51"/>
                  </a:lnTo>
                  <a:lnTo>
                    <a:pt x="16" y="60"/>
                  </a:lnTo>
                  <a:lnTo>
                    <a:pt x="14" y="67"/>
                  </a:lnTo>
                  <a:lnTo>
                    <a:pt x="16" y="70"/>
                  </a:lnTo>
                  <a:lnTo>
                    <a:pt x="19" y="70"/>
                  </a:lnTo>
                  <a:lnTo>
                    <a:pt x="19" y="70"/>
                  </a:lnTo>
                  <a:lnTo>
                    <a:pt x="25" y="68"/>
                  </a:lnTo>
                  <a:lnTo>
                    <a:pt x="24" y="73"/>
                  </a:lnTo>
                  <a:lnTo>
                    <a:pt x="24" y="73"/>
                  </a:lnTo>
                  <a:lnTo>
                    <a:pt x="18" y="76"/>
                  </a:lnTo>
                  <a:lnTo>
                    <a:pt x="11" y="76"/>
                  </a:lnTo>
                  <a:lnTo>
                    <a:pt x="11" y="76"/>
                  </a:lnTo>
                  <a:lnTo>
                    <a:pt x="5" y="75"/>
                  </a:lnTo>
                  <a:lnTo>
                    <a:pt x="2" y="71"/>
                  </a:lnTo>
                  <a:lnTo>
                    <a:pt x="0" y="67"/>
                  </a:lnTo>
                  <a:lnTo>
                    <a:pt x="0" y="59"/>
                  </a:lnTo>
                  <a:lnTo>
                    <a:pt x="0" y="59"/>
                  </a:lnTo>
                  <a:lnTo>
                    <a:pt x="8" y="25"/>
                  </a:lnTo>
                  <a:lnTo>
                    <a:pt x="0" y="27"/>
                  </a:lnTo>
                  <a:lnTo>
                    <a:pt x="0" y="27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21"/>
                  </a:lnTo>
                  <a:lnTo>
                    <a:pt x="8" y="21"/>
                  </a:lnTo>
                  <a:lnTo>
                    <a:pt x="8" y="21"/>
                  </a:lnTo>
                  <a:lnTo>
                    <a:pt x="11" y="6"/>
                  </a:lnTo>
                  <a:lnTo>
                    <a:pt x="11" y="6"/>
                  </a:lnTo>
                  <a:lnTo>
                    <a:pt x="27" y="0"/>
                  </a:lnTo>
                  <a:lnTo>
                    <a:pt x="29" y="0"/>
                  </a:lnTo>
                  <a:lnTo>
                    <a:pt x="29" y="0"/>
                  </a:lnTo>
                  <a:lnTo>
                    <a:pt x="24" y="21"/>
                  </a:lnTo>
                  <a:lnTo>
                    <a:pt x="33" y="21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3570"/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18" name="Freeform 72"/>
            <p:cNvSpPr>
              <a:spLocks/>
            </p:cNvSpPr>
            <p:nvPr userDrawn="1"/>
          </p:nvSpPr>
          <p:spPr bwMode="gray">
            <a:xfrm>
              <a:off x="4853" y="4221"/>
              <a:ext cx="34" cy="48"/>
            </a:xfrm>
            <a:custGeom>
              <a:avLst/>
              <a:gdLst/>
              <a:ahLst/>
              <a:cxnLst>
                <a:cxn ang="0">
                  <a:pos x="51" y="0"/>
                </a:cxn>
                <a:cxn ang="0">
                  <a:pos x="51" y="0"/>
                </a:cxn>
                <a:cxn ang="0">
                  <a:pos x="55" y="2"/>
                </a:cxn>
                <a:cxn ang="0">
                  <a:pos x="55" y="2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41" y="35"/>
                </a:cxn>
                <a:cxn ang="0">
                  <a:pos x="9" y="86"/>
                </a:cxn>
                <a:cxn ang="0">
                  <a:pos x="9" y="86"/>
                </a:cxn>
                <a:cxn ang="0">
                  <a:pos x="5" y="86"/>
                </a:cxn>
                <a:cxn ang="0">
                  <a:pos x="5" y="86"/>
                </a:cxn>
                <a:cxn ang="0">
                  <a:pos x="0" y="86"/>
                </a:cxn>
                <a:cxn ang="0">
                  <a:pos x="0" y="86"/>
                </a:cxn>
                <a:cxn ang="0">
                  <a:pos x="19" y="56"/>
                </a:cxn>
                <a:cxn ang="0">
                  <a:pos x="19" y="56"/>
                </a:cxn>
                <a:cxn ang="0">
                  <a:pos x="8" y="0"/>
                </a:cxn>
                <a:cxn ang="0">
                  <a:pos x="8" y="0"/>
                </a:cxn>
                <a:cxn ang="0">
                  <a:pos x="16" y="2"/>
                </a:cxn>
                <a:cxn ang="0">
                  <a:pos x="16" y="2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32" y="37"/>
                </a:cxn>
                <a:cxn ang="0">
                  <a:pos x="32" y="37"/>
                </a:cxn>
                <a:cxn ang="0">
                  <a:pos x="51" y="0"/>
                </a:cxn>
                <a:cxn ang="0">
                  <a:pos x="51" y="0"/>
                </a:cxn>
              </a:cxnLst>
              <a:rect l="0" t="0" r="r" b="b"/>
              <a:pathLst>
                <a:path w="62" h="86">
                  <a:moveTo>
                    <a:pt x="51" y="0"/>
                  </a:moveTo>
                  <a:lnTo>
                    <a:pt x="51" y="0"/>
                  </a:lnTo>
                  <a:lnTo>
                    <a:pt x="55" y="2"/>
                  </a:lnTo>
                  <a:lnTo>
                    <a:pt x="55" y="2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41" y="35"/>
                  </a:lnTo>
                  <a:lnTo>
                    <a:pt x="9" y="86"/>
                  </a:lnTo>
                  <a:lnTo>
                    <a:pt x="9" y="86"/>
                  </a:lnTo>
                  <a:lnTo>
                    <a:pt x="5" y="86"/>
                  </a:lnTo>
                  <a:lnTo>
                    <a:pt x="5" y="86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19" y="56"/>
                  </a:lnTo>
                  <a:lnTo>
                    <a:pt x="19" y="56"/>
                  </a:lnTo>
                  <a:lnTo>
                    <a:pt x="8" y="0"/>
                  </a:lnTo>
                  <a:lnTo>
                    <a:pt x="8" y="0"/>
                  </a:lnTo>
                  <a:lnTo>
                    <a:pt x="16" y="2"/>
                  </a:lnTo>
                  <a:lnTo>
                    <a:pt x="16" y="2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32" y="37"/>
                  </a:lnTo>
                  <a:lnTo>
                    <a:pt x="32" y="37"/>
                  </a:lnTo>
                  <a:lnTo>
                    <a:pt x="51" y="0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3570"/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19" name="Freeform 73"/>
            <p:cNvSpPr>
              <a:spLocks/>
            </p:cNvSpPr>
            <p:nvPr userDrawn="1"/>
          </p:nvSpPr>
          <p:spPr bwMode="gray">
            <a:xfrm>
              <a:off x="4897" y="4208"/>
              <a:ext cx="20" cy="44"/>
            </a:xfrm>
            <a:custGeom>
              <a:avLst/>
              <a:gdLst/>
              <a:ahLst/>
              <a:cxnLst>
                <a:cxn ang="0">
                  <a:pos x="10" y="32"/>
                </a:cxn>
                <a:cxn ang="0">
                  <a:pos x="10" y="32"/>
                </a:cxn>
                <a:cxn ang="0">
                  <a:pos x="16" y="0"/>
                </a:cxn>
                <a:cxn ang="0">
                  <a:pos x="16" y="0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35" y="0"/>
                </a:cxn>
                <a:cxn ang="0">
                  <a:pos x="35" y="0"/>
                </a:cxn>
                <a:cxn ang="0">
                  <a:pos x="27" y="32"/>
                </a:cxn>
                <a:cxn ang="0">
                  <a:pos x="24" y="46"/>
                </a:cxn>
                <a:cxn ang="0">
                  <a:pos x="24" y="46"/>
                </a:cxn>
                <a:cxn ang="0">
                  <a:pos x="19" y="78"/>
                </a:cxn>
                <a:cxn ang="0">
                  <a:pos x="19" y="78"/>
                </a:cxn>
                <a:cxn ang="0">
                  <a:pos x="10" y="78"/>
                </a:cxn>
                <a:cxn ang="0">
                  <a:pos x="10" y="78"/>
                </a:cxn>
                <a:cxn ang="0">
                  <a:pos x="0" y="78"/>
                </a:cxn>
                <a:cxn ang="0">
                  <a:pos x="0" y="78"/>
                </a:cxn>
                <a:cxn ang="0">
                  <a:pos x="8" y="46"/>
                </a:cxn>
                <a:cxn ang="0">
                  <a:pos x="10" y="32"/>
                </a:cxn>
              </a:cxnLst>
              <a:rect l="0" t="0" r="r" b="b"/>
              <a:pathLst>
                <a:path w="35" h="78">
                  <a:moveTo>
                    <a:pt x="10" y="32"/>
                  </a:moveTo>
                  <a:lnTo>
                    <a:pt x="10" y="32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27" y="32"/>
                  </a:lnTo>
                  <a:lnTo>
                    <a:pt x="24" y="46"/>
                  </a:lnTo>
                  <a:lnTo>
                    <a:pt x="24" y="46"/>
                  </a:lnTo>
                  <a:lnTo>
                    <a:pt x="19" y="78"/>
                  </a:lnTo>
                  <a:lnTo>
                    <a:pt x="19" y="78"/>
                  </a:lnTo>
                  <a:lnTo>
                    <a:pt x="10" y="78"/>
                  </a:lnTo>
                  <a:lnTo>
                    <a:pt x="10" y="78"/>
                  </a:lnTo>
                  <a:lnTo>
                    <a:pt x="0" y="78"/>
                  </a:lnTo>
                  <a:lnTo>
                    <a:pt x="0" y="78"/>
                  </a:lnTo>
                  <a:lnTo>
                    <a:pt x="8" y="46"/>
                  </a:lnTo>
                  <a:lnTo>
                    <a:pt x="10" y="32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3570"/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20" name="Freeform 74"/>
            <p:cNvSpPr>
              <a:spLocks/>
            </p:cNvSpPr>
            <p:nvPr userDrawn="1"/>
          </p:nvSpPr>
          <p:spPr bwMode="gray">
            <a:xfrm>
              <a:off x="4916" y="4219"/>
              <a:ext cx="33" cy="33"/>
            </a:xfrm>
            <a:custGeom>
              <a:avLst/>
              <a:gdLst/>
              <a:ahLst/>
              <a:cxnLst>
                <a:cxn ang="0">
                  <a:pos x="26" y="12"/>
                </a:cxn>
                <a:cxn ang="0">
                  <a:pos x="26" y="12"/>
                </a:cxn>
                <a:cxn ang="0">
                  <a:pos x="26" y="12"/>
                </a:cxn>
                <a:cxn ang="0">
                  <a:pos x="31" y="7"/>
                </a:cxn>
                <a:cxn ang="0">
                  <a:pos x="35" y="4"/>
                </a:cxn>
                <a:cxn ang="0">
                  <a:pos x="40" y="2"/>
                </a:cxn>
                <a:cxn ang="0">
                  <a:pos x="45" y="0"/>
                </a:cxn>
                <a:cxn ang="0">
                  <a:pos x="45" y="0"/>
                </a:cxn>
                <a:cxn ang="0">
                  <a:pos x="53" y="2"/>
                </a:cxn>
                <a:cxn ang="0">
                  <a:pos x="58" y="7"/>
                </a:cxn>
                <a:cxn ang="0">
                  <a:pos x="59" y="13"/>
                </a:cxn>
                <a:cxn ang="0">
                  <a:pos x="59" y="23"/>
                </a:cxn>
                <a:cxn ang="0">
                  <a:pos x="59" y="23"/>
                </a:cxn>
                <a:cxn ang="0">
                  <a:pos x="54" y="42"/>
                </a:cxn>
                <a:cxn ang="0">
                  <a:pos x="54" y="42"/>
                </a:cxn>
                <a:cxn ang="0">
                  <a:pos x="51" y="58"/>
                </a:cxn>
                <a:cxn ang="0">
                  <a:pos x="51" y="58"/>
                </a:cxn>
                <a:cxn ang="0">
                  <a:pos x="43" y="58"/>
                </a:cxn>
                <a:cxn ang="0">
                  <a:pos x="43" y="58"/>
                </a:cxn>
                <a:cxn ang="0">
                  <a:pos x="35" y="58"/>
                </a:cxn>
                <a:cxn ang="0">
                  <a:pos x="35" y="58"/>
                </a:cxn>
                <a:cxn ang="0">
                  <a:pos x="38" y="43"/>
                </a:cxn>
                <a:cxn ang="0">
                  <a:pos x="42" y="26"/>
                </a:cxn>
                <a:cxn ang="0">
                  <a:pos x="42" y="26"/>
                </a:cxn>
                <a:cxn ang="0">
                  <a:pos x="43" y="19"/>
                </a:cxn>
                <a:cxn ang="0">
                  <a:pos x="42" y="15"/>
                </a:cxn>
                <a:cxn ang="0">
                  <a:pos x="40" y="12"/>
                </a:cxn>
                <a:cxn ang="0">
                  <a:pos x="35" y="12"/>
                </a:cxn>
                <a:cxn ang="0">
                  <a:pos x="35" y="12"/>
                </a:cxn>
                <a:cxn ang="0">
                  <a:pos x="31" y="13"/>
                </a:cxn>
                <a:cxn ang="0">
                  <a:pos x="27" y="16"/>
                </a:cxn>
                <a:cxn ang="0">
                  <a:pos x="24" y="21"/>
                </a:cxn>
                <a:cxn ang="0">
                  <a:pos x="23" y="27"/>
                </a:cxn>
                <a:cxn ang="0">
                  <a:pos x="21" y="32"/>
                </a:cxn>
                <a:cxn ang="0">
                  <a:pos x="21" y="32"/>
                </a:cxn>
                <a:cxn ang="0">
                  <a:pos x="18" y="58"/>
                </a:cxn>
                <a:cxn ang="0">
                  <a:pos x="18" y="58"/>
                </a:cxn>
                <a:cxn ang="0">
                  <a:pos x="8" y="58"/>
                </a:cxn>
                <a:cxn ang="0">
                  <a:pos x="8" y="58"/>
                </a:cxn>
                <a:cxn ang="0">
                  <a:pos x="0" y="58"/>
                </a:cxn>
                <a:cxn ang="0">
                  <a:pos x="0" y="58"/>
                </a:cxn>
                <a:cxn ang="0">
                  <a:pos x="7" y="32"/>
                </a:cxn>
                <a:cxn ang="0">
                  <a:pos x="7" y="27"/>
                </a:cxn>
                <a:cxn ang="0">
                  <a:pos x="7" y="27"/>
                </a:cxn>
                <a:cxn ang="0">
                  <a:pos x="12" y="2"/>
                </a:cxn>
                <a:cxn ang="0">
                  <a:pos x="12" y="2"/>
                </a:cxn>
                <a:cxn ang="0">
                  <a:pos x="19" y="4"/>
                </a:cxn>
                <a:cxn ang="0">
                  <a:pos x="19" y="4"/>
                </a:cxn>
                <a:cxn ang="0">
                  <a:pos x="27" y="2"/>
                </a:cxn>
                <a:cxn ang="0">
                  <a:pos x="26" y="12"/>
                </a:cxn>
              </a:cxnLst>
              <a:rect l="0" t="0" r="r" b="b"/>
              <a:pathLst>
                <a:path w="59" h="58">
                  <a:moveTo>
                    <a:pt x="26" y="12"/>
                  </a:moveTo>
                  <a:lnTo>
                    <a:pt x="26" y="12"/>
                  </a:lnTo>
                  <a:lnTo>
                    <a:pt x="26" y="12"/>
                  </a:lnTo>
                  <a:lnTo>
                    <a:pt x="31" y="7"/>
                  </a:lnTo>
                  <a:lnTo>
                    <a:pt x="35" y="4"/>
                  </a:lnTo>
                  <a:lnTo>
                    <a:pt x="40" y="2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53" y="2"/>
                  </a:lnTo>
                  <a:lnTo>
                    <a:pt x="58" y="7"/>
                  </a:lnTo>
                  <a:lnTo>
                    <a:pt x="59" y="13"/>
                  </a:lnTo>
                  <a:lnTo>
                    <a:pt x="59" y="23"/>
                  </a:lnTo>
                  <a:lnTo>
                    <a:pt x="59" y="23"/>
                  </a:lnTo>
                  <a:lnTo>
                    <a:pt x="54" y="42"/>
                  </a:lnTo>
                  <a:lnTo>
                    <a:pt x="54" y="42"/>
                  </a:lnTo>
                  <a:lnTo>
                    <a:pt x="51" y="58"/>
                  </a:lnTo>
                  <a:lnTo>
                    <a:pt x="51" y="58"/>
                  </a:lnTo>
                  <a:lnTo>
                    <a:pt x="43" y="58"/>
                  </a:lnTo>
                  <a:lnTo>
                    <a:pt x="43" y="58"/>
                  </a:lnTo>
                  <a:lnTo>
                    <a:pt x="35" y="58"/>
                  </a:lnTo>
                  <a:lnTo>
                    <a:pt x="35" y="58"/>
                  </a:lnTo>
                  <a:lnTo>
                    <a:pt x="38" y="43"/>
                  </a:lnTo>
                  <a:lnTo>
                    <a:pt x="42" y="26"/>
                  </a:lnTo>
                  <a:lnTo>
                    <a:pt x="42" y="26"/>
                  </a:lnTo>
                  <a:lnTo>
                    <a:pt x="43" y="19"/>
                  </a:lnTo>
                  <a:lnTo>
                    <a:pt x="42" y="15"/>
                  </a:lnTo>
                  <a:lnTo>
                    <a:pt x="40" y="12"/>
                  </a:lnTo>
                  <a:lnTo>
                    <a:pt x="35" y="12"/>
                  </a:lnTo>
                  <a:lnTo>
                    <a:pt x="35" y="12"/>
                  </a:lnTo>
                  <a:lnTo>
                    <a:pt x="31" y="13"/>
                  </a:lnTo>
                  <a:lnTo>
                    <a:pt x="27" y="16"/>
                  </a:lnTo>
                  <a:lnTo>
                    <a:pt x="24" y="21"/>
                  </a:lnTo>
                  <a:lnTo>
                    <a:pt x="23" y="27"/>
                  </a:lnTo>
                  <a:lnTo>
                    <a:pt x="21" y="32"/>
                  </a:lnTo>
                  <a:lnTo>
                    <a:pt x="21" y="32"/>
                  </a:lnTo>
                  <a:lnTo>
                    <a:pt x="18" y="58"/>
                  </a:lnTo>
                  <a:lnTo>
                    <a:pt x="18" y="58"/>
                  </a:lnTo>
                  <a:lnTo>
                    <a:pt x="8" y="58"/>
                  </a:lnTo>
                  <a:lnTo>
                    <a:pt x="8" y="58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7" y="32"/>
                  </a:lnTo>
                  <a:lnTo>
                    <a:pt x="7" y="27"/>
                  </a:lnTo>
                  <a:lnTo>
                    <a:pt x="7" y="27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19" y="4"/>
                  </a:lnTo>
                  <a:lnTo>
                    <a:pt x="19" y="4"/>
                  </a:lnTo>
                  <a:lnTo>
                    <a:pt x="27" y="2"/>
                  </a:lnTo>
                  <a:lnTo>
                    <a:pt x="26" y="12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3570"/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21" name="Freeform 75"/>
            <p:cNvSpPr>
              <a:spLocks/>
            </p:cNvSpPr>
            <p:nvPr userDrawn="1"/>
          </p:nvSpPr>
          <p:spPr bwMode="gray">
            <a:xfrm>
              <a:off x="4966" y="4208"/>
              <a:ext cx="33" cy="44"/>
            </a:xfrm>
            <a:custGeom>
              <a:avLst/>
              <a:gdLst/>
              <a:ahLst/>
              <a:cxnLst>
                <a:cxn ang="0">
                  <a:pos x="9" y="32"/>
                </a:cxn>
                <a:cxn ang="0">
                  <a:pos x="9" y="32"/>
                </a:cxn>
                <a:cxn ang="0">
                  <a:pos x="16" y="0"/>
                </a:cxn>
                <a:cxn ang="0">
                  <a:pos x="16" y="0"/>
                </a:cxn>
                <a:cxn ang="0">
                  <a:pos x="35" y="0"/>
                </a:cxn>
                <a:cxn ang="0">
                  <a:pos x="35" y="0"/>
                </a:cxn>
                <a:cxn ang="0">
                  <a:pos x="59" y="0"/>
                </a:cxn>
                <a:cxn ang="0">
                  <a:pos x="59" y="0"/>
                </a:cxn>
                <a:cxn ang="0">
                  <a:pos x="57" y="5"/>
                </a:cxn>
                <a:cxn ang="0">
                  <a:pos x="57" y="5"/>
                </a:cxn>
                <a:cxn ang="0">
                  <a:pos x="57" y="9"/>
                </a:cxn>
                <a:cxn ang="0">
                  <a:pos x="57" y="9"/>
                </a:cxn>
                <a:cxn ang="0">
                  <a:pos x="32" y="8"/>
                </a:cxn>
                <a:cxn ang="0">
                  <a:pos x="32" y="8"/>
                </a:cxn>
                <a:cxn ang="0">
                  <a:pos x="27" y="33"/>
                </a:cxn>
                <a:cxn ang="0">
                  <a:pos x="27" y="33"/>
                </a:cxn>
                <a:cxn ang="0">
                  <a:pos x="52" y="32"/>
                </a:cxn>
                <a:cxn ang="0">
                  <a:pos x="52" y="32"/>
                </a:cxn>
                <a:cxn ang="0">
                  <a:pos x="51" y="36"/>
                </a:cxn>
                <a:cxn ang="0">
                  <a:pos x="51" y="36"/>
                </a:cxn>
                <a:cxn ang="0">
                  <a:pos x="51" y="41"/>
                </a:cxn>
                <a:cxn ang="0">
                  <a:pos x="51" y="41"/>
                </a:cxn>
                <a:cxn ang="0">
                  <a:pos x="25" y="41"/>
                </a:cxn>
                <a:cxn ang="0">
                  <a:pos x="25" y="41"/>
                </a:cxn>
                <a:cxn ang="0">
                  <a:pos x="22" y="55"/>
                </a:cxn>
                <a:cxn ang="0">
                  <a:pos x="22" y="55"/>
                </a:cxn>
                <a:cxn ang="0">
                  <a:pos x="19" y="70"/>
                </a:cxn>
                <a:cxn ang="0">
                  <a:pos x="19" y="70"/>
                </a:cxn>
                <a:cxn ang="0">
                  <a:pos x="46" y="68"/>
                </a:cxn>
                <a:cxn ang="0">
                  <a:pos x="46" y="68"/>
                </a:cxn>
                <a:cxn ang="0">
                  <a:pos x="44" y="73"/>
                </a:cxn>
                <a:cxn ang="0">
                  <a:pos x="44" y="73"/>
                </a:cxn>
                <a:cxn ang="0">
                  <a:pos x="44" y="78"/>
                </a:cxn>
                <a:cxn ang="0">
                  <a:pos x="44" y="78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0" y="78"/>
                </a:cxn>
                <a:cxn ang="0">
                  <a:pos x="0" y="78"/>
                </a:cxn>
                <a:cxn ang="0">
                  <a:pos x="6" y="46"/>
                </a:cxn>
                <a:cxn ang="0">
                  <a:pos x="9" y="32"/>
                </a:cxn>
              </a:cxnLst>
              <a:rect l="0" t="0" r="r" b="b"/>
              <a:pathLst>
                <a:path w="59" h="78">
                  <a:moveTo>
                    <a:pt x="9" y="32"/>
                  </a:moveTo>
                  <a:lnTo>
                    <a:pt x="9" y="32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59" y="0"/>
                  </a:lnTo>
                  <a:lnTo>
                    <a:pt x="59" y="0"/>
                  </a:lnTo>
                  <a:lnTo>
                    <a:pt x="57" y="5"/>
                  </a:lnTo>
                  <a:lnTo>
                    <a:pt x="57" y="5"/>
                  </a:lnTo>
                  <a:lnTo>
                    <a:pt x="57" y="9"/>
                  </a:lnTo>
                  <a:lnTo>
                    <a:pt x="57" y="9"/>
                  </a:lnTo>
                  <a:lnTo>
                    <a:pt x="32" y="8"/>
                  </a:lnTo>
                  <a:lnTo>
                    <a:pt x="32" y="8"/>
                  </a:lnTo>
                  <a:lnTo>
                    <a:pt x="27" y="33"/>
                  </a:lnTo>
                  <a:lnTo>
                    <a:pt x="27" y="33"/>
                  </a:lnTo>
                  <a:lnTo>
                    <a:pt x="52" y="32"/>
                  </a:lnTo>
                  <a:lnTo>
                    <a:pt x="52" y="32"/>
                  </a:lnTo>
                  <a:lnTo>
                    <a:pt x="51" y="36"/>
                  </a:lnTo>
                  <a:lnTo>
                    <a:pt x="51" y="36"/>
                  </a:lnTo>
                  <a:lnTo>
                    <a:pt x="51" y="41"/>
                  </a:lnTo>
                  <a:lnTo>
                    <a:pt x="51" y="41"/>
                  </a:lnTo>
                  <a:lnTo>
                    <a:pt x="25" y="41"/>
                  </a:lnTo>
                  <a:lnTo>
                    <a:pt x="25" y="41"/>
                  </a:lnTo>
                  <a:lnTo>
                    <a:pt x="22" y="55"/>
                  </a:lnTo>
                  <a:lnTo>
                    <a:pt x="22" y="55"/>
                  </a:lnTo>
                  <a:lnTo>
                    <a:pt x="19" y="70"/>
                  </a:lnTo>
                  <a:lnTo>
                    <a:pt x="19" y="70"/>
                  </a:lnTo>
                  <a:lnTo>
                    <a:pt x="46" y="68"/>
                  </a:lnTo>
                  <a:lnTo>
                    <a:pt x="46" y="68"/>
                  </a:lnTo>
                  <a:lnTo>
                    <a:pt x="44" y="73"/>
                  </a:lnTo>
                  <a:lnTo>
                    <a:pt x="44" y="73"/>
                  </a:lnTo>
                  <a:lnTo>
                    <a:pt x="44" y="78"/>
                  </a:lnTo>
                  <a:lnTo>
                    <a:pt x="44" y="78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0" y="78"/>
                  </a:lnTo>
                  <a:lnTo>
                    <a:pt x="0" y="78"/>
                  </a:lnTo>
                  <a:lnTo>
                    <a:pt x="6" y="46"/>
                  </a:lnTo>
                  <a:lnTo>
                    <a:pt x="9" y="32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3570"/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22" name="Freeform 76"/>
            <p:cNvSpPr>
              <a:spLocks/>
            </p:cNvSpPr>
            <p:nvPr userDrawn="1"/>
          </p:nvSpPr>
          <p:spPr bwMode="gray">
            <a:xfrm>
              <a:off x="5002" y="4221"/>
              <a:ext cx="29" cy="31"/>
            </a:xfrm>
            <a:custGeom>
              <a:avLst/>
              <a:gdLst/>
              <a:ahLst/>
              <a:cxnLst>
                <a:cxn ang="0">
                  <a:pos x="23" y="41"/>
                </a:cxn>
                <a:cxn ang="0">
                  <a:pos x="23" y="41"/>
                </a:cxn>
                <a:cxn ang="0">
                  <a:pos x="43" y="0"/>
                </a:cxn>
                <a:cxn ang="0">
                  <a:pos x="43" y="0"/>
                </a:cxn>
                <a:cxn ang="0">
                  <a:pos x="48" y="2"/>
                </a:cxn>
                <a:cxn ang="0">
                  <a:pos x="48" y="2"/>
                </a:cxn>
                <a:cxn ang="0">
                  <a:pos x="53" y="0"/>
                </a:cxn>
                <a:cxn ang="0">
                  <a:pos x="53" y="0"/>
                </a:cxn>
                <a:cxn ang="0">
                  <a:pos x="38" y="24"/>
                </a:cxn>
                <a:cxn ang="0">
                  <a:pos x="30" y="38"/>
                </a:cxn>
                <a:cxn ang="0">
                  <a:pos x="21" y="56"/>
                </a:cxn>
                <a:cxn ang="0">
                  <a:pos x="21" y="56"/>
                </a:cxn>
                <a:cxn ang="0">
                  <a:pos x="15" y="56"/>
                </a:cxn>
                <a:cxn ang="0">
                  <a:pos x="15" y="56"/>
                </a:cxn>
                <a:cxn ang="0">
                  <a:pos x="8" y="56"/>
                </a:cxn>
                <a:cxn ang="0">
                  <a:pos x="8" y="56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8" y="2"/>
                </a:cxn>
                <a:cxn ang="0">
                  <a:pos x="8" y="2"/>
                </a:cxn>
                <a:cxn ang="0">
                  <a:pos x="18" y="0"/>
                </a:cxn>
                <a:cxn ang="0">
                  <a:pos x="18" y="0"/>
                </a:cxn>
                <a:cxn ang="0">
                  <a:pos x="23" y="41"/>
                </a:cxn>
                <a:cxn ang="0">
                  <a:pos x="23" y="41"/>
                </a:cxn>
              </a:cxnLst>
              <a:rect l="0" t="0" r="r" b="b"/>
              <a:pathLst>
                <a:path w="53" h="56">
                  <a:moveTo>
                    <a:pt x="23" y="41"/>
                  </a:moveTo>
                  <a:lnTo>
                    <a:pt x="23" y="41"/>
                  </a:lnTo>
                  <a:lnTo>
                    <a:pt x="43" y="0"/>
                  </a:lnTo>
                  <a:lnTo>
                    <a:pt x="43" y="0"/>
                  </a:lnTo>
                  <a:lnTo>
                    <a:pt x="48" y="2"/>
                  </a:lnTo>
                  <a:lnTo>
                    <a:pt x="48" y="2"/>
                  </a:lnTo>
                  <a:lnTo>
                    <a:pt x="53" y="0"/>
                  </a:lnTo>
                  <a:lnTo>
                    <a:pt x="53" y="0"/>
                  </a:lnTo>
                  <a:lnTo>
                    <a:pt x="38" y="24"/>
                  </a:lnTo>
                  <a:lnTo>
                    <a:pt x="30" y="38"/>
                  </a:lnTo>
                  <a:lnTo>
                    <a:pt x="21" y="56"/>
                  </a:lnTo>
                  <a:lnTo>
                    <a:pt x="21" y="56"/>
                  </a:lnTo>
                  <a:lnTo>
                    <a:pt x="15" y="56"/>
                  </a:lnTo>
                  <a:lnTo>
                    <a:pt x="15" y="56"/>
                  </a:lnTo>
                  <a:lnTo>
                    <a:pt x="8" y="56"/>
                  </a:lnTo>
                  <a:lnTo>
                    <a:pt x="8" y="56"/>
                  </a:lnTo>
                  <a:lnTo>
                    <a:pt x="0" y="0"/>
                  </a:lnTo>
                  <a:lnTo>
                    <a:pt x="0" y="0"/>
                  </a:lnTo>
                  <a:lnTo>
                    <a:pt x="8" y="2"/>
                  </a:lnTo>
                  <a:lnTo>
                    <a:pt x="8" y="2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23" y="41"/>
                  </a:lnTo>
                  <a:lnTo>
                    <a:pt x="23" y="41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3570"/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23" name="Freeform 77"/>
            <p:cNvSpPr>
              <a:spLocks noEditPoints="1"/>
            </p:cNvSpPr>
            <p:nvPr userDrawn="1"/>
          </p:nvSpPr>
          <p:spPr bwMode="gray">
            <a:xfrm>
              <a:off x="5030" y="4219"/>
              <a:ext cx="29" cy="33"/>
            </a:xfrm>
            <a:custGeom>
              <a:avLst/>
              <a:gdLst/>
              <a:ahLst/>
              <a:cxnLst>
                <a:cxn ang="0">
                  <a:pos x="19" y="26"/>
                </a:cxn>
                <a:cxn ang="0">
                  <a:pos x="19" y="26"/>
                </a:cxn>
                <a:cxn ang="0">
                  <a:pos x="21" y="18"/>
                </a:cxn>
                <a:cxn ang="0">
                  <a:pos x="24" y="13"/>
                </a:cxn>
                <a:cxn ang="0">
                  <a:pos x="27" y="8"/>
                </a:cxn>
                <a:cxn ang="0">
                  <a:pos x="32" y="7"/>
                </a:cxn>
                <a:cxn ang="0">
                  <a:pos x="32" y="7"/>
                </a:cxn>
                <a:cxn ang="0">
                  <a:pos x="35" y="8"/>
                </a:cxn>
                <a:cxn ang="0">
                  <a:pos x="38" y="12"/>
                </a:cxn>
                <a:cxn ang="0">
                  <a:pos x="38" y="18"/>
                </a:cxn>
                <a:cxn ang="0">
                  <a:pos x="37" y="26"/>
                </a:cxn>
                <a:cxn ang="0">
                  <a:pos x="19" y="26"/>
                </a:cxn>
                <a:cxn ang="0">
                  <a:pos x="51" y="31"/>
                </a:cxn>
                <a:cxn ang="0">
                  <a:pos x="51" y="31"/>
                </a:cxn>
                <a:cxn ang="0">
                  <a:pos x="52" y="26"/>
                </a:cxn>
                <a:cxn ang="0">
                  <a:pos x="52" y="26"/>
                </a:cxn>
                <a:cxn ang="0">
                  <a:pos x="52" y="16"/>
                </a:cxn>
                <a:cxn ang="0">
                  <a:pos x="51" y="12"/>
                </a:cxn>
                <a:cxn ang="0">
                  <a:pos x="49" y="8"/>
                </a:cxn>
                <a:cxn ang="0">
                  <a:pos x="46" y="5"/>
                </a:cxn>
                <a:cxn ang="0">
                  <a:pos x="43" y="4"/>
                </a:cxn>
                <a:cxn ang="0">
                  <a:pos x="38" y="2"/>
                </a:cxn>
                <a:cxn ang="0">
                  <a:pos x="33" y="0"/>
                </a:cxn>
                <a:cxn ang="0">
                  <a:pos x="33" y="0"/>
                </a:cxn>
                <a:cxn ang="0">
                  <a:pos x="22" y="4"/>
                </a:cxn>
                <a:cxn ang="0">
                  <a:pos x="18" y="5"/>
                </a:cxn>
                <a:cxn ang="0">
                  <a:pos x="13" y="8"/>
                </a:cxn>
                <a:cxn ang="0">
                  <a:pos x="10" y="13"/>
                </a:cxn>
                <a:cxn ang="0">
                  <a:pos x="6" y="18"/>
                </a:cxn>
                <a:cxn ang="0">
                  <a:pos x="3" y="24"/>
                </a:cxn>
                <a:cxn ang="0">
                  <a:pos x="2" y="31"/>
                </a:cxn>
                <a:cxn ang="0">
                  <a:pos x="2" y="31"/>
                </a:cxn>
                <a:cxn ang="0">
                  <a:pos x="0" y="37"/>
                </a:cxn>
                <a:cxn ang="0">
                  <a:pos x="2" y="43"/>
                </a:cxn>
                <a:cxn ang="0">
                  <a:pos x="3" y="48"/>
                </a:cxn>
                <a:cxn ang="0">
                  <a:pos x="5" y="53"/>
                </a:cxn>
                <a:cxn ang="0">
                  <a:pos x="10" y="56"/>
                </a:cxn>
                <a:cxn ang="0">
                  <a:pos x="13" y="58"/>
                </a:cxn>
                <a:cxn ang="0">
                  <a:pos x="24" y="59"/>
                </a:cxn>
                <a:cxn ang="0">
                  <a:pos x="24" y="59"/>
                </a:cxn>
                <a:cxn ang="0">
                  <a:pos x="35" y="58"/>
                </a:cxn>
                <a:cxn ang="0">
                  <a:pos x="41" y="54"/>
                </a:cxn>
                <a:cxn ang="0">
                  <a:pos x="46" y="48"/>
                </a:cxn>
                <a:cxn ang="0">
                  <a:pos x="44" y="47"/>
                </a:cxn>
                <a:cxn ang="0">
                  <a:pos x="44" y="47"/>
                </a:cxn>
                <a:cxn ang="0">
                  <a:pos x="37" y="51"/>
                </a:cxn>
                <a:cxn ang="0">
                  <a:pos x="30" y="51"/>
                </a:cxn>
                <a:cxn ang="0">
                  <a:pos x="30" y="51"/>
                </a:cxn>
                <a:cxn ang="0">
                  <a:pos x="25" y="51"/>
                </a:cxn>
                <a:cxn ang="0">
                  <a:pos x="22" y="50"/>
                </a:cxn>
                <a:cxn ang="0">
                  <a:pos x="19" y="47"/>
                </a:cxn>
                <a:cxn ang="0">
                  <a:pos x="18" y="39"/>
                </a:cxn>
                <a:cxn ang="0">
                  <a:pos x="19" y="31"/>
                </a:cxn>
                <a:cxn ang="0">
                  <a:pos x="51" y="31"/>
                </a:cxn>
              </a:cxnLst>
              <a:rect l="0" t="0" r="r" b="b"/>
              <a:pathLst>
                <a:path w="52" h="59">
                  <a:moveTo>
                    <a:pt x="19" y="26"/>
                  </a:moveTo>
                  <a:lnTo>
                    <a:pt x="19" y="26"/>
                  </a:lnTo>
                  <a:lnTo>
                    <a:pt x="21" y="18"/>
                  </a:lnTo>
                  <a:lnTo>
                    <a:pt x="24" y="13"/>
                  </a:lnTo>
                  <a:lnTo>
                    <a:pt x="27" y="8"/>
                  </a:lnTo>
                  <a:lnTo>
                    <a:pt x="32" y="7"/>
                  </a:lnTo>
                  <a:lnTo>
                    <a:pt x="32" y="7"/>
                  </a:lnTo>
                  <a:lnTo>
                    <a:pt x="35" y="8"/>
                  </a:lnTo>
                  <a:lnTo>
                    <a:pt x="38" y="12"/>
                  </a:lnTo>
                  <a:lnTo>
                    <a:pt x="38" y="18"/>
                  </a:lnTo>
                  <a:lnTo>
                    <a:pt x="37" y="26"/>
                  </a:lnTo>
                  <a:lnTo>
                    <a:pt x="19" y="26"/>
                  </a:lnTo>
                  <a:close/>
                  <a:moveTo>
                    <a:pt x="51" y="31"/>
                  </a:moveTo>
                  <a:lnTo>
                    <a:pt x="51" y="31"/>
                  </a:lnTo>
                  <a:lnTo>
                    <a:pt x="52" y="26"/>
                  </a:lnTo>
                  <a:lnTo>
                    <a:pt x="52" y="26"/>
                  </a:lnTo>
                  <a:lnTo>
                    <a:pt x="52" y="16"/>
                  </a:lnTo>
                  <a:lnTo>
                    <a:pt x="51" y="12"/>
                  </a:lnTo>
                  <a:lnTo>
                    <a:pt x="49" y="8"/>
                  </a:lnTo>
                  <a:lnTo>
                    <a:pt x="46" y="5"/>
                  </a:lnTo>
                  <a:lnTo>
                    <a:pt x="43" y="4"/>
                  </a:lnTo>
                  <a:lnTo>
                    <a:pt x="38" y="2"/>
                  </a:lnTo>
                  <a:lnTo>
                    <a:pt x="33" y="0"/>
                  </a:lnTo>
                  <a:lnTo>
                    <a:pt x="33" y="0"/>
                  </a:lnTo>
                  <a:lnTo>
                    <a:pt x="22" y="4"/>
                  </a:lnTo>
                  <a:lnTo>
                    <a:pt x="18" y="5"/>
                  </a:lnTo>
                  <a:lnTo>
                    <a:pt x="13" y="8"/>
                  </a:lnTo>
                  <a:lnTo>
                    <a:pt x="10" y="13"/>
                  </a:lnTo>
                  <a:lnTo>
                    <a:pt x="6" y="18"/>
                  </a:lnTo>
                  <a:lnTo>
                    <a:pt x="3" y="24"/>
                  </a:lnTo>
                  <a:lnTo>
                    <a:pt x="2" y="31"/>
                  </a:lnTo>
                  <a:lnTo>
                    <a:pt x="2" y="31"/>
                  </a:lnTo>
                  <a:lnTo>
                    <a:pt x="0" y="37"/>
                  </a:lnTo>
                  <a:lnTo>
                    <a:pt x="2" y="43"/>
                  </a:lnTo>
                  <a:lnTo>
                    <a:pt x="3" y="48"/>
                  </a:lnTo>
                  <a:lnTo>
                    <a:pt x="5" y="53"/>
                  </a:lnTo>
                  <a:lnTo>
                    <a:pt x="10" y="56"/>
                  </a:lnTo>
                  <a:lnTo>
                    <a:pt x="13" y="58"/>
                  </a:lnTo>
                  <a:lnTo>
                    <a:pt x="24" y="59"/>
                  </a:lnTo>
                  <a:lnTo>
                    <a:pt x="24" y="59"/>
                  </a:lnTo>
                  <a:lnTo>
                    <a:pt x="35" y="58"/>
                  </a:lnTo>
                  <a:lnTo>
                    <a:pt x="41" y="54"/>
                  </a:lnTo>
                  <a:lnTo>
                    <a:pt x="46" y="48"/>
                  </a:lnTo>
                  <a:lnTo>
                    <a:pt x="44" y="47"/>
                  </a:lnTo>
                  <a:lnTo>
                    <a:pt x="44" y="47"/>
                  </a:lnTo>
                  <a:lnTo>
                    <a:pt x="37" y="51"/>
                  </a:lnTo>
                  <a:lnTo>
                    <a:pt x="30" y="51"/>
                  </a:lnTo>
                  <a:lnTo>
                    <a:pt x="30" y="51"/>
                  </a:lnTo>
                  <a:lnTo>
                    <a:pt x="25" y="51"/>
                  </a:lnTo>
                  <a:lnTo>
                    <a:pt x="22" y="50"/>
                  </a:lnTo>
                  <a:lnTo>
                    <a:pt x="19" y="47"/>
                  </a:lnTo>
                  <a:lnTo>
                    <a:pt x="18" y="39"/>
                  </a:lnTo>
                  <a:lnTo>
                    <a:pt x="19" y="31"/>
                  </a:lnTo>
                  <a:lnTo>
                    <a:pt x="51" y="31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3570"/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24" name="Freeform 78"/>
            <p:cNvSpPr>
              <a:spLocks/>
            </p:cNvSpPr>
            <p:nvPr userDrawn="1"/>
          </p:nvSpPr>
          <p:spPr bwMode="gray">
            <a:xfrm>
              <a:off x="5062" y="4221"/>
              <a:ext cx="25" cy="31"/>
            </a:xfrm>
            <a:custGeom>
              <a:avLst/>
              <a:gdLst/>
              <a:ahLst/>
              <a:cxnLst>
                <a:cxn ang="0">
                  <a:pos x="24" y="14"/>
                </a:cxn>
                <a:cxn ang="0">
                  <a:pos x="24" y="14"/>
                </a:cxn>
                <a:cxn ang="0">
                  <a:pos x="24" y="14"/>
                </a:cxn>
                <a:cxn ang="0">
                  <a:pos x="29" y="8"/>
                </a:cxn>
                <a:cxn ang="0">
                  <a:pos x="33" y="3"/>
                </a:cxn>
                <a:cxn ang="0">
                  <a:pos x="40" y="0"/>
                </a:cxn>
                <a:cxn ang="0">
                  <a:pos x="45" y="0"/>
                </a:cxn>
                <a:cxn ang="0">
                  <a:pos x="45" y="0"/>
                </a:cxn>
                <a:cxn ang="0">
                  <a:pos x="46" y="0"/>
                </a:cxn>
                <a:cxn ang="0">
                  <a:pos x="46" y="0"/>
                </a:cxn>
                <a:cxn ang="0">
                  <a:pos x="45" y="8"/>
                </a:cxn>
                <a:cxn ang="0">
                  <a:pos x="45" y="8"/>
                </a:cxn>
                <a:cxn ang="0">
                  <a:pos x="43" y="16"/>
                </a:cxn>
                <a:cxn ang="0">
                  <a:pos x="41" y="16"/>
                </a:cxn>
                <a:cxn ang="0">
                  <a:pos x="41" y="16"/>
                </a:cxn>
                <a:cxn ang="0">
                  <a:pos x="40" y="16"/>
                </a:cxn>
                <a:cxn ang="0">
                  <a:pos x="37" y="14"/>
                </a:cxn>
                <a:cxn ang="0">
                  <a:pos x="37" y="14"/>
                </a:cxn>
                <a:cxn ang="0">
                  <a:pos x="32" y="16"/>
                </a:cxn>
                <a:cxn ang="0">
                  <a:pos x="27" y="17"/>
                </a:cxn>
                <a:cxn ang="0">
                  <a:pos x="24" y="22"/>
                </a:cxn>
                <a:cxn ang="0">
                  <a:pos x="22" y="25"/>
                </a:cxn>
                <a:cxn ang="0">
                  <a:pos x="22" y="30"/>
                </a:cxn>
                <a:cxn ang="0">
                  <a:pos x="22" y="30"/>
                </a:cxn>
                <a:cxn ang="0">
                  <a:pos x="18" y="56"/>
                </a:cxn>
                <a:cxn ang="0">
                  <a:pos x="18" y="56"/>
                </a:cxn>
                <a:cxn ang="0">
                  <a:pos x="10" y="56"/>
                </a:cxn>
                <a:cxn ang="0">
                  <a:pos x="10" y="56"/>
                </a:cxn>
                <a:cxn ang="0">
                  <a:pos x="0" y="56"/>
                </a:cxn>
                <a:cxn ang="0">
                  <a:pos x="0" y="56"/>
                </a:cxn>
                <a:cxn ang="0">
                  <a:pos x="7" y="30"/>
                </a:cxn>
                <a:cxn ang="0">
                  <a:pos x="8" y="25"/>
                </a:cxn>
                <a:cxn ang="0">
                  <a:pos x="8" y="25"/>
                </a:cxn>
                <a:cxn ang="0">
                  <a:pos x="11" y="0"/>
                </a:cxn>
                <a:cxn ang="0">
                  <a:pos x="11" y="0"/>
                </a:cxn>
                <a:cxn ang="0">
                  <a:pos x="19" y="2"/>
                </a:cxn>
                <a:cxn ang="0">
                  <a:pos x="19" y="2"/>
                </a:cxn>
                <a:cxn ang="0">
                  <a:pos x="27" y="0"/>
                </a:cxn>
                <a:cxn ang="0">
                  <a:pos x="24" y="14"/>
                </a:cxn>
              </a:cxnLst>
              <a:rect l="0" t="0" r="r" b="b"/>
              <a:pathLst>
                <a:path w="46" h="56">
                  <a:moveTo>
                    <a:pt x="24" y="14"/>
                  </a:moveTo>
                  <a:lnTo>
                    <a:pt x="24" y="14"/>
                  </a:lnTo>
                  <a:lnTo>
                    <a:pt x="24" y="14"/>
                  </a:lnTo>
                  <a:lnTo>
                    <a:pt x="29" y="8"/>
                  </a:lnTo>
                  <a:lnTo>
                    <a:pt x="33" y="3"/>
                  </a:lnTo>
                  <a:lnTo>
                    <a:pt x="40" y="0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45" y="8"/>
                  </a:lnTo>
                  <a:lnTo>
                    <a:pt x="45" y="8"/>
                  </a:lnTo>
                  <a:lnTo>
                    <a:pt x="43" y="16"/>
                  </a:lnTo>
                  <a:lnTo>
                    <a:pt x="41" y="16"/>
                  </a:lnTo>
                  <a:lnTo>
                    <a:pt x="41" y="16"/>
                  </a:lnTo>
                  <a:lnTo>
                    <a:pt x="40" y="16"/>
                  </a:lnTo>
                  <a:lnTo>
                    <a:pt x="37" y="14"/>
                  </a:lnTo>
                  <a:lnTo>
                    <a:pt x="37" y="14"/>
                  </a:lnTo>
                  <a:lnTo>
                    <a:pt x="32" y="16"/>
                  </a:lnTo>
                  <a:lnTo>
                    <a:pt x="27" y="17"/>
                  </a:lnTo>
                  <a:lnTo>
                    <a:pt x="24" y="22"/>
                  </a:lnTo>
                  <a:lnTo>
                    <a:pt x="22" y="25"/>
                  </a:lnTo>
                  <a:lnTo>
                    <a:pt x="22" y="30"/>
                  </a:lnTo>
                  <a:lnTo>
                    <a:pt x="22" y="30"/>
                  </a:lnTo>
                  <a:lnTo>
                    <a:pt x="18" y="56"/>
                  </a:lnTo>
                  <a:lnTo>
                    <a:pt x="18" y="56"/>
                  </a:lnTo>
                  <a:lnTo>
                    <a:pt x="10" y="56"/>
                  </a:lnTo>
                  <a:lnTo>
                    <a:pt x="10" y="56"/>
                  </a:lnTo>
                  <a:lnTo>
                    <a:pt x="0" y="56"/>
                  </a:lnTo>
                  <a:lnTo>
                    <a:pt x="0" y="56"/>
                  </a:lnTo>
                  <a:lnTo>
                    <a:pt x="7" y="30"/>
                  </a:lnTo>
                  <a:lnTo>
                    <a:pt x="8" y="25"/>
                  </a:lnTo>
                  <a:lnTo>
                    <a:pt x="8" y="25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19" y="2"/>
                  </a:lnTo>
                  <a:lnTo>
                    <a:pt x="19" y="2"/>
                  </a:lnTo>
                  <a:lnTo>
                    <a:pt x="27" y="0"/>
                  </a:lnTo>
                  <a:lnTo>
                    <a:pt x="24" y="14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3570"/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25" name="Freeform 79"/>
            <p:cNvSpPr>
              <a:spLocks/>
            </p:cNvSpPr>
            <p:nvPr userDrawn="1"/>
          </p:nvSpPr>
          <p:spPr bwMode="gray">
            <a:xfrm>
              <a:off x="5087" y="4221"/>
              <a:ext cx="34" cy="48"/>
            </a:xfrm>
            <a:custGeom>
              <a:avLst/>
              <a:gdLst/>
              <a:ahLst/>
              <a:cxnLst>
                <a:cxn ang="0">
                  <a:pos x="50" y="0"/>
                </a:cxn>
                <a:cxn ang="0">
                  <a:pos x="50" y="0"/>
                </a:cxn>
                <a:cxn ang="0">
                  <a:pos x="55" y="2"/>
                </a:cxn>
                <a:cxn ang="0">
                  <a:pos x="55" y="2"/>
                </a:cxn>
                <a:cxn ang="0">
                  <a:pos x="61" y="0"/>
                </a:cxn>
                <a:cxn ang="0">
                  <a:pos x="61" y="0"/>
                </a:cxn>
                <a:cxn ang="0">
                  <a:pos x="41" y="35"/>
                </a:cxn>
                <a:cxn ang="0">
                  <a:pos x="9" y="86"/>
                </a:cxn>
                <a:cxn ang="0">
                  <a:pos x="9" y="86"/>
                </a:cxn>
                <a:cxn ang="0">
                  <a:pos x="4" y="86"/>
                </a:cxn>
                <a:cxn ang="0">
                  <a:pos x="4" y="86"/>
                </a:cxn>
                <a:cxn ang="0">
                  <a:pos x="0" y="86"/>
                </a:cxn>
                <a:cxn ang="0">
                  <a:pos x="0" y="86"/>
                </a:cxn>
                <a:cxn ang="0">
                  <a:pos x="19" y="56"/>
                </a:cxn>
                <a:cxn ang="0">
                  <a:pos x="19" y="56"/>
                </a:cxn>
                <a:cxn ang="0">
                  <a:pos x="8" y="0"/>
                </a:cxn>
                <a:cxn ang="0">
                  <a:pos x="8" y="0"/>
                </a:cxn>
                <a:cxn ang="0">
                  <a:pos x="15" y="2"/>
                </a:cxn>
                <a:cxn ang="0">
                  <a:pos x="15" y="2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31" y="37"/>
                </a:cxn>
                <a:cxn ang="0">
                  <a:pos x="31" y="37"/>
                </a:cxn>
                <a:cxn ang="0">
                  <a:pos x="50" y="0"/>
                </a:cxn>
                <a:cxn ang="0">
                  <a:pos x="50" y="0"/>
                </a:cxn>
              </a:cxnLst>
              <a:rect l="0" t="0" r="r" b="b"/>
              <a:pathLst>
                <a:path w="61" h="86">
                  <a:moveTo>
                    <a:pt x="50" y="0"/>
                  </a:moveTo>
                  <a:lnTo>
                    <a:pt x="50" y="0"/>
                  </a:lnTo>
                  <a:lnTo>
                    <a:pt x="55" y="2"/>
                  </a:lnTo>
                  <a:lnTo>
                    <a:pt x="55" y="2"/>
                  </a:lnTo>
                  <a:lnTo>
                    <a:pt x="61" y="0"/>
                  </a:lnTo>
                  <a:lnTo>
                    <a:pt x="61" y="0"/>
                  </a:lnTo>
                  <a:lnTo>
                    <a:pt x="41" y="35"/>
                  </a:lnTo>
                  <a:lnTo>
                    <a:pt x="9" y="86"/>
                  </a:lnTo>
                  <a:lnTo>
                    <a:pt x="9" y="86"/>
                  </a:lnTo>
                  <a:lnTo>
                    <a:pt x="4" y="86"/>
                  </a:lnTo>
                  <a:lnTo>
                    <a:pt x="4" y="86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19" y="56"/>
                  </a:lnTo>
                  <a:lnTo>
                    <a:pt x="19" y="56"/>
                  </a:lnTo>
                  <a:lnTo>
                    <a:pt x="8" y="0"/>
                  </a:lnTo>
                  <a:lnTo>
                    <a:pt x="8" y="0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31" y="37"/>
                  </a:lnTo>
                  <a:lnTo>
                    <a:pt x="31" y="37"/>
                  </a:lnTo>
                  <a:lnTo>
                    <a:pt x="50" y="0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3570"/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26" name="Freeform 80"/>
            <p:cNvSpPr>
              <a:spLocks/>
            </p:cNvSpPr>
            <p:nvPr userDrawn="1"/>
          </p:nvSpPr>
          <p:spPr bwMode="gray">
            <a:xfrm>
              <a:off x="5123" y="4210"/>
              <a:ext cx="20" cy="42"/>
            </a:xfrm>
            <a:custGeom>
              <a:avLst/>
              <a:gdLst/>
              <a:ahLst/>
              <a:cxnLst>
                <a:cxn ang="0">
                  <a:pos x="35" y="21"/>
                </a:cxn>
                <a:cxn ang="0">
                  <a:pos x="35" y="21"/>
                </a:cxn>
                <a:cxn ang="0">
                  <a:pos x="33" y="24"/>
                </a:cxn>
                <a:cxn ang="0">
                  <a:pos x="33" y="24"/>
                </a:cxn>
                <a:cxn ang="0">
                  <a:pos x="33" y="27"/>
                </a:cxn>
                <a:cxn ang="0">
                  <a:pos x="23" y="25"/>
                </a:cxn>
                <a:cxn ang="0">
                  <a:pos x="23" y="25"/>
                </a:cxn>
                <a:cxn ang="0">
                  <a:pos x="17" y="51"/>
                </a:cxn>
                <a:cxn ang="0">
                  <a:pos x="17" y="51"/>
                </a:cxn>
                <a:cxn ang="0">
                  <a:pos x="16" y="60"/>
                </a:cxn>
                <a:cxn ang="0">
                  <a:pos x="16" y="67"/>
                </a:cxn>
                <a:cxn ang="0">
                  <a:pos x="17" y="70"/>
                </a:cxn>
                <a:cxn ang="0">
                  <a:pos x="20" y="70"/>
                </a:cxn>
                <a:cxn ang="0">
                  <a:pos x="20" y="70"/>
                </a:cxn>
                <a:cxn ang="0">
                  <a:pos x="25" y="68"/>
                </a:cxn>
                <a:cxn ang="0">
                  <a:pos x="25" y="73"/>
                </a:cxn>
                <a:cxn ang="0">
                  <a:pos x="25" y="73"/>
                </a:cxn>
                <a:cxn ang="0">
                  <a:pos x="19" y="76"/>
                </a:cxn>
                <a:cxn ang="0">
                  <a:pos x="12" y="76"/>
                </a:cxn>
                <a:cxn ang="0">
                  <a:pos x="12" y="76"/>
                </a:cxn>
                <a:cxn ang="0">
                  <a:pos x="6" y="75"/>
                </a:cxn>
                <a:cxn ang="0">
                  <a:pos x="1" y="71"/>
                </a:cxn>
                <a:cxn ang="0">
                  <a:pos x="0" y="67"/>
                </a:cxn>
                <a:cxn ang="0">
                  <a:pos x="1" y="59"/>
                </a:cxn>
                <a:cxn ang="0">
                  <a:pos x="1" y="59"/>
                </a:cxn>
                <a:cxn ang="0">
                  <a:pos x="8" y="25"/>
                </a:cxn>
                <a:cxn ang="0">
                  <a:pos x="0" y="27"/>
                </a:cxn>
                <a:cxn ang="0">
                  <a:pos x="0" y="27"/>
                </a:cxn>
                <a:cxn ang="0">
                  <a:pos x="1" y="24"/>
                </a:cxn>
                <a:cxn ang="0">
                  <a:pos x="1" y="24"/>
                </a:cxn>
                <a:cxn ang="0">
                  <a:pos x="1" y="21"/>
                </a:cxn>
                <a:cxn ang="0">
                  <a:pos x="9" y="21"/>
                </a:cxn>
                <a:cxn ang="0">
                  <a:pos x="9" y="21"/>
                </a:cxn>
                <a:cxn ang="0">
                  <a:pos x="11" y="6"/>
                </a:cxn>
                <a:cxn ang="0">
                  <a:pos x="11" y="6"/>
                </a:cxn>
                <a:cxn ang="0">
                  <a:pos x="28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3" y="21"/>
                </a:cxn>
                <a:cxn ang="0">
                  <a:pos x="35" y="21"/>
                </a:cxn>
              </a:cxnLst>
              <a:rect l="0" t="0" r="r" b="b"/>
              <a:pathLst>
                <a:path w="35" h="76">
                  <a:moveTo>
                    <a:pt x="35" y="21"/>
                  </a:moveTo>
                  <a:lnTo>
                    <a:pt x="35" y="21"/>
                  </a:lnTo>
                  <a:lnTo>
                    <a:pt x="33" y="24"/>
                  </a:lnTo>
                  <a:lnTo>
                    <a:pt x="33" y="24"/>
                  </a:lnTo>
                  <a:lnTo>
                    <a:pt x="33" y="27"/>
                  </a:lnTo>
                  <a:lnTo>
                    <a:pt x="23" y="25"/>
                  </a:lnTo>
                  <a:lnTo>
                    <a:pt x="23" y="25"/>
                  </a:lnTo>
                  <a:lnTo>
                    <a:pt x="17" y="51"/>
                  </a:lnTo>
                  <a:lnTo>
                    <a:pt x="17" y="51"/>
                  </a:lnTo>
                  <a:lnTo>
                    <a:pt x="16" y="60"/>
                  </a:lnTo>
                  <a:lnTo>
                    <a:pt x="16" y="67"/>
                  </a:lnTo>
                  <a:lnTo>
                    <a:pt x="17" y="70"/>
                  </a:lnTo>
                  <a:lnTo>
                    <a:pt x="20" y="70"/>
                  </a:lnTo>
                  <a:lnTo>
                    <a:pt x="20" y="70"/>
                  </a:lnTo>
                  <a:lnTo>
                    <a:pt x="25" y="68"/>
                  </a:lnTo>
                  <a:lnTo>
                    <a:pt x="25" y="73"/>
                  </a:lnTo>
                  <a:lnTo>
                    <a:pt x="25" y="73"/>
                  </a:lnTo>
                  <a:lnTo>
                    <a:pt x="19" y="76"/>
                  </a:lnTo>
                  <a:lnTo>
                    <a:pt x="12" y="76"/>
                  </a:lnTo>
                  <a:lnTo>
                    <a:pt x="12" y="76"/>
                  </a:lnTo>
                  <a:lnTo>
                    <a:pt x="6" y="75"/>
                  </a:lnTo>
                  <a:lnTo>
                    <a:pt x="1" y="71"/>
                  </a:lnTo>
                  <a:lnTo>
                    <a:pt x="0" y="67"/>
                  </a:lnTo>
                  <a:lnTo>
                    <a:pt x="1" y="59"/>
                  </a:lnTo>
                  <a:lnTo>
                    <a:pt x="1" y="59"/>
                  </a:lnTo>
                  <a:lnTo>
                    <a:pt x="8" y="25"/>
                  </a:lnTo>
                  <a:lnTo>
                    <a:pt x="0" y="27"/>
                  </a:lnTo>
                  <a:lnTo>
                    <a:pt x="0" y="27"/>
                  </a:lnTo>
                  <a:lnTo>
                    <a:pt x="1" y="24"/>
                  </a:lnTo>
                  <a:lnTo>
                    <a:pt x="1" y="24"/>
                  </a:lnTo>
                  <a:lnTo>
                    <a:pt x="1" y="21"/>
                  </a:lnTo>
                  <a:lnTo>
                    <a:pt x="9" y="21"/>
                  </a:lnTo>
                  <a:lnTo>
                    <a:pt x="9" y="21"/>
                  </a:lnTo>
                  <a:lnTo>
                    <a:pt x="11" y="6"/>
                  </a:lnTo>
                  <a:lnTo>
                    <a:pt x="11" y="6"/>
                  </a:lnTo>
                  <a:lnTo>
                    <a:pt x="28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3" y="21"/>
                  </a:lnTo>
                  <a:lnTo>
                    <a:pt x="35" y="21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3570"/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27" name="Freeform 81"/>
            <p:cNvSpPr>
              <a:spLocks/>
            </p:cNvSpPr>
            <p:nvPr userDrawn="1"/>
          </p:nvSpPr>
          <p:spPr bwMode="gray">
            <a:xfrm>
              <a:off x="5143" y="4204"/>
              <a:ext cx="33" cy="48"/>
            </a:xfrm>
            <a:custGeom>
              <a:avLst/>
              <a:gdLst/>
              <a:ahLst/>
              <a:cxnLst>
                <a:cxn ang="0">
                  <a:pos x="11" y="40"/>
                </a:cxn>
                <a:cxn ang="0">
                  <a:pos x="11" y="40"/>
                </a:cxn>
                <a:cxn ang="0">
                  <a:pos x="18" y="0"/>
                </a:cxn>
                <a:cxn ang="0">
                  <a:pos x="18" y="0"/>
                </a:cxn>
                <a:cxn ang="0">
                  <a:pos x="26" y="0"/>
                </a:cxn>
                <a:cxn ang="0">
                  <a:pos x="26" y="0"/>
                </a:cxn>
                <a:cxn ang="0">
                  <a:pos x="35" y="0"/>
                </a:cxn>
                <a:cxn ang="0">
                  <a:pos x="35" y="0"/>
                </a:cxn>
                <a:cxn ang="0">
                  <a:pos x="26" y="40"/>
                </a:cxn>
                <a:cxn ang="0">
                  <a:pos x="26" y="40"/>
                </a:cxn>
                <a:cxn ang="0">
                  <a:pos x="26" y="40"/>
                </a:cxn>
                <a:cxn ang="0">
                  <a:pos x="30" y="35"/>
                </a:cxn>
                <a:cxn ang="0">
                  <a:pos x="35" y="32"/>
                </a:cxn>
                <a:cxn ang="0">
                  <a:pos x="40" y="30"/>
                </a:cxn>
                <a:cxn ang="0">
                  <a:pos x="45" y="28"/>
                </a:cxn>
                <a:cxn ang="0">
                  <a:pos x="45" y="28"/>
                </a:cxn>
                <a:cxn ang="0">
                  <a:pos x="52" y="30"/>
                </a:cxn>
                <a:cxn ang="0">
                  <a:pos x="57" y="35"/>
                </a:cxn>
                <a:cxn ang="0">
                  <a:pos x="59" y="41"/>
                </a:cxn>
                <a:cxn ang="0">
                  <a:pos x="59" y="51"/>
                </a:cxn>
                <a:cxn ang="0">
                  <a:pos x="59" y="51"/>
                </a:cxn>
                <a:cxn ang="0">
                  <a:pos x="54" y="70"/>
                </a:cxn>
                <a:cxn ang="0">
                  <a:pos x="54" y="70"/>
                </a:cxn>
                <a:cxn ang="0">
                  <a:pos x="52" y="86"/>
                </a:cxn>
                <a:cxn ang="0">
                  <a:pos x="52" y="86"/>
                </a:cxn>
                <a:cxn ang="0">
                  <a:pos x="43" y="86"/>
                </a:cxn>
                <a:cxn ang="0">
                  <a:pos x="43" y="86"/>
                </a:cxn>
                <a:cxn ang="0">
                  <a:pos x="35" y="86"/>
                </a:cxn>
                <a:cxn ang="0">
                  <a:pos x="35" y="86"/>
                </a:cxn>
                <a:cxn ang="0">
                  <a:pos x="38" y="71"/>
                </a:cxn>
                <a:cxn ang="0">
                  <a:pos x="43" y="54"/>
                </a:cxn>
                <a:cxn ang="0">
                  <a:pos x="43" y="54"/>
                </a:cxn>
                <a:cxn ang="0">
                  <a:pos x="43" y="47"/>
                </a:cxn>
                <a:cxn ang="0">
                  <a:pos x="41" y="43"/>
                </a:cxn>
                <a:cxn ang="0">
                  <a:pos x="40" y="40"/>
                </a:cxn>
                <a:cxn ang="0">
                  <a:pos x="35" y="40"/>
                </a:cxn>
                <a:cxn ang="0">
                  <a:pos x="35" y="40"/>
                </a:cxn>
                <a:cxn ang="0">
                  <a:pos x="32" y="41"/>
                </a:cxn>
                <a:cxn ang="0">
                  <a:pos x="27" y="44"/>
                </a:cxn>
                <a:cxn ang="0">
                  <a:pos x="24" y="49"/>
                </a:cxn>
                <a:cxn ang="0">
                  <a:pos x="22" y="55"/>
                </a:cxn>
                <a:cxn ang="0">
                  <a:pos x="22" y="60"/>
                </a:cxn>
                <a:cxn ang="0">
                  <a:pos x="22" y="60"/>
                </a:cxn>
                <a:cxn ang="0">
                  <a:pos x="18" y="86"/>
                </a:cxn>
                <a:cxn ang="0">
                  <a:pos x="18" y="86"/>
                </a:cxn>
                <a:cxn ang="0">
                  <a:pos x="10" y="86"/>
                </a:cxn>
                <a:cxn ang="0">
                  <a:pos x="10" y="86"/>
                </a:cxn>
                <a:cxn ang="0">
                  <a:pos x="0" y="86"/>
                </a:cxn>
                <a:cxn ang="0">
                  <a:pos x="0" y="86"/>
                </a:cxn>
                <a:cxn ang="0">
                  <a:pos x="10" y="46"/>
                </a:cxn>
                <a:cxn ang="0">
                  <a:pos x="11" y="40"/>
                </a:cxn>
              </a:cxnLst>
              <a:rect l="0" t="0" r="r" b="b"/>
              <a:pathLst>
                <a:path w="59" h="86">
                  <a:moveTo>
                    <a:pt x="11" y="40"/>
                  </a:moveTo>
                  <a:lnTo>
                    <a:pt x="11" y="4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26" y="40"/>
                  </a:lnTo>
                  <a:lnTo>
                    <a:pt x="26" y="40"/>
                  </a:lnTo>
                  <a:lnTo>
                    <a:pt x="26" y="40"/>
                  </a:lnTo>
                  <a:lnTo>
                    <a:pt x="30" y="35"/>
                  </a:lnTo>
                  <a:lnTo>
                    <a:pt x="35" y="32"/>
                  </a:lnTo>
                  <a:lnTo>
                    <a:pt x="40" y="30"/>
                  </a:lnTo>
                  <a:lnTo>
                    <a:pt x="45" y="28"/>
                  </a:lnTo>
                  <a:lnTo>
                    <a:pt x="45" y="28"/>
                  </a:lnTo>
                  <a:lnTo>
                    <a:pt x="52" y="30"/>
                  </a:lnTo>
                  <a:lnTo>
                    <a:pt x="57" y="35"/>
                  </a:lnTo>
                  <a:lnTo>
                    <a:pt x="59" y="41"/>
                  </a:lnTo>
                  <a:lnTo>
                    <a:pt x="59" y="51"/>
                  </a:lnTo>
                  <a:lnTo>
                    <a:pt x="59" y="51"/>
                  </a:lnTo>
                  <a:lnTo>
                    <a:pt x="54" y="70"/>
                  </a:lnTo>
                  <a:lnTo>
                    <a:pt x="54" y="70"/>
                  </a:lnTo>
                  <a:lnTo>
                    <a:pt x="52" y="86"/>
                  </a:lnTo>
                  <a:lnTo>
                    <a:pt x="52" y="86"/>
                  </a:lnTo>
                  <a:lnTo>
                    <a:pt x="43" y="86"/>
                  </a:lnTo>
                  <a:lnTo>
                    <a:pt x="43" y="86"/>
                  </a:lnTo>
                  <a:lnTo>
                    <a:pt x="35" y="86"/>
                  </a:lnTo>
                  <a:lnTo>
                    <a:pt x="35" y="86"/>
                  </a:lnTo>
                  <a:lnTo>
                    <a:pt x="38" y="71"/>
                  </a:lnTo>
                  <a:lnTo>
                    <a:pt x="43" y="54"/>
                  </a:lnTo>
                  <a:lnTo>
                    <a:pt x="43" y="54"/>
                  </a:lnTo>
                  <a:lnTo>
                    <a:pt x="43" y="47"/>
                  </a:lnTo>
                  <a:lnTo>
                    <a:pt x="41" y="43"/>
                  </a:lnTo>
                  <a:lnTo>
                    <a:pt x="40" y="40"/>
                  </a:lnTo>
                  <a:lnTo>
                    <a:pt x="35" y="40"/>
                  </a:lnTo>
                  <a:lnTo>
                    <a:pt x="35" y="40"/>
                  </a:lnTo>
                  <a:lnTo>
                    <a:pt x="32" y="41"/>
                  </a:lnTo>
                  <a:lnTo>
                    <a:pt x="27" y="44"/>
                  </a:lnTo>
                  <a:lnTo>
                    <a:pt x="24" y="49"/>
                  </a:lnTo>
                  <a:lnTo>
                    <a:pt x="22" y="55"/>
                  </a:lnTo>
                  <a:lnTo>
                    <a:pt x="22" y="60"/>
                  </a:lnTo>
                  <a:lnTo>
                    <a:pt x="22" y="60"/>
                  </a:lnTo>
                  <a:lnTo>
                    <a:pt x="18" y="86"/>
                  </a:lnTo>
                  <a:lnTo>
                    <a:pt x="18" y="86"/>
                  </a:lnTo>
                  <a:lnTo>
                    <a:pt x="10" y="86"/>
                  </a:lnTo>
                  <a:lnTo>
                    <a:pt x="10" y="86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10" y="46"/>
                  </a:lnTo>
                  <a:lnTo>
                    <a:pt x="11" y="4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3570"/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28" name="Freeform 82"/>
            <p:cNvSpPr>
              <a:spLocks noEditPoints="1"/>
            </p:cNvSpPr>
            <p:nvPr userDrawn="1"/>
          </p:nvSpPr>
          <p:spPr bwMode="gray">
            <a:xfrm>
              <a:off x="5181" y="4204"/>
              <a:ext cx="18" cy="48"/>
            </a:xfrm>
            <a:custGeom>
              <a:avLst/>
              <a:gdLst/>
              <a:ahLst/>
              <a:cxnLst>
                <a:cxn ang="0">
                  <a:pos x="6" y="55"/>
                </a:cxn>
                <a:cxn ang="0">
                  <a:pos x="6" y="55"/>
                </a:cxn>
                <a:cxn ang="0">
                  <a:pos x="11" y="30"/>
                </a:cxn>
                <a:cxn ang="0">
                  <a:pos x="11" y="30"/>
                </a:cxn>
                <a:cxn ang="0">
                  <a:pos x="19" y="32"/>
                </a:cxn>
                <a:cxn ang="0">
                  <a:pos x="19" y="32"/>
                </a:cxn>
                <a:cxn ang="0">
                  <a:pos x="28" y="30"/>
                </a:cxn>
                <a:cxn ang="0">
                  <a:pos x="28" y="30"/>
                </a:cxn>
                <a:cxn ang="0">
                  <a:pos x="22" y="55"/>
                </a:cxn>
                <a:cxn ang="0">
                  <a:pos x="20" y="60"/>
                </a:cxn>
                <a:cxn ang="0">
                  <a:pos x="20" y="60"/>
                </a:cxn>
                <a:cxn ang="0">
                  <a:pos x="17" y="86"/>
                </a:cxn>
                <a:cxn ang="0">
                  <a:pos x="17" y="86"/>
                </a:cxn>
                <a:cxn ang="0">
                  <a:pos x="9" y="86"/>
                </a:cxn>
                <a:cxn ang="0">
                  <a:pos x="9" y="86"/>
                </a:cxn>
                <a:cxn ang="0">
                  <a:pos x="0" y="86"/>
                </a:cxn>
                <a:cxn ang="0">
                  <a:pos x="0" y="86"/>
                </a:cxn>
                <a:cxn ang="0">
                  <a:pos x="6" y="60"/>
                </a:cxn>
                <a:cxn ang="0">
                  <a:pos x="6" y="55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8" y="1"/>
                </a:cxn>
                <a:cxn ang="0">
                  <a:pos x="31" y="3"/>
                </a:cxn>
                <a:cxn ang="0">
                  <a:pos x="33" y="6"/>
                </a:cxn>
                <a:cxn ang="0">
                  <a:pos x="33" y="9"/>
                </a:cxn>
                <a:cxn ang="0">
                  <a:pos x="33" y="9"/>
                </a:cxn>
                <a:cxn ang="0">
                  <a:pos x="31" y="13"/>
                </a:cxn>
                <a:cxn ang="0">
                  <a:pos x="28" y="16"/>
                </a:cxn>
                <a:cxn ang="0">
                  <a:pos x="25" y="17"/>
                </a:cxn>
                <a:cxn ang="0">
                  <a:pos x="22" y="19"/>
                </a:cxn>
                <a:cxn ang="0">
                  <a:pos x="22" y="19"/>
                </a:cxn>
                <a:cxn ang="0">
                  <a:pos x="19" y="17"/>
                </a:cxn>
                <a:cxn ang="0">
                  <a:pos x="16" y="16"/>
                </a:cxn>
                <a:cxn ang="0">
                  <a:pos x="14" y="13"/>
                </a:cxn>
                <a:cxn ang="0">
                  <a:pos x="14" y="9"/>
                </a:cxn>
                <a:cxn ang="0">
                  <a:pos x="14" y="9"/>
                </a:cxn>
                <a:cxn ang="0">
                  <a:pos x="16" y="6"/>
                </a:cxn>
                <a:cxn ang="0">
                  <a:pos x="19" y="3"/>
                </a:cxn>
                <a:cxn ang="0">
                  <a:pos x="22" y="1"/>
                </a:cxn>
                <a:cxn ang="0">
                  <a:pos x="25" y="0"/>
                </a:cxn>
                <a:cxn ang="0">
                  <a:pos x="25" y="0"/>
                </a:cxn>
              </a:cxnLst>
              <a:rect l="0" t="0" r="r" b="b"/>
              <a:pathLst>
                <a:path w="33" h="86">
                  <a:moveTo>
                    <a:pt x="6" y="55"/>
                  </a:moveTo>
                  <a:lnTo>
                    <a:pt x="6" y="55"/>
                  </a:lnTo>
                  <a:lnTo>
                    <a:pt x="11" y="30"/>
                  </a:lnTo>
                  <a:lnTo>
                    <a:pt x="11" y="30"/>
                  </a:lnTo>
                  <a:lnTo>
                    <a:pt x="19" y="32"/>
                  </a:lnTo>
                  <a:lnTo>
                    <a:pt x="19" y="32"/>
                  </a:lnTo>
                  <a:lnTo>
                    <a:pt x="28" y="30"/>
                  </a:lnTo>
                  <a:lnTo>
                    <a:pt x="28" y="30"/>
                  </a:lnTo>
                  <a:lnTo>
                    <a:pt x="22" y="55"/>
                  </a:lnTo>
                  <a:lnTo>
                    <a:pt x="20" y="60"/>
                  </a:lnTo>
                  <a:lnTo>
                    <a:pt x="20" y="60"/>
                  </a:lnTo>
                  <a:lnTo>
                    <a:pt x="17" y="86"/>
                  </a:lnTo>
                  <a:lnTo>
                    <a:pt x="17" y="86"/>
                  </a:lnTo>
                  <a:lnTo>
                    <a:pt x="9" y="86"/>
                  </a:lnTo>
                  <a:lnTo>
                    <a:pt x="9" y="86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6" y="60"/>
                  </a:lnTo>
                  <a:lnTo>
                    <a:pt x="6" y="55"/>
                  </a:lnTo>
                  <a:close/>
                  <a:moveTo>
                    <a:pt x="25" y="0"/>
                  </a:moveTo>
                  <a:lnTo>
                    <a:pt x="25" y="0"/>
                  </a:lnTo>
                  <a:lnTo>
                    <a:pt x="28" y="1"/>
                  </a:lnTo>
                  <a:lnTo>
                    <a:pt x="31" y="3"/>
                  </a:lnTo>
                  <a:lnTo>
                    <a:pt x="33" y="6"/>
                  </a:lnTo>
                  <a:lnTo>
                    <a:pt x="33" y="9"/>
                  </a:lnTo>
                  <a:lnTo>
                    <a:pt x="33" y="9"/>
                  </a:lnTo>
                  <a:lnTo>
                    <a:pt x="31" y="13"/>
                  </a:lnTo>
                  <a:lnTo>
                    <a:pt x="28" y="16"/>
                  </a:lnTo>
                  <a:lnTo>
                    <a:pt x="25" y="17"/>
                  </a:lnTo>
                  <a:lnTo>
                    <a:pt x="22" y="19"/>
                  </a:lnTo>
                  <a:lnTo>
                    <a:pt x="22" y="19"/>
                  </a:lnTo>
                  <a:lnTo>
                    <a:pt x="19" y="17"/>
                  </a:lnTo>
                  <a:lnTo>
                    <a:pt x="16" y="16"/>
                  </a:lnTo>
                  <a:lnTo>
                    <a:pt x="14" y="13"/>
                  </a:lnTo>
                  <a:lnTo>
                    <a:pt x="14" y="9"/>
                  </a:lnTo>
                  <a:lnTo>
                    <a:pt x="14" y="9"/>
                  </a:lnTo>
                  <a:lnTo>
                    <a:pt x="16" y="6"/>
                  </a:lnTo>
                  <a:lnTo>
                    <a:pt x="19" y="3"/>
                  </a:lnTo>
                  <a:lnTo>
                    <a:pt x="22" y="1"/>
                  </a:lnTo>
                  <a:lnTo>
                    <a:pt x="25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3570"/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29" name="Freeform 83"/>
            <p:cNvSpPr>
              <a:spLocks/>
            </p:cNvSpPr>
            <p:nvPr userDrawn="1"/>
          </p:nvSpPr>
          <p:spPr bwMode="gray">
            <a:xfrm>
              <a:off x="5199" y="4219"/>
              <a:ext cx="33" cy="33"/>
            </a:xfrm>
            <a:custGeom>
              <a:avLst/>
              <a:gdLst/>
              <a:ahLst/>
              <a:cxnLst>
                <a:cxn ang="0">
                  <a:pos x="25" y="12"/>
                </a:cxn>
                <a:cxn ang="0">
                  <a:pos x="25" y="12"/>
                </a:cxn>
                <a:cxn ang="0">
                  <a:pos x="25" y="12"/>
                </a:cxn>
                <a:cxn ang="0">
                  <a:pos x="30" y="7"/>
                </a:cxn>
                <a:cxn ang="0">
                  <a:pos x="35" y="4"/>
                </a:cxn>
                <a:cxn ang="0">
                  <a:pos x="40" y="2"/>
                </a:cxn>
                <a:cxn ang="0">
                  <a:pos x="44" y="0"/>
                </a:cxn>
                <a:cxn ang="0">
                  <a:pos x="44" y="0"/>
                </a:cxn>
                <a:cxn ang="0">
                  <a:pos x="52" y="2"/>
                </a:cxn>
                <a:cxn ang="0">
                  <a:pos x="57" y="7"/>
                </a:cxn>
                <a:cxn ang="0">
                  <a:pos x="59" y="13"/>
                </a:cxn>
                <a:cxn ang="0">
                  <a:pos x="59" y="23"/>
                </a:cxn>
                <a:cxn ang="0">
                  <a:pos x="59" y="23"/>
                </a:cxn>
                <a:cxn ang="0">
                  <a:pos x="54" y="42"/>
                </a:cxn>
                <a:cxn ang="0">
                  <a:pos x="54" y="42"/>
                </a:cxn>
                <a:cxn ang="0">
                  <a:pos x="52" y="58"/>
                </a:cxn>
                <a:cxn ang="0">
                  <a:pos x="52" y="58"/>
                </a:cxn>
                <a:cxn ang="0">
                  <a:pos x="43" y="58"/>
                </a:cxn>
                <a:cxn ang="0">
                  <a:pos x="43" y="58"/>
                </a:cxn>
                <a:cxn ang="0">
                  <a:pos x="35" y="58"/>
                </a:cxn>
                <a:cxn ang="0">
                  <a:pos x="35" y="58"/>
                </a:cxn>
                <a:cxn ang="0">
                  <a:pos x="38" y="43"/>
                </a:cxn>
                <a:cxn ang="0">
                  <a:pos x="43" y="26"/>
                </a:cxn>
                <a:cxn ang="0">
                  <a:pos x="43" y="26"/>
                </a:cxn>
                <a:cxn ang="0">
                  <a:pos x="43" y="19"/>
                </a:cxn>
                <a:cxn ang="0">
                  <a:pos x="41" y="15"/>
                </a:cxn>
                <a:cxn ang="0">
                  <a:pos x="40" y="12"/>
                </a:cxn>
                <a:cxn ang="0">
                  <a:pos x="37" y="12"/>
                </a:cxn>
                <a:cxn ang="0">
                  <a:pos x="37" y="12"/>
                </a:cxn>
                <a:cxn ang="0">
                  <a:pos x="32" y="13"/>
                </a:cxn>
                <a:cxn ang="0">
                  <a:pos x="27" y="16"/>
                </a:cxn>
                <a:cxn ang="0">
                  <a:pos x="24" y="21"/>
                </a:cxn>
                <a:cxn ang="0">
                  <a:pos x="22" y="27"/>
                </a:cxn>
                <a:cxn ang="0">
                  <a:pos x="22" y="32"/>
                </a:cxn>
                <a:cxn ang="0">
                  <a:pos x="22" y="32"/>
                </a:cxn>
                <a:cxn ang="0">
                  <a:pos x="18" y="58"/>
                </a:cxn>
                <a:cxn ang="0">
                  <a:pos x="18" y="58"/>
                </a:cxn>
                <a:cxn ang="0">
                  <a:pos x="10" y="58"/>
                </a:cxn>
                <a:cxn ang="0">
                  <a:pos x="10" y="58"/>
                </a:cxn>
                <a:cxn ang="0">
                  <a:pos x="0" y="58"/>
                </a:cxn>
                <a:cxn ang="0">
                  <a:pos x="0" y="58"/>
                </a:cxn>
                <a:cxn ang="0">
                  <a:pos x="6" y="32"/>
                </a:cxn>
                <a:cxn ang="0">
                  <a:pos x="8" y="27"/>
                </a:cxn>
                <a:cxn ang="0">
                  <a:pos x="8" y="27"/>
                </a:cxn>
                <a:cxn ang="0">
                  <a:pos x="11" y="2"/>
                </a:cxn>
                <a:cxn ang="0">
                  <a:pos x="11" y="2"/>
                </a:cxn>
                <a:cxn ang="0">
                  <a:pos x="19" y="4"/>
                </a:cxn>
                <a:cxn ang="0">
                  <a:pos x="19" y="4"/>
                </a:cxn>
                <a:cxn ang="0">
                  <a:pos x="29" y="2"/>
                </a:cxn>
                <a:cxn ang="0">
                  <a:pos x="25" y="12"/>
                </a:cxn>
              </a:cxnLst>
              <a:rect l="0" t="0" r="r" b="b"/>
              <a:pathLst>
                <a:path w="59" h="58">
                  <a:moveTo>
                    <a:pt x="25" y="12"/>
                  </a:moveTo>
                  <a:lnTo>
                    <a:pt x="25" y="12"/>
                  </a:lnTo>
                  <a:lnTo>
                    <a:pt x="25" y="12"/>
                  </a:lnTo>
                  <a:lnTo>
                    <a:pt x="30" y="7"/>
                  </a:lnTo>
                  <a:lnTo>
                    <a:pt x="35" y="4"/>
                  </a:lnTo>
                  <a:lnTo>
                    <a:pt x="40" y="2"/>
                  </a:lnTo>
                  <a:lnTo>
                    <a:pt x="44" y="0"/>
                  </a:lnTo>
                  <a:lnTo>
                    <a:pt x="44" y="0"/>
                  </a:lnTo>
                  <a:lnTo>
                    <a:pt x="52" y="2"/>
                  </a:lnTo>
                  <a:lnTo>
                    <a:pt x="57" y="7"/>
                  </a:lnTo>
                  <a:lnTo>
                    <a:pt x="59" y="13"/>
                  </a:lnTo>
                  <a:lnTo>
                    <a:pt x="59" y="23"/>
                  </a:lnTo>
                  <a:lnTo>
                    <a:pt x="59" y="23"/>
                  </a:lnTo>
                  <a:lnTo>
                    <a:pt x="54" y="42"/>
                  </a:lnTo>
                  <a:lnTo>
                    <a:pt x="54" y="42"/>
                  </a:lnTo>
                  <a:lnTo>
                    <a:pt x="52" y="58"/>
                  </a:lnTo>
                  <a:lnTo>
                    <a:pt x="52" y="58"/>
                  </a:lnTo>
                  <a:lnTo>
                    <a:pt x="43" y="58"/>
                  </a:lnTo>
                  <a:lnTo>
                    <a:pt x="43" y="58"/>
                  </a:lnTo>
                  <a:lnTo>
                    <a:pt x="35" y="58"/>
                  </a:lnTo>
                  <a:lnTo>
                    <a:pt x="35" y="58"/>
                  </a:lnTo>
                  <a:lnTo>
                    <a:pt x="38" y="43"/>
                  </a:lnTo>
                  <a:lnTo>
                    <a:pt x="43" y="26"/>
                  </a:lnTo>
                  <a:lnTo>
                    <a:pt x="43" y="26"/>
                  </a:lnTo>
                  <a:lnTo>
                    <a:pt x="43" y="19"/>
                  </a:lnTo>
                  <a:lnTo>
                    <a:pt x="41" y="15"/>
                  </a:lnTo>
                  <a:lnTo>
                    <a:pt x="40" y="12"/>
                  </a:lnTo>
                  <a:lnTo>
                    <a:pt x="37" y="12"/>
                  </a:lnTo>
                  <a:lnTo>
                    <a:pt x="37" y="12"/>
                  </a:lnTo>
                  <a:lnTo>
                    <a:pt x="32" y="13"/>
                  </a:lnTo>
                  <a:lnTo>
                    <a:pt x="27" y="16"/>
                  </a:lnTo>
                  <a:lnTo>
                    <a:pt x="24" y="21"/>
                  </a:lnTo>
                  <a:lnTo>
                    <a:pt x="22" y="27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18" y="58"/>
                  </a:lnTo>
                  <a:lnTo>
                    <a:pt x="18" y="58"/>
                  </a:lnTo>
                  <a:lnTo>
                    <a:pt x="10" y="58"/>
                  </a:lnTo>
                  <a:lnTo>
                    <a:pt x="10" y="58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6" y="32"/>
                  </a:lnTo>
                  <a:lnTo>
                    <a:pt x="8" y="27"/>
                  </a:lnTo>
                  <a:lnTo>
                    <a:pt x="8" y="27"/>
                  </a:lnTo>
                  <a:lnTo>
                    <a:pt x="11" y="2"/>
                  </a:lnTo>
                  <a:lnTo>
                    <a:pt x="11" y="2"/>
                  </a:lnTo>
                  <a:lnTo>
                    <a:pt x="19" y="4"/>
                  </a:lnTo>
                  <a:lnTo>
                    <a:pt x="19" y="4"/>
                  </a:lnTo>
                  <a:lnTo>
                    <a:pt x="29" y="2"/>
                  </a:lnTo>
                  <a:lnTo>
                    <a:pt x="25" y="12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3570"/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30" name="Freeform 84"/>
            <p:cNvSpPr>
              <a:spLocks noEditPoints="1"/>
            </p:cNvSpPr>
            <p:nvPr userDrawn="1"/>
          </p:nvSpPr>
          <p:spPr bwMode="gray">
            <a:xfrm>
              <a:off x="5233" y="4219"/>
              <a:ext cx="36" cy="50"/>
            </a:xfrm>
            <a:custGeom>
              <a:avLst/>
              <a:gdLst/>
              <a:ahLst/>
              <a:cxnLst>
                <a:cxn ang="0">
                  <a:pos x="40" y="70"/>
                </a:cxn>
                <a:cxn ang="0">
                  <a:pos x="35" y="80"/>
                </a:cxn>
                <a:cxn ang="0">
                  <a:pos x="24" y="83"/>
                </a:cxn>
                <a:cxn ang="0">
                  <a:pos x="18" y="83"/>
                </a:cxn>
                <a:cxn ang="0">
                  <a:pos x="11" y="77"/>
                </a:cxn>
                <a:cxn ang="0">
                  <a:pos x="11" y="70"/>
                </a:cxn>
                <a:cxn ang="0">
                  <a:pos x="18" y="61"/>
                </a:cxn>
                <a:cxn ang="0">
                  <a:pos x="26" y="59"/>
                </a:cxn>
                <a:cxn ang="0">
                  <a:pos x="32" y="59"/>
                </a:cxn>
                <a:cxn ang="0">
                  <a:pos x="40" y="64"/>
                </a:cxn>
                <a:cxn ang="0">
                  <a:pos x="40" y="70"/>
                </a:cxn>
                <a:cxn ang="0">
                  <a:pos x="65" y="7"/>
                </a:cxn>
                <a:cxn ang="0">
                  <a:pos x="65" y="5"/>
                </a:cxn>
                <a:cxn ang="0">
                  <a:pos x="65" y="2"/>
                </a:cxn>
                <a:cxn ang="0">
                  <a:pos x="54" y="2"/>
                </a:cxn>
                <a:cxn ang="0">
                  <a:pos x="48" y="2"/>
                </a:cxn>
                <a:cxn ang="0">
                  <a:pos x="38" y="0"/>
                </a:cxn>
                <a:cxn ang="0">
                  <a:pos x="21" y="7"/>
                </a:cxn>
                <a:cxn ang="0">
                  <a:pos x="11" y="19"/>
                </a:cxn>
                <a:cxn ang="0">
                  <a:pos x="11" y="26"/>
                </a:cxn>
                <a:cxn ang="0">
                  <a:pos x="13" y="32"/>
                </a:cxn>
                <a:cxn ang="0">
                  <a:pos x="23" y="37"/>
                </a:cxn>
                <a:cxn ang="0">
                  <a:pos x="23" y="39"/>
                </a:cxn>
                <a:cxn ang="0">
                  <a:pos x="13" y="43"/>
                </a:cxn>
                <a:cxn ang="0">
                  <a:pos x="10" y="50"/>
                </a:cxn>
                <a:cxn ang="0">
                  <a:pos x="10" y="53"/>
                </a:cxn>
                <a:cxn ang="0">
                  <a:pos x="15" y="59"/>
                </a:cxn>
                <a:cxn ang="0">
                  <a:pos x="15" y="59"/>
                </a:cxn>
                <a:cxn ang="0">
                  <a:pos x="5" y="64"/>
                </a:cxn>
                <a:cxn ang="0">
                  <a:pos x="0" y="74"/>
                </a:cxn>
                <a:cxn ang="0">
                  <a:pos x="0" y="80"/>
                </a:cxn>
                <a:cxn ang="0">
                  <a:pos x="10" y="88"/>
                </a:cxn>
                <a:cxn ang="0">
                  <a:pos x="19" y="88"/>
                </a:cxn>
                <a:cxn ang="0">
                  <a:pos x="42" y="83"/>
                </a:cxn>
                <a:cxn ang="0">
                  <a:pos x="50" y="75"/>
                </a:cxn>
                <a:cxn ang="0">
                  <a:pos x="54" y="64"/>
                </a:cxn>
                <a:cxn ang="0">
                  <a:pos x="54" y="58"/>
                </a:cxn>
                <a:cxn ang="0">
                  <a:pos x="46" y="50"/>
                </a:cxn>
                <a:cxn ang="0">
                  <a:pos x="30" y="48"/>
                </a:cxn>
                <a:cxn ang="0">
                  <a:pos x="27" y="48"/>
                </a:cxn>
                <a:cxn ang="0">
                  <a:pos x="23" y="45"/>
                </a:cxn>
                <a:cxn ang="0">
                  <a:pos x="23" y="43"/>
                </a:cxn>
                <a:cxn ang="0">
                  <a:pos x="27" y="39"/>
                </a:cxn>
                <a:cxn ang="0">
                  <a:pos x="32" y="39"/>
                </a:cxn>
                <a:cxn ang="0">
                  <a:pos x="42" y="37"/>
                </a:cxn>
                <a:cxn ang="0">
                  <a:pos x="54" y="27"/>
                </a:cxn>
                <a:cxn ang="0">
                  <a:pos x="57" y="19"/>
                </a:cxn>
                <a:cxn ang="0">
                  <a:pos x="57" y="12"/>
                </a:cxn>
                <a:cxn ang="0">
                  <a:pos x="54" y="7"/>
                </a:cxn>
                <a:cxn ang="0">
                  <a:pos x="37" y="5"/>
                </a:cxn>
                <a:cxn ang="0">
                  <a:pos x="40" y="7"/>
                </a:cxn>
                <a:cxn ang="0">
                  <a:pos x="43" y="13"/>
                </a:cxn>
                <a:cxn ang="0">
                  <a:pos x="42" y="19"/>
                </a:cxn>
                <a:cxn ang="0">
                  <a:pos x="38" y="31"/>
                </a:cxn>
                <a:cxn ang="0">
                  <a:pos x="32" y="34"/>
                </a:cxn>
                <a:cxn ang="0">
                  <a:pos x="29" y="34"/>
                </a:cxn>
                <a:cxn ang="0">
                  <a:pos x="26" y="27"/>
                </a:cxn>
                <a:cxn ang="0">
                  <a:pos x="27" y="21"/>
                </a:cxn>
                <a:cxn ang="0">
                  <a:pos x="30" y="10"/>
                </a:cxn>
                <a:cxn ang="0">
                  <a:pos x="37" y="5"/>
                </a:cxn>
              </a:cxnLst>
              <a:rect l="0" t="0" r="r" b="b"/>
              <a:pathLst>
                <a:path w="65" h="88">
                  <a:moveTo>
                    <a:pt x="40" y="70"/>
                  </a:moveTo>
                  <a:lnTo>
                    <a:pt x="40" y="70"/>
                  </a:lnTo>
                  <a:lnTo>
                    <a:pt x="38" y="75"/>
                  </a:lnTo>
                  <a:lnTo>
                    <a:pt x="35" y="80"/>
                  </a:lnTo>
                  <a:lnTo>
                    <a:pt x="29" y="83"/>
                  </a:lnTo>
                  <a:lnTo>
                    <a:pt x="24" y="83"/>
                  </a:lnTo>
                  <a:lnTo>
                    <a:pt x="24" y="83"/>
                  </a:lnTo>
                  <a:lnTo>
                    <a:pt x="18" y="83"/>
                  </a:lnTo>
                  <a:lnTo>
                    <a:pt x="13" y="80"/>
                  </a:lnTo>
                  <a:lnTo>
                    <a:pt x="11" y="77"/>
                  </a:lnTo>
                  <a:lnTo>
                    <a:pt x="11" y="70"/>
                  </a:lnTo>
                  <a:lnTo>
                    <a:pt x="11" y="70"/>
                  </a:lnTo>
                  <a:lnTo>
                    <a:pt x="15" y="64"/>
                  </a:lnTo>
                  <a:lnTo>
                    <a:pt x="18" y="61"/>
                  </a:lnTo>
                  <a:lnTo>
                    <a:pt x="18" y="61"/>
                  </a:lnTo>
                  <a:lnTo>
                    <a:pt x="26" y="59"/>
                  </a:lnTo>
                  <a:lnTo>
                    <a:pt x="26" y="59"/>
                  </a:lnTo>
                  <a:lnTo>
                    <a:pt x="32" y="59"/>
                  </a:lnTo>
                  <a:lnTo>
                    <a:pt x="37" y="61"/>
                  </a:lnTo>
                  <a:lnTo>
                    <a:pt x="40" y="64"/>
                  </a:lnTo>
                  <a:lnTo>
                    <a:pt x="40" y="70"/>
                  </a:lnTo>
                  <a:lnTo>
                    <a:pt x="40" y="70"/>
                  </a:lnTo>
                  <a:close/>
                  <a:moveTo>
                    <a:pt x="65" y="7"/>
                  </a:moveTo>
                  <a:lnTo>
                    <a:pt x="65" y="7"/>
                  </a:lnTo>
                  <a:lnTo>
                    <a:pt x="65" y="5"/>
                  </a:lnTo>
                  <a:lnTo>
                    <a:pt x="65" y="5"/>
                  </a:lnTo>
                  <a:lnTo>
                    <a:pt x="65" y="2"/>
                  </a:lnTo>
                  <a:lnTo>
                    <a:pt x="65" y="2"/>
                  </a:lnTo>
                  <a:lnTo>
                    <a:pt x="54" y="2"/>
                  </a:lnTo>
                  <a:lnTo>
                    <a:pt x="54" y="2"/>
                  </a:lnTo>
                  <a:lnTo>
                    <a:pt x="48" y="2"/>
                  </a:lnTo>
                  <a:lnTo>
                    <a:pt x="48" y="2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29" y="2"/>
                  </a:lnTo>
                  <a:lnTo>
                    <a:pt x="21" y="7"/>
                  </a:lnTo>
                  <a:lnTo>
                    <a:pt x="15" y="12"/>
                  </a:lnTo>
                  <a:lnTo>
                    <a:pt x="11" y="19"/>
                  </a:lnTo>
                  <a:lnTo>
                    <a:pt x="11" y="19"/>
                  </a:lnTo>
                  <a:lnTo>
                    <a:pt x="11" y="26"/>
                  </a:lnTo>
                  <a:lnTo>
                    <a:pt x="13" y="32"/>
                  </a:lnTo>
                  <a:lnTo>
                    <a:pt x="13" y="32"/>
                  </a:lnTo>
                  <a:lnTo>
                    <a:pt x="16" y="35"/>
                  </a:lnTo>
                  <a:lnTo>
                    <a:pt x="23" y="37"/>
                  </a:lnTo>
                  <a:lnTo>
                    <a:pt x="23" y="39"/>
                  </a:lnTo>
                  <a:lnTo>
                    <a:pt x="23" y="39"/>
                  </a:lnTo>
                  <a:lnTo>
                    <a:pt x="18" y="40"/>
                  </a:lnTo>
                  <a:lnTo>
                    <a:pt x="13" y="43"/>
                  </a:lnTo>
                  <a:lnTo>
                    <a:pt x="11" y="47"/>
                  </a:lnTo>
                  <a:lnTo>
                    <a:pt x="10" y="50"/>
                  </a:lnTo>
                  <a:lnTo>
                    <a:pt x="10" y="50"/>
                  </a:lnTo>
                  <a:lnTo>
                    <a:pt x="10" y="53"/>
                  </a:lnTo>
                  <a:lnTo>
                    <a:pt x="10" y="54"/>
                  </a:lnTo>
                  <a:lnTo>
                    <a:pt x="15" y="59"/>
                  </a:lnTo>
                  <a:lnTo>
                    <a:pt x="15" y="59"/>
                  </a:lnTo>
                  <a:lnTo>
                    <a:pt x="15" y="59"/>
                  </a:lnTo>
                  <a:lnTo>
                    <a:pt x="10" y="61"/>
                  </a:lnTo>
                  <a:lnTo>
                    <a:pt x="5" y="64"/>
                  </a:lnTo>
                  <a:lnTo>
                    <a:pt x="2" y="69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0" y="80"/>
                  </a:lnTo>
                  <a:lnTo>
                    <a:pt x="4" y="85"/>
                  </a:lnTo>
                  <a:lnTo>
                    <a:pt x="10" y="88"/>
                  </a:lnTo>
                  <a:lnTo>
                    <a:pt x="19" y="88"/>
                  </a:lnTo>
                  <a:lnTo>
                    <a:pt x="19" y="88"/>
                  </a:lnTo>
                  <a:lnTo>
                    <a:pt x="30" y="86"/>
                  </a:lnTo>
                  <a:lnTo>
                    <a:pt x="42" y="83"/>
                  </a:lnTo>
                  <a:lnTo>
                    <a:pt x="46" y="80"/>
                  </a:lnTo>
                  <a:lnTo>
                    <a:pt x="50" y="75"/>
                  </a:lnTo>
                  <a:lnTo>
                    <a:pt x="53" y="70"/>
                  </a:lnTo>
                  <a:lnTo>
                    <a:pt x="54" y="64"/>
                  </a:lnTo>
                  <a:lnTo>
                    <a:pt x="54" y="64"/>
                  </a:lnTo>
                  <a:lnTo>
                    <a:pt x="54" y="58"/>
                  </a:lnTo>
                  <a:lnTo>
                    <a:pt x="53" y="53"/>
                  </a:lnTo>
                  <a:lnTo>
                    <a:pt x="46" y="50"/>
                  </a:lnTo>
                  <a:lnTo>
                    <a:pt x="38" y="48"/>
                  </a:lnTo>
                  <a:lnTo>
                    <a:pt x="30" y="48"/>
                  </a:lnTo>
                  <a:lnTo>
                    <a:pt x="30" y="48"/>
                  </a:lnTo>
                  <a:lnTo>
                    <a:pt x="27" y="48"/>
                  </a:lnTo>
                  <a:lnTo>
                    <a:pt x="24" y="47"/>
                  </a:lnTo>
                  <a:lnTo>
                    <a:pt x="23" y="45"/>
                  </a:lnTo>
                  <a:lnTo>
                    <a:pt x="23" y="43"/>
                  </a:lnTo>
                  <a:lnTo>
                    <a:pt x="23" y="43"/>
                  </a:lnTo>
                  <a:lnTo>
                    <a:pt x="24" y="40"/>
                  </a:lnTo>
                  <a:lnTo>
                    <a:pt x="27" y="39"/>
                  </a:lnTo>
                  <a:lnTo>
                    <a:pt x="27" y="39"/>
                  </a:lnTo>
                  <a:lnTo>
                    <a:pt x="32" y="39"/>
                  </a:lnTo>
                  <a:lnTo>
                    <a:pt x="32" y="39"/>
                  </a:lnTo>
                  <a:lnTo>
                    <a:pt x="42" y="37"/>
                  </a:lnTo>
                  <a:lnTo>
                    <a:pt x="50" y="34"/>
                  </a:lnTo>
                  <a:lnTo>
                    <a:pt x="54" y="27"/>
                  </a:lnTo>
                  <a:lnTo>
                    <a:pt x="57" y="19"/>
                  </a:lnTo>
                  <a:lnTo>
                    <a:pt x="57" y="19"/>
                  </a:lnTo>
                  <a:lnTo>
                    <a:pt x="59" y="16"/>
                  </a:lnTo>
                  <a:lnTo>
                    <a:pt x="57" y="12"/>
                  </a:lnTo>
                  <a:lnTo>
                    <a:pt x="54" y="7"/>
                  </a:lnTo>
                  <a:lnTo>
                    <a:pt x="54" y="7"/>
                  </a:lnTo>
                  <a:lnTo>
                    <a:pt x="65" y="7"/>
                  </a:lnTo>
                  <a:close/>
                  <a:moveTo>
                    <a:pt x="37" y="5"/>
                  </a:moveTo>
                  <a:lnTo>
                    <a:pt x="37" y="5"/>
                  </a:lnTo>
                  <a:lnTo>
                    <a:pt x="40" y="7"/>
                  </a:lnTo>
                  <a:lnTo>
                    <a:pt x="42" y="8"/>
                  </a:lnTo>
                  <a:lnTo>
                    <a:pt x="43" y="13"/>
                  </a:lnTo>
                  <a:lnTo>
                    <a:pt x="42" y="19"/>
                  </a:lnTo>
                  <a:lnTo>
                    <a:pt x="42" y="19"/>
                  </a:lnTo>
                  <a:lnTo>
                    <a:pt x="40" y="26"/>
                  </a:lnTo>
                  <a:lnTo>
                    <a:pt x="38" y="31"/>
                  </a:lnTo>
                  <a:lnTo>
                    <a:pt x="35" y="34"/>
                  </a:lnTo>
                  <a:lnTo>
                    <a:pt x="32" y="34"/>
                  </a:lnTo>
                  <a:lnTo>
                    <a:pt x="32" y="34"/>
                  </a:lnTo>
                  <a:lnTo>
                    <a:pt x="29" y="34"/>
                  </a:lnTo>
                  <a:lnTo>
                    <a:pt x="27" y="31"/>
                  </a:lnTo>
                  <a:lnTo>
                    <a:pt x="26" y="27"/>
                  </a:lnTo>
                  <a:lnTo>
                    <a:pt x="27" y="21"/>
                  </a:lnTo>
                  <a:lnTo>
                    <a:pt x="27" y="21"/>
                  </a:lnTo>
                  <a:lnTo>
                    <a:pt x="29" y="15"/>
                  </a:lnTo>
                  <a:lnTo>
                    <a:pt x="30" y="10"/>
                  </a:lnTo>
                  <a:lnTo>
                    <a:pt x="34" y="7"/>
                  </a:lnTo>
                  <a:lnTo>
                    <a:pt x="37" y="5"/>
                  </a:lnTo>
                  <a:lnTo>
                    <a:pt x="37" y="5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3570"/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31" name="Freeform 85"/>
            <p:cNvSpPr>
              <a:spLocks/>
            </p:cNvSpPr>
            <p:nvPr userDrawn="1"/>
          </p:nvSpPr>
          <p:spPr bwMode="gray">
            <a:xfrm>
              <a:off x="5287" y="4208"/>
              <a:ext cx="62" cy="44"/>
            </a:xfrm>
            <a:custGeom>
              <a:avLst/>
              <a:gdLst/>
              <a:ahLst/>
              <a:cxnLst>
                <a:cxn ang="0">
                  <a:pos x="49" y="22"/>
                </a:cxn>
                <a:cxn ang="0">
                  <a:pos x="49" y="22"/>
                </a:cxn>
                <a:cxn ang="0">
                  <a:pos x="35" y="49"/>
                </a:cxn>
                <a:cxn ang="0">
                  <a:pos x="19" y="78"/>
                </a:cxn>
                <a:cxn ang="0">
                  <a:pos x="19" y="78"/>
                </a:cxn>
                <a:cxn ang="0">
                  <a:pos x="14" y="78"/>
                </a:cxn>
                <a:cxn ang="0">
                  <a:pos x="14" y="78"/>
                </a:cxn>
                <a:cxn ang="0">
                  <a:pos x="8" y="78"/>
                </a:cxn>
                <a:cxn ang="0">
                  <a:pos x="8" y="78"/>
                </a:cxn>
                <a:cxn ang="0">
                  <a:pos x="5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0" y="0"/>
                </a:cxn>
                <a:cxn ang="0">
                  <a:pos x="10" y="0"/>
                </a:cxn>
                <a:cxn ang="0">
                  <a:pos x="19" y="0"/>
                </a:cxn>
                <a:cxn ang="0">
                  <a:pos x="19" y="0"/>
                </a:cxn>
                <a:cxn ang="0">
                  <a:pos x="22" y="57"/>
                </a:cxn>
                <a:cxn ang="0">
                  <a:pos x="24" y="57"/>
                </a:cxn>
                <a:cxn ang="0">
                  <a:pos x="24" y="57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59" y="0"/>
                </a:cxn>
                <a:cxn ang="0">
                  <a:pos x="59" y="0"/>
                </a:cxn>
                <a:cxn ang="0">
                  <a:pos x="65" y="0"/>
                </a:cxn>
                <a:cxn ang="0">
                  <a:pos x="65" y="0"/>
                </a:cxn>
                <a:cxn ang="0">
                  <a:pos x="68" y="27"/>
                </a:cxn>
                <a:cxn ang="0">
                  <a:pos x="72" y="57"/>
                </a:cxn>
                <a:cxn ang="0">
                  <a:pos x="73" y="57"/>
                </a:cxn>
                <a:cxn ang="0">
                  <a:pos x="73" y="57"/>
                </a:cxn>
                <a:cxn ang="0">
                  <a:pos x="100" y="0"/>
                </a:cxn>
                <a:cxn ang="0">
                  <a:pos x="100" y="0"/>
                </a:cxn>
                <a:cxn ang="0">
                  <a:pos x="105" y="0"/>
                </a:cxn>
                <a:cxn ang="0">
                  <a:pos x="105" y="0"/>
                </a:cxn>
                <a:cxn ang="0">
                  <a:pos x="110" y="0"/>
                </a:cxn>
                <a:cxn ang="0">
                  <a:pos x="110" y="0"/>
                </a:cxn>
                <a:cxn ang="0">
                  <a:pos x="92" y="33"/>
                </a:cxn>
                <a:cxn ang="0">
                  <a:pos x="70" y="78"/>
                </a:cxn>
                <a:cxn ang="0">
                  <a:pos x="70" y="78"/>
                </a:cxn>
                <a:cxn ang="0">
                  <a:pos x="64" y="78"/>
                </a:cxn>
                <a:cxn ang="0">
                  <a:pos x="64" y="78"/>
                </a:cxn>
                <a:cxn ang="0">
                  <a:pos x="57" y="78"/>
                </a:cxn>
                <a:cxn ang="0">
                  <a:pos x="57" y="78"/>
                </a:cxn>
                <a:cxn ang="0">
                  <a:pos x="54" y="51"/>
                </a:cxn>
                <a:cxn ang="0">
                  <a:pos x="51" y="22"/>
                </a:cxn>
                <a:cxn ang="0">
                  <a:pos x="49" y="22"/>
                </a:cxn>
              </a:cxnLst>
              <a:rect l="0" t="0" r="r" b="b"/>
              <a:pathLst>
                <a:path w="110" h="78">
                  <a:moveTo>
                    <a:pt x="49" y="22"/>
                  </a:moveTo>
                  <a:lnTo>
                    <a:pt x="49" y="22"/>
                  </a:lnTo>
                  <a:lnTo>
                    <a:pt x="35" y="49"/>
                  </a:lnTo>
                  <a:lnTo>
                    <a:pt x="19" y="78"/>
                  </a:lnTo>
                  <a:lnTo>
                    <a:pt x="19" y="78"/>
                  </a:lnTo>
                  <a:lnTo>
                    <a:pt x="14" y="78"/>
                  </a:lnTo>
                  <a:lnTo>
                    <a:pt x="14" y="78"/>
                  </a:lnTo>
                  <a:lnTo>
                    <a:pt x="8" y="78"/>
                  </a:lnTo>
                  <a:lnTo>
                    <a:pt x="8" y="78"/>
                  </a:lnTo>
                  <a:lnTo>
                    <a:pt x="5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22" y="57"/>
                  </a:lnTo>
                  <a:lnTo>
                    <a:pt x="24" y="57"/>
                  </a:lnTo>
                  <a:lnTo>
                    <a:pt x="24" y="57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59" y="0"/>
                  </a:lnTo>
                  <a:lnTo>
                    <a:pt x="59" y="0"/>
                  </a:lnTo>
                  <a:lnTo>
                    <a:pt x="65" y="0"/>
                  </a:lnTo>
                  <a:lnTo>
                    <a:pt x="65" y="0"/>
                  </a:lnTo>
                  <a:lnTo>
                    <a:pt x="68" y="27"/>
                  </a:lnTo>
                  <a:lnTo>
                    <a:pt x="72" y="57"/>
                  </a:lnTo>
                  <a:lnTo>
                    <a:pt x="73" y="57"/>
                  </a:lnTo>
                  <a:lnTo>
                    <a:pt x="73" y="57"/>
                  </a:lnTo>
                  <a:lnTo>
                    <a:pt x="100" y="0"/>
                  </a:lnTo>
                  <a:lnTo>
                    <a:pt x="100" y="0"/>
                  </a:lnTo>
                  <a:lnTo>
                    <a:pt x="105" y="0"/>
                  </a:lnTo>
                  <a:lnTo>
                    <a:pt x="105" y="0"/>
                  </a:lnTo>
                  <a:lnTo>
                    <a:pt x="110" y="0"/>
                  </a:lnTo>
                  <a:lnTo>
                    <a:pt x="110" y="0"/>
                  </a:lnTo>
                  <a:lnTo>
                    <a:pt x="92" y="33"/>
                  </a:lnTo>
                  <a:lnTo>
                    <a:pt x="70" y="78"/>
                  </a:lnTo>
                  <a:lnTo>
                    <a:pt x="70" y="78"/>
                  </a:lnTo>
                  <a:lnTo>
                    <a:pt x="64" y="78"/>
                  </a:lnTo>
                  <a:lnTo>
                    <a:pt x="64" y="78"/>
                  </a:lnTo>
                  <a:lnTo>
                    <a:pt x="57" y="78"/>
                  </a:lnTo>
                  <a:lnTo>
                    <a:pt x="57" y="78"/>
                  </a:lnTo>
                  <a:lnTo>
                    <a:pt x="54" y="51"/>
                  </a:lnTo>
                  <a:lnTo>
                    <a:pt x="51" y="22"/>
                  </a:lnTo>
                  <a:lnTo>
                    <a:pt x="49" y="22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3570"/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32" name="Freeform 86"/>
            <p:cNvSpPr>
              <a:spLocks noEditPoints="1"/>
            </p:cNvSpPr>
            <p:nvPr userDrawn="1"/>
          </p:nvSpPr>
          <p:spPr bwMode="gray">
            <a:xfrm>
              <a:off x="5341" y="4219"/>
              <a:ext cx="29" cy="33"/>
            </a:xfrm>
            <a:custGeom>
              <a:avLst/>
              <a:gdLst/>
              <a:ahLst/>
              <a:cxnLst>
                <a:cxn ang="0">
                  <a:pos x="19" y="26"/>
                </a:cxn>
                <a:cxn ang="0">
                  <a:pos x="19" y="26"/>
                </a:cxn>
                <a:cxn ang="0">
                  <a:pos x="21" y="18"/>
                </a:cxn>
                <a:cxn ang="0">
                  <a:pos x="24" y="13"/>
                </a:cxn>
                <a:cxn ang="0">
                  <a:pos x="27" y="8"/>
                </a:cxn>
                <a:cxn ang="0">
                  <a:pos x="32" y="7"/>
                </a:cxn>
                <a:cxn ang="0">
                  <a:pos x="32" y="7"/>
                </a:cxn>
                <a:cxn ang="0">
                  <a:pos x="35" y="8"/>
                </a:cxn>
                <a:cxn ang="0">
                  <a:pos x="38" y="12"/>
                </a:cxn>
                <a:cxn ang="0">
                  <a:pos x="38" y="18"/>
                </a:cxn>
                <a:cxn ang="0">
                  <a:pos x="36" y="26"/>
                </a:cxn>
                <a:cxn ang="0">
                  <a:pos x="19" y="26"/>
                </a:cxn>
                <a:cxn ang="0">
                  <a:pos x="51" y="31"/>
                </a:cxn>
                <a:cxn ang="0">
                  <a:pos x="51" y="31"/>
                </a:cxn>
                <a:cxn ang="0">
                  <a:pos x="52" y="26"/>
                </a:cxn>
                <a:cxn ang="0">
                  <a:pos x="52" y="26"/>
                </a:cxn>
                <a:cxn ang="0">
                  <a:pos x="52" y="16"/>
                </a:cxn>
                <a:cxn ang="0">
                  <a:pos x="51" y="12"/>
                </a:cxn>
                <a:cxn ang="0">
                  <a:pos x="49" y="8"/>
                </a:cxn>
                <a:cxn ang="0">
                  <a:pos x="46" y="5"/>
                </a:cxn>
                <a:cxn ang="0">
                  <a:pos x="43" y="4"/>
                </a:cxn>
                <a:cxn ang="0">
                  <a:pos x="38" y="2"/>
                </a:cxn>
                <a:cxn ang="0">
                  <a:pos x="33" y="0"/>
                </a:cxn>
                <a:cxn ang="0">
                  <a:pos x="33" y="0"/>
                </a:cxn>
                <a:cxn ang="0">
                  <a:pos x="22" y="4"/>
                </a:cxn>
                <a:cxn ang="0">
                  <a:pos x="17" y="5"/>
                </a:cxn>
                <a:cxn ang="0">
                  <a:pos x="13" y="8"/>
                </a:cxn>
                <a:cxn ang="0">
                  <a:pos x="9" y="13"/>
                </a:cxn>
                <a:cxn ang="0">
                  <a:pos x="6" y="18"/>
                </a:cxn>
                <a:cxn ang="0">
                  <a:pos x="3" y="24"/>
                </a:cxn>
                <a:cxn ang="0">
                  <a:pos x="1" y="31"/>
                </a:cxn>
                <a:cxn ang="0">
                  <a:pos x="1" y="31"/>
                </a:cxn>
                <a:cxn ang="0">
                  <a:pos x="0" y="37"/>
                </a:cxn>
                <a:cxn ang="0">
                  <a:pos x="1" y="43"/>
                </a:cxn>
                <a:cxn ang="0">
                  <a:pos x="3" y="48"/>
                </a:cxn>
                <a:cxn ang="0">
                  <a:pos x="5" y="53"/>
                </a:cxn>
                <a:cxn ang="0">
                  <a:pos x="9" y="56"/>
                </a:cxn>
                <a:cxn ang="0">
                  <a:pos x="13" y="58"/>
                </a:cxn>
                <a:cxn ang="0">
                  <a:pos x="24" y="59"/>
                </a:cxn>
                <a:cxn ang="0">
                  <a:pos x="24" y="59"/>
                </a:cxn>
                <a:cxn ang="0">
                  <a:pos x="35" y="58"/>
                </a:cxn>
                <a:cxn ang="0">
                  <a:pos x="41" y="54"/>
                </a:cxn>
                <a:cxn ang="0">
                  <a:pos x="46" y="48"/>
                </a:cxn>
                <a:cxn ang="0">
                  <a:pos x="44" y="47"/>
                </a:cxn>
                <a:cxn ang="0">
                  <a:pos x="44" y="47"/>
                </a:cxn>
                <a:cxn ang="0">
                  <a:pos x="36" y="51"/>
                </a:cxn>
                <a:cxn ang="0">
                  <a:pos x="28" y="51"/>
                </a:cxn>
                <a:cxn ang="0">
                  <a:pos x="28" y="51"/>
                </a:cxn>
                <a:cxn ang="0">
                  <a:pos x="25" y="51"/>
                </a:cxn>
                <a:cxn ang="0">
                  <a:pos x="22" y="50"/>
                </a:cxn>
                <a:cxn ang="0">
                  <a:pos x="19" y="47"/>
                </a:cxn>
                <a:cxn ang="0">
                  <a:pos x="17" y="39"/>
                </a:cxn>
                <a:cxn ang="0">
                  <a:pos x="19" y="31"/>
                </a:cxn>
                <a:cxn ang="0">
                  <a:pos x="51" y="31"/>
                </a:cxn>
              </a:cxnLst>
              <a:rect l="0" t="0" r="r" b="b"/>
              <a:pathLst>
                <a:path w="52" h="59">
                  <a:moveTo>
                    <a:pt x="19" y="26"/>
                  </a:moveTo>
                  <a:lnTo>
                    <a:pt x="19" y="26"/>
                  </a:lnTo>
                  <a:lnTo>
                    <a:pt x="21" y="18"/>
                  </a:lnTo>
                  <a:lnTo>
                    <a:pt x="24" y="13"/>
                  </a:lnTo>
                  <a:lnTo>
                    <a:pt x="27" y="8"/>
                  </a:lnTo>
                  <a:lnTo>
                    <a:pt x="32" y="7"/>
                  </a:lnTo>
                  <a:lnTo>
                    <a:pt x="32" y="7"/>
                  </a:lnTo>
                  <a:lnTo>
                    <a:pt x="35" y="8"/>
                  </a:lnTo>
                  <a:lnTo>
                    <a:pt x="38" y="12"/>
                  </a:lnTo>
                  <a:lnTo>
                    <a:pt x="38" y="18"/>
                  </a:lnTo>
                  <a:lnTo>
                    <a:pt x="36" y="26"/>
                  </a:lnTo>
                  <a:lnTo>
                    <a:pt x="19" y="26"/>
                  </a:lnTo>
                  <a:close/>
                  <a:moveTo>
                    <a:pt x="51" y="31"/>
                  </a:moveTo>
                  <a:lnTo>
                    <a:pt x="51" y="31"/>
                  </a:lnTo>
                  <a:lnTo>
                    <a:pt x="52" y="26"/>
                  </a:lnTo>
                  <a:lnTo>
                    <a:pt x="52" y="26"/>
                  </a:lnTo>
                  <a:lnTo>
                    <a:pt x="52" y="16"/>
                  </a:lnTo>
                  <a:lnTo>
                    <a:pt x="51" y="12"/>
                  </a:lnTo>
                  <a:lnTo>
                    <a:pt x="49" y="8"/>
                  </a:lnTo>
                  <a:lnTo>
                    <a:pt x="46" y="5"/>
                  </a:lnTo>
                  <a:lnTo>
                    <a:pt x="43" y="4"/>
                  </a:lnTo>
                  <a:lnTo>
                    <a:pt x="38" y="2"/>
                  </a:lnTo>
                  <a:lnTo>
                    <a:pt x="33" y="0"/>
                  </a:lnTo>
                  <a:lnTo>
                    <a:pt x="33" y="0"/>
                  </a:lnTo>
                  <a:lnTo>
                    <a:pt x="22" y="4"/>
                  </a:lnTo>
                  <a:lnTo>
                    <a:pt x="17" y="5"/>
                  </a:lnTo>
                  <a:lnTo>
                    <a:pt x="13" y="8"/>
                  </a:lnTo>
                  <a:lnTo>
                    <a:pt x="9" y="13"/>
                  </a:lnTo>
                  <a:lnTo>
                    <a:pt x="6" y="18"/>
                  </a:lnTo>
                  <a:lnTo>
                    <a:pt x="3" y="24"/>
                  </a:lnTo>
                  <a:lnTo>
                    <a:pt x="1" y="31"/>
                  </a:lnTo>
                  <a:lnTo>
                    <a:pt x="1" y="31"/>
                  </a:lnTo>
                  <a:lnTo>
                    <a:pt x="0" y="37"/>
                  </a:lnTo>
                  <a:lnTo>
                    <a:pt x="1" y="43"/>
                  </a:lnTo>
                  <a:lnTo>
                    <a:pt x="3" y="48"/>
                  </a:lnTo>
                  <a:lnTo>
                    <a:pt x="5" y="53"/>
                  </a:lnTo>
                  <a:lnTo>
                    <a:pt x="9" y="56"/>
                  </a:lnTo>
                  <a:lnTo>
                    <a:pt x="13" y="58"/>
                  </a:lnTo>
                  <a:lnTo>
                    <a:pt x="24" y="59"/>
                  </a:lnTo>
                  <a:lnTo>
                    <a:pt x="24" y="59"/>
                  </a:lnTo>
                  <a:lnTo>
                    <a:pt x="35" y="58"/>
                  </a:lnTo>
                  <a:lnTo>
                    <a:pt x="41" y="54"/>
                  </a:lnTo>
                  <a:lnTo>
                    <a:pt x="46" y="48"/>
                  </a:lnTo>
                  <a:lnTo>
                    <a:pt x="44" y="47"/>
                  </a:lnTo>
                  <a:lnTo>
                    <a:pt x="44" y="47"/>
                  </a:lnTo>
                  <a:lnTo>
                    <a:pt x="36" y="51"/>
                  </a:lnTo>
                  <a:lnTo>
                    <a:pt x="28" y="51"/>
                  </a:lnTo>
                  <a:lnTo>
                    <a:pt x="28" y="51"/>
                  </a:lnTo>
                  <a:lnTo>
                    <a:pt x="25" y="51"/>
                  </a:lnTo>
                  <a:lnTo>
                    <a:pt x="22" y="50"/>
                  </a:lnTo>
                  <a:lnTo>
                    <a:pt x="19" y="47"/>
                  </a:lnTo>
                  <a:lnTo>
                    <a:pt x="17" y="39"/>
                  </a:lnTo>
                  <a:lnTo>
                    <a:pt x="19" y="31"/>
                  </a:lnTo>
                  <a:lnTo>
                    <a:pt x="51" y="31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3570"/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33" name="Freeform 87"/>
            <p:cNvSpPr>
              <a:spLocks noEditPoints="1"/>
            </p:cNvSpPr>
            <p:nvPr userDrawn="1"/>
          </p:nvSpPr>
          <p:spPr bwMode="gray">
            <a:xfrm>
              <a:off x="5389" y="4208"/>
              <a:ext cx="46" cy="44"/>
            </a:xfrm>
            <a:custGeom>
              <a:avLst/>
              <a:gdLst/>
              <a:ahLst/>
              <a:cxnLst>
                <a:cxn ang="0">
                  <a:pos x="27" y="28"/>
                </a:cxn>
                <a:cxn ang="0">
                  <a:pos x="27" y="28"/>
                </a:cxn>
                <a:cxn ang="0">
                  <a:pos x="31" y="6"/>
                </a:cxn>
                <a:cxn ang="0">
                  <a:pos x="31" y="6"/>
                </a:cxn>
                <a:cxn ang="0">
                  <a:pos x="42" y="6"/>
                </a:cxn>
                <a:cxn ang="0">
                  <a:pos x="42" y="6"/>
                </a:cxn>
                <a:cxn ang="0">
                  <a:pos x="49" y="6"/>
                </a:cxn>
                <a:cxn ang="0">
                  <a:pos x="54" y="8"/>
                </a:cxn>
                <a:cxn ang="0">
                  <a:pos x="57" y="11"/>
                </a:cxn>
                <a:cxn ang="0">
                  <a:pos x="60" y="14"/>
                </a:cxn>
                <a:cxn ang="0">
                  <a:pos x="63" y="19"/>
                </a:cxn>
                <a:cxn ang="0">
                  <a:pos x="65" y="24"/>
                </a:cxn>
                <a:cxn ang="0">
                  <a:pos x="65" y="30"/>
                </a:cxn>
                <a:cxn ang="0">
                  <a:pos x="63" y="36"/>
                </a:cxn>
                <a:cxn ang="0">
                  <a:pos x="63" y="36"/>
                </a:cxn>
                <a:cxn ang="0">
                  <a:pos x="61" y="44"/>
                </a:cxn>
                <a:cxn ang="0">
                  <a:pos x="58" y="52"/>
                </a:cxn>
                <a:cxn ang="0">
                  <a:pos x="55" y="57"/>
                </a:cxn>
                <a:cxn ang="0">
                  <a:pos x="50" y="63"/>
                </a:cxn>
                <a:cxn ang="0">
                  <a:pos x="46" y="67"/>
                </a:cxn>
                <a:cxn ang="0">
                  <a:pos x="41" y="70"/>
                </a:cxn>
                <a:cxn ang="0">
                  <a:pos x="34" y="71"/>
                </a:cxn>
                <a:cxn ang="0">
                  <a:pos x="28" y="71"/>
                </a:cxn>
                <a:cxn ang="0">
                  <a:pos x="28" y="71"/>
                </a:cxn>
                <a:cxn ang="0">
                  <a:pos x="19" y="71"/>
                </a:cxn>
                <a:cxn ang="0">
                  <a:pos x="19" y="71"/>
                </a:cxn>
                <a:cxn ang="0">
                  <a:pos x="23" y="49"/>
                </a:cxn>
                <a:cxn ang="0">
                  <a:pos x="27" y="28"/>
                </a:cxn>
                <a:cxn ang="0">
                  <a:pos x="6" y="46"/>
                </a:cxn>
                <a:cxn ang="0">
                  <a:pos x="6" y="46"/>
                </a:cxn>
                <a:cxn ang="0">
                  <a:pos x="0" y="78"/>
                </a:cxn>
                <a:cxn ang="0">
                  <a:pos x="0" y="78"/>
                </a:cxn>
                <a:cxn ang="0">
                  <a:pos x="9" y="78"/>
                </a:cxn>
                <a:cxn ang="0">
                  <a:pos x="9" y="78"/>
                </a:cxn>
                <a:cxn ang="0">
                  <a:pos x="34" y="78"/>
                </a:cxn>
                <a:cxn ang="0">
                  <a:pos x="34" y="78"/>
                </a:cxn>
                <a:cxn ang="0">
                  <a:pos x="42" y="78"/>
                </a:cxn>
                <a:cxn ang="0">
                  <a:pos x="50" y="74"/>
                </a:cxn>
                <a:cxn ang="0">
                  <a:pos x="57" y="71"/>
                </a:cxn>
                <a:cxn ang="0">
                  <a:pos x="63" y="67"/>
                </a:cxn>
                <a:cxn ang="0">
                  <a:pos x="69" y="60"/>
                </a:cxn>
                <a:cxn ang="0">
                  <a:pos x="74" y="54"/>
                </a:cxn>
                <a:cxn ang="0">
                  <a:pos x="79" y="46"/>
                </a:cxn>
                <a:cxn ang="0">
                  <a:pos x="82" y="36"/>
                </a:cxn>
                <a:cxn ang="0">
                  <a:pos x="82" y="36"/>
                </a:cxn>
                <a:cxn ang="0">
                  <a:pos x="82" y="27"/>
                </a:cxn>
                <a:cxn ang="0">
                  <a:pos x="82" y="19"/>
                </a:cxn>
                <a:cxn ang="0">
                  <a:pos x="79" y="12"/>
                </a:cxn>
                <a:cxn ang="0">
                  <a:pos x="74" y="8"/>
                </a:cxn>
                <a:cxn ang="0">
                  <a:pos x="69" y="3"/>
                </a:cxn>
                <a:cxn ang="0">
                  <a:pos x="61" y="1"/>
                </a:cxn>
                <a:cxn ang="0">
                  <a:pos x="54" y="0"/>
                </a:cxn>
                <a:cxn ang="0">
                  <a:pos x="44" y="0"/>
                </a:cxn>
                <a:cxn ang="0">
                  <a:pos x="44" y="0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15" y="0"/>
                </a:cxn>
                <a:cxn ang="0">
                  <a:pos x="15" y="0"/>
                </a:cxn>
                <a:cxn ang="0">
                  <a:pos x="9" y="32"/>
                </a:cxn>
                <a:cxn ang="0">
                  <a:pos x="6" y="46"/>
                </a:cxn>
              </a:cxnLst>
              <a:rect l="0" t="0" r="r" b="b"/>
              <a:pathLst>
                <a:path w="82" h="78">
                  <a:moveTo>
                    <a:pt x="27" y="28"/>
                  </a:moveTo>
                  <a:lnTo>
                    <a:pt x="27" y="28"/>
                  </a:lnTo>
                  <a:lnTo>
                    <a:pt x="31" y="6"/>
                  </a:lnTo>
                  <a:lnTo>
                    <a:pt x="31" y="6"/>
                  </a:lnTo>
                  <a:lnTo>
                    <a:pt x="42" y="6"/>
                  </a:lnTo>
                  <a:lnTo>
                    <a:pt x="42" y="6"/>
                  </a:lnTo>
                  <a:lnTo>
                    <a:pt x="49" y="6"/>
                  </a:lnTo>
                  <a:lnTo>
                    <a:pt x="54" y="8"/>
                  </a:lnTo>
                  <a:lnTo>
                    <a:pt x="57" y="11"/>
                  </a:lnTo>
                  <a:lnTo>
                    <a:pt x="60" y="14"/>
                  </a:lnTo>
                  <a:lnTo>
                    <a:pt x="63" y="19"/>
                  </a:lnTo>
                  <a:lnTo>
                    <a:pt x="65" y="24"/>
                  </a:lnTo>
                  <a:lnTo>
                    <a:pt x="65" y="30"/>
                  </a:lnTo>
                  <a:lnTo>
                    <a:pt x="63" y="36"/>
                  </a:lnTo>
                  <a:lnTo>
                    <a:pt x="63" y="36"/>
                  </a:lnTo>
                  <a:lnTo>
                    <a:pt x="61" y="44"/>
                  </a:lnTo>
                  <a:lnTo>
                    <a:pt x="58" y="52"/>
                  </a:lnTo>
                  <a:lnTo>
                    <a:pt x="55" y="57"/>
                  </a:lnTo>
                  <a:lnTo>
                    <a:pt x="50" y="63"/>
                  </a:lnTo>
                  <a:lnTo>
                    <a:pt x="46" y="67"/>
                  </a:lnTo>
                  <a:lnTo>
                    <a:pt x="41" y="70"/>
                  </a:lnTo>
                  <a:lnTo>
                    <a:pt x="34" y="71"/>
                  </a:lnTo>
                  <a:lnTo>
                    <a:pt x="28" y="71"/>
                  </a:lnTo>
                  <a:lnTo>
                    <a:pt x="28" y="71"/>
                  </a:lnTo>
                  <a:lnTo>
                    <a:pt x="19" y="71"/>
                  </a:lnTo>
                  <a:lnTo>
                    <a:pt x="19" y="71"/>
                  </a:lnTo>
                  <a:lnTo>
                    <a:pt x="23" y="49"/>
                  </a:lnTo>
                  <a:lnTo>
                    <a:pt x="27" y="28"/>
                  </a:lnTo>
                  <a:close/>
                  <a:moveTo>
                    <a:pt x="6" y="46"/>
                  </a:moveTo>
                  <a:lnTo>
                    <a:pt x="6" y="46"/>
                  </a:lnTo>
                  <a:lnTo>
                    <a:pt x="0" y="78"/>
                  </a:lnTo>
                  <a:lnTo>
                    <a:pt x="0" y="78"/>
                  </a:lnTo>
                  <a:lnTo>
                    <a:pt x="9" y="78"/>
                  </a:lnTo>
                  <a:lnTo>
                    <a:pt x="9" y="78"/>
                  </a:lnTo>
                  <a:lnTo>
                    <a:pt x="34" y="78"/>
                  </a:lnTo>
                  <a:lnTo>
                    <a:pt x="34" y="78"/>
                  </a:lnTo>
                  <a:lnTo>
                    <a:pt x="42" y="78"/>
                  </a:lnTo>
                  <a:lnTo>
                    <a:pt x="50" y="74"/>
                  </a:lnTo>
                  <a:lnTo>
                    <a:pt x="57" y="71"/>
                  </a:lnTo>
                  <a:lnTo>
                    <a:pt x="63" y="67"/>
                  </a:lnTo>
                  <a:lnTo>
                    <a:pt x="69" y="60"/>
                  </a:lnTo>
                  <a:lnTo>
                    <a:pt x="74" y="54"/>
                  </a:lnTo>
                  <a:lnTo>
                    <a:pt x="79" y="46"/>
                  </a:lnTo>
                  <a:lnTo>
                    <a:pt x="82" y="36"/>
                  </a:lnTo>
                  <a:lnTo>
                    <a:pt x="82" y="36"/>
                  </a:lnTo>
                  <a:lnTo>
                    <a:pt x="82" y="27"/>
                  </a:lnTo>
                  <a:lnTo>
                    <a:pt x="82" y="19"/>
                  </a:lnTo>
                  <a:lnTo>
                    <a:pt x="79" y="12"/>
                  </a:lnTo>
                  <a:lnTo>
                    <a:pt x="74" y="8"/>
                  </a:lnTo>
                  <a:lnTo>
                    <a:pt x="69" y="3"/>
                  </a:lnTo>
                  <a:lnTo>
                    <a:pt x="61" y="1"/>
                  </a:lnTo>
                  <a:lnTo>
                    <a:pt x="54" y="0"/>
                  </a:lnTo>
                  <a:lnTo>
                    <a:pt x="44" y="0"/>
                  </a:lnTo>
                  <a:lnTo>
                    <a:pt x="44" y="0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15" y="0"/>
                  </a:lnTo>
                  <a:lnTo>
                    <a:pt x="15" y="0"/>
                  </a:lnTo>
                  <a:lnTo>
                    <a:pt x="9" y="32"/>
                  </a:lnTo>
                  <a:lnTo>
                    <a:pt x="6" y="46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3570"/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34" name="Freeform 88"/>
            <p:cNvSpPr>
              <a:spLocks noEditPoints="1"/>
            </p:cNvSpPr>
            <p:nvPr userDrawn="1"/>
          </p:nvSpPr>
          <p:spPr bwMode="gray">
            <a:xfrm>
              <a:off x="5436" y="4219"/>
              <a:ext cx="32" cy="33"/>
            </a:xfrm>
            <a:custGeom>
              <a:avLst/>
              <a:gdLst/>
              <a:ahLst/>
              <a:cxnLst>
                <a:cxn ang="0">
                  <a:pos x="40" y="27"/>
                </a:cxn>
                <a:cxn ang="0">
                  <a:pos x="40" y="27"/>
                </a:cxn>
                <a:cxn ang="0">
                  <a:pos x="38" y="39"/>
                </a:cxn>
                <a:cxn ang="0">
                  <a:pos x="34" y="48"/>
                </a:cxn>
                <a:cxn ang="0">
                  <a:pos x="29" y="53"/>
                </a:cxn>
                <a:cxn ang="0">
                  <a:pos x="24" y="54"/>
                </a:cxn>
                <a:cxn ang="0">
                  <a:pos x="24" y="54"/>
                </a:cxn>
                <a:cxn ang="0">
                  <a:pos x="22" y="54"/>
                </a:cxn>
                <a:cxn ang="0">
                  <a:pos x="19" y="53"/>
                </a:cxn>
                <a:cxn ang="0">
                  <a:pos x="18" y="48"/>
                </a:cxn>
                <a:cxn ang="0">
                  <a:pos x="16" y="40"/>
                </a:cxn>
                <a:cxn ang="0">
                  <a:pos x="18" y="32"/>
                </a:cxn>
                <a:cxn ang="0">
                  <a:pos x="18" y="32"/>
                </a:cxn>
                <a:cxn ang="0">
                  <a:pos x="21" y="21"/>
                </a:cxn>
                <a:cxn ang="0">
                  <a:pos x="24" y="13"/>
                </a:cxn>
                <a:cxn ang="0">
                  <a:pos x="29" y="8"/>
                </a:cxn>
                <a:cxn ang="0">
                  <a:pos x="34" y="7"/>
                </a:cxn>
                <a:cxn ang="0">
                  <a:pos x="34" y="7"/>
                </a:cxn>
                <a:cxn ang="0">
                  <a:pos x="38" y="8"/>
                </a:cxn>
                <a:cxn ang="0">
                  <a:pos x="41" y="12"/>
                </a:cxn>
                <a:cxn ang="0">
                  <a:pos x="41" y="18"/>
                </a:cxn>
                <a:cxn ang="0">
                  <a:pos x="40" y="27"/>
                </a:cxn>
                <a:cxn ang="0">
                  <a:pos x="40" y="27"/>
                </a:cxn>
                <a:cxn ang="0">
                  <a:pos x="0" y="32"/>
                </a:cxn>
                <a:cxn ang="0">
                  <a:pos x="0" y="32"/>
                </a:cxn>
                <a:cxn ang="0">
                  <a:pos x="0" y="39"/>
                </a:cxn>
                <a:cxn ang="0">
                  <a:pos x="0" y="45"/>
                </a:cxn>
                <a:cxn ang="0">
                  <a:pos x="3" y="50"/>
                </a:cxn>
                <a:cxn ang="0">
                  <a:pos x="5" y="53"/>
                </a:cxn>
                <a:cxn ang="0">
                  <a:pos x="10" y="56"/>
                </a:cxn>
                <a:cxn ang="0">
                  <a:pos x="13" y="58"/>
                </a:cxn>
                <a:cxn ang="0">
                  <a:pos x="24" y="59"/>
                </a:cxn>
                <a:cxn ang="0">
                  <a:pos x="24" y="59"/>
                </a:cxn>
                <a:cxn ang="0">
                  <a:pos x="29" y="59"/>
                </a:cxn>
                <a:cxn ang="0">
                  <a:pos x="35" y="58"/>
                </a:cxn>
                <a:cxn ang="0">
                  <a:pos x="40" y="54"/>
                </a:cxn>
                <a:cxn ang="0">
                  <a:pos x="45" y="51"/>
                </a:cxn>
                <a:cxn ang="0">
                  <a:pos x="49" y="47"/>
                </a:cxn>
                <a:cxn ang="0">
                  <a:pos x="53" y="42"/>
                </a:cxn>
                <a:cxn ang="0">
                  <a:pos x="56" y="35"/>
                </a:cxn>
                <a:cxn ang="0">
                  <a:pos x="57" y="29"/>
                </a:cxn>
                <a:cxn ang="0">
                  <a:pos x="57" y="29"/>
                </a:cxn>
                <a:cxn ang="0">
                  <a:pos x="57" y="23"/>
                </a:cxn>
                <a:cxn ang="0">
                  <a:pos x="57" y="18"/>
                </a:cxn>
                <a:cxn ang="0">
                  <a:pos x="56" y="13"/>
                </a:cxn>
                <a:cxn ang="0">
                  <a:pos x="54" y="8"/>
                </a:cxn>
                <a:cxn ang="0">
                  <a:pos x="51" y="5"/>
                </a:cxn>
                <a:cxn ang="0">
                  <a:pos x="46" y="4"/>
                </a:cxn>
                <a:cxn ang="0">
                  <a:pos x="41" y="2"/>
                </a:cxn>
                <a:cxn ang="0">
                  <a:pos x="35" y="0"/>
                </a:cxn>
                <a:cxn ang="0">
                  <a:pos x="35" y="0"/>
                </a:cxn>
                <a:cxn ang="0">
                  <a:pos x="24" y="4"/>
                </a:cxn>
                <a:cxn ang="0">
                  <a:pos x="19" y="5"/>
                </a:cxn>
                <a:cxn ang="0">
                  <a:pos x="15" y="8"/>
                </a:cxn>
                <a:cxn ang="0">
                  <a:pos x="10" y="13"/>
                </a:cxn>
                <a:cxn ang="0">
                  <a:pos x="7" y="18"/>
                </a:cxn>
                <a:cxn ang="0">
                  <a:pos x="3" y="24"/>
                </a:cxn>
                <a:cxn ang="0">
                  <a:pos x="0" y="32"/>
                </a:cxn>
                <a:cxn ang="0">
                  <a:pos x="0" y="32"/>
                </a:cxn>
              </a:cxnLst>
              <a:rect l="0" t="0" r="r" b="b"/>
              <a:pathLst>
                <a:path w="57" h="59">
                  <a:moveTo>
                    <a:pt x="40" y="27"/>
                  </a:moveTo>
                  <a:lnTo>
                    <a:pt x="40" y="27"/>
                  </a:lnTo>
                  <a:lnTo>
                    <a:pt x="38" y="39"/>
                  </a:lnTo>
                  <a:lnTo>
                    <a:pt x="34" y="48"/>
                  </a:lnTo>
                  <a:lnTo>
                    <a:pt x="29" y="53"/>
                  </a:lnTo>
                  <a:lnTo>
                    <a:pt x="24" y="54"/>
                  </a:lnTo>
                  <a:lnTo>
                    <a:pt x="24" y="54"/>
                  </a:lnTo>
                  <a:lnTo>
                    <a:pt x="22" y="54"/>
                  </a:lnTo>
                  <a:lnTo>
                    <a:pt x="19" y="53"/>
                  </a:lnTo>
                  <a:lnTo>
                    <a:pt x="18" y="48"/>
                  </a:lnTo>
                  <a:lnTo>
                    <a:pt x="16" y="40"/>
                  </a:lnTo>
                  <a:lnTo>
                    <a:pt x="18" y="32"/>
                  </a:lnTo>
                  <a:lnTo>
                    <a:pt x="18" y="32"/>
                  </a:lnTo>
                  <a:lnTo>
                    <a:pt x="21" y="21"/>
                  </a:lnTo>
                  <a:lnTo>
                    <a:pt x="24" y="13"/>
                  </a:lnTo>
                  <a:lnTo>
                    <a:pt x="29" y="8"/>
                  </a:lnTo>
                  <a:lnTo>
                    <a:pt x="34" y="7"/>
                  </a:lnTo>
                  <a:lnTo>
                    <a:pt x="34" y="7"/>
                  </a:lnTo>
                  <a:lnTo>
                    <a:pt x="38" y="8"/>
                  </a:lnTo>
                  <a:lnTo>
                    <a:pt x="41" y="12"/>
                  </a:lnTo>
                  <a:lnTo>
                    <a:pt x="41" y="18"/>
                  </a:lnTo>
                  <a:lnTo>
                    <a:pt x="40" y="27"/>
                  </a:lnTo>
                  <a:lnTo>
                    <a:pt x="40" y="27"/>
                  </a:lnTo>
                  <a:close/>
                  <a:moveTo>
                    <a:pt x="0" y="32"/>
                  </a:moveTo>
                  <a:lnTo>
                    <a:pt x="0" y="32"/>
                  </a:lnTo>
                  <a:lnTo>
                    <a:pt x="0" y="39"/>
                  </a:lnTo>
                  <a:lnTo>
                    <a:pt x="0" y="45"/>
                  </a:lnTo>
                  <a:lnTo>
                    <a:pt x="3" y="50"/>
                  </a:lnTo>
                  <a:lnTo>
                    <a:pt x="5" y="53"/>
                  </a:lnTo>
                  <a:lnTo>
                    <a:pt x="10" y="56"/>
                  </a:lnTo>
                  <a:lnTo>
                    <a:pt x="13" y="58"/>
                  </a:lnTo>
                  <a:lnTo>
                    <a:pt x="24" y="59"/>
                  </a:lnTo>
                  <a:lnTo>
                    <a:pt x="24" y="59"/>
                  </a:lnTo>
                  <a:lnTo>
                    <a:pt x="29" y="59"/>
                  </a:lnTo>
                  <a:lnTo>
                    <a:pt x="35" y="58"/>
                  </a:lnTo>
                  <a:lnTo>
                    <a:pt x="40" y="54"/>
                  </a:lnTo>
                  <a:lnTo>
                    <a:pt x="45" y="51"/>
                  </a:lnTo>
                  <a:lnTo>
                    <a:pt x="49" y="47"/>
                  </a:lnTo>
                  <a:lnTo>
                    <a:pt x="53" y="42"/>
                  </a:lnTo>
                  <a:lnTo>
                    <a:pt x="56" y="35"/>
                  </a:lnTo>
                  <a:lnTo>
                    <a:pt x="57" y="29"/>
                  </a:lnTo>
                  <a:lnTo>
                    <a:pt x="57" y="29"/>
                  </a:lnTo>
                  <a:lnTo>
                    <a:pt x="57" y="23"/>
                  </a:lnTo>
                  <a:lnTo>
                    <a:pt x="57" y="18"/>
                  </a:lnTo>
                  <a:lnTo>
                    <a:pt x="56" y="13"/>
                  </a:lnTo>
                  <a:lnTo>
                    <a:pt x="54" y="8"/>
                  </a:lnTo>
                  <a:lnTo>
                    <a:pt x="51" y="5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24" y="4"/>
                  </a:lnTo>
                  <a:lnTo>
                    <a:pt x="19" y="5"/>
                  </a:lnTo>
                  <a:lnTo>
                    <a:pt x="15" y="8"/>
                  </a:lnTo>
                  <a:lnTo>
                    <a:pt x="10" y="13"/>
                  </a:lnTo>
                  <a:lnTo>
                    <a:pt x="7" y="18"/>
                  </a:lnTo>
                  <a:lnTo>
                    <a:pt x="3" y="24"/>
                  </a:lnTo>
                  <a:lnTo>
                    <a:pt x="0" y="32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3570"/>
              <a:endParaRPr lang="en-GB" dirty="0">
                <a:solidFill>
                  <a:srgbClr val="000000"/>
                </a:solidFill>
              </a:endParaRPr>
            </a:p>
          </p:txBody>
        </p:sp>
      </p:grpSp>
      <p:sp>
        <p:nvSpPr>
          <p:cNvPr id="36" name="AutoShape 57" descr="07JAN10 EXPIRY - Maze"/>
          <p:cNvSpPr>
            <a:spLocks noChangeArrowheads="1"/>
          </p:cNvSpPr>
          <p:nvPr/>
        </p:nvSpPr>
        <p:spPr bwMode="gray">
          <a:xfrm rot="5400000">
            <a:off x="542641" y="2354438"/>
            <a:ext cx="1958194" cy="3070625"/>
          </a:xfrm>
          <a:prstGeom prst="triangle">
            <a:avLst>
              <a:gd name="adj" fmla="val 33287"/>
            </a:avLst>
          </a:prstGeom>
          <a:solidFill>
            <a:srgbClr val="7F7E82"/>
          </a:solidFill>
          <a:ln w="9525">
            <a:noFill/>
            <a:miter lim="800000"/>
            <a:headEnd/>
            <a:tailEnd/>
          </a:ln>
          <a:effectLst/>
        </p:spPr>
        <p:txBody>
          <a:bodyPr rot="10800000" vert="eaVert" wrap="none" lIns="80088" tIns="40044" rIns="80088" bIns="40044" anchor="ctr"/>
          <a:lstStyle/>
          <a:p>
            <a:pPr defTabSz="871798">
              <a:lnSpc>
                <a:spcPts val="1227"/>
              </a:lnSpc>
            </a:pP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96" name="Text Placeholder 95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500914" y="2078413"/>
            <a:ext cx="4001857" cy="184301"/>
          </a:xfrm>
        </p:spPr>
        <p:txBody>
          <a:bodyPr wrap="none" anchor="ctr" anchorCtr="0"/>
          <a:lstStyle>
            <a:lvl1pPr>
              <a:defRPr/>
            </a:lvl1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67" name="Subtitle 2"/>
          <p:cNvSpPr>
            <a:spLocks noGrp="1"/>
          </p:cNvSpPr>
          <p:nvPr>
            <p:ph type="subTitle" idx="1"/>
          </p:nvPr>
        </p:nvSpPr>
        <p:spPr bwMode="gray">
          <a:xfrm>
            <a:off x="500919" y="1466122"/>
            <a:ext cx="5589332" cy="489549"/>
          </a:xfrm>
          <a:ln>
            <a:noFill/>
          </a:ln>
        </p:spPr>
        <p:txBody>
          <a:bodyPr vert="horz" lIns="0" tIns="0" rIns="0" bIns="0" rtlCol="0" anchor="t" anchorCtr="0">
            <a:noAutofit/>
          </a:bodyPr>
          <a:lstStyle>
            <a:lvl1pPr marL="0" indent="0" algn="l">
              <a:buNone/>
              <a:defRPr kumimoji="0" lang="en-GB" sz="1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  <a:lvl2pPr marL="4567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9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4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357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37" name="Rectangle 36"/>
          <p:cNvSpPr/>
          <p:nvPr userDrawn="1"/>
        </p:nvSpPr>
        <p:spPr bwMode="white">
          <a:xfrm>
            <a:off x="507704" y="6426700"/>
            <a:ext cx="499306" cy="116628"/>
          </a:xfrm>
          <a:prstGeom prst="rect">
            <a:avLst/>
          </a:prstGeom>
          <a:solidFill>
            <a:schemeClr val="bg1"/>
          </a:solidFill>
          <a:ln w="9525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062" tIns="63062" rIns="63062" bIns="63062" rtlCol="0" anchor="ctr"/>
          <a:lstStyle/>
          <a:p>
            <a:pPr algn="ctr" defTabSz="913570"/>
            <a:endParaRPr lang="en-GB" sz="900" b="1" dirty="0">
              <a:solidFill>
                <a:srgbClr val="646464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00917" y="569665"/>
            <a:ext cx="8127246" cy="55507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>
            <a:off x="3067916" y="6610761"/>
            <a:ext cx="5072910" cy="130607"/>
          </a:xfrm>
          <a:prstGeom prst="rect">
            <a:avLst/>
          </a:prstGeom>
        </p:spPr>
        <p:txBody>
          <a:bodyPr/>
          <a:lstStyle/>
          <a:p>
            <a:pPr defTabSz="913570"/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>
          <a:xfrm>
            <a:off x="8220917" y="6610761"/>
            <a:ext cx="415390" cy="130607"/>
          </a:xfrm>
          <a:prstGeom prst="rect">
            <a:avLst/>
          </a:prstGeom>
        </p:spPr>
        <p:txBody>
          <a:bodyPr/>
          <a:lstStyle/>
          <a:p>
            <a:pPr defTabSz="913570"/>
            <a:fld id="{F9A56513-F998-4254-9CEB-F507EE6F3742}" type="slidenum">
              <a:rPr lang="en-GB">
                <a:solidFill>
                  <a:srgbClr val="000000"/>
                </a:solidFill>
              </a:rPr>
              <a:pPr defTabSz="913570"/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7" name="Content Placeholder 12"/>
          <p:cNvSpPr>
            <a:spLocks noGrp="1"/>
          </p:cNvSpPr>
          <p:nvPr>
            <p:ph sz="quarter" idx="15"/>
          </p:nvPr>
        </p:nvSpPr>
        <p:spPr bwMode="gray">
          <a:xfrm>
            <a:off x="500914" y="1337620"/>
            <a:ext cx="4001857" cy="483213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8" name="Content Placeholder 15"/>
          <p:cNvSpPr>
            <a:spLocks noGrp="1"/>
          </p:cNvSpPr>
          <p:nvPr>
            <p:ph sz="quarter" idx="16"/>
          </p:nvPr>
        </p:nvSpPr>
        <p:spPr bwMode="gray">
          <a:xfrm>
            <a:off x="4624942" y="1337620"/>
            <a:ext cx="4003215" cy="48321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Row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07703" y="569665"/>
            <a:ext cx="8127246" cy="5550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>
            <a:off x="3067916" y="6610761"/>
            <a:ext cx="5072910" cy="130607"/>
          </a:xfrm>
          <a:prstGeom prst="rect">
            <a:avLst/>
          </a:prstGeom>
        </p:spPr>
        <p:txBody>
          <a:bodyPr/>
          <a:lstStyle/>
          <a:p>
            <a:pPr defTabSz="913570"/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>
          <a:xfrm>
            <a:off x="8220914" y="6610761"/>
            <a:ext cx="404531" cy="130607"/>
          </a:xfrm>
          <a:prstGeom prst="rect">
            <a:avLst/>
          </a:prstGeom>
        </p:spPr>
        <p:txBody>
          <a:bodyPr/>
          <a:lstStyle/>
          <a:p>
            <a:pPr defTabSz="913570"/>
            <a:fld id="{F9A56513-F998-4254-9CEB-F507EE6F3742}" type="slidenum">
              <a:rPr lang="en-GB">
                <a:solidFill>
                  <a:srgbClr val="000000"/>
                </a:solidFill>
              </a:rPr>
              <a:pPr defTabSz="913570"/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7" name="Content Placeholder 12"/>
          <p:cNvSpPr>
            <a:spLocks noGrp="1"/>
          </p:cNvSpPr>
          <p:nvPr>
            <p:ph sz="quarter" idx="15"/>
          </p:nvPr>
        </p:nvSpPr>
        <p:spPr bwMode="gray">
          <a:xfrm>
            <a:off x="507703" y="1337620"/>
            <a:ext cx="8117744" cy="23505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Content Placeholder 12"/>
          <p:cNvSpPr>
            <a:spLocks noGrp="1"/>
          </p:cNvSpPr>
          <p:nvPr>
            <p:ph sz="quarter" idx="17"/>
          </p:nvPr>
        </p:nvSpPr>
        <p:spPr bwMode="gray">
          <a:xfrm>
            <a:off x="507700" y="3819200"/>
            <a:ext cx="8117743" cy="23505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Column Content (1/3, 2/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07698" y="569665"/>
            <a:ext cx="8114800" cy="55507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>
            <a:off x="3067916" y="6610761"/>
            <a:ext cx="5072910" cy="130607"/>
          </a:xfrm>
          <a:prstGeom prst="rect">
            <a:avLst/>
          </a:prstGeom>
        </p:spPr>
        <p:txBody>
          <a:bodyPr/>
          <a:lstStyle/>
          <a:p>
            <a:pPr defTabSz="913570"/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>
          <a:xfrm>
            <a:off x="8220914" y="6610761"/>
            <a:ext cx="404531" cy="130607"/>
          </a:xfrm>
          <a:prstGeom prst="rect">
            <a:avLst/>
          </a:prstGeom>
        </p:spPr>
        <p:txBody>
          <a:bodyPr/>
          <a:lstStyle/>
          <a:p>
            <a:pPr defTabSz="913570"/>
            <a:fld id="{F9A56513-F998-4254-9CEB-F507EE6F3742}" type="slidenum">
              <a:rPr lang="en-GB">
                <a:solidFill>
                  <a:srgbClr val="000000"/>
                </a:solidFill>
              </a:rPr>
              <a:pPr defTabSz="913570"/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7" name="Content Placeholder 12"/>
          <p:cNvSpPr>
            <a:spLocks noGrp="1"/>
          </p:cNvSpPr>
          <p:nvPr>
            <p:ph sz="quarter" idx="15"/>
          </p:nvPr>
        </p:nvSpPr>
        <p:spPr bwMode="gray">
          <a:xfrm>
            <a:off x="507703" y="1337620"/>
            <a:ext cx="2616627" cy="483213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Content Placeholder 15"/>
          <p:cNvSpPr>
            <a:spLocks noGrp="1"/>
          </p:cNvSpPr>
          <p:nvPr>
            <p:ph sz="quarter" idx="17"/>
          </p:nvPr>
        </p:nvSpPr>
        <p:spPr bwMode="gray">
          <a:xfrm>
            <a:off x="3256784" y="1337620"/>
            <a:ext cx="5365714" cy="48321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301D-83A2-40C4-8F45-3649A8D7013A}" type="datetimeFigureOut">
              <a:rPr lang="en-US" smtClean="0"/>
              <a:t>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38AF6-459A-4380-855C-44B7CEE7C1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Column Content (2/3, 1/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07698" y="569665"/>
            <a:ext cx="8114800" cy="55507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>
            <a:off x="3067916" y="6610761"/>
            <a:ext cx="5072910" cy="130607"/>
          </a:xfrm>
          <a:prstGeom prst="rect">
            <a:avLst/>
          </a:prstGeom>
        </p:spPr>
        <p:txBody>
          <a:bodyPr/>
          <a:lstStyle/>
          <a:p>
            <a:pPr defTabSz="913570"/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>
          <a:xfrm>
            <a:off x="8220914" y="6610761"/>
            <a:ext cx="404531" cy="130607"/>
          </a:xfrm>
          <a:prstGeom prst="rect">
            <a:avLst/>
          </a:prstGeom>
        </p:spPr>
        <p:txBody>
          <a:bodyPr/>
          <a:lstStyle/>
          <a:p>
            <a:pPr defTabSz="913570"/>
            <a:fld id="{F9A56513-F998-4254-9CEB-F507EE6F3742}" type="slidenum">
              <a:rPr lang="en-GB">
                <a:solidFill>
                  <a:srgbClr val="000000"/>
                </a:solidFill>
              </a:rPr>
              <a:pPr defTabSz="913570"/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8" name="Content Placeholder 15"/>
          <p:cNvSpPr>
            <a:spLocks noGrp="1"/>
          </p:cNvSpPr>
          <p:nvPr>
            <p:ph sz="quarter" idx="16"/>
          </p:nvPr>
        </p:nvSpPr>
        <p:spPr bwMode="gray">
          <a:xfrm>
            <a:off x="6005877" y="1337620"/>
            <a:ext cx="2616627" cy="48321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Content Placeholder 15"/>
          <p:cNvSpPr>
            <a:spLocks noGrp="1"/>
          </p:cNvSpPr>
          <p:nvPr>
            <p:ph sz="quarter" idx="17"/>
          </p:nvPr>
        </p:nvSpPr>
        <p:spPr bwMode="gray">
          <a:xfrm>
            <a:off x="507698" y="1337620"/>
            <a:ext cx="5365714" cy="48321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07698" y="569665"/>
            <a:ext cx="8114800" cy="55507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>
            <a:off x="3067916" y="6610761"/>
            <a:ext cx="5072910" cy="130607"/>
          </a:xfrm>
          <a:prstGeom prst="rect">
            <a:avLst/>
          </a:prstGeom>
        </p:spPr>
        <p:txBody>
          <a:bodyPr/>
          <a:lstStyle/>
          <a:p>
            <a:pPr defTabSz="913570"/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>
          <a:xfrm>
            <a:off x="8220914" y="6610761"/>
            <a:ext cx="404531" cy="130607"/>
          </a:xfrm>
          <a:prstGeom prst="rect">
            <a:avLst/>
          </a:prstGeom>
        </p:spPr>
        <p:txBody>
          <a:bodyPr/>
          <a:lstStyle/>
          <a:p>
            <a:pPr defTabSz="913570"/>
            <a:fld id="{F9A56513-F998-4254-9CEB-F507EE6F3742}" type="slidenum">
              <a:rPr lang="en-GB">
                <a:solidFill>
                  <a:srgbClr val="000000"/>
                </a:solidFill>
              </a:rPr>
              <a:pPr defTabSz="913570"/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7" name="Content Placeholder 12"/>
          <p:cNvSpPr>
            <a:spLocks noGrp="1"/>
          </p:cNvSpPr>
          <p:nvPr>
            <p:ph sz="quarter" idx="15"/>
          </p:nvPr>
        </p:nvSpPr>
        <p:spPr bwMode="gray">
          <a:xfrm>
            <a:off x="507703" y="1337620"/>
            <a:ext cx="2616627" cy="483213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8" name="Content Placeholder 15"/>
          <p:cNvSpPr>
            <a:spLocks noGrp="1"/>
          </p:cNvSpPr>
          <p:nvPr>
            <p:ph sz="quarter" idx="16"/>
          </p:nvPr>
        </p:nvSpPr>
        <p:spPr bwMode="gray">
          <a:xfrm>
            <a:off x="6005877" y="1337620"/>
            <a:ext cx="2616627" cy="48321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Content Placeholder 15"/>
          <p:cNvSpPr>
            <a:spLocks noGrp="1"/>
          </p:cNvSpPr>
          <p:nvPr>
            <p:ph sz="quarter" idx="17"/>
          </p:nvPr>
        </p:nvSpPr>
        <p:spPr bwMode="gray">
          <a:xfrm>
            <a:off x="3256789" y="1337620"/>
            <a:ext cx="2616627" cy="48321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riple Column Content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01071" y="332656"/>
            <a:ext cx="8114800" cy="55507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>
            <a:off x="3067916" y="6610761"/>
            <a:ext cx="5072910" cy="130607"/>
          </a:xfrm>
          <a:prstGeom prst="rect">
            <a:avLst/>
          </a:prstGeom>
        </p:spPr>
        <p:txBody>
          <a:bodyPr/>
          <a:lstStyle/>
          <a:p>
            <a:pPr defTabSz="913570"/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>
          <a:xfrm>
            <a:off x="8220914" y="6610761"/>
            <a:ext cx="404531" cy="130607"/>
          </a:xfrm>
          <a:prstGeom prst="rect">
            <a:avLst/>
          </a:prstGeom>
        </p:spPr>
        <p:txBody>
          <a:bodyPr/>
          <a:lstStyle/>
          <a:p>
            <a:pPr defTabSz="913570"/>
            <a:fld id="{F9A56513-F998-4254-9CEB-F507EE6F3742}" type="slidenum">
              <a:rPr lang="en-GB">
                <a:solidFill>
                  <a:srgbClr val="000000"/>
                </a:solidFill>
              </a:rPr>
              <a:pPr defTabSz="913570"/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7" name="Content Placeholder 12"/>
          <p:cNvSpPr>
            <a:spLocks noGrp="1"/>
          </p:cNvSpPr>
          <p:nvPr>
            <p:ph sz="quarter" idx="15"/>
          </p:nvPr>
        </p:nvSpPr>
        <p:spPr bwMode="gray">
          <a:xfrm>
            <a:off x="507703" y="2133600"/>
            <a:ext cx="2616627" cy="403615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8" name="Content Placeholder 15"/>
          <p:cNvSpPr>
            <a:spLocks noGrp="1"/>
          </p:cNvSpPr>
          <p:nvPr>
            <p:ph sz="quarter" idx="16"/>
          </p:nvPr>
        </p:nvSpPr>
        <p:spPr bwMode="gray">
          <a:xfrm>
            <a:off x="6005877" y="2133600"/>
            <a:ext cx="2616627" cy="4036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Content Placeholder 15"/>
          <p:cNvSpPr>
            <a:spLocks noGrp="1"/>
          </p:cNvSpPr>
          <p:nvPr>
            <p:ph sz="quarter" idx="17"/>
          </p:nvPr>
        </p:nvSpPr>
        <p:spPr bwMode="gray">
          <a:xfrm>
            <a:off x="3256789" y="2133600"/>
            <a:ext cx="2616627" cy="403615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507702" y="1493838"/>
            <a:ext cx="2616628" cy="639762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8"/>
          </p:nvPr>
        </p:nvSpPr>
        <p:spPr>
          <a:xfrm>
            <a:off x="3256789" y="1493838"/>
            <a:ext cx="2616627" cy="639762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idx="19"/>
          </p:nvPr>
        </p:nvSpPr>
        <p:spPr>
          <a:xfrm>
            <a:off x="6008818" y="1493838"/>
            <a:ext cx="2616627" cy="639762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32953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drup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00911" y="569665"/>
            <a:ext cx="8117745" cy="5550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>
            <a:off x="3067916" y="6610761"/>
            <a:ext cx="5072910" cy="130607"/>
          </a:xfrm>
          <a:prstGeom prst="rect">
            <a:avLst/>
          </a:prstGeom>
        </p:spPr>
        <p:txBody>
          <a:bodyPr/>
          <a:lstStyle/>
          <a:p>
            <a:pPr defTabSz="913570"/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>
          <a:xfrm>
            <a:off x="8220914" y="6610761"/>
            <a:ext cx="404531" cy="130607"/>
          </a:xfrm>
          <a:prstGeom prst="rect">
            <a:avLst/>
          </a:prstGeom>
        </p:spPr>
        <p:txBody>
          <a:bodyPr/>
          <a:lstStyle/>
          <a:p>
            <a:pPr defTabSz="913570"/>
            <a:fld id="{F9A56513-F998-4254-9CEB-F507EE6F3742}" type="slidenum">
              <a:rPr lang="en-GB">
                <a:solidFill>
                  <a:srgbClr val="000000"/>
                </a:solidFill>
              </a:rPr>
              <a:pPr defTabSz="913570"/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7" name="Content Placeholder 12"/>
          <p:cNvSpPr>
            <a:spLocks noGrp="1"/>
          </p:cNvSpPr>
          <p:nvPr>
            <p:ph sz="quarter" idx="15"/>
          </p:nvPr>
        </p:nvSpPr>
        <p:spPr bwMode="gray">
          <a:xfrm>
            <a:off x="500911" y="1337620"/>
            <a:ext cx="4001900" cy="23505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8" name="Content Placeholder 15"/>
          <p:cNvSpPr>
            <a:spLocks noGrp="1"/>
          </p:cNvSpPr>
          <p:nvPr>
            <p:ph sz="quarter" idx="16"/>
          </p:nvPr>
        </p:nvSpPr>
        <p:spPr bwMode="gray">
          <a:xfrm>
            <a:off x="4624941" y="1337620"/>
            <a:ext cx="4001900" cy="23505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Content Placeholder 12"/>
          <p:cNvSpPr>
            <a:spLocks noGrp="1"/>
          </p:cNvSpPr>
          <p:nvPr>
            <p:ph sz="quarter" idx="17"/>
          </p:nvPr>
        </p:nvSpPr>
        <p:spPr bwMode="gray">
          <a:xfrm>
            <a:off x="500911" y="3801920"/>
            <a:ext cx="4001900" cy="23505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Content Placeholder 15"/>
          <p:cNvSpPr>
            <a:spLocks noGrp="1"/>
          </p:cNvSpPr>
          <p:nvPr>
            <p:ph sz="quarter" idx="18"/>
          </p:nvPr>
        </p:nvSpPr>
        <p:spPr bwMode="gray">
          <a:xfrm>
            <a:off x="4624941" y="3801920"/>
            <a:ext cx="4001900" cy="23505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xtup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07698" y="569665"/>
            <a:ext cx="8114800" cy="55507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>
            <a:off x="3067916" y="6610761"/>
            <a:ext cx="5072910" cy="130607"/>
          </a:xfrm>
          <a:prstGeom prst="rect">
            <a:avLst/>
          </a:prstGeom>
        </p:spPr>
        <p:txBody>
          <a:bodyPr/>
          <a:lstStyle/>
          <a:p>
            <a:pPr defTabSz="913570"/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>
          <a:xfrm>
            <a:off x="8220914" y="6610761"/>
            <a:ext cx="404531" cy="130607"/>
          </a:xfrm>
          <a:prstGeom prst="rect">
            <a:avLst/>
          </a:prstGeom>
        </p:spPr>
        <p:txBody>
          <a:bodyPr/>
          <a:lstStyle/>
          <a:p>
            <a:pPr defTabSz="913570"/>
            <a:fld id="{F9A56513-F998-4254-9CEB-F507EE6F3742}" type="slidenum">
              <a:rPr lang="en-GB">
                <a:solidFill>
                  <a:srgbClr val="000000"/>
                </a:solidFill>
              </a:rPr>
              <a:pPr defTabSz="913570"/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7" name="Content Placeholder 12"/>
          <p:cNvSpPr>
            <a:spLocks noGrp="1"/>
          </p:cNvSpPr>
          <p:nvPr>
            <p:ph sz="quarter" idx="15"/>
          </p:nvPr>
        </p:nvSpPr>
        <p:spPr bwMode="gray">
          <a:xfrm>
            <a:off x="507703" y="1337620"/>
            <a:ext cx="2616627" cy="23512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8" name="Content Placeholder 15"/>
          <p:cNvSpPr>
            <a:spLocks noGrp="1"/>
          </p:cNvSpPr>
          <p:nvPr>
            <p:ph sz="quarter" idx="16"/>
          </p:nvPr>
        </p:nvSpPr>
        <p:spPr bwMode="gray">
          <a:xfrm>
            <a:off x="6005877" y="1337620"/>
            <a:ext cx="2616627" cy="23512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Content Placeholder 15"/>
          <p:cNvSpPr>
            <a:spLocks noGrp="1"/>
          </p:cNvSpPr>
          <p:nvPr>
            <p:ph sz="quarter" idx="17"/>
          </p:nvPr>
        </p:nvSpPr>
        <p:spPr bwMode="gray">
          <a:xfrm>
            <a:off x="3256789" y="1337620"/>
            <a:ext cx="2616627" cy="23512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Content Placeholder 12"/>
          <p:cNvSpPr>
            <a:spLocks noGrp="1"/>
          </p:cNvSpPr>
          <p:nvPr>
            <p:ph sz="quarter" idx="18"/>
          </p:nvPr>
        </p:nvSpPr>
        <p:spPr bwMode="gray">
          <a:xfrm>
            <a:off x="507703" y="3811280"/>
            <a:ext cx="2616627" cy="23512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15"/>
          <p:cNvSpPr>
            <a:spLocks noGrp="1"/>
          </p:cNvSpPr>
          <p:nvPr>
            <p:ph sz="quarter" idx="19"/>
          </p:nvPr>
        </p:nvSpPr>
        <p:spPr bwMode="gray">
          <a:xfrm>
            <a:off x="6005877" y="3811280"/>
            <a:ext cx="2616627" cy="23512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Content Placeholder 15"/>
          <p:cNvSpPr>
            <a:spLocks noGrp="1"/>
          </p:cNvSpPr>
          <p:nvPr>
            <p:ph sz="quarter" idx="20"/>
          </p:nvPr>
        </p:nvSpPr>
        <p:spPr bwMode="gray">
          <a:xfrm>
            <a:off x="3256789" y="3811280"/>
            <a:ext cx="2616627" cy="23512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Content &amp; Doub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03529" y="569665"/>
            <a:ext cx="8127246" cy="5550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>
            <a:off x="3067916" y="6610761"/>
            <a:ext cx="5072910" cy="130607"/>
          </a:xfrm>
          <a:prstGeom prst="rect">
            <a:avLst/>
          </a:prstGeom>
        </p:spPr>
        <p:txBody>
          <a:bodyPr/>
          <a:lstStyle/>
          <a:p>
            <a:pPr defTabSz="913570"/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>
          <a:xfrm>
            <a:off x="8220914" y="6610761"/>
            <a:ext cx="404531" cy="130607"/>
          </a:xfrm>
          <a:prstGeom prst="rect">
            <a:avLst/>
          </a:prstGeom>
        </p:spPr>
        <p:txBody>
          <a:bodyPr/>
          <a:lstStyle/>
          <a:p>
            <a:pPr defTabSz="913570"/>
            <a:fld id="{F9A56513-F998-4254-9CEB-F507EE6F3742}" type="slidenum">
              <a:rPr lang="en-GB">
                <a:solidFill>
                  <a:srgbClr val="000000"/>
                </a:solidFill>
              </a:rPr>
              <a:pPr defTabSz="913570"/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7" name="Content Placeholder 12"/>
          <p:cNvSpPr>
            <a:spLocks noGrp="1"/>
          </p:cNvSpPr>
          <p:nvPr>
            <p:ph sz="quarter" idx="15"/>
          </p:nvPr>
        </p:nvSpPr>
        <p:spPr bwMode="gray">
          <a:xfrm>
            <a:off x="503523" y="1337620"/>
            <a:ext cx="4001857" cy="48321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8" name="Content Placeholder 15"/>
          <p:cNvSpPr>
            <a:spLocks noGrp="1"/>
          </p:cNvSpPr>
          <p:nvPr>
            <p:ph sz="quarter" idx="16"/>
          </p:nvPr>
        </p:nvSpPr>
        <p:spPr bwMode="gray">
          <a:xfrm>
            <a:off x="4616796" y="1337620"/>
            <a:ext cx="4001900" cy="23505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Content Placeholder 15"/>
          <p:cNvSpPr>
            <a:spLocks noGrp="1"/>
          </p:cNvSpPr>
          <p:nvPr>
            <p:ph sz="quarter" idx="18"/>
          </p:nvPr>
        </p:nvSpPr>
        <p:spPr bwMode="gray">
          <a:xfrm>
            <a:off x="4616796" y="3801920"/>
            <a:ext cx="4001900" cy="23505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Double Content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00917" y="569665"/>
            <a:ext cx="8127246" cy="5550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>
            <a:off x="3067916" y="6610761"/>
            <a:ext cx="5072910" cy="130607"/>
          </a:xfrm>
          <a:prstGeom prst="rect">
            <a:avLst/>
          </a:prstGeom>
        </p:spPr>
        <p:txBody>
          <a:bodyPr/>
          <a:lstStyle/>
          <a:p>
            <a:pPr defTabSz="913570"/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>
          <a:xfrm>
            <a:off x="8220914" y="6610761"/>
            <a:ext cx="404531" cy="130607"/>
          </a:xfrm>
          <a:prstGeom prst="rect">
            <a:avLst/>
          </a:prstGeom>
        </p:spPr>
        <p:txBody>
          <a:bodyPr/>
          <a:lstStyle/>
          <a:p>
            <a:pPr defTabSz="913570"/>
            <a:fld id="{F9A56513-F998-4254-9CEB-F507EE6F3742}" type="slidenum">
              <a:rPr lang="en-GB">
                <a:solidFill>
                  <a:srgbClr val="000000"/>
                </a:solidFill>
              </a:rPr>
              <a:pPr defTabSz="913570"/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7" name="Content Placeholder 12"/>
          <p:cNvSpPr>
            <a:spLocks noGrp="1"/>
          </p:cNvSpPr>
          <p:nvPr>
            <p:ph sz="quarter" idx="15"/>
          </p:nvPr>
        </p:nvSpPr>
        <p:spPr bwMode="gray">
          <a:xfrm>
            <a:off x="500914" y="1337620"/>
            <a:ext cx="4001857" cy="23505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8" name="Content Placeholder 15"/>
          <p:cNvSpPr>
            <a:spLocks noGrp="1"/>
          </p:cNvSpPr>
          <p:nvPr>
            <p:ph sz="quarter" idx="16"/>
          </p:nvPr>
        </p:nvSpPr>
        <p:spPr bwMode="gray">
          <a:xfrm>
            <a:off x="4616796" y="1337621"/>
            <a:ext cx="4001900" cy="48148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Content Placeholder 12"/>
          <p:cNvSpPr>
            <a:spLocks noGrp="1"/>
          </p:cNvSpPr>
          <p:nvPr>
            <p:ph sz="quarter" idx="17"/>
          </p:nvPr>
        </p:nvSpPr>
        <p:spPr bwMode="gray">
          <a:xfrm>
            <a:off x="500914" y="3801920"/>
            <a:ext cx="4001857" cy="23505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Content &amp; Doub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00917" y="569665"/>
            <a:ext cx="8127246" cy="5550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>
            <a:off x="3067916" y="6610761"/>
            <a:ext cx="5072910" cy="130607"/>
          </a:xfrm>
          <a:prstGeom prst="rect">
            <a:avLst/>
          </a:prstGeom>
        </p:spPr>
        <p:txBody>
          <a:bodyPr/>
          <a:lstStyle/>
          <a:p>
            <a:pPr defTabSz="913570"/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>
          <a:xfrm>
            <a:off x="8220914" y="6610761"/>
            <a:ext cx="404531" cy="130607"/>
          </a:xfrm>
          <a:prstGeom prst="rect">
            <a:avLst/>
          </a:prstGeom>
        </p:spPr>
        <p:txBody>
          <a:bodyPr/>
          <a:lstStyle/>
          <a:p>
            <a:pPr defTabSz="913570"/>
            <a:fld id="{F9A56513-F998-4254-9CEB-F507EE6F3742}" type="slidenum">
              <a:rPr lang="en-GB">
                <a:solidFill>
                  <a:srgbClr val="000000"/>
                </a:solidFill>
              </a:rPr>
              <a:pPr defTabSz="913570"/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7" name="Content Placeholder 12"/>
          <p:cNvSpPr>
            <a:spLocks noGrp="1"/>
          </p:cNvSpPr>
          <p:nvPr>
            <p:ph sz="quarter" idx="15"/>
          </p:nvPr>
        </p:nvSpPr>
        <p:spPr bwMode="gray">
          <a:xfrm>
            <a:off x="500916" y="1337620"/>
            <a:ext cx="8116386" cy="23505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Content Placeholder 12"/>
          <p:cNvSpPr>
            <a:spLocks noGrp="1"/>
          </p:cNvSpPr>
          <p:nvPr>
            <p:ph sz="quarter" idx="17"/>
          </p:nvPr>
        </p:nvSpPr>
        <p:spPr bwMode="gray">
          <a:xfrm>
            <a:off x="500914" y="3801920"/>
            <a:ext cx="4001857" cy="23505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Content Placeholder 15"/>
          <p:cNvSpPr>
            <a:spLocks noGrp="1"/>
          </p:cNvSpPr>
          <p:nvPr>
            <p:ph sz="quarter" idx="18"/>
          </p:nvPr>
        </p:nvSpPr>
        <p:spPr bwMode="gray">
          <a:xfrm>
            <a:off x="4616796" y="3801920"/>
            <a:ext cx="4001900" cy="23505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Double Content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00916" y="569665"/>
            <a:ext cx="8127246" cy="5550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>
            <a:off x="3067916" y="6538753"/>
            <a:ext cx="5072910" cy="130607"/>
          </a:xfrm>
          <a:prstGeom prst="rect">
            <a:avLst/>
          </a:prstGeom>
        </p:spPr>
        <p:txBody>
          <a:bodyPr/>
          <a:lstStyle/>
          <a:p>
            <a:pPr defTabSz="913570"/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>
          <a:xfrm>
            <a:off x="8220914" y="6538753"/>
            <a:ext cx="404531" cy="130607"/>
          </a:xfrm>
          <a:prstGeom prst="rect">
            <a:avLst/>
          </a:prstGeom>
        </p:spPr>
        <p:txBody>
          <a:bodyPr/>
          <a:lstStyle/>
          <a:p>
            <a:pPr defTabSz="913570"/>
            <a:fld id="{F9A56513-F998-4254-9CEB-F507EE6F3742}" type="slidenum">
              <a:rPr lang="en-GB">
                <a:solidFill>
                  <a:srgbClr val="000000"/>
                </a:solidFill>
              </a:rPr>
              <a:pPr defTabSz="913570"/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7" name="Content Placeholder 12"/>
          <p:cNvSpPr>
            <a:spLocks noGrp="1"/>
          </p:cNvSpPr>
          <p:nvPr>
            <p:ph sz="quarter" idx="15"/>
          </p:nvPr>
        </p:nvSpPr>
        <p:spPr bwMode="gray">
          <a:xfrm>
            <a:off x="500913" y="1337620"/>
            <a:ext cx="4001857" cy="23505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8" name="Content Placeholder 15"/>
          <p:cNvSpPr>
            <a:spLocks noGrp="1"/>
          </p:cNvSpPr>
          <p:nvPr>
            <p:ph sz="quarter" idx="16"/>
          </p:nvPr>
        </p:nvSpPr>
        <p:spPr bwMode="gray">
          <a:xfrm>
            <a:off x="4633095" y="1337620"/>
            <a:ext cx="3992355" cy="23505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Content Placeholder 12"/>
          <p:cNvSpPr>
            <a:spLocks noGrp="1"/>
          </p:cNvSpPr>
          <p:nvPr>
            <p:ph sz="quarter" idx="17"/>
          </p:nvPr>
        </p:nvSpPr>
        <p:spPr bwMode="gray">
          <a:xfrm>
            <a:off x="500910" y="3801920"/>
            <a:ext cx="8116386" cy="23505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 userDrawn="1"/>
        </p:nvSpPr>
        <p:spPr bwMode="gray">
          <a:xfrm flipH="1">
            <a:off x="0" y="2614398"/>
            <a:ext cx="6515914" cy="1498180"/>
          </a:xfrm>
          <a:custGeom>
            <a:avLst/>
            <a:gdLst>
              <a:gd name="connsiteX0" fmla="*/ 85725 w 7705725"/>
              <a:gd name="connsiteY0" fmla="*/ 0 h 1704975"/>
              <a:gd name="connsiteX1" fmla="*/ 7705725 w 7705725"/>
              <a:gd name="connsiteY1" fmla="*/ 0 h 1704975"/>
              <a:gd name="connsiteX2" fmla="*/ 7705725 w 7705725"/>
              <a:gd name="connsiteY2" fmla="*/ 1704975 h 1704975"/>
              <a:gd name="connsiteX3" fmla="*/ 0 w 7705725"/>
              <a:gd name="connsiteY3" fmla="*/ 1704975 h 1704975"/>
              <a:gd name="connsiteX4" fmla="*/ 85725 w 7705725"/>
              <a:gd name="connsiteY4" fmla="*/ 0 h 1704975"/>
              <a:gd name="connsiteX0" fmla="*/ 0 w 7620000"/>
              <a:gd name="connsiteY0" fmla="*/ 0 h 1705429"/>
              <a:gd name="connsiteX1" fmla="*/ 7620000 w 7620000"/>
              <a:gd name="connsiteY1" fmla="*/ 0 h 1705429"/>
              <a:gd name="connsiteX2" fmla="*/ 7620000 w 7620000"/>
              <a:gd name="connsiteY2" fmla="*/ 1704975 h 1705429"/>
              <a:gd name="connsiteX3" fmla="*/ 329085 w 7620000"/>
              <a:gd name="connsiteY3" fmla="*/ 1705429 h 1705429"/>
              <a:gd name="connsiteX4" fmla="*/ 0 w 7620000"/>
              <a:gd name="connsiteY4" fmla="*/ 0 h 1705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000" h="1705429">
                <a:moveTo>
                  <a:pt x="0" y="0"/>
                </a:moveTo>
                <a:lnTo>
                  <a:pt x="7620000" y="0"/>
                </a:lnTo>
                <a:lnTo>
                  <a:pt x="7620000" y="1704975"/>
                </a:lnTo>
                <a:lnTo>
                  <a:pt x="329085" y="1705429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088" tIns="40044" rIns="80088" bIns="40044" rtlCol="0" anchor="ctr"/>
          <a:lstStyle/>
          <a:p>
            <a:pPr algn="ctr" defTabSz="913570"/>
            <a:endParaRPr lang="en-GB" dirty="0">
              <a:solidFill>
                <a:srgbClr val="646464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507707" y="2851695"/>
            <a:ext cx="5603646" cy="254067"/>
          </a:xfrm>
        </p:spPr>
        <p:txBody>
          <a:bodyPr wrap="none" anchor="ctr" anchorCtr="0"/>
          <a:lstStyle>
            <a:lvl1pPr>
              <a:defRPr lang="en-US" sz="1200" b="1" kern="1200" dirty="0" smtClean="0">
                <a:solidFill>
                  <a:srgbClr val="7CD9DA"/>
                </a:solidFill>
                <a:latin typeface="+mj-lt"/>
                <a:ea typeface="+mn-ea"/>
                <a:cs typeface="Arial" charset="0"/>
              </a:defRPr>
            </a:lvl1pPr>
          </a:lstStyle>
          <a:p>
            <a:pPr lvl="0"/>
            <a:r>
              <a:rPr lang="en-US" dirty="0"/>
              <a:t>Section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505118" y="3131670"/>
            <a:ext cx="5606269" cy="708406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lang="en-GB" sz="2600" b="1" kern="1200" dirty="0" smtClean="0">
                <a:solidFill>
                  <a:srgbClr val="FFFFFF"/>
                </a:solidFill>
                <a:latin typeface="+mn-lt"/>
                <a:ea typeface="+mn-ea"/>
                <a:cs typeface="Arial" charset="0"/>
              </a:defRPr>
            </a:lvl1pPr>
          </a:lstStyle>
          <a:p>
            <a:pPr lvl="0"/>
            <a:r>
              <a:rPr lang="en-GB" dirty="0"/>
              <a:t>Section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301D-83A2-40C4-8F45-3649A8D7013A}" type="datetimeFigureOut">
              <a:rPr lang="en-US" smtClean="0"/>
              <a:t>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38AF6-459A-4380-855C-44B7CEE7C1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tter (Continua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3"/>
          </p:nvPr>
        </p:nvSpPr>
        <p:spPr bwMode="gray">
          <a:xfrm>
            <a:off x="509056" y="1338123"/>
            <a:ext cx="3986924" cy="4830193"/>
          </a:xfrm>
        </p:spPr>
        <p:txBody>
          <a:bodyPr/>
          <a:lstStyle>
            <a:lvl3pPr>
              <a:defRPr>
                <a:solidFill>
                  <a:schemeClr val="tx1"/>
                </a:solidFill>
              </a:defRPr>
            </a:lvl3pPr>
            <a:lvl4pPr>
              <a:buFont typeface="Arial" pitchFamily="34" charset="0"/>
              <a:buChar char="─"/>
              <a:defRPr/>
            </a:lvl4pPr>
            <a:lvl5pPr>
              <a:buFont typeface="Arial" pitchFamily="34" charset="0"/>
              <a:buChar char="─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 bwMode="gray">
          <a:xfrm>
            <a:off x="4633095" y="1337620"/>
            <a:ext cx="3982853" cy="4832132"/>
          </a:xfrm>
        </p:spPr>
        <p:txBody>
          <a:bodyPr/>
          <a:lstStyle>
            <a:lvl3pPr>
              <a:defRPr>
                <a:solidFill>
                  <a:schemeClr val="tx1"/>
                </a:solidFill>
              </a:defRPr>
            </a:lvl3pPr>
            <a:lvl4pPr>
              <a:buFont typeface="Arial" pitchFamily="34" charset="0"/>
              <a:buChar char="─"/>
              <a:defRPr/>
            </a:lvl4pPr>
            <a:lvl5pPr>
              <a:buFont typeface="Arial" pitchFamily="34" charset="0"/>
              <a:buChar char="─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 bwMode="gray">
          <a:xfrm>
            <a:off x="499942" y="2296559"/>
            <a:ext cx="2601235" cy="1622163"/>
          </a:xfrm>
        </p:spPr>
        <p:txBody>
          <a:bodyPr/>
          <a:lstStyle>
            <a:lvl1pPr>
              <a:defRPr sz="7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900"/>
            </a:lvl3pPr>
            <a:lvl4pPr>
              <a:defRPr sz="700"/>
            </a:lvl4pPr>
            <a:lvl5pPr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Slide Number Placeholder 5"/>
          <p:cNvSpPr txBox="1">
            <a:spLocks/>
          </p:cNvSpPr>
          <p:nvPr/>
        </p:nvSpPr>
        <p:spPr bwMode="gray">
          <a:xfrm>
            <a:off x="9790204" y="6408767"/>
            <a:ext cx="575572" cy="96469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/>
          <a:p>
            <a:pPr algn="r" defTabSz="871798">
              <a:defRPr/>
            </a:pPr>
            <a:fld id="{D51AFCD6-FAF1-4D1C-9B2E-BFFBCC7B4BD7}" type="slidenum">
              <a:rPr lang="en-GB" sz="600">
                <a:solidFill>
                  <a:srgbClr val="000000">
                    <a:tint val="75000"/>
                  </a:srgbClr>
                </a:solidFill>
              </a:rPr>
              <a:pPr algn="r" defTabSz="871798">
                <a:defRPr/>
              </a:pPr>
              <a:t>‹#›</a:t>
            </a:fld>
            <a:endParaRPr lang="en-GB" sz="600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25" name="Text Placeholder 7"/>
          <p:cNvSpPr>
            <a:spLocks noGrp="1"/>
          </p:cNvSpPr>
          <p:nvPr>
            <p:ph type="body" sz="quarter" idx="17"/>
          </p:nvPr>
        </p:nvSpPr>
        <p:spPr bwMode="gray">
          <a:xfrm>
            <a:off x="3256114" y="2296567"/>
            <a:ext cx="2601235" cy="3874633"/>
          </a:xfrm>
        </p:spPr>
        <p:txBody>
          <a:bodyPr/>
          <a:lstStyle>
            <a:lvl1pPr>
              <a:defRPr sz="7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900"/>
            </a:lvl3pPr>
            <a:lvl4pPr>
              <a:defRPr sz="700"/>
            </a:lvl4pPr>
            <a:lvl5pPr>
              <a:defRPr sz="7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9"/>
          </p:nvPr>
        </p:nvSpPr>
        <p:spPr bwMode="gray">
          <a:xfrm>
            <a:off x="499942" y="4408819"/>
            <a:ext cx="2601235" cy="1762375"/>
          </a:xfrm>
        </p:spPr>
        <p:txBody>
          <a:bodyPr/>
          <a:lstStyle>
            <a:lvl1pPr>
              <a:defRPr sz="7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900"/>
            </a:lvl3pPr>
            <a:lvl4pPr>
              <a:defRPr sz="700"/>
            </a:lvl4pPr>
            <a:lvl5pPr>
              <a:defRPr sz="7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20"/>
          </p:nvPr>
        </p:nvSpPr>
        <p:spPr bwMode="gray">
          <a:xfrm>
            <a:off x="6012294" y="2296567"/>
            <a:ext cx="2601235" cy="3874633"/>
          </a:xfrm>
        </p:spPr>
        <p:txBody>
          <a:bodyPr/>
          <a:lstStyle>
            <a:lvl1pPr>
              <a:defRPr sz="7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900"/>
            </a:lvl3pPr>
            <a:lvl4pPr>
              <a:defRPr sz="700"/>
            </a:lvl4pPr>
            <a:lvl5pPr>
              <a:defRPr sz="7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Macintosh HD:Users:noeldcarson:Google Drive:HEMEOS:HEMOS LOGO FIN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6176964"/>
            <a:ext cx="822722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Macintosh HD:Users:noeldcarson:Google Drive:HEMEOS:HEMOS TAG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0300" y="6257926"/>
            <a:ext cx="230505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 userDrawn="1"/>
        </p:nvCxnSpPr>
        <p:spPr>
          <a:xfrm>
            <a:off x="373856" y="4394200"/>
            <a:ext cx="8283179" cy="0"/>
          </a:xfrm>
          <a:prstGeom prst="line">
            <a:avLst/>
          </a:prstGeom>
          <a:ln>
            <a:solidFill>
              <a:srgbClr val="7CD9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>
                <a:latin typeface="Garamond" panose="020204040303010108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543300" y="6356351"/>
            <a:ext cx="2057400" cy="365125"/>
          </a:xfrm>
          <a:prstGeom prst="rect">
            <a:avLst/>
          </a:prstGeom>
        </p:spPr>
        <p:txBody>
          <a:bodyPr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latin typeface="Garamond" panose="02020404030301010803" pitchFamily="18" charset="0"/>
                <a:ea typeface="+mn-ea"/>
                <a:cs typeface="+mn-cs"/>
              </a:defRPr>
            </a:lvl1pPr>
          </a:lstStyle>
          <a:p>
            <a:pPr defTabSz="913570">
              <a:defRPr/>
            </a:pPr>
            <a:r>
              <a:rPr lang="en-US">
                <a:solidFill>
                  <a:srgbClr val="000000"/>
                </a:solidFill>
              </a:rPr>
              <a:t>visit us at www.hemeos.com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51965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6615113"/>
            <a:ext cx="581025" cy="2428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/>
            </a:pPr>
            <a:fld id="{7A90E37F-F102-4340-A309-DFA54E3426A7}" type="slidenum">
              <a:rPr lang="en-US" sz="1100" b="1">
                <a:solidFill>
                  <a:srgbClr val="000000"/>
                </a:solidFill>
                <a:cs typeface="Arial" charset="0"/>
              </a:rPr>
              <a:pPr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1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981200" y="457200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endParaRPr lang="cs-CZ" sz="240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938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86200" y="3810000"/>
            <a:ext cx="4876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24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301D-83A2-40C4-8F45-3649A8D7013A}" type="datetimeFigureOut">
              <a:rPr lang="en-US" smtClean="0"/>
              <a:t>2/19/16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38AF6-459A-4380-855C-44B7CEE7C1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152400"/>
            <a:ext cx="2286000" cy="58674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0" y="152400"/>
            <a:ext cx="6705600" cy="58674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0" y="152400"/>
            <a:ext cx="9144000" cy="58674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301D-83A2-40C4-8F45-3649A8D7013A}" type="datetimeFigureOut">
              <a:rPr lang="en-US" smtClean="0"/>
              <a:t>2/19/16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38AF6-459A-4380-855C-44B7CEE7C1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301D-83A2-40C4-8F45-3649A8D7013A}" type="datetimeFigureOut">
              <a:rPr lang="en-US" smtClean="0"/>
              <a:t>2/19/16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38AF6-459A-4380-855C-44B7CEE7C1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301D-83A2-40C4-8F45-3649A8D7013A}" type="datetimeFigureOut">
              <a:rPr lang="en-US" smtClean="0"/>
              <a:t>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38AF6-459A-4380-855C-44B7CEE7C1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301D-83A2-40C4-8F45-3649A8D7013A}" type="datetimeFigureOut">
              <a:rPr lang="en-US" smtClean="0"/>
              <a:t>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38AF6-459A-4380-855C-44B7CEE7C1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20" Type="http://schemas.openxmlformats.org/officeDocument/2006/relationships/slideLayout" Target="../slideLayouts/slideLayout31.xml"/><Relationship Id="rId21" Type="http://schemas.openxmlformats.org/officeDocument/2006/relationships/slideLayout" Target="../slideLayouts/slideLayout32.xml"/><Relationship Id="rId22" Type="http://schemas.openxmlformats.org/officeDocument/2006/relationships/slideLayout" Target="../slideLayouts/slideLayout33.xml"/><Relationship Id="rId23" Type="http://schemas.openxmlformats.org/officeDocument/2006/relationships/slideLayout" Target="../slideLayouts/slideLayout34.xml"/><Relationship Id="rId24" Type="http://schemas.openxmlformats.org/officeDocument/2006/relationships/slideLayout" Target="../slideLayouts/slideLayout35.xml"/><Relationship Id="rId25" Type="http://schemas.openxmlformats.org/officeDocument/2006/relationships/slideLayout" Target="../slideLayouts/slideLayout36.xml"/><Relationship Id="rId26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39.xml"/><Relationship Id="rId29" Type="http://schemas.openxmlformats.org/officeDocument/2006/relationships/slideLayout" Target="../slideLayouts/slideLayout40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30" Type="http://schemas.openxmlformats.org/officeDocument/2006/relationships/slideLayout" Target="../slideLayouts/slideLayout41.xml"/><Relationship Id="rId31" Type="http://schemas.openxmlformats.org/officeDocument/2006/relationships/slideLayout" Target="../slideLayouts/slideLayout42.xml"/><Relationship Id="rId32" Type="http://schemas.openxmlformats.org/officeDocument/2006/relationships/slideLayout" Target="../slideLayouts/slideLayout43.xml"/><Relationship Id="rId9" Type="http://schemas.openxmlformats.org/officeDocument/2006/relationships/slideLayout" Target="../slideLayouts/slideLayout20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33" Type="http://schemas.openxmlformats.org/officeDocument/2006/relationships/theme" Target="../theme/theme2.xml"/><Relationship Id="rId34" Type="http://schemas.openxmlformats.org/officeDocument/2006/relationships/vmlDrawing" Target="../drawings/vmlDrawing1.vml"/><Relationship Id="rId35" Type="http://schemas.openxmlformats.org/officeDocument/2006/relationships/tags" Target="../tags/tag1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26.xml"/><Relationship Id="rId16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29.xml"/><Relationship Id="rId19" Type="http://schemas.openxmlformats.org/officeDocument/2006/relationships/slideLayout" Target="../slideLayouts/slideLayout30.xml"/><Relationship Id="rId37" Type="http://schemas.openxmlformats.org/officeDocument/2006/relationships/image" Target="../media/image1.emf"/><Relationship Id="rId38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5.xml"/><Relationship Id="rId13" Type="http://schemas.openxmlformats.org/officeDocument/2006/relationships/theme" Target="../theme/theme3.xml"/><Relationship Id="rId14" Type="http://schemas.openxmlformats.org/officeDocument/2006/relationships/vmlDrawing" Target="../drawings/vmlDrawing2.vml"/><Relationship Id="rId15" Type="http://schemas.openxmlformats.org/officeDocument/2006/relationships/oleObject" Target="../embeddings/oleObject2.bin"/><Relationship Id="rId16" Type="http://schemas.openxmlformats.org/officeDocument/2006/relationships/image" Target="../media/image9.png"/><Relationship Id="rId1" Type="http://schemas.openxmlformats.org/officeDocument/2006/relationships/slideLayout" Target="../slideLayouts/slideLayout44.xml"/><Relationship Id="rId2" Type="http://schemas.openxmlformats.org/officeDocument/2006/relationships/slideLayout" Target="../slideLayouts/slideLayout45.xml"/><Relationship Id="rId3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8.xml"/><Relationship Id="rId6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0.xml"/><Relationship Id="rId8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5301D-83A2-40C4-8F45-3649A8D7013A}" type="datetimeFigureOut">
              <a:rPr lang="en-US" smtClean="0"/>
              <a:t>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38AF6-459A-4380-855C-44B7CEE7C15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gradFill flip="none" rotWithShape="1">
          <a:gsLst>
            <a:gs pos="89000">
              <a:schemeClr val="accent1">
                <a:lumMod val="5000"/>
                <a:lumOff val="95000"/>
              </a:schemeClr>
            </a:gs>
            <a:gs pos="100000">
              <a:schemeClr val="accent4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170632642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think-cell Slide" r:id="rId36" imgW="360" imgH="360" progId="">
                  <p:embed/>
                </p:oleObj>
              </mc:Choice>
              <mc:Fallback>
                <p:oleObj name="think-cell Slide" r:id="rId36" imgW="360" imgH="3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0025"/>
            <a:ext cx="823277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412875"/>
            <a:ext cx="8234362" cy="451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457200" y="6419850"/>
            <a:ext cx="663575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defTabSz="913570"/>
            <a:r>
              <a:rPr lang="en-US" sz="1100" dirty="0">
                <a:solidFill>
                  <a:srgbClr val="646464"/>
                </a:solidFill>
                <a:cs typeface="Arial" charset="0"/>
              </a:rPr>
              <a:t>Page </a:t>
            </a:r>
            <a:fld id="{176C9665-13A1-4E4A-84AC-67452C24411B}" type="slidenum">
              <a:rPr lang="en-US" sz="1100">
                <a:solidFill>
                  <a:srgbClr val="646464"/>
                </a:solidFill>
                <a:cs typeface="Arial" charset="0"/>
              </a:rPr>
              <a:pPr defTabSz="913570"/>
              <a:t>‹#›</a:t>
            </a:fld>
            <a:endParaRPr lang="en-US" sz="1100" dirty="0">
              <a:solidFill>
                <a:srgbClr val="646464"/>
              </a:solidFill>
              <a:cs typeface="Arial" charset="0"/>
            </a:endParaRP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455613" y="908720"/>
            <a:ext cx="8229600" cy="0"/>
          </a:xfrm>
          <a:prstGeom prst="line">
            <a:avLst/>
          </a:prstGeom>
          <a:noFill/>
          <a:ln w="19050">
            <a:solidFill>
              <a:srgbClr val="7CD9DA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defTabSz="913570"/>
            <a:endParaRPr lang="en-US" dirty="0">
              <a:solidFill>
                <a:srgbClr val="646464"/>
              </a:solidFill>
            </a:endParaRPr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455613" y="6243638"/>
            <a:ext cx="8229600" cy="0"/>
          </a:xfrm>
          <a:prstGeom prst="line">
            <a:avLst/>
          </a:prstGeom>
          <a:noFill/>
          <a:ln w="3175">
            <a:solidFill>
              <a:srgbClr val="646464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defTabSz="913570"/>
            <a:endParaRPr lang="en-US" dirty="0">
              <a:solidFill>
                <a:srgbClr val="646464"/>
              </a:solidFill>
            </a:endParaRPr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55613" y="200025"/>
            <a:ext cx="8229600" cy="0"/>
          </a:xfrm>
          <a:prstGeom prst="line">
            <a:avLst/>
          </a:prstGeom>
          <a:noFill/>
          <a:ln w="6350">
            <a:solidFill>
              <a:srgbClr val="646464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defTabSz="913570"/>
            <a:endParaRPr lang="en-US" dirty="0">
              <a:solidFill>
                <a:srgbClr val="64646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8764" y="6333305"/>
            <a:ext cx="876449" cy="40549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</p:sldLayoutIdLst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646464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646464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646464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646464"/>
          </a:solidFill>
          <a:latin typeface="Arial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646464"/>
          </a:solidFill>
          <a:latin typeface="Arial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646464"/>
          </a:solidFill>
          <a:latin typeface="Arial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646464"/>
          </a:solidFill>
          <a:latin typeface="Arial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646464"/>
          </a:solidFill>
          <a:latin typeface="Arial" charset="0"/>
        </a:defRPr>
      </a:lvl9pPr>
    </p:titleStyle>
    <p:bodyStyle>
      <a:lvl1pPr marL="360363" indent="-3603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100000"/>
        <a:buFont typeface="Arial" charset="0"/>
        <a:buChar char="►"/>
        <a:defRPr sz="2000">
          <a:solidFill>
            <a:schemeClr val="bg1"/>
          </a:solidFill>
          <a:latin typeface="+mn-lt"/>
          <a:ea typeface="+mn-ea"/>
          <a:cs typeface="+mn-cs"/>
        </a:defRPr>
      </a:lvl1pPr>
      <a:lvl2pPr marL="717550" indent="-355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100000"/>
        <a:buFont typeface="Arial" charset="0"/>
        <a:buChar char="►"/>
        <a:defRPr sz="1800">
          <a:solidFill>
            <a:schemeClr val="bg1"/>
          </a:solidFill>
          <a:latin typeface="+mn-lt"/>
        </a:defRPr>
      </a:lvl2pPr>
      <a:lvl3pPr marL="1081088" indent="-3619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100000"/>
        <a:buFont typeface="Arial" charset="0"/>
        <a:buChar char="►"/>
        <a:defRPr sz="1600">
          <a:solidFill>
            <a:schemeClr val="bg1"/>
          </a:solidFill>
          <a:latin typeface="+mn-lt"/>
        </a:defRPr>
      </a:lvl3pPr>
      <a:lvl4pPr marL="1441450" indent="-358775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100000"/>
        <a:buFont typeface="Arial" charset="0"/>
        <a:buChar char="►"/>
        <a:defRPr sz="1400">
          <a:solidFill>
            <a:schemeClr val="bg1"/>
          </a:solidFill>
          <a:latin typeface="+mn-lt"/>
        </a:defRPr>
      </a:lvl4pPr>
      <a:lvl5pPr marL="1800225" indent="-35718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100000"/>
        <a:buFont typeface="Arial" charset="0"/>
        <a:buChar char="►"/>
        <a:defRPr sz="1400">
          <a:solidFill>
            <a:schemeClr val="bg1"/>
          </a:solidFill>
          <a:latin typeface="+mn-lt"/>
        </a:defRPr>
      </a:lvl5pPr>
      <a:lvl6pPr marL="2257425" indent="-357188" algn="l" rtl="0" eaLnBrk="1" fontAlgn="base" hangingPunct="1">
        <a:spcBef>
          <a:spcPct val="20000"/>
        </a:spcBef>
        <a:spcAft>
          <a:spcPct val="0"/>
        </a:spcAft>
        <a:buClr>
          <a:srgbClr val="FFD200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6pPr>
      <a:lvl7pPr marL="2714625" indent="-357188" algn="l" rtl="0" eaLnBrk="1" fontAlgn="base" hangingPunct="1">
        <a:spcBef>
          <a:spcPct val="20000"/>
        </a:spcBef>
        <a:spcAft>
          <a:spcPct val="0"/>
        </a:spcAft>
        <a:buClr>
          <a:srgbClr val="FFD200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7pPr>
      <a:lvl8pPr marL="3171825" indent="-357188" algn="l" rtl="0" eaLnBrk="1" fontAlgn="base" hangingPunct="1">
        <a:spcBef>
          <a:spcPct val="20000"/>
        </a:spcBef>
        <a:spcAft>
          <a:spcPct val="0"/>
        </a:spcAft>
        <a:buClr>
          <a:srgbClr val="FFD200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8pPr>
      <a:lvl9pPr marL="3629025" indent="-357188" algn="l" rtl="0" eaLnBrk="1" fontAlgn="base" hangingPunct="1">
        <a:spcBef>
          <a:spcPct val="20000"/>
        </a:spcBef>
        <a:spcAft>
          <a:spcPct val="0"/>
        </a:spcAft>
        <a:buClr>
          <a:srgbClr val="FFD200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15240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292869" name="Text Box 5"/>
          <p:cNvSpPr txBox="1">
            <a:spLocks noChangeArrowheads="1"/>
          </p:cNvSpPr>
          <p:nvPr/>
        </p:nvSpPr>
        <p:spPr bwMode="auto">
          <a:xfrm>
            <a:off x="0" y="6615113"/>
            <a:ext cx="581025" cy="2428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/>
            </a:pPr>
            <a:fld id="{9D5789DC-FE0C-4405-93F4-EBCE30DCFF75}" type="slidenum">
              <a:rPr lang="en-US" sz="1100" b="1">
                <a:solidFill>
                  <a:srgbClr val="000000"/>
                </a:solidFill>
                <a:cs typeface="Arial" charset="0"/>
              </a:rPr>
              <a:pPr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1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92876" name="Rectangle 12"/>
          <p:cNvSpPr>
            <a:spLocks noChangeArrowheads="1"/>
          </p:cNvSpPr>
          <p:nvPr userDrawn="1"/>
        </p:nvSpPr>
        <p:spPr bwMode="auto">
          <a:xfrm>
            <a:off x="0" y="2947988"/>
            <a:ext cx="9144000" cy="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 sz="2400">
              <a:solidFill>
                <a:srgbClr val="000000"/>
              </a:solidFill>
              <a:cs typeface="Arial" charset="0"/>
            </a:endParaRPr>
          </a:p>
        </p:txBody>
      </p:sp>
      <p:graphicFrame>
        <p:nvGraphicFramePr>
          <p:cNvPr id="1026" name="Object 11"/>
          <p:cNvGraphicFramePr>
            <a:graphicFrameLocks noChangeAspect="1"/>
          </p:cNvGraphicFramePr>
          <p:nvPr/>
        </p:nvGraphicFramePr>
        <p:xfrm>
          <a:off x="8534400" y="6019800"/>
          <a:ext cx="503634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Rastrový obrázek" r:id="rId15" imgW="1219370" imgH="1695687" progId="PBrush">
                  <p:embed/>
                </p:oleObj>
              </mc:Choice>
              <mc:Fallback>
                <p:oleObj name="Rastrový obrázek" r:id="rId15" imgW="1219370" imgH="1695687" progId="PBrush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34400" y="6019800"/>
                        <a:ext cx="503634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2877" name="Rectangle 13"/>
          <p:cNvSpPr>
            <a:spLocks noChangeArrowheads="1"/>
          </p:cNvSpPr>
          <p:nvPr userDrawn="1"/>
        </p:nvSpPr>
        <p:spPr bwMode="auto">
          <a:xfrm>
            <a:off x="0" y="3910013"/>
            <a:ext cx="9144000" cy="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 sz="2400">
              <a:solidFill>
                <a:srgbClr val="000000"/>
              </a:solidFill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CCFF33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CCFF33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CCFF33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CCFF33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CCFF33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rgbClr val="CCFF33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rgbClr val="CCFF33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rgbClr val="CCFF33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rgbClr val="CCFF33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§"/>
        <a:defRPr sz="2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50000"/>
        </a:spcBef>
        <a:spcAft>
          <a:spcPct val="0"/>
        </a:spcAft>
        <a:buSzPct val="8000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5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5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5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5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5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5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5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gif"/><Relationship Id="rId5" Type="http://schemas.openxmlformats.org/officeDocument/2006/relationships/image" Target="../media/image14.gi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11" Type="http://schemas.openxmlformats.org/officeDocument/2006/relationships/image" Target="../media/image24.png"/><Relationship Id="rId12" Type="http://schemas.openxmlformats.org/officeDocument/2006/relationships/image" Target="../media/image25.jpeg"/><Relationship Id="rId13" Type="http://schemas.openxmlformats.org/officeDocument/2006/relationships/image" Target="../media/image26.png"/><Relationship Id="rId14" Type="http://schemas.openxmlformats.org/officeDocument/2006/relationships/image" Target="../media/image27.png"/><Relationship Id="rId15" Type="http://schemas.openxmlformats.org/officeDocument/2006/relationships/image" Target="../media/image28.jpeg"/><Relationship Id="rId16" Type="http://schemas.openxmlformats.org/officeDocument/2006/relationships/image" Target="../media/image29.jpeg"/><Relationship Id="rId1" Type="http://schemas.openxmlformats.org/officeDocument/2006/relationships/slideLayout" Target="../slideLayouts/slideLayout45.xml"/><Relationship Id="rId2" Type="http://schemas.openxmlformats.org/officeDocument/2006/relationships/image" Target="../media/image15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18.png"/><Relationship Id="rId6" Type="http://schemas.openxmlformats.org/officeDocument/2006/relationships/image" Target="../media/image19.jpeg"/><Relationship Id="rId7" Type="http://schemas.openxmlformats.org/officeDocument/2006/relationships/image" Target="../media/image20.jpeg"/><Relationship Id="rId8" Type="http://schemas.openxmlformats.org/officeDocument/2006/relationships/image" Target="../media/image21.png"/><Relationship Id="rId9" Type="http://schemas.openxmlformats.org/officeDocument/2006/relationships/image" Target="../media/image22.png"/><Relationship Id="rId10" Type="http://schemas.openxmlformats.org/officeDocument/2006/relationships/image" Target="../media/image2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chart" Target="../charts/chart2.xml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4" Type="http://schemas.openxmlformats.org/officeDocument/2006/relationships/image" Target="../media/image32.jpeg"/><Relationship Id="rId5" Type="http://schemas.openxmlformats.org/officeDocument/2006/relationships/image" Target="../media/image33.png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3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153400" cy="50292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8000" dirty="0" smtClean="0"/>
              <a:t>Our Mission</a:t>
            </a:r>
          </a:p>
          <a:p>
            <a:pPr>
              <a:buNone/>
            </a:pPr>
            <a:r>
              <a:rPr lang="en-US" sz="8000" dirty="0" smtClean="0"/>
              <a:t>	</a:t>
            </a:r>
            <a:r>
              <a:rPr lang="en-US" sz="8000" dirty="0" err="1" smtClean="0"/>
              <a:t>Hemeos</a:t>
            </a:r>
            <a:r>
              <a:rPr lang="en-US" sz="8000" dirty="0" smtClean="0"/>
              <a:t> </a:t>
            </a:r>
            <a:r>
              <a:rPr lang="en-US" sz="8000" dirty="0"/>
              <a:t>believes that all bone marrow transplant patients </a:t>
            </a:r>
            <a:r>
              <a:rPr lang="en-US" sz="8000" dirty="0" smtClean="0"/>
              <a:t>should have a donor </a:t>
            </a:r>
            <a:r>
              <a:rPr lang="en-US" sz="8000" dirty="0"/>
              <a:t>match delivered on time at an affordable price. </a:t>
            </a:r>
            <a:r>
              <a:rPr lang="en-US" sz="8000" dirty="0" smtClean="0"/>
              <a:t>To that end we are building </a:t>
            </a:r>
            <a:r>
              <a:rPr lang="en-US" sz="8000" dirty="0" smtClean="0"/>
              <a:t>a world class registry to aid Transplant Centers in treating </a:t>
            </a:r>
            <a:r>
              <a:rPr lang="en-US" sz="8000" dirty="0" smtClean="0"/>
              <a:t>their ethnic </a:t>
            </a:r>
            <a:r>
              <a:rPr lang="en-US" sz="8000" dirty="0" smtClean="0"/>
              <a:t>minority patients. </a:t>
            </a:r>
            <a:r>
              <a:rPr lang="en-US" sz="8000" dirty="0" smtClean="0"/>
              <a:t>We are committed to proving  </a:t>
            </a:r>
            <a:r>
              <a:rPr lang="en-US" sz="8000" dirty="0"/>
              <a:t>customer service excellence second to none. </a:t>
            </a:r>
          </a:p>
          <a:p>
            <a:pPr>
              <a:buNone/>
            </a:pPr>
            <a:endParaRPr lang="en-US" sz="8000" dirty="0"/>
          </a:p>
          <a:p>
            <a:pPr>
              <a:buNone/>
            </a:pPr>
            <a:r>
              <a:rPr lang="en-US" sz="8000" dirty="0" smtClean="0"/>
              <a:t>What </a:t>
            </a:r>
            <a:r>
              <a:rPr lang="en-US" sz="8000" dirty="0" smtClean="0"/>
              <a:t>we Do</a:t>
            </a:r>
          </a:p>
          <a:p>
            <a:pPr>
              <a:buNone/>
            </a:pPr>
            <a:endParaRPr lang="en-US" sz="8000" dirty="0"/>
          </a:p>
          <a:p>
            <a:pPr>
              <a:buNone/>
            </a:pPr>
            <a:r>
              <a:rPr lang="en-US" sz="8000" dirty="0" smtClean="0"/>
              <a:t>        As </a:t>
            </a:r>
            <a:r>
              <a:rPr lang="en-US" sz="8000" dirty="0"/>
              <a:t>a total transplant procurement solution, </a:t>
            </a:r>
            <a:r>
              <a:rPr lang="en-US" sz="8000" dirty="0" err="1"/>
              <a:t>Hemeos</a:t>
            </a:r>
            <a:r>
              <a:rPr lang="en-US" sz="8000" dirty="0"/>
              <a:t> vertically integrates as a registry and donation center to maximize efficiency and provide operational excellence to deliver marrow/PBSCs on time - at industry leading prices</a:t>
            </a:r>
            <a:r>
              <a:rPr lang="en-US" sz="8000" dirty="0" smtClean="0"/>
              <a:t>.  </a:t>
            </a:r>
            <a:r>
              <a:rPr lang="en-US" sz="8000" dirty="0" err="1"/>
              <a:t>Hemeos</a:t>
            </a:r>
            <a:r>
              <a:rPr lang="en-US" sz="8000" dirty="0"/>
              <a:t> harnesses industry leading best practices to target, recruit, and maintain active donors with unprecedented donor follow through rates. </a:t>
            </a:r>
            <a:r>
              <a:rPr lang="en-US" sz="8000" dirty="0" smtClean="0"/>
              <a:t> Transplant Center clients access these donors through our web based software, Prometheus. Once identified as a potential match, </a:t>
            </a:r>
            <a:r>
              <a:rPr lang="en-US" sz="8000" dirty="0" err="1" smtClean="0"/>
              <a:t>Hemeos</a:t>
            </a:r>
            <a:r>
              <a:rPr lang="en-US" sz="8000" dirty="0" smtClean="0"/>
              <a:t> guides donors through CT, workup, and collection. We then personally deliver the product to our transplant center clients.</a:t>
            </a:r>
            <a:endParaRPr lang="en-US" sz="80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our website </a:t>
            </a:r>
            <a:r>
              <a:rPr lang="en-US" dirty="0" err="1" smtClean="0"/>
              <a:t>hemeos.com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5763" y="1752600"/>
            <a:ext cx="9167992" cy="4853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165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Prometheus</a:t>
            </a:r>
            <a:endParaRPr lang="cs-CZ" dirty="0" smtClean="0"/>
          </a:p>
        </p:txBody>
      </p:sp>
      <p:sp>
        <p:nvSpPr>
          <p:cNvPr id="33795" name="Zástupný symbol pro obsah 2"/>
          <p:cNvSpPr>
            <a:spLocks noGrp="1"/>
          </p:cNvSpPr>
          <p:nvPr>
            <p:ph idx="1"/>
          </p:nvPr>
        </p:nvSpPr>
        <p:spPr>
          <a:xfrm>
            <a:off x="304800" y="1371600"/>
            <a:ext cx="84582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600" dirty="0" smtClean="0"/>
              <a:t>Transplant Centers match their patients to </a:t>
            </a:r>
            <a:r>
              <a:rPr lang="en-US" sz="1600" dirty="0" err="1" smtClean="0"/>
              <a:t>Hemeos</a:t>
            </a:r>
            <a:r>
              <a:rPr lang="en-US" sz="1600" dirty="0" smtClean="0"/>
              <a:t> donors on Prometheus, developed by </a:t>
            </a:r>
            <a:r>
              <a:rPr lang="en-US" sz="1600" dirty="0" smtClean="0"/>
              <a:t>Steiner, </a:t>
            </a:r>
            <a:r>
              <a:rPr lang="en-US" sz="1600" dirty="0" smtClean="0"/>
              <a:t>an Industry leader used in numerous international registries</a:t>
            </a:r>
          </a:p>
          <a:p>
            <a:endParaRPr lang="en-US" sz="1600" dirty="0"/>
          </a:p>
          <a:p>
            <a:r>
              <a:rPr lang="en-US" sz="1600" dirty="0" smtClean="0"/>
              <a:t>Integration with  Bone Marrow Donors Worldwide and European Marrow Donor Information System (EMDIS).</a:t>
            </a:r>
          </a:p>
          <a:p>
            <a:r>
              <a:rPr lang="en-US" sz="1600" dirty="0" smtClean="0"/>
              <a:t>Complies with  World Marrow Donor Association</a:t>
            </a:r>
          </a:p>
          <a:p>
            <a:r>
              <a:rPr lang="en-US" sz="1600" dirty="0" smtClean="0"/>
              <a:t>Verified FDA compliant by independent consulting audit</a:t>
            </a:r>
          </a:p>
          <a:p>
            <a:pPr>
              <a:buNone/>
            </a:pPr>
            <a:endParaRPr lang="en-US" sz="1600" dirty="0" smtClean="0"/>
          </a:p>
          <a:p>
            <a:r>
              <a:rPr lang="en-US" sz="1600" dirty="0" smtClean="0"/>
              <a:t>ISO accreditation requested by BBMR</a:t>
            </a:r>
          </a:p>
          <a:p>
            <a:pPr lvl="1"/>
            <a:r>
              <a:rPr lang="en-US" sz="1600" dirty="0" smtClean="0"/>
              <a:t>9001 (Quality Management System)</a:t>
            </a:r>
          </a:p>
          <a:p>
            <a:pPr lvl="1"/>
            <a:r>
              <a:rPr lang="en-US" sz="1600" dirty="0" smtClean="0"/>
              <a:t>27001 (Information Security Management System)</a:t>
            </a:r>
          </a:p>
          <a:p>
            <a:r>
              <a:rPr lang="en-US" sz="1600" dirty="0" smtClean="0"/>
              <a:t>SOPs, project plans</a:t>
            </a:r>
          </a:p>
          <a:p>
            <a:r>
              <a:rPr lang="en-US" sz="1600" dirty="0" smtClean="0"/>
              <a:t>Guarantees for testing, validation, security, etc.</a:t>
            </a:r>
          </a:p>
        </p:txBody>
      </p:sp>
      <p:pic>
        <p:nvPicPr>
          <p:cNvPr id="4" name="Picture 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4876800"/>
            <a:ext cx="1934603" cy="182290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5" name="Picture 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4800600"/>
            <a:ext cx="1910770" cy="187980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6" name="Obrázek 1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4953000"/>
            <a:ext cx="1676400" cy="1676400"/>
          </a:xfrm>
          <a:prstGeom prst="rect">
            <a:avLst/>
          </a:prstGeom>
        </p:spPr>
      </p:pic>
      <p:pic>
        <p:nvPicPr>
          <p:cNvPr id="7" name="Obrázek 2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5410200"/>
            <a:ext cx="2004890" cy="93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6934200" cy="5105400"/>
          </a:xfrm>
        </p:spPr>
        <p:txBody>
          <a:bodyPr/>
          <a:lstStyle/>
          <a:p>
            <a:pPr>
              <a:defRPr/>
            </a:pPr>
            <a:r>
              <a:rPr lang="en-US" sz="2200" dirty="0" smtClean="0"/>
              <a:t>2007: Czech Republic, Slovakia</a:t>
            </a:r>
          </a:p>
          <a:p>
            <a:pPr>
              <a:defRPr/>
            </a:pPr>
            <a:r>
              <a:rPr lang="en-US" sz="2200" dirty="0" smtClean="0"/>
              <a:t>2008: Cyprus, Bulgaria, ALF Poland</a:t>
            </a:r>
          </a:p>
          <a:p>
            <a:pPr>
              <a:defRPr/>
            </a:pPr>
            <a:r>
              <a:rPr lang="en-US" sz="2200" dirty="0" smtClean="0"/>
              <a:t>2009: South Africa, Finland</a:t>
            </a:r>
          </a:p>
          <a:p>
            <a:pPr>
              <a:defRPr/>
            </a:pPr>
            <a:r>
              <a:rPr lang="en-US" sz="2200" dirty="0" smtClean="0"/>
              <a:t>2010: Sweden, Denmark, Slovenia, Israel</a:t>
            </a:r>
          </a:p>
          <a:p>
            <a:pPr>
              <a:defRPr/>
            </a:pPr>
            <a:r>
              <a:rPr lang="en-US" sz="2200" dirty="0" smtClean="0"/>
              <a:t>2011: Hungary, Argentina, Great Britain (BBMR), Belgium, Ireland, Saudi Arabia</a:t>
            </a:r>
          </a:p>
          <a:p>
            <a:pPr>
              <a:defRPr/>
            </a:pPr>
            <a:r>
              <a:rPr lang="en-US" sz="2200" dirty="0" smtClean="0"/>
              <a:t>2012: Nigeria, </a:t>
            </a:r>
            <a:r>
              <a:rPr lang="en-US" sz="2200" dirty="0" err="1" smtClean="0"/>
              <a:t>Netcord</a:t>
            </a:r>
            <a:r>
              <a:rPr lang="en-US" sz="2200" dirty="0" smtClean="0"/>
              <a:t>, …</a:t>
            </a:r>
          </a:p>
          <a:p>
            <a:pPr>
              <a:defRPr/>
            </a:pPr>
            <a:endParaRPr lang="en-US" sz="22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defRPr/>
            </a:pPr>
            <a:endParaRPr lang="en-US" sz="22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defRPr/>
            </a:pPr>
            <a:endParaRPr lang="en-US" sz="2200" dirty="0" smtClean="0"/>
          </a:p>
          <a:p>
            <a:pPr>
              <a:buNone/>
              <a:defRPr/>
            </a:pPr>
            <a:endParaRPr lang="en-US" sz="2200" dirty="0" smtClean="0"/>
          </a:p>
          <a:p>
            <a:pPr>
              <a:defRPr/>
            </a:pPr>
            <a:endParaRPr lang="en-US" sz="22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defRPr/>
            </a:pPr>
            <a:endParaRPr lang="en-US" sz="22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Obrázek 5" descr="FI_logo.bmp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4648200"/>
            <a:ext cx="182880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6" descr="logosweden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4648200"/>
            <a:ext cx="17145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7" descr="Slovenija donor.bmp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0600" y="4648200"/>
            <a:ext cx="838200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48400" y="4800600"/>
            <a:ext cx="1600200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pic>
        <p:nvPicPr>
          <p:cNvPr id="9" name="Picture 14" descr="logob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47800" y="5486400"/>
            <a:ext cx="1295400" cy="768350"/>
          </a:xfrm>
          <a:prstGeom prst="rect">
            <a:avLst/>
          </a:prstGeom>
          <a:noFill/>
        </p:spPr>
      </p:pic>
      <p:pic>
        <p:nvPicPr>
          <p:cNvPr id="10" name="Picture 13" descr="logoal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971800" y="5562600"/>
            <a:ext cx="1905000" cy="774700"/>
          </a:xfrm>
          <a:prstGeom prst="rect">
            <a:avLst/>
          </a:prstGeom>
          <a:noFill/>
        </p:spPr>
      </p:pic>
      <p:pic>
        <p:nvPicPr>
          <p:cNvPr id="11" name="Picture 1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334000" y="5410200"/>
            <a:ext cx="1143000" cy="115870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pic>
        <p:nvPicPr>
          <p:cNvPr id="13" name="Picture 7" descr="logocscr_bi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57200" y="5486400"/>
            <a:ext cx="709223" cy="914400"/>
          </a:xfrm>
          <a:prstGeom prst="rect">
            <a:avLst/>
          </a:prstGeom>
          <a:noFill/>
        </p:spPr>
      </p:pic>
      <p:pic>
        <p:nvPicPr>
          <p:cNvPr id="14" name="Picture 10" descr="logosabmr_bi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781800" y="5486400"/>
            <a:ext cx="924911" cy="914400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810035" y="5486400"/>
            <a:ext cx="1333965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2" descr="E:\Prometheus\Presentations\nhsbt_logo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324600" y="1524000"/>
            <a:ext cx="26035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9" descr="E:\Prometheus\Presentations\EzerMizion_logo.gi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781800" y="3429000"/>
            <a:ext cx="85725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7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077200" y="4495800"/>
            <a:ext cx="914400" cy="882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8" name="Picture 20" descr="E:\Prometheus\Presentations\logoaarhus.jp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650182" y="2438400"/>
            <a:ext cx="249381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D:\Share\Registries\Hungary\logohungary.jp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001000" y="3276600"/>
            <a:ext cx="887412" cy="1061985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0" y="228600"/>
            <a:ext cx="89274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International Registries </a:t>
            </a:r>
            <a:r>
              <a:rPr lang="en-US" sz="3200" b="1" dirty="0" smtClean="0"/>
              <a:t>Utilizing Prometheus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Donor Recruitment Results</a:t>
            </a:r>
            <a:endParaRPr lang="en-US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2928321"/>
              </p:ext>
            </p:extLst>
          </p:nvPr>
        </p:nvGraphicFramePr>
        <p:xfrm>
          <a:off x="4571999" y="1196752"/>
          <a:ext cx="4464497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7423747"/>
              </p:ext>
            </p:extLst>
          </p:nvPr>
        </p:nvGraphicFramePr>
        <p:xfrm>
          <a:off x="457579" y="1268760"/>
          <a:ext cx="4248472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Rectangle 11"/>
          <p:cNvSpPr/>
          <p:nvPr/>
        </p:nvSpPr>
        <p:spPr>
          <a:xfrm>
            <a:off x="533400" y="5334000"/>
            <a:ext cx="8232776" cy="86563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 defTabSz="913570"/>
            <a:r>
              <a:rPr lang="en-US" sz="2800" dirty="0" err="1" smtClean="0">
                <a:solidFill>
                  <a:srgbClr val="646464"/>
                </a:solidFill>
                <a:latin typeface="Garamond" panose="02020404030301010803" pitchFamily="18" charset="0"/>
              </a:rPr>
              <a:t>Hemeos</a:t>
            </a:r>
            <a:r>
              <a:rPr lang="en-US" sz="2800" dirty="0" smtClean="0">
                <a:solidFill>
                  <a:srgbClr val="646464"/>
                </a:solidFill>
                <a:latin typeface="Garamond" panose="02020404030301010803" pitchFamily="18" charset="0"/>
              </a:rPr>
              <a:t> is on track to register 10,000 donors in 2016</a:t>
            </a:r>
            <a:endParaRPr lang="en-US" sz="2800" dirty="0">
              <a:solidFill>
                <a:srgbClr val="646464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799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Partners</a:t>
            </a:r>
            <a:endParaRPr lang="en-US" dirty="0"/>
          </a:p>
        </p:txBody>
      </p:sp>
      <p:pic>
        <p:nvPicPr>
          <p:cNvPr id="4" name="Content Placeholder 3" descr="Labcorp-530x28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5800" y="1143000"/>
            <a:ext cx="2552671" cy="1193991"/>
          </a:xfrm>
        </p:spPr>
      </p:pic>
      <p:pic>
        <p:nvPicPr>
          <p:cNvPr id="5" name="Picture 4" descr="Salute to Lif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" y="2971800"/>
            <a:ext cx="5562600" cy="663957"/>
          </a:xfrm>
          <a:prstGeom prst="rect">
            <a:avLst/>
          </a:prstGeom>
        </p:spPr>
      </p:pic>
      <p:pic>
        <p:nvPicPr>
          <p:cNvPr id="6" name="Picture 5" descr="Apheresis Associates of Northern Virginia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33600" y="3810000"/>
            <a:ext cx="4533900" cy="1511300"/>
          </a:xfrm>
          <a:prstGeom prst="rect">
            <a:avLst/>
          </a:prstGeom>
        </p:spPr>
      </p:pic>
      <p:pic>
        <p:nvPicPr>
          <p:cNvPr id="8" name="Picture 7" descr="Steiner Logo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53000" y="1524000"/>
            <a:ext cx="2798064" cy="10287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28600" y="5257800"/>
            <a:ext cx="8232776" cy="86563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lvl="0"/>
            <a:r>
              <a:rPr lang="en-US" dirty="0" err="1">
                <a:solidFill>
                  <a:srgbClr val="000000"/>
                </a:solidFill>
              </a:rPr>
              <a:t>Hemeos</a:t>
            </a:r>
            <a:r>
              <a:rPr lang="en-US" dirty="0">
                <a:solidFill>
                  <a:srgbClr val="000000"/>
                </a:solidFill>
              </a:rPr>
              <a:t> has partnered with industry leaders for efficient donor CT, workup, and </a:t>
            </a:r>
            <a:r>
              <a:rPr lang="en-US" dirty="0" err="1">
                <a:solidFill>
                  <a:srgbClr val="000000"/>
                </a:solidFill>
              </a:rPr>
              <a:t>collectionof</a:t>
            </a:r>
            <a:r>
              <a:rPr lang="en-US" dirty="0">
                <a:solidFill>
                  <a:srgbClr val="000000"/>
                </a:solidFill>
              </a:rPr>
              <a:t> PBSC and marrow.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y">
  <a:themeElements>
    <a:clrScheme name="Custom 1">
      <a:dk1>
        <a:srgbClr val="000000"/>
      </a:dk1>
      <a:lt1>
        <a:srgbClr val="646464"/>
      </a:lt1>
      <a:dk2>
        <a:srgbClr val="FFFFFF"/>
      </a:dk2>
      <a:lt2>
        <a:srgbClr val="646464"/>
      </a:lt2>
      <a:accent1>
        <a:srgbClr val="7F7E82"/>
      </a:accent1>
      <a:accent2>
        <a:srgbClr val="7CD9DA"/>
      </a:accent2>
      <a:accent3>
        <a:srgbClr val="999999"/>
      </a:accent3>
      <a:accent4>
        <a:srgbClr val="F0F0F0"/>
      </a:accent4>
      <a:accent5>
        <a:srgbClr val="00A3AE"/>
      </a:accent5>
      <a:accent6>
        <a:srgbClr val="7FD1D6"/>
      </a:accent6>
      <a:hlink>
        <a:srgbClr val="336699"/>
      </a:hlink>
      <a:folHlink>
        <a:srgbClr val="7030A0"/>
      </a:folHlink>
    </a:clrScheme>
    <a:fontScheme name="EY_Hando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 w="12700">
          <a:solidFill>
            <a:schemeClr val="accent1"/>
          </a:solidFill>
        </a:ln>
      </a:spPr>
      <a:bodyPr rtlCol="0" anchor="t" anchorCtr="0"/>
      <a:lstStyle>
        <a:defPPr>
          <a:defRPr sz="12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accent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EY_Handout 1">
        <a:dk1>
          <a:srgbClr val="646464"/>
        </a:dk1>
        <a:lt1>
          <a:srgbClr val="FFFFFF"/>
        </a:lt1>
        <a:dk2>
          <a:srgbClr val="646464"/>
        </a:dk2>
        <a:lt2>
          <a:srgbClr val="808080"/>
        </a:lt2>
        <a:accent1>
          <a:srgbClr val="808080"/>
        </a:accent1>
        <a:accent2>
          <a:srgbClr val="FFD200"/>
        </a:accent2>
        <a:accent3>
          <a:srgbClr val="FFFFFF"/>
        </a:accent3>
        <a:accent4>
          <a:srgbClr val="545454"/>
        </a:accent4>
        <a:accent5>
          <a:srgbClr val="C0C0C0"/>
        </a:accent5>
        <a:accent6>
          <a:srgbClr val="E7BE00"/>
        </a:accent6>
        <a:hlink>
          <a:srgbClr val="808080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EY Special Use Red (Print and PPT)">
      <a:srgbClr val="F04C3E"/>
    </a:custClr>
    <a:custClr name="EY Special Use Blue (Print)">
      <a:srgbClr val="00A3AE"/>
    </a:custClr>
    <a:custClr name="EY Special Use Blue 50% (Print)">
      <a:srgbClr val="7FD1D6"/>
    </a:custClr>
    <a:custClr name="EY Special Use Purple (Print and PPT)">
      <a:srgbClr val="91278F"/>
    </a:custClr>
    <a:custClr name="EY Special Use Purple 50% (Print and PPT)">
      <a:srgbClr val="C893C7"/>
    </a:custClr>
    <a:custClr name="EY Special Use Green (Print and PPT)">
      <a:srgbClr val="2C973E"/>
    </a:custClr>
    <a:custClr name="EY Special Use Green 50% (Print)">
      <a:srgbClr val="95CB89"/>
    </a:custClr>
    <a:custClr name="EY Yellow 50% (Print)">
      <a:srgbClr val="FFF27F"/>
    </a:custClr>
    <a:custClr name="EY Link Blue">
      <a:srgbClr val="336699"/>
    </a:custClr>
    <a:custClr name="EY Special Use Blue (PPT)">
      <a:srgbClr val="0081AE"/>
    </a:custClr>
    <a:custClr name="EY Special Use Blue 50% (PPT)">
      <a:srgbClr val="7FC0D6"/>
    </a:custClr>
    <a:custClr name="EY Special Use Green 50% (PPT)">
      <a:srgbClr val="95CB9E"/>
    </a:custClr>
    <a:custClr name="EY Yellow 50% PPT)">
      <a:srgbClr val="FFE87F"/>
    </a:custClr>
  </a:custClrLst>
</a:theme>
</file>

<file path=ppt/theme/theme3.xml><?xml version="1.0" encoding="utf-8"?>
<a:theme xmlns:a="http://schemas.openxmlformats.org/drawingml/2006/main" name="1_AAMA-Turin">
  <a:themeElements>
    <a:clrScheme name="1_AAMA-Turi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AAMA-Turi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AAMA-Turi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AMA-Turi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AMA-Turi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AMA-Turi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AMA-Turi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AMA-Turi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AMA-Turi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204</Words>
  <Application>Microsoft Macintosh PowerPoint</Application>
  <PresentationFormat>On-screen Show (4:3)</PresentationFormat>
  <Paragraphs>43</Paragraphs>
  <Slides>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Office Theme</vt:lpstr>
      <vt:lpstr>ey</vt:lpstr>
      <vt:lpstr>1_AAMA-Turin</vt:lpstr>
      <vt:lpstr>think-cell Slide</vt:lpstr>
      <vt:lpstr>Rastrový obrázek</vt:lpstr>
      <vt:lpstr>PowerPoint Presentation</vt:lpstr>
      <vt:lpstr>From our website hemeos.com</vt:lpstr>
      <vt:lpstr>Prometheus</vt:lpstr>
      <vt:lpstr>PowerPoint Presentation</vt:lpstr>
      <vt:lpstr>Donor Recruitment Results</vt:lpstr>
      <vt:lpstr>Our Partners</vt:lpstr>
    </vt:vector>
  </TitlesOfParts>
  <Company>MSB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msbtc</dc:creator>
  <cp:lastModifiedBy>Doug Grant</cp:lastModifiedBy>
  <cp:revision>16</cp:revision>
  <dcterms:created xsi:type="dcterms:W3CDTF">2016-02-20T01:51:27Z</dcterms:created>
  <dcterms:modified xsi:type="dcterms:W3CDTF">2016-02-20T05:38:05Z</dcterms:modified>
</cp:coreProperties>
</file>