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61" r:id="rId5"/>
    <p:sldId id="264" r:id="rId6"/>
    <p:sldId id="265" r:id="rId7"/>
    <p:sldId id="267" r:id="rId8"/>
    <p:sldId id="266" r:id="rId9"/>
    <p:sldId id="269" r:id="rId10"/>
    <p:sldId id="26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91" d="100"/>
          <a:sy n="91" d="100"/>
        </p:scale>
        <p:origin x="43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8967DFC-F684-469C-AF96-2B3B2A3C9059}" type="datetimeFigureOut">
              <a:rPr lang="en-US" smtClean="0"/>
              <a:t>2/28/2016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D99754-B489-45BD-96ED-49FA4078BE7F}" type="slidenum">
              <a:rPr lang="en-US" smtClean="0"/>
              <a:t>‹#›</a:t>
            </a:fld>
            <a:endParaRPr lang="en-US"/>
          </a:p>
        </p:txBody>
      </p:sp>
    </p:spTree>
    <p:extLst>
      <p:ext uri="{BB962C8B-B14F-4D97-AF65-F5344CB8AC3E}">
        <p14:creationId xmlns:p14="http://schemas.microsoft.com/office/powerpoint/2010/main" val="2163849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967DFC-F684-469C-AF96-2B3B2A3C9059}" type="datetimeFigureOut">
              <a:rPr lang="en-US" smtClean="0"/>
              <a:t>2/28/2016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D99754-B489-45BD-96ED-49FA4078BE7F}" type="slidenum">
              <a:rPr lang="en-US" smtClean="0"/>
              <a:t>‹#›</a:t>
            </a:fld>
            <a:endParaRPr lang="en-US"/>
          </a:p>
        </p:txBody>
      </p:sp>
    </p:spTree>
    <p:extLst>
      <p:ext uri="{BB962C8B-B14F-4D97-AF65-F5344CB8AC3E}">
        <p14:creationId xmlns:p14="http://schemas.microsoft.com/office/powerpoint/2010/main" val="819160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967DFC-F684-469C-AF96-2B3B2A3C9059}" type="datetimeFigureOut">
              <a:rPr lang="en-US" smtClean="0"/>
              <a:t>2/28/2016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D99754-B489-45BD-96ED-49FA4078BE7F}" type="slidenum">
              <a:rPr lang="en-US" smtClean="0"/>
              <a:t>‹#›</a:t>
            </a:fld>
            <a:endParaRPr lang="en-US"/>
          </a:p>
        </p:txBody>
      </p:sp>
    </p:spTree>
    <p:extLst>
      <p:ext uri="{BB962C8B-B14F-4D97-AF65-F5344CB8AC3E}">
        <p14:creationId xmlns:p14="http://schemas.microsoft.com/office/powerpoint/2010/main" val="2675300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1160318" y="1160606"/>
            <a:ext cx="10515600" cy="4351338"/>
          </a:xfrm>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68967DFC-F684-469C-AF96-2B3B2A3C9059}" type="datetimeFigureOut">
              <a:rPr lang="en-US" smtClean="0"/>
              <a:t>2/28/2016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D99754-B489-45BD-96ED-49FA4078BE7F}" type="slidenum">
              <a:rPr lang="en-US" smtClean="0"/>
              <a:t>‹#›</a:t>
            </a:fld>
            <a:endParaRPr lang="en-US"/>
          </a:p>
        </p:txBody>
      </p:sp>
    </p:spTree>
    <p:extLst>
      <p:ext uri="{BB962C8B-B14F-4D97-AF65-F5344CB8AC3E}">
        <p14:creationId xmlns:p14="http://schemas.microsoft.com/office/powerpoint/2010/main" val="1731526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8967DFC-F684-469C-AF96-2B3B2A3C9059}" type="datetimeFigureOut">
              <a:rPr lang="en-US" smtClean="0"/>
              <a:t>2/28/2016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D99754-B489-45BD-96ED-49FA4078BE7F}" type="slidenum">
              <a:rPr lang="en-US" smtClean="0"/>
              <a:t>‹#›</a:t>
            </a:fld>
            <a:endParaRPr lang="en-US"/>
          </a:p>
        </p:txBody>
      </p:sp>
    </p:spTree>
    <p:extLst>
      <p:ext uri="{BB962C8B-B14F-4D97-AF65-F5344CB8AC3E}">
        <p14:creationId xmlns:p14="http://schemas.microsoft.com/office/powerpoint/2010/main" val="3877654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8967DFC-F684-469C-AF96-2B3B2A3C9059}" type="datetimeFigureOut">
              <a:rPr lang="en-US" smtClean="0"/>
              <a:t>2/28/2016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D99754-B489-45BD-96ED-49FA4078BE7F}" type="slidenum">
              <a:rPr lang="en-US" smtClean="0"/>
              <a:t>‹#›</a:t>
            </a:fld>
            <a:endParaRPr lang="en-US"/>
          </a:p>
        </p:txBody>
      </p:sp>
    </p:spTree>
    <p:extLst>
      <p:ext uri="{BB962C8B-B14F-4D97-AF65-F5344CB8AC3E}">
        <p14:creationId xmlns:p14="http://schemas.microsoft.com/office/powerpoint/2010/main" val="130101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8967DFC-F684-469C-AF96-2B3B2A3C9059}" type="datetimeFigureOut">
              <a:rPr lang="en-US" smtClean="0"/>
              <a:t>2/28/2016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D99754-B489-45BD-96ED-49FA4078BE7F}" type="slidenum">
              <a:rPr lang="en-US" smtClean="0"/>
              <a:t>‹#›</a:t>
            </a:fld>
            <a:endParaRPr lang="en-US"/>
          </a:p>
        </p:txBody>
      </p:sp>
    </p:spTree>
    <p:extLst>
      <p:ext uri="{BB962C8B-B14F-4D97-AF65-F5344CB8AC3E}">
        <p14:creationId xmlns:p14="http://schemas.microsoft.com/office/powerpoint/2010/main" val="1052306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8967DFC-F684-469C-AF96-2B3B2A3C9059}" type="datetimeFigureOut">
              <a:rPr lang="en-US" smtClean="0"/>
              <a:t>2/28/2016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D99754-B489-45BD-96ED-49FA4078BE7F}" type="slidenum">
              <a:rPr lang="en-US" smtClean="0"/>
              <a:t>‹#›</a:t>
            </a:fld>
            <a:endParaRPr lang="en-US"/>
          </a:p>
        </p:txBody>
      </p:sp>
    </p:spTree>
    <p:extLst>
      <p:ext uri="{BB962C8B-B14F-4D97-AF65-F5344CB8AC3E}">
        <p14:creationId xmlns:p14="http://schemas.microsoft.com/office/powerpoint/2010/main" val="4083107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967DFC-F684-469C-AF96-2B3B2A3C9059}" type="datetimeFigureOut">
              <a:rPr lang="en-US" smtClean="0"/>
              <a:t>2/28/2016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D99754-B489-45BD-96ED-49FA4078BE7F}" type="slidenum">
              <a:rPr lang="en-US" smtClean="0"/>
              <a:t>‹#›</a:t>
            </a:fld>
            <a:endParaRPr lang="en-US"/>
          </a:p>
        </p:txBody>
      </p:sp>
    </p:spTree>
    <p:extLst>
      <p:ext uri="{BB962C8B-B14F-4D97-AF65-F5344CB8AC3E}">
        <p14:creationId xmlns:p14="http://schemas.microsoft.com/office/powerpoint/2010/main" val="13597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8967DFC-F684-469C-AF96-2B3B2A3C9059}" type="datetimeFigureOut">
              <a:rPr lang="en-US" smtClean="0"/>
              <a:t>2/28/2016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D99754-B489-45BD-96ED-49FA4078BE7F}" type="slidenum">
              <a:rPr lang="en-US" smtClean="0"/>
              <a:t>‹#›</a:t>
            </a:fld>
            <a:endParaRPr lang="en-US"/>
          </a:p>
        </p:txBody>
      </p:sp>
    </p:spTree>
    <p:extLst>
      <p:ext uri="{BB962C8B-B14F-4D97-AF65-F5344CB8AC3E}">
        <p14:creationId xmlns:p14="http://schemas.microsoft.com/office/powerpoint/2010/main" val="28142401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8967DFC-F684-469C-AF96-2B3B2A3C9059}" type="datetimeFigureOut">
              <a:rPr lang="en-US" smtClean="0"/>
              <a:t>2/28/2016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D99754-B489-45BD-96ED-49FA4078BE7F}" type="slidenum">
              <a:rPr lang="en-US" smtClean="0"/>
              <a:t>‹#›</a:t>
            </a:fld>
            <a:endParaRPr lang="en-US"/>
          </a:p>
        </p:txBody>
      </p:sp>
    </p:spTree>
    <p:extLst>
      <p:ext uri="{BB962C8B-B14F-4D97-AF65-F5344CB8AC3E}">
        <p14:creationId xmlns:p14="http://schemas.microsoft.com/office/powerpoint/2010/main" val="4213377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967DFC-F684-469C-AF96-2B3B2A3C9059}" type="datetimeFigureOut">
              <a:rPr lang="en-US" smtClean="0"/>
              <a:t>2/28/2016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D99754-B489-45BD-96ED-49FA4078BE7F}" type="slidenum">
              <a:rPr lang="en-US" smtClean="0"/>
              <a:t>‹#›</a:t>
            </a:fld>
            <a:endParaRPr lang="en-US"/>
          </a:p>
        </p:txBody>
      </p: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22175" y="5655734"/>
            <a:ext cx="1585843" cy="1202265"/>
          </a:xfrm>
          <a:prstGeom prst="rect">
            <a:avLst/>
          </a:prstGeom>
        </p:spPr>
      </p:pic>
    </p:spTree>
    <p:extLst>
      <p:ext uri="{BB962C8B-B14F-4D97-AF65-F5344CB8AC3E}">
        <p14:creationId xmlns:p14="http://schemas.microsoft.com/office/powerpoint/2010/main" val="30977189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pn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37.emf"/><Relationship Id="rId2" Type="http://schemas.openxmlformats.org/officeDocument/2006/relationships/image" Target="../media/image34.jpeg"/><Relationship Id="rId1" Type="http://schemas.openxmlformats.org/officeDocument/2006/relationships/slideLayout" Target="../slideLayouts/slideLayout2.xml"/><Relationship Id="rId6" Type="http://schemas.openxmlformats.org/officeDocument/2006/relationships/image" Target="../media/image36.png"/><Relationship Id="rId5" Type="http://schemas.openxmlformats.org/officeDocument/2006/relationships/image" Target="../media/image35.emf"/><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0.PNG"/><Relationship Id="rId7" Type="http://schemas.openxmlformats.org/officeDocument/2006/relationships/image" Target="../media/image4.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10" Type="http://schemas.openxmlformats.org/officeDocument/2006/relationships/image" Target="../media/image5.png"/><Relationship Id="rId4" Type="http://schemas.openxmlformats.org/officeDocument/2006/relationships/image" Target="../media/image11.png"/><Relationship Id="rId9" Type="http://schemas.openxmlformats.org/officeDocument/2006/relationships/image" Target="../media/image14.png"/></Relationships>
</file>

<file path=ppt/slides/_rels/slide3.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15.PNG"/><Relationship Id="rId7" Type="http://schemas.openxmlformats.org/officeDocument/2006/relationships/image" Target="../media/image18.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image" Target="../media/image19.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22.png"/><Relationship Id="rId4" Type="http://schemas.openxmlformats.org/officeDocument/2006/relationships/image" Target="../media/image21.emf"/></Relationships>
</file>

<file path=ppt/slides/_rels/slide6.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 Id="rId6" Type="http://schemas.openxmlformats.org/officeDocument/2006/relationships/image" Target="../media/image26.emf"/><Relationship Id="rId5" Type="http://schemas.openxmlformats.org/officeDocument/2006/relationships/image" Target="../media/image25.emf"/><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image" Target="../media/image7.png"/><Relationship Id="rId7" Type="http://schemas.openxmlformats.org/officeDocument/2006/relationships/image" Target="../media/image29.e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8.emf"/><Relationship Id="rId5" Type="http://schemas.openxmlformats.org/officeDocument/2006/relationships/image" Target="../media/image27.emf"/><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30.png"/><Relationship Id="rId4" Type="http://schemas.openxmlformats.org/officeDocument/2006/relationships/image" Target="../media/image31.emf"/></Relationships>
</file>

<file path=ppt/slides/_rels/slide9.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7.png"/><Relationship Id="rId7" Type="http://schemas.openxmlformats.org/officeDocument/2006/relationships/image" Target="../media/image6.png"/><Relationship Id="rId2" Type="http://schemas.openxmlformats.org/officeDocument/2006/relationships/image" Target="../media/image32.emf"/><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11.png"/><Relationship Id="rId4" Type="http://schemas.openxmlformats.org/officeDocument/2006/relationships/image" Target="../media/image33.emf"/><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735408" y="-18431"/>
            <a:ext cx="5657417" cy="1325563"/>
          </a:xfrm>
        </p:spPr>
        <p:txBody>
          <a:bodyPr/>
          <a:lstStyle/>
          <a:p>
            <a:pPr algn="ctr"/>
            <a:r>
              <a:rPr lang="en-US" dirty="0" smtClean="0"/>
              <a:t>Kettle</a:t>
            </a:r>
            <a:endParaRPr lang="en-US" dirty="0"/>
          </a:p>
        </p:txBody>
      </p:sp>
      <p:pic>
        <p:nvPicPr>
          <p:cNvPr id="8" name="Content Placeholder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09389" y="4173900"/>
            <a:ext cx="901835" cy="937908"/>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30127" y="5282122"/>
            <a:ext cx="997594" cy="869940"/>
          </a:xfrm>
          <a:prstGeom prst="rect">
            <a:avLst/>
          </a:prstGeom>
        </p:spPr>
      </p:pic>
      <p:sp>
        <p:nvSpPr>
          <p:cNvPr id="10" name="AutoShape 2" descr="Image result for icon ke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267094" y="4761564"/>
            <a:ext cx="253990" cy="253990"/>
          </a:xfrm>
          <a:prstGeom prst="rect">
            <a:avLst/>
          </a:prstGeom>
        </p:spPr>
      </p:pic>
      <p:pic>
        <p:nvPicPr>
          <p:cNvPr id="13" name="Picture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792827" y="5528847"/>
            <a:ext cx="536449" cy="536449"/>
          </a:xfrm>
          <a:prstGeom prst="rect">
            <a:avLst/>
          </a:prstGeom>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8636789">
            <a:off x="8988298" y="5524359"/>
            <a:ext cx="811583" cy="596514"/>
          </a:xfrm>
          <a:prstGeom prst="rect">
            <a:avLst/>
          </a:prstGeom>
        </p:spPr>
      </p:pic>
      <p:sp>
        <p:nvSpPr>
          <p:cNvPr id="16" name="TextBox 15"/>
          <p:cNvSpPr txBox="1"/>
          <p:nvPr/>
        </p:nvSpPr>
        <p:spPr>
          <a:xfrm>
            <a:off x="9178912" y="5942558"/>
            <a:ext cx="853119" cy="369332"/>
          </a:xfrm>
          <a:prstGeom prst="rect">
            <a:avLst/>
          </a:prstGeom>
          <a:noFill/>
        </p:spPr>
        <p:txBody>
          <a:bodyPr wrap="none" rtlCol="0">
            <a:spAutoFit/>
          </a:bodyPr>
          <a:lstStyle/>
          <a:p>
            <a:r>
              <a:rPr lang="en-US" dirty="0" err="1" smtClean="0"/>
              <a:t>deauth</a:t>
            </a:r>
            <a:endParaRPr lang="en-US" dirty="0"/>
          </a:p>
        </p:txBody>
      </p:sp>
      <p:sp>
        <p:nvSpPr>
          <p:cNvPr id="17" name="TextBox 16"/>
          <p:cNvSpPr txBox="1"/>
          <p:nvPr/>
        </p:nvSpPr>
        <p:spPr>
          <a:xfrm>
            <a:off x="2253369" y="4180348"/>
            <a:ext cx="5106665" cy="1938992"/>
          </a:xfrm>
          <a:prstGeom prst="rect">
            <a:avLst/>
          </a:prstGeom>
          <a:noFill/>
        </p:spPr>
        <p:txBody>
          <a:bodyPr wrap="square" rtlCol="0">
            <a:spAutoFit/>
          </a:bodyPr>
          <a:lstStyle/>
          <a:p>
            <a:pPr algn="just"/>
            <a:r>
              <a:rPr lang="en-US" sz="2400" dirty="0" smtClean="0"/>
              <a:t>The attacker first sends a </a:t>
            </a:r>
            <a:r>
              <a:rPr lang="en-US" sz="2400" dirty="0" err="1" smtClean="0"/>
              <a:t>deauth</a:t>
            </a:r>
            <a:r>
              <a:rPr lang="en-US" sz="2400" dirty="0" smtClean="0"/>
              <a:t> packet and forces the kettle to roam to its own AP</a:t>
            </a:r>
            <a:r>
              <a:rPr lang="en-US" sz="2400" dirty="0"/>
              <a:t>. The </a:t>
            </a:r>
            <a:r>
              <a:rPr lang="en-US" sz="2400" dirty="0" err="1"/>
              <a:t>iKettle</a:t>
            </a:r>
            <a:r>
              <a:rPr lang="en-US" sz="2400" dirty="0"/>
              <a:t> provides the wireless (WPA) key of the network it is connected </a:t>
            </a:r>
            <a:r>
              <a:rPr lang="en-US" sz="2400" dirty="0" smtClean="0"/>
              <a:t>to </a:t>
            </a:r>
            <a:r>
              <a:rPr lang="en-US" sz="2400" dirty="0" err="1" smtClean="0"/>
              <a:t>via</a:t>
            </a:r>
            <a:r>
              <a:rPr lang="en-US" sz="2400" dirty="0" err="1" smtClean="0"/>
              <a:t>telnet</a:t>
            </a:r>
            <a:endParaRPr lang="en-US" sz="2400" dirty="0" smtClean="0"/>
          </a:p>
        </p:txBody>
      </p:sp>
      <p:sp>
        <p:nvSpPr>
          <p:cNvPr id="18" name="TextBox 17"/>
          <p:cNvSpPr txBox="1"/>
          <p:nvPr/>
        </p:nvSpPr>
        <p:spPr>
          <a:xfrm>
            <a:off x="5210762" y="1194138"/>
            <a:ext cx="3298627" cy="2031325"/>
          </a:xfrm>
          <a:prstGeom prst="rect">
            <a:avLst/>
          </a:prstGeom>
          <a:noFill/>
        </p:spPr>
        <p:txBody>
          <a:bodyPr wrap="square" rtlCol="0">
            <a:spAutoFit/>
          </a:bodyPr>
          <a:lstStyle/>
          <a:p>
            <a:r>
              <a:rPr lang="en-US" dirty="0" smtClean="0"/>
              <a:t>Name: </a:t>
            </a:r>
            <a:r>
              <a:rPr lang="en-US" dirty="0" err="1" smtClean="0"/>
              <a:t>i</a:t>
            </a:r>
            <a:r>
              <a:rPr lang="en-US" dirty="0" err="1"/>
              <a:t>K</a:t>
            </a:r>
            <a:r>
              <a:rPr lang="en-US" dirty="0" err="1" smtClean="0"/>
              <a:t>ettle</a:t>
            </a:r>
            <a:endParaRPr lang="en-US" dirty="0" smtClean="0"/>
          </a:p>
          <a:p>
            <a:r>
              <a:rPr lang="en-US" dirty="0" smtClean="0"/>
              <a:t>Researcher</a:t>
            </a:r>
            <a:r>
              <a:rPr lang="en-US" dirty="0" smtClean="0"/>
              <a:t>: Ken </a:t>
            </a:r>
            <a:r>
              <a:rPr lang="en-US" dirty="0" smtClean="0"/>
              <a:t>Munro</a:t>
            </a:r>
          </a:p>
          <a:p>
            <a:r>
              <a:rPr lang="en-US" dirty="0" smtClean="0"/>
              <a:t>Attack</a:t>
            </a:r>
            <a:r>
              <a:rPr lang="en-US" dirty="0" smtClean="0"/>
              <a:t>: Key </a:t>
            </a:r>
            <a:r>
              <a:rPr lang="en-US" dirty="0" smtClean="0"/>
              <a:t>extraction</a:t>
            </a:r>
          </a:p>
          <a:p>
            <a:r>
              <a:rPr lang="en-US" dirty="0"/>
              <a:t>Description: An app controlled kettle</a:t>
            </a:r>
          </a:p>
          <a:p>
            <a:endParaRPr lang="en-US" dirty="0" smtClean="0"/>
          </a:p>
          <a:p>
            <a:endParaRPr lang="en-US" dirty="0"/>
          </a:p>
        </p:txBody>
      </p:sp>
      <p:cxnSp>
        <p:nvCxnSpPr>
          <p:cNvPr id="20" name="Straight Connector 19"/>
          <p:cNvCxnSpPr/>
          <p:nvPr/>
        </p:nvCxnSpPr>
        <p:spPr>
          <a:xfrm flipV="1">
            <a:off x="460375" y="3575304"/>
            <a:ext cx="10997057" cy="9144"/>
          </a:xfrm>
          <a:prstGeom prst="line">
            <a:avLst/>
          </a:prstGeom>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4768197" y="3669376"/>
            <a:ext cx="2911887" cy="523220"/>
          </a:xfrm>
          <a:prstGeom prst="rect">
            <a:avLst/>
          </a:prstGeom>
          <a:noFill/>
        </p:spPr>
        <p:txBody>
          <a:bodyPr wrap="none" rtlCol="0">
            <a:spAutoFit/>
          </a:bodyPr>
          <a:lstStyle/>
          <a:p>
            <a:r>
              <a:rPr lang="en-US" sz="2800" dirty="0" smtClean="0">
                <a:solidFill>
                  <a:srgbClr val="FF0000"/>
                </a:solidFill>
              </a:rPr>
              <a:t>Attack Information</a:t>
            </a:r>
            <a:endParaRPr lang="en-US" sz="2800" dirty="0">
              <a:solidFill>
                <a:srgbClr val="FF0000"/>
              </a:solidFill>
            </a:endParaRPr>
          </a:p>
        </p:txBody>
      </p:sp>
      <p:pic>
        <p:nvPicPr>
          <p:cNvPr id="1028" name="Picture 4" descr="http://keremerkan.net/files/images/qrblog_large.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64748" y="1058513"/>
            <a:ext cx="2063369" cy="2063369"/>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p:cNvSpPr txBox="1"/>
          <p:nvPr/>
        </p:nvSpPr>
        <p:spPr>
          <a:xfrm>
            <a:off x="2288893" y="485537"/>
            <a:ext cx="1496435" cy="369332"/>
          </a:xfrm>
          <a:prstGeom prst="rect">
            <a:avLst/>
          </a:prstGeom>
          <a:noFill/>
        </p:spPr>
        <p:txBody>
          <a:bodyPr wrap="none" rtlCol="0">
            <a:spAutoFit/>
          </a:bodyPr>
          <a:lstStyle/>
          <a:p>
            <a:r>
              <a:rPr lang="en-US" dirty="0" smtClean="0"/>
              <a:t>To learn More</a:t>
            </a:r>
            <a:endParaRPr lang="en-US" dirty="0"/>
          </a:p>
        </p:txBody>
      </p:sp>
      <p:pic>
        <p:nvPicPr>
          <p:cNvPr id="27" name="Picture 2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29276" y="4422954"/>
            <a:ext cx="997594" cy="869940"/>
          </a:xfrm>
          <a:prstGeom prst="rect">
            <a:avLst/>
          </a:prstGeom>
        </p:spPr>
      </p:pic>
      <p:pic>
        <p:nvPicPr>
          <p:cNvPr id="25" name="Picture 24"/>
          <p:cNvPicPr>
            <a:picLocks noChangeAspect="1"/>
          </p:cNvPicPr>
          <p:nvPr/>
        </p:nvPicPr>
        <p:blipFill>
          <a:blip r:embed="rId8"/>
          <a:stretch>
            <a:fillRect/>
          </a:stretch>
        </p:blipFill>
        <p:spPr>
          <a:xfrm>
            <a:off x="10622606" y="4590804"/>
            <a:ext cx="334030" cy="334030"/>
          </a:xfrm>
          <a:prstGeom prst="rect">
            <a:avLst/>
          </a:prstGeom>
        </p:spPr>
      </p:pic>
      <p:cxnSp>
        <p:nvCxnSpPr>
          <p:cNvPr id="28" name="Straight Arrow Connector 27"/>
          <p:cNvCxnSpPr>
            <a:endCxn id="31" idx="4"/>
          </p:cNvCxnSpPr>
          <p:nvPr/>
        </p:nvCxnSpPr>
        <p:spPr>
          <a:xfrm>
            <a:off x="9110301" y="4912922"/>
            <a:ext cx="841261" cy="5686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9" name="Oval 28"/>
          <p:cNvSpPr/>
          <p:nvPr/>
        </p:nvSpPr>
        <p:spPr>
          <a:xfrm>
            <a:off x="7791615" y="4173900"/>
            <a:ext cx="1905646" cy="2208204"/>
          </a:xfrm>
          <a:prstGeom prst="ellipse">
            <a:avLst/>
          </a:prstGeo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tlCol="0" anchor="ctr"/>
          <a:lstStyle/>
          <a:p>
            <a:pPr algn="ctr"/>
            <a:endParaRPr lang="en-US"/>
          </a:p>
        </p:txBody>
      </p:sp>
      <p:sp>
        <p:nvSpPr>
          <p:cNvPr id="31" name="Oval 30"/>
          <p:cNvSpPr/>
          <p:nvPr/>
        </p:nvSpPr>
        <p:spPr>
          <a:xfrm>
            <a:off x="8264494" y="4180348"/>
            <a:ext cx="3374135" cy="1301222"/>
          </a:xfrm>
          <a:prstGeom prst="ellipse">
            <a:avLst/>
          </a:prstGeom>
          <a:noFill/>
          <a:ln w="9525" cap="flat" cmpd="sng" algn="ctr">
            <a:solidFill>
              <a:srgbClr val="C0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tlCol="0" anchor="ctr"/>
          <a:lstStyle/>
          <a:p>
            <a:pPr algn="ctr"/>
            <a:endParaRPr lang="en-US"/>
          </a:p>
        </p:txBody>
      </p:sp>
      <p:pic>
        <p:nvPicPr>
          <p:cNvPr id="34" name="Picture 3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963407" y="5248639"/>
            <a:ext cx="253990" cy="253990"/>
          </a:xfrm>
          <a:prstGeom prst="rect">
            <a:avLst/>
          </a:prstGeom>
        </p:spPr>
      </p:pic>
      <p:pic>
        <p:nvPicPr>
          <p:cNvPr id="4" name="Picture 3"/>
          <p:cNvPicPr>
            <a:picLocks noChangeAspect="1"/>
          </p:cNvPicPr>
          <p:nvPr/>
        </p:nvPicPr>
        <p:blipFill>
          <a:blip r:embed="rId9"/>
          <a:stretch>
            <a:fillRect/>
          </a:stretch>
        </p:blipFill>
        <p:spPr>
          <a:xfrm>
            <a:off x="9201150" y="341364"/>
            <a:ext cx="2152650" cy="2781300"/>
          </a:xfrm>
          <a:prstGeom prst="rect">
            <a:avLst/>
          </a:prstGeom>
        </p:spPr>
      </p:pic>
    </p:spTree>
    <p:extLst>
      <p:ext uri="{BB962C8B-B14F-4D97-AF65-F5344CB8AC3E}">
        <p14:creationId xmlns:p14="http://schemas.microsoft.com/office/powerpoint/2010/main" val="436626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Picture 2" descr="Image result for radio wave ico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9906197">
            <a:off x="9870965" y="5125067"/>
            <a:ext cx="587908" cy="587908"/>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 descr="Image result for radio wave ico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722314" y="4267131"/>
            <a:ext cx="587908" cy="587908"/>
          </a:xfrm>
          <a:prstGeom prst="rect">
            <a:avLst/>
          </a:prstGeom>
          <a:noFill/>
          <a:extLst>
            <a:ext uri="{909E8E84-426E-40DD-AFC4-6F175D3DCCD1}">
              <a14:hiddenFill xmlns:a14="http://schemas.microsoft.com/office/drawing/2010/main">
                <a:solidFill>
                  <a:srgbClr val="FFFFFF"/>
                </a:solidFill>
              </a14:hiddenFill>
            </a:ext>
          </a:extLst>
        </p:spPr>
      </p:pic>
      <p:sp>
        <p:nvSpPr>
          <p:cNvPr id="5" name="Title 4"/>
          <p:cNvSpPr>
            <a:spLocks noGrp="1"/>
          </p:cNvSpPr>
          <p:nvPr>
            <p:ph type="title"/>
          </p:nvPr>
        </p:nvSpPr>
        <p:spPr>
          <a:xfrm>
            <a:off x="3143960" y="39079"/>
            <a:ext cx="5657417" cy="1325563"/>
          </a:xfrm>
        </p:spPr>
        <p:txBody>
          <a:bodyPr/>
          <a:lstStyle/>
          <a:p>
            <a:pPr algn="ctr"/>
            <a:r>
              <a:rPr lang="en-US" dirty="0" smtClean="0"/>
              <a:t>RF Toys/Shock collar</a:t>
            </a:r>
            <a:endParaRPr lang="en-US" dirty="0"/>
          </a:p>
        </p:txBody>
      </p:sp>
      <p:sp>
        <p:nvSpPr>
          <p:cNvPr id="10" name="AutoShape 2" descr="Image result for icon ke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TextBox 16"/>
          <p:cNvSpPr txBox="1"/>
          <p:nvPr/>
        </p:nvSpPr>
        <p:spPr>
          <a:xfrm>
            <a:off x="1579581" y="3973111"/>
            <a:ext cx="6349034" cy="461665"/>
          </a:xfrm>
          <a:prstGeom prst="rect">
            <a:avLst/>
          </a:prstGeom>
          <a:noFill/>
        </p:spPr>
        <p:txBody>
          <a:bodyPr wrap="square" rtlCol="0">
            <a:spAutoFit/>
          </a:bodyPr>
          <a:lstStyle/>
          <a:p>
            <a:pPr algn="just"/>
            <a:endParaRPr lang="en-US" sz="2400" dirty="0" smtClean="0"/>
          </a:p>
        </p:txBody>
      </p:sp>
      <p:sp>
        <p:nvSpPr>
          <p:cNvPr id="18" name="TextBox 17"/>
          <p:cNvSpPr txBox="1"/>
          <p:nvPr/>
        </p:nvSpPr>
        <p:spPr>
          <a:xfrm>
            <a:off x="4579359" y="1177843"/>
            <a:ext cx="3559669" cy="1754326"/>
          </a:xfrm>
          <a:prstGeom prst="rect">
            <a:avLst/>
          </a:prstGeom>
          <a:noFill/>
        </p:spPr>
        <p:txBody>
          <a:bodyPr wrap="square" rtlCol="0">
            <a:spAutoFit/>
          </a:bodyPr>
          <a:lstStyle/>
          <a:p>
            <a:r>
              <a:rPr lang="en-US" dirty="0" smtClean="0"/>
              <a:t>Name: </a:t>
            </a:r>
            <a:r>
              <a:rPr lang="en-US" dirty="0" err="1" smtClean="0"/>
              <a:t>Shockcollar</a:t>
            </a:r>
            <a:endParaRPr lang="en-US" dirty="0" smtClean="0"/>
          </a:p>
          <a:p>
            <a:r>
              <a:rPr lang="en-US" dirty="0" smtClean="0"/>
              <a:t>Researcher</a:t>
            </a:r>
            <a:r>
              <a:rPr lang="en-US" dirty="0" smtClean="0"/>
              <a:t>: </a:t>
            </a:r>
            <a:r>
              <a:rPr lang="en-US" dirty="0" smtClean="0"/>
              <a:t>Tim K</a:t>
            </a:r>
            <a:endParaRPr lang="en-US" dirty="0" smtClean="0"/>
          </a:p>
          <a:p>
            <a:r>
              <a:rPr lang="en-US" dirty="0" smtClean="0"/>
              <a:t>Attack type: </a:t>
            </a:r>
            <a:r>
              <a:rPr lang="en-US" dirty="0" smtClean="0"/>
              <a:t>Insecure communication</a:t>
            </a:r>
            <a:endParaRPr lang="en-US" dirty="0" smtClean="0"/>
          </a:p>
          <a:p>
            <a:r>
              <a:rPr lang="en-US" dirty="0" smtClean="0"/>
              <a:t>Description: </a:t>
            </a:r>
            <a:r>
              <a:rPr lang="en-US" dirty="0" smtClean="0"/>
              <a:t>A remotely controllable shock collar for dogs</a:t>
            </a:r>
            <a:endParaRPr lang="en-US" dirty="0"/>
          </a:p>
        </p:txBody>
      </p:sp>
      <p:cxnSp>
        <p:nvCxnSpPr>
          <p:cNvPr id="20" name="Straight Connector 19"/>
          <p:cNvCxnSpPr/>
          <p:nvPr/>
        </p:nvCxnSpPr>
        <p:spPr>
          <a:xfrm flipV="1">
            <a:off x="460375" y="3575304"/>
            <a:ext cx="10997057" cy="9144"/>
          </a:xfrm>
          <a:prstGeom prst="line">
            <a:avLst/>
          </a:prstGeom>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4444086" y="3480525"/>
            <a:ext cx="2911887" cy="523220"/>
          </a:xfrm>
          <a:prstGeom prst="rect">
            <a:avLst/>
          </a:prstGeom>
          <a:noFill/>
        </p:spPr>
        <p:txBody>
          <a:bodyPr wrap="none" rtlCol="0">
            <a:spAutoFit/>
          </a:bodyPr>
          <a:lstStyle/>
          <a:p>
            <a:r>
              <a:rPr lang="en-US" sz="2800" dirty="0" smtClean="0">
                <a:solidFill>
                  <a:srgbClr val="FF0000"/>
                </a:solidFill>
              </a:rPr>
              <a:t>Attack Information</a:t>
            </a:r>
            <a:endParaRPr lang="en-US" sz="2800" dirty="0">
              <a:solidFill>
                <a:srgbClr val="FF0000"/>
              </a:solidFill>
            </a:endParaRPr>
          </a:p>
        </p:txBody>
      </p:sp>
      <p:pic>
        <p:nvPicPr>
          <p:cNvPr id="1028" name="Picture 4" descr="http://keremerkan.net/files/images/qrblog_larg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0591" y="1053163"/>
            <a:ext cx="2063369" cy="2063369"/>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p:cNvSpPr txBox="1"/>
          <p:nvPr/>
        </p:nvSpPr>
        <p:spPr>
          <a:xfrm>
            <a:off x="1391386" y="482103"/>
            <a:ext cx="1496435" cy="369332"/>
          </a:xfrm>
          <a:prstGeom prst="rect">
            <a:avLst/>
          </a:prstGeom>
          <a:noFill/>
        </p:spPr>
        <p:txBody>
          <a:bodyPr wrap="none" rtlCol="0">
            <a:spAutoFit/>
          </a:bodyPr>
          <a:lstStyle/>
          <a:p>
            <a:r>
              <a:rPr lang="en-US" dirty="0" smtClean="0"/>
              <a:t>To learn More</a:t>
            </a:r>
            <a:endParaRPr lang="en-US" dirty="0"/>
          </a:p>
        </p:txBody>
      </p:sp>
      <p:pic>
        <p:nvPicPr>
          <p:cNvPr id="30" name="Picture 2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01377" y="5668667"/>
            <a:ext cx="536449" cy="536449"/>
          </a:xfrm>
          <a:prstGeom prst="rect">
            <a:avLst/>
          </a:prstGeom>
        </p:spPr>
      </p:pic>
      <p:cxnSp>
        <p:nvCxnSpPr>
          <p:cNvPr id="26" name="Straight Arrow Connector 25"/>
          <p:cNvCxnSpPr/>
          <p:nvPr/>
        </p:nvCxnSpPr>
        <p:spPr>
          <a:xfrm>
            <a:off x="9496102" y="4679237"/>
            <a:ext cx="1393924" cy="2650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057516" y="482103"/>
            <a:ext cx="2066565" cy="2459990"/>
          </a:xfrm>
          <a:prstGeom prst="rect">
            <a:avLst/>
          </a:prstGeom>
        </p:spPr>
      </p:pic>
      <p:sp>
        <p:nvSpPr>
          <p:cNvPr id="19" name="TextBox 18"/>
          <p:cNvSpPr txBox="1"/>
          <p:nvPr/>
        </p:nvSpPr>
        <p:spPr>
          <a:xfrm>
            <a:off x="1990012" y="4173032"/>
            <a:ext cx="6349034" cy="2308324"/>
          </a:xfrm>
          <a:prstGeom prst="rect">
            <a:avLst/>
          </a:prstGeom>
          <a:noFill/>
        </p:spPr>
        <p:txBody>
          <a:bodyPr wrap="square" rtlCol="0">
            <a:spAutoFit/>
          </a:bodyPr>
          <a:lstStyle/>
          <a:p>
            <a:pPr algn="just"/>
            <a:r>
              <a:rPr lang="en-US" sz="2400" dirty="0" smtClean="0"/>
              <a:t>RF toys and devices usually ship with no security. Software Defined Radio allows an attacker to sniff the protocol, decode it and control the device remotely. In this case, the researcher sniffed the sock collar set for vibrate, and after three times send a shock instead of a vibration</a:t>
            </a:r>
            <a:endParaRPr lang="en-US" sz="2400" dirty="0" smtClean="0"/>
          </a:p>
        </p:txBody>
      </p:sp>
      <p:pic>
        <p:nvPicPr>
          <p:cNvPr id="4" name="Picture 3"/>
          <p:cNvPicPr>
            <a:picLocks noChangeAspect="1"/>
          </p:cNvPicPr>
          <p:nvPr/>
        </p:nvPicPr>
        <p:blipFill>
          <a:blip r:embed="rId6"/>
          <a:stretch>
            <a:fillRect/>
          </a:stretch>
        </p:blipFill>
        <p:spPr>
          <a:xfrm>
            <a:off x="10890026" y="4173032"/>
            <a:ext cx="637444" cy="1012411"/>
          </a:xfrm>
          <a:prstGeom prst="rect">
            <a:avLst/>
          </a:prstGeom>
        </p:spPr>
      </p:pic>
      <p:pic>
        <p:nvPicPr>
          <p:cNvPr id="7" name="Picture 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057317" y="3783587"/>
            <a:ext cx="438785" cy="1262799"/>
          </a:xfrm>
          <a:prstGeom prst="rect">
            <a:avLst/>
          </a:prstGeom>
        </p:spPr>
      </p:pic>
      <p:cxnSp>
        <p:nvCxnSpPr>
          <p:cNvPr id="25" name="Straight Arrow Connector 24"/>
          <p:cNvCxnSpPr/>
          <p:nvPr/>
        </p:nvCxnSpPr>
        <p:spPr>
          <a:xfrm flipV="1">
            <a:off x="9934887" y="5096720"/>
            <a:ext cx="1107539" cy="7432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9314769" y="5771843"/>
            <a:ext cx="558166"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smtClean="0"/>
              <a:t>SDR</a:t>
            </a:r>
            <a:endParaRPr lang="en-US" dirty="0"/>
          </a:p>
        </p:txBody>
      </p:sp>
      <p:sp>
        <p:nvSpPr>
          <p:cNvPr id="14" name="Isosceles Triangle 13"/>
          <p:cNvSpPr/>
          <p:nvPr/>
        </p:nvSpPr>
        <p:spPr>
          <a:xfrm>
            <a:off x="9473002" y="5266606"/>
            <a:ext cx="219591" cy="505237"/>
          </a:xfrm>
          <a:prstGeom prst="triangle">
            <a:avLst>
              <a:gd name="adj" fmla="val 5343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892325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128117" y="14566"/>
            <a:ext cx="5657417" cy="1325563"/>
          </a:xfrm>
        </p:spPr>
        <p:txBody>
          <a:bodyPr/>
          <a:lstStyle/>
          <a:p>
            <a:pPr algn="ctr"/>
            <a:r>
              <a:rPr lang="en-US" dirty="0" err="1" smtClean="0"/>
              <a:t>Zigbee</a:t>
            </a:r>
            <a:r>
              <a:rPr lang="en-US" dirty="0" smtClean="0"/>
              <a:t> </a:t>
            </a:r>
            <a:r>
              <a:rPr lang="en-US" dirty="0" err="1" smtClean="0"/>
              <a:t>Doorlock</a:t>
            </a:r>
            <a:endParaRPr lang="en-US" dirty="0"/>
          </a:p>
        </p:txBody>
      </p:sp>
      <p:sp>
        <p:nvSpPr>
          <p:cNvPr id="10" name="AutoShape 2" descr="Image result for icon ke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TextBox 16"/>
          <p:cNvSpPr txBox="1"/>
          <p:nvPr/>
        </p:nvSpPr>
        <p:spPr>
          <a:xfrm>
            <a:off x="1627867" y="4238131"/>
            <a:ext cx="4946297" cy="1938992"/>
          </a:xfrm>
          <a:prstGeom prst="rect">
            <a:avLst/>
          </a:prstGeom>
          <a:noFill/>
        </p:spPr>
        <p:txBody>
          <a:bodyPr wrap="square" rtlCol="0">
            <a:spAutoFit/>
          </a:bodyPr>
          <a:lstStyle/>
          <a:p>
            <a:pPr algn="just"/>
            <a:r>
              <a:rPr lang="en-US" sz="2400" dirty="0" smtClean="0"/>
              <a:t>The </a:t>
            </a:r>
            <a:r>
              <a:rPr lang="en-US" sz="2400" dirty="0"/>
              <a:t>Link key </a:t>
            </a:r>
            <a:r>
              <a:rPr lang="en-US" sz="2400" dirty="0" smtClean="0"/>
              <a:t>is negotiated </a:t>
            </a:r>
            <a:r>
              <a:rPr lang="en-US" sz="2400" dirty="0"/>
              <a:t>between Hub and </a:t>
            </a:r>
            <a:r>
              <a:rPr lang="en-US" sz="2400" dirty="0" smtClean="0"/>
              <a:t>lock, but this negotiation is insecure. So an attacker could sniff the key after forcing a new key negotiation</a:t>
            </a:r>
            <a:endParaRPr lang="en-US" sz="2400" dirty="0" smtClean="0"/>
          </a:p>
        </p:txBody>
      </p:sp>
      <p:sp>
        <p:nvSpPr>
          <p:cNvPr id="18" name="TextBox 17"/>
          <p:cNvSpPr txBox="1"/>
          <p:nvPr/>
        </p:nvSpPr>
        <p:spPr>
          <a:xfrm>
            <a:off x="5813184" y="1388774"/>
            <a:ext cx="3805768" cy="1477328"/>
          </a:xfrm>
          <a:prstGeom prst="rect">
            <a:avLst/>
          </a:prstGeom>
          <a:noFill/>
        </p:spPr>
        <p:txBody>
          <a:bodyPr wrap="square" rtlCol="0">
            <a:spAutoFit/>
          </a:bodyPr>
          <a:lstStyle/>
          <a:p>
            <a:r>
              <a:rPr lang="en-US" dirty="0" smtClean="0"/>
              <a:t>Name: </a:t>
            </a:r>
            <a:r>
              <a:rPr lang="en-US" dirty="0" smtClean="0"/>
              <a:t>Yale </a:t>
            </a:r>
            <a:r>
              <a:rPr lang="en-US" dirty="0" err="1" smtClean="0"/>
              <a:t>Doorlock</a:t>
            </a:r>
            <a:endParaRPr lang="en-US" dirty="0" smtClean="0"/>
          </a:p>
          <a:p>
            <a:pPr marL="0" lvl="1"/>
            <a:r>
              <a:rPr lang="en-US" dirty="0" smtClean="0"/>
              <a:t>Researcher</a:t>
            </a:r>
            <a:r>
              <a:rPr lang="en-US" dirty="0" smtClean="0"/>
              <a:t>: </a:t>
            </a:r>
            <a:r>
              <a:rPr lang="en-US" dirty="0"/>
              <a:t>Tobias </a:t>
            </a:r>
            <a:r>
              <a:rPr lang="en-US" dirty="0" err="1" smtClean="0"/>
              <a:t>Zillner</a:t>
            </a:r>
            <a:endParaRPr lang="en-US" dirty="0" smtClean="0"/>
          </a:p>
          <a:p>
            <a:r>
              <a:rPr lang="en-US" dirty="0" smtClean="0"/>
              <a:t>Attack: Crypto </a:t>
            </a:r>
            <a:r>
              <a:rPr lang="en-US" dirty="0" smtClean="0"/>
              <a:t>downgrade</a:t>
            </a:r>
          </a:p>
          <a:p>
            <a:r>
              <a:rPr lang="en-US" dirty="0" smtClean="0"/>
              <a:t>Description: A remotely controlled </a:t>
            </a:r>
            <a:r>
              <a:rPr lang="en-US" dirty="0" err="1" smtClean="0"/>
              <a:t>doorlock</a:t>
            </a:r>
            <a:r>
              <a:rPr lang="en-US" dirty="0" smtClean="0"/>
              <a:t> utilizing the ZigBee protocol</a:t>
            </a:r>
            <a:endParaRPr lang="en-US" dirty="0"/>
          </a:p>
        </p:txBody>
      </p:sp>
      <p:cxnSp>
        <p:nvCxnSpPr>
          <p:cNvPr id="20" name="Straight Connector 19"/>
          <p:cNvCxnSpPr/>
          <p:nvPr/>
        </p:nvCxnSpPr>
        <p:spPr>
          <a:xfrm flipV="1">
            <a:off x="460375" y="3575304"/>
            <a:ext cx="10997057" cy="9144"/>
          </a:xfrm>
          <a:prstGeom prst="line">
            <a:avLst/>
          </a:prstGeom>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3409124" y="3702092"/>
            <a:ext cx="2911887" cy="523220"/>
          </a:xfrm>
          <a:prstGeom prst="rect">
            <a:avLst/>
          </a:prstGeom>
          <a:noFill/>
        </p:spPr>
        <p:txBody>
          <a:bodyPr wrap="none" rtlCol="0">
            <a:spAutoFit/>
          </a:bodyPr>
          <a:lstStyle/>
          <a:p>
            <a:r>
              <a:rPr lang="en-US" sz="2800" dirty="0" smtClean="0">
                <a:solidFill>
                  <a:srgbClr val="FF0000"/>
                </a:solidFill>
              </a:rPr>
              <a:t>Attack Information</a:t>
            </a:r>
            <a:endParaRPr lang="en-US" sz="2800" dirty="0">
              <a:solidFill>
                <a:srgbClr val="FF0000"/>
              </a:solidFill>
            </a:endParaRPr>
          </a:p>
        </p:txBody>
      </p:sp>
      <p:pic>
        <p:nvPicPr>
          <p:cNvPr id="1028" name="Picture 4" descr="http://keremerkan.net/files/images/qrblog_larg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4748" y="1058513"/>
            <a:ext cx="2063369" cy="2063369"/>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p:cNvSpPr txBox="1"/>
          <p:nvPr/>
        </p:nvSpPr>
        <p:spPr>
          <a:xfrm>
            <a:off x="2288893" y="485537"/>
            <a:ext cx="1496435" cy="369332"/>
          </a:xfrm>
          <a:prstGeom prst="rect">
            <a:avLst/>
          </a:prstGeom>
          <a:noFill/>
        </p:spPr>
        <p:txBody>
          <a:bodyPr wrap="none" rtlCol="0">
            <a:spAutoFit/>
          </a:bodyPr>
          <a:lstStyle/>
          <a:p>
            <a:r>
              <a:rPr lang="en-US" dirty="0" smtClean="0"/>
              <a:t>To learn More</a:t>
            </a:r>
            <a:endParaRPr lang="en-US" dirty="0"/>
          </a:p>
        </p:txBody>
      </p:sp>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786943" y="498760"/>
            <a:ext cx="2523496" cy="2785551"/>
          </a:xfrm>
        </p:spPr>
      </p:pic>
      <p:sp>
        <p:nvSpPr>
          <p:cNvPr id="32" name="Shape 287"/>
          <p:cNvSpPr>
            <a:spLocks noGrp="1"/>
          </p:cNvSpPr>
          <p:nvPr>
            <p:ph type="sldNum" sz="quarter" idx="4294967295"/>
          </p:nvPr>
        </p:nvSpPr>
        <p:spPr>
          <a:xfrm>
            <a:off x="4411582" y="4822485"/>
            <a:ext cx="265648" cy="243524"/>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2</a:t>
            </a:fld>
            <a:endParaRPr/>
          </a:p>
        </p:txBody>
      </p:sp>
      <p:pic>
        <p:nvPicPr>
          <p:cNvPr id="33" name="image10.png"/>
          <p:cNvPicPr>
            <a:picLocks noChangeAspect="1"/>
          </p:cNvPicPr>
          <p:nvPr/>
        </p:nvPicPr>
        <p:blipFill>
          <a:blip r:embed="rId4">
            <a:extLst/>
          </a:blip>
          <a:srcRect l="22612" t="8697" r="18199" b="9139"/>
          <a:stretch>
            <a:fillRect/>
          </a:stretch>
        </p:blipFill>
        <p:spPr>
          <a:xfrm>
            <a:off x="6592233" y="4422428"/>
            <a:ext cx="1070701" cy="627654"/>
          </a:xfrm>
          <a:custGeom>
            <a:avLst/>
            <a:gdLst/>
            <a:ahLst/>
            <a:cxnLst>
              <a:cxn ang="0">
                <a:pos x="wd2" y="hd2"/>
              </a:cxn>
              <a:cxn ang="5400000">
                <a:pos x="wd2" y="hd2"/>
              </a:cxn>
              <a:cxn ang="10800000">
                <a:pos x="wd2" y="hd2"/>
              </a:cxn>
              <a:cxn ang="16200000">
                <a:pos x="wd2" y="hd2"/>
              </a:cxn>
            </a:cxnLst>
            <a:rect l="0" t="0" r="r" b="b"/>
            <a:pathLst>
              <a:path w="21582" h="20755" extrusionOk="0">
                <a:moveTo>
                  <a:pt x="6271" y="0"/>
                </a:moveTo>
                <a:cubicBezTo>
                  <a:pt x="5300" y="1"/>
                  <a:pt x="4016" y="568"/>
                  <a:pt x="2710" y="1573"/>
                </a:cubicBezTo>
                <a:lnTo>
                  <a:pt x="663" y="3146"/>
                </a:lnTo>
                <a:lnTo>
                  <a:pt x="252" y="7532"/>
                </a:lnTo>
                <a:cubicBezTo>
                  <a:pt x="82" y="9339"/>
                  <a:pt x="-13" y="11128"/>
                  <a:pt x="1" y="12122"/>
                </a:cubicBezTo>
                <a:cubicBezTo>
                  <a:pt x="6" y="12454"/>
                  <a:pt x="23" y="12697"/>
                  <a:pt x="52" y="12822"/>
                </a:cubicBezTo>
                <a:cubicBezTo>
                  <a:pt x="196" y="13433"/>
                  <a:pt x="2456" y="14894"/>
                  <a:pt x="6901" y="17259"/>
                </a:cubicBezTo>
                <a:cubicBezTo>
                  <a:pt x="14700" y="21406"/>
                  <a:pt x="15865" y="21600"/>
                  <a:pt x="18760" y="19223"/>
                </a:cubicBezTo>
                <a:cubicBezTo>
                  <a:pt x="20461" y="17826"/>
                  <a:pt x="20787" y="17317"/>
                  <a:pt x="20951" y="15795"/>
                </a:cubicBezTo>
                <a:cubicBezTo>
                  <a:pt x="21057" y="14810"/>
                  <a:pt x="21279" y="12771"/>
                  <a:pt x="21444" y="11262"/>
                </a:cubicBezTo>
                <a:cubicBezTo>
                  <a:pt x="21540" y="10388"/>
                  <a:pt x="21587" y="9639"/>
                  <a:pt x="21581" y="9060"/>
                </a:cubicBezTo>
                <a:cubicBezTo>
                  <a:pt x="21576" y="8480"/>
                  <a:pt x="21520" y="8068"/>
                  <a:pt x="21413" y="7859"/>
                </a:cubicBezTo>
                <a:cubicBezTo>
                  <a:pt x="20820" y="6697"/>
                  <a:pt x="7916" y="0"/>
                  <a:pt x="6271" y="0"/>
                </a:cubicBezTo>
                <a:close/>
              </a:path>
            </a:pathLst>
          </a:custGeom>
          <a:ln w="12700">
            <a:miter lim="400000"/>
          </a:ln>
        </p:spPr>
      </p:pic>
      <p:pic>
        <p:nvPicPr>
          <p:cNvPr id="35" name="image11.png"/>
          <p:cNvPicPr>
            <a:picLocks noChangeAspect="1"/>
          </p:cNvPicPr>
          <p:nvPr/>
        </p:nvPicPr>
        <p:blipFill>
          <a:blip r:embed="rId5">
            <a:extLst/>
          </a:blip>
          <a:srcRect l="23927" t="22416" r="41110" b="3385"/>
          <a:stretch>
            <a:fillRect/>
          </a:stretch>
        </p:blipFill>
        <p:spPr>
          <a:xfrm>
            <a:off x="10141074" y="3747473"/>
            <a:ext cx="455326" cy="1066667"/>
          </a:xfrm>
          <a:custGeom>
            <a:avLst/>
            <a:gdLst/>
            <a:ahLst/>
            <a:cxnLst>
              <a:cxn ang="0">
                <a:pos x="wd2" y="hd2"/>
              </a:cxn>
              <a:cxn ang="5400000">
                <a:pos x="wd2" y="hd2"/>
              </a:cxn>
              <a:cxn ang="10800000">
                <a:pos x="wd2" y="hd2"/>
              </a:cxn>
              <a:cxn ang="16200000">
                <a:pos x="wd2" y="hd2"/>
              </a:cxn>
            </a:cxnLst>
            <a:rect l="0" t="0" r="r" b="b"/>
            <a:pathLst>
              <a:path w="21498" h="21516" extrusionOk="0">
                <a:moveTo>
                  <a:pt x="10020" y="12"/>
                </a:moveTo>
                <a:lnTo>
                  <a:pt x="1815" y="63"/>
                </a:lnTo>
                <a:lnTo>
                  <a:pt x="908" y="548"/>
                </a:lnTo>
                <a:lnTo>
                  <a:pt x="0" y="1034"/>
                </a:lnTo>
                <a:lnTo>
                  <a:pt x="0" y="10758"/>
                </a:lnTo>
                <a:cubicBezTo>
                  <a:pt x="-2" y="21300"/>
                  <a:pt x="-60" y="21004"/>
                  <a:pt x="2017" y="21364"/>
                </a:cubicBezTo>
                <a:cubicBezTo>
                  <a:pt x="2960" y="21527"/>
                  <a:pt x="17053" y="21577"/>
                  <a:pt x="18848" y="21423"/>
                </a:cubicBezTo>
                <a:cubicBezTo>
                  <a:pt x="19654" y="21354"/>
                  <a:pt x="20310" y="21144"/>
                  <a:pt x="20783" y="20812"/>
                </a:cubicBezTo>
                <a:cubicBezTo>
                  <a:pt x="21462" y="20333"/>
                  <a:pt x="21496" y="19846"/>
                  <a:pt x="21498" y="10786"/>
                </a:cubicBezTo>
                <a:cubicBezTo>
                  <a:pt x="21499" y="370"/>
                  <a:pt x="21540" y="552"/>
                  <a:pt x="19316" y="157"/>
                </a:cubicBezTo>
                <a:cubicBezTo>
                  <a:pt x="18551" y="21"/>
                  <a:pt x="15774" y="-23"/>
                  <a:pt x="10020" y="12"/>
                </a:cubicBezTo>
                <a:close/>
              </a:path>
            </a:pathLst>
          </a:custGeom>
          <a:ln w="12700">
            <a:miter lim="400000"/>
          </a:ln>
        </p:spPr>
      </p:pic>
      <p:pic>
        <p:nvPicPr>
          <p:cNvPr id="36" name="pasted-image.png"/>
          <p:cNvPicPr>
            <a:picLocks noChangeAspect="1"/>
          </p:cNvPicPr>
          <p:nvPr/>
        </p:nvPicPr>
        <p:blipFill>
          <a:blip r:embed="rId6">
            <a:extLst/>
          </a:blip>
          <a:stretch>
            <a:fillRect/>
          </a:stretch>
        </p:blipFill>
        <p:spPr>
          <a:xfrm>
            <a:off x="10491643" y="3561979"/>
            <a:ext cx="1219889" cy="1252161"/>
          </a:xfrm>
          <a:prstGeom prst="rect">
            <a:avLst/>
          </a:prstGeom>
          <a:ln w="12700">
            <a:miter lim="400000"/>
          </a:ln>
        </p:spPr>
      </p:pic>
      <p:sp>
        <p:nvSpPr>
          <p:cNvPr id="37" name="Shape 293"/>
          <p:cNvSpPr/>
          <p:nvPr/>
        </p:nvSpPr>
        <p:spPr>
          <a:xfrm flipV="1">
            <a:off x="7680084" y="4450135"/>
            <a:ext cx="2414275" cy="75478"/>
          </a:xfrm>
          <a:prstGeom prst="line">
            <a:avLst/>
          </a:prstGeom>
          <a:ln w="25400">
            <a:solidFill>
              <a:srgbClr val="000000"/>
            </a:solidFill>
            <a:headEnd type="triangle"/>
            <a:tailEnd type="triangle"/>
          </a:ln>
          <a:effectLst>
            <a:outerShdw blurRad="38100" dist="20000" dir="5400000" rotWithShape="0">
              <a:srgbClr val="000000">
                <a:alpha val="38000"/>
              </a:srgbClr>
            </a:outerShdw>
          </a:effectLst>
        </p:spPr>
        <p:txBody>
          <a:bodyPr lIns="45719" rIns="45719"/>
          <a:lstStyle/>
          <a:p>
            <a:endParaRPr/>
          </a:p>
        </p:txBody>
      </p:sp>
      <p:sp>
        <p:nvSpPr>
          <p:cNvPr id="38" name="Shape 294"/>
          <p:cNvSpPr/>
          <p:nvPr/>
        </p:nvSpPr>
        <p:spPr>
          <a:xfrm>
            <a:off x="7850346" y="3665749"/>
            <a:ext cx="2164260" cy="707886"/>
          </a:xfrm>
          <a:prstGeom prst="rect">
            <a:avLst/>
          </a:prstGeom>
          <a:ln w="12700">
            <a:miter lim="400000"/>
          </a:ln>
          <a:extLst>
            <a:ext uri="{C572A759-6A51-4108-AA02-DFA0A04FC94B}">
              <ma14:wrappingTextBoxFlag xmlns="" xmlns:ma14="http://schemas.microsoft.com/office/mac/drawingml/2011/main" val="1"/>
            </a:ext>
          </a:extLst>
        </p:spPr>
        <p:txBody>
          <a:bodyPr wrap="square" lIns="45719" rIns="45719">
            <a:spAutoFit/>
          </a:bodyPr>
          <a:lstStyle/>
          <a:p>
            <a:pPr defTabSz="914400">
              <a:defRPr sz="2500"/>
            </a:pPr>
            <a:r>
              <a:rPr sz="2000" dirty="0"/>
              <a:t>Encrypted</a:t>
            </a:r>
          </a:p>
          <a:p>
            <a:pPr defTabSz="914400">
              <a:defRPr sz="2500"/>
            </a:pPr>
            <a:r>
              <a:rPr sz="2000" dirty="0"/>
              <a:t>Control &amp; Status</a:t>
            </a:r>
          </a:p>
        </p:txBody>
      </p:sp>
      <p:pic>
        <p:nvPicPr>
          <p:cNvPr id="39" name="image3.png"/>
          <p:cNvPicPr>
            <a:picLocks noChangeAspect="1"/>
          </p:cNvPicPr>
          <p:nvPr/>
        </p:nvPicPr>
        <p:blipFill>
          <a:blip r:embed="rId7">
            <a:extLst/>
          </a:blip>
          <a:srcRect l="8306" t="5405" r="8149" b="5375"/>
          <a:stretch>
            <a:fillRect/>
          </a:stretch>
        </p:blipFill>
        <p:spPr>
          <a:xfrm>
            <a:off x="9618952" y="4004328"/>
            <a:ext cx="335979" cy="358798"/>
          </a:xfrm>
          <a:custGeom>
            <a:avLst/>
            <a:gdLst/>
            <a:ahLst/>
            <a:cxnLst>
              <a:cxn ang="0">
                <a:pos x="wd2" y="hd2"/>
              </a:cxn>
              <a:cxn ang="5400000">
                <a:pos x="wd2" y="hd2"/>
              </a:cxn>
              <a:cxn ang="10800000">
                <a:pos x="wd2" y="hd2"/>
              </a:cxn>
              <a:cxn ang="16200000">
                <a:pos x="wd2" y="hd2"/>
              </a:cxn>
            </a:cxnLst>
            <a:rect l="0" t="0" r="r" b="b"/>
            <a:pathLst>
              <a:path w="20344" h="21066" extrusionOk="0">
                <a:moveTo>
                  <a:pt x="15425" y="0"/>
                </a:moveTo>
                <a:cubicBezTo>
                  <a:pt x="12323" y="0"/>
                  <a:pt x="10484" y="1837"/>
                  <a:pt x="10484" y="4954"/>
                </a:cubicBezTo>
                <a:cubicBezTo>
                  <a:pt x="10484" y="7116"/>
                  <a:pt x="9954" y="7891"/>
                  <a:pt x="5227" y="12447"/>
                </a:cubicBezTo>
                <a:cubicBezTo>
                  <a:pt x="-8" y="17493"/>
                  <a:pt x="-1256" y="19775"/>
                  <a:pt x="1237" y="19775"/>
                </a:cubicBezTo>
                <a:cubicBezTo>
                  <a:pt x="1940" y="19775"/>
                  <a:pt x="2681" y="20080"/>
                  <a:pt x="2905" y="20431"/>
                </a:cubicBezTo>
                <a:cubicBezTo>
                  <a:pt x="3650" y="21600"/>
                  <a:pt x="5249" y="21083"/>
                  <a:pt x="5882" y="19468"/>
                </a:cubicBezTo>
                <a:cubicBezTo>
                  <a:pt x="6226" y="18591"/>
                  <a:pt x="6935" y="17872"/>
                  <a:pt x="7465" y="17872"/>
                </a:cubicBezTo>
                <a:cubicBezTo>
                  <a:pt x="8883" y="17872"/>
                  <a:pt x="9399" y="16679"/>
                  <a:pt x="8458" y="15579"/>
                </a:cubicBezTo>
                <a:cubicBezTo>
                  <a:pt x="7773" y="14779"/>
                  <a:pt x="8090" y="14176"/>
                  <a:pt x="10379" y="11914"/>
                </a:cubicBezTo>
                <a:cubicBezTo>
                  <a:pt x="12690" y="9631"/>
                  <a:pt x="13461" y="9238"/>
                  <a:pt x="15256" y="9437"/>
                </a:cubicBezTo>
                <a:cubicBezTo>
                  <a:pt x="18158" y="9759"/>
                  <a:pt x="20344" y="7750"/>
                  <a:pt x="20344" y="4770"/>
                </a:cubicBezTo>
                <a:cubicBezTo>
                  <a:pt x="20344" y="1862"/>
                  <a:pt x="18440" y="0"/>
                  <a:pt x="15425" y="0"/>
                </a:cubicBezTo>
                <a:close/>
              </a:path>
            </a:pathLst>
          </a:custGeom>
          <a:ln w="12700">
            <a:miter lim="400000"/>
          </a:ln>
        </p:spPr>
      </p:pic>
      <p:pic>
        <p:nvPicPr>
          <p:cNvPr id="40" name="image5.png"/>
          <p:cNvPicPr>
            <a:picLocks noChangeAspect="1"/>
          </p:cNvPicPr>
          <p:nvPr/>
        </p:nvPicPr>
        <p:blipFill>
          <a:blip r:embed="rId8">
            <a:extLst/>
          </a:blip>
          <a:stretch>
            <a:fillRect/>
          </a:stretch>
        </p:blipFill>
        <p:spPr>
          <a:xfrm rot="7902054" flipH="1">
            <a:off x="8147423" y="4625674"/>
            <a:ext cx="654995" cy="483713"/>
          </a:xfrm>
          <a:prstGeom prst="rect">
            <a:avLst/>
          </a:prstGeom>
          <a:ln w="12700">
            <a:miter lim="400000"/>
          </a:ln>
        </p:spPr>
      </p:pic>
      <p:sp>
        <p:nvSpPr>
          <p:cNvPr id="41" name="Shape 297"/>
          <p:cNvSpPr/>
          <p:nvPr/>
        </p:nvSpPr>
        <p:spPr>
          <a:xfrm>
            <a:off x="9116649" y="5702922"/>
            <a:ext cx="2504175" cy="403753"/>
          </a:xfrm>
          <a:prstGeom prst="rect">
            <a:avLst/>
          </a:prstGeom>
          <a:ln w="12700">
            <a:miter lim="400000"/>
          </a:ln>
          <a:extLst>
            <a:ext uri="{C572A759-6A51-4108-AA02-DFA0A04FC94B}">
              <ma14:wrappingTextBoxFlag xmlns="" xmlns:ma14="http://schemas.microsoft.com/office/mac/drawingml/2011/main" val="1"/>
            </a:ext>
          </a:extLst>
        </p:spPr>
        <p:txBody>
          <a:bodyPr lIns="45719" rIns="45719"/>
          <a:lstStyle>
            <a:lvl1pPr defTabSz="914400">
              <a:defRPr sz="2400" b="1">
                <a:solidFill>
                  <a:schemeClr val="accent3"/>
                </a:solidFill>
              </a:defRPr>
            </a:lvl1pPr>
          </a:lstStyle>
          <a:p>
            <a:r>
              <a:rPr dirty="0"/>
              <a:t>Encrypted ‘Unlock’</a:t>
            </a:r>
          </a:p>
        </p:txBody>
      </p:sp>
      <p:sp>
        <p:nvSpPr>
          <p:cNvPr id="42" name="Shape 298"/>
          <p:cNvSpPr/>
          <p:nvPr/>
        </p:nvSpPr>
        <p:spPr>
          <a:xfrm>
            <a:off x="6592517" y="5016721"/>
            <a:ext cx="1808299" cy="381813"/>
          </a:xfrm>
          <a:prstGeom prst="rect">
            <a:avLst/>
          </a:prstGeom>
          <a:ln w="12700">
            <a:miter lim="400000"/>
          </a:ln>
          <a:extLst>
            <a:ext uri="{C572A759-6A51-4108-AA02-DFA0A04FC94B}">
              <ma14:wrappingTextBoxFlag xmlns="" xmlns:ma14="http://schemas.microsoft.com/office/mac/drawingml/2011/main" val="1"/>
            </a:ext>
          </a:extLst>
        </p:spPr>
        <p:txBody>
          <a:bodyPr lIns="45719" rIns="45719"/>
          <a:lstStyle>
            <a:lvl1pPr defTabSz="914400">
              <a:defRPr sz="2400" b="1">
                <a:solidFill>
                  <a:schemeClr val="accent3"/>
                </a:solidFill>
              </a:defRPr>
            </a:lvl1pPr>
          </a:lstStyle>
          <a:p>
            <a:r>
              <a:rPr dirty="0"/>
              <a:t>Sniff Link Key</a:t>
            </a:r>
          </a:p>
        </p:txBody>
      </p:sp>
      <p:pic>
        <p:nvPicPr>
          <p:cNvPr id="43" name="image16.png"/>
          <p:cNvPicPr>
            <a:picLocks noChangeAspect="1"/>
          </p:cNvPicPr>
          <p:nvPr/>
        </p:nvPicPr>
        <p:blipFill>
          <a:blip r:embed="rId9">
            <a:extLst/>
          </a:blip>
          <a:srcRect l="477" b="449"/>
          <a:stretch>
            <a:fillRect/>
          </a:stretch>
        </p:blipFill>
        <p:spPr>
          <a:xfrm rot="19209373">
            <a:off x="9488221" y="4679541"/>
            <a:ext cx="597443" cy="1025636"/>
          </a:xfrm>
          <a:custGeom>
            <a:avLst/>
            <a:gdLst/>
            <a:ahLst/>
            <a:cxnLst>
              <a:cxn ang="0">
                <a:pos x="wd2" y="hd2"/>
              </a:cxn>
              <a:cxn ang="5400000">
                <a:pos x="wd2" y="hd2"/>
              </a:cxn>
              <a:cxn ang="10800000">
                <a:pos x="wd2" y="hd2"/>
              </a:cxn>
              <a:cxn ang="16200000">
                <a:pos x="wd2" y="hd2"/>
              </a:cxn>
            </a:cxnLst>
            <a:rect l="0" t="0" r="r" b="b"/>
            <a:pathLst>
              <a:path w="21520" h="21600" extrusionOk="0">
                <a:moveTo>
                  <a:pt x="16948" y="0"/>
                </a:moveTo>
                <a:cubicBezTo>
                  <a:pt x="16618" y="0"/>
                  <a:pt x="16516" y="10"/>
                  <a:pt x="16223" y="11"/>
                </a:cubicBezTo>
                <a:cubicBezTo>
                  <a:pt x="15059" y="15"/>
                  <a:pt x="14017" y="25"/>
                  <a:pt x="13484" y="50"/>
                </a:cubicBezTo>
                <a:cubicBezTo>
                  <a:pt x="13274" y="59"/>
                  <a:pt x="13165" y="66"/>
                  <a:pt x="13016" y="78"/>
                </a:cubicBezTo>
                <a:cubicBezTo>
                  <a:pt x="12657" y="114"/>
                  <a:pt x="12463" y="161"/>
                  <a:pt x="12463" y="234"/>
                </a:cubicBezTo>
                <a:cubicBezTo>
                  <a:pt x="12463" y="300"/>
                  <a:pt x="12655" y="481"/>
                  <a:pt x="12969" y="714"/>
                </a:cubicBezTo>
                <a:cubicBezTo>
                  <a:pt x="13283" y="948"/>
                  <a:pt x="13714" y="1240"/>
                  <a:pt x="14190" y="1529"/>
                </a:cubicBezTo>
                <a:cubicBezTo>
                  <a:pt x="17776" y="3706"/>
                  <a:pt x="19753" y="6077"/>
                  <a:pt x="20270" y="8796"/>
                </a:cubicBezTo>
                <a:cubicBezTo>
                  <a:pt x="20291" y="8884"/>
                  <a:pt x="20319" y="8971"/>
                  <a:pt x="20337" y="9059"/>
                </a:cubicBezTo>
                <a:cubicBezTo>
                  <a:pt x="20338" y="9070"/>
                  <a:pt x="20344" y="9081"/>
                  <a:pt x="20346" y="9092"/>
                </a:cubicBezTo>
                <a:cubicBezTo>
                  <a:pt x="20355" y="9135"/>
                  <a:pt x="20348" y="9178"/>
                  <a:pt x="20356" y="9220"/>
                </a:cubicBezTo>
                <a:cubicBezTo>
                  <a:pt x="20476" y="9896"/>
                  <a:pt x="20467" y="10570"/>
                  <a:pt x="20375" y="11247"/>
                </a:cubicBezTo>
                <a:cubicBezTo>
                  <a:pt x="20350" y="11534"/>
                  <a:pt x="20303" y="11817"/>
                  <a:pt x="20251" y="12073"/>
                </a:cubicBezTo>
                <a:cubicBezTo>
                  <a:pt x="20246" y="12089"/>
                  <a:pt x="20255" y="12101"/>
                  <a:pt x="20251" y="12117"/>
                </a:cubicBezTo>
                <a:cubicBezTo>
                  <a:pt x="20250" y="12123"/>
                  <a:pt x="20242" y="12129"/>
                  <a:pt x="20241" y="12134"/>
                </a:cubicBezTo>
                <a:cubicBezTo>
                  <a:pt x="20048" y="13030"/>
                  <a:pt x="19689" y="13817"/>
                  <a:pt x="18981" y="14858"/>
                </a:cubicBezTo>
                <a:cubicBezTo>
                  <a:pt x="17407" y="17174"/>
                  <a:pt x="14485" y="19295"/>
                  <a:pt x="10592" y="20947"/>
                </a:cubicBezTo>
                <a:cubicBezTo>
                  <a:pt x="10100" y="21156"/>
                  <a:pt x="9832" y="21385"/>
                  <a:pt x="9953" y="21500"/>
                </a:cubicBezTo>
                <a:cubicBezTo>
                  <a:pt x="9966" y="21512"/>
                  <a:pt x="10064" y="21522"/>
                  <a:pt x="10106" y="21533"/>
                </a:cubicBezTo>
                <a:cubicBezTo>
                  <a:pt x="10223" y="21559"/>
                  <a:pt x="10579" y="21578"/>
                  <a:pt x="10850" y="21600"/>
                </a:cubicBezTo>
                <a:lnTo>
                  <a:pt x="12091" y="21070"/>
                </a:lnTo>
                <a:cubicBezTo>
                  <a:pt x="12839" y="20749"/>
                  <a:pt x="13612" y="20336"/>
                  <a:pt x="14381" y="19875"/>
                </a:cubicBezTo>
                <a:cubicBezTo>
                  <a:pt x="15150" y="19414"/>
                  <a:pt x="15923" y="18904"/>
                  <a:pt x="16634" y="18363"/>
                </a:cubicBezTo>
                <a:cubicBezTo>
                  <a:pt x="17346" y="17820"/>
                  <a:pt x="17997" y="17251"/>
                  <a:pt x="18571" y="16688"/>
                </a:cubicBezTo>
                <a:cubicBezTo>
                  <a:pt x="19144" y="16127"/>
                  <a:pt x="19636" y="15573"/>
                  <a:pt x="19993" y="15053"/>
                </a:cubicBezTo>
                <a:cubicBezTo>
                  <a:pt x="20495" y="14321"/>
                  <a:pt x="20900" y="13606"/>
                  <a:pt x="20900" y="13457"/>
                </a:cubicBezTo>
                <a:cubicBezTo>
                  <a:pt x="20900" y="13308"/>
                  <a:pt x="21047" y="13132"/>
                  <a:pt x="21215" y="13072"/>
                </a:cubicBezTo>
                <a:cubicBezTo>
                  <a:pt x="21409" y="13002"/>
                  <a:pt x="21520" y="10609"/>
                  <a:pt x="21520" y="6480"/>
                </a:cubicBezTo>
                <a:lnTo>
                  <a:pt x="21520" y="0"/>
                </a:lnTo>
                <a:lnTo>
                  <a:pt x="16948" y="0"/>
                </a:lnTo>
                <a:close/>
                <a:moveTo>
                  <a:pt x="8674" y="1552"/>
                </a:moveTo>
                <a:cubicBezTo>
                  <a:pt x="7883" y="1598"/>
                  <a:pt x="8192" y="2026"/>
                  <a:pt x="9628" y="2763"/>
                </a:cubicBezTo>
                <a:cubicBezTo>
                  <a:pt x="10920" y="3426"/>
                  <a:pt x="12211" y="4414"/>
                  <a:pt x="13245" y="5425"/>
                </a:cubicBezTo>
                <a:cubicBezTo>
                  <a:pt x="13310" y="5487"/>
                  <a:pt x="13376" y="5547"/>
                  <a:pt x="13436" y="5609"/>
                </a:cubicBezTo>
                <a:cubicBezTo>
                  <a:pt x="14041" y="6225"/>
                  <a:pt x="14568" y="6843"/>
                  <a:pt x="14868" y="7401"/>
                </a:cubicBezTo>
                <a:cubicBezTo>
                  <a:pt x="15791" y="9118"/>
                  <a:pt x="15786" y="11753"/>
                  <a:pt x="14858" y="13328"/>
                </a:cubicBezTo>
                <a:cubicBezTo>
                  <a:pt x="14413" y="14085"/>
                  <a:pt x="13807" y="14771"/>
                  <a:pt x="13131" y="15427"/>
                </a:cubicBezTo>
                <a:cubicBezTo>
                  <a:pt x="13014" y="15545"/>
                  <a:pt x="12884" y="15654"/>
                  <a:pt x="12759" y="15767"/>
                </a:cubicBezTo>
                <a:cubicBezTo>
                  <a:pt x="11494" y="16892"/>
                  <a:pt x="9913" y="17887"/>
                  <a:pt x="7891" y="18731"/>
                </a:cubicBezTo>
                <a:cubicBezTo>
                  <a:pt x="6593" y="19273"/>
                  <a:pt x="6133" y="19502"/>
                  <a:pt x="6097" y="19674"/>
                </a:cubicBezTo>
                <a:cubicBezTo>
                  <a:pt x="6097" y="19692"/>
                  <a:pt x="6082" y="19707"/>
                  <a:pt x="6088" y="19725"/>
                </a:cubicBezTo>
                <a:cubicBezTo>
                  <a:pt x="6103" y="19775"/>
                  <a:pt x="6136" y="19826"/>
                  <a:pt x="6221" y="19875"/>
                </a:cubicBezTo>
                <a:cubicBezTo>
                  <a:pt x="6529" y="20055"/>
                  <a:pt x="6713" y="20020"/>
                  <a:pt x="8092" y="19501"/>
                </a:cubicBezTo>
                <a:cubicBezTo>
                  <a:pt x="9882" y="18829"/>
                  <a:pt x="11445" y="17979"/>
                  <a:pt x="12740" y="17001"/>
                </a:cubicBezTo>
                <a:cubicBezTo>
                  <a:pt x="12742" y="16999"/>
                  <a:pt x="12747" y="16997"/>
                  <a:pt x="12749" y="16995"/>
                </a:cubicBezTo>
                <a:cubicBezTo>
                  <a:pt x="12752" y="16993"/>
                  <a:pt x="12756" y="16992"/>
                  <a:pt x="12759" y="16990"/>
                </a:cubicBezTo>
                <a:cubicBezTo>
                  <a:pt x="14915" y="15356"/>
                  <a:pt x="16308" y="13364"/>
                  <a:pt x="16691" y="11258"/>
                </a:cubicBezTo>
                <a:cubicBezTo>
                  <a:pt x="16773" y="10803"/>
                  <a:pt x="16754" y="10320"/>
                  <a:pt x="16700" y="9829"/>
                </a:cubicBezTo>
                <a:cubicBezTo>
                  <a:pt x="16663" y="9531"/>
                  <a:pt x="16588" y="9229"/>
                  <a:pt x="16509" y="8930"/>
                </a:cubicBezTo>
                <a:cubicBezTo>
                  <a:pt x="16441" y="8670"/>
                  <a:pt x="16372" y="8416"/>
                  <a:pt x="16271" y="8154"/>
                </a:cubicBezTo>
                <a:cubicBezTo>
                  <a:pt x="16173" y="7895"/>
                  <a:pt x="16045" y="7640"/>
                  <a:pt x="15918" y="7384"/>
                </a:cubicBezTo>
                <a:cubicBezTo>
                  <a:pt x="15741" y="7037"/>
                  <a:pt x="15556" y="6689"/>
                  <a:pt x="15326" y="6352"/>
                </a:cubicBezTo>
                <a:cubicBezTo>
                  <a:pt x="15228" y="6204"/>
                  <a:pt x="15119" y="6062"/>
                  <a:pt x="15011" y="5916"/>
                </a:cubicBezTo>
                <a:cubicBezTo>
                  <a:pt x="14634" y="5423"/>
                  <a:pt x="14225" y="4932"/>
                  <a:pt x="13742" y="4487"/>
                </a:cubicBezTo>
                <a:cubicBezTo>
                  <a:pt x="12700" y="3529"/>
                  <a:pt x="9601" y="1682"/>
                  <a:pt x="8884" y="1574"/>
                </a:cubicBezTo>
                <a:cubicBezTo>
                  <a:pt x="8811" y="1563"/>
                  <a:pt x="8744" y="1557"/>
                  <a:pt x="8674" y="1552"/>
                </a:cubicBezTo>
                <a:close/>
                <a:moveTo>
                  <a:pt x="5916" y="3405"/>
                </a:moveTo>
                <a:cubicBezTo>
                  <a:pt x="5805" y="3415"/>
                  <a:pt x="5744" y="3469"/>
                  <a:pt x="5744" y="3572"/>
                </a:cubicBezTo>
                <a:cubicBezTo>
                  <a:pt x="5744" y="3656"/>
                  <a:pt x="6500" y="4179"/>
                  <a:pt x="7424" y="4733"/>
                </a:cubicBezTo>
                <a:cubicBezTo>
                  <a:pt x="11751" y="7328"/>
                  <a:pt x="12773" y="10612"/>
                  <a:pt x="10230" y="13753"/>
                </a:cubicBezTo>
                <a:cubicBezTo>
                  <a:pt x="9403" y="14774"/>
                  <a:pt x="7731" y="15928"/>
                  <a:pt x="6049" y="16688"/>
                </a:cubicBezTo>
                <a:cubicBezTo>
                  <a:pt x="5446" y="17003"/>
                  <a:pt x="4873" y="17259"/>
                  <a:pt x="4370" y="17392"/>
                </a:cubicBezTo>
                <a:cubicBezTo>
                  <a:pt x="4299" y="17420"/>
                  <a:pt x="4049" y="17520"/>
                  <a:pt x="4036" y="17526"/>
                </a:cubicBezTo>
                <a:cubicBezTo>
                  <a:pt x="3979" y="17551"/>
                  <a:pt x="4016" y="17660"/>
                  <a:pt x="4122" y="17760"/>
                </a:cubicBezTo>
                <a:cubicBezTo>
                  <a:pt x="4384" y="18009"/>
                  <a:pt x="4414" y="18001"/>
                  <a:pt x="5792" y="17492"/>
                </a:cubicBezTo>
                <a:cubicBezTo>
                  <a:pt x="7718" y="16781"/>
                  <a:pt x="9772" y="15409"/>
                  <a:pt x="10898" y="14076"/>
                </a:cubicBezTo>
                <a:cubicBezTo>
                  <a:pt x="12874" y="11738"/>
                  <a:pt x="12915" y="9096"/>
                  <a:pt x="11012" y="6765"/>
                </a:cubicBezTo>
                <a:cubicBezTo>
                  <a:pt x="10048" y="5583"/>
                  <a:pt x="7728" y="4023"/>
                  <a:pt x="6517" y="3561"/>
                </a:cubicBezTo>
                <a:cubicBezTo>
                  <a:pt x="6369" y="3501"/>
                  <a:pt x="6281" y="3489"/>
                  <a:pt x="6183" y="3460"/>
                </a:cubicBezTo>
                <a:cubicBezTo>
                  <a:pt x="6086" y="3438"/>
                  <a:pt x="5981" y="3399"/>
                  <a:pt x="5916" y="3405"/>
                </a:cubicBezTo>
                <a:close/>
                <a:moveTo>
                  <a:pt x="3578" y="5414"/>
                </a:moveTo>
                <a:cubicBezTo>
                  <a:pt x="3468" y="5403"/>
                  <a:pt x="3379" y="5413"/>
                  <a:pt x="3320" y="5447"/>
                </a:cubicBezTo>
                <a:cubicBezTo>
                  <a:pt x="3205" y="5515"/>
                  <a:pt x="3221" y="5611"/>
                  <a:pt x="3387" y="5766"/>
                </a:cubicBezTo>
                <a:cubicBezTo>
                  <a:pt x="3552" y="5920"/>
                  <a:pt x="3872" y="6132"/>
                  <a:pt x="4360" y="6413"/>
                </a:cubicBezTo>
                <a:cubicBezTo>
                  <a:pt x="5105" y="6842"/>
                  <a:pt x="6079" y="7631"/>
                  <a:pt x="6527" y="8166"/>
                </a:cubicBezTo>
                <a:cubicBezTo>
                  <a:pt x="7581" y="9426"/>
                  <a:pt x="7641" y="11250"/>
                  <a:pt x="6670" y="12519"/>
                </a:cubicBezTo>
                <a:cubicBezTo>
                  <a:pt x="5997" y="13398"/>
                  <a:pt x="3392" y="15131"/>
                  <a:pt x="2490" y="15299"/>
                </a:cubicBezTo>
                <a:cubicBezTo>
                  <a:pt x="2364" y="15322"/>
                  <a:pt x="2267" y="15367"/>
                  <a:pt x="2175" y="15416"/>
                </a:cubicBezTo>
                <a:cubicBezTo>
                  <a:pt x="2138" y="15429"/>
                  <a:pt x="2120" y="15441"/>
                  <a:pt x="2089" y="15455"/>
                </a:cubicBezTo>
                <a:cubicBezTo>
                  <a:pt x="2003" y="15514"/>
                  <a:pt x="1946" y="15583"/>
                  <a:pt x="1946" y="15645"/>
                </a:cubicBezTo>
                <a:cubicBezTo>
                  <a:pt x="1946" y="16377"/>
                  <a:pt x="4770" y="15221"/>
                  <a:pt x="6383" y="13831"/>
                </a:cubicBezTo>
                <a:cubicBezTo>
                  <a:pt x="6905" y="13381"/>
                  <a:pt x="7317" y="12908"/>
                  <a:pt x="7615" y="12419"/>
                </a:cubicBezTo>
                <a:cubicBezTo>
                  <a:pt x="7673" y="12308"/>
                  <a:pt x="7728" y="12200"/>
                  <a:pt x="7777" y="12089"/>
                </a:cubicBezTo>
                <a:cubicBezTo>
                  <a:pt x="7851" y="11940"/>
                  <a:pt x="7923" y="11789"/>
                  <a:pt x="7977" y="11637"/>
                </a:cubicBezTo>
                <a:cubicBezTo>
                  <a:pt x="8096" y="11274"/>
                  <a:pt x="8161" y="10909"/>
                  <a:pt x="8178" y="10549"/>
                </a:cubicBezTo>
                <a:cubicBezTo>
                  <a:pt x="8181" y="10443"/>
                  <a:pt x="8184" y="10337"/>
                  <a:pt x="8178" y="10231"/>
                </a:cubicBezTo>
                <a:cubicBezTo>
                  <a:pt x="8169" y="9995"/>
                  <a:pt x="8116" y="9759"/>
                  <a:pt x="8063" y="9527"/>
                </a:cubicBezTo>
                <a:cubicBezTo>
                  <a:pt x="7961" y="9129"/>
                  <a:pt x="7815" y="8737"/>
                  <a:pt x="7576" y="8344"/>
                </a:cubicBezTo>
                <a:cubicBezTo>
                  <a:pt x="7415" y="8078"/>
                  <a:pt x="7229" y="7818"/>
                  <a:pt x="7004" y="7557"/>
                </a:cubicBezTo>
                <a:cubicBezTo>
                  <a:pt x="6178" y="6601"/>
                  <a:pt x="4341" y="5490"/>
                  <a:pt x="3578" y="5414"/>
                </a:cubicBezTo>
                <a:close/>
                <a:moveTo>
                  <a:pt x="1115" y="6781"/>
                </a:moveTo>
                <a:cubicBezTo>
                  <a:pt x="1049" y="6793"/>
                  <a:pt x="963" y="6789"/>
                  <a:pt x="924" y="6826"/>
                </a:cubicBezTo>
                <a:cubicBezTo>
                  <a:pt x="829" y="6916"/>
                  <a:pt x="1209" y="7285"/>
                  <a:pt x="1755" y="7641"/>
                </a:cubicBezTo>
                <a:cubicBezTo>
                  <a:pt x="2803" y="8325"/>
                  <a:pt x="3313" y="8860"/>
                  <a:pt x="3539" y="9500"/>
                </a:cubicBezTo>
                <a:cubicBezTo>
                  <a:pt x="3571" y="9557"/>
                  <a:pt x="3657" y="9635"/>
                  <a:pt x="3673" y="9684"/>
                </a:cubicBezTo>
                <a:cubicBezTo>
                  <a:pt x="3819" y="10137"/>
                  <a:pt x="3736" y="10610"/>
                  <a:pt x="3549" y="11073"/>
                </a:cubicBezTo>
                <a:cubicBezTo>
                  <a:pt x="3490" y="11269"/>
                  <a:pt x="3399" y="11454"/>
                  <a:pt x="3291" y="11637"/>
                </a:cubicBezTo>
                <a:cubicBezTo>
                  <a:pt x="3276" y="11659"/>
                  <a:pt x="3259" y="11683"/>
                  <a:pt x="3244" y="11704"/>
                </a:cubicBezTo>
                <a:cubicBezTo>
                  <a:pt x="2758" y="12480"/>
                  <a:pt x="1884" y="13155"/>
                  <a:pt x="524" y="13702"/>
                </a:cubicBezTo>
                <a:cubicBezTo>
                  <a:pt x="145" y="13855"/>
                  <a:pt x="-80" y="14064"/>
                  <a:pt x="27" y="14166"/>
                </a:cubicBezTo>
                <a:cubicBezTo>
                  <a:pt x="60" y="14196"/>
                  <a:pt x="90" y="14205"/>
                  <a:pt x="123" y="14227"/>
                </a:cubicBezTo>
                <a:cubicBezTo>
                  <a:pt x="382" y="14275"/>
                  <a:pt x="860" y="14162"/>
                  <a:pt x="1411" y="13948"/>
                </a:cubicBezTo>
                <a:cubicBezTo>
                  <a:pt x="1552" y="13883"/>
                  <a:pt x="1620" y="13865"/>
                  <a:pt x="1802" y="13775"/>
                </a:cubicBezTo>
                <a:cubicBezTo>
                  <a:pt x="1873" y="13742"/>
                  <a:pt x="1950" y="13704"/>
                  <a:pt x="2022" y="13669"/>
                </a:cubicBezTo>
                <a:cubicBezTo>
                  <a:pt x="5028" y="12112"/>
                  <a:pt x="5442" y="9481"/>
                  <a:pt x="2948" y="7568"/>
                </a:cubicBezTo>
                <a:cubicBezTo>
                  <a:pt x="2750" y="7417"/>
                  <a:pt x="2550" y="7292"/>
                  <a:pt x="2356" y="7178"/>
                </a:cubicBezTo>
                <a:cubicBezTo>
                  <a:pt x="2211" y="7102"/>
                  <a:pt x="2063" y="7015"/>
                  <a:pt x="1926" y="6960"/>
                </a:cubicBezTo>
                <a:cubicBezTo>
                  <a:pt x="1587" y="6823"/>
                  <a:pt x="1319" y="6777"/>
                  <a:pt x="1115" y="6781"/>
                </a:cubicBezTo>
                <a:close/>
              </a:path>
            </a:pathLst>
          </a:custGeom>
          <a:ln w="12700">
            <a:miter lim="400000"/>
          </a:ln>
        </p:spPr>
      </p:pic>
      <p:pic>
        <p:nvPicPr>
          <p:cNvPr id="44" name="image3.png"/>
          <p:cNvPicPr>
            <a:picLocks noChangeAspect="1"/>
          </p:cNvPicPr>
          <p:nvPr/>
        </p:nvPicPr>
        <p:blipFill>
          <a:blip r:embed="rId7">
            <a:extLst/>
          </a:blip>
          <a:srcRect l="8306" t="5405" r="8149" b="5375"/>
          <a:stretch>
            <a:fillRect/>
          </a:stretch>
        </p:blipFill>
        <p:spPr>
          <a:xfrm>
            <a:off x="9229025" y="5325260"/>
            <a:ext cx="374188" cy="399602"/>
          </a:xfrm>
          <a:custGeom>
            <a:avLst/>
            <a:gdLst/>
            <a:ahLst/>
            <a:cxnLst>
              <a:cxn ang="0">
                <a:pos x="wd2" y="hd2"/>
              </a:cxn>
              <a:cxn ang="5400000">
                <a:pos x="wd2" y="hd2"/>
              </a:cxn>
              <a:cxn ang="10800000">
                <a:pos x="wd2" y="hd2"/>
              </a:cxn>
              <a:cxn ang="16200000">
                <a:pos x="wd2" y="hd2"/>
              </a:cxn>
            </a:cxnLst>
            <a:rect l="0" t="0" r="r" b="b"/>
            <a:pathLst>
              <a:path w="20344" h="21066" extrusionOk="0">
                <a:moveTo>
                  <a:pt x="15425" y="0"/>
                </a:moveTo>
                <a:cubicBezTo>
                  <a:pt x="12323" y="0"/>
                  <a:pt x="10484" y="1837"/>
                  <a:pt x="10484" y="4954"/>
                </a:cubicBezTo>
                <a:cubicBezTo>
                  <a:pt x="10484" y="7116"/>
                  <a:pt x="9954" y="7891"/>
                  <a:pt x="5227" y="12447"/>
                </a:cubicBezTo>
                <a:cubicBezTo>
                  <a:pt x="-8" y="17493"/>
                  <a:pt x="-1256" y="19775"/>
                  <a:pt x="1237" y="19775"/>
                </a:cubicBezTo>
                <a:cubicBezTo>
                  <a:pt x="1940" y="19775"/>
                  <a:pt x="2681" y="20080"/>
                  <a:pt x="2905" y="20431"/>
                </a:cubicBezTo>
                <a:cubicBezTo>
                  <a:pt x="3650" y="21600"/>
                  <a:pt x="5249" y="21083"/>
                  <a:pt x="5882" y="19468"/>
                </a:cubicBezTo>
                <a:cubicBezTo>
                  <a:pt x="6226" y="18591"/>
                  <a:pt x="6935" y="17872"/>
                  <a:pt x="7465" y="17872"/>
                </a:cubicBezTo>
                <a:cubicBezTo>
                  <a:pt x="8883" y="17872"/>
                  <a:pt x="9399" y="16679"/>
                  <a:pt x="8458" y="15579"/>
                </a:cubicBezTo>
                <a:cubicBezTo>
                  <a:pt x="7773" y="14779"/>
                  <a:pt x="8090" y="14176"/>
                  <a:pt x="10379" y="11914"/>
                </a:cubicBezTo>
                <a:cubicBezTo>
                  <a:pt x="12690" y="9631"/>
                  <a:pt x="13461" y="9238"/>
                  <a:pt x="15256" y="9437"/>
                </a:cubicBezTo>
                <a:cubicBezTo>
                  <a:pt x="18158" y="9759"/>
                  <a:pt x="20344" y="7750"/>
                  <a:pt x="20344" y="4770"/>
                </a:cubicBezTo>
                <a:cubicBezTo>
                  <a:pt x="20344" y="1862"/>
                  <a:pt x="18440" y="0"/>
                  <a:pt x="15425" y="0"/>
                </a:cubicBezTo>
                <a:close/>
              </a:path>
            </a:pathLst>
          </a:custGeom>
          <a:ln w="12700">
            <a:miter lim="400000"/>
          </a:ln>
        </p:spPr>
      </p:pic>
      <p:pic>
        <p:nvPicPr>
          <p:cNvPr id="45" name="Picture 4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278471" y="5349738"/>
            <a:ext cx="536449" cy="536449"/>
          </a:xfrm>
          <a:prstGeom prst="rect">
            <a:avLst/>
          </a:prstGeom>
        </p:spPr>
      </p:pic>
    </p:spTree>
    <p:extLst>
      <p:ext uri="{BB962C8B-B14F-4D97-AF65-F5344CB8AC3E}">
        <p14:creationId xmlns:p14="http://schemas.microsoft.com/office/powerpoint/2010/main" val="1338654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p:tmAbs val="0"/>
                                  </p:iterate>
                                  <p:childTnLst>
                                    <p:set>
                                      <p:cBhvr>
                                        <p:cTn id="6" fill="hold"/>
                                        <p:tgtEl>
                                          <p:spTgt spid="4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iterate>
                                    <p:tmAbs val="0"/>
                                  </p:iterate>
                                  <p:childTnLst>
                                    <p:set>
                                      <p:cBhvr>
                                        <p:cTn id="10" fill="hold"/>
                                        <p:tgtEl>
                                          <p:spTgt spid="3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iterate>
                                    <p:tmAbs val="0"/>
                                  </p:iterate>
                                  <p:childTnLst>
                                    <p:set>
                                      <p:cBhvr>
                                        <p:cTn id="14" fill="hold"/>
                                        <p:tgtEl>
                                          <p:spTgt spid="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iterate>
                                    <p:tmAbs val="0"/>
                                  </p:iterate>
                                  <p:childTnLst>
                                    <p:set>
                                      <p:cBhvr>
                                        <p:cTn id="18" fill="hold"/>
                                        <p:tgtEl>
                                          <p:spTgt spid="3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iterate>
                                    <p:tmAbs val="0"/>
                                  </p:iterate>
                                  <p:childTnLst>
                                    <p:set>
                                      <p:cBhvr>
                                        <p:cTn id="22" fill="hold"/>
                                        <p:tgtEl>
                                          <p:spTgt spid="4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iterate>
                                    <p:tmAbs val="0"/>
                                  </p:iterate>
                                  <p:childTnLst>
                                    <p:set>
                                      <p:cBhvr>
                                        <p:cTn id="26" fill="hold"/>
                                        <p:tgtEl>
                                          <p:spTgt spid="4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iterate>
                                    <p:tmAbs val="0"/>
                                  </p:iterate>
                                  <p:childTnLst>
                                    <p:set>
                                      <p:cBhvr>
                                        <p:cTn id="30" fill="hold"/>
                                        <p:tgtEl>
                                          <p:spTgt spid="4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iterate>
                                    <p:tmAbs val="0"/>
                                  </p:iterate>
                                  <p:childTnLst>
                                    <p:set>
                                      <p:cBhvr>
                                        <p:cTn id="34" fill="hold"/>
                                        <p:tgtEl>
                                          <p:spTgt spid="3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iterate>
                                    <p:tmAbs val="0"/>
                                  </p:iterate>
                                  <p:childTnLst>
                                    <p:set>
                                      <p:cBhvr>
                                        <p:cTn id="38" fill="hold"/>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advAuto="0"/>
      <p:bldP spid="37" grpId="0" animBg="1" advAuto="0"/>
      <p:bldP spid="38" grpId="0" animBg="1" advAuto="0"/>
      <p:bldP spid="39" grpId="0" animBg="1" advAuto="0"/>
      <p:bldP spid="40" grpId="0" animBg="1" advAuto="0"/>
      <p:bldP spid="41" grpId="0" animBg="1" advAuto="0"/>
      <p:bldP spid="42" grpId="0" animBg="1" advAuto="0"/>
      <p:bldP spid="43" grpId="0" animBg="1" advAuto="0"/>
      <p:bldP spid="44" grpId="0" animBg="1" advAuto="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128117" y="-28544"/>
            <a:ext cx="5657417" cy="1325563"/>
          </a:xfrm>
        </p:spPr>
        <p:txBody>
          <a:bodyPr/>
          <a:lstStyle/>
          <a:p>
            <a:pPr algn="ctr"/>
            <a:r>
              <a:rPr lang="en-US" dirty="0" smtClean="0"/>
              <a:t>Alarm System</a:t>
            </a:r>
            <a:endParaRPr lang="en-US" dirty="0"/>
          </a:p>
        </p:txBody>
      </p:sp>
      <p:sp>
        <p:nvSpPr>
          <p:cNvPr id="10" name="AutoShape 2" descr="Image result for icon ke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TextBox 16"/>
          <p:cNvSpPr txBox="1"/>
          <p:nvPr/>
        </p:nvSpPr>
        <p:spPr>
          <a:xfrm>
            <a:off x="1994286" y="4051134"/>
            <a:ext cx="6349034" cy="2308324"/>
          </a:xfrm>
          <a:prstGeom prst="rect">
            <a:avLst/>
          </a:prstGeom>
          <a:noFill/>
        </p:spPr>
        <p:txBody>
          <a:bodyPr wrap="square" rtlCol="0">
            <a:spAutoFit/>
          </a:bodyPr>
          <a:lstStyle/>
          <a:p>
            <a:pPr algn="just"/>
            <a:r>
              <a:rPr lang="en-US" sz="2400" dirty="0" smtClean="0"/>
              <a:t>Common alarm systems are composed by sensors and detectors. </a:t>
            </a:r>
            <a:r>
              <a:rPr lang="en-US" sz="2400" dirty="0" smtClean="0"/>
              <a:t>These sensors transmit </a:t>
            </a:r>
            <a:r>
              <a:rPr lang="en-US" sz="2400" dirty="0" smtClean="0"/>
              <a:t>data using unencrypted, unprotected channels </a:t>
            </a:r>
            <a:r>
              <a:rPr lang="en-US" sz="2400" dirty="0" smtClean="0"/>
              <a:t>at</a:t>
            </a:r>
            <a:r>
              <a:rPr lang="en-US" sz="2400" dirty="0" smtClean="0"/>
              <a:t> </a:t>
            </a:r>
            <a:r>
              <a:rPr lang="en-US" sz="2400" dirty="0" smtClean="0"/>
              <a:t>well known </a:t>
            </a:r>
            <a:r>
              <a:rPr lang="en-US" sz="2400" dirty="0" smtClean="0"/>
              <a:t>frequencies. </a:t>
            </a:r>
            <a:r>
              <a:rPr lang="en-US" sz="2400" dirty="0" smtClean="0"/>
              <a:t>An attacker can Jam those frequencies or send fake data to disable the </a:t>
            </a:r>
            <a:r>
              <a:rPr lang="en-US" sz="2400" dirty="0" smtClean="0"/>
              <a:t>sensors, thus disabling the alarm</a:t>
            </a:r>
            <a:endParaRPr lang="en-US" sz="2400" dirty="0" smtClean="0"/>
          </a:p>
        </p:txBody>
      </p:sp>
      <p:sp>
        <p:nvSpPr>
          <p:cNvPr id="18" name="TextBox 17"/>
          <p:cNvSpPr txBox="1"/>
          <p:nvPr/>
        </p:nvSpPr>
        <p:spPr>
          <a:xfrm>
            <a:off x="4444086" y="1406156"/>
            <a:ext cx="3786570" cy="1477328"/>
          </a:xfrm>
          <a:prstGeom prst="rect">
            <a:avLst/>
          </a:prstGeom>
          <a:noFill/>
        </p:spPr>
        <p:txBody>
          <a:bodyPr wrap="square" rtlCol="0">
            <a:spAutoFit/>
          </a:bodyPr>
          <a:lstStyle/>
          <a:p>
            <a:r>
              <a:rPr lang="en-US" dirty="0" smtClean="0"/>
              <a:t>Name: Alarm </a:t>
            </a:r>
            <a:r>
              <a:rPr lang="en-US" dirty="0" smtClean="0"/>
              <a:t>systems</a:t>
            </a:r>
            <a:endParaRPr lang="en-US" dirty="0" smtClean="0"/>
          </a:p>
          <a:p>
            <a:r>
              <a:rPr lang="en-US" dirty="0" smtClean="0"/>
              <a:t>Researcher: Logan </a:t>
            </a:r>
            <a:r>
              <a:rPr lang="en-US" dirty="0" smtClean="0"/>
              <a:t>Lamb</a:t>
            </a:r>
            <a:endParaRPr lang="en-US" dirty="0" smtClean="0"/>
          </a:p>
          <a:p>
            <a:r>
              <a:rPr lang="en-US" dirty="0" smtClean="0"/>
              <a:t>Attack: jamming, </a:t>
            </a:r>
            <a:r>
              <a:rPr lang="en-US" dirty="0" smtClean="0"/>
              <a:t>man-in-the-middle</a:t>
            </a:r>
          </a:p>
          <a:p>
            <a:r>
              <a:rPr lang="en-US" dirty="0" smtClean="0"/>
              <a:t>Description: Alarm systems  operating u</a:t>
            </a:r>
            <a:r>
              <a:rPr lang="en-US" dirty="0" smtClean="0"/>
              <a:t>sing proprietary unsecured protocols</a:t>
            </a:r>
            <a:endParaRPr lang="en-US" dirty="0"/>
          </a:p>
        </p:txBody>
      </p:sp>
      <p:cxnSp>
        <p:nvCxnSpPr>
          <p:cNvPr id="20" name="Straight Connector 19"/>
          <p:cNvCxnSpPr/>
          <p:nvPr/>
        </p:nvCxnSpPr>
        <p:spPr>
          <a:xfrm flipV="1">
            <a:off x="460375" y="3575304"/>
            <a:ext cx="10997057" cy="9144"/>
          </a:xfrm>
          <a:prstGeom prst="line">
            <a:avLst/>
          </a:prstGeom>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4444086" y="3480525"/>
            <a:ext cx="2911887" cy="523220"/>
          </a:xfrm>
          <a:prstGeom prst="rect">
            <a:avLst/>
          </a:prstGeom>
          <a:noFill/>
        </p:spPr>
        <p:txBody>
          <a:bodyPr wrap="none" rtlCol="0">
            <a:spAutoFit/>
          </a:bodyPr>
          <a:lstStyle/>
          <a:p>
            <a:r>
              <a:rPr lang="en-US" sz="2800" dirty="0" smtClean="0">
                <a:solidFill>
                  <a:srgbClr val="FF0000"/>
                </a:solidFill>
              </a:rPr>
              <a:t>Attack Information</a:t>
            </a:r>
            <a:endParaRPr lang="en-US" sz="2800" dirty="0">
              <a:solidFill>
                <a:srgbClr val="FF0000"/>
              </a:solidFill>
            </a:endParaRPr>
          </a:p>
        </p:txBody>
      </p:sp>
      <p:pic>
        <p:nvPicPr>
          <p:cNvPr id="1028" name="Picture 4" descr="http://keremerkan.net/files/images/qrblog_larg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6353" y="1059693"/>
            <a:ext cx="2063369" cy="2063369"/>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p:cNvSpPr txBox="1"/>
          <p:nvPr/>
        </p:nvSpPr>
        <p:spPr>
          <a:xfrm>
            <a:off x="2288893" y="485537"/>
            <a:ext cx="1496435" cy="369332"/>
          </a:xfrm>
          <a:prstGeom prst="rect">
            <a:avLst/>
          </a:prstGeom>
          <a:noFill/>
        </p:spPr>
        <p:txBody>
          <a:bodyPr wrap="none" rtlCol="0">
            <a:spAutoFit/>
          </a:bodyPr>
          <a:lstStyle/>
          <a:p>
            <a:r>
              <a:rPr lang="en-US" dirty="0" smtClean="0"/>
              <a:t>To learn More</a:t>
            </a:r>
            <a:endParaRPr lang="en-US" dirty="0"/>
          </a:p>
        </p:txBody>
      </p:sp>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230656" y="1018089"/>
            <a:ext cx="3074739" cy="2509826"/>
          </a:xfrm>
        </p:spPr>
      </p:pic>
      <p:pic>
        <p:nvPicPr>
          <p:cNvPr id="30" name="Picture 2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577253" y="4649099"/>
            <a:ext cx="536449" cy="536449"/>
          </a:xfrm>
          <a:prstGeom prst="rect">
            <a:avLst/>
          </a:prstGeom>
        </p:spPr>
      </p:pic>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642720" y="3608235"/>
            <a:ext cx="537972" cy="552671"/>
          </a:xfrm>
          <a:prstGeom prst="rect">
            <a:avLst/>
          </a:prstGeom>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234384" y="5346163"/>
            <a:ext cx="1273352" cy="920074"/>
          </a:xfrm>
          <a:prstGeom prst="rect">
            <a:avLst/>
          </a:prstGeom>
        </p:spPr>
      </p:pic>
      <p:pic>
        <p:nvPicPr>
          <p:cNvPr id="14" name="Picture 13"/>
          <p:cNvPicPr>
            <a:picLocks noChangeAspect="1"/>
          </p:cNvPicPr>
          <p:nvPr/>
        </p:nvPicPr>
        <p:blipFill>
          <a:blip r:embed="rId7"/>
          <a:stretch>
            <a:fillRect/>
          </a:stretch>
        </p:blipFill>
        <p:spPr>
          <a:xfrm rot="10800000">
            <a:off x="9550373" y="4068202"/>
            <a:ext cx="687647" cy="687647"/>
          </a:xfrm>
          <a:prstGeom prst="rect">
            <a:avLst/>
          </a:prstGeom>
        </p:spPr>
      </p:pic>
      <p:pic>
        <p:nvPicPr>
          <p:cNvPr id="19" name="Picture 18"/>
          <p:cNvPicPr>
            <a:picLocks noChangeAspect="1"/>
          </p:cNvPicPr>
          <p:nvPr/>
        </p:nvPicPr>
        <p:blipFill>
          <a:blip r:embed="rId8"/>
          <a:stretch>
            <a:fillRect/>
          </a:stretch>
        </p:blipFill>
        <p:spPr>
          <a:xfrm>
            <a:off x="9153057" y="4497141"/>
            <a:ext cx="489663" cy="840367"/>
          </a:xfrm>
          <a:prstGeom prst="rect">
            <a:avLst/>
          </a:prstGeom>
        </p:spPr>
      </p:pic>
    </p:spTree>
    <p:extLst>
      <p:ext uri="{BB962C8B-B14F-4D97-AF65-F5344CB8AC3E}">
        <p14:creationId xmlns:p14="http://schemas.microsoft.com/office/powerpoint/2010/main" val="2865670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670436" y="-44755"/>
            <a:ext cx="5657417" cy="1325563"/>
          </a:xfrm>
        </p:spPr>
        <p:txBody>
          <a:bodyPr/>
          <a:lstStyle/>
          <a:p>
            <a:pPr algn="ctr"/>
            <a:r>
              <a:rPr lang="en-US" dirty="0" err="1" smtClean="0"/>
              <a:t>WiFi</a:t>
            </a:r>
            <a:r>
              <a:rPr lang="en-US" dirty="0" smtClean="0"/>
              <a:t> camera tank</a:t>
            </a:r>
            <a:endParaRPr lang="en-US" dirty="0"/>
          </a:p>
        </p:txBody>
      </p:sp>
      <p:sp>
        <p:nvSpPr>
          <p:cNvPr id="10" name="AutoShape 2" descr="Image result for icon ke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TextBox 16"/>
          <p:cNvSpPr txBox="1"/>
          <p:nvPr/>
        </p:nvSpPr>
        <p:spPr>
          <a:xfrm>
            <a:off x="1732403" y="4098524"/>
            <a:ext cx="6349034" cy="2308324"/>
          </a:xfrm>
          <a:prstGeom prst="rect">
            <a:avLst/>
          </a:prstGeom>
          <a:noFill/>
        </p:spPr>
        <p:txBody>
          <a:bodyPr wrap="square" rtlCol="0">
            <a:spAutoFit/>
          </a:bodyPr>
          <a:lstStyle/>
          <a:p>
            <a:pPr algn="just"/>
            <a:r>
              <a:rPr lang="en-US" sz="2400" dirty="0" smtClean="0"/>
              <a:t>The </a:t>
            </a:r>
            <a:r>
              <a:rPr lang="en-US" sz="2400" dirty="0" smtClean="0"/>
              <a:t>credentials on the I-Spy are hardcoded in the controller app. By using them in the embedded web server, the </a:t>
            </a:r>
            <a:r>
              <a:rPr lang="en-US" sz="2400" dirty="0" smtClean="0"/>
              <a:t>attacker </a:t>
            </a:r>
            <a:r>
              <a:rPr lang="en-US" sz="2400" dirty="0" smtClean="0"/>
              <a:t>takes total </a:t>
            </a:r>
            <a:r>
              <a:rPr lang="en-US" sz="2400" dirty="0" smtClean="0"/>
              <a:t>control of the </a:t>
            </a:r>
            <a:r>
              <a:rPr lang="en-US" sz="2400" dirty="0" smtClean="0"/>
              <a:t>tank, allowing to execute actions such as network reckoning, or switching on the camera at specific times</a:t>
            </a:r>
            <a:endParaRPr lang="en-US" sz="2400" dirty="0" smtClean="0"/>
          </a:p>
        </p:txBody>
      </p:sp>
      <p:sp>
        <p:nvSpPr>
          <p:cNvPr id="18" name="TextBox 17"/>
          <p:cNvSpPr txBox="1"/>
          <p:nvPr/>
        </p:nvSpPr>
        <p:spPr>
          <a:xfrm>
            <a:off x="4619183" y="1196974"/>
            <a:ext cx="3421231" cy="1477328"/>
          </a:xfrm>
          <a:prstGeom prst="rect">
            <a:avLst/>
          </a:prstGeom>
          <a:noFill/>
        </p:spPr>
        <p:txBody>
          <a:bodyPr wrap="square" rtlCol="0">
            <a:spAutoFit/>
          </a:bodyPr>
          <a:lstStyle/>
          <a:p>
            <a:r>
              <a:rPr lang="en-US" dirty="0" smtClean="0"/>
              <a:t>Name: I-spy-tank</a:t>
            </a:r>
          </a:p>
          <a:p>
            <a:r>
              <a:rPr lang="en-US" dirty="0" smtClean="0"/>
              <a:t>Researcher</a:t>
            </a:r>
            <a:r>
              <a:rPr lang="en-US" dirty="0" smtClean="0"/>
              <a:t>: Ken Munro</a:t>
            </a:r>
          </a:p>
          <a:p>
            <a:r>
              <a:rPr lang="en-US" dirty="0" smtClean="0"/>
              <a:t>Attack: hard-coded </a:t>
            </a:r>
            <a:r>
              <a:rPr lang="en-US" dirty="0" smtClean="0"/>
              <a:t>credentials</a:t>
            </a:r>
            <a:endParaRPr lang="en-US" dirty="0" smtClean="0"/>
          </a:p>
          <a:p>
            <a:r>
              <a:rPr lang="en-US" dirty="0" smtClean="0"/>
              <a:t>Description: A remote controllable  tank with a camera</a:t>
            </a:r>
            <a:endParaRPr lang="en-US" dirty="0"/>
          </a:p>
        </p:txBody>
      </p:sp>
      <p:cxnSp>
        <p:nvCxnSpPr>
          <p:cNvPr id="20" name="Straight Connector 19"/>
          <p:cNvCxnSpPr/>
          <p:nvPr/>
        </p:nvCxnSpPr>
        <p:spPr>
          <a:xfrm flipV="1">
            <a:off x="460375" y="3575304"/>
            <a:ext cx="10997057" cy="9144"/>
          </a:xfrm>
          <a:prstGeom prst="line">
            <a:avLst/>
          </a:prstGeom>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4444086" y="3480525"/>
            <a:ext cx="2911887" cy="523220"/>
          </a:xfrm>
          <a:prstGeom prst="rect">
            <a:avLst/>
          </a:prstGeom>
          <a:noFill/>
        </p:spPr>
        <p:txBody>
          <a:bodyPr wrap="none" rtlCol="0">
            <a:spAutoFit/>
          </a:bodyPr>
          <a:lstStyle/>
          <a:p>
            <a:r>
              <a:rPr lang="en-US" sz="2800" dirty="0" smtClean="0">
                <a:solidFill>
                  <a:srgbClr val="FF0000"/>
                </a:solidFill>
              </a:rPr>
              <a:t>Attack Information</a:t>
            </a:r>
            <a:endParaRPr lang="en-US" sz="2800" dirty="0">
              <a:solidFill>
                <a:srgbClr val="FF0000"/>
              </a:solidFill>
            </a:endParaRPr>
          </a:p>
        </p:txBody>
      </p:sp>
      <p:pic>
        <p:nvPicPr>
          <p:cNvPr id="1028" name="Picture 4" descr="http://keremerkan.net/files/images/qrblog_larg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0591" y="1053163"/>
            <a:ext cx="2063369" cy="2063369"/>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p:cNvSpPr txBox="1"/>
          <p:nvPr/>
        </p:nvSpPr>
        <p:spPr>
          <a:xfrm>
            <a:off x="1391386" y="482103"/>
            <a:ext cx="1496435" cy="369332"/>
          </a:xfrm>
          <a:prstGeom prst="rect">
            <a:avLst/>
          </a:prstGeom>
          <a:noFill/>
        </p:spPr>
        <p:txBody>
          <a:bodyPr wrap="none" rtlCol="0">
            <a:spAutoFit/>
          </a:bodyPr>
          <a:lstStyle/>
          <a:p>
            <a:r>
              <a:rPr lang="en-US" dirty="0" smtClean="0"/>
              <a:t>To learn More</a:t>
            </a:r>
            <a:endParaRPr lang="en-US" dirty="0"/>
          </a:p>
        </p:txBody>
      </p:sp>
      <p:pic>
        <p:nvPicPr>
          <p:cNvPr id="30" name="Picture 2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639503" y="5326284"/>
            <a:ext cx="536449" cy="536449"/>
          </a:xfrm>
          <a:prstGeom prst="rect">
            <a:avLst/>
          </a:prstGeom>
        </p:spPr>
      </p:pic>
      <p:pic>
        <p:nvPicPr>
          <p:cNvPr id="7" name="Picture 6"/>
          <p:cNvPicPr>
            <a:picLocks noChangeAspect="1"/>
          </p:cNvPicPr>
          <p:nvPr/>
        </p:nvPicPr>
        <p:blipFill>
          <a:blip r:embed="rId4"/>
          <a:stretch>
            <a:fillRect/>
          </a:stretch>
        </p:blipFill>
        <p:spPr>
          <a:xfrm>
            <a:off x="8531480" y="93106"/>
            <a:ext cx="3503810" cy="3049341"/>
          </a:xfrm>
          <a:prstGeom prst="rect">
            <a:avLst/>
          </a:prstGeom>
        </p:spPr>
      </p:pic>
      <p:pic>
        <p:nvPicPr>
          <p:cNvPr id="23" name="Picture 22"/>
          <p:cNvPicPr>
            <a:picLocks noChangeAspect="1"/>
          </p:cNvPicPr>
          <p:nvPr/>
        </p:nvPicPr>
        <p:blipFill>
          <a:blip r:embed="rId4"/>
          <a:stretch>
            <a:fillRect/>
          </a:stretch>
        </p:blipFill>
        <p:spPr>
          <a:xfrm>
            <a:off x="10011920" y="3876629"/>
            <a:ext cx="1112848" cy="968503"/>
          </a:xfrm>
          <a:prstGeom prst="rect">
            <a:avLst/>
          </a:prstGeom>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139028" y="3742135"/>
            <a:ext cx="609847" cy="981328"/>
          </a:xfrm>
          <a:prstGeom prst="rect">
            <a:avLst/>
          </a:prstGeom>
        </p:spPr>
      </p:pic>
      <p:cxnSp>
        <p:nvCxnSpPr>
          <p:cNvPr id="11" name="Straight Arrow Connector 10"/>
          <p:cNvCxnSpPr/>
          <p:nvPr/>
        </p:nvCxnSpPr>
        <p:spPr>
          <a:xfrm>
            <a:off x="8639503" y="4711985"/>
            <a:ext cx="109372" cy="4612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8178852" y="4742343"/>
            <a:ext cx="489236" cy="430887"/>
          </a:xfrm>
          <a:prstGeom prst="rect">
            <a:avLst/>
          </a:prstGeom>
          <a:noFill/>
        </p:spPr>
        <p:txBody>
          <a:bodyPr wrap="none" rtlCol="0">
            <a:spAutoFit/>
          </a:bodyPr>
          <a:lstStyle/>
          <a:p>
            <a:r>
              <a:rPr lang="en-US" sz="1100" dirty="0" smtClean="0"/>
              <a:t>Login</a:t>
            </a:r>
          </a:p>
          <a:p>
            <a:r>
              <a:rPr lang="en-US" sz="1100" dirty="0" smtClean="0"/>
              <a:t>Pass</a:t>
            </a:r>
            <a:endParaRPr lang="en-US" sz="1100" dirty="0"/>
          </a:p>
        </p:txBody>
      </p:sp>
      <p:cxnSp>
        <p:nvCxnSpPr>
          <p:cNvPr id="26" name="Straight Arrow Connector 25"/>
          <p:cNvCxnSpPr/>
          <p:nvPr/>
        </p:nvCxnSpPr>
        <p:spPr>
          <a:xfrm flipV="1">
            <a:off x="9327931" y="4742343"/>
            <a:ext cx="783021" cy="6928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9327853" y="4629688"/>
            <a:ext cx="489236" cy="430887"/>
          </a:xfrm>
          <a:prstGeom prst="rect">
            <a:avLst/>
          </a:prstGeom>
          <a:noFill/>
        </p:spPr>
        <p:txBody>
          <a:bodyPr wrap="none" rtlCol="0">
            <a:spAutoFit/>
          </a:bodyPr>
          <a:lstStyle/>
          <a:p>
            <a:r>
              <a:rPr lang="en-US" sz="1100" dirty="0" smtClean="0"/>
              <a:t>Login</a:t>
            </a:r>
          </a:p>
          <a:p>
            <a:r>
              <a:rPr lang="en-US" sz="1100" dirty="0" smtClean="0"/>
              <a:t>Pass</a:t>
            </a:r>
            <a:endParaRPr lang="en-US" sz="1100" dirty="0"/>
          </a:p>
        </p:txBody>
      </p:sp>
    </p:spTree>
    <p:extLst>
      <p:ext uri="{BB962C8B-B14F-4D97-AF65-F5344CB8AC3E}">
        <p14:creationId xmlns:p14="http://schemas.microsoft.com/office/powerpoint/2010/main" val="922611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128117" y="-28544"/>
            <a:ext cx="5657417" cy="1325563"/>
          </a:xfrm>
        </p:spPr>
        <p:txBody>
          <a:bodyPr/>
          <a:lstStyle/>
          <a:p>
            <a:pPr algn="ctr"/>
            <a:r>
              <a:rPr lang="en-US" dirty="0" smtClean="0"/>
              <a:t>Cayla Doll</a:t>
            </a:r>
            <a:endParaRPr lang="en-US" dirty="0"/>
          </a:p>
        </p:txBody>
      </p:sp>
      <p:sp>
        <p:nvSpPr>
          <p:cNvPr id="10" name="AutoShape 2" descr="Image result for icon ke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TextBox 16"/>
          <p:cNvSpPr txBox="1"/>
          <p:nvPr/>
        </p:nvSpPr>
        <p:spPr>
          <a:xfrm>
            <a:off x="1964843" y="4043220"/>
            <a:ext cx="6349034" cy="2308324"/>
          </a:xfrm>
          <a:prstGeom prst="rect">
            <a:avLst/>
          </a:prstGeom>
          <a:noFill/>
        </p:spPr>
        <p:txBody>
          <a:bodyPr wrap="square" rtlCol="0">
            <a:spAutoFit/>
          </a:bodyPr>
          <a:lstStyle/>
          <a:p>
            <a:pPr algn="just"/>
            <a:r>
              <a:rPr lang="en-US" sz="2400" dirty="0" smtClean="0"/>
              <a:t>Toys for kids require specific security considerations. Ironically, most connected toys </a:t>
            </a:r>
            <a:r>
              <a:rPr lang="en-US" sz="2400" dirty="0" smtClean="0"/>
              <a:t>provides </a:t>
            </a:r>
            <a:r>
              <a:rPr lang="en-US" sz="2400" dirty="0" smtClean="0"/>
              <a:t>little security. Cayla provides no security out of the box, allowing </a:t>
            </a:r>
            <a:r>
              <a:rPr lang="en-US" sz="2400" dirty="0" smtClean="0"/>
              <a:t>an attacker </a:t>
            </a:r>
            <a:r>
              <a:rPr lang="en-US" sz="2400" dirty="0" smtClean="0"/>
              <a:t>to use it as a microphone or to make the toy say arbitrary things including </a:t>
            </a:r>
            <a:r>
              <a:rPr lang="en-US" sz="2400" dirty="0" smtClean="0"/>
              <a:t>profanity</a:t>
            </a:r>
            <a:endParaRPr lang="en-US" sz="2400" dirty="0" smtClean="0"/>
          </a:p>
        </p:txBody>
      </p:sp>
      <p:sp>
        <p:nvSpPr>
          <p:cNvPr id="18" name="TextBox 17"/>
          <p:cNvSpPr txBox="1"/>
          <p:nvPr/>
        </p:nvSpPr>
        <p:spPr>
          <a:xfrm>
            <a:off x="4619183" y="1196974"/>
            <a:ext cx="3421231" cy="1477328"/>
          </a:xfrm>
          <a:prstGeom prst="rect">
            <a:avLst/>
          </a:prstGeom>
          <a:noFill/>
        </p:spPr>
        <p:txBody>
          <a:bodyPr wrap="square" rtlCol="0">
            <a:spAutoFit/>
          </a:bodyPr>
          <a:lstStyle/>
          <a:p>
            <a:r>
              <a:rPr lang="en-US" dirty="0" smtClean="0"/>
              <a:t>Name: Cayla</a:t>
            </a:r>
          </a:p>
          <a:p>
            <a:r>
              <a:rPr lang="en-US" dirty="0" smtClean="0"/>
              <a:t>Researcher</a:t>
            </a:r>
            <a:r>
              <a:rPr lang="en-US" dirty="0" smtClean="0"/>
              <a:t>: Ken Munro</a:t>
            </a:r>
          </a:p>
          <a:p>
            <a:r>
              <a:rPr lang="en-US" dirty="0" smtClean="0"/>
              <a:t>Attack: insecure authentication</a:t>
            </a:r>
            <a:endParaRPr lang="en-US" dirty="0" smtClean="0"/>
          </a:p>
          <a:p>
            <a:r>
              <a:rPr lang="en-US" dirty="0" smtClean="0"/>
              <a:t>Description: A </a:t>
            </a:r>
            <a:r>
              <a:rPr lang="en-US" dirty="0" smtClean="0"/>
              <a:t>talking Bluetooth doll</a:t>
            </a:r>
            <a:endParaRPr lang="en-US" dirty="0"/>
          </a:p>
        </p:txBody>
      </p:sp>
      <p:cxnSp>
        <p:nvCxnSpPr>
          <p:cNvPr id="20" name="Straight Connector 19"/>
          <p:cNvCxnSpPr/>
          <p:nvPr/>
        </p:nvCxnSpPr>
        <p:spPr>
          <a:xfrm flipV="1">
            <a:off x="460375" y="3575304"/>
            <a:ext cx="10997057" cy="9144"/>
          </a:xfrm>
          <a:prstGeom prst="line">
            <a:avLst/>
          </a:prstGeom>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4444086" y="3480525"/>
            <a:ext cx="2911887" cy="523220"/>
          </a:xfrm>
          <a:prstGeom prst="rect">
            <a:avLst/>
          </a:prstGeom>
          <a:noFill/>
        </p:spPr>
        <p:txBody>
          <a:bodyPr wrap="none" rtlCol="0">
            <a:spAutoFit/>
          </a:bodyPr>
          <a:lstStyle/>
          <a:p>
            <a:r>
              <a:rPr lang="en-US" sz="2800" dirty="0" smtClean="0">
                <a:solidFill>
                  <a:srgbClr val="FF0000"/>
                </a:solidFill>
              </a:rPr>
              <a:t>Attack Information</a:t>
            </a:r>
            <a:endParaRPr lang="en-US" sz="2800" dirty="0">
              <a:solidFill>
                <a:srgbClr val="FF0000"/>
              </a:solidFill>
            </a:endParaRPr>
          </a:p>
        </p:txBody>
      </p:sp>
      <p:pic>
        <p:nvPicPr>
          <p:cNvPr id="1028" name="Picture 4" descr="http://keremerkan.net/files/images/qrblog_larg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0591" y="1053163"/>
            <a:ext cx="2063369" cy="2063369"/>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p:cNvSpPr txBox="1"/>
          <p:nvPr/>
        </p:nvSpPr>
        <p:spPr>
          <a:xfrm>
            <a:off x="1391386" y="482103"/>
            <a:ext cx="1496435" cy="369332"/>
          </a:xfrm>
          <a:prstGeom prst="rect">
            <a:avLst/>
          </a:prstGeom>
          <a:noFill/>
        </p:spPr>
        <p:txBody>
          <a:bodyPr wrap="none" rtlCol="0">
            <a:spAutoFit/>
          </a:bodyPr>
          <a:lstStyle/>
          <a:p>
            <a:r>
              <a:rPr lang="en-US" dirty="0" smtClean="0"/>
              <a:t>To learn More</a:t>
            </a:r>
            <a:endParaRPr lang="en-US" dirty="0"/>
          </a:p>
        </p:txBody>
      </p:sp>
      <p:pic>
        <p:nvPicPr>
          <p:cNvPr id="30" name="Picture 2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058551" y="4230352"/>
            <a:ext cx="536449" cy="536449"/>
          </a:xfrm>
          <a:prstGeom prst="rect">
            <a:avLst/>
          </a:prstGeom>
        </p:spPr>
      </p:pic>
      <p:cxnSp>
        <p:nvCxnSpPr>
          <p:cNvPr id="26" name="Straight Arrow Connector 25"/>
          <p:cNvCxnSpPr/>
          <p:nvPr/>
        </p:nvCxnSpPr>
        <p:spPr>
          <a:xfrm>
            <a:off x="9632127" y="4463633"/>
            <a:ext cx="755889" cy="924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72471" y="144481"/>
            <a:ext cx="1287914" cy="3258629"/>
          </a:xfrm>
          <a:prstGeom prst="rect">
            <a:avLst/>
          </a:prstGeom>
        </p:spPr>
      </p:pic>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571326" y="4248337"/>
            <a:ext cx="592199" cy="1498360"/>
          </a:xfrm>
          <a:prstGeom prst="rect">
            <a:avLst/>
          </a:prstGeom>
        </p:spPr>
      </p:pic>
      <p:pic>
        <p:nvPicPr>
          <p:cNvPr id="14" name="pasted-image.png"/>
          <p:cNvPicPr>
            <a:picLocks noChangeAspect="1"/>
          </p:cNvPicPr>
          <p:nvPr/>
        </p:nvPicPr>
        <p:blipFill>
          <a:blip r:embed="rId5">
            <a:extLst/>
          </a:blip>
          <a:stretch>
            <a:fillRect/>
          </a:stretch>
        </p:blipFill>
        <p:spPr>
          <a:xfrm>
            <a:off x="10425143" y="4207080"/>
            <a:ext cx="228749" cy="348956"/>
          </a:xfrm>
          <a:prstGeom prst="rect">
            <a:avLst/>
          </a:prstGeom>
          <a:ln w="12700">
            <a:miter lim="400000"/>
          </a:ln>
        </p:spPr>
      </p:pic>
      <p:sp>
        <p:nvSpPr>
          <p:cNvPr id="2" name="TextBox 1"/>
          <p:cNvSpPr txBox="1"/>
          <p:nvPr/>
        </p:nvSpPr>
        <p:spPr>
          <a:xfrm>
            <a:off x="9489737" y="4628865"/>
            <a:ext cx="1040670" cy="369332"/>
          </a:xfrm>
          <a:prstGeom prst="rect">
            <a:avLst/>
          </a:prstGeom>
          <a:noFill/>
        </p:spPr>
        <p:txBody>
          <a:bodyPr wrap="none" rtlCol="0">
            <a:spAutoFit/>
          </a:bodyPr>
          <a:lstStyle/>
          <a:p>
            <a:r>
              <a:rPr lang="en-US" dirty="0" smtClean="0"/>
              <a:t>PIN:0000</a:t>
            </a:r>
            <a:endParaRPr lang="en-US" dirty="0"/>
          </a:p>
        </p:txBody>
      </p:sp>
    </p:spTree>
    <p:extLst>
      <p:ext uri="{BB962C8B-B14F-4D97-AF65-F5344CB8AC3E}">
        <p14:creationId xmlns:p14="http://schemas.microsoft.com/office/powerpoint/2010/main" val="2624591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p:cNvPicPr>
            <a:picLocks noChangeAspect="1"/>
          </p:cNvPicPr>
          <p:nvPr/>
        </p:nvPicPr>
        <p:blipFill>
          <a:blip r:embed="rId2"/>
          <a:stretch>
            <a:fillRect/>
          </a:stretch>
        </p:blipFill>
        <p:spPr>
          <a:xfrm rot="10800000">
            <a:off x="10330472" y="4103797"/>
            <a:ext cx="1114425" cy="1114425"/>
          </a:xfrm>
          <a:prstGeom prst="rect">
            <a:avLst/>
          </a:prstGeom>
        </p:spPr>
      </p:pic>
      <p:pic>
        <p:nvPicPr>
          <p:cNvPr id="26" name="Picture 25"/>
          <p:cNvPicPr>
            <a:picLocks noChangeAspect="1"/>
          </p:cNvPicPr>
          <p:nvPr/>
        </p:nvPicPr>
        <p:blipFill>
          <a:blip r:embed="rId3"/>
          <a:stretch>
            <a:fillRect/>
          </a:stretch>
        </p:blipFill>
        <p:spPr>
          <a:xfrm>
            <a:off x="10738908" y="4349586"/>
            <a:ext cx="297552" cy="297552"/>
          </a:xfrm>
          <a:prstGeom prst="rect">
            <a:avLst/>
          </a:prstGeom>
        </p:spPr>
      </p:pic>
      <p:sp>
        <p:nvSpPr>
          <p:cNvPr id="5" name="Title 4"/>
          <p:cNvSpPr>
            <a:spLocks noGrp="1"/>
          </p:cNvSpPr>
          <p:nvPr>
            <p:ph type="title"/>
          </p:nvPr>
        </p:nvSpPr>
        <p:spPr>
          <a:xfrm>
            <a:off x="3576394" y="-120523"/>
            <a:ext cx="5657417" cy="1325563"/>
          </a:xfrm>
        </p:spPr>
        <p:txBody>
          <a:bodyPr/>
          <a:lstStyle/>
          <a:p>
            <a:pPr algn="ctr"/>
            <a:r>
              <a:rPr lang="en-US" dirty="0" smtClean="0"/>
              <a:t>Thermostats</a:t>
            </a:r>
            <a:endParaRPr lang="en-US" dirty="0"/>
          </a:p>
        </p:txBody>
      </p:sp>
      <p:sp>
        <p:nvSpPr>
          <p:cNvPr id="10" name="AutoShape 2" descr="Image result for icon ke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TextBox 16"/>
          <p:cNvSpPr txBox="1"/>
          <p:nvPr/>
        </p:nvSpPr>
        <p:spPr>
          <a:xfrm>
            <a:off x="1550436" y="4125681"/>
            <a:ext cx="6349034" cy="1938992"/>
          </a:xfrm>
          <a:prstGeom prst="rect">
            <a:avLst/>
          </a:prstGeom>
          <a:noFill/>
        </p:spPr>
        <p:txBody>
          <a:bodyPr wrap="square" rtlCol="0">
            <a:spAutoFit/>
          </a:bodyPr>
          <a:lstStyle/>
          <a:p>
            <a:pPr algn="just"/>
            <a:r>
              <a:rPr lang="en-US" sz="2400" dirty="0" smtClean="0"/>
              <a:t>The NEST proposes a very sound security model, but earlier models could be modified by physical attacks. The attacker could plug a USB </a:t>
            </a:r>
            <a:r>
              <a:rPr lang="en-US" sz="2400" dirty="0" err="1" smtClean="0"/>
              <a:t>thumbdrive</a:t>
            </a:r>
            <a:r>
              <a:rPr lang="en-US" sz="2400" dirty="0" smtClean="0"/>
              <a:t> and replace the operating system with custom software</a:t>
            </a:r>
          </a:p>
        </p:txBody>
      </p:sp>
      <p:sp>
        <p:nvSpPr>
          <p:cNvPr id="18" name="TextBox 17"/>
          <p:cNvSpPr txBox="1"/>
          <p:nvPr/>
        </p:nvSpPr>
        <p:spPr>
          <a:xfrm>
            <a:off x="4099035" y="1162608"/>
            <a:ext cx="3930804" cy="1754326"/>
          </a:xfrm>
          <a:prstGeom prst="rect">
            <a:avLst/>
          </a:prstGeom>
          <a:noFill/>
        </p:spPr>
        <p:txBody>
          <a:bodyPr wrap="square" rtlCol="0">
            <a:spAutoFit/>
          </a:bodyPr>
          <a:lstStyle/>
          <a:p>
            <a:r>
              <a:rPr lang="en-US" dirty="0" smtClean="0"/>
              <a:t>Name: NEST</a:t>
            </a:r>
          </a:p>
          <a:p>
            <a:r>
              <a:rPr lang="en-US" dirty="0" smtClean="0"/>
              <a:t>Manufacturer:  </a:t>
            </a:r>
          </a:p>
          <a:p>
            <a:r>
              <a:rPr lang="en-US" dirty="0" smtClean="0"/>
              <a:t>Researcher: Grant Hernandez et all.</a:t>
            </a:r>
          </a:p>
          <a:p>
            <a:r>
              <a:rPr lang="en-US" dirty="0" smtClean="0"/>
              <a:t>Attack: Local Software Modification</a:t>
            </a:r>
          </a:p>
          <a:p>
            <a:r>
              <a:rPr lang="en-US" dirty="0" smtClean="0"/>
              <a:t>Description: An intelligent thermostat </a:t>
            </a:r>
            <a:r>
              <a:rPr lang="en-US" smtClean="0"/>
              <a:t>with connected home </a:t>
            </a:r>
            <a:r>
              <a:rPr lang="en-US" dirty="0" smtClean="0"/>
              <a:t>capabilities</a:t>
            </a:r>
            <a:endParaRPr lang="en-US" dirty="0"/>
          </a:p>
        </p:txBody>
      </p:sp>
      <p:cxnSp>
        <p:nvCxnSpPr>
          <p:cNvPr id="20" name="Straight Connector 19"/>
          <p:cNvCxnSpPr/>
          <p:nvPr/>
        </p:nvCxnSpPr>
        <p:spPr>
          <a:xfrm flipV="1">
            <a:off x="460375" y="3575304"/>
            <a:ext cx="10997057" cy="9144"/>
          </a:xfrm>
          <a:prstGeom prst="line">
            <a:avLst/>
          </a:prstGeom>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4444086" y="3480525"/>
            <a:ext cx="2911887" cy="523220"/>
          </a:xfrm>
          <a:prstGeom prst="rect">
            <a:avLst/>
          </a:prstGeom>
          <a:noFill/>
        </p:spPr>
        <p:txBody>
          <a:bodyPr wrap="none" rtlCol="0">
            <a:spAutoFit/>
          </a:bodyPr>
          <a:lstStyle/>
          <a:p>
            <a:r>
              <a:rPr lang="en-US" sz="2800" dirty="0" smtClean="0">
                <a:solidFill>
                  <a:srgbClr val="FF0000"/>
                </a:solidFill>
              </a:rPr>
              <a:t>Attack Information</a:t>
            </a:r>
            <a:endParaRPr lang="en-US" sz="2800" dirty="0">
              <a:solidFill>
                <a:srgbClr val="FF0000"/>
              </a:solidFill>
            </a:endParaRPr>
          </a:p>
        </p:txBody>
      </p:sp>
      <p:pic>
        <p:nvPicPr>
          <p:cNvPr id="1028" name="Picture 4" descr="http://keremerkan.net/files/images/qrblog_large.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0591" y="1053163"/>
            <a:ext cx="2063369" cy="2063369"/>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p:cNvSpPr txBox="1"/>
          <p:nvPr/>
        </p:nvSpPr>
        <p:spPr>
          <a:xfrm>
            <a:off x="1391386" y="482103"/>
            <a:ext cx="1496435" cy="369332"/>
          </a:xfrm>
          <a:prstGeom prst="rect">
            <a:avLst/>
          </a:prstGeom>
          <a:noFill/>
        </p:spPr>
        <p:txBody>
          <a:bodyPr wrap="none" rtlCol="0">
            <a:spAutoFit/>
          </a:bodyPr>
          <a:lstStyle/>
          <a:p>
            <a:r>
              <a:rPr lang="en-US" dirty="0" smtClean="0"/>
              <a:t>To learn More</a:t>
            </a:r>
            <a:endParaRPr lang="en-US" dirty="0"/>
          </a:p>
        </p:txBody>
      </p:sp>
      <p:pic>
        <p:nvPicPr>
          <p:cNvPr id="3" name="Picture 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832549" y="482103"/>
            <a:ext cx="2866950" cy="2867332"/>
          </a:xfrm>
          <a:prstGeom prst="rect">
            <a:avLst/>
          </a:prstGeom>
        </p:spPr>
      </p:pic>
      <p:pic>
        <p:nvPicPr>
          <p:cNvPr id="24" name="Picture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255454" y="4952143"/>
            <a:ext cx="1534908" cy="1535112"/>
          </a:xfrm>
          <a:prstGeom prst="rect">
            <a:avLst/>
          </a:prstGeom>
        </p:spPr>
      </p:pic>
      <p:pic>
        <p:nvPicPr>
          <p:cNvPr id="2" name="Picture 1"/>
          <p:cNvPicPr>
            <a:picLocks noChangeAspect="1"/>
          </p:cNvPicPr>
          <p:nvPr/>
        </p:nvPicPr>
        <p:blipFill>
          <a:blip r:embed="rId2"/>
          <a:stretch>
            <a:fillRect/>
          </a:stretch>
        </p:blipFill>
        <p:spPr>
          <a:xfrm rot="10800000">
            <a:off x="8465695" y="3679227"/>
            <a:ext cx="1114425" cy="1114425"/>
          </a:xfrm>
          <a:prstGeom prst="rect">
            <a:avLst/>
          </a:prstGeom>
        </p:spPr>
      </p:pic>
      <p:pic>
        <p:nvPicPr>
          <p:cNvPr id="4" name="Picture 3"/>
          <p:cNvPicPr>
            <a:picLocks noChangeAspect="1"/>
          </p:cNvPicPr>
          <p:nvPr/>
        </p:nvPicPr>
        <p:blipFill>
          <a:blip r:embed="rId3"/>
          <a:stretch>
            <a:fillRect/>
          </a:stretch>
        </p:blipFill>
        <p:spPr>
          <a:xfrm>
            <a:off x="8874131" y="3925016"/>
            <a:ext cx="297552" cy="297552"/>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146346" y="4931326"/>
            <a:ext cx="1534908" cy="1535112"/>
          </a:xfrm>
          <a:prstGeom prst="rect">
            <a:avLst/>
          </a:prstGeom>
        </p:spPr>
      </p:pic>
      <p:pic>
        <p:nvPicPr>
          <p:cNvPr id="19" name="Picture 18"/>
          <p:cNvPicPr>
            <a:picLocks noChangeAspect="1"/>
          </p:cNvPicPr>
          <p:nvPr/>
        </p:nvPicPr>
        <p:blipFill>
          <a:blip r:embed="rId3"/>
          <a:stretch>
            <a:fillRect/>
          </a:stretch>
        </p:blipFill>
        <p:spPr>
          <a:xfrm>
            <a:off x="10765024" y="5508066"/>
            <a:ext cx="297552" cy="297552"/>
          </a:xfrm>
          <a:prstGeom prst="rect">
            <a:avLst/>
          </a:prstGeom>
        </p:spPr>
      </p:pic>
    </p:spTree>
    <p:extLst>
      <p:ext uri="{BB962C8B-B14F-4D97-AF65-F5344CB8AC3E}">
        <p14:creationId xmlns:p14="http://schemas.microsoft.com/office/powerpoint/2010/main" val="505266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143960" y="39079"/>
            <a:ext cx="5657417" cy="1325563"/>
          </a:xfrm>
        </p:spPr>
        <p:txBody>
          <a:bodyPr/>
          <a:lstStyle/>
          <a:p>
            <a:pPr algn="ctr"/>
            <a:r>
              <a:rPr lang="en-US" dirty="0" smtClean="0"/>
              <a:t>Baby Monitors</a:t>
            </a:r>
            <a:endParaRPr lang="en-US" dirty="0"/>
          </a:p>
        </p:txBody>
      </p:sp>
      <p:sp>
        <p:nvSpPr>
          <p:cNvPr id="10" name="AutoShape 2" descr="Image result for icon ke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TextBox 16"/>
          <p:cNvSpPr txBox="1"/>
          <p:nvPr/>
        </p:nvSpPr>
        <p:spPr>
          <a:xfrm>
            <a:off x="1496131" y="4108899"/>
            <a:ext cx="6349034" cy="1938992"/>
          </a:xfrm>
          <a:prstGeom prst="rect">
            <a:avLst/>
          </a:prstGeom>
          <a:noFill/>
        </p:spPr>
        <p:txBody>
          <a:bodyPr wrap="square" rtlCol="0">
            <a:spAutoFit/>
          </a:bodyPr>
          <a:lstStyle/>
          <a:p>
            <a:pPr algn="just"/>
            <a:r>
              <a:rPr lang="en-US" sz="2400" dirty="0" smtClean="0"/>
              <a:t>Several monitors have been faulty of provided very low security. Attacks range in severity, from </a:t>
            </a:r>
            <a:r>
              <a:rPr lang="en-US" sz="2400" dirty="0" smtClean="0"/>
              <a:t>poor cloud security to </a:t>
            </a:r>
            <a:r>
              <a:rPr lang="en-US" sz="2400" dirty="0" smtClean="0"/>
              <a:t>hardcoded credentials. Some manufacturers have resolved the issues, but others still ship insecure devices</a:t>
            </a:r>
          </a:p>
        </p:txBody>
      </p:sp>
      <p:sp>
        <p:nvSpPr>
          <p:cNvPr id="18" name="TextBox 17"/>
          <p:cNvSpPr txBox="1"/>
          <p:nvPr/>
        </p:nvSpPr>
        <p:spPr>
          <a:xfrm>
            <a:off x="4619183" y="1196974"/>
            <a:ext cx="3421231" cy="1754326"/>
          </a:xfrm>
          <a:prstGeom prst="rect">
            <a:avLst/>
          </a:prstGeom>
          <a:noFill/>
        </p:spPr>
        <p:txBody>
          <a:bodyPr wrap="square" rtlCol="0">
            <a:spAutoFit/>
          </a:bodyPr>
          <a:lstStyle/>
          <a:p>
            <a:r>
              <a:rPr lang="en-US" dirty="0" smtClean="0"/>
              <a:t>Name: Baby monitors</a:t>
            </a:r>
          </a:p>
          <a:p>
            <a:r>
              <a:rPr lang="en-US" dirty="0" smtClean="0"/>
              <a:t>Manufacturer:  </a:t>
            </a:r>
          </a:p>
          <a:p>
            <a:r>
              <a:rPr lang="en-US" dirty="0" smtClean="0"/>
              <a:t>Researcher: Rapid 7</a:t>
            </a:r>
          </a:p>
          <a:p>
            <a:r>
              <a:rPr lang="en-US" dirty="0" smtClean="0"/>
              <a:t>Attack: Diverse</a:t>
            </a:r>
          </a:p>
          <a:p>
            <a:r>
              <a:rPr lang="en-US" dirty="0" smtClean="0"/>
              <a:t>Description: Cameras geared to monitor infants</a:t>
            </a:r>
            <a:endParaRPr lang="en-US" dirty="0"/>
          </a:p>
        </p:txBody>
      </p:sp>
      <p:cxnSp>
        <p:nvCxnSpPr>
          <p:cNvPr id="20" name="Straight Connector 19"/>
          <p:cNvCxnSpPr/>
          <p:nvPr/>
        </p:nvCxnSpPr>
        <p:spPr>
          <a:xfrm flipV="1">
            <a:off x="460375" y="3575304"/>
            <a:ext cx="10997057" cy="9144"/>
          </a:xfrm>
          <a:prstGeom prst="line">
            <a:avLst/>
          </a:prstGeom>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4444086" y="3480525"/>
            <a:ext cx="2911887" cy="523220"/>
          </a:xfrm>
          <a:prstGeom prst="rect">
            <a:avLst/>
          </a:prstGeom>
          <a:noFill/>
        </p:spPr>
        <p:txBody>
          <a:bodyPr wrap="none" rtlCol="0">
            <a:spAutoFit/>
          </a:bodyPr>
          <a:lstStyle/>
          <a:p>
            <a:r>
              <a:rPr lang="en-US" sz="2800" dirty="0" smtClean="0">
                <a:solidFill>
                  <a:srgbClr val="FF0000"/>
                </a:solidFill>
              </a:rPr>
              <a:t>Attack Information</a:t>
            </a:r>
            <a:endParaRPr lang="en-US" sz="2800" dirty="0">
              <a:solidFill>
                <a:srgbClr val="FF0000"/>
              </a:solidFill>
            </a:endParaRPr>
          </a:p>
        </p:txBody>
      </p:sp>
      <p:pic>
        <p:nvPicPr>
          <p:cNvPr id="1028" name="Picture 4" descr="http://keremerkan.net/files/images/qrblog_larg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0591" y="1053163"/>
            <a:ext cx="2063369" cy="2063369"/>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p:cNvSpPr txBox="1"/>
          <p:nvPr/>
        </p:nvSpPr>
        <p:spPr>
          <a:xfrm>
            <a:off x="1391386" y="482103"/>
            <a:ext cx="1496435" cy="369332"/>
          </a:xfrm>
          <a:prstGeom prst="rect">
            <a:avLst/>
          </a:prstGeom>
          <a:noFill/>
        </p:spPr>
        <p:txBody>
          <a:bodyPr wrap="none" rtlCol="0">
            <a:spAutoFit/>
          </a:bodyPr>
          <a:lstStyle/>
          <a:p>
            <a:r>
              <a:rPr lang="en-US" dirty="0" smtClean="0"/>
              <a:t>To learn More</a:t>
            </a:r>
            <a:endParaRPr lang="en-US" dirty="0"/>
          </a:p>
        </p:txBody>
      </p:sp>
      <p:pic>
        <p:nvPicPr>
          <p:cNvPr id="30" name="Picture 2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639503" y="5326284"/>
            <a:ext cx="536449" cy="536449"/>
          </a:xfrm>
          <a:prstGeom prst="rect">
            <a:avLst/>
          </a:prstGeom>
        </p:spPr>
      </p:pic>
      <p:cxnSp>
        <p:nvCxnSpPr>
          <p:cNvPr id="11" name="Straight Arrow Connector 10"/>
          <p:cNvCxnSpPr/>
          <p:nvPr/>
        </p:nvCxnSpPr>
        <p:spPr>
          <a:xfrm>
            <a:off x="8358946" y="4649752"/>
            <a:ext cx="280557" cy="6765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8358946" y="4617466"/>
            <a:ext cx="1322500" cy="430887"/>
          </a:xfrm>
          <a:prstGeom prst="rect">
            <a:avLst/>
          </a:prstGeom>
          <a:noFill/>
        </p:spPr>
        <p:txBody>
          <a:bodyPr wrap="square" rtlCol="0">
            <a:spAutoFit/>
          </a:bodyPr>
          <a:lstStyle/>
          <a:p>
            <a:r>
              <a:rPr lang="en-US" sz="1100" b="1" dirty="0" smtClean="0"/>
              <a:t>Get hardcoded Credentials</a:t>
            </a:r>
            <a:endParaRPr lang="en-US" sz="1100" b="1" dirty="0"/>
          </a:p>
        </p:txBody>
      </p:sp>
      <p:cxnSp>
        <p:nvCxnSpPr>
          <p:cNvPr id="26" name="Straight Arrow Connector 25"/>
          <p:cNvCxnSpPr/>
          <p:nvPr/>
        </p:nvCxnSpPr>
        <p:spPr>
          <a:xfrm flipV="1">
            <a:off x="9327931" y="4742343"/>
            <a:ext cx="783021" cy="6928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9866334" y="4975172"/>
            <a:ext cx="1071127" cy="261610"/>
          </a:xfrm>
          <a:prstGeom prst="rect">
            <a:avLst/>
          </a:prstGeom>
          <a:noFill/>
        </p:spPr>
        <p:txBody>
          <a:bodyPr wrap="none" rtlCol="0">
            <a:spAutoFit/>
          </a:bodyPr>
          <a:lstStyle/>
          <a:p>
            <a:r>
              <a:rPr lang="en-US" sz="1100" b="1" dirty="0" smtClean="0"/>
              <a:t>Modify camera</a:t>
            </a:r>
            <a:endParaRPr lang="en-US" sz="1100" b="1" dirty="0"/>
          </a:p>
        </p:txBody>
      </p:sp>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244831" y="755688"/>
            <a:ext cx="3240131" cy="2224266"/>
          </a:xfrm>
          <a:prstGeom prst="rect">
            <a:avLst/>
          </a:prstGeom>
        </p:spPr>
      </p:pic>
      <p:pic>
        <p:nvPicPr>
          <p:cNvPr id="1064" name="Picture 106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315027" y="3959045"/>
            <a:ext cx="582623" cy="887142"/>
          </a:xfrm>
          <a:prstGeom prst="rect">
            <a:avLst/>
          </a:prstGeom>
        </p:spPr>
      </p:pic>
      <p:pic>
        <p:nvPicPr>
          <p:cNvPr id="1065" name="Picture 106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982720" y="3796934"/>
            <a:ext cx="1170795" cy="915461"/>
          </a:xfrm>
          <a:prstGeom prst="rect">
            <a:avLst/>
          </a:prstGeom>
        </p:spPr>
      </p:pic>
      <p:sp>
        <p:nvSpPr>
          <p:cNvPr id="76" name="Cloud Callout 75"/>
          <p:cNvSpPr/>
          <p:nvPr/>
        </p:nvSpPr>
        <p:spPr>
          <a:xfrm>
            <a:off x="10151489" y="5473964"/>
            <a:ext cx="1257874" cy="703154"/>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7" name="Picture 76"/>
          <p:cNvPicPr>
            <a:picLocks noChangeAspect="1"/>
          </p:cNvPicPr>
          <p:nvPr/>
        </p:nvPicPr>
        <p:blipFill>
          <a:blip r:embed="rId8"/>
          <a:stretch>
            <a:fillRect/>
          </a:stretch>
        </p:blipFill>
        <p:spPr>
          <a:xfrm>
            <a:off x="10632368" y="5611379"/>
            <a:ext cx="387129" cy="536335"/>
          </a:xfrm>
          <a:prstGeom prst="rect">
            <a:avLst/>
          </a:prstGeom>
        </p:spPr>
      </p:pic>
      <p:cxnSp>
        <p:nvCxnSpPr>
          <p:cNvPr id="78" name="Straight Arrow Connector 77"/>
          <p:cNvCxnSpPr/>
          <p:nvPr/>
        </p:nvCxnSpPr>
        <p:spPr>
          <a:xfrm>
            <a:off x="9327931" y="5667988"/>
            <a:ext cx="804765" cy="2537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1" name="TextBox 80"/>
          <p:cNvSpPr txBox="1"/>
          <p:nvPr/>
        </p:nvSpPr>
        <p:spPr>
          <a:xfrm>
            <a:off x="8891085" y="6044065"/>
            <a:ext cx="933269" cy="261610"/>
          </a:xfrm>
          <a:prstGeom prst="rect">
            <a:avLst/>
          </a:prstGeom>
          <a:noFill/>
        </p:spPr>
        <p:txBody>
          <a:bodyPr wrap="none" rtlCol="0">
            <a:spAutoFit/>
          </a:bodyPr>
          <a:lstStyle/>
          <a:p>
            <a:r>
              <a:rPr lang="en-US" sz="1100" b="1" dirty="0" smtClean="0"/>
              <a:t>Attack Cloud</a:t>
            </a:r>
            <a:endParaRPr lang="en-US" sz="1100" b="1" dirty="0"/>
          </a:p>
        </p:txBody>
      </p:sp>
    </p:spTree>
    <p:extLst>
      <p:ext uri="{BB962C8B-B14F-4D97-AF65-F5344CB8AC3E}">
        <p14:creationId xmlns:p14="http://schemas.microsoft.com/office/powerpoint/2010/main" val="39928050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263347" y="80770"/>
            <a:ext cx="5657417" cy="1325563"/>
          </a:xfrm>
        </p:spPr>
        <p:txBody>
          <a:bodyPr/>
          <a:lstStyle/>
          <a:p>
            <a:pPr algn="ctr"/>
            <a:r>
              <a:rPr lang="en-US" dirty="0" smtClean="0"/>
              <a:t>Hello Barbie Doll</a:t>
            </a:r>
            <a:endParaRPr lang="en-US" dirty="0"/>
          </a:p>
        </p:txBody>
      </p:sp>
      <p:sp>
        <p:nvSpPr>
          <p:cNvPr id="10" name="AutoShape 2" descr="Image result for icon ke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TextBox 16"/>
          <p:cNvSpPr txBox="1"/>
          <p:nvPr/>
        </p:nvSpPr>
        <p:spPr>
          <a:xfrm>
            <a:off x="1969854" y="4043220"/>
            <a:ext cx="6023804" cy="2677656"/>
          </a:xfrm>
          <a:prstGeom prst="rect">
            <a:avLst/>
          </a:prstGeom>
          <a:noFill/>
        </p:spPr>
        <p:txBody>
          <a:bodyPr wrap="square" rtlCol="0">
            <a:spAutoFit/>
          </a:bodyPr>
          <a:lstStyle/>
          <a:p>
            <a:pPr algn="just"/>
            <a:r>
              <a:rPr lang="en-US" sz="2400" dirty="0" smtClean="0"/>
              <a:t>The Hello Barbie connects with a server to store the communications. The server was susceptible to a range of attacks, that have been already patched. While the security of the toy has proven pretty good, it definitely impacted the usability, with a very complex registration process.</a:t>
            </a:r>
            <a:endParaRPr lang="en-US" sz="2400" dirty="0" smtClean="0"/>
          </a:p>
        </p:txBody>
      </p:sp>
      <p:sp>
        <p:nvSpPr>
          <p:cNvPr id="18" name="TextBox 17"/>
          <p:cNvSpPr txBox="1"/>
          <p:nvPr/>
        </p:nvSpPr>
        <p:spPr>
          <a:xfrm>
            <a:off x="4381439" y="1190289"/>
            <a:ext cx="3421231" cy="1477328"/>
          </a:xfrm>
          <a:prstGeom prst="rect">
            <a:avLst/>
          </a:prstGeom>
          <a:noFill/>
        </p:spPr>
        <p:txBody>
          <a:bodyPr wrap="square" rtlCol="0">
            <a:spAutoFit/>
          </a:bodyPr>
          <a:lstStyle/>
          <a:p>
            <a:r>
              <a:rPr lang="en-US" dirty="0" smtClean="0"/>
              <a:t>Name: Hello Barbie doll</a:t>
            </a:r>
          </a:p>
          <a:p>
            <a:r>
              <a:rPr lang="en-US" dirty="0" smtClean="0"/>
              <a:t>Researcher</a:t>
            </a:r>
            <a:r>
              <a:rPr lang="en-US" dirty="0" smtClean="0"/>
              <a:t>: </a:t>
            </a:r>
            <a:r>
              <a:rPr lang="en-US" dirty="0"/>
              <a:t>Andrew </a:t>
            </a:r>
            <a:r>
              <a:rPr lang="en-US" dirty="0" smtClean="0"/>
              <a:t>Hay</a:t>
            </a:r>
          </a:p>
          <a:p>
            <a:r>
              <a:rPr lang="en-US" dirty="0" smtClean="0"/>
              <a:t>Attack</a:t>
            </a:r>
            <a:r>
              <a:rPr lang="en-US" dirty="0" smtClean="0"/>
              <a:t>: </a:t>
            </a:r>
            <a:r>
              <a:rPr lang="en-US" dirty="0" smtClean="0"/>
              <a:t>Cloud based attacks</a:t>
            </a:r>
            <a:endParaRPr lang="en-US" dirty="0" smtClean="0"/>
          </a:p>
          <a:p>
            <a:r>
              <a:rPr lang="en-US" dirty="0" smtClean="0"/>
              <a:t>Description: A </a:t>
            </a:r>
            <a:r>
              <a:rPr lang="en-US" dirty="0" smtClean="0"/>
              <a:t> Siri type doll that can record conversations</a:t>
            </a:r>
            <a:endParaRPr lang="en-US" dirty="0"/>
          </a:p>
        </p:txBody>
      </p:sp>
      <p:cxnSp>
        <p:nvCxnSpPr>
          <p:cNvPr id="20" name="Straight Connector 19"/>
          <p:cNvCxnSpPr/>
          <p:nvPr/>
        </p:nvCxnSpPr>
        <p:spPr>
          <a:xfrm flipV="1">
            <a:off x="460375" y="3575304"/>
            <a:ext cx="10997057" cy="9144"/>
          </a:xfrm>
          <a:prstGeom prst="line">
            <a:avLst/>
          </a:prstGeom>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4444086" y="3480525"/>
            <a:ext cx="2911887" cy="523220"/>
          </a:xfrm>
          <a:prstGeom prst="rect">
            <a:avLst/>
          </a:prstGeom>
          <a:noFill/>
        </p:spPr>
        <p:txBody>
          <a:bodyPr wrap="none" rtlCol="0">
            <a:spAutoFit/>
          </a:bodyPr>
          <a:lstStyle/>
          <a:p>
            <a:r>
              <a:rPr lang="en-US" sz="2800" dirty="0" smtClean="0">
                <a:solidFill>
                  <a:srgbClr val="FF0000"/>
                </a:solidFill>
              </a:rPr>
              <a:t>Attack Information</a:t>
            </a:r>
            <a:endParaRPr lang="en-US" sz="2800" dirty="0">
              <a:solidFill>
                <a:srgbClr val="FF0000"/>
              </a:solidFill>
            </a:endParaRPr>
          </a:p>
        </p:txBody>
      </p:sp>
      <p:pic>
        <p:nvPicPr>
          <p:cNvPr id="1028" name="Picture 4" descr="http://keremerkan.net/files/images/qrblog_larg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0591" y="1053163"/>
            <a:ext cx="2063369" cy="2063369"/>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p:cNvSpPr txBox="1"/>
          <p:nvPr/>
        </p:nvSpPr>
        <p:spPr>
          <a:xfrm>
            <a:off x="1391386" y="482103"/>
            <a:ext cx="1496435" cy="369332"/>
          </a:xfrm>
          <a:prstGeom prst="rect">
            <a:avLst/>
          </a:prstGeom>
          <a:noFill/>
        </p:spPr>
        <p:txBody>
          <a:bodyPr wrap="none" rtlCol="0">
            <a:spAutoFit/>
          </a:bodyPr>
          <a:lstStyle/>
          <a:p>
            <a:r>
              <a:rPr lang="en-US" dirty="0" smtClean="0"/>
              <a:t>To learn More</a:t>
            </a:r>
            <a:endParaRPr lang="en-US" dirty="0"/>
          </a:p>
        </p:txBody>
      </p:sp>
      <p:pic>
        <p:nvPicPr>
          <p:cNvPr id="30" name="Picture 2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94861" y="5649496"/>
            <a:ext cx="536449" cy="536449"/>
          </a:xfrm>
          <a:prstGeom prst="rect">
            <a:avLst/>
          </a:prstGeom>
        </p:spPr>
      </p:pic>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463086" y="113740"/>
            <a:ext cx="986409" cy="3366785"/>
          </a:xfrm>
          <a:prstGeom prst="rect">
            <a:avLst/>
          </a:prstGeom>
        </p:spPr>
      </p:pic>
      <p:pic>
        <p:nvPicPr>
          <p:cNvPr id="19" name="Picture 1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43115" y="3839485"/>
            <a:ext cx="592776" cy="2023248"/>
          </a:xfrm>
          <a:prstGeom prst="rect">
            <a:avLst/>
          </a:prstGeom>
        </p:spPr>
      </p:pic>
      <p:sp>
        <p:nvSpPr>
          <p:cNvPr id="4" name="Cloud Callout 3"/>
          <p:cNvSpPr/>
          <p:nvPr/>
        </p:nvSpPr>
        <p:spPr>
          <a:xfrm>
            <a:off x="9998331" y="4130250"/>
            <a:ext cx="1389352" cy="867226"/>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p:nvPicPr>
        <p:blipFill>
          <a:blip r:embed="rId5"/>
          <a:stretch>
            <a:fillRect/>
          </a:stretch>
        </p:blipFill>
        <p:spPr>
          <a:xfrm>
            <a:off x="10479210" y="4267665"/>
            <a:ext cx="427593" cy="592395"/>
          </a:xfrm>
          <a:prstGeom prst="rect">
            <a:avLst/>
          </a:prstGeom>
        </p:spPr>
      </p:pic>
      <p:cxnSp>
        <p:nvCxnSpPr>
          <p:cNvPr id="7" name="Straight Arrow Connector 6"/>
          <p:cNvCxnSpPr>
            <a:stCxn id="19" idx="3"/>
          </p:cNvCxnSpPr>
          <p:nvPr/>
        </p:nvCxnSpPr>
        <p:spPr>
          <a:xfrm>
            <a:off x="8935891" y="4851109"/>
            <a:ext cx="1062440"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30" idx="3"/>
          </p:cNvCxnSpPr>
          <p:nvPr/>
        </p:nvCxnSpPr>
        <p:spPr>
          <a:xfrm flipV="1">
            <a:off x="9731310" y="5108028"/>
            <a:ext cx="579338" cy="8096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0002803" y="5525328"/>
            <a:ext cx="1454629" cy="369332"/>
          </a:xfrm>
          <a:prstGeom prst="rect">
            <a:avLst/>
          </a:prstGeom>
          <a:noFill/>
        </p:spPr>
        <p:txBody>
          <a:bodyPr wrap="none" rtlCol="0">
            <a:spAutoFit/>
          </a:bodyPr>
          <a:lstStyle/>
          <a:p>
            <a:r>
              <a:rPr lang="en-US" dirty="0" smtClean="0"/>
              <a:t>Cloud Attacks</a:t>
            </a:r>
            <a:endParaRPr lang="en-US" dirty="0"/>
          </a:p>
        </p:txBody>
      </p:sp>
      <p:sp>
        <p:nvSpPr>
          <p:cNvPr id="27" name="TextBox 26"/>
          <p:cNvSpPr txBox="1"/>
          <p:nvPr/>
        </p:nvSpPr>
        <p:spPr>
          <a:xfrm>
            <a:off x="9080938" y="4593021"/>
            <a:ext cx="1319785" cy="523220"/>
          </a:xfrm>
          <a:prstGeom prst="rect">
            <a:avLst/>
          </a:prstGeom>
          <a:noFill/>
        </p:spPr>
        <p:txBody>
          <a:bodyPr wrap="none" rtlCol="0">
            <a:spAutoFit/>
          </a:bodyPr>
          <a:lstStyle/>
          <a:p>
            <a:r>
              <a:rPr lang="en-US" sz="1400" dirty="0" smtClean="0"/>
              <a:t>Cloud </a:t>
            </a:r>
          </a:p>
          <a:p>
            <a:r>
              <a:rPr lang="en-US" sz="1400" dirty="0" smtClean="0"/>
              <a:t>communication</a:t>
            </a:r>
            <a:endParaRPr lang="en-US" sz="1400" dirty="0"/>
          </a:p>
        </p:txBody>
      </p:sp>
    </p:spTree>
    <p:extLst>
      <p:ext uri="{BB962C8B-B14F-4D97-AF65-F5344CB8AC3E}">
        <p14:creationId xmlns:p14="http://schemas.microsoft.com/office/powerpoint/2010/main" val="21135794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03547" y="4244918"/>
            <a:ext cx="1244655" cy="987715"/>
          </a:xfrm>
          <a:prstGeom prst="rect">
            <a:avLst/>
          </a:prstGeom>
        </p:spPr>
      </p:pic>
      <p:sp>
        <p:nvSpPr>
          <p:cNvPr id="5" name="Title 4"/>
          <p:cNvSpPr>
            <a:spLocks noGrp="1"/>
          </p:cNvSpPr>
          <p:nvPr>
            <p:ph type="title"/>
          </p:nvPr>
        </p:nvSpPr>
        <p:spPr>
          <a:xfrm>
            <a:off x="3143960" y="39079"/>
            <a:ext cx="5657417" cy="1325563"/>
          </a:xfrm>
        </p:spPr>
        <p:txBody>
          <a:bodyPr/>
          <a:lstStyle/>
          <a:p>
            <a:pPr algn="ctr"/>
            <a:r>
              <a:rPr lang="en-US" dirty="0" smtClean="0"/>
              <a:t>Light Bulbs</a:t>
            </a:r>
            <a:endParaRPr lang="en-US" dirty="0"/>
          </a:p>
        </p:txBody>
      </p:sp>
      <p:sp>
        <p:nvSpPr>
          <p:cNvPr id="10" name="AutoShape 2" descr="Image result for icon ke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TextBox 16"/>
          <p:cNvSpPr txBox="1"/>
          <p:nvPr/>
        </p:nvSpPr>
        <p:spPr>
          <a:xfrm>
            <a:off x="1579581" y="3973111"/>
            <a:ext cx="6349034" cy="2308324"/>
          </a:xfrm>
          <a:prstGeom prst="rect">
            <a:avLst/>
          </a:prstGeom>
          <a:noFill/>
        </p:spPr>
        <p:txBody>
          <a:bodyPr wrap="square" rtlCol="0">
            <a:spAutoFit/>
          </a:bodyPr>
          <a:lstStyle/>
          <a:p>
            <a:pPr algn="just"/>
            <a:r>
              <a:rPr lang="en-US" sz="2400" dirty="0" smtClean="0"/>
              <a:t>Hue lightbulbs have the same problems as the </a:t>
            </a:r>
            <a:r>
              <a:rPr lang="en-US" sz="2400" dirty="0" err="1" smtClean="0"/>
              <a:t>doorlock</a:t>
            </a:r>
            <a:r>
              <a:rPr lang="en-US" sz="2400" dirty="0"/>
              <a:t>. The Link key is negotiated between Hub and </a:t>
            </a:r>
            <a:r>
              <a:rPr lang="en-US" sz="2400" dirty="0" smtClean="0"/>
              <a:t>bulbs, </a:t>
            </a:r>
            <a:r>
              <a:rPr lang="en-US" sz="2400" dirty="0"/>
              <a:t>but this negotiation is insecure. So an attacker could </a:t>
            </a:r>
            <a:r>
              <a:rPr lang="en-US" sz="2400" dirty="0" smtClean="0"/>
              <a:t>force a reset on the bulb and then sniff </a:t>
            </a:r>
            <a:r>
              <a:rPr lang="en-US" sz="2400" dirty="0"/>
              <a:t>the key after forcing a new key </a:t>
            </a:r>
            <a:r>
              <a:rPr lang="en-US" sz="2400" dirty="0" smtClean="0"/>
              <a:t>negotiation. </a:t>
            </a:r>
            <a:endParaRPr lang="en-US" sz="2400" dirty="0"/>
          </a:p>
          <a:p>
            <a:pPr algn="just"/>
            <a:endParaRPr lang="en-US" sz="2400" dirty="0" smtClean="0"/>
          </a:p>
        </p:txBody>
      </p:sp>
      <p:sp>
        <p:nvSpPr>
          <p:cNvPr id="18" name="TextBox 17"/>
          <p:cNvSpPr txBox="1"/>
          <p:nvPr/>
        </p:nvSpPr>
        <p:spPr>
          <a:xfrm>
            <a:off x="4579359" y="1177843"/>
            <a:ext cx="3559669" cy="1477328"/>
          </a:xfrm>
          <a:prstGeom prst="rect">
            <a:avLst/>
          </a:prstGeom>
          <a:noFill/>
        </p:spPr>
        <p:txBody>
          <a:bodyPr wrap="square" rtlCol="0">
            <a:spAutoFit/>
          </a:bodyPr>
          <a:lstStyle/>
          <a:p>
            <a:r>
              <a:rPr lang="en-US" dirty="0" smtClean="0"/>
              <a:t>Name: </a:t>
            </a:r>
            <a:r>
              <a:rPr lang="en-US" dirty="0" smtClean="0"/>
              <a:t>Hue lightbulbs</a:t>
            </a:r>
            <a:endParaRPr lang="en-US" dirty="0" smtClean="0"/>
          </a:p>
          <a:p>
            <a:r>
              <a:rPr lang="en-US" dirty="0" smtClean="0"/>
              <a:t>Researcher: </a:t>
            </a:r>
            <a:r>
              <a:rPr lang="en-US" dirty="0" smtClean="0"/>
              <a:t>Tobias </a:t>
            </a:r>
            <a:r>
              <a:rPr lang="en-US" dirty="0" err="1" smtClean="0"/>
              <a:t>Zillner</a:t>
            </a:r>
            <a:endParaRPr lang="en-US" dirty="0" smtClean="0"/>
          </a:p>
          <a:p>
            <a:r>
              <a:rPr lang="en-US" dirty="0" smtClean="0"/>
              <a:t>Attack type: </a:t>
            </a:r>
            <a:r>
              <a:rPr lang="en-US" dirty="0"/>
              <a:t>Crypto downgrade</a:t>
            </a:r>
          </a:p>
          <a:p>
            <a:r>
              <a:rPr lang="en-US" dirty="0" smtClean="0"/>
              <a:t>Description</a:t>
            </a:r>
            <a:r>
              <a:rPr lang="en-US" dirty="0" smtClean="0"/>
              <a:t>: connected bulbs controlled by a remote application </a:t>
            </a:r>
            <a:endParaRPr lang="en-US" dirty="0"/>
          </a:p>
        </p:txBody>
      </p:sp>
      <p:cxnSp>
        <p:nvCxnSpPr>
          <p:cNvPr id="20" name="Straight Connector 19"/>
          <p:cNvCxnSpPr/>
          <p:nvPr/>
        </p:nvCxnSpPr>
        <p:spPr>
          <a:xfrm flipV="1">
            <a:off x="460375" y="3575304"/>
            <a:ext cx="10997057" cy="9144"/>
          </a:xfrm>
          <a:prstGeom prst="line">
            <a:avLst/>
          </a:prstGeom>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4444086" y="3480525"/>
            <a:ext cx="2911887" cy="523220"/>
          </a:xfrm>
          <a:prstGeom prst="rect">
            <a:avLst/>
          </a:prstGeom>
          <a:noFill/>
        </p:spPr>
        <p:txBody>
          <a:bodyPr wrap="none" rtlCol="0">
            <a:spAutoFit/>
          </a:bodyPr>
          <a:lstStyle/>
          <a:p>
            <a:r>
              <a:rPr lang="en-US" sz="2800" dirty="0" smtClean="0">
                <a:solidFill>
                  <a:srgbClr val="FF0000"/>
                </a:solidFill>
              </a:rPr>
              <a:t>Attack Information</a:t>
            </a:r>
            <a:endParaRPr lang="en-US" sz="2800" dirty="0">
              <a:solidFill>
                <a:srgbClr val="FF0000"/>
              </a:solidFill>
            </a:endParaRPr>
          </a:p>
        </p:txBody>
      </p:sp>
      <p:pic>
        <p:nvPicPr>
          <p:cNvPr id="1028" name="Picture 4" descr="http://keremerkan.net/files/images/qrblog_larg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0591" y="1053163"/>
            <a:ext cx="2063369" cy="2063369"/>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p:cNvSpPr txBox="1"/>
          <p:nvPr/>
        </p:nvSpPr>
        <p:spPr>
          <a:xfrm>
            <a:off x="1391386" y="482103"/>
            <a:ext cx="1496435" cy="369332"/>
          </a:xfrm>
          <a:prstGeom prst="rect">
            <a:avLst/>
          </a:prstGeom>
          <a:noFill/>
        </p:spPr>
        <p:txBody>
          <a:bodyPr wrap="none" rtlCol="0">
            <a:spAutoFit/>
          </a:bodyPr>
          <a:lstStyle/>
          <a:p>
            <a:r>
              <a:rPr lang="en-US" dirty="0" smtClean="0"/>
              <a:t>To learn More</a:t>
            </a:r>
            <a:endParaRPr lang="en-US" dirty="0"/>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01377" y="560711"/>
            <a:ext cx="1736660" cy="2511711"/>
          </a:xfrm>
          <a:prstGeom prst="rect">
            <a:avLst/>
          </a:prstGeom>
        </p:spPr>
      </p:pic>
      <p:pic>
        <p:nvPicPr>
          <p:cNvPr id="19" name="image10.png"/>
          <p:cNvPicPr>
            <a:picLocks noChangeAspect="1"/>
          </p:cNvPicPr>
          <p:nvPr/>
        </p:nvPicPr>
        <p:blipFill>
          <a:blip r:embed="rId5">
            <a:extLst/>
          </a:blip>
          <a:srcRect l="22612" t="8697" r="18199" b="9139"/>
          <a:stretch>
            <a:fillRect/>
          </a:stretch>
        </p:blipFill>
        <p:spPr>
          <a:xfrm>
            <a:off x="7781470" y="4809996"/>
            <a:ext cx="1070701" cy="627654"/>
          </a:xfrm>
          <a:custGeom>
            <a:avLst/>
            <a:gdLst/>
            <a:ahLst/>
            <a:cxnLst>
              <a:cxn ang="0">
                <a:pos x="wd2" y="hd2"/>
              </a:cxn>
              <a:cxn ang="5400000">
                <a:pos x="wd2" y="hd2"/>
              </a:cxn>
              <a:cxn ang="10800000">
                <a:pos x="wd2" y="hd2"/>
              </a:cxn>
              <a:cxn ang="16200000">
                <a:pos x="wd2" y="hd2"/>
              </a:cxn>
            </a:cxnLst>
            <a:rect l="0" t="0" r="r" b="b"/>
            <a:pathLst>
              <a:path w="21582" h="20755" extrusionOk="0">
                <a:moveTo>
                  <a:pt x="6271" y="0"/>
                </a:moveTo>
                <a:cubicBezTo>
                  <a:pt x="5300" y="1"/>
                  <a:pt x="4016" y="568"/>
                  <a:pt x="2710" y="1573"/>
                </a:cubicBezTo>
                <a:lnTo>
                  <a:pt x="663" y="3146"/>
                </a:lnTo>
                <a:lnTo>
                  <a:pt x="252" y="7532"/>
                </a:lnTo>
                <a:cubicBezTo>
                  <a:pt x="82" y="9339"/>
                  <a:pt x="-13" y="11128"/>
                  <a:pt x="1" y="12122"/>
                </a:cubicBezTo>
                <a:cubicBezTo>
                  <a:pt x="6" y="12454"/>
                  <a:pt x="23" y="12697"/>
                  <a:pt x="52" y="12822"/>
                </a:cubicBezTo>
                <a:cubicBezTo>
                  <a:pt x="196" y="13433"/>
                  <a:pt x="2456" y="14894"/>
                  <a:pt x="6901" y="17259"/>
                </a:cubicBezTo>
                <a:cubicBezTo>
                  <a:pt x="14700" y="21406"/>
                  <a:pt x="15865" y="21600"/>
                  <a:pt x="18760" y="19223"/>
                </a:cubicBezTo>
                <a:cubicBezTo>
                  <a:pt x="20461" y="17826"/>
                  <a:pt x="20787" y="17317"/>
                  <a:pt x="20951" y="15795"/>
                </a:cubicBezTo>
                <a:cubicBezTo>
                  <a:pt x="21057" y="14810"/>
                  <a:pt x="21279" y="12771"/>
                  <a:pt x="21444" y="11262"/>
                </a:cubicBezTo>
                <a:cubicBezTo>
                  <a:pt x="21540" y="10388"/>
                  <a:pt x="21587" y="9639"/>
                  <a:pt x="21581" y="9060"/>
                </a:cubicBezTo>
                <a:cubicBezTo>
                  <a:pt x="21576" y="8480"/>
                  <a:pt x="21520" y="8068"/>
                  <a:pt x="21413" y="7859"/>
                </a:cubicBezTo>
                <a:cubicBezTo>
                  <a:pt x="20820" y="6697"/>
                  <a:pt x="7916" y="0"/>
                  <a:pt x="6271" y="0"/>
                </a:cubicBezTo>
                <a:close/>
              </a:path>
            </a:pathLst>
          </a:custGeom>
          <a:ln w="12700">
            <a:miter lim="400000"/>
          </a:ln>
        </p:spPr>
      </p:pic>
      <p:sp>
        <p:nvSpPr>
          <p:cNvPr id="24" name="Shape 293"/>
          <p:cNvSpPr/>
          <p:nvPr/>
        </p:nvSpPr>
        <p:spPr>
          <a:xfrm flipV="1">
            <a:off x="8869322" y="4836386"/>
            <a:ext cx="1834226" cy="76795"/>
          </a:xfrm>
          <a:prstGeom prst="line">
            <a:avLst/>
          </a:prstGeom>
          <a:ln w="25400">
            <a:solidFill>
              <a:srgbClr val="000000"/>
            </a:solidFill>
            <a:headEnd type="triangle"/>
            <a:tailEnd type="triangle"/>
          </a:ln>
          <a:effectLst>
            <a:outerShdw blurRad="38100" dist="20000" dir="5400000" rotWithShape="0">
              <a:srgbClr val="000000">
                <a:alpha val="38000"/>
              </a:srgbClr>
            </a:outerShdw>
          </a:effectLst>
        </p:spPr>
        <p:txBody>
          <a:bodyPr lIns="45719" rIns="45719"/>
          <a:lstStyle/>
          <a:p>
            <a:endParaRPr/>
          </a:p>
        </p:txBody>
      </p:sp>
      <p:sp>
        <p:nvSpPr>
          <p:cNvPr id="25" name="Shape 294"/>
          <p:cNvSpPr/>
          <p:nvPr/>
        </p:nvSpPr>
        <p:spPr>
          <a:xfrm>
            <a:off x="8628190" y="3959668"/>
            <a:ext cx="2164260" cy="707886"/>
          </a:xfrm>
          <a:prstGeom prst="rect">
            <a:avLst/>
          </a:prstGeom>
          <a:ln w="12700">
            <a:miter lim="400000"/>
          </a:ln>
          <a:extLst>
            <a:ext uri="{C572A759-6A51-4108-AA02-DFA0A04FC94B}">
              <ma14:wrappingTextBoxFlag xmlns="" xmlns:ma14="http://schemas.microsoft.com/office/mac/drawingml/2011/main" val="1"/>
            </a:ext>
          </a:extLst>
        </p:spPr>
        <p:txBody>
          <a:bodyPr wrap="square" lIns="45719" rIns="45719">
            <a:spAutoFit/>
          </a:bodyPr>
          <a:lstStyle/>
          <a:p>
            <a:pPr defTabSz="914400">
              <a:defRPr sz="2500"/>
            </a:pPr>
            <a:r>
              <a:rPr sz="2000" dirty="0"/>
              <a:t>Encrypted</a:t>
            </a:r>
          </a:p>
          <a:p>
            <a:pPr defTabSz="914400">
              <a:defRPr sz="2500"/>
            </a:pPr>
            <a:r>
              <a:rPr sz="2000" dirty="0"/>
              <a:t>Control &amp; Status</a:t>
            </a:r>
          </a:p>
        </p:txBody>
      </p:sp>
      <p:pic>
        <p:nvPicPr>
          <p:cNvPr id="27" name="image3.png"/>
          <p:cNvPicPr>
            <a:picLocks noChangeAspect="1"/>
          </p:cNvPicPr>
          <p:nvPr/>
        </p:nvPicPr>
        <p:blipFill>
          <a:blip r:embed="rId6">
            <a:extLst/>
          </a:blip>
          <a:srcRect l="8306" t="5405" r="8149" b="5375"/>
          <a:stretch>
            <a:fillRect/>
          </a:stretch>
        </p:blipFill>
        <p:spPr>
          <a:xfrm>
            <a:off x="10123015" y="4913181"/>
            <a:ext cx="335979" cy="358798"/>
          </a:xfrm>
          <a:custGeom>
            <a:avLst/>
            <a:gdLst/>
            <a:ahLst/>
            <a:cxnLst>
              <a:cxn ang="0">
                <a:pos x="wd2" y="hd2"/>
              </a:cxn>
              <a:cxn ang="5400000">
                <a:pos x="wd2" y="hd2"/>
              </a:cxn>
              <a:cxn ang="10800000">
                <a:pos x="wd2" y="hd2"/>
              </a:cxn>
              <a:cxn ang="16200000">
                <a:pos x="wd2" y="hd2"/>
              </a:cxn>
            </a:cxnLst>
            <a:rect l="0" t="0" r="r" b="b"/>
            <a:pathLst>
              <a:path w="20344" h="21066" extrusionOk="0">
                <a:moveTo>
                  <a:pt x="15425" y="0"/>
                </a:moveTo>
                <a:cubicBezTo>
                  <a:pt x="12323" y="0"/>
                  <a:pt x="10484" y="1837"/>
                  <a:pt x="10484" y="4954"/>
                </a:cubicBezTo>
                <a:cubicBezTo>
                  <a:pt x="10484" y="7116"/>
                  <a:pt x="9954" y="7891"/>
                  <a:pt x="5227" y="12447"/>
                </a:cubicBezTo>
                <a:cubicBezTo>
                  <a:pt x="-8" y="17493"/>
                  <a:pt x="-1256" y="19775"/>
                  <a:pt x="1237" y="19775"/>
                </a:cubicBezTo>
                <a:cubicBezTo>
                  <a:pt x="1940" y="19775"/>
                  <a:pt x="2681" y="20080"/>
                  <a:pt x="2905" y="20431"/>
                </a:cubicBezTo>
                <a:cubicBezTo>
                  <a:pt x="3650" y="21600"/>
                  <a:pt x="5249" y="21083"/>
                  <a:pt x="5882" y="19468"/>
                </a:cubicBezTo>
                <a:cubicBezTo>
                  <a:pt x="6226" y="18591"/>
                  <a:pt x="6935" y="17872"/>
                  <a:pt x="7465" y="17872"/>
                </a:cubicBezTo>
                <a:cubicBezTo>
                  <a:pt x="8883" y="17872"/>
                  <a:pt x="9399" y="16679"/>
                  <a:pt x="8458" y="15579"/>
                </a:cubicBezTo>
                <a:cubicBezTo>
                  <a:pt x="7773" y="14779"/>
                  <a:pt x="8090" y="14176"/>
                  <a:pt x="10379" y="11914"/>
                </a:cubicBezTo>
                <a:cubicBezTo>
                  <a:pt x="12690" y="9631"/>
                  <a:pt x="13461" y="9238"/>
                  <a:pt x="15256" y="9437"/>
                </a:cubicBezTo>
                <a:cubicBezTo>
                  <a:pt x="18158" y="9759"/>
                  <a:pt x="20344" y="7750"/>
                  <a:pt x="20344" y="4770"/>
                </a:cubicBezTo>
                <a:cubicBezTo>
                  <a:pt x="20344" y="1862"/>
                  <a:pt x="18440" y="0"/>
                  <a:pt x="15425" y="0"/>
                </a:cubicBezTo>
                <a:close/>
              </a:path>
            </a:pathLst>
          </a:custGeom>
          <a:ln w="12700">
            <a:miter lim="400000"/>
          </a:ln>
        </p:spPr>
      </p:pic>
      <p:pic>
        <p:nvPicPr>
          <p:cNvPr id="28" name="image5.png"/>
          <p:cNvPicPr>
            <a:picLocks noChangeAspect="1"/>
          </p:cNvPicPr>
          <p:nvPr/>
        </p:nvPicPr>
        <p:blipFill>
          <a:blip r:embed="rId7">
            <a:extLst/>
          </a:blip>
          <a:stretch>
            <a:fillRect/>
          </a:stretch>
        </p:blipFill>
        <p:spPr>
          <a:xfrm rot="7902054" flipH="1">
            <a:off x="9336660" y="5013242"/>
            <a:ext cx="654995" cy="483713"/>
          </a:xfrm>
          <a:prstGeom prst="rect">
            <a:avLst/>
          </a:prstGeom>
          <a:ln w="12700">
            <a:miter lim="400000"/>
          </a:ln>
        </p:spPr>
      </p:pic>
      <p:sp>
        <p:nvSpPr>
          <p:cNvPr id="31" name="Shape 297"/>
          <p:cNvSpPr/>
          <p:nvPr/>
        </p:nvSpPr>
        <p:spPr>
          <a:xfrm>
            <a:off x="8483844" y="6263886"/>
            <a:ext cx="3050253" cy="403753"/>
          </a:xfrm>
          <a:prstGeom prst="rect">
            <a:avLst/>
          </a:prstGeom>
          <a:ln w="12700">
            <a:miter lim="400000"/>
          </a:ln>
          <a:extLst>
            <a:ext uri="{C572A759-6A51-4108-AA02-DFA0A04FC94B}">
              <ma14:wrappingTextBoxFlag xmlns="" xmlns:ma14="http://schemas.microsoft.com/office/mac/drawingml/2011/main" val="1"/>
            </a:ext>
          </a:extLst>
        </p:spPr>
        <p:txBody>
          <a:bodyPr lIns="45719" rIns="45719"/>
          <a:lstStyle>
            <a:lvl1pPr defTabSz="914400">
              <a:defRPr sz="2400" b="1">
                <a:solidFill>
                  <a:schemeClr val="accent3"/>
                </a:solidFill>
              </a:defRPr>
            </a:lvl1pPr>
          </a:lstStyle>
          <a:p>
            <a:r>
              <a:rPr dirty="0"/>
              <a:t>Encrypted </a:t>
            </a:r>
            <a:r>
              <a:rPr dirty="0" smtClean="0"/>
              <a:t>‘</a:t>
            </a:r>
            <a:r>
              <a:rPr lang="en-US" dirty="0" smtClean="0"/>
              <a:t>Switch off</a:t>
            </a:r>
            <a:r>
              <a:rPr dirty="0" smtClean="0"/>
              <a:t>’</a:t>
            </a:r>
            <a:endParaRPr dirty="0"/>
          </a:p>
        </p:txBody>
      </p:sp>
      <p:sp>
        <p:nvSpPr>
          <p:cNvPr id="32" name="Shape 298"/>
          <p:cNvSpPr/>
          <p:nvPr/>
        </p:nvSpPr>
        <p:spPr>
          <a:xfrm>
            <a:off x="7781754" y="5404289"/>
            <a:ext cx="1808299" cy="381813"/>
          </a:xfrm>
          <a:prstGeom prst="rect">
            <a:avLst/>
          </a:prstGeom>
          <a:ln w="12700">
            <a:miter lim="400000"/>
          </a:ln>
          <a:extLst>
            <a:ext uri="{C572A759-6A51-4108-AA02-DFA0A04FC94B}">
              <ma14:wrappingTextBoxFlag xmlns="" xmlns:ma14="http://schemas.microsoft.com/office/mac/drawingml/2011/main" val="1"/>
            </a:ext>
          </a:extLst>
        </p:spPr>
        <p:txBody>
          <a:bodyPr lIns="45719" rIns="45719"/>
          <a:lstStyle>
            <a:lvl1pPr defTabSz="914400">
              <a:defRPr sz="2400" b="1">
                <a:solidFill>
                  <a:schemeClr val="accent3"/>
                </a:solidFill>
              </a:defRPr>
            </a:lvl1pPr>
          </a:lstStyle>
          <a:p>
            <a:r>
              <a:rPr dirty="0"/>
              <a:t>Sniff Link Key</a:t>
            </a:r>
          </a:p>
        </p:txBody>
      </p:sp>
      <p:pic>
        <p:nvPicPr>
          <p:cNvPr id="33" name="image16.png"/>
          <p:cNvPicPr>
            <a:picLocks noChangeAspect="1"/>
          </p:cNvPicPr>
          <p:nvPr/>
        </p:nvPicPr>
        <p:blipFill>
          <a:blip r:embed="rId8">
            <a:extLst/>
          </a:blip>
          <a:srcRect l="477" b="449"/>
          <a:stretch>
            <a:fillRect/>
          </a:stretch>
        </p:blipFill>
        <p:spPr>
          <a:xfrm rot="19209373">
            <a:off x="10689300" y="5182925"/>
            <a:ext cx="597443" cy="1025636"/>
          </a:xfrm>
          <a:custGeom>
            <a:avLst/>
            <a:gdLst/>
            <a:ahLst/>
            <a:cxnLst>
              <a:cxn ang="0">
                <a:pos x="wd2" y="hd2"/>
              </a:cxn>
              <a:cxn ang="5400000">
                <a:pos x="wd2" y="hd2"/>
              </a:cxn>
              <a:cxn ang="10800000">
                <a:pos x="wd2" y="hd2"/>
              </a:cxn>
              <a:cxn ang="16200000">
                <a:pos x="wd2" y="hd2"/>
              </a:cxn>
            </a:cxnLst>
            <a:rect l="0" t="0" r="r" b="b"/>
            <a:pathLst>
              <a:path w="21520" h="21600" extrusionOk="0">
                <a:moveTo>
                  <a:pt x="16948" y="0"/>
                </a:moveTo>
                <a:cubicBezTo>
                  <a:pt x="16618" y="0"/>
                  <a:pt x="16516" y="10"/>
                  <a:pt x="16223" y="11"/>
                </a:cubicBezTo>
                <a:cubicBezTo>
                  <a:pt x="15059" y="15"/>
                  <a:pt x="14017" y="25"/>
                  <a:pt x="13484" y="50"/>
                </a:cubicBezTo>
                <a:cubicBezTo>
                  <a:pt x="13274" y="59"/>
                  <a:pt x="13165" y="66"/>
                  <a:pt x="13016" y="78"/>
                </a:cubicBezTo>
                <a:cubicBezTo>
                  <a:pt x="12657" y="114"/>
                  <a:pt x="12463" y="161"/>
                  <a:pt x="12463" y="234"/>
                </a:cubicBezTo>
                <a:cubicBezTo>
                  <a:pt x="12463" y="300"/>
                  <a:pt x="12655" y="481"/>
                  <a:pt x="12969" y="714"/>
                </a:cubicBezTo>
                <a:cubicBezTo>
                  <a:pt x="13283" y="948"/>
                  <a:pt x="13714" y="1240"/>
                  <a:pt x="14190" y="1529"/>
                </a:cubicBezTo>
                <a:cubicBezTo>
                  <a:pt x="17776" y="3706"/>
                  <a:pt x="19753" y="6077"/>
                  <a:pt x="20270" y="8796"/>
                </a:cubicBezTo>
                <a:cubicBezTo>
                  <a:pt x="20291" y="8884"/>
                  <a:pt x="20319" y="8971"/>
                  <a:pt x="20337" y="9059"/>
                </a:cubicBezTo>
                <a:cubicBezTo>
                  <a:pt x="20338" y="9070"/>
                  <a:pt x="20344" y="9081"/>
                  <a:pt x="20346" y="9092"/>
                </a:cubicBezTo>
                <a:cubicBezTo>
                  <a:pt x="20355" y="9135"/>
                  <a:pt x="20348" y="9178"/>
                  <a:pt x="20356" y="9220"/>
                </a:cubicBezTo>
                <a:cubicBezTo>
                  <a:pt x="20476" y="9896"/>
                  <a:pt x="20467" y="10570"/>
                  <a:pt x="20375" y="11247"/>
                </a:cubicBezTo>
                <a:cubicBezTo>
                  <a:pt x="20350" y="11534"/>
                  <a:pt x="20303" y="11817"/>
                  <a:pt x="20251" y="12073"/>
                </a:cubicBezTo>
                <a:cubicBezTo>
                  <a:pt x="20246" y="12089"/>
                  <a:pt x="20255" y="12101"/>
                  <a:pt x="20251" y="12117"/>
                </a:cubicBezTo>
                <a:cubicBezTo>
                  <a:pt x="20250" y="12123"/>
                  <a:pt x="20242" y="12129"/>
                  <a:pt x="20241" y="12134"/>
                </a:cubicBezTo>
                <a:cubicBezTo>
                  <a:pt x="20048" y="13030"/>
                  <a:pt x="19689" y="13817"/>
                  <a:pt x="18981" y="14858"/>
                </a:cubicBezTo>
                <a:cubicBezTo>
                  <a:pt x="17407" y="17174"/>
                  <a:pt x="14485" y="19295"/>
                  <a:pt x="10592" y="20947"/>
                </a:cubicBezTo>
                <a:cubicBezTo>
                  <a:pt x="10100" y="21156"/>
                  <a:pt x="9832" y="21385"/>
                  <a:pt x="9953" y="21500"/>
                </a:cubicBezTo>
                <a:cubicBezTo>
                  <a:pt x="9966" y="21512"/>
                  <a:pt x="10064" y="21522"/>
                  <a:pt x="10106" y="21533"/>
                </a:cubicBezTo>
                <a:cubicBezTo>
                  <a:pt x="10223" y="21559"/>
                  <a:pt x="10579" y="21578"/>
                  <a:pt x="10850" y="21600"/>
                </a:cubicBezTo>
                <a:lnTo>
                  <a:pt x="12091" y="21070"/>
                </a:lnTo>
                <a:cubicBezTo>
                  <a:pt x="12839" y="20749"/>
                  <a:pt x="13612" y="20336"/>
                  <a:pt x="14381" y="19875"/>
                </a:cubicBezTo>
                <a:cubicBezTo>
                  <a:pt x="15150" y="19414"/>
                  <a:pt x="15923" y="18904"/>
                  <a:pt x="16634" y="18363"/>
                </a:cubicBezTo>
                <a:cubicBezTo>
                  <a:pt x="17346" y="17820"/>
                  <a:pt x="17997" y="17251"/>
                  <a:pt x="18571" y="16688"/>
                </a:cubicBezTo>
                <a:cubicBezTo>
                  <a:pt x="19144" y="16127"/>
                  <a:pt x="19636" y="15573"/>
                  <a:pt x="19993" y="15053"/>
                </a:cubicBezTo>
                <a:cubicBezTo>
                  <a:pt x="20495" y="14321"/>
                  <a:pt x="20900" y="13606"/>
                  <a:pt x="20900" y="13457"/>
                </a:cubicBezTo>
                <a:cubicBezTo>
                  <a:pt x="20900" y="13308"/>
                  <a:pt x="21047" y="13132"/>
                  <a:pt x="21215" y="13072"/>
                </a:cubicBezTo>
                <a:cubicBezTo>
                  <a:pt x="21409" y="13002"/>
                  <a:pt x="21520" y="10609"/>
                  <a:pt x="21520" y="6480"/>
                </a:cubicBezTo>
                <a:lnTo>
                  <a:pt x="21520" y="0"/>
                </a:lnTo>
                <a:lnTo>
                  <a:pt x="16948" y="0"/>
                </a:lnTo>
                <a:close/>
                <a:moveTo>
                  <a:pt x="8674" y="1552"/>
                </a:moveTo>
                <a:cubicBezTo>
                  <a:pt x="7883" y="1598"/>
                  <a:pt x="8192" y="2026"/>
                  <a:pt x="9628" y="2763"/>
                </a:cubicBezTo>
                <a:cubicBezTo>
                  <a:pt x="10920" y="3426"/>
                  <a:pt x="12211" y="4414"/>
                  <a:pt x="13245" y="5425"/>
                </a:cubicBezTo>
                <a:cubicBezTo>
                  <a:pt x="13310" y="5487"/>
                  <a:pt x="13376" y="5547"/>
                  <a:pt x="13436" y="5609"/>
                </a:cubicBezTo>
                <a:cubicBezTo>
                  <a:pt x="14041" y="6225"/>
                  <a:pt x="14568" y="6843"/>
                  <a:pt x="14868" y="7401"/>
                </a:cubicBezTo>
                <a:cubicBezTo>
                  <a:pt x="15791" y="9118"/>
                  <a:pt x="15786" y="11753"/>
                  <a:pt x="14858" y="13328"/>
                </a:cubicBezTo>
                <a:cubicBezTo>
                  <a:pt x="14413" y="14085"/>
                  <a:pt x="13807" y="14771"/>
                  <a:pt x="13131" y="15427"/>
                </a:cubicBezTo>
                <a:cubicBezTo>
                  <a:pt x="13014" y="15545"/>
                  <a:pt x="12884" y="15654"/>
                  <a:pt x="12759" y="15767"/>
                </a:cubicBezTo>
                <a:cubicBezTo>
                  <a:pt x="11494" y="16892"/>
                  <a:pt x="9913" y="17887"/>
                  <a:pt x="7891" y="18731"/>
                </a:cubicBezTo>
                <a:cubicBezTo>
                  <a:pt x="6593" y="19273"/>
                  <a:pt x="6133" y="19502"/>
                  <a:pt x="6097" y="19674"/>
                </a:cubicBezTo>
                <a:cubicBezTo>
                  <a:pt x="6097" y="19692"/>
                  <a:pt x="6082" y="19707"/>
                  <a:pt x="6088" y="19725"/>
                </a:cubicBezTo>
                <a:cubicBezTo>
                  <a:pt x="6103" y="19775"/>
                  <a:pt x="6136" y="19826"/>
                  <a:pt x="6221" y="19875"/>
                </a:cubicBezTo>
                <a:cubicBezTo>
                  <a:pt x="6529" y="20055"/>
                  <a:pt x="6713" y="20020"/>
                  <a:pt x="8092" y="19501"/>
                </a:cubicBezTo>
                <a:cubicBezTo>
                  <a:pt x="9882" y="18829"/>
                  <a:pt x="11445" y="17979"/>
                  <a:pt x="12740" y="17001"/>
                </a:cubicBezTo>
                <a:cubicBezTo>
                  <a:pt x="12742" y="16999"/>
                  <a:pt x="12747" y="16997"/>
                  <a:pt x="12749" y="16995"/>
                </a:cubicBezTo>
                <a:cubicBezTo>
                  <a:pt x="12752" y="16993"/>
                  <a:pt x="12756" y="16992"/>
                  <a:pt x="12759" y="16990"/>
                </a:cubicBezTo>
                <a:cubicBezTo>
                  <a:pt x="14915" y="15356"/>
                  <a:pt x="16308" y="13364"/>
                  <a:pt x="16691" y="11258"/>
                </a:cubicBezTo>
                <a:cubicBezTo>
                  <a:pt x="16773" y="10803"/>
                  <a:pt x="16754" y="10320"/>
                  <a:pt x="16700" y="9829"/>
                </a:cubicBezTo>
                <a:cubicBezTo>
                  <a:pt x="16663" y="9531"/>
                  <a:pt x="16588" y="9229"/>
                  <a:pt x="16509" y="8930"/>
                </a:cubicBezTo>
                <a:cubicBezTo>
                  <a:pt x="16441" y="8670"/>
                  <a:pt x="16372" y="8416"/>
                  <a:pt x="16271" y="8154"/>
                </a:cubicBezTo>
                <a:cubicBezTo>
                  <a:pt x="16173" y="7895"/>
                  <a:pt x="16045" y="7640"/>
                  <a:pt x="15918" y="7384"/>
                </a:cubicBezTo>
                <a:cubicBezTo>
                  <a:pt x="15741" y="7037"/>
                  <a:pt x="15556" y="6689"/>
                  <a:pt x="15326" y="6352"/>
                </a:cubicBezTo>
                <a:cubicBezTo>
                  <a:pt x="15228" y="6204"/>
                  <a:pt x="15119" y="6062"/>
                  <a:pt x="15011" y="5916"/>
                </a:cubicBezTo>
                <a:cubicBezTo>
                  <a:pt x="14634" y="5423"/>
                  <a:pt x="14225" y="4932"/>
                  <a:pt x="13742" y="4487"/>
                </a:cubicBezTo>
                <a:cubicBezTo>
                  <a:pt x="12700" y="3529"/>
                  <a:pt x="9601" y="1682"/>
                  <a:pt x="8884" y="1574"/>
                </a:cubicBezTo>
                <a:cubicBezTo>
                  <a:pt x="8811" y="1563"/>
                  <a:pt x="8744" y="1557"/>
                  <a:pt x="8674" y="1552"/>
                </a:cubicBezTo>
                <a:close/>
                <a:moveTo>
                  <a:pt x="5916" y="3405"/>
                </a:moveTo>
                <a:cubicBezTo>
                  <a:pt x="5805" y="3415"/>
                  <a:pt x="5744" y="3469"/>
                  <a:pt x="5744" y="3572"/>
                </a:cubicBezTo>
                <a:cubicBezTo>
                  <a:pt x="5744" y="3656"/>
                  <a:pt x="6500" y="4179"/>
                  <a:pt x="7424" y="4733"/>
                </a:cubicBezTo>
                <a:cubicBezTo>
                  <a:pt x="11751" y="7328"/>
                  <a:pt x="12773" y="10612"/>
                  <a:pt x="10230" y="13753"/>
                </a:cubicBezTo>
                <a:cubicBezTo>
                  <a:pt x="9403" y="14774"/>
                  <a:pt x="7731" y="15928"/>
                  <a:pt x="6049" y="16688"/>
                </a:cubicBezTo>
                <a:cubicBezTo>
                  <a:pt x="5446" y="17003"/>
                  <a:pt x="4873" y="17259"/>
                  <a:pt x="4370" y="17392"/>
                </a:cubicBezTo>
                <a:cubicBezTo>
                  <a:pt x="4299" y="17420"/>
                  <a:pt x="4049" y="17520"/>
                  <a:pt x="4036" y="17526"/>
                </a:cubicBezTo>
                <a:cubicBezTo>
                  <a:pt x="3979" y="17551"/>
                  <a:pt x="4016" y="17660"/>
                  <a:pt x="4122" y="17760"/>
                </a:cubicBezTo>
                <a:cubicBezTo>
                  <a:pt x="4384" y="18009"/>
                  <a:pt x="4414" y="18001"/>
                  <a:pt x="5792" y="17492"/>
                </a:cubicBezTo>
                <a:cubicBezTo>
                  <a:pt x="7718" y="16781"/>
                  <a:pt x="9772" y="15409"/>
                  <a:pt x="10898" y="14076"/>
                </a:cubicBezTo>
                <a:cubicBezTo>
                  <a:pt x="12874" y="11738"/>
                  <a:pt x="12915" y="9096"/>
                  <a:pt x="11012" y="6765"/>
                </a:cubicBezTo>
                <a:cubicBezTo>
                  <a:pt x="10048" y="5583"/>
                  <a:pt x="7728" y="4023"/>
                  <a:pt x="6517" y="3561"/>
                </a:cubicBezTo>
                <a:cubicBezTo>
                  <a:pt x="6369" y="3501"/>
                  <a:pt x="6281" y="3489"/>
                  <a:pt x="6183" y="3460"/>
                </a:cubicBezTo>
                <a:cubicBezTo>
                  <a:pt x="6086" y="3438"/>
                  <a:pt x="5981" y="3399"/>
                  <a:pt x="5916" y="3405"/>
                </a:cubicBezTo>
                <a:close/>
                <a:moveTo>
                  <a:pt x="3578" y="5414"/>
                </a:moveTo>
                <a:cubicBezTo>
                  <a:pt x="3468" y="5403"/>
                  <a:pt x="3379" y="5413"/>
                  <a:pt x="3320" y="5447"/>
                </a:cubicBezTo>
                <a:cubicBezTo>
                  <a:pt x="3205" y="5515"/>
                  <a:pt x="3221" y="5611"/>
                  <a:pt x="3387" y="5766"/>
                </a:cubicBezTo>
                <a:cubicBezTo>
                  <a:pt x="3552" y="5920"/>
                  <a:pt x="3872" y="6132"/>
                  <a:pt x="4360" y="6413"/>
                </a:cubicBezTo>
                <a:cubicBezTo>
                  <a:pt x="5105" y="6842"/>
                  <a:pt x="6079" y="7631"/>
                  <a:pt x="6527" y="8166"/>
                </a:cubicBezTo>
                <a:cubicBezTo>
                  <a:pt x="7581" y="9426"/>
                  <a:pt x="7641" y="11250"/>
                  <a:pt x="6670" y="12519"/>
                </a:cubicBezTo>
                <a:cubicBezTo>
                  <a:pt x="5997" y="13398"/>
                  <a:pt x="3392" y="15131"/>
                  <a:pt x="2490" y="15299"/>
                </a:cubicBezTo>
                <a:cubicBezTo>
                  <a:pt x="2364" y="15322"/>
                  <a:pt x="2267" y="15367"/>
                  <a:pt x="2175" y="15416"/>
                </a:cubicBezTo>
                <a:cubicBezTo>
                  <a:pt x="2138" y="15429"/>
                  <a:pt x="2120" y="15441"/>
                  <a:pt x="2089" y="15455"/>
                </a:cubicBezTo>
                <a:cubicBezTo>
                  <a:pt x="2003" y="15514"/>
                  <a:pt x="1946" y="15583"/>
                  <a:pt x="1946" y="15645"/>
                </a:cubicBezTo>
                <a:cubicBezTo>
                  <a:pt x="1946" y="16377"/>
                  <a:pt x="4770" y="15221"/>
                  <a:pt x="6383" y="13831"/>
                </a:cubicBezTo>
                <a:cubicBezTo>
                  <a:pt x="6905" y="13381"/>
                  <a:pt x="7317" y="12908"/>
                  <a:pt x="7615" y="12419"/>
                </a:cubicBezTo>
                <a:cubicBezTo>
                  <a:pt x="7673" y="12308"/>
                  <a:pt x="7728" y="12200"/>
                  <a:pt x="7777" y="12089"/>
                </a:cubicBezTo>
                <a:cubicBezTo>
                  <a:pt x="7851" y="11940"/>
                  <a:pt x="7923" y="11789"/>
                  <a:pt x="7977" y="11637"/>
                </a:cubicBezTo>
                <a:cubicBezTo>
                  <a:pt x="8096" y="11274"/>
                  <a:pt x="8161" y="10909"/>
                  <a:pt x="8178" y="10549"/>
                </a:cubicBezTo>
                <a:cubicBezTo>
                  <a:pt x="8181" y="10443"/>
                  <a:pt x="8184" y="10337"/>
                  <a:pt x="8178" y="10231"/>
                </a:cubicBezTo>
                <a:cubicBezTo>
                  <a:pt x="8169" y="9995"/>
                  <a:pt x="8116" y="9759"/>
                  <a:pt x="8063" y="9527"/>
                </a:cubicBezTo>
                <a:cubicBezTo>
                  <a:pt x="7961" y="9129"/>
                  <a:pt x="7815" y="8737"/>
                  <a:pt x="7576" y="8344"/>
                </a:cubicBezTo>
                <a:cubicBezTo>
                  <a:pt x="7415" y="8078"/>
                  <a:pt x="7229" y="7818"/>
                  <a:pt x="7004" y="7557"/>
                </a:cubicBezTo>
                <a:cubicBezTo>
                  <a:pt x="6178" y="6601"/>
                  <a:pt x="4341" y="5490"/>
                  <a:pt x="3578" y="5414"/>
                </a:cubicBezTo>
                <a:close/>
                <a:moveTo>
                  <a:pt x="1115" y="6781"/>
                </a:moveTo>
                <a:cubicBezTo>
                  <a:pt x="1049" y="6793"/>
                  <a:pt x="963" y="6789"/>
                  <a:pt x="924" y="6826"/>
                </a:cubicBezTo>
                <a:cubicBezTo>
                  <a:pt x="829" y="6916"/>
                  <a:pt x="1209" y="7285"/>
                  <a:pt x="1755" y="7641"/>
                </a:cubicBezTo>
                <a:cubicBezTo>
                  <a:pt x="2803" y="8325"/>
                  <a:pt x="3313" y="8860"/>
                  <a:pt x="3539" y="9500"/>
                </a:cubicBezTo>
                <a:cubicBezTo>
                  <a:pt x="3571" y="9557"/>
                  <a:pt x="3657" y="9635"/>
                  <a:pt x="3673" y="9684"/>
                </a:cubicBezTo>
                <a:cubicBezTo>
                  <a:pt x="3819" y="10137"/>
                  <a:pt x="3736" y="10610"/>
                  <a:pt x="3549" y="11073"/>
                </a:cubicBezTo>
                <a:cubicBezTo>
                  <a:pt x="3490" y="11269"/>
                  <a:pt x="3399" y="11454"/>
                  <a:pt x="3291" y="11637"/>
                </a:cubicBezTo>
                <a:cubicBezTo>
                  <a:pt x="3276" y="11659"/>
                  <a:pt x="3259" y="11683"/>
                  <a:pt x="3244" y="11704"/>
                </a:cubicBezTo>
                <a:cubicBezTo>
                  <a:pt x="2758" y="12480"/>
                  <a:pt x="1884" y="13155"/>
                  <a:pt x="524" y="13702"/>
                </a:cubicBezTo>
                <a:cubicBezTo>
                  <a:pt x="145" y="13855"/>
                  <a:pt x="-80" y="14064"/>
                  <a:pt x="27" y="14166"/>
                </a:cubicBezTo>
                <a:cubicBezTo>
                  <a:pt x="60" y="14196"/>
                  <a:pt x="90" y="14205"/>
                  <a:pt x="123" y="14227"/>
                </a:cubicBezTo>
                <a:cubicBezTo>
                  <a:pt x="382" y="14275"/>
                  <a:pt x="860" y="14162"/>
                  <a:pt x="1411" y="13948"/>
                </a:cubicBezTo>
                <a:cubicBezTo>
                  <a:pt x="1552" y="13883"/>
                  <a:pt x="1620" y="13865"/>
                  <a:pt x="1802" y="13775"/>
                </a:cubicBezTo>
                <a:cubicBezTo>
                  <a:pt x="1873" y="13742"/>
                  <a:pt x="1950" y="13704"/>
                  <a:pt x="2022" y="13669"/>
                </a:cubicBezTo>
                <a:cubicBezTo>
                  <a:pt x="5028" y="12112"/>
                  <a:pt x="5442" y="9481"/>
                  <a:pt x="2948" y="7568"/>
                </a:cubicBezTo>
                <a:cubicBezTo>
                  <a:pt x="2750" y="7417"/>
                  <a:pt x="2550" y="7292"/>
                  <a:pt x="2356" y="7178"/>
                </a:cubicBezTo>
                <a:cubicBezTo>
                  <a:pt x="2211" y="7102"/>
                  <a:pt x="2063" y="7015"/>
                  <a:pt x="1926" y="6960"/>
                </a:cubicBezTo>
                <a:cubicBezTo>
                  <a:pt x="1587" y="6823"/>
                  <a:pt x="1319" y="6777"/>
                  <a:pt x="1115" y="6781"/>
                </a:cubicBezTo>
                <a:close/>
              </a:path>
            </a:pathLst>
          </a:custGeom>
          <a:ln w="12700">
            <a:miter lim="400000"/>
          </a:ln>
        </p:spPr>
      </p:pic>
      <p:pic>
        <p:nvPicPr>
          <p:cNvPr id="34" name="image3.png"/>
          <p:cNvPicPr>
            <a:picLocks noChangeAspect="1"/>
          </p:cNvPicPr>
          <p:nvPr/>
        </p:nvPicPr>
        <p:blipFill>
          <a:blip r:embed="rId6">
            <a:extLst/>
          </a:blip>
          <a:srcRect l="8306" t="5405" r="8149" b="5375"/>
          <a:stretch>
            <a:fillRect/>
          </a:stretch>
        </p:blipFill>
        <p:spPr>
          <a:xfrm>
            <a:off x="10163849" y="5874153"/>
            <a:ext cx="374188" cy="399602"/>
          </a:xfrm>
          <a:custGeom>
            <a:avLst/>
            <a:gdLst/>
            <a:ahLst/>
            <a:cxnLst>
              <a:cxn ang="0">
                <a:pos x="wd2" y="hd2"/>
              </a:cxn>
              <a:cxn ang="5400000">
                <a:pos x="wd2" y="hd2"/>
              </a:cxn>
              <a:cxn ang="10800000">
                <a:pos x="wd2" y="hd2"/>
              </a:cxn>
              <a:cxn ang="16200000">
                <a:pos x="wd2" y="hd2"/>
              </a:cxn>
            </a:cxnLst>
            <a:rect l="0" t="0" r="r" b="b"/>
            <a:pathLst>
              <a:path w="20344" h="21066" extrusionOk="0">
                <a:moveTo>
                  <a:pt x="15425" y="0"/>
                </a:moveTo>
                <a:cubicBezTo>
                  <a:pt x="12323" y="0"/>
                  <a:pt x="10484" y="1837"/>
                  <a:pt x="10484" y="4954"/>
                </a:cubicBezTo>
                <a:cubicBezTo>
                  <a:pt x="10484" y="7116"/>
                  <a:pt x="9954" y="7891"/>
                  <a:pt x="5227" y="12447"/>
                </a:cubicBezTo>
                <a:cubicBezTo>
                  <a:pt x="-8" y="17493"/>
                  <a:pt x="-1256" y="19775"/>
                  <a:pt x="1237" y="19775"/>
                </a:cubicBezTo>
                <a:cubicBezTo>
                  <a:pt x="1940" y="19775"/>
                  <a:pt x="2681" y="20080"/>
                  <a:pt x="2905" y="20431"/>
                </a:cubicBezTo>
                <a:cubicBezTo>
                  <a:pt x="3650" y="21600"/>
                  <a:pt x="5249" y="21083"/>
                  <a:pt x="5882" y="19468"/>
                </a:cubicBezTo>
                <a:cubicBezTo>
                  <a:pt x="6226" y="18591"/>
                  <a:pt x="6935" y="17872"/>
                  <a:pt x="7465" y="17872"/>
                </a:cubicBezTo>
                <a:cubicBezTo>
                  <a:pt x="8883" y="17872"/>
                  <a:pt x="9399" y="16679"/>
                  <a:pt x="8458" y="15579"/>
                </a:cubicBezTo>
                <a:cubicBezTo>
                  <a:pt x="7773" y="14779"/>
                  <a:pt x="8090" y="14176"/>
                  <a:pt x="10379" y="11914"/>
                </a:cubicBezTo>
                <a:cubicBezTo>
                  <a:pt x="12690" y="9631"/>
                  <a:pt x="13461" y="9238"/>
                  <a:pt x="15256" y="9437"/>
                </a:cubicBezTo>
                <a:cubicBezTo>
                  <a:pt x="18158" y="9759"/>
                  <a:pt x="20344" y="7750"/>
                  <a:pt x="20344" y="4770"/>
                </a:cubicBezTo>
                <a:cubicBezTo>
                  <a:pt x="20344" y="1862"/>
                  <a:pt x="18440" y="0"/>
                  <a:pt x="15425" y="0"/>
                </a:cubicBezTo>
                <a:close/>
              </a:path>
            </a:pathLst>
          </a:custGeom>
          <a:ln w="12700">
            <a:miter lim="400000"/>
          </a:ln>
        </p:spPr>
      </p:pic>
      <p:pic>
        <p:nvPicPr>
          <p:cNvPr id="35" name="Picture 3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467708" y="5737306"/>
            <a:ext cx="536449" cy="536449"/>
          </a:xfrm>
          <a:prstGeom prst="rect">
            <a:avLst/>
          </a:prstGeom>
        </p:spPr>
      </p:pic>
    </p:spTree>
    <p:extLst>
      <p:ext uri="{BB962C8B-B14F-4D97-AF65-F5344CB8AC3E}">
        <p14:creationId xmlns:p14="http://schemas.microsoft.com/office/powerpoint/2010/main" val="66885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p:tmAbs val="0"/>
                                  </p:iterate>
                                  <p:childTnLst>
                                    <p:set>
                                      <p:cBhvr>
                                        <p:cTn id="6" fill="hold"/>
                                        <p:tgtEl>
                                          <p:spTgt spid="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iterate>
                                    <p:tmAbs val="0"/>
                                  </p:iterate>
                                  <p:childTnLst>
                                    <p:set>
                                      <p:cBhvr>
                                        <p:cTn id="10" fill="hold"/>
                                        <p:tgtEl>
                                          <p:spTgt spid="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iterate>
                                    <p:tmAbs val="0"/>
                                  </p:iterate>
                                  <p:childTnLst>
                                    <p:set>
                                      <p:cBhvr>
                                        <p:cTn id="14" fill="hold"/>
                                        <p:tgtEl>
                                          <p:spTgt spid="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iterate>
                                    <p:tmAbs val="0"/>
                                  </p:iterate>
                                  <p:childTnLst>
                                    <p:set>
                                      <p:cBhvr>
                                        <p:cTn id="18" fill="hold"/>
                                        <p:tgtEl>
                                          <p:spTgt spid="2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iterate>
                                    <p:tmAbs val="0"/>
                                  </p:iterate>
                                  <p:childTnLst>
                                    <p:set>
                                      <p:cBhvr>
                                        <p:cTn id="22" fill="hold"/>
                                        <p:tgtEl>
                                          <p:spTgt spid="3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iterate>
                                    <p:tmAbs val="0"/>
                                  </p:iterate>
                                  <p:childTnLst>
                                    <p:set>
                                      <p:cBhvr>
                                        <p:cTn id="26" fill="hold"/>
                                        <p:tgtEl>
                                          <p:spTgt spid="3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iterate>
                                    <p:tmAbs val="0"/>
                                  </p:iterate>
                                  <p:childTnLst>
                                    <p:set>
                                      <p:cBhvr>
                                        <p:cTn id="30" fill="hold"/>
                                        <p:tgtEl>
                                          <p:spTgt spid="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iterate>
                                    <p:tmAbs val="0"/>
                                  </p:iterate>
                                  <p:childTnLst>
                                    <p:set>
                                      <p:cBhvr>
                                        <p:cTn id="34" fill="hold"/>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advAuto="0"/>
      <p:bldP spid="25" grpId="0" animBg="1" advAuto="0"/>
      <p:bldP spid="27" grpId="0" animBg="1" advAuto="0"/>
      <p:bldP spid="28" grpId="0" animBg="1" advAuto="0"/>
      <p:bldP spid="31" grpId="0" animBg="1" advAuto="0"/>
      <p:bldP spid="32" grpId="0" animBg="1" advAuto="0"/>
      <p:bldP spid="33" grpId="0" animBg="1" advAuto="0"/>
      <p:bldP spid="34" grpId="0" animBg="1" advAuto="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7744</TotalTime>
  <Words>748</Words>
  <Application>Microsoft Office PowerPoint</Application>
  <PresentationFormat>Widescreen</PresentationFormat>
  <Paragraphs>104</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Kettle</vt:lpstr>
      <vt:lpstr>Zigbee Doorlock</vt:lpstr>
      <vt:lpstr>Alarm System</vt:lpstr>
      <vt:lpstr>WiFi camera tank</vt:lpstr>
      <vt:lpstr>Cayla Doll</vt:lpstr>
      <vt:lpstr>Thermostats</vt:lpstr>
      <vt:lpstr>Baby Monitors</vt:lpstr>
      <vt:lpstr>Hello Barbie Doll</vt:lpstr>
      <vt:lpstr>Light Bulbs</vt:lpstr>
      <vt:lpstr>RF Toys/Shock collar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iKettle</dc:title>
  <dc:creator>Jesus Molina</dc:creator>
  <cp:lastModifiedBy>Jesus Molina</cp:lastModifiedBy>
  <cp:revision>42</cp:revision>
  <dcterms:created xsi:type="dcterms:W3CDTF">2016-02-18T01:53:46Z</dcterms:created>
  <dcterms:modified xsi:type="dcterms:W3CDTF">2016-03-01T11:25:50Z</dcterms:modified>
</cp:coreProperties>
</file>