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p:restoredTop sz="94618"/>
  </p:normalViewPr>
  <p:slideViewPr>
    <p:cSldViewPr snapToGrid="0" snapToObjects="1">
      <p:cViewPr varScale="1">
        <p:scale>
          <a:sx n="99" d="100"/>
          <a:sy n="99"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35B05F03-F0C6-B049-96FA-917F1BFD51F6}" type="datetimeFigureOut">
              <a:rPr lang="nl-NL" smtClean="0"/>
              <a:t>10-02-16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202919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5B05F03-F0C6-B049-96FA-917F1BFD51F6}" type="datetimeFigureOut">
              <a:rPr lang="nl-NL" smtClean="0"/>
              <a:t>10-02-16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189837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5B05F03-F0C6-B049-96FA-917F1BFD51F6}" type="datetimeFigureOut">
              <a:rPr lang="nl-NL" smtClean="0"/>
              <a:t>10-02-16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81369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5B05F03-F0C6-B049-96FA-917F1BFD51F6}" type="datetimeFigureOut">
              <a:rPr lang="nl-NL" smtClean="0"/>
              <a:t>10-02-16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32765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05F03-F0C6-B049-96FA-917F1BFD51F6}" type="datetimeFigureOut">
              <a:rPr lang="nl-NL" smtClean="0"/>
              <a:t>10-02-16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197703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35B05F03-F0C6-B049-96FA-917F1BFD51F6}" type="datetimeFigureOut">
              <a:rPr lang="nl-NL" smtClean="0"/>
              <a:t>10-02-16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210955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35B05F03-F0C6-B049-96FA-917F1BFD51F6}" type="datetimeFigureOut">
              <a:rPr lang="nl-NL" smtClean="0"/>
              <a:t>10-02-16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28372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35B05F03-F0C6-B049-96FA-917F1BFD51F6}" type="datetimeFigureOut">
              <a:rPr lang="nl-NL" smtClean="0"/>
              <a:t>10-02-16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108362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5F03-F0C6-B049-96FA-917F1BFD51F6}" type="datetimeFigureOut">
              <a:rPr lang="nl-NL" smtClean="0"/>
              <a:t>10-02-16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176056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F03-F0C6-B049-96FA-917F1BFD51F6}" type="datetimeFigureOut">
              <a:rPr lang="nl-NL" smtClean="0"/>
              <a:t>10-02-16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184342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5F03-F0C6-B049-96FA-917F1BFD51F6}" type="datetimeFigureOut">
              <a:rPr lang="nl-NL" smtClean="0"/>
              <a:t>10-02-16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32E62DD-83CD-1F45-9FCE-33D4B4F33206}" type="slidenum">
              <a:rPr lang="nl-NL" smtClean="0"/>
              <a:t>‹#›</a:t>
            </a:fld>
            <a:endParaRPr lang="nl-NL"/>
          </a:p>
        </p:txBody>
      </p:sp>
    </p:spTree>
    <p:extLst>
      <p:ext uri="{BB962C8B-B14F-4D97-AF65-F5344CB8AC3E}">
        <p14:creationId xmlns:p14="http://schemas.microsoft.com/office/powerpoint/2010/main" val="7350642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05F03-F0C6-B049-96FA-917F1BFD51F6}" type="datetimeFigureOut">
              <a:rPr lang="nl-NL" smtClean="0"/>
              <a:t>10-02-16</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62DD-83CD-1F45-9FCE-33D4B4F33206}" type="slidenum">
              <a:rPr lang="nl-NL" smtClean="0"/>
              <a:t>‹#›</a:t>
            </a:fld>
            <a:endParaRPr lang="nl-NL"/>
          </a:p>
        </p:txBody>
      </p:sp>
    </p:spTree>
    <p:extLst>
      <p:ext uri="{BB962C8B-B14F-4D97-AF65-F5344CB8AC3E}">
        <p14:creationId xmlns:p14="http://schemas.microsoft.com/office/powerpoint/2010/main" val="71871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7.PNG"/><Relationship Id="rId21" Type="http://schemas.openxmlformats.org/officeDocument/2006/relationships/image" Target="../media/image18.tiff"/><Relationship Id="rId22" Type="http://schemas.openxmlformats.org/officeDocument/2006/relationships/image" Target="../media/image19.png"/><Relationship Id="rId23" Type="http://schemas.openxmlformats.org/officeDocument/2006/relationships/image" Target="../media/image20.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hyperlink" Target="http://www.kahoot.it/" TargetMode="External"/><Relationship Id="rId14" Type="http://schemas.openxmlformats.org/officeDocument/2006/relationships/image" Target="../media/image11.png"/><Relationship Id="rId15" Type="http://schemas.openxmlformats.org/officeDocument/2006/relationships/image" Target="../media/image12.png"/><Relationship Id="rId16" Type="http://schemas.openxmlformats.org/officeDocument/2006/relationships/image" Target="../media/image13.png"/><Relationship Id="rId17" Type="http://schemas.openxmlformats.org/officeDocument/2006/relationships/image" Target="../media/image14.png"/><Relationship Id="rId18" Type="http://schemas.openxmlformats.org/officeDocument/2006/relationships/image" Target="../media/image15.tiff"/><Relationship Id="rId19"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getkahoot.com/"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a:p>
        </p:txBody>
      </p:sp>
      <p:sp>
        <p:nvSpPr>
          <p:cNvPr id="3" name="Subtitle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46439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2106" y="1504959"/>
            <a:ext cx="4158634" cy="5353041"/>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p:nvPr/>
        </p:nvSpPr>
        <p:spPr>
          <a:xfrm>
            <a:off x="4086528" y="1504959"/>
            <a:ext cx="4053278" cy="5353041"/>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p:cNvSpPr/>
          <p:nvPr/>
        </p:nvSpPr>
        <p:spPr>
          <a:xfrm>
            <a:off x="8138722" y="1504958"/>
            <a:ext cx="4053278" cy="5353041"/>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b="1" dirty="0">
              <a:solidFill>
                <a:schemeClr val="accent1">
                  <a:lumMod val="60000"/>
                  <a:lumOff val="40000"/>
                </a:schemeClr>
              </a:solidFill>
            </a:endParaRPr>
          </a:p>
        </p:txBody>
      </p:sp>
      <p:sp>
        <p:nvSpPr>
          <p:cNvPr id="5" name="TextBox 4"/>
          <p:cNvSpPr txBox="1"/>
          <p:nvPr/>
        </p:nvSpPr>
        <p:spPr>
          <a:xfrm>
            <a:off x="231820" y="1738648"/>
            <a:ext cx="184731" cy="369332"/>
          </a:xfrm>
          <a:prstGeom prst="rect">
            <a:avLst/>
          </a:prstGeom>
          <a:noFill/>
        </p:spPr>
        <p:txBody>
          <a:bodyPr wrap="none" rtlCol="0">
            <a:spAutoFit/>
          </a:bodyPr>
          <a:lstStyle/>
          <a:p>
            <a:endParaRPr lang="nl-NL" dirty="0"/>
          </a:p>
        </p:txBody>
      </p:sp>
      <p:sp>
        <p:nvSpPr>
          <p:cNvPr id="19" name="TextBox 18"/>
          <p:cNvSpPr txBox="1"/>
          <p:nvPr/>
        </p:nvSpPr>
        <p:spPr>
          <a:xfrm>
            <a:off x="4522670" y="1488947"/>
            <a:ext cx="3059084" cy="523220"/>
          </a:xfrm>
          <a:prstGeom prst="rect">
            <a:avLst/>
          </a:prstGeom>
          <a:noFill/>
        </p:spPr>
        <p:txBody>
          <a:bodyPr wrap="square" rtlCol="0">
            <a:spAutoFit/>
          </a:bodyPr>
          <a:lstStyle/>
          <a:p>
            <a:pPr algn="ctr"/>
            <a:r>
              <a:rPr lang="nl-NL" sz="2800" b="1" dirty="0" smtClean="0">
                <a:solidFill>
                  <a:schemeClr val="accent1">
                    <a:lumMod val="60000"/>
                    <a:lumOff val="40000"/>
                  </a:schemeClr>
                </a:solidFill>
              </a:rPr>
              <a:t>TIJDENS DE LES</a:t>
            </a:r>
            <a:endParaRPr lang="nl-NL" sz="2800" b="1" dirty="0">
              <a:solidFill>
                <a:schemeClr val="accent1">
                  <a:lumMod val="60000"/>
                  <a:lumOff val="40000"/>
                </a:schemeClr>
              </a:solidFill>
            </a:endParaRPr>
          </a:p>
        </p:txBody>
      </p:sp>
      <p:sp>
        <p:nvSpPr>
          <p:cNvPr id="20" name="TextBox 19"/>
          <p:cNvSpPr txBox="1"/>
          <p:nvPr/>
        </p:nvSpPr>
        <p:spPr>
          <a:xfrm>
            <a:off x="8696774" y="1445840"/>
            <a:ext cx="3059084" cy="523220"/>
          </a:xfrm>
          <a:prstGeom prst="rect">
            <a:avLst/>
          </a:prstGeom>
          <a:noFill/>
        </p:spPr>
        <p:txBody>
          <a:bodyPr wrap="square" rtlCol="0">
            <a:spAutoFit/>
          </a:bodyPr>
          <a:lstStyle/>
          <a:p>
            <a:pPr algn="ctr"/>
            <a:r>
              <a:rPr lang="nl-NL" sz="2800" b="1" dirty="0" smtClean="0">
                <a:solidFill>
                  <a:schemeClr val="accent1">
                    <a:lumMod val="60000"/>
                    <a:lumOff val="40000"/>
                  </a:schemeClr>
                </a:solidFill>
              </a:rPr>
              <a:t>RESULTAAT</a:t>
            </a:r>
            <a:endParaRPr lang="nl-NL" sz="2800" b="1" dirty="0">
              <a:solidFill>
                <a:schemeClr val="accent1">
                  <a:lumMod val="60000"/>
                  <a:lumOff val="40000"/>
                </a:schemeClr>
              </a:solidFill>
            </a:endParaRPr>
          </a:p>
        </p:txBody>
      </p:sp>
      <p:sp>
        <p:nvSpPr>
          <p:cNvPr id="22" name="TextBox 21"/>
          <p:cNvSpPr txBox="1"/>
          <p:nvPr/>
        </p:nvSpPr>
        <p:spPr>
          <a:xfrm>
            <a:off x="260816" y="1538348"/>
            <a:ext cx="3267659" cy="523220"/>
          </a:xfrm>
          <a:prstGeom prst="rect">
            <a:avLst/>
          </a:prstGeom>
          <a:noFill/>
        </p:spPr>
        <p:txBody>
          <a:bodyPr wrap="square" rtlCol="0">
            <a:spAutoFit/>
          </a:bodyPr>
          <a:lstStyle/>
          <a:p>
            <a:pPr algn="ctr"/>
            <a:r>
              <a:rPr lang="nl-NL" sz="2800" b="1" dirty="0" smtClean="0">
                <a:solidFill>
                  <a:schemeClr val="accent1">
                    <a:lumMod val="60000"/>
                    <a:lumOff val="40000"/>
                  </a:schemeClr>
                </a:solidFill>
              </a:rPr>
              <a:t>LES VOORBEREIDING</a:t>
            </a:r>
            <a:endParaRPr lang="nl-NL" sz="2800" b="1" dirty="0">
              <a:solidFill>
                <a:schemeClr val="accent1">
                  <a:lumMod val="60000"/>
                  <a:lumOff val="40000"/>
                </a:schemeClr>
              </a:solidFill>
            </a:endParaRPr>
          </a:p>
        </p:txBody>
      </p:sp>
      <p:sp>
        <p:nvSpPr>
          <p:cNvPr id="35" name="TextBox 34"/>
          <p:cNvSpPr txBox="1"/>
          <p:nvPr/>
        </p:nvSpPr>
        <p:spPr>
          <a:xfrm>
            <a:off x="209276" y="2300556"/>
            <a:ext cx="1663605" cy="584775"/>
          </a:xfrm>
          <a:prstGeom prst="rect">
            <a:avLst/>
          </a:prstGeom>
          <a:noFill/>
        </p:spPr>
        <p:txBody>
          <a:bodyPr wrap="square" rtlCol="0">
            <a:spAutoFit/>
          </a:bodyPr>
          <a:lstStyle/>
          <a:p>
            <a:pPr algn="just"/>
            <a:r>
              <a:rPr lang="nl-NL" sz="800" b="1" dirty="0" smtClean="0">
                <a:latin typeface="Arial" charset="0"/>
                <a:ea typeface="Arial" charset="0"/>
                <a:cs typeface="Arial" charset="0"/>
              </a:rPr>
              <a:t>1. Maak een account aan: </a:t>
            </a:r>
          </a:p>
          <a:p>
            <a:pPr algn="just"/>
            <a:r>
              <a:rPr lang="nl-NL" sz="800" dirty="0" smtClean="0">
                <a:latin typeface="Arial" charset="0"/>
                <a:ea typeface="Arial" charset="0"/>
                <a:cs typeface="Arial" charset="0"/>
              </a:rPr>
              <a:t>a. Ga naar </a:t>
            </a:r>
            <a:r>
              <a:rPr lang="nl-NL" sz="800" dirty="0" smtClean="0">
                <a:latin typeface="Arial" charset="0"/>
                <a:ea typeface="Arial" charset="0"/>
                <a:cs typeface="Arial" charset="0"/>
                <a:hlinkClick r:id="rId2"/>
              </a:rPr>
              <a:t>www.getkahoot.com</a:t>
            </a:r>
            <a:r>
              <a:rPr lang="nl-NL" sz="800" dirty="0" smtClean="0">
                <a:latin typeface="Arial" charset="0"/>
                <a:ea typeface="Arial" charset="0"/>
                <a:cs typeface="Arial" charset="0"/>
              </a:rPr>
              <a:t> </a:t>
            </a:r>
          </a:p>
          <a:p>
            <a:pPr algn="just"/>
            <a:r>
              <a:rPr lang="nl-NL" sz="800" dirty="0" smtClean="0">
                <a:latin typeface="Arial" charset="0"/>
                <a:ea typeface="Arial" charset="0"/>
                <a:cs typeface="Arial" charset="0"/>
              </a:rPr>
              <a:t>b. Klik op “</a:t>
            </a:r>
            <a:r>
              <a:rPr lang="nl-NL" sz="800" dirty="0" err="1" smtClean="0">
                <a:latin typeface="Arial" charset="0"/>
                <a:ea typeface="Arial" charset="0"/>
                <a:cs typeface="Arial" charset="0"/>
              </a:rPr>
              <a:t>Sign</a:t>
            </a:r>
            <a:r>
              <a:rPr lang="nl-NL" sz="800" dirty="0" smtClean="0">
                <a:latin typeface="Arial" charset="0"/>
                <a:ea typeface="Arial" charset="0"/>
                <a:cs typeface="Arial" charset="0"/>
              </a:rPr>
              <a:t> up op free!”</a:t>
            </a:r>
          </a:p>
          <a:p>
            <a:pPr algn="just"/>
            <a:r>
              <a:rPr lang="nl-NL" sz="800" dirty="0" smtClean="0">
                <a:latin typeface="Arial" charset="0"/>
                <a:ea typeface="Arial" charset="0"/>
                <a:cs typeface="Arial" charset="0"/>
              </a:rPr>
              <a:t>c. Doorloop registratie formulier </a:t>
            </a:r>
            <a:endParaRPr lang="nl-NL" sz="800" dirty="0">
              <a:latin typeface="Arial" charset="0"/>
              <a:ea typeface="Arial" charset="0"/>
              <a:cs typeface="Arial" charset="0"/>
            </a:endParaRPr>
          </a:p>
        </p:txBody>
      </p:sp>
      <p:sp>
        <p:nvSpPr>
          <p:cNvPr id="39" name="Title 1"/>
          <p:cNvSpPr>
            <a:spLocks noGrp="1"/>
          </p:cNvSpPr>
          <p:nvPr>
            <p:ph type="title"/>
          </p:nvPr>
        </p:nvSpPr>
        <p:spPr>
          <a:xfrm>
            <a:off x="-6473" y="-436431"/>
            <a:ext cx="10515600" cy="1325563"/>
          </a:xfrm>
        </p:spPr>
        <p:txBody>
          <a:bodyPr>
            <a:normAutofit/>
          </a:bodyPr>
          <a:lstStyle/>
          <a:p>
            <a:r>
              <a:rPr lang="nl-NL" sz="3600" b="1" dirty="0" smtClean="0"/>
              <a:t>Voorkennis activeren met </a:t>
            </a:r>
            <a:endParaRPr lang="nl-NL" sz="3600" b="1" dirty="0"/>
          </a:p>
        </p:txBody>
      </p:sp>
      <p:sp>
        <p:nvSpPr>
          <p:cNvPr id="43" name="TextBox 42"/>
          <p:cNvSpPr txBox="1"/>
          <p:nvPr/>
        </p:nvSpPr>
        <p:spPr>
          <a:xfrm>
            <a:off x="11500872" y="-44943"/>
            <a:ext cx="1516974" cy="646331"/>
          </a:xfrm>
          <a:prstGeom prst="rect">
            <a:avLst/>
          </a:prstGeom>
          <a:noFill/>
        </p:spPr>
        <p:txBody>
          <a:bodyPr wrap="square" rtlCol="0">
            <a:spAutoFit/>
          </a:bodyPr>
          <a:lstStyle/>
          <a:p>
            <a:r>
              <a:rPr lang="nl-NL" sz="3600" dirty="0" smtClean="0"/>
              <a:t>5b</a:t>
            </a:r>
            <a:endParaRPr lang="nl-NL" sz="3600" dirty="0"/>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78" y="-67168"/>
            <a:ext cx="1375884" cy="562468"/>
          </a:xfrm>
          <a:prstGeom prst="rect">
            <a:avLst/>
          </a:prstGeom>
        </p:spPr>
      </p:pic>
      <p:pic>
        <p:nvPicPr>
          <p:cNvPr id="16" name="Picture 15"/>
          <p:cNvPicPr>
            <a:picLocks noChangeAspect="1"/>
          </p:cNvPicPr>
          <p:nvPr/>
        </p:nvPicPr>
        <p:blipFill>
          <a:blip r:embed="rId4"/>
          <a:stretch>
            <a:fillRect/>
          </a:stretch>
        </p:blipFill>
        <p:spPr>
          <a:xfrm>
            <a:off x="278427" y="2905189"/>
            <a:ext cx="887384" cy="375833"/>
          </a:xfrm>
          <a:prstGeom prst="rect">
            <a:avLst/>
          </a:prstGeom>
        </p:spPr>
      </p:pic>
      <p:sp>
        <p:nvSpPr>
          <p:cNvPr id="17" name="Oval 16"/>
          <p:cNvSpPr/>
          <p:nvPr/>
        </p:nvSpPr>
        <p:spPr>
          <a:xfrm>
            <a:off x="238356" y="2050568"/>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1</a:t>
            </a:r>
            <a:endParaRPr lang="nl-NL" sz="1400" dirty="0"/>
          </a:p>
        </p:txBody>
      </p:sp>
      <p:pic>
        <p:nvPicPr>
          <p:cNvPr id="61" name="Picture 60"/>
          <p:cNvPicPr>
            <a:picLocks noChangeAspect="1"/>
          </p:cNvPicPr>
          <p:nvPr/>
        </p:nvPicPr>
        <p:blipFill>
          <a:blip r:embed="rId5"/>
          <a:stretch>
            <a:fillRect/>
          </a:stretch>
        </p:blipFill>
        <p:spPr>
          <a:xfrm>
            <a:off x="2079052" y="2896655"/>
            <a:ext cx="1543361" cy="675412"/>
          </a:xfrm>
          <a:prstGeom prst="rect">
            <a:avLst/>
          </a:prstGeom>
          <a:noFill/>
          <a:ln w="6350">
            <a:solidFill>
              <a:schemeClr val="tx1">
                <a:lumMod val="75000"/>
                <a:lumOff val="25000"/>
              </a:schemeClr>
            </a:solidFill>
          </a:ln>
        </p:spPr>
      </p:pic>
      <p:sp>
        <p:nvSpPr>
          <p:cNvPr id="64" name="Oval 63"/>
          <p:cNvSpPr/>
          <p:nvPr/>
        </p:nvSpPr>
        <p:spPr>
          <a:xfrm>
            <a:off x="2011856" y="2050568"/>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2</a:t>
            </a:r>
            <a:endParaRPr lang="nl-NL" sz="1400" dirty="0"/>
          </a:p>
        </p:txBody>
      </p:sp>
      <p:sp>
        <p:nvSpPr>
          <p:cNvPr id="70" name="TextBox 69"/>
          <p:cNvSpPr txBox="1"/>
          <p:nvPr/>
        </p:nvSpPr>
        <p:spPr>
          <a:xfrm>
            <a:off x="1999552" y="2300556"/>
            <a:ext cx="1899425" cy="584775"/>
          </a:xfrm>
          <a:prstGeom prst="rect">
            <a:avLst/>
          </a:prstGeom>
          <a:noFill/>
        </p:spPr>
        <p:txBody>
          <a:bodyPr wrap="square" rtlCol="0">
            <a:spAutoFit/>
          </a:bodyPr>
          <a:lstStyle/>
          <a:p>
            <a:pPr algn="just"/>
            <a:r>
              <a:rPr lang="nl-NL" sz="800" b="1" dirty="0" smtClean="0">
                <a:latin typeface="Arial" charset="0"/>
                <a:ea typeface="Arial" charset="0"/>
                <a:cs typeface="Arial" charset="0"/>
              </a:rPr>
              <a:t>2. Maak een nieuwe Kahoot! </a:t>
            </a:r>
            <a:r>
              <a:rPr lang="nl-NL" sz="800" b="1" dirty="0">
                <a:latin typeface="Arial" charset="0"/>
                <a:ea typeface="Arial" charset="0"/>
                <a:cs typeface="Arial" charset="0"/>
              </a:rPr>
              <a:t>a</a:t>
            </a:r>
            <a:r>
              <a:rPr lang="nl-NL" sz="800" b="1" dirty="0" smtClean="0">
                <a:latin typeface="Arial" charset="0"/>
                <a:ea typeface="Arial" charset="0"/>
                <a:cs typeface="Arial" charset="0"/>
              </a:rPr>
              <a:t>an:</a:t>
            </a:r>
          </a:p>
          <a:p>
            <a:pPr algn="just"/>
            <a:r>
              <a:rPr lang="nl-NL" sz="800" dirty="0" smtClean="0">
                <a:latin typeface="Arial" charset="0"/>
                <a:ea typeface="Arial" charset="0"/>
                <a:cs typeface="Arial" charset="0"/>
              </a:rPr>
              <a:t>a. </a:t>
            </a:r>
            <a:r>
              <a:rPr lang="nl-NL" sz="800" dirty="0" err="1" smtClean="0">
                <a:latin typeface="Arial" charset="0"/>
                <a:ea typeface="Arial" charset="0"/>
                <a:cs typeface="Arial" charset="0"/>
              </a:rPr>
              <a:t>Kilk</a:t>
            </a:r>
            <a:r>
              <a:rPr lang="nl-NL" sz="800" dirty="0" smtClean="0">
                <a:latin typeface="Arial" charset="0"/>
                <a:ea typeface="Arial" charset="0"/>
                <a:cs typeface="Arial" charset="0"/>
              </a:rPr>
              <a:t> op ”? Quiz” </a:t>
            </a:r>
          </a:p>
          <a:p>
            <a:pPr algn="just"/>
            <a:r>
              <a:rPr lang="nl-NL" sz="800" dirty="0" smtClean="0">
                <a:latin typeface="Arial" charset="0"/>
                <a:ea typeface="Arial" charset="0"/>
                <a:cs typeface="Arial" charset="0"/>
              </a:rPr>
              <a:t>b. Geef jouw Quiz een naam en klik op “Go!”</a:t>
            </a:r>
            <a:endParaRPr lang="nl-NL" sz="800" dirty="0">
              <a:latin typeface="Arial" charset="0"/>
              <a:ea typeface="Arial" charset="0"/>
              <a:cs typeface="Arial" charset="0"/>
            </a:endParaRPr>
          </a:p>
        </p:txBody>
      </p:sp>
      <p:sp>
        <p:nvSpPr>
          <p:cNvPr id="72" name="Oval 71"/>
          <p:cNvSpPr/>
          <p:nvPr/>
        </p:nvSpPr>
        <p:spPr>
          <a:xfrm>
            <a:off x="243978" y="3725014"/>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3</a:t>
            </a:r>
            <a:endParaRPr lang="nl-NL" sz="1400" dirty="0"/>
          </a:p>
        </p:txBody>
      </p:sp>
      <p:pic>
        <p:nvPicPr>
          <p:cNvPr id="76" name="Picture 75"/>
          <p:cNvPicPr>
            <a:picLocks noChangeAspect="1"/>
          </p:cNvPicPr>
          <p:nvPr/>
        </p:nvPicPr>
        <p:blipFill>
          <a:blip r:embed="rId6"/>
          <a:stretch>
            <a:fillRect/>
          </a:stretch>
        </p:blipFill>
        <p:spPr>
          <a:xfrm>
            <a:off x="269440" y="4664071"/>
            <a:ext cx="1116993" cy="874070"/>
          </a:xfrm>
          <a:prstGeom prst="rect">
            <a:avLst/>
          </a:prstGeom>
          <a:noFill/>
          <a:ln w="6350">
            <a:solidFill>
              <a:schemeClr val="tx1">
                <a:lumMod val="75000"/>
                <a:lumOff val="25000"/>
              </a:schemeClr>
            </a:solidFill>
          </a:ln>
        </p:spPr>
      </p:pic>
      <p:sp>
        <p:nvSpPr>
          <p:cNvPr id="77" name="TextBox 76"/>
          <p:cNvSpPr txBox="1"/>
          <p:nvPr/>
        </p:nvSpPr>
        <p:spPr>
          <a:xfrm>
            <a:off x="205593" y="3960430"/>
            <a:ext cx="1899425" cy="707886"/>
          </a:xfrm>
          <a:prstGeom prst="rect">
            <a:avLst/>
          </a:prstGeom>
          <a:noFill/>
        </p:spPr>
        <p:txBody>
          <a:bodyPr wrap="square" rtlCol="0">
            <a:spAutoFit/>
          </a:bodyPr>
          <a:lstStyle/>
          <a:p>
            <a:pPr algn="just"/>
            <a:r>
              <a:rPr lang="nl-NL" sz="800" b="1" dirty="0" smtClean="0">
                <a:latin typeface="Arial" charset="0"/>
                <a:ea typeface="Arial" charset="0"/>
                <a:cs typeface="Arial" charset="0"/>
              </a:rPr>
              <a:t>3. Verzin een stelling:</a:t>
            </a:r>
          </a:p>
          <a:p>
            <a:pPr algn="just"/>
            <a:r>
              <a:rPr lang="nl-NL" sz="800" dirty="0" smtClean="0">
                <a:latin typeface="Arial" charset="0"/>
                <a:ea typeface="Arial" charset="0"/>
                <a:cs typeface="Arial" charset="0"/>
              </a:rPr>
              <a:t>a. Voer de stelling in bij “Question 1” </a:t>
            </a:r>
          </a:p>
          <a:p>
            <a:pPr algn="just"/>
            <a:r>
              <a:rPr lang="nl-NL" sz="800" dirty="0" smtClean="0">
                <a:latin typeface="Arial" charset="0"/>
                <a:ea typeface="Arial" charset="0"/>
                <a:cs typeface="Arial" charset="0"/>
              </a:rPr>
              <a:t>b. Voeg eventueel een plaatje toe bij </a:t>
            </a:r>
            <a:r>
              <a:rPr lang="nl-NL" sz="800" i="1" dirty="0" smtClean="0">
                <a:latin typeface="Arial Hebrew" charset="-79"/>
                <a:ea typeface="Arial Hebrew" charset="-79"/>
                <a:cs typeface="Arial Hebrew" charset="-79"/>
              </a:rPr>
              <a:t>“</a:t>
            </a:r>
            <a:r>
              <a:rPr lang="nl-NL" sz="800" i="1" dirty="0" err="1" smtClean="0">
                <a:latin typeface="Arial Hebrew" charset="-79"/>
                <a:ea typeface="Arial Hebrew" charset="-79"/>
                <a:cs typeface="Arial Hebrew" charset="-79"/>
              </a:rPr>
              <a:t>Drag</a:t>
            </a:r>
            <a:r>
              <a:rPr lang="nl-NL" sz="800" i="1" dirty="0" smtClean="0">
                <a:latin typeface="Arial Hebrew" charset="-79"/>
                <a:ea typeface="Arial Hebrew" charset="-79"/>
                <a:cs typeface="Arial Hebrew" charset="-79"/>
              </a:rPr>
              <a:t> </a:t>
            </a:r>
            <a:r>
              <a:rPr lang="nl-NL" sz="800" i="1" dirty="0" err="1" smtClean="0">
                <a:latin typeface="Arial Hebrew" charset="-79"/>
                <a:ea typeface="Arial Hebrew" charset="-79"/>
                <a:cs typeface="Arial Hebrew" charset="-79"/>
              </a:rPr>
              <a:t>and</a:t>
            </a:r>
            <a:r>
              <a:rPr lang="nl-NL" sz="800" i="1" dirty="0" smtClean="0">
                <a:latin typeface="Arial Hebrew" charset="-79"/>
                <a:ea typeface="Arial Hebrew" charset="-79"/>
                <a:cs typeface="Arial Hebrew" charset="-79"/>
              </a:rPr>
              <a:t> drop </a:t>
            </a:r>
            <a:r>
              <a:rPr lang="nl-NL" sz="800" i="1" dirty="0" err="1" smtClean="0">
                <a:latin typeface="Arial Hebrew" charset="-79"/>
                <a:ea typeface="Arial Hebrew" charset="-79"/>
                <a:cs typeface="Arial Hebrew" charset="-79"/>
              </a:rPr>
              <a:t>an</a:t>
            </a:r>
            <a:r>
              <a:rPr lang="nl-NL" sz="800" i="1" dirty="0" smtClean="0">
                <a:latin typeface="Arial Hebrew" charset="-79"/>
                <a:ea typeface="Arial Hebrew" charset="-79"/>
                <a:cs typeface="Arial Hebrew" charset="-79"/>
              </a:rPr>
              <a:t> image </a:t>
            </a:r>
            <a:r>
              <a:rPr lang="nl-NL" sz="800" i="1" dirty="0" err="1" smtClean="0">
                <a:latin typeface="Arial Hebrew" charset="-79"/>
                <a:ea typeface="Arial Hebrew" charset="-79"/>
                <a:cs typeface="Arial Hebrew" charset="-79"/>
              </a:rPr>
              <a:t>from</a:t>
            </a:r>
            <a:r>
              <a:rPr lang="nl-NL" sz="800" i="1" dirty="0" smtClean="0">
                <a:latin typeface="Arial Hebrew" charset="-79"/>
                <a:ea typeface="Arial Hebrew" charset="-79"/>
                <a:cs typeface="Arial Hebrew" charset="-79"/>
              </a:rPr>
              <a:t> </a:t>
            </a:r>
            <a:r>
              <a:rPr lang="nl-NL" sz="800" i="1" dirty="0" err="1" smtClean="0">
                <a:latin typeface="Arial Hebrew" charset="-79"/>
                <a:ea typeface="Arial Hebrew" charset="-79"/>
                <a:cs typeface="Arial Hebrew" charset="-79"/>
              </a:rPr>
              <a:t>your</a:t>
            </a:r>
            <a:r>
              <a:rPr lang="nl-NL" sz="800" i="1" dirty="0" smtClean="0">
                <a:latin typeface="Arial Hebrew" charset="-79"/>
                <a:ea typeface="Arial Hebrew" charset="-79"/>
                <a:cs typeface="Arial Hebrew" charset="-79"/>
              </a:rPr>
              <a:t> desktop </a:t>
            </a:r>
            <a:r>
              <a:rPr lang="nl-NL" sz="800" i="1" dirty="0" err="1" smtClean="0">
                <a:latin typeface="Arial Hebrew" charset="-79"/>
                <a:ea typeface="Arial Hebrew" charset="-79"/>
                <a:cs typeface="Arial Hebrew" charset="-79"/>
              </a:rPr>
              <a:t>here</a:t>
            </a:r>
            <a:r>
              <a:rPr lang="nl-NL" sz="800" i="1" dirty="0" smtClean="0">
                <a:latin typeface="Arial Hebrew" charset="-79"/>
                <a:ea typeface="Arial Hebrew" charset="-79"/>
                <a:cs typeface="Arial Hebrew" charset="-79"/>
              </a:rPr>
              <a:t>”</a:t>
            </a:r>
            <a:endParaRPr lang="nl-NL" sz="800" i="1" dirty="0">
              <a:latin typeface="Arial Hebrew" charset="-79"/>
              <a:ea typeface="Arial Hebrew" charset="-79"/>
              <a:cs typeface="Arial Hebrew" charset="-79"/>
            </a:endParaRPr>
          </a:p>
        </p:txBody>
      </p:sp>
      <p:pic>
        <p:nvPicPr>
          <p:cNvPr id="80" name="Picture 79"/>
          <p:cNvPicPr>
            <a:picLocks noChangeAspect="1"/>
          </p:cNvPicPr>
          <p:nvPr/>
        </p:nvPicPr>
        <p:blipFill>
          <a:blip r:embed="rId7"/>
          <a:stretch>
            <a:fillRect/>
          </a:stretch>
        </p:blipFill>
        <p:spPr>
          <a:xfrm>
            <a:off x="2101594" y="4707213"/>
            <a:ext cx="1498486" cy="438019"/>
          </a:xfrm>
          <a:prstGeom prst="rect">
            <a:avLst/>
          </a:prstGeom>
          <a:noFill/>
          <a:ln w="6350">
            <a:solidFill>
              <a:schemeClr val="tx1">
                <a:lumMod val="75000"/>
                <a:lumOff val="25000"/>
              </a:schemeClr>
            </a:solidFill>
          </a:ln>
        </p:spPr>
      </p:pic>
      <p:sp>
        <p:nvSpPr>
          <p:cNvPr id="81" name="Oval 80"/>
          <p:cNvSpPr/>
          <p:nvPr/>
        </p:nvSpPr>
        <p:spPr>
          <a:xfrm>
            <a:off x="2021542" y="3725014"/>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4</a:t>
            </a:r>
            <a:endParaRPr lang="nl-NL" sz="1400" dirty="0"/>
          </a:p>
        </p:txBody>
      </p:sp>
      <p:sp>
        <p:nvSpPr>
          <p:cNvPr id="82" name="TextBox 81"/>
          <p:cNvSpPr txBox="1"/>
          <p:nvPr/>
        </p:nvSpPr>
        <p:spPr>
          <a:xfrm>
            <a:off x="2045928" y="3960430"/>
            <a:ext cx="1899425" cy="707886"/>
          </a:xfrm>
          <a:prstGeom prst="rect">
            <a:avLst/>
          </a:prstGeom>
          <a:noFill/>
        </p:spPr>
        <p:txBody>
          <a:bodyPr wrap="square" rtlCol="0">
            <a:spAutoFit/>
          </a:bodyPr>
          <a:lstStyle/>
          <a:p>
            <a:pPr algn="just"/>
            <a:r>
              <a:rPr lang="nl-NL" sz="800" b="1" dirty="0" smtClean="0">
                <a:latin typeface="Arial" charset="0"/>
                <a:ea typeface="Arial" charset="0"/>
                <a:cs typeface="Arial" charset="0"/>
              </a:rPr>
              <a:t>4. Geef de mogelijke antwoorden:</a:t>
            </a:r>
          </a:p>
          <a:p>
            <a:pPr algn="just"/>
            <a:r>
              <a:rPr lang="nl-NL" sz="800" dirty="0" smtClean="0">
                <a:latin typeface="Arial" charset="0"/>
                <a:ea typeface="Arial" charset="0"/>
                <a:cs typeface="Arial" charset="0"/>
              </a:rPr>
              <a:t>a. Voer onderin de antwoorden in</a:t>
            </a:r>
          </a:p>
          <a:p>
            <a:pPr algn="just"/>
            <a:r>
              <a:rPr lang="nl-NL" sz="800" dirty="0" smtClean="0">
                <a:latin typeface="Arial" charset="0"/>
                <a:ea typeface="Arial" charset="0"/>
                <a:cs typeface="Arial" charset="0"/>
              </a:rPr>
              <a:t>b. Geef aan welk antwoord ‘goed’ is door op “incorrect” te klikken</a:t>
            </a:r>
          </a:p>
          <a:p>
            <a:pPr algn="just"/>
            <a:r>
              <a:rPr lang="nl-NL" sz="800" dirty="0" smtClean="0">
                <a:latin typeface="Arial" charset="0"/>
                <a:ea typeface="Arial" charset="0"/>
                <a:cs typeface="Arial" charset="0"/>
              </a:rPr>
              <a:t>c. Klik op “Save &amp; Continue”</a:t>
            </a:r>
            <a:endParaRPr lang="nl-NL" sz="800" dirty="0">
              <a:latin typeface="Arial" charset="0"/>
              <a:ea typeface="Arial" charset="0"/>
              <a:cs typeface="Arial" charset="0"/>
            </a:endParaRPr>
          </a:p>
        </p:txBody>
      </p:sp>
      <p:pic>
        <p:nvPicPr>
          <p:cNvPr id="83" name="Picture 82"/>
          <p:cNvPicPr>
            <a:picLocks noChangeAspect="1"/>
          </p:cNvPicPr>
          <p:nvPr/>
        </p:nvPicPr>
        <p:blipFill>
          <a:blip r:embed="rId8"/>
          <a:stretch>
            <a:fillRect/>
          </a:stretch>
        </p:blipFill>
        <p:spPr>
          <a:xfrm>
            <a:off x="2079052" y="5245732"/>
            <a:ext cx="924456" cy="239427"/>
          </a:xfrm>
          <a:prstGeom prst="rect">
            <a:avLst/>
          </a:prstGeom>
        </p:spPr>
      </p:pic>
      <p:pic>
        <p:nvPicPr>
          <p:cNvPr id="8" name="Picture 7"/>
          <p:cNvPicPr>
            <a:picLocks noChangeAspect="1"/>
          </p:cNvPicPr>
          <p:nvPr/>
        </p:nvPicPr>
        <p:blipFill>
          <a:blip r:embed="rId9"/>
          <a:stretch>
            <a:fillRect/>
          </a:stretch>
        </p:blipFill>
        <p:spPr>
          <a:xfrm>
            <a:off x="162348" y="6381601"/>
            <a:ext cx="1002849" cy="433981"/>
          </a:xfrm>
          <a:prstGeom prst="rect">
            <a:avLst/>
          </a:prstGeom>
        </p:spPr>
      </p:pic>
      <p:sp>
        <p:nvSpPr>
          <p:cNvPr id="55" name="Oval 54"/>
          <p:cNvSpPr/>
          <p:nvPr/>
        </p:nvSpPr>
        <p:spPr>
          <a:xfrm>
            <a:off x="236430" y="5663346"/>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5</a:t>
            </a:r>
            <a:endParaRPr lang="nl-NL" sz="1400" dirty="0"/>
          </a:p>
        </p:txBody>
      </p:sp>
      <p:sp>
        <p:nvSpPr>
          <p:cNvPr id="56" name="TextBox 55"/>
          <p:cNvSpPr txBox="1"/>
          <p:nvPr/>
        </p:nvSpPr>
        <p:spPr>
          <a:xfrm>
            <a:off x="184616" y="5841001"/>
            <a:ext cx="2040600" cy="584775"/>
          </a:xfrm>
          <a:prstGeom prst="rect">
            <a:avLst/>
          </a:prstGeom>
          <a:noFill/>
        </p:spPr>
        <p:txBody>
          <a:bodyPr wrap="square" rtlCol="0">
            <a:spAutoFit/>
          </a:bodyPr>
          <a:lstStyle/>
          <a:p>
            <a:pPr algn="just"/>
            <a:r>
              <a:rPr lang="nl-NL" sz="800" b="1" dirty="0" smtClean="0">
                <a:latin typeface="Arial" charset="0"/>
                <a:ea typeface="Arial" charset="0"/>
                <a:cs typeface="Arial" charset="0"/>
              </a:rPr>
              <a:t>5. Pas de instellingen (‘</a:t>
            </a:r>
            <a:r>
              <a:rPr lang="nl-NL" sz="800" b="1" dirty="0" err="1" smtClean="0">
                <a:latin typeface="Arial" charset="0"/>
                <a:ea typeface="Arial" charset="0"/>
                <a:cs typeface="Arial" charset="0"/>
              </a:rPr>
              <a:t>settings</a:t>
            </a:r>
            <a:r>
              <a:rPr lang="nl-NL" sz="800" b="1" dirty="0" smtClean="0">
                <a:latin typeface="Arial" charset="0"/>
                <a:ea typeface="Arial" charset="0"/>
                <a:cs typeface="Arial" charset="0"/>
              </a:rPr>
              <a:t>’) aan: </a:t>
            </a:r>
          </a:p>
          <a:p>
            <a:pPr algn="just"/>
            <a:r>
              <a:rPr lang="nl-NL" sz="800" dirty="0" smtClean="0">
                <a:latin typeface="Arial" charset="0"/>
                <a:ea typeface="Arial" charset="0"/>
                <a:cs typeface="Arial" charset="0"/>
              </a:rPr>
              <a:t>a. Maak de “Privacy setting”: private</a:t>
            </a:r>
          </a:p>
          <a:p>
            <a:pPr algn="just"/>
            <a:r>
              <a:rPr lang="nl-NL" sz="800" dirty="0" smtClean="0">
                <a:latin typeface="Arial" charset="0"/>
                <a:ea typeface="Arial" charset="0"/>
                <a:cs typeface="Arial" charset="0"/>
              </a:rPr>
              <a:t>b. </a:t>
            </a:r>
            <a:r>
              <a:rPr lang="nl-NL" sz="800" dirty="0" err="1" smtClean="0">
                <a:latin typeface="Arial" charset="0"/>
                <a:ea typeface="Arial" charset="0"/>
                <a:cs typeface="Arial" charset="0"/>
              </a:rPr>
              <a:t>Maakr</a:t>
            </a:r>
            <a:r>
              <a:rPr lang="nl-NL" sz="800" dirty="0" smtClean="0">
                <a:latin typeface="Arial" charset="0"/>
                <a:ea typeface="Arial" charset="0"/>
                <a:cs typeface="Arial" charset="0"/>
              </a:rPr>
              <a:t> de ”</a:t>
            </a:r>
            <a:r>
              <a:rPr lang="nl-NL" sz="800" dirty="0" err="1" smtClean="0">
                <a:latin typeface="Arial" charset="0"/>
                <a:ea typeface="Arial" charset="0"/>
                <a:cs typeface="Arial" charset="0"/>
              </a:rPr>
              <a:t>Primary</a:t>
            </a:r>
            <a:r>
              <a:rPr lang="nl-NL" sz="800" dirty="0" smtClean="0">
                <a:latin typeface="Arial" charset="0"/>
                <a:ea typeface="Arial" charset="0"/>
                <a:cs typeface="Arial" charset="0"/>
              </a:rPr>
              <a:t> </a:t>
            </a:r>
            <a:r>
              <a:rPr lang="nl-NL" sz="800" dirty="0" err="1" smtClean="0">
                <a:latin typeface="Arial" charset="0"/>
                <a:ea typeface="Arial" charset="0"/>
                <a:cs typeface="Arial" charset="0"/>
              </a:rPr>
              <a:t>audience</a:t>
            </a:r>
            <a:r>
              <a:rPr lang="nl-NL" sz="800" dirty="0" smtClean="0">
                <a:latin typeface="Arial" charset="0"/>
                <a:ea typeface="Arial" charset="0"/>
                <a:cs typeface="Arial" charset="0"/>
              </a:rPr>
              <a:t>”: school</a:t>
            </a:r>
          </a:p>
          <a:p>
            <a:pPr algn="just"/>
            <a:r>
              <a:rPr lang="nl-NL" sz="800" dirty="0" smtClean="0">
                <a:latin typeface="Arial" charset="0"/>
                <a:ea typeface="Arial" charset="0"/>
                <a:cs typeface="Arial" charset="0"/>
              </a:rPr>
              <a:t>b. Klik op “Save &amp; Continue”	</a:t>
            </a:r>
            <a:endParaRPr lang="nl-NL" sz="800" dirty="0">
              <a:latin typeface="Arial" charset="0"/>
              <a:ea typeface="Arial" charset="0"/>
              <a:cs typeface="Arial" charset="0"/>
            </a:endParaRPr>
          </a:p>
        </p:txBody>
      </p:sp>
      <p:sp>
        <p:nvSpPr>
          <p:cNvPr id="57" name="Oval 56"/>
          <p:cNvSpPr/>
          <p:nvPr/>
        </p:nvSpPr>
        <p:spPr>
          <a:xfrm>
            <a:off x="2109482" y="5654608"/>
            <a:ext cx="215755" cy="215755"/>
          </a:xfrm>
          <a:prstGeom prst="ellipse">
            <a:avLst/>
          </a:prstGeom>
          <a:solidFill>
            <a:srgbClr val="F7A32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6</a:t>
            </a:r>
            <a:endParaRPr lang="nl-NL" sz="1400" dirty="0"/>
          </a:p>
        </p:txBody>
      </p:sp>
      <p:sp>
        <p:nvSpPr>
          <p:cNvPr id="58" name="TextBox 57"/>
          <p:cNvSpPr txBox="1"/>
          <p:nvPr/>
        </p:nvSpPr>
        <p:spPr>
          <a:xfrm>
            <a:off x="2133868" y="5879101"/>
            <a:ext cx="1899425" cy="461665"/>
          </a:xfrm>
          <a:prstGeom prst="rect">
            <a:avLst/>
          </a:prstGeom>
          <a:noFill/>
        </p:spPr>
        <p:txBody>
          <a:bodyPr wrap="square" rtlCol="0">
            <a:spAutoFit/>
          </a:bodyPr>
          <a:lstStyle/>
          <a:p>
            <a:pPr algn="just"/>
            <a:r>
              <a:rPr lang="nl-NL" sz="800" b="1" dirty="0" smtClean="0">
                <a:latin typeface="Arial" charset="0"/>
                <a:ea typeface="Arial" charset="0"/>
                <a:cs typeface="Arial" charset="0"/>
              </a:rPr>
              <a:t>6. Afronden: </a:t>
            </a:r>
          </a:p>
          <a:p>
            <a:pPr algn="just"/>
            <a:r>
              <a:rPr lang="nl-NL" sz="800" dirty="0" smtClean="0">
                <a:latin typeface="Arial" charset="0"/>
                <a:ea typeface="Arial" charset="0"/>
                <a:cs typeface="Arial" charset="0"/>
              </a:rPr>
              <a:t>a. Voeg eventueel een plaatje in.</a:t>
            </a:r>
          </a:p>
          <a:p>
            <a:pPr algn="just"/>
            <a:r>
              <a:rPr lang="nl-NL" sz="800" dirty="0" smtClean="0">
                <a:latin typeface="Arial" charset="0"/>
                <a:ea typeface="Arial" charset="0"/>
                <a:cs typeface="Arial" charset="0"/>
              </a:rPr>
              <a:t>b. Klik op “Done”</a:t>
            </a:r>
          </a:p>
        </p:txBody>
      </p:sp>
      <p:cxnSp>
        <p:nvCxnSpPr>
          <p:cNvPr id="11" name="Elbow Connector 10"/>
          <p:cNvCxnSpPr>
            <a:endCxn id="64" idx="2"/>
          </p:cNvCxnSpPr>
          <p:nvPr/>
        </p:nvCxnSpPr>
        <p:spPr>
          <a:xfrm>
            <a:off x="459733" y="2157734"/>
            <a:ext cx="1552123" cy="712"/>
          </a:xfrm>
          <a:prstGeom prst="bentConnector3">
            <a:avLst/>
          </a:prstGeom>
          <a:ln>
            <a:solidFill>
              <a:srgbClr val="F7A32E"/>
            </a:solidFill>
            <a:prstDash val="sysDot"/>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72" idx="0"/>
            <a:endCxn id="64" idx="6"/>
          </p:cNvCxnSpPr>
          <p:nvPr/>
        </p:nvCxnSpPr>
        <p:spPr>
          <a:xfrm rot="5400000" flipH="1" flipV="1">
            <a:off x="506449" y="2003853"/>
            <a:ext cx="1566568" cy="1875755"/>
          </a:xfrm>
          <a:prstGeom prst="bentConnector4">
            <a:avLst>
              <a:gd name="adj1" fmla="val 3590"/>
              <a:gd name="adj2" fmla="val 188695"/>
            </a:avLst>
          </a:prstGeom>
          <a:ln>
            <a:solidFill>
              <a:srgbClr val="F7A32E"/>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2" idx="6"/>
            <a:endCxn id="81" idx="2"/>
          </p:cNvCxnSpPr>
          <p:nvPr/>
        </p:nvCxnSpPr>
        <p:spPr>
          <a:xfrm>
            <a:off x="459733" y="3832892"/>
            <a:ext cx="1561809" cy="0"/>
          </a:xfrm>
          <a:prstGeom prst="line">
            <a:avLst/>
          </a:prstGeom>
          <a:ln>
            <a:solidFill>
              <a:srgbClr val="F7A32E"/>
            </a:solidFill>
            <a:prstDash val="sysDot"/>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5" idx="0"/>
            <a:endCxn id="81" idx="6"/>
          </p:cNvCxnSpPr>
          <p:nvPr/>
        </p:nvCxnSpPr>
        <p:spPr>
          <a:xfrm rot="5400000" flipH="1" flipV="1">
            <a:off x="375575" y="3801625"/>
            <a:ext cx="1830454" cy="1892989"/>
          </a:xfrm>
          <a:prstGeom prst="bentConnector4">
            <a:avLst>
              <a:gd name="adj1" fmla="val 3342"/>
              <a:gd name="adj2" fmla="val 189229"/>
            </a:avLst>
          </a:prstGeom>
          <a:ln>
            <a:solidFill>
              <a:srgbClr val="F7A32E"/>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5" idx="6"/>
            <a:endCxn id="57" idx="2"/>
          </p:cNvCxnSpPr>
          <p:nvPr/>
        </p:nvCxnSpPr>
        <p:spPr>
          <a:xfrm flipV="1">
            <a:off x="452185" y="5762486"/>
            <a:ext cx="1657297" cy="8738"/>
          </a:xfrm>
          <a:prstGeom prst="line">
            <a:avLst/>
          </a:prstGeom>
          <a:ln>
            <a:solidFill>
              <a:srgbClr val="F7A32E"/>
            </a:solidFill>
            <a:prstDash val="sysDot"/>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237297" y="6571029"/>
            <a:ext cx="1899425" cy="215444"/>
          </a:xfrm>
          <a:prstGeom prst="rect">
            <a:avLst/>
          </a:prstGeom>
          <a:noFill/>
        </p:spPr>
        <p:txBody>
          <a:bodyPr wrap="square" rtlCol="0">
            <a:spAutoFit/>
          </a:bodyPr>
          <a:lstStyle/>
          <a:p>
            <a:pPr algn="just"/>
            <a:r>
              <a:rPr lang="nl-NL" sz="800" b="1" dirty="0" smtClean="0">
                <a:latin typeface="Arial" charset="0"/>
                <a:ea typeface="Arial" charset="0"/>
                <a:cs typeface="Arial" charset="0"/>
              </a:rPr>
              <a:t>Je quiz is klaar! Op naar de les</a:t>
            </a:r>
            <a:endParaRPr lang="nl-NL" sz="800" dirty="0" smtClean="0">
              <a:latin typeface="Arial" charset="0"/>
              <a:ea typeface="Arial" charset="0"/>
              <a:cs typeface="Arial" charset="0"/>
            </a:endParaRPr>
          </a:p>
        </p:txBody>
      </p:sp>
      <p:sp>
        <p:nvSpPr>
          <p:cNvPr id="85" name="TextBox 84"/>
          <p:cNvSpPr txBox="1"/>
          <p:nvPr/>
        </p:nvSpPr>
        <p:spPr>
          <a:xfrm>
            <a:off x="0" y="457086"/>
            <a:ext cx="12192000" cy="1061829"/>
          </a:xfrm>
          <a:prstGeom prst="rect">
            <a:avLst/>
          </a:prstGeom>
          <a:noFill/>
        </p:spPr>
        <p:txBody>
          <a:bodyPr wrap="square" rtlCol="0">
            <a:spAutoFit/>
          </a:bodyPr>
          <a:lstStyle/>
          <a:p>
            <a:pPr algn="just"/>
            <a:r>
              <a:rPr lang="nl-NL" sz="1050" dirty="0"/>
              <a:t>Wat weet de leerling al van het onderwerp? Dat is cruciaal om verdere kennis op te bouwen. Vaak is de leerling zich niet bewust van wat hij al weet, of heeft hij het onder andere noemers, met andere termen of in andere gebieden van zijn geheugen opgeslagen. Het activeren van voorkennis moet dus elke leerling gelegenheid bieden om te denken: hé, dat ben ik al eerder tegengekomen, en wat daar ook mee te maken heeft is</a:t>
            </a:r>
            <a:r>
              <a:rPr lang="nl-NL" sz="1050" dirty="0" smtClean="0"/>
              <a:t>... Doordat </a:t>
            </a:r>
            <a:r>
              <a:rPr lang="nl-NL" sz="1050" dirty="0"/>
              <a:t>leerlingen deze AHA-</a:t>
            </a:r>
            <a:r>
              <a:rPr lang="nl-NL" sz="1050" dirty="0" err="1"/>
              <a:t>Erlebnisse</a:t>
            </a:r>
            <a:r>
              <a:rPr lang="nl-NL" sz="1050" dirty="0"/>
              <a:t> met elkaar delen, ook hun eventuele misvattingen over het onderwerp en hun vragen, wordt hun geheugen geactiveerd, hun motivatie versterkt en hun beeld van het onderwerp </a:t>
            </a:r>
            <a:r>
              <a:rPr lang="nl-NL" sz="1050" dirty="0" smtClean="0"/>
              <a:t>verhelderd. </a:t>
            </a:r>
          </a:p>
          <a:p>
            <a:pPr algn="just"/>
            <a:endParaRPr lang="nl-NL" sz="1050" dirty="0"/>
          </a:p>
          <a:p>
            <a:pPr algn="just"/>
            <a:r>
              <a:rPr lang="nl-NL" sz="1050" dirty="0" smtClean="0"/>
              <a:t>Deze </a:t>
            </a:r>
            <a:r>
              <a:rPr lang="nl-NL" sz="1050" dirty="0" err="1" smtClean="0"/>
              <a:t>roadmap</a:t>
            </a:r>
            <a:r>
              <a:rPr lang="nl-NL" sz="1050" dirty="0" smtClean="0"/>
              <a:t> leert je om een les te starten met Kahoot en een kennisquiz </a:t>
            </a:r>
            <a:r>
              <a:rPr lang="nl-NL" sz="1050" dirty="0"/>
              <a:t>te </a:t>
            </a:r>
            <a:r>
              <a:rPr lang="nl-NL" sz="1050" dirty="0" smtClean="0"/>
              <a:t>doen om de voorkennis te activeren. Jij maakt een verzameling vragen en alle leerlingen geven </a:t>
            </a:r>
            <a:r>
              <a:rPr lang="nl-NL" sz="1050" dirty="0"/>
              <a:t>de antwoorden </a:t>
            </a:r>
            <a:r>
              <a:rPr lang="nl-NL" sz="1050" dirty="0" smtClean="0"/>
              <a:t>via </a:t>
            </a:r>
            <a:r>
              <a:rPr lang="nl-NL" sz="1050" dirty="0"/>
              <a:t>smartphone, tablet of </a:t>
            </a:r>
            <a:r>
              <a:rPr lang="nl-NL" sz="1050" dirty="0" smtClean="0"/>
              <a:t>laptop.</a:t>
            </a:r>
          </a:p>
        </p:txBody>
      </p:sp>
      <p:sp>
        <p:nvSpPr>
          <p:cNvPr id="86" name="TextBox 85"/>
          <p:cNvSpPr txBox="1"/>
          <p:nvPr/>
        </p:nvSpPr>
        <p:spPr>
          <a:xfrm>
            <a:off x="4197370" y="2199291"/>
            <a:ext cx="1790276" cy="707886"/>
          </a:xfrm>
          <a:prstGeom prst="rect">
            <a:avLst/>
          </a:prstGeom>
          <a:noFill/>
        </p:spPr>
        <p:txBody>
          <a:bodyPr wrap="square" rtlCol="0">
            <a:spAutoFit/>
          </a:bodyPr>
          <a:lstStyle/>
          <a:p>
            <a:pPr algn="just"/>
            <a:r>
              <a:rPr lang="nl-NL" sz="800" b="1" dirty="0" smtClean="0">
                <a:latin typeface="Arial" charset="0"/>
                <a:ea typeface="Arial" charset="0"/>
                <a:cs typeface="Arial" charset="0"/>
              </a:rPr>
              <a:t>1. Open de Quiz: </a:t>
            </a:r>
          </a:p>
          <a:p>
            <a:pPr algn="just"/>
            <a:r>
              <a:rPr lang="nl-NL" sz="800" dirty="0" smtClean="0">
                <a:latin typeface="Arial" charset="0"/>
                <a:ea typeface="Arial" charset="0"/>
                <a:cs typeface="Arial" charset="0"/>
              </a:rPr>
              <a:t>a. Ga naar </a:t>
            </a:r>
            <a:r>
              <a:rPr lang="nl-NL" sz="800" dirty="0" smtClean="0">
                <a:latin typeface="Arial" charset="0"/>
                <a:ea typeface="Arial" charset="0"/>
                <a:cs typeface="Arial" charset="0"/>
                <a:hlinkClick r:id="rId2"/>
              </a:rPr>
              <a:t>www.getkahoot.com</a:t>
            </a:r>
            <a:r>
              <a:rPr lang="nl-NL" sz="800" dirty="0" smtClean="0">
                <a:latin typeface="Arial" charset="0"/>
                <a:ea typeface="Arial" charset="0"/>
                <a:cs typeface="Arial" charset="0"/>
              </a:rPr>
              <a:t> </a:t>
            </a:r>
          </a:p>
          <a:p>
            <a:pPr algn="just"/>
            <a:r>
              <a:rPr lang="nl-NL" sz="800" dirty="0" smtClean="0">
                <a:latin typeface="Arial" charset="0"/>
                <a:ea typeface="Arial" charset="0"/>
                <a:cs typeface="Arial" charset="0"/>
              </a:rPr>
              <a:t>b. Log in met jouw account</a:t>
            </a:r>
          </a:p>
          <a:p>
            <a:pPr algn="just"/>
            <a:r>
              <a:rPr lang="nl-NL" sz="800" dirty="0" smtClean="0">
                <a:latin typeface="Arial" charset="0"/>
                <a:ea typeface="Arial" charset="0"/>
                <a:cs typeface="Arial" charset="0"/>
              </a:rPr>
              <a:t>c. Klik op </a:t>
            </a:r>
            <a:r>
              <a:rPr lang="nl-NL" sz="800" dirty="0" err="1" smtClean="0">
                <a:latin typeface="Arial" charset="0"/>
                <a:ea typeface="Arial" charset="0"/>
                <a:cs typeface="Arial" charset="0"/>
              </a:rPr>
              <a:t>MyKahoots</a:t>
            </a:r>
            <a:r>
              <a:rPr lang="nl-NL" sz="800" dirty="0" smtClean="0">
                <a:latin typeface="Arial" charset="0"/>
                <a:ea typeface="Arial" charset="0"/>
                <a:cs typeface="Arial" charset="0"/>
              </a:rPr>
              <a:t> (1)</a:t>
            </a:r>
          </a:p>
          <a:p>
            <a:pPr algn="just"/>
            <a:r>
              <a:rPr lang="nl-NL" sz="800" dirty="0" smtClean="0">
                <a:latin typeface="Arial" charset="0"/>
                <a:ea typeface="Arial" charset="0"/>
                <a:cs typeface="Arial" charset="0"/>
              </a:rPr>
              <a:t>d. Klik op “Play”</a:t>
            </a:r>
          </a:p>
        </p:txBody>
      </p:sp>
      <p:sp>
        <p:nvSpPr>
          <p:cNvPr id="87" name="Oval 86"/>
          <p:cNvSpPr/>
          <p:nvPr/>
        </p:nvSpPr>
        <p:spPr>
          <a:xfrm>
            <a:off x="4226450" y="2000103"/>
            <a:ext cx="215755" cy="21575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1</a:t>
            </a:r>
            <a:endParaRPr lang="nl-NL" sz="1400" dirty="0"/>
          </a:p>
        </p:txBody>
      </p:sp>
      <p:sp>
        <p:nvSpPr>
          <p:cNvPr id="88" name="Oval 87"/>
          <p:cNvSpPr/>
          <p:nvPr/>
        </p:nvSpPr>
        <p:spPr>
          <a:xfrm>
            <a:off x="5999950" y="2000103"/>
            <a:ext cx="215755" cy="21575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2</a:t>
            </a:r>
            <a:endParaRPr lang="nl-NL" sz="1400" dirty="0"/>
          </a:p>
        </p:txBody>
      </p:sp>
      <p:sp>
        <p:nvSpPr>
          <p:cNvPr id="89" name="TextBox 88"/>
          <p:cNvSpPr txBox="1"/>
          <p:nvPr/>
        </p:nvSpPr>
        <p:spPr>
          <a:xfrm>
            <a:off x="5987646" y="2199291"/>
            <a:ext cx="2086976" cy="584775"/>
          </a:xfrm>
          <a:prstGeom prst="rect">
            <a:avLst/>
          </a:prstGeom>
          <a:noFill/>
        </p:spPr>
        <p:txBody>
          <a:bodyPr wrap="square" rtlCol="0">
            <a:spAutoFit/>
          </a:bodyPr>
          <a:lstStyle/>
          <a:p>
            <a:pPr algn="just"/>
            <a:r>
              <a:rPr lang="nl-NL" sz="800" b="1" dirty="0" smtClean="0">
                <a:latin typeface="Arial" charset="0"/>
                <a:ea typeface="Arial" charset="0"/>
                <a:cs typeface="Arial" charset="0"/>
              </a:rPr>
              <a:t>2. Voorbereiding van Quiz:</a:t>
            </a:r>
          </a:p>
          <a:p>
            <a:pPr algn="just"/>
            <a:r>
              <a:rPr lang="nl-NL" sz="800" dirty="0" smtClean="0">
                <a:latin typeface="Arial" charset="0"/>
                <a:ea typeface="Arial" charset="0"/>
                <a:cs typeface="Arial" charset="0"/>
              </a:rPr>
              <a:t>a. Zet “Display Game PIN” op YES </a:t>
            </a:r>
          </a:p>
          <a:p>
            <a:pPr algn="just"/>
            <a:r>
              <a:rPr lang="nl-NL" sz="800" dirty="0" smtClean="0">
                <a:latin typeface="Arial" charset="0"/>
                <a:ea typeface="Arial" charset="0"/>
                <a:cs typeface="Arial" charset="0"/>
              </a:rPr>
              <a:t>b. Zet ”Show </a:t>
            </a:r>
            <a:r>
              <a:rPr lang="nl-NL" sz="800" dirty="0" err="1" smtClean="0">
                <a:latin typeface="Arial" charset="0"/>
                <a:ea typeface="Arial" charset="0"/>
                <a:cs typeface="Arial" charset="0"/>
              </a:rPr>
              <a:t>minimized</a:t>
            </a:r>
            <a:r>
              <a:rPr lang="nl-NL" sz="800" dirty="0">
                <a:latin typeface="Arial" charset="0"/>
                <a:ea typeface="Arial" charset="0"/>
                <a:cs typeface="Arial" charset="0"/>
              </a:rPr>
              <a:t> </a:t>
            </a:r>
            <a:r>
              <a:rPr lang="nl-NL" sz="800" dirty="0" smtClean="0">
                <a:latin typeface="Arial" charset="0"/>
                <a:ea typeface="Arial" charset="0"/>
                <a:cs typeface="Arial" charset="0"/>
              </a:rPr>
              <a:t>intro” op YES</a:t>
            </a:r>
            <a:endParaRPr lang="nl-NL" sz="800" dirty="0">
              <a:latin typeface="Arial" charset="0"/>
              <a:ea typeface="Arial" charset="0"/>
              <a:cs typeface="Arial" charset="0"/>
            </a:endParaRPr>
          </a:p>
          <a:p>
            <a:pPr algn="just"/>
            <a:r>
              <a:rPr lang="nl-NL" sz="800" dirty="0" smtClean="0">
                <a:latin typeface="Arial" charset="0"/>
                <a:ea typeface="Arial" charset="0"/>
                <a:cs typeface="Arial" charset="0"/>
              </a:rPr>
              <a:t>c. Toon op </a:t>
            </a:r>
            <a:r>
              <a:rPr lang="nl-NL" sz="800" dirty="0" err="1" smtClean="0">
                <a:latin typeface="Arial" charset="0"/>
                <a:ea typeface="Arial" charset="0"/>
                <a:cs typeface="Arial" charset="0"/>
              </a:rPr>
              <a:t>Digibord</a:t>
            </a:r>
            <a:r>
              <a:rPr lang="nl-NL" sz="800" dirty="0" smtClean="0">
                <a:latin typeface="Arial" charset="0"/>
                <a:ea typeface="Arial" charset="0"/>
                <a:cs typeface="Arial" charset="0"/>
              </a:rPr>
              <a:t> en klik op “</a:t>
            </a:r>
            <a:r>
              <a:rPr lang="nl-NL" sz="800" dirty="0" err="1" smtClean="0">
                <a:latin typeface="Arial" charset="0"/>
                <a:ea typeface="Arial" charset="0"/>
                <a:cs typeface="Arial" charset="0"/>
              </a:rPr>
              <a:t>Launch</a:t>
            </a:r>
            <a:r>
              <a:rPr lang="nl-NL" sz="800" dirty="0" smtClean="0">
                <a:latin typeface="Arial" charset="0"/>
                <a:ea typeface="Arial" charset="0"/>
                <a:cs typeface="Arial" charset="0"/>
              </a:rPr>
              <a:t>”</a:t>
            </a:r>
          </a:p>
        </p:txBody>
      </p:sp>
      <p:sp>
        <p:nvSpPr>
          <p:cNvPr id="90" name="Oval 89"/>
          <p:cNvSpPr/>
          <p:nvPr/>
        </p:nvSpPr>
        <p:spPr>
          <a:xfrm>
            <a:off x="5805166" y="3713568"/>
            <a:ext cx="215755" cy="21575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3</a:t>
            </a:r>
            <a:endParaRPr lang="nl-NL" sz="1400" dirty="0"/>
          </a:p>
        </p:txBody>
      </p:sp>
      <p:sp>
        <p:nvSpPr>
          <p:cNvPr id="91" name="TextBox 90"/>
          <p:cNvSpPr txBox="1"/>
          <p:nvPr/>
        </p:nvSpPr>
        <p:spPr>
          <a:xfrm>
            <a:off x="4139763" y="4004442"/>
            <a:ext cx="1399542" cy="2800767"/>
          </a:xfrm>
          <a:prstGeom prst="rect">
            <a:avLst/>
          </a:prstGeom>
          <a:noFill/>
        </p:spPr>
        <p:txBody>
          <a:bodyPr wrap="square" rtlCol="0">
            <a:spAutoFit/>
          </a:bodyPr>
          <a:lstStyle/>
          <a:p>
            <a:pPr algn="just"/>
            <a:r>
              <a:rPr lang="nl-NL" sz="800" b="1" dirty="0" smtClean="0">
                <a:latin typeface="Arial" charset="0"/>
                <a:ea typeface="Arial" charset="0"/>
                <a:cs typeface="Arial" charset="0"/>
              </a:rPr>
              <a:t>Docent:</a:t>
            </a:r>
          </a:p>
          <a:p>
            <a:pPr algn="just"/>
            <a:r>
              <a:rPr lang="nl-NL" sz="800" dirty="0" smtClean="0">
                <a:latin typeface="Arial" charset="0"/>
                <a:ea typeface="Arial" charset="0"/>
                <a:cs typeface="Arial" charset="0"/>
              </a:rPr>
              <a:t>a. Vertel de leerlingen om in te loggen op </a:t>
            </a:r>
            <a:r>
              <a:rPr lang="nl-NL" sz="800" dirty="0" err="1" smtClean="0">
                <a:latin typeface="Arial" charset="0"/>
                <a:ea typeface="Arial" charset="0"/>
                <a:cs typeface="Arial" charset="0"/>
              </a:rPr>
              <a:t>kahoot.it</a:t>
            </a:r>
            <a:endParaRPr lang="nl-NL" sz="800" dirty="0" smtClean="0">
              <a:latin typeface="Arial" charset="0"/>
              <a:ea typeface="Arial" charset="0"/>
              <a:cs typeface="Arial" charset="0"/>
            </a:endParaRPr>
          </a:p>
          <a:p>
            <a:pPr marL="228600" indent="-228600" algn="just">
              <a:buAutoNum type="alphaLcPeriod"/>
            </a:pPr>
            <a:endParaRPr lang="nl-NL" sz="800" dirty="0">
              <a:latin typeface="Arial" charset="0"/>
              <a:ea typeface="Arial" charset="0"/>
              <a:cs typeface="Arial" charset="0"/>
            </a:endParaRPr>
          </a:p>
          <a:p>
            <a:pPr marL="228600" indent="-228600" algn="just">
              <a:buAutoNum type="alphaLcPeriod"/>
            </a:pPr>
            <a:endParaRPr lang="nl-NL" sz="800" dirty="0" smtClean="0">
              <a:latin typeface="Arial" charset="0"/>
              <a:ea typeface="Arial" charset="0"/>
              <a:cs typeface="Arial" charset="0"/>
            </a:endParaRPr>
          </a:p>
          <a:p>
            <a:pPr marL="228600" indent="-228600" algn="just">
              <a:buAutoNum type="alphaLcPeriod"/>
            </a:pPr>
            <a:endParaRPr lang="nl-NL" sz="800" dirty="0" smtClean="0">
              <a:latin typeface="Arial" charset="0"/>
              <a:ea typeface="Arial" charset="0"/>
              <a:cs typeface="Arial" charset="0"/>
            </a:endParaRPr>
          </a:p>
          <a:p>
            <a:pPr algn="just"/>
            <a:r>
              <a:rPr lang="nl-NL" sz="800" dirty="0" smtClean="0">
                <a:latin typeface="Arial" charset="0"/>
                <a:ea typeface="Arial" charset="0"/>
                <a:cs typeface="Arial" charset="0"/>
              </a:rPr>
              <a:t>f. Wacht tot alle leerlingen aangemeld zijn</a:t>
            </a:r>
          </a:p>
          <a:p>
            <a:pPr algn="just"/>
            <a:r>
              <a:rPr lang="nl-NL" sz="800" dirty="0" smtClean="0">
                <a:latin typeface="Arial" charset="0"/>
                <a:ea typeface="Arial" charset="0"/>
                <a:cs typeface="Arial" charset="0"/>
              </a:rPr>
              <a:t>g. Klik op “Start”</a:t>
            </a:r>
          </a:p>
          <a:p>
            <a:pPr algn="just"/>
            <a:endParaRPr lang="nl-NL" sz="800" i="1" dirty="0">
              <a:latin typeface="Arial" charset="0"/>
              <a:ea typeface="Arial" charset="0"/>
              <a:cs typeface="Arial" charset="0"/>
            </a:endParaRPr>
          </a:p>
          <a:p>
            <a:pPr algn="just"/>
            <a:endParaRPr lang="nl-NL" sz="800" dirty="0" smtClean="0">
              <a:latin typeface="Arial" charset="0"/>
              <a:ea typeface="Arial" charset="0"/>
              <a:cs typeface="Arial" charset="0"/>
            </a:endParaRPr>
          </a:p>
          <a:p>
            <a:pPr algn="just"/>
            <a:endParaRPr lang="nl-NL" sz="800" dirty="0">
              <a:latin typeface="Arial" charset="0"/>
              <a:ea typeface="Arial" charset="0"/>
              <a:cs typeface="Arial" charset="0"/>
            </a:endParaRPr>
          </a:p>
          <a:p>
            <a:pPr algn="just"/>
            <a:r>
              <a:rPr lang="nl-NL" sz="800" dirty="0" smtClean="0">
                <a:latin typeface="Arial" charset="0"/>
                <a:ea typeface="Arial" charset="0"/>
                <a:cs typeface="Arial" charset="0"/>
              </a:rPr>
              <a:t>h. Nu zie je de vraag met de mogelijke antwoorden. De leerlingen mogen nu stemmen! </a:t>
            </a:r>
          </a:p>
          <a:p>
            <a:pPr algn="just"/>
            <a:endParaRPr lang="nl-NL" sz="800" dirty="0">
              <a:latin typeface="Arial" charset="0"/>
              <a:ea typeface="Arial" charset="0"/>
              <a:cs typeface="Arial" charset="0"/>
            </a:endParaRPr>
          </a:p>
          <a:p>
            <a:pPr algn="just"/>
            <a:endParaRPr lang="nl-NL" sz="800" dirty="0" smtClean="0">
              <a:latin typeface="Arial" charset="0"/>
              <a:ea typeface="Arial" charset="0"/>
              <a:cs typeface="Arial" charset="0"/>
            </a:endParaRPr>
          </a:p>
          <a:p>
            <a:pPr algn="just"/>
            <a:r>
              <a:rPr lang="nl-NL" sz="800" dirty="0" smtClean="0">
                <a:latin typeface="Arial" charset="0"/>
                <a:ea typeface="Arial" charset="0"/>
                <a:cs typeface="Arial" charset="0"/>
              </a:rPr>
              <a:t>j. Bekijk na afloop hoe de antwoorden gegeven zijn. Daarna krijg je ook de score per leerling.</a:t>
            </a:r>
            <a:endParaRPr lang="nl-NL" sz="800" dirty="0">
              <a:latin typeface="Arial Hebrew" charset="-79"/>
              <a:ea typeface="Arial Hebrew" charset="-79"/>
              <a:cs typeface="Arial Hebrew" charset="-79"/>
            </a:endParaRPr>
          </a:p>
        </p:txBody>
      </p:sp>
      <p:cxnSp>
        <p:nvCxnSpPr>
          <p:cNvPr id="94" name="Elbow Connector 93"/>
          <p:cNvCxnSpPr/>
          <p:nvPr/>
        </p:nvCxnSpPr>
        <p:spPr>
          <a:xfrm>
            <a:off x="4447827" y="2107269"/>
            <a:ext cx="1552123" cy="712"/>
          </a:xfrm>
          <a:prstGeom prst="bentConnector3">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90" idx="0"/>
            <a:endCxn id="88" idx="6"/>
          </p:cNvCxnSpPr>
          <p:nvPr/>
        </p:nvCxnSpPr>
        <p:spPr>
          <a:xfrm rot="5400000" flipH="1" flipV="1">
            <a:off x="5261581" y="2759445"/>
            <a:ext cx="1605587" cy="302661"/>
          </a:xfrm>
          <a:prstGeom prst="bentConnector4">
            <a:avLst>
              <a:gd name="adj1" fmla="val 3928"/>
              <a:gd name="adj2" fmla="val 670671"/>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10"/>
          <a:stretch>
            <a:fillRect/>
          </a:stretch>
        </p:blipFill>
        <p:spPr>
          <a:xfrm>
            <a:off x="4208832" y="3015055"/>
            <a:ext cx="840266" cy="254034"/>
          </a:xfrm>
          <a:prstGeom prst="rect">
            <a:avLst/>
          </a:prstGeom>
        </p:spPr>
      </p:pic>
      <p:pic>
        <p:nvPicPr>
          <p:cNvPr id="96" name="Picture 95"/>
          <p:cNvPicPr>
            <a:picLocks noChangeAspect="1"/>
          </p:cNvPicPr>
          <p:nvPr/>
        </p:nvPicPr>
        <p:blipFill>
          <a:blip r:embed="rId11"/>
          <a:stretch>
            <a:fillRect/>
          </a:stretch>
        </p:blipFill>
        <p:spPr>
          <a:xfrm>
            <a:off x="5156535" y="2997695"/>
            <a:ext cx="643772" cy="271394"/>
          </a:xfrm>
          <a:prstGeom prst="rect">
            <a:avLst/>
          </a:prstGeom>
        </p:spPr>
      </p:pic>
      <p:pic>
        <p:nvPicPr>
          <p:cNvPr id="97" name="Picture 96"/>
          <p:cNvPicPr>
            <a:picLocks noChangeAspect="1"/>
          </p:cNvPicPr>
          <p:nvPr/>
        </p:nvPicPr>
        <p:blipFill>
          <a:blip r:embed="rId12"/>
          <a:stretch>
            <a:fillRect/>
          </a:stretch>
        </p:blipFill>
        <p:spPr>
          <a:xfrm>
            <a:off x="6356880" y="2862202"/>
            <a:ext cx="775231" cy="718312"/>
          </a:xfrm>
          <a:prstGeom prst="rect">
            <a:avLst/>
          </a:prstGeom>
          <a:ln w="12700">
            <a:solidFill>
              <a:schemeClr val="tx1">
                <a:lumMod val="85000"/>
                <a:lumOff val="15000"/>
              </a:schemeClr>
            </a:solidFill>
          </a:ln>
        </p:spPr>
      </p:pic>
      <p:sp>
        <p:nvSpPr>
          <p:cNvPr id="106" name="Oval 105"/>
          <p:cNvSpPr/>
          <p:nvPr/>
        </p:nvSpPr>
        <p:spPr>
          <a:xfrm>
            <a:off x="4498277" y="3713568"/>
            <a:ext cx="215755" cy="21575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4</a:t>
            </a:r>
            <a:endParaRPr lang="nl-NL" sz="1400" dirty="0"/>
          </a:p>
        </p:txBody>
      </p:sp>
      <p:sp>
        <p:nvSpPr>
          <p:cNvPr id="115" name="TextBox 114"/>
          <p:cNvSpPr txBox="1"/>
          <p:nvPr/>
        </p:nvSpPr>
        <p:spPr>
          <a:xfrm>
            <a:off x="6488693" y="3994033"/>
            <a:ext cx="1637674" cy="2800767"/>
          </a:xfrm>
          <a:prstGeom prst="rect">
            <a:avLst/>
          </a:prstGeom>
          <a:noFill/>
        </p:spPr>
        <p:txBody>
          <a:bodyPr wrap="square" rtlCol="0">
            <a:spAutoFit/>
          </a:bodyPr>
          <a:lstStyle/>
          <a:p>
            <a:pPr algn="just"/>
            <a:r>
              <a:rPr lang="nl-NL" sz="800" b="1" dirty="0" smtClean="0">
                <a:latin typeface="Arial" charset="0"/>
                <a:ea typeface="Arial" charset="0"/>
                <a:cs typeface="Arial" charset="0"/>
              </a:rPr>
              <a:t>Leerling:</a:t>
            </a:r>
          </a:p>
          <a:p>
            <a:pPr algn="just"/>
            <a:r>
              <a:rPr lang="nl-NL" sz="800" dirty="0" smtClean="0">
                <a:latin typeface="Arial" charset="0"/>
                <a:ea typeface="Arial" charset="0"/>
                <a:cs typeface="Arial" charset="0"/>
              </a:rPr>
              <a:t>b.</a:t>
            </a:r>
            <a:r>
              <a:rPr lang="nl-NL" sz="800" b="1" dirty="0" smtClean="0">
                <a:latin typeface="Arial" charset="0"/>
                <a:ea typeface="Arial" charset="0"/>
                <a:cs typeface="Arial" charset="0"/>
              </a:rPr>
              <a:t> </a:t>
            </a:r>
            <a:r>
              <a:rPr lang="nl-NL" sz="800" dirty="0" smtClean="0">
                <a:latin typeface="Arial" charset="0"/>
                <a:ea typeface="Arial" charset="0"/>
                <a:cs typeface="Arial" charset="0"/>
              </a:rPr>
              <a:t>Pakt telefoon, laptop of tablet</a:t>
            </a:r>
          </a:p>
          <a:p>
            <a:pPr algn="just"/>
            <a:r>
              <a:rPr lang="nl-NL" sz="800" dirty="0" smtClean="0">
                <a:latin typeface="Arial" charset="0"/>
                <a:ea typeface="Arial" charset="0"/>
                <a:cs typeface="Arial" charset="0"/>
              </a:rPr>
              <a:t>c. Gaat naar </a:t>
            </a:r>
            <a:r>
              <a:rPr lang="nl-NL" sz="800" dirty="0" smtClean="0">
                <a:latin typeface="Arial" charset="0"/>
                <a:ea typeface="Arial" charset="0"/>
                <a:cs typeface="Arial" charset="0"/>
                <a:hlinkClick r:id="rId13"/>
              </a:rPr>
              <a:t>www.kahoot.it</a:t>
            </a:r>
            <a:endParaRPr lang="nl-NL" sz="800" dirty="0">
              <a:latin typeface="Arial" charset="0"/>
              <a:ea typeface="Arial" charset="0"/>
              <a:cs typeface="Arial" charset="0"/>
            </a:endParaRPr>
          </a:p>
          <a:p>
            <a:pPr algn="just"/>
            <a:r>
              <a:rPr lang="nl-NL" sz="800" dirty="0" smtClean="0">
                <a:latin typeface="Arial" charset="0"/>
                <a:ea typeface="Arial" charset="0"/>
                <a:cs typeface="Arial" charset="0"/>
              </a:rPr>
              <a:t>d. Voert Pincode in</a:t>
            </a:r>
          </a:p>
          <a:p>
            <a:pPr algn="just"/>
            <a:r>
              <a:rPr lang="nl-NL" sz="800" dirty="0" smtClean="0">
                <a:latin typeface="Arial" charset="0"/>
                <a:ea typeface="Arial" charset="0"/>
                <a:cs typeface="Arial" charset="0"/>
              </a:rPr>
              <a:t>e. Voert naam in.</a:t>
            </a:r>
          </a:p>
          <a:p>
            <a:pPr algn="just"/>
            <a:endParaRPr lang="nl-NL" sz="800" dirty="0">
              <a:latin typeface="Arial" charset="0"/>
              <a:ea typeface="Arial" charset="0"/>
              <a:cs typeface="Arial" charset="0"/>
            </a:endParaRPr>
          </a:p>
          <a:p>
            <a:pPr algn="just"/>
            <a:endParaRPr lang="nl-NL" sz="800" dirty="0" smtClean="0">
              <a:latin typeface="Arial" charset="0"/>
              <a:ea typeface="Arial" charset="0"/>
              <a:cs typeface="Arial" charset="0"/>
            </a:endParaRPr>
          </a:p>
          <a:p>
            <a:pPr algn="just"/>
            <a:endParaRPr lang="nl-NL" sz="800" dirty="0">
              <a:latin typeface="Arial" charset="0"/>
              <a:ea typeface="Arial" charset="0"/>
              <a:cs typeface="Arial" charset="0"/>
            </a:endParaRPr>
          </a:p>
          <a:p>
            <a:pPr algn="just"/>
            <a:endParaRPr lang="nl-NL" sz="800" dirty="0" smtClean="0">
              <a:latin typeface="Arial" charset="0"/>
              <a:ea typeface="Arial" charset="0"/>
              <a:cs typeface="Arial" charset="0"/>
            </a:endParaRPr>
          </a:p>
          <a:p>
            <a:pPr algn="just"/>
            <a:endParaRPr lang="nl-NL" sz="800" dirty="0">
              <a:latin typeface="Arial" charset="0"/>
              <a:ea typeface="Arial" charset="0"/>
              <a:cs typeface="Arial" charset="0"/>
            </a:endParaRPr>
          </a:p>
          <a:p>
            <a:pPr algn="just"/>
            <a:endParaRPr lang="nl-NL" sz="800" dirty="0" smtClean="0">
              <a:latin typeface="Arial" charset="0"/>
              <a:ea typeface="Arial" charset="0"/>
              <a:cs typeface="Arial" charset="0"/>
            </a:endParaRPr>
          </a:p>
          <a:p>
            <a:pPr algn="just"/>
            <a:endParaRPr lang="nl-NL" sz="800" dirty="0">
              <a:latin typeface="Arial" charset="0"/>
              <a:ea typeface="Arial" charset="0"/>
              <a:cs typeface="Arial" charset="0"/>
            </a:endParaRPr>
          </a:p>
          <a:p>
            <a:pPr algn="just"/>
            <a:r>
              <a:rPr lang="nl-NL" sz="800" dirty="0" smtClean="0">
                <a:latin typeface="Arial" charset="0"/>
                <a:ea typeface="Arial" charset="0"/>
                <a:cs typeface="Arial" charset="0"/>
              </a:rPr>
              <a:t>i. Nu begint de quiz! Kijk naar de vraag en stem met je device!</a:t>
            </a:r>
          </a:p>
          <a:p>
            <a:pPr algn="just"/>
            <a:endParaRPr lang="nl-NL" sz="800" dirty="0" smtClean="0">
              <a:latin typeface="Arial" charset="0"/>
              <a:ea typeface="Arial" charset="0"/>
              <a:cs typeface="Arial" charset="0"/>
            </a:endParaRPr>
          </a:p>
          <a:p>
            <a:pPr algn="just"/>
            <a:endParaRPr lang="nl-NL" sz="800" dirty="0" smtClean="0">
              <a:latin typeface="Arial Hebrew" charset="-79"/>
              <a:ea typeface="Arial Hebrew" charset="-79"/>
              <a:cs typeface="Arial Hebrew" charset="-79"/>
            </a:endParaRPr>
          </a:p>
          <a:p>
            <a:pPr algn="just"/>
            <a:endParaRPr lang="nl-NL" sz="800" dirty="0">
              <a:latin typeface="Arial Hebrew" charset="-79"/>
              <a:ea typeface="Arial Hebrew" charset="-79"/>
              <a:cs typeface="Arial Hebrew" charset="-79"/>
            </a:endParaRPr>
          </a:p>
          <a:p>
            <a:pPr algn="just"/>
            <a:endParaRPr lang="nl-NL" sz="800" dirty="0" smtClean="0">
              <a:latin typeface="Arial Hebrew" charset="-79"/>
              <a:ea typeface="Arial Hebrew" charset="-79"/>
              <a:cs typeface="Arial Hebrew" charset="-79"/>
            </a:endParaRPr>
          </a:p>
          <a:p>
            <a:pPr algn="just"/>
            <a:endParaRPr lang="nl-NL" sz="800" dirty="0">
              <a:latin typeface="Arial Hebrew" charset="-79"/>
              <a:ea typeface="Arial Hebrew" charset="-79"/>
              <a:cs typeface="Arial Hebrew" charset="-79"/>
            </a:endParaRPr>
          </a:p>
          <a:p>
            <a:pPr algn="just"/>
            <a:r>
              <a:rPr lang="nl-NL" sz="800" dirty="0" smtClean="0">
                <a:latin typeface="Arial Hebrew" charset="-79"/>
                <a:ea typeface="Arial Hebrew" charset="-79"/>
                <a:cs typeface="Arial Hebrew" charset="-79"/>
              </a:rPr>
              <a:t>k. De leerling ziet hoe ze gescoord hebben en wie de hoogste score heeft.</a:t>
            </a:r>
          </a:p>
        </p:txBody>
      </p:sp>
      <p:pic>
        <p:nvPicPr>
          <p:cNvPr id="116" name="Picture 115"/>
          <p:cNvPicPr>
            <a:picLocks noChangeAspect="1"/>
          </p:cNvPicPr>
          <p:nvPr/>
        </p:nvPicPr>
        <p:blipFill>
          <a:blip r:embed="rId14"/>
          <a:stretch>
            <a:fillRect/>
          </a:stretch>
        </p:blipFill>
        <p:spPr>
          <a:xfrm>
            <a:off x="5489111" y="3978142"/>
            <a:ext cx="871439" cy="662411"/>
          </a:xfrm>
          <a:prstGeom prst="rect">
            <a:avLst/>
          </a:prstGeom>
          <a:ln w="12700">
            <a:solidFill>
              <a:schemeClr val="tx1">
                <a:lumMod val="85000"/>
                <a:lumOff val="15000"/>
              </a:schemeClr>
            </a:solidFill>
          </a:ln>
        </p:spPr>
      </p:pic>
      <p:grpSp>
        <p:nvGrpSpPr>
          <p:cNvPr id="128" name="Group 127"/>
          <p:cNvGrpSpPr/>
          <p:nvPr/>
        </p:nvGrpSpPr>
        <p:grpSpPr>
          <a:xfrm>
            <a:off x="5476875" y="4745313"/>
            <a:ext cx="895911" cy="620246"/>
            <a:chOff x="4216623" y="5199928"/>
            <a:chExt cx="895911" cy="620246"/>
          </a:xfrm>
        </p:grpSpPr>
        <p:pic>
          <p:nvPicPr>
            <p:cNvPr id="119" name="Picture 118"/>
            <p:cNvPicPr>
              <a:picLocks noChangeAspect="1"/>
            </p:cNvPicPr>
            <p:nvPr/>
          </p:nvPicPr>
          <p:blipFill>
            <a:blip r:embed="rId15"/>
            <a:stretch>
              <a:fillRect/>
            </a:stretch>
          </p:blipFill>
          <p:spPr>
            <a:xfrm>
              <a:off x="4216623" y="5199928"/>
              <a:ext cx="895911" cy="620246"/>
            </a:xfrm>
            <a:prstGeom prst="rect">
              <a:avLst/>
            </a:prstGeom>
            <a:ln w="15875">
              <a:solidFill>
                <a:schemeClr val="tx1">
                  <a:lumMod val="85000"/>
                  <a:lumOff val="15000"/>
                </a:schemeClr>
              </a:solidFill>
            </a:ln>
          </p:spPr>
        </p:pic>
        <p:sp>
          <p:nvSpPr>
            <p:cNvPr id="120" name="TextBox 119"/>
            <p:cNvSpPr txBox="1"/>
            <p:nvPr/>
          </p:nvSpPr>
          <p:spPr>
            <a:xfrm>
              <a:off x="4255029" y="5351707"/>
              <a:ext cx="124564" cy="92333"/>
            </a:xfrm>
            <a:prstGeom prst="rect">
              <a:avLst/>
            </a:prstGeom>
            <a:solidFill>
              <a:srgbClr val="EE6900"/>
            </a:solidFill>
          </p:spPr>
          <p:txBody>
            <a:bodyPr wrap="square" lIns="0" tIns="0" rIns="0" bIns="0" rtlCol="0">
              <a:spAutoFit/>
            </a:bodyPr>
            <a:lstStyle/>
            <a:p>
              <a:r>
                <a:rPr lang="nl-NL" sz="600" b="1" i="1" dirty="0" smtClean="0">
                  <a:solidFill>
                    <a:schemeClr val="bg1"/>
                  </a:solidFill>
                  <a:latin typeface="Comic Sans MS" charset="0"/>
                  <a:ea typeface="Comic Sans MS" charset="0"/>
                  <a:cs typeface="Comic Sans MS" charset="0"/>
                </a:rPr>
                <a:t>21</a:t>
              </a:r>
              <a:endParaRPr lang="nl-NL" sz="600" b="1" i="1" dirty="0">
                <a:solidFill>
                  <a:schemeClr val="bg1"/>
                </a:solidFill>
                <a:latin typeface="Comic Sans MS" charset="0"/>
                <a:ea typeface="Comic Sans MS" charset="0"/>
                <a:cs typeface="Comic Sans MS" charset="0"/>
              </a:endParaRPr>
            </a:p>
          </p:txBody>
        </p:sp>
        <p:sp>
          <p:nvSpPr>
            <p:cNvPr id="122" name="TextBox 121"/>
            <p:cNvSpPr txBox="1"/>
            <p:nvPr/>
          </p:nvSpPr>
          <p:spPr>
            <a:xfrm>
              <a:off x="4253192" y="5468558"/>
              <a:ext cx="843079" cy="307777"/>
            </a:xfrm>
            <a:prstGeom prst="rect">
              <a:avLst/>
            </a:prstGeom>
            <a:solidFill>
              <a:srgbClr val="EE6900"/>
            </a:solidFill>
          </p:spPr>
          <p:txBody>
            <a:bodyPr wrap="square" lIns="0" tIns="0" rIns="0" bIns="0" rtlCol="0">
              <a:spAutoFit/>
            </a:bodyPr>
            <a:lstStyle/>
            <a:p>
              <a:r>
                <a:rPr lang="nl-NL" sz="400" dirty="0" smtClean="0">
                  <a:solidFill>
                    <a:schemeClr val="bg1"/>
                  </a:solidFill>
                </a:rPr>
                <a:t>Ruben   Sjors   Mathilda   Dries  Charlie</a:t>
              </a:r>
            </a:p>
            <a:p>
              <a:endParaRPr lang="nl-NL" sz="400" dirty="0">
                <a:solidFill>
                  <a:schemeClr val="bg1"/>
                </a:solidFill>
              </a:endParaRPr>
            </a:p>
            <a:p>
              <a:r>
                <a:rPr lang="nl-NL" sz="400" dirty="0" smtClean="0">
                  <a:solidFill>
                    <a:schemeClr val="bg1"/>
                  </a:solidFill>
                </a:rPr>
                <a:t>Sjimmie  Bert  Klaas  Doris   Greet  Suus</a:t>
              </a:r>
            </a:p>
            <a:p>
              <a:endParaRPr lang="nl-NL" sz="400" dirty="0" smtClean="0">
                <a:solidFill>
                  <a:schemeClr val="bg1"/>
                </a:solidFill>
              </a:endParaRPr>
            </a:p>
            <a:p>
              <a:r>
                <a:rPr lang="nl-NL" sz="400" dirty="0" smtClean="0">
                  <a:solidFill>
                    <a:schemeClr val="bg1"/>
                  </a:solidFill>
                </a:rPr>
                <a:t>Bertelmann   Harry   Potter   Egbert</a:t>
              </a:r>
              <a:endParaRPr lang="nl-NL" sz="400" dirty="0">
                <a:solidFill>
                  <a:schemeClr val="bg1"/>
                </a:solidFill>
              </a:endParaRPr>
            </a:p>
          </p:txBody>
        </p:sp>
      </p:grpSp>
      <p:pic>
        <p:nvPicPr>
          <p:cNvPr id="127" name="Picture 126"/>
          <p:cNvPicPr>
            <a:picLocks noChangeAspect="1"/>
          </p:cNvPicPr>
          <p:nvPr/>
        </p:nvPicPr>
        <p:blipFill>
          <a:blip r:embed="rId16"/>
          <a:stretch>
            <a:fillRect/>
          </a:stretch>
        </p:blipFill>
        <p:spPr>
          <a:xfrm>
            <a:off x="5489230" y="5443841"/>
            <a:ext cx="871200" cy="646978"/>
          </a:xfrm>
          <a:prstGeom prst="rect">
            <a:avLst/>
          </a:prstGeom>
          <a:ln w="12700">
            <a:solidFill>
              <a:schemeClr val="tx1">
                <a:lumMod val="85000"/>
                <a:lumOff val="15000"/>
              </a:schemeClr>
            </a:solidFill>
          </a:ln>
        </p:spPr>
      </p:pic>
      <p:pic>
        <p:nvPicPr>
          <p:cNvPr id="130" name="Picture 129"/>
          <p:cNvPicPr>
            <a:picLocks noChangeAspect="1"/>
          </p:cNvPicPr>
          <p:nvPr/>
        </p:nvPicPr>
        <p:blipFill>
          <a:blip r:embed="rId17"/>
          <a:stretch>
            <a:fillRect/>
          </a:stretch>
        </p:blipFill>
        <p:spPr>
          <a:xfrm>
            <a:off x="5489230" y="6199096"/>
            <a:ext cx="871200" cy="516534"/>
          </a:xfrm>
          <a:prstGeom prst="rect">
            <a:avLst/>
          </a:prstGeom>
          <a:ln w="12700">
            <a:solidFill>
              <a:schemeClr val="tx1">
                <a:lumMod val="85000"/>
                <a:lumOff val="15000"/>
              </a:schemeClr>
            </a:solidFill>
          </a:ln>
        </p:spPr>
      </p:pic>
      <p:pic>
        <p:nvPicPr>
          <p:cNvPr id="50" name="Picture 49"/>
          <p:cNvPicPr>
            <a:picLocks noChangeAspect="1"/>
          </p:cNvPicPr>
          <p:nvPr/>
        </p:nvPicPr>
        <p:blipFill>
          <a:blip r:embed="rId18"/>
          <a:stretch>
            <a:fillRect/>
          </a:stretch>
        </p:blipFill>
        <p:spPr>
          <a:xfrm>
            <a:off x="4078567" y="3572067"/>
            <a:ext cx="492462" cy="492462"/>
          </a:xfrm>
          <a:prstGeom prst="rect">
            <a:avLst/>
          </a:prstGeom>
        </p:spPr>
      </p:pic>
      <p:pic>
        <p:nvPicPr>
          <p:cNvPr id="51" name="Picture 5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61011" y="3709742"/>
            <a:ext cx="320100" cy="320100"/>
          </a:xfrm>
          <a:prstGeom prst="rect">
            <a:avLst/>
          </a:prstGeom>
        </p:spPr>
      </p:pic>
      <p:grpSp>
        <p:nvGrpSpPr>
          <p:cNvPr id="52" name="Group 51"/>
          <p:cNvGrpSpPr/>
          <p:nvPr/>
        </p:nvGrpSpPr>
        <p:grpSpPr>
          <a:xfrm>
            <a:off x="7112026" y="5781625"/>
            <a:ext cx="265212" cy="548014"/>
            <a:chOff x="4436528" y="5293502"/>
            <a:chExt cx="757142" cy="1564498"/>
          </a:xfrm>
        </p:grpSpPr>
        <p:pic>
          <p:nvPicPr>
            <p:cNvPr id="53" name="Picture 5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4489149" y="5475588"/>
              <a:ext cx="651900" cy="1159513"/>
            </a:xfrm>
            <a:prstGeom prst="rect">
              <a:avLst/>
            </a:prstGeom>
          </p:spPr>
        </p:pic>
        <p:pic>
          <p:nvPicPr>
            <p:cNvPr id="54" name="Picture 53"/>
            <p:cNvPicPr>
              <a:picLocks noChangeAspect="1"/>
            </p:cNvPicPr>
            <p:nvPr/>
          </p:nvPicPr>
          <p:blipFill>
            <a:blip r:embed="rId21"/>
            <a:stretch>
              <a:fillRect/>
            </a:stretch>
          </p:blipFill>
          <p:spPr>
            <a:xfrm>
              <a:off x="4436528" y="5293502"/>
              <a:ext cx="757142" cy="1564498"/>
            </a:xfrm>
            <a:prstGeom prst="rect">
              <a:avLst/>
            </a:prstGeom>
          </p:spPr>
        </p:pic>
      </p:grpSp>
      <p:cxnSp>
        <p:nvCxnSpPr>
          <p:cNvPr id="138" name="Straight Connector 137"/>
          <p:cNvCxnSpPr>
            <a:stCxn id="90" idx="2"/>
            <a:endCxn id="106" idx="6"/>
          </p:cNvCxnSpPr>
          <p:nvPr/>
        </p:nvCxnSpPr>
        <p:spPr>
          <a:xfrm flipH="1">
            <a:off x="4714032" y="3821446"/>
            <a:ext cx="1091134" cy="0"/>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5987646" y="3832891"/>
            <a:ext cx="1091134" cy="0"/>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7082199" y="3713568"/>
            <a:ext cx="215755" cy="21575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400" dirty="0" smtClean="0"/>
              <a:t>4</a:t>
            </a:r>
            <a:endParaRPr lang="nl-NL" sz="1400" dirty="0"/>
          </a:p>
        </p:txBody>
      </p:sp>
      <p:sp>
        <p:nvSpPr>
          <p:cNvPr id="148" name="TextBox 147"/>
          <p:cNvSpPr txBox="1"/>
          <p:nvPr/>
        </p:nvSpPr>
        <p:spPr>
          <a:xfrm>
            <a:off x="8597243" y="4034435"/>
            <a:ext cx="3337159" cy="584775"/>
          </a:xfrm>
          <a:prstGeom prst="rect">
            <a:avLst/>
          </a:prstGeom>
          <a:noFill/>
        </p:spPr>
        <p:txBody>
          <a:bodyPr wrap="square" rtlCol="0">
            <a:spAutoFit/>
          </a:bodyPr>
          <a:lstStyle/>
          <a:p>
            <a:pPr marL="285750" indent="-285750">
              <a:buFont typeface="Arial" charset="0"/>
              <a:buChar char="•"/>
            </a:pPr>
            <a:r>
              <a:rPr lang="nl-NL" sz="800" dirty="0" smtClean="0"/>
              <a:t>Geactiveerde leerlingen</a:t>
            </a:r>
          </a:p>
          <a:p>
            <a:pPr marL="285750" indent="-285750">
              <a:buFont typeface="Arial" charset="0"/>
              <a:buChar char="•"/>
            </a:pPr>
            <a:r>
              <a:rPr lang="nl-NL" sz="800" dirty="0" smtClean="0"/>
              <a:t>Hoog engagement door spel element</a:t>
            </a:r>
          </a:p>
          <a:p>
            <a:pPr marL="285750" indent="-285750">
              <a:buFont typeface="Arial" charset="0"/>
              <a:buChar char="•"/>
            </a:pPr>
            <a:r>
              <a:rPr lang="nl-NL" sz="800" dirty="0" smtClean="0"/>
              <a:t>Indicatie van het kennisniveau van een onderwerp</a:t>
            </a:r>
          </a:p>
          <a:p>
            <a:pPr marL="285750" indent="-285750">
              <a:buFont typeface="Arial" charset="0"/>
              <a:buChar char="•"/>
            </a:pPr>
            <a:r>
              <a:rPr lang="is-IS" sz="800" smtClean="0"/>
              <a:t>…</a:t>
            </a:r>
            <a:endParaRPr lang="is-IS" sz="800" dirty="0" smtClean="0"/>
          </a:p>
        </p:txBody>
      </p:sp>
      <p:sp>
        <p:nvSpPr>
          <p:cNvPr id="152" name="TextBox 151"/>
          <p:cNvSpPr txBox="1"/>
          <p:nvPr/>
        </p:nvSpPr>
        <p:spPr>
          <a:xfrm>
            <a:off x="8173056" y="4622012"/>
            <a:ext cx="4030794" cy="523220"/>
          </a:xfrm>
          <a:prstGeom prst="rect">
            <a:avLst/>
          </a:prstGeom>
          <a:noFill/>
        </p:spPr>
        <p:txBody>
          <a:bodyPr wrap="square" rtlCol="0">
            <a:spAutoFit/>
          </a:bodyPr>
          <a:lstStyle>
            <a:defPPr>
              <a:defRPr lang="en-US"/>
            </a:defPPr>
            <a:lvl1pPr algn="ctr">
              <a:defRPr sz="2800" b="1">
                <a:solidFill>
                  <a:schemeClr val="accent1">
                    <a:lumMod val="60000"/>
                    <a:lumOff val="40000"/>
                  </a:schemeClr>
                </a:solidFill>
              </a:defRPr>
            </a:lvl1pPr>
          </a:lstStyle>
          <a:p>
            <a:r>
              <a:rPr lang="nl-NL"/>
              <a:t>HOE VERDER</a:t>
            </a:r>
          </a:p>
        </p:txBody>
      </p:sp>
      <p:cxnSp>
        <p:nvCxnSpPr>
          <p:cNvPr id="154" name="Straight Connector 153"/>
          <p:cNvCxnSpPr/>
          <p:nvPr/>
        </p:nvCxnSpPr>
        <p:spPr>
          <a:xfrm>
            <a:off x="8126367" y="3572067"/>
            <a:ext cx="4053278" cy="0"/>
          </a:xfrm>
          <a:prstGeom prst="line">
            <a:avLst/>
          </a:prstGeom>
        </p:spPr>
        <p:style>
          <a:lnRef idx="1">
            <a:schemeClr val="accent1"/>
          </a:lnRef>
          <a:fillRef idx="0">
            <a:schemeClr val="accent1"/>
          </a:fillRef>
          <a:effectRef idx="0">
            <a:schemeClr val="accent1"/>
          </a:effectRef>
          <a:fontRef idx="minor">
            <a:schemeClr val="tx1"/>
          </a:fontRef>
        </p:style>
      </p:cxnSp>
      <p:pic>
        <p:nvPicPr>
          <p:cNvPr id="155" name="Picture 154"/>
          <p:cNvPicPr>
            <a:picLocks noChangeAspect="1"/>
          </p:cNvPicPr>
          <p:nvPr/>
        </p:nvPicPr>
        <p:blipFill>
          <a:blip r:embed="rId22"/>
          <a:stretch>
            <a:fillRect/>
          </a:stretch>
        </p:blipFill>
        <p:spPr>
          <a:xfrm>
            <a:off x="9507757" y="2484512"/>
            <a:ext cx="1361392" cy="911319"/>
          </a:xfrm>
          <a:prstGeom prst="rect">
            <a:avLst/>
          </a:prstGeom>
          <a:ln w="12700">
            <a:solidFill>
              <a:schemeClr val="tx1">
                <a:lumMod val="85000"/>
                <a:lumOff val="15000"/>
              </a:schemeClr>
            </a:solidFill>
          </a:ln>
        </p:spPr>
      </p:pic>
      <p:sp>
        <p:nvSpPr>
          <p:cNvPr id="156" name="TextBox 155"/>
          <p:cNvSpPr txBox="1"/>
          <p:nvPr/>
        </p:nvSpPr>
        <p:spPr>
          <a:xfrm>
            <a:off x="8496781" y="5032189"/>
            <a:ext cx="3337159" cy="1938992"/>
          </a:xfrm>
          <a:prstGeom prst="rect">
            <a:avLst/>
          </a:prstGeom>
          <a:noFill/>
        </p:spPr>
        <p:txBody>
          <a:bodyPr wrap="square" rtlCol="0">
            <a:spAutoFit/>
          </a:bodyPr>
          <a:lstStyle/>
          <a:p>
            <a:pPr marL="285750" indent="-285750">
              <a:buFont typeface="Arial" charset="0"/>
              <a:buChar char="•"/>
            </a:pPr>
            <a:r>
              <a:rPr lang="nl-NL" sz="800" dirty="0" smtClean="0"/>
              <a:t>Verder met Kahoot? </a:t>
            </a:r>
          </a:p>
          <a:p>
            <a:pPr marL="742950" lvl="1" indent="-285750">
              <a:buFont typeface="Arial" charset="0"/>
              <a:buChar char="•"/>
            </a:pPr>
            <a:r>
              <a:rPr lang="nl-NL" sz="800" dirty="0" smtClean="0"/>
              <a:t>Meer uitleg ? Kijk een op: </a:t>
            </a:r>
            <a:r>
              <a:rPr lang="nl-NL" sz="800" dirty="0" err="1" smtClean="0"/>
              <a:t>youtube.com</a:t>
            </a:r>
            <a:r>
              <a:rPr lang="nl-NL" sz="800" dirty="0" smtClean="0"/>
              <a:t>/ </a:t>
            </a:r>
            <a:r>
              <a:rPr lang="is-IS" sz="800" dirty="0" smtClean="0"/>
              <a:t>…/ ... </a:t>
            </a:r>
          </a:p>
          <a:p>
            <a:pPr marL="742950" lvl="1" indent="-285750">
              <a:buFont typeface="Arial" charset="0"/>
              <a:buChar char="•"/>
            </a:pPr>
            <a:r>
              <a:rPr lang="is-IS" sz="800" dirty="0" smtClean="0"/>
              <a:t>Probeer eens een “Survey” op Kahoot: werkt het zelfde, maar dan zonder punten</a:t>
            </a:r>
          </a:p>
          <a:p>
            <a:pPr marL="742950" lvl="1" indent="-285750">
              <a:buFont typeface="Arial" charset="0"/>
              <a:buChar char="•"/>
            </a:pPr>
            <a:r>
              <a:rPr lang="is-IS" sz="800" dirty="0" smtClean="0"/>
              <a:t>Probeer  eens een “Discussion” op Kahoot: een enkele vraag, zonder competitie. Vooral om discussie te voeden.</a:t>
            </a:r>
          </a:p>
          <a:p>
            <a:pPr marL="742950" lvl="1" indent="-285750">
              <a:buFont typeface="Arial" charset="0"/>
              <a:buChar char="•"/>
            </a:pPr>
            <a:r>
              <a:rPr lang="is-IS" sz="800" dirty="0" smtClean="0"/>
              <a:t>Probeer eens een Video als introductie. </a:t>
            </a:r>
          </a:p>
          <a:p>
            <a:pPr marL="285750" indent="-285750">
              <a:buFont typeface="Arial" charset="0"/>
              <a:buChar char="•"/>
            </a:pPr>
            <a:r>
              <a:rPr lang="is-IS" sz="800" dirty="0" smtClean="0"/>
              <a:t>Andere apps proberen? </a:t>
            </a:r>
          </a:p>
          <a:p>
            <a:pPr marL="742950" lvl="1" indent="-285750">
              <a:buFont typeface="Arial" charset="0"/>
              <a:buChar char="•"/>
            </a:pPr>
            <a:r>
              <a:rPr lang="is-IS" sz="800" dirty="0" smtClean="0"/>
              <a:t>Mentimeter, vooral goed in ... </a:t>
            </a:r>
          </a:p>
          <a:p>
            <a:pPr marL="742950" lvl="1" indent="-285750">
              <a:buFont typeface="Arial" charset="0"/>
              <a:buChar char="•"/>
            </a:pPr>
            <a:r>
              <a:rPr lang="is-IS" sz="800" dirty="0" smtClean="0"/>
              <a:t>Zaption, vooral sterk in video met vragen. Minder geschikt voor gezamenlijke lesactiviteit.</a:t>
            </a:r>
          </a:p>
          <a:p>
            <a:pPr marL="742950" lvl="1" indent="-285750">
              <a:buFont typeface="Arial" charset="0"/>
              <a:buChar char="•"/>
            </a:pPr>
            <a:r>
              <a:rPr lang="is-IS" sz="800" dirty="0" smtClean="0"/>
              <a:t>Plickers: vergelijkbaar met Kahoot, maar dan offline (zonder telefoon/laptop/ipad) en met kaarten. </a:t>
            </a:r>
          </a:p>
          <a:p>
            <a:pPr marL="742950" lvl="1" indent="-285750">
              <a:buFont typeface="Arial" charset="0"/>
              <a:buChar char="•"/>
            </a:pPr>
            <a:endParaRPr lang="is-IS" sz="800" dirty="0" smtClean="0"/>
          </a:p>
          <a:p>
            <a:pPr marL="285750" indent="-285750">
              <a:buFont typeface="Arial" charset="0"/>
              <a:buChar char="•"/>
            </a:pPr>
            <a:endParaRPr lang="nl-NL" sz="800" dirty="0" smtClean="0"/>
          </a:p>
        </p:txBody>
      </p:sp>
      <p:pic>
        <p:nvPicPr>
          <p:cNvPr id="157" name="Picture 156"/>
          <p:cNvPicPr>
            <a:picLocks noChangeAspect="1"/>
          </p:cNvPicPr>
          <p:nvPr/>
        </p:nvPicPr>
        <p:blipFill>
          <a:blip r:embed="rId23"/>
          <a:stretch>
            <a:fillRect/>
          </a:stretch>
        </p:blipFill>
        <p:spPr>
          <a:xfrm>
            <a:off x="1260999" y="6399007"/>
            <a:ext cx="1052704" cy="415066"/>
          </a:xfrm>
          <a:prstGeom prst="rect">
            <a:avLst/>
          </a:prstGeom>
        </p:spPr>
      </p:pic>
      <p:sp>
        <p:nvSpPr>
          <p:cNvPr id="73" name="TextBox 72"/>
          <p:cNvSpPr txBox="1"/>
          <p:nvPr/>
        </p:nvSpPr>
        <p:spPr>
          <a:xfrm>
            <a:off x="8581264" y="3571281"/>
            <a:ext cx="3059084" cy="523220"/>
          </a:xfrm>
          <a:prstGeom prst="rect">
            <a:avLst/>
          </a:prstGeom>
          <a:noFill/>
        </p:spPr>
        <p:txBody>
          <a:bodyPr wrap="square" rtlCol="0">
            <a:spAutoFit/>
          </a:bodyPr>
          <a:lstStyle/>
          <a:p>
            <a:pPr algn="ctr"/>
            <a:r>
              <a:rPr lang="nl-NL" sz="2800" b="1" dirty="0" smtClean="0">
                <a:solidFill>
                  <a:schemeClr val="accent1">
                    <a:lumMod val="60000"/>
                    <a:lumOff val="40000"/>
                  </a:schemeClr>
                </a:solidFill>
              </a:rPr>
              <a:t>TOEPASSINGEN</a:t>
            </a:r>
            <a:endParaRPr lang="nl-NL" sz="2800" b="1" dirty="0">
              <a:solidFill>
                <a:schemeClr val="accent1">
                  <a:lumMod val="60000"/>
                  <a:lumOff val="40000"/>
                </a:schemeClr>
              </a:solidFill>
            </a:endParaRPr>
          </a:p>
        </p:txBody>
      </p:sp>
      <p:sp>
        <p:nvSpPr>
          <p:cNvPr id="74" name="TextBox 73"/>
          <p:cNvSpPr txBox="1"/>
          <p:nvPr/>
        </p:nvSpPr>
        <p:spPr>
          <a:xfrm>
            <a:off x="8533204" y="2101408"/>
            <a:ext cx="3337159" cy="830997"/>
          </a:xfrm>
          <a:prstGeom prst="rect">
            <a:avLst/>
          </a:prstGeom>
          <a:noFill/>
        </p:spPr>
        <p:txBody>
          <a:bodyPr wrap="square" rtlCol="0">
            <a:spAutoFit/>
          </a:bodyPr>
          <a:lstStyle/>
          <a:p>
            <a:pPr marL="285750" indent="-285750">
              <a:buFont typeface="Arial" charset="0"/>
              <a:buChar char="•"/>
            </a:pPr>
            <a:r>
              <a:rPr lang="nl-NL" sz="800" dirty="0" smtClean="0"/>
              <a:t>Geactiveerde leerlingen</a:t>
            </a:r>
          </a:p>
          <a:p>
            <a:pPr marL="285750" indent="-285750">
              <a:buFont typeface="Arial" charset="0"/>
              <a:buChar char="•"/>
            </a:pPr>
            <a:r>
              <a:rPr lang="nl-NL" sz="800" dirty="0" smtClean="0"/>
              <a:t>Hoog engagement door spel element</a:t>
            </a:r>
          </a:p>
          <a:p>
            <a:pPr marL="285750" indent="-285750">
              <a:buFont typeface="Arial" charset="0"/>
              <a:buChar char="•"/>
            </a:pPr>
            <a:r>
              <a:rPr lang="nl-NL" sz="800" dirty="0" smtClean="0"/>
              <a:t>Indicatie van het kennisniveau van een onderwerp</a:t>
            </a:r>
          </a:p>
          <a:p>
            <a:pPr marL="285750" indent="-285750">
              <a:buFont typeface="Arial" charset="0"/>
              <a:buChar char="•"/>
            </a:pPr>
            <a:r>
              <a:rPr lang="is-IS" sz="800" dirty="0" smtClean="0"/>
              <a:t>…</a:t>
            </a:r>
          </a:p>
          <a:p>
            <a:pPr marL="285750" indent="-285750">
              <a:buFont typeface="Arial" charset="0"/>
              <a:buChar char="•"/>
            </a:pPr>
            <a:r>
              <a:rPr lang="is-IS" sz="800" dirty="0" smtClean="0"/>
              <a:t>...</a:t>
            </a:r>
          </a:p>
          <a:p>
            <a:pPr marL="285750" indent="-285750">
              <a:buFont typeface="Arial" charset="0"/>
              <a:buChar char="•"/>
            </a:pPr>
            <a:r>
              <a:rPr lang="is-IS" sz="800" dirty="0" smtClean="0"/>
              <a:t>...</a:t>
            </a:r>
          </a:p>
        </p:txBody>
      </p:sp>
      <p:cxnSp>
        <p:nvCxnSpPr>
          <p:cNvPr id="75" name="Straight Connector 74"/>
          <p:cNvCxnSpPr/>
          <p:nvPr/>
        </p:nvCxnSpPr>
        <p:spPr>
          <a:xfrm>
            <a:off x="8138721" y="4707213"/>
            <a:ext cx="4053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10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727</Words>
  <Application>Microsoft Macintosh PowerPoint</Application>
  <PresentationFormat>Widescreen</PresentationFormat>
  <Paragraphs>110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 Hebrew</vt:lpstr>
      <vt:lpstr>Calibri</vt:lpstr>
      <vt:lpstr>Calibri Light</vt:lpstr>
      <vt:lpstr>Comic Sans MS</vt:lpstr>
      <vt:lpstr>Arial</vt:lpstr>
      <vt:lpstr>Office Theme</vt:lpstr>
      <vt:lpstr>PowerPoint Presentation</vt:lpstr>
      <vt:lpstr>Voorkennis activeren met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Jurriaan Souer</dc:creator>
  <cp:lastModifiedBy>Jurriaan Souer</cp:lastModifiedBy>
  <cp:revision>1</cp:revision>
  <dcterms:created xsi:type="dcterms:W3CDTF">2016-02-10T11:15:36Z</dcterms:created>
  <dcterms:modified xsi:type="dcterms:W3CDTF">2016-02-10T11:17:16Z</dcterms:modified>
</cp:coreProperties>
</file>