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1" r:id="rId2"/>
    <p:sldId id="262" r:id="rId3"/>
    <p:sldId id="263" r:id="rId4"/>
    <p:sldId id="264" r:id="rId5"/>
    <p:sldId id="26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B118C-1BE0-48F1-98E6-6628E3E5657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7D4AC02-200F-4066-9D11-BA4C19559A47}">
      <dgm:prSet phldrT="[Text]"/>
      <dgm:spPr/>
      <dgm:t>
        <a:bodyPr/>
        <a:lstStyle/>
        <a:p>
          <a:r>
            <a:rPr lang="en-US" dirty="0" smtClean="0"/>
            <a:t>Easily operated and strait forward dashboard with drop down menus for uncomplicated management of your rail terminal.</a:t>
          </a:r>
          <a:endParaRPr lang="en-US" dirty="0"/>
        </a:p>
      </dgm:t>
    </dgm:pt>
    <dgm:pt modelId="{ECE0BB5A-412F-4851-BB5C-52D4C0D6DC42}" type="parTrans" cxnId="{8F4080A1-25B0-4515-A41E-62B1F8EE02CC}">
      <dgm:prSet/>
      <dgm:spPr/>
      <dgm:t>
        <a:bodyPr/>
        <a:lstStyle/>
        <a:p>
          <a:endParaRPr lang="en-US"/>
        </a:p>
      </dgm:t>
    </dgm:pt>
    <dgm:pt modelId="{B4D5C4EF-A3A3-494D-9326-D8E4ABDEC279}" type="sibTrans" cxnId="{8F4080A1-25B0-4515-A41E-62B1F8EE02CC}">
      <dgm:prSet/>
      <dgm:spPr/>
      <dgm:t>
        <a:bodyPr/>
        <a:lstStyle/>
        <a:p>
          <a:endParaRPr lang="en-US"/>
        </a:p>
      </dgm:t>
    </dgm:pt>
    <dgm:pt modelId="{7AF2155A-3BC9-4AD1-9C15-703A7D5E6193}">
      <dgm:prSet phldrT="[Text]"/>
      <dgm:spPr/>
      <dgm:t>
        <a:bodyPr/>
        <a:lstStyle/>
        <a:p>
          <a:r>
            <a:rPr lang="en-US" dirty="0" smtClean="0"/>
            <a:t>Detailed inspection component with current and state of the art easy to use  technology</a:t>
          </a:r>
          <a:endParaRPr lang="en-US" dirty="0"/>
        </a:p>
      </dgm:t>
    </dgm:pt>
    <dgm:pt modelId="{D62683C6-8550-4837-9924-C5FCF3C038F7}" type="parTrans" cxnId="{3DC7B2C6-F663-4352-BB06-01015EA79512}">
      <dgm:prSet/>
      <dgm:spPr/>
      <dgm:t>
        <a:bodyPr/>
        <a:lstStyle/>
        <a:p>
          <a:endParaRPr lang="en-US"/>
        </a:p>
      </dgm:t>
    </dgm:pt>
    <dgm:pt modelId="{64200D9A-FBB8-418B-B2EB-1BFB2CCFE02F}" type="sibTrans" cxnId="{3DC7B2C6-F663-4352-BB06-01015EA79512}">
      <dgm:prSet/>
      <dgm:spPr/>
      <dgm:t>
        <a:bodyPr/>
        <a:lstStyle/>
        <a:p>
          <a:endParaRPr lang="en-US"/>
        </a:p>
      </dgm:t>
    </dgm:pt>
    <dgm:pt modelId="{721A8D24-E56D-4509-AFD1-9C3040D3E77D}">
      <dgm:prSet phldrT="[Text]"/>
      <dgm:spPr/>
      <dgm:t>
        <a:bodyPr/>
        <a:lstStyle/>
        <a:p>
          <a:r>
            <a:rPr lang="en-US" b="0" dirty="0" smtClean="0"/>
            <a:t>Compelling </a:t>
          </a:r>
          <a:r>
            <a:rPr lang="en-US" b="0" dirty="0" err="1" smtClean="0"/>
            <a:t>transloading</a:t>
          </a:r>
          <a:r>
            <a:rPr lang="en-US" b="0" dirty="0" smtClean="0"/>
            <a:t> software</a:t>
          </a:r>
          <a:r>
            <a:rPr lang="en-US" b="0" smtClean="0"/>
            <a:t>. </a:t>
          </a:r>
          <a:r>
            <a:rPr lang="en-US" b="0" i="0" smtClean="0"/>
            <a:t>Mobile </a:t>
          </a:r>
          <a:r>
            <a:rPr lang="en-US" b="0" i="0" dirty="0" smtClean="0"/>
            <a:t>Data Collection, </a:t>
          </a:r>
          <a:r>
            <a:rPr lang="en-US" b="0" dirty="0" smtClean="0"/>
            <a:t> </a:t>
          </a:r>
          <a:r>
            <a:rPr lang="en-US" b="0" i="0" dirty="0" smtClean="0"/>
            <a:t>ERP Integration, Custom Ad-Hoc Reporting, </a:t>
          </a:r>
          <a:r>
            <a:rPr lang="en-US" b="0" i="0" dirty="0" err="1" smtClean="0"/>
            <a:t>Transload</a:t>
          </a:r>
          <a:r>
            <a:rPr lang="en-US" b="0" i="0" dirty="0" smtClean="0"/>
            <a:t> Customer Portal, and Scale House Integration.</a:t>
          </a:r>
          <a:endParaRPr lang="en-US" b="0" dirty="0"/>
        </a:p>
      </dgm:t>
    </dgm:pt>
    <dgm:pt modelId="{C15AA2DB-3C0B-4FA4-9F94-495B830D34E4}" type="parTrans" cxnId="{44B07056-E999-4207-9AFC-9079E205DDA2}">
      <dgm:prSet/>
      <dgm:spPr/>
      <dgm:t>
        <a:bodyPr/>
        <a:lstStyle/>
        <a:p>
          <a:endParaRPr lang="en-US"/>
        </a:p>
      </dgm:t>
    </dgm:pt>
    <dgm:pt modelId="{6A29C920-D602-438B-9A72-2F840B5C9F81}" type="sibTrans" cxnId="{44B07056-E999-4207-9AFC-9079E205DDA2}">
      <dgm:prSet/>
      <dgm:spPr/>
      <dgm:t>
        <a:bodyPr/>
        <a:lstStyle/>
        <a:p>
          <a:endParaRPr lang="en-US"/>
        </a:p>
      </dgm:t>
    </dgm:pt>
    <dgm:pt modelId="{0B1C8114-E6D2-4FD6-8704-37F756BADE32}">
      <dgm:prSet phldrT="[Text]"/>
      <dgm:spPr/>
      <dgm:t>
        <a:bodyPr/>
        <a:lstStyle/>
        <a:p>
          <a:r>
            <a:rPr lang="en-US" dirty="0" smtClean="0"/>
            <a:t> Comprehensive and accurate corporate reporting</a:t>
          </a:r>
          <a:endParaRPr lang="en-US" dirty="0"/>
        </a:p>
      </dgm:t>
    </dgm:pt>
    <dgm:pt modelId="{D63C0C85-1DE4-4D80-9201-049CB48AD06C}" type="sibTrans" cxnId="{07160374-0938-4FA2-9450-79B61ACC5902}">
      <dgm:prSet/>
      <dgm:spPr/>
      <dgm:t>
        <a:bodyPr/>
        <a:lstStyle/>
        <a:p>
          <a:endParaRPr lang="en-US"/>
        </a:p>
      </dgm:t>
    </dgm:pt>
    <dgm:pt modelId="{E0CA4EE2-6F0D-40D9-8086-E0B86D3CDAAF}" type="parTrans" cxnId="{07160374-0938-4FA2-9450-79B61ACC5902}">
      <dgm:prSet/>
      <dgm:spPr/>
      <dgm:t>
        <a:bodyPr/>
        <a:lstStyle/>
        <a:p>
          <a:endParaRPr lang="en-US"/>
        </a:p>
      </dgm:t>
    </dgm:pt>
    <dgm:pt modelId="{AB43FE90-3D3E-46D5-8BD3-762010877FD8}" type="pres">
      <dgm:prSet presAssocID="{C37B118C-1BE0-48F1-98E6-6628E3E56571}" presName="diagram" presStyleCnt="0">
        <dgm:presLayoutVars>
          <dgm:dir/>
          <dgm:resizeHandles val="exact"/>
        </dgm:presLayoutVars>
      </dgm:prSet>
      <dgm:spPr/>
      <dgm:t>
        <a:bodyPr/>
        <a:lstStyle/>
        <a:p>
          <a:endParaRPr lang="en-US"/>
        </a:p>
      </dgm:t>
    </dgm:pt>
    <dgm:pt modelId="{9EDB9FC1-2800-4D4D-A387-A9121378F480}" type="pres">
      <dgm:prSet presAssocID="{27D4AC02-200F-4066-9D11-BA4C19559A47}" presName="node" presStyleLbl="node1" presStyleIdx="0" presStyleCnt="4" custScaleX="226294">
        <dgm:presLayoutVars>
          <dgm:bulletEnabled val="1"/>
        </dgm:presLayoutVars>
      </dgm:prSet>
      <dgm:spPr/>
      <dgm:t>
        <a:bodyPr/>
        <a:lstStyle/>
        <a:p>
          <a:endParaRPr lang="en-US"/>
        </a:p>
      </dgm:t>
    </dgm:pt>
    <dgm:pt modelId="{F336C83D-0E4B-4CED-9848-2AA7BBA8028C}" type="pres">
      <dgm:prSet presAssocID="{B4D5C4EF-A3A3-494D-9326-D8E4ABDEC279}" presName="sibTrans" presStyleCnt="0"/>
      <dgm:spPr/>
    </dgm:pt>
    <dgm:pt modelId="{1966CA9C-1892-4D75-ABB3-FFBC9CC4BBD7}" type="pres">
      <dgm:prSet presAssocID="{7AF2155A-3BC9-4AD1-9C15-703A7D5E6193}" presName="node" presStyleLbl="node1" presStyleIdx="1" presStyleCnt="4" custScaleX="226294">
        <dgm:presLayoutVars>
          <dgm:bulletEnabled val="1"/>
        </dgm:presLayoutVars>
      </dgm:prSet>
      <dgm:spPr/>
      <dgm:t>
        <a:bodyPr/>
        <a:lstStyle/>
        <a:p>
          <a:endParaRPr lang="en-US"/>
        </a:p>
      </dgm:t>
    </dgm:pt>
    <dgm:pt modelId="{ECCC3EFE-10E3-47B4-8CA2-A6DEB1F8220B}" type="pres">
      <dgm:prSet presAssocID="{64200D9A-FBB8-418B-B2EB-1BFB2CCFE02F}" presName="sibTrans" presStyleCnt="0"/>
      <dgm:spPr/>
    </dgm:pt>
    <dgm:pt modelId="{A2B87303-80C6-4C5F-925C-DF6EC2F805C8}" type="pres">
      <dgm:prSet presAssocID="{721A8D24-E56D-4509-AFD1-9C3040D3E77D}" presName="node" presStyleLbl="node1" presStyleIdx="2" presStyleCnt="4" custScaleX="226294">
        <dgm:presLayoutVars>
          <dgm:bulletEnabled val="1"/>
        </dgm:presLayoutVars>
      </dgm:prSet>
      <dgm:spPr/>
      <dgm:t>
        <a:bodyPr/>
        <a:lstStyle/>
        <a:p>
          <a:endParaRPr lang="en-US"/>
        </a:p>
      </dgm:t>
    </dgm:pt>
    <dgm:pt modelId="{A53ED3D6-A2FE-4FB1-8B93-B48D6CED50B7}" type="pres">
      <dgm:prSet presAssocID="{6A29C920-D602-438B-9A72-2F840B5C9F81}" presName="sibTrans" presStyleCnt="0"/>
      <dgm:spPr/>
    </dgm:pt>
    <dgm:pt modelId="{A548AFE1-A3BA-4A06-9385-A6F1D4342E72}" type="pres">
      <dgm:prSet presAssocID="{0B1C8114-E6D2-4FD6-8704-37F756BADE32}" presName="node" presStyleLbl="node1" presStyleIdx="3" presStyleCnt="4" custScaleX="223533">
        <dgm:presLayoutVars>
          <dgm:bulletEnabled val="1"/>
        </dgm:presLayoutVars>
      </dgm:prSet>
      <dgm:spPr/>
      <dgm:t>
        <a:bodyPr/>
        <a:lstStyle/>
        <a:p>
          <a:endParaRPr lang="en-US"/>
        </a:p>
      </dgm:t>
    </dgm:pt>
  </dgm:ptLst>
  <dgm:cxnLst>
    <dgm:cxn modelId="{512FC90C-DD6D-4EFF-A5B6-10B946E0D78B}" type="presOf" srcId="{7AF2155A-3BC9-4AD1-9C15-703A7D5E6193}" destId="{1966CA9C-1892-4D75-ABB3-FFBC9CC4BBD7}" srcOrd="0" destOrd="0" presId="urn:microsoft.com/office/officeart/2005/8/layout/default"/>
    <dgm:cxn modelId="{5689E4B1-FEB4-43EF-BC37-4403C786BF12}" type="presOf" srcId="{C37B118C-1BE0-48F1-98E6-6628E3E56571}" destId="{AB43FE90-3D3E-46D5-8BD3-762010877FD8}" srcOrd="0" destOrd="0" presId="urn:microsoft.com/office/officeart/2005/8/layout/default"/>
    <dgm:cxn modelId="{00CD850C-9FDB-4369-9E8E-B6F2106C2300}" type="presOf" srcId="{27D4AC02-200F-4066-9D11-BA4C19559A47}" destId="{9EDB9FC1-2800-4D4D-A387-A9121378F480}" srcOrd="0" destOrd="0" presId="urn:microsoft.com/office/officeart/2005/8/layout/default"/>
    <dgm:cxn modelId="{44B07056-E999-4207-9AFC-9079E205DDA2}" srcId="{C37B118C-1BE0-48F1-98E6-6628E3E56571}" destId="{721A8D24-E56D-4509-AFD1-9C3040D3E77D}" srcOrd="2" destOrd="0" parTransId="{C15AA2DB-3C0B-4FA4-9F94-495B830D34E4}" sibTransId="{6A29C920-D602-438B-9A72-2F840B5C9F81}"/>
    <dgm:cxn modelId="{8F4080A1-25B0-4515-A41E-62B1F8EE02CC}" srcId="{C37B118C-1BE0-48F1-98E6-6628E3E56571}" destId="{27D4AC02-200F-4066-9D11-BA4C19559A47}" srcOrd="0" destOrd="0" parTransId="{ECE0BB5A-412F-4851-BB5C-52D4C0D6DC42}" sibTransId="{B4D5C4EF-A3A3-494D-9326-D8E4ABDEC279}"/>
    <dgm:cxn modelId="{07160374-0938-4FA2-9450-79B61ACC5902}" srcId="{C37B118C-1BE0-48F1-98E6-6628E3E56571}" destId="{0B1C8114-E6D2-4FD6-8704-37F756BADE32}" srcOrd="3" destOrd="0" parTransId="{E0CA4EE2-6F0D-40D9-8086-E0B86D3CDAAF}" sibTransId="{D63C0C85-1DE4-4D80-9201-049CB48AD06C}"/>
    <dgm:cxn modelId="{04A8E09D-EED7-456D-A636-B31CF546815D}" type="presOf" srcId="{0B1C8114-E6D2-4FD6-8704-37F756BADE32}" destId="{A548AFE1-A3BA-4A06-9385-A6F1D4342E72}" srcOrd="0" destOrd="0" presId="urn:microsoft.com/office/officeart/2005/8/layout/default"/>
    <dgm:cxn modelId="{36D7AEEA-2C2C-409F-985D-571B07CAFAA5}" type="presOf" srcId="{721A8D24-E56D-4509-AFD1-9C3040D3E77D}" destId="{A2B87303-80C6-4C5F-925C-DF6EC2F805C8}" srcOrd="0" destOrd="0" presId="urn:microsoft.com/office/officeart/2005/8/layout/default"/>
    <dgm:cxn modelId="{3DC7B2C6-F663-4352-BB06-01015EA79512}" srcId="{C37B118C-1BE0-48F1-98E6-6628E3E56571}" destId="{7AF2155A-3BC9-4AD1-9C15-703A7D5E6193}" srcOrd="1" destOrd="0" parTransId="{D62683C6-8550-4837-9924-C5FCF3C038F7}" sibTransId="{64200D9A-FBB8-418B-B2EB-1BFB2CCFE02F}"/>
    <dgm:cxn modelId="{630CFB6E-412E-41B7-A384-05EB8F406C6B}" type="presParOf" srcId="{AB43FE90-3D3E-46D5-8BD3-762010877FD8}" destId="{9EDB9FC1-2800-4D4D-A387-A9121378F480}" srcOrd="0" destOrd="0" presId="urn:microsoft.com/office/officeart/2005/8/layout/default"/>
    <dgm:cxn modelId="{2D403BBE-7EEB-4324-A1A7-382ED742A730}" type="presParOf" srcId="{AB43FE90-3D3E-46D5-8BD3-762010877FD8}" destId="{F336C83D-0E4B-4CED-9848-2AA7BBA8028C}" srcOrd="1" destOrd="0" presId="urn:microsoft.com/office/officeart/2005/8/layout/default"/>
    <dgm:cxn modelId="{E0260012-A126-464B-9960-0CC9621BA7B8}" type="presParOf" srcId="{AB43FE90-3D3E-46D5-8BD3-762010877FD8}" destId="{1966CA9C-1892-4D75-ABB3-FFBC9CC4BBD7}" srcOrd="2" destOrd="0" presId="urn:microsoft.com/office/officeart/2005/8/layout/default"/>
    <dgm:cxn modelId="{D4337858-52D8-4B22-AE40-C540F8770212}" type="presParOf" srcId="{AB43FE90-3D3E-46D5-8BD3-762010877FD8}" destId="{ECCC3EFE-10E3-47B4-8CA2-A6DEB1F8220B}" srcOrd="3" destOrd="0" presId="urn:microsoft.com/office/officeart/2005/8/layout/default"/>
    <dgm:cxn modelId="{92608AB7-852E-4212-9343-76B8CE0174F7}" type="presParOf" srcId="{AB43FE90-3D3E-46D5-8BD3-762010877FD8}" destId="{A2B87303-80C6-4C5F-925C-DF6EC2F805C8}" srcOrd="4" destOrd="0" presId="urn:microsoft.com/office/officeart/2005/8/layout/default"/>
    <dgm:cxn modelId="{6FE176C0-B66A-40B1-AB9D-7C9032273074}" type="presParOf" srcId="{AB43FE90-3D3E-46D5-8BD3-762010877FD8}" destId="{A53ED3D6-A2FE-4FB1-8B93-B48D6CED50B7}" srcOrd="5" destOrd="0" presId="urn:microsoft.com/office/officeart/2005/8/layout/default"/>
    <dgm:cxn modelId="{D2DB9247-D7D3-48D5-A864-45579CB1604C}" type="presParOf" srcId="{AB43FE90-3D3E-46D5-8BD3-762010877FD8}" destId="{A548AFE1-A3BA-4A06-9385-A6F1D4342E7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59233E-AB9A-4E52-AFB9-396A9415831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A6AF97EE-E7D4-4D39-9F85-D841ACFA9AE8}">
      <dgm:prSet phldrT="[Text]" custT="1"/>
      <dgm:spPr/>
      <dgm:t>
        <a:bodyPr/>
        <a:lstStyle/>
        <a:p>
          <a:r>
            <a:rPr lang="en-US" sz="1200" b="0" i="0" dirty="0" smtClean="0"/>
            <a:t>Know where every rail car is all the time. Managing rail car locations within your terminal becomes simple and fast using our </a:t>
          </a:r>
          <a:r>
            <a:rPr lang="en-US" sz="1200" b="0" i="0" baseline="0" dirty="0" smtClean="0"/>
            <a:t>web-based</a:t>
          </a:r>
          <a:r>
            <a:rPr lang="en-US" sz="1200" b="0" i="0" dirty="0" smtClean="0"/>
            <a:t> or tablet application.</a:t>
          </a:r>
          <a:endParaRPr lang="en-US" sz="1200" dirty="0"/>
        </a:p>
      </dgm:t>
    </dgm:pt>
    <dgm:pt modelId="{BB6A39EC-C920-4E2F-82D7-4A36F040FB7A}" type="parTrans" cxnId="{1ABD5CC9-89B0-4E48-90FA-6141E21CD053}">
      <dgm:prSet/>
      <dgm:spPr/>
      <dgm:t>
        <a:bodyPr/>
        <a:lstStyle/>
        <a:p>
          <a:endParaRPr lang="en-US"/>
        </a:p>
      </dgm:t>
    </dgm:pt>
    <dgm:pt modelId="{57E62606-1401-4F97-A6D3-3D997893C359}" type="sibTrans" cxnId="{1ABD5CC9-89B0-4E48-90FA-6141E21CD053}">
      <dgm:prSet/>
      <dgm:spPr/>
      <dgm:t>
        <a:bodyPr/>
        <a:lstStyle/>
        <a:p>
          <a:endParaRPr lang="en-US"/>
        </a:p>
      </dgm:t>
    </dgm:pt>
    <dgm:pt modelId="{A8EBCB97-2CC5-46B2-A0FD-2B430A0B9FA8}">
      <dgm:prSet phldrT="[Text]" custT="1"/>
      <dgm:spPr/>
      <dgm:t>
        <a:bodyPr/>
        <a:lstStyle/>
        <a:p>
          <a:r>
            <a:rPr lang="en-US" sz="1200" b="0" i="0" baseline="0" dirty="0" smtClean="0"/>
            <a:t>Manage rail </a:t>
          </a:r>
          <a:r>
            <a:rPr lang="en-US" sz="1200" b="0" i="0" baseline="0" dirty="0" err="1" smtClean="0"/>
            <a:t>transloading</a:t>
          </a:r>
          <a:r>
            <a:rPr lang="en-US" sz="1200" b="0" i="0" baseline="0" dirty="0" smtClean="0"/>
            <a:t> activities to and from a truck or vessel. The software allows the </a:t>
          </a:r>
          <a:r>
            <a:rPr lang="en-US" sz="1200" b="0" i="0" baseline="0" dirty="0" err="1" smtClean="0"/>
            <a:t>transload</a:t>
          </a:r>
          <a:r>
            <a:rPr lang="en-US" sz="1200" b="0" i="0" baseline="0" dirty="0" smtClean="0"/>
            <a:t> terminal operation to effectively and efficiently manage each transaction, decrease paper processing, and provide customers with live inventory and access to transactions.</a:t>
          </a:r>
          <a:endParaRPr lang="en-US" sz="1200" baseline="0" dirty="0"/>
        </a:p>
      </dgm:t>
    </dgm:pt>
    <dgm:pt modelId="{43AF2FFE-DC6A-488E-AE7C-D3556B824714}" type="parTrans" cxnId="{F43FD73E-11A6-4A08-847F-AB4122CFBAE8}">
      <dgm:prSet/>
      <dgm:spPr/>
      <dgm:t>
        <a:bodyPr/>
        <a:lstStyle/>
        <a:p>
          <a:endParaRPr lang="en-US"/>
        </a:p>
      </dgm:t>
    </dgm:pt>
    <dgm:pt modelId="{EFA1D8E6-903A-4116-8729-E5675ED1B8C1}" type="sibTrans" cxnId="{F43FD73E-11A6-4A08-847F-AB4122CFBAE8}">
      <dgm:prSet/>
      <dgm:spPr/>
      <dgm:t>
        <a:bodyPr/>
        <a:lstStyle/>
        <a:p>
          <a:endParaRPr lang="en-US"/>
        </a:p>
      </dgm:t>
    </dgm:pt>
    <dgm:pt modelId="{2F6C42FA-A8EF-4DC5-9D17-1C219AE82F24}">
      <dgm:prSet phldrT="[Text]" custT="1"/>
      <dgm:spPr/>
      <dgm:t>
        <a:bodyPr/>
        <a:lstStyle/>
        <a:p>
          <a:r>
            <a:rPr lang="en-US" sz="1200" b="0" i="0" baseline="0" dirty="0" smtClean="0"/>
            <a:t>Automated railcar inspections are now affordable and reliable. You can create unlimited inspection forms and assign specific inspections to individual users.  No more paper, no more going back for photos, and no more sorting through the daily inspection sheets.  </a:t>
          </a:r>
          <a:endParaRPr lang="en-US" sz="1200" baseline="0" dirty="0"/>
        </a:p>
      </dgm:t>
    </dgm:pt>
    <dgm:pt modelId="{596196AC-804E-4431-970B-003DCD9534C5}" type="parTrans" cxnId="{D461682F-938F-4FB5-80D4-E7AADEE986E3}">
      <dgm:prSet/>
      <dgm:spPr/>
      <dgm:t>
        <a:bodyPr/>
        <a:lstStyle/>
        <a:p>
          <a:endParaRPr lang="en-US"/>
        </a:p>
      </dgm:t>
    </dgm:pt>
    <dgm:pt modelId="{745DEE02-81F8-4F80-A011-9F387E26C681}" type="sibTrans" cxnId="{D461682F-938F-4FB5-80D4-E7AADEE986E3}">
      <dgm:prSet/>
      <dgm:spPr/>
      <dgm:t>
        <a:bodyPr/>
        <a:lstStyle/>
        <a:p>
          <a:endParaRPr lang="en-US"/>
        </a:p>
      </dgm:t>
    </dgm:pt>
    <dgm:pt modelId="{F95D108C-F23B-4E61-B97F-111F487A9E2D}" type="pres">
      <dgm:prSet presAssocID="{7359233E-AB9A-4E52-AFB9-396A94158312}" presName="Name0" presStyleCnt="0">
        <dgm:presLayoutVars>
          <dgm:dir/>
          <dgm:resizeHandles val="exact"/>
        </dgm:presLayoutVars>
      </dgm:prSet>
      <dgm:spPr/>
      <dgm:t>
        <a:bodyPr/>
        <a:lstStyle/>
        <a:p>
          <a:endParaRPr lang="en-US"/>
        </a:p>
      </dgm:t>
    </dgm:pt>
    <dgm:pt modelId="{ADD62E85-8A02-45E1-B91F-E1DAEFB4D9D6}" type="pres">
      <dgm:prSet presAssocID="{A6AF97EE-E7D4-4D39-9F85-D841ACFA9AE8}" presName="compNode" presStyleCnt="0"/>
      <dgm:spPr/>
    </dgm:pt>
    <dgm:pt modelId="{1F865F31-561C-495A-A9C5-6A125FF4E562}" type="pres">
      <dgm:prSet presAssocID="{A6AF97EE-E7D4-4D39-9F85-D841ACFA9AE8}" presName="pictRect" presStyleLbl="node1" presStyleIdx="0" presStyleCnt="3" custLinFactNeighborX="10" custLinFactNeighborY="-5214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4B88B276-9C42-4298-B777-B366156C4041}" type="pres">
      <dgm:prSet presAssocID="{A6AF97EE-E7D4-4D39-9F85-D841ACFA9AE8}" presName="textRect" presStyleLbl="revTx" presStyleIdx="0" presStyleCnt="3" custLinFactNeighborY="-96851">
        <dgm:presLayoutVars>
          <dgm:bulletEnabled val="1"/>
        </dgm:presLayoutVars>
      </dgm:prSet>
      <dgm:spPr/>
      <dgm:t>
        <a:bodyPr/>
        <a:lstStyle/>
        <a:p>
          <a:endParaRPr lang="en-US"/>
        </a:p>
      </dgm:t>
    </dgm:pt>
    <dgm:pt modelId="{A9BEA0D9-B321-4484-85FA-71D74C848F40}" type="pres">
      <dgm:prSet presAssocID="{57E62606-1401-4F97-A6D3-3D997893C359}" presName="sibTrans" presStyleLbl="sibTrans2D1" presStyleIdx="0" presStyleCnt="0"/>
      <dgm:spPr/>
      <dgm:t>
        <a:bodyPr/>
        <a:lstStyle/>
        <a:p>
          <a:endParaRPr lang="en-US"/>
        </a:p>
      </dgm:t>
    </dgm:pt>
    <dgm:pt modelId="{E7BA0834-712B-4713-81DC-943888B94F75}" type="pres">
      <dgm:prSet presAssocID="{A8EBCB97-2CC5-46B2-A0FD-2B430A0B9FA8}" presName="compNode" presStyleCnt="0"/>
      <dgm:spPr/>
    </dgm:pt>
    <dgm:pt modelId="{0B08B249-0BC1-4125-8E0F-22BE12C36490}" type="pres">
      <dgm:prSet presAssocID="{A8EBCB97-2CC5-46B2-A0FD-2B430A0B9FA8}" presName="pictRect" presStyleLbl="node1" presStyleIdx="1" presStyleCnt="3" custLinFactNeighborX="-614" custLinFactNeighborY="-51984"/>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533A4B60-A790-4462-B59C-C8A67CAD91C2}" type="pres">
      <dgm:prSet presAssocID="{A8EBCB97-2CC5-46B2-A0FD-2B430A0B9FA8}" presName="textRect" presStyleLbl="revTx" presStyleIdx="1" presStyleCnt="3" custScaleY="235296">
        <dgm:presLayoutVars>
          <dgm:bulletEnabled val="1"/>
        </dgm:presLayoutVars>
      </dgm:prSet>
      <dgm:spPr/>
      <dgm:t>
        <a:bodyPr/>
        <a:lstStyle/>
        <a:p>
          <a:endParaRPr lang="en-US"/>
        </a:p>
      </dgm:t>
    </dgm:pt>
    <dgm:pt modelId="{BF605110-2055-455E-87B2-BA28A0E3249D}" type="pres">
      <dgm:prSet presAssocID="{EFA1D8E6-903A-4116-8729-E5675ED1B8C1}" presName="sibTrans" presStyleLbl="sibTrans2D1" presStyleIdx="0" presStyleCnt="0"/>
      <dgm:spPr/>
      <dgm:t>
        <a:bodyPr/>
        <a:lstStyle/>
        <a:p>
          <a:endParaRPr lang="en-US"/>
        </a:p>
      </dgm:t>
    </dgm:pt>
    <dgm:pt modelId="{833D8603-A16A-4A42-81A4-6628B73ADD91}" type="pres">
      <dgm:prSet presAssocID="{2F6C42FA-A8EF-4DC5-9D17-1C219AE82F24}" presName="compNode" presStyleCnt="0"/>
      <dgm:spPr/>
    </dgm:pt>
    <dgm:pt modelId="{1EBDE687-03CA-4646-BC6D-ABCFEED4E582}" type="pres">
      <dgm:prSet presAssocID="{2F6C42FA-A8EF-4DC5-9D17-1C219AE82F24}" presName="pictRect" presStyleLbl="node1" presStyleIdx="2" presStyleCnt="3" custLinFactNeighborX="-1032" custLinFactNeighborY="-54048"/>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A27EABD0-3DF6-40CB-9030-450DAF219D04}" type="pres">
      <dgm:prSet presAssocID="{2F6C42FA-A8EF-4DC5-9D17-1C219AE82F24}" presName="textRect" presStyleLbl="revTx" presStyleIdx="2" presStyleCnt="3" custScaleY="270666" custLinFactNeighborY="22065">
        <dgm:presLayoutVars>
          <dgm:bulletEnabled val="1"/>
        </dgm:presLayoutVars>
      </dgm:prSet>
      <dgm:spPr/>
      <dgm:t>
        <a:bodyPr/>
        <a:lstStyle/>
        <a:p>
          <a:endParaRPr lang="en-US"/>
        </a:p>
      </dgm:t>
    </dgm:pt>
  </dgm:ptLst>
  <dgm:cxnLst>
    <dgm:cxn modelId="{A459E734-9F05-4188-9E57-59AA24AF0C06}" type="presOf" srcId="{A8EBCB97-2CC5-46B2-A0FD-2B430A0B9FA8}" destId="{533A4B60-A790-4462-B59C-C8A67CAD91C2}" srcOrd="0" destOrd="0" presId="urn:microsoft.com/office/officeart/2005/8/layout/pList1"/>
    <dgm:cxn modelId="{E96DFCDC-0FDC-4FE1-A9EE-A2EB5BE9CBD6}" type="presOf" srcId="{57E62606-1401-4F97-A6D3-3D997893C359}" destId="{A9BEA0D9-B321-4484-85FA-71D74C848F40}" srcOrd="0" destOrd="0" presId="urn:microsoft.com/office/officeart/2005/8/layout/pList1"/>
    <dgm:cxn modelId="{A5C0F3F7-F5EF-4EC7-A955-4B2D2B46A33E}" type="presOf" srcId="{7359233E-AB9A-4E52-AFB9-396A94158312}" destId="{F95D108C-F23B-4E61-B97F-111F487A9E2D}" srcOrd="0" destOrd="0" presId="urn:microsoft.com/office/officeart/2005/8/layout/pList1"/>
    <dgm:cxn modelId="{1ABD5CC9-89B0-4E48-90FA-6141E21CD053}" srcId="{7359233E-AB9A-4E52-AFB9-396A94158312}" destId="{A6AF97EE-E7D4-4D39-9F85-D841ACFA9AE8}" srcOrd="0" destOrd="0" parTransId="{BB6A39EC-C920-4E2F-82D7-4A36F040FB7A}" sibTransId="{57E62606-1401-4F97-A6D3-3D997893C359}"/>
    <dgm:cxn modelId="{D461682F-938F-4FB5-80D4-E7AADEE986E3}" srcId="{7359233E-AB9A-4E52-AFB9-396A94158312}" destId="{2F6C42FA-A8EF-4DC5-9D17-1C219AE82F24}" srcOrd="2" destOrd="0" parTransId="{596196AC-804E-4431-970B-003DCD9534C5}" sibTransId="{745DEE02-81F8-4F80-A011-9F387E26C681}"/>
    <dgm:cxn modelId="{29F27162-0D5A-40CB-8FB4-6FD3D5B270DA}" type="presOf" srcId="{2F6C42FA-A8EF-4DC5-9D17-1C219AE82F24}" destId="{A27EABD0-3DF6-40CB-9030-450DAF219D04}" srcOrd="0" destOrd="0" presId="urn:microsoft.com/office/officeart/2005/8/layout/pList1"/>
    <dgm:cxn modelId="{D2C8F640-9CD7-4990-B3A9-B1A3FE250A8E}" type="presOf" srcId="{EFA1D8E6-903A-4116-8729-E5675ED1B8C1}" destId="{BF605110-2055-455E-87B2-BA28A0E3249D}" srcOrd="0" destOrd="0" presId="urn:microsoft.com/office/officeart/2005/8/layout/pList1"/>
    <dgm:cxn modelId="{F43FD73E-11A6-4A08-847F-AB4122CFBAE8}" srcId="{7359233E-AB9A-4E52-AFB9-396A94158312}" destId="{A8EBCB97-2CC5-46B2-A0FD-2B430A0B9FA8}" srcOrd="1" destOrd="0" parTransId="{43AF2FFE-DC6A-488E-AE7C-D3556B824714}" sibTransId="{EFA1D8E6-903A-4116-8729-E5675ED1B8C1}"/>
    <dgm:cxn modelId="{20C21CB3-0AF4-4661-93B6-08F6A56F2785}" type="presOf" srcId="{A6AF97EE-E7D4-4D39-9F85-D841ACFA9AE8}" destId="{4B88B276-9C42-4298-B777-B366156C4041}" srcOrd="0" destOrd="0" presId="urn:microsoft.com/office/officeart/2005/8/layout/pList1"/>
    <dgm:cxn modelId="{E4631F7C-0FD8-43E1-91D7-DE999F647E4A}" type="presParOf" srcId="{F95D108C-F23B-4E61-B97F-111F487A9E2D}" destId="{ADD62E85-8A02-45E1-B91F-E1DAEFB4D9D6}" srcOrd="0" destOrd="0" presId="urn:microsoft.com/office/officeart/2005/8/layout/pList1"/>
    <dgm:cxn modelId="{869364A3-8771-4432-BD10-78C7060C8087}" type="presParOf" srcId="{ADD62E85-8A02-45E1-B91F-E1DAEFB4D9D6}" destId="{1F865F31-561C-495A-A9C5-6A125FF4E562}" srcOrd="0" destOrd="0" presId="urn:microsoft.com/office/officeart/2005/8/layout/pList1"/>
    <dgm:cxn modelId="{F9C29E08-9B1A-4D1A-B4A5-5CC11F9F227A}" type="presParOf" srcId="{ADD62E85-8A02-45E1-B91F-E1DAEFB4D9D6}" destId="{4B88B276-9C42-4298-B777-B366156C4041}" srcOrd="1" destOrd="0" presId="urn:microsoft.com/office/officeart/2005/8/layout/pList1"/>
    <dgm:cxn modelId="{C54670CE-4DD2-401F-86D4-62B3E205550C}" type="presParOf" srcId="{F95D108C-F23B-4E61-B97F-111F487A9E2D}" destId="{A9BEA0D9-B321-4484-85FA-71D74C848F40}" srcOrd="1" destOrd="0" presId="urn:microsoft.com/office/officeart/2005/8/layout/pList1"/>
    <dgm:cxn modelId="{6557F929-8070-4EF0-B41D-8C2944544267}" type="presParOf" srcId="{F95D108C-F23B-4E61-B97F-111F487A9E2D}" destId="{E7BA0834-712B-4713-81DC-943888B94F75}" srcOrd="2" destOrd="0" presId="urn:microsoft.com/office/officeart/2005/8/layout/pList1"/>
    <dgm:cxn modelId="{C2DFFC44-77F9-4743-8D4E-B02E4CC1F2D0}" type="presParOf" srcId="{E7BA0834-712B-4713-81DC-943888B94F75}" destId="{0B08B249-0BC1-4125-8E0F-22BE12C36490}" srcOrd="0" destOrd="0" presId="urn:microsoft.com/office/officeart/2005/8/layout/pList1"/>
    <dgm:cxn modelId="{8A2EECA9-3223-4222-A689-89C836AB020F}" type="presParOf" srcId="{E7BA0834-712B-4713-81DC-943888B94F75}" destId="{533A4B60-A790-4462-B59C-C8A67CAD91C2}" srcOrd="1" destOrd="0" presId="urn:microsoft.com/office/officeart/2005/8/layout/pList1"/>
    <dgm:cxn modelId="{738D5D41-9FB0-4665-8B5B-DFD27DF3D410}" type="presParOf" srcId="{F95D108C-F23B-4E61-B97F-111F487A9E2D}" destId="{BF605110-2055-455E-87B2-BA28A0E3249D}" srcOrd="3" destOrd="0" presId="urn:microsoft.com/office/officeart/2005/8/layout/pList1"/>
    <dgm:cxn modelId="{E196155B-AC1F-4733-A277-7759D98D4FC2}" type="presParOf" srcId="{F95D108C-F23B-4E61-B97F-111F487A9E2D}" destId="{833D8603-A16A-4A42-81A4-6628B73ADD91}" srcOrd="4" destOrd="0" presId="urn:microsoft.com/office/officeart/2005/8/layout/pList1"/>
    <dgm:cxn modelId="{5EF89D2A-2830-495A-BEC1-B21AA4645580}" type="presParOf" srcId="{833D8603-A16A-4A42-81A4-6628B73ADD91}" destId="{1EBDE687-03CA-4646-BC6D-ABCFEED4E582}" srcOrd="0" destOrd="0" presId="urn:microsoft.com/office/officeart/2005/8/layout/pList1"/>
    <dgm:cxn modelId="{F3AE3EDE-E798-4398-AFCD-7083C2E2F3BB}" type="presParOf" srcId="{833D8603-A16A-4A42-81A4-6628B73ADD91}" destId="{A27EABD0-3DF6-40CB-9030-450DAF219D04}"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0368FB-3F26-4CEA-B9D7-D72003D1F10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06DBD9-5182-46FB-8291-5AF11B052915}">
      <dgm:prSet phldrT="[Text]"/>
      <dgm:spPr/>
      <dgm:t>
        <a:bodyPr/>
        <a:lstStyle/>
        <a:p>
          <a:r>
            <a:rPr lang="en-US" b="1" u="sng" baseline="0" smtClean="0"/>
            <a:t>Improved Yard Control</a:t>
          </a:r>
          <a:r>
            <a:rPr lang="en-US" b="1" baseline="0" smtClean="0"/>
            <a:t> </a:t>
          </a:r>
          <a:endParaRPr lang="en-US" baseline="0" dirty="0"/>
        </a:p>
      </dgm:t>
    </dgm:pt>
    <dgm:pt modelId="{8DB1B9E2-2858-4759-9A98-E3FD632149B0}" type="parTrans" cxnId="{4B9CE73F-841A-41AA-B3A6-2F3F13BD087B}">
      <dgm:prSet/>
      <dgm:spPr/>
      <dgm:t>
        <a:bodyPr/>
        <a:lstStyle/>
        <a:p>
          <a:endParaRPr lang="en-US"/>
        </a:p>
      </dgm:t>
    </dgm:pt>
    <dgm:pt modelId="{1B3C0D3D-1330-444A-B43A-DA8EA49A1103}" type="sibTrans" cxnId="{4B9CE73F-841A-41AA-B3A6-2F3F13BD087B}">
      <dgm:prSet/>
      <dgm:spPr/>
      <dgm:t>
        <a:bodyPr/>
        <a:lstStyle/>
        <a:p>
          <a:endParaRPr lang="en-US"/>
        </a:p>
      </dgm:t>
    </dgm:pt>
    <dgm:pt modelId="{163F8BA1-1C4A-4D30-BCEC-B37380B05967}">
      <dgm:prSet phldrT="[Text]"/>
      <dgm:spPr/>
      <dgm:t>
        <a:bodyPr/>
        <a:lstStyle/>
        <a:p>
          <a:r>
            <a:rPr lang="en-US" b="1" u="sng" baseline="0" smtClean="0"/>
            <a:t>Corporate Analytics and Dashboards</a:t>
          </a:r>
          <a:r>
            <a:rPr lang="en-US" b="1" baseline="0" smtClean="0"/>
            <a:t> </a:t>
          </a:r>
          <a:endParaRPr lang="en-US" baseline="0" dirty="0"/>
        </a:p>
      </dgm:t>
    </dgm:pt>
    <dgm:pt modelId="{3EF25DF2-3070-44CE-B6C6-91998C9605EC}" type="parTrans" cxnId="{3D75B9A5-3E6A-4F2C-AA30-8073C94FD567}">
      <dgm:prSet/>
      <dgm:spPr/>
      <dgm:t>
        <a:bodyPr/>
        <a:lstStyle/>
        <a:p>
          <a:endParaRPr lang="en-US"/>
        </a:p>
      </dgm:t>
    </dgm:pt>
    <dgm:pt modelId="{681AC281-24FD-4CB7-BBA1-BE01A8E93C2C}" type="sibTrans" cxnId="{3D75B9A5-3E6A-4F2C-AA30-8073C94FD567}">
      <dgm:prSet/>
      <dgm:spPr/>
      <dgm:t>
        <a:bodyPr/>
        <a:lstStyle/>
        <a:p>
          <a:endParaRPr lang="en-US"/>
        </a:p>
      </dgm:t>
    </dgm:pt>
    <dgm:pt modelId="{C271E87C-92EA-496E-B45E-D76EEE2AE6F3}">
      <dgm:prSet phldrT="[Text]"/>
      <dgm:spPr/>
      <dgm:t>
        <a:bodyPr/>
        <a:lstStyle/>
        <a:p>
          <a:r>
            <a:rPr lang="en-US" b="1" u="sng" baseline="0" smtClean="0"/>
            <a:t>Railcar Inspections</a:t>
          </a:r>
          <a:r>
            <a:rPr lang="en-US" b="1" baseline="0" smtClean="0"/>
            <a:t> </a:t>
          </a:r>
          <a:endParaRPr lang="en-US" baseline="0" dirty="0"/>
        </a:p>
      </dgm:t>
    </dgm:pt>
    <dgm:pt modelId="{2A7A7B68-532B-4C4B-A8A3-BC3A5FF234F5}" type="parTrans" cxnId="{67F579D7-5DB0-4D5E-83F4-DFA0BD4DABB4}">
      <dgm:prSet/>
      <dgm:spPr/>
      <dgm:t>
        <a:bodyPr/>
        <a:lstStyle/>
        <a:p>
          <a:endParaRPr lang="en-US"/>
        </a:p>
      </dgm:t>
    </dgm:pt>
    <dgm:pt modelId="{D4452444-292A-4D77-8994-CDFBAD2BC4A3}" type="sibTrans" cxnId="{67F579D7-5DB0-4D5E-83F4-DFA0BD4DABB4}">
      <dgm:prSet/>
      <dgm:spPr/>
      <dgm:t>
        <a:bodyPr/>
        <a:lstStyle/>
        <a:p>
          <a:endParaRPr lang="en-US"/>
        </a:p>
      </dgm:t>
    </dgm:pt>
    <dgm:pt modelId="{F82E625C-E78B-4E5B-A2B3-1CAF68D62F40}">
      <dgm:prSet/>
      <dgm:spPr/>
      <dgm:t>
        <a:bodyPr/>
        <a:lstStyle/>
        <a:p>
          <a:r>
            <a:rPr lang="en-US" b="1" u="sng" baseline="0" smtClean="0"/>
            <a:t>Maintain Railcar Statuses</a:t>
          </a:r>
          <a:r>
            <a:rPr lang="en-US" baseline="0" smtClean="0"/>
            <a:t> </a:t>
          </a:r>
          <a:endParaRPr lang="en-US" baseline="0" dirty="0"/>
        </a:p>
      </dgm:t>
    </dgm:pt>
    <dgm:pt modelId="{1381FA17-5ED8-4145-A289-D6A128454809}" type="parTrans" cxnId="{B54E6387-6ABB-413F-8C64-717A2B8CA4E1}">
      <dgm:prSet/>
      <dgm:spPr/>
      <dgm:t>
        <a:bodyPr/>
        <a:lstStyle/>
        <a:p>
          <a:endParaRPr lang="en-US"/>
        </a:p>
      </dgm:t>
    </dgm:pt>
    <dgm:pt modelId="{6CC81A32-EA4F-42D0-9F76-CCC53A0EBCD1}" type="sibTrans" cxnId="{B54E6387-6ABB-413F-8C64-717A2B8CA4E1}">
      <dgm:prSet/>
      <dgm:spPr/>
      <dgm:t>
        <a:bodyPr/>
        <a:lstStyle/>
        <a:p>
          <a:endParaRPr lang="en-US"/>
        </a:p>
      </dgm:t>
    </dgm:pt>
    <dgm:pt modelId="{7B4778B0-64D3-4A1E-ABFE-8E68FBC3AD17}">
      <dgm:prSet/>
      <dgm:spPr/>
      <dgm:t>
        <a:bodyPr/>
        <a:lstStyle/>
        <a:p>
          <a:r>
            <a:rPr lang="en-US" b="1" u="sng" baseline="0" dirty="0" smtClean="0"/>
            <a:t>Reduction in Human Error</a:t>
          </a:r>
          <a:r>
            <a:rPr lang="en-US" baseline="0" dirty="0" smtClean="0"/>
            <a:t> </a:t>
          </a:r>
          <a:endParaRPr lang="en-US" baseline="0" dirty="0"/>
        </a:p>
      </dgm:t>
    </dgm:pt>
    <dgm:pt modelId="{B68B1054-7428-4793-B933-4DF73C39E914}" type="parTrans" cxnId="{88BED772-CF23-4EC7-8713-8DF7431E1619}">
      <dgm:prSet/>
      <dgm:spPr/>
      <dgm:t>
        <a:bodyPr/>
        <a:lstStyle/>
        <a:p>
          <a:endParaRPr lang="en-US"/>
        </a:p>
      </dgm:t>
    </dgm:pt>
    <dgm:pt modelId="{FCA45DBD-7602-4649-A7E0-ADD5AF51B45A}" type="sibTrans" cxnId="{88BED772-CF23-4EC7-8713-8DF7431E1619}">
      <dgm:prSet/>
      <dgm:spPr/>
      <dgm:t>
        <a:bodyPr/>
        <a:lstStyle/>
        <a:p>
          <a:endParaRPr lang="en-US"/>
        </a:p>
      </dgm:t>
    </dgm:pt>
    <dgm:pt modelId="{77FE5CBE-49AB-4443-A0AD-DF3CA9CD53F9}">
      <dgm:prSet/>
      <dgm:spPr/>
      <dgm:t>
        <a:bodyPr/>
        <a:lstStyle/>
        <a:p>
          <a:r>
            <a:rPr lang="en-US" b="1" u="sng" baseline="0" dirty="0" smtClean="0"/>
            <a:t>Demurrage Management</a:t>
          </a:r>
          <a:r>
            <a:rPr lang="en-US" baseline="0" dirty="0" smtClean="0"/>
            <a:t> </a:t>
          </a:r>
          <a:endParaRPr lang="en-US" baseline="0" dirty="0"/>
        </a:p>
      </dgm:t>
    </dgm:pt>
    <dgm:pt modelId="{C5E17071-047D-4227-BA64-848292065405}" type="parTrans" cxnId="{B3E10CE7-3A1A-49EF-BE39-A35BD41CEB85}">
      <dgm:prSet/>
      <dgm:spPr/>
      <dgm:t>
        <a:bodyPr/>
        <a:lstStyle/>
        <a:p>
          <a:endParaRPr lang="en-US"/>
        </a:p>
      </dgm:t>
    </dgm:pt>
    <dgm:pt modelId="{555C0EAA-09DA-42E8-B087-33CC74E1D87F}" type="sibTrans" cxnId="{B3E10CE7-3A1A-49EF-BE39-A35BD41CEB85}">
      <dgm:prSet/>
      <dgm:spPr/>
      <dgm:t>
        <a:bodyPr/>
        <a:lstStyle/>
        <a:p>
          <a:endParaRPr lang="en-US"/>
        </a:p>
      </dgm:t>
    </dgm:pt>
    <dgm:pt modelId="{45669E32-BF8E-44FD-B407-8056831687F7}">
      <dgm:prSet/>
      <dgm:spPr/>
      <dgm:t>
        <a:bodyPr/>
        <a:lstStyle/>
        <a:p>
          <a:r>
            <a:rPr lang="en-US" b="1" u="sng" baseline="0" dirty="0" smtClean="0"/>
            <a:t>Customer Portals</a:t>
          </a:r>
          <a:r>
            <a:rPr lang="en-US" baseline="0" dirty="0" smtClean="0"/>
            <a:t> </a:t>
          </a:r>
          <a:endParaRPr lang="en-US" baseline="0" dirty="0"/>
        </a:p>
      </dgm:t>
    </dgm:pt>
    <dgm:pt modelId="{8067D8C7-D13B-4F40-8710-C1E7666CAA8C}" type="parTrans" cxnId="{E36399E3-8AFC-4761-9BE3-EF9870C12442}">
      <dgm:prSet/>
      <dgm:spPr/>
      <dgm:t>
        <a:bodyPr/>
        <a:lstStyle/>
        <a:p>
          <a:endParaRPr lang="en-US"/>
        </a:p>
      </dgm:t>
    </dgm:pt>
    <dgm:pt modelId="{C97888A5-4CAC-42FA-8D15-9FDB639B5F7A}" type="sibTrans" cxnId="{E36399E3-8AFC-4761-9BE3-EF9870C12442}">
      <dgm:prSet/>
      <dgm:spPr/>
      <dgm:t>
        <a:bodyPr/>
        <a:lstStyle/>
        <a:p>
          <a:endParaRPr lang="en-US"/>
        </a:p>
      </dgm:t>
    </dgm:pt>
    <dgm:pt modelId="{88B62C63-359C-464E-B8F9-F42EC85EE5F0}">
      <dgm:prSet/>
      <dgm:spPr/>
      <dgm:t>
        <a:bodyPr/>
        <a:lstStyle/>
        <a:p>
          <a:r>
            <a:rPr lang="en-US" b="1" u="sng" baseline="0" smtClean="0"/>
            <a:t>Functionality</a:t>
          </a:r>
          <a:endParaRPr lang="en-US" baseline="0" dirty="0"/>
        </a:p>
      </dgm:t>
    </dgm:pt>
    <dgm:pt modelId="{E9ECDF18-7478-4A9B-842A-3CA06CB8E264}" type="parTrans" cxnId="{59B0D33F-6FC0-415B-869F-F67F166EECAA}">
      <dgm:prSet/>
      <dgm:spPr/>
      <dgm:t>
        <a:bodyPr/>
        <a:lstStyle/>
        <a:p>
          <a:endParaRPr lang="en-US"/>
        </a:p>
      </dgm:t>
    </dgm:pt>
    <dgm:pt modelId="{45F35212-3E52-41BC-9206-FBC9E3660CF2}" type="sibTrans" cxnId="{59B0D33F-6FC0-415B-869F-F67F166EECAA}">
      <dgm:prSet/>
      <dgm:spPr/>
      <dgm:t>
        <a:bodyPr/>
        <a:lstStyle/>
        <a:p>
          <a:endParaRPr lang="en-US"/>
        </a:p>
      </dgm:t>
    </dgm:pt>
    <dgm:pt modelId="{297E15FA-2337-4BE8-B445-033AD4A0DC4E}">
      <dgm:prSet/>
      <dgm:spPr/>
      <dgm:t>
        <a:bodyPr/>
        <a:lstStyle/>
        <a:p>
          <a:r>
            <a:rPr lang="en-US" b="1" u="sng" baseline="0" smtClean="0"/>
            <a:t>Organization</a:t>
          </a:r>
          <a:endParaRPr lang="en-US" baseline="0" dirty="0"/>
        </a:p>
      </dgm:t>
    </dgm:pt>
    <dgm:pt modelId="{9B8BB8D3-7B32-4664-A6F2-279CF9853945}" type="parTrans" cxnId="{4E54595F-FD8B-482D-A0B8-091D224019BF}">
      <dgm:prSet/>
      <dgm:spPr/>
      <dgm:t>
        <a:bodyPr/>
        <a:lstStyle/>
        <a:p>
          <a:endParaRPr lang="en-US"/>
        </a:p>
      </dgm:t>
    </dgm:pt>
    <dgm:pt modelId="{0A48E9F0-7F7F-4ED5-B007-D169EBDD5DFA}" type="sibTrans" cxnId="{4E54595F-FD8B-482D-A0B8-091D224019BF}">
      <dgm:prSet/>
      <dgm:spPr/>
      <dgm:t>
        <a:bodyPr/>
        <a:lstStyle/>
        <a:p>
          <a:endParaRPr lang="en-US"/>
        </a:p>
      </dgm:t>
    </dgm:pt>
    <dgm:pt modelId="{300B9604-3E2D-43E1-9D69-C618C7D0E613}">
      <dgm:prSet/>
      <dgm:spPr/>
      <dgm:t>
        <a:bodyPr/>
        <a:lstStyle/>
        <a:p>
          <a:r>
            <a:rPr lang="en-US" b="1" u="sng" baseline="0" smtClean="0"/>
            <a:t>Automation</a:t>
          </a:r>
          <a:endParaRPr lang="en-US" baseline="0" dirty="0"/>
        </a:p>
      </dgm:t>
    </dgm:pt>
    <dgm:pt modelId="{AA2CEF59-91A9-4BCA-9748-01951B9BE680}" type="parTrans" cxnId="{18BECBDD-C71A-41FF-9E40-D14C1C8B2EAE}">
      <dgm:prSet/>
      <dgm:spPr/>
      <dgm:t>
        <a:bodyPr/>
        <a:lstStyle/>
        <a:p>
          <a:endParaRPr lang="en-US"/>
        </a:p>
      </dgm:t>
    </dgm:pt>
    <dgm:pt modelId="{560D91CD-7C5A-4D68-81C0-CD89FADBCDBA}" type="sibTrans" cxnId="{18BECBDD-C71A-41FF-9E40-D14C1C8B2EAE}">
      <dgm:prSet/>
      <dgm:spPr/>
      <dgm:t>
        <a:bodyPr/>
        <a:lstStyle/>
        <a:p>
          <a:endParaRPr lang="en-US"/>
        </a:p>
      </dgm:t>
    </dgm:pt>
    <dgm:pt modelId="{C5126636-D24B-4AFB-925B-98EBBF286FF7}" type="pres">
      <dgm:prSet presAssocID="{110368FB-3F26-4CEA-B9D7-D72003D1F107}" presName="linear" presStyleCnt="0">
        <dgm:presLayoutVars>
          <dgm:animLvl val="lvl"/>
          <dgm:resizeHandles val="exact"/>
        </dgm:presLayoutVars>
      </dgm:prSet>
      <dgm:spPr/>
      <dgm:t>
        <a:bodyPr/>
        <a:lstStyle/>
        <a:p>
          <a:endParaRPr lang="en-US"/>
        </a:p>
      </dgm:t>
    </dgm:pt>
    <dgm:pt modelId="{1C5E5B36-3DB3-465C-8DD0-0431E8E0A815}" type="pres">
      <dgm:prSet presAssocID="{2D06DBD9-5182-46FB-8291-5AF11B052915}" presName="parentText" presStyleLbl="node1" presStyleIdx="0" presStyleCnt="10">
        <dgm:presLayoutVars>
          <dgm:chMax val="0"/>
          <dgm:bulletEnabled val="1"/>
        </dgm:presLayoutVars>
      </dgm:prSet>
      <dgm:spPr/>
      <dgm:t>
        <a:bodyPr/>
        <a:lstStyle/>
        <a:p>
          <a:endParaRPr lang="en-US"/>
        </a:p>
      </dgm:t>
    </dgm:pt>
    <dgm:pt modelId="{893B6F09-6FFB-4165-B8F8-06DC18A19157}" type="pres">
      <dgm:prSet presAssocID="{1B3C0D3D-1330-444A-B43A-DA8EA49A1103}" presName="spacer" presStyleCnt="0"/>
      <dgm:spPr/>
    </dgm:pt>
    <dgm:pt modelId="{23630668-C3E1-48C0-B0C4-9811B9206B7A}" type="pres">
      <dgm:prSet presAssocID="{163F8BA1-1C4A-4D30-BCEC-B37380B05967}" presName="parentText" presStyleLbl="node1" presStyleIdx="1" presStyleCnt="10" custLinFactNeighborX="11250" custLinFactNeighborY="14218">
        <dgm:presLayoutVars>
          <dgm:chMax val="0"/>
          <dgm:bulletEnabled val="1"/>
        </dgm:presLayoutVars>
      </dgm:prSet>
      <dgm:spPr/>
      <dgm:t>
        <a:bodyPr/>
        <a:lstStyle/>
        <a:p>
          <a:endParaRPr lang="en-US"/>
        </a:p>
      </dgm:t>
    </dgm:pt>
    <dgm:pt modelId="{7810B9C3-B734-43CF-AF0A-A3360BD9AD67}" type="pres">
      <dgm:prSet presAssocID="{681AC281-24FD-4CB7-BBA1-BE01A8E93C2C}" presName="spacer" presStyleCnt="0"/>
      <dgm:spPr/>
    </dgm:pt>
    <dgm:pt modelId="{76DE1F44-68E4-41F2-920E-2E0B19F25C73}" type="pres">
      <dgm:prSet presAssocID="{C271E87C-92EA-496E-B45E-D76EEE2AE6F3}" presName="parentText" presStyleLbl="node1" presStyleIdx="2" presStyleCnt="10">
        <dgm:presLayoutVars>
          <dgm:chMax val="0"/>
          <dgm:bulletEnabled val="1"/>
        </dgm:presLayoutVars>
      </dgm:prSet>
      <dgm:spPr/>
      <dgm:t>
        <a:bodyPr/>
        <a:lstStyle/>
        <a:p>
          <a:endParaRPr lang="en-US"/>
        </a:p>
      </dgm:t>
    </dgm:pt>
    <dgm:pt modelId="{C19735B6-E642-4818-9CFF-D188870E3C8B}" type="pres">
      <dgm:prSet presAssocID="{D4452444-292A-4D77-8994-CDFBAD2BC4A3}" presName="spacer" presStyleCnt="0"/>
      <dgm:spPr/>
    </dgm:pt>
    <dgm:pt modelId="{4E2CA337-F256-465A-A7D3-0F765C20EBE0}" type="pres">
      <dgm:prSet presAssocID="{F82E625C-E78B-4E5B-A2B3-1CAF68D62F40}" presName="parentText" presStyleLbl="node1" presStyleIdx="3" presStyleCnt="10">
        <dgm:presLayoutVars>
          <dgm:chMax val="0"/>
          <dgm:bulletEnabled val="1"/>
        </dgm:presLayoutVars>
      </dgm:prSet>
      <dgm:spPr/>
      <dgm:t>
        <a:bodyPr/>
        <a:lstStyle/>
        <a:p>
          <a:endParaRPr lang="en-US"/>
        </a:p>
      </dgm:t>
    </dgm:pt>
    <dgm:pt modelId="{35C9C8A4-6D48-46F2-9610-F3AC67B72E5A}" type="pres">
      <dgm:prSet presAssocID="{6CC81A32-EA4F-42D0-9F76-CCC53A0EBCD1}" presName="spacer" presStyleCnt="0"/>
      <dgm:spPr/>
    </dgm:pt>
    <dgm:pt modelId="{2477270A-D36E-42F5-9099-7AD661A715EB}" type="pres">
      <dgm:prSet presAssocID="{7B4778B0-64D3-4A1E-ABFE-8E68FBC3AD17}" presName="parentText" presStyleLbl="node1" presStyleIdx="4" presStyleCnt="10">
        <dgm:presLayoutVars>
          <dgm:chMax val="0"/>
          <dgm:bulletEnabled val="1"/>
        </dgm:presLayoutVars>
      </dgm:prSet>
      <dgm:spPr/>
      <dgm:t>
        <a:bodyPr/>
        <a:lstStyle/>
        <a:p>
          <a:endParaRPr lang="en-US"/>
        </a:p>
      </dgm:t>
    </dgm:pt>
    <dgm:pt modelId="{011216DF-3512-4CD6-98C1-C6AA6D0DBE21}" type="pres">
      <dgm:prSet presAssocID="{FCA45DBD-7602-4649-A7E0-ADD5AF51B45A}" presName="spacer" presStyleCnt="0"/>
      <dgm:spPr/>
    </dgm:pt>
    <dgm:pt modelId="{01B6B741-9020-4800-8DF8-C01924335FBD}" type="pres">
      <dgm:prSet presAssocID="{77FE5CBE-49AB-4443-A0AD-DF3CA9CD53F9}" presName="parentText" presStyleLbl="node1" presStyleIdx="5" presStyleCnt="10">
        <dgm:presLayoutVars>
          <dgm:chMax val="0"/>
          <dgm:bulletEnabled val="1"/>
        </dgm:presLayoutVars>
      </dgm:prSet>
      <dgm:spPr/>
      <dgm:t>
        <a:bodyPr/>
        <a:lstStyle/>
        <a:p>
          <a:endParaRPr lang="en-US"/>
        </a:p>
      </dgm:t>
    </dgm:pt>
    <dgm:pt modelId="{DBCFBDA2-DDDC-41E7-9297-B6B9C8C245B8}" type="pres">
      <dgm:prSet presAssocID="{555C0EAA-09DA-42E8-B087-33CC74E1D87F}" presName="spacer" presStyleCnt="0"/>
      <dgm:spPr/>
    </dgm:pt>
    <dgm:pt modelId="{5F0F2DF5-B37E-4808-BA64-CCDFC73EB3DC}" type="pres">
      <dgm:prSet presAssocID="{45669E32-BF8E-44FD-B407-8056831687F7}" presName="parentText" presStyleLbl="node1" presStyleIdx="6" presStyleCnt="10">
        <dgm:presLayoutVars>
          <dgm:chMax val="0"/>
          <dgm:bulletEnabled val="1"/>
        </dgm:presLayoutVars>
      </dgm:prSet>
      <dgm:spPr/>
      <dgm:t>
        <a:bodyPr/>
        <a:lstStyle/>
        <a:p>
          <a:endParaRPr lang="en-US"/>
        </a:p>
      </dgm:t>
    </dgm:pt>
    <dgm:pt modelId="{BE81E6E7-C7FD-4E6D-8A49-46A0C6126B1A}" type="pres">
      <dgm:prSet presAssocID="{C97888A5-4CAC-42FA-8D15-9FDB639B5F7A}" presName="spacer" presStyleCnt="0"/>
      <dgm:spPr/>
    </dgm:pt>
    <dgm:pt modelId="{160ECE03-2792-45A2-AE56-1BD040D8B7C2}" type="pres">
      <dgm:prSet presAssocID="{88B62C63-359C-464E-B8F9-F42EC85EE5F0}" presName="parentText" presStyleLbl="node1" presStyleIdx="7" presStyleCnt="10">
        <dgm:presLayoutVars>
          <dgm:chMax val="0"/>
          <dgm:bulletEnabled val="1"/>
        </dgm:presLayoutVars>
      </dgm:prSet>
      <dgm:spPr/>
      <dgm:t>
        <a:bodyPr/>
        <a:lstStyle/>
        <a:p>
          <a:endParaRPr lang="en-US"/>
        </a:p>
      </dgm:t>
    </dgm:pt>
    <dgm:pt modelId="{D80E2443-2533-4E21-8276-3B178D0D781D}" type="pres">
      <dgm:prSet presAssocID="{45F35212-3E52-41BC-9206-FBC9E3660CF2}" presName="spacer" presStyleCnt="0"/>
      <dgm:spPr/>
    </dgm:pt>
    <dgm:pt modelId="{9A302D89-896F-4408-8585-5EB316896904}" type="pres">
      <dgm:prSet presAssocID="{297E15FA-2337-4BE8-B445-033AD4A0DC4E}" presName="parentText" presStyleLbl="node1" presStyleIdx="8" presStyleCnt="10">
        <dgm:presLayoutVars>
          <dgm:chMax val="0"/>
          <dgm:bulletEnabled val="1"/>
        </dgm:presLayoutVars>
      </dgm:prSet>
      <dgm:spPr/>
      <dgm:t>
        <a:bodyPr/>
        <a:lstStyle/>
        <a:p>
          <a:endParaRPr lang="en-US"/>
        </a:p>
      </dgm:t>
    </dgm:pt>
    <dgm:pt modelId="{8B03F336-12BE-4625-B4AA-70B0B786084E}" type="pres">
      <dgm:prSet presAssocID="{0A48E9F0-7F7F-4ED5-B007-D169EBDD5DFA}" presName="spacer" presStyleCnt="0"/>
      <dgm:spPr/>
    </dgm:pt>
    <dgm:pt modelId="{0FECFF4F-DF55-498F-94A4-19307BB2C535}" type="pres">
      <dgm:prSet presAssocID="{300B9604-3E2D-43E1-9D69-C618C7D0E613}" presName="parentText" presStyleLbl="node1" presStyleIdx="9" presStyleCnt="10">
        <dgm:presLayoutVars>
          <dgm:chMax val="0"/>
          <dgm:bulletEnabled val="1"/>
        </dgm:presLayoutVars>
      </dgm:prSet>
      <dgm:spPr/>
      <dgm:t>
        <a:bodyPr/>
        <a:lstStyle/>
        <a:p>
          <a:endParaRPr lang="en-US"/>
        </a:p>
      </dgm:t>
    </dgm:pt>
  </dgm:ptLst>
  <dgm:cxnLst>
    <dgm:cxn modelId="{67F579D7-5DB0-4D5E-83F4-DFA0BD4DABB4}" srcId="{110368FB-3F26-4CEA-B9D7-D72003D1F107}" destId="{C271E87C-92EA-496E-B45E-D76EEE2AE6F3}" srcOrd="2" destOrd="0" parTransId="{2A7A7B68-532B-4C4B-A8A3-BC3A5FF234F5}" sibTransId="{D4452444-292A-4D77-8994-CDFBAD2BC4A3}"/>
    <dgm:cxn modelId="{88BED772-CF23-4EC7-8713-8DF7431E1619}" srcId="{110368FB-3F26-4CEA-B9D7-D72003D1F107}" destId="{7B4778B0-64D3-4A1E-ABFE-8E68FBC3AD17}" srcOrd="4" destOrd="0" parTransId="{B68B1054-7428-4793-B933-4DF73C39E914}" sibTransId="{FCA45DBD-7602-4649-A7E0-ADD5AF51B45A}"/>
    <dgm:cxn modelId="{9FA84DC8-DD10-4D7C-B7CE-1106BFCDF670}" type="presOf" srcId="{77FE5CBE-49AB-4443-A0AD-DF3CA9CD53F9}" destId="{01B6B741-9020-4800-8DF8-C01924335FBD}" srcOrd="0" destOrd="0" presId="urn:microsoft.com/office/officeart/2005/8/layout/vList2"/>
    <dgm:cxn modelId="{B54E6387-6ABB-413F-8C64-717A2B8CA4E1}" srcId="{110368FB-3F26-4CEA-B9D7-D72003D1F107}" destId="{F82E625C-E78B-4E5B-A2B3-1CAF68D62F40}" srcOrd="3" destOrd="0" parTransId="{1381FA17-5ED8-4145-A289-D6A128454809}" sibTransId="{6CC81A32-EA4F-42D0-9F76-CCC53A0EBCD1}"/>
    <dgm:cxn modelId="{E36399E3-8AFC-4761-9BE3-EF9870C12442}" srcId="{110368FB-3F26-4CEA-B9D7-D72003D1F107}" destId="{45669E32-BF8E-44FD-B407-8056831687F7}" srcOrd="6" destOrd="0" parTransId="{8067D8C7-D13B-4F40-8710-C1E7666CAA8C}" sibTransId="{C97888A5-4CAC-42FA-8D15-9FDB639B5F7A}"/>
    <dgm:cxn modelId="{E83D05D5-FB9E-4DA8-8F13-D904387DA1C3}" type="presOf" srcId="{300B9604-3E2D-43E1-9D69-C618C7D0E613}" destId="{0FECFF4F-DF55-498F-94A4-19307BB2C535}" srcOrd="0" destOrd="0" presId="urn:microsoft.com/office/officeart/2005/8/layout/vList2"/>
    <dgm:cxn modelId="{D21C3180-3E1A-4D9A-9EB4-D41FF27E1B22}" type="presOf" srcId="{2D06DBD9-5182-46FB-8291-5AF11B052915}" destId="{1C5E5B36-3DB3-465C-8DD0-0431E8E0A815}" srcOrd="0" destOrd="0" presId="urn:microsoft.com/office/officeart/2005/8/layout/vList2"/>
    <dgm:cxn modelId="{FAF38D4A-D5F7-4B4E-BDD7-E6BDFB713854}" type="presOf" srcId="{110368FB-3F26-4CEA-B9D7-D72003D1F107}" destId="{C5126636-D24B-4AFB-925B-98EBBF286FF7}" srcOrd="0" destOrd="0" presId="urn:microsoft.com/office/officeart/2005/8/layout/vList2"/>
    <dgm:cxn modelId="{4B9CE73F-841A-41AA-B3A6-2F3F13BD087B}" srcId="{110368FB-3F26-4CEA-B9D7-D72003D1F107}" destId="{2D06DBD9-5182-46FB-8291-5AF11B052915}" srcOrd="0" destOrd="0" parTransId="{8DB1B9E2-2858-4759-9A98-E3FD632149B0}" sibTransId="{1B3C0D3D-1330-444A-B43A-DA8EA49A1103}"/>
    <dgm:cxn modelId="{E7DC8E3D-A891-4467-B889-C62392802FDD}" type="presOf" srcId="{7B4778B0-64D3-4A1E-ABFE-8E68FBC3AD17}" destId="{2477270A-D36E-42F5-9099-7AD661A715EB}" srcOrd="0" destOrd="0" presId="urn:microsoft.com/office/officeart/2005/8/layout/vList2"/>
    <dgm:cxn modelId="{4E54595F-FD8B-482D-A0B8-091D224019BF}" srcId="{110368FB-3F26-4CEA-B9D7-D72003D1F107}" destId="{297E15FA-2337-4BE8-B445-033AD4A0DC4E}" srcOrd="8" destOrd="0" parTransId="{9B8BB8D3-7B32-4664-A6F2-279CF9853945}" sibTransId="{0A48E9F0-7F7F-4ED5-B007-D169EBDD5DFA}"/>
    <dgm:cxn modelId="{55CC8614-BF01-4CF7-B5D9-50BC6DA0521E}" type="presOf" srcId="{F82E625C-E78B-4E5B-A2B3-1CAF68D62F40}" destId="{4E2CA337-F256-465A-A7D3-0F765C20EBE0}" srcOrd="0" destOrd="0" presId="urn:microsoft.com/office/officeart/2005/8/layout/vList2"/>
    <dgm:cxn modelId="{CBE20C1E-AD0C-43C5-A68A-4D471407D979}" type="presOf" srcId="{45669E32-BF8E-44FD-B407-8056831687F7}" destId="{5F0F2DF5-B37E-4808-BA64-CCDFC73EB3DC}" srcOrd="0" destOrd="0" presId="urn:microsoft.com/office/officeart/2005/8/layout/vList2"/>
    <dgm:cxn modelId="{B3E10CE7-3A1A-49EF-BE39-A35BD41CEB85}" srcId="{110368FB-3F26-4CEA-B9D7-D72003D1F107}" destId="{77FE5CBE-49AB-4443-A0AD-DF3CA9CD53F9}" srcOrd="5" destOrd="0" parTransId="{C5E17071-047D-4227-BA64-848292065405}" sibTransId="{555C0EAA-09DA-42E8-B087-33CC74E1D87F}"/>
    <dgm:cxn modelId="{59B0D33F-6FC0-415B-869F-F67F166EECAA}" srcId="{110368FB-3F26-4CEA-B9D7-D72003D1F107}" destId="{88B62C63-359C-464E-B8F9-F42EC85EE5F0}" srcOrd="7" destOrd="0" parTransId="{E9ECDF18-7478-4A9B-842A-3CA06CB8E264}" sibTransId="{45F35212-3E52-41BC-9206-FBC9E3660CF2}"/>
    <dgm:cxn modelId="{6EAFD61F-7E7A-4070-A500-C24D25E4934E}" type="presOf" srcId="{88B62C63-359C-464E-B8F9-F42EC85EE5F0}" destId="{160ECE03-2792-45A2-AE56-1BD040D8B7C2}" srcOrd="0" destOrd="0" presId="urn:microsoft.com/office/officeart/2005/8/layout/vList2"/>
    <dgm:cxn modelId="{50DBCC9C-CC55-424A-9C12-5B6B1C9C4A95}" type="presOf" srcId="{C271E87C-92EA-496E-B45E-D76EEE2AE6F3}" destId="{76DE1F44-68E4-41F2-920E-2E0B19F25C73}" srcOrd="0" destOrd="0" presId="urn:microsoft.com/office/officeart/2005/8/layout/vList2"/>
    <dgm:cxn modelId="{433F40E2-B29E-46CA-9271-E2E08B4FC398}" type="presOf" srcId="{297E15FA-2337-4BE8-B445-033AD4A0DC4E}" destId="{9A302D89-896F-4408-8585-5EB316896904}" srcOrd="0" destOrd="0" presId="urn:microsoft.com/office/officeart/2005/8/layout/vList2"/>
    <dgm:cxn modelId="{4099FB02-18F4-4BB4-A04B-6FDB83E1EC68}" type="presOf" srcId="{163F8BA1-1C4A-4D30-BCEC-B37380B05967}" destId="{23630668-C3E1-48C0-B0C4-9811B9206B7A}" srcOrd="0" destOrd="0" presId="urn:microsoft.com/office/officeart/2005/8/layout/vList2"/>
    <dgm:cxn modelId="{3D75B9A5-3E6A-4F2C-AA30-8073C94FD567}" srcId="{110368FB-3F26-4CEA-B9D7-D72003D1F107}" destId="{163F8BA1-1C4A-4D30-BCEC-B37380B05967}" srcOrd="1" destOrd="0" parTransId="{3EF25DF2-3070-44CE-B6C6-91998C9605EC}" sibTransId="{681AC281-24FD-4CB7-BBA1-BE01A8E93C2C}"/>
    <dgm:cxn modelId="{18BECBDD-C71A-41FF-9E40-D14C1C8B2EAE}" srcId="{110368FB-3F26-4CEA-B9D7-D72003D1F107}" destId="{300B9604-3E2D-43E1-9D69-C618C7D0E613}" srcOrd="9" destOrd="0" parTransId="{AA2CEF59-91A9-4BCA-9748-01951B9BE680}" sibTransId="{560D91CD-7C5A-4D68-81C0-CD89FADBCDBA}"/>
    <dgm:cxn modelId="{09F641CC-B59B-4125-A01C-038558A3A20A}" type="presParOf" srcId="{C5126636-D24B-4AFB-925B-98EBBF286FF7}" destId="{1C5E5B36-3DB3-465C-8DD0-0431E8E0A815}" srcOrd="0" destOrd="0" presId="urn:microsoft.com/office/officeart/2005/8/layout/vList2"/>
    <dgm:cxn modelId="{28BDA7EF-43D9-4424-BB87-2BF723A611F7}" type="presParOf" srcId="{C5126636-D24B-4AFB-925B-98EBBF286FF7}" destId="{893B6F09-6FFB-4165-B8F8-06DC18A19157}" srcOrd="1" destOrd="0" presId="urn:microsoft.com/office/officeart/2005/8/layout/vList2"/>
    <dgm:cxn modelId="{3CDB1082-7B90-4355-9CFA-BEA9A831B230}" type="presParOf" srcId="{C5126636-D24B-4AFB-925B-98EBBF286FF7}" destId="{23630668-C3E1-48C0-B0C4-9811B9206B7A}" srcOrd="2" destOrd="0" presId="urn:microsoft.com/office/officeart/2005/8/layout/vList2"/>
    <dgm:cxn modelId="{592F06ED-59D9-47FF-8F30-AF2BA3EA501D}" type="presParOf" srcId="{C5126636-D24B-4AFB-925B-98EBBF286FF7}" destId="{7810B9C3-B734-43CF-AF0A-A3360BD9AD67}" srcOrd="3" destOrd="0" presId="urn:microsoft.com/office/officeart/2005/8/layout/vList2"/>
    <dgm:cxn modelId="{CD30CEED-8B34-4FAF-A4AB-0440790B3F94}" type="presParOf" srcId="{C5126636-D24B-4AFB-925B-98EBBF286FF7}" destId="{76DE1F44-68E4-41F2-920E-2E0B19F25C73}" srcOrd="4" destOrd="0" presId="urn:microsoft.com/office/officeart/2005/8/layout/vList2"/>
    <dgm:cxn modelId="{6DAF0A5B-C2DC-4842-90F4-9FCC0A6DEB9E}" type="presParOf" srcId="{C5126636-D24B-4AFB-925B-98EBBF286FF7}" destId="{C19735B6-E642-4818-9CFF-D188870E3C8B}" srcOrd="5" destOrd="0" presId="urn:microsoft.com/office/officeart/2005/8/layout/vList2"/>
    <dgm:cxn modelId="{67697CED-E515-481E-8574-D79AD41BFA4B}" type="presParOf" srcId="{C5126636-D24B-4AFB-925B-98EBBF286FF7}" destId="{4E2CA337-F256-465A-A7D3-0F765C20EBE0}" srcOrd="6" destOrd="0" presId="urn:microsoft.com/office/officeart/2005/8/layout/vList2"/>
    <dgm:cxn modelId="{7205F53A-8FA7-4A0B-A945-28C9B92B8503}" type="presParOf" srcId="{C5126636-D24B-4AFB-925B-98EBBF286FF7}" destId="{35C9C8A4-6D48-46F2-9610-F3AC67B72E5A}" srcOrd="7" destOrd="0" presId="urn:microsoft.com/office/officeart/2005/8/layout/vList2"/>
    <dgm:cxn modelId="{B354FC02-982F-4408-A06E-C10CBBD41A36}" type="presParOf" srcId="{C5126636-D24B-4AFB-925B-98EBBF286FF7}" destId="{2477270A-D36E-42F5-9099-7AD661A715EB}" srcOrd="8" destOrd="0" presId="urn:microsoft.com/office/officeart/2005/8/layout/vList2"/>
    <dgm:cxn modelId="{D7D8A073-389E-423C-BA9E-03531C27A1A2}" type="presParOf" srcId="{C5126636-D24B-4AFB-925B-98EBBF286FF7}" destId="{011216DF-3512-4CD6-98C1-C6AA6D0DBE21}" srcOrd="9" destOrd="0" presId="urn:microsoft.com/office/officeart/2005/8/layout/vList2"/>
    <dgm:cxn modelId="{C6CFB9CA-4DB5-4BB6-8059-1F3FA20C1CE6}" type="presParOf" srcId="{C5126636-D24B-4AFB-925B-98EBBF286FF7}" destId="{01B6B741-9020-4800-8DF8-C01924335FBD}" srcOrd="10" destOrd="0" presId="urn:microsoft.com/office/officeart/2005/8/layout/vList2"/>
    <dgm:cxn modelId="{1A884240-75B2-4FAF-B028-B0D21E49A68B}" type="presParOf" srcId="{C5126636-D24B-4AFB-925B-98EBBF286FF7}" destId="{DBCFBDA2-DDDC-41E7-9297-B6B9C8C245B8}" srcOrd="11" destOrd="0" presId="urn:microsoft.com/office/officeart/2005/8/layout/vList2"/>
    <dgm:cxn modelId="{B15F2D6B-B469-4FD5-9D33-FE41DCEE1978}" type="presParOf" srcId="{C5126636-D24B-4AFB-925B-98EBBF286FF7}" destId="{5F0F2DF5-B37E-4808-BA64-CCDFC73EB3DC}" srcOrd="12" destOrd="0" presId="urn:microsoft.com/office/officeart/2005/8/layout/vList2"/>
    <dgm:cxn modelId="{705869D0-E8C2-42C3-93EF-D6F07F9AC739}" type="presParOf" srcId="{C5126636-D24B-4AFB-925B-98EBBF286FF7}" destId="{BE81E6E7-C7FD-4E6D-8A49-46A0C6126B1A}" srcOrd="13" destOrd="0" presId="urn:microsoft.com/office/officeart/2005/8/layout/vList2"/>
    <dgm:cxn modelId="{862DC65D-BCF4-4DD3-B40C-B10A0DC950F1}" type="presParOf" srcId="{C5126636-D24B-4AFB-925B-98EBBF286FF7}" destId="{160ECE03-2792-45A2-AE56-1BD040D8B7C2}" srcOrd="14" destOrd="0" presId="urn:microsoft.com/office/officeart/2005/8/layout/vList2"/>
    <dgm:cxn modelId="{CB386886-DF5E-419A-AE4D-5B8E0FF20841}" type="presParOf" srcId="{C5126636-D24B-4AFB-925B-98EBBF286FF7}" destId="{D80E2443-2533-4E21-8276-3B178D0D781D}" srcOrd="15" destOrd="0" presId="urn:microsoft.com/office/officeart/2005/8/layout/vList2"/>
    <dgm:cxn modelId="{1DE5EF42-30C1-4EA9-87DC-3FCF1710142E}" type="presParOf" srcId="{C5126636-D24B-4AFB-925B-98EBBF286FF7}" destId="{9A302D89-896F-4408-8585-5EB316896904}" srcOrd="16" destOrd="0" presId="urn:microsoft.com/office/officeart/2005/8/layout/vList2"/>
    <dgm:cxn modelId="{E72E102A-B58A-4494-B964-1B9ED392C8B2}" type="presParOf" srcId="{C5126636-D24B-4AFB-925B-98EBBF286FF7}" destId="{8B03F336-12BE-4625-B4AA-70B0B786084E}" srcOrd="17" destOrd="0" presId="urn:microsoft.com/office/officeart/2005/8/layout/vList2"/>
    <dgm:cxn modelId="{F5B09370-24B6-4B55-B532-CFD97D47B2D4}" type="presParOf" srcId="{C5126636-D24B-4AFB-925B-98EBBF286FF7}" destId="{0FECFF4F-DF55-498F-94A4-19307BB2C535}"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B9FC1-2800-4D4D-A387-A9121378F480}">
      <dsp:nvSpPr>
        <dsp:cNvPr id="0" name=""/>
        <dsp:cNvSpPr/>
      </dsp:nvSpPr>
      <dsp:spPr>
        <a:xfrm>
          <a:off x="356998" y="2476"/>
          <a:ext cx="3934202" cy="10431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Easily operated and strait forward dashboard with drop down menus for uncomplicated management of your rail terminal.</a:t>
          </a:r>
          <a:endParaRPr lang="en-US" sz="1600" kern="1200" dirty="0"/>
        </a:p>
      </dsp:txBody>
      <dsp:txXfrm>
        <a:off x="356998" y="2476"/>
        <a:ext cx="3934202" cy="1043121"/>
      </dsp:txXfrm>
    </dsp:sp>
    <dsp:sp modelId="{1966CA9C-1892-4D75-ABB3-FFBC9CC4BBD7}">
      <dsp:nvSpPr>
        <dsp:cNvPr id="0" name=""/>
        <dsp:cNvSpPr/>
      </dsp:nvSpPr>
      <dsp:spPr>
        <a:xfrm>
          <a:off x="356998" y="1219451"/>
          <a:ext cx="3934202" cy="10431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Detailed inspection component with current and state of the art easy to use  technology</a:t>
          </a:r>
          <a:endParaRPr lang="en-US" sz="1600" kern="1200" dirty="0"/>
        </a:p>
      </dsp:txBody>
      <dsp:txXfrm>
        <a:off x="356998" y="1219451"/>
        <a:ext cx="3934202" cy="1043121"/>
      </dsp:txXfrm>
    </dsp:sp>
    <dsp:sp modelId="{A2B87303-80C6-4C5F-925C-DF6EC2F805C8}">
      <dsp:nvSpPr>
        <dsp:cNvPr id="0" name=""/>
        <dsp:cNvSpPr/>
      </dsp:nvSpPr>
      <dsp:spPr>
        <a:xfrm>
          <a:off x="356998" y="2436426"/>
          <a:ext cx="3934202" cy="10431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Compelling </a:t>
          </a:r>
          <a:r>
            <a:rPr lang="en-US" sz="1600" b="0" kern="1200" dirty="0" err="1" smtClean="0"/>
            <a:t>transloading</a:t>
          </a:r>
          <a:r>
            <a:rPr lang="en-US" sz="1600" b="0" kern="1200" dirty="0" smtClean="0"/>
            <a:t> software</a:t>
          </a:r>
          <a:r>
            <a:rPr lang="en-US" sz="1600" b="0" kern="1200" smtClean="0"/>
            <a:t>. </a:t>
          </a:r>
          <a:r>
            <a:rPr lang="en-US" sz="1600" b="0" i="0" kern="1200" smtClean="0"/>
            <a:t>Mobile </a:t>
          </a:r>
          <a:r>
            <a:rPr lang="en-US" sz="1600" b="0" i="0" kern="1200" dirty="0" smtClean="0"/>
            <a:t>Data Collection, </a:t>
          </a:r>
          <a:r>
            <a:rPr lang="en-US" sz="1600" b="0" kern="1200" dirty="0" smtClean="0"/>
            <a:t> </a:t>
          </a:r>
          <a:r>
            <a:rPr lang="en-US" sz="1600" b="0" i="0" kern="1200" dirty="0" smtClean="0"/>
            <a:t>ERP Integration, Custom Ad-Hoc Reporting, </a:t>
          </a:r>
          <a:r>
            <a:rPr lang="en-US" sz="1600" b="0" i="0" kern="1200" dirty="0" err="1" smtClean="0"/>
            <a:t>Transload</a:t>
          </a:r>
          <a:r>
            <a:rPr lang="en-US" sz="1600" b="0" i="0" kern="1200" dirty="0" smtClean="0"/>
            <a:t> Customer Portal, and Scale House Integration.</a:t>
          </a:r>
          <a:endParaRPr lang="en-US" sz="1600" b="0" kern="1200" dirty="0"/>
        </a:p>
      </dsp:txBody>
      <dsp:txXfrm>
        <a:off x="356998" y="2436426"/>
        <a:ext cx="3934202" cy="1043121"/>
      </dsp:txXfrm>
    </dsp:sp>
    <dsp:sp modelId="{A548AFE1-A3BA-4A06-9385-A6F1D4342E72}">
      <dsp:nvSpPr>
        <dsp:cNvPr id="0" name=""/>
        <dsp:cNvSpPr/>
      </dsp:nvSpPr>
      <dsp:spPr>
        <a:xfrm>
          <a:off x="380999" y="3653401"/>
          <a:ext cx="3886201" cy="10431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 Comprehensive and accurate corporate reporting</a:t>
          </a:r>
          <a:endParaRPr lang="en-US" sz="1600" kern="1200" dirty="0"/>
        </a:p>
      </dsp:txBody>
      <dsp:txXfrm>
        <a:off x="380999" y="3653401"/>
        <a:ext cx="3886201" cy="1043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65F31-561C-495A-A9C5-6A125FF4E562}">
      <dsp:nvSpPr>
        <dsp:cNvPr id="0" name=""/>
        <dsp:cNvSpPr/>
      </dsp:nvSpPr>
      <dsp:spPr>
        <a:xfrm>
          <a:off x="1981" y="279392"/>
          <a:ext cx="2713484" cy="186959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8B276-9C42-4298-B777-B366156C4041}">
      <dsp:nvSpPr>
        <dsp:cNvPr id="0" name=""/>
        <dsp:cNvSpPr/>
      </dsp:nvSpPr>
      <dsp:spPr>
        <a:xfrm>
          <a:off x="1710" y="2148842"/>
          <a:ext cx="2713484" cy="100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US" sz="1200" b="0" i="0" kern="1200" dirty="0" smtClean="0"/>
            <a:t>Know where every rail car is all the time. Managing rail car locations within your terminal becomes simple and fast using our </a:t>
          </a:r>
          <a:r>
            <a:rPr lang="en-US" sz="1200" b="0" i="0" kern="1200" baseline="0" dirty="0" smtClean="0"/>
            <a:t>web-based</a:t>
          </a:r>
          <a:r>
            <a:rPr lang="en-US" sz="1200" b="0" i="0" kern="1200" dirty="0" smtClean="0"/>
            <a:t> or tablet application.</a:t>
          </a:r>
          <a:endParaRPr lang="en-US" sz="1200" kern="1200" dirty="0"/>
        </a:p>
      </dsp:txBody>
      <dsp:txXfrm>
        <a:off x="1710" y="2148842"/>
        <a:ext cx="2713484" cy="1006702"/>
      </dsp:txXfrm>
    </dsp:sp>
    <dsp:sp modelId="{0B08B249-0BC1-4125-8E0F-22BE12C36490}">
      <dsp:nvSpPr>
        <dsp:cNvPr id="0" name=""/>
        <dsp:cNvSpPr/>
      </dsp:nvSpPr>
      <dsp:spPr>
        <a:xfrm>
          <a:off x="2969996" y="0"/>
          <a:ext cx="2713484" cy="186959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A4B60-A790-4462-B59C-C8A67CAD91C2}">
      <dsp:nvSpPr>
        <dsp:cNvPr id="0" name=""/>
        <dsp:cNvSpPr/>
      </dsp:nvSpPr>
      <dsp:spPr>
        <a:xfrm>
          <a:off x="2986657" y="2102322"/>
          <a:ext cx="2713484" cy="2368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US" sz="1200" b="0" i="0" kern="1200" baseline="0" dirty="0" smtClean="0"/>
            <a:t>Manage rail </a:t>
          </a:r>
          <a:r>
            <a:rPr lang="en-US" sz="1200" b="0" i="0" kern="1200" baseline="0" dirty="0" err="1" smtClean="0"/>
            <a:t>transloading</a:t>
          </a:r>
          <a:r>
            <a:rPr lang="en-US" sz="1200" b="0" i="0" kern="1200" baseline="0" dirty="0" smtClean="0"/>
            <a:t> activities to and from a truck or vessel. The software allows the </a:t>
          </a:r>
          <a:r>
            <a:rPr lang="en-US" sz="1200" b="0" i="0" kern="1200" baseline="0" dirty="0" err="1" smtClean="0"/>
            <a:t>transload</a:t>
          </a:r>
          <a:r>
            <a:rPr lang="en-US" sz="1200" b="0" i="0" kern="1200" baseline="0" dirty="0" smtClean="0"/>
            <a:t> terminal operation to effectively and efficiently manage each transaction, decrease paper processing, and provide customers with live inventory and access to transactions.</a:t>
          </a:r>
          <a:endParaRPr lang="en-US" sz="1200" kern="1200" baseline="0" dirty="0"/>
        </a:p>
      </dsp:txBody>
      <dsp:txXfrm>
        <a:off x="2986657" y="2102322"/>
        <a:ext cx="2713484" cy="2368731"/>
      </dsp:txXfrm>
    </dsp:sp>
    <dsp:sp modelId="{1EBDE687-03CA-4646-BC6D-ABCFEED4E582}">
      <dsp:nvSpPr>
        <dsp:cNvPr id="0" name=""/>
        <dsp:cNvSpPr/>
      </dsp:nvSpPr>
      <dsp:spPr>
        <a:xfrm>
          <a:off x="5943601" y="0"/>
          <a:ext cx="2713484" cy="186959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EABD0-3DF6-40CB-9030-450DAF219D04}">
      <dsp:nvSpPr>
        <dsp:cNvPr id="0" name=""/>
        <dsp:cNvSpPr/>
      </dsp:nvSpPr>
      <dsp:spPr>
        <a:xfrm>
          <a:off x="5971604" y="2057398"/>
          <a:ext cx="2713484" cy="272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US" sz="1200" b="0" i="0" kern="1200" baseline="0" dirty="0" smtClean="0"/>
            <a:t>Automated railcar inspections are now affordable and reliable. You can create unlimited inspection forms and assign specific inspections to individual users.  No more paper, no more going back for photos, and no more sorting through the daily inspection sheets.  </a:t>
          </a:r>
          <a:endParaRPr lang="en-US" sz="1200" kern="1200" baseline="0" dirty="0"/>
        </a:p>
      </dsp:txBody>
      <dsp:txXfrm>
        <a:off x="5971604" y="2057398"/>
        <a:ext cx="2713484" cy="2724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E5B36-3DB3-465C-8DD0-0431E8E0A815}">
      <dsp:nvSpPr>
        <dsp:cNvPr id="0" name=""/>
        <dsp:cNvSpPr/>
      </dsp:nvSpPr>
      <dsp:spPr>
        <a:xfrm>
          <a:off x="0" y="85499"/>
          <a:ext cx="6096000" cy="4797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smtClean="0"/>
            <a:t>Improved Yard Control</a:t>
          </a:r>
          <a:r>
            <a:rPr lang="en-US" sz="2000" b="1" kern="1200" baseline="0" smtClean="0"/>
            <a:t> </a:t>
          </a:r>
          <a:endParaRPr lang="en-US" sz="2000" kern="1200" baseline="0" dirty="0"/>
        </a:p>
      </dsp:txBody>
      <dsp:txXfrm>
        <a:off x="23417" y="108916"/>
        <a:ext cx="6049166" cy="432866"/>
      </dsp:txXfrm>
    </dsp:sp>
    <dsp:sp modelId="{23630668-C3E1-48C0-B0C4-9811B9206B7A}">
      <dsp:nvSpPr>
        <dsp:cNvPr id="0" name=""/>
        <dsp:cNvSpPr/>
      </dsp:nvSpPr>
      <dsp:spPr>
        <a:xfrm>
          <a:off x="0" y="630989"/>
          <a:ext cx="6096000" cy="479700"/>
        </a:xfrm>
        <a:prstGeom prst="roundRect">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smtClean="0"/>
            <a:t>Corporate Analytics and Dashboards</a:t>
          </a:r>
          <a:r>
            <a:rPr lang="en-US" sz="2000" b="1" kern="1200" baseline="0" smtClean="0"/>
            <a:t> </a:t>
          </a:r>
          <a:endParaRPr lang="en-US" sz="2000" kern="1200" baseline="0" dirty="0"/>
        </a:p>
      </dsp:txBody>
      <dsp:txXfrm>
        <a:off x="23417" y="654406"/>
        <a:ext cx="6049166" cy="432866"/>
      </dsp:txXfrm>
    </dsp:sp>
    <dsp:sp modelId="{76DE1F44-68E4-41F2-920E-2E0B19F25C73}">
      <dsp:nvSpPr>
        <dsp:cNvPr id="0" name=""/>
        <dsp:cNvSpPr/>
      </dsp:nvSpPr>
      <dsp:spPr>
        <a:xfrm>
          <a:off x="0" y="1160099"/>
          <a:ext cx="6096000" cy="479700"/>
        </a:xfrm>
        <a:prstGeom prst="roundRect">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smtClean="0"/>
            <a:t>Railcar Inspections</a:t>
          </a:r>
          <a:r>
            <a:rPr lang="en-US" sz="2000" b="1" kern="1200" baseline="0" smtClean="0"/>
            <a:t> </a:t>
          </a:r>
          <a:endParaRPr lang="en-US" sz="2000" kern="1200" baseline="0" dirty="0"/>
        </a:p>
      </dsp:txBody>
      <dsp:txXfrm>
        <a:off x="23417" y="1183516"/>
        <a:ext cx="6049166" cy="432866"/>
      </dsp:txXfrm>
    </dsp:sp>
    <dsp:sp modelId="{4E2CA337-F256-465A-A7D3-0F765C20EBE0}">
      <dsp:nvSpPr>
        <dsp:cNvPr id="0" name=""/>
        <dsp:cNvSpPr/>
      </dsp:nvSpPr>
      <dsp:spPr>
        <a:xfrm>
          <a:off x="0" y="1697400"/>
          <a:ext cx="6096000" cy="47970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smtClean="0"/>
            <a:t>Maintain Railcar Statuses</a:t>
          </a:r>
          <a:r>
            <a:rPr lang="en-US" sz="2000" kern="1200" baseline="0" smtClean="0"/>
            <a:t> </a:t>
          </a:r>
          <a:endParaRPr lang="en-US" sz="2000" kern="1200" baseline="0" dirty="0"/>
        </a:p>
      </dsp:txBody>
      <dsp:txXfrm>
        <a:off x="23417" y="1720817"/>
        <a:ext cx="6049166" cy="432866"/>
      </dsp:txXfrm>
    </dsp:sp>
    <dsp:sp modelId="{2477270A-D36E-42F5-9099-7AD661A715EB}">
      <dsp:nvSpPr>
        <dsp:cNvPr id="0" name=""/>
        <dsp:cNvSpPr/>
      </dsp:nvSpPr>
      <dsp:spPr>
        <a:xfrm>
          <a:off x="0" y="2234700"/>
          <a:ext cx="6096000" cy="479700"/>
        </a:xfrm>
        <a:prstGeom prst="roundRect">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dirty="0" smtClean="0"/>
            <a:t>Reduction in Human Error</a:t>
          </a:r>
          <a:r>
            <a:rPr lang="en-US" sz="2000" kern="1200" baseline="0" dirty="0" smtClean="0"/>
            <a:t> </a:t>
          </a:r>
          <a:endParaRPr lang="en-US" sz="2000" kern="1200" baseline="0" dirty="0"/>
        </a:p>
      </dsp:txBody>
      <dsp:txXfrm>
        <a:off x="23417" y="2258117"/>
        <a:ext cx="6049166" cy="432866"/>
      </dsp:txXfrm>
    </dsp:sp>
    <dsp:sp modelId="{01B6B741-9020-4800-8DF8-C01924335FBD}">
      <dsp:nvSpPr>
        <dsp:cNvPr id="0" name=""/>
        <dsp:cNvSpPr/>
      </dsp:nvSpPr>
      <dsp:spPr>
        <a:xfrm>
          <a:off x="0" y="2772000"/>
          <a:ext cx="6096000" cy="479700"/>
        </a:xfrm>
        <a:prstGeom prst="roundRect">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dirty="0" smtClean="0"/>
            <a:t>Demurrage Management</a:t>
          </a:r>
          <a:r>
            <a:rPr lang="en-US" sz="2000" kern="1200" baseline="0" dirty="0" smtClean="0"/>
            <a:t> </a:t>
          </a:r>
          <a:endParaRPr lang="en-US" sz="2000" kern="1200" baseline="0" dirty="0"/>
        </a:p>
      </dsp:txBody>
      <dsp:txXfrm>
        <a:off x="23417" y="2795417"/>
        <a:ext cx="6049166" cy="432866"/>
      </dsp:txXfrm>
    </dsp:sp>
    <dsp:sp modelId="{5F0F2DF5-B37E-4808-BA64-CCDFC73EB3DC}">
      <dsp:nvSpPr>
        <dsp:cNvPr id="0" name=""/>
        <dsp:cNvSpPr/>
      </dsp:nvSpPr>
      <dsp:spPr>
        <a:xfrm>
          <a:off x="0" y="3309300"/>
          <a:ext cx="6096000" cy="47970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dirty="0" smtClean="0"/>
            <a:t>Customer Portals</a:t>
          </a:r>
          <a:r>
            <a:rPr lang="en-US" sz="2000" kern="1200" baseline="0" dirty="0" smtClean="0"/>
            <a:t> </a:t>
          </a:r>
          <a:endParaRPr lang="en-US" sz="2000" kern="1200" baseline="0" dirty="0"/>
        </a:p>
      </dsp:txBody>
      <dsp:txXfrm>
        <a:off x="23417" y="3332717"/>
        <a:ext cx="6049166" cy="432866"/>
      </dsp:txXfrm>
    </dsp:sp>
    <dsp:sp modelId="{160ECE03-2792-45A2-AE56-1BD040D8B7C2}">
      <dsp:nvSpPr>
        <dsp:cNvPr id="0" name=""/>
        <dsp:cNvSpPr/>
      </dsp:nvSpPr>
      <dsp:spPr>
        <a:xfrm>
          <a:off x="0" y="3846600"/>
          <a:ext cx="6096000" cy="479700"/>
        </a:xfrm>
        <a:prstGeom prst="roundRect">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smtClean="0"/>
            <a:t>Functionality</a:t>
          </a:r>
          <a:endParaRPr lang="en-US" sz="2000" kern="1200" baseline="0" dirty="0"/>
        </a:p>
      </dsp:txBody>
      <dsp:txXfrm>
        <a:off x="23417" y="3870017"/>
        <a:ext cx="6049166" cy="432866"/>
      </dsp:txXfrm>
    </dsp:sp>
    <dsp:sp modelId="{9A302D89-896F-4408-8585-5EB316896904}">
      <dsp:nvSpPr>
        <dsp:cNvPr id="0" name=""/>
        <dsp:cNvSpPr/>
      </dsp:nvSpPr>
      <dsp:spPr>
        <a:xfrm>
          <a:off x="0" y="4383900"/>
          <a:ext cx="6096000" cy="479700"/>
        </a:xfrm>
        <a:prstGeom prst="roundRect">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smtClean="0"/>
            <a:t>Organization</a:t>
          </a:r>
          <a:endParaRPr lang="en-US" sz="2000" kern="1200" baseline="0" dirty="0"/>
        </a:p>
      </dsp:txBody>
      <dsp:txXfrm>
        <a:off x="23417" y="4407317"/>
        <a:ext cx="6049166" cy="432866"/>
      </dsp:txXfrm>
    </dsp:sp>
    <dsp:sp modelId="{0FECFF4F-DF55-498F-94A4-19307BB2C535}">
      <dsp:nvSpPr>
        <dsp:cNvPr id="0" name=""/>
        <dsp:cNvSpPr/>
      </dsp:nvSpPr>
      <dsp:spPr>
        <a:xfrm>
          <a:off x="0" y="4921199"/>
          <a:ext cx="6096000" cy="4797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baseline="0" smtClean="0"/>
            <a:t>Automation</a:t>
          </a:r>
          <a:endParaRPr lang="en-US" sz="2000" kern="1200" baseline="0" dirty="0"/>
        </a:p>
      </dsp:txBody>
      <dsp:txXfrm>
        <a:off x="23417" y="4944616"/>
        <a:ext cx="6049166"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C9228-F6B2-484D-86F1-34EF4FE69EBF}" type="datetimeFigureOut">
              <a:rPr lang="en-US" smtClean="0"/>
              <a:t>1/31/2016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6507C-18AC-4DA9-8435-1FB282043E41}" type="slidenum">
              <a:rPr lang="en-US" smtClean="0"/>
              <a:t>‹#›</a:t>
            </a:fld>
            <a:endParaRPr lang="en-US"/>
          </a:p>
        </p:txBody>
      </p:sp>
    </p:spTree>
    <p:extLst>
      <p:ext uri="{BB962C8B-B14F-4D97-AF65-F5344CB8AC3E}">
        <p14:creationId xmlns:p14="http://schemas.microsoft.com/office/powerpoint/2010/main" val="67243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03E16-9B29-4ADB-89CF-A8273F316F1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3948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03E16-9B29-4ADB-89CF-A8273F316F1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1978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03E16-9B29-4ADB-89CF-A8273F316F1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978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03E16-9B29-4ADB-89CF-A8273F316F1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1978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03E16-9B29-4ADB-89CF-A8273F316F1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1978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35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43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19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14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93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93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47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1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8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45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80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C7C88-BE47-4DB3-9D80-4C0B3BD0BF4E}" type="datetimeFigureOut">
              <a:rPr lang="en-US" smtClean="0">
                <a:solidFill>
                  <a:prstClr val="black">
                    <a:tint val="75000"/>
                  </a:prstClr>
                </a:solidFill>
              </a:rPr>
              <a:pPr/>
              <a:t>1/31/2016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A8CA8-FF27-4FCE-8333-990B44776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89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1.jpg"/><Relationship Id="rId4" Type="http://schemas.openxmlformats.org/officeDocument/2006/relationships/diagramData" Target="../diagrams/data2.xml"/><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ailroadsoftware.com/wp-content/uploads/2013/02/switching3.jpg"/>
          <p:cNvPicPr>
            <a:picLocks noChangeAspect="1" noChangeArrowheads="1"/>
          </p:cNvPicPr>
          <p:nvPr/>
        </p:nvPicPr>
        <p:blipFill rotWithShape="1">
          <a:blip r:embed="rId3">
            <a:extLst>
              <a:ext uri="{28A0092B-C50C-407E-A947-70E740481C1C}">
                <a14:useLocalDpi xmlns:a14="http://schemas.microsoft.com/office/drawing/2010/main" val="0"/>
              </a:ext>
            </a:extLst>
          </a:blip>
          <a:srcRect l="4571" t="1393" r="45557" b="-1393"/>
          <a:stretch/>
        </p:blipFill>
        <p:spPr bwMode="auto">
          <a:xfrm>
            <a:off x="0" y="2819400"/>
            <a:ext cx="9144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28194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a:off x="0" y="2819400"/>
            <a:ext cx="9144000" cy="0"/>
          </a:xfrm>
          <a:prstGeom prst="line">
            <a:avLst/>
          </a:prstGeom>
          <a:ln w="76200">
            <a:solidFill>
              <a:srgbClr val="0F786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C:\Users\jeffbirm\Google Drive\RMS\Logo\Railroad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254793"/>
            <a:ext cx="7143750" cy="2309813"/>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923925" y="5562600"/>
            <a:ext cx="7381875" cy="1295400"/>
          </a:xfrm>
          <a:prstGeom prst="round2SameRect">
            <a:avLst>
              <a:gd name="adj1" fmla="val 24510"/>
              <a:gd name="adj2" fmla="val 0"/>
            </a:avLst>
          </a:prstGeom>
          <a:solidFill>
            <a:srgbClr val="0F7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Subtitle 2"/>
          <p:cNvSpPr>
            <a:spLocks noGrp="1"/>
          </p:cNvSpPr>
          <p:nvPr>
            <p:ph type="title"/>
          </p:nvPr>
        </p:nvSpPr>
        <p:spPr>
          <a:xfrm>
            <a:off x="923924" y="5500915"/>
            <a:ext cx="7305675" cy="1386114"/>
          </a:xfrm>
        </p:spPr>
        <p:txBody>
          <a:bodyPr>
            <a:normAutofit fontScale="9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Rail terminal management Software</a:t>
            </a:r>
            <a:br>
              <a:rPr lang="en-US" sz="4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92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1219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p:nvPr/>
        </p:nvCxnSpPr>
        <p:spPr>
          <a:xfrm>
            <a:off x="0" y="1219200"/>
            <a:ext cx="9144000" cy="0"/>
          </a:xfrm>
          <a:prstGeom prst="line">
            <a:avLst/>
          </a:prstGeom>
          <a:ln w="76200">
            <a:solidFill>
              <a:srgbClr val="0F786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Picture 2" descr="C:\Users\jeffbirm\Google Drive\RMS\Logo\Railroad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11" t="18851" r="7942" b="21453"/>
          <a:stretch/>
        </p:blipFill>
        <p:spPr bwMode="auto">
          <a:xfrm>
            <a:off x="6400800" y="316105"/>
            <a:ext cx="2619829" cy="58699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52400" y="1447800"/>
            <a:ext cx="8868229" cy="5181600"/>
          </a:xfrm>
          <a:prstGeom prst="rect">
            <a:avLst/>
          </a:prstGeom>
        </p:spPr>
        <p:txBody>
          <a:bodyPr/>
          <a:lstStyle/>
          <a:p>
            <a:pPr marL="457200" indent="-457200">
              <a:buFont typeface="Wingdings" panose="05000000000000000000" pitchFamily="2" charset="2"/>
              <a:buChar char="ü"/>
            </a:pPr>
            <a:r>
              <a:rPr lang="en-US" sz="1550" b="1" dirty="0" smtClean="0">
                <a:solidFill>
                  <a:prstClr val="black"/>
                </a:solidFill>
                <a:latin typeface="Georgia" panose="02040502050405020303" pitchFamily="18" charset="0"/>
                <a:ea typeface="Open Sans" panose="020B0606030504020204" pitchFamily="34" charset="0"/>
                <a:cs typeface="Open Sans" panose="020B0606030504020204" pitchFamily="34" charset="0"/>
              </a:rPr>
              <a:t>Founded as a result of direct experience owning and managing a rail yard.</a:t>
            </a:r>
          </a:p>
          <a:p>
            <a:pPr marL="457200" indent="-457200">
              <a:buFont typeface="Wingdings" panose="05000000000000000000" pitchFamily="2" charset="2"/>
              <a:buChar char="ü"/>
            </a:pPr>
            <a:r>
              <a:rPr lang="en-US" sz="1550" b="1" dirty="0" smtClean="0">
                <a:solidFill>
                  <a:prstClr val="black"/>
                </a:solidFill>
                <a:latin typeface="Georgia" panose="02040502050405020303" pitchFamily="18" charset="0"/>
                <a:ea typeface="Open Sans" panose="020B0606030504020204" pitchFamily="34" charset="0"/>
                <a:cs typeface="Open Sans" panose="020B0606030504020204" pitchFamily="34" charset="0"/>
              </a:rPr>
              <a:t>Software cost must be scalable to the terminal that is using it.</a:t>
            </a:r>
          </a:p>
          <a:p>
            <a:pPr marL="457200" indent="-457200">
              <a:buFont typeface="Wingdings" panose="05000000000000000000" pitchFamily="2" charset="2"/>
              <a:buChar char="ü"/>
            </a:pPr>
            <a:r>
              <a:rPr lang="en-US" sz="1550" b="1" dirty="0" smtClean="0">
                <a:latin typeface="Georgia" panose="02040502050405020303" pitchFamily="18" charset="0"/>
              </a:rPr>
              <a:t>Open the lower end market and provide competitive pricing for the higher end market.</a:t>
            </a:r>
          </a:p>
          <a:p>
            <a:pPr marL="457200" indent="-457200">
              <a:buFont typeface="Wingdings" panose="05000000000000000000" pitchFamily="2" charset="2"/>
              <a:buChar char="ü"/>
            </a:pPr>
            <a:r>
              <a:rPr lang="en-US" sz="1550" b="1" dirty="0" smtClean="0">
                <a:solidFill>
                  <a:prstClr val="black"/>
                </a:solidFill>
                <a:latin typeface="Georgia" panose="02040502050405020303" pitchFamily="18" charset="0"/>
                <a:ea typeface="Open Sans" panose="020B0606030504020204" pitchFamily="34" charset="0"/>
                <a:cs typeface="Open Sans" panose="020B0606030504020204" pitchFamily="34" charset="0"/>
              </a:rPr>
              <a:t>Prepare our client to use the software and understand its functionality. The transition to our software must be easy and seamless.  The client needs to understand completely and confidently how to use the software before purchasing it.</a:t>
            </a:r>
          </a:p>
          <a:p>
            <a:pPr marL="457200" indent="-457200">
              <a:buFont typeface="Wingdings" panose="05000000000000000000" pitchFamily="2" charset="2"/>
              <a:buChar char="ü"/>
            </a:pPr>
            <a:r>
              <a:rPr lang="en-US" sz="1550" b="1" dirty="0" smtClean="0">
                <a:solidFill>
                  <a:prstClr val="black"/>
                </a:solidFill>
                <a:latin typeface="Georgia" panose="02040502050405020303" pitchFamily="18" charset="0"/>
                <a:ea typeface="Open Sans" panose="020B0606030504020204" pitchFamily="34" charset="0"/>
                <a:cs typeface="Open Sans" panose="020B0606030504020204" pitchFamily="34" charset="0"/>
              </a:rPr>
              <a:t>Confirm and determine that the client understands the cost of the software upfront.</a:t>
            </a:r>
          </a:p>
          <a:p>
            <a:pPr marL="457200" indent="-457200">
              <a:buFont typeface="Wingdings" panose="05000000000000000000" pitchFamily="2" charset="2"/>
              <a:buChar char="ü"/>
            </a:pPr>
            <a:r>
              <a:rPr lang="en-US" sz="1550" b="1" dirty="0" smtClean="0">
                <a:solidFill>
                  <a:prstClr val="black"/>
                </a:solidFill>
                <a:latin typeface="Georgia" panose="02040502050405020303" pitchFamily="18" charset="0"/>
                <a:ea typeface="Open Sans" panose="020B0606030504020204" pitchFamily="34" charset="0"/>
                <a:cs typeface="Open Sans" panose="020B0606030504020204" pitchFamily="34" charset="0"/>
              </a:rPr>
              <a:t>Continue to grow our client base while never loosing the commitment to providing quick, honest answers, and cost effective solutions.</a:t>
            </a:r>
          </a:p>
          <a:p>
            <a:pPr marL="457200" indent="-457200">
              <a:buFont typeface="Wingdings" panose="05000000000000000000" pitchFamily="2" charset="2"/>
              <a:buChar char="ü"/>
            </a:pPr>
            <a:r>
              <a:rPr lang="en-US" sz="1550" b="1" dirty="0" smtClean="0">
                <a:solidFill>
                  <a:prstClr val="black"/>
                </a:solidFill>
                <a:latin typeface="Georgia" panose="02040502050405020303" pitchFamily="18" charset="0"/>
                <a:ea typeface="Open Sans" panose="020B0606030504020204" pitchFamily="34" charset="0"/>
                <a:cs typeface="Open Sans" panose="020B0606030504020204" pitchFamily="34" charset="0"/>
              </a:rPr>
              <a:t>Our current clients will attest to and our future clients will unquestionably receive </a:t>
            </a:r>
            <a:r>
              <a:rPr lang="en-US" sz="1550" b="1" dirty="0" smtClean="0">
                <a:latin typeface="Georgia" panose="02040502050405020303" pitchFamily="18" charset="0"/>
              </a:rPr>
              <a:t> the most user-friendly and robust software solutions available to manage their rail terminals.</a:t>
            </a:r>
            <a:r>
              <a:rPr lang="en-US" sz="1550" b="1" dirty="0" smtClean="0">
                <a:solidFill>
                  <a:prstClr val="black"/>
                </a:solidFill>
                <a:latin typeface="Georgia" panose="02040502050405020303" pitchFamily="18" charset="0"/>
                <a:ea typeface="Open Sans" panose="020B0606030504020204" pitchFamily="34" charset="0"/>
                <a:cs typeface="Open Sans" panose="020B0606030504020204" pitchFamily="34" charset="0"/>
              </a:rPr>
              <a:t> </a:t>
            </a:r>
          </a:p>
          <a:p>
            <a:pPr lvl="1"/>
            <a:endParaRPr lang="en-US"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endParaRPr lang="en-US"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endParaRPr lang="en-US"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anose="05000000000000000000" pitchFamily="2" charset="2"/>
              <a:buChar char="ü"/>
            </a:pPr>
            <a:endPar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301171" y="256764"/>
            <a:ext cx="5642429" cy="646331"/>
          </a:xfrm>
          <a:prstGeom prst="rect">
            <a:avLst/>
          </a:prstGeom>
          <a:noFill/>
        </p:spPr>
        <p:txBody>
          <a:bodyPr wrap="square" rtlCol="0">
            <a:spAutoFit/>
          </a:bodyPr>
          <a:lstStyle/>
          <a:p>
            <a:r>
              <a:rPr lang="en-US" sz="3600" b="1"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Corporate Overview</a:t>
            </a:r>
            <a:endParaRPr lang="en-US" sz="3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AutoShape 2" descr="Image result for the anders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172" name="Picture 4" descr="http://www.rkgcommercial.com/site/wp-content/uploads/2012/11/andersons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791200"/>
            <a:ext cx="2286185" cy="89920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oad &amp; Rail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029" y="5791200"/>
            <a:ext cx="2764971" cy="8225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railloadingservices.com/wp-content/uploads/dynamik-gen/theme/images/rl-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r="25000"/>
          <a:stretch/>
        </p:blipFill>
        <p:spPr bwMode="auto">
          <a:xfrm>
            <a:off x="7196878" y="5021260"/>
            <a:ext cx="16764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smalleight.com/wp-content/uploads/2014/10/mercedes-benz-cars-logo-emble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886" t="8794" r="13018" b="11396"/>
          <a:stretch/>
        </p:blipFill>
        <p:spPr bwMode="auto">
          <a:xfrm>
            <a:off x="4401718" y="4851952"/>
            <a:ext cx="1119809" cy="91021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mplicjob.files.wordpress.com/2013/05/international_pap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0371" y="5958823"/>
            <a:ext cx="3216729" cy="487334"/>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blogmedia.dealerfire.com/wp-content/uploads/sites/176/2015/01/toyota-cars-logo-emble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70371" y="4851951"/>
            <a:ext cx="1370038" cy="91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1219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p:nvPr/>
        </p:nvCxnSpPr>
        <p:spPr>
          <a:xfrm>
            <a:off x="0" y="1219200"/>
            <a:ext cx="9144000" cy="0"/>
          </a:xfrm>
          <a:prstGeom prst="line">
            <a:avLst/>
          </a:prstGeom>
          <a:ln w="76200">
            <a:solidFill>
              <a:srgbClr val="0F786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Picture 2" descr="C:\Users\jeffbirm\Google Drive\RMS\Logo\Railroad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11" t="18851" r="7942" b="21453"/>
          <a:stretch/>
        </p:blipFill>
        <p:spPr bwMode="auto">
          <a:xfrm>
            <a:off x="6400800" y="316105"/>
            <a:ext cx="2619829" cy="586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1171" y="256764"/>
            <a:ext cx="5642429" cy="646331"/>
          </a:xfrm>
          <a:prstGeom prst="rect">
            <a:avLst/>
          </a:prstGeom>
          <a:noFill/>
        </p:spPr>
        <p:txBody>
          <a:bodyPr wrap="square" rtlCol="0">
            <a:spAutoFit/>
          </a:bodyPr>
          <a:lstStyle/>
          <a:p>
            <a:r>
              <a:rPr lang="en-US" sz="3600" b="1"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Product Overview</a:t>
            </a:r>
            <a:endParaRPr lang="en-US" sz="3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p:cNvGraphicFramePr/>
          <p:nvPr>
            <p:extLst>
              <p:ext uri="{D42A27DB-BD31-4B8C-83A1-F6EECF244321}">
                <p14:modId xmlns:p14="http://schemas.microsoft.com/office/powerpoint/2010/main" val="3916356930"/>
              </p:ext>
            </p:extLst>
          </p:nvPr>
        </p:nvGraphicFramePr>
        <p:xfrm>
          <a:off x="-304800" y="1962102"/>
          <a:ext cx="4648200" cy="469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601029" y="1381780"/>
            <a:ext cx="4419600" cy="523220"/>
          </a:xfrm>
          <a:prstGeom prst="rect">
            <a:avLst/>
          </a:prstGeom>
          <a:noFill/>
        </p:spPr>
        <p:txBody>
          <a:bodyPr wrap="square" rtlCol="0">
            <a:spAutoFit/>
          </a:bodyPr>
          <a:lstStyle/>
          <a:p>
            <a:pPr algn="ctr"/>
            <a:r>
              <a:rPr lang="en-US" sz="2800" u="sng"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Technology</a:t>
            </a:r>
            <a:endParaRPr lang="en-US" sz="2800" u="sng"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145" name="Picture 1" descr="C:\Users\jeffbirm\Google Drive\RMS\Marketing\Overview Figure\Overview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1393" y="4191000"/>
            <a:ext cx="2218871" cy="22188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43600" y="5300435"/>
            <a:ext cx="1219200" cy="30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AutoShape 4" descr="Railroad Software - screensh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Railroad Software - screensh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AutoShape 8" descr="Railroad Software - screensh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0" descr="https://lh5.ggpht.com/2skb2QUbIlUxt-q0vGEbG06rV99O7VK1HgZhuDyHZ2Nc-BX33QMnwAfpW9CwEHE7gFg=h900-r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17"/>
          <p:cNvSpPr txBox="1"/>
          <p:nvPr/>
        </p:nvSpPr>
        <p:spPr>
          <a:xfrm>
            <a:off x="4572000" y="6276147"/>
            <a:ext cx="4419600" cy="400110"/>
          </a:xfrm>
          <a:prstGeom prst="rect">
            <a:avLst/>
          </a:prstGeom>
          <a:noFill/>
        </p:spPr>
        <p:txBody>
          <a:bodyPr wrap="square" rtlCol="0">
            <a:spAutoFit/>
          </a:bodyPr>
          <a:lstStyle/>
          <a:p>
            <a:pPr algn="ctr"/>
            <a:r>
              <a:rPr lang="en-US" sz="2000" b="1" u="sng"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Web-Based Application</a:t>
            </a:r>
            <a:endParaRPr lang="en-US" sz="2000" b="1" u="sng"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descr="https://encrypted-tbn3.gstatic.com/images?q=tbn:ANd9GcTpFjdoodWMfaD78Y-vPbhTVNDjWRRmFUS2uPCjI-C9clCZCLz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4055" y="2133601"/>
            <a:ext cx="19812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esign.ubuntu.com/wp-content/uploads/logo-ubuntu_st_no%C2%AE-black_orange-he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73753" y="1763968"/>
            <a:ext cx="2446876" cy="17298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cdn2.hubspot.net/hub/425993/file-1475878787-jpg/aws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24176" y="3141028"/>
            <a:ext cx="2111079" cy="7689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neteasy.us/img/centos-transparent.png/image_previe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2584" y="3913458"/>
            <a:ext cx="2095497" cy="7962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images.ukcs.net/15600/apache_logo_medium_copy.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08260" y="3257559"/>
            <a:ext cx="1083340" cy="9641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upload.wikimedia.org/wikipedia/fa/8/88/Java_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29271" y="3269080"/>
            <a:ext cx="467058" cy="85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3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1219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p:nvPr/>
        </p:nvCxnSpPr>
        <p:spPr>
          <a:xfrm>
            <a:off x="0" y="1219200"/>
            <a:ext cx="9144000" cy="0"/>
          </a:xfrm>
          <a:prstGeom prst="line">
            <a:avLst/>
          </a:prstGeom>
          <a:ln w="76200">
            <a:solidFill>
              <a:srgbClr val="0F786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Picture 2" descr="C:\Users\jeffbirm\Google Drive\RMS\Logo\Railroad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11" t="18851" r="7942" b="21453"/>
          <a:stretch/>
        </p:blipFill>
        <p:spPr bwMode="auto">
          <a:xfrm>
            <a:off x="6400800" y="316105"/>
            <a:ext cx="2619829" cy="58699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52400" y="1447800"/>
            <a:ext cx="8839200" cy="5181600"/>
          </a:xfrm>
          <a:prstGeom prst="rect">
            <a:avLst/>
          </a:prstGeom>
        </p:spPr>
        <p:txBody>
          <a:bodyPr/>
          <a:lstStyle/>
          <a:p>
            <a:r>
              <a:rPr lang="en-US" sz="2800" b="1" dirty="0"/>
              <a:t>	</a:t>
            </a:r>
            <a:endParaRPr lang="en-US" sz="2800" dirty="0" smtClean="0"/>
          </a:p>
        </p:txBody>
      </p:sp>
      <p:sp>
        <p:nvSpPr>
          <p:cNvPr id="2" name="TextBox 1"/>
          <p:cNvSpPr txBox="1"/>
          <p:nvPr/>
        </p:nvSpPr>
        <p:spPr>
          <a:xfrm>
            <a:off x="301171" y="256764"/>
            <a:ext cx="5642429" cy="646331"/>
          </a:xfrm>
          <a:prstGeom prst="rect">
            <a:avLst/>
          </a:prstGeom>
          <a:noFill/>
        </p:spPr>
        <p:txBody>
          <a:bodyPr wrap="square" rtlCol="0">
            <a:spAutoFit/>
          </a:bodyPr>
          <a:lstStyle/>
          <a:p>
            <a:r>
              <a:rPr lang="en-US" sz="3600" b="1"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Software Features</a:t>
            </a:r>
            <a:endParaRPr lang="en-US" sz="3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p:cNvGraphicFramePr/>
          <p:nvPr>
            <p:extLst>
              <p:ext uri="{D42A27DB-BD31-4B8C-83A1-F6EECF244321}">
                <p14:modId xmlns:p14="http://schemas.microsoft.com/office/powerpoint/2010/main" val="4046877022"/>
              </p:ext>
            </p:extLst>
          </p:nvPr>
        </p:nvGraphicFramePr>
        <p:xfrm>
          <a:off x="152400" y="1397000"/>
          <a:ext cx="8686800" cy="538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161" y="5090556"/>
            <a:ext cx="2466975" cy="1524000"/>
          </a:xfrm>
          <a:prstGeom prst="rect">
            <a:avLst/>
          </a:prstGeom>
        </p:spPr>
      </p:pic>
      <p:sp>
        <p:nvSpPr>
          <p:cNvPr id="11" name="TextBox 10"/>
          <p:cNvSpPr txBox="1"/>
          <p:nvPr/>
        </p:nvSpPr>
        <p:spPr>
          <a:xfrm>
            <a:off x="2895600" y="5257800"/>
            <a:ext cx="1600200" cy="1200329"/>
          </a:xfrm>
          <a:prstGeom prst="rect">
            <a:avLst/>
          </a:prstGeom>
          <a:noFill/>
        </p:spPr>
        <p:txBody>
          <a:bodyPr wrap="square" rtlCol="0">
            <a:spAutoFit/>
          </a:bodyPr>
          <a:lstStyle/>
          <a:p>
            <a:r>
              <a:rPr lang="en-US" sz="1200" dirty="0"/>
              <a:t>B</a:t>
            </a:r>
            <a:r>
              <a:rPr lang="en-US" sz="1200" dirty="0" smtClean="0"/>
              <a:t>uilt-in </a:t>
            </a:r>
            <a:r>
              <a:rPr lang="en-US" sz="1200" dirty="0"/>
              <a:t>demurrage management functionality that maintains key data to track and respond to demurrage </a:t>
            </a:r>
            <a:r>
              <a:rPr lang="en-US" sz="1200" dirty="0" smtClean="0"/>
              <a:t>challenges.</a:t>
            </a:r>
            <a:endParaRPr lang="en-US" sz="1200" dirty="0"/>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5257800"/>
            <a:ext cx="2762250" cy="1600200"/>
          </a:xfrm>
          <a:prstGeom prst="rect">
            <a:avLst/>
          </a:prstGeom>
        </p:spPr>
      </p:pic>
      <p:sp>
        <p:nvSpPr>
          <p:cNvPr id="13" name="TextBox 12"/>
          <p:cNvSpPr txBox="1"/>
          <p:nvPr/>
        </p:nvSpPr>
        <p:spPr>
          <a:xfrm>
            <a:off x="7086600" y="5257800"/>
            <a:ext cx="1752600" cy="1384995"/>
          </a:xfrm>
          <a:prstGeom prst="rect">
            <a:avLst/>
          </a:prstGeom>
          <a:noFill/>
        </p:spPr>
        <p:txBody>
          <a:bodyPr wrap="square" rtlCol="0">
            <a:spAutoFit/>
          </a:bodyPr>
          <a:lstStyle/>
          <a:p>
            <a:r>
              <a:rPr lang="en-US" sz="1200" dirty="0"/>
              <a:t>Railroad Software has built a robust system for handling and generating EDI messages in order to automate data entry and communicate key pieces of data </a:t>
            </a:r>
            <a:r>
              <a:rPr lang="en-US" sz="1200" dirty="0" smtClean="0"/>
              <a:t>with the carrier.</a:t>
            </a:r>
            <a:endParaRPr lang="en-US" sz="1200" dirty="0"/>
          </a:p>
        </p:txBody>
      </p:sp>
    </p:spTree>
    <p:extLst>
      <p:ext uri="{BB962C8B-B14F-4D97-AF65-F5344CB8AC3E}">
        <p14:creationId xmlns:p14="http://schemas.microsoft.com/office/powerpoint/2010/main" val="323626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1219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p:nvPr/>
        </p:nvCxnSpPr>
        <p:spPr>
          <a:xfrm>
            <a:off x="0" y="1219200"/>
            <a:ext cx="9144000" cy="0"/>
          </a:xfrm>
          <a:prstGeom prst="line">
            <a:avLst/>
          </a:prstGeom>
          <a:ln w="76200">
            <a:solidFill>
              <a:srgbClr val="0F786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Picture 2" descr="C:\Users\jeffbirm\Google Drive\RMS\Logo\Railroad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11" t="18851" r="7942" b="21453"/>
          <a:stretch/>
        </p:blipFill>
        <p:spPr bwMode="auto">
          <a:xfrm>
            <a:off x="6400800" y="316105"/>
            <a:ext cx="2619829" cy="58699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52400" y="1447800"/>
            <a:ext cx="8839200" cy="5410200"/>
          </a:xfrm>
          <a:prstGeom prst="rect">
            <a:avLst/>
          </a:prstGeom>
        </p:spPr>
        <p:txBody>
          <a:bodyPr/>
          <a:lstStyle/>
          <a:p>
            <a:r>
              <a:rPr lang="en-US" sz="2800" b="1" dirty="0"/>
              <a:t>	</a:t>
            </a:r>
            <a:endParaRPr lang="en-US" sz="2800" dirty="0" smtClean="0"/>
          </a:p>
        </p:txBody>
      </p:sp>
      <p:sp>
        <p:nvSpPr>
          <p:cNvPr id="2" name="TextBox 1"/>
          <p:cNvSpPr txBox="1"/>
          <p:nvPr/>
        </p:nvSpPr>
        <p:spPr>
          <a:xfrm>
            <a:off x="152401" y="256764"/>
            <a:ext cx="6248400" cy="646331"/>
          </a:xfrm>
          <a:prstGeom prst="rect">
            <a:avLst/>
          </a:prstGeom>
          <a:noFill/>
        </p:spPr>
        <p:txBody>
          <a:bodyPr wrap="square" rtlCol="0">
            <a:spAutoFit/>
          </a:bodyPr>
          <a:lstStyle/>
          <a:p>
            <a:r>
              <a:rPr lang="en-US" sz="3600" b="1"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Cost Savings &amp; Efficiencies</a:t>
            </a:r>
            <a:endParaRPr lang="en-US" sz="3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Diagram 3"/>
          <p:cNvGraphicFramePr/>
          <p:nvPr>
            <p:extLst>
              <p:ext uri="{D42A27DB-BD31-4B8C-83A1-F6EECF244321}">
                <p14:modId xmlns:p14="http://schemas.microsoft.com/office/powerpoint/2010/main" val="883227341"/>
              </p:ext>
            </p:extLst>
          </p:nvPr>
        </p:nvGraphicFramePr>
        <p:xfrm>
          <a:off x="1524000" y="1371600"/>
          <a:ext cx="6096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18664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366</Words>
  <Application>Microsoft Office PowerPoint</Application>
  <PresentationFormat>On-screen Show (4:3)</PresentationFormat>
  <Paragraphs>42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1_Office Theme</vt:lpstr>
      <vt:lpstr>Rail terminal management Software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jeffbirm</dc:creator>
  <cp:lastModifiedBy>Carol Fehr</cp:lastModifiedBy>
  <cp:revision>43</cp:revision>
  <dcterms:created xsi:type="dcterms:W3CDTF">2015-04-17T19:52:13Z</dcterms:created>
  <dcterms:modified xsi:type="dcterms:W3CDTF">2016-02-01T03:44:08Z</dcterms:modified>
</cp:coreProperties>
</file>