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8" r:id="rId2"/>
    <p:sldId id="268" r:id="rId3"/>
    <p:sldId id="269" r:id="rId4"/>
    <p:sldId id="256" r:id="rId5"/>
    <p:sldId id="257" r:id="rId6"/>
    <p:sldId id="259" r:id="rId7"/>
    <p:sldId id="260" r:id="rId8"/>
    <p:sldId id="261" r:id="rId9"/>
    <p:sldId id="265" r:id="rId10"/>
    <p:sldId id="262" r:id="rId11"/>
    <p:sldId id="263" r:id="rId12"/>
    <p:sldId id="264"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88D827-DA7B-4DC8-A082-228A10E491C8}" type="datetimeFigureOut">
              <a:rPr lang="en-US"/>
              <a:t>2/1/2016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275C40-A316-4FBE-B067-B10533AA7CB9}" type="slidenum">
              <a:rPr lang="en-US"/>
              <a:t>‹#›</a:t>
            </a:fld>
            <a:endParaRPr lang="en-US"/>
          </a:p>
        </p:txBody>
      </p:sp>
    </p:spTree>
    <p:extLst>
      <p:ext uri="{BB962C8B-B14F-4D97-AF65-F5344CB8AC3E}">
        <p14:creationId xmlns:p14="http://schemas.microsoft.com/office/powerpoint/2010/main" val="2181280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1</a:t>
            </a:fld>
            <a:endParaRPr lang="en-US"/>
          </a:p>
        </p:txBody>
      </p:sp>
    </p:spTree>
    <p:extLst>
      <p:ext uri="{BB962C8B-B14F-4D97-AF65-F5344CB8AC3E}">
        <p14:creationId xmlns:p14="http://schemas.microsoft.com/office/powerpoint/2010/main" val="1875115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9</a:t>
            </a:fld>
            <a:endParaRPr lang="en-US"/>
          </a:p>
        </p:txBody>
      </p:sp>
    </p:spTree>
    <p:extLst>
      <p:ext uri="{BB962C8B-B14F-4D97-AF65-F5344CB8AC3E}">
        <p14:creationId xmlns:p14="http://schemas.microsoft.com/office/powerpoint/2010/main" val="510885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10</a:t>
            </a:fld>
            <a:endParaRPr lang="en-US"/>
          </a:p>
        </p:txBody>
      </p:sp>
    </p:spTree>
    <p:extLst>
      <p:ext uri="{BB962C8B-B14F-4D97-AF65-F5344CB8AC3E}">
        <p14:creationId xmlns:p14="http://schemas.microsoft.com/office/powerpoint/2010/main" val="3956781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11</a:t>
            </a:fld>
            <a:endParaRPr lang="en-US"/>
          </a:p>
        </p:txBody>
      </p:sp>
    </p:spTree>
    <p:extLst>
      <p:ext uri="{BB962C8B-B14F-4D97-AF65-F5344CB8AC3E}">
        <p14:creationId xmlns:p14="http://schemas.microsoft.com/office/powerpoint/2010/main" val="2139535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13</a:t>
            </a:fld>
            <a:endParaRPr lang="en-US"/>
          </a:p>
        </p:txBody>
      </p:sp>
    </p:spTree>
    <p:extLst>
      <p:ext uri="{BB962C8B-B14F-4D97-AF65-F5344CB8AC3E}">
        <p14:creationId xmlns:p14="http://schemas.microsoft.com/office/powerpoint/2010/main" val="1441988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14</a:t>
            </a:fld>
            <a:endParaRPr lang="en-US"/>
          </a:p>
        </p:txBody>
      </p:sp>
    </p:spTree>
    <p:extLst>
      <p:ext uri="{BB962C8B-B14F-4D97-AF65-F5344CB8AC3E}">
        <p14:creationId xmlns:p14="http://schemas.microsoft.com/office/powerpoint/2010/main" val="1572337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2</a:t>
            </a:fld>
            <a:endParaRPr lang="en-US"/>
          </a:p>
        </p:txBody>
      </p:sp>
    </p:spTree>
    <p:extLst>
      <p:ext uri="{BB962C8B-B14F-4D97-AF65-F5344CB8AC3E}">
        <p14:creationId xmlns:p14="http://schemas.microsoft.com/office/powerpoint/2010/main" val="2355036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a:t>
            </a:fld>
            <a:endParaRPr lang="en-US"/>
          </a:p>
        </p:txBody>
      </p:sp>
    </p:spTree>
    <p:extLst>
      <p:ext uri="{BB962C8B-B14F-4D97-AF65-F5344CB8AC3E}">
        <p14:creationId xmlns:p14="http://schemas.microsoft.com/office/powerpoint/2010/main" val="2907190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3</a:t>
            </a:fld>
            <a:endParaRPr lang="en-US"/>
          </a:p>
        </p:txBody>
      </p:sp>
    </p:spTree>
    <p:extLst>
      <p:ext uri="{BB962C8B-B14F-4D97-AF65-F5344CB8AC3E}">
        <p14:creationId xmlns:p14="http://schemas.microsoft.com/office/powerpoint/2010/main" val="1289665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4</a:t>
            </a:fld>
            <a:endParaRPr lang="en-US"/>
          </a:p>
        </p:txBody>
      </p:sp>
    </p:spTree>
    <p:extLst>
      <p:ext uri="{BB962C8B-B14F-4D97-AF65-F5344CB8AC3E}">
        <p14:creationId xmlns:p14="http://schemas.microsoft.com/office/powerpoint/2010/main" val="905661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5</a:t>
            </a:fld>
            <a:endParaRPr lang="en-US"/>
          </a:p>
        </p:txBody>
      </p:sp>
    </p:spTree>
    <p:extLst>
      <p:ext uri="{BB962C8B-B14F-4D97-AF65-F5344CB8AC3E}">
        <p14:creationId xmlns:p14="http://schemas.microsoft.com/office/powerpoint/2010/main" val="1792879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6</a:t>
            </a:fld>
            <a:endParaRPr lang="en-US"/>
          </a:p>
        </p:txBody>
      </p:sp>
    </p:spTree>
    <p:extLst>
      <p:ext uri="{BB962C8B-B14F-4D97-AF65-F5344CB8AC3E}">
        <p14:creationId xmlns:p14="http://schemas.microsoft.com/office/powerpoint/2010/main" val="3202168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7</a:t>
            </a:fld>
            <a:endParaRPr lang="en-US"/>
          </a:p>
        </p:txBody>
      </p:sp>
    </p:spTree>
    <p:extLst>
      <p:ext uri="{BB962C8B-B14F-4D97-AF65-F5344CB8AC3E}">
        <p14:creationId xmlns:p14="http://schemas.microsoft.com/office/powerpoint/2010/main" val="3642204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275C40-A316-4FBE-B067-B10533AA7CB9}" type="slidenum">
              <a:rPr lang="en-US"/>
              <a:t>8</a:t>
            </a:fld>
            <a:endParaRPr lang="en-US"/>
          </a:p>
        </p:txBody>
      </p:sp>
    </p:spTree>
    <p:extLst>
      <p:ext uri="{BB962C8B-B14F-4D97-AF65-F5344CB8AC3E}">
        <p14:creationId xmlns:p14="http://schemas.microsoft.com/office/powerpoint/2010/main" val="1440975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trixFitnes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OnMilwaukee.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downtownautoparking.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kleverlogic.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199920" cy="4766448"/>
          </a:xfrm>
        </p:spPr>
        <p:txBody>
          <a:bodyPr vert="horz" lIns="91440" tIns="45720" rIns="91440" bIns="45720" rtlCol="0" anchor="t">
            <a:normAutofit fontScale="85000" lnSpcReduction="20000"/>
          </a:bodyPr>
          <a:lstStyle/>
          <a:p>
            <a:r>
              <a:rPr lang="en-US" sz="2000" dirty="0"/>
              <a:t>57 Apartment Units</a:t>
            </a:r>
          </a:p>
          <a:p>
            <a:r>
              <a:rPr lang="en-US" sz="2000" dirty="0"/>
              <a:t>15 Boat Slips</a:t>
            </a:r>
          </a:p>
          <a:p>
            <a:r>
              <a:rPr lang="en-US" sz="2000" dirty="0"/>
              <a:t>Luxury Apartment Homes</a:t>
            </a:r>
          </a:p>
          <a:p>
            <a:r>
              <a:rPr lang="en-US" sz="2000" dirty="0"/>
              <a:t>Smart Apartments - Manage and Control your entire apartment home via mobile App or Online Web Portal</a:t>
            </a:r>
          </a:p>
          <a:p>
            <a:r>
              <a:rPr lang="en-US" sz="2000" dirty="0"/>
              <a:t>Smart Energy Management - Manager electric, water, and gas utilities in "Real Time".  estimates utility savings of 30%-40%</a:t>
            </a:r>
          </a:p>
          <a:p>
            <a:r>
              <a:rPr lang="en-US" sz="2000" dirty="0"/>
              <a:t>The Milwaukee River Walk is at our Doorsteps</a:t>
            </a:r>
          </a:p>
          <a:p>
            <a:r>
              <a:rPr lang="en-US" sz="2000" dirty="0"/>
              <a:t>Within 1 Block Some of Milwaukee's Finest Restaurants including; The Capital Grille, Mo's A Place For Steaks, Rock Bottom Brewery, </a:t>
            </a:r>
            <a:r>
              <a:rPr lang="en-US" sz="2000" dirty="0" err="1"/>
              <a:t>Benihana's,  Safe</a:t>
            </a:r>
            <a:r>
              <a:rPr lang="en-US" sz="2000" dirty="0"/>
              <a:t> House, Applebee's and many others.</a:t>
            </a:r>
          </a:p>
          <a:p>
            <a:r>
              <a:rPr lang="en-US" sz="2000" dirty="0"/>
              <a:t>Located 3 Blocks or less to some of Milwaukee's most trendy and active nightlife including; N Milwaukee Street and Cathedral Square</a:t>
            </a:r>
          </a:p>
          <a:p>
            <a:r>
              <a:rPr lang="en-US" sz="2000" dirty="0"/>
              <a:t>New Milwaukee Bucks Stadium &amp; Community  3 Blocks Away</a:t>
            </a:r>
          </a:p>
          <a:p>
            <a:r>
              <a:rPr lang="en-US" sz="2000" dirty="0"/>
              <a:t>Directly in the Heart of the Milwaukee River as it flows through the downtown area</a:t>
            </a:r>
          </a:p>
          <a:p>
            <a:r>
              <a:rPr lang="en-US" sz="2000" dirty="0"/>
              <a:t>Smart Health &amp; Fitness Facility</a:t>
            </a:r>
          </a:p>
          <a:p>
            <a:r>
              <a:rPr lang="en-US" sz="2000" dirty="0"/>
              <a:t>Free Valet Parking - Tips Absolutely Not Accepted</a:t>
            </a:r>
          </a:p>
          <a:p>
            <a:r>
              <a:rPr lang="en-US" sz="2000" dirty="0"/>
              <a:t>Use Apartment Name Logo on PowerPoint</a:t>
            </a:r>
          </a:p>
          <a:p>
            <a:endParaRPr lang="en-US" dirty="0"/>
          </a:p>
          <a:p>
            <a:endParaRPr lang="en-US" dirty="0"/>
          </a:p>
          <a:p>
            <a:endParaRPr lang="en-US" dirty="0"/>
          </a:p>
          <a:p>
            <a:endParaRPr lang="en-US" dirty="0"/>
          </a:p>
          <a:p>
            <a:endParaRPr lang="en-US" dirty="0"/>
          </a:p>
        </p:txBody>
      </p:sp>
      <p:sp>
        <p:nvSpPr>
          <p:cNvPr id="4" name="TextBox 3"/>
          <p:cNvSpPr txBox="1"/>
          <p:nvPr/>
        </p:nvSpPr>
        <p:spPr>
          <a:xfrm>
            <a:off x="2771955" y="230591"/>
            <a:ext cx="6221609" cy="1015663"/>
          </a:xfrm>
          <a:prstGeom prst="rect">
            <a:avLst/>
          </a:prstGeom>
        </p:spPr>
        <p:txBody>
          <a:bodyPr rtlCol="0">
            <a:spAutoFit/>
          </a:bodyPr>
          <a:lstStyle/>
          <a:p>
            <a:pPr algn="ctr"/>
            <a:r>
              <a:rPr lang="en-US" sz="6000" b="1" dirty="0">
                <a:solidFill>
                  <a:srgbClr val="4472C4"/>
                </a:solidFill>
              </a:rPr>
              <a:t>The River At Wells</a:t>
            </a:r>
          </a:p>
        </p:txBody>
      </p:sp>
    </p:spTree>
    <p:extLst>
      <p:ext uri="{BB962C8B-B14F-4D97-AF65-F5344CB8AC3E}">
        <p14:creationId xmlns:p14="http://schemas.microsoft.com/office/powerpoint/2010/main" val="49228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Outdoor Deck &amp; Event Space</a:t>
            </a:r>
          </a:p>
        </p:txBody>
      </p:sp>
      <p:sp>
        <p:nvSpPr>
          <p:cNvPr id="3" name="Content Placeholder 2"/>
          <p:cNvSpPr>
            <a:spLocks noGrp="1"/>
          </p:cNvSpPr>
          <p:nvPr>
            <p:ph idx="1"/>
          </p:nvPr>
        </p:nvSpPr>
        <p:spPr/>
        <p:txBody>
          <a:bodyPr vert="horz" lIns="91440" tIns="45720" rIns="91440" bIns="45720" rtlCol="0" anchor="t">
            <a:normAutofit fontScale="85000" lnSpcReduction="20000"/>
          </a:bodyPr>
          <a:lstStyle/>
          <a:p>
            <a:pPr marL="0" indent="0">
              <a:buNone/>
            </a:pPr>
            <a:r>
              <a:rPr lang="en-US" dirty="0"/>
              <a:t>2 Story Outdoor Deck Space</a:t>
            </a:r>
          </a:p>
          <a:p>
            <a:pPr marL="0" indent="0">
              <a:buNone/>
            </a:pPr>
            <a:r>
              <a:rPr lang="en-US" dirty="0"/>
              <a:t>Directly On The Milwaukee River</a:t>
            </a:r>
          </a:p>
          <a:p>
            <a:pPr marL="0" indent="0">
              <a:buNone/>
            </a:pPr>
            <a:r>
              <a:rPr lang="en-US" dirty="0"/>
              <a:t> Connected To The City "Riverwalk" </a:t>
            </a:r>
          </a:p>
          <a:p>
            <a:pPr marL="0" indent="0">
              <a:buNone/>
            </a:pPr>
            <a:r>
              <a:rPr lang="en-US" dirty="0"/>
              <a:t>Luxury Outdoor Seating Throughout</a:t>
            </a:r>
          </a:p>
          <a:p>
            <a:pPr marL="0" indent="0">
              <a:buNone/>
            </a:pPr>
            <a:r>
              <a:rPr lang="en-US" dirty="0"/>
              <a:t>Audio &amp; Video Wired for Easy Set Up Presentations</a:t>
            </a:r>
          </a:p>
          <a:p>
            <a:pPr marL="0" indent="0">
              <a:buNone/>
            </a:pPr>
            <a:r>
              <a:rPr lang="en-US" dirty="0"/>
              <a:t>Entire Deck Is With Wired With Speakers </a:t>
            </a:r>
          </a:p>
          <a:p>
            <a:pPr marL="0" indent="0">
              <a:buNone/>
            </a:pPr>
            <a:r>
              <a:rPr lang="en-US" dirty="0"/>
              <a:t>Enclosed Room For Presentations or as needed</a:t>
            </a:r>
          </a:p>
          <a:p>
            <a:pPr marL="0" indent="0">
              <a:buNone/>
            </a:pPr>
            <a:r>
              <a:rPr lang="en-US" dirty="0"/>
              <a:t>Ideal for events, parties, weddings, corporate meetings &amp; presentations</a:t>
            </a:r>
          </a:p>
          <a:p>
            <a:pPr marL="0" indent="0">
              <a:buNone/>
            </a:pPr>
            <a:r>
              <a:rPr lang="en-US" dirty="0"/>
              <a:t>Seats Up To 100 </a:t>
            </a:r>
          </a:p>
          <a:p>
            <a:pPr marL="0" indent="0">
              <a:buNone/>
            </a:pPr>
            <a:r>
              <a:rPr lang="en-US" dirty="0"/>
              <a:t>Full Services Bar &amp; Bartenders Upon Request</a:t>
            </a:r>
          </a:p>
          <a:p>
            <a:pPr marL="0" indent="0">
              <a:buNone/>
            </a:pPr>
            <a:r>
              <a:rPr lang="en-US" dirty="0"/>
              <a:t>2 Restrooms</a:t>
            </a:r>
          </a:p>
          <a:p>
            <a:pPr marL="0" indent="0">
              <a:buNone/>
            </a:pPr>
            <a:endParaRPr lang="en-US" dirty="0"/>
          </a:p>
        </p:txBody>
      </p:sp>
    </p:spTree>
    <p:extLst>
      <p:ext uri="{BB962C8B-B14F-4D97-AF65-F5344CB8AC3E}">
        <p14:creationId xmlns:p14="http://schemas.microsoft.com/office/powerpoint/2010/main" val="2584514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State-Of-The-Art  "Micro Market"</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t>Open 24 Hours 7 Days a Week</a:t>
            </a:r>
          </a:p>
          <a:p>
            <a:pPr marL="0" indent="0">
              <a:buNone/>
            </a:pPr>
            <a:r>
              <a:rPr lang="en-US" dirty="0"/>
              <a:t>Includes Many Common Items; Milk, Eggs, Fresh Meats, Snacks &amp; Drinks</a:t>
            </a:r>
          </a:p>
          <a:p>
            <a:pPr marL="0" indent="0">
              <a:buNone/>
            </a:pPr>
            <a:r>
              <a:rPr lang="en-US" dirty="0"/>
              <a:t>Fully Automated Store</a:t>
            </a:r>
          </a:p>
          <a:p>
            <a:pPr marL="0" indent="0">
              <a:buNone/>
            </a:pPr>
            <a:r>
              <a:rPr lang="en-US" dirty="0"/>
              <a:t>Stocked With "Better For You", Healthy Product Lines</a:t>
            </a:r>
          </a:p>
          <a:p>
            <a:pPr marL="0" indent="0">
              <a:buNone/>
            </a:pPr>
            <a:endParaRPr lang="en-US" dirty="0"/>
          </a:p>
        </p:txBody>
      </p:sp>
    </p:spTree>
    <p:extLst>
      <p:ext uri="{BB962C8B-B14F-4D97-AF65-F5344CB8AC3E}">
        <p14:creationId xmlns:p14="http://schemas.microsoft.com/office/powerpoint/2010/main" val="1722738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Fishing Charter</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80296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Luxury Yacht Charter</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35131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Boat Slips &amp; Marina</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72886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Residence Features</a:t>
            </a:r>
          </a:p>
        </p:txBody>
      </p:sp>
      <p:sp>
        <p:nvSpPr>
          <p:cNvPr id="3" name="Content Placeholder 2"/>
          <p:cNvSpPr>
            <a:spLocks noGrp="1"/>
          </p:cNvSpPr>
          <p:nvPr>
            <p:ph idx="1"/>
          </p:nvPr>
        </p:nvSpPr>
        <p:spPr/>
        <p:txBody>
          <a:bodyPr vert="horz" lIns="91440" tIns="45720" rIns="91440" bIns="45720" rtlCol="0" anchor="t">
            <a:normAutofit fontScale="55000" lnSpcReduction="20000"/>
          </a:bodyPr>
          <a:lstStyle/>
          <a:p>
            <a:endParaRPr lang="en-US" dirty="0"/>
          </a:p>
          <a:p>
            <a:r>
              <a:rPr lang="en-US" dirty="0">
                <a:latin typeface="Calibri" charset="0"/>
              </a:rPr>
              <a:t>Floor to ceiling windows facing Milwaukee River</a:t>
            </a:r>
          </a:p>
          <a:p>
            <a:r>
              <a:rPr lang="en-US" dirty="0">
                <a:latin typeface="Calibri" charset="0"/>
              </a:rPr>
              <a:t>Extremely Usable balconies which convert to four season rooms during winter</a:t>
            </a:r>
          </a:p>
          <a:p>
            <a:r>
              <a:rPr lang="en-US" dirty="0">
                <a:latin typeface="Calibri" charset="0"/>
              </a:rPr>
              <a:t>Elevator opens inside each apartment unit providing direct access</a:t>
            </a:r>
          </a:p>
          <a:p>
            <a:r>
              <a:rPr lang="en-US">
                <a:latin typeface="Calibri" charset="0"/>
              </a:rPr>
              <a:t>Quartz stone countertops</a:t>
            </a:r>
            <a:endParaRPr lang="en-US" dirty="0">
              <a:latin typeface="Calibri" charset="0"/>
            </a:endParaRPr>
          </a:p>
          <a:p>
            <a:r>
              <a:rPr lang="en-US" dirty="0">
                <a:latin typeface="Calibri" charset="0"/>
              </a:rPr>
              <a:t>Custom tile in kitchen and bathrooms*</a:t>
            </a:r>
          </a:p>
          <a:p>
            <a:r>
              <a:rPr lang="en-US" dirty="0">
                <a:latin typeface="Calibri" charset="0"/>
              </a:rPr>
              <a:t>Kohler® kitchen &amp; bathroom fixtures</a:t>
            </a:r>
          </a:p>
          <a:p>
            <a:r>
              <a:rPr lang="en-US" dirty="0">
                <a:latin typeface="Calibri" charset="0"/>
              </a:rPr>
              <a:t>Stainless steel and "smart appliances"</a:t>
            </a:r>
          </a:p>
          <a:p>
            <a:r>
              <a:rPr lang="en-US" dirty="0">
                <a:latin typeface="Calibri" charset="0"/>
              </a:rPr>
              <a:t>Heated flooring throughout entire apartment</a:t>
            </a:r>
          </a:p>
          <a:p>
            <a:r>
              <a:rPr lang="en-US" dirty="0">
                <a:latin typeface="Calibri" charset="0"/>
              </a:rPr>
              <a:t>"Real" Hardwood Flooring</a:t>
            </a:r>
          </a:p>
          <a:p>
            <a:r>
              <a:rPr lang="en-US" dirty="0">
                <a:latin typeface="Calibri" charset="0"/>
              </a:rPr>
              <a:t>Walk-in and Custom California Closets</a:t>
            </a:r>
          </a:p>
          <a:p>
            <a:r>
              <a:rPr lang="en-US" dirty="0">
                <a:latin typeface="Calibri" charset="0"/>
              </a:rPr>
              <a:t>USB outlets for charging</a:t>
            </a:r>
          </a:p>
          <a:p>
            <a:r>
              <a:rPr lang="en-US" dirty="0">
                <a:latin typeface="Calibri" charset="0"/>
              </a:rPr>
              <a:t>Prewired media outlets</a:t>
            </a:r>
          </a:p>
          <a:p>
            <a:r>
              <a:rPr lang="en-US" dirty="0">
                <a:latin typeface="Calibri" charset="0"/>
              </a:rPr>
              <a:t>Full-size stackable washer/dryer</a:t>
            </a:r>
          </a:p>
          <a:p>
            <a:endParaRPr lang="en-US" dirty="0"/>
          </a:p>
        </p:txBody>
      </p:sp>
    </p:spTree>
    <p:extLst>
      <p:ext uri="{BB962C8B-B14F-4D97-AF65-F5344CB8AC3E}">
        <p14:creationId xmlns:p14="http://schemas.microsoft.com/office/powerpoint/2010/main" val="2601194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Property Amenities</a:t>
            </a:r>
          </a:p>
        </p:txBody>
      </p:sp>
      <p:sp>
        <p:nvSpPr>
          <p:cNvPr id="3" name="Content Placeholder 2"/>
          <p:cNvSpPr>
            <a:spLocks noGrp="1"/>
          </p:cNvSpPr>
          <p:nvPr>
            <p:ph idx="1"/>
          </p:nvPr>
        </p:nvSpPr>
        <p:spPr/>
        <p:txBody>
          <a:bodyPr vert="horz" lIns="91440" tIns="45720" rIns="91440" bIns="45720" rtlCol="0" anchor="t">
            <a:normAutofit fontScale="55000" lnSpcReduction="20000"/>
          </a:bodyPr>
          <a:lstStyle/>
          <a:p>
            <a:endParaRPr lang="en-US" dirty="0">
              <a:latin typeface="Calibri" charset="0"/>
            </a:endParaRPr>
          </a:p>
          <a:p>
            <a:r>
              <a:rPr lang="en-US" dirty="0">
                <a:latin typeface="Calibri" charset="0"/>
              </a:rPr>
              <a:t>24 Hour Valet Services</a:t>
            </a:r>
          </a:p>
          <a:p>
            <a:r>
              <a:rPr lang="en-US" dirty="0">
                <a:latin typeface="Calibri" charset="0"/>
              </a:rPr>
              <a:t>State Of The Art Health &amp; Fitness Facility</a:t>
            </a:r>
          </a:p>
          <a:p>
            <a:r>
              <a:rPr lang="en-US" dirty="0">
                <a:latin typeface="Calibri" charset="0"/>
              </a:rPr>
              <a:t>Office Suites For Lease</a:t>
            </a:r>
          </a:p>
          <a:p>
            <a:r>
              <a:rPr lang="en-US" dirty="0">
                <a:latin typeface="Calibri" charset="0"/>
              </a:rPr>
              <a:t>Micro Convenience Store On Site</a:t>
            </a:r>
          </a:p>
          <a:p>
            <a:r>
              <a:rPr lang="en-US" dirty="0">
                <a:latin typeface="Calibri" charset="0"/>
              </a:rPr>
              <a:t>Entire Building is "Smart" operated and managed</a:t>
            </a:r>
          </a:p>
          <a:p>
            <a:r>
              <a:rPr lang="en-US" dirty="0">
                <a:latin typeface="Calibri" charset="0"/>
              </a:rPr>
              <a:t>Tenant Office &amp; Conference Room including; Computer, wifi, Print, Fax, Scan, Copy Center</a:t>
            </a:r>
          </a:p>
          <a:p>
            <a:r>
              <a:rPr lang="en-US" dirty="0">
                <a:latin typeface="Calibri" charset="0"/>
              </a:rPr>
              <a:t>Outdoor lounges &amp; fireplaces</a:t>
            </a:r>
          </a:p>
          <a:p>
            <a:r>
              <a:rPr lang="en-US" dirty="0">
                <a:latin typeface="Calibri" charset="0"/>
              </a:rPr>
              <a:t>Luxury Clubhouse With 73" Smart TV, Patio With Custom Built Outdoor Pizza Oven and Grill, as well as  Jacuzzi</a:t>
            </a:r>
          </a:p>
          <a:p>
            <a:r>
              <a:rPr lang="en-US" dirty="0">
                <a:latin typeface="Calibri" charset="0"/>
              </a:rPr>
              <a:t>Rooftop Landscaped Dog Park and Private Sanctuary Full of Plants and Flowers.</a:t>
            </a:r>
          </a:p>
          <a:p>
            <a:r>
              <a:rPr lang="en-US" dirty="0">
                <a:latin typeface="Calibri" charset="0"/>
              </a:rPr>
              <a:t>Wine cellar*</a:t>
            </a:r>
          </a:p>
          <a:p>
            <a:r>
              <a:rPr lang="en-US" dirty="0" err="1">
                <a:latin typeface="Calibri" charset="0"/>
              </a:rPr>
              <a:t>ILounge</a:t>
            </a:r>
            <a:endParaRPr lang="en-US" dirty="0">
              <a:latin typeface="Calibri" charset="0"/>
            </a:endParaRPr>
          </a:p>
          <a:p>
            <a:r>
              <a:rPr lang="en-US" dirty="0">
                <a:latin typeface="Calibri" charset="0"/>
              </a:rPr>
              <a:t>Dog Park</a:t>
            </a:r>
          </a:p>
          <a:p>
            <a:r>
              <a:rPr lang="en-US" dirty="0">
                <a:latin typeface="Calibri" charset="0"/>
              </a:rPr>
              <a:t>Dog wash bay</a:t>
            </a:r>
          </a:p>
          <a:p>
            <a:endParaRPr lang="en-US" dirty="0"/>
          </a:p>
        </p:txBody>
      </p:sp>
    </p:spTree>
    <p:extLst>
      <p:ext uri="{BB962C8B-B14F-4D97-AF65-F5344CB8AC3E}">
        <p14:creationId xmlns:p14="http://schemas.microsoft.com/office/powerpoint/2010/main" val="3385980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4945" y="-182040"/>
            <a:ext cx="9144000" cy="1498235"/>
          </a:xfrm>
        </p:spPr>
        <p:txBody>
          <a:bodyPr>
            <a:normAutofit fontScale="90000"/>
          </a:bodyPr>
          <a:lstStyle/>
          <a:p>
            <a:r>
              <a:rPr lang="en-US" b="1" dirty="0">
                <a:solidFill>
                  <a:srgbClr val="4472C4"/>
                </a:solidFill>
              </a:rPr>
              <a:t>Smart Health &amp; Fitness Facility</a:t>
            </a:r>
          </a:p>
        </p:txBody>
      </p:sp>
      <p:sp>
        <p:nvSpPr>
          <p:cNvPr id="4" name="TextBox 3"/>
          <p:cNvSpPr txBox="1"/>
          <p:nvPr/>
        </p:nvSpPr>
        <p:spPr>
          <a:xfrm>
            <a:off x="920171" y="1159443"/>
            <a:ext cx="10194212" cy="2031325"/>
          </a:xfrm>
          <a:prstGeom prst="rect">
            <a:avLst/>
          </a:prstGeom>
        </p:spPr>
        <p:txBody>
          <a:bodyPr wrap="square" rtlCol="0" anchor="t">
            <a:spAutoFit/>
          </a:bodyPr>
          <a:lstStyle/>
          <a:p>
            <a:pPr marL="285750" indent="-285750">
              <a:buFont typeface="Arial" panose="020B0604020202020204" pitchFamily="34" charset="0"/>
              <a:buChar char="•"/>
            </a:pPr>
            <a:r>
              <a:rPr lang="en-US" dirty="0"/>
              <a:t>Include Picture of the floor plan designed by our architect. (I have black and white in folder and ask that you update the new color graphic when my architect sends (2-3 days)</a:t>
            </a:r>
          </a:p>
          <a:p>
            <a:pPr marL="285750" indent="-285750">
              <a:buFont typeface="Arial" panose="020B0604020202020204" pitchFamily="34" charset="0"/>
              <a:buChar char="•"/>
            </a:pPr>
            <a:r>
              <a:rPr lang="en-US" dirty="0"/>
              <a:t>We are going to use </a:t>
            </a:r>
            <a:r>
              <a:rPr lang="en-US" dirty="0">
                <a:hlinkClick r:id="rId3"/>
              </a:rPr>
              <a:t>www.MatrixFitness.com</a:t>
            </a:r>
            <a:r>
              <a:rPr lang="en-US" dirty="0"/>
              <a:t> is where all graphics and likely excellent feature and benefit bullet </a:t>
            </a:r>
            <a:r>
              <a:rPr lang="en-US" dirty="0" err="1"/>
              <a:t>points.  Also</a:t>
            </a:r>
            <a:r>
              <a:rPr lang="en-US" dirty="0"/>
              <a:t> consider any of their graphics.</a:t>
            </a:r>
          </a:p>
          <a:p>
            <a:pPr algn="ctr"/>
            <a:endParaRPr lang="en-US" dirty="0"/>
          </a:p>
          <a:p>
            <a:pPr algn="ctr"/>
            <a:endParaRPr lang="en-US" dirty="0"/>
          </a:p>
          <a:p>
            <a:pPr algn="ctr"/>
            <a:endParaRPr lang="en-US" dirty="0"/>
          </a:p>
        </p:txBody>
      </p:sp>
      <p:sp>
        <p:nvSpPr>
          <p:cNvPr id="5" name="TextBox 4"/>
          <p:cNvSpPr txBox="1"/>
          <p:nvPr/>
        </p:nvSpPr>
        <p:spPr>
          <a:xfrm>
            <a:off x="920171" y="2302836"/>
            <a:ext cx="10352408" cy="5078313"/>
          </a:xfrm>
          <a:prstGeom prst="rect">
            <a:avLst/>
          </a:prstGeom>
        </p:spPr>
        <p:txBody>
          <a:bodyPr wrap="square" rtlCol="0" anchor="t">
            <a:spAutoFit/>
          </a:bodyPr>
          <a:lstStyle/>
          <a:p>
            <a:pPr marL="285750" indent="-285750">
              <a:buFont typeface="Arial" panose="020B0604020202020204" pitchFamily="34" charset="0"/>
              <a:buChar char="•"/>
            </a:pPr>
            <a:r>
              <a:rPr lang="en-US" dirty="0"/>
              <a:t>The words "Features &amp; Benefits" could be nice if we design a really nice font or maybe even logo of the words "Features and &amp; Benefits".  Every one of the Amenities will have "Features and Benefits"</a:t>
            </a:r>
          </a:p>
          <a:p>
            <a:pPr marL="285750" indent="-285750">
              <a:buFont typeface="Arial" panose="020B0604020202020204" pitchFamily="34" charset="0"/>
              <a:buChar char="•"/>
            </a:pPr>
            <a:r>
              <a:rPr lang="en-US" dirty="0"/>
              <a:t>Open 24 Hours A Day -  This is really convenient being in the property</a:t>
            </a:r>
          </a:p>
          <a:p>
            <a:pPr marL="285750" indent="-285750">
              <a:buFont typeface="Arial" panose="020B0604020202020204" pitchFamily="34" charset="0"/>
              <a:buChar char="•"/>
            </a:pPr>
            <a:r>
              <a:rPr lang="en-US" dirty="0"/>
              <a:t>Staffed by Certified Tra</a:t>
            </a:r>
          </a:p>
          <a:p>
            <a:pPr marL="285750" indent="-285750">
              <a:buFont typeface="Arial" panose="020B0604020202020204" pitchFamily="34" charset="0"/>
              <a:buChar char="•"/>
            </a:pPr>
            <a:r>
              <a:rPr lang="en-US" dirty="0"/>
              <a:t>"Smart" Fitness Facility Where ALL Fitness &amp; Health Results are Tracked, Managed, and Presented Via Application and Online Website</a:t>
            </a:r>
          </a:p>
          <a:p>
            <a:pPr marL="285750" indent="-285750">
              <a:buFont typeface="Arial" panose="020B0604020202020204" pitchFamily="34" charset="0"/>
              <a:buChar char="•"/>
            </a:pPr>
            <a:r>
              <a:rPr lang="en-US" dirty="0"/>
              <a:t>Smart Health &amp; Fitness Equipment Including; Weight Scales, Blood Pressure, Oxygen all of which are linked to your residence account</a:t>
            </a:r>
          </a:p>
          <a:p>
            <a:pPr marL="285750" indent="-285750">
              <a:buFont typeface="Arial" panose="020B0604020202020204" pitchFamily="34" charset="0"/>
              <a:buChar char="•"/>
            </a:pPr>
            <a:r>
              <a:rPr lang="en-US" dirty="0"/>
              <a:t>Cardio Theater</a:t>
            </a:r>
          </a:p>
          <a:p>
            <a:pPr marL="285750" indent="-285750">
              <a:buFont typeface="Arial" panose="020B0604020202020204" pitchFamily="34" charset="0"/>
              <a:buChar char="•"/>
            </a:pPr>
            <a:r>
              <a:rPr lang="en-US" dirty="0"/>
              <a:t>2 Unlimited Lap Pools</a:t>
            </a:r>
          </a:p>
          <a:p>
            <a:pPr marL="285750" indent="-285750">
              <a:buFont typeface="Arial" panose="020B0604020202020204" pitchFamily="34" charset="0"/>
              <a:buChar char="•"/>
            </a:pPr>
            <a:r>
              <a:rPr lang="en-US" dirty="0"/>
              <a:t>Unlimited  Tanning</a:t>
            </a:r>
          </a:p>
          <a:p>
            <a:pPr marL="285750" indent="-285750">
              <a:buFont typeface="Arial" panose="020B0604020202020204" pitchFamily="34" charset="0"/>
              <a:buChar char="•"/>
            </a:pPr>
            <a:r>
              <a:rPr lang="en-US" dirty="0"/>
              <a:t>Sauna</a:t>
            </a:r>
          </a:p>
          <a:p>
            <a:pPr marL="285750" indent="-285750">
              <a:buFont typeface="Arial" panose="020B0604020202020204" pitchFamily="34" charset="0"/>
              <a:buChar char="•"/>
            </a:pPr>
            <a:r>
              <a:rPr lang="en-US" dirty="0"/>
              <a:t>Jacuzzi</a:t>
            </a:r>
          </a:p>
          <a:p>
            <a:pPr marL="285750" indent="-285750">
              <a:buFont typeface="Arial" panose="020B0604020202020204" pitchFamily="34" charset="0"/>
              <a:buChar char="•"/>
            </a:pPr>
            <a:r>
              <a:rPr lang="en-US" dirty="0"/>
              <a:t>Yoga Room</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Feature the following </a:t>
            </a:r>
            <a:r>
              <a:rPr lang="en-US" dirty="0" err="1"/>
              <a:t>equpment</a:t>
            </a:r>
            <a:r>
              <a:rPr lang="en-US" dirty="0"/>
              <a:t>; Functional Training &amp;</a:t>
            </a:r>
          </a:p>
          <a:p>
            <a:pPr marL="285750" indent="-285750">
              <a:buFont typeface="Arial" panose="020B0604020202020204" pitchFamily="34" charset="0"/>
              <a:buChar char="•"/>
            </a:pPr>
            <a:r>
              <a:rPr lang="en-US" b="1" dirty="0">
                <a:solidFill>
                  <a:srgbClr val="FF0000"/>
                </a:solidFill>
              </a:rPr>
              <a:t>Unlimited Access $59 Per Month or $99 Per Apartment (no more than 2 Users)</a:t>
            </a:r>
          </a:p>
          <a:p>
            <a:pPr algn="ctr"/>
            <a:endParaRPr lang="en-US" dirty="0"/>
          </a:p>
        </p:txBody>
      </p:sp>
    </p:spTree>
    <p:extLst>
      <p:ext uri="{BB962C8B-B14F-4D97-AF65-F5344CB8AC3E}">
        <p14:creationId xmlns:p14="http://schemas.microsoft.com/office/powerpoint/2010/main" val="10985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Fitness Center</a:t>
            </a:r>
          </a:p>
        </p:txBody>
      </p:sp>
      <p:sp>
        <p:nvSpPr>
          <p:cNvPr id="4" name="TextBox 3"/>
          <p:cNvSpPr txBox="1"/>
          <p:nvPr/>
        </p:nvSpPr>
        <p:spPr>
          <a:xfrm>
            <a:off x="1008063" y="2246313"/>
            <a:ext cx="10313456" cy="2031325"/>
          </a:xfrm>
          <a:prstGeom prst="rect">
            <a:avLst/>
          </a:prstGeom>
        </p:spPr>
        <p:txBody>
          <a:bodyPr rtlCol="0">
            <a:spAutoFit/>
          </a:bodyPr>
          <a:lstStyle/>
          <a:p>
            <a:pPr marL="285750" indent="-285750">
              <a:buFont typeface="Arial" panose="020B0604020202020204" pitchFamily="34" charset="0"/>
              <a:buChar char="•"/>
            </a:pPr>
            <a:r>
              <a:rPr lang="en-US" dirty="0" err="1"/>
              <a:t>ShowPicture</a:t>
            </a:r>
            <a:r>
              <a:rPr lang="en-US" dirty="0"/>
              <a:t> Layout of Space from Architect drawings</a:t>
            </a:r>
          </a:p>
          <a:p>
            <a:pPr marL="285750" indent="-285750">
              <a:buFont typeface="Arial" panose="020B0604020202020204" pitchFamily="34" charset="0"/>
              <a:buChar char="•"/>
            </a:pPr>
            <a:r>
              <a:rPr lang="en-US" dirty="0"/>
              <a:t>Show picture of cardio machine and fitness equipment. Each are in the project folder</a:t>
            </a:r>
          </a:p>
          <a:p>
            <a:pPr marL="285750" indent="-285750">
              <a:buFont typeface="Arial" panose="020B0604020202020204" pitchFamily="34" charset="0"/>
              <a:buChar char="•"/>
            </a:pPr>
            <a:r>
              <a:rPr lang="en-US" dirty="0"/>
              <a:t>24 Access</a:t>
            </a:r>
          </a:p>
          <a:p>
            <a:pPr marL="285750" indent="-285750">
              <a:buFont typeface="Arial" panose="020B0604020202020204" pitchFamily="34" charset="0"/>
              <a:buChar char="•"/>
            </a:pPr>
            <a:r>
              <a:rPr lang="en-US" dirty="0"/>
              <a:t>Smart Equipment</a:t>
            </a:r>
          </a:p>
          <a:p>
            <a:pPr marL="285750" indent="-285750">
              <a:buFont typeface="Arial" panose="020B0604020202020204" pitchFamily="34" charset="0"/>
              <a:buChar char="•"/>
            </a:pPr>
            <a:r>
              <a:rPr lang="en-US" dirty="0"/>
              <a:t>Health &amp; Fitness Management Via Lifestyle Account</a:t>
            </a:r>
          </a:p>
          <a:p>
            <a:pPr marL="285750" indent="-285750">
              <a:buFont typeface="Arial" panose="020B0604020202020204" pitchFamily="34" charset="0"/>
              <a:buChar char="•"/>
            </a:pPr>
            <a:r>
              <a:rPr lang="en-US" dirty="0"/>
              <a:t>Since the other one does cost money I think we should mention this is </a:t>
            </a:r>
            <a:r>
              <a:rPr lang="en-US" dirty="0" err="1"/>
              <a:t>free.  promote</a:t>
            </a:r>
            <a:r>
              <a:rPr lang="en-US" dirty="0"/>
              <a:t> that fact</a:t>
            </a:r>
          </a:p>
          <a:p>
            <a:pPr algn="ctr"/>
            <a:endParaRPr lang="en-US" dirty="0"/>
          </a:p>
        </p:txBody>
      </p:sp>
    </p:spTree>
    <p:extLst>
      <p:ext uri="{BB962C8B-B14F-4D97-AF65-F5344CB8AC3E}">
        <p14:creationId xmlns:p14="http://schemas.microsoft.com/office/powerpoint/2010/main" val="145239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Home Automation - Lifestyle Manager</a:t>
            </a:r>
          </a:p>
        </p:txBody>
      </p:sp>
      <p:sp>
        <p:nvSpPr>
          <p:cNvPr id="3" name="Content Placeholder 2"/>
          <p:cNvSpPr>
            <a:spLocks noGrp="1"/>
          </p:cNvSpPr>
          <p:nvPr>
            <p:ph idx="1"/>
          </p:nvPr>
        </p:nvSpPr>
        <p:spPr/>
        <p:txBody>
          <a:bodyPr vert="horz" lIns="91440" tIns="45720" rIns="91440" bIns="45720" rtlCol="0" anchor="t">
            <a:normAutofit fontScale="85000" lnSpcReduction="20000"/>
          </a:bodyPr>
          <a:lstStyle/>
          <a:p>
            <a:r>
              <a:rPr lang="en-US" dirty="0"/>
              <a:t>Use the logo for Smart Hub which is the company that is providing our smart home network.</a:t>
            </a:r>
          </a:p>
          <a:p>
            <a:r>
              <a:rPr lang="en-US" dirty="0"/>
              <a:t>Use a picture of "energy </a:t>
            </a:r>
            <a:r>
              <a:rPr lang="en-US" dirty="0" err="1"/>
              <a:t>Manaement</a:t>
            </a:r>
            <a:r>
              <a:rPr lang="en-US" dirty="0"/>
              <a:t>"</a:t>
            </a:r>
          </a:p>
          <a:p>
            <a:r>
              <a:rPr lang="en-US" dirty="0"/>
              <a:t>Use a picture of a "connected home"</a:t>
            </a:r>
          </a:p>
          <a:p>
            <a:r>
              <a:rPr lang="en-US" dirty="0"/>
              <a:t>Could also show a dashboard of a home automation application</a:t>
            </a:r>
          </a:p>
          <a:p>
            <a:r>
              <a:rPr lang="en-US" dirty="0"/>
              <a:t>Balance your life by with our "Lifestyle Manager" Application (also accessible via web portal)</a:t>
            </a:r>
          </a:p>
          <a:p>
            <a:r>
              <a:rPr lang="en-US" dirty="0"/>
              <a:t>Health &amp; Fitness Manager</a:t>
            </a:r>
          </a:p>
          <a:p>
            <a:r>
              <a:rPr lang="en-US" dirty="0"/>
              <a:t>Home Automation </a:t>
            </a:r>
          </a:p>
          <a:p>
            <a:r>
              <a:rPr lang="en-US" dirty="0"/>
              <a:t>Energy Management</a:t>
            </a:r>
          </a:p>
          <a:p>
            <a:r>
              <a:rPr lang="en-US" dirty="0"/>
              <a:t>Stay up to date with an active </a:t>
            </a:r>
            <a:r>
              <a:rPr lang="en-US" dirty="0">
                <a:hlinkClick r:id="rId3"/>
              </a:rPr>
              <a:t>www.OnMilwaukee.com</a:t>
            </a:r>
            <a:r>
              <a:rPr lang="en-US" dirty="0"/>
              <a:t> and our </a:t>
            </a:r>
            <a:r>
              <a:rPr lang="en-US" dirty="0" err="1"/>
              <a:t>interacitve</a:t>
            </a:r>
            <a:r>
              <a:rPr lang="en-US" dirty="0"/>
              <a:t> </a:t>
            </a:r>
            <a:r>
              <a:rPr lang="en-US" dirty="0" err="1"/>
              <a:t>calander</a:t>
            </a:r>
            <a:r>
              <a:rPr lang="en-US" dirty="0"/>
              <a:t> to Fun Things To Do in Milwaukee that week.</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30876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Clubhouse</a:t>
            </a:r>
          </a:p>
        </p:txBody>
      </p:sp>
      <p:sp>
        <p:nvSpPr>
          <p:cNvPr id="3" name="Content Placeholder 2"/>
          <p:cNvSpPr>
            <a:spLocks noGrp="1"/>
          </p:cNvSpPr>
          <p:nvPr>
            <p:ph idx="1"/>
          </p:nvPr>
        </p:nvSpPr>
        <p:spPr/>
        <p:txBody>
          <a:bodyPr vert="horz" lIns="91440" tIns="45720" rIns="91440" bIns="45720" rtlCol="0" anchor="t">
            <a:normAutofit fontScale="92500"/>
          </a:bodyPr>
          <a:lstStyle/>
          <a:p>
            <a:r>
              <a:rPr lang="en-US" dirty="0"/>
              <a:t>Rooftop Clubhouse With Nature Preserve &amp; Dog Park</a:t>
            </a:r>
          </a:p>
          <a:p>
            <a:r>
              <a:rPr lang="en-US" dirty="0"/>
              <a:t>Clubhouse Includes Outdoor Patio With Furniture</a:t>
            </a:r>
          </a:p>
          <a:p>
            <a:r>
              <a:rPr lang="en-US" dirty="0"/>
              <a:t>Features 78" Smart TV</a:t>
            </a:r>
          </a:p>
          <a:p>
            <a:r>
              <a:rPr lang="en-US" dirty="0"/>
              <a:t>Use Picture of TV</a:t>
            </a:r>
          </a:p>
          <a:p>
            <a:r>
              <a:rPr lang="en-US" dirty="0"/>
              <a:t>Stainless Steel Appliances</a:t>
            </a:r>
          </a:p>
          <a:p>
            <a:r>
              <a:rPr lang="en-US" dirty="0"/>
              <a:t>Stocked With Pots &amp; Pans</a:t>
            </a:r>
          </a:p>
          <a:p>
            <a:r>
              <a:rPr lang="en-US" dirty="0"/>
              <a:t>Includes Full Line of Dishes, Serving Plates, and Silverware</a:t>
            </a:r>
          </a:p>
          <a:p>
            <a:r>
              <a:rPr lang="en-US" dirty="0"/>
              <a:t>Cleaning Services Option</a:t>
            </a:r>
          </a:p>
          <a:p>
            <a:r>
              <a:rPr lang="en-US" dirty="0"/>
              <a:t>Custom </a:t>
            </a:r>
            <a:r>
              <a:rPr lang="en-US" dirty="0" err="1"/>
              <a:t>Pato</a:t>
            </a:r>
            <a:r>
              <a:rPr lang="en-US" dirty="0"/>
              <a:t> With Outdoor Kitchen Including Grill and Stone Pizza Oven</a:t>
            </a:r>
          </a:p>
          <a:p>
            <a:endParaRPr lang="en-US" dirty="0"/>
          </a:p>
        </p:txBody>
      </p:sp>
    </p:spTree>
    <p:extLst>
      <p:ext uri="{BB962C8B-B14F-4D97-AF65-F5344CB8AC3E}">
        <p14:creationId xmlns:p14="http://schemas.microsoft.com/office/powerpoint/2010/main" val="666813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472C4"/>
                </a:solidFill>
              </a:rPr>
              <a:t>Valet &amp; Parking Services</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Covered Parking $200 Monthly</a:t>
            </a:r>
          </a:p>
          <a:p>
            <a:r>
              <a:rPr lang="en-US" dirty="0"/>
              <a:t>Free 24 Hour Valet Services With Parking</a:t>
            </a:r>
          </a:p>
          <a:p>
            <a:r>
              <a:rPr lang="en-US" dirty="0"/>
              <a:t>App Based Software Features; Text To Notify Valet To Retrieve Car as well as Mobile Payments.</a:t>
            </a:r>
          </a:p>
          <a:p>
            <a:r>
              <a:rPr lang="en-US" dirty="0"/>
              <a:t>Car Wash, Vacuum, &amp; Interior Clean Services</a:t>
            </a:r>
          </a:p>
          <a:p>
            <a:endParaRPr lang="en-US" dirty="0"/>
          </a:p>
          <a:p>
            <a:pPr marL="0" indent="0">
              <a:buNone/>
            </a:pPr>
            <a:endParaRPr lang="en-US" dirty="0"/>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639286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Valet Parking - Market Comps &amp; Feasibility</a:t>
            </a:r>
          </a:p>
        </p:txBody>
      </p:sp>
      <p:sp>
        <p:nvSpPr>
          <p:cNvPr id="3" name="Content Placeholder 2"/>
          <p:cNvSpPr>
            <a:spLocks noGrp="1"/>
          </p:cNvSpPr>
          <p:nvPr>
            <p:ph idx="1"/>
          </p:nvPr>
        </p:nvSpPr>
        <p:spPr/>
        <p:txBody>
          <a:bodyPr vert="horz" lIns="91440" tIns="45720" rIns="91440" bIns="45720" rtlCol="0" anchor="t">
            <a:normAutofit fontScale="55000" lnSpcReduction="20000"/>
          </a:bodyPr>
          <a:lstStyle/>
          <a:p>
            <a:r>
              <a:rPr lang="en-US" dirty="0">
                <a:hlinkClick r:id="rId3"/>
              </a:rPr>
              <a:t>www.downtownautoparking.com</a:t>
            </a:r>
            <a:r>
              <a:rPr lang="en-US" dirty="0"/>
              <a:t> I</a:t>
            </a:r>
          </a:p>
          <a:p>
            <a:endParaRPr lang="en-US" dirty="0"/>
          </a:p>
          <a:p>
            <a:r>
              <a:rPr lang="en-US" dirty="0"/>
              <a:t>1223 North Water Street has parking @ $100 per month for </a:t>
            </a:r>
            <a:r>
              <a:rPr lang="en-US" dirty="0" err="1"/>
              <a:t>individal</a:t>
            </a:r>
            <a:r>
              <a:rPr lang="en-US" dirty="0"/>
              <a:t> </a:t>
            </a:r>
            <a:r>
              <a:rPr lang="en-US" dirty="0" err="1"/>
              <a:t>purchases.  Asking</a:t>
            </a:r>
            <a:r>
              <a:rPr lang="en-US" dirty="0"/>
              <a:t> for 100-150 we can likely get them for $80</a:t>
            </a:r>
          </a:p>
          <a:p>
            <a:r>
              <a:rPr lang="en-US" dirty="0"/>
              <a:t>724 N Plankinton has parking 1 block away for $120 per month per space and with 100-150 spaces we would likely accomplish a lower </a:t>
            </a:r>
            <a:r>
              <a:rPr lang="en-US" dirty="0" err="1"/>
              <a:t>price.  This</a:t>
            </a:r>
            <a:r>
              <a:rPr lang="en-US" dirty="0"/>
              <a:t> is owned by Impark.  T</a:t>
            </a:r>
          </a:p>
          <a:p>
            <a:r>
              <a:rPr lang="en-US" dirty="0">
                <a:hlinkClick r:id="rId4"/>
              </a:rPr>
              <a:t>www.kleverlogic.com</a:t>
            </a:r>
            <a:r>
              <a:rPr lang="en-US" dirty="0"/>
              <a:t>   is our valet parking software</a:t>
            </a:r>
          </a:p>
          <a:p>
            <a:r>
              <a:rPr lang="en-US" dirty="0"/>
              <a:t>Most parking at Apartments... (almost all) is priced at $140 - $175.  $175 is the most common.</a:t>
            </a:r>
          </a:p>
          <a:p>
            <a:r>
              <a:rPr lang="en-US" dirty="0"/>
              <a:t>We will sell our parking to our Tenants at $200 per month however that comes with FREE valet services 24 hours a day.  57 Units with 2 Cars Per House = 114 </a:t>
            </a:r>
            <a:r>
              <a:rPr lang="en-US" dirty="0" err="1"/>
              <a:t>Cars.  Office</a:t>
            </a:r>
            <a:r>
              <a:rPr lang="en-US" dirty="0"/>
              <a:t> Tenants = </a:t>
            </a:r>
            <a:r>
              <a:rPr lang="en-US" dirty="0" err="1"/>
              <a:t>20.  Total</a:t>
            </a:r>
            <a:r>
              <a:rPr lang="en-US" dirty="0"/>
              <a:t> Tenant Parking is 134.  134 X 200 = $26,800 in revenue with around $10,000 per month in lease </a:t>
            </a:r>
            <a:r>
              <a:rPr lang="en-US" dirty="0" err="1"/>
              <a:t>expense.  Positive</a:t>
            </a:r>
            <a:r>
              <a:rPr lang="en-US" dirty="0"/>
              <a:t> cash flow of $16,800 per month and that includes zero additional parking revenue which is unreasonable.</a:t>
            </a:r>
          </a:p>
          <a:p>
            <a:r>
              <a:rPr lang="en-US" dirty="0"/>
              <a:t>Our Valet Amenity will drastically increase traffic to our Restaurant Tenant as well as assist us leasing the office </a:t>
            </a:r>
            <a:r>
              <a:rPr lang="en-US" dirty="0" err="1"/>
              <a:t>spaces.  We</a:t>
            </a:r>
            <a:r>
              <a:rPr lang="en-US" dirty="0"/>
              <a:t> will negotiate with the Restaurateur on the pricing for </a:t>
            </a:r>
            <a:r>
              <a:rPr lang="en-US" dirty="0" err="1"/>
              <a:t>them.  This</a:t>
            </a:r>
            <a:r>
              <a:rPr lang="en-US" dirty="0"/>
              <a:t> will add revenue as we intend to bill our tenant no less than $3.00 per car vs the market price of $10.00.</a:t>
            </a:r>
          </a:p>
          <a:p>
            <a:r>
              <a:rPr lang="en-US" dirty="0"/>
              <a:t>Directly across the street is the Pabst Theatre which is high need for parking as well as a number of other businesses and apartment </a:t>
            </a:r>
            <a:r>
              <a:rPr lang="en-US" dirty="0" err="1"/>
              <a:t>complexes.  On</a:t>
            </a:r>
            <a:r>
              <a:rPr lang="en-US" dirty="0"/>
              <a:t> top of that.... much of the downtown parking is around $10 per night therefore... our valet </a:t>
            </a:r>
            <a:r>
              <a:rPr lang="en-US" dirty="0" err="1"/>
              <a:t>servies</a:t>
            </a:r>
            <a:r>
              <a:rPr lang="en-US" dirty="0"/>
              <a:t> at $10.00 is an attractive offering to all downtown </a:t>
            </a:r>
            <a:r>
              <a:rPr lang="en-US" dirty="0" err="1"/>
              <a:t>patronage.  Expectations</a:t>
            </a:r>
            <a:r>
              <a:rPr lang="en-US" dirty="0"/>
              <a:t> of an additional 30 cars per day is </a:t>
            </a:r>
            <a:r>
              <a:rPr lang="en-US" dirty="0" err="1"/>
              <a:t>reasonalbe</a:t>
            </a:r>
            <a:r>
              <a:rPr lang="en-US" dirty="0"/>
              <a:t> therefore $300 in total revenue or $9,000 per </a:t>
            </a:r>
            <a:r>
              <a:rPr lang="en-US" dirty="0" err="1"/>
              <a:t>month.  That</a:t>
            </a:r>
            <a:r>
              <a:rPr lang="en-US" dirty="0"/>
              <a:t> said, our positive cash flow is reasonably estimated at $26,000 less payroll.  </a:t>
            </a:r>
          </a:p>
        </p:txBody>
      </p:sp>
    </p:spTree>
    <p:extLst>
      <p:ext uri="{BB962C8B-B14F-4D97-AF65-F5344CB8AC3E}">
        <p14:creationId xmlns:p14="http://schemas.microsoft.com/office/powerpoint/2010/main" val="13574184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Residence Features</vt:lpstr>
      <vt:lpstr>Property Amenities</vt:lpstr>
      <vt:lpstr>Smart Health &amp; Fitness Facility</vt:lpstr>
      <vt:lpstr>Fitness Center</vt:lpstr>
      <vt:lpstr>Home Automation - Lifestyle Manager</vt:lpstr>
      <vt:lpstr>Clubhouse</vt:lpstr>
      <vt:lpstr>Valet &amp; Parking Services</vt:lpstr>
      <vt:lpstr>Valet Parking - Market Comps &amp; Feasibility</vt:lpstr>
      <vt:lpstr>Outdoor Deck &amp; Event Space</vt:lpstr>
      <vt:lpstr>State-Of-The-Art  "Micro Market"</vt:lpstr>
      <vt:lpstr>Fishing Charter</vt:lpstr>
      <vt:lpstr>Luxury Yacht Charter</vt:lpstr>
      <vt:lpstr>Boat Slips &amp; Marina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lastModifiedBy>
  <cp:revision>14</cp:revision>
  <dcterms:created xsi:type="dcterms:W3CDTF">2013-07-15T20:26:40Z</dcterms:created>
  <dcterms:modified xsi:type="dcterms:W3CDTF">2016-02-01T00:20:45Z</dcterms:modified>
</cp:coreProperties>
</file>