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39" r:id="rId2"/>
    <p:sldId id="308" r:id="rId3"/>
    <p:sldId id="311" r:id="rId4"/>
    <p:sldId id="322" r:id="rId5"/>
    <p:sldId id="313" r:id="rId6"/>
    <p:sldId id="315" r:id="rId7"/>
    <p:sldId id="318" r:id="rId8"/>
    <p:sldId id="323" r:id="rId9"/>
    <p:sldId id="325" r:id="rId10"/>
    <p:sldId id="326" r:id="rId11"/>
    <p:sldId id="330" r:id="rId12"/>
    <p:sldId id="327" r:id="rId13"/>
    <p:sldId id="328" r:id="rId14"/>
    <p:sldId id="329" r:id="rId15"/>
    <p:sldId id="331" r:id="rId16"/>
    <p:sldId id="338" r:id="rId17"/>
    <p:sldId id="337" r:id="rId18"/>
    <p:sldId id="335"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411"/>
    <a:srgbClr val="F98D1C"/>
    <a:srgbClr val="F58120"/>
    <a:srgbClr val="F16022"/>
    <a:srgbClr val="F05233"/>
    <a:srgbClr val="773000"/>
    <a:srgbClr val="983D00"/>
    <a:srgbClr val="FF4300"/>
    <a:srgbClr val="F7F9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6" autoAdjust="0"/>
    <p:restoredTop sz="89292" autoAdjust="0"/>
  </p:normalViewPr>
  <p:slideViewPr>
    <p:cSldViewPr snapToGrid="0" snapToObjects="1" showGuides="1">
      <p:cViewPr varScale="1">
        <p:scale>
          <a:sx n="83" d="100"/>
          <a:sy n="83" d="100"/>
        </p:scale>
        <p:origin x="-1176" y="-112"/>
      </p:cViewPr>
      <p:guideLst>
        <p:guide orient="horz" pos="1472"/>
        <p:guide pos="341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C33D9-CAA3-5046-A0AD-4C4DCDFD5E01}" type="datetimeFigureOut">
              <a:rPr lang="en-US" smtClean="0"/>
              <a:t>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30FDB4-3807-D240-A37E-D43D663AB2BA}" type="slidenum">
              <a:rPr lang="en-US" smtClean="0"/>
              <a:t>‹#›</a:t>
            </a:fld>
            <a:endParaRPr lang="en-US"/>
          </a:p>
        </p:txBody>
      </p:sp>
    </p:spTree>
    <p:extLst>
      <p:ext uri="{BB962C8B-B14F-4D97-AF65-F5344CB8AC3E}">
        <p14:creationId xmlns:p14="http://schemas.microsoft.com/office/powerpoint/2010/main" val="37937502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2</a:t>
            </a:fld>
            <a:endParaRPr lang="en-US"/>
          </a:p>
        </p:txBody>
      </p:sp>
    </p:spTree>
    <p:extLst>
      <p:ext uri="{BB962C8B-B14F-4D97-AF65-F5344CB8AC3E}">
        <p14:creationId xmlns:p14="http://schemas.microsoft.com/office/powerpoint/2010/main" val="123238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3</a:t>
            </a:fld>
            <a:endParaRPr lang="en-US"/>
          </a:p>
        </p:txBody>
      </p:sp>
    </p:spTree>
    <p:extLst>
      <p:ext uri="{BB962C8B-B14F-4D97-AF65-F5344CB8AC3E}">
        <p14:creationId xmlns:p14="http://schemas.microsoft.com/office/powerpoint/2010/main" val="176669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9</a:t>
            </a:fld>
            <a:endParaRPr lang="en-US"/>
          </a:p>
        </p:txBody>
      </p:sp>
    </p:spTree>
    <p:extLst>
      <p:ext uri="{BB962C8B-B14F-4D97-AF65-F5344CB8AC3E}">
        <p14:creationId xmlns:p14="http://schemas.microsoft.com/office/powerpoint/2010/main" val="123238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10</a:t>
            </a:fld>
            <a:endParaRPr lang="en-US"/>
          </a:p>
        </p:txBody>
      </p:sp>
    </p:spTree>
    <p:extLst>
      <p:ext uri="{BB962C8B-B14F-4D97-AF65-F5344CB8AC3E}">
        <p14:creationId xmlns:p14="http://schemas.microsoft.com/office/powerpoint/2010/main" val="123238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15</a:t>
            </a:fld>
            <a:endParaRPr lang="en-US"/>
          </a:p>
        </p:txBody>
      </p:sp>
    </p:spTree>
    <p:extLst>
      <p:ext uri="{BB962C8B-B14F-4D97-AF65-F5344CB8AC3E}">
        <p14:creationId xmlns:p14="http://schemas.microsoft.com/office/powerpoint/2010/main" val="123238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18</a:t>
            </a:fld>
            <a:endParaRPr lang="en-US"/>
          </a:p>
        </p:txBody>
      </p:sp>
    </p:spTree>
    <p:extLst>
      <p:ext uri="{BB962C8B-B14F-4D97-AF65-F5344CB8AC3E}">
        <p14:creationId xmlns:p14="http://schemas.microsoft.com/office/powerpoint/2010/main" val="1232386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552A3F-7AC0-584F-8309-F74421DA8731}" type="datetimeFigureOut">
              <a:rPr lang="en-US" smtClean="0"/>
              <a:t>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2949090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52A3F-7AC0-584F-8309-F74421DA8731}" type="datetimeFigureOut">
              <a:rPr lang="en-US" smtClean="0"/>
              <a:t>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60201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52A3F-7AC0-584F-8309-F74421DA8731}" type="datetimeFigureOut">
              <a:rPr lang="en-US" smtClean="0"/>
              <a:t>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231692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52A3F-7AC0-584F-8309-F74421DA8731}" type="datetimeFigureOut">
              <a:rPr lang="en-US" smtClean="0"/>
              <a:t>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393884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552A3F-7AC0-584F-8309-F74421DA8731}" type="datetimeFigureOut">
              <a:rPr lang="en-US" smtClean="0"/>
              <a:t>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773919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552A3F-7AC0-584F-8309-F74421DA8731}" type="datetimeFigureOut">
              <a:rPr lang="en-US" smtClean="0"/>
              <a:t>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2758854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552A3F-7AC0-584F-8309-F74421DA8731}" type="datetimeFigureOut">
              <a:rPr lang="en-US" smtClean="0"/>
              <a:t>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277656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552A3F-7AC0-584F-8309-F74421DA8731}" type="datetimeFigureOut">
              <a:rPr lang="en-US" smtClean="0"/>
              <a:t>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1457141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52A3F-7AC0-584F-8309-F74421DA8731}" type="datetimeFigureOut">
              <a:rPr lang="en-US" smtClean="0"/>
              <a:t>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31789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52A3F-7AC0-584F-8309-F74421DA8731}" type="datetimeFigureOut">
              <a:rPr lang="en-US" smtClean="0"/>
              <a:t>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4034092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52A3F-7AC0-584F-8309-F74421DA8731}" type="datetimeFigureOut">
              <a:rPr lang="en-US" smtClean="0"/>
              <a:t>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17247547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52A3F-7AC0-584F-8309-F74421DA8731}" type="datetimeFigureOut">
              <a:rPr lang="en-US" smtClean="0"/>
              <a:t>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DB901-FF81-0142-A587-29C4AA3866E4}" type="slidenum">
              <a:rPr lang="en-US" smtClean="0"/>
              <a:t>‹#›</a:t>
            </a:fld>
            <a:endParaRPr lang="en-US"/>
          </a:p>
        </p:txBody>
      </p:sp>
    </p:spTree>
    <p:extLst>
      <p:ext uri="{BB962C8B-B14F-4D97-AF65-F5344CB8AC3E}">
        <p14:creationId xmlns:p14="http://schemas.microsoft.com/office/powerpoint/2010/main" val="2721495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5.png"/><Relationship Id="rId6" Type="http://schemas.microsoft.com/office/2007/relationships/hdphoto" Target="../media/hdphoto2.wdp"/><Relationship Id="rId7" Type="http://schemas.openxmlformats.org/officeDocument/2006/relationships/image" Target="../media/image16.png"/><Relationship Id="rId8" Type="http://schemas.microsoft.com/office/2007/relationships/hdphoto" Target="../media/hdphoto3.wdp"/><Relationship Id="rId9" Type="http://schemas.openxmlformats.org/officeDocument/2006/relationships/image" Target="../media/image17.png"/><Relationship Id="rId10"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5.png"/><Relationship Id="rId6" Type="http://schemas.microsoft.com/office/2007/relationships/hdphoto" Target="../media/hdphoto2.wdp"/><Relationship Id="rId7" Type="http://schemas.openxmlformats.org/officeDocument/2006/relationships/image" Target="../media/image16.png"/><Relationship Id="rId8" Type="http://schemas.microsoft.com/office/2007/relationships/hdphoto" Target="../media/hdphoto3.wdp"/><Relationship Id="rId9" Type="http://schemas.openxmlformats.org/officeDocument/2006/relationships/image" Target="../media/image17.png"/><Relationship Id="rId10"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5.png"/><Relationship Id="rId6" Type="http://schemas.microsoft.com/office/2007/relationships/hdphoto" Target="../media/hdphoto2.wdp"/><Relationship Id="rId7" Type="http://schemas.openxmlformats.org/officeDocument/2006/relationships/image" Target="../media/image16.png"/><Relationship Id="rId8" Type="http://schemas.microsoft.com/office/2007/relationships/hdphoto" Target="../media/hdphoto3.wdp"/><Relationship Id="rId9" Type="http://schemas.openxmlformats.org/officeDocument/2006/relationships/image" Target="../media/image17.png"/><Relationship Id="rId10"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5.png"/><Relationship Id="rId7" Type="http://schemas.microsoft.com/office/2007/relationships/hdphoto" Target="../media/hdphoto2.wdp"/><Relationship Id="rId8" Type="http://schemas.openxmlformats.org/officeDocument/2006/relationships/image" Target="../media/image16.png"/><Relationship Id="rId9" Type="http://schemas.microsoft.com/office/2007/relationships/hdphoto" Target="../media/hdphoto3.wdp"/><Relationship Id="rId10" Type="http://schemas.openxmlformats.org/officeDocument/2006/relationships/image" Target="../media/image17.png"/><Relationship Id="rId11"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5.wdp"/><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4153678.jpeg"/>
          <p:cNvPicPr>
            <a:picLocks noChangeAspect="1"/>
          </p:cNvPicPr>
          <p:nvPr/>
        </p:nvPicPr>
        <p:blipFill rotWithShape="1">
          <a:blip r:embed="rId2">
            <a:extLst>
              <a:ext uri="{28A0092B-C50C-407E-A947-70E740481C1C}">
                <a14:useLocalDpi xmlns:a14="http://schemas.microsoft.com/office/drawing/2010/main" val="0"/>
              </a:ext>
            </a:extLst>
          </a:blip>
          <a:srcRect l="9314" t="6669" r="9061" b="7396"/>
          <a:stretch/>
        </p:blipFill>
        <p:spPr>
          <a:xfrm flipH="1">
            <a:off x="-41379" y="0"/>
            <a:ext cx="9185378" cy="6858000"/>
          </a:xfrm>
          <a:prstGeom prst="rect">
            <a:avLst/>
          </a:prstGeom>
        </p:spPr>
      </p:pic>
      <p:grpSp>
        <p:nvGrpSpPr>
          <p:cNvPr id="24" name="Group 23"/>
          <p:cNvGrpSpPr/>
          <p:nvPr/>
        </p:nvGrpSpPr>
        <p:grpSpPr>
          <a:xfrm>
            <a:off x="2047258" y="1548012"/>
            <a:ext cx="2860113" cy="3042480"/>
            <a:chOff x="2047258" y="1548012"/>
            <a:chExt cx="2860113" cy="3042480"/>
          </a:xfrm>
        </p:grpSpPr>
        <p:sp>
          <p:nvSpPr>
            <p:cNvPr id="6" name="Oval 5"/>
            <p:cNvSpPr>
              <a:spLocks noChangeAspect="1"/>
            </p:cNvSpPr>
            <p:nvPr/>
          </p:nvSpPr>
          <p:spPr>
            <a:xfrm>
              <a:off x="2047258" y="1548012"/>
              <a:ext cx="2860113" cy="3042480"/>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2106000" y="1596034"/>
              <a:ext cx="2752420" cy="2927920"/>
            </a:xfrm>
            <a:prstGeom prst="ellipse">
              <a:avLst/>
            </a:prstGeom>
            <a:noFill/>
            <a:ln w="3175" cmpd="sng">
              <a:solidFill>
                <a:srgbClr val="FED411"/>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2266315" y="1781036"/>
              <a:ext cx="2421999" cy="2576431"/>
            </a:xfrm>
            <a:prstGeom prst="ellipse">
              <a:avLst/>
            </a:prstGeom>
            <a:noFill/>
            <a:ln w="3175" cmpd="sng">
              <a:solidFill>
                <a:srgbClr val="FED411"/>
              </a:solidFill>
            </a:ln>
            <a:effectLst>
              <a:glow rad="508000">
                <a:srgbClr val="F98D1C">
                  <a:alpha val="3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2318666" y="1818644"/>
              <a:ext cx="2333887" cy="2482700"/>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468239" y="1995835"/>
              <a:ext cx="2016792" cy="2145386"/>
            </a:xfrm>
            <a:prstGeom prst="ellipse">
              <a:avLst/>
            </a:prstGeom>
            <a:noFill/>
            <a:ln w="3175" cmpd="sng">
              <a:solidFill>
                <a:srgbClr val="F58120"/>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2497610" y="2027079"/>
              <a:ext cx="1958050" cy="2082899"/>
            </a:xfrm>
            <a:prstGeom prst="ellipse">
              <a:avLst/>
            </a:prstGeom>
            <a:noFill/>
            <a:ln w="6350" cmpd="sng">
              <a:solidFill>
                <a:srgbClr val="F58120"/>
              </a:solidFill>
            </a:ln>
            <a:effectLst>
              <a:glow rad="101600">
                <a:srgbClr val="F58120">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2625563" y="2162646"/>
              <a:ext cx="1703504" cy="1812123"/>
            </a:xfrm>
            <a:prstGeom prst="ellipse">
              <a:avLst/>
            </a:prstGeom>
            <a:noFill/>
            <a:ln w="6350" cmpd="sng">
              <a:solidFill>
                <a:srgbClr val="F58120"/>
              </a:solidFill>
            </a:ln>
            <a:effectLst>
              <a:glow rad="101600">
                <a:srgbClr val="F98D1C">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7F946"/>
                  </a:solidFill>
                </a:ln>
              </a:endParaRPr>
            </a:p>
          </p:txBody>
        </p:sp>
        <p:sp>
          <p:nvSpPr>
            <p:cNvPr id="13" name="Oval 12"/>
            <p:cNvSpPr>
              <a:spLocks noChangeAspect="1"/>
            </p:cNvSpPr>
            <p:nvPr/>
          </p:nvSpPr>
          <p:spPr>
            <a:xfrm>
              <a:off x="2769561" y="2312754"/>
              <a:ext cx="1419586" cy="1510102"/>
            </a:xfrm>
            <a:prstGeom prst="ellipse">
              <a:avLst/>
            </a:prstGeom>
            <a:noFill/>
            <a:ln w="6350" cmpd="sng">
              <a:solidFill>
                <a:srgbClr val="F16022"/>
              </a:solidFill>
            </a:ln>
            <a:effectLst>
              <a:glow rad="101600">
                <a:srgbClr val="F58120">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2869910" y="2425145"/>
              <a:ext cx="1214671" cy="1292121"/>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2895473" y="2437874"/>
              <a:ext cx="1175510" cy="1250463"/>
            </a:xfrm>
            <a:prstGeom prst="ellipse">
              <a:avLst/>
            </a:prstGeom>
            <a:noFill/>
            <a:ln w="3175" cmpd="sng">
              <a:solidFill>
                <a:srgbClr val="F05233"/>
              </a:solidFill>
            </a:ln>
            <a:effectLst>
              <a:glow rad="101600">
                <a:srgbClr val="F16022">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3052931" y="2623452"/>
              <a:ext cx="839650" cy="893188"/>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a:spLocks noChangeAspect="1"/>
            </p:cNvSpPr>
            <p:nvPr/>
          </p:nvSpPr>
          <p:spPr>
            <a:xfrm>
              <a:off x="3076727" y="2630684"/>
              <a:ext cx="810279" cy="861944"/>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aphicFrame>
        <p:nvGraphicFramePr>
          <p:cNvPr id="19" name="Table 18"/>
          <p:cNvGraphicFramePr>
            <a:graphicFrameLocks noGrp="1"/>
          </p:cNvGraphicFramePr>
          <p:nvPr>
            <p:extLst>
              <p:ext uri="{D42A27DB-BD31-4B8C-83A1-F6EECF244321}">
                <p14:modId xmlns:p14="http://schemas.microsoft.com/office/powerpoint/2010/main" val="1012054464"/>
              </p:ext>
            </p:extLst>
          </p:nvPr>
        </p:nvGraphicFramePr>
        <p:xfrm>
          <a:off x="-3" y="-14297"/>
          <a:ext cx="9144000" cy="27432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20" name="Rounded Rectangle 19"/>
          <p:cNvSpPr/>
          <p:nvPr/>
        </p:nvSpPr>
        <p:spPr>
          <a:xfrm>
            <a:off x="6390730" y="1693773"/>
            <a:ext cx="1162676" cy="326929"/>
          </a:xfrm>
          <a:prstGeom prst="roundRect">
            <a:avLst/>
          </a:prstGeom>
          <a:solidFill>
            <a:schemeClr val="tx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FFFFFF"/>
                </a:solidFill>
                <a:latin typeface="Helvetica Neue Light"/>
                <a:cs typeface="Helvetica Neue Light"/>
              </a:rPr>
              <a:t>LEARN MORE</a:t>
            </a:r>
            <a:endParaRPr lang="en-US" sz="1050" dirty="0">
              <a:solidFill>
                <a:srgbClr val="FFFFFF"/>
              </a:solidFill>
              <a:latin typeface="Helvetica Neue Light"/>
              <a:cs typeface="Helvetica Neue Light"/>
            </a:endParaRPr>
          </a:p>
        </p:txBody>
      </p:sp>
      <p:sp>
        <p:nvSpPr>
          <p:cNvPr id="21" name="Rectangle 20"/>
          <p:cNvSpPr/>
          <p:nvPr/>
        </p:nvSpPr>
        <p:spPr>
          <a:xfrm>
            <a:off x="5379066" y="816898"/>
            <a:ext cx="3224916" cy="830997"/>
          </a:xfrm>
          <a:prstGeom prst="rect">
            <a:avLst/>
          </a:prstGeom>
        </p:spPr>
        <p:txBody>
          <a:bodyPr wrap="square">
            <a:spAutoFit/>
          </a:bodyPr>
          <a:lstStyle/>
          <a:p>
            <a:pPr algn="ctr"/>
            <a:r>
              <a:rPr lang="en-US" sz="1600" dirty="0" smtClean="0">
                <a:solidFill>
                  <a:schemeClr val="bg1"/>
                </a:solidFill>
                <a:latin typeface="Helvetica Neue Thin"/>
                <a:cs typeface="Helvetica Neue Thin"/>
              </a:rPr>
              <a:t>CHEMOWAVE helps give cancer patients more control over the ups and downs of chemotherapy.</a:t>
            </a:r>
            <a:endParaRPr lang="en-US" sz="1400" dirty="0" smtClean="0">
              <a:solidFill>
                <a:schemeClr val="bg1"/>
              </a:solidFill>
              <a:latin typeface="Helvetica Neue Thin"/>
              <a:cs typeface="Helvetica Neue Thin"/>
            </a:endParaRPr>
          </a:p>
        </p:txBody>
      </p:sp>
      <p:pic>
        <p:nvPicPr>
          <p:cNvPr id="22" name="Picture 21"/>
          <p:cNvPicPr>
            <a:picLocks noChangeAspect="1"/>
          </p:cNvPicPr>
          <p:nvPr/>
        </p:nvPicPr>
        <p:blipFill>
          <a:blip r:embed="rId3"/>
          <a:stretch>
            <a:fillRect/>
          </a:stretch>
        </p:blipFill>
        <p:spPr>
          <a:xfrm>
            <a:off x="6390730" y="5656215"/>
            <a:ext cx="1733359" cy="551298"/>
          </a:xfrm>
          <a:prstGeom prst="rect">
            <a:avLst/>
          </a:prstGeom>
        </p:spPr>
      </p:pic>
    </p:spTree>
    <p:extLst>
      <p:ext uri="{BB962C8B-B14F-4D97-AF65-F5344CB8AC3E}">
        <p14:creationId xmlns:p14="http://schemas.microsoft.com/office/powerpoint/2010/main" val="30501430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dobeStock_93113575_WM.jpeg"/>
          <p:cNvPicPr>
            <a:picLocks noChangeAspect="1"/>
          </p:cNvPicPr>
          <p:nvPr/>
        </p:nvPicPr>
        <p:blipFill rotWithShape="1">
          <a:blip r:embed="rId3">
            <a:extLst>
              <a:ext uri="{28A0092B-C50C-407E-A947-70E740481C1C}">
                <a14:useLocalDpi xmlns:a14="http://schemas.microsoft.com/office/drawing/2010/main" val="0"/>
              </a:ext>
            </a:extLst>
          </a:blip>
          <a:srcRect t="1" b="-122"/>
          <a:stretch/>
        </p:blipFill>
        <p:spPr>
          <a:xfrm>
            <a:off x="0" y="751537"/>
            <a:ext cx="9144000" cy="6106463"/>
          </a:xfrm>
          <a:prstGeom prst="rect">
            <a:avLst/>
          </a:prstGeom>
        </p:spPr>
      </p:pic>
      <p:graphicFrame>
        <p:nvGraphicFramePr>
          <p:cNvPr id="43" name="Table 42"/>
          <p:cNvGraphicFramePr>
            <a:graphicFrameLocks noGrp="1"/>
          </p:cNvGraphicFramePr>
          <p:nvPr>
            <p:extLst>
              <p:ext uri="{D42A27DB-BD31-4B8C-83A1-F6EECF244321}">
                <p14:modId xmlns:p14="http://schemas.microsoft.com/office/powerpoint/2010/main" val="963191781"/>
              </p:ext>
            </p:extLst>
          </p:nvPr>
        </p:nvGraphicFramePr>
        <p:xfrm>
          <a:off x="-3" y="51910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49" name="Rounded Rectangle 48"/>
          <p:cNvSpPr/>
          <p:nvPr/>
        </p:nvSpPr>
        <p:spPr>
          <a:xfrm>
            <a:off x="1741931" y="2127038"/>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50" name="Rectangle 49"/>
          <p:cNvSpPr/>
          <p:nvPr/>
        </p:nvSpPr>
        <p:spPr>
          <a:xfrm>
            <a:off x="345996" y="1189347"/>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sp>
        <p:nvSpPr>
          <p:cNvPr id="3" name="TextBox 2"/>
          <p:cNvSpPr txBox="1"/>
          <p:nvPr/>
        </p:nvSpPr>
        <p:spPr>
          <a:xfrm>
            <a:off x="-965200" y="3081867"/>
            <a:ext cx="184666" cy="369332"/>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4"/>
          <a:stretch>
            <a:fillRect/>
          </a:stretch>
        </p:blipFill>
        <p:spPr>
          <a:xfrm>
            <a:off x="5350094" y="1189347"/>
            <a:ext cx="1733359" cy="551298"/>
          </a:xfrm>
          <a:prstGeom prst="rect">
            <a:avLst/>
          </a:prstGeom>
        </p:spPr>
      </p:pic>
      <p:grpSp>
        <p:nvGrpSpPr>
          <p:cNvPr id="13" name="Group 12"/>
          <p:cNvGrpSpPr>
            <a:grpSpLocks noChangeAspect="1"/>
          </p:cNvGrpSpPr>
          <p:nvPr/>
        </p:nvGrpSpPr>
        <p:grpSpPr>
          <a:xfrm>
            <a:off x="5415121" y="1740645"/>
            <a:ext cx="1580132" cy="2936978"/>
            <a:chOff x="6149722" y="1005129"/>
            <a:chExt cx="2608146" cy="4847741"/>
          </a:xfrm>
        </p:grpSpPr>
        <p:pic>
          <p:nvPicPr>
            <p:cNvPr id="15" name="Picture 14" descr="Wires_KJ_Week4_NOV2-14.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49722" y="1005129"/>
              <a:ext cx="2608146" cy="4847741"/>
            </a:xfrm>
            <a:prstGeom prst="rect">
              <a:avLst/>
            </a:prstGeom>
          </p:spPr>
        </p:pic>
        <p:pic>
          <p:nvPicPr>
            <p:cNvPr id="16" name="Picture 15"/>
            <p:cNvPicPr>
              <a:picLocks noChangeAspect="1"/>
            </p:cNvPicPr>
            <p:nvPr/>
          </p:nvPicPr>
          <p:blipFill rotWithShape="1">
            <a:blip r:embed="rId6"/>
            <a:srcRect r="6098" b="13381"/>
            <a:stretch/>
          </p:blipFill>
          <p:spPr>
            <a:xfrm>
              <a:off x="6524737" y="1762557"/>
              <a:ext cx="1904485" cy="2970204"/>
            </a:xfrm>
            <a:prstGeom prst="rect">
              <a:avLst/>
            </a:prstGeom>
            <a:ln w="57150" cmpd="sng">
              <a:noFill/>
            </a:ln>
          </p:spPr>
        </p:pic>
      </p:grpSp>
      <p:sp>
        <p:nvSpPr>
          <p:cNvPr id="17" name="Rectangle 16"/>
          <p:cNvSpPr/>
          <p:nvPr/>
        </p:nvSpPr>
        <p:spPr>
          <a:xfrm>
            <a:off x="4567364" y="4708526"/>
            <a:ext cx="3257790" cy="510396"/>
          </a:xfrm>
          <a:prstGeom prst="rect">
            <a:avLst/>
          </a:prstGeom>
          <a:gradFill flip="none" rotWithShape="1">
            <a:gsLst>
              <a:gs pos="69000">
                <a:schemeClr val="tx1">
                  <a:alpha val="50000"/>
                </a:schemeClr>
              </a:gs>
              <a:gs pos="100000">
                <a:srgbClr val="FFFFFF">
                  <a:alpha val="0"/>
                </a:srgbClr>
              </a:gs>
            </a:gsLst>
            <a:path path="rect">
              <a:fillToRect l="50000" t="50000" r="50000" b="50000"/>
            </a:path>
            <a:tileRect/>
          </a:gra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latin typeface="Helvetica Neue Light"/>
                <a:cs typeface="Helvetica Neue Light"/>
              </a:rPr>
              <a:t>ChemoWave was created by people affected by cancer – for people affected by cancer.</a:t>
            </a:r>
          </a:p>
        </p:txBody>
      </p:sp>
    </p:spTree>
    <p:extLst>
      <p:ext uri="{BB962C8B-B14F-4D97-AF65-F5344CB8AC3E}">
        <p14:creationId xmlns:p14="http://schemas.microsoft.com/office/powerpoint/2010/main" val="24301132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 end page options</a:t>
            </a:r>
            <a:endParaRPr lang="en-US" dirty="0"/>
          </a:p>
        </p:txBody>
      </p:sp>
    </p:spTree>
    <p:extLst>
      <p:ext uri="{BB962C8B-B14F-4D97-AF65-F5344CB8AC3E}">
        <p14:creationId xmlns:p14="http://schemas.microsoft.com/office/powerpoint/2010/main" val="212603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dobeStock_96485859_WM copy.jpg"/>
          <p:cNvPicPr>
            <a:picLocks noChangeAspect="1"/>
          </p:cNvPicPr>
          <p:nvPr/>
        </p:nvPicPr>
        <p:blipFill rotWithShape="1">
          <a:blip r:embed="rId2">
            <a:extLst>
              <a:ext uri="{28A0092B-C50C-407E-A947-70E740481C1C}">
                <a14:useLocalDpi xmlns:a14="http://schemas.microsoft.com/office/drawing/2010/main" val="0"/>
              </a:ext>
            </a:extLst>
          </a:blip>
          <a:srcRect t="7245" b="13794"/>
          <a:stretch/>
        </p:blipFill>
        <p:spPr>
          <a:xfrm>
            <a:off x="-3632" y="280025"/>
            <a:ext cx="9144000" cy="481594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688406500"/>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r>
            </a:tbl>
          </a:graphicData>
        </a:graphic>
      </p:graphicFrame>
      <p:pic>
        <p:nvPicPr>
          <p:cNvPr id="10" name="Picture 9" descr="ChemoWave_Logo_4Color.png"/>
          <p:cNvPicPr>
            <a:picLocks noChangeAspect="1"/>
          </p:cNvPicPr>
          <p:nvPr/>
        </p:nvPicPr>
        <p:blipFill rotWithShape="1">
          <a:blip r:embed="rId3" cstate="print">
            <a:extLst>
              <a:ext uri="{28A0092B-C50C-407E-A947-70E740481C1C}">
                <a14:useLocalDpi xmlns:a14="http://schemas.microsoft.com/office/drawing/2010/main"/>
              </a:ext>
            </a:extLst>
          </a:blip>
          <a:srcRect t="-956"/>
          <a:stretch/>
        </p:blipFill>
        <p:spPr>
          <a:xfrm>
            <a:off x="3546292" y="5225958"/>
            <a:ext cx="2034955" cy="1500295"/>
          </a:xfrm>
          <a:prstGeom prst="rect">
            <a:avLst/>
          </a:prstGeom>
        </p:spPr>
      </p:pic>
      <p:pic>
        <p:nvPicPr>
          <p:cNvPr id="11" name="Picture 10"/>
          <p:cNvPicPr>
            <a:picLocks noChangeAspect="1"/>
          </p:cNvPicPr>
          <p:nvPr/>
        </p:nvPicPr>
        <p:blipFill>
          <a:blip r:embed="rId4"/>
          <a:stretch>
            <a:fillRect/>
          </a:stretch>
        </p:blipFill>
        <p:spPr>
          <a:xfrm>
            <a:off x="4374869" y="671568"/>
            <a:ext cx="2412755" cy="767381"/>
          </a:xfrm>
          <a:prstGeom prst="rect">
            <a:avLst/>
          </a:prstGeom>
        </p:spPr>
      </p:pic>
      <p:sp>
        <p:nvSpPr>
          <p:cNvPr id="12" name="Rectangle 11"/>
          <p:cNvSpPr/>
          <p:nvPr/>
        </p:nvSpPr>
        <p:spPr>
          <a:xfrm>
            <a:off x="90713" y="519763"/>
            <a:ext cx="3204369" cy="523220"/>
          </a:xfrm>
          <a:prstGeom prst="rect">
            <a:avLst/>
          </a:prstGeom>
        </p:spPr>
        <p:txBody>
          <a:bodyPr wrap="square">
            <a:spAutoFit/>
          </a:bodyPr>
          <a:lstStyle/>
          <a:p>
            <a:pPr algn="ctr"/>
            <a:r>
              <a:rPr lang="en-US" sz="1400" dirty="0" smtClean="0">
                <a:solidFill>
                  <a:schemeClr val="bg1"/>
                </a:solidFill>
                <a:latin typeface="Helvetica Neue Light"/>
                <a:cs typeface="Helvetica Neue Light"/>
              </a:rPr>
              <a:t>Sign up for updates or to be notified when CHEMOWAVE app is available. </a:t>
            </a:r>
            <a:endParaRPr lang="en-US" sz="1200" dirty="0" smtClean="0">
              <a:solidFill>
                <a:schemeClr val="bg1"/>
              </a:solidFill>
              <a:latin typeface="Helvetica Neue Light"/>
              <a:cs typeface="Helvetica Neue Light"/>
            </a:endParaRPr>
          </a:p>
        </p:txBody>
      </p:sp>
      <p:pic>
        <p:nvPicPr>
          <p:cNvPr id="13" name="Picture 12" descr="Screen Shot 2015-11-30 at 8.51.07 AM.p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95" b="100000" l="3676" r="99755">
                        <a14:foregroundMark x1="55392" y1="29004" x2="55392" y2="29004"/>
                        <a14:foregroundMark x1="45588" y1="56710" x2="45588" y2="56710"/>
                        <a14:foregroundMark x1="45588" y1="89177" x2="45588" y2="89177"/>
                      </a14:backgroundRemoval>
                    </a14:imgEffect>
                  </a14:imgLayer>
                </a14:imgProps>
              </a:ext>
              <a:ext uri="{28A0092B-C50C-407E-A947-70E740481C1C}">
                <a14:useLocalDpi xmlns:a14="http://schemas.microsoft.com/office/drawing/2010/main"/>
              </a:ext>
            </a:extLst>
          </a:blip>
          <a:srcRect/>
          <a:stretch/>
        </p:blipFill>
        <p:spPr>
          <a:xfrm>
            <a:off x="30234" y="968477"/>
            <a:ext cx="3204354" cy="1813651"/>
          </a:xfrm>
          <a:prstGeom prst="rect">
            <a:avLst/>
          </a:prstGeom>
        </p:spPr>
      </p:pic>
      <p:sp>
        <p:nvSpPr>
          <p:cNvPr id="14" name="Rectangle 13"/>
          <p:cNvSpPr/>
          <p:nvPr/>
        </p:nvSpPr>
        <p:spPr>
          <a:xfrm>
            <a:off x="241914" y="1055259"/>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Email Address </a:t>
            </a:r>
            <a:r>
              <a:rPr lang="en-US" sz="1100" i="1" dirty="0" smtClean="0">
                <a:solidFill>
                  <a:schemeClr val="bg1"/>
                </a:solidFill>
                <a:latin typeface="Helvetica Neue Light"/>
                <a:cs typeface="Helvetica Neue Light"/>
              </a:rPr>
              <a:t>(required)</a:t>
            </a:r>
            <a:endParaRPr lang="en-US" sz="1050" i="1" dirty="0" smtClean="0">
              <a:solidFill>
                <a:schemeClr val="bg1"/>
              </a:solidFill>
              <a:latin typeface="Helvetica Neue Light"/>
              <a:cs typeface="Helvetica Neue Light"/>
            </a:endParaRPr>
          </a:p>
        </p:txBody>
      </p:sp>
      <p:sp>
        <p:nvSpPr>
          <p:cNvPr id="15" name="Rectangle 14"/>
          <p:cNvSpPr/>
          <p:nvPr/>
        </p:nvSpPr>
        <p:spPr>
          <a:xfrm>
            <a:off x="241914" y="1615851"/>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First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sp>
        <p:nvSpPr>
          <p:cNvPr id="16" name="Rectangle 15"/>
          <p:cNvSpPr/>
          <p:nvPr/>
        </p:nvSpPr>
        <p:spPr>
          <a:xfrm>
            <a:off x="241914" y="2176443"/>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Last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pic>
        <p:nvPicPr>
          <p:cNvPr id="17" name="Picture 16" descr="Screen Shot 2015-11-30 at 8.51.07 AM.pn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3676" r="99755"/>
                    </a14:imgEffect>
                  </a14:imgLayer>
                </a14:imgProps>
              </a:ext>
              <a:ext uri="{28A0092B-C50C-407E-A947-70E740481C1C}">
                <a14:useLocalDpi xmlns:a14="http://schemas.microsoft.com/office/drawing/2010/main"/>
              </a:ext>
            </a:extLst>
          </a:blip>
          <a:srcRect/>
          <a:stretch/>
        </p:blipFill>
        <p:spPr>
          <a:xfrm>
            <a:off x="257592" y="3647237"/>
            <a:ext cx="2958648" cy="621721"/>
          </a:xfrm>
          <a:prstGeom prst="rect">
            <a:avLst/>
          </a:prstGeom>
        </p:spPr>
      </p:pic>
      <p:sp>
        <p:nvSpPr>
          <p:cNvPr id="19" name="Rounded Rectangle 18"/>
          <p:cNvSpPr/>
          <p:nvPr/>
        </p:nvSpPr>
        <p:spPr>
          <a:xfrm>
            <a:off x="343518" y="2972911"/>
            <a:ext cx="2760704" cy="617788"/>
          </a:xfrm>
          <a:prstGeom prst="roundRect">
            <a:avLst>
              <a:gd name="adj" fmla="val 78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0806" y="2717878"/>
            <a:ext cx="2904227" cy="253916"/>
          </a:xfrm>
          <a:prstGeom prst="rect">
            <a:avLst/>
          </a:prstGeom>
        </p:spPr>
        <p:txBody>
          <a:bodyPr wrap="square">
            <a:spAutoFit/>
          </a:bodyPr>
          <a:lstStyle/>
          <a:p>
            <a:r>
              <a:rPr lang="en-US" sz="1050" i="1" dirty="0" smtClean="0">
                <a:solidFill>
                  <a:schemeClr val="bg1"/>
                </a:solidFill>
                <a:latin typeface="Helvetica Neue"/>
                <a:cs typeface="Helvetica Neue"/>
              </a:rPr>
              <a:t>Questions or Comments</a:t>
            </a:r>
            <a:endParaRPr lang="en-US" sz="1000" i="1" dirty="0" smtClean="0">
              <a:solidFill>
                <a:schemeClr val="bg1"/>
              </a:solidFill>
              <a:latin typeface="Helvetica Neue"/>
              <a:cs typeface="Helvetica Neue"/>
            </a:endParaRPr>
          </a:p>
        </p:txBody>
      </p:sp>
      <p:sp>
        <p:nvSpPr>
          <p:cNvPr id="21" name="Rounded Rectangle 20"/>
          <p:cNvSpPr/>
          <p:nvPr/>
        </p:nvSpPr>
        <p:spPr>
          <a:xfrm>
            <a:off x="1069112" y="4320940"/>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SUBMIT</a:t>
            </a:r>
            <a:endParaRPr lang="en-US" sz="1200" dirty="0">
              <a:solidFill>
                <a:srgbClr val="FFFFFF"/>
              </a:solidFill>
              <a:latin typeface="Helvetica Neue Light"/>
              <a:cs typeface="Helvetica Neue Light"/>
            </a:endParaRPr>
          </a:p>
        </p:txBody>
      </p:sp>
      <p:cxnSp>
        <p:nvCxnSpPr>
          <p:cNvPr id="23" name="Straight Connector 22"/>
          <p:cNvCxnSpPr/>
          <p:nvPr/>
        </p:nvCxnSpPr>
        <p:spPr>
          <a:xfrm>
            <a:off x="-11373" y="5095970"/>
            <a:ext cx="91553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descr="Screen Shot 2015-12-09 at 12.00.52 AM.png"/>
          <p:cNvPicPr>
            <a:picLocks noChangeAspect="1"/>
          </p:cNvPicPr>
          <p:nvPr/>
        </p:nvPicPr>
        <p:blipFill rotWithShape="1">
          <a:blip r:embed="rId9" cstate="print">
            <a:duotone>
              <a:schemeClr val="accent6">
                <a:shade val="45000"/>
                <a:satMod val="135000"/>
              </a:schemeClr>
              <a:prstClr val="white"/>
            </a:duotone>
            <a:extLst>
              <a:ext uri="{BEBA8EAE-BF5A-486C-A8C5-ECC9F3942E4B}">
                <a14:imgProps xmlns:a14="http://schemas.microsoft.com/office/drawing/2010/main">
                  <a14:imgLayer r:embed="rId10">
                    <a14:imgEffect>
                      <a14:backgroundRemoval t="9174" b="88991" l="34155" r="89789">
                        <a14:foregroundMark x1="70070" y1="50459" x2="70070" y2="50459"/>
                        <a14:foregroundMark x1="83451" y1="50459" x2="83451" y2="50459"/>
                        <a14:foregroundMark x1="81690" y1="48624" x2="81690" y2="48624"/>
                        <a14:foregroundMark x1="86268" y1="50459" x2="86268" y2="50459"/>
                        <a14:foregroundMark x1="82042" y1="54128" x2="82042" y2="54128"/>
                        <a14:foregroundMark x1="55282" y1="45872" x2="55282" y2="45872"/>
                        <a14:foregroundMark x1="53873" y1="55963" x2="53873" y2="55963"/>
                        <a14:foregroundMark x1="45423" y1="52294" x2="45423" y2="52294"/>
                        <a14:foregroundMark x1="42606" y1="50459" x2="42606" y2="50459"/>
                      </a14:backgroundRemoval>
                    </a14:imgEffect>
                    <a14:imgEffect>
                      <a14:brightnessContrast bright="40000" contrast="40000"/>
                    </a14:imgEffect>
                  </a14:imgLayer>
                </a14:imgProps>
              </a:ext>
              <a:ext uri="{28A0092B-C50C-407E-A947-70E740481C1C}">
                <a14:useLocalDpi xmlns:a14="http://schemas.microsoft.com/office/drawing/2010/main"/>
              </a:ext>
            </a:extLst>
          </a:blip>
          <a:srcRect l="29664" t="25897" r="5762" b="23751"/>
          <a:stretch/>
        </p:blipFill>
        <p:spPr>
          <a:xfrm>
            <a:off x="6957114" y="4469886"/>
            <a:ext cx="1677512" cy="504351"/>
          </a:xfrm>
          <a:prstGeom prst="rect">
            <a:avLst/>
          </a:prstGeom>
          <a:effectLst>
            <a:outerShdw blurRad="50800" dist="38100" dir="2700000" algn="tl" rotWithShape="0">
              <a:srgbClr val="000000">
                <a:alpha val="43000"/>
              </a:srgbClr>
            </a:outerShdw>
          </a:effectLst>
        </p:spPr>
      </p:pic>
      <p:sp>
        <p:nvSpPr>
          <p:cNvPr id="22" name="Rectangle 21"/>
          <p:cNvSpPr/>
          <p:nvPr/>
        </p:nvSpPr>
        <p:spPr>
          <a:xfrm>
            <a:off x="6787624" y="4268957"/>
            <a:ext cx="2119828" cy="307777"/>
          </a:xfrm>
          <a:prstGeom prst="rect">
            <a:avLst/>
          </a:prstGeom>
        </p:spPr>
        <p:txBody>
          <a:bodyPr wrap="square">
            <a:spAutoFit/>
          </a:bodyPr>
          <a:lstStyle/>
          <a:p>
            <a:pPr algn="ctr"/>
            <a:r>
              <a:rPr lang="en-US" sz="1400" dirty="0" smtClean="0">
                <a:solidFill>
                  <a:schemeClr val="bg1"/>
                </a:solidFill>
                <a:latin typeface="Helvetica Neue Light"/>
                <a:cs typeface="Helvetica Neue Light"/>
              </a:rPr>
              <a:t>STAY CONNECTED</a:t>
            </a:r>
            <a:endParaRPr lang="en-US" sz="1200" dirty="0" smtClean="0">
              <a:solidFill>
                <a:schemeClr val="bg1"/>
              </a:solidFill>
              <a:latin typeface="Helvetica Neue Light"/>
              <a:cs typeface="Helvetica Neue Light"/>
            </a:endParaRPr>
          </a:p>
        </p:txBody>
      </p:sp>
    </p:spTree>
    <p:extLst>
      <p:ext uri="{BB962C8B-B14F-4D97-AF65-F5344CB8AC3E}">
        <p14:creationId xmlns:p14="http://schemas.microsoft.com/office/powerpoint/2010/main" val="1593497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dobeStock_83044654_WM copy.jpg"/>
          <p:cNvPicPr>
            <a:picLocks noChangeAspect="1"/>
          </p:cNvPicPr>
          <p:nvPr/>
        </p:nvPicPr>
        <p:blipFill rotWithShape="1">
          <a:blip r:embed="rId2">
            <a:extLst>
              <a:ext uri="{28A0092B-C50C-407E-A947-70E740481C1C}">
                <a14:useLocalDpi xmlns:a14="http://schemas.microsoft.com/office/drawing/2010/main" val="0"/>
              </a:ext>
            </a:extLst>
          </a:blip>
          <a:srcRect l="11218" t="13015" b="17002"/>
          <a:stretch/>
        </p:blipFill>
        <p:spPr>
          <a:xfrm flipH="1">
            <a:off x="-17467" y="280025"/>
            <a:ext cx="9159879" cy="481594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688406500"/>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r>
            </a:tbl>
          </a:graphicData>
        </a:graphic>
      </p:graphicFrame>
      <p:pic>
        <p:nvPicPr>
          <p:cNvPr id="10" name="Picture 9" descr="ChemoWave_Logo_4Color.png"/>
          <p:cNvPicPr>
            <a:picLocks noChangeAspect="1"/>
          </p:cNvPicPr>
          <p:nvPr/>
        </p:nvPicPr>
        <p:blipFill rotWithShape="1">
          <a:blip r:embed="rId3" cstate="print">
            <a:extLst>
              <a:ext uri="{28A0092B-C50C-407E-A947-70E740481C1C}">
                <a14:useLocalDpi xmlns:a14="http://schemas.microsoft.com/office/drawing/2010/main"/>
              </a:ext>
            </a:extLst>
          </a:blip>
          <a:srcRect t="-956"/>
          <a:stretch/>
        </p:blipFill>
        <p:spPr>
          <a:xfrm>
            <a:off x="3546292" y="5225958"/>
            <a:ext cx="2034955" cy="1500295"/>
          </a:xfrm>
          <a:prstGeom prst="rect">
            <a:avLst/>
          </a:prstGeom>
        </p:spPr>
      </p:pic>
      <p:pic>
        <p:nvPicPr>
          <p:cNvPr id="11" name="Picture 10"/>
          <p:cNvPicPr>
            <a:picLocks noChangeAspect="1"/>
          </p:cNvPicPr>
          <p:nvPr/>
        </p:nvPicPr>
        <p:blipFill>
          <a:blip r:embed="rId4"/>
          <a:stretch>
            <a:fillRect/>
          </a:stretch>
        </p:blipFill>
        <p:spPr>
          <a:xfrm>
            <a:off x="5093839" y="791481"/>
            <a:ext cx="1733359" cy="551298"/>
          </a:xfrm>
          <a:prstGeom prst="rect">
            <a:avLst/>
          </a:prstGeom>
        </p:spPr>
      </p:pic>
      <p:sp>
        <p:nvSpPr>
          <p:cNvPr id="12" name="Rectangle 11"/>
          <p:cNvSpPr/>
          <p:nvPr/>
        </p:nvSpPr>
        <p:spPr>
          <a:xfrm>
            <a:off x="90713" y="519763"/>
            <a:ext cx="3204369" cy="523220"/>
          </a:xfrm>
          <a:prstGeom prst="rect">
            <a:avLst/>
          </a:prstGeom>
        </p:spPr>
        <p:txBody>
          <a:bodyPr wrap="square">
            <a:spAutoFit/>
          </a:bodyPr>
          <a:lstStyle/>
          <a:p>
            <a:pPr algn="ctr"/>
            <a:r>
              <a:rPr lang="en-US" sz="1400" dirty="0" smtClean="0">
                <a:solidFill>
                  <a:schemeClr val="bg1"/>
                </a:solidFill>
                <a:latin typeface="Helvetica Neue Light"/>
                <a:cs typeface="Helvetica Neue Light"/>
              </a:rPr>
              <a:t>Sign up for updates or to be notified when CHEMOWAVE app is available. </a:t>
            </a:r>
            <a:endParaRPr lang="en-US" sz="1200" dirty="0" smtClean="0">
              <a:solidFill>
                <a:schemeClr val="bg1"/>
              </a:solidFill>
              <a:latin typeface="Helvetica Neue Light"/>
              <a:cs typeface="Helvetica Neue Light"/>
            </a:endParaRPr>
          </a:p>
        </p:txBody>
      </p:sp>
      <p:pic>
        <p:nvPicPr>
          <p:cNvPr id="13" name="Picture 12" descr="Screen Shot 2015-11-30 at 8.51.07 AM.p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95" b="100000" l="3676" r="99755">
                        <a14:foregroundMark x1="55392" y1="29004" x2="55392" y2="29004"/>
                        <a14:foregroundMark x1="45588" y1="56710" x2="45588" y2="56710"/>
                        <a14:foregroundMark x1="45588" y1="89177" x2="45588" y2="89177"/>
                      </a14:backgroundRemoval>
                    </a14:imgEffect>
                  </a14:imgLayer>
                </a14:imgProps>
              </a:ext>
              <a:ext uri="{28A0092B-C50C-407E-A947-70E740481C1C}">
                <a14:useLocalDpi xmlns:a14="http://schemas.microsoft.com/office/drawing/2010/main"/>
              </a:ext>
            </a:extLst>
          </a:blip>
          <a:srcRect/>
          <a:stretch/>
        </p:blipFill>
        <p:spPr>
          <a:xfrm>
            <a:off x="30234" y="968477"/>
            <a:ext cx="3204354" cy="1813651"/>
          </a:xfrm>
          <a:prstGeom prst="rect">
            <a:avLst/>
          </a:prstGeom>
        </p:spPr>
      </p:pic>
      <p:sp>
        <p:nvSpPr>
          <p:cNvPr id="14" name="Rectangle 13"/>
          <p:cNvSpPr/>
          <p:nvPr/>
        </p:nvSpPr>
        <p:spPr>
          <a:xfrm>
            <a:off x="241914" y="1055259"/>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Email Address </a:t>
            </a:r>
            <a:r>
              <a:rPr lang="en-US" sz="1100" i="1" dirty="0" smtClean="0">
                <a:solidFill>
                  <a:schemeClr val="bg1"/>
                </a:solidFill>
                <a:latin typeface="Helvetica Neue Light"/>
                <a:cs typeface="Helvetica Neue Light"/>
              </a:rPr>
              <a:t>(required)</a:t>
            </a:r>
            <a:endParaRPr lang="en-US" sz="1050" i="1" dirty="0" smtClean="0">
              <a:solidFill>
                <a:schemeClr val="bg1"/>
              </a:solidFill>
              <a:latin typeface="Helvetica Neue Light"/>
              <a:cs typeface="Helvetica Neue Light"/>
            </a:endParaRPr>
          </a:p>
        </p:txBody>
      </p:sp>
      <p:sp>
        <p:nvSpPr>
          <p:cNvPr id="15" name="Rectangle 14"/>
          <p:cNvSpPr/>
          <p:nvPr/>
        </p:nvSpPr>
        <p:spPr>
          <a:xfrm>
            <a:off x="241914" y="1615851"/>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First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sp>
        <p:nvSpPr>
          <p:cNvPr id="16" name="Rectangle 15"/>
          <p:cNvSpPr/>
          <p:nvPr/>
        </p:nvSpPr>
        <p:spPr>
          <a:xfrm>
            <a:off x="241914" y="2176443"/>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Last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pic>
        <p:nvPicPr>
          <p:cNvPr id="17" name="Picture 16" descr="Screen Shot 2015-11-30 at 8.51.07 AM.pn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3676" r="99755"/>
                    </a14:imgEffect>
                  </a14:imgLayer>
                </a14:imgProps>
              </a:ext>
              <a:ext uri="{28A0092B-C50C-407E-A947-70E740481C1C}">
                <a14:useLocalDpi xmlns:a14="http://schemas.microsoft.com/office/drawing/2010/main"/>
              </a:ext>
            </a:extLst>
          </a:blip>
          <a:srcRect/>
          <a:stretch/>
        </p:blipFill>
        <p:spPr>
          <a:xfrm>
            <a:off x="257592" y="3647237"/>
            <a:ext cx="2958648" cy="621721"/>
          </a:xfrm>
          <a:prstGeom prst="rect">
            <a:avLst/>
          </a:prstGeom>
        </p:spPr>
      </p:pic>
      <p:sp>
        <p:nvSpPr>
          <p:cNvPr id="19" name="Rounded Rectangle 18"/>
          <p:cNvSpPr/>
          <p:nvPr/>
        </p:nvSpPr>
        <p:spPr>
          <a:xfrm>
            <a:off x="343518" y="2972911"/>
            <a:ext cx="2760704" cy="617788"/>
          </a:xfrm>
          <a:prstGeom prst="roundRect">
            <a:avLst>
              <a:gd name="adj" fmla="val 78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0806" y="2717878"/>
            <a:ext cx="2904227" cy="253916"/>
          </a:xfrm>
          <a:prstGeom prst="rect">
            <a:avLst/>
          </a:prstGeom>
        </p:spPr>
        <p:txBody>
          <a:bodyPr wrap="square">
            <a:spAutoFit/>
          </a:bodyPr>
          <a:lstStyle/>
          <a:p>
            <a:r>
              <a:rPr lang="en-US" sz="1050" i="1" dirty="0" smtClean="0">
                <a:solidFill>
                  <a:schemeClr val="bg1"/>
                </a:solidFill>
                <a:latin typeface="Helvetica Neue"/>
                <a:cs typeface="Helvetica Neue"/>
              </a:rPr>
              <a:t>Questions or Comments</a:t>
            </a:r>
            <a:endParaRPr lang="en-US" sz="1000" i="1" dirty="0" smtClean="0">
              <a:solidFill>
                <a:schemeClr val="bg1"/>
              </a:solidFill>
              <a:latin typeface="Helvetica Neue"/>
              <a:cs typeface="Helvetica Neue"/>
            </a:endParaRPr>
          </a:p>
        </p:txBody>
      </p:sp>
      <p:sp>
        <p:nvSpPr>
          <p:cNvPr id="21" name="Rounded Rectangle 20"/>
          <p:cNvSpPr/>
          <p:nvPr/>
        </p:nvSpPr>
        <p:spPr>
          <a:xfrm>
            <a:off x="1069112" y="4320940"/>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SUBMIT</a:t>
            </a:r>
            <a:endParaRPr lang="en-US" sz="1200" dirty="0">
              <a:solidFill>
                <a:srgbClr val="FFFFFF"/>
              </a:solidFill>
              <a:latin typeface="Helvetica Neue Light"/>
              <a:cs typeface="Helvetica Neue Light"/>
            </a:endParaRPr>
          </a:p>
        </p:txBody>
      </p:sp>
      <p:cxnSp>
        <p:nvCxnSpPr>
          <p:cNvPr id="23" name="Straight Connector 22"/>
          <p:cNvCxnSpPr/>
          <p:nvPr/>
        </p:nvCxnSpPr>
        <p:spPr>
          <a:xfrm>
            <a:off x="-11373" y="5095970"/>
            <a:ext cx="91553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descr="Screen Shot 2015-12-09 at 12.00.52 AM.png"/>
          <p:cNvPicPr>
            <a:picLocks noChangeAspect="1"/>
          </p:cNvPicPr>
          <p:nvPr/>
        </p:nvPicPr>
        <p:blipFill rotWithShape="1">
          <a:blip r:embed="rId9" cstate="print">
            <a:duotone>
              <a:schemeClr val="accent6">
                <a:shade val="45000"/>
                <a:satMod val="135000"/>
              </a:schemeClr>
              <a:prstClr val="white"/>
            </a:duotone>
            <a:extLst>
              <a:ext uri="{BEBA8EAE-BF5A-486C-A8C5-ECC9F3942E4B}">
                <a14:imgProps xmlns:a14="http://schemas.microsoft.com/office/drawing/2010/main">
                  <a14:imgLayer r:embed="rId10">
                    <a14:imgEffect>
                      <a14:backgroundRemoval t="9174" b="88991" l="34155" r="89789">
                        <a14:foregroundMark x1="70070" y1="50459" x2="70070" y2="50459"/>
                        <a14:foregroundMark x1="83451" y1="50459" x2="83451" y2="50459"/>
                        <a14:foregroundMark x1="81690" y1="48624" x2="81690" y2="48624"/>
                        <a14:foregroundMark x1="86268" y1="50459" x2="86268" y2="50459"/>
                        <a14:foregroundMark x1="82042" y1="54128" x2="82042" y2="54128"/>
                        <a14:foregroundMark x1="55282" y1="45872" x2="55282" y2="45872"/>
                        <a14:foregroundMark x1="53873" y1="55963" x2="53873" y2="55963"/>
                        <a14:foregroundMark x1="45423" y1="52294" x2="45423" y2="52294"/>
                        <a14:foregroundMark x1="42606" y1="50459" x2="42606" y2="50459"/>
                      </a14:backgroundRemoval>
                    </a14:imgEffect>
                    <a14:imgEffect>
                      <a14:brightnessContrast bright="40000" contrast="40000"/>
                    </a14:imgEffect>
                  </a14:imgLayer>
                </a14:imgProps>
              </a:ext>
              <a:ext uri="{28A0092B-C50C-407E-A947-70E740481C1C}">
                <a14:useLocalDpi xmlns:a14="http://schemas.microsoft.com/office/drawing/2010/main"/>
              </a:ext>
            </a:extLst>
          </a:blip>
          <a:srcRect l="29664" t="25897" r="5762" b="23751"/>
          <a:stretch/>
        </p:blipFill>
        <p:spPr>
          <a:xfrm>
            <a:off x="6996688" y="4209150"/>
            <a:ext cx="1677512" cy="504351"/>
          </a:xfrm>
          <a:prstGeom prst="rect">
            <a:avLst/>
          </a:prstGeom>
          <a:effectLst>
            <a:outerShdw blurRad="50800" dist="38100" dir="2700000" algn="tl" rotWithShape="0">
              <a:srgbClr val="000000">
                <a:alpha val="43000"/>
              </a:srgbClr>
            </a:outerShdw>
          </a:effectLst>
        </p:spPr>
      </p:pic>
      <p:sp>
        <p:nvSpPr>
          <p:cNvPr id="22" name="Rectangle 21"/>
          <p:cNvSpPr/>
          <p:nvPr/>
        </p:nvSpPr>
        <p:spPr>
          <a:xfrm>
            <a:off x="6827198" y="4008221"/>
            <a:ext cx="2119828" cy="307777"/>
          </a:xfrm>
          <a:prstGeom prst="rect">
            <a:avLst/>
          </a:prstGeom>
        </p:spPr>
        <p:txBody>
          <a:bodyPr wrap="square">
            <a:spAutoFit/>
          </a:bodyPr>
          <a:lstStyle/>
          <a:p>
            <a:pPr algn="ctr"/>
            <a:r>
              <a:rPr lang="en-US" sz="1400" dirty="0" smtClean="0">
                <a:solidFill>
                  <a:schemeClr val="bg1"/>
                </a:solidFill>
                <a:latin typeface="Helvetica Neue Light"/>
                <a:cs typeface="Helvetica Neue Light"/>
              </a:rPr>
              <a:t>STAY CONNECTED</a:t>
            </a:r>
            <a:endParaRPr lang="en-US" sz="1200" dirty="0" smtClean="0">
              <a:solidFill>
                <a:schemeClr val="bg1"/>
              </a:solidFill>
              <a:latin typeface="Helvetica Neue Light"/>
              <a:cs typeface="Helvetica Neue Light"/>
            </a:endParaRPr>
          </a:p>
        </p:txBody>
      </p:sp>
    </p:spTree>
    <p:extLst>
      <p:ext uri="{BB962C8B-B14F-4D97-AF65-F5344CB8AC3E}">
        <p14:creationId xmlns:p14="http://schemas.microsoft.com/office/powerpoint/2010/main" val="1593497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dobeStock_72483718_WM copy.jpg"/>
          <p:cNvPicPr>
            <a:picLocks noChangeAspect="1"/>
          </p:cNvPicPr>
          <p:nvPr/>
        </p:nvPicPr>
        <p:blipFill rotWithShape="1">
          <a:blip r:embed="rId2">
            <a:extLst>
              <a:ext uri="{28A0092B-C50C-407E-A947-70E740481C1C}">
                <a14:useLocalDpi xmlns:a14="http://schemas.microsoft.com/office/drawing/2010/main" val="0"/>
              </a:ext>
            </a:extLst>
          </a:blip>
          <a:srcRect r="18266"/>
          <a:stretch/>
        </p:blipFill>
        <p:spPr>
          <a:xfrm>
            <a:off x="0" y="280025"/>
            <a:ext cx="9142413" cy="482097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591739211"/>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r>
            </a:tbl>
          </a:graphicData>
        </a:graphic>
      </p:graphicFrame>
      <p:pic>
        <p:nvPicPr>
          <p:cNvPr id="10" name="Picture 9" descr="ChemoWave_Logo_4Color.png"/>
          <p:cNvPicPr>
            <a:picLocks noChangeAspect="1"/>
          </p:cNvPicPr>
          <p:nvPr/>
        </p:nvPicPr>
        <p:blipFill rotWithShape="1">
          <a:blip r:embed="rId3" cstate="print">
            <a:extLst>
              <a:ext uri="{28A0092B-C50C-407E-A947-70E740481C1C}">
                <a14:useLocalDpi xmlns:a14="http://schemas.microsoft.com/office/drawing/2010/main"/>
              </a:ext>
            </a:extLst>
          </a:blip>
          <a:srcRect t="-956"/>
          <a:stretch/>
        </p:blipFill>
        <p:spPr>
          <a:xfrm>
            <a:off x="3546292" y="5225958"/>
            <a:ext cx="2034955" cy="1500295"/>
          </a:xfrm>
          <a:prstGeom prst="rect">
            <a:avLst/>
          </a:prstGeom>
        </p:spPr>
      </p:pic>
      <p:pic>
        <p:nvPicPr>
          <p:cNvPr id="11" name="Picture 10"/>
          <p:cNvPicPr>
            <a:picLocks noChangeAspect="1"/>
          </p:cNvPicPr>
          <p:nvPr/>
        </p:nvPicPr>
        <p:blipFill>
          <a:blip r:embed="rId4"/>
          <a:stretch>
            <a:fillRect/>
          </a:stretch>
        </p:blipFill>
        <p:spPr>
          <a:xfrm>
            <a:off x="5093839" y="791481"/>
            <a:ext cx="1733359" cy="551298"/>
          </a:xfrm>
          <a:prstGeom prst="rect">
            <a:avLst/>
          </a:prstGeom>
        </p:spPr>
      </p:pic>
      <p:sp>
        <p:nvSpPr>
          <p:cNvPr id="12" name="Rectangle 11"/>
          <p:cNvSpPr/>
          <p:nvPr/>
        </p:nvSpPr>
        <p:spPr>
          <a:xfrm>
            <a:off x="90713" y="519763"/>
            <a:ext cx="3204369" cy="523220"/>
          </a:xfrm>
          <a:prstGeom prst="rect">
            <a:avLst/>
          </a:prstGeom>
        </p:spPr>
        <p:txBody>
          <a:bodyPr wrap="square">
            <a:spAutoFit/>
          </a:bodyPr>
          <a:lstStyle/>
          <a:p>
            <a:pPr algn="ctr"/>
            <a:r>
              <a:rPr lang="en-US" sz="1400" dirty="0" smtClean="0">
                <a:solidFill>
                  <a:schemeClr val="bg1"/>
                </a:solidFill>
                <a:latin typeface="Helvetica Neue Light"/>
                <a:cs typeface="Helvetica Neue Light"/>
              </a:rPr>
              <a:t>Sign up for updates or to be notified when CHEMOWAVE app is available. </a:t>
            </a:r>
            <a:endParaRPr lang="en-US" sz="1200" dirty="0" smtClean="0">
              <a:solidFill>
                <a:schemeClr val="bg1"/>
              </a:solidFill>
              <a:latin typeface="Helvetica Neue Light"/>
              <a:cs typeface="Helvetica Neue Light"/>
            </a:endParaRPr>
          </a:p>
        </p:txBody>
      </p:sp>
      <p:pic>
        <p:nvPicPr>
          <p:cNvPr id="13" name="Picture 12" descr="Screen Shot 2015-11-30 at 8.51.07 AM.p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95" b="100000" l="3676" r="99755">
                        <a14:foregroundMark x1="55392" y1="29004" x2="55392" y2="29004"/>
                        <a14:foregroundMark x1="45588" y1="56710" x2="45588" y2="56710"/>
                        <a14:foregroundMark x1="45588" y1="89177" x2="45588" y2="89177"/>
                      </a14:backgroundRemoval>
                    </a14:imgEffect>
                  </a14:imgLayer>
                </a14:imgProps>
              </a:ext>
              <a:ext uri="{28A0092B-C50C-407E-A947-70E740481C1C}">
                <a14:useLocalDpi xmlns:a14="http://schemas.microsoft.com/office/drawing/2010/main"/>
              </a:ext>
            </a:extLst>
          </a:blip>
          <a:srcRect/>
          <a:stretch/>
        </p:blipFill>
        <p:spPr>
          <a:xfrm>
            <a:off x="30234" y="968477"/>
            <a:ext cx="3204354" cy="1813651"/>
          </a:xfrm>
          <a:prstGeom prst="rect">
            <a:avLst/>
          </a:prstGeom>
        </p:spPr>
      </p:pic>
      <p:sp>
        <p:nvSpPr>
          <p:cNvPr id="14" name="Rectangle 13"/>
          <p:cNvSpPr/>
          <p:nvPr/>
        </p:nvSpPr>
        <p:spPr>
          <a:xfrm>
            <a:off x="241914" y="1055259"/>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Email Address </a:t>
            </a:r>
            <a:r>
              <a:rPr lang="en-US" sz="1100" i="1" dirty="0" smtClean="0">
                <a:solidFill>
                  <a:schemeClr val="bg1"/>
                </a:solidFill>
                <a:latin typeface="Helvetica Neue Light"/>
                <a:cs typeface="Helvetica Neue Light"/>
              </a:rPr>
              <a:t>(required)</a:t>
            </a:r>
            <a:endParaRPr lang="en-US" sz="1050" i="1" dirty="0" smtClean="0">
              <a:solidFill>
                <a:schemeClr val="bg1"/>
              </a:solidFill>
              <a:latin typeface="Helvetica Neue Light"/>
              <a:cs typeface="Helvetica Neue Light"/>
            </a:endParaRPr>
          </a:p>
        </p:txBody>
      </p:sp>
      <p:sp>
        <p:nvSpPr>
          <p:cNvPr id="15" name="Rectangle 14"/>
          <p:cNvSpPr/>
          <p:nvPr/>
        </p:nvSpPr>
        <p:spPr>
          <a:xfrm>
            <a:off x="241914" y="1615851"/>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First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sp>
        <p:nvSpPr>
          <p:cNvPr id="16" name="Rectangle 15"/>
          <p:cNvSpPr/>
          <p:nvPr/>
        </p:nvSpPr>
        <p:spPr>
          <a:xfrm>
            <a:off x="241914" y="2176443"/>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Last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pic>
        <p:nvPicPr>
          <p:cNvPr id="17" name="Picture 16" descr="Screen Shot 2015-11-30 at 8.51.07 AM.pn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3676" r="99755"/>
                    </a14:imgEffect>
                  </a14:imgLayer>
                </a14:imgProps>
              </a:ext>
              <a:ext uri="{28A0092B-C50C-407E-A947-70E740481C1C}">
                <a14:useLocalDpi xmlns:a14="http://schemas.microsoft.com/office/drawing/2010/main"/>
              </a:ext>
            </a:extLst>
          </a:blip>
          <a:srcRect/>
          <a:stretch/>
        </p:blipFill>
        <p:spPr>
          <a:xfrm>
            <a:off x="257592" y="3647237"/>
            <a:ext cx="2958648" cy="621721"/>
          </a:xfrm>
          <a:prstGeom prst="rect">
            <a:avLst/>
          </a:prstGeom>
        </p:spPr>
      </p:pic>
      <p:sp>
        <p:nvSpPr>
          <p:cNvPr id="19" name="Rounded Rectangle 18"/>
          <p:cNvSpPr/>
          <p:nvPr/>
        </p:nvSpPr>
        <p:spPr>
          <a:xfrm>
            <a:off x="343518" y="2972911"/>
            <a:ext cx="2760704" cy="617788"/>
          </a:xfrm>
          <a:prstGeom prst="roundRect">
            <a:avLst>
              <a:gd name="adj" fmla="val 78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0806" y="2717878"/>
            <a:ext cx="2904227" cy="253916"/>
          </a:xfrm>
          <a:prstGeom prst="rect">
            <a:avLst/>
          </a:prstGeom>
        </p:spPr>
        <p:txBody>
          <a:bodyPr wrap="square">
            <a:spAutoFit/>
          </a:bodyPr>
          <a:lstStyle/>
          <a:p>
            <a:r>
              <a:rPr lang="en-US" sz="1050" i="1" dirty="0" smtClean="0">
                <a:solidFill>
                  <a:schemeClr val="bg1"/>
                </a:solidFill>
                <a:latin typeface="Helvetica Neue"/>
                <a:cs typeface="Helvetica Neue"/>
              </a:rPr>
              <a:t>Questions or Comments</a:t>
            </a:r>
            <a:endParaRPr lang="en-US" sz="1000" i="1" dirty="0" smtClean="0">
              <a:solidFill>
                <a:schemeClr val="bg1"/>
              </a:solidFill>
              <a:latin typeface="Helvetica Neue"/>
              <a:cs typeface="Helvetica Neue"/>
            </a:endParaRPr>
          </a:p>
        </p:txBody>
      </p:sp>
      <p:sp>
        <p:nvSpPr>
          <p:cNvPr id="21" name="Rounded Rectangle 20"/>
          <p:cNvSpPr/>
          <p:nvPr/>
        </p:nvSpPr>
        <p:spPr>
          <a:xfrm>
            <a:off x="1069112" y="4320940"/>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SUBMIT</a:t>
            </a:r>
            <a:endParaRPr lang="en-US" sz="1200" dirty="0">
              <a:solidFill>
                <a:srgbClr val="FFFFFF"/>
              </a:solidFill>
              <a:latin typeface="Helvetica Neue Light"/>
              <a:cs typeface="Helvetica Neue Light"/>
            </a:endParaRPr>
          </a:p>
        </p:txBody>
      </p:sp>
      <p:cxnSp>
        <p:nvCxnSpPr>
          <p:cNvPr id="23" name="Straight Connector 22"/>
          <p:cNvCxnSpPr/>
          <p:nvPr/>
        </p:nvCxnSpPr>
        <p:spPr>
          <a:xfrm>
            <a:off x="-11373" y="5095970"/>
            <a:ext cx="91553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descr="Screen Shot 2015-12-09 at 12.00.52 AM.png"/>
          <p:cNvPicPr>
            <a:picLocks noChangeAspect="1"/>
          </p:cNvPicPr>
          <p:nvPr/>
        </p:nvPicPr>
        <p:blipFill rotWithShape="1">
          <a:blip r:embed="rId9" cstate="print">
            <a:duotone>
              <a:schemeClr val="accent6">
                <a:shade val="45000"/>
                <a:satMod val="135000"/>
              </a:schemeClr>
              <a:prstClr val="white"/>
            </a:duotone>
            <a:extLst>
              <a:ext uri="{BEBA8EAE-BF5A-486C-A8C5-ECC9F3942E4B}">
                <a14:imgProps xmlns:a14="http://schemas.microsoft.com/office/drawing/2010/main">
                  <a14:imgLayer r:embed="rId10">
                    <a14:imgEffect>
                      <a14:backgroundRemoval t="9174" b="88991" l="34155" r="89789">
                        <a14:foregroundMark x1="70070" y1="50459" x2="70070" y2="50459"/>
                        <a14:foregroundMark x1="83451" y1="50459" x2="83451" y2="50459"/>
                        <a14:foregroundMark x1="81690" y1="48624" x2="81690" y2="48624"/>
                        <a14:foregroundMark x1="86268" y1="50459" x2="86268" y2="50459"/>
                        <a14:foregroundMark x1="82042" y1="54128" x2="82042" y2="54128"/>
                        <a14:foregroundMark x1="55282" y1="45872" x2="55282" y2="45872"/>
                        <a14:foregroundMark x1="53873" y1="55963" x2="53873" y2="55963"/>
                        <a14:foregroundMark x1="45423" y1="52294" x2="45423" y2="52294"/>
                        <a14:foregroundMark x1="42606" y1="50459" x2="42606" y2="50459"/>
                      </a14:backgroundRemoval>
                    </a14:imgEffect>
                    <a14:imgEffect>
                      <a14:brightnessContrast bright="40000" contrast="40000"/>
                    </a14:imgEffect>
                  </a14:imgLayer>
                </a14:imgProps>
              </a:ext>
              <a:ext uri="{28A0092B-C50C-407E-A947-70E740481C1C}">
                <a14:useLocalDpi xmlns:a14="http://schemas.microsoft.com/office/drawing/2010/main"/>
              </a:ext>
            </a:extLst>
          </a:blip>
          <a:srcRect l="29664" t="25897" r="5762" b="23751"/>
          <a:stretch/>
        </p:blipFill>
        <p:spPr>
          <a:xfrm>
            <a:off x="6802736" y="3848166"/>
            <a:ext cx="1677512" cy="504351"/>
          </a:xfrm>
          <a:prstGeom prst="rect">
            <a:avLst/>
          </a:prstGeom>
          <a:effectLst>
            <a:outerShdw blurRad="50800" dist="38100" dir="2700000" algn="tl" rotWithShape="0">
              <a:srgbClr val="000000">
                <a:alpha val="43000"/>
              </a:srgbClr>
            </a:outerShdw>
          </a:effectLst>
        </p:spPr>
      </p:pic>
      <p:sp>
        <p:nvSpPr>
          <p:cNvPr id="24" name="Rectangle 23"/>
          <p:cNvSpPr/>
          <p:nvPr/>
        </p:nvSpPr>
        <p:spPr>
          <a:xfrm>
            <a:off x="6633246" y="3647237"/>
            <a:ext cx="2119828" cy="307777"/>
          </a:xfrm>
          <a:prstGeom prst="rect">
            <a:avLst/>
          </a:prstGeom>
        </p:spPr>
        <p:txBody>
          <a:bodyPr wrap="square">
            <a:spAutoFit/>
          </a:bodyPr>
          <a:lstStyle/>
          <a:p>
            <a:pPr algn="ctr"/>
            <a:r>
              <a:rPr lang="en-US" sz="1400" dirty="0" smtClean="0">
                <a:solidFill>
                  <a:schemeClr val="bg1"/>
                </a:solidFill>
                <a:latin typeface="Helvetica Neue Light"/>
                <a:cs typeface="Helvetica Neue Light"/>
              </a:rPr>
              <a:t>STAY CONNECTED</a:t>
            </a:r>
            <a:endParaRPr lang="en-US" sz="1200" dirty="0" smtClean="0">
              <a:solidFill>
                <a:schemeClr val="bg1"/>
              </a:solidFill>
              <a:latin typeface="Helvetica Neue Light"/>
              <a:cs typeface="Helvetica Neue Light"/>
            </a:endParaRPr>
          </a:p>
        </p:txBody>
      </p:sp>
    </p:spTree>
    <p:extLst>
      <p:ext uri="{BB962C8B-B14F-4D97-AF65-F5344CB8AC3E}">
        <p14:creationId xmlns:p14="http://schemas.microsoft.com/office/powerpoint/2010/main" val="20570398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dobeStock_79884425_WM copy.jpg"/>
          <p:cNvPicPr>
            <a:picLocks noChangeAspect="1"/>
          </p:cNvPicPr>
          <p:nvPr/>
        </p:nvPicPr>
        <p:blipFill rotWithShape="1">
          <a:blip r:embed="rId3" cstate="print">
            <a:extLst>
              <a:ext uri="{28A0092B-C50C-407E-A947-70E740481C1C}">
                <a14:useLocalDpi xmlns:a14="http://schemas.microsoft.com/office/drawing/2010/main"/>
              </a:ext>
            </a:extLst>
          </a:blip>
          <a:srcRect t="-175"/>
          <a:stretch/>
        </p:blipFill>
        <p:spPr>
          <a:xfrm flipH="1">
            <a:off x="-7" y="791226"/>
            <a:ext cx="9144005" cy="6082453"/>
          </a:xfrm>
          <a:prstGeom prst="rect">
            <a:avLst/>
          </a:prstGeom>
        </p:spPr>
      </p:pic>
      <p:graphicFrame>
        <p:nvGraphicFramePr>
          <p:cNvPr id="43" name="Table 42"/>
          <p:cNvGraphicFramePr>
            <a:graphicFrameLocks noGrp="1"/>
          </p:cNvGraphicFramePr>
          <p:nvPr>
            <p:extLst>
              <p:ext uri="{D42A27DB-BD31-4B8C-83A1-F6EECF244321}">
                <p14:modId xmlns:p14="http://schemas.microsoft.com/office/powerpoint/2010/main" val="1991213198"/>
              </p:ext>
            </p:extLst>
          </p:nvPr>
        </p:nvGraphicFramePr>
        <p:xfrm>
          <a:off x="-3" y="51910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49" name="Rounded Rectangle 48"/>
          <p:cNvSpPr/>
          <p:nvPr/>
        </p:nvSpPr>
        <p:spPr>
          <a:xfrm>
            <a:off x="6476356" y="1913255"/>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50" name="Rectangle 49"/>
          <p:cNvSpPr/>
          <p:nvPr/>
        </p:nvSpPr>
        <p:spPr>
          <a:xfrm>
            <a:off x="5080421" y="975564"/>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pic>
        <p:nvPicPr>
          <p:cNvPr id="10" name="Picture 9"/>
          <p:cNvPicPr>
            <a:picLocks noChangeAspect="1"/>
          </p:cNvPicPr>
          <p:nvPr/>
        </p:nvPicPr>
        <p:blipFill>
          <a:blip r:embed="rId4"/>
          <a:stretch>
            <a:fillRect/>
          </a:stretch>
        </p:blipFill>
        <p:spPr>
          <a:xfrm>
            <a:off x="307882" y="5931864"/>
            <a:ext cx="1733359" cy="551298"/>
          </a:xfrm>
          <a:prstGeom prst="rect">
            <a:avLst/>
          </a:prstGeom>
        </p:spPr>
      </p:pic>
      <p:pic>
        <p:nvPicPr>
          <p:cNvPr id="7" name="Picture 6" descr="HomeGeneric_MockUp.png"/>
          <p:cNvPicPr>
            <a:picLocks noChangeAspect="1"/>
          </p:cNvPicPr>
          <p:nvPr/>
        </p:nvPicPr>
        <p:blipFill rotWithShape="1">
          <a:blip r:embed="rId5">
            <a:extLst>
              <a:ext uri="{28A0092B-C50C-407E-A947-70E740481C1C}">
                <a14:useLocalDpi xmlns:a14="http://schemas.microsoft.com/office/drawing/2010/main" val="0"/>
              </a:ext>
            </a:extLst>
          </a:blip>
          <a:srcRect l="34824" t="13673" r="34692" b="13866"/>
          <a:stretch/>
        </p:blipFill>
        <p:spPr>
          <a:xfrm>
            <a:off x="6093745" y="2550295"/>
            <a:ext cx="1973773" cy="393286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579626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4153678.jpeg"/>
          <p:cNvPicPr>
            <a:picLocks noChangeAspect="1"/>
          </p:cNvPicPr>
          <p:nvPr/>
        </p:nvPicPr>
        <p:blipFill rotWithShape="1">
          <a:blip r:embed="rId2">
            <a:extLst>
              <a:ext uri="{28A0092B-C50C-407E-A947-70E740481C1C}">
                <a14:useLocalDpi xmlns:a14="http://schemas.microsoft.com/office/drawing/2010/main" val="0"/>
              </a:ext>
            </a:extLst>
          </a:blip>
          <a:srcRect l="9314" t="6669" r="9061" b="7396"/>
          <a:stretch/>
        </p:blipFill>
        <p:spPr>
          <a:xfrm flipH="1">
            <a:off x="-41379" y="0"/>
            <a:ext cx="9185378" cy="6858000"/>
          </a:xfrm>
          <a:prstGeom prst="rect">
            <a:avLst/>
          </a:prstGeom>
        </p:spPr>
      </p:pic>
      <p:sp>
        <p:nvSpPr>
          <p:cNvPr id="23" name="Rectangle 22"/>
          <p:cNvSpPr/>
          <p:nvPr/>
        </p:nvSpPr>
        <p:spPr>
          <a:xfrm>
            <a:off x="-41380" y="260023"/>
            <a:ext cx="3495779" cy="6597978"/>
          </a:xfrm>
          <a:prstGeom prst="rect">
            <a:avLst/>
          </a:prstGeom>
          <a:gradFill>
            <a:gsLst>
              <a:gs pos="0">
                <a:schemeClr val="tx1">
                  <a:alpha val="85000"/>
                </a:schemeClr>
              </a:gs>
              <a:gs pos="84000">
                <a:schemeClr val="accent1">
                  <a:tint val="50000"/>
                  <a:shade val="100000"/>
                  <a:satMod val="350000"/>
                  <a:alpha val="0"/>
                </a:schemeClr>
              </a:gs>
            </a:gsLst>
            <a:lin ang="4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Table 18"/>
          <p:cNvGraphicFramePr>
            <a:graphicFrameLocks noGrp="1"/>
          </p:cNvGraphicFramePr>
          <p:nvPr>
            <p:extLst>
              <p:ext uri="{D42A27DB-BD31-4B8C-83A1-F6EECF244321}">
                <p14:modId xmlns:p14="http://schemas.microsoft.com/office/powerpoint/2010/main" val="1624390870"/>
              </p:ext>
            </p:extLst>
          </p:nvPr>
        </p:nvGraphicFramePr>
        <p:xfrm>
          <a:off x="-3" y="-14297"/>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20" name="Rounded Rectangle 19"/>
          <p:cNvSpPr/>
          <p:nvPr/>
        </p:nvSpPr>
        <p:spPr>
          <a:xfrm>
            <a:off x="6476356" y="1379855"/>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21" name="Rectangle 20"/>
          <p:cNvSpPr/>
          <p:nvPr/>
        </p:nvSpPr>
        <p:spPr>
          <a:xfrm>
            <a:off x="5080421" y="442164"/>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pic>
        <p:nvPicPr>
          <p:cNvPr id="22" name="Picture 21"/>
          <p:cNvPicPr>
            <a:picLocks noChangeAspect="1"/>
          </p:cNvPicPr>
          <p:nvPr/>
        </p:nvPicPr>
        <p:blipFill>
          <a:blip r:embed="rId3"/>
          <a:stretch>
            <a:fillRect/>
          </a:stretch>
        </p:blipFill>
        <p:spPr>
          <a:xfrm>
            <a:off x="307882" y="5931864"/>
            <a:ext cx="1733359" cy="551298"/>
          </a:xfrm>
          <a:prstGeom prst="rect">
            <a:avLst/>
          </a:prstGeom>
        </p:spPr>
      </p:pic>
      <p:pic>
        <p:nvPicPr>
          <p:cNvPr id="26" name="Picture 25"/>
          <p:cNvPicPr>
            <a:picLocks noChangeAspect="1"/>
          </p:cNvPicPr>
          <p:nvPr/>
        </p:nvPicPr>
        <p:blipFill>
          <a:blip r:embed="rId4"/>
          <a:stretch>
            <a:fillRect/>
          </a:stretch>
        </p:blipFill>
        <p:spPr>
          <a:xfrm>
            <a:off x="1736724" y="1260461"/>
            <a:ext cx="3467100" cy="3619500"/>
          </a:xfrm>
          <a:prstGeom prst="rect">
            <a:avLst/>
          </a:prstGeom>
        </p:spPr>
      </p:pic>
    </p:spTree>
    <p:extLst>
      <p:ext uri="{BB962C8B-B14F-4D97-AF65-F5344CB8AC3E}">
        <p14:creationId xmlns:p14="http://schemas.microsoft.com/office/powerpoint/2010/main" val="14348027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41379" y="0"/>
            <a:ext cx="9185378" cy="6858000"/>
            <a:chOff x="347933" y="350891"/>
            <a:chExt cx="8579055" cy="6021371"/>
          </a:xfrm>
        </p:grpSpPr>
        <p:pic>
          <p:nvPicPr>
            <p:cNvPr id="5" name="Picture 4" descr="AdobeStock_64153678.jpeg"/>
            <p:cNvPicPr>
              <a:picLocks noChangeAspect="1"/>
            </p:cNvPicPr>
            <p:nvPr/>
          </p:nvPicPr>
          <p:blipFill rotWithShape="1">
            <a:blip r:embed="rId2">
              <a:extLst>
                <a:ext uri="{28A0092B-C50C-407E-A947-70E740481C1C}">
                  <a14:useLocalDpi xmlns:a14="http://schemas.microsoft.com/office/drawing/2010/main" val="0"/>
                </a:ext>
              </a:extLst>
            </a:blip>
            <a:srcRect l="9314" t="6669" r="9061" b="7396"/>
            <a:stretch/>
          </p:blipFill>
          <p:spPr>
            <a:xfrm flipH="1">
              <a:off x="347933" y="350891"/>
              <a:ext cx="8579055" cy="6021371"/>
            </a:xfrm>
            <a:prstGeom prst="rect">
              <a:avLst/>
            </a:prstGeom>
          </p:spPr>
        </p:pic>
        <p:sp>
          <p:nvSpPr>
            <p:cNvPr id="6" name="Oval 5"/>
            <p:cNvSpPr>
              <a:spLocks noChangeAspect="1"/>
            </p:cNvSpPr>
            <p:nvPr/>
          </p:nvSpPr>
          <p:spPr>
            <a:xfrm>
              <a:off x="2298700" y="1710056"/>
              <a:ext cx="2671318" cy="2671318"/>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2353564" y="1752220"/>
              <a:ext cx="2570734" cy="2570734"/>
            </a:xfrm>
            <a:prstGeom prst="ellipse">
              <a:avLst/>
            </a:prstGeom>
            <a:noFill/>
            <a:ln w="3175" cmpd="sng">
              <a:solidFill>
                <a:srgbClr val="FED411"/>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2503297" y="1914653"/>
              <a:ext cx="2262124" cy="2262124"/>
            </a:xfrm>
            <a:prstGeom prst="ellipse">
              <a:avLst/>
            </a:prstGeom>
            <a:noFill/>
            <a:ln w="3175" cmpd="sng">
              <a:solidFill>
                <a:srgbClr val="FED411"/>
              </a:solidFill>
            </a:ln>
            <a:effectLst>
              <a:glow rad="508000">
                <a:srgbClr val="F98D1C">
                  <a:alpha val="3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2552192" y="1947673"/>
              <a:ext cx="2179828" cy="2179828"/>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691892" y="2103248"/>
              <a:ext cx="1883664" cy="1883664"/>
            </a:xfrm>
            <a:prstGeom prst="ellipse">
              <a:avLst/>
            </a:prstGeom>
            <a:noFill/>
            <a:ln w="3175" cmpd="sng">
              <a:solidFill>
                <a:srgbClr val="F98D1C"/>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2719324" y="2130680"/>
              <a:ext cx="1828800" cy="1828800"/>
            </a:xfrm>
            <a:prstGeom prst="ellipse">
              <a:avLst/>
            </a:prstGeom>
            <a:noFill/>
            <a:ln w="6350" cmpd="sng">
              <a:solidFill>
                <a:srgbClr val="F98D1C"/>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2838831" y="2249709"/>
              <a:ext cx="1591056" cy="1591056"/>
            </a:xfrm>
            <a:prstGeom prst="ellipse">
              <a:avLst/>
            </a:prstGeom>
            <a:noFill/>
            <a:ln w="6350" cmpd="sng">
              <a:solidFill>
                <a:srgbClr val="F58120"/>
              </a:solidFill>
            </a:ln>
            <a:effectLst>
              <a:glow rad="101600">
                <a:srgbClr val="F98D1C">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7F946"/>
                  </a:solidFill>
                </a:ln>
              </a:endParaRPr>
            </a:p>
          </p:txBody>
        </p:sp>
        <p:sp>
          <p:nvSpPr>
            <p:cNvPr id="13" name="Oval 12"/>
            <p:cNvSpPr>
              <a:spLocks noChangeAspect="1"/>
            </p:cNvSpPr>
            <p:nvPr/>
          </p:nvSpPr>
          <p:spPr>
            <a:xfrm>
              <a:off x="2973324" y="2381505"/>
              <a:ext cx="1325880" cy="1325880"/>
            </a:xfrm>
            <a:prstGeom prst="ellipse">
              <a:avLst/>
            </a:prstGeom>
            <a:noFill/>
            <a:ln w="6350" cmpd="sng">
              <a:solidFill>
                <a:srgbClr val="F16022"/>
              </a:solidFill>
            </a:ln>
            <a:effectLst>
              <a:glow rad="101600">
                <a:srgbClr val="F58120">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3067049" y="2480185"/>
              <a:ext cx="1134491" cy="1134491"/>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3090925" y="2491361"/>
              <a:ext cx="1097915" cy="1097915"/>
            </a:xfrm>
            <a:prstGeom prst="ellipse">
              <a:avLst/>
            </a:prstGeom>
            <a:noFill/>
            <a:ln w="3175" cmpd="sng">
              <a:solidFill>
                <a:srgbClr val="F05233"/>
              </a:solidFill>
            </a:ln>
            <a:effectLst>
              <a:glow rad="101600">
                <a:srgbClr val="F16022">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3237989" y="2654300"/>
              <a:ext cx="784225" cy="784225"/>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a:spLocks noChangeAspect="1"/>
            </p:cNvSpPr>
            <p:nvPr/>
          </p:nvSpPr>
          <p:spPr>
            <a:xfrm>
              <a:off x="3260214" y="2660650"/>
              <a:ext cx="756793" cy="756793"/>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841637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rot="21032027">
            <a:off x="-415936" y="-1072604"/>
            <a:ext cx="13753788" cy="10327242"/>
            <a:chOff x="542131" y="-116442"/>
            <a:chExt cx="9363870" cy="7006836"/>
          </a:xfrm>
        </p:grpSpPr>
        <p:pic>
          <p:nvPicPr>
            <p:cNvPr id="4" name="Picture 3" descr="AdobeStock_64153678.jpeg"/>
            <p:cNvPicPr>
              <a:picLocks noChangeAspect="1"/>
            </p:cNvPicPr>
            <p:nvPr/>
          </p:nvPicPr>
          <p:blipFill rotWithShape="1">
            <a:blip r:embed="rId3">
              <a:extLst>
                <a:ext uri="{28A0092B-C50C-407E-A947-70E740481C1C}">
                  <a14:useLocalDpi xmlns:a14="http://schemas.microsoft.com/office/drawing/2010/main" val="0"/>
                </a:ext>
              </a:extLst>
            </a:blip>
            <a:srcRect r="10907"/>
            <a:stretch/>
          </p:blipFill>
          <p:spPr>
            <a:xfrm flipH="1">
              <a:off x="542131" y="-116442"/>
              <a:ext cx="9363870" cy="7006836"/>
            </a:xfrm>
            <a:prstGeom prst="rect">
              <a:avLst/>
            </a:prstGeom>
          </p:spPr>
        </p:pic>
        <p:sp>
          <p:nvSpPr>
            <p:cNvPr id="5" name="Oval 4"/>
            <p:cNvSpPr>
              <a:spLocks noChangeAspect="1"/>
            </p:cNvSpPr>
            <p:nvPr/>
          </p:nvSpPr>
          <p:spPr>
            <a:xfrm>
              <a:off x="2298700" y="1710056"/>
              <a:ext cx="2671318" cy="2671318"/>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2353564" y="1752220"/>
              <a:ext cx="2570734" cy="2570734"/>
            </a:xfrm>
            <a:prstGeom prst="ellipse">
              <a:avLst/>
            </a:prstGeom>
            <a:noFill/>
            <a:ln w="3175" cmpd="sng">
              <a:solidFill>
                <a:srgbClr val="FED411"/>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2503297" y="1914653"/>
              <a:ext cx="2262124" cy="2262124"/>
            </a:xfrm>
            <a:prstGeom prst="ellipse">
              <a:avLst/>
            </a:prstGeom>
            <a:noFill/>
            <a:ln w="3175" cmpd="sng">
              <a:solidFill>
                <a:srgbClr val="FED411"/>
              </a:solidFill>
            </a:ln>
            <a:effectLst>
              <a:glow rad="508000">
                <a:srgbClr val="F98D1C">
                  <a:alpha val="3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2552192" y="1947673"/>
              <a:ext cx="2179828" cy="2179828"/>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2691892" y="2103248"/>
              <a:ext cx="1883664" cy="1883664"/>
            </a:xfrm>
            <a:prstGeom prst="ellipse">
              <a:avLst/>
            </a:prstGeom>
            <a:noFill/>
            <a:ln w="3175" cmpd="sng">
              <a:solidFill>
                <a:srgbClr val="F98D1C"/>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719324" y="2130680"/>
              <a:ext cx="1828800" cy="1828800"/>
            </a:xfrm>
            <a:prstGeom prst="ellipse">
              <a:avLst/>
            </a:prstGeom>
            <a:noFill/>
            <a:ln w="6350" cmpd="sng">
              <a:solidFill>
                <a:srgbClr val="F98D1C"/>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a:spLocks noChangeAspect="1"/>
            </p:cNvSpPr>
            <p:nvPr/>
          </p:nvSpPr>
          <p:spPr>
            <a:xfrm>
              <a:off x="2838831" y="2249709"/>
              <a:ext cx="1591056" cy="1591056"/>
            </a:xfrm>
            <a:prstGeom prst="ellipse">
              <a:avLst/>
            </a:prstGeom>
            <a:noFill/>
            <a:ln w="6350" cmpd="sng">
              <a:solidFill>
                <a:srgbClr val="F58120"/>
              </a:solidFill>
            </a:ln>
            <a:effectLst>
              <a:glow rad="101600">
                <a:srgbClr val="F98D1C">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7F946"/>
                  </a:solidFill>
                </a:ln>
              </a:endParaRPr>
            </a:p>
          </p:txBody>
        </p:sp>
        <p:sp>
          <p:nvSpPr>
            <p:cNvPr id="12" name="Oval 11"/>
            <p:cNvSpPr>
              <a:spLocks noChangeAspect="1"/>
            </p:cNvSpPr>
            <p:nvPr/>
          </p:nvSpPr>
          <p:spPr>
            <a:xfrm>
              <a:off x="2973324" y="2381505"/>
              <a:ext cx="1325880" cy="1325880"/>
            </a:xfrm>
            <a:prstGeom prst="ellipse">
              <a:avLst/>
            </a:prstGeom>
            <a:noFill/>
            <a:ln w="6350" cmpd="sng">
              <a:solidFill>
                <a:srgbClr val="F16022"/>
              </a:solidFill>
            </a:ln>
            <a:effectLst>
              <a:glow rad="101600">
                <a:srgbClr val="F58120">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a:spLocks noChangeAspect="1"/>
            </p:cNvSpPr>
            <p:nvPr/>
          </p:nvSpPr>
          <p:spPr>
            <a:xfrm>
              <a:off x="3067049" y="2480185"/>
              <a:ext cx="1134491" cy="1134491"/>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3090925" y="2491361"/>
              <a:ext cx="1097915" cy="1097915"/>
            </a:xfrm>
            <a:prstGeom prst="ellipse">
              <a:avLst/>
            </a:prstGeom>
            <a:noFill/>
            <a:ln w="3175" cmpd="sng">
              <a:solidFill>
                <a:srgbClr val="F05233"/>
              </a:solidFill>
            </a:ln>
            <a:effectLst>
              <a:glow rad="101600">
                <a:srgbClr val="F16022">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3237989" y="2654300"/>
              <a:ext cx="784225" cy="784225"/>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3260214" y="2660650"/>
              <a:ext cx="756793" cy="756793"/>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22977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dobeStock_79884425_WM copy.jpg"/>
          <p:cNvPicPr>
            <a:picLocks noChangeAspect="1"/>
          </p:cNvPicPr>
          <p:nvPr/>
        </p:nvPicPr>
        <p:blipFill rotWithShape="1">
          <a:blip r:embed="rId3" cstate="print">
            <a:extLst>
              <a:ext uri="{28A0092B-C50C-407E-A947-70E740481C1C}">
                <a14:useLocalDpi xmlns:a14="http://schemas.microsoft.com/office/drawing/2010/main"/>
              </a:ext>
            </a:extLst>
          </a:blip>
          <a:srcRect t="-175" r="11511" b="-1"/>
          <a:stretch/>
        </p:blipFill>
        <p:spPr>
          <a:xfrm flipH="1">
            <a:off x="0" y="0"/>
            <a:ext cx="9143998" cy="6873679"/>
          </a:xfrm>
          <a:prstGeom prst="rect">
            <a:avLst/>
          </a:prstGeom>
        </p:spPr>
      </p:pic>
      <p:sp>
        <p:nvSpPr>
          <p:cNvPr id="3" name="TextBox 2"/>
          <p:cNvSpPr txBox="1"/>
          <p:nvPr/>
        </p:nvSpPr>
        <p:spPr>
          <a:xfrm>
            <a:off x="-965200" y="3081867"/>
            <a:ext cx="184666" cy="369332"/>
          </a:xfrm>
          <a:prstGeom prst="rect">
            <a:avLst/>
          </a:prstGeom>
          <a:noFill/>
        </p:spPr>
        <p:txBody>
          <a:bodyPr wrap="none" rtlCol="0">
            <a:spAutoFit/>
          </a:bodyPr>
          <a:lstStyle/>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34933415"/>
              </p:ext>
            </p:extLst>
          </p:nvPr>
        </p:nvGraphicFramePr>
        <p:xfrm>
          <a:off x="-3" y="-14297"/>
          <a:ext cx="9144000" cy="27432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2" name="Rectangle 1"/>
          <p:cNvSpPr/>
          <p:nvPr/>
        </p:nvSpPr>
        <p:spPr>
          <a:xfrm>
            <a:off x="-3" y="260023"/>
            <a:ext cx="9144000" cy="6597977"/>
          </a:xfrm>
          <a:prstGeom prst="rect">
            <a:avLst/>
          </a:prstGeom>
          <a:gradFill flip="none" rotWithShape="1">
            <a:gsLst>
              <a:gs pos="13000">
                <a:schemeClr val="tx1">
                  <a:alpha val="0"/>
                </a:schemeClr>
              </a:gs>
              <a:gs pos="81000">
                <a:schemeClr val="tx1">
                  <a:alpha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422901" y="910632"/>
            <a:ext cx="3325086" cy="4862870"/>
          </a:xfrm>
          <a:prstGeom prst="rect">
            <a:avLst/>
          </a:prstGeom>
          <a:solidFill>
            <a:schemeClr val="tx1">
              <a:alpha val="25000"/>
            </a:schemeClr>
          </a:solidFill>
          <a:ln>
            <a:solidFill>
              <a:schemeClr val="bg1"/>
            </a:solidFill>
          </a:ln>
        </p:spPr>
        <p:txBody>
          <a:bodyPr wrap="square" lIns="182880" tIns="91440" bIns="91440">
            <a:spAutoFit/>
          </a:bodyPr>
          <a:lstStyle/>
          <a:p>
            <a:r>
              <a:rPr lang="en-US" sz="1600" dirty="0" smtClean="0">
                <a:solidFill>
                  <a:schemeClr val="bg1"/>
                </a:solidFill>
                <a:latin typeface="Helvetica Neue Light"/>
                <a:cs typeface="Helvetica Neue Light"/>
              </a:rPr>
              <a:t>Cancer </a:t>
            </a:r>
            <a:r>
              <a:rPr lang="en-US" sz="1600" dirty="0">
                <a:solidFill>
                  <a:schemeClr val="bg1"/>
                </a:solidFill>
                <a:latin typeface="Helvetica Neue Light"/>
                <a:cs typeface="Helvetica Neue Light"/>
              </a:rPr>
              <a:t>patients </a:t>
            </a:r>
            <a:r>
              <a:rPr lang="en-US" sz="1600" dirty="0" smtClean="0">
                <a:solidFill>
                  <a:schemeClr val="bg1"/>
                </a:solidFill>
                <a:latin typeface="Helvetica Neue Light"/>
                <a:cs typeface="Helvetica Neue Light"/>
              </a:rPr>
              <a:t>do </a:t>
            </a:r>
            <a:r>
              <a:rPr lang="en-US" sz="1600" dirty="0">
                <a:solidFill>
                  <a:schemeClr val="bg1"/>
                </a:solidFill>
                <a:latin typeface="Helvetica Neue Light"/>
                <a:cs typeface="Helvetica Neue Light"/>
              </a:rPr>
              <a:t>not have to feel overwhelmed by chemotherapy any </a:t>
            </a:r>
            <a:r>
              <a:rPr lang="en-US" sz="1600" dirty="0" smtClean="0">
                <a:solidFill>
                  <a:schemeClr val="bg1"/>
                </a:solidFill>
                <a:latin typeface="Helvetica Neue Light"/>
                <a:cs typeface="Helvetica Neue Light"/>
              </a:rPr>
              <a:t>longer.</a:t>
            </a:r>
          </a:p>
          <a:p>
            <a:endParaRPr lang="en-US" sz="1600" dirty="0" smtClean="0">
              <a:solidFill>
                <a:schemeClr val="bg1"/>
              </a:solidFill>
              <a:latin typeface="Helvetica Neue Light"/>
              <a:cs typeface="Helvetica Neue Light"/>
            </a:endParaRPr>
          </a:p>
          <a:p>
            <a:r>
              <a:rPr lang="en-US" sz="1600" dirty="0" smtClean="0">
                <a:solidFill>
                  <a:schemeClr val="bg1"/>
                </a:solidFill>
                <a:latin typeface="Helvetica Neue Light"/>
                <a:cs typeface="Helvetica Neue Light"/>
              </a:rPr>
              <a:t>A lot can </a:t>
            </a:r>
            <a:r>
              <a:rPr lang="en-US" sz="1600" dirty="0">
                <a:solidFill>
                  <a:schemeClr val="bg1"/>
                </a:solidFill>
                <a:latin typeface="Helvetica Neue Light"/>
                <a:cs typeface="Helvetica Neue Light"/>
              </a:rPr>
              <a:t>be done to control what you experience while undergoing treatment - many negative side effects can be significantly reduced, if not eliminated all together.</a:t>
            </a:r>
          </a:p>
          <a:p>
            <a:endParaRPr lang="en-US" sz="1600" dirty="0">
              <a:solidFill>
                <a:schemeClr val="bg1"/>
              </a:solidFill>
              <a:latin typeface="Helvetica Neue Light"/>
              <a:cs typeface="Helvetica Neue Light"/>
            </a:endParaRPr>
          </a:p>
          <a:p>
            <a:r>
              <a:rPr lang="en-US" sz="1600" dirty="0">
                <a:solidFill>
                  <a:schemeClr val="bg1"/>
                </a:solidFill>
                <a:latin typeface="Helvetica Neue Light"/>
                <a:cs typeface="Helvetica Neue Light"/>
              </a:rPr>
              <a:t>Our goal is to help you manage the emotional and physical rollercoaster of </a:t>
            </a:r>
            <a:r>
              <a:rPr lang="en-US" sz="1600" dirty="0" smtClean="0">
                <a:solidFill>
                  <a:schemeClr val="bg1"/>
                </a:solidFill>
                <a:latin typeface="Helvetica Neue Light"/>
                <a:cs typeface="Helvetica Neue Light"/>
              </a:rPr>
              <a:t>chemo - to </a:t>
            </a:r>
            <a:r>
              <a:rPr lang="en-US" sz="1600" dirty="0">
                <a:solidFill>
                  <a:schemeClr val="bg1"/>
                </a:solidFill>
                <a:latin typeface="Helvetica Neue Light"/>
                <a:cs typeface="Helvetica Neue Light"/>
              </a:rPr>
              <a:t>provide some control in a seemingly out-of-control </a:t>
            </a:r>
            <a:r>
              <a:rPr lang="en-US" sz="1600" dirty="0" smtClean="0">
                <a:solidFill>
                  <a:schemeClr val="bg1"/>
                </a:solidFill>
                <a:latin typeface="Helvetica Neue Light"/>
                <a:cs typeface="Helvetica Neue Light"/>
              </a:rPr>
              <a:t>situation - to </a:t>
            </a:r>
            <a:r>
              <a:rPr lang="en-US" sz="1600" dirty="0">
                <a:solidFill>
                  <a:schemeClr val="bg1"/>
                </a:solidFill>
                <a:latin typeface="Helvetica Neue Light"/>
                <a:cs typeface="Helvetica Neue Light"/>
              </a:rPr>
              <a:t>help you feel better and avoid feeling </a:t>
            </a:r>
            <a:r>
              <a:rPr lang="en-US" sz="1600" dirty="0" smtClean="0">
                <a:solidFill>
                  <a:schemeClr val="bg1"/>
                </a:solidFill>
                <a:latin typeface="Helvetica Neue Light"/>
                <a:cs typeface="Helvetica Neue Light"/>
              </a:rPr>
              <a:t>worse - to help propel you though chemotherapy.</a:t>
            </a:r>
            <a:endParaRPr lang="en-US" sz="1600" dirty="0">
              <a:solidFill>
                <a:schemeClr val="bg1"/>
              </a:solidFill>
              <a:latin typeface="Helvetica Neue Light"/>
              <a:cs typeface="Helvetica Neue Light"/>
            </a:endParaRPr>
          </a:p>
        </p:txBody>
      </p:sp>
    </p:spTree>
    <p:extLst>
      <p:ext uri="{BB962C8B-B14F-4D97-AF65-F5344CB8AC3E}">
        <p14:creationId xmlns:p14="http://schemas.microsoft.com/office/powerpoint/2010/main" val="38476055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p:cNvSpPr/>
          <p:nvPr/>
        </p:nvSpPr>
        <p:spPr>
          <a:xfrm>
            <a:off x="342498" y="341792"/>
            <a:ext cx="8523371" cy="584776"/>
          </a:xfrm>
          <a:prstGeom prst="rect">
            <a:avLst/>
          </a:prstGeom>
        </p:spPr>
        <p:txBody>
          <a:bodyPr wrap="square">
            <a:spAutoFit/>
          </a:bodyPr>
          <a:lstStyle/>
          <a:p>
            <a:r>
              <a:rPr lang="en-US" sz="1600" dirty="0">
                <a:solidFill>
                  <a:schemeClr val="tx1">
                    <a:lumMod val="75000"/>
                    <a:lumOff val="25000"/>
                  </a:schemeClr>
                </a:solidFill>
                <a:latin typeface="Helvetica Neue Thin"/>
                <a:cs typeface="Helvetica Neue Thin"/>
              </a:rPr>
              <a:t>CHEMOWAVE</a:t>
            </a:r>
            <a:r>
              <a:rPr lang="en-US" sz="1600" dirty="0">
                <a:solidFill>
                  <a:srgbClr val="FF4300"/>
                </a:solidFill>
                <a:latin typeface="Helvetica Neue Medium"/>
                <a:cs typeface="Helvetica Neue Medium"/>
              </a:rPr>
              <a:t> </a:t>
            </a:r>
            <a:r>
              <a:rPr lang="en-US" sz="1600" dirty="0">
                <a:solidFill>
                  <a:schemeClr val="tx1">
                    <a:lumMod val="75000"/>
                    <a:lumOff val="25000"/>
                  </a:schemeClr>
                </a:solidFill>
                <a:latin typeface="Helvetica Neue Thin"/>
                <a:cs typeface="Helvetica Neue Thin"/>
              </a:rPr>
              <a:t>makes it easy to record and monitor every aspect of your chemotherapy experience and helps you understand how actions and activities impact the ups and downs of your condition.  </a:t>
            </a:r>
          </a:p>
        </p:txBody>
      </p:sp>
      <p:pic>
        <p:nvPicPr>
          <p:cNvPr id="23" name="Picture 22"/>
          <p:cNvPicPr>
            <a:picLocks noChangeAspect="1"/>
          </p:cNvPicPr>
          <p:nvPr/>
        </p:nvPicPr>
        <p:blipFill>
          <a:blip r:embed="rId3"/>
          <a:stretch>
            <a:fillRect/>
          </a:stretch>
        </p:blipFill>
        <p:spPr>
          <a:xfrm>
            <a:off x="246706" y="1057114"/>
            <a:ext cx="2543082" cy="4114800"/>
          </a:xfrm>
          <a:prstGeom prst="rect">
            <a:avLst/>
          </a:prstGeom>
        </p:spPr>
      </p:pic>
      <p:sp>
        <p:nvSpPr>
          <p:cNvPr id="15" name="TextBox 14"/>
          <p:cNvSpPr txBox="1"/>
          <p:nvPr/>
        </p:nvSpPr>
        <p:spPr>
          <a:xfrm>
            <a:off x="346603" y="5014956"/>
            <a:ext cx="2350575" cy="1200329"/>
          </a:xfrm>
          <a:prstGeom prst="rect">
            <a:avLst/>
          </a:prstGeom>
          <a:noFill/>
        </p:spPr>
        <p:txBody>
          <a:bodyPr wrap="square" rtlCol="0">
            <a:spAutoFit/>
          </a:bodyPr>
          <a:lstStyle/>
          <a:p>
            <a:pPr algn="ctr"/>
            <a:r>
              <a:rPr lang="en-US" sz="1200" i="1" dirty="0" smtClean="0">
                <a:latin typeface="Helvetica Neue"/>
                <a:cs typeface="Helvetica Neue"/>
              </a:rPr>
              <a:t>CHEMOWAVE gives me the extra push I need to exercise, even when I can barely get out of bed, because I </a:t>
            </a:r>
            <a:r>
              <a:rPr lang="en-US" sz="1200" i="1" dirty="0">
                <a:latin typeface="Helvetica Neue"/>
                <a:cs typeface="Helvetica Neue"/>
              </a:rPr>
              <a:t>can see how tied </a:t>
            </a:r>
            <a:r>
              <a:rPr lang="en-US" sz="1200" i="1" dirty="0" smtClean="0">
                <a:latin typeface="Helvetica Neue"/>
                <a:cs typeface="Helvetica Neue"/>
              </a:rPr>
              <a:t>my exercise is to whether I feel good or bad.</a:t>
            </a:r>
          </a:p>
        </p:txBody>
      </p:sp>
      <p:sp>
        <p:nvSpPr>
          <p:cNvPr id="8" name="TextBox 7"/>
          <p:cNvSpPr txBox="1"/>
          <p:nvPr/>
        </p:nvSpPr>
        <p:spPr>
          <a:xfrm>
            <a:off x="3443230" y="5050057"/>
            <a:ext cx="2350575" cy="1015663"/>
          </a:xfrm>
          <a:prstGeom prst="rect">
            <a:avLst/>
          </a:prstGeom>
          <a:noFill/>
        </p:spPr>
        <p:txBody>
          <a:bodyPr wrap="square" rtlCol="0">
            <a:spAutoFit/>
          </a:bodyPr>
          <a:lstStyle/>
          <a:p>
            <a:pPr algn="ctr"/>
            <a:r>
              <a:rPr lang="en-US" sz="1200" i="1" dirty="0">
                <a:solidFill>
                  <a:srgbClr val="000000"/>
                </a:solidFill>
                <a:latin typeface="Helvetica Neue"/>
                <a:cs typeface="Helvetica Neue"/>
              </a:rPr>
              <a:t>CHEMOWAVE </a:t>
            </a:r>
            <a:r>
              <a:rPr lang="en-US" sz="1200" i="1" dirty="0" smtClean="0">
                <a:solidFill>
                  <a:srgbClr val="000000"/>
                </a:solidFill>
                <a:latin typeface="Helvetica Neue"/>
                <a:cs typeface="Helvetica Neue"/>
              </a:rPr>
              <a:t>made </a:t>
            </a:r>
            <a:r>
              <a:rPr lang="en-US" sz="1200" i="1" dirty="0">
                <a:solidFill>
                  <a:srgbClr val="000000"/>
                </a:solidFill>
                <a:latin typeface="Helvetica Neue"/>
                <a:cs typeface="Helvetica Neue"/>
              </a:rPr>
              <a:t>my children visit and call </a:t>
            </a:r>
            <a:r>
              <a:rPr lang="en-US" sz="1200" i="1" dirty="0" smtClean="0">
                <a:solidFill>
                  <a:srgbClr val="000000"/>
                </a:solidFill>
                <a:latin typeface="Helvetica Neue"/>
                <a:cs typeface="Helvetica Neue"/>
              </a:rPr>
              <a:t>me a </a:t>
            </a:r>
            <a:r>
              <a:rPr lang="en-US" sz="1200" i="1" dirty="0">
                <a:solidFill>
                  <a:srgbClr val="000000"/>
                </a:solidFill>
                <a:latin typeface="Helvetica Neue"/>
                <a:cs typeface="Helvetica Neue"/>
              </a:rPr>
              <a:t>lot more because they could actually see how much better </a:t>
            </a:r>
            <a:r>
              <a:rPr lang="en-US" sz="1200" i="1" dirty="0" smtClean="0">
                <a:solidFill>
                  <a:srgbClr val="000000"/>
                </a:solidFill>
                <a:latin typeface="Helvetica Neue"/>
                <a:cs typeface="Helvetica Neue"/>
              </a:rPr>
              <a:t>I </a:t>
            </a:r>
            <a:r>
              <a:rPr lang="en-US" sz="1200" i="1" dirty="0">
                <a:solidFill>
                  <a:srgbClr val="000000"/>
                </a:solidFill>
                <a:latin typeface="Helvetica Neue"/>
                <a:cs typeface="Helvetica Neue"/>
              </a:rPr>
              <a:t>felt after their visits.</a:t>
            </a:r>
          </a:p>
        </p:txBody>
      </p:sp>
      <p:pic>
        <p:nvPicPr>
          <p:cNvPr id="9" name="Picture 8"/>
          <p:cNvPicPr>
            <a:picLocks noChangeAspect="1"/>
          </p:cNvPicPr>
          <p:nvPr/>
        </p:nvPicPr>
        <p:blipFill>
          <a:blip r:embed="rId4"/>
          <a:stretch>
            <a:fillRect/>
          </a:stretch>
        </p:blipFill>
        <p:spPr>
          <a:xfrm>
            <a:off x="3328964" y="1057114"/>
            <a:ext cx="2547257" cy="4114800"/>
          </a:xfrm>
          <a:prstGeom prst="rect">
            <a:avLst/>
          </a:prstGeom>
        </p:spPr>
      </p:pic>
      <p:sp>
        <p:nvSpPr>
          <p:cNvPr id="10" name="TextBox 9"/>
          <p:cNvSpPr txBox="1"/>
          <p:nvPr/>
        </p:nvSpPr>
        <p:spPr>
          <a:xfrm>
            <a:off x="6515295" y="5050057"/>
            <a:ext cx="2350575" cy="1200329"/>
          </a:xfrm>
          <a:prstGeom prst="rect">
            <a:avLst/>
          </a:prstGeom>
          <a:noFill/>
        </p:spPr>
        <p:txBody>
          <a:bodyPr wrap="square" rtlCol="0">
            <a:spAutoFit/>
          </a:bodyPr>
          <a:lstStyle/>
          <a:p>
            <a:pPr algn="ctr"/>
            <a:r>
              <a:rPr lang="en-US" sz="1200" i="1" dirty="0">
                <a:latin typeface="Helvetica Neue"/>
                <a:cs typeface="Helvetica Neue"/>
              </a:rPr>
              <a:t>CHEMOWAVE </a:t>
            </a:r>
            <a:r>
              <a:rPr lang="en-US" sz="1200" i="1" dirty="0" smtClean="0">
                <a:latin typeface="Helvetica Neue"/>
                <a:cs typeface="Helvetica Neue"/>
              </a:rPr>
              <a:t>helped </a:t>
            </a:r>
            <a:r>
              <a:rPr lang="en-US" sz="1200" i="1" dirty="0">
                <a:latin typeface="Helvetica Neue"/>
                <a:cs typeface="Helvetica Neue"/>
              </a:rPr>
              <a:t>my doctor notice </a:t>
            </a:r>
            <a:r>
              <a:rPr lang="en-US" sz="1200" i="1" dirty="0" smtClean="0">
                <a:latin typeface="Helvetica Neue"/>
                <a:cs typeface="Helvetica Neue"/>
              </a:rPr>
              <a:t>a </a:t>
            </a:r>
            <a:r>
              <a:rPr lang="en-US" sz="1200" i="1" dirty="0">
                <a:latin typeface="Helvetica Neue"/>
                <a:cs typeface="Helvetica Neue"/>
              </a:rPr>
              <a:t>medication I was </a:t>
            </a:r>
            <a:r>
              <a:rPr lang="en-US" sz="1200" i="1" dirty="0" smtClean="0">
                <a:latin typeface="Helvetica Neue"/>
                <a:cs typeface="Helvetica Neue"/>
              </a:rPr>
              <a:t>taking </a:t>
            </a:r>
            <a:r>
              <a:rPr lang="en-US" sz="1200" i="1" dirty="0">
                <a:latin typeface="Helvetica Neue"/>
                <a:cs typeface="Helvetica Neue"/>
              </a:rPr>
              <a:t>was making me constipated. </a:t>
            </a:r>
            <a:r>
              <a:rPr lang="en-US" sz="1200" i="1" dirty="0" smtClean="0">
                <a:latin typeface="Helvetica Neue"/>
                <a:cs typeface="Helvetica Neue"/>
              </a:rPr>
              <a:t>He prescribed </a:t>
            </a:r>
            <a:r>
              <a:rPr lang="en-US" sz="1200" i="1" dirty="0">
                <a:latin typeface="Helvetica Neue"/>
                <a:cs typeface="Helvetica Neue"/>
              </a:rPr>
              <a:t>me a different medication and my </a:t>
            </a:r>
            <a:r>
              <a:rPr lang="en-US" sz="1200" i="1" dirty="0" smtClean="0">
                <a:latin typeface="Helvetica Neue"/>
                <a:cs typeface="Helvetica Neue"/>
              </a:rPr>
              <a:t>constipation was </a:t>
            </a:r>
            <a:r>
              <a:rPr lang="en-US" sz="1200" i="1" dirty="0">
                <a:latin typeface="Helvetica Neue"/>
                <a:cs typeface="Helvetica Neue"/>
              </a:rPr>
              <a:t>gone.</a:t>
            </a:r>
          </a:p>
        </p:txBody>
      </p:sp>
      <p:pic>
        <p:nvPicPr>
          <p:cNvPr id="11" name="Picture 10"/>
          <p:cNvPicPr>
            <a:picLocks noChangeAspect="1"/>
          </p:cNvPicPr>
          <p:nvPr/>
        </p:nvPicPr>
        <p:blipFill>
          <a:blip r:embed="rId5"/>
          <a:stretch>
            <a:fillRect/>
          </a:stretch>
        </p:blipFill>
        <p:spPr>
          <a:xfrm>
            <a:off x="6415398" y="1057114"/>
            <a:ext cx="2543082" cy="41148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100602202"/>
              </p:ext>
            </p:extLst>
          </p:nvPr>
        </p:nvGraphicFramePr>
        <p:xfrm>
          <a:off x="-3" y="-14297"/>
          <a:ext cx="9144000" cy="27432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Tree>
    <p:extLst>
      <p:ext uri="{BB962C8B-B14F-4D97-AF65-F5344CB8AC3E}">
        <p14:creationId xmlns:p14="http://schemas.microsoft.com/office/powerpoint/2010/main" val="25576838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079" y="3998538"/>
            <a:ext cx="1699260"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2510" y="4009996"/>
            <a:ext cx="1699260" cy="2743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7941" y="4009996"/>
            <a:ext cx="1696903" cy="2743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51014" y="3998538"/>
            <a:ext cx="1696903" cy="2743200"/>
          </a:xfrm>
          <a:prstGeom prst="rect">
            <a:avLst/>
          </a:prstGeom>
        </p:spPr>
      </p:pic>
      <p:sp>
        <p:nvSpPr>
          <p:cNvPr id="11" name="Rectangle 10"/>
          <p:cNvSpPr/>
          <p:nvPr/>
        </p:nvSpPr>
        <p:spPr>
          <a:xfrm>
            <a:off x="188132" y="586486"/>
            <a:ext cx="8674020" cy="3354765"/>
          </a:xfrm>
          <a:prstGeom prst="rect">
            <a:avLst/>
          </a:prstGeom>
        </p:spPr>
        <p:txBody>
          <a:bodyPr wrap="square">
            <a:spAutoFit/>
          </a:bodyPr>
          <a:lstStyle/>
          <a:p>
            <a:r>
              <a:rPr lang="en-US" sz="1600" dirty="0" smtClean="0">
                <a:solidFill>
                  <a:srgbClr val="FF4300"/>
                </a:solidFill>
                <a:latin typeface="Helvetica Neue Medium"/>
                <a:cs typeface="Helvetica Neue Medium"/>
              </a:rPr>
              <a:t>DETAILS</a:t>
            </a:r>
            <a:endParaRPr lang="en-US" sz="1600" dirty="0">
              <a:solidFill>
                <a:srgbClr val="FF4300"/>
              </a:solidFill>
              <a:latin typeface="Helvetica Neue Medium"/>
              <a:cs typeface="Helvetica Neue Medium"/>
            </a:endParaRPr>
          </a:p>
          <a:p>
            <a:pPr marL="684213" lvl="0" indent="-684213">
              <a:buFont typeface="Arial"/>
              <a:buChar char="•"/>
            </a:pPr>
            <a:r>
              <a:rPr lang="en-US" sz="1400" dirty="0">
                <a:solidFill>
                  <a:schemeClr val="tx1">
                    <a:lumMod val="75000"/>
                    <a:lumOff val="25000"/>
                  </a:schemeClr>
                </a:solidFill>
                <a:latin typeface="Helvetica Neue"/>
                <a:cs typeface="Helvetica Neue"/>
              </a:rPr>
              <a:t>A Daily Log to record how you feel and when you feel it - along with any symptoms, actions or activities you want to keep a record of.</a:t>
            </a:r>
          </a:p>
          <a:p>
            <a:pPr marL="684213" lvl="0" indent="-684213">
              <a:spcBef>
                <a:spcPts val="1200"/>
              </a:spcBef>
              <a:buFont typeface="Arial"/>
              <a:buChar char="•"/>
            </a:pPr>
            <a:r>
              <a:rPr lang="en-US" sz="1400" dirty="0">
                <a:solidFill>
                  <a:schemeClr val="tx1">
                    <a:lumMod val="75000"/>
                    <a:lumOff val="25000"/>
                  </a:schemeClr>
                </a:solidFill>
                <a:latin typeface="Helvetica Neue"/>
                <a:cs typeface="Helvetica Neue"/>
              </a:rPr>
              <a:t>A Timeline automatically updates to highlight when symptoms or condition shifts occur and tracks other important actions or experiences, like medication times, meals, sleep, appointments, exercise and more.</a:t>
            </a:r>
          </a:p>
          <a:p>
            <a:pPr marL="684213" lvl="0" indent="-684213">
              <a:spcBef>
                <a:spcPts val="1200"/>
              </a:spcBef>
              <a:buFont typeface="Arial"/>
              <a:buChar char="•"/>
            </a:pPr>
            <a:r>
              <a:rPr lang="en-US" sz="1400" dirty="0">
                <a:solidFill>
                  <a:schemeClr val="tx1">
                    <a:lumMod val="75000"/>
                    <a:lumOff val="25000"/>
                  </a:schemeClr>
                </a:solidFill>
                <a:latin typeface="Helvetica Neue"/>
                <a:cs typeface="Helvetica Neue"/>
              </a:rPr>
              <a:t>Trend insights help you identify potential relationships between your symptoms and how you feel with any logged activities and encounters.</a:t>
            </a:r>
          </a:p>
          <a:p>
            <a:pPr marL="684213" lvl="0" indent="-684213">
              <a:spcBef>
                <a:spcPts val="1200"/>
              </a:spcBef>
              <a:buFont typeface="Arial"/>
              <a:buChar char="•"/>
            </a:pPr>
            <a:r>
              <a:rPr lang="en-US" sz="1400" dirty="0">
                <a:solidFill>
                  <a:schemeClr val="tx1">
                    <a:lumMod val="75000"/>
                    <a:lumOff val="25000"/>
                  </a:schemeClr>
                </a:solidFill>
                <a:latin typeface="Helvetica Neue"/>
                <a:cs typeface="Helvetica Neue"/>
              </a:rPr>
              <a:t>Customizable Charts illustrate the ups and downs of your experiences for any given time period.</a:t>
            </a:r>
          </a:p>
          <a:p>
            <a:pPr marL="684213" lvl="0" indent="-684213">
              <a:spcBef>
                <a:spcPts val="1200"/>
              </a:spcBef>
              <a:buFont typeface="Arial"/>
              <a:buChar char="•"/>
            </a:pPr>
            <a:r>
              <a:rPr lang="en-US" sz="1400" dirty="0">
                <a:solidFill>
                  <a:schemeClr val="tx1">
                    <a:lumMod val="75000"/>
                    <a:lumOff val="25000"/>
                  </a:schemeClr>
                </a:solidFill>
                <a:latin typeface="Helvetica Neue"/>
                <a:cs typeface="Helvetica Neue"/>
              </a:rPr>
              <a:t>Sharable Reports can be printed or shared via email. </a:t>
            </a:r>
            <a:endParaRPr lang="en-US" sz="1600" u="sng" dirty="0">
              <a:solidFill>
                <a:schemeClr val="tx1">
                  <a:lumMod val="75000"/>
                  <a:lumOff val="25000"/>
                </a:schemeClr>
              </a:solidFill>
              <a:latin typeface="Helvetica Neue Medium"/>
              <a:cs typeface="Helvetica Neue Medium"/>
            </a:endParaRPr>
          </a:p>
          <a:p>
            <a:r>
              <a:rPr lang="en-US" sz="1600" dirty="0">
                <a:solidFill>
                  <a:srgbClr val="FF4300"/>
                </a:solidFill>
                <a:latin typeface="Helvetica Neue Medium"/>
                <a:cs typeface="Helvetica Neue Medium"/>
              </a:rPr>
              <a:t>PRIVACY</a:t>
            </a:r>
          </a:p>
          <a:p>
            <a:pPr marL="166688" lvl="0" indent="-166688">
              <a:buFont typeface="Arial"/>
              <a:buChar char="•"/>
            </a:pPr>
            <a:r>
              <a:rPr lang="en-US" sz="1400" dirty="0">
                <a:solidFill>
                  <a:schemeClr val="tx1">
                    <a:lumMod val="75000"/>
                    <a:lumOff val="25000"/>
                  </a:schemeClr>
                </a:solidFill>
                <a:latin typeface="Helvetica Neue"/>
                <a:cs typeface="Helvetica Neue"/>
              </a:rPr>
              <a:t>We respect your privacy. All data saved to CHEMOWAVE is 100% confidential</a:t>
            </a:r>
            <a:r>
              <a:rPr lang="en-US" sz="1400" dirty="0" smtClean="0">
                <a:solidFill>
                  <a:schemeClr val="tx1">
                    <a:lumMod val="75000"/>
                    <a:lumOff val="25000"/>
                  </a:schemeClr>
                </a:solidFill>
                <a:latin typeface="Helvetica Neue"/>
                <a:cs typeface="Helvetica Neue"/>
              </a:rPr>
              <a:t>. </a:t>
            </a:r>
            <a:endParaRPr lang="en-US" sz="1400" dirty="0">
              <a:solidFill>
                <a:schemeClr val="tx1">
                  <a:lumMod val="75000"/>
                  <a:lumOff val="25000"/>
                </a:schemeClr>
              </a:solidFill>
              <a:latin typeface="Helvetica Neue"/>
              <a:cs typeface="Helvetica Neue"/>
            </a:endParaRPr>
          </a:p>
        </p:txBody>
      </p:sp>
      <p:graphicFrame>
        <p:nvGraphicFramePr>
          <p:cNvPr id="12" name="Table 11"/>
          <p:cNvGraphicFramePr>
            <a:graphicFrameLocks noGrp="1"/>
          </p:cNvGraphicFramePr>
          <p:nvPr>
            <p:extLst>
              <p:ext uri="{D42A27DB-BD31-4B8C-83A1-F6EECF244321}">
                <p14:modId xmlns:p14="http://schemas.microsoft.com/office/powerpoint/2010/main" val="1810003972"/>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Tree>
    <p:extLst>
      <p:ext uri="{BB962C8B-B14F-4D97-AF65-F5344CB8AC3E}">
        <p14:creationId xmlns:p14="http://schemas.microsoft.com/office/powerpoint/2010/main" val="25231199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cChemoWavepp.png"/>
          <p:cNvPicPr>
            <a:picLocks noChangeAspect="1"/>
          </p:cNvPicPr>
          <p:nvPr/>
        </p:nvPicPr>
        <p:blipFill rotWithShape="1">
          <a:blip r:embed="rId2" cstate="print">
            <a:extLst>
              <a:ext uri="{28A0092B-C50C-407E-A947-70E740481C1C}">
                <a14:useLocalDpi xmlns:a14="http://schemas.microsoft.com/office/drawing/2010/main"/>
              </a:ext>
            </a:extLst>
          </a:blip>
          <a:srcRect t="11132" r="11064"/>
          <a:stretch/>
        </p:blipFill>
        <p:spPr>
          <a:xfrm>
            <a:off x="-1588" y="777743"/>
            <a:ext cx="9145588" cy="6080256"/>
          </a:xfrm>
          <a:prstGeom prst="rect">
            <a:avLst/>
          </a:prstGeom>
        </p:spPr>
      </p:pic>
      <p:sp>
        <p:nvSpPr>
          <p:cNvPr id="17" name="Rectangle 16"/>
          <p:cNvSpPr/>
          <p:nvPr/>
        </p:nvSpPr>
        <p:spPr>
          <a:xfrm>
            <a:off x="0" y="775547"/>
            <a:ext cx="9144000" cy="6082452"/>
          </a:xfrm>
          <a:prstGeom prst="rect">
            <a:avLst/>
          </a:prstGeom>
          <a:gradFill flip="none" rotWithShape="1">
            <a:gsLst>
              <a:gs pos="36000">
                <a:schemeClr val="bg1"/>
              </a:gs>
              <a:gs pos="73000">
                <a:srgbClr val="FFFFFF">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839345" y="2653864"/>
            <a:ext cx="2547257" cy="41148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882251124"/>
              </p:ext>
            </p:extLst>
          </p:nvPr>
        </p:nvGraphicFramePr>
        <p:xfrm>
          <a:off x="-3" y="50342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13" name="Rectangle 12"/>
          <p:cNvSpPr/>
          <p:nvPr/>
        </p:nvSpPr>
        <p:spPr>
          <a:xfrm>
            <a:off x="188132" y="1084204"/>
            <a:ext cx="5361017" cy="1569660"/>
          </a:xfrm>
          <a:prstGeom prst="rect">
            <a:avLst/>
          </a:prstGeom>
        </p:spPr>
        <p:txBody>
          <a:bodyPr wrap="square">
            <a:spAutoFit/>
          </a:bodyPr>
          <a:lstStyle/>
          <a:p>
            <a:r>
              <a:rPr lang="en-US" sz="1600" dirty="0" smtClean="0">
                <a:solidFill>
                  <a:srgbClr val="FF4300"/>
                </a:solidFill>
                <a:latin typeface="Helvetica Neue Medium"/>
                <a:cs typeface="Helvetica Neue Medium"/>
              </a:rPr>
              <a:t>CHEMOWAVE WAS CREATED BY PEOPLE WITH CANCER, FOR PEOPLE WITH CANCER. </a:t>
            </a:r>
          </a:p>
          <a:p>
            <a:endParaRPr lang="en-US" sz="1600" dirty="0">
              <a:solidFill>
                <a:schemeClr val="tx1">
                  <a:lumMod val="75000"/>
                  <a:lumOff val="25000"/>
                </a:schemeClr>
              </a:solidFill>
              <a:latin typeface="Helvetica Neue Medium"/>
              <a:cs typeface="Helvetica Neue Medium"/>
            </a:endParaRPr>
          </a:p>
          <a:p>
            <a:r>
              <a:rPr lang="en-US" sz="1600" dirty="0" smtClean="0">
                <a:solidFill>
                  <a:schemeClr val="tx1">
                    <a:lumMod val="75000"/>
                    <a:lumOff val="25000"/>
                  </a:schemeClr>
                </a:solidFill>
                <a:latin typeface="Helvetica Neue Light"/>
                <a:cs typeface="Helvetica Neue Light"/>
              </a:rPr>
              <a:t>We’ve </a:t>
            </a:r>
            <a:r>
              <a:rPr lang="en-US" sz="1600" dirty="0">
                <a:solidFill>
                  <a:schemeClr val="tx1">
                    <a:lumMod val="75000"/>
                    <a:lumOff val="25000"/>
                  </a:schemeClr>
                </a:solidFill>
                <a:latin typeface="Helvetica Neue Light"/>
                <a:cs typeface="Helvetica Neue Light"/>
              </a:rPr>
              <a:t>been there. We </a:t>
            </a:r>
            <a:r>
              <a:rPr lang="en-US" sz="1600" dirty="0" smtClean="0">
                <a:solidFill>
                  <a:schemeClr val="tx1">
                    <a:lumMod val="75000"/>
                    <a:lumOff val="25000"/>
                  </a:schemeClr>
                </a:solidFill>
                <a:latin typeface="Helvetica Neue Light"/>
                <a:cs typeface="Helvetica Neue Light"/>
              </a:rPr>
              <a:t>understand.  </a:t>
            </a:r>
          </a:p>
          <a:p>
            <a:endParaRPr lang="en-US" sz="1600" dirty="0" smtClean="0">
              <a:solidFill>
                <a:schemeClr val="tx1">
                  <a:lumMod val="75000"/>
                  <a:lumOff val="25000"/>
                </a:schemeClr>
              </a:solidFill>
              <a:latin typeface="Helvetica Neue Light"/>
              <a:cs typeface="Helvetica Neue Light"/>
            </a:endParaRPr>
          </a:p>
          <a:p>
            <a:r>
              <a:rPr lang="en-US" sz="1600" dirty="0" smtClean="0">
                <a:solidFill>
                  <a:schemeClr val="tx1">
                    <a:lumMod val="75000"/>
                    <a:lumOff val="25000"/>
                  </a:schemeClr>
                </a:solidFill>
                <a:latin typeface="Helvetica Neue Light"/>
                <a:cs typeface="Helvetica Neue Light"/>
              </a:rPr>
              <a:t>A </a:t>
            </a:r>
            <a:r>
              <a:rPr lang="en-US" sz="1600" u="sng" dirty="0">
                <a:solidFill>
                  <a:schemeClr val="tx1">
                    <a:lumMod val="75000"/>
                    <a:lumOff val="25000"/>
                  </a:schemeClr>
                </a:solidFill>
                <a:latin typeface="Helvetica Neue Medium"/>
                <a:cs typeface="Helvetica Neue Medium"/>
              </a:rPr>
              <a:t>video</a:t>
            </a:r>
            <a:r>
              <a:rPr lang="en-US" sz="1600" dirty="0">
                <a:solidFill>
                  <a:schemeClr val="tx1">
                    <a:lumMod val="75000"/>
                    <a:lumOff val="25000"/>
                  </a:schemeClr>
                </a:solidFill>
                <a:latin typeface="Helvetica Neue Light"/>
                <a:cs typeface="Helvetica Neue Light"/>
              </a:rPr>
              <a:t> from our </a:t>
            </a:r>
            <a:r>
              <a:rPr lang="en-US" sz="1600" dirty="0" smtClean="0">
                <a:solidFill>
                  <a:schemeClr val="tx1">
                    <a:lumMod val="75000"/>
                    <a:lumOff val="25000"/>
                  </a:schemeClr>
                </a:solidFill>
                <a:latin typeface="Helvetica Neue Light"/>
                <a:cs typeface="Helvetica Neue Light"/>
              </a:rPr>
              <a:t>founders, </a:t>
            </a:r>
            <a:r>
              <a:rPr lang="en-US" sz="1600" dirty="0" err="1" smtClean="0">
                <a:solidFill>
                  <a:schemeClr val="tx1">
                    <a:lumMod val="75000"/>
                    <a:lumOff val="25000"/>
                  </a:schemeClr>
                </a:solidFill>
                <a:latin typeface="Helvetica Neue Light"/>
                <a:cs typeface="Helvetica Neue Light"/>
              </a:rPr>
              <a:t>Ric</a:t>
            </a:r>
            <a:r>
              <a:rPr lang="en-US" sz="1600" dirty="0" smtClean="0">
                <a:solidFill>
                  <a:schemeClr val="tx1">
                    <a:lumMod val="75000"/>
                    <a:lumOff val="25000"/>
                  </a:schemeClr>
                </a:solidFill>
                <a:latin typeface="Helvetica Neue Light"/>
                <a:cs typeface="Helvetica Neue Light"/>
              </a:rPr>
              <a:t> and Matt.  </a:t>
            </a:r>
            <a:r>
              <a:rPr lang="en-US" sz="1600" i="1" dirty="0" smtClean="0">
                <a:solidFill>
                  <a:schemeClr val="tx1">
                    <a:lumMod val="75000"/>
                    <a:lumOff val="25000"/>
                  </a:schemeClr>
                </a:solidFill>
                <a:latin typeface="Helvetica Neue Light"/>
                <a:cs typeface="Helvetica Neue Light"/>
              </a:rPr>
              <a:t>(</a:t>
            </a:r>
            <a:r>
              <a:rPr lang="en-US" sz="1600" i="1" dirty="0">
                <a:solidFill>
                  <a:schemeClr val="tx1">
                    <a:lumMod val="75000"/>
                    <a:lumOff val="25000"/>
                  </a:schemeClr>
                </a:solidFill>
                <a:latin typeface="Helvetica Neue Light"/>
                <a:cs typeface="Helvetica Neue Light"/>
              </a:rPr>
              <a:t>coming soon</a:t>
            </a:r>
            <a:r>
              <a:rPr lang="en-US" sz="1600" i="1" dirty="0" smtClean="0">
                <a:solidFill>
                  <a:schemeClr val="tx1">
                    <a:lumMod val="75000"/>
                    <a:lumOff val="25000"/>
                  </a:schemeClr>
                </a:solidFill>
                <a:latin typeface="Helvetica Neue Light"/>
                <a:cs typeface="Helvetica Neue Light"/>
              </a:rPr>
              <a:t>)</a:t>
            </a:r>
            <a:endParaRPr lang="en-US" sz="1600" i="1" dirty="0">
              <a:solidFill>
                <a:schemeClr val="tx1">
                  <a:lumMod val="75000"/>
                  <a:lumOff val="25000"/>
                </a:schemeClr>
              </a:solidFill>
              <a:latin typeface="Helvetica Neue Light"/>
              <a:cs typeface="Helvetica Neue Light"/>
            </a:endParaRPr>
          </a:p>
        </p:txBody>
      </p:sp>
    </p:spTree>
    <p:extLst>
      <p:ext uri="{BB962C8B-B14F-4D97-AF65-F5344CB8AC3E}">
        <p14:creationId xmlns:p14="http://schemas.microsoft.com/office/powerpoint/2010/main" val="28440481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 y="586486"/>
            <a:ext cx="4303615" cy="6140141"/>
          </a:xfrm>
          <a:prstGeom prst="rect">
            <a:avLst/>
          </a:prstGeom>
        </p:spPr>
        <p:txBody>
          <a:bodyPr wrap="square">
            <a:spAutoFit/>
          </a:bodyPr>
          <a:lstStyle/>
          <a:p>
            <a:pPr algn="just">
              <a:spcBef>
                <a:spcPts val="600"/>
              </a:spcBef>
            </a:pPr>
            <a:r>
              <a:rPr lang="en-US" sz="1400" dirty="0" smtClean="0">
                <a:solidFill>
                  <a:srgbClr val="FF4300"/>
                </a:solidFill>
                <a:latin typeface="Helvetica Neue Medium"/>
                <a:cs typeface="Helvetica Neue Medium"/>
              </a:rPr>
              <a:t>CHEMOWAVE IPHONE APP PRIVACY POLICY</a:t>
            </a:r>
          </a:p>
          <a:p>
            <a:pPr algn="just">
              <a:spcBef>
                <a:spcPts val="600"/>
              </a:spcBef>
            </a:pPr>
            <a:r>
              <a:rPr lang="en-US" sz="1400" dirty="0" smtClean="0">
                <a:solidFill>
                  <a:schemeClr val="tx1">
                    <a:lumMod val="75000"/>
                    <a:lumOff val="25000"/>
                  </a:schemeClr>
                </a:solidFill>
                <a:latin typeface="Helvetica Neue"/>
                <a:cs typeface="Helvetica Neue"/>
              </a:rPr>
              <a:t>ChemoWave (</a:t>
            </a:r>
            <a:r>
              <a:rPr lang="en-US" sz="1400" dirty="0">
                <a:solidFill>
                  <a:schemeClr val="tx1">
                    <a:lumMod val="75000"/>
                    <a:lumOff val="25000"/>
                  </a:schemeClr>
                </a:solidFill>
                <a:latin typeface="Helvetica Neue"/>
                <a:cs typeface="Helvetica Neue"/>
              </a:rPr>
              <a:t>“We”) are committed to protecting and respecting your privacy.</a:t>
            </a:r>
          </a:p>
          <a:p>
            <a:pPr algn="just">
              <a:spcBef>
                <a:spcPts val="600"/>
              </a:spcBef>
            </a:pPr>
            <a:r>
              <a:rPr lang="en-US" sz="1400" dirty="0">
                <a:solidFill>
                  <a:schemeClr val="tx1">
                    <a:lumMod val="75000"/>
                    <a:lumOff val="25000"/>
                  </a:schemeClr>
                </a:solidFill>
                <a:latin typeface="Helvetica Neue"/>
                <a:cs typeface="Helvetica Neue"/>
              </a:rPr>
              <a:t>This policy sets out the basis on which any personal data we collect from you, or that you provide to us, via the </a:t>
            </a:r>
            <a:r>
              <a:rPr lang="en-US" sz="1400" dirty="0" smtClean="0">
                <a:solidFill>
                  <a:schemeClr val="tx1">
                    <a:lumMod val="75000"/>
                    <a:lumOff val="25000"/>
                  </a:schemeClr>
                </a:solidFill>
                <a:latin typeface="Helvetica Neue"/>
                <a:cs typeface="Helvetica Neue"/>
              </a:rPr>
              <a:t>ChemoWave iPhone </a:t>
            </a:r>
            <a:r>
              <a:rPr lang="en-US" sz="1400" dirty="0">
                <a:solidFill>
                  <a:schemeClr val="tx1">
                    <a:lumMod val="75000"/>
                    <a:lumOff val="25000"/>
                  </a:schemeClr>
                </a:solidFill>
                <a:latin typeface="Helvetica Neue"/>
                <a:cs typeface="Helvetica Neue"/>
              </a:rPr>
              <a:t>app will be processed by us. Please read the following carefully to understand our views and practices regarding your personal data and how we will treat it</a:t>
            </a:r>
            <a:r>
              <a:rPr lang="en-US" sz="1400" dirty="0" smtClean="0">
                <a:solidFill>
                  <a:schemeClr val="tx1">
                    <a:lumMod val="75000"/>
                    <a:lumOff val="25000"/>
                  </a:schemeClr>
                </a:solidFill>
                <a:latin typeface="Helvetica Neue"/>
                <a:cs typeface="Helvetica Neue"/>
              </a:rPr>
              <a:t>.</a:t>
            </a:r>
            <a:endParaRPr lang="en-US" sz="1400" dirty="0" smtClean="0">
              <a:solidFill>
                <a:schemeClr val="tx1">
                  <a:lumMod val="75000"/>
                  <a:lumOff val="25000"/>
                </a:schemeClr>
              </a:solidFill>
              <a:latin typeface="Helvetica Neue Medium"/>
              <a:cs typeface="Helvetica Neue Medium"/>
            </a:endParaRPr>
          </a:p>
          <a:p>
            <a:pPr algn="just">
              <a:spcBef>
                <a:spcPts val="1200"/>
              </a:spcBef>
            </a:pPr>
            <a:r>
              <a:rPr lang="en-US" sz="1400" dirty="0" smtClean="0">
                <a:solidFill>
                  <a:schemeClr val="tx1">
                    <a:lumMod val="75000"/>
                    <a:lumOff val="25000"/>
                  </a:schemeClr>
                </a:solidFill>
                <a:latin typeface="Helvetica Neue Medium"/>
                <a:cs typeface="Helvetica Neue Medium"/>
              </a:rPr>
              <a:t>I</a:t>
            </a:r>
            <a:r>
              <a:rPr lang="en-US" sz="1400" dirty="0" smtClean="0">
                <a:solidFill>
                  <a:srgbClr val="FF4300"/>
                </a:solidFill>
                <a:latin typeface="Helvetica Neue Medium"/>
                <a:cs typeface="Helvetica Neue Medium"/>
              </a:rPr>
              <a:t>NFORMATION </a:t>
            </a:r>
            <a:r>
              <a:rPr lang="en-US" sz="1400" dirty="0">
                <a:solidFill>
                  <a:srgbClr val="FF4300"/>
                </a:solidFill>
                <a:latin typeface="Helvetica Neue Medium"/>
                <a:cs typeface="Helvetica Neue Medium"/>
              </a:rPr>
              <a:t>WE MAY COLLECT FROM YOU</a:t>
            </a:r>
          </a:p>
          <a:p>
            <a:pPr algn="just">
              <a:spcBef>
                <a:spcPts val="600"/>
              </a:spcBef>
            </a:pPr>
            <a:r>
              <a:rPr lang="en-US" sz="1400" dirty="0">
                <a:solidFill>
                  <a:schemeClr val="tx1">
                    <a:lumMod val="75000"/>
                    <a:lumOff val="25000"/>
                  </a:schemeClr>
                </a:solidFill>
                <a:latin typeface="Helvetica Neue"/>
                <a:cs typeface="Helvetica Neue"/>
              </a:rPr>
              <a:t>We may ask you for information when you report a problem to us.</a:t>
            </a:r>
          </a:p>
          <a:p>
            <a:pPr algn="just">
              <a:spcBef>
                <a:spcPts val="600"/>
              </a:spcBef>
            </a:pPr>
            <a:r>
              <a:rPr lang="en-US" sz="1400" dirty="0">
                <a:solidFill>
                  <a:schemeClr val="tx1">
                    <a:lumMod val="75000"/>
                    <a:lumOff val="25000"/>
                  </a:schemeClr>
                </a:solidFill>
                <a:latin typeface="Helvetica Neue"/>
                <a:cs typeface="Helvetica Neue"/>
              </a:rPr>
              <a:t>If you contact us, we may keep a record of that correspondence.</a:t>
            </a:r>
          </a:p>
          <a:p>
            <a:pPr algn="just">
              <a:spcBef>
                <a:spcPts val="600"/>
              </a:spcBef>
            </a:pPr>
            <a:r>
              <a:rPr lang="en-US" sz="1400" dirty="0" smtClean="0">
                <a:solidFill>
                  <a:schemeClr val="tx1">
                    <a:lumMod val="75000"/>
                    <a:lumOff val="25000"/>
                  </a:schemeClr>
                </a:solidFill>
                <a:latin typeface="Helvetica Neue"/>
                <a:cs typeface="Helvetica Neue"/>
              </a:rPr>
              <a:t>We </a:t>
            </a:r>
            <a:r>
              <a:rPr lang="en-US" sz="1400" dirty="0">
                <a:solidFill>
                  <a:schemeClr val="tx1">
                    <a:lumMod val="75000"/>
                    <a:lumOff val="25000"/>
                  </a:schemeClr>
                </a:solidFill>
                <a:latin typeface="Helvetica Neue"/>
                <a:cs typeface="Helvetica Neue"/>
              </a:rPr>
              <a:t>will never disclose your information to third parties without your express consent, unless legally obliged to do so</a:t>
            </a:r>
            <a:r>
              <a:rPr lang="en-US" sz="1400" dirty="0" smtClean="0">
                <a:solidFill>
                  <a:schemeClr val="tx1">
                    <a:lumMod val="75000"/>
                    <a:lumOff val="25000"/>
                  </a:schemeClr>
                </a:solidFill>
                <a:latin typeface="Helvetica Neue"/>
                <a:cs typeface="Helvetica Neue"/>
              </a:rPr>
              <a:t>.</a:t>
            </a:r>
            <a:endParaRPr lang="en-US" sz="1400" dirty="0" smtClean="0">
              <a:solidFill>
                <a:schemeClr val="tx1">
                  <a:lumMod val="75000"/>
                  <a:lumOff val="25000"/>
                </a:schemeClr>
              </a:solidFill>
              <a:latin typeface="Helvetica Neue Medium"/>
              <a:cs typeface="Helvetica Neue Medium"/>
            </a:endParaRPr>
          </a:p>
          <a:p>
            <a:pPr algn="just">
              <a:spcBef>
                <a:spcPts val="1200"/>
              </a:spcBef>
            </a:pPr>
            <a:r>
              <a:rPr lang="en-US" sz="1400" dirty="0" smtClean="0">
                <a:solidFill>
                  <a:srgbClr val="FF4300"/>
                </a:solidFill>
                <a:latin typeface="Helvetica Neue Medium"/>
                <a:cs typeface="Helvetica Neue Medium"/>
              </a:rPr>
              <a:t>GOVERNING </a:t>
            </a:r>
            <a:r>
              <a:rPr lang="en-US" sz="1400" dirty="0">
                <a:solidFill>
                  <a:srgbClr val="FF4300"/>
                </a:solidFill>
                <a:latin typeface="Helvetica Neue Medium"/>
                <a:cs typeface="Helvetica Neue Medium"/>
              </a:rPr>
              <a:t>LAW</a:t>
            </a:r>
          </a:p>
          <a:p>
            <a:pPr algn="just">
              <a:spcBef>
                <a:spcPts val="600"/>
              </a:spcBef>
            </a:pPr>
            <a:r>
              <a:rPr lang="en-US" sz="1400" dirty="0">
                <a:solidFill>
                  <a:schemeClr val="tx1">
                    <a:lumMod val="75000"/>
                    <a:lumOff val="25000"/>
                  </a:schemeClr>
                </a:solidFill>
                <a:latin typeface="Helvetica Neue"/>
                <a:cs typeface="Helvetica Neue"/>
              </a:rPr>
              <a:t>This Policy is governed by </a:t>
            </a:r>
            <a:r>
              <a:rPr lang="en-US" sz="1400" dirty="0" smtClean="0">
                <a:solidFill>
                  <a:schemeClr val="tx1">
                    <a:lumMod val="75000"/>
                    <a:lumOff val="25000"/>
                  </a:schemeClr>
                </a:solidFill>
                <a:latin typeface="Helvetica Neue"/>
                <a:cs typeface="Helvetica Neue"/>
              </a:rPr>
              <a:t>U.S. </a:t>
            </a:r>
            <a:r>
              <a:rPr lang="en-US" sz="1400" dirty="0">
                <a:solidFill>
                  <a:schemeClr val="tx1">
                    <a:lumMod val="75000"/>
                    <a:lumOff val="25000"/>
                  </a:schemeClr>
                </a:solidFill>
                <a:latin typeface="Helvetica Neue"/>
                <a:cs typeface="Helvetica Neue"/>
              </a:rPr>
              <a:t>law and any dispute arising under or in connection with it shall be subject to the jurisdiction of the </a:t>
            </a:r>
            <a:r>
              <a:rPr lang="en-US" sz="1400" dirty="0" smtClean="0">
                <a:solidFill>
                  <a:schemeClr val="tx1">
                    <a:lumMod val="75000"/>
                    <a:lumOff val="25000"/>
                  </a:schemeClr>
                </a:solidFill>
                <a:latin typeface="Helvetica Neue"/>
                <a:cs typeface="Helvetica Neue"/>
              </a:rPr>
              <a:t>United States/California </a:t>
            </a:r>
            <a:r>
              <a:rPr lang="en-US" sz="1400" dirty="0">
                <a:solidFill>
                  <a:schemeClr val="tx1">
                    <a:lumMod val="75000"/>
                    <a:lumOff val="25000"/>
                  </a:schemeClr>
                </a:solidFill>
                <a:latin typeface="Helvetica Neue"/>
                <a:cs typeface="Helvetica Neue"/>
              </a:rPr>
              <a:t>Courts.</a:t>
            </a:r>
          </a:p>
          <a:p>
            <a:pPr algn="just">
              <a:spcBef>
                <a:spcPts val="600"/>
              </a:spcBef>
            </a:pPr>
            <a:endParaRPr lang="en-US" sz="1600" dirty="0">
              <a:solidFill>
                <a:schemeClr val="tx1">
                  <a:lumMod val="75000"/>
                  <a:lumOff val="25000"/>
                </a:schemeClr>
              </a:solidFill>
              <a:latin typeface="Helvetica Neue"/>
              <a:cs typeface="Helvetica Neue"/>
            </a:endParaRPr>
          </a:p>
        </p:txBody>
      </p:sp>
      <p:sp>
        <p:nvSpPr>
          <p:cNvPr id="12" name="Rectangle 11"/>
          <p:cNvSpPr/>
          <p:nvPr/>
        </p:nvSpPr>
        <p:spPr>
          <a:xfrm>
            <a:off x="4602240" y="586486"/>
            <a:ext cx="4479693" cy="5816976"/>
          </a:xfrm>
          <a:prstGeom prst="rect">
            <a:avLst/>
          </a:prstGeom>
        </p:spPr>
        <p:txBody>
          <a:bodyPr wrap="square">
            <a:spAutoFit/>
          </a:bodyPr>
          <a:lstStyle/>
          <a:p>
            <a:pPr algn="just">
              <a:spcBef>
                <a:spcPts val="600"/>
              </a:spcBef>
            </a:pPr>
            <a:r>
              <a:rPr lang="en-US" sz="1400" dirty="0" smtClean="0">
                <a:solidFill>
                  <a:srgbClr val="FF4300"/>
                </a:solidFill>
                <a:latin typeface="Helvetica Neue Medium"/>
                <a:cs typeface="Helvetica Neue Medium"/>
              </a:rPr>
              <a:t>WHAT WE DO WITH YOUR INFORMATION</a:t>
            </a:r>
          </a:p>
          <a:p>
            <a:pPr algn="just">
              <a:spcBef>
                <a:spcPts val="600"/>
              </a:spcBef>
            </a:pPr>
            <a:r>
              <a:rPr lang="en-US" sz="1400" dirty="0" smtClean="0">
                <a:solidFill>
                  <a:schemeClr val="tx1">
                    <a:lumMod val="75000"/>
                    <a:lumOff val="25000"/>
                  </a:schemeClr>
                </a:solidFill>
                <a:latin typeface="Helvetica Neue"/>
                <a:cs typeface="Helvetica Neue"/>
              </a:rPr>
              <a:t>ChemoWave provides a </a:t>
            </a:r>
            <a:r>
              <a:rPr lang="en-US" sz="1400" dirty="0">
                <a:solidFill>
                  <a:schemeClr val="tx1">
                    <a:lumMod val="75000"/>
                    <a:lumOff val="25000"/>
                  </a:schemeClr>
                </a:solidFill>
                <a:latin typeface="Helvetica Neue"/>
                <a:cs typeface="Helvetica Neue"/>
              </a:rPr>
              <a:t>record keeping </a:t>
            </a:r>
            <a:r>
              <a:rPr lang="en-US" sz="1400" dirty="0" smtClean="0">
                <a:solidFill>
                  <a:schemeClr val="tx1">
                    <a:lumMod val="75000"/>
                    <a:lumOff val="25000"/>
                  </a:schemeClr>
                </a:solidFill>
                <a:latin typeface="Helvetica Neue"/>
                <a:cs typeface="Helvetica Neue"/>
              </a:rPr>
              <a:t>service, and personal insights based on the information collected.</a:t>
            </a:r>
            <a:endParaRPr lang="en-US" sz="1400" dirty="0">
              <a:solidFill>
                <a:schemeClr val="tx1">
                  <a:lumMod val="75000"/>
                  <a:lumOff val="25000"/>
                </a:schemeClr>
              </a:solidFill>
              <a:latin typeface="Helvetica Neue"/>
              <a:cs typeface="Helvetica Neue"/>
            </a:endParaRPr>
          </a:p>
          <a:p>
            <a:pPr algn="just">
              <a:spcBef>
                <a:spcPts val="600"/>
              </a:spcBef>
            </a:pPr>
            <a:r>
              <a:rPr lang="en-US" sz="1400" dirty="0" smtClean="0">
                <a:solidFill>
                  <a:schemeClr val="tx1">
                    <a:lumMod val="75000"/>
                    <a:lumOff val="25000"/>
                  </a:schemeClr>
                </a:solidFill>
                <a:latin typeface="Helvetica Neue"/>
                <a:cs typeface="Helvetica Neue"/>
              </a:rPr>
              <a:t>Whether or not you decide </a:t>
            </a:r>
            <a:r>
              <a:rPr lang="en-US" sz="1400" dirty="0">
                <a:solidFill>
                  <a:schemeClr val="tx1">
                    <a:lumMod val="75000"/>
                    <a:lumOff val="25000"/>
                  </a:schemeClr>
                </a:solidFill>
                <a:latin typeface="Helvetica Neue"/>
                <a:cs typeface="Helvetica Neue"/>
              </a:rPr>
              <a:t>to let </a:t>
            </a:r>
            <a:r>
              <a:rPr lang="en-US" sz="1400" dirty="0" smtClean="0">
                <a:solidFill>
                  <a:schemeClr val="tx1">
                    <a:lumMod val="75000"/>
                    <a:lumOff val="25000"/>
                  </a:schemeClr>
                </a:solidFill>
                <a:latin typeface="Helvetica Neue"/>
                <a:cs typeface="Helvetica Neue"/>
              </a:rPr>
              <a:t>ChemoWave </a:t>
            </a:r>
            <a:r>
              <a:rPr lang="en-US" sz="1400" dirty="0">
                <a:solidFill>
                  <a:schemeClr val="tx1">
                    <a:lumMod val="75000"/>
                    <a:lumOff val="25000"/>
                  </a:schemeClr>
                </a:solidFill>
                <a:latin typeface="Helvetica Neue"/>
                <a:cs typeface="Helvetica Neue"/>
              </a:rPr>
              <a:t>write to your Apple device calendar (and </a:t>
            </a:r>
            <a:r>
              <a:rPr lang="en-US" sz="1400" dirty="0" smtClean="0">
                <a:solidFill>
                  <a:schemeClr val="tx1">
                    <a:lumMod val="75000"/>
                    <a:lumOff val="25000"/>
                  </a:schemeClr>
                </a:solidFill>
                <a:latin typeface="Helvetica Neue"/>
                <a:cs typeface="Helvetica Neue"/>
              </a:rPr>
              <a:t>permit </a:t>
            </a:r>
            <a:r>
              <a:rPr lang="en-US" sz="1400" dirty="0">
                <a:solidFill>
                  <a:schemeClr val="tx1">
                    <a:lumMod val="75000"/>
                    <a:lumOff val="25000"/>
                  </a:schemeClr>
                </a:solidFill>
                <a:latin typeface="Helvetica Neue"/>
                <a:cs typeface="Helvetica Neue"/>
              </a:rPr>
              <a:t>it to be available </a:t>
            </a:r>
            <a:r>
              <a:rPr lang="en-US" sz="1400" dirty="0" smtClean="0">
                <a:solidFill>
                  <a:schemeClr val="tx1">
                    <a:lumMod val="75000"/>
                    <a:lumOff val="25000"/>
                  </a:schemeClr>
                </a:solidFill>
                <a:latin typeface="Helvetica Neue"/>
                <a:cs typeface="Helvetica Neue"/>
              </a:rPr>
              <a:t>through </a:t>
            </a:r>
            <a:r>
              <a:rPr lang="en-US" sz="1400" dirty="0" err="1">
                <a:solidFill>
                  <a:schemeClr val="tx1">
                    <a:lumMod val="75000"/>
                    <a:lumOff val="25000"/>
                  </a:schemeClr>
                </a:solidFill>
                <a:latin typeface="Helvetica Neue"/>
                <a:cs typeface="Helvetica Neue"/>
              </a:rPr>
              <a:t>iCloud</a:t>
            </a:r>
            <a:r>
              <a:rPr lang="en-US" sz="1400" dirty="0">
                <a:solidFill>
                  <a:schemeClr val="tx1">
                    <a:lumMod val="75000"/>
                    <a:lumOff val="25000"/>
                  </a:schemeClr>
                </a:solidFill>
                <a:latin typeface="Helvetica Neue"/>
                <a:cs typeface="Helvetica Neue"/>
              </a:rPr>
              <a:t>), </a:t>
            </a:r>
            <a:r>
              <a:rPr lang="en-US" sz="1400" dirty="0" smtClean="0">
                <a:solidFill>
                  <a:schemeClr val="tx1">
                    <a:lumMod val="75000"/>
                    <a:lumOff val="25000"/>
                  </a:schemeClr>
                </a:solidFill>
                <a:latin typeface="Helvetica Neue"/>
                <a:cs typeface="Helvetica Neue"/>
              </a:rPr>
              <a:t>or share </a:t>
            </a:r>
            <a:r>
              <a:rPr lang="en-US" sz="1400" dirty="0">
                <a:solidFill>
                  <a:schemeClr val="tx1">
                    <a:lumMod val="75000"/>
                    <a:lumOff val="25000"/>
                  </a:schemeClr>
                </a:solidFill>
                <a:latin typeface="Helvetica Neue"/>
                <a:cs typeface="Helvetica Neue"/>
              </a:rPr>
              <a:t>information with </a:t>
            </a:r>
            <a:r>
              <a:rPr lang="en-US" sz="1400" dirty="0" smtClean="0">
                <a:solidFill>
                  <a:schemeClr val="tx1">
                    <a:lumMod val="75000"/>
                    <a:lumOff val="25000"/>
                  </a:schemeClr>
                </a:solidFill>
                <a:latin typeface="Helvetica Neue"/>
                <a:cs typeface="Helvetica Neue"/>
              </a:rPr>
              <a:t>your personal contacts is up </a:t>
            </a:r>
            <a:r>
              <a:rPr lang="en-US" sz="1400" dirty="0">
                <a:solidFill>
                  <a:schemeClr val="tx1">
                    <a:lumMod val="75000"/>
                    <a:lumOff val="25000"/>
                  </a:schemeClr>
                </a:solidFill>
                <a:latin typeface="Helvetica Neue"/>
                <a:cs typeface="Helvetica Neue"/>
              </a:rPr>
              <a:t>to you.</a:t>
            </a:r>
          </a:p>
          <a:p>
            <a:pPr algn="just">
              <a:spcBef>
                <a:spcPts val="600"/>
              </a:spcBef>
            </a:pPr>
            <a:r>
              <a:rPr lang="en-US" sz="1400" dirty="0">
                <a:solidFill>
                  <a:schemeClr val="tx1">
                    <a:lumMod val="75000"/>
                    <a:lumOff val="25000"/>
                  </a:schemeClr>
                </a:solidFill>
                <a:latin typeface="Helvetica Neue"/>
                <a:cs typeface="Helvetica Neue"/>
              </a:rPr>
              <a:t>You may at any time review, modify or remove </a:t>
            </a:r>
            <a:r>
              <a:rPr lang="en-US" sz="1400" dirty="0" smtClean="0">
                <a:solidFill>
                  <a:schemeClr val="tx1">
                    <a:lumMod val="75000"/>
                    <a:lumOff val="25000"/>
                  </a:schemeClr>
                </a:solidFill>
                <a:latin typeface="Helvetica Neue"/>
                <a:cs typeface="Helvetica Neue"/>
              </a:rPr>
              <a:t>any information </a:t>
            </a:r>
            <a:r>
              <a:rPr lang="en-US" sz="1400" dirty="0">
                <a:solidFill>
                  <a:schemeClr val="tx1">
                    <a:lumMod val="75000"/>
                    <a:lumOff val="25000"/>
                  </a:schemeClr>
                </a:solidFill>
                <a:latin typeface="Helvetica Neue"/>
                <a:cs typeface="Helvetica Neue"/>
              </a:rPr>
              <a:t>you have inserted </a:t>
            </a:r>
            <a:r>
              <a:rPr lang="en-US" sz="1400" dirty="0" smtClean="0">
                <a:solidFill>
                  <a:schemeClr val="tx1">
                    <a:lumMod val="75000"/>
                    <a:lumOff val="25000"/>
                  </a:schemeClr>
                </a:solidFill>
                <a:latin typeface="Helvetica Neue"/>
                <a:cs typeface="Helvetica Neue"/>
              </a:rPr>
              <a:t>on </a:t>
            </a:r>
            <a:r>
              <a:rPr lang="en-US" sz="1400" dirty="0">
                <a:solidFill>
                  <a:schemeClr val="tx1">
                    <a:lumMod val="75000"/>
                    <a:lumOff val="25000"/>
                  </a:schemeClr>
                </a:solidFill>
                <a:latin typeface="Helvetica Neue"/>
                <a:cs typeface="Helvetica Neue"/>
              </a:rPr>
              <a:t>your device or into your </a:t>
            </a:r>
            <a:r>
              <a:rPr lang="en-US" sz="1400" dirty="0" err="1">
                <a:solidFill>
                  <a:schemeClr val="tx1">
                    <a:lumMod val="75000"/>
                    <a:lumOff val="25000"/>
                  </a:schemeClr>
                </a:solidFill>
                <a:latin typeface="Helvetica Neue"/>
                <a:cs typeface="Helvetica Neue"/>
              </a:rPr>
              <a:t>iCloud</a:t>
            </a:r>
            <a:r>
              <a:rPr lang="en-US" sz="1400" dirty="0">
                <a:solidFill>
                  <a:schemeClr val="tx1">
                    <a:lumMod val="75000"/>
                    <a:lumOff val="25000"/>
                  </a:schemeClr>
                </a:solidFill>
                <a:latin typeface="Helvetica Neue"/>
                <a:cs typeface="Helvetica Neue"/>
              </a:rPr>
              <a:t> calendar. P</a:t>
            </a:r>
            <a:r>
              <a:rPr lang="en-US" sz="1400" dirty="0" smtClean="0">
                <a:solidFill>
                  <a:schemeClr val="tx1">
                    <a:lumMod val="75000"/>
                    <a:lumOff val="25000"/>
                  </a:schemeClr>
                </a:solidFill>
                <a:latin typeface="Helvetica Neue"/>
                <a:cs typeface="Helvetica Neue"/>
              </a:rPr>
              <a:t>lease </a:t>
            </a:r>
            <a:r>
              <a:rPr lang="en-US" sz="1400" dirty="0">
                <a:solidFill>
                  <a:schemeClr val="tx1">
                    <a:lumMod val="75000"/>
                    <a:lumOff val="25000"/>
                  </a:schemeClr>
                </a:solidFill>
                <a:latin typeface="Helvetica Neue"/>
                <a:cs typeface="Helvetica Neue"/>
              </a:rPr>
              <a:t>be aware that your data CANNOT be retrieved once </a:t>
            </a:r>
            <a:r>
              <a:rPr lang="en-US" sz="1400" dirty="0" smtClean="0">
                <a:solidFill>
                  <a:schemeClr val="tx1">
                    <a:lumMod val="75000"/>
                    <a:lumOff val="25000"/>
                  </a:schemeClr>
                </a:solidFill>
                <a:latin typeface="Helvetica Neue"/>
                <a:cs typeface="Helvetica Neue"/>
              </a:rPr>
              <a:t>deleted.</a:t>
            </a:r>
            <a:endParaRPr lang="en-US" sz="1400" dirty="0">
              <a:solidFill>
                <a:schemeClr val="tx1">
                  <a:lumMod val="75000"/>
                  <a:lumOff val="25000"/>
                </a:schemeClr>
              </a:solidFill>
              <a:latin typeface="Helvetica Neue"/>
              <a:cs typeface="Helvetica Neue"/>
            </a:endParaRPr>
          </a:p>
          <a:p>
            <a:pPr algn="just">
              <a:spcBef>
                <a:spcPts val="600"/>
              </a:spcBef>
            </a:pPr>
            <a:r>
              <a:rPr lang="en-US" sz="1400" dirty="0" smtClean="0">
                <a:solidFill>
                  <a:schemeClr val="tx1">
                    <a:lumMod val="75000"/>
                    <a:lumOff val="25000"/>
                  </a:schemeClr>
                </a:solidFill>
                <a:latin typeface="Helvetica Neue"/>
                <a:cs typeface="Helvetica Neue"/>
              </a:rPr>
              <a:t>We cannot </a:t>
            </a:r>
            <a:r>
              <a:rPr lang="en-US" sz="1400" dirty="0">
                <a:solidFill>
                  <a:schemeClr val="tx1">
                    <a:lumMod val="75000"/>
                    <a:lumOff val="25000"/>
                  </a:schemeClr>
                </a:solidFill>
                <a:latin typeface="Helvetica Neue"/>
                <a:cs typeface="Helvetica Neue"/>
              </a:rPr>
              <a:t>not be held responsible for the loss of any data  specifically deleted by you</a:t>
            </a:r>
            <a:r>
              <a:rPr lang="en-US" sz="1400" dirty="0" smtClean="0">
                <a:solidFill>
                  <a:schemeClr val="tx1">
                    <a:lumMod val="75000"/>
                    <a:lumOff val="25000"/>
                  </a:schemeClr>
                </a:solidFill>
                <a:latin typeface="Helvetica Neue"/>
                <a:cs typeface="Helvetica Neue"/>
              </a:rPr>
              <a:t>.</a:t>
            </a:r>
            <a:endParaRPr lang="en-US" sz="1400" dirty="0" smtClean="0">
              <a:solidFill>
                <a:srgbClr val="404040"/>
              </a:solidFill>
              <a:latin typeface="Helvetica Neue Medium"/>
              <a:cs typeface="Helvetica Neue Medium"/>
            </a:endParaRPr>
          </a:p>
          <a:p>
            <a:pPr algn="just">
              <a:spcBef>
                <a:spcPts val="1200"/>
              </a:spcBef>
            </a:pPr>
            <a:r>
              <a:rPr lang="en-US" sz="1400" dirty="0" smtClean="0">
                <a:solidFill>
                  <a:srgbClr val="FF4300"/>
                </a:solidFill>
                <a:latin typeface="Helvetica Neue Medium"/>
                <a:cs typeface="Helvetica Neue Medium"/>
              </a:rPr>
              <a:t>CHANGES </a:t>
            </a:r>
            <a:r>
              <a:rPr lang="en-US" sz="1400" dirty="0">
                <a:solidFill>
                  <a:srgbClr val="FF4300"/>
                </a:solidFill>
                <a:latin typeface="Helvetica Neue Medium"/>
                <a:cs typeface="Helvetica Neue Medium"/>
              </a:rPr>
              <a:t>TO OUR PRIVACY </a:t>
            </a:r>
            <a:r>
              <a:rPr lang="en-US" sz="1400" dirty="0" smtClean="0">
                <a:solidFill>
                  <a:srgbClr val="FF4300"/>
                </a:solidFill>
                <a:latin typeface="Helvetica Neue Medium"/>
                <a:cs typeface="Helvetica Neue Medium"/>
              </a:rPr>
              <a:t>POLICY</a:t>
            </a:r>
            <a:endParaRPr lang="en-US" sz="1400" dirty="0">
              <a:solidFill>
                <a:srgbClr val="FF4300"/>
              </a:solidFill>
              <a:latin typeface="Helvetica Neue Medium"/>
              <a:cs typeface="Helvetica Neue Medium"/>
            </a:endParaRPr>
          </a:p>
          <a:p>
            <a:pPr algn="just">
              <a:spcBef>
                <a:spcPts val="600"/>
              </a:spcBef>
            </a:pPr>
            <a:r>
              <a:rPr lang="en-US" sz="1400" dirty="0">
                <a:solidFill>
                  <a:schemeClr val="tx1">
                    <a:lumMod val="75000"/>
                    <a:lumOff val="25000"/>
                  </a:schemeClr>
                </a:solidFill>
                <a:latin typeface="Helvetica Neue"/>
                <a:cs typeface="Helvetica Neue"/>
              </a:rPr>
              <a:t>Any changes </a:t>
            </a:r>
            <a:r>
              <a:rPr lang="en-US" sz="1400" dirty="0" smtClean="0">
                <a:solidFill>
                  <a:schemeClr val="tx1">
                    <a:lumMod val="75000"/>
                    <a:lumOff val="25000"/>
                  </a:schemeClr>
                </a:solidFill>
                <a:latin typeface="Helvetica Neue"/>
                <a:cs typeface="Helvetica Neue"/>
              </a:rPr>
              <a:t>we </a:t>
            </a:r>
            <a:r>
              <a:rPr lang="en-US" sz="1400" dirty="0">
                <a:solidFill>
                  <a:schemeClr val="tx1">
                    <a:lumMod val="75000"/>
                    <a:lumOff val="25000"/>
                  </a:schemeClr>
                </a:solidFill>
                <a:latin typeface="Helvetica Neue"/>
                <a:cs typeface="Helvetica Neue"/>
              </a:rPr>
              <a:t>may </a:t>
            </a:r>
            <a:r>
              <a:rPr lang="en-US" sz="1400" dirty="0" smtClean="0">
                <a:solidFill>
                  <a:schemeClr val="tx1">
                    <a:lumMod val="75000"/>
                    <a:lumOff val="25000"/>
                  </a:schemeClr>
                </a:solidFill>
                <a:latin typeface="Helvetica Neue"/>
                <a:cs typeface="Helvetica Neue"/>
              </a:rPr>
              <a:t>make to our privacy policy in the future will be </a:t>
            </a:r>
            <a:r>
              <a:rPr lang="en-US" sz="1400" dirty="0">
                <a:solidFill>
                  <a:schemeClr val="tx1">
                    <a:lumMod val="75000"/>
                    <a:lumOff val="25000"/>
                  </a:schemeClr>
                </a:solidFill>
                <a:latin typeface="Helvetica Neue"/>
                <a:cs typeface="Helvetica Neue"/>
              </a:rPr>
              <a:t>updated in your app via the standard Apple app update process. We will not necessarily automatically inform you of any changes to this privacy policy, and accordingly you are responsible for checking for any changes.  </a:t>
            </a:r>
            <a:r>
              <a:rPr lang="en-US" sz="1400" dirty="0" smtClean="0">
                <a:solidFill>
                  <a:schemeClr val="tx1">
                    <a:lumMod val="75000"/>
                    <a:lumOff val="25000"/>
                  </a:schemeClr>
                </a:solidFill>
                <a:latin typeface="Helvetica Neue"/>
                <a:cs typeface="Helvetica Neue"/>
              </a:rPr>
              <a:t> </a:t>
            </a:r>
            <a:endParaRPr lang="en-US" sz="1400" dirty="0" smtClean="0">
              <a:solidFill>
                <a:schemeClr val="tx1">
                  <a:lumMod val="75000"/>
                  <a:lumOff val="25000"/>
                </a:schemeClr>
              </a:solidFill>
              <a:latin typeface="Helvetica Neue Medium"/>
              <a:cs typeface="Helvetica Neue Medium"/>
            </a:endParaRPr>
          </a:p>
          <a:p>
            <a:pPr algn="just">
              <a:spcBef>
                <a:spcPts val="1200"/>
              </a:spcBef>
            </a:pPr>
            <a:r>
              <a:rPr lang="en-US" sz="1400" dirty="0" smtClean="0">
                <a:solidFill>
                  <a:srgbClr val="FF4300"/>
                </a:solidFill>
                <a:latin typeface="Helvetica Neue Medium"/>
                <a:cs typeface="Helvetica Neue Medium"/>
              </a:rPr>
              <a:t>CONTACT</a:t>
            </a:r>
            <a:endParaRPr lang="en-US" sz="1400" dirty="0">
              <a:solidFill>
                <a:srgbClr val="FF4300"/>
              </a:solidFill>
              <a:latin typeface="Helvetica Neue Medium"/>
              <a:cs typeface="Helvetica Neue Medium"/>
            </a:endParaRPr>
          </a:p>
          <a:p>
            <a:pPr>
              <a:spcBef>
                <a:spcPts val="600"/>
              </a:spcBef>
            </a:pPr>
            <a:r>
              <a:rPr lang="en-US" sz="1400" dirty="0">
                <a:solidFill>
                  <a:schemeClr val="tx1">
                    <a:lumMod val="75000"/>
                    <a:lumOff val="25000"/>
                  </a:schemeClr>
                </a:solidFill>
                <a:latin typeface="Helvetica Neue"/>
                <a:cs typeface="Helvetica Neue"/>
              </a:rPr>
              <a:t>Questions, comments and requests regarding this </a:t>
            </a:r>
            <a:r>
              <a:rPr lang="en-US" sz="1400" dirty="0" smtClean="0">
                <a:solidFill>
                  <a:schemeClr val="tx1">
                    <a:lumMod val="75000"/>
                    <a:lumOff val="25000"/>
                  </a:schemeClr>
                </a:solidFill>
                <a:latin typeface="Helvetica Neue"/>
                <a:cs typeface="Helvetica Neue"/>
              </a:rPr>
              <a:t>policy </a:t>
            </a:r>
            <a:r>
              <a:rPr lang="en-US" sz="1400" dirty="0">
                <a:solidFill>
                  <a:schemeClr val="tx1">
                    <a:lumMod val="75000"/>
                    <a:lumOff val="25000"/>
                  </a:schemeClr>
                </a:solidFill>
                <a:latin typeface="Helvetica Neue"/>
                <a:cs typeface="Helvetica Neue"/>
              </a:rPr>
              <a:t>should be </a:t>
            </a:r>
            <a:r>
              <a:rPr lang="en-US" sz="1400" dirty="0" smtClean="0">
                <a:solidFill>
                  <a:schemeClr val="tx1">
                    <a:lumMod val="75000"/>
                    <a:lumOff val="25000"/>
                  </a:schemeClr>
                </a:solidFill>
                <a:latin typeface="Helvetica Neue"/>
                <a:cs typeface="Helvetica Neue"/>
              </a:rPr>
              <a:t>addressed to </a:t>
            </a:r>
            <a:r>
              <a:rPr lang="en-US" sz="1400" dirty="0" err="1" smtClean="0">
                <a:solidFill>
                  <a:schemeClr val="tx1">
                    <a:lumMod val="75000"/>
                    <a:lumOff val="25000"/>
                  </a:schemeClr>
                </a:solidFill>
                <a:latin typeface="Helvetica Neue"/>
                <a:cs typeface="Helvetica Neue"/>
              </a:rPr>
              <a:t>info</a:t>
            </a:r>
            <a:r>
              <a:rPr lang="en-US" sz="1400" dirty="0" err="1">
                <a:solidFill>
                  <a:schemeClr val="tx1">
                    <a:lumMod val="75000"/>
                    <a:lumOff val="25000"/>
                  </a:schemeClr>
                </a:solidFill>
                <a:latin typeface="Helvetica Neue"/>
                <a:cs typeface="Helvetica Neue"/>
              </a:rPr>
              <a:t>@chemowave.com</a:t>
            </a:r>
            <a:endParaRPr lang="en-US" sz="1400" dirty="0">
              <a:solidFill>
                <a:schemeClr val="tx1">
                  <a:lumMod val="75000"/>
                  <a:lumOff val="25000"/>
                </a:schemeClr>
              </a:solidFill>
              <a:latin typeface="Helvetica Neue"/>
              <a:cs typeface="Helvetica Neue"/>
            </a:endParaRPr>
          </a:p>
        </p:txBody>
      </p:sp>
      <p:graphicFrame>
        <p:nvGraphicFramePr>
          <p:cNvPr id="6" name="Table 5"/>
          <p:cNvGraphicFramePr>
            <a:graphicFrameLocks noGrp="1"/>
          </p:cNvGraphicFramePr>
          <p:nvPr>
            <p:extLst>
              <p:ext uri="{D42A27DB-BD31-4B8C-83A1-F6EECF244321}">
                <p14:modId xmlns:p14="http://schemas.microsoft.com/office/powerpoint/2010/main" val="1103668204"/>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2" name="Multiply 1"/>
          <p:cNvSpPr/>
          <p:nvPr/>
        </p:nvSpPr>
        <p:spPr>
          <a:xfrm>
            <a:off x="1611215" y="-209550"/>
            <a:ext cx="5689600" cy="6146800"/>
          </a:xfrm>
          <a:prstGeom prst="mathMultiply">
            <a:avLst>
              <a:gd name="adj1" fmla="val 9234"/>
            </a:avLst>
          </a:prstGeom>
          <a:solidFill>
            <a:srgbClr val="FF4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742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dobeStock_76593123_WM copy.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r="-2"/>
          <a:stretch/>
        </p:blipFill>
        <p:spPr>
          <a:xfrm>
            <a:off x="-11373" y="280026"/>
            <a:ext cx="9153786" cy="481594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096457715"/>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r>
            </a:tbl>
          </a:graphicData>
        </a:graphic>
      </p:graphicFrame>
      <p:pic>
        <p:nvPicPr>
          <p:cNvPr id="10" name="Picture 9" descr="ChemoWave_Logo_4Color.png"/>
          <p:cNvPicPr>
            <a:picLocks noChangeAspect="1"/>
          </p:cNvPicPr>
          <p:nvPr/>
        </p:nvPicPr>
        <p:blipFill rotWithShape="1">
          <a:blip r:embed="rId4" cstate="print">
            <a:extLst>
              <a:ext uri="{28A0092B-C50C-407E-A947-70E740481C1C}">
                <a14:useLocalDpi xmlns:a14="http://schemas.microsoft.com/office/drawing/2010/main"/>
              </a:ext>
            </a:extLst>
          </a:blip>
          <a:srcRect t="-956"/>
          <a:stretch/>
        </p:blipFill>
        <p:spPr>
          <a:xfrm>
            <a:off x="3546292" y="5225958"/>
            <a:ext cx="2034955" cy="1500295"/>
          </a:xfrm>
          <a:prstGeom prst="rect">
            <a:avLst/>
          </a:prstGeom>
        </p:spPr>
      </p:pic>
      <p:pic>
        <p:nvPicPr>
          <p:cNvPr id="11" name="Picture 10"/>
          <p:cNvPicPr>
            <a:picLocks noChangeAspect="1"/>
          </p:cNvPicPr>
          <p:nvPr/>
        </p:nvPicPr>
        <p:blipFill>
          <a:blip r:embed="rId5"/>
          <a:stretch>
            <a:fillRect/>
          </a:stretch>
        </p:blipFill>
        <p:spPr>
          <a:xfrm>
            <a:off x="3606786" y="572821"/>
            <a:ext cx="1733359" cy="551298"/>
          </a:xfrm>
          <a:prstGeom prst="rect">
            <a:avLst/>
          </a:prstGeom>
        </p:spPr>
      </p:pic>
      <p:sp>
        <p:nvSpPr>
          <p:cNvPr id="12" name="Rectangle 11"/>
          <p:cNvSpPr/>
          <p:nvPr/>
        </p:nvSpPr>
        <p:spPr>
          <a:xfrm>
            <a:off x="90713" y="519763"/>
            <a:ext cx="3204369" cy="523220"/>
          </a:xfrm>
          <a:prstGeom prst="rect">
            <a:avLst/>
          </a:prstGeom>
        </p:spPr>
        <p:txBody>
          <a:bodyPr wrap="square">
            <a:spAutoFit/>
          </a:bodyPr>
          <a:lstStyle/>
          <a:p>
            <a:pPr algn="ctr"/>
            <a:r>
              <a:rPr lang="en-US" sz="1400" dirty="0" smtClean="0">
                <a:solidFill>
                  <a:schemeClr val="bg1"/>
                </a:solidFill>
                <a:latin typeface="Helvetica Neue Light"/>
                <a:cs typeface="Helvetica Neue Light"/>
              </a:rPr>
              <a:t>Sign up for updates or to be notified when CHEMOWAVE app is available. </a:t>
            </a:r>
            <a:endParaRPr lang="en-US" sz="1200" dirty="0" smtClean="0">
              <a:solidFill>
                <a:schemeClr val="bg1"/>
              </a:solidFill>
              <a:latin typeface="Helvetica Neue Light"/>
              <a:cs typeface="Helvetica Neue Light"/>
            </a:endParaRPr>
          </a:p>
        </p:txBody>
      </p:sp>
      <p:pic>
        <p:nvPicPr>
          <p:cNvPr id="13" name="Picture 12" descr="Screen Shot 2015-11-30 at 8.51.07 AM.p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195" b="100000" l="3676" r="99755">
                        <a14:foregroundMark x1="55392" y1="29004" x2="55392" y2="29004"/>
                        <a14:foregroundMark x1="45588" y1="56710" x2="45588" y2="56710"/>
                        <a14:foregroundMark x1="45588" y1="89177" x2="45588" y2="89177"/>
                      </a14:backgroundRemoval>
                    </a14:imgEffect>
                  </a14:imgLayer>
                </a14:imgProps>
              </a:ext>
              <a:ext uri="{28A0092B-C50C-407E-A947-70E740481C1C}">
                <a14:useLocalDpi xmlns:a14="http://schemas.microsoft.com/office/drawing/2010/main"/>
              </a:ext>
            </a:extLst>
          </a:blip>
          <a:srcRect/>
          <a:stretch/>
        </p:blipFill>
        <p:spPr>
          <a:xfrm>
            <a:off x="30234" y="968477"/>
            <a:ext cx="3204354" cy="1813651"/>
          </a:xfrm>
          <a:prstGeom prst="rect">
            <a:avLst/>
          </a:prstGeom>
        </p:spPr>
      </p:pic>
      <p:sp>
        <p:nvSpPr>
          <p:cNvPr id="14" name="Rectangle 13"/>
          <p:cNvSpPr/>
          <p:nvPr/>
        </p:nvSpPr>
        <p:spPr>
          <a:xfrm>
            <a:off x="241914" y="1055259"/>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Email Address </a:t>
            </a:r>
            <a:r>
              <a:rPr lang="en-US" sz="1100" i="1" dirty="0" smtClean="0">
                <a:solidFill>
                  <a:schemeClr val="bg1"/>
                </a:solidFill>
                <a:latin typeface="Helvetica Neue Light"/>
                <a:cs typeface="Helvetica Neue Light"/>
              </a:rPr>
              <a:t>(required)</a:t>
            </a:r>
            <a:endParaRPr lang="en-US" sz="1050" i="1" dirty="0" smtClean="0">
              <a:solidFill>
                <a:schemeClr val="bg1"/>
              </a:solidFill>
              <a:latin typeface="Helvetica Neue Light"/>
              <a:cs typeface="Helvetica Neue Light"/>
            </a:endParaRPr>
          </a:p>
        </p:txBody>
      </p:sp>
      <p:sp>
        <p:nvSpPr>
          <p:cNvPr id="15" name="Rectangle 14"/>
          <p:cNvSpPr/>
          <p:nvPr/>
        </p:nvSpPr>
        <p:spPr>
          <a:xfrm>
            <a:off x="241914" y="1615851"/>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First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sp>
        <p:nvSpPr>
          <p:cNvPr id="16" name="Rectangle 15"/>
          <p:cNvSpPr/>
          <p:nvPr/>
        </p:nvSpPr>
        <p:spPr>
          <a:xfrm>
            <a:off x="241914" y="2176443"/>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Last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pic>
        <p:nvPicPr>
          <p:cNvPr id="17" name="Picture 16" descr="Screen Shot 2015-11-30 at 8.51.07 AM.png"/>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3676" r="99755"/>
                    </a14:imgEffect>
                  </a14:imgLayer>
                </a14:imgProps>
              </a:ext>
              <a:ext uri="{28A0092B-C50C-407E-A947-70E740481C1C}">
                <a14:useLocalDpi xmlns:a14="http://schemas.microsoft.com/office/drawing/2010/main"/>
              </a:ext>
            </a:extLst>
          </a:blip>
          <a:srcRect/>
          <a:stretch/>
        </p:blipFill>
        <p:spPr>
          <a:xfrm>
            <a:off x="257592" y="3647237"/>
            <a:ext cx="2958648" cy="621721"/>
          </a:xfrm>
          <a:prstGeom prst="rect">
            <a:avLst/>
          </a:prstGeom>
        </p:spPr>
      </p:pic>
      <p:sp>
        <p:nvSpPr>
          <p:cNvPr id="19" name="Rounded Rectangle 18"/>
          <p:cNvSpPr/>
          <p:nvPr/>
        </p:nvSpPr>
        <p:spPr>
          <a:xfrm>
            <a:off x="343518" y="2972911"/>
            <a:ext cx="2760704" cy="617788"/>
          </a:xfrm>
          <a:prstGeom prst="roundRect">
            <a:avLst>
              <a:gd name="adj" fmla="val 78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0806" y="2717878"/>
            <a:ext cx="2904227" cy="253916"/>
          </a:xfrm>
          <a:prstGeom prst="rect">
            <a:avLst/>
          </a:prstGeom>
        </p:spPr>
        <p:txBody>
          <a:bodyPr wrap="square">
            <a:spAutoFit/>
          </a:bodyPr>
          <a:lstStyle/>
          <a:p>
            <a:r>
              <a:rPr lang="en-US" sz="1050" i="1" dirty="0" smtClean="0">
                <a:solidFill>
                  <a:schemeClr val="bg1"/>
                </a:solidFill>
                <a:latin typeface="Helvetica Neue"/>
                <a:cs typeface="Helvetica Neue"/>
              </a:rPr>
              <a:t>Questions or Comments</a:t>
            </a:r>
            <a:endParaRPr lang="en-US" sz="1000" i="1" dirty="0" smtClean="0">
              <a:solidFill>
                <a:schemeClr val="bg1"/>
              </a:solidFill>
              <a:latin typeface="Helvetica Neue"/>
              <a:cs typeface="Helvetica Neue"/>
            </a:endParaRPr>
          </a:p>
        </p:txBody>
      </p:sp>
      <p:sp>
        <p:nvSpPr>
          <p:cNvPr id="21" name="Rounded Rectangle 20"/>
          <p:cNvSpPr/>
          <p:nvPr/>
        </p:nvSpPr>
        <p:spPr>
          <a:xfrm>
            <a:off x="1069112" y="4320940"/>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SUBMIT</a:t>
            </a:r>
            <a:endParaRPr lang="en-US" sz="1200" dirty="0">
              <a:solidFill>
                <a:srgbClr val="FFFFFF"/>
              </a:solidFill>
              <a:latin typeface="Helvetica Neue Light"/>
              <a:cs typeface="Helvetica Neue Light"/>
            </a:endParaRPr>
          </a:p>
        </p:txBody>
      </p:sp>
      <p:cxnSp>
        <p:nvCxnSpPr>
          <p:cNvPr id="23" name="Straight Connector 22"/>
          <p:cNvCxnSpPr/>
          <p:nvPr/>
        </p:nvCxnSpPr>
        <p:spPr>
          <a:xfrm>
            <a:off x="-11373" y="5095970"/>
            <a:ext cx="91553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descr="Screen Shot 2015-12-09 at 12.00.52 AM.png"/>
          <p:cNvPicPr>
            <a:picLocks noChangeAspect="1"/>
          </p:cNvPicPr>
          <p:nvPr/>
        </p:nvPicPr>
        <p:blipFill rotWithShape="1">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backgroundRemoval t="9174" b="88991" l="34155" r="89789">
                        <a14:foregroundMark x1="70070" y1="50459" x2="70070" y2="50459"/>
                        <a14:foregroundMark x1="83451" y1="50459" x2="83451" y2="50459"/>
                        <a14:foregroundMark x1="81690" y1="48624" x2="81690" y2="48624"/>
                        <a14:foregroundMark x1="86268" y1="50459" x2="86268" y2="50459"/>
                        <a14:foregroundMark x1="82042" y1="54128" x2="82042" y2="54128"/>
                        <a14:foregroundMark x1="55282" y1="45872" x2="55282" y2="45872"/>
                        <a14:foregroundMark x1="53873" y1="55963" x2="53873" y2="55963"/>
                        <a14:foregroundMark x1="45423" y1="52294" x2="45423" y2="52294"/>
                        <a14:foregroundMark x1="42606" y1="50459" x2="42606" y2="50459"/>
                      </a14:backgroundRemoval>
                    </a14:imgEffect>
                    <a14:imgEffect>
                      <a14:brightnessContrast bright="40000" contrast="40000"/>
                    </a14:imgEffect>
                  </a14:imgLayer>
                </a14:imgProps>
              </a:ext>
              <a:ext uri="{28A0092B-C50C-407E-A947-70E740481C1C}">
                <a14:useLocalDpi xmlns:a14="http://schemas.microsoft.com/office/drawing/2010/main"/>
              </a:ext>
            </a:extLst>
          </a:blip>
          <a:srcRect l="29664" t="25897" r="5762" b="23751"/>
          <a:stretch/>
        </p:blipFill>
        <p:spPr>
          <a:xfrm>
            <a:off x="3715782" y="4315998"/>
            <a:ext cx="1677512" cy="504351"/>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03610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 home page options</a:t>
            </a:r>
            <a:endParaRPr lang="en-US" dirty="0"/>
          </a:p>
        </p:txBody>
      </p:sp>
    </p:spTree>
    <p:extLst>
      <p:ext uri="{BB962C8B-B14F-4D97-AF65-F5344CB8AC3E}">
        <p14:creationId xmlns:p14="http://schemas.microsoft.com/office/powerpoint/2010/main" val="905055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dobeStock_79471046_WM copy.jpg"/>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758952"/>
            <a:ext cx="9144000" cy="6099048"/>
          </a:xfrm>
          <a:prstGeom prst="rect">
            <a:avLst/>
          </a:prstGeom>
          <a:noFill/>
          <a:ln>
            <a:noFill/>
          </a:ln>
        </p:spPr>
      </p:pic>
      <p:graphicFrame>
        <p:nvGraphicFramePr>
          <p:cNvPr id="43" name="Table 42"/>
          <p:cNvGraphicFramePr>
            <a:graphicFrameLocks noGrp="1"/>
          </p:cNvGraphicFramePr>
          <p:nvPr>
            <p:extLst>
              <p:ext uri="{D42A27DB-BD31-4B8C-83A1-F6EECF244321}">
                <p14:modId xmlns:p14="http://schemas.microsoft.com/office/powerpoint/2010/main" val="963191781"/>
              </p:ext>
            </p:extLst>
          </p:nvPr>
        </p:nvGraphicFramePr>
        <p:xfrm>
          <a:off x="-3" y="51910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49" name="Rounded Rectangle 48"/>
          <p:cNvSpPr/>
          <p:nvPr/>
        </p:nvSpPr>
        <p:spPr>
          <a:xfrm>
            <a:off x="1582623" y="2019949"/>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50" name="Rectangle 49"/>
          <p:cNvSpPr/>
          <p:nvPr/>
        </p:nvSpPr>
        <p:spPr>
          <a:xfrm>
            <a:off x="186688" y="1082258"/>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sp>
        <p:nvSpPr>
          <p:cNvPr id="3" name="TextBox 2"/>
          <p:cNvSpPr txBox="1"/>
          <p:nvPr/>
        </p:nvSpPr>
        <p:spPr>
          <a:xfrm>
            <a:off x="-965200" y="3081867"/>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5"/>
          <a:stretch>
            <a:fillRect/>
          </a:stretch>
        </p:blipFill>
        <p:spPr>
          <a:xfrm>
            <a:off x="6326731" y="5656215"/>
            <a:ext cx="1733359" cy="551298"/>
          </a:xfrm>
          <a:prstGeom prst="rect">
            <a:avLst/>
          </a:prstGeom>
        </p:spPr>
      </p:pic>
      <p:grpSp>
        <p:nvGrpSpPr>
          <p:cNvPr id="11" name="Group 10"/>
          <p:cNvGrpSpPr>
            <a:grpSpLocks noChangeAspect="1"/>
          </p:cNvGrpSpPr>
          <p:nvPr/>
        </p:nvGrpSpPr>
        <p:grpSpPr>
          <a:xfrm>
            <a:off x="6479958" y="1952216"/>
            <a:ext cx="1580132" cy="2936978"/>
            <a:chOff x="6149722" y="1005129"/>
            <a:chExt cx="2608146" cy="4847741"/>
          </a:xfrm>
        </p:grpSpPr>
        <p:pic>
          <p:nvPicPr>
            <p:cNvPr id="12" name="Picture 11" descr="Wires_KJ_Week4_NOV2-14.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49722" y="1005129"/>
              <a:ext cx="2608146" cy="4847741"/>
            </a:xfrm>
            <a:prstGeom prst="rect">
              <a:avLst/>
            </a:prstGeom>
          </p:spPr>
        </p:pic>
        <p:pic>
          <p:nvPicPr>
            <p:cNvPr id="13" name="Picture 12"/>
            <p:cNvPicPr>
              <a:picLocks noChangeAspect="1"/>
            </p:cNvPicPr>
            <p:nvPr/>
          </p:nvPicPr>
          <p:blipFill rotWithShape="1">
            <a:blip r:embed="rId7"/>
            <a:srcRect r="6098" b="13381"/>
            <a:stretch/>
          </p:blipFill>
          <p:spPr>
            <a:xfrm>
              <a:off x="6524737" y="1762557"/>
              <a:ext cx="1904485" cy="2970204"/>
            </a:xfrm>
            <a:prstGeom prst="rect">
              <a:avLst/>
            </a:prstGeom>
            <a:ln w="57150" cmpd="sng">
              <a:noFill/>
            </a:ln>
          </p:spPr>
        </p:pic>
      </p:grpSp>
      <p:sp>
        <p:nvSpPr>
          <p:cNvPr id="15" name="Rectangle 14"/>
          <p:cNvSpPr/>
          <p:nvPr/>
        </p:nvSpPr>
        <p:spPr>
          <a:xfrm>
            <a:off x="5632201" y="4920097"/>
            <a:ext cx="3257790" cy="510396"/>
          </a:xfrm>
          <a:prstGeom prst="rect">
            <a:avLst/>
          </a:prstGeom>
          <a:gradFill flip="none" rotWithShape="1">
            <a:gsLst>
              <a:gs pos="69000">
                <a:schemeClr val="tx1">
                  <a:alpha val="50000"/>
                </a:schemeClr>
              </a:gs>
              <a:gs pos="100000">
                <a:srgbClr val="FFFFFF">
                  <a:alpha val="0"/>
                </a:srgbClr>
              </a:gs>
            </a:gsLst>
            <a:path path="rect">
              <a:fillToRect l="50000" t="50000" r="50000" b="50000"/>
            </a:path>
            <a:tileRect/>
          </a:gra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latin typeface="Helvetica Neue Light"/>
                <a:cs typeface="Helvetica Neue Light"/>
              </a:rPr>
              <a:t>ChemoWave was created by people affected by cancer – for people affected by cancer.</a:t>
            </a:r>
          </a:p>
        </p:txBody>
      </p:sp>
    </p:spTree>
    <p:extLst>
      <p:ext uri="{BB962C8B-B14F-4D97-AF65-F5344CB8AC3E}">
        <p14:creationId xmlns:p14="http://schemas.microsoft.com/office/powerpoint/2010/main" val="24301132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10531</TotalTime>
  <Words>1067</Words>
  <Application>Microsoft Macintosh PowerPoint</Application>
  <PresentationFormat>On-screen Show (4:3)</PresentationFormat>
  <Paragraphs>168</Paragraphs>
  <Slides>18</Slides>
  <Notes>6</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 home page options</vt:lpstr>
      <vt:lpstr>PowerPoint Presentation</vt:lpstr>
      <vt:lpstr>PowerPoint Presentation</vt:lpstr>
      <vt:lpstr>alt end page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Lashey</dc:creator>
  <cp:lastModifiedBy>Matt Lashey</cp:lastModifiedBy>
  <cp:revision>163</cp:revision>
  <dcterms:created xsi:type="dcterms:W3CDTF">2015-11-28T15:52:32Z</dcterms:created>
  <dcterms:modified xsi:type="dcterms:W3CDTF">2015-12-21T04:13:04Z</dcterms:modified>
</cp:coreProperties>
</file>