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74" r:id="rId3"/>
    <p:sldId id="312" r:id="rId4"/>
    <p:sldId id="314" r:id="rId5"/>
    <p:sldId id="31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6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848" y="-120"/>
      </p:cViewPr>
      <p:guideLst>
        <p:guide orient="horz" pos="1244"/>
        <p:guide pos="14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76E9-DBAC-3545-B439-7E5292D5087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9C02-DAB0-574C-A143-F897F5DD7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B93C-FDFB-B04C-836C-7B9427AAA2F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ne-01.pn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" r="-1"/>
          <a:stretch/>
        </p:blipFill>
        <p:spPr>
          <a:xfrm rot="5400000">
            <a:off x="1121170" y="-1164830"/>
            <a:ext cx="6901659" cy="9144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18100" y="1028343"/>
            <a:ext cx="5107801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Cancer patients do not have to feel overwhelmed by chemotherapy any longer.</a:t>
            </a:r>
          </a:p>
          <a:p>
            <a:pPr algn="just"/>
            <a:endParaRPr lang="en-US" b="1" dirty="0">
              <a:latin typeface="Helvetica Neue UltraLight"/>
              <a:cs typeface="Helvetica Neue UltraLight"/>
            </a:endParaRPr>
          </a:p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A lot can be done to control what </a:t>
            </a:r>
            <a:r>
              <a:rPr lang="en-US" b="1" dirty="0" smtClean="0">
                <a:latin typeface="Helvetica Neue UltraLight"/>
                <a:cs typeface="Helvetica Neue UltraLight"/>
              </a:rPr>
              <a:t>is experienced </a:t>
            </a:r>
            <a:r>
              <a:rPr lang="en-US" b="1" dirty="0">
                <a:latin typeface="Helvetica Neue UltraLight"/>
                <a:cs typeface="Helvetica Neue UltraLight"/>
              </a:rPr>
              <a:t>while undergoing treatment - many negative side effects can be significantly reduced, if not eliminated all together.</a:t>
            </a:r>
          </a:p>
          <a:p>
            <a:pPr algn="just"/>
            <a:endParaRPr lang="en-US" b="1" dirty="0">
              <a:latin typeface="Helvetica Neue UltraLight"/>
              <a:cs typeface="Helvetica Neue UltraLight"/>
            </a:endParaRPr>
          </a:p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ChemoWave makes it easy to keep track of </a:t>
            </a:r>
            <a:r>
              <a:rPr lang="en-US" b="1" dirty="0" smtClean="0">
                <a:latin typeface="Helvetica Neue UltraLight"/>
                <a:cs typeface="Helvetica Neue UltraLight"/>
              </a:rPr>
              <a:t>ups </a:t>
            </a:r>
            <a:r>
              <a:rPr lang="en-US" b="1" dirty="0">
                <a:latin typeface="Helvetica Neue UltraLight"/>
                <a:cs typeface="Helvetica Neue UltraLight"/>
              </a:rPr>
              <a:t>and downs and to identify the activities and experiences </a:t>
            </a:r>
            <a:r>
              <a:rPr lang="en-US" b="1" dirty="0" smtClean="0">
                <a:latin typeface="Helvetica Neue UltraLight"/>
                <a:cs typeface="Helvetica Neue UltraLight"/>
              </a:rPr>
              <a:t>that are tied to feeling better </a:t>
            </a:r>
            <a:r>
              <a:rPr lang="en-US" b="1" dirty="0">
                <a:latin typeface="Helvetica Neue UltraLight"/>
                <a:cs typeface="Helvetica Neue UltraLight"/>
              </a:rPr>
              <a:t>and worse.  </a:t>
            </a:r>
          </a:p>
          <a:p>
            <a:pPr algn="just"/>
            <a:endParaRPr lang="en-US" b="1" dirty="0">
              <a:latin typeface="Helvetica Neue UltraLight"/>
              <a:cs typeface="Helvetica Neue UltraLight"/>
            </a:endParaRPr>
          </a:p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Our goal is to </a:t>
            </a:r>
            <a:r>
              <a:rPr lang="en-US" b="1" dirty="0" smtClean="0">
                <a:latin typeface="Helvetica Neue UltraLight"/>
                <a:cs typeface="Helvetica Neue UltraLight"/>
              </a:rPr>
              <a:t>help patients, caregivers and doctors better </a:t>
            </a:r>
            <a:r>
              <a:rPr lang="en-US" b="1" dirty="0">
                <a:latin typeface="Helvetica Neue UltraLight"/>
                <a:cs typeface="Helvetica Neue UltraLight"/>
              </a:rPr>
              <a:t>manage the emotional and physical rollercoaster of chemo - to provide some control in a seemingly out-of-control situation – to help </a:t>
            </a:r>
            <a:r>
              <a:rPr lang="en-US" b="1" dirty="0" smtClean="0">
                <a:latin typeface="Helvetica Neue UltraLight"/>
                <a:cs typeface="Helvetica Neue UltraLight"/>
              </a:rPr>
              <a:t>patients </a:t>
            </a:r>
            <a:r>
              <a:rPr lang="en-US" b="1" dirty="0">
                <a:latin typeface="Helvetica Neue UltraLight"/>
                <a:cs typeface="Helvetica Neue UltraLight"/>
              </a:rPr>
              <a:t>feel better and avoid feeling worse.</a:t>
            </a:r>
          </a:p>
        </p:txBody>
      </p:sp>
    </p:spTree>
    <p:extLst>
      <p:ext uri="{BB962C8B-B14F-4D97-AF65-F5344CB8AC3E}">
        <p14:creationId xmlns:p14="http://schemas.microsoft.com/office/powerpoint/2010/main" val="377120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97" y="2041570"/>
            <a:ext cx="2140058" cy="3657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21588877" lon="19214189" rev="56372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148"/>
          <a:stretch/>
        </p:blipFill>
        <p:spPr>
          <a:xfrm>
            <a:off x="2006885" y="1995840"/>
            <a:ext cx="2155983" cy="3657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21588877" lon="19214189" rev="56372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99" y="1972976"/>
            <a:ext cx="2155646" cy="3657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21588877" lon="19214189" rev="56372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330648" y="301229"/>
            <a:ext cx="521724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ChemoWave</a:t>
            </a:r>
            <a:r>
              <a:rPr lang="en-US" b="1" dirty="0">
                <a:latin typeface="Helvetica Neue UltraLight"/>
                <a:cs typeface="Helvetica Neue UltraLight"/>
              </a:rPr>
              <a:t> </a:t>
            </a:r>
            <a:r>
              <a:rPr lang="en-US" b="1" dirty="0" smtClean="0">
                <a:latin typeface="Helvetica Neue UltraLight"/>
                <a:cs typeface="Helvetica Neue UltraLight"/>
              </a:rPr>
              <a:t>equips patients, caregivers and their doctors with </a:t>
            </a:r>
            <a:r>
              <a:rPr lang="en-US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valuable insights </a:t>
            </a:r>
            <a:r>
              <a:rPr lang="en-US" b="1" dirty="0" smtClean="0">
                <a:latin typeface="Helvetica Neue UltraLight"/>
                <a:cs typeface="Helvetica Neue UltraLight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easy tools </a:t>
            </a:r>
            <a:r>
              <a:rPr lang="en-US" b="1" dirty="0">
                <a:latin typeface="Helvetica Neue UltraLight"/>
                <a:cs typeface="Helvetica Neue UltraLight"/>
              </a:rPr>
              <a:t>to help </a:t>
            </a:r>
            <a:r>
              <a:rPr lang="en-US" b="1" dirty="0" smtClean="0">
                <a:latin typeface="Helvetica Neue UltraLight"/>
                <a:cs typeface="Helvetica Neue UltraLight"/>
              </a:rPr>
              <a:t>better control </a:t>
            </a:r>
            <a:r>
              <a:rPr lang="en-US" b="1" dirty="0">
                <a:latin typeface="Helvetica Neue UltraLight"/>
                <a:cs typeface="Helvetica Neue UltraLight"/>
              </a:rPr>
              <a:t>the ups and downs of </a:t>
            </a:r>
            <a:r>
              <a:rPr lang="en-US" b="1" dirty="0" smtClean="0">
                <a:latin typeface="Helvetica Neue UltraLight"/>
                <a:cs typeface="Helvetica Neue UltraLight"/>
              </a:rPr>
              <a:t>chemotherapy treatment.</a:t>
            </a:r>
            <a:endParaRPr lang="en-US" b="1" dirty="0">
              <a:latin typeface="Helvetica Neue UltraLight"/>
              <a:cs typeface="Helvetica Neue UltraLigh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59012" y="771235"/>
            <a:ext cx="3290292" cy="5636363"/>
            <a:chOff x="5312556" y="301229"/>
            <a:chExt cx="3290292" cy="56363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216"/>
            <a:stretch/>
          </p:blipFill>
          <p:spPr>
            <a:xfrm>
              <a:off x="5805683" y="1106870"/>
              <a:ext cx="2396155" cy="40325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iphone_6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2556" y="301229"/>
              <a:ext cx="3290292" cy="5636363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40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69412" y="301229"/>
            <a:ext cx="4238094" cy="15081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Helvetica Neue UltraLight"/>
                <a:cs typeface="Helvetica Neue UltraLight"/>
              </a:rPr>
              <a:t>A </a:t>
            </a:r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Daily Log </a:t>
            </a:r>
            <a:r>
              <a:rPr lang="en-US" b="1" dirty="0" smtClean="0">
                <a:latin typeface="Helvetica Neue UltraLight"/>
                <a:cs typeface="Helvetica Neue UltraLight"/>
              </a:rPr>
              <a:t>helps keep track of your condition and any symptoms, actions or activities you experience</a:t>
            </a:r>
            <a:r>
              <a:rPr lang="en-US" b="1" dirty="0" smtClean="0">
                <a:latin typeface="Helvetica Neue UltraLight"/>
                <a:cs typeface="Helvetica Neue UltraLight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1400" b="1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NOTE: ChemoWave V1.0 requires manual entry, V2.0 will sync with peripheral devices and tracking apps.</a:t>
            </a:r>
            <a:endParaRPr lang="en-US" sz="1400" b="1" dirty="0" smtClean="0">
              <a:solidFill>
                <a:srgbClr val="FF0000"/>
              </a:solidFill>
              <a:latin typeface="Helvetica Neue UltraLight"/>
              <a:cs typeface="Helvetica Neue UltraLight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" y="0"/>
            <a:ext cx="4292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461" y="2328204"/>
            <a:ext cx="1892808" cy="321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072" y="3148340"/>
            <a:ext cx="188619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60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045" y="2437641"/>
            <a:ext cx="2155646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0" y="0"/>
            <a:ext cx="43053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69412" y="301229"/>
            <a:ext cx="4238094" cy="25545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b="1" dirty="0">
                <a:latin typeface="Helvetica Neue UltraLight"/>
                <a:cs typeface="Helvetica Neue UltraLight"/>
              </a:rPr>
              <a:t>A </a:t>
            </a:r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Timeline</a:t>
            </a:r>
            <a:r>
              <a:rPr lang="en-US" b="1" dirty="0">
                <a:latin typeface="Helvetica Neue UltraLight"/>
                <a:cs typeface="Helvetica Neue UltraLight"/>
              </a:rPr>
              <a:t> automatically updates to highlight when symptoms or condition shifts occur and </a:t>
            </a:r>
            <a:r>
              <a:rPr lang="en-US" b="1" dirty="0" smtClean="0">
                <a:latin typeface="Helvetica Neue UltraLight"/>
                <a:cs typeface="Helvetica Neue UltraLight"/>
              </a:rPr>
              <a:t>also tracks </a:t>
            </a:r>
            <a:r>
              <a:rPr lang="en-US" b="1" dirty="0">
                <a:latin typeface="Helvetica Neue UltraLight"/>
                <a:cs typeface="Helvetica Neue UltraLight"/>
              </a:rPr>
              <a:t>other important actions or experiences, like medication times, meals, sleep, appointments, exercise and more</a:t>
            </a:r>
            <a:r>
              <a:rPr lang="en-US" b="1" dirty="0" smtClean="0">
                <a:latin typeface="Helvetica Neue UltraLight"/>
                <a:cs typeface="Helvetica Neue UltraLight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1400" b="1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Note: Entries are editable.</a:t>
            </a:r>
          </a:p>
          <a:p>
            <a:pPr lvl="0">
              <a:spcBef>
                <a:spcPts val="1200"/>
              </a:spcBef>
            </a:pPr>
            <a:endParaRPr lang="en-US" b="1" dirty="0">
              <a:latin typeface="Helvetica Neue UltraLight"/>
              <a:cs typeface="Helvetica Neue UltraLight"/>
            </a:endParaRPr>
          </a:p>
        </p:txBody>
      </p:sp>
      <p:cxnSp>
        <p:nvCxnSpPr>
          <p:cNvPr id="10" name="Elbow Connector 9"/>
          <p:cNvCxnSpPr>
            <a:stCxn id="7" idx="1"/>
            <a:endCxn id="11" idx="6"/>
          </p:cNvCxnSpPr>
          <p:nvPr/>
        </p:nvCxnSpPr>
        <p:spPr>
          <a:xfrm rot="10800000" flipV="1">
            <a:off x="3777961" y="4266441"/>
            <a:ext cx="2226760" cy="1143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ot"/>
            <a:headEnd type="triangle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3549361" y="4266441"/>
            <a:ext cx="228600" cy="22860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04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1" r="1471"/>
          <a:stretch/>
        </p:blipFill>
        <p:spPr>
          <a:xfrm>
            <a:off x="158756" y="10523"/>
            <a:ext cx="8826488" cy="683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0647" y="3586992"/>
            <a:ext cx="4763350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Trend </a:t>
            </a:r>
            <a:r>
              <a:rPr lang="en-US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Insights </a:t>
            </a:r>
            <a:r>
              <a:rPr lang="en-US" b="1" dirty="0" smtClean="0">
                <a:latin typeface="Helvetica Neue UltraLight"/>
                <a:cs typeface="Helvetica Neue UltraLight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Customizable Charts </a:t>
            </a:r>
            <a:r>
              <a:rPr lang="en-US" b="1" dirty="0">
                <a:latin typeface="Helvetica Neue UltraLight"/>
                <a:cs typeface="Helvetica Neue UltraLight"/>
              </a:rPr>
              <a:t>help you </a:t>
            </a:r>
            <a:r>
              <a:rPr lang="en-US" b="1" dirty="0" smtClean="0">
                <a:latin typeface="Helvetica Neue UltraLight"/>
                <a:cs typeface="Helvetica Neue UltraLight"/>
              </a:rPr>
              <a:t>monitor your condition and identify </a:t>
            </a:r>
            <a:r>
              <a:rPr lang="en-US" b="1" dirty="0">
                <a:latin typeface="Helvetica Neue UltraLight"/>
                <a:cs typeface="Helvetica Neue UltraLight"/>
              </a:rPr>
              <a:t>potential relationships </a:t>
            </a:r>
            <a:r>
              <a:rPr lang="en-US" b="1" dirty="0" smtClean="0">
                <a:latin typeface="Helvetica Neue UltraLight"/>
                <a:cs typeface="Helvetica Neue UltraLight"/>
              </a:rPr>
              <a:t>between symptoms, how </a:t>
            </a:r>
            <a:r>
              <a:rPr lang="en-US" b="1" dirty="0">
                <a:latin typeface="Helvetica Neue UltraLight"/>
                <a:cs typeface="Helvetica Neue UltraLight"/>
              </a:rPr>
              <a:t>you feel </a:t>
            </a:r>
            <a:r>
              <a:rPr lang="en-US" b="1" dirty="0" smtClean="0">
                <a:latin typeface="Helvetica Neue UltraLight"/>
                <a:cs typeface="Helvetica Neue UltraLight"/>
              </a:rPr>
              <a:t>and </a:t>
            </a:r>
            <a:r>
              <a:rPr lang="en-US" b="1" dirty="0">
                <a:latin typeface="Helvetica Neue UltraLight"/>
                <a:cs typeface="Helvetica Neue UltraLight"/>
              </a:rPr>
              <a:t>any </a:t>
            </a:r>
            <a:r>
              <a:rPr lang="en-US" b="1" dirty="0" smtClean="0">
                <a:latin typeface="Helvetica Neue UltraLight"/>
                <a:cs typeface="Helvetica Neue UltraLight"/>
              </a:rPr>
              <a:t>other logged </a:t>
            </a:r>
            <a:r>
              <a:rPr lang="en-US" b="1" dirty="0">
                <a:latin typeface="Helvetica Neue UltraLight"/>
                <a:cs typeface="Helvetica Neue UltraLight"/>
              </a:rPr>
              <a:t>activities and encounters</a:t>
            </a:r>
            <a:r>
              <a:rPr lang="en-US" b="1" dirty="0" smtClean="0">
                <a:latin typeface="Helvetica Neue UltraLight"/>
                <a:cs typeface="Helvetica Neue UltraLight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NOTE: V1.0 Insights will highlight personal trend information.  After enough data is collected, ChemoWave Insights will involve more sophisticated analysis (i.e. correlations, predictive analytics, etc.)</a:t>
            </a:r>
            <a:endParaRPr lang="en-US" sz="1400" b="1" dirty="0">
              <a:solidFill>
                <a:srgbClr val="FF0000"/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30390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279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Lashey</dc:creator>
  <cp:lastModifiedBy>Matt Lashey</cp:lastModifiedBy>
  <cp:revision>132</cp:revision>
  <dcterms:created xsi:type="dcterms:W3CDTF">2015-11-04T03:17:51Z</dcterms:created>
  <dcterms:modified xsi:type="dcterms:W3CDTF">2016-01-19T17:39:35Z</dcterms:modified>
</cp:coreProperties>
</file>