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6" r:id="rId3"/>
    <p:sldId id="258" r:id="rId4"/>
    <p:sldId id="260" r:id="rId5"/>
    <p:sldId id="261" r:id="rId6"/>
    <p:sldId id="259" r:id="rId7"/>
    <p:sldId id="262" r:id="rId8"/>
    <p:sldId id="263" r:id="rId9"/>
    <p:sldId id="265" r:id="rId10"/>
    <p:sldId id="264"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C1B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51C8B-9A03-4005-84BC-A7D19520EB89}" type="datetimeFigureOut">
              <a:rPr lang="es-MX" smtClean="0"/>
              <a:t>13/01/2016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1B0B7-EF94-4706-A5D8-CD79844EB343}"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2901B0B7-EF94-4706-A5D8-CD79844EB343}" type="slidenum">
              <a:rPr lang="es-MX" smtClean="0"/>
              <a:t>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4340" name="Picture 4" descr="http://thumbs.dreamstime.com/z/estampado-de-flores-hermoso-en-rosa-y-color-de-la-menta-52012179.jpg"/>
          <p:cNvPicPr>
            <a:picLocks noChangeAspect="1" noChangeArrowheads="1"/>
          </p:cNvPicPr>
          <p:nvPr userDrawn="1"/>
        </p:nvPicPr>
        <p:blipFill>
          <a:blip r:embed="rId2"/>
          <a:srcRect r="73922" b="7317"/>
          <a:stretch>
            <a:fillRect/>
          </a:stretch>
        </p:blipFill>
        <p:spPr bwMode="auto">
          <a:xfrm>
            <a:off x="0" y="1000108"/>
            <a:ext cx="1428728" cy="5857892"/>
          </a:xfrm>
          <a:prstGeom prst="rect">
            <a:avLst/>
          </a:prstGeom>
          <a:noFill/>
        </p:spPr>
      </p:pic>
      <p:cxnSp>
        <p:nvCxnSpPr>
          <p:cNvPr id="8" name="7 Conector recto"/>
          <p:cNvCxnSpPr/>
          <p:nvPr userDrawn="1"/>
        </p:nvCxnSpPr>
        <p:spPr>
          <a:xfrm>
            <a:off x="0" y="998520"/>
            <a:ext cx="9144000" cy="1588"/>
          </a:xfrm>
          <a:prstGeom prst="line">
            <a:avLst/>
          </a:prstGeom>
          <a:ln w="76200">
            <a:solidFill>
              <a:srgbClr val="45C1B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5921AD-79A0-4C0B-9389-BCD0A65AD8A9}" type="datetimeFigureOut">
              <a:rPr lang="es-MX" smtClean="0"/>
              <a:t>13/01/2016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6731C9C-C8B4-490E-9BCA-92044FF9CB60}"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5921AD-79A0-4C0B-9389-BCD0A65AD8A9}" type="datetimeFigureOut">
              <a:rPr lang="es-MX" smtClean="0"/>
              <a:t>13/01/2016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6731C9C-C8B4-490E-9BCA-92044FF9CB60}"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Picture 2" descr="http://thumbs.dreamstime.com/z/estampado-de-flores-hermoso-en-rosa-y-color-de-la-menta-52012179.jpg"/>
          <p:cNvPicPr>
            <a:picLocks noChangeAspect="1" noChangeArrowheads="1"/>
          </p:cNvPicPr>
          <p:nvPr userDrawn="1"/>
        </p:nvPicPr>
        <p:blipFill>
          <a:blip r:embed="rId2"/>
          <a:srcRect b="7562"/>
          <a:stretch>
            <a:fillRect/>
          </a:stretch>
        </p:blipFill>
        <p:spPr bwMode="auto">
          <a:xfrm>
            <a:off x="0" y="0"/>
            <a:ext cx="9144000" cy="68580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5921AD-79A0-4C0B-9389-BCD0A65AD8A9}" type="datetimeFigureOut">
              <a:rPr lang="es-MX" smtClean="0"/>
              <a:t>13/01/2016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6731C9C-C8B4-490E-9BCA-92044FF9CB60}"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D5921AD-79A0-4C0B-9389-BCD0A65AD8A9}" type="datetimeFigureOut">
              <a:rPr lang="es-MX" smtClean="0"/>
              <a:t>13/01/2016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6731C9C-C8B4-490E-9BCA-92044FF9CB60}"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D5921AD-79A0-4C0B-9389-BCD0A65AD8A9}" type="datetimeFigureOut">
              <a:rPr lang="es-MX" smtClean="0"/>
              <a:t>13/01/2016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6731C9C-C8B4-490E-9BCA-92044FF9CB60}"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D5921AD-79A0-4C0B-9389-BCD0A65AD8A9}" type="datetimeFigureOut">
              <a:rPr lang="es-MX" smtClean="0"/>
              <a:t>13/01/2016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6731C9C-C8B4-490E-9BCA-92044FF9CB60}"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5921AD-79A0-4C0B-9389-BCD0A65AD8A9}" type="datetimeFigureOut">
              <a:rPr lang="es-MX" smtClean="0"/>
              <a:t>13/01/2016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6731C9C-C8B4-490E-9BCA-92044FF9CB60}"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921AD-79A0-4C0B-9389-BCD0A65AD8A9}" type="datetimeFigureOut">
              <a:rPr lang="es-MX" smtClean="0"/>
              <a:t>13/01/2016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6731C9C-C8B4-490E-9BCA-92044FF9CB60}"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921AD-79A0-4C0B-9389-BCD0A65AD8A9}" type="datetimeFigureOut">
              <a:rPr lang="es-MX" smtClean="0"/>
              <a:t>13/01/2016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6731C9C-C8B4-490E-9BCA-92044FF9CB60}"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921AD-79A0-4C0B-9389-BCD0A65AD8A9}" type="datetimeFigureOut">
              <a:rPr lang="es-MX" smtClean="0"/>
              <a:t>13/01/2016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31C9C-C8B4-490E-9BCA-92044FF9CB60}"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43042" y="4731261"/>
            <a:ext cx="6202787" cy="1015663"/>
          </a:xfrm>
          <a:prstGeom prst="rect">
            <a:avLst/>
          </a:prstGeom>
          <a:noFill/>
        </p:spPr>
        <p:txBody>
          <a:bodyPr wrap="none" rtlCol="0">
            <a:spAutoFit/>
          </a:bodyPr>
          <a:lstStyle/>
          <a:p>
            <a:pPr algn="r"/>
            <a:r>
              <a:rPr lang="es-MX" sz="6000" b="1" dirty="0" smtClean="0">
                <a:solidFill>
                  <a:schemeClr val="tx2">
                    <a:lumMod val="75000"/>
                  </a:schemeClr>
                </a:solidFill>
              </a:rPr>
              <a:t>Proyecto: </a:t>
            </a:r>
            <a:r>
              <a:rPr lang="es-MX" sz="6000" b="1" dirty="0" err="1" smtClean="0">
                <a:solidFill>
                  <a:schemeClr val="tx2">
                    <a:lumMod val="75000"/>
                  </a:schemeClr>
                </a:solidFill>
              </a:rPr>
              <a:t>Nails</a:t>
            </a:r>
            <a:r>
              <a:rPr lang="es-MX" sz="6000" b="1" dirty="0" smtClean="0">
                <a:solidFill>
                  <a:schemeClr val="tx2">
                    <a:lumMod val="75000"/>
                  </a:schemeClr>
                </a:solidFill>
              </a:rPr>
              <a:t> 4U</a:t>
            </a:r>
            <a:endParaRPr lang="es-MX" sz="6000" b="1" dirty="0">
              <a:solidFill>
                <a:schemeClr val="tx2">
                  <a:lumMod val="75000"/>
                </a:schemeClr>
              </a:solidFill>
            </a:endParaRPr>
          </a:p>
        </p:txBody>
      </p:sp>
      <p:sp>
        <p:nvSpPr>
          <p:cNvPr id="16386" name="AutoShape 2" descr="Resultado de imagen para imagen de spa de manos con uñas color men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 name="4 CuadroTexto"/>
          <p:cNvSpPr txBox="1"/>
          <p:nvPr/>
        </p:nvSpPr>
        <p:spPr>
          <a:xfrm>
            <a:off x="5000628" y="5429264"/>
            <a:ext cx="2941383" cy="769441"/>
          </a:xfrm>
          <a:prstGeom prst="rect">
            <a:avLst/>
          </a:prstGeom>
          <a:noFill/>
        </p:spPr>
        <p:txBody>
          <a:bodyPr wrap="none" rtlCol="0">
            <a:spAutoFit/>
          </a:bodyPr>
          <a:lstStyle/>
          <a:p>
            <a:pPr algn="r"/>
            <a:r>
              <a:rPr lang="es-MX" sz="4400" b="1" dirty="0" smtClean="0">
                <a:solidFill>
                  <a:schemeClr val="tx1">
                    <a:lumMod val="65000"/>
                    <a:lumOff val="35000"/>
                  </a:schemeClr>
                </a:solidFill>
              </a:rPr>
              <a:t>Enero 2016 </a:t>
            </a:r>
            <a:endParaRPr lang="es-MX" sz="4400" b="1" dirty="0">
              <a:solidFill>
                <a:schemeClr val="tx1">
                  <a:lumMod val="65000"/>
                  <a:lumOff val="35000"/>
                </a:schemeClr>
              </a:solidFill>
            </a:endParaRPr>
          </a:p>
        </p:txBody>
      </p:sp>
      <p:pic>
        <p:nvPicPr>
          <p:cNvPr id="9" name="Imagen 4"/>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5640" t="7963" r="53721" b="67963"/>
          <a:stretch>
            <a:fillRect/>
          </a:stretch>
        </p:blipFill>
        <p:spPr>
          <a:xfrm>
            <a:off x="613235" y="714356"/>
            <a:ext cx="7959293" cy="36433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02774" y="4731261"/>
            <a:ext cx="2509725" cy="1015663"/>
          </a:xfrm>
          <a:prstGeom prst="rect">
            <a:avLst/>
          </a:prstGeom>
          <a:noFill/>
        </p:spPr>
        <p:txBody>
          <a:bodyPr wrap="none" rtlCol="0">
            <a:spAutoFit/>
          </a:bodyPr>
          <a:lstStyle/>
          <a:p>
            <a:pPr algn="r"/>
            <a:r>
              <a:rPr lang="es-MX" sz="6000" b="1" dirty="0" smtClean="0">
                <a:solidFill>
                  <a:schemeClr val="tx2">
                    <a:lumMod val="75000"/>
                  </a:schemeClr>
                </a:solidFill>
              </a:rPr>
              <a:t>Gracias</a:t>
            </a:r>
            <a:endParaRPr lang="es-MX" sz="6000" b="1" dirty="0">
              <a:solidFill>
                <a:schemeClr val="tx2">
                  <a:lumMod val="75000"/>
                </a:schemeClr>
              </a:solidFill>
            </a:endParaRPr>
          </a:p>
        </p:txBody>
      </p:sp>
      <p:sp>
        <p:nvSpPr>
          <p:cNvPr id="16386" name="AutoShape 2" descr="Resultado de imagen para imagen de spa de manos con uñas color men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 name="4 CuadroTexto"/>
          <p:cNvSpPr txBox="1"/>
          <p:nvPr/>
        </p:nvSpPr>
        <p:spPr>
          <a:xfrm>
            <a:off x="5000628" y="5429264"/>
            <a:ext cx="2941383" cy="769441"/>
          </a:xfrm>
          <a:prstGeom prst="rect">
            <a:avLst/>
          </a:prstGeom>
          <a:noFill/>
        </p:spPr>
        <p:txBody>
          <a:bodyPr wrap="none" rtlCol="0">
            <a:spAutoFit/>
          </a:bodyPr>
          <a:lstStyle/>
          <a:p>
            <a:pPr algn="r"/>
            <a:r>
              <a:rPr lang="es-MX" sz="4400" b="1" dirty="0" smtClean="0">
                <a:solidFill>
                  <a:schemeClr val="tx1">
                    <a:lumMod val="65000"/>
                    <a:lumOff val="35000"/>
                  </a:schemeClr>
                </a:solidFill>
              </a:rPr>
              <a:t>Enero 2016 </a:t>
            </a:r>
            <a:endParaRPr lang="es-MX" sz="4400" b="1" dirty="0">
              <a:solidFill>
                <a:schemeClr val="tx1">
                  <a:lumMod val="65000"/>
                  <a:lumOff val="35000"/>
                </a:schemeClr>
              </a:solidFill>
            </a:endParaRPr>
          </a:p>
        </p:txBody>
      </p:sp>
      <p:pic>
        <p:nvPicPr>
          <p:cNvPr id="7" name="Imagen 4"/>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5640" t="7963" r="53721" b="67963"/>
          <a:stretch>
            <a:fillRect/>
          </a:stretch>
        </p:blipFill>
        <p:spPr>
          <a:xfrm>
            <a:off x="613235" y="714356"/>
            <a:ext cx="7959293" cy="36433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28662" y="1428736"/>
            <a:ext cx="2857520" cy="769441"/>
          </a:xfrm>
          <a:prstGeom prst="rect">
            <a:avLst/>
          </a:prstGeom>
          <a:noFill/>
        </p:spPr>
        <p:txBody>
          <a:bodyPr wrap="square" rtlCol="0">
            <a:spAutoFit/>
          </a:bodyPr>
          <a:lstStyle/>
          <a:p>
            <a:pPr algn="ctr"/>
            <a:r>
              <a:rPr lang="es-MX" sz="4400" b="1" dirty="0" smtClean="0">
                <a:solidFill>
                  <a:schemeClr val="tx2">
                    <a:lumMod val="75000"/>
                  </a:schemeClr>
                </a:solidFill>
              </a:rPr>
              <a:t>Misión:</a:t>
            </a:r>
            <a:endParaRPr lang="es-MX" sz="4400" b="1" dirty="0">
              <a:solidFill>
                <a:schemeClr val="tx2">
                  <a:lumMod val="75000"/>
                </a:schemeClr>
              </a:solidFill>
            </a:endParaRPr>
          </a:p>
        </p:txBody>
      </p:sp>
      <p:sp>
        <p:nvSpPr>
          <p:cNvPr id="8" name="7 CuadroTexto"/>
          <p:cNvSpPr txBox="1"/>
          <p:nvPr/>
        </p:nvSpPr>
        <p:spPr>
          <a:xfrm>
            <a:off x="1071538" y="3373939"/>
            <a:ext cx="2643206" cy="769441"/>
          </a:xfrm>
          <a:prstGeom prst="rect">
            <a:avLst/>
          </a:prstGeom>
          <a:noFill/>
        </p:spPr>
        <p:txBody>
          <a:bodyPr wrap="square" rtlCol="0">
            <a:spAutoFit/>
          </a:bodyPr>
          <a:lstStyle/>
          <a:p>
            <a:pPr algn="ctr"/>
            <a:r>
              <a:rPr lang="es-MX" sz="4400" b="1" dirty="0" smtClean="0">
                <a:solidFill>
                  <a:schemeClr val="tx2">
                    <a:lumMod val="75000"/>
                  </a:schemeClr>
                </a:solidFill>
              </a:rPr>
              <a:t>Visión:</a:t>
            </a:r>
            <a:endParaRPr lang="es-MX" sz="4400" b="1" dirty="0">
              <a:solidFill>
                <a:schemeClr val="tx2">
                  <a:lumMod val="75000"/>
                </a:schemeClr>
              </a:solidFill>
            </a:endParaRPr>
          </a:p>
        </p:txBody>
      </p:sp>
      <p:sp>
        <p:nvSpPr>
          <p:cNvPr id="7" name="6 CuadroTexto"/>
          <p:cNvSpPr txBox="1"/>
          <p:nvPr/>
        </p:nvSpPr>
        <p:spPr>
          <a:xfrm>
            <a:off x="1571604" y="2488164"/>
            <a:ext cx="6572296" cy="923330"/>
          </a:xfrm>
          <a:prstGeom prst="rect">
            <a:avLst/>
          </a:prstGeom>
          <a:noFill/>
        </p:spPr>
        <p:txBody>
          <a:bodyPr wrap="square" rtlCol="0">
            <a:spAutoFit/>
          </a:bodyPr>
          <a:lstStyle/>
          <a:p>
            <a:r>
              <a:rPr lang="es-MX" dirty="0" smtClean="0">
                <a:solidFill>
                  <a:schemeClr val="tx1">
                    <a:lumMod val="65000"/>
                    <a:lumOff val="35000"/>
                  </a:schemeClr>
                </a:solidFill>
              </a:rPr>
              <a:t>Brindar la mejor experiencia en calidez de servicio en  atención de manicura y pedicura, con alto nivel de compromiso e innovación para un decorado especial y una relajación total</a:t>
            </a:r>
            <a:endParaRPr lang="es-MX" dirty="0">
              <a:solidFill>
                <a:schemeClr val="tx1">
                  <a:lumMod val="65000"/>
                  <a:lumOff val="35000"/>
                </a:schemeClr>
              </a:solidFill>
            </a:endParaRPr>
          </a:p>
        </p:txBody>
      </p:sp>
      <p:sp>
        <p:nvSpPr>
          <p:cNvPr id="11" name="10 CuadroTexto"/>
          <p:cNvSpPr txBox="1"/>
          <p:nvPr/>
        </p:nvSpPr>
        <p:spPr>
          <a:xfrm>
            <a:off x="1571604" y="4143380"/>
            <a:ext cx="4429156" cy="1200329"/>
          </a:xfrm>
          <a:prstGeom prst="rect">
            <a:avLst/>
          </a:prstGeom>
          <a:noFill/>
        </p:spPr>
        <p:txBody>
          <a:bodyPr wrap="square" rtlCol="0">
            <a:spAutoFit/>
          </a:bodyPr>
          <a:lstStyle/>
          <a:p>
            <a:r>
              <a:rPr lang="es-MX" dirty="0" smtClean="0">
                <a:solidFill>
                  <a:schemeClr val="tx1">
                    <a:lumMod val="65000"/>
                    <a:lumOff val="35000"/>
                  </a:schemeClr>
                </a:solidFill>
              </a:rPr>
              <a:t>Ser  el lugar preferido por nuestros clientes por servicio y calidad, convirtiéndonos en la cadena líder en atención de manos y pies – relajación y  belleza  en México </a:t>
            </a:r>
            <a:endParaRPr lang="es-MX" dirty="0">
              <a:solidFill>
                <a:schemeClr val="tx1">
                  <a:lumMod val="65000"/>
                  <a:lumOff val="35000"/>
                </a:schemeClr>
              </a:solidFill>
            </a:endParaRPr>
          </a:p>
        </p:txBody>
      </p:sp>
      <p:sp>
        <p:nvSpPr>
          <p:cNvPr id="13318" name="AutoShape 6" descr="Resultado de imagen para mi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3320" name="AutoShape 8" descr="Resultado de imagen para mi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3322" name="Picture 10" descr="http://www.institutomexicanodeinformatica.com/img/mision.jpg"/>
          <p:cNvPicPr>
            <a:picLocks noChangeAspect="1" noChangeArrowheads="1"/>
          </p:cNvPicPr>
          <p:nvPr/>
        </p:nvPicPr>
        <p:blipFill>
          <a:blip r:embed="rId3"/>
          <a:srcRect/>
          <a:stretch>
            <a:fillRect/>
          </a:stretch>
        </p:blipFill>
        <p:spPr bwMode="auto">
          <a:xfrm rot="20911356">
            <a:off x="5695720" y="3467277"/>
            <a:ext cx="3550403" cy="2920848"/>
          </a:xfrm>
          <a:prstGeom prst="rect">
            <a:avLst/>
          </a:prstGeom>
          <a:noFill/>
          <a:effectLst>
            <a:softEdge rad="317500"/>
          </a:effectLst>
        </p:spPr>
      </p:pic>
      <p:pic>
        <p:nvPicPr>
          <p:cNvPr id="17" name="Imagen 4"/>
          <p:cNvPicPr>
            <a:picLocks noChangeAspect="1"/>
          </p:cNvPicPr>
          <p:nvPr/>
        </p:nvPicPr>
        <p:blipFill>
          <a:blip r:embed="rId4" cstate="print">
            <a:extLst>
              <a:ext uri="{28A0092B-C50C-407E-A947-70E740481C1C}">
                <a14:useLocalDpi xmlns:a14="http://schemas.microsoft.com/office/drawing/2010/main" xmlns="" val="0"/>
              </a:ext>
            </a:extLst>
          </a:blip>
          <a:srcRect l="5640" t="7963" r="53721" b="67963"/>
          <a:stretch>
            <a:fillRect/>
          </a:stretch>
        </p:blipFill>
        <p:spPr>
          <a:xfrm>
            <a:off x="7221768" y="0"/>
            <a:ext cx="1922232" cy="8798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00430" y="1285860"/>
            <a:ext cx="2857520" cy="769441"/>
          </a:xfrm>
          <a:prstGeom prst="rect">
            <a:avLst/>
          </a:prstGeom>
          <a:noFill/>
        </p:spPr>
        <p:txBody>
          <a:bodyPr wrap="square" rtlCol="0">
            <a:spAutoFit/>
          </a:bodyPr>
          <a:lstStyle/>
          <a:p>
            <a:pPr algn="ctr"/>
            <a:r>
              <a:rPr lang="es-MX" sz="4400" b="1" dirty="0" smtClean="0">
                <a:solidFill>
                  <a:schemeClr val="tx2">
                    <a:lumMod val="75000"/>
                  </a:schemeClr>
                </a:solidFill>
              </a:rPr>
              <a:t>Valores</a:t>
            </a:r>
            <a:endParaRPr lang="es-MX" sz="4400" b="1" dirty="0">
              <a:solidFill>
                <a:schemeClr val="tx2">
                  <a:lumMod val="75000"/>
                </a:schemeClr>
              </a:solidFill>
            </a:endParaRPr>
          </a:p>
        </p:txBody>
      </p:sp>
      <p:sp>
        <p:nvSpPr>
          <p:cNvPr id="4" name="3 CuadroTexto"/>
          <p:cNvSpPr txBox="1"/>
          <p:nvPr/>
        </p:nvSpPr>
        <p:spPr>
          <a:xfrm>
            <a:off x="2214546" y="2285992"/>
            <a:ext cx="6572296" cy="3970318"/>
          </a:xfrm>
          <a:prstGeom prst="rect">
            <a:avLst/>
          </a:prstGeom>
          <a:noFill/>
        </p:spPr>
        <p:txBody>
          <a:bodyPr wrap="square" rtlCol="0">
            <a:spAutoFit/>
          </a:bodyPr>
          <a:lstStyle/>
          <a:p>
            <a:pPr algn="just"/>
            <a:r>
              <a:rPr lang="es-MX" b="1" dirty="0" smtClean="0">
                <a:solidFill>
                  <a:schemeClr val="tx1">
                    <a:lumMod val="65000"/>
                    <a:lumOff val="35000"/>
                  </a:schemeClr>
                </a:solidFill>
              </a:rPr>
              <a:t>Cliente: </a:t>
            </a:r>
            <a:r>
              <a:rPr lang="es-MX" dirty="0" smtClean="0">
                <a:solidFill>
                  <a:schemeClr val="tx1">
                    <a:lumMod val="65000"/>
                    <a:lumOff val="35000"/>
                  </a:schemeClr>
                </a:solidFill>
              </a:rPr>
              <a:t>	cuidamos a nuestros clientes y a nuestra gente  cumpliendo con los mas altos estándares de esterilización de la industria.</a:t>
            </a:r>
          </a:p>
          <a:p>
            <a:pPr algn="just"/>
            <a:endParaRPr lang="es-MX" dirty="0">
              <a:solidFill>
                <a:schemeClr val="tx1">
                  <a:lumMod val="65000"/>
                  <a:lumOff val="35000"/>
                </a:schemeClr>
              </a:solidFill>
            </a:endParaRPr>
          </a:p>
          <a:p>
            <a:pPr algn="just"/>
            <a:r>
              <a:rPr lang="es-MX" b="1" dirty="0" smtClean="0">
                <a:solidFill>
                  <a:schemeClr val="tx1">
                    <a:lumMod val="65000"/>
                    <a:lumOff val="35000"/>
                  </a:schemeClr>
                </a:solidFill>
              </a:rPr>
              <a:t>Calidez: </a:t>
            </a:r>
            <a:r>
              <a:rPr lang="es-MX" dirty="0" smtClean="0">
                <a:solidFill>
                  <a:schemeClr val="tx1">
                    <a:lumMod val="65000"/>
                    <a:lumOff val="35000"/>
                  </a:schemeClr>
                </a:solidFill>
              </a:rPr>
              <a:t>nos preocupamos por dar un trato respetuoso y con la mejor actitud de servicio en todo momento, nuestro sello es la hospitalidad, cordialidad y trabajo en equipo</a:t>
            </a:r>
          </a:p>
          <a:p>
            <a:pPr algn="just"/>
            <a:endParaRPr lang="es-MX" dirty="0">
              <a:solidFill>
                <a:schemeClr val="tx1">
                  <a:lumMod val="65000"/>
                  <a:lumOff val="35000"/>
                </a:schemeClr>
              </a:solidFill>
            </a:endParaRPr>
          </a:p>
          <a:p>
            <a:pPr algn="just"/>
            <a:r>
              <a:rPr lang="es-MX" b="1" dirty="0" smtClean="0">
                <a:solidFill>
                  <a:schemeClr val="tx1">
                    <a:lumMod val="65000"/>
                    <a:lumOff val="35000"/>
                  </a:schemeClr>
                </a:solidFill>
              </a:rPr>
              <a:t>Tiempo: </a:t>
            </a:r>
            <a:r>
              <a:rPr lang="es-MX" dirty="0" smtClean="0">
                <a:solidFill>
                  <a:schemeClr val="tx1">
                    <a:lumMod val="65000"/>
                    <a:lumOff val="35000"/>
                  </a:schemeClr>
                </a:solidFill>
              </a:rPr>
              <a:t>nos esforzamos por brindar un momento único y especial respetando el tiempo de cada persona</a:t>
            </a:r>
          </a:p>
          <a:p>
            <a:pPr algn="just"/>
            <a:endParaRPr lang="es-MX" dirty="0">
              <a:solidFill>
                <a:schemeClr val="tx1">
                  <a:lumMod val="65000"/>
                  <a:lumOff val="35000"/>
                </a:schemeClr>
              </a:solidFill>
            </a:endParaRPr>
          </a:p>
          <a:p>
            <a:pPr algn="just"/>
            <a:r>
              <a:rPr lang="es-MX" b="1" dirty="0" smtClean="0">
                <a:solidFill>
                  <a:schemeClr val="tx1">
                    <a:lumMod val="65000"/>
                    <a:lumOff val="35000"/>
                  </a:schemeClr>
                </a:solidFill>
              </a:rPr>
              <a:t>Innovación:  </a:t>
            </a:r>
            <a:r>
              <a:rPr lang="es-MX" dirty="0" smtClean="0">
                <a:solidFill>
                  <a:schemeClr val="tx1">
                    <a:lumMod val="65000"/>
                    <a:lumOff val="35000"/>
                  </a:schemeClr>
                </a:solidFill>
              </a:rPr>
              <a:t>mantenernos a la vanguardia en estilos, técnicas,  tendencias y materiales para brindar un buen servicio</a:t>
            </a:r>
          </a:p>
          <a:p>
            <a:pPr algn="just"/>
            <a:endParaRPr lang="es-MX" dirty="0">
              <a:solidFill>
                <a:schemeClr val="tx1">
                  <a:lumMod val="65000"/>
                  <a:lumOff val="35000"/>
                </a:schemeClr>
              </a:solidFill>
            </a:endParaRPr>
          </a:p>
        </p:txBody>
      </p:sp>
      <p:sp>
        <p:nvSpPr>
          <p:cNvPr id="5" name="4 CuadroTexto"/>
          <p:cNvSpPr txBox="1"/>
          <p:nvPr/>
        </p:nvSpPr>
        <p:spPr>
          <a:xfrm>
            <a:off x="1571604" y="2143116"/>
            <a:ext cx="642974" cy="769441"/>
          </a:xfrm>
          <a:prstGeom prst="rect">
            <a:avLst/>
          </a:prstGeom>
          <a:noFill/>
        </p:spPr>
        <p:txBody>
          <a:bodyPr wrap="square" rtlCol="0">
            <a:spAutoFit/>
          </a:bodyPr>
          <a:lstStyle/>
          <a:p>
            <a:pPr algn="ctr"/>
            <a:r>
              <a:rPr lang="es-MX" sz="4400" b="1" dirty="0" smtClean="0">
                <a:solidFill>
                  <a:schemeClr val="tx2">
                    <a:lumMod val="75000"/>
                  </a:schemeClr>
                </a:solidFill>
              </a:rPr>
              <a:t>1</a:t>
            </a:r>
            <a:endParaRPr lang="es-MX" sz="4400" b="1" dirty="0">
              <a:solidFill>
                <a:schemeClr val="tx2">
                  <a:lumMod val="75000"/>
                </a:schemeClr>
              </a:solidFill>
            </a:endParaRPr>
          </a:p>
        </p:txBody>
      </p:sp>
      <p:sp>
        <p:nvSpPr>
          <p:cNvPr id="6" name="5 CuadroTexto"/>
          <p:cNvSpPr txBox="1"/>
          <p:nvPr/>
        </p:nvSpPr>
        <p:spPr>
          <a:xfrm>
            <a:off x="1571604" y="3286124"/>
            <a:ext cx="642974" cy="769441"/>
          </a:xfrm>
          <a:prstGeom prst="rect">
            <a:avLst/>
          </a:prstGeom>
          <a:noFill/>
        </p:spPr>
        <p:txBody>
          <a:bodyPr wrap="square" rtlCol="0">
            <a:spAutoFit/>
          </a:bodyPr>
          <a:lstStyle/>
          <a:p>
            <a:pPr algn="ctr"/>
            <a:r>
              <a:rPr lang="es-MX" sz="4400" b="1" dirty="0" smtClean="0">
                <a:solidFill>
                  <a:schemeClr val="tx2">
                    <a:lumMod val="75000"/>
                  </a:schemeClr>
                </a:solidFill>
              </a:rPr>
              <a:t>2</a:t>
            </a:r>
            <a:endParaRPr lang="es-MX" sz="4400" b="1" dirty="0">
              <a:solidFill>
                <a:schemeClr val="tx2">
                  <a:lumMod val="75000"/>
                </a:schemeClr>
              </a:solidFill>
            </a:endParaRPr>
          </a:p>
        </p:txBody>
      </p:sp>
      <p:sp>
        <p:nvSpPr>
          <p:cNvPr id="7" name="6 CuadroTexto"/>
          <p:cNvSpPr txBox="1"/>
          <p:nvPr/>
        </p:nvSpPr>
        <p:spPr>
          <a:xfrm>
            <a:off x="1571604" y="4374071"/>
            <a:ext cx="642974" cy="769441"/>
          </a:xfrm>
          <a:prstGeom prst="rect">
            <a:avLst/>
          </a:prstGeom>
          <a:noFill/>
        </p:spPr>
        <p:txBody>
          <a:bodyPr wrap="square" rtlCol="0">
            <a:spAutoFit/>
          </a:bodyPr>
          <a:lstStyle/>
          <a:p>
            <a:pPr algn="ctr"/>
            <a:r>
              <a:rPr lang="es-MX" sz="4400" b="1" dirty="0" smtClean="0">
                <a:solidFill>
                  <a:schemeClr val="tx2">
                    <a:lumMod val="75000"/>
                  </a:schemeClr>
                </a:solidFill>
              </a:rPr>
              <a:t>3</a:t>
            </a:r>
            <a:endParaRPr lang="es-MX" sz="4400" b="1" dirty="0">
              <a:solidFill>
                <a:schemeClr val="tx2">
                  <a:lumMod val="75000"/>
                </a:schemeClr>
              </a:solidFill>
            </a:endParaRPr>
          </a:p>
        </p:txBody>
      </p:sp>
      <p:sp>
        <p:nvSpPr>
          <p:cNvPr id="8" name="7 CuadroTexto"/>
          <p:cNvSpPr txBox="1"/>
          <p:nvPr/>
        </p:nvSpPr>
        <p:spPr>
          <a:xfrm>
            <a:off x="1571604" y="5159889"/>
            <a:ext cx="642974" cy="769441"/>
          </a:xfrm>
          <a:prstGeom prst="rect">
            <a:avLst/>
          </a:prstGeom>
          <a:noFill/>
        </p:spPr>
        <p:txBody>
          <a:bodyPr wrap="square" rtlCol="0">
            <a:spAutoFit/>
          </a:bodyPr>
          <a:lstStyle/>
          <a:p>
            <a:pPr algn="ctr"/>
            <a:r>
              <a:rPr lang="es-MX" sz="4400" b="1" dirty="0" smtClean="0">
                <a:solidFill>
                  <a:schemeClr val="tx2">
                    <a:lumMod val="75000"/>
                  </a:schemeClr>
                </a:solidFill>
              </a:rPr>
              <a:t>4</a:t>
            </a:r>
            <a:endParaRPr lang="es-MX" sz="4400" b="1" dirty="0">
              <a:solidFill>
                <a:schemeClr val="tx2">
                  <a:lumMod val="75000"/>
                </a:schemeClr>
              </a:solidFill>
            </a:endParaRPr>
          </a:p>
        </p:txBody>
      </p:sp>
      <p:pic>
        <p:nvPicPr>
          <p:cNvPr id="10" name="Imagen 4"/>
          <p:cNvPicPr>
            <a:picLocks noChangeAspect="1"/>
          </p:cNvPicPr>
          <p:nvPr/>
        </p:nvPicPr>
        <p:blipFill>
          <a:blip r:embed="rId2" cstate="print">
            <a:extLst>
              <a:ext uri="{28A0092B-C50C-407E-A947-70E740481C1C}">
                <a14:useLocalDpi xmlns:a14="http://schemas.microsoft.com/office/drawing/2010/main" xmlns="" val="0"/>
              </a:ext>
            </a:extLst>
          </a:blip>
          <a:srcRect l="5640" t="7963" r="53721" b="67963"/>
          <a:stretch>
            <a:fillRect/>
          </a:stretch>
        </p:blipFill>
        <p:spPr>
          <a:xfrm>
            <a:off x="7221768" y="0"/>
            <a:ext cx="1922232" cy="87989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285984" y="1285860"/>
            <a:ext cx="6429420" cy="769441"/>
          </a:xfrm>
          <a:prstGeom prst="rect">
            <a:avLst/>
          </a:prstGeom>
          <a:noFill/>
        </p:spPr>
        <p:txBody>
          <a:bodyPr wrap="square" rtlCol="0">
            <a:spAutoFit/>
          </a:bodyPr>
          <a:lstStyle/>
          <a:p>
            <a:pPr algn="ctr"/>
            <a:r>
              <a:rPr lang="es-MX" sz="4400" b="1" dirty="0" smtClean="0">
                <a:solidFill>
                  <a:schemeClr val="tx2">
                    <a:lumMod val="75000"/>
                  </a:schemeClr>
                </a:solidFill>
              </a:rPr>
              <a:t>Pasos Atención a Clientes</a:t>
            </a:r>
            <a:endParaRPr lang="es-MX" sz="4400" b="1" dirty="0">
              <a:solidFill>
                <a:schemeClr val="tx2">
                  <a:lumMod val="75000"/>
                </a:schemeClr>
              </a:solidFill>
            </a:endParaRPr>
          </a:p>
        </p:txBody>
      </p:sp>
      <p:sp>
        <p:nvSpPr>
          <p:cNvPr id="4" name="3 CuadroTexto"/>
          <p:cNvSpPr txBox="1"/>
          <p:nvPr/>
        </p:nvSpPr>
        <p:spPr>
          <a:xfrm>
            <a:off x="2214546" y="2285992"/>
            <a:ext cx="6572296" cy="4524315"/>
          </a:xfrm>
          <a:prstGeom prst="rect">
            <a:avLst/>
          </a:prstGeom>
          <a:noFill/>
        </p:spPr>
        <p:txBody>
          <a:bodyPr wrap="square" rtlCol="0">
            <a:spAutoFit/>
          </a:bodyPr>
          <a:lstStyle/>
          <a:p>
            <a:pPr algn="just"/>
            <a:r>
              <a:rPr lang="es-MX" b="1" dirty="0" smtClean="0">
                <a:solidFill>
                  <a:schemeClr val="tx1">
                    <a:lumMod val="65000"/>
                    <a:lumOff val="35000"/>
                  </a:schemeClr>
                </a:solidFill>
              </a:rPr>
              <a:t>Saludo: </a:t>
            </a:r>
            <a:r>
              <a:rPr lang="es-MX" dirty="0" smtClean="0">
                <a:solidFill>
                  <a:schemeClr val="tx1">
                    <a:lumMod val="65000"/>
                    <a:lumOff val="35000"/>
                  </a:schemeClr>
                </a:solidFill>
              </a:rPr>
              <a:t>	Presentarse, preguntar si es primer vez que nos visita, explicar los servicios que tenemos, escuchar sus necesidades y dar nuestra recomendación </a:t>
            </a:r>
          </a:p>
          <a:p>
            <a:pPr algn="just"/>
            <a:endParaRPr lang="es-MX" dirty="0">
              <a:solidFill>
                <a:schemeClr val="tx1">
                  <a:lumMod val="65000"/>
                  <a:lumOff val="35000"/>
                </a:schemeClr>
              </a:solidFill>
            </a:endParaRPr>
          </a:p>
          <a:p>
            <a:pPr algn="just"/>
            <a:r>
              <a:rPr lang="es-MX" b="1" dirty="0" smtClean="0">
                <a:solidFill>
                  <a:schemeClr val="tx1">
                    <a:lumMod val="65000"/>
                    <a:lumOff val="35000"/>
                  </a:schemeClr>
                </a:solidFill>
              </a:rPr>
              <a:t>Preparación: </a:t>
            </a:r>
            <a:r>
              <a:rPr lang="es-MX" dirty="0" smtClean="0">
                <a:solidFill>
                  <a:schemeClr val="tx1">
                    <a:lumMod val="65000"/>
                    <a:lumOff val="35000"/>
                  </a:schemeClr>
                </a:solidFill>
              </a:rPr>
              <a:t>explicar el procedimiento, que incluye los servicios elegidos, mostrar utensilios esterilizados rompiendo el sello de seguridad visiblemente al cliente, iniciar con el servicio poniendo el reloj de arena, hacer sentir  el máximo servicio de atención y relajación en todo momento al cliente </a:t>
            </a:r>
          </a:p>
          <a:p>
            <a:pPr algn="just"/>
            <a:endParaRPr lang="es-MX" dirty="0">
              <a:solidFill>
                <a:schemeClr val="tx1">
                  <a:lumMod val="65000"/>
                  <a:lumOff val="35000"/>
                </a:schemeClr>
              </a:solidFill>
            </a:endParaRPr>
          </a:p>
          <a:p>
            <a:pPr algn="just"/>
            <a:r>
              <a:rPr lang="es-MX" b="1" dirty="0" err="1" smtClean="0">
                <a:solidFill>
                  <a:schemeClr val="tx1">
                    <a:lumMod val="65000"/>
                    <a:lumOff val="35000"/>
                  </a:schemeClr>
                </a:solidFill>
              </a:rPr>
              <a:t>Plus</a:t>
            </a:r>
            <a:r>
              <a:rPr lang="es-MX" b="1" dirty="0" smtClean="0">
                <a:solidFill>
                  <a:schemeClr val="tx1">
                    <a:lumMod val="65000"/>
                    <a:lumOff val="35000"/>
                  </a:schemeClr>
                </a:solidFill>
              </a:rPr>
              <a:t>!: </a:t>
            </a:r>
            <a:r>
              <a:rPr lang="es-MX" dirty="0" smtClean="0">
                <a:solidFill>
                  <a:schemeClr val="tx1">
                    <a:lumMod val="65000"/>
                    <a:lumOff val="35000"/>
                  </a:schemeClr>
                </a:solidFill>
              </a:rPr>
              <a:t>ofrecer un servicio complementario que no haya sido elegido explicando los beneficios que contiene </a:t>
            </a:r>
          </a:p>
          <a:p>
            <a:pPr algn="just"/>
            <a:endParaRPr lang="es-MX" dirty="0">
              <a:solidFill>
                <a:schemeClr val="tx1">
                  <a:lumMod val="65000"/>
                  <a:lumOff val="35000"/>
                </a:schemeClr>
              </a:solidFill>
            </a:endParaRPr>
          </a:p>
          <a:p>
            <a:pPr algn="just"/>
            <a:r>
              <a:rPr lang="es-MX" b="1" dirty="0" smtClean="0">
                <a:solidFill>
                  <a:schemeClr val="tx1">
                    <a:lumMod val="65000"/>
                    <a:lumOff val="35000"/>
                  </a:schemeClr>
                </a:solidFill>
              </a:rPr>
              <a:t>Cierre:  </a:t>
            </a:r>
            <a:r>
              <a:rPr lang="es-MX" dirty="0" smtClean="0">
                <a:solidFill>
                  <a:schemeClr val="tx1">
                    <a:lumMod val="65000"/>
                    <a:lumOff val="35000"/>
                  </a:schemeClr>
                </a:solidFill>
              </a:rPr>
              <a:t>asegurarse de la satisfacción al 100% del cliente, </a:t>
            </a:r>
            <a:r>
              <a:rPr lang="es-MX" dirty="0" err="1" smtClean="0">
                <a:solidFill>
                  <a:schemeClr val="tx1">
                    <a:lumMod val="65000"/>
                    <a:lumOff val="35000"/>
                  </a:schemeClr>
                </a:solidFill>
              </a:rPr>
              <a:t>agendar</a:t>
            </a:r>
            <a:r>
              <a:rPr lang="es-MX" dirty="0" smtClean="0">
                <a:solidFill>
                  <a:schemeClr val="tx1">
                    <a:lumMod val="65000"/>
                    <a:lumOff val="35000"/>
                  </a:schemeClr>
                </a:solidFill>
              </a:rPr>
              <a:t> su siguiente visita y recopilación de datos generales</a:t>
            </a:r>
          </a:p>
          <a:p>
            <a:pPr algn="just"/>
            <a:endParaRPr lang="es-MX" dirty="0">
              <a:solidFill>
                <a:schemeClr val="tx1">
                  <a:lumMod val="65000"/>
                  <a:lumOff val="35000"/>
                </a:schemeClr>
              </a:solidFill>
            </a:endParaRPr>
          </a:p>
        </p:txBody>
      </p:sp>
      <p:sp>
        <p:nvSpPr>
          <p:cNvPr id="5" name="4 CuadroTexto"/>
          <p:cNvSpPr txBox="1"/>
          <p:nvPr/>
        </p:nvSpPr>
        <p:spPr>
          <a:xfrm>
            <a:off x="1571604" y="2143116"/>
            <a:ext cx="642974" cy="769441"/>
          </a:xfrm>
          <a:prstGeom prst="rect">
            <a:avLst/>
          </a:prstGeom>
          <a:noFill/>
        </p:spPr>
        <p:txBody>
          <a:bodyPr wrap="square" rtlCol="0">
            <a:spAutoFit/>
          </a:bodyPr>
          <a:lstStyle/>
          <a:p>
            <a:pPr algn="ctr"/>
            <a:r>
              <a:rPr lang="es-MX" sz="4400" b="1" dirty="0" smtClean="0">
                <a:solidFill>
                  <a:schemeClr val="tx2">
                    <a:lumMod val="75000"/>
                  </a:schemeClr>
                </a:solidFill>
              </a:rPr>
              <a:t>1</a:t>
            </a:r>
            <a:endParaRPr lang="es-MX" sz="4400" b="1" dirty="0">
              <a:solidFill>
                <a:schemeClr val="tx2">
                  <a:lumMod val="75000"/>
                </a:schemeClr>
              </a:solidFill>
            </a:endParaRPr>
          </a:p>
        </p:txBody>
      </p:sp>
      <p:sp>
        <p:nvSpPr>
          <p:cNvPr id="6" name="5 CuadroTexto"/>
          <p:cNvSpPr txBox="1"/>
          <p:nvPr/>
        </p:nvSpPr>
        <p:spPr>
          <a:xfrm>
            <a:off x="1571604" y="3286124"/>
            <a:ext cx="642974" cy="769441"/>
          </a:xfrm>
          <a:prstGeom prst="rect">
            <a:avLst/>
          </a:prstGeom>
          <a:noFill/>
        </p:spPr>
        <p:txBody>
          <a:bodyPr wrap="square" rtlCol="0">
            <a:spAutoFit/>
          </a:bodyPr>
          <a:lstStyle/>
          <a:p>
            <a:pPr algn="ctr"/>
            <a:r>
              <a:rPr lang="es-MX" sz="4400" b="1" dirty="0" smtClean="0">
                <a:solidFill>
                  <a:schemeClr val="tx2">
                    <a:lumMod val="75000"/>
                  </a:schemeClr>
                </a:solidFill>
              </a:rPr>
              <a:t>2</a:t>
            </a:r>
            <a:endParaRPr lang="es-MX" sz="4400" b="1" dirty="0">
              <a:solidFill>
                <a:schemeClr val="tx2">
                  <a:lumMod val="75000"/>
                </a:schemeClr>
              </a:solidFill>
            </a:endParaRPr>
          </a:p>
        </p:txBody>
      </p:sp>
      <p:sp>
        <p:nvSpPr>
          <p:cNvPr id="7" name="6 CuadroTexto"/>
          <p:cNvSpPr txBox="1"/>
          <p:nvPr/>
        </p:nvSpPr>
        <p:spPr>
          <a:xfrm>
            <a:off x="1571604" y="4857760"/>
            <a:ext cx="642974" cy="769441"/>
          </a:xfrm>
          <a:prstGeom prst="rect">
            <a:avLst/>
          </a:prstGeom>
          <a:noFill/>
        </p:spPr>
        <p:txBody>
          <a:bodyPr wrap="square" rtlCol="0">
            <a:spAutoFit/>
          </a:bodyPr>
          <a:lstStyle/>
          <a:p>
            <a:pPr algn="ctr"/>
            <a:r>
              <a:rPr lang="es-MX" sz="4400" b="1" dirty="0" smtClean="0">
                <a:solidFill>
                  <a:schemeClr val="tx2">
                    <a:lumMod val="75000"/>
                  </a:schemeClr>
                </a:solidFill>
              </a:rPr>
              <a:t>3</a:t>
            </a:r>
            <a:endParaRPr lang="es-MX" sz="4400" b="1" dirty="0">
              <a:solidFill>
                <a:schemeClr val="tx2">
                  <a:lumMod val="75000"/>
                </a:schemeClr>
              </a:solidFill>
            </a:endParaRPr>
          </a:p>
        </p:txBody>
      </p:sp>
      <p:sp>
        <p:nvSpPr>
          <p:cNvPr id="8" name="7 CuadroTexto"/>
          <p:cNvSpPr txBox="1"/>
          <p:nvPr/>
        </p:nvSpPr>
        <p:spPr>
          <a:xfrm>
            <a:off x="1571604" y="5715016"/>
            <a:ext cx="642974" cy="769441"/>
          </a:xfrm>
          <a:prstGeom prst="rect">
            <a:avLst/>
          </a:prstGeom>
          <a:noFill/>
        </p:spPr>
        <p:txBody>
          <a:bodyPr wrap="square" rtlCol="0">
            <a:spAutoFit/>
          </a:bodyPr>
          <a:lstStyle/>
          <a:p>
            <a:pPr algn="ctr"/>
            <a:r>
              <a:rPr lang="es-MX" sz="4400" b="1" dirty="0" smtClean="0">
                <a:solidFill>
                  <a:schemeClr val="tx2">
                    <a:lumMod val="75000"/>
                  </a:schemeClr>
                </a:solidFill>
              </a:rPr>
              <a:t>4</a:t>
            </a:r>
            <a:endParaRPr lang="es-MX" sz="4400" b="1" dirty="0">
              <a:solidFill>
                <a:schemeClr val="tx2">
                  <a:lumMod val="75000"/>
                </a:schemeClr>
              </a:solidFill>
            </a:endParaRPr>
          </a:p>
        </p:txBody>
      </p:sp>
      <p:pic>
        <p:nvPicPr>
          <p:cNvPr id="10" name="Imagen 4"/>
          <p:cNvPicPr>
            <a:picLocks noChangeAspect="1"/>
          </p:cNvPicPr>
          <p:nvPr/>
        </p:nvPicPr>
        <p:blipFill>
          <a:blip r:embed="rId2" cstate="print">
            <a:extLst>
              <a:ext uri="{28A0092B-C50C-407E-A947-70E740481C1C}">
                <a14:useLocalDpi xmlns:a14="http://schemas.microsoft.com/office/drawing/2010/main" xmlns="" val="0"/>
              </a:ext>
            </a:extLst>
          </a:blip>
          <a:srcRect l="5640" t="7963" r="53721" b="67963"/>
          <a:stretch>
            <a:fillRect/>
          </a:stretch>
        </p:blipFill>
        <p:spPr>
          <a:xfrm>
            <a:off x="7221768" y="0"/>
            <a:ext cx="1922232" cy="8798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285984" y="1285860"/>
            <a:ext cx="6429420" cy="769441"/>
          </a:xfrm>
          <a:prstGeom prst="rect">
            <a:avLst/>
          </a:prstGeom>
          <a:noFill/>
        </p:spPr>
        <p:txBody>
          <a:bodyPr wrap="square" rtlCol="0">
            <a:spAutoFit/>
          </a:bodyPr>
          <a:lstStyle/>
          <a:p>
            <a:pPr algn="ctr"/>
            <a:r>
              <a:rPr lang="es-MX" sz="4400" b="1" dirty="0" smtClean="0">
                <a:solidFill>
                  <a:schemeClr val="tx2">
                    <a:lumMod val="75000"/>
                  </a:schemeClr>
                </a:solidFill>
              </a:rPr>
              <a:t>Servicios:</a:t>
            </a:r>
            <a:endParaRPr lang="es-MX" sz="4400" b="1" dirty="0">
              <a:solidFill>
                <a:schemeClr val="tx2">
                  <a:lumMod val="75000"/>
                </a:schemeClr>
              </a:solidFill>
            </a:endParaRPr>
          </a:p>
        </p:txBody>
      </p:sp>
      <p:sp>
        <p:nvSpPr>
          <p:cNvPr id="4" name="3 CuadroTexto"/>
          <p:cNvSpPr txBox="1"/>
          <p:nvPr/>
        </p:nvSpPr>
        <p:spPr>
          <a:xfrm>
            <a:off x="1500166" y="2071678"/>
            <a:ext cx="6572296" cy="2585323"/>
          </a:xfrm>
          <a:prstGeom prst="rect">
            <a:avLst/>
          </a:prstGeom>
          <a:noFill/>
        </p:spPr>
        <p:txBody>
          <a:bodyPr wrap="square" rtlCol="0">
            <a:spAutoFit/>
          </a:bodyPr>
          <a:lstStyle/>
          <a:p>
            <a:pPr algn="just"/>
            <a:r>
              <a:rPr lang="es-MX" b="1" dirty="0" smtClean="0">
                <a:solidFill>
                  <a:schemeClr val="tx1">
                    <a:lumMod val="65000"/>
                    <a:lumOff val="35000"/>
                  </a:schemeClr>
                </a:solidFill>
              </a:rPr>
              <a:t>Manicura: </a:t>
            </a:r>
            <a:endParaRPr lang="es-MX" dirty="0" smtClean="0">
              <a:solidFill>
                <a:schemeClr val="tx1">
                  <a:lumMod val="65000"/>
                  <a:lumOff val="35000"/>
                </a:schemeClr>
              </a:solidFill>
            </a:endParaRPr>
          </a:p>
          <a:p>
            <a:pPr lvl="1" algn="just">
              <a:buFont typeface="Arial" pitchFamily="34" charset="0"/>
              <a:buChar char="•"/>
            </a:pPr>
            <a:r>
              <a:rPr lang="es-MX" dirty="0" smtClean="0">
                <a:solidFill>
                  <a:schemeClr val="tx1">
                    <a:lumMod val="65000"/>
                    <a:lumOff val="35000"/>
                  </a:schemeClr>
                </a:solidFill>
              </a:rPr>
              <a:t> Básico			$185</a:t>
            </a:r>
          </a:p>
          <a:p>
            <a:pPr lvl="1" algn="just">
              <a:buFont typeface="Arial" pitchFamily="34" charset="0"/>
              <a:buChar char="•"/>
            </a:pPr>
            <a:r>
              <a:rPr lang="es-MX" dirty="0">
                <a:solidFill>
                  <a:schemeClr val="tx1">
                    <a:lumMod val="65000"/>
                    <a:lumOff val="35000"/>
                  </a:schemeClr>
                </a:solidFill>
              </a:rPr>
              <a:t> </a:t>
            </a:r>
            <a:r>
              <a:rPr lang="es-MX" dirty="0" smtClean="0">
                <a:solidFill>
                  <a:schemeClr val="tx1">
                    <a:lumMod val="65000"/>
                    <a:lumOff val="35000"/>
                  </a:schemeClr>
                </a:solidFill>
              </a:rPr>
              <a:t>Spa			$255</a:t>
            </a:r>
          </a:p>
          <a:p>
            <a:pPr lvl="1" algn="just">
              <a:buFont typeface="Arial" pitchFamily="34" charset="0"/>
              <a:buChar char="•"/>
            </a:pPr>
            <a:r>
              <a:rPr lang="es-MX" dirty="0">
                <a:solidFill>
                  <a:schemeClr val="tx1">
                    <a:lumMod val="65000"/>
                    <a:lumOff val="35000"/>
                  </a:schemeClr>
                </a:solidFill>
              </a:rPr>
              <a:t> </a:t>
            </a:r>
            <a:r>
              <a:rPr lang="es-MX" dirty="0" smtClean="0">
                <a:solidFill>
                  <a:schemeClr val="tx1">
                    <a:lumMod val="65000"/>
                    <a:lumOff val="35000"/>
                  </a:schemeClr>
                </a:solidFill>
              </a:rPr>
              <a:t>Spa mas Tratamiento		$290</a:t>
            </a:r>
          </a:p>
          <a:p>
            <a:pPr lvl="1" algn="just">
              <a:buFont typeface="Arial" pitchFamily="34" charset="0"/>
              <a:buChar char="•"/>
            </a:pPr>
            <a:r>
              <a:rPr lang="es-MX" dirty="0" smtClean="0">
                <a:solidFill>
                  <a:schemeClr val="tx1">
                    <a:lumMod val="65000"/>
                    <a:lumOff val="35000"/>
                  </a:schemeClr>
                </a:solidFill>
              </a:rPr>
              <a:t> Caballero			$185</a:t>
            </a:r>
          </a:p>
          <a:p>
            <a:pPr lvl="1" algn="just">
              <a:buFont typeface="Arial" pitchFamily="34" charset="0"/>
              <a:buChar char="•"/>
            </a:pPr>
            <a:r>
              <a:rPr lang="es-MX" dirty="0" smtClean="0">
                <a:solidFill>
                  <a:schemeClr val="tx1">
                    <a:lumMod val="65000"/>
                    <a:lumOff val="35000"/>
                  </a:schemeClr>
                </a:solidFill>
              </a:rPr>
              <a:t> Princesa (&lt;12 años)		$138</a:t>
            </a:r>
          </a:p>
          <a:p>
            <a:pPr lvl="1" algn="just">
              <a:buFont typeface="Arial" pitchFamily="34" charset="0"/>
              <a:buChar char="•"/>
            </a:pPr>
            <a:endParaRPr lang="es-MX" dirty="0" smtClean="0">
              <a:solidFill>
                <a:schemeClr val="tx1">
                  <a:lumMod val="65000"/>
                  <a:lumOff val="35000"/>
                </a:schemeClr>
              </a:solidFill>
            </a:endParaRPr>
          </a:p>
          <a:p>
            <a:pPr lvl="1" algn="just">
              <a:buFont typeface="Arial" pitchFamily="34" charset="0"/>
              <a:buChar char="•"/>
            </a:pPr>
            <a:endParaRPr lang="es-MX" b="1" dirty="0">
              <a:solidFill>
                <a:schemeClr val="tx1">
                  <a:lumMod val="65000"/>
                  <a:lumOff val="35000"/>
                </a:schemeClr>
              </a:solidFill>
            </a:endParaRPr>
          </a:p>
          <a:p>
            <a:pPr lvl="1" algn="just">
              <a:buFont typeface="Arial" pitchFamily="34" charset="0"/>
              <a:buChar char="•"/>
            </a:pPr>
            <a:endParaRPr lang="es-MX" b="1" dirty="0" smtClean="0">
              <a:solidFill>
                <a:schemeClr val="tx1">
                  <a:lumMod val="65000"/>
                  <a:lumOff val="35000"/>
                </a:schemeClr>
              </a:solidFill>
            </a:endParaRPr>
          </a:p>
        </p:txBody>
      </p:sp>
      <p:sp>
        <p:nvSpPr>
          <p:cNvPr id="9" name="8 Rectángulo"/>
          <p:cNvSpPr/>
          <p:nvPr/>
        </p:nvSpPr>
        <p:spPr>
          <a:xfrm>
            <a:off x="1500166" y="4071942"/>
            <a:ext cx="4572000" cy="1754326"/>
          </a:xfrm>
          <a:prstGeom prst="rect">
            <a:avLst/>
          </a:prstGeom>
        </p:spPr>
        <p:txBody>
          <a:bodyPr>
            <a:spAutoFit/>
          </a:bodyPr>
          <a:lstStyle/>
          <a:p>
            <a:pPr algn="just"/>
            <a:r>
              <a:rPr lang="es-MX" b="1" dirty="0" smtClean="0">
                <a:solidFill>
                  <a:schemeClr val="tx1">
                    <a:lumMod val="65000"/>
                    <a:lumOff val="35000"/>
                  </a:schemeClr>
                </a:solidFill>
              </a:rPr>
              <a:t>Pedicura: </a:t>
            </a:r>
            <a:endParaRPr lang="es-MX" dirty="0" smtClean="0">
              <a:solidFill>
                <a:schemeClr val="tx1">
                  <a:lumMod val="65000"/>
                  <a:lumOff val="35000"/>
                </a:schemeClr>
              </a:solidFill>
            </a:endParaRPr>
          </a:p>
          <a:p>
            <a:pPr lvl="1" algn="just">
              <a:buFont typeface="Arial" pitchFamily="34" charset="0"/>
              <a:buChar char="•"/>
            </a:pPr>
            <a:r>
              <a:rPr lang="es-MX" dirty="0" smtClean="0">
                <a:solidFill>
                  <a:schemeClr val="tx1">
                    <a:lumMod val="65000"/>
                    <a:lumOff val="35000"/>
                  </a:schemeClr>
                </a:solidFill>
              </a:rPr>
              <a:t> Básico			$315</a:t>
            </a:r>
          </a:p>
          <a:p>
            <a:pPr lvl="1" algn="just">
              <a:buFont typeface="Arial" pitchFamily="34" charset="0"/>
              <a:buChar char="•"/>
            </a:pPr>
            <a:r>
              <a:rPr lang="es-MX" dirty="0" smtClean="0">
                <a:solidFill>
                  <a:schemeClr val="tx1">
                    <a:lumMod val="65000"/>
                    <a:lumOff val="35000"/>
                  </a:schemeClr>
                </a:solidFill>
              </a:rPr>
              <a:t> Spa			$395</a:t>
            </a:r>
          </a:p>
          <a:p>
            <a:pPr lvl="1" algn="just">
              <a:buFont typeface="Arial" pitchFamily="34" charset="0"/>
              <a:buChar char="•"/>
            </a:pPr>
            <a:r>
              <a:rPr lang="es-MX" dirty="0" smtClean="0">
                <a:solidFill>
                  <a:schemeClr val="tx1">
                    <a:lumMod val="65000"/>
                    <a:lumOff val="35000"/>
                  </a:schemeClr>
                </a:solidFill>
              </a:rPr>
              <a:t> Spa mas Tratamiento		$470</a:t>
            </a:r>
          </a:p>
          <a:p>
            <a:pPr lvl="1" algn="just">
              <a:buFont typeface="Arial" pitchFamily="34" charset="0"/>
              <a:buChar char="•"/>
            </a:pPr>
            <a:r>
              <a:rPr lang="es-MX" dirty="0" smtClean="0">
                <a:solidFill>
                  <a:schemeClr val="tx1">
                    <a:lumMod val="65000"/>
                    <a:lumOff val="35000"/>
                  </a:schemeClr>
                </a:solidFill>
              </a:rPr>
              <a:t> Caballero			$315</a:t>
            </a:r>
          </a:p>
          <a:p>
            <a:pPr lvl="1" algn="just">
              <a:buFont typeface="Arial" pitchFamily="34" charset="0"/>
              <a:buChar char="•"/>
            </a:pPr>
            <a:r>
              <a:rPr lang="es-MX" dirty="0" smtClean="0">
                <a:solidFill>
                  <a:schemeClr val="tx1">
                    <a:lumMod val="65000"/>
                    <a:lumOff val="35000"/>
                  </a:schemeClr>
                </a:solidFill>
              </a:rPr>
              <a:t> Princesa (&lt;12 años)		$199</a:t>
            </a:r>
            <a:endParaRPr lang="es-MX" dirty="0" smtClean="0">
              <a:solidFill>
                <a:schemeClr val="tx1">
                  <a:lumMod val="65000"/>
                  <a:lumOff val="35000"/>
                </a:schemeClr>
              </a:solidFill>
            </a:endParaRPr>
          </a:p>
        </p:txBody>
      </p:sp>
      <p:pic>
        <p:nvPicPr>
          <p:cNvPr id="10" name="Picture 2" descr="Resultado de imagen para manos spa"/>
          <p:cNvPicPr>
            <a:picLocks noChangeAspect="1" noChangeArrowheads="1"/>
          </p:cNvPicPr>
          <p:nvPr/>
        </p:nvPicPr>
        <p:blipFill>
          <a:blip r:embed="rId2"/>
          <a:srcRect/>
          <a:stretch>
            <a:fillRect/>
          </a:stretch>
        </p:blipFill>
        <p:spPr bwMode="auto">
          <a:xfrm>
            <a:off x="5334366" y="2357430"/>
            <a:ext cx="4023980" cy="3286148"/>
          </a:xfrm>
          <a:prstGeom prst="rect">
            <a:avLst/>
          </a:prstGeom>
          <a:noFill/>
          <a:effectLst>
            <a:softEdge rad="635000"/>
          </a:effectLst>
        </p:spPr>
      </p:pic>
      <p:pic>
        <p:nvPicPr>
          <p:cNvPr id="13" name="Imagen 4"/>
          <p:cNvPicPr>
            <a:picLocks noChangeAspect="1"/>
          </p:cNvPicPr>
          <p:nvPr/>
        </p:nvPicPr>
        <p:blipFill>
          <a:blip r:embed="rId3" cstate="print">
            <a:extLst>
              <a:ext uri="{28A0092B-C50C-407E-A947-70E740481C1C}">
                <a14:useLocalDpi xmlns:a14="http://schemas.microsoft.com/office/drawing/2010/main" xmlns="" val="0"/>
              </a:ext>
            </a:extLst>
          </a:blip>
          <a:srcRect l="5640" t="7963" r="53721" b="67963"/>
          <a:stretch>
            <a:fillRect/>
          </a:stretch>
        </p:blipFill>
        <p:spPr>
          <a:xfrm>
            <a:off x="7221768" y="0"/>
            <a:ext cx="1922232" cy="87989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285984" y="1285860"/>
            <a:ext cx="6429420" cy="769441"/>
          </a:xfrm>
          <a:prstGeom prst="rect">
            <a:avLst/>
          </a:prstGeom>
          <a:noFill/>
        </p:spPr>
        <p:txBody>
          <a:bodyPr wrap="square" rtlCol="0">
            <a:spAutoFit/>
          </a:bodyPr>
          <a:lstStyle/>
          <a:p>
            <a:pPr algn="ctr"/>
            <a:r>
              <a:rPr lang="es-MX" sz="4400" b="1" dirty="0" smtClean="0">
                <a:solidFill>
                  <a:schemeClr val="tx2">
                    <a:lumMod val="75000"/>
                  </a:schemeClr>
                </a:solidFill>
              </a:rPr>
              <a:t>Servicios:</a:t>
            </a:r>
            <a:endParaRPr lang="es-MX" sz="4400" b="1" dirty="0">
              <a:solidFill>
                <a:schemeClr val="tx2">
                  <a:lumMod val="75000"/>
                </a:schemeClr>
              </a:solidFill>
            </a:endParaRPr>
          </a:p>
        </p:txBody>
      </p:sp>
      <p:sp>
        <p:nvSpPr>
          <p:cNvPr id="9" name="8 CuadroTexto"/>
          <p:cNvSpPr txBox="1"/>
          <p:nvPr/>
        </p:nvSpPr>
        <p:spPr>
          <a:xfrm>
            <a:off x="1500166" y="2071678"/>
            <a:ext cx="6572296" cy="4801314"/>
          </a:xfrm>
          <a:prstGeom prst="rect">
            <a:avLst/>
          </a:prstGeom>
          <a:noFill/>
        </p:spPr>
        <p:txBody>
          <a:bodyPr wrap="square" rtlCol="0">
            <a:spAutoFit/>
          </a:bodyPr>
          <a:lstStyle/>
          <a:p>
            <a:pPr algn="just"/>
            <a:r>
              <a:rPr lang="es-MX" b="1" dirty="0" smtClean="0">
                <a:solidFill>
                  <a:schemeClr val="tx1">
                    <a:lumMod val="65000"/>
                    <a:lumOff val="35000"/>
                  </a:schemeClr>
                </a:solidFill>
              </a:rPr>
              <a:t>Aplicación y cuidado de Uñas: </a:t>
            </a:r>
            <a:endParaRPr lang="es-MX" b="1" dirty="0">
              <a:solidFill>
                <a:schemeClr val="tx1">
                  <a:lumMod val="65000"/>
                  <a:lumOff val="35000"/>
                </a:schemeClr>
              </a:solidFill>
            </a:endParaRPr>
          </a:p>
          <a:p>
            <a:pPr algn="just"/>
            <a:endParaRPr lang="es-MX" b="1" dirty="0" smtClean="0">
              <a:solidFill>
                <a:schemeClr val="tx1">
                  <a:lumMod val="65000"/>
                  <a:lumOff val="35000"/>
                </a:schemeClr>
              </a:solidFill>
            </a:endParaRPr>
          </a:p>
          <a:p>
            <a:pPr algn="just">
              <a:buFont typeface="Arial" pitchFamily="34" charset="0"/>
              <a:buChar char="•"/>
            </a:pPr>
            <a:r>
              <a:rPr lang="es-MX" b="1" dirty="0" smtClean="0">
                <a:solidFill>
                  <a:schemeClr val="tx1">
                    <a:lumMod val="65000"/>
                    <a:lumOff val="35000"/>
                  </a:schemeClr>
                </a:solidFill>
              </a:rPr>
              <a:t>Aplicación </a:t>
            </a:r>
          </a:p>
          <a:p>
            <a:pPr lvl="1" algn="just">
              <a:buFont typeface="Arial" pitchFamily="34" charset="0"/>
              <a:buChar char="•"/>
            </a:pPr>
            <a:r>
              <a:rPr lang="es-MX" dirty="0" smtClean="0">
                <a:solidFill>
                  <a:schemeClr val="tx1">
                    <a:lumMod val="65000"/>
                    <a:lumOff val="35000"/>
                  </a:schemeClr>
                </a:solidFill>
              </a:rPr>
              <a:t> Uñas Acrílico / Gel  Básico	$330</a:t>
            </a:r>
          </a:p>
          <a:p>
            <a:pPr lvl="1" algn="just">
              <a:buFont typeface="Arial" pitchFamily="34" charset="0"/>
              <a:buChar char="•"/>
            </a:pPr>
            <a:r>
              <a:rPr lang="es-MX" dirty="0">
                <a:solidFill>
                  <a:schemeClr val="tx1">
                    <a:lumMod val="65000"/>
                    <a:lumOff val="35000"/>
                  </a:schemeClr>
                </a:solidFill>
              </a:rPr>
              <a:t> </a:t>
            </a:r>
            <a:r>
              <a:rPr lang="es-MX" dirty="0" smtClean="0">
                <a:solidFill>
                  <a:schemeClr val="tx1">
                    <a:lumMod val="65000"/>
                    <a:lumOff val="35000"/>
                  </a:schemeClr>
                </a:solidFill>
              </a:rPr>
              <a:t>Uñas </a:t>
            </a:r>
            <a:r>
              <a:rPr lang="es-MX" dirty="0" err="1" smtClean="0">
                <a:solidFill>
                  <a:schemeClr val="tx1">
                    <a:lumMod val="65000"/>
                    <a:lumOff val="35000"/>
                  </a:schemeClr>
                </a:solidFill>
              </a:rPr>
              <a:t>Acrigel</a:t>
            </a:r>
            <a:r>
              <a:rPr lang="es-MX" dirty="0" smtClean="0">
                <a:solidFill>
                  <a:schemeClr val="tx1">
                    <a:lumMod val="65000"/>
                    <a:lumOff val="35000"/>
                  </a:schemeClr>
                </a:solidFill>
              </a:rPr>
              <a:t> / </a:t>
            </a:r>
            <a:r>
              <a:rPr lang="es-MX" dirty="0" err="1" smtClean="0">
                <a:solidFill>
                  <a:schemeClr val="tx1">
                    <a:lumMod val="65000"/>
                    <a:lumOff val="35000"/>
                  </a:schemeClr>
                </a:solidFill>
              </a:rPr>
              <a:t>Fibergel</a:t>
            </a:r>
            <a:r>
              <a:rPr lang="es-MX" dirty="0" smtClean="0">
                <a:solidFill>
                  <a:schemeClr val="tx1">
                    <a:lumMod val="65000"/>
                    <a:lumOff val="35000"/>
                  </a:schemeClr>
                </a:solidFill>
              </a:rPr>
              <a:t>		$365</a:t>
            </a:r>
          </a:p>
          <a:p>
            <a:pPr lvl="1" algn="just">
              <a:buFont typeface="Arial" pitchFamily="34" charset="0"/>
              <a:buChar char="•"/>
            </a:pPr>
            <a:r>
              <a:rPr lang="es-MX" dirty="0">
                <a:solidFill>
                  <a:schemeClr val="tx1">
                    <a:lumMod val="65000"/>
                    <a:lumOff val="35000"/>
                  </a:schemeClr>
                </a:solidFill>
              </a:rPr>
              <a:t> </a:t>
            </a:r>
            <a:r>
              <a:rPr lang="es-MX" dirty="0" smtClean="0">
                <a:solidFill>
                  <a:schemeClr val="tx1">
                    <a:lumMod val="65000"/>
                    <a:lumOff val="35000"/>
                  </a:schemeClr>
                </a:solidFill>
              </a:rPr>
              <a:t>Uñas </a:t>
            </a:r>
            <a:r>
              <a:rPr lang="es-MX" dirty="0" err="1" smtClean="0">
                <a:solidFill>
                  <a:schemeClr val="tx1">
                    <a:lumMod val="65000"/>
                    <a:lumOff val="35000"/>
                  </a:schemeClr>
                </a:solidFill>
              </a:rPr>
              <a:t>Fibergel</a:t>
            </a:r>
            <a:r>
              <a:rPr lang="es-MX" dirty="0" smtClean="0">
                <a:solidFill>
                  <a:schemeClr val="tx1">
                    <a:lumMod val="65000"/>
                    <a:lumOff val="35000"/>
                  </a:schemeClr>
                </a:solidFill>
              </a:rPr>
              <a:t> con Color	$475</a:t>
            </a:r>
          </a:p>
          <a:p>
            <a:pPr algn="just">
              <a:buFont typeface="Arial" pitchFamily="34" charset="0"/>
              <a:buChar char="•"/>
            </a:pPr>
            <a:r>
              <a:rPr lang="es-MX" b="1" dirty="0" smtClean="0">
                <a:solidFill>
                  <a:schemeClr val="tx1">
                    <a:lumMod val="65000"/>
                    <a:lumOff val="35000"/>
                  </a:schemeClr>
                </a:solidFill>
              </a:rPr>
              <a:t>Mantenimiento</a:t>
            </a:r>
            <a:endParaRPr lang="es-MX" dirty="0" smtClean="0">
              <a:solidFill>
                <a:schemeClr val="tx1">
                  <a:lumMod val="65000"/>
                  <a:lumOff val="35000"/>
                </a:schemeClr>
              </a:solidFill>
            </a:endParaRPr>
          </a:p>
          <a:p>
            <a:pPr lvl="1" algn="just">
              <a:buFont typeface="Arial" pitchFamily="34" charset="0"/>
              <a:buChar char="•"/>
            </a:pPr>
            <a:r>
              <a:rPr lang="es-MX" dirty="0" smtClean="0">
                <a:solidFill>
                  <a:schemeClr val="tx1">
                    <a:lumMod val="65000"/>
                    <a:lumOff val="35000"/>
                  </a:schemeClr>
                </a:solidFill>
              </a:rPr>
              <a:t> Uñas Acrílico / Gel  Básico	$230</a:t>
            </a:r>
          </a:p>
          <a:p>
            <a:pPr lvl="1" algn="just">
              <a:buFont typeface="Arial" pitchFamily="34" charset="0"/>
              <a:buChar char="•"/>
            </a:pPr>
            <a:r>
              <a:rPr lang="es-MX" dirty="0" smtClean="0">
                <a:solidFill>
                  <a:schemeClr val="tx1">
                    <a:lumMod val="65000"/>
                    <a:lumOff val="35000"/>
                  </a:schemeClr>
                </a:solidFill>
              </a:rPr>
              <a:t> Uñas </a:t>
            </a:r>
            <a:r>
              <a:rPr lang="es-MX" dirty="0" err="1" smtClean="0">
                <a:solidFill>
                  <a:schemeClr val="tx1">
                    <a:lumMod val="65000"/>
                    <a:lumOff val="35000"/>
                  </a:schemeClr>
                </a:solidFill>
              </a:rPr>
              <a:t>Acrigel</a:t>
            </a:r>
            <a:r>
              <a:rPr lang="es-MX" dirty="0" smtClean="0">
                <a:solidFill>
                  <a:schemeClr val="tx1">
                    <a:lumMod val="65000"/>
                    <a:lumOff val="35000"/>
                  </a:schemeClr>
                </a:solidFill>
              </a:rPr>
              <a:t> / </a:t>
            </a:r>
            <a:r>
              <a:rPr lang="es-MX" dirty="0" err="1" smtClean="0">
                <a:solidFill>
                  <a:schemeClr val="tx1">
                    <a:lumMod val="65000"/>
                    <a:lumOff val="35000"/>
                  </a:schemeClr>
                </a:solidFill>
              </a:rPr>
              <a:t>Fibergel</a:t>
            </a:r>
            <a:r>
              <a:rPr lang="es-MX" dirty="0" smtClean="0">
                <a:solidFill>
                  <a:schemeClr val="tx1">
                    <a:lumMod val="65000"/>
                    <a:lumOff val="35000"/>
                  </a:schemeClr>
                </a:solidFill>
              </a:rPr>
              <a:t>		$255</a:t>
            </a:r>
          </a:p>
          <a:p>
            <a:pPr lvl="1" algn="just">
              <a:buFont typeface="Arial" pitchFamily="34" charset="0"/>
              <a:buChar char="•"/>
            </a:pPr>
            <a:r>
              <a:rPr lang="es-MX" dirty="0" smtClean="0">
                <a:solidFill>
                  <a:schemeClr val="tx1">
                    <a:lumMod val="65000"/>
                    <a:lumOff val="35000"/>
                  </a:schemeClr>
                </a:solidFill>
              </a:rPr>
              <a:t> Uñas </a:t>
            </a:r>
            <a:r>
              <a:rPr lang="es-MX" dirty="0" err="1" smtClean="0">
                <a:solidFill>
                  <a:schemeClr val="tx1">
                    <a:lumMod val="65000"/>
                    <a:lumOff val="35000"/>
                  </a:schemeClr>
                </a:solidFill>
              </a:rPr>
              <a:t>Fibergel</a:t>
            </a:r>
            <a:r>
              <a:rPr lang="es-MX" dirty="0" smtClean="0">
                <a:solidFill>
                  <a:schemeClr val="tx1">
                    <a:lumMod val="65000"/>
                    <a:lumOff val="35000"/>
                  </a:schemeClr>
                </a:solidFill>
              </a:rPr>
              <a:t> con Color	$355</a:t>
            </a:r>
          </a:p>
          <a:p>
            <a:pPr algn="just">
              <a:buFont typeface="Arial" pitchFamily="34" charset="0"/>
              <a:buChar char="•"/>
            </a:pPr>
            <a:r>
              <a:rPr lang="es-MX" b="1" dirty="0" smtClean="0">
                <a:solidFill>
                  <a:schemeClr val="tx1">
                    <a:lumMod val="65000"/>
                    <a:lumOff val="35000"/>
                  </a:schemeClr>
                </a:solidFill>
              </a:rPr>
              <a:t>Retiro</a:t>
            </a:r>
            <a:endParaRPr lang="es-MX" dirty="0" smtClean="0">
              <a:solidFill>
                <a:schemeClr val="tx1">
                  <a:lumMod val="65000"/>
                  <a:lumOff val="35000"/>
                </a:schemeClr>
              </a:solidFill>
            </a:endParaRPr>
          </a:p>
          <a:p>
            <a:pPr lvl="1" algn="just">
              <a:buFont typeface="Arial" pitchFamily="34" charset="0"/>
              <a:buChar char="•"/>
            </a:pPr>
            <a:r>
              <a:rPr lang="es-MX" dirty="0" smtClean="0">
                <a:solidFill>
                  <a:schemeClr val="tx1">
                    <a:lumMod val="65000"/>
                    <a:lumOff val="35000"/>
                  </a:schemeClr>
                </a:solidFill>
              </a:rPr>
              <a:t> Uñas Acrílico / Gel  Básico	$100</a:t>
            </a:r>
          </a:p>
          <a:p>
            <a:pPr lvl="1" algn="just">
              <a:buFont typeface="Arial" pitchFamily="34" charset="0"/>
              <a:buChar char="•"/>
            </a:pPr>
            <a:r>
              <a:rPr lang="es-MX" dirty="0" smtClean="0">
                <a:solidFill>
                  <a:schemeClr val="tx1">
                    <a:lumMod val="65000"/>
                    <a:lumOff val="35000"/>
                  </a:schemeClr>
                </a:solidFill>
              </a:rPr>
              <a:t> Uñas </a:t>
            </a:r>
            <a:r>
              <a:rPr lang="es-MX" dirty="0" err="1" smtClean="0">
                <a:solidFill>
                  <a:schemeClr val="tx1">
                    <a:lumMod val="65000"/>
                    <a:lumOff val="35000"/>
                  </a:schemeClr>
                </a:solidFill>
              </a:rPr>
              <a:t>Acrigel</a:t>
            </a:r>
            <a:r>
              <a:rPr lang="es-MX" dirty="0" smtClean="0">
                <a:solidFill>
                  <a:schemeClr val="tx1">
                    <a:lumMod val="65000"/>
                    <a:lumOff val="35000"/>
                  </a:schemeClr>
                </a:solidFill>
              </a:rPr>
              <a:t> / </a:t>
            </a:r>
            <a:r>
              <a:rPr lang="es-MX" dirty="0" err="1" smtClean="0">
                <a:solidFill>
                  <a:schemeClr val="tx1">
                    <a:lumMod val="65000"/>
                    <a:lumOff val="35000"/>
                  </a:schemeClr>
                </a:solidFill>
              </a:rPr>
              <a:t>Fibergel</a:t>
            </a:r>
            <a:r>
              <a:rPr lang="es-MX" dirty="0" smtClean="0">
                <a:solidFill>
                  <a:schemeClr val="tx1">
                    <a:lumMod val="65000"/>
                    <a:lumOff val="35000"/>
                  </a:schemeClr>
                </a:solidFill>
              </a:rPr>
              <a:t>		$120</a:t>
            </a:r>
          </a:p>
          <a:p>
            <a:pPr lvl="1" algn="just">
              <a:buFont typeface="Arial" pitchFamily="34" charset="0"/>
              <a:buChar char="•"/>
            </a:pPr>
            <a:r>
              <a:rPr lang="es-MX" dirty="0" smtClean="0">
                <a:solidFill>
                  <a:schemeClr val="tx1">
                    <a:lumMod val="65000"/>
                    <a:lumOff val="35000"/>
                  </a:schemeClr>
                </a:solidFill>
              </a:rPr>
              <a:t> Uñas </a:t>
            </a:r>
            <a:r>
              <a:rPr lang="es-MX" dirty="0" err="1" smtClean="0">
                <a:solidFill>
                  <a:schemeClr val="tx1">
                    <a:lumMod val="65000"/>
                    <a:lumOff val="35000"/>
                  </a:schemeClr>
                </a:solidFill>
              </a:rPr>
              <a:t>Fibergel</a:t>
            </a:r>
            <a:r>
              <a:rPr lang="es-MX" dirty="0" smtClean="0">
                <a:solidFill>
                  <a:schemeClr val="tx1">
                    <a:lumMod val="65000"/>
                    <a:lumOff val="35000"/>
                  </a:schemeClr>
                </a:solidFill>
              </a:rPr>
              <a:t> con Color	$140</a:t>
            </a:r>
          </a:p>
          <a:p>
            <a:pPr lvl="1" algn="just"/>
            <a:endParaRPr lang="es-MX" dirty="0" smtClean="0">
              <a:solidFill>
                <a:schemeClr val="tx1">
                  <a:lumMod val="65000"/>
                  <a:lumOff val="35000"/>
                </a:schemeClr>
              </a:solidFill>
            </a:endParaRPr>
          </a:p>
          <a:p>
            <a:pPr lvl="1" algn="just">
              <a:buFont typeface="Arial" pitchFamily="34" charset="0"/>
              <a:buChar char="•"/>
            </a:pPr>
            <a:endParaRPr lang="es-MX" b="1" dirty="0">
              <a:solidFill>
                <a:schemeClr val="tx1">
                  <a:lumMod val="65000"/>
                  <a:lumOff val="35000"/>
                </a:schemeClr>
              </a:solidFill>
            </a:endParaRPr>
          </a:p>
          <a:p>
            <a:pPr lvl="1" algn="just">
              <a:buFont typeface="Arial" pitchFamily="34" charset="0"/>
              <a:buChar char="•"/>
            </a:pPr>
            <a:endParaRPr lang="es-MX" b="1" dirty="0" smtClean="0">
              <a:solidFill>
                <a:schemeClr val="tx1">
                  <a:lumMod val="65000"/>
                  <a:lumOff val="35000"/>
                </a:schemeClr>
              </a:solidFill>
            </a:endParaRPr>
          </a:p>
        </p:txBody>
      </p:sp>
      <p:pic>
        <p:nvPicPr>
          <p:cNvPr id="17419" name="Picture 11" descr="Resultado de imagen para aplicacion de uñas de acrigel"/>
          <p:cNvPicPr>
            <a:picLocks noChangeAspect="1" noChangeArrowheads="1"/>
          </p:cNvPicPr>
          <p:nvPr/>
        </p:nvPicPr>
        <p:blipFill>
          <a:blip r:embed="rId2"/>
          <a:srcRect r="17224"/>
          <a:stretch>
            <a:fillRect/>
          </a:stretch>
        </p:blipFill>
        <p:spPr bwMode="auto">
          <a:xfrm>
            <a:off x="5847655" y="3214686"/>
            <a:ext cx="3367815" cy="2286016"/>
          </a:xfrm>
          <a:prstGeom prst="rect">
            <a:avLst/>
          </a:prstGeom>
          <a:noFill/>
          <a:effectLst>
            <a:softEdge rad="317500"/>
          </a:effectLst>
        </p:spPr>
      </p:pic>
      <p:pic>
        <p:nvPicPr>
          <p:cNvPr id="13" name="Imagen 4"/>
          <p:cNvPicPr>
            <a:picLocks noChangeAspect="1"/>
          </p:cNvPicPr>
          <p:nvPr/>
        </p:nvPicPr>
        <p:blipFill>
          <a:blip r:embed="rId3" cstate="print">
            <a:extLst>
              <a:ext uri="{28A0092B-C50C-407E-A947-70E740481C1C}">
                <a14:useLocalDpi xmlns:a14="http://schemas.microsoft.com/office/drawing/2010/main" xmlns="" val="0"/>
              </a:ext>
            </a:extLst>
          </a:blip>
          <a:srcRect l="5640" t="7963" r="53721" b="67963"/>
          <a:stretch>
            <a:fillRect/>
          </a:stretch>
        </p:blipFill>
        <p:spPr>
          <a:xfrm>
            <a:off x="7221768" y="0"/>
            <a:ext cx="1922232" cy="87989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285984" y="857232"/>
            <a:ext cx="6429420" cy="769441"/>
          </a:xfrm>
          <a:prstGeom prst="rect">
            <a:avLst/>
          </a:prstGeom>
          <a:noFill/>
        </p:spPr>
        <p:txBody>
          <a:bodyPr wrap="square" rtlCol="0">
            <a:spAutoFit/>
          </a:bodyPr>
          <a:lstStyle/>
          <a:p>
            <a:pPr algn="ctr"/>
            <a:r>
              <a:rPr lang="es-MX" sz="4400" b="1" dirty="0" smtClean="0">
                <a:solidFill>
                  <a:schemeClr val="tx2">
                    <a:lumMod val="75000"/>
                  </a:schemeClr>
                </a:solidFill>
              </a:rPr>
              <a:t>Servicios:</a:t>
            </a:r>
            <a:endParaRPr lang="es-MX" sz="4400" b="1" dirty="0">
              <a:solidFill>
                <a:schemeClr val="tx2">
                  <a:lumMod val="75000"/>
                </a:schemeClr>
              </a:solidFill>
            </a:endParaRPr>
          </a:p>
        </p:txBody>
      </p:sp>
      <p:sp>
        <p:nvSpPr>
          <p:cNvPr id="9" name="8 CuadroTexto"/>
          <p:cNvSpPr txBox="1"/>
          <p:nvPr/>
        </p:nvSpPr>
        <p:spPr>
          <a:xfrm>
            <a:off x="1500166" y="1357298"/>
            <a:ext cx="6572296" cy="5355312"/>
          </a:xfrm>
          <a:prstGeom prst="rect">
            <a:avLst/>
          </a:prstGeom>
          <a:noFill/>
        </p:spPr>
        <p:txBody>
          <a:bodyPr wrap="square" rtlCol="0">
            <a:spAutoFit/>
          </a:bodyPr>
          <a:lstStyle/>
          <a:p>
            <a:pPr algn="just"/>
            <a:r>
              <a:rPr lang="es-MX" b="1" dirty="0" smtClean="0">
                <a:solidFill>
                  <a:schemeClr val="tx1">
                    <a:lumMod val="65000"/>
                    <a:lumOff val="35000"/>
                  </a:schemeClr>
                </a:solidFill>
              </a:rPr>
              <a:t>Servicios Adicionales: </a:t>
            </a:r>
          </a:p>
          <a:p>
            <a:pPr lvl="1" algn="just">
              <a:buFont typeface="Arial" pitchFamily="34" charset="0"/>
              <a:buChar char="•"/>
            </a:pPr>
            <a:r>
              <a:rPr lang="es-MX" dirty="0" smtClean="0">
                <a:solidFill>
                  <a:schemeClr val="tx1">
                    <a:lumMod val="65000"/>
                    <a:lumOff val="35000"/>
                  </a:schemeClr>
                </a:solidFill>
              </a:rPr>
              <a:t> Limado de Uñas		$</a:t>
            </a:r>
            <a:r>
              <a:rPr lang="es-MX" dirty="0" err="1" smtClean="0">
                <a:solidFill>
                  <a:schemeClr val="tx1">
                    <a:lumMod val="65000"/>
                    <a:lumOff val="35000"/>
                  </a:schemeClr>
                </a:solidFill>
              </a:rPr>
              <a:t>xx</a:t>
            </a:r>
            <a:endParaRPr lang="es-MX" dirty="0" smtClean="0">
              <a:solidFill>
                <a:schemeClr val="tx1">
                  <a:lumMod val="65000"/>
                  <a:lumOff val="35000"/>
                </a:schemeClr>
              </a:solidFill>
            </a:endParaRPr>
          </a:p>
          <a:p>
            <a:pPr lvl="1" algn="just">
              <a:buFont typeface="Arial" pitchFamily="34" charset="0"/>
              <a:buChar char="•"/>
            </a:pPr>
            <a:r>
              <a:rPr lang="es-MX" dirty="0">
                <a:solidFill>
                  <a:schemeClr val="tx1">
                    <a:lumMod val="65000"/>
                    <a:lumOff val="35000"/>
                  </a:schemeClr>
                </a:solidFill>
              </a:rPr>
              <a:t> </a:t>
            </a:r>
            <a:r>
              <a:rPr lang="es-MX" dirty="0" smtClean="0">
                <a:solidFill>
                  <a:schemeClr val="tx1">
                    <a:lumMod val="65000"/>
                    <a:lumOff val="35000"/>
                  </a:schemeClr>
                </a:solidFill>
              </a:rPr>
              <a:t>Cambio de Esmalte		$</a:t>
            </a:r>
            <a:r>
              <a:rPr lang="es-MX" dirty="0" err="1" smtClean="0">
                <a:solidFill>
                  <a:schemeClr val="tx1">
                    <a:lumMod val="65000"/>
                    <a:lumOff val="35000"/>
                  </a:schemeClr>
                </a:solidFill>
              </a:rPr>
              <a:t>xx</a:t>
            </a:r>
            <a:endParaRPr lang="es-MX" dirty="0" smtClean="0">
              <a:solidFill>
                <a:schemeClr val="tx1">
                  <a:lumMod val="65000"/>
                  <a:lumOff val="35000"/>
                </a:schemeClr>
              </a:solidFill>
            </a:endParaRPr>
          </a:p>
          <a:p>
            <a:pPr lvl="1" algn="just">
              <a:buFont typeface="Arial" pitchFamily="34" charset="0"/>
              <a:buChar char="•"/>
            </a:pPr>
            <a:r>
              <a:rPr lang="es-MX" dirty="0">
                <a:solidFill>
                  <a:schemeClr val="tx1">
                    <a:lumMod val="65000"/>
                    <a:lumOff val="35000"/>
                  </a:schemeClr>
                </a:solidFill>
              </a:rPr>
              <a:t> </a:t>
            </a:r>
            <a:r>
              <a:rPr lang="es-MX" dirty="0" smtClean="0">
                <a:solidFill>
                  <a:schemeClr val="tx1">
                    <a:lumMod val="65000"/>
                    <a:lumOff val="35000"/>
                  </a:schemeClr>
                </a:solidFill>
              </a:rPr>
              <a:t>Parche de acrílico c/ Uña	$</a:t>
            </a:r>
            <a:r>
              <a:rPr lang="es-MX" dirty="0" err="1" smtClean="0">
                <a:solidFill>
                  <a:schemeClr val="tx1">
                    <a:lumMod val="65000"/>
                    <a:lumOff val="35000"/>
                  </a:schemeClr>
                </a:solidFill>
              </a:rPr>
              <a:t>xx</a:t>
            </a:r>
            <a:endParaRPr lang="es-MX" dirty="0" smtClean="0">
              <a:solidFill>
                <a:schemeClr val="tx1">
                  <a:lumMod val="65000"/>
                  <a:lumOff val="35000"/>
                </a:schemeClr>
              </a:solidFill>
            </a:endParaRPr>
          </a:p>
          <a:p>
            <a:pPr lvl="1" algn="just">
              <a:buFont typeface="Arial" pitchFamily="34" charset="0"/>
              <a:buChar char="•"/>
            </a:pPr>
            <a:r>
              <a:rPr lang="es-MX" dirty="0">
                <a:solidFill>
                  <a:schemeClr val="tx1">
                    <a:lumMod val="65000"/>
                    <a:lumOff val="35000"/>
                  </a:schemeClr>
                </a:solidFill>
              </a:rPr>
              <a:t> </a:t>
            </a:r>
            <a:r>
              <a:rPr lang="es-MX" dirty="0" smtClean="0">
                <a:solidFill>
                  <a:schemeClr val="tx1">
                    <a:lumMod val="65000"/>
                    <a:lumOff val="35000"/>
                  </a:schemeClr>
                </a:solidFill>
              </a:rPr>
              <a:t>Capa de Uñas de Gel 		$</a:t>
            </a:r>
            <a:r>
              <a:rPr lang="es-MX" dirty="0" err="1" smtClean="0">
                <a:solidFill>
                  <a:schemeClr val="tx1">
                    <a:lumMod val="65000"/>
                    <a:lumOff val="35000"/>
                  </a:schemeClr>
                </a:solidFill>
              </a:rPr>
              <a:t>xx</a:t>
            </a:r>
            <a:endParaRPr lang="es-MX" dirty="0" smtClean="0">
              <a:solidFill>
                <a:schemeClr val="tx1">
                  <a:lumMod val="65000"/>
                  <a:lumOff val="35000"/>
                </a:schemeClr>
              </a:solidFill>
            </a:endParaRPr>
          </a:p>
          <a:p>
            <a:pPr lvl="1" algn="just">
              <a:buFont typeface="Arial" pitchFamily="34" charset="0"/>
              <a:buChar char="•"/>
            </a:pPr>
            <a:r>
              <a:rPr lang="es-MX" dirty="0">
                <a:solidFill>
                  <a:schemeClr val="tx1">
                    <a:lumMod val="65000"/>
                    <a:lumOff val="35000"/>
                  </a:schemeClr>
                </a:solidFill>
              </a:rPr>
              <a:t> </a:t>
            </a:r>
            <a:r>
              <a:rPr lang="es-MX" dirty="0" smtClean="0">
                <a:solidFill>
                  <a:schemeClr val="tx1">
                    <a:lumMod val="65000"/>
                    <a:lumOff val="35000"/>
                  </a:schemeClr>
                </a:solidFill>
              </a:rPr>
              <a:t>Secado Rápido		$</a:t>
            </a:r>
            <a:r>
              <a:rPr lang="es-MX" dirty="0" err="1" smtClean="0">
                <a:solidFill>
                  <a:schemeClr val="tx1">
                    <a:lumMod val="65000"/>
                    <a:lumOff val="35000"/>
                  </a:schemeClr>
                </a:solidFill>
              </a:rPr>
              <a:t>xx</a:t>
            </a:r>
            <a:endParaRPr lang="es-MX" dirty="0" smtClean="0">
              <a:solidFill>
                <a:schemeClr val="tx1">
                  <a:lumMod val="65000"/>
                  <a:lumOff val="35000"/>
                </a:schemeClr>
              </a:solidFill>
            </a:endParaRPr>
          </a:p>
          <a:p>
            <a:pPr lvl="1" algn="just">
              <a:buFont typeface="Arial" pitchFamily="34" charset="0"/>
              <a:buChar char="•"/>
            </a:pPr>
            <a:r>
              <a:rPr lang="es-MX" dirty="0">
                <a:solidFill>
                  <a:schemeClr val="tx1">
                    <a:lumMod val="65000"/>
                    <a:lumOff val="35000"/>
                  </a:schemeClr>
                </a:solidFill>
              </a:rPr>
              <a:t> </a:t>
            </a:r>
            <a:r>
              <a:rPr lang="es-MX" dirty="0" smtClean="0">
                <a:solidFill>
                  <a:schemeClr val="tx1">
                    <a:lumMod val="65000"/>
                    <a:lumOff val="35000"/>
                  </a:schemeClr>
                </a:solidFill>
              </a:rPr>
              <a:t>Secado UV			$</a:t>
            </a:r>
            <a:r>
              <a:rPr lang="es-MX" dirty="0" err="1" smtClean="0">
                <a:solidFill>
                  <a:schemeClr val="tx1">
                    <a:lumMod val="65000"/>
                    <a:lumOff val="35000"/>
                  </a:schemeClr>
                </a:solidFill>
              </a:rPr>
              <a:t>xx</a:t>
            </a:r>
            <a:endParaRPr lang="es-MX" dirty="0" smtClean="0">
              <a:solidFill>
                <a:schemeClr val="tx1">
                  <a:lumMod val="65000"/>
                  <a:lumOff val="35000"/>
                </a:schemeClr>
              </a:solidFill>
            </a:endParaRPr>
          </a:p>
          <a:p>
            <a:pPr lvl="1" algn="just">
              <a:buFont typeface="Arial" pitchFamily="34" charset="0"/>
              <a:buChar char="•"/>
            </a:pPr>
            <a:r>
              <a:rPr lang="es-MX" dirty="0">
                <a:solidFill>
                  <a:schemeClr val="tx1">
                    <a:lumMod val="65000"/>
                    <a:lumOff val="35000"/>
                  </a:schemeClr>
                </a:solidFill>
              </a:rPr>
              <a:t> </a:t>
            </a:r>
            <a:r>
              <a:rPr lang="es-MX" dirty="0" smtClean="0">
                <a:solidFill>
                  <a:schemeClr val="tx1">
                    <a:lumMod val="65000"/>
                    <a:lumOff val="35000"/>
                  </a:schemeClr>
                </a:solidFill>
              </a:rPr>
              <a:t>Secado efecto en Gel		$</a:t>
            </a:r>
            <a:r>
              <a:rPr lang="es-MX" dirty="0" err="1" smtClean="0">
                <a:solidFill>
                  <a:schemeClr val="tx1">
                    <a:lumMod val="65000"/>
                    <a:lumOff val="35000"/>
                  </a:schemeClr>
                </a:solidFill>
              </a:rPr>
              <a:t>xx</a:t>
            </a:r>
            <a:endParaRPr lang="es-MX" dirty="0" smtClean="0">
              <a:solidFill>
                <a:schemeClr val="tx1">
                  <a:lumMod val="65000"/>
                  <a:lumOff val="35000"/>
                </a:schemeClr>
              </a:solidFill>
            </a:endParaRPr>
          </a:p>
          <a:p>
            <a:pPr lvl="1" algn="just">
              <a:buFont typeface="Arial" pitchFamily="34" charset="0"/>
              <a:buChar char="•"/>
            </a:pPr>
            <a:r>
              <a:rPr lang="es-MX" dirty="0">
                <a:solidFill>
                  <a:schemeClr val="tx1">
                    <a:lumMod val="65000"/>
                    <a:lumOff val="35000"/>
                  </a:schemeClr>
                </a:solidFill>
              </a:rPr>
              <a:t> </a:t>
            </a:r>
            <a:r>
              <a:rPr lang="es-MX" dirty="0" smtClean="0">
                <a:solidFill>
                  <a:schemeClr val="tx1">
                    <a:lumMod val="65000"/>
                    <a:lumOff val="35000"/>
                  </a:schemeClr>
                </a:solidFill>
              </a:rPr>
              <a:t>Corte de Uñas		$</a:t>
            </a:r>
            <a:r>
              <a:rPr lang="es-MX" dirty="0" err="1" smtClean="0">
                <a:solidFill>
                  <a:schemeClr val="tx1">
                    <a:lumMod val="65000"/>
                    <a:lumOff val="35000"/>
                  </a:schemeClr>
                </a:solidFill>
              </a:rPr>
              <a:t>xx</a:t>
            </a:r>
            <a:endParaRPr lang="es-MX" dirty="0" smtClean="0">
              <a:solidFill>
                <a:schemeClr val="tx1">
                  <a:lumMod val="65000"/>
                  <a:lumOff val="35000"/>
                </a:schemeClr>
              </a:solidFill>
            </a:endParaRPr>
          </a:p>
          <a:p>
            <a:pPr algn="just"/>
            <a:r>
              <a:rPr lang="es-MX" b="1" dirty="0" smtClean="0">
                <a:solidFill>
                  <a:schemeClr val="tx1">
                    <a:lumMod val="65000"/>
                    <a:lumOff val="35000"/>
                  </a:schemeClr>
                </a:solidFill>
              </a:rPr>
              <a:t>Esmaltados:</a:t>
            </a:r>
            <a:endParaRPr lang="es-MX" dirty="0" smtClean="0">
              <a:solidFill>
                <a:schemeClr val="tx1">
                  <a:lumMod val="65000"/>
                  <a:lumOff val="35000"/>
                </a:schemeClr>
              </a:solidFill>
            </a:endParaRPr>
          </a:p>
          <a:p>
            <a:pPr lvl="1" algn="just">
              <a:buFont typeface="Arial" pitchFamily="34" charset="0"/>
              <a:buChar char="•"/>
            </a:pPr>
            <a:r>
              <a:rPr lang="es-MX" dirty="0">
                <a:solidFill>
                  <a:schemeClr val="tx1">
                    <a:lumMod val="65000"/>
                    <a:lumOff val="35000"/>
                  </a:schemeClr>
                </a:solidFill>
              </a:rPr>
              <a:t> </a:t>
            </a:r>
            <a:r>
              <a:rPr lang="es-MX" dirty="0" smtClean="0">
                <a:solidFill>
                  <a:schemeClr val="tx1">
                    <a:lumMod val="65000"/>
                    <a:lumOff val="35000"/>
                  </a:schemeClr>
                </a:solidFill>
              </a:rPr>
              <a:t>Esmaltado Francés 	</a:t>
            </a:r>
            <a:r>
              <a:rPr lang="es-MX" dirty="0" smtClean="0">
                <a:solidFill>
                  <a:schemeClr val="tx1">
                    <a:lumMod val="65000"/>
                    <a:lumOff val="35000"/>
                  </a:schemeClr>
                </a:solidFill>
              </a:rPr>
              <a:t>	$180</a:t>
            </a:r>
          </a:p>
          <a:p>
            <a:pPr lvl="1" algn="just">
              <a:buFont typeface="Arial" pitchFamily="34" charset="0"/>
              <a:buChar char="•"/>
            </a:pPr>
            <a:r>
              <a:rPr lang="es-MX" dirty="0" smtClean="0">
                <a:solidFill>
                  <a:schemeClr val="tx1">
                    <a:lumMod val="65000"/>
                    <a:lumOff val="35000"/>
                  </a:schemeClr>
                </a:solidFill>
              </a:rPr>
              <a:t> Esmaltado de Gel		$180</a:t>
            </a:r>
          </a:p>
          <a:p>
            <a:pPr lvl="1" algn="just">
              <a:buFont typeface="Arial" pitchFamily="34" charset="0"/>
              <a:buChar char="•"/>
            </a:pPr>
            <a:r>
              <a:rPr lang="es-MX" dirty="0" smtClean="0">
                <a:solidFill>
                  <a:schemeClr val="tx1">
                    <a:lumMod val="65000"/>
                    <a:lumOff val="35000"/>
                  </a:schemeClr>
                </a:solidFill>
              </a:rPr>
              <a:t> Esmaltado en gel servicio único	$240</a:t>
            </a:r>
          </a:p>
          <a:p>
            <a:pPr lvl="1" algn="just">
              <a:buFont typeface="Arial" pitchFamily="34" charset="0"/>
              <a:buChar char="•"/>
            </a:pPr>
            <a:r>
              <a:rPr lang="es-MX" dirty="0">
                <a:solidFill>
                  <a:schemeClr val="tx1">
                    <a:lumMod val="65000"/>
                    <a:lumOff val="35000"/>
                  </a:schemeClr>
                </a:solidFill>
              </a:rPr>
              <a:t> </a:t>
            </a:r>
            <a:r>
              <a:rPr lang="es-MX" dirty="0" smtClean="0">
                <a:solidFill>
                  <a:schemeClr val="tx1">
                    <a:lumMod val="65000"/>
                    <a:lumOff val="35000"/>
                  </a:schemeClr>
                </a:solidFill>
              </a:rPr>
              <a:t>Esmaltado </a:t>
            </a:r>
            <a:r>
              <a:rPr lang="es-MX" dirty="0" err="1" smtClean="0">
                <a:solidFill>
                  <a:schemeClr val="tx1">
                    <a:lumMod val="65000"/>
                    <a:lumOff val="35000"/>
                  </a:schemeClr>
                </a:solidFill>
              </a:rPr>
              <a:t>Vinylux</a:t>
            </a:r>
            <a:r>
              <a:rPr lang="es-MX" dirty="0" smtClean="0">
                <a:solidFill>
                  <a:schemeClr val="tx1">
                    <a:lumMod val="65000"/>
                    <a:lumOff val="35000"/>
                  </a:schemeClr>
                </a:solidFill>
              </a:rPr>
              <a:t>		$</a:t>
            </a:r>
            <a:r>
              <a:rPr lang="es-MX" dirty="0" err="1" smtClean="0">
                <a:solidFill>
                  <a:schemeClr val="tx1">
                    <a:lumMod val="65000"/>
                    <a:lumOff val="35000"/>
                  </a:schemeClr>
                </a:solidFill>
              </a:rPr>
              <a:t>xx</a:t>
            </a:r>
            <a:endParaRPr lang="es-MX" dirty="0" smtClean="0">
              <a:solidFill>
                <a:schemeClr val="tx1">
                  <a:lumMod val="65000"/>
                  <a:lumOff val="35000"/>
                </a:schemeClr>
              </a:solidFill>
            </a:endParaRPr>
          </a:p>
          <a:p>
            <a:pPr lvl="1" algn="just">
              <a:buFont typeface="Arial" pitchFamily="34" charset="0"/>
              <a:buChar char="•"/>
            </a:pPr>
            <a:r>
              <a:rPr lang="es-MX" dirty="0">
                <a:solidFill>
                  <a:schemeClr val="tx1">
                    <a:lumMod val="65000"/>
                    <a:lumOff val="35000"/>
                  </a:schemeClr>
                </a:solidFill>
              </a:rPr>
              <a:t> </a:t>
            </a:r>
            <a:r>
              <a:rPr lang="es-MX" dirty="0" smtClean="0">
                <a:solidFill>
                  <a:schemeClr val="tx1">
                    <a:lumMod val="65000"/>
                    <a:lumOff val="35000"/>
                  </a:schemeClr>
                </a:solidFill>
              </a:rPr>
              <a:t>Decorados</a:t>
            </a:r>
          </a:p>
          <a:p>
            <a:pPr lvl="2" algn="just">
              <a:buFont typeface="Arial" pitchFamily="34" charset="0"/>
              <a:buChar char="•"/>
            </a:pPr>
            <a:r>
              <a:rPr lang="es-MX" dirty="0" smtClean="0">
                <a:solidFill>
                  <a:schemeClr val="tx1">
                    <a:lumMod val="65000"/>
                    <a:lumOff val="35000"/>
                  </a:schemeClr>
                </a:solidFill>
              </a:rPr>
              <a:t>Especial, en gel, Piedra	$115</a:t>
            </a:r>
          </a:p>
          <a:p>
            <a:pPr lvl="2" algn="just"/>
            <a:r>
              <a:rPr lang="es-MX" dirty="0" err="1" smtClean="0">
                <a:solidFill>
                  <a:schemeClr val="tx1">
                    <a:lumMod val="65000"/>
                    <a:lumOff val="35000"/>
                  </a:schemeClr>
                </a:solidFill>
              </a:rPr>
              <a:t>Swarovsky</a:t>
            </a:r>
            <a:r>
              <a:rPr lang="es-MX" dirty="0" smtClean="0">
                <a:solidFill>
                  <a:schemeClr val="tx1">
                    <a:lumMod val="65000"/>
                    <a:lumOff val="35000"/>
                  </a:schemeClr>
                </a:solidFill>
              </a:rPr>
              <a:t> c/u, </a:t>
            </a:r>
            <a:r>
              <a:rPr lang="es-MX" dirty="0" err="1" smtClean="0">
                <a:solidFill>
                  <a:schemeClr val="tx1">
                    <a:lumMod val="65000"/>
                    <a:lumOff val="35000"/>
                  </a:schemeClr>
                </a:solidFill>
              </a:rPr>
              <a:t>Only</a:t>
            </a:r>
            <a:r>
              <a:rPr lang="es-MX" dirty="0" smtClean="0">
                <a:solidFill>
                  <a:schemeClr val="tx1">
                    <a:lumMod val="65000"/>
                    <a:lumOff val="35000"/>
                  </a:schemeClr>
                </a:solidFill>
              </a:rPr>
              <a:t> </a:t>
            </a:r>
            <a:r>
              <a:rPr lang="es-MX" dirty="0" err="1" smtClean="0">
                <a:solidFill>
                  <a:schemeClr val="tx1">
                    <a:lumMod val="65000"/>
                    <a:lumOff val="35000"/>
                  </a:schemeClr>
                </a:solidFill>
              </a:rPr>
              <a:t>Epix</a:t>
            </a:r>
            <a:endParaRPr lang="es-MX" dirty="0" smtClean="0">
              <a:solidFill>
                <a:schemeClr val="tx1">
                  <a:lumMod val="65000"/>
                  <a:lumOff val="35000"/>
                </a:schemeClr>
              </a:solidFill>
            </a:endParaRPr>
          </a:p>
          <a:p>
            <a:pPr lvl="2" algn="just"/>
            <a:r>
              <a:rPr lang="es-MX" dirty="0" smtClean="0">
                <a:solidFill>
                  <a:schemeClr val="tx1">
                    <a:lumMod val="65000"/>
                    <a:lumOff val="35000"/>
                  </a:schemeClr>
                </a:solidFill>
              </a:rPr>
              <a:t>Esmalte de larga duración </a:t>
            </a:r>
          </a:p>
          <a:p>
            <a:pPr lvl="2" algn="just"/>
            <a:r>
              <a:rPr lang="es-MX" dirty="0" smtClean="0">
                <a:solidFill>
                  <a:schemeClr val="tx1">
                    <a:lumMod val="65000"/>
                    <a:lumOff val="35000"/>
                  </a:schemeClr>
                </a:solidFill>
              </a:rPr>
              <a:t>7 días</a:t>
            </a:r>
          </a:p>
        </p:txBody>
      </p:sp>
      <p:pic>
        <p:nvPicPr>
          <p:cNvPr id="21506" name="Picture 2" descr="https://encrypted-tbn0.gstatic.com/images?q=tbn:ANd9GcTLOUm4KiS5NsYO94ye_dscy9L0PL0cZ8MTwjxQDVVY9mwoizZLYa3ClgSL"/>
          <p:cNvPicPr>
            <a:picLocks noChangeAspect="1" noChangeArrowheads="1"/>
          </p:cNvPicPr>
          <p:nvPr/>
        </p:nvPicPr>
        <p:blipFill>
          <a:blip r:embed="rId2"/>
          <a:srcRect/>
          <a:stretch>
            <a:fillRect/>
          </a:stretch>
        </p:blipFill>
        <p:spPr bwMode="auto">
          <a:xfrm>
            <a:off x="6157943" y="1785926"/>
            <a:ext cx="2771775" cy="1647825"/>
          </a:xfrm>
          <a:prstGeom prst="rect">
            <a:avLst/>
          </a:prstGeom>
          <a:noFill/>
          <a:effectLst>
            <a:softEdge rad="127000"/>
          </a:effectLst>
        </p:spPr>
      </p:pic>
      <p:pic>
        <p:nvPicPr>
          <p:cNvPr id="10" name="Picture 2" descr="Resultado de imagen para barnices de uñas"/>
          <p:cNvPicPr>
            <a:picLocks noChangeAspect="1" noChangeArrowheads="1"/>
          </p:cNvPicPr>
          <p:nvPr/>
        </p:nvPicPr>
        <p:blipFill>
          <a:blip r:embed="rId3"/>
          <a:srcRect/>
          <a:stretch>
            <a:fillRect/>
          </a:stretch>
        </p:blipFill>
        <p:spPr bwMode="auto">
          <a:xfrm>
            <a:off x="6215074" y="4070760"/>
            <a:ext cx="2643206" cy="1429932"/>
          </a:xfrm>
          <a:prstGeom prst="rect">
            <a:avLst/>
          </a:prstGeom>
          <a:noFill/>
          <a:effectLst>
            <a:softEdge rad="127000"/>
          </a:effectLst>
        </p:spPr>
      </p:pic>
      <p:pic>
        <p:nvPicPr>
          <p:cNvPr id="12" name="Picture 4" descr="Resultado de imagen para barnices de uñas"/>
          <p:cNvPicPr>
            <a:picLocks noChangeAspect="1" noChangeArrowheads="1"/>
          </p:cNvPicPr>
          <p:nvPr/>
        </p:nvPicPr>
        <p:blipFill>
          <a:blip r:embed="rId4"/>
          <a:srcRect/>
          <a:stretch>
            <a:fillRect/>
          </a:stretch>
        </p:blipFill>
        <p:spPr bwMode="auto">
          <a:xfrm>
            <a:off x="6567521" y="5429264"/>
            <a:ext cx="2362197" cy="1386682"/>
          </a:xfrm>
          <a:prstGeom prst="rect">
            <a:avLst/>
          </a:prstGeom>
          <a:noFill/>
          <a:effectLst>
            <a:softEdge rad="127000"/>
          </a:effectLst>
        </p:spPr>
      </p:pic>
      <p:pic>
        <p:nvPicPr>
          <p:cNvPr id="13" name="Imagen 4"/>
          <p:cNvPicPr>
            <a:picLocks noChangeAspect="1"/>
          </p:cNvPicPr>
          <p:nvPr/>
        </p:nvPicPr>
        <p:blipFill>
          <a:blip r:embed="rId5" cstate="print">
            <a:extLst>
              <a:ext uri="{28A0092B-C50C-407E-A947-70E740481C1C}">
                <a14:useLocalDpi xmlns:a14="http://schemas.microsoft.com/office/drawing/2010/main" xmlns="" val="0"/>
              </a:ext>
            </a:extLst>
          </a:blip>
          <a:srcRect l="5640" t="7963" r="53721" b="67963"/>
          <a:stretch>
            <a:fillRect/>
          </a:stretch>
        </p:blipFill>
        <p:spPr>
          <a:xfrm>
            <a:off x="7221768" y="0"/>
            <a:ext cx="1922232" cy="87989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285984" y="1285860"/>
            <a:ext cx="6429420" cy="769441"/>
          </a:xfrm>
          <a:prstGeom prst="rect">
            <a:avLst/>
          </a:prstGeom>
          <a:noFill/>
        </p:spPr>
        <p:txBody>
          <a:bodyPr wrap="square" rtlCol="0">
            <a:spAutoFit/>
          </a:bodyPr>
          <a:lstStyle/>
          <a:p>
            <a:pPr algn="ctr"/>
            <a:r>
              <a:rPr lang="es-MX" sz="4400" b="1" dirty="0" smtClean="0">
                <a:solidFill>
                  <a:schemeClr val="tx2">
                    <a:lumMod val="75000"/>
                  </a:schemeClr>
                </a:solidFill>
              </a:rPr>
              <a:t>Servicios:</a:t>
            </a:r>
            <a:endParaRPr lang="es-MX" sz="4400" b="1" dirty="0">
              <a:solidFill>
                <a:schemeClr val="tx2">
                  <a:lumMod val="75000"/>
                </a:schemeClr>
              </a:solidFill>
            </a:endParaRPr>
          </a:p>
        </p:txBody>
      </p:sp>
      <p:sp>
        <p:nvSpPr>
          <p:cNvPr id="9" name="8 CuadroTexto"/>
          <p:cNvSpPr txBox="1"/>
          <p:nvPr/>
        </p:nvSpPr>
        <p:spPr>
          <a:xfrm>
            <a:off x="1357290" y="2071678"/>
            <a:ext cx="6572296" cy="4801314"/>
          </a:xfrm>
          <a:prstGeom prst="rect">
            <a:avLst/>
          </a:prstGeom>
          <a:noFill/>
        </p:spPr>
        <p:txBody>
          <a:bodyPr wrap="square" rtlCol="0">
            <a:spAutoFit/>
          </a:bodyPr>
          <a:lstStyle/>
          <a:p>
            <a:pPr algn="just">
              <a:buFont typeface="Arial" pitchFamily="34" charset="0"/>
              <a:buChar char="•"/>
            </a:pPr>
            <a:r>
              <a:rPr lang="es-MX" b="1" dirty="0" smtClean="0">
                <a:solidFill>
                  <a:schemeClr val="tx1">
                    <a:lumMod val="65000"/>
                    <a:lumOff val="35000"/>
                  </a:schemeClr>
                </a:solidFill>
              </a:rPr>
              <a:t> Masaje de Reflexología 45 min 			$450</a:t>
            </a:r>
          </a:p>
          <a:p>
            <a:pPr algn="just"/>
            <a:endParaRPr lang="es-MX" b="1" dirty="0">
              <a:solidFill>
                <a:schemeClr val="tx1">
                  <a:lumMod val="65000"/>
                  <a:lumOff val="35000"/>
                </a:schemeClr>
              </a:solidFill>
            </a:endParaRPr>
          </a:p>
          <a:p>
            <a:pPr algn="just"/>
            <a:r>
              <a:rPr lang="es-MX" b="1" dirty="0" smtClean="0">
                <a:solidFill>
                  <a:schemeClr val="tx1">
                    <a:lumMod val="65000"/>
                    <a:lumOff val="35000"/>
                  </a:schemeClr>
                </a:solidFill>
              </a:rPr>
              <a:t>Paquetes: </a:t>
            </a:r>
            <a:r>
              <a:rPr lang="es-MX" dirty="0" smtClean="0">
                <a:solidFill>
                  <a:schemeClr val="tx1">
                    <a:lumMod val="65000"/>
                    <a:lumOff val="35000"/>
                  </a:schemeClr>
                </a:solidFill>
              </a:rPr>
              <a:t> </a:t>
            </a:r>
          </a:p>
          <a:p>
            <a:pPr algn="just"/>
            <a:r>
              <a:rPr lang="es-MX" dirty="0" smtClean="0">
                <a:solidFill>
                  <a:schemeClr val="tx1">
                    <a:lumMod val="65000"/>
                    <a:lumOff val="35000"/>
                  </a:schemeClr>
                </a:solidFill>
              </a:rPr>
              <a:t>Manicura Spa y Pedicura Spa 	</a:t>
            </a:r>
            <a:r>
              <a:rPr lang="es-MX" dirty="0" smtClean="0">
                <a:solidFill>
                  <a:schemeClr val="tx1">
                    <a:lumMod val="65000"/>
                    <a:lumOff val="35000"/>
                  </a:schemeClr>
                </a:solidFill>
              </a:rPr>
              <a:t>			$585</a:t>
            </a:r>
          </a:p>
          <a:p>
            <a:pPr algn="just"/>
            <a:r>
              <a:rPr lang="es-MX" dirty="0" smtClean="0">
                <a:solidFill>
                  <a:schemeClr val="tx1">
                    <a:lumMod val="65000"/>
                    <a:lumOff val="35000"/>
                  </a:schemeClr>
                </a:solidFill>
              </a:rPr>
              <a:t>Manicura y Pedicura de tratamiento</a:t>
            </a:r>
            <a:r>
              <a:rPr lang="es-MX" dirty="0" smtClean="0">
                <a:solidFill>
                  <a:schemeClr val="tx1">
                    <a:lumMod val="65000"/>
                    <a:lumOff val="35000"/>
                  </a:schemeClr>
                </a:solidFill>
              </a:rPr>
              <a:t>			$685</a:t>
            </a:r>
          </a:p>
          <a:p>
            <a:pPr algn="just"/>
            <a:r>
              <a:rPr lang="es-MX" dirty="0" smtClean="0">
                <a:solidFill>
                  <a:schemeClr val="tx1">
                    <a:lumMod val="65000"/>
                    <a:lumOff val="35000"/>
                  </a:schemeClr>
                </a:solidFill>
              </a:rPr>
              <a:t>Pedicura Spa y masaje Reflexología			$625</a:t>
            </a:r>
          </a:p>
          <a:p>
            <a:pPr algn="just"/>
            <a:endParaRPr lang="es-MX" dirty="0">
              <a:solidFill>
                <a:schemeClr val="tx1">
                  <a:lumMod val="65000"/>
                  <a:lumOff val="35000"/>
                </a:schemeClr>
              </a:solidFill>
            </a:endParaRPr>
          </a:p>
          <a:p>
            <a:pPr algn="just"/>
            <a:r>
              <a:rPr lang="es-MX" dirty="0" smtClean="0">
                <a:solidFill>
                  <a:schemeClr val="tx1">
                    <a:lumMod val="65000"/>
                    <a:lumOff val="35000"/>
                  </a:schemeClr>
                </a:solidFill>
              </a:rPr>
              <a:t>3 Servicios de Manicura y pedicura Básicos 		$1,275</a:t>
            </a:r>
          </a:p>
          <a:p>
            <a:pPr algn="just"/>
            <a:r>
              <a:rPr lang="es-MX" dirty="0" smtClean="0">
                <a:solidFill>
                  <a:schemeClr val="tx1">
                    <a:lumMod val="65000"/>
                    <a:lumOff val="35000"/>
                  </a:schemeClr>
                </a:solidFill>
              </a:rPr>
              <a:t>Vigencia 45 días</a:t>
            </a:r>
          </a:p>
          <a:p>
            <a:pPr algn="just"/>
            <a:endParaRPr lang="es-MX" dirty="0" smtClean="0">
              <a:solidFill>
                <a:schemeClr val="tx1">
                  <a:lumMod val="65000"/>
                  <a:lumOff val="35000"/>
                </a:schemeClr>
              </a:solidFill>
            </a:endParaRPr>
          </a:p>
          <a:p>
            <a:pPr algn="just"/>
            <a:r>
              <a:rPr lang="es-MX" dirty="0" smtClean="0">
                <a:solidFill>
                  <a:schemeClr val="tx1">
                    <a:lumMod val="65000"/>
                    <a:lumOff val="35000"/>
                  </a:schemeClr>
                </a:solidFill>
              </a:rPr>
              <a:t>6 Servicios de Manicura Básicos + esmalte de Gel		$1,860</a:t>
            </a:r>
          </a:p>
          <a:p>
            <a:pPr algn="just"/>
            <a:r>
              <a:rPr lang="es-MX" dirty="0" smtClean="0">
                <a:solidFill>
                  <a:schemeClr val="tx1">
                    <a:lumMod val="65000"/>
                    <a:lumOff val="35000"/>
                  </a:schemeClr>
                </a:solidFill>
              </a:rPr>
              <a:t>Vigencia 90 días</a:t>
            </a:r>
            <a:endParaRPr lang="es-MX" dirty="0">
              <a:solidFill>
                <a:schemeClr val="tx1">
                  <a:lumMod val="65000"/>
                  <a:lumOff val="35000"/>
                </a:schemeClr>
              </a:solidFill>
            </a:endParaRPr>
          </a:p>
          <a:p>
            <a:pPr algn="just"/>
            <a:endParaRPr lang="es-MX" dirty="0" smtClean="0">
              <a:solidFill>
                <a:schemeClr val="tx1">
                  <a:lumMod val="65000"/>
                  <a:lumOff val="35000"/>
                </a:schemeClr>
              </a:solidFill>
            </a:endParaRPr>
          </a:p>
          <a:p>
            <a:pPr algn="just"/>
            <a:r>
              <a:rPr lang="es-MX" dirty="0" smtClean="0">
                <a:solidFill>
                  <a:schemeClr val="tx1">
                    <a:lumMod val="65000"/>
                    <a:lumOff val="35000"/>
                  </a:schemeClr>
                </a:solidFill>
              </a:rPr>
              <a:t>5 servicios de Manicura y Pedicura Spa			$2,600</a:t>
            </a:r>
          </a:p>
          <a:p>
            <a:pPr algn="just"/>
            <a:r>
              <a:rPr lang="es-MX" dirty="0" smtClean="0">
                <a:solidFill>
                  <a:schemeClr val="tx1">
                    <a:lumMod val="65000"/>
                    <a:lumOff val="35000"/>
                  </a:schemeClr>
                </a:solidFill>
              </a:rPr>
              <a:t>Vigencia 75 </a:t>
            </a:r>
            <a:r>
              <a:rPr lang="es-MX" dirty="0" err="1" smtClean="0">
                <a:solidFill>
                  <a:schemeClr val="tx1">
                    <a:lumMod val="65000"/>
                    <a:lumOff val="35000"/>
                  </a:schemeClr>
                </a:solidFill>
              </a:rPr>
              <a:t>dias</a:t>
            </a:r>
            <a:endParaRPr lang="es-MX" dirty="0" smtClean="0">
              <a:solidFill>
                <a:schemeClr val="tx1">
                  <a:lumMod val="65000"/>
                  <a:lumOff val="35000"/>
                </a:schemeClr>
              </a:solidFill>
            </a:endParaRPr>
          </a:p>
          <a:p>
            <a:pPr lvl="1" algn="just">
              <a:buFont typeface="Arial" pitchFamily="34" charset="0"/>
              <a:buChar char="•"/>
            </a:pPr>
            <a:endParaRPr lang="es-MX" b="1" dirty="0">
              <a:solidFill>
                <a:schemeClr val="tx1">
                  <a:lumMod val="65000"/>
                  <a:lumOff val="35000"/>
                </a:schemeClr>
              </a:solidFill>
            </a:endParaRPr>
          </a:p>
          <a:p>
            <a:pPr lvl="1" algn="just">
              <a:buFont typeface="Arial" pitchFamily="34" charset="0"/>
              <a:buChar char="•"/>
            </a:pPr>
            <a:endParaRPr lang="es-MX" b="1" dirty="0" smtClean="0">
              <a:solidFill>
                <a:schemeClr val="tx1">
                  <a:lumMod val="65000"/>
                  <a:lumOff val="35000"/>
                </a:schemeClr>
              </a:solidFill>
            </a:endParaRPr>
          </a:p>
        </p:txBody>
      </p:sp>
      <p:pic>
        <p:nvPicPr>
          <p:cNvPr id="6" name="Picture 6" descr="Resultado de imagen para spa de manos y pies"/>
          <p:cNvPicPr>
            <a:picLocks noChangeAspect="1" noChangeArrowheads="1"/>
          </p:cNvPicPr>
          <p:nvPr/>
        </p:nvPicPr>
        <p:blipFill>
          <a:blip r:embed="rId2"/>
          <a:srcRect/>
          <a:stretch>
            <a:fillRect/>
          </a:stretch>
        </p:blipFill>
        <p:spPr bwMode="auto">
          <a:xfrm>
            <a:off x="7215174" y="1357298"/>
            <a:ext cx="1928826" cy="1413491"/>
          </a:xfrm>
          <a:prstGeom prst="rect">
            <a:avLst/>
          </a:prstGeom>
          <a:noFill/>
          <a:effectLst>
            <a:softEdge rad="317500"/>
          </a:effectLst>
        </p:spPr>
      </p:pic>
      <p:pic>
        <p:nvPicPr>
          <p:cNvPr id="7" name="Imagen 4"/>
          <p:cNvPicPr>
            <a:picLocks noChangeAspect="1"/>
          </p:cNvPicPr>
          <p:nvPr/>
        </p:nvPicPr>
        <p:blipFill>
          <a:blip r:embed="rId3" cstate="print">
            <a:extLst>
              <a:ext uri="{28A0092B-C50C-407E-A947-70E740481C1C}">
                <a14:useLocalDpi xmlns:a14="http://schemas.microsoft.com/office/drawing/2010/main" xmlns="" val="0"/>
              </a:ext>
            </a:extLst>
          </a:blip>
          <a:srcRect l="5640" t="7963" r="53721" b="67963"/>
          <a:stretch>
            <a:fillRect/>
          </a:stretch>
        </p:blipFill>
        <p:spPr>
          <a:xfrm>
            <a:off x="7221768" y="0"/>
            <a:ext cx="1922232" cy="87989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285984" y="928670"/>
            <a:ext cx="6429420" cy="769441"/>
          </a:xfrm>
          <a:prstGeom prst="rect">
            <a:avLst/>
          </a:prstGeom>
          <a:noFill/>
        </p:spPr>
        <p:txBody>
          <a:bodyPr wrap="square" rtlCol="0">
            <a:spAutoFit/>
          </a:bodyPr>
          <a:lstStyle/>
          <a:p>
            <a:pPr algn="ctr"/>
            <a:r>
              <a:rPr lang="es-MX" sz="4400" b="1" dirty="0" err="1" smtClean="0">
                <a:solidFill>
                  <a:schemeClr val="tx2">
                    <a:lumMod val="75000"/>
                  </a:schemeClr>
                </a:solidFill>
              </a:rPr>
              <a:t>Renders</a:t>
            </a:r>
            <a:r>
              <a:rPr lang="es-MX" sz="4400" b="1" dirty="0" smtClean="0">
                <a:solidFill>
                  <a:schemeClr val="tx2">
                    <a:lumMod val="75000"/>
                  </a:schemeClr>
                </a:solidFill>
              </a:rPr>
              <a:t> (no finales)</a:t>
            </a:r>
            <a:endParaRPr lang="es-MX" sz="4400" b="1" dirty="0">
              <a:solidFill>
                <a:schemeClr val="tx2">
                  <a:lumMod val="75000"/>
                </a:schemeClr>
              </a:solidFill>
            </a:endParaRPr>
          </a:p>
        </p:txBody>
      </p:sp>
      <p:pic>
        <p:nvPicPr>
          <p:cNvPr id="7" name="Picture 2" descr="Resultado de imagen para spa color menta"/>
          <p:cNvPicPr>
            <a:picLocks noChangeAspect="1" noChangeArrowheads="1"/>
          </p:cNvPicPr>
          <p:nvPr/>
        </p:nvPicPr>
        <p:blipFill>
          <a:blip r:embed="rId2"/>
          <a:srcRect/>
          <a:stretch>
            <a:fillRect/>
          </a:stretch>
        </p:blipFill>
        <p:spPr bwMode="auto">
          <a:xfrm>
            <a:off x="1643043" y="1613237"/>
            <a:ext cx="3429024" cy="2673019"/>
          </a:xfrm>
          <a:prstGeom prst="rect">
            <a:avLst/>
          </a:prstGeom>
          <a:noFill/>
          <a:effectLst>
            <a:softEdge rad="127000"/>
          </a:effectLst>
        </p:spPr>
      </p:pic>
      <p:pic>
        <p:nvPicPr>
          <p:cNvPr id="10" name="Picture 7" descr="Resultado de imagen para spa de manos y pies"/>
          <p:cNvPicPr>
            <a:picLocks noChangeAspect="1" noChangeArrowheads="1"/>
          </p:cNvPicPr>
          <p:nvPr/>
        </p:nvPicPr>
        <p:blipFill>
          <a:blip r:embed="rId3"/>
          <a:srcRect/>
          <a:stretch>
            <a:fillRect/>
          </a:stretch>
        </p:blipFill>
        <p:spPr bwMode="auto">
          <a:xfrm>
            <a:off x="5357818" y="2575076"/>
            <a:ext cx="3428992" cy="2568436"/>
          </a:xfrm>
          <a:prstGeom prst="rect">
            <a:avLst/>
          </a:prstGeom>
          <a:noFill/>
          <a:effectLst>
            <a:softEdge rad="127000"/>
          </a:effectLst>
        </p:spPr>
      </p:pic>
      <p:pic>
        <p:nvPicPr>
          <p:cNvPr id="11" name="Imagen 4"/>
          <p:cNvPicPr>
            <a:picLocks noChangeAspect="1"/>
          </p:cNvPicPr>
          <p:nvPr/>
        </p:nvPicPr>
        <p:blipFill>
          <a:blip r:embed="rId4" cstate="print">
            <a:extLst>
              <a:ext uri="{28A0092B-C50C-407E-A947-70E740481C1C}">
                <a14:useLocalDpi xmlns:a14="http://schemas.microsoft.com/office/drawing/2010/main" xmlns="" val="0"/>
              </a:ext>
            </a:extLst>
          </a:blip>
          <a:srcRect l="5640" t="7963" r="53721" b="67963"/>
          <a:stretch>
            <a:fillRect/>
          </a:stretch>
        </p:blipFill>
        <p:spPr>
          <a:xfrm>
            <a:off x="7221768" y="0"/>
            <a:ext cx="1922232" cy="879895"/>
          </a:xfrm>
          <a:prstGeom prst="rect">
            <a:avLst/>
          </a:prstGeom>
        </p:spPr>
      </p:pic>
      <p:pic>
        <p:nvPicPr>
          <p:cNvPr id="23554" name="Picture 2" descr="C:\Users\SIHEILY\AppData\Local\Microsoft\Windows\Temporary Internet Files\Content.Outlook\S12I9PUL\pedispa especial.png"/>
          <p:cNvPicPr>
            <a:picLocks noChangeAspect="1" noChangeArrowheads="1"/>
          </p:cNvPicPr>
          <p:nvPr/>
        </p:nvPicPr>
        <p:blipFill>
          <a:blip r:embed="rId5"/>
          <a:srcRect t="19576"/>
          <a:stretch>
            <a:fillRect/>
          </a:stretch>
        </p:blipFill>
        <p:spPr bwMode="auto">
          <a:xfrm>
            <a:off x="1938336" y="4367237"/>
            <a:ext cx="2919416" cy="2347911"/>
          </a:xfrm>
          <a:prstGeom prst="rect">
            <a:avLst/>
          </a:prstGeom>
          <a:noFill/>
          <a:effectLst>
            <a:softEdge rad="127000"/>
          </a:effectLst>
        </p:spPr>
      </p:pic>
      <p:sp>
        <p:nvSpPr>
          <p:cNvPr id="12" name="11 Rectángulo"/>
          <p:cNvSpPr/>
          <p:nvPr/>
        </p:nvSpPr>
        <p:spPr>
          <a:xfrm>
            <a:off x="5357818" y="5354437"/>
            <a:ext cx="2857520" cy="646331"/>
          </a:xfrm>
          <a:prstGeom prst="rect">
            <a:avLst/>
          </a:prstGeom>
        </p:spPr>
        <p:txBody>
          <a:bodyPr wrap="square">
            <a:spAutoFit/>
          </a:bodyPr>
          <a:lstStyle/>
          <a:p>
            <a:r>
              <a:rPr lang="es-MX" dirty="0" smtClean="0">
                <a:solidFill>
                  <a:schemeClr val="tx1">
                    <a:lumMod val="65000"/>
                    <a:lumOff val="35000"/>
                  </a:schemeClr>
                </a:solidFill>
              </a:rPr>
              <a:t>Tipo de sillón Spa confirmado para pedicura</a:t>
            </a:r>
            <a:endParaRPr lang="es-MX" b="1" dirty="0">
              <a:solidFill>
                <a:schemeClr val="tx1">
                  <a:lumMod val="65000"/>
                  <a:lumOff val="35000"/>
                </a:schemeClr>
              </a:solidFill>
            </a:endParaRPr>
          </a:p>
        </p:txBody>
      </p:sp>
      <p:sp>
        <p:nvSpPr>
          <p:cNvPr id="13" name="12 Flecha derecha"/>
          <p:cNvSpPr/>
          <p:nvPr/>
        </p:nvSpPr>
        <p:spPr>
          <a:xfrm>
            <a:off x="4929190" y="5286388"/>
            <a:ext cx="357190" cy="71438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Rectángulo"/>
          <p:cNvSpPr/>
          <p:nvPr/>
        </p:nvSpPr>
        <p:spPr>
          <a:xfrm>
            <a:off x="5572132" y="1785926"/>
            <a:ext cx="2857520" cy="646331"/>
          </a:xfrm>
          <a:prstGeom prst="rect">
            <a:avLst/>
          </a:prstGeom>
        </p:spPr>
        <p:txBody>
          <a:bodyPr wrap="square">
            <a:spAutoFit/>
          </a:bodyPr>
          <a:lstStyle/>
          <a:p>
            <a:r>
              <a:rPr lang="es-MX" dirty="0" smtClean="0">
                <a:solidFill>
                  <a:schemeClr val="tx1">
                    <a:lumMod val="65000"/>
                    <a:lumOff val="35000"/>
                  </a:schemeClr>
                </a:solidFill>
              </a:rPr>
              <a:t>Colores de la decoración interior </a:t>
            </a:r>
            <a:endParaRPr lang="es-MX" b="1" dirty="0">
              <a:solidFill>
                <a:schemeClr val="tx1">
                  <a:lumMod val="65000"/>
                  <a:lumOff val="35000"/>
                </a:schemeClr>
              </a:solidFill>
            </a:endParaRPr>
          </a:p>
        </p:txBody>
      </p:sp>
      <p:sp>
        <p:nvSpPr>
          <p:cNvPr id="15" name="14 Flecha derecha"/>
          <p:cNvSpPr/>
          <p:nvPr/>
        </p:nvSpPr>
        <p:spPr>
          <a:xfrm>
            <a:off x="5143504" y="1717877"/>
            <a:ext cx="357190" cy="71438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7161</TotalTime>
  <Words>149</Words>
  <Application>Microsoft Office PowerPoint</Application>
  <PresentationFormat>Presentación en pantalla (4:3)</PresentationFormat>
  <Paragraphs>102</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SIHEILY</dc:creator>
  <cp:lastModifiedBy>SIHEILY</cp:lastModifiedBy>
  <cp:revision>45</cp:revision>
  <dcterms:created xsi:type="dcterms:W3CDTF">2016-01-14T00:04:41Z</dcterms:created>
  <dcterms:modified xsi:type="dcterms:W3CDTF">2016-01-18T23:26:21Z</dcterms:modified>
</cp:coreProperties>
</file>