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sldIdLst>
    <p:sldId id="256" r:id="rId2"/>
    <p:sldId id="258"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90" r:id="rId32"/>
    <p:sldId id="289"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9" autoAdjust="0"/>
    <p:restoredTop sz="94660"/>
  </p:normalViewPr>
  <p:slideViewPr>
    <p:cSldViewPr snapToGrid="0">
      <p:cViewPr varScale="1">
        <p:scale>
          <a:sx n="82" d="100"/>
          <a:sy n="82" d="100"/>
        </p:scale>
        <p:origin x="114"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37CE8B-7DF2-42DD-B4CA-ADE67FBC04DF}" type="datetimeFigureOut">
              <a:rPr lang="de-CH" smtClean="0"/>
              <a:t>18.01.2016</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8A9060-06D9-411F-B27A-39AEAC551B5F}" type="slidenum">
              <a:rPr lang="de-CH" smtClean="0"/>
              <a:t>‹Nr.›</a:t>
            </a:fld>
            <a:endParaRPr lang="de-CH"/>
          </a:p>
        </p:txBody>
      </p:sp>
    </p:spTree>
    <p:extLst>
      <p:ext uri="{BB962C8B-B14F-4D97-AF65-F5344CB8AC3E}">
        <p14:creationId xmlns:p14="http://schemas.microsoft.com/office/powerpoint/2010/main" val="2461201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smtClean="0"/>
              <a:t>Anstatt </a:t>
            </a:r>
            <a:r>
              <a:rPr lang="de-CH" dirty="0" err="1" smtClean="0"/>
              <a:t>to</a:t>
            </a:r>
            <a:r>
              <a:rPr lang="de-CH" dirty="0" smtClean="0"/>
              <a:t> </a:t>
            </a:r>
            <a:r>
              <a:rPr lang="de-CH" dirty="0" err="1" smtClean="0"/>
              <a:t>write</a:t>
            </a:r>
            <a:r>
              <a:rPr lang="de-CH" baseline="0" dirty="0" smtClean="0"/>
              <a:t> </a:t>
            </a:r>
            <a:r>
              <a:rPr lang="de-CH" baseline="0" dirty="0" err="1" smtClean="0"/>
              <a:t>vllt</a:t>
            </a:r>
            <a:r>
              <a:rPr lang="de-CH" baseline="0" dirty="0" smtClean="0"/>
              <a:t> </a:t>
            </a:r>
            <a:r>
              <a:rPr lang="de-CH" baseline="0" dirty="0" err="1" smtClean="0"/>
              <a:t>writing</a:t>
            </a:r>
            <a:r>
              <a:rPr lang="de-CH" baseline="0" dirty="0" smtClean="0"/>
              <a:t>?? Usw. </a:t>
            </a:r>
            <a:endParaRPr lang="de-CH" dirty="0"/>
          </a:p>
        </p:txBody>
      </p:sp>
      <p:sp>
        <p:nvSpPr>
          <p:cNvPr id="4" name="Foliennummernplatzhalter 3"/>
          <p:cNvSpPr>
            <a:spLocks noGrp="1"/>
          </p:cNvSpPr>
          <p:nvPr>
            <p:ph type="sldNum" sz="quarter" idx="10"/>
          </p:nvPr>
        </p:nvSpPr>
        <p:spPr/>
        <p:txBody>
          <a:bodyPr/>
          <a:lstStyle/>
          <a:p>
            <a:fld id="{DE8A9060-06D9-411F-B27A-39AEAC551B5F}" type="slidenum">
              <a:rPr lang="de-CH" smtClean="0"/>
              <a:t>4</a:t>
            </a:fld>
            <a:endParaRPr lang="de-CH"/>
          </a:p>
        </p:txBody>
      </p:sp>
    </p:spTree>
    <p:extLst>
      <p:ext uri="{BB962C8B-B14F-4D97-AF65-F5344CB8AC3E}">
        <p14:creationId xmlns:p14="http://schemas.microsoft.com/office/powerpoint/2010/main" val="2854206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CH"/>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D33AFF08-33EA-4B1B-AD4E-E8E578965C4B}" type="datetimeFigureOut">
              <a:rPr lang="de-CH" smtClean="0"/>
              <a:t>18.01.2016</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1233730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D33AFF08-33EA-4B1B-AD4E-E8E578965C4B}" type="datetimeFigureOut">
              <a:rPr lang="de-CH" smtClean="0"/>
              <a:t>18.01.2016</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277688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D33AFF08-33EA-4B1B-AD4E-E8E578965C4B}" type="datetimeFigureOut">
              <a:rPr lang="de-CH" smtClean="0"/>
              <a:t>18.01.2016</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253245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D33AFF08-33EA-4B1B-AD4E-E8E578965C4B}" type="datetimeFigureOut">
              <a:rPr lang="de-CH" smtClean="0"/>
              <a:t>18.01.2016</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746851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CH"/>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D33AFF08-33EA-4B1B-AD4E-E8E578965C4B}" type="datetimeFigureOut">
              <a:rPr lang="de-CH" smtClean="0"/>
              <a:t>18.01.2016</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2729778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838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6172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D33AFF08-33EA-4B1B-AD4E-E8E578965C4B}" type="datetimeFigureOut">
              <a:rPr lang="de-CH" smtClean="0"/>
              <a:t>18.01.2016</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3591695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CH"/>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D33AFF08-33EA-4B1B-AD4E-E8E578965C4B}" type="datetimeFigureOut">
              <a:rPr lang="de-CH" smtClean="0"/>
              <a:t>18.01.2016</a:t>
            </a:fld>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610838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D33AFF08-33EA-4B1B-AD4E-E8E578965C4B}" type="datetimeFigureOut">
              <a:rPr lang="de-CH" smtClean="0"/>
              <a:t>18.01.2016</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316614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33AFF08-33EA-4B1B-AD4E-E8E578965C4B}" type="datetimeFigureOut">
              <a:rPr lang="de-CH" smtClean="0"/>
              <a:t>18.01.2016</a:t>
            </a:fld>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323616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CH"/>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D33AFF08-33EA-4B1B-AD4E-E8E578965C4B}" type="datetimeFigureOut">
              <a:rPr lang="de-CH" smtClean="0"/>
              <a:t>18.01.2016</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2138862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CH"/>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D33AFF08-33EA-4B1B-AD4E-E8E578965C4B}" type="datetimeFigureOut">
              <a:rPr lang="de-CH" smtClean="0"/>
              <a:t>18.01.2016</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C139B206-A500-4B0F-859A-F668849E3D10}" type="slidenum">
              <a:rPr lang="de-CH" smtClean="0"/>
              <a:t>‹Nr.›</a:t>
            </a:fld>
            <a:endParaRPr lang="de-CH"/>
          </a:p>
        </p:txBody>
      </p:sp>
    </p:spTree>
    <p:extLst>
      <p:ext uri="{BB962C8B-B14F-4D97-AF65-F5344CB8AC3E}">
        <p14:creationId xmlns:p14="http://schemas.microsoft.com/office/powerpoint/2010/main" val="1672230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3AFF08-33EA-4B1B-AD4E-E8E578965C4B}" type="datetimeFigureOut">
              <a:rPr lang="de-CH" smtClean="0"/>
              <a:t>18.01.2016</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39B206-A500-4B0F-859A-F668849E3D10}" type="slidenum">
              <a:rPr lang="de-CH" smtClean="0"/>
              <a:t>‹Nr.›</a:t>
            </a:fld>
            <a:endParaRPr lang="de-CH"/>
          </a:p>
        </p:txBody>
      </p:sp>
    </p:spTree>
    <p:extLst>
      <p:ext uri="{BB962C8B-B14F-4D97-AF65-F5344CB8AC3E}">
        <p14:creationId xmlns:p14="http://schemas.microsoft.com/office/powerpoint/2010/main" val="2299382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www.credit-suisse.com/ch/de/about-us/responsibility/dialogue/sorgenbarometer.html"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www.startup.ch/index.cfm?page=129574"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hyperlink" Target="https://www.auto-schweiz.ch/statistiken/autoverkaeufe-nach-modellen/"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hyperlink" Target="http://blog.carpathia.ch/2015/09/15/umsatz-onlineshops-schweiz-2015/" TargetMode="Externa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hyperlink" Target="https://www.google.ch/webhp?sourceid=chrome-instant&amp;ion=1&amp;espv=2&amp;ie=UTF-8#q=h%C3%A4ufigsten%20freizeitbesch%C3%A4ftigungen%20in%20der%20schweiz"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hyperlink" Target="https://www.tripadvisor.ch/Attractions-g188045-Activities-Switzerland.html" TargetMode="Externa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https://www.tripadvisor.ch/Hotels-g188045-Switzerland-Hotels.html"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hyperlink" Target="https://www.google.com/search?q=Ebola" TargetMode="External"/><Relationship Id="rId3" Type="http://schemas.openxmlformats.org/officeDocument/2006/relationships/hyperlink" Target="https://www.google.com/search?q=WM+2014" TargetMode="External"/><Relationship Id="rId7" Type="http://schemas.openxmlformats.org/officeDocument/2006/relationships/hyperlink" Target="https://www.google.com/search?q=Conchita+Wurst" TargetMode="External"/><Relationship Id="rId12" Type="http://schemas.openxmlformats.org/officeDocument/2006/relationships/hyperlink" Target="https://www.google.com/search?q=Nabilla+Benattia" TargetMode="External"/><Relationship Id="rId2" Type="http://schemas.openxmlformats.org/officeDocument/2006/relationships/hyperlink" Target="https://www.google.com/trends/topcharts#vm=trendingchart&amp;cid=a81d781c-29ef-4272-85c5-7f26b25e135c&amp;geo=CH&amp;date=2015&amp;cat=" TargetMode="External"/><Relationship Id="rId1" Type="http://schemas.openxmlformats.org/officeDocument/2006/relationships/slideLayout" Target="../slideLayouts/slideLayout4.xml"/><Relationship Id="rId6" Type="http://schemas.openxmlformats.org/officeDocument/2006/relationships/hyperlink" Target="https://www.google.com/search?q=Robin+Williams" TargetMode="External"/><Relationship Id="rId11" Type="http://schemas.openxmlformats.org/officeDocument/2006/relationships/hyperlink" Target="https://www.google.com/search?q=Netflix" TargetMode="External"/><Relationship Id="rId5" Type="http://schemas.openxmlformats.org/officeDocument/2006/relationships/hyperlink" Target="https://www.google.com/search?q=Michael+Schumacher" TargetMode="External"/><Relationship Id="rId10" Type="http://schemas.openxmlformats.org/officeDocument/2006/relationships/hyperlink" Target="https://www.google.com/search?q=Jennifer+Lawrence" TargetMode="External"/><Relationship Id="rId4" Type="http://schemas.openxmlformats.org/officeDocument/2006/relationships/hyperlink" Target="https://www.google.com/search?q=iPhone+6" TargetMode="External"/><Relationship Id="rId9" Type="http://schemas.openxmlformats.org/officeDocument/2006/relationships/hyperlink" Target="https://www.google.com/search?q=Sotschi"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www.google.com/search?q=Elena+Rybolovleva" TargetMode="External"/><Relationship Id="rId3" Type="http://schemas.openxmlformats.org/officeDocument/2006/relationships/hyperlink" Target="https://www.google.com/search?q=Geri+M%C3%BCller" TargetMode="External"/><Relationship Id="rId7" Type="http://schemas.openxmlformats.org/officeDocument/2006/relationships/hyperlink" Target="https://www.google.com/search?q=Carlos" TargetMode="External"/><Relationship Id="rId12" Type="http://schemas.openxmlformats.org/officeDocument/2006/relationships/hyperlink" Target="https://www.google.com/search?q=Gr%C3%A8ve+TPG" TargetMode="External"/><Relationship Id="rId2" Type="http://schemas.openxmlformats.org/officeDocument/2006/relationships/hyperlink" Target="https://www.google.com/trends/topcharts#vm=trendingchart&amp;cid=a81d781c-29ef-4272-85c5-7f26b25e135c&amp;geo=CH&amp;date=2015&amp;cat=" TargetMode="External"/><Relationship Id="rId1" Type="http://schemas.openxmlformats.org/officeDocument/2006/relationships/slideLayout" Target="../slideLayouts/slideLayout4.xml"/><Relationship Id="rId6" Type="http://schemas.openxmlformats.org/officeDocument/2006/relationships/hyperlink" Target="https://www.google.com/search?q=Love+Life" TargetMode="External"/><Relationship Id="rId11" Type="http://schemas.openxmlformats.org/officeDocument/2006/relationships/hyperlink" Target="https://www.google.com/search?q=Carna+Grischa" TargetMode="External"/><Relationship Id="rId5" Type="http://schemas.openxmlformats.org/officeDocument/2006/relationships/hyperlink" Target="https://www.google.com/search?q=Hafenkran+Z%C3%BCrich" TargetMode="External"/><Relationship Id="rId10" Type="http://schemas.openxmlformats.org/officeDocument/2006/relationships/hyperlink" Target="https://www.google.com/search?q=Raoul+Weil" TargetMode="External"/><Relationship Id="rId4" Type="http://schemas.openxmlformats.org/officeDocument/2006/relationships/hyperlink" Target="https://www.google.com/search?q=Milo+Moir%C3%A9" TargetMode="External"/><Relationship Id="rId9" Type="http://schemas.openxmlformats.org/officeDocument/2006/relationships/hyperlink" Target="https://www.google.com/search?q=Blanda+Eggenschwiler"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s://www.google.com/search?q=Energy+Air" TargetMode="External"/><Relationship Id="rId3" Type="http://schemas.openxmlformats.org/officeDocument/2006/relationships/hyperlink" Target="https://www.google.com/search?q=Pal%C3%A9o+Festival" TargetMode="External"/><Relationship Id="rId7" Type="http://schemas.openxmlformats.org/officeDocument/2006/relationships/hyperlink" Target="https://www.google.com/search?q=SwissSkills" TargetMode="External"/><Relationship Id="rId2" Type="http://schemas.openxmlformats.org/officeDocument/2006/relationships/hyperlink" Target="https://www.google.com/search?q=AIR14" TargetMode="External"/><Relationship Id="rId1" Type="http://schemas.openxmlformats.org/officeDocument/2006/relationships/slideLayout" Target="../slideLayouts/slideLayout4.xml"/><Relationship Id="rId6" Type="http://schemas.openxmlformats.org/officeDocument/2006/relationships/hyperlink" Target="https://www.google.com/search?q=Swissbau" TargetMode="External"/><Relationship Id="rId11" Type="http://schemas.openxmlformats.org/officeDocument/2006/relationships/hyperlink" Target="https://www.google.com/search?q=Touch+The+Air" TargetMode="External"/><Relationship Id="rId5" Type="http://schemas.openxmlformats.org/officeDocument/2006/relationships/hyperlink" Target="https://www.google.com/search?q=Street+Parade" TargetMode="External"/><Relationship Id="rId10" Type="http://schemas.openxmlformats.org/officeDocument/2006/relationships/hyperlink" Target="https://www.google.com/search?q=Knabenschiessen" TargetMode="External"/><Relationship Id="rId4" Type="http://schemas.openxmlformats.org/officeDocument/2006/relationships/hyperlink" Target="https://www.google.com/search?q=Sechsel%C3%A4uten" TargetMode="External"/><Relationship Id="rId9" Type="http://schemas.openxmlformats.org/officeDocument/2006/relationships/hyperlink" Target="https://www.google.com/search?q=Engadiner+Skimarathon"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s://www.google.com/trends/topcharts#vm=trendingchart&amp;cid=a81d781c-29ef-4272-85c5-7f26b25e135c&amp;geo=CH&amp;date=2015&amp;cat=" TargetMode="Externa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hitparade.ch/charts/jahreshitparade" TargetMode="Externa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hyperlink" Target="http://www.socialbakers.com/statistics/facebook/pages/total/switzerland/"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hyperlink" Target="http://www.socialbakers.com/statistics/youtube/channels/switzerland/" TargetMode="Externa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hyperlink" Target="http://knowledge.insead.edu/entrepreneurship-innovation/the-worlds-most-tech-ready-countries-2015-3953" TargetMode="Externa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hyperlink" Target="http://knowledge.insead.edu/entrepreneurship/the-worlds-most-innovative-countries-2015-4261" TargetMode="Externa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hyperlink" Target="http://www.impulse.de/it-technik/sicheres-passwort/2043109.html?xing_share=news" TargetMode="Externa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hyperlink" Target="https://www.schweizerbauer.ch/politik--wirtschaft/agrarwirtschaft/globalisierung-schweiz-gehoert-zu-den-top-ten--21213.html" TargetMode="Externa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hyperlink" Target="http://www.schweizer-illustrierte.ch/blogs/saturday-night-fever/partyguide-club-clubbing-partys-bangkok-ibiza-top-10-virginia-gomez-dj-tap-tap" TargetMode="Externa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hyperlink" Target="http://www.usatoday.com/story/tech/2015/12/09/most-downloaded-apple-apps-2015/77030958/" TargetMode="Externa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hyperlink" Target="http://de.slideshare.net/icaninfotech/top-10-most-downloaded-android-apps-in-2015"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hyperlink" Target="http://www.imdb.com/search/title?year=2015,2015&amp;title_type=feature&amp;sort=moviemeter,asc" TargetMode="Externa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hyperlink" Target="http://money.cnn.com/gallery/technology/2015/12/17/tech-flops-2015/index.html" TargetMode="Externa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hyperlink" Target="http://247wallst.com/special-report/2014/05/08/the-best-selling-products-of-all-time-2/3/" TargetMode="External"/><Relationship Id="rId2" Type="http://schemas.openxmlformats.org/officeDocument/2006/relationships/hyperlink" Target="http://time.com/92765/10-best-selling-products-ever/" TargetMode="Externa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hyperlink" Target="http://www.fussballtransfers.com/andere-ligen/top-10-sportligen-weltweit-mit-den-hochsten-zuschauerzahlen_54038" TargetMode="Externa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hyperlink" Target="http://techcrunch.com/2016/01/09/10-of-the-coolest-gadgets-we-saw-at-ces-2016/#.qv5wv2b:jYPZ" TargetMode="Externa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hyperlink" Target="http://www2.leeward.hawaii.edu/kamanao/story/10-signs-youre-addicted-social-media" TargetMode="Externa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hyperlink" Target="http://www.huffingtonpost.com/marc-hartzman/21-other-things-you-could_b_5943340.html" TargetMode="Externa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hyperlink" Target="http://www.globalwebindex.net/blog/top-10-reasons-for-using-social-media" TargetMode="Externa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hyperlink" Target="http://www.ebizmba.com/articles/most-popular-websites" TargetMode="Externa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8" Type="http://schemas.openxmlformats.org/officeDocument/2006/relationships/hyperlink" Target="https://www.google.com/search?q=Flappy+Bird" TargetMode="External"/><Relationship Id="rId13" Type="http://schemas.openxmlformats.org/officeDocument/2006/relationships/hyperlink" Target="https://www.google.com/search?q=Sochi+Olympics" TargetMode="External"/><Relationship Id="rId3" Type="http://schemas.openxmlformats.org/officeDocument/2006/relationships/hyperlink" Target="https://www.google.com/search?q=Robin+Williams" TargetMode="External"/><Relationship Id="rId7" Type="http://schemas.openxmlformats.org/officeDocument/2006/relationships/hyperlink" Target="https://www.google.com/search?q=ALS+Ice+Bucket+Challenge" TargetMode="External"/><Relationship Id="rId12" Type="http://schemas.openxmlformats.org/officeDocument/2006/relationships/hyperlink" Target="https://www.google.com/search?q=Frozen" TargetMode="External"/><Relationship Id="rId2" Type="http://schemas.openxmlformats.org/officeDocument/2006/relationships/hyperlink" Target="https://www.google.com/trends/topcharts#vm=trendingchart&amp;cid=b460a8b3-c2a8-4170-9534-7a2baae37853&amp;geo=&amp;date=2015&amp;cat=" TargetMode="External"/><Relationship Id="rId1" Type="http://schemas.openxmlformats.org/officeDocument/2006/relationships/slideLayout" Target="../slideLayouts/slideLayout4.xml"/><Relationship Id="rId6" Type="http://schemas.openxmlformats.org/officeDocument/2006/relationships/hyperlink" Target="https://www.google.com/search?q=Malaysia+Airlines" TargetMode="External"/><Relationship Id="rId11" Type="http://schemas.openxmlformats.org/officeDocument/2006/relationships/hyperlink" Target="https://www.google.com/trends/explore#cmpt=q&amp;q=ISIS&amp;date=1/2014+12m&amp;geo" TargetMode="External"/><Relationship Id="rId5" Type="http://schemas.openxmlformats.org/officeDocument/2006/relationships/hyperlink" Target="https://www.google.com/search?q=Ebola" TargetMode="External"/><Relationship Id="rId10" Type="http://schemas.openxmlformats.org/officeDocument/2006/relationships/hyperlink" Target="https://www.google.com/search?q=ISIS" TargetMode="External"/><Relationship Id="rId4" Type="http://schemas.openxmlformats.org/officeDocument/2006/relationships/hyperlink" Target="https://www.google.com/search?q=World+Cup" TargetMode="External"/><Relationship Id="rId9" Type="http://schemas.openxmlformats.org/officeDocument/2006/relationships/hyperlink" Target="https://www.google.com/search?q=Conchita+Wurs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hyperlink" Target="https://www.google.com/trends/topcharts#vm=trendingchart&amp;cid=c5a336bc-72be-48ff-a246-6ebb223c9e7a&amp;geo=&amp;date=2015&amp;cat=" TargetMode="Externa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hyperlink" Target="https://www.google.com/trends/topcharts#vm=trendingchart&amp;cid=237a4144-4300-4e7a-8024-4b374fa36be5&amp;geo=&amp;date=2015&amp;cat=" TargetMode="Externa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8" Type="http://schemas.openxmlformats.org/officeDocument/2006/relationships/hyperlink" Target="https://www.google.com/search?q=LG+G3" TargetMode="External"/><Relationship Id="rId13" Type="http://schemas.openxmlformats.org/officeDocument/2006/relationships/hyperlink" Target="https://www.google.com/search?q=iPad+Air" TargetMode="External"/><Relationship Id="rId3" Type="http://schemas.openxmlformats.org/officeDocument/2006/relationships/hyperlink" Target="https://www.google.com/search?q=iPhone+6" TargetMode="External"/><Relationship Id="rId7" Type="http://schemas.openxmlformats.org/officeDocument/2006/relationships/hyperlink" Target="https://www.google.com/search?q=Samsung+Note+4" TargetMode="External"/><Relationship Id="rId12" Type="http://schemas.openxmlformats.org/officeDocument/2006/relationships/hyperlink" Target="https://www.google.com/trends/explore#cmpt=q&amp;q=Nokia+X&amp;date=1/2014+12m&amp;geo" TargetMode="External"/><Relationship Id="rId2" Type="http://schemas.openxmlformats.org/officeDocument/2006/relationships/hyperlink" Target="https://www.google.com/trends/topcharts#vm=trendingchart&amp;cid=bcecc8a9-a934-401c-8295-d86890f3f480&amp;geo=&amp;date=2015&amp;cat=" TargetMode="External"/><Relationship Id="rId1" Type="http://schemas.openxmlformats.org/officeDocument/2006/relationships/slideLayout" Target="../slideLayouts/slideLayout4.xml"/><Relationship Id="rId6" Type="http://schemas.openxmlformats.org/officeDocument/2006/relationships/hyperlink" Target="https://www.google.com/search?q=Moto+G" TargetMode="External"/><Relationship Id="rId11" Type="http://schemas.openxmlformats.org/officeDocument/2006/relationships/hyperlink" Target="https://www.google.com/search?q=Nokia+X" TargetMode="External"/><Relationship Id="rId5" Type="http://schemas.openxmlformats.org/officeDocument/2006/relationships/hyperlink" Target="https://www.google.com/search?q=Nexus+6" TargetMode="External"/><Relationship Id="rId10" Type="http://schemas.openxmlformats.org/officeDocument/2006/relationships/hyperlink" Target="https://www.google.com/search?q=Apple+Watch" TargetMode="External"/><Relationship Id="rId4" Type="http://schemas.openxmlformats.org/officeDocument/2006/relationships/hyperlink" Target="https://www.google.com/search?q=Samsung+Galaxy+S5" TargetMode="External"/><Relationship Id="rId9" Type="http://schemas.openxmlformats.org/officeDocument/2006/relationships/hyperlink" Target="https://www.google.com/search?q=Xbox+One" TargetMode="Externa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nbc.com/2015/06/05/this-is-the-most-used-emoji-on-instagram.html" TargetMode="Externa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hyperlink" Target="https://www.youtube.com/playlist?list=PLirAqAtl_h2q0jiN-MXLu6KTGxQEy0Dv0" TargetMode="Externa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hyperlink" Target="https://en.wikipedia.org/wiki/List_of_most_viewed_YouTube_videos" TargetMode="Externa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hyperlink" Target="http://www.adweek.com/news-gallery/advertising-branding/12-most-viral-ads-2015-so-far-166053" TargetMode="Externa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hyperlink" Target="http://top-hashtags.com/instagram/"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hyperlink" Target="http://www.rsvlts.com/2015/01/23/popular-people-instagram-2015/" TargetMode="External"/><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hyperlink" Target="http://www.inc.com/lisa-calhoun/the-top-10-most-disruptive-technologies-of-2015.html" TargetMode="Externa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hyperlink" Target="http://www.vgchartz.com/" TargetMode="External"/><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hyperlink" Target="http://n4g.com/" TargetMode="External"/><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hyperlink" Target="http://time.com/4107316/top-10-things-that-broke-the-internet/" TargetMode="External"/><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2" Type="http://schemas.openxmlformats.org/officeDocument/2006/relationships/hyperlink" Target="http://de.statista.com/statistik/daten/studie/244676/umfrage/haeufigste-schoenheitsoperationen-weltweit-nach-art-des-eingriffs/" TargetMode="External"/><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2" Type="http://schemas.openxmlformats.org/officeDocument/2006/relationships/hyperlink" Target="http://de.statista.com/statistik/daten/studie/199335/umfrage/big-mac-index--weltweiter-preis-fuer-einen-big-mac/" TargetMode="External"/><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2" Type="http://schemas.openxmlformats.org/officeDocument/2006/relationships/hyperlink" Target="http://de.statista.com/statistik/daten/studie/636/umfrage/durchschnittliche-dauer-des-liebesspiels-nach-ausgewaehlten-laendern/" TargetMode="External"/><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2" Type="http://schemas.openxmlformats.org/officeDocument/2006/relationships/hyperlink" Target="http://www.millwardbrown.com/BrandZ/2015/Global/2015_BrandZ_Top100_Chart.pdf"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CH" dirty="0" smtClean="0"/>
              <a:t>Top 10s</a:t>
            </a:r>
            <a:br>
              <a:rPr lang="de-CH" dirty="0" smtClean="0"/>
            </a:br>
            <a:r>
              <a:rPr lang="de-CH" dirty="0" smtClean="0"/>
              <a:t>Exchange Event 2016</a:t>
            </a:r>
            <a:endParaRPr lang="de-CH" dirty="0"/>
          </a:p>
        </p:txBody>
      </p:sp>
    </p:spTree>
    <p:extLst>
      <p:ext uri="{BB962C8B-B14F-4D97-AF65-F5344CB8AC3E}">
        <p14:creationId xmlns:p14="http://schemas.microsoft.com/office/powerpoint/2010/main" val="1903017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Strongest</a:t>
            </a:r>
            <a:r>
              <a:rPr lang="de-CH" b="1" dirty="0" smtClean="0"/>
              <a:t> Brands in </a:t>
            </a:r>
            <a:r>
              <a:rPr lang="de-CH" b="1" dirty="0" err="1" smtClean="0"/>
              <a:t>Switzerland</a:t>
            </a:r>
            <a:r>
              <a:rPr lang="de-CH" b="1" dirty="0" smtClean="0"/>
              <a:t> 2015</a:t>
            </a:r>
            <a:endParaRPr lang="de-CH" b="1" dirty="0"/>
          </a:p>
        </p:txBody>
      </p:sp>
      <p:sp>
        <p:nvSpPr>
          <p:cNvPr id="3" name="Inhaltsplatzhalter 2"/>
          <p:cNvSpPr>
            <a:spLocks noGrp="1"/>
          </p:cNvSpPr>
          <p:nvPr>
            <p:ph sz="half" idx="1"/>
          </p:nvPr>
        </p:nvSpPr>
        <p:spPr>
          <a:xfrm>
            <a:off x="838200" y="2095499"/>
            <a:ext cx="5181600" cy="4081463"/>
          </a:xfrm>
        </p:spPr>
        <p:txBody>
          <a:bodyPr>
            <a:normAutofit fontScale="70000" lnSpcReduction="20000"/>
          </a:bodyPr>
          <a:lstStyle/>
          <a:p>
            <a:pPr marL="514350" indent="-514350" fontAlgn="ctr">
              <a:buFont typeface="+mj-lt"/>
              <a:buAutoNum type="arabicPeriod"/>
            </a:pPr>
            <a:r>
              <a:rPr lang="de-CH" dirty="0"/>
              <a:t>Google</a:t>
            </a:r>
          </a:p>
          <a:p>
            <a:pPr marL="514350" indent="-514350" fontAlgn="ctr">
              <a:buFont typeface="+mj-lt"/>
              <a:buAutoNum type="arabicPeriod"/>
            </a:pPr>
            <a:r>
              <a:rPr lang="de-CH" dirty="0"/>
              <a:t>Migros</a:t>
            </a:r>
          </a:p>
          <a:p>
            <a:pPr marL="514350" indent="-514350" fontAlgn="ctr">
              <a:buFont typeface="+mj-lt"/>
              <a:buAutoNum type="arabicPeriod"/>
            </a:pPr>
            <a:r>
              <a:rPr lang="de-CH" dirty="0" err="1"/>
              <a:t>Rega</a:t>
            </a:r>
            <a:endParaRPr lang="de-CH" dirty="0"/>
          </a:p>
          <a:p>
            <a:pPr marL="514350" indent="-514350" fontAlgn="ctr">
              <a:buFont typeface="+mj-lt"/>
              <a:buAutoNum type="arabicPeriod"/>
            </a:pPr>
            <a:r>
              <a:rPr lang="de-CH" dirty="0"/>
              <a:t>Lego</a:t>
            </a:r>
          </a:p>
          <a:p>
            <a:pPr marL="514350" indent="-514350" fontAlgn="ctr">
              <a:buFont typeface="+mj-lt"/>
              <a:buAutoNum type="arabicPeriod"/>
            </a:pPr>
            <a:r>
              <a:rPr lang="de-CH" dirty="0" err="1"/>
              <a:t>Toblerone</a:t>
            </a:r>
            <a:endParaRPr lang="de-CH" dirty="0"/>
          </a:p>
          <a:p>
            <a:pPr marL="514350" indent="-514350" fontAlgn="ctr">
              <a:buFont typeface="+mj-lt"/>
              <a:buAutoNum type="arabicPeriod"/>
            </a:pPr>
            <a:r>
              <a:rPr lang="de-CH" dirty="0"/>
              <a:t>Schweizerisches Rotes Kreuz</a:t>
            </a:r>
          </a:p>
          <a:p>
            <a:pPr marL="514350" indent="-514350" fontAlgn="ctr">
              <a:buFont typeface="+mj-lt"/>
              <a:buAutoNum type="arabicPeriod"/>
            </a:pPr>
            <a:r>
              <a:rPr lang="de-CH" dirty="0"/>
              <a:t>Wikipedia</a:t>
            </a:r>
          </a:p>
          <a:p>
            <a:pPr marL="514350" indent="-514350" fontAlgn="ctr">
              <a:buFont typeface="+mj-lt"/>
              <a:buAutoNum type="arabicPeriod"/>
            </a:pPr>
            <a:r>
              <a:rPr lang="de-CH" dirty="0" err="1"/>
              <a:t>Victorinox</a:t>
            </a:r>
            <a:endParaRPr lang="de-CH" dirty="0"/>
          </a:p>
          <a:p>
            <a:pPr marL="514350" indent="-514350" fontAlgn="ctr">
              <a:buFont typeface="+mj-lt"/>
              <a:buAutoNum type="arabicPeriod"/>
            </a:pPr>
            <a:r>
              <a:rPr lang="de-CH" dirty="0"/>
              <a:t>Die Post</a:t>
            </a:r>
          </a:p>
          <a:p>
            <a:pPr marL="514350" indent="-514350" fontAlgn="ctr">
              <a:buFont typeface="+mj-lt"/>
              <a:buAutoNum type="arabicPeriod"/>
            </a:pPr>
            <a:r>
              <a:rPr lang="de-CH" dirty="0" err="1"/>
              <a:t>Rivella</a:t>
            </a:r>
            <a:endParaRPr lang="de-CH" dirty="0"/>
          </a:p>
          <a:p>
            <a:pPr marL="0" indent="0">
              <a:buNone/>
            </a:pPr>
            <a:endParaRPr lang="de-CH" dirty="0"/>
          </a:p>
          <a:p>
            <a:pPr marL="0" indent="0">
              <a:buNone/>
            </a:pPr>
            <a:r>
              <a:rPr lang="de-CH" sz="1400" dirty="0" smtClean="0"/>
              <a:t>Quelle</a:t>
            </a:r>
            <a:r>
              <a:rPr lang="de-CH" sz="1400" dirty="0"/>
              <a:t>: Y&amp;R Group </a:t>
            </a:r>
            <a:r>
              <a:rPr lang="de-CH" sz="1400" dirty="0" err="1"/>
              <a:t>Switzerland</a:t>
            </a:r>
            <a:r>
              <a:rPr lang="de-CH" sz="1400" dirty="0"/>
              <a:t> BAV</a:t>
            </a:r>
          </a:p>
          <a:p>
            <a:pPr marL="0" indent="0">
              <a:buNone/>
            </a:pPr>
            <a:endParaRPr lang="de-CH" dirty="0"/>
          </a:p>
        </p:txBody>
      </p:sp>
      <p:sp>
        <p:nvSpPr>
          <p:cNvPr id="4" name="Inhaltsplatzhalter 3"/>
          <p:cNvSpPr>
            <a:spLocks noGrp="1"/>
          </p:cNvSpPr>
          <p:nvPr>
            <p:ph sz="half" idx="2"/>
          </p:nvPr>
        </p:nvSpPr>
        <p:spPr/>
        <p:txBody>
          <a:bodyPr>
            <a:normAutofit fontScale="70000" lnSpcReduction="20000"/>
          </a:bodyPr>
          <a:lstStyle/>
          <a:p>
            <a:endParaRPr lang="de-CH" dirty="0"/>
          </a:p>
        </p:txBody>
      </p:sp>
    </p:spTree>
    <p:extLst>
      <p:ext uri="{BB962C8B-B14F-4D97-AF65-F5344CB8AC3E}">
        <p14:creationId xmlns:p14="http://schemas.microsoft.com/office/powerpoint/2010/main" val="1200568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Strongest</a:t>
            </a:r>
            <a:r>
              <a:rPr lang="de-CH" b="1" dirty="0" smtClean="0"/>
              <a:t> Brands </a:t>
            </a:r>
            <a:r>
              <a:rPr lang="de-CH" b="1" dirty="0" err="1" smtClean="0"/>
              <a:t>for</a:t>
            </a:r>
            <a:r>
              <a:rPr lang="de-CH" b="1" dirty="0" smtClean="0"/>
              <a:t> Digital Natives in </a:t>
            </a:r>
            <a:r>
              <a:rPr lang="de-CH" b="1" dirty="0" err="1" smtClean="0"/>
              <a:t>Switzerland</a:t>
            </a:r>
            <a:r>
              <a:rPr lang="de-CH" b="1" dirty="0" smtClean="0"/>
              <a:t> 2015</a:t>
            </a:r>
            <a:endParaRPr lang="de-CH" b="1" dirty="0"/>
          </a:p>
        </p:txBody>
      </p:sp>
      <p:sp>
        <p:nvSpPr>
          <p:cNvPr id="3" name="Inhaltsplatzhalter 2"/>
          <p:cNvSpPr>
            <a:spLocks noGrp="1"/>
          </p:cNvSpPr>
          <p:nvPr>
            <p:ph sz="half" idx="1"/>
          </p:nvPr>
        </p:nvSpPr>
        <p:spPr>
          <a:xfrm>
            <a:off x="838200" y="2006599"/>
            <a:ext cx="5181600" cy="4170363"/>
          </a:xfrm>
        </p:spPr>
        <p:txBody>
          <a:bodyPr>
            <a:normAutofit fontScale="70000" lnSpcReduction="20000"/>
          </a:bodyPr>
          <a:lstStyle/>
          <a:p>
            <a:pPr marL="514350" indent="-514350" fontAlgn="ctr">
              <a:buFont typeface="+mj-lt"/>
              <a:buAutoNum type="arabicPeriod"/>
            </a:pPr>
            <a:r>
              <a:rPr lang="de-CH" dirty="0"/>
              <a:t>Google</a:t>
            </a:r>
          </a:p>
          <a:p>
            <a:pPr marL="514350" indent="-514350" fontAlgn="ctr">
              <a:buFont typeface="+mj-lt"/>
              <a:buAutoNum type="arabicPeriod"/>
            </a:pPr>
            <a:r>
              <a:rPr lang="de-CH" dirty="0"/>
              <a:t>Wikipedia</a:t>
            </a:r>
          </a:p>
          <a:p>
            <a:pPr marL="514350" indent="-514350" fontAlgn="ctr">
              <a:buFont typeface="+mj-lt"/>
              <a:buAutoNum type="arabicPeriod"/>
            </a:pPr>
            <a:r>
              <a:rPr lang="de-CH" dirty="0" err="1"/>
              <a:t>Youtube</a:t>
            </a:r>
            <a:endParaRPr lang="de-CH" dirty="0"/>
          </a:p>
          <a:p>
            <a:pPr marL="514350" indent="-514350" fontAlgn="ctr">
              <a:buFont typeface="+mj-lt"/>
              <a:buAutoNum type="arabicPeriod"/>
            </a:pPr>
            <a:r>
              <a:rPr lang="de-CH" dirty="0" err="1"/>
              <a:t>Whatsapp</a:t>
            </a:r>
            <a:endParaRPr lang="de-CH" dirty="0"/>
          </a:p>
          <a:p>
            <a:pPr marL="514350" indent="-514350" fontAlgn="ctr">
              <a:buFont typeface="+mj-lt"/>
              <a:buAutoNum type="arabicPeriod"/>
            </a:pPr>
            <a:r>
              <a:rPr lang="de-CH" dirty="0"/>
              <a:t>Migros</a:t>
            </a:r>
          </a:p>
          <a:p>
            <a:pPr marL="514350" indent="-514350" fontAlgn="ctr">
              <a:buFont typeface="+mj-lt"/>
              <a:buAutoNum type="arabicPeriod"/>
            </a:pPr>
            <a:r>
              <a:rPr lang="de-CH" dirty="0" err="1"/>
              <a:t>Toblerone</a:t>
            </a:r>
            <a:endParaRPr lang="de-CH" dirty="0"/>
          </a:p>
          <a:p>
            <a:pPr marL="514350" indent="-514350" fontAlgn="ctr">
              <a:buFont typeface="+mj-lt"/>
              <a:buAutoNum type="arabicPeriod"/>
            </a:pPr>
            <a:r>
              <a:rPr lang="de-CH" dirty="0"/>
              <a:t>Die Post</a:t>
            </a:r>
          </a:p>
          <a:p>
            <a:pPr marL="514350" indent="-514350" fontAlgn="ctr">
              <a:buFont typeface="+mj-lt"/>
              <a:buAutoNum type="arabicPeriod"/>
            </a:pPr>
            <a:r>
              <a:rPr lang="de-CH" dirty="0"/>
              <a:t>Lego</a:t>
            </a:r>
          </a:p>
          <a:p>
            <a:pPr marL="514350" indent="-514350" fontAlgn="ctr">
              <a:buFont typeface="+mj-lt"/>
              <a:buAutoNum type="arabicPeriod"/>
            </a:pPr>
            <a:r>
              <a:rPr lang="de-CH" dirty="0"/>
              <a:t>Microsoft Office</a:t>
            </a:r>
          </a:p>
          <a:p>
            <a:pPr marL="514350" indent="-514350" fontAlgn="ctr">
              <a:buFont typeface="+mj-lt"/>
              <a:buAutoNum type="arabicPeriod"/>
            </a:pPr>
            <a:r>
              <a:rPr lang="de-CH" dirty="0" err="1"/>
              <a:t>Victorinox</a:t>
            </a:r>
            <a:endParaRPr lang="de-CH" dirty="0"/>
          </a:p>
          <a:p>
            <a:pPr marL="0" indent="0">
              <a:buNone/>
            </a:pPr>
            <a:endParaRPr lang="de-CH" dirty="0"/>
          </a:p>
          <a:p>
            <a:pPr marL="0" indent="0">
              <a:buNone/>
            </a:pPr>
            <a:r>
              <a:rPr lang="de-CH" sz="1400" dirty="0" smtClean="0"/>
              <a:t>Quelle</a:t>
            </a:r>
            <a:r>
              <a:rPr lang="de-CH" sz="1400" dirty="0"/>
              <a:t>: Y&amp;R Group </a:t>
            </a:r>
            <a:r>
              <a:rPr lang="de-CH" sz="1400" dirty="0" err="1"/>
              <a:t>Switzerland</a:t>
            </a:r>
            <a:r>
              <a:rPr lang="de-CH" sz="1400" dirty="0"/>
              <a:t> BAV</a:t>
            </a:r>
          </a:p>
          <a:p>
            <a:pPr marL="0" indent="0">
              <a:buNone/>
            </a:pPr>
            <a:endParaRPr lang="de-CH" dirty="0"/>
          </a:p>
        </p:txBody>
      </p:sp>
      <p:sp>
        <p:nvSpPr>
          <p:cNvPr id="4" name="Inhaltsplatzhalter 3"/>
          <p:cNvSpPr>
            <a:spLocks noGrp="1"/>
          </p:cNvSpPr>
          <p:nvPr>
            <p:ph sz="half" idx="2"/>
          </p:nvPr>
        </p:nvSpPr>
        <p:spPr/>
        <p:txBody>
          <a:bodyPr>
            <a:normAutofit fontScale="70000" lnSpcReduction="20000"/>
          </a:bodyPr>
          <a:lstStyle/>
          <a:p>
            <a:endParaRPr lang="de-CH"/>
          </a:p>
        </p:txBody>
      </p:sp>
    </p:spTree>
    <p:extLst>
      <p:ext uri="{BB962C8B-B14F-4D97-AF65-F5344CB8AC3E}">
        <p14:creationId xmlns:p14="http://schemas.microsoft.com/office/powerpoint/2010/main" val="2870246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Strongest</a:t>
            </a:r>
            <a:r>
              <a:rPr lang="de-CH" b="1" dirty="0" smtClean="0"/>
              <a:t> Brands </a:t>
            </a:r>
            <a:r>
              <a:rPr lang="de-CH" b="1" dirty="0" err="1" smtClean="0"/>
              <a:t>for</a:t>
            </a:r>
            <a:r>
              <a:rPr lang="de-CH" b="1" dirty="0" smtClean="0"/>
              <a:t> Digital </a:t>
            </a:r>
            <a:r>
              <a:rPr lang="de-CH" b="1" dirty="0" err="1" smtClean="0"/>
              <a:t>Immigrants</a:t>
            </a:r>
            <a:r>
              <a:rPr lang="de-CH" b="1" dirty="0" smtClean="0"/>
              <a:t> in </a:t>
            </a:r>
            <a:r>
              <a:rPr lang="de-CH" b="1" dirty="0" err="1" smtClean="0"/>
              <a:t>Switzerland</a:t>
            </a:r>
            <a:r>
              <a:rPr lang="de-CH" b="1" dirty="0" smtClean="0"/>
              <a:t> 2015</a:t>
            </a:r>
            <a:endParaRPr lang="de-CH" b="1" dirty="0"/>
          </a:p>
        </p:txBody>
      </p:sp>
      <p:sp>
        <p:nvSpPr>
          <p:cNvPr id="3" name="Inhaltsplatzhalter 2"/>
          <p:cNvSpPr>
            <a:spLocks noGrp="1"/>
          </p:cNvSpPr>
          <p:nvPr>
            <p:ph sz="half" idx="1"/>
          </p:nvPr>
        </p:nvSpPr>
        <p:spPr>
          <a:xfrm>
            <a:off x="838200" y="2006599"/>
            <a:ext cx="5181600" cy="4170363"/>
          </a:xfrm>
        </p:spPr>
        <p:txBody>
          <a:bodyPr>
            <a:normAutofit fontScale="70000" lnSpcReduction="20000"/>
          </a:bodyPr>
          <a:lstStyle/>
          <a:p>
            <a:pPr marL="514350" indent="-514350" fontAlgn="ctr">
              <a:buFont typeface="+mj-lt"/>
              <a:buAutoNum type="arabicPeriod"/>
            </a:pPr>
            <a:r>
              <a:rPr lang="de-CH" dirty="0"/>
              <a:t>Google</a:t>
            </a:r>
          </a:p>
          <a:p>
            <a:pPr marL="514350" indent="-514350" fontAlgn="ctr">
              <a:buFont typeface="+mj-lt"/>
              <a:buAutoNum type="arabicPeriod"/>
            </a:pPr>
            <a:r>
              <a:rPr lang="de-CH" dirty="0" err="1"/>
              <a:t>Rega</a:t>
            </a:r>
            <a:endParaRPr lang="de-CH" dirty="0"/>
          </a:p>
          <a:p>
            <a:pPr marL="514350" indent="-514350" fontAlgn="ctr">
              <a:buFont typeface="+mj-lt"/>
              <a:buAutoNum type="arabicPeriod"/>
            </a:pPr>
            <a:r>
              <a:rPr lang="de-CH" dirty="0"/>
              <a:t>Lego</a:t>
            </a:r>
          </a:p>
          <a:p>
            <a:pPr marL="514350" indent="-514350" fontAlgn="ctr">
              <a:buFont typeface="+mj-lt"/>
              <a:buAutoNum type="arabicPeriod"/>
            </a:pPr>
            <a:r>
              <a:rPr lang="de-CH" dirty="0"/>
              <a:t>Migros</a:t>
            </a:r>
          </a:p>
          <a:p>
            <a:pPr marL="514350" indent="-514350" fontAlgn="ctr">
              <a:buFont typeface="+mj-lt"/>
              <a:buAutoNum type="arabicPeriod"/>
            </a:pPr>
            <a:r>
              <a:rPr lang="de-CH" dirty="0" err="1"/>
              <a:t>Rivella</a:t>
            </a:r>
            <a:endParaRPr lang="de-CH" dirty="0"/>
          </a:p>
          <a:p>
            <a:pPr marL="514350" indent="-514350" fontAlgn="ctr">
              <a:buFont typeface="+mj-lt"/>
              <a:buAutoNum type="arabicPeriod"/>
            </a:pPr>
            <a:r>
              <a:rPr lang="de-CH" dirty="0" err="1"/>
              <a:t>Gruyère</a:t>
            </a:r>
            <a:endParaRPr lang="de-CH" dirty="0"/>
          </a:p>
          <a:p>
            <a:pPr marL="514350" indent="-514350" fontAlgn="ctr">
              <a:buFont typeface="+mj-lt"/>
              <a:buAutoNum type="arabicPeriod"/>
            </a:pPr>
            <a:r>
              <a:rPr lang="de-CH" dirty="0" err="1"/>
              <a:t>Victorinox</a:t>
            </a:r>
            <a:endParaRPr lang="de-CH" dirty="0"/>
          </a:p>
          <a:p>
            <a:pPr marL="514350" indent="-514350" fontAlgn="ctr">
              <a:buFont typeface="+mj-lt"/>
              <a:buAutoNum type="arabicPeriod"/>
            </a:pPr>
            <a:r>
              <a:rPr lang="de-CH" dirty="0"/>
              <a:t>Schweizerisches Rotes Kreuz</a:t>
            </a:r>
          </a:p>
          <a:p>
            <a:pPr marL="514350" indent="-514350" fontAlgn="ctr">
              <a:buFont typeface="+mj-lt"/>
              <a:buAutoNum type="arabicPeriod"/>
            </a:pPr>
            <a:r>
              <a:rPr lang="de-CH" dirty="0"/>
              <a:t>Wikipedia</a:t>
            </a:r>
          </a:p>
          <a:p>
            <a:pPr marL="514350" indent="-514350" fontAlgn="ctr">
              <a:buFont typeface="+mj-lt"/>
              <a:buAutoNum type="arabicPeriod"/>
            </a:pPr>
            <a:r>
              <a:rPr lang="de-CH" dirty="0" err="1"/>
              <a:t>Toblerone</a:t>
            </a:r>
            <a:endParaRPr lang="de-CH" dirty="0"/>
          </a:p>
          <a:p>
            <a:pPr marL="0" indent="0">
              <a:buNone/>
            </a:pPr>
            <a:endParaRPr lang="de-CH" dirty="0"/>
          </a:p>
          <a:p>
            <a:pPr marL="0" indent="0">
              <a:buNone/>
            </a:pPr>
            <a:r>
              <a:rPr lang="de-CH" sz="1600" dirty="0" smtClean="0"/>
              <a:t>Quelle</a:t>
            </a:r>
            <a:r>
              <a:rPr lang="de-CH" sz="1600" dirty="0"/>
              <a:t>: Y&amp;R Group </a:t>
            </a:r>
            <a:r>
              <a:rPr lang="de-CH" sz="1600" dirty="0" err="1"/>
              <a:t>Switzerland</a:t>
            </a:r>
            <a:r>
              <a:rPr lang="de-CH" sz="1600" dirty="0"/>
              <a:t> BAV</a:t>
            </a:r>
          </a:p>
          <a:p>
            <a:pPr marL="0" indent="0">
              <a:buNone/>
            </a:pPr>
            <a:endParaRPr lang="de-CH" dirty="0"/>
          </a:p>
        </p:txBody>
      </p:sp>
      <p:sp>
        <p:nvSpPr>
          <p:cNvPr id="4" name="Inhaltsplatzhalter 3"/>
          <p:cNvSpPr>
            <a:spLocks noGrp="1"/>
          </p:cNvSpPr>
          <p:nvPr>
            <p:ph sz="half" idx="2"/>
          </p:nvPr>
        </p:nvSpPr>
        <p:spPr/>
        <p:txBody>
          <a:bodyPr>
            <a:normAutofit fontScale="70000" lnSpcReduction="20000"/>
          </a:bodyPr>
          <a:lstStyle/>
          <a:p>
            <a:endParaRPr lang="de-CH"/>
          </a:p>
        </p:txBody>
      </p:sp>
    </p:spTree>
    <p:extLst>
      <p:ext uri="{BB962C8B-B14F-4D97-AF65-F5344CB8AC3E}">
        <p14:creationId xmlns:p14="http://schemas.microsoft.com/office/powerpoint/2010/main" val="4294165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Strongest</a:t>
            </a:r>
            <a:r>
              <a:rPr lang="de-CH" b="1" dirty="0" smtClean="0"/>
              <a:t> Brands </a:t>
            </a:r>
            <a:r>
              <a:rPr lang="de-CH" b="1" dirty="0" err="1" smtClean="0"/>
              <a:t>for</a:t>
            </a:r>
            <a:r>
              <a:rPr lang="de-CH" b="1" dirty="0" smtClean="0"/>
              <a:t> </a:t>
            </a:r>
            <a:r>
              <a:rPr lang="de-CH" b="1" dirty="0" err="1" smtClean="0"/>
              <a:t>Silver</a:t>
            </a:r>
            <a:r>
              <a:rPr lang="de-CH" b="1" dirty="0" smtClean="0"/>
              <a:t> Surfers in </a:t>
            </a:r>
            <a:r>
              <a:rPr lang="de-CH" b="1" dirty="0" err="1" smtClean="0"/>
              <a:t>Switzerland</a:t>
            </a:r>
            <a:r>
              <a:rPr lang="de-CH" b="1" dirty="0" smtClean="0"/>
              <a:t> 2015</a:t>
            </a:r>
            <a:endParaRPr lang="de-CH" b="1" dirty="0"/>
          </a:p>
        </p:txBody>
      </p:sp>
      <p:sp>
        <p:nvSpPr>
          <p:cNvPr id="3" name="Inhaltsplatzhalter 2"/>
          <p:cNvSpPr>
            <a:spLocks noGrp="1"/>
          </p:cNvSpPr>
          <p:nvPr>
            <p:ph sz="half" idx="1"/>
          </p:nvPr>
        </p:nvSpPr>
        <p:spPr>
          <a:xfrm>
            <a:off x="838200" y="2006599"/>
            <a:ext cx="5181600" cy="4170363"/>
          </a:xfrm>
        </p:spPr>
        <p:txBody>
          <a:bodyPr>
            <a:normAutofit fontScale="70000" lnSpcReduction="20000"/>
          </a:bodyPr>
          <a:lstStyle/>
          <a:p>
            <a:pPr marL="514350" indent="-514350" fontAlgn="ctr">
              <a:buFont typeface="+mj-lt"/>
              <a:buAutoNum type="arabicPeriod"/>
            </a:pPr>
            <a:r>
              <a:rPr lang="de-CH" dirty="0" err="1"/>
              <a:t>Rega</a:t>
            </a:r>
            <a:endParaRPr lang="de-CH" dirty="0"/>
          </a:p>
          <a:p>
            <a:pPr marL="514350" indent="-514350" fontAlgn="ctr">
              <a:buFont typeface="+mj-lt"/>
              <a:buAutoNum type="arabicPeriod"/>
            </a:pPr>
            <a:r>
              <a:rPr lang="de-CH" dirty="0"/>
              <a:t>Schweizerisches Rotes Kreuz</a:t>
            </a:r>
          </a:p>
          <a:p>
            <a:pPr marL="514350" indent="-514350" fontAlgn="ctr">
              <a:buFont typeface="+mj-lt"/>
              <a:buAutoNum type="arabicPeriod"/>
            </a:pPr>
            <a:r>
              <a:rPr lang="de-CH" dirty="0"/>
              <a:t>Die Post</a:t>
            </a:r>
          </a:p>
          <a:p>
            <a:pPr marL="514350" indent="-514350" fontAlgn="ctr">
              <a:buFont typeface="+mj-lt"/>
              <a:buAutoNum type="arabicPeriod"/>
            </a:pPr>
            <a:r>
              <a:rPr lang="de-CH" dirty="0"/>
              <a:t>Migros</a:t>
            </a:r>
          </a:p>
          <a:p>
            <a:pPr marL="514350" indent="-514350" fontAlgn="ctr">
              <a:buFont typeface="+mj-lt"/>
              <a:buAutoNum type="arabicPeriod"/>
            </a:pPr>
            <a:r>
              <a:rPr lang="de-CH" dirty="0" err="1"/>
              <a:t>Victorinox</a:t>
            </a:r>
            <a:endParaRPr lang="de-CH" dirty="0"/>
          </a:p>
          <a:p>
            <a:pPr marL="514350" indent="-514350" fontAlgn="ctr">
              <a:buFont typeface="+mj-lt"/>
              <a:buAutoNum type="arabicPeriod"/>
            </a:pPr>
            <a:r>
              <a:rPr lang="de-CH" dirty="0" err="1"/>
              <a:t>Toblerone</a:t>
            </a:r>
            <a:endParaRPr lang="de-CH" dirty="0"/>
          </a:p>
          <a:p>
            <a:pPr marL="514350" indent="-514350" fontAlgn="ctr">
              <a:buFont typeface="+mj-lt"/>
              <a:buAutoNum type="arabicPeriod"/>
            </a:pPr>
            <a:r>
              <a:rPr lang="de-CH" dirty="0"/>
              <a:t>SBB</a:t>
            </a:r>
          </a:p>
          <a:p>
            <a:pPr marL="514350" indent="-514350" fontAlgn="ctr">
              <a:buFont typeface="+mj-lt"/>
              <a:buAutoNum type="arabicPeriod"/>
            </a:pPr>
            <a:r>
              <a:rPr lang="de-CH" dirty="0" err="1"/>
              <a:t>Gruyère</a:t>
            </a:r>
            <a:endParaRPr lang="de-CH" dirty="0"/>
          </a:p>
          <a:p>
            <a:pPr marL="514350" indent="-514350" fontAlgn="ctr">
              <a:buFont typeface="+mj-lt"/>
              <a:buAutoNum type="arabicPeriod"/>
            </a:pPr>
            <a:r>
              <a:rPr lang="de-CH" dirty="0"/>
              <a:t>Lego</a:t>
            </a:r>
          </a:p>
          <a:p>
            <a:pPr marL="514350" indent="-514350" fontAlgn="ctr">
              <a:buFont typeface="+mj-lt"/>
              <a:buAutoNum type="arabicPeriod"/>
            </a:pPr>
            <a:r>
              <a:rPr lang="de-CH" dirty="0"/>
              <a:t>SBB </a:t>
            </a:r>
            <a:r>
              <a:rPr lang="de-CH" dirty="0" err="1"/>
              <a:t>Halbtax</a:t>
            </a:r>
            <a:endParaRPr lang="de-CH" dirty="0"/>
          </a:p>
          <a:p>
            <a:pPr marL="0" indent="0">
              <a:buNone/>
            </a:pPr>
            <a:endParaRPr lang="de-CH" dirty="0"/>
          </a:p>
          <a:p>
            <a:pPr marL="0" indent="0">
              <a:buNone/>
            </a:pPr>
            <a:r>
              <a:rPr lang="de-CH" sz="1600" dirty="0" smtClean="0"/>
              <a:t>Quelle</a:t>
            </a:r>
            <a:r>
              <a:rPr lang="de-CH" sz="1600" dirty="0"/>
              <a:t>: Y&amp;R Group </a:t>
            </a:r>
            <a:r>
              <a:rPr lang="de-CH" sz="1600" dirty="0" err="1"/>
              <a:t>Switzerland</a:t>
            </a:r>
            <a:r>
              <a:rPr lang="de-CH" sz="1600" dirty="0"/>
              <a:t> BAV</a:t>
            </a:r>
          </a:p>
          <a:p>
            <a:pPr marL="0" indent="0">
              <a:buNone/>
            </a:pPr>
            <a:endParaRPr lang="de-CH" dirty="0"/>
          </a:p>
        </p:txBody>
      </p:sp>
      <p:sp>
        <p:nvSpPr>
          <p:cNvPr id="4" name="Inhaltsplatzhalter 3"/>
          <p:cNvSpPr>
            <a:spLocks noGrp="1"/>
          </p:cNvSpPr>
          <p:nvPr>
            <p:ph sz="half" idx="2"/>
          </p:nvPr>
        </p:nvSpPr>
        <p:spPr/>
        <p:txBody>
          <a:bodyPr>
            <a:normAutofit fontScale="70000" lnSpcReduction="20000"/>
          </a:bodyPr>
          <a:lstStyle/>
          <a:p>
            <a:endParaRPr lang="de-CH"/>
          </a:p>
        </p:txBody>
      </p:sp>
    </p:spTree>
    <p:extLst>
      <p:ext uri="{BB962C8B-B14F-4D97-AF65-F5344CB8AC3E}">
        <p14:creationId xmlns:p14="http://schemas.microsoft.com/office/powerpoint/2010/main" val="2047410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Strongest</a:t>
            </a:r>
            <a:r>
              <a:rPr lang="de-CH" b="1" dirty="0" smtClean="0"/>
              <a:t> Digital Brands in </a:t>
            </a:r>
            <a:r>
              <a:rPr lang="de-CH" b="1" dirty="0" err="1" smtClean="0"/>
              <a:t>Switzerland</a:t>
            </a:r>
            <a:r>
              <a:rPr lang="de-CH" b="1" dirty="0" smtClean="0"/>
              <a:t> 2015</a:t>
            </a:r>
            <a:endParaRPr lang="de-CH" b="1" dirty="0"/>
          </a:p>
        </p:txBody>
      </p:sp>
      <p:sp>
        <p:nvSpPr>
          <p:cNvPr id="3" name="Inhaltsplatzhalter 2"/>
          <p:cNvSpPr>
            <a:spLocks noGrp="1"/>
          </p:cNvSpPr>
          <p:nvPr>
            <p:ph sz="half" idx="1"/>
          </p:nvPr>
        </p:nvSpPr>
        <p:spPr>
          <a:xfrm>
            <a:off x="838200" y="2006599"/>
            <a:ext cx="5181600" cy="4170363"/>
          </a:xfrm>
        </p:spPr>
        <p:txBody>
          <a:bodyPr>
            <a:normAutofit fontScale="55000" lnSpcReduction="20000"/>
          </a:bodyPr>
          <a:lstStyle/>
          <a:p>
            <a:pPr marL="514350" indent="-514350" fontAlgn="ctr">
              <a:buFont typeface="+mj-lt"/>
              <a:buAutoNum type="arabicPeriod"/>
            </a:pPr>
            <a:r>
              <a:rPr lang="de-CH" dirty="0" smtClean="0"/>
              <a:t>Google</a:t>
            </a:r>
          </a:p>
          <a:p>
            <a:pPr marL="514350" indent="-514350" fontAlgn="ctr">
              <a:buFont typeface="+mj-lt"/>
              <a:buAutoNum type="arabicPeriod"/>
            </a:pPr>
            <a:r>
              <a:rPr lang="de-CH" dirty="0" smtClean="0"/>
              <a:t>Wikipedia</a:t>
            </a:r>
          </a:p>
          <a:p>
            <a:pPr marL="514350" indent="-514350" fontAlgn="ctr">
              <a:buFont typeface="+mj-lt"/>
              <a:buAutoNum type="arabicPeriod"/>
            </a:pPr>
            <a:r>
              <a:rPr lang="de-CH" dirty="0" err="1" smtClean="0"/>
              <a:t>Whatsapp</a:t>
            </a:r>
            <a:endParaRPr lang="de-CH" dirty="0" smtClean="0"/>
          </a:p>
          <a:p>
            <a:pPr marL="514350" indent="-514350" fontAlgn="ctr">
              <a:buFont typeface="+mj-lt"/>
              <a:buAutoNum type="arabicPeriod"/>
            </a:pPr>
            <a:r>
              <a:rPr lang="de-CH" dirty="0" smtClean="0"/>
              <a:t>YouTube</a:t>
            </a:r>
          </a:p>
          <a:p>
            <a:pPr marL="514350" indent="-514350" fontAlgn="ctr">
              <a:buFont typeface="+mj-lt"/>
              <a:buAutoNum type="arabicPeriod"/>
            </a:pPr>
            <a:r>
              <a:rPr lang="de-CH" dirty="0" smtClean="0"/>
              <a:t>Doodle.ch</a:t>
            </a:r>
          </a:p>
          <a:p>
            <a:pPr marL="514350" indent="-514350" fontAlgn="ctr">
              <a:buFont typeface="+mj-lt"/>
              <a:buAutoNum type="arabicPeriod"/>
            </a:pPr>
            <a:r>
              <a:rPr lang="de-CH" dirty="0" smtClean="0"/>
              <a:t>Apple</a:t>
            </a:r>
          </a:p>
          <a:p>
            <a:pPr marL="514350" indent="-514350" fontAlgn="ctr">
              <a:buFont typeface="+mj-lt"/>
              <a:buAutoNum type="arabicPeriod"/>
            </a:pPr>
            <a:r>
              <a:rPr lang="de-CH" dirty="0" smtClean="0"/>
              <a:t>Local.ch</a:t>
            </a:r>
          </a:p>
          <a:p>
            <a:pPr marL="514350" indent="-514350" fontAlgn="ctr">
              <a:buFont typeface="+mj-lt"/>
              <a:buAutoNum type="arabicPeriod"/>
            </a:pPr>
            <a:r>
              <a:rPr lang="de-CH" dirty="0" smtClean="0"/>
              <a:t>Skype</a:t>
            </a:r>
          </a:p>
          <a:p>
            <a:pPr marL="514350" indent="-514350" fontAlgn="ctr">
              <a:buFont typeface="+mj-lt"/>
              <a:buAutoNum type="arabicPeriod"/>
            </a:pPr>
            <a:r>
              <a:rPr lang="de-CH" dirty="0" err="1" smtClean="0"/>
              <a:t>Hp</a:t>
            </a:r>
            <a:r>
              <a:rPr lang="de-CH" dirty="0" smtClean="0"/>
              <a:t> (Hewlett-Packard)</a:t>
            </a:r>
          </a:p>
          <a:p>
            <a:pPr marL="514350" indent="-514350" fontAlgn="ctr">
              <a:buFont typeface="+mj-lt"/>
              <a:buAutoNum type="arabicPeriod"/>
            </a:pPr>
            <a:r>
              <a:rPr lang="de-CH" dirty="0" smtClean="0"/>
              <a:t>Search.ch</a:t>
            </a:r>
          </a:p>
          <a:p>
            <a:pPr marL="514350" indent="-514350" fontAlgn="ctr">
              <a:buFont typeface="+mj-lt"/>
              <a:buAutoNum type="arabicPeriod"/>
            </a:pPr>
            <a:r>
              <a:rPr lang="de-CH" dirty="0" smtClean="0"/>
              <a:t>Facebook</a:t>
            </a:r>
          </a:p>
          <a:p>
            <a:pPr marL="514350" indent="-514350" fontAlgn="ctr">
              <a:buFont typeface="+mj-lt"/>
              <a:buAutoNum type="arabicPeriod"/>
            </a:pPr>
            <a:r>
              <a:rPr lang="de-CH" dirty="0" err="1" smtClean="0"/>
              <a:t>Comparis</a:t>
            </a:r>
            <a:endParaRPr lang="de-CH" dirty="0"/>
          </a:p>
          <a:p>
            <a:pPr marL="0" indent="0">
              <a:buNone/>
            </a:pPr>
            <a:endParaRPr lang="de-CH" dirty="0"/>
          </a:p>
          <a:p>
            <a:pPr marL="0" indent="0">
              <a:buNone/>
            </a:pPr>
            <a:r>
              <a:rPr lang="de-CH" sz="1600" dirty="0" smtClean="0"/>
              <a:t>Quelle</a:t>
            </a:r>
            <a:r>
              <a:rPr lang="de-CH" sz="1600" dirty="0"/>
              <a:t>: Y&amp;R Group </a:t>
            </a:r>
            <a:r>
              <a:rPr lang="de-CH" sz="1600" dirty="0" err="1"/>
              <a:t>Switzerland</a:t>
            </a:r>
            <a:r>
              <a:rPr lang="de-CH" sz="1600" dirty="0"/>
              <a:t> BAV</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647952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Sorrows</a:t>
            </a:r>
            <a:r>
              <a:rPr lang="de-CH" dirty="0" smtClean="0"/>
              <a:t> </a:t>
            </a:r>
            <a:r>
              <a:rPr lang="de-CH" dirty="0" err="1" smtClean="0"/>
              <a:t>of</a:t>
            </a:r>
            <a:r>
              <a:rPr lang="de-CH" dirty="0" smtClean="0"/>
              <a:t> </a:t>
            </a:r>
            <a:r>
              <a:rPr lang="de-CH" dirty="0" err="1" smtClean="0"/>
              <a:t>the</a:t>
            </a:r>
            <a:r>
              <a:rPr lang="de-CH" dirty="0" smtClean="0"/>
              <a:t> Swiss People in 2015</a:t>
            </a:r>
            <a:endParaRPr lang="de-CH"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err="1"/>
              <a:t>Foreigners</a:t>
            </a:r>
            <a:endParaRPr lang="de-CH" dirty="0"/>
          </a:p>
          <a:p>
            <a:pPr marL="514350" indent="-514350" fontAlgn="ctr">
              <a:buFont typeface="+mj-lt"/>
              <a:buAutoNum type="arabicPeriod"/>
            </a:pPr>
            <a:r>
              <a:rPr lang="de-CH" dirty="0" err="1"/>
              <a:t>Unemployment</a:t>
            </a:r>
            <a:endParaRPr lang="de-CH" dirty="0"/>
          </a:p>
          <a:p>
            <a:pPr marL="514350" indent="-514350" fontAlgn="ctr">
              <a:buFont typeface="+mj-lt"/>
              <a:buAutoNum type="arabicPeriod"/>
            </a:pPr>
            <a:r>
              <a:rPr lang="de-CH" dirty="0"/>
              <a:t>OASI/</a:t>
            </a:r>
            <a:r>
              <a:rPr lang="de-CH" dirty="0" err="1"/>
              <a:t>Retirement</a:t>
            </a:r>
            <a:r>
              <a:rPr lang="de-CH" dirty="0"/>
              <a:t> Arrangement</a:t>
            </a:r>
          </a:p>
          <a:p>
            <a:pPr marL="514350" indent="-514350" fontAlgn="ctr">
              <a:buFont typeface="+mj-lt"/>
              <a:buAutoNum type="arabicPeriod"/>
            </a:pPr>
            <a:r>
              <a:rPr lang="de-CH" dirty="0" err="1"/>
              <a:t>Refugees</a:t>
            </a:r>
            <a:r>
              <a:rPr lang="de-CH" dirty="0"/>
              <a:t>/</a:t>
            </a:r>
            <a:r>
              <a:rPr lang="de-CH" dirty="0" err="1"/>
              <a:t>Asylum</a:t>
            </a:r>
            <a:endParaRPr lang="de-CH" dirty="0"/>
          </a:p>
          <a:p>
            <a:pPr marL="514350" indent="-514350" fontAlgn="ctr">
              <a:buFont typeface="+mj-lt"/>
              <a:buAutoNum type="arabicPeriod"/>
            </a:pPr>
            <a:r>
              <a:rPr lang="de-CH" dirty="0"/>
              <a:t>Youth </a:t>
            </a:r>
            <a:r>
              <a:rPr lang="de-CH" dirty="0" err="1"/>
              <a:t>Unemployment</a:t>
            </a:r>
            <a:endParaRPr lang="de-CH" dirty="0"/>
          </a:p>
          <a:p>
            <a:pPr marL="514350" indent="-514350" fontAlgn="ctr">
              <a:buFont typeface="+mj-lt"/>
              <a:buAutoNum type="arabicPeriod"/>
            </a:pPr>
            <a:r>
              <a:rPr lang="de-CH" dirty="0"/>
              <a:t>Euro </a:t>
            </a:r>
            <a:r>
              <a:rPr lang="de-CH" dirty="0" err="1"/>
              <a:t>Crisis</a:t>
            </a:r>
            <a:r>
              <a:rPr lang="de-CH" dirty="0"/>
              <a:t>/Euro Rate</a:t>
            </a:r>
          </a:p>
          <a:p>
            <a:pPr marL="514350" indent="-514350" fontAlgn="ctr">
              <a:buFont typeface="+mj-lt"/>
              <a:buAutoNum type="arabicPeriod"/>
            </a:pPr>
            <a:r>
              <a:rPr lang="de-CH" dirty="0"/>
              <a:t>EU/Bilaterale/Integration</a:t>
            </a:r>
          </a:p>
          <a:p>
            <a:pPr marL="514350" indent="-514350" fontAlgn="ctr">
              <a:buFont typeface="+mj-lt"/>
              <a:buAutoNum type="arabicPeriod"/>
            </a:pPr>
            <a:r>
              <a:rPr lang="de-CH" dirty="0" err="1"/>
              <a:t>Health</a:t>
            </a:r>
            <a:r>
              <a:rPr lang="de-CH" dirty="0"/>
              <a:t>/</a:t>
            </a:r>
            <a:r>
              <a:rPr lang="de-CH" dirty="0" err="1"/>
              <a:t>Health</a:t>
            </a:r>
            <a:r>
              <a:rPr lang="de-CH" dirty="0"/>
              <a:t> Insurance</a:t>
            </a:r>
          </a:p>
          <a:p>
            <a:pPr marL="514350" indent="-514350" fontAlgn="ctr">
              <a:buFont typeface="+mj-lt"/>
              <a:buAutoNum type="arabicPeriod"/>
            </a:pPr>
            <a:r>
              <a:rPr lang="de-CH" dirty="0"/>
              <a:t>Personal </a:t>
            </a:r>
            <a:r>
              <a:rPr lang="de-CH" dirty="0" err="1"/>
              <a:t>Safety</a:t>
            </a:r>
            <a:endParaRPr lang="de-CH" dirty="0"/>
          </a:p>
          <a:p>
            <a:pPr marL="514350" indent="-514350" fontAlgn="ctr">
              <a:buFont typeface="+mj-lt"/>
              <a:buAutoNum type="arabicPeriod"/>
            </a:pPr>
            <a:r>
              <a:rPr lang="de-CH" dirty="0" err="1"/>
              <a:t>Conservation</a:t>
            </a:r>
            <a:r>
              <a:rPr lang="de-CH" dirty="0"/>
              <a:t> (Umweltschutz)</a:t>
            </a:r>
          </a:p>
          <a:p>
            <a:pPr marL="0" indent="0">
              <a:buNone/>
            </a:pPr>
            <a:endParaRPr lang="de-CH" dirty="0"/>
          </a:p>
          <a:p>
            <a:pPr marL="0" indent="0">
              <a:buNone/>
            </a:pPr>
            <a:r>
              <a:rPr lang="de-CH" sz="2000" dirty="0" smtClean="0"/>
              <a:t>Quelle</a:t>
            </a:r>
            <a:r>
              <a:rPr lang="de-CH" sz="2000" dirty="0"/>
              <a:t>: </a:t>
            </a:r>
            <a:r>
              <a:rPr lang="de-CH" sz="2000" dirty="0" err="1"/>
              <a:t>Credit</a:t>
            </a:r>
            <a:r>
              <a:rPr lang="de-CH" sz="2000" dirty="0"/>
              <a:t> Suisse (Sorgenbarometer: 1009 </a:t>
            </a:r>
            <a:r>
              <a:rPr lang="de-CH" sz="2000" dirty="0" err="1"/>
              <a:t>SchweizerInnen</a:t>
            </a:r>
            <a:r>
              <a:rPr lang="de-CH" sz="2000" dirty="0"/>
              <a:t> </a:t>
            </a:r>
            <a:r>
              <a:rPr lang="de-CH" sz="2000" dirty="0" smtClean="0"/>
              <a:t>befragt)</a:t>
            </a:r>
          </a:p>
          <a:p>
            <a:pPr marL="0" indent="0">
              <a:buNone/>
            </a:pPr>
            <a:r>
              <a:rPr lang="de-CH" sz="2000" dirty="0" smtClean="0"/>
              <a:t>Aus </a:t>
            </a:r>
            <a:r>
              <a:rPr lang="de-CH" sz="2000" dirty="0"/>
              <a:t>&lt;</a:t>
            </a:r>
            <a:r>
              <a:rPr lang="de-CH" sz="2000" dirty="0">
                <a:hlinkClick r:id="rId2"/>
              </a:rPr>
              <a:t>https://www.credit-suisse.com/ch/de/about-us/responsibility/dialogue/sorgenbarometer.html</a:t>
            </a:r>
            <a:r>
              <a:rPr lang="de-CH" sz="2000" dirty="0" smtClean="0"/>
              <a:t>&gt;</a:t>
            </a:r>
            <a:endParaRPr lang="de-CH" sz="2000"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2990223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Swiss Startups in 2015</a:t>
            </a:r>
            <a:endParaRPr lang="de-CH" b="1" dirty="0"/>
          </a:p>
        </p:txBody>
      </p:sp>
      <p:sp>
        <p:nvSpPr>
          <p:cNvPr id="3" name="Inhaltsplatzhalter 2"/>
          <p:cNvSpPr>
            <a:spLocks noGrp="1"/>
          </p:cNvSpPr>
          <p:nvPr>
            <p:ph sz="half" idx="1"/>
          </p:nvPr>
        </p:nvSpPr>
        <p:spPr/>
        <p:txBody>
          <a:bodyPr>
            <a:normAutofit fontScale="70000" lnSpcReduction="20000"/>
          </a:bodyPr>
          <a:lstStyle/>
          <a:p>
            <a:pPr marL="514350" indent="-514350" fontAlgn="ctr">
              <a:buFont typeface="+mj-lt"/>
              <a:buAutoNum type="arabicPeriod"/>
            </a:pPr>
            <a:r>
              <a:rPr lang="de-CH" dirty="0"/>
              <a:t>L.E.S.S. SA</a:t>
            </a:r>
          </a:p>
          <a:p>
            <a:pPr marL="514350" indent="-514350" fontAlgn="ctr">
              <a:buFont typeface="+mj-lt"/>
              <a:buAutoNum type="arabicPeriod"/>
            </a:pPr>
            <a:r>
              <a:rPr lang="de-CH" dirty="0" err="1"/>
              <a:t>Abionic</a:t>
            </a:r>
            <a:r>
              <a:rPr lang="de-CH" dirty="0"/>
              <a:t> SA</a:t>
            </a:r>
          </a:p>
          <a:p>
            <a:pPr marL="514350" indent="-514350" fontAlgn="ctr">
              <a:buFont typeface="+mj-lt"/>
              <a:buAutoNum type="arabicPeriod"/>
            </a:pPr>
            <a:r>
              <a:rPr lang="de-CH" dirty="0" err="1"/>
              <a:t>Flyability</a:t>
            </a:r>
            <a:r>
              <a:rPr lang="de-CH" dirty="0"/>
              <a:t> SA</a:t>
            </a:r>
          </a:p>
          <a:p>
            <a:pPr marL="514350" indent="-514350" fontAlgn="ctr">
              <a:buFont typeface="+mj-lt"/>
              <a:buAutoNum type="arabicPeriod"/>
            </a:pPr>
            <a:r>
              <a:rPr lang="de-CH" dirty="0" err="1"/>
              <a:t>Bcomp</a:t>
            </a:r>
            <a:r>
              <a:rPr lang="de-CH" dirty="0"/>
              <a:t> AG</a:t>
            </a:r>
          </a:p>
          <a:p>
            <a:pPr marL="514350" indent="-514350" fontAlgn="ctr">
              <a:buFont typeface="+mj-lt"/>
              <a:buAutoNum type="arabicPeriod"/>
            </a:pPr>
            <a:r>
              <a:rPr lang="de-CH" dirty="0"/>
              <a:t>Sophia </a:t>
            </a:r>
            <a:r>
              <a:rPr lang="de-CH" dirty="0" err="1"/>
              <a:t>Genetics</a:t>
            </a:r>
            <a:r>
              <a:rPr lang="de-CH" dirty="0"/>
              <a:t> SA</a:t>
            </a:r>
          </a:p>
          <a:p>
            <a:pPr marL="514350" indent="-514350" fontAlgn="ctr">
              <a:buFont typeface="+mj-lt"/>
              <a:buAutoNum type="arabicPeriod"/>
            </a:pPr>
            <a:r>
              <a:rPr lang="de-CH" dirty="0" err="1"/>
              <a:t>Knip</a:t>
            </a:r>
            <a:r>
              <a:rPr lang="de-CH" dirty="0"/>
              <a:t> AG</a:t>
            </a:r>
          </a:p>
          <a:p>
            <a:pPr marL="514350" indent="-514350" fontAlgn="ctr">
              <a:buFont typeface="+mj-lt"/>
              <a:buAutoNum type="arabicPeriod"/>
            </a:pPr>
            <a:r>
              <a:rPr lang="de-CH" dirty="0" err="1"/>
              <a:t>TrekkSoft</a:t>
            </a:r>
            <a:r>
              <a:rPr lang="de-CH" dirty="0"/>
              <a:t> AG</a:t>
            </a:r>
          </a:p>
          <a:p>
            <a:pPr marL="514350" indent="-514350" fontAlgn="ctr">
              <a:buFont typeface="+mj-lt"/>
              <a:buAutoNum type="arabicPeriod"/>
            </a:pPr>
            <a:r>
              <a:rPr lang="de-CH" dirty="0" err="1"/>
              <a:t>Qualy</a:t>
            </a:r>
            <a:r>
              <a:rPr lang="de-CH" dirty="0"/>
              <a:t> Sense AG</a:t>
            </a:r>
          </a:p>
          <a:p>
            <a:pPr marL="514350" indent="-514350" fontAlgn="ctr">
              <a:buFont typeface="+mj-lt"/>
              <a:buAutoNum type="arabicPeriod"/>
            </a:pPr>
            <a:r>
              <a:rPr lang="de-CH" dirty="0" err="1"/>
              <a:t>Glycemicon</a:t>
            </a:r>
            <a:r>
              <a:rPr lang="de-CH" dirty="0"/>
              <a:t> AG</a:t>
            </a:r>
          </a:p>
          <a:p>
            <a:pPr marL="514350" indent="-514350" fontAlgn="ctr">
              <a:buFont typeface="+mj-lt"/>
              <a:buAutoNum type="arabicPeriod"/>
            </a:pPr>
            <a:r>
              <a:rPr lang="de-CH" dirty="0" err="1"/>
              <a:t>Lunaphore</a:t>
            </a:r>
            <a:r>
              <a:rPr lang="de-CH" dirty="0"/>
              <a:t> Technologies SA</a:t>
            </a:r>
          </a:p>
          <a:p>
            <a:pPr marL="0" indent="0">
              <a:buNone/>
            </a:pPr>
            <a:endParaRPr lang="de-CH" dirty="0"/>
          </a:p>
          <a:p>
            <a:pPr marL="0" indent="0">
              <a:buNone/>
            </a:pPr>
            <a:r>
              <a:rPr lang="de-CH" sz="1800" dirty="0" smtClean="0"/>
              <a:t>Quelle</a:t>
            </a:r>
            <a:r>
              <a:rPr lang="de-CH" sz="1800" dirty="0"/>
              <a:t>: IFJ Institut für </a:t>
            </a:r>
            <a:r>
              <a:rPr lang="de-CH" sz="1800" dirty="0" smtClean="0"/>
              <a:t>Jungunternehmen</a:t>
            </a:r>
          </a:p>
          <a:p>
            <a:pPr marL="0" indent="0">
              <a:buNone/>
            </a:pPr>
            <a:r>
              <a:rPr lang="de-CH" sz="1800" dirty="0" smtClean="0"/>
              <a:t>Aus </a:t>
            </a:r>
            <a:r>
              <a:rPr lang="de-CH" sz="1800" dirty="0"/>
              <a:t>&lt;</a:t>
            </a:r>
            <a:r>
              <a:rPr lang="de-CH" sz="1800" dirty="0">
                <a:hlinkClick r:id="rId2"/>
              </a:rPr>
              <a:t>http://www.startup.ch/index.cfm?page=129574#</a:t>
            </a:r>
            <a:r>
              <a:rPr lang="de-CH" sz="1800" dirty="0"/>
              <a:t>&gt; </a:t>
            </a:r>
          </a:p>
        </p:txBody>
      </p:sp>
      <p:sp>
        <p:nvSpPr>
          <p:cNvPr id="4" name="Inhaltsplatzhalter 3"/>
          <p:cNvSpPr>
            <a:spLocks noGrp="1"/>
          </p:cNvSpPr>
          <p:nvPr>
            <p:ph sz="half" idx="2"/>
          </p:nvPr>
        </p:nvSpPr>
        <p:spPr/>
        <p:txBody>
          <a:bodyPr>
            <a:normAutofit fontScale="70000" lnSpcReduction="20000"/>
          </a:bodyPr>
          <a:lstStyle/>
          <a:p>
            <a:endParaRPr lang="de-CH"/>
          </a:p>
        </p:txBody>
      </p:sp>
    </p:spTree>
    <p:extLst>
      <p:ext uri="{BB962C8B-B14F-4D97-AF65-F5344CB8AC3E}">
        <p14:creationId xmlns:p14="http://schemas.microsoft.com/office/powerpoint/2010/main" val="1020480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3600" b="1" dirty="0" smtClean="0"/>
              <a:t>Top 10 Best </a:t>
            </a:r>
            <a:r>
              <a:rPr lang="de-CH" sz="3600" b="1" dirty="0" err="1" smtClean="0"/>
              <a:t>Selling</a:t>
            </a:r>
            <a:r>
              <a:rPr lang="de-CH" sz="3600" b="1" dirty="0" smtClean="0"/>
              <a:t> Automodelle </a:t>
            </a:r>
            <a:r>
              <a:rPr lang="de-CH" sz="3600" dirty="0" err="1" smtClean="0"/>
              <a:t>Accoring</a:t>
            </a:r>
            <a:r>
              <a:rPr lang="de-CH" sz="3600" dirty="0" smtClean="0"/>
              <a:t> </a:t>
            </a:r>
            <a:r>
              <a:rPr lang="de-CH" sz="3600" dirty="0" err="1" smtClean="0"/>
              <a:t>to</a:t>
            </a:r>
            <a:r>
              <a:rPr lang="de-CH" sz="3600" dirty="0" smtClean="0"/>
              <a:t> </a:t>
            </a:r>
            <a:r>
              <a:rPr lang="de-CH" sz="3600" dirty="0" err="1" smtClean="0"/>
              <a:t>Registrations</a:t>
            </a:r>
            <a:r>
              <a:rPr lang="de-CH" sz="3600" dirty="0" smtClean="0"/>
              <a:t> in </a:t>
            </a:r>
            <a:r>
              <a:rPr lang="de-CH" sz="3600" dirty="0" err="1" smtClean="0"/>
              <a:t>Switzerland</a:t>
            </a:r>
            <a:r>
              <a:rPr lang="de-CH" sz="3600" dirty="0" smtClean="0"/>
              <a:t> </a:t>
            </a:r>
            <a:r>
              <a:rPr lang="de-CH" sz="3600" dirty="0" err="1" smtClean="0"/>
              <a:t>and</a:t>
            </a:r>
            <a:r>
              <a:rPr lang="de-CH" sz="3600" dirty="0" smtClean="0"/>
              <a:t> Liechtenstein 2015</a:t>
            </a:r>
            <a:endParaRPr lang="de-CH" sz="3600"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smtClean="0"/>
              <a:t>VW Golf – 15’288</a:t>
            </a:r>
            <a:endParaRPr lang="de-CH" dirty="0"/>
          </a:p>
          <a:p>
            <a:pPr marL="514350" indent="-514350" fontAlgn="ctr">
              <a:buFont typeface="+mj-lt"/>
              <a:buAutoNum type="arabicPeriod"/>
            </a:pPr>
            <a:r>
              <a:rPr lang="de-CH" dirty="0"/>
              <a:t>Skoda </a:t>
            </a:r>
            <a:r>
              <a:rPr lang="de-CH" dirty="0" smtClean="0"/>
              <a:t>Octavia – 12’228</a:t>
            </a:r>
            <a:endParaRPr lang="de-CH" dirty="0"/>
          </a:p>
          <a:p>
            <a:pPr marL="514350" indent="-514350" fontAlgn="ctr">
              <a:buFont typeface="+mj-lt"/>
              <a:buAutoNum type="arabicPeriod"/>
            </a:pPr>
            <a:r>
              <a:rPr lang="de-CH" dirty="0"/>
              <a:t>VW </a:t>
            </a:r>
            <a:r>
              <a:rPr lang="de-CH" dirty="0" smtClean="0"/>
              <a:t>Polo – 7’210</a:t>
            </a:r>
            <a:endParaRPr lang="de-CH" dirty="0"/>
          </a:p>
          <a:p>
            <a:pPr marL="514350" indent="-514350" fontAlgn="ctr">
              <a:buFont typeface="+mj-lt"/>
              <a:buAutoNum type="arabicPeriod"/>
            </a:pPr>
            <a:r>
              <a:rPr lang="de-CH" dirty="0"/>
              <a:t>Audi </a:t>
            </a:r>
            <a:r>
              <a:rPr lang="de-CH" dirty="0" smtClean="0"/>
              <a:t>A3 – 5’725</a:t>
            </a:r>
            <a:endParaRPr lang="de-CH" dirty="0"/>
          </a:p>
          <a:p>
            <a:pPr marL="514350" indent="-514350" fontAlgn="ctr">
              <a:buFont typeface="+mj-lt"/>
              <a:buAutoNum type="arabicPeriod"/>
            </a:pPr>
            <a:r>
              <a:rPr lang="de-CH" dirty="0"/>
              <a:t>Seat </a:t>
            </a:r>
            <a:r>
              <a:rPr lang="de-CH" dirty="0" smtClean="0"/>
              <a:t>Leon – 4’869</a:t>
            </a:r>
            <a:endParaRPr lang="de-CH" dirty="0"/>
          </a:p>
          <a:p>
            <a:pPr marL="514350" indent="-514350" fontAlgn="ctr">
              <a:buFont typeface="+mj-lt"/>
              <a:buAutoNum type="arabicPeriod"/>
            </a:pPr>
            <a:r>
              <a:rPr lang="de-CH" dirty="0"/>
              <a:t>VW </a:t>
            </a:r>
            <a:r>
              <a:rPr lang="de-CH" dirty="0" smtClean="0"/>
              <a:t>Passat – 4’579</a:t>
            </a:r>
            <a:endParaRPr lang="de-CH" dirty="0"/>
          </a:p>
          <a:p>
            <a:pPr marL="514350" indent="-514350" fontAlgn="ctr">
              <a:buFont typeface="+mj-lt"/>
              <a:buAutoNum type="arabicPeriod"/>
            </a:pPr>
            <a:r>
              <a:rPr lang="de-CH" dirty="0"/>
              <a:t>Mercedes-Benz </a:t>
            </a:r>
            <a:r>
              <a:rPr lang="de-CH" dirty="0" smtClean="0"/>
              <a:t>C-Klasse – 4’299</a:t>
            </a:r>
            <a:endParaRPr lang="de-CH" dirty="0"/>
          </a:p>
          <a:p>
            <a:pPr marL="514350" indent="-514350" fontAlgn="ctr">
              <a:buFont typeface="+mj-lt"/>
              <a:buAutoNum type="arabicPeriod"/>
            </a:pPr>
            <a:r>
              <a:rPr lang="de-CH" dirty="0"/>
              <a:t>Renault </a:t>
            </a:r>
            <a:r>
              <a:rPr lang="de-CH" dirty="0" smtClean="0"/>
              <a:t>Clio – 4’031</a:t>
            </a:r>
            <a:endParaRPr lang="de-CH" dirty="0"/>
          </a:p>
          <a:p>
            <a:pPr marL="514350" indent="-514350" fontAlgn="ctr">
              <a:buFont typeface="+mj-lt"/>
              <a:buAutoNum type="arabicPeriod"/>
            </a:pPr>
            <a:r>
              <a:rPr lang="de-CH" dirty="0"/>
              <a:t>VW </a:t>
            </a:r>
            <a:r>
              <a:rPr lang="de-CH" dirty="0" err="1" smtClean="0"/>
              <a:t>Tiguan</a:t>
            </a:r>
            <a:r>
              <a:rPr lang="de-CH" dirty="0" smtClean="0"/>
              <a:t> – 3’950</a:t>
            </a:r>
            <a:endParaRPr lang="de-CH" dirty="0"/>
          </a:p>
          <a:p>
            <a:pPr marL="514350" indent="-514350" fontAlgn="ctr">
              <a:buFont typeface="+mj-lt"/>
              <a:buAutoNum type="arabicPeriod"/>
            </a:pPr>
            <a:r>
              <a:rPr lang="de-CH" dirty="0"/>
              <a:t>BMW </a:t>
            </a:r>
            <a:r>
              <a:rPr lang="de-CH" dirty="0" smtClean="0"/>
              <a:t>2er – 3’871</a:t>
            </a:r>
            <a:endParaRPr lang="de-CH" dirty="0"/>
          </a:p>
          <a:p>
            <a:pPr marL="0" indent="0">
              <a:buNone/>
            </a:pPr>
            <a:endParaRPr lang="de-CH" dirty="0"/>
          </a:p>
          <a:p>
            <a:pPr marL="0" indent="0">
              <a:buNone/>
            </a:pPr>
            <a:r>
              <a:rPr lang="de-CH" sz="2000" dirty="0" smtClean="0"/>
              <a:t>Quelle</a:t>
            </a:r>
            <a:r>
              <a:rPr lang="de-CH" sz="2000" dirty="0"/>
              <a:t>: </a:t>
            </a:r>
            <a:r>
              <a:rPr lang="de-CH" sz="2000" dirty="0" smtClean="0"/>
              <a:t>auto-schweiz</a:t>
            </a:r>
          </a:p>
          <a:p>
            <a:pPr marL="0" indent="0">
              <a:buNone/>
            </a:pPr>
            <a:r>
              <a:rPr lang="de-CH" sz="2000" dirty="0" smtClean="0"/>
              <a:t>Aus </a:t>
            </a:r>
            <a:r>
              <a:rPr lang="de-CH" sz="2000" dirty="0"/>
              <a:t>&lt;</a:t>
            </a:r>
            <a:r>
              <a:rPr lang="de-CH" sz="2000" dirty="0">
                <a:hlinkClick r:id="rId2"/>
              </a:rPr>
              <a:t>https://www.auto-schweiz.ch/statistiken/autoverkaeufe-nach-modellen/</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29484858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Best </a:t>
            </a:r>
            <a:r>
              <a:rPr lang="de-CH" b="1" dirty="0" err="1" smtClean="0"/>
              <a:t>Selling</a:t>
            </a:r>
            <a:r>
              <a:rPr lang="de-CH" b="1" dirty="0" smtClean="0"/>
              <a:t> Online Shops </a:t>
            </a:r>
            <a:r>
              <a:rPr lang="de-CH" dirty="0" smtClean="0"/>
              <a:t>in </a:t>
            </a:r>
            <a:r>
              <a:rPr lang="de-CH" dirty="0" err="1" smtClean="0"/>
              <a:t>Switzerland</a:t>
            </a:r>
            <a:r>
              <a:rPr lang="de-CH" dirty="0" smtClean="0"/>
              <a:t> in 2015. (Umsatz in </a:t>
            </a:r>
            <a:r>
              <a:rPr lang="de-CH" dirty="0" err="1" smtClean="0"/>
              <a:t>Mio</a:t>
            </a:r>
            <a:r>
              <a:rPr lang="de-CH" dirty="0" smtClean="0"/>
              <a:t> CHF)</a:t>
            </a:r>
            <a:endParaRPr lang="de-CH"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smtClean="0"/>
              <a:t>digitec.ch – 515.3</a:t>
            </a:r>
            <a:endParaRPr lang="de-CH" dirty="0"/>
          </a:p>
          <a:p>
            <a:pPr marL="514350" indent="-514350" fontAlgn="ctr">
              <a:buFont typeface="+mj-lt"/>
              <a:buAutoNum type="arabicPeriod"/>
            </a:pPr>
            <a:r>
              <a:rPr lang="de-CH" dirty="0" smtClean="0"/>
              <a:t>amazon.de – 350.4</a:t>
            </a:r>
            <a:endParaRPr lang="de-CH" dirty="0"/>
          </a:p>
          <a:p>
            <a:pPr marL="514350" indent="-514350" fontAlgn="ctr">
              <a:buFont typeface="+mj-lt"/>
              <a:buAutoNum type="arabicPeriod"/>
            </a:pPr>
            <a:r>
              <a:rPr lang="de-CH" dirty="0" smtClean="0"/>
              <a:t>nespresso.com – 349.7</a:t>
            </a:r>
            <a:endParaRPr lang="de-CH" dirty="0"/>
          </a:p>
          <a:p>
            <a:pPr marL="514350" indent="-514350" fontAlgn="ctr">
              <a:buFont typeface="+mj-lt"/>
              <a:buAutoNum type="arabicPeriod"/>
            </a:pPr>
            <a:r>
              <a:rPr lang="de-CH" dirty="0" smtClean="0"/>
              <a:t>zalando.ch – 323.8</a:t>
            </a:r>
            <a:endParaRPr lang="de-CH" dirty="0"/>
          </a:p>
          <a:p>
            <a:pPr marL="514350" indent="-514350" fontAlgn="ctr">
              <a:buFont typeface="+mj-lt"/>
              <a:buAutoNum type="arabicPeriod"/>
            </a:pPr>
            <a:r>
              <a:rPr lang="de-CH" dirty="0" smtClean="0"/>
              <a:t>brack.ch – 175.2</a:t>
            </a:r>
            <a:endParaRPr lang="de-CH" dirty="0"/>
          </a:p>
          <a:p>
            <a:pPr marL="514350" indent="-514350" fontAlgn="ctr">
              <a:buFont typeface="+mj-lt"/>
              <a:buAutoNum type="arabicPeriod"/>
            </a:pPr>
            <a:r>
              <a:rPr lang="de-CH" dirty="0" smtClean="0"/>
              <a:t>leshop.ch – 168.0</a:t>
            </a:r>
            <a:endParaRPr lang="de-CH" dirty="0"/>
          </a:p>
          <a:p>
            <a:pPr marL="514350" indent="-514350" fontAlgn="ctr">
              <a:buFont typeface="+mj-lt"/>
              <a:buAutoNum type="arabicPeriod"/>
            </a:pPr>
            <a:r>
              <a:rPr lang="de-CH" dirty="0" smtClean="0"/>
              <a:t>microspot.ch – 146.0</a:t>
            </a:r>
            <a:endParaRPr lang="de-CH" dirty="0"/>
          </a:p>
          <a:p>
            <a:pPr marL="514350" indent="-514350" fontAlgn="ctr">
              <a:buFont typeface="+mj-lt"/>
              <a:buAutoNum type="arabicPeriod"/>
            </a:pPr>
            <a:r>
              <a:rPr lang="de-CH" dirty="0" smtClean="0"/>
              <a:t>coop@home.ch – 114.0</a:t>
            </a:r>
            <a:endParaRPr lang="de-CH" dirty="0"/>
          </a:p>
          <a:p>
            <a:pPr marL="514350" indent="-514350" fontAlgn="ctr">
              <a:buFont typeface="+mj-lt"/>
              <a:buAutoNum type="arabicPeriod"/>
            </a:pPr>
            <a:r>
              <a:rPr lang="de-CH" dirty="0" smtClean="0"/>
              <a:t>exlibris.ch – 69.2</a:t>
            </a:r>
            <a:endParaRPr lang="de-CH" dirty="0"/>
          </a:p>
          <a:p>
            <a:pPr marL="514350" indent="-514350" fontAlgn="ctr">
              <a:buFont typeface="+mj-lt"/>
              <a:buAutoNum type="arabicPeriod"/>
            </a:pPr>
            <a:r>
              <a:rPr lang="de-CH" dirty="0" smtClean="0"/>
              <a:t>nettoshop.ch – 68.9</a:t>
            </a:r>
            <a:endParaRPr lang="de-CH" dirty="0"/>
          </a:p>
          <a:p>
            <a:pPr marL="0" indent="0">
              <a:buNone/>
            </a:pPr>
            <a:endParaRPr lang="de-CH" dirty="0" smtClean="0"/>
          </a:p>
          <a:p>
            <a:pPr marL="0" indent="0">
              <a:buNone/>
            </a:pPr>
            <a:r>
              <a:rPr lang="de-CH" sz="1800" dirty="0"/>
              <a:t>Quelle: EHI/</a:t>
            </a:r>
            <a:r>
              <a:rPr lang="de-CH" sz="1800" dirty="0" err="1"/>
              <a:t>Statista</a:t>
            </a:r>
            <a:endParaRPr lang="de-CH" sz="1800" dirty="0"/>
          </a:p>
          <a:p>
            <a:pPr marL="0" indent="0">
              <a:buNone/>
            </a:pPr>
            <a:r>
              <a:rPr lang="de-CH" sz="1800" dirty="0"/>
              <a:t>Aus &lt;</a:t>
            </a:r>
            <a:r>
              <a:rPr lang="de-CH" sz="1800" dirty="0">
                <a:hlinkClick r:id="rId2"/>
              </a:rPr>
              <a:t>http://blog.carpathia.ch/2015/09/15/umsatz-onlineshops-schweiz-2015/</a:t>
            </a:r>
            <a:r>
              <a:rPr lang="de-CH" sz="1800" dirty="0"/>
              <a:t>&gt; </a:t>
            </a:r>
          </a:p>
          <a:p>
            <a:pPr marL="0" indent="0">
              <a:buNone/>
            </a:pPr>
            <a:endParaRPr lang="de-CH" dirty="0"/>
          </a:p>
        </p:txBody>
      </p:sp>
      <p:graphicFrame>
        <p:nvGraphicFramePr>
          <p:cNvPr id="5" name="Inhaltsplatzhalter 4"/>
          <p:cNvGraphicFramePr>
            <a:graphicFrameLocks noGrp="1"/>
          </p:cNvGraphicFramePr>
          <p:nvPr>
            <p:ph sz="half" idx="2"/>
            <p:extLst>
              <p:ext uri="{D42A27DB-BD31-4B8C-83A1-F6EECF244321}">
                <p14:modId xmlns:p14="http://schemas.microsoft.com/office/powerpoint/2010/main" val="2973659445"/>
              </p:ext>
            </p:extLst>
          </p:nvPr>
        </p:nvGraphicFramePr>
        <p:xfrm>
          <a:off x="6019800" y="2371725"/>
          <a:ext cx="5181600" cy="3348107"/>
        </p:xfrm>
        <a:graphic>
          <a:graphicData uri="http://schemas.openxmlformats.org/drawingml/2006/table">
            <a:tbl>
              <a:tblPr/>
              <a:tblGrid>
                <a:gridCol w="1727200"/>
                <a:gridCol w="1727200"/>
                <a:gridCol w="1727200"/>
              </a:tblGrid>
              <a:tr h="517347">
                <a:tc>
                  <a:txBody>
                    <a:bodyPr/>
                    <a:lstStyle/>
                    <a:p>
                      <a:pPr algn="l" fontAlgn="t"/>
                      <a:r>
                        <a:rPr lang="de-CH" sz="1500" b="1">
                          <a:solidFill>
                            <a:srgbClr val="333333"/>
                          </a:solidFill>
                          <a:effectLst/>
                        </a:rPr>
                        <a:t>Rang</a:t>
                      </a:r>
                      <a:endParaRPr lang="de-CH" sz="1500">
                        <a:solidFill>
                          <a:srgbClr val="333333"/>
                        </a:solidFill>
                        <a:effectLst/>
                      </a:endParaRPr>
                    </a:p>
                  </a:txBody>
                  <a:tcPr marL="24403" marR="24403" marT="24403" marB="24403">
                    <a:lnL>
                      <a:noFill/>
                    </a:lnL>
                    <a:lnR>
                      <a:noFill/>
                    </a:lnR>
                    <a:lnT>
                      <a:noFill/>
                    </a:lnT>
                    <a:lnB>
                      <a:noFill/>
                    </a:lnB>
                    <a:solidFill>
                      <a:srgbClr val="FFFFFF"/>
                    </a:solidFill>
                  </a:tcPr>
                </a:tc>
                <a:tc>
                  <a:txBody>
                    <a:bodyPr/>
                    <a:lstStyle/>
                    <a:p>
                      <a:pPr algn="l" fontAlgn="t"/>
                      <a:r>
                        <a:rPr lang="de-CH" sz="1500" b="1">
                          <a:solidFill>
                            <a:srgbClr val="333333"/>
                          </a:solidFill>
                          <a:effectLst/>
                        </a:rPr>
                        <a:t>Anbieter</a:t>
                      </a:r>
                      <a:endParaRPr lang="de-CH" sz="1500">
                        <a:solidFill>
                          <a:srgbClr val="333333"/>
                        </a:solidFill>
                        <a:effectLst/>
                      </a:endParaRPr>
                    </a:p>
                  </a:txBody>
                  <a:tcPr marL="24403" marR="24403" marT="24403" marB="24403">
                    <a:lnL>
                      <a:noFill/>
                    </a:lnL>
                    <a:lnR>
                      <a:noFill/>
                    </a:lnR>
                    <a:lnT>
                      <a:noFill/>
                    </a:lnT>
                    <a:lnB>
                      <a:noFill/>
                    </a:lnB>
                    <a:solidFill>
                      <a:srgbClr val="FFFFFF"/>
                    </a:solidFill>
                  </a:tcPr>
                </a:tc>
                <a:tc>
                  <a:txBody>
                    <a:bodyPr/>
                    <a:lstStyle/>
                    <a:p>
                      <a:pPr algn="l" fontAlgn="t"/>
                      <a:r>
                        <a:rPr lang="de-CH" sz="1500" b="1">
                          <a:solidFill>
                            <a:srgbClr val="333333"/>
                          </a:solidFill>
                          <a:effectLst/>
                        </a:rPr>
                        <a:t>Umsatz 2013 (Mio CHF)</a:t>
                      </a:r>
                      <a:endParaRPr lang="de-CH" sz="1500">
                        <a:solidFill>
                          <a:srgbClr val="333333"/>
                        </a:solidFill>
                        <a:effectLst/>
                      </a:endParaRPr>
                    </a:p>
                  </a:txBody>
                  <a:tcPr marL="24403" marR="24403" marT="24403" marB="24403">
                    <a:lnL>
                      <a:noFill/>
                    </a:lnL>
                    <a:lnR>
                      <a:noFill/>
                    </a:lnR>
                    <a:lnT>
                      <a:noFill/>
                    </a:lnT>
                    <a:lnB>
                      <a:noFill/>
                    </a:lnB>
                    <a:solidFill>
                      <a:srgbClr val="FFFFFF"/>
                    </a:solidFill>
                  </a:tcPr>
                </a:tc>
              </a:tr>
              <a:tr h="283076">
                <a:tc>
                  <a:txBody>
                    <a:bodyPr/>
                    <a:lstStyle/>
                    <a:p>
                      <a:pPr algn="l" fontAlgn="t"/>
                      <a:r>
                        <a:rPr lang="de-CH" sz="1500">
                          <a:solidFill>
                            <a:srgbClr val="333333"/>
                          </a:solidFill>
                          <a:effectLst/>
                        </a:rPr>
                        <a:t>1.</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Digitec</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510</a:t>
                      </a:r>
                    </a:p>
                  </a:txBody>
                  <a:tcPr marL="24403" marR="24403" marT="24403" marB="24403">
                    <a:lnL>
                      <a:noFill/>
                    </a:lnL>
                    <a:lnR>
                      <a:noFill/>
                    </a:lnR>
                    <a:lnT>
                      <a:noFill/>
                    </a:lnT>
                    <a:lnB>
                      <a:noFill/>
                    </a:lnB>
                    <a:solidFill>
                      <a:srgbClr val="F9F9F9"/>
                    </a:solidFill>
                  </a:tcPr>
                </a:tc>
              </a:tr>
              <a:tr h="283076">
                <a:tc>
                  <a:txBody>
                    <a:bodyPr/>
                    <a:lstStyle/>
                    <a:p>
                      <a:pPr algn="l" fontAlgn="t"/>
                      <a:r>
                        <a:rPr lang="de-CH" sz="1500">
                          <a:solidFill>
                            <a:srgbClr val="333333"/>
                          </a:solidFill>
                          <a:effectLst/>
                        </a:rPr>
                        <a:t>2.</a:t>
                      </a:r>
                    </a:p>
                  </a:txBody>
                  <a:tcPr marL="24403" marR="24403" marT="24403" marB="24403">
                    <a:lnL>
                      <a:noFill/>
                    </a:lnL>
                    <a:lnR>
                      <a:noFill/>
                    </a:lnR>
                    <a:lnT>
                      <a:noFill/>
                    </a:lnT>
                    <a:lnB>
                      <a:noFill/>
                    </a:lnB>
                    <a:solidFill>
                      <a:srgbClr val="FFFFFF"/>
                    </a:solidFill>
                  </a:tcPr>
                </a:tc>
                <a:tc>
                  <a:txBody>
                    <a:bodyPr/>
                    <a:lstStyle/>
                    <a:p>
                      <a:pPr algn="l" fontAlgn="t"/>
                      <a:r>
                        <a:rPr lang="de-CH" sz="1500">
                          <a:solidFill>
                            <a:srgbClr val="333333"/>
                          </a:solidFill>
                          <a:effectLst/>
                        </a:rPr>
                        <a:t>Amazon.de</a:t>
                      </a:r>
                    </a:p>
                  </a:txBody>
                  <a:tcPr marL="24403" marR="24403" marT="24403" marB="24403">
                    <a:lnL>
                      <a:noFill/>
                    </a:lnL>
                    <a:lnR>
                      <a:noFill/>
                    </a:lnR>
                    <a:lnT>
                      <a:noFill/>
                    </a:lnT>
                    <a:lnB>
                      <a:noFill/>
                    </a:lnB>
                    <a:solidFill>
                      <a:srgbClr val="FFFFFF"/>
                    </a:solidFill>
                  </a:tcPr>
                </a:tc>
                <a:tc>
                  <a:txBody>
                    <a:bodyPr/>
                    <a:lstStyle/>
                    <a:p>
                      <a:pPr algn="l" fontAlgn="t"/>
                      <a:r>
                        <a:rPr lang="de-CH" sz="1500">
                          <a:solidFill>
                            <a:srgbClr val="333333"/>
                          </a:solidFill>
                          <a:effectLst/>
                        </a:rPr>
                        <a:t>320.4</a:t>
                      </a:r>
                    </a:p>
                  </a:txBody>
                  <a:tcPr marL="24403" marR="24403" marT="24403" marB="24403">
                    <a:lnL>
                      <a:noFill/>
                    </a:lnL>
                    <a:lnR>
                      <a:noFill/>
                    </a:lnR>
                    <a:lnT>
                      <a:noFill/>
                    </a:lnT>
                    <a:lnB>
                      <a:noFill/>
                    </a:lnB>
                    <a:solidFill>
                      <a:srgbClr val="FFFFFF"/>
                    </a:solidFill>
                  </a:tcPr>
                </a:tc>
              </a:tr>
              <a:tr h="283076">
                <a:tc>
                  <a:txBody>
                    <a:bodyPr/>
                    <a:lstStyle/>
                    <a:p>
                      <a:pPr algn="l" fontAlgn="t"/>
                      <a:r>
                        <a:rPr lang="de-CH" sz="1500">
                          <a:solidFill>
                            <a:srgbClr val="333333"/>
                          </a:solidFill>
                          <a:effectLst/>
                        </a:rPr>
                        <a:t>3.</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Nespresso.com</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320</a:t>
                      </a:r>
                    </a:p>
                  </a:txBody>
                  <a:tcPr marL="24403" marR="24403" marT="24403" marB="24403">
                    <a:lnL>
                      <a:noFill/>
                    </a:lnL>
                    <a:lnR>
                      <a:noFill/>
                    </a:lnR>
                    <a:lnT>
                      <a:noFill/>
                    </a:lnT>
                    <a:lnB>
                      <a:noFill/>
                    </a:lnB>
                    <a:solidFill>
                      <a:srgbClr val="F9F9F9"/>
                    </a:solidFill>
                  </a:tcPr>
                </a:tc>
              </a:tr>
              <a:tr h="283076">
                <a:tc>
                  <a:txBody>
                    <a:bodyPr/>
                    <a:lstStyle/>
                    <a:p>
                      <a:pPr algn="l" fontAlgn="t"/>
                      <a:r>
                        <a:rPr lang="de-CH" sz="1500">
                          <a:solidFill>
                            <a:srgbClr val="333333"/>
                          </a:solidFill>
                          <a:effectLst/>
                        </a:rPr>
                        <a:t>4.</a:t>
                      </a:r>
                    </a:p>
                  </a:txBody>
                  <a:tcPr marL="24403" marR="24403" marT="24403" marB="24403">
                    <a:lnL>
                      <a:noFill/>
                    </a:lnL>
                    <a:lnR>
                      <a:noFill/>
                    </a:lnR>
                    <a:lnT>
                      <a:noFill/>
                    </a:lnT>
                    <a:lnB>
                      <a:noFill/>
                    </a:lnB>
                    <a:solidFill>
                      <a:srgbClr val="FFFFFF"/>
                    </a:solidFill>
                  </a:tcPr>
                </a:tc>
                <a:tc>
                  <a:txBody>
                    <a:bodyPr/>
                    <a:lstStyle/>
                    <a:p>
                      <a:pPr algn="l" fontAlgn="t"/>
                      <a:r>
                        <a:rPr lang="de-CH" sz="1500">
                          <a:solidFill>
                            <a:srgbClr val="333333"/>
                          </a:solidFill>
                          <a:effectLst/>
                        </a:rPr>
                        <a:t>Zalando.ch</a:t>
                      </a:r>
                    </a:p>
                  </a:txBody>
                  <a:tcPr marL="24403" marR="24403" marT="24403" marB="24403">
                    <a:lnL>
                      <a:noFill/>
                    </a:lnL>
                    <a:lnR>
                      <a:noFill/>
                    </a:lnR>
                    <a:lnT>
                      <a:noFill/>
                    </a:lnT>
                    <a:lnB>
                      <a:noFill/>
                    </a:lnB>
                    <a:solidFill>
                      <a:srgbClr val="FFFFFF"/>
                    </a:solidFill>
                  </a:tcPr>
                </a:tc>
                <a:tc>
                  <a:txBody>
                    <a:bodyPr/>
                    <a:lstStyle/>
                    <a:p>
                      <a:pPr algn="l" fontAlgn="t"/>
                      <a:r>
                        <a:rPr lang="de-CH" sz="1500">
                          <a:solidFill>
                            <a:srgbClr val="333333"/>
                          </a:solidFill>
                          <a:effectLst/>
                        </a:rPr>
                        <a:t>250</a:t>
                      </a:r>
                    </a:p>
                  </a:txBody>
                  <a:tcPr marL="24403" marR="24403" marT="24403" marB="24403">
                    <a:lnL>
                      <a:noFill/>
                    </a:lnL>
                    <a:lnR>
                      <a:noFill/>
                    </a:lnR>
                    <a:lnT>
                      <a:noFill/>
                    </a:lnT>
                    <a:lnB>
                      <a:noFill/>
                    </a:lnB>
                    <a:solidFill>
                      <a:srgbClr val="FFFFFF"/>
                    </a:solidFill>
                  </a:tcPr>
                </a:tc>
              </a:tr>
              <a:tr h="283076">
                <a:tc>
                  <a:txBody>
                    <a:bodyPr/>
                    <a:lstStyle/>
                    <a:p>
                      <a:pPr algn="l" fontAlgn="t"/>
                      <a:r>
                        <a:rPr lang="de-CH" sz="1500">
                          <a:solidFill>
                            <a:srgbClr val="333333"/>
                          </a:solidFill>
                          <a:effectLst/>
                        </a:rPr>
                        <a:t>5.</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LeShop.ch</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158.1</a:t>
                      </a:r>
                    </a:p>
                  </a:txBody>
                  <a:tcPr marL="24403" marR="24403" marT="24403" marB="24403">
                    <a:lnL>
                      <a:noFill/>
                    </a:lnL>
                    <a:lnR>
                      <a:noFill/>
                    </a:lnR>
                    <a:lnT>
                      <a:noFill/>
                    </a:lnT>
                    <a:lnB>
                      <a:noFill/>
                    </a:lnB>
                    <a:solidFill>
                      <a:srgbClr val="F9F9F9"/>
                    </a:solidFill>
                  </a:tcPr>
                </a:tc>
              </a:tr>
              <a:tr h="283076">
                <a:tc>
                  <a:txBody>
                    <a:bodyPr/>
                    <a:lstStyle/>
                    <a:p>
                      <a:pPr algn="l" fontAlgn="t"/>
                      <a:r>
                        <a:rPr lang="de-CH" sz="1500">
                          <a:solidFill>
                            <a:srgbClr val="333333"/>
                          </a:solidFill>
                          <a:effectLst/>
                        </a:rPr>
                        <a:t>6.</a:t>
                      </a:r>
                    </a:p>
                  </a:txBody>
                  <a:tcPr marL="24403" marR="24403" marT="24403" marB="24403">
                    <a:lnL>
                      <a:noFill/>
                    </a:lnL>
                    <a:lnR>
                      <a:noFill/>
                    </a:lnR>
                    <a:lnT>
                      <a:noFill/>
                    </a:lnT>
                    <a:lnB>
                      <a:noFill/>
                    </a:lnB>
                    <a:solidFill>
                      <a:srgbClr val="FFFFFF"/>
                    </a:solidFill>
                  </a:tcPr>
                </a:tc>
                <a:tc>
                  <a:txBody>
                    <a:bodyPr/>
                    <a:lstStyle/>
                    <a:p>
                      <a:pPr algn="l" fontAlgn="t"/>
                      <a:r>
                        <a:rPr lang="de-CH" sz="1500">
                          <a:solidFill>
                            <a:srgbClr val="333333"/>
                          </a:solidFill>
                          <a:effectLst/>
                        </a:rPr>
                        <a:t>Brack.ch</a:t>
                      </a:r>
                    </a:p>
                  </a:txBody>
                  <a:tcPr marL="24403" marR="24403" marT="24403" marB="24403">
                    <a:lnL>
                      <a:noFill/>
                    </a:lnL>
                    <a:lnR>
                      <a:noFill/>
                    </a:lnR>
                    <a:lnT>
                      <a:noFill/>
                    </a:lnT>
                    <a:lnB>
                      <a:noFill/>
                    </a:lnB>
                    <a:solidFill>
                      <a:srgbClr val="FFFFFF"/>
                    </a:solidFill>
                  </a:tcPr>
                </a:tc>
                <a:tc>
                  <a:txBody>
                    <a:bodyPr/>
                    <a:lstStyle/>
                    <a:p>
                      <a:pPr algn="l" fontAlgn="t"/>
                      <a:r>
                        <a:rPr lang="de-CH" sz="1500">
                          <a:solidFill>
                            <a:srgbClr val="333333"/>
                          </a:solidFill>
                          <a:effectLst/>
                        </a:rPr>
                        <a:t>140</a:t>
                      </a:r>
                    </a:p>
                  </a:txBody>
                  <a:tcPr marL="24403" marR="24403" marT="24403" marB="24403">
                    <a:lnL>
                      <a:noFill/>
                    </a:lnL>
                    <a:lnR>
                      <a:noFill/>
                    </a:lnR>
                    <a:lnT>
                      <a:noFill/>
                    </a:lnT>
                    <a:lnB>
                      <a:noFill/>
                    </a:lnB>
                    <a:solidFill>
                      <a:srgbClr val="FFFFFF"/>
                    </a:solidFill>
                  </a:tcPr>
                </a:tc>
              </a:tr>
              <a:tr h="283076">
                <a:tc>
                  <a:txBody>
                    <a:bodyPr/>
                    <a:lstStyle/>
                    <a:p>
                      <a:pPr algn="l" fontAlgn="t"/>
                      <a:r>
                        <a:rPr lang="de-CH" sz="1500">
                          <a:solidFill>
                            <a:srgbClr val="333333"/>
                          </a:solidFill>
                          <a:effectLst/>
                        </a:rPr>
                        <a:t>7.</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coop@home.ch</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103</a:t>
                      </a:r>
                    </a:p>
                  </a:txBody>
                  <a:tcPr marL="24403" marR="24403" marT="24403" marB="24403">
                    <a:lnL>
                      <a:noFill/>
                    </a:lnL>
                    <a:lnR>
                      <a:noFill/>
                    </a:lnR>
                    <a:lnT>
                      <a:noFill/>
                    </a:lnT>
                    <a:lnB>
                      <a:noFill/>
                    </a:lnB>
                    <a:solidFill>
                      <a:srgbClr val="F9F9F9"/>
                    </a:solidFill>
                  </a:tcPr>
                </a:tc>
              </a:tr>
              <a:tr h="283076">
                <a:tc>
                  <a:txBody>
                    <a:bodyPr/>
                    <a:lstStyle/>
                    <a:p>
                      <a:pPr algn="l" fontAlgn="t"/>
                      <a:r>
                        <a:rPr lang="de-CH" sz="1500">
                          <a:solidFill>
                            <a:srgbClr val="333333"/>
                          </a:solidFill>
                          <a:effectLst/>
                        </a:rPr>
                        <a:t>8.</a:t>
                      </a:r>
                    </a:p>
                  </a:txBody>
                  <a:tcPr marL="24403" marR="24403" marT="24403" marB="24403">
                    <a:lnL>
                      <a:noFill/>
                    </a:lnL>
                    <a:lnR>
                      <a:noFill/>
                    </a:lnR>
                    <a:lnT>
                      <a:noFill/>
                    </a:lnT>
                    <a:lnB>
                      <a:noFill/>
                    </a:lnB>
                    <a:solidFill>
                      <a:srgbClr val="FFFFFF"/>
                    </a:solidFill>
                  </a:tcPr>
                </a:tc>
                <a:tc>
                  <a:txBody>
                    <a:bodyPr/>
                    <a:lstStyle/>
                    <a:p>
                      <a:pPr algn="l" fontAlgn="t"/>
                      <a:r>
                        <a:rPr lang="de-CH" sz="1500">
                          <a:solidFill>
                            <a:srgbClr val="333333"/>
                          </a:solidFill>
                          <a:effectLst/>
                        </a:rPr>
                        <a:t>microspot.ch</a:t>
                      </a:r>
                    </a:p>
                  </a:txBody>
                  <a:tcPr marL="24403" marR="24403" marT="24403" marB="24403">
                    <a:lnL>
                      <a:noFill/>
                    </a:lnL>
                    <a:lnR>
                      <a:noFill/>
                    </a:lnR>
                    <a:lnT>
                      <a:noFill/>
                    </a:lnT>
                    <a:lnB>
                      <a:noFill/>
                    </a:lnB>
                    <a:solidFill>
                      <a:srgbClr val="FFFFFF"/>
                    </a:solidFill>
                  </a:tcPr>
                </a:tc>
                <a:tc>
                  <a:txBody>
                    <a:bodyPr/>
                    <a:lstStyle/>
                    <a:p>
                      <a:pPr algn="l" fontAlgn="t"/>
                      <a:r>
                        <a:rPr lang="de-CH" sz="1500">
                          <a:solidFill>
                            <a:srgbClr val="333333"/>
                          </a:solidFill>
                          <a:effectLst/>
                        </a:rPr>
                        <a:t>101</a:t>
                      </a:r>
                    </a:p>
                  </a:txBody>
                  <a:tcPr marL="24403" marR="24403" marT="24403" marB="24403">
                    <a:lnL>
                      <a:noFill/>
                    </a:lnL>
                    <a:lnR>
                      <a:noFill/>
                    </a:lnR>
                    <a:lnT>
                      <a:noFill/>
                    </a:lnT>
                    <a:lnB>
                      <a:noFill/>
                    </a:lnB>
                    <a:solidFill>
                      <a:srgbClr val="FFFFFF"/>
                    </a:solidFill>
                  </a:tcPr>
                </a:tc>
              </a:tr>
              <a:tr h="283076">
                <a:tc>
                  <a:txBody>
                    <a:bodyPr/>
                    <a:lstStyle/>
                    <a:p>
                      <a:pPr algn="l" fontAlgn="t"/>
                      <a:r>
                        <a:rPr lang="de-CH" sz="1500">
                          <a:solidFill>
                            <a:srgbClr val="333333"/>
                          </a:solidFill>
                          <a:effectLst/>
                        </a:rPr>
                        <a:t>9.</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nettoshop.ch</a:t>
                      </a:r>
                    </a:p>
                  </a:txBody>
                  <a:tcPr marL="24403" marR="24403" marT="24403" marB="24403">
                    <a:lnL>
                      <a:noFill/>
                    </a:lnL>
                    <a:lnR>
                      <a:noFill/>
                    </a:lnR>
                    <a:lnT>
                      <a:noFill/>
                    </a:lnT>
                    <a:lnB>
                      <a:noFill/>
                    </a:lnB>
                    <a:solidFill>
                      <a:srgbClr val="F9F9F9"/>
                    </a:solidFill>
                  </a:tcPr>
                </a:tc>
                <a:tc>
                  <a:txBody>
                    <a:bodyPr/>
                    <a:lstStyle/>
                    <a:p>
                      <a:pPr algn="l" fontAlgn="t"/>
                      <a:r>
                        <a:rPr lang="de-CH" sz="1500">
                          <a:solidFill>
                            <a:srgbClr val="333333"/>
                          </a:solidFill>
                          <a:effectLst/>
                        </a:rPr>
                        <a:t>76.2</a:t>
                      </a:r>
                    </a:p>
                  </a:txBody>
                  <a:tcPr marL="24403" marR="24403" marT="24403" marB="24403">
                    <a:lnL>
                      <a:noFill/>
                    </a:lnL>
                    <a:lnR>
                      <a:noFill/>
                    </a:lnR>
                    <a:lnT>
                      <a:noFill/>
                    </a:lnT>
                    <a:lnB>
                      <a:noFill/>
                    </a:lnB>
                    <a:solidFill>
                      <a:srgbClr val="F9F9F9"/>
                    </a:solidFill>
                  </a:tcPr>
                </a:tc>
              </a:tr>
              <a:tr h="283076">
                <a:tc>
                  <a:txBody>
                    <a:bodyPr/>
                    <a:lstStyle/>
                    <a:p>
                      <a:pPr algn="l" fontAlgn="t"/>
                      <a:r>
                        <a:rPr lang="de-CH" sz="1500">
                          <a:solidFill>
                            <a:srgbClr val="333333"/>
                          </a:solidFill>
                          <a:effectLst/>
                        </a:rPr>
                        <a:t>10.</a:t>
                      </a:r>
                    </a:p>
                  </a:txBody>
                  <a:tcPr marL="24403" marR="24403" marT="24403" marB="24403">
                    <a:lnL>
                      <a:noFill/>
                    </a:lnL>
                    <a:lnR>
                      <a:noFill/>
                    </a:lnR>
                    <a:lnT>
                      <a:noFill/>
                    </a:lnT>
                    <a:lnB>
                      <a:noFill/>
                    </a:lnB>
                    <a:solidFill>
                      <a:srgbClr val="FFFFFF"/>
                    </a:solidFill>
                  </a:tcPr>
                </a:tc>
                <a:tc>
                  <a:txBody>
                    <a:bodyPr/>
                    <a:lstStyle/>
                    <a:p>
                      <a:pPr algn="l" fontAlgn="t"/>
                      <a:r>
                        <a:rPr lang="de-CH" sz="1500">
                          <a:solidFill>
                            <a:srgbClr val="333333"/>
                          </a:solidFill>
                          <a:effectLst/>
                        </a:rPr>
                        <a:t>DeinDeal.ch</a:t>
                      </a:r>
                    </a:p>
                  </a:txBody>
                  <a:tcPr marL="24403" marR="24403" marT="24403" marB="24403">
                    <a:lnL>
                      <a:noFill/>
                    </a:lnL>
                    <a:lnR>
                      <a:noFill/>
                    </a:lnR>
                    <a:lnT>
                      <a:noFill/>
                    </a:lnT>
                    <a:lnB>
                      <a:noFill/>
                    </a:lnB>
                    <a:solidFill>
                      <a:srgbClr val="FFFFFF"/>
                    </a:solidFill>
                  </a:tcPr>
                </a:tc>
                <a:tc>
                  <a:txBody>
                    <a:bodyPr/>
                    <a:lstStyle/>
                    <a:p>
                      <a:pPr algn="l" fontAlgn="t"/>
                      <a:r>
                        <a:rPr lang="de-CH" sz="1500" dirty="0">
                          <a:solidFill>
                            <a:srgbClr val="333333"/>
                          </a:solidFill>
                          <a:effectLst/>
                        </a:rPr>
                        <a:t>65</a:t>
                      </a:r>
                    </a:p>
                  </a:txBody>
                  <a:tcPr marL="24403" marR="24403" marT="24403" marB="24403">
                    <a:lnL>
                      <a:noFill/>
                    </a:lnL>
                    <a:lnR>
                      <a:noFill/>
                    </a:lnR>
                    <a:lnT>
                      <a:noFill/>
                    </a:lnT>
                    <a:lnB>
                      <a:noFill/>
                    </a:lnB>
                    <a:solidFill>
                      <a:srgbClr val="FFFFFF"/>
                    </a:solidFill>
                  </a:tcPr>
                </a:tc>
              </a:tr>
            </a:tbl>
          </a:graphicData>
        </a:graphic>
      </p:graphicFrame>
      <p:sp>
        <p:nvSpPr>
          <p:cNvPr id="6" name="Textfeld 5"/>
          <p:cNvSpPr txBox="1"/>
          <p:nvPr/>
        </p:nvSpPr>
        <p:spPr>
          <a:xfrm>
            <a:off x="5892800" y="1825625"/>
            <a:ext cx="4241800" cy="369332"/>
          </a:xfrm>
          <a:prstGeom prst="rect">
            <a:avLst/>
          </a:prstGeom>
          <a:noFill/>
        </p:spPr>
        <p:txBody>
          <a:bodyPr wrap="square" rtlCol="0">
            <a:spAutoFit/>
          </a:bodyPr>
          <a:lstStyle/>
          <a:p>
            <a:r>
              <a:rPr lang="de-CH" b="1" dirty="0" smtClean="0"/>
              <a:t>Jahr 2014</a:t>
            </a:r>
            <a:endParaRPr lang="de-CH" b="1" dirty="0"/>
          </a:p>
        </p:txBody>
      </p:sp>
    </p:spTree>
    <p:extLst>
      <p:ext uri="{BB962C8B-B14F-4D97-AF65-F5344CB8AC3E}">
        <p14:creationId xmlns:p14="http://schemas.microsoft.com/office/powerpoint/2010/main" val="1591653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Most Common </a:t>
            </a:r>
            <a:r>
              <a:rPr lang="de-CH" b="1" dirty="0" err="1" smtClean="0"/>
              <a:t>Leisure</a:t>
            </a:r>
            <a:r>
              <a:rPr lang="de-CH" b="1" dirty="0" smtClean="0"/>
              <a:t> </a:t>
            </a:r>
            <a:r>
              <a:rPr lang="de-CH" b="1" dirty="0" err="1" smtClean="0"/>
              <a:t>Activities</a:t>
            </a:r>
            <a:r>
              <a:rPr lang="de-CH" b="1" dirty="0" smtClean="0"/>
              <a:t> </a:t>
            </a:r>
            <a:r>
              <a:rPr lang="de-CH" dirty="0" err="1" smtClean="0"/>
              <a:t>of</a:t>
            </a:r>
            <a:r>
              <a:rPr lang="de-CH" dirty="0" smtClean="0"/>
              <a:t> Swiss People in 2015</a:t>
            </a:r>
            <a:endParaRPr lang="de-CH" dirty="0"/>
          </a:p>
        </p:txBody>
      </p:sp>
      <p:sp>
        <p:nvSpPr>
          <p:cNvPr id="3" name="Inhaltsplatzhalter 2"/>
          <p:cNvSpPr>
            <a:spLocks noGrp="1"/>
          </p:cNvSpPr>
          <p:nvPr>
            <p:ph sz="half" idx="1"/>
          </p:nvPr>
        </p:nvSpPr>
        <p:spPr>
          <a:xfrm>
            <a:off x="838200" y="2158999"/>
            <a:ext cx="5181600" cy="4017963"/>
          </a:xfrm>
        </p:spPr>
        <p:txBody>
          <a:bodyPr>
            <a:normAutofit fontScale="55000" lnSpcReduction="20000"/>
          </a:bodyPr>
          <a:lstStyle/>
          <a:p>
            <a:pPr marL="514350" indent="-514350" fontAlgn="ctr">
              <a:buFont typeface="+mj-lt"/>
              <a:buAutoNum type="arabicPeriod"/>
            </a:pPr>
            <a:r>
              <a:rPr lang="de-CH" dirty="0" err="1"/>
              <a:t>Meet</a:t>
            </a:r>
            <a:r>
              <a:rPr lang="de-CH" dirty="0"/>
              <a:t> </a:t>
            </a:r>
            <a:r>
              <a:rPr lang="de-CH" dirty="0" err="1"/>
              <a:t>up</a:t>
            </a:r>
            <a:r>
              <a:rPr lang="de-CH" dirty="0"/>
              <a:t> </a:t>
            </a:r>
            <a:r>
              <a:rPr lang="de-CH" dirty="0" err="1"/>
              <a:t>with</a:t>
            </a:r>
            <a:r>
              <a:rPr lang="de-CH" dirty="0"/>
              <a:t> </a:t>
            </a:r>
            <a:r>
              <a:rPr lang="de-CH" dirty="0" err="1"/>
              <a:t>friends</a:t>
            </a:r>
            <a:endParaRPr lang="de-CH" dirty="0"/>
          </a:p>
          <a:p>
            <a:pPr marL="514350" indent="-514350" fontAlgn="ctr">
              <a:buFont typeface="+mj-lt"/>
              <a:buAutoNum type="arabicPeriod"/>
            </a:pPr>
            <a:r>
              <a:rPr lang="de-CH" dirty="0"/>
              <a:t>Read</a:t>
            </a:r>
          </a:p>
          <a:p>
            <a:pPr marL="514350" indent="-514350" fontAlgn="ctr">
              <a:buFont typeface="+mj-lt"/>
              <a:buAutoNum type="arabicPeriod"/>
            </a:pPr>
            <a:r>
              <a:rPr lang="de-CH" dirty="0"/>
              <a:t>Go </a:t>
            </a:r>
            <a:r>
              <a:rPr lang="de-CH" dirty="0" err="1"/>
              <a:t>for</a:t>
            </a:r>
            <a:r>
              <a:rPr lang="de-CH" dirty="0"/>
              <a:t> a </a:t>
            </a:r>
            <a:r>
              <a:rPr lang="de-CH" dirty="0" err="1"/>
              <a:t>Walk</a:t>
            </a:r>
            <a:endParaRPr lang="de-CH" dirty="0"/>
          </a:p>
          <a:p>
            <a:pPr marL="514350" indent="-514350" fontAlgn="ctr">
              <a:buFont typeface="+mj-lt"/>
              <a:buAutoNum type="arabicPeriod"/>
            </a:pPr>
            <a:r>
              <a:rPr lang="de-CH" dirty="0"/>
              <a:t>Go </a:t>
            </a:r>
            <a:r>
              <a:rPr lang="de-CH" dirty="0" err="1"/>
              <a:t>to</a:t>
            </a:r>
            <a:r>
              <a:rPr lang="de-CH" dirty="0"/>
              <a:t> </a:t>
            </a:r>
            <a:r>
              <a:rPr lang="de-CH" dirty="0" err="1"/>
              <a:t>the</a:t>
            </a:r>
            <a:r>
              <a:rPr lang="de-CH" dirty="0"/>
              <a:t> Movies</a:t>
            </a:r>
          </a:p>
          <a:p>
            <a:pPr marL="514350" indent="-514350" fontAlgn="ctr">
              <a:buFont typeface="+mj-lt"/>
              <a:buAutoNum type="arabicPeriod"/>
            </a:pPr>
            <a:r>
              <a:rPr lang="de-CH" dirty="0"/>
              <a:t>Go </a:t>
            </a:r>
            <a:r>
              <a:rPr lang="de-CH" dirty="0" err="1"/>
              <a:t>to</a:t>
            </a:r>
            <a:r>
              <a:rPr lang="de-CH" dirty="0"/>
              <a:t> </a:t>
            </a:r>
            <a:r>
              <a:rPr lang="de-CH" dirty="0" err="1"/>
              <a:t>the</a:t>
            </a:r>
            <a:r>
              <a:rPr lang="de-CH" dirty="0"/>
              <a:t> Theater, Opera </a:t>
            </a:r>
            <a:r>
              <a:rPr lang="de-CH" dirty="0" err="1"/>
              <a:t>or</a:t>
            </a:r>
            <a:r>
              <a:rPr lang="de-CH" dirty="0"/>
              <a:t> an </a:t>
            </a:r>
            <a:r>
              <a:rPr lang="de-CH" dirty="0" err="1"/>
              <a:t>art</a:t>
            </a:r>
            <a:r>
              <a:rPr lang="de-CH" dirty="0"/>
              <a:t> </a:t>
            </a:r>
            <a:r>
              <a:rPr lang="de-CH" dirty="0" err="1"/>
              <a:t>exhibition</a:t>
            </a:r>
            <a:endParaRPr lang="de-CH" dirty="0"/>
          </a:p>
          <a:p>
            <a:pPr marL="514350" indent="-514350" fontAlgn="ctr">
              <a:buFont typeface="+mj-lt"/>
              <a:buAutoNum type="arabicPeriod"/>
            </a:pPr>
            <a:r>
              <a:rPr lang="de-CH" dirty="0"/>
              <a:t>Sport</a:t>
            </a:r>
          </a:p>
          <a:p>
            <a:pPr marL="514350" indent="-514350" fontAlgn="ctr">
              <a:buFont typeface="+mj-lt"/>
              <a:buAutoNum type="arabicPeriod"/>
            </a:pPr>
            <a:r>
              <a:rPr lang="de-CH" dirty="0" err="1"/>
              <a:t>Crafts</a:t>
            </a:r>
            <a:r>
              <a:rPr lang="de-CH" dirty="0"/>
              <a:t> </a:t>
            </a:r>
            <a:r>
              <a:rPr lang="de-CH" dirty="0" err="1"/>
              <a:t>and</a:t>
            </a:r>
            <a:r>
              <a:rPr lang="de-CH" dirty="0"/>
              <a:t> </a:t>
            </a:r>
            <a:r>
              <a:rPr lang="de-CH" dirty="0" err="1"/>
              <a:t>Gardening</a:t>
            </a:r>
            <a:endParaRPr lang="de-CH" dirty="0"/>
          </a:p>
          <a:p>
            <a:pPr marL="514350" indent="-514350" fontAlgn="ctr">
              <a:buFont typeface="+mj-lt"/>
              <a:buAutoNum type="arabicPeriod"/>
            </a:pPr>
            <a:r>
              <a:rPr lang="de-CH" dirty="0"/>
              <a:t>Go </a:t>
            </a:r>
            <a:r>
              <a:rPr lang="de-CH" dirty="0" err="1"/>
              <a:t>to</a:t>
            </a:r>
            <a:r>
              <a:rPr lang="de-CH" dirty="0"/>
              <a:t> a Bar </a:t>
            </a:r>
            <a:r>
              <a:rPr lang="de-CH" dirty="0" err="1"/>
              <a:t>or</a:t>
            </a:r>
            <a:r>
              <a:rPr lang="de-CH" dirty="0"/>
              <a:t> a Restaurant</a:t>
            </a:r>
          </a:p>
          <a:p>
            <a:pPr marL="514350" indent="-514350" fontAlgn="ctr">
              <a:buFont typeface="+mj-lt"/>
              <a:buAutoNum type="arabicPeriod"/>
            </a:pPr>
            <a:r>
              <a:rPr lang="de-CH" dirty="0" err="1"/>
              <a:t>Visit</a:t>
            </a:r>
            <a:r>
              <a:rPr lang="de-CH" dirty="0"/>
              <a:t> Sport Events</a:t>
            </a:r>
          </a:p>
          <a:p>
            <a:pPr marL="514350" indent="-514350" fontAlgn="ctr">
              <a:buFont typeface="+mj-lt"/>
              <a:buAutoNum type="arabicPeriod"/>
            </a:pPr>
            <a:r>
              <a:rPr lang="de-CH" dirty="0" err="1"/>
              <a:t>Have</a:t>
            </a:r>
            <a:r>
              <a:rPr lang="de-CH" dirty="0"/>
              <a:t> a </a:t>
            </a:r>
            <a:r>
              <a:rPr lang="de-CH" dirty="0" smtClean="0"/>
              <a:t>Party</a:t>
            </a:r>
          </a:p>
          <a:p>
            <a:pPr marL="0" indent="0" fontAlgn="ctr">
              <a:buNone/>
            </a:pPr>
            <a:endParaRPr lang="de-CH" dirty="0"/>
          </a:p>
          <a:p>
            <a:pPr marL="0" indent="0">
              <a:buNone/>
            </a:pPr>
            <a:r>
              <a:rPr lang="de-CH" sz="2000" dirty="0"/>
              <a:t>Quelle: Bundesamt für Statistik Schweiz</a:t>
            </a:r>
          </a:p>
          <a:p>
            <a:pPr marL="0" indent="0">
              <a:buNone/>
            </a:pPr>
            <a:r>
              <a:rPr lang="de-CH" sz="2000" dirty="0" smtClean="0"/>
              <a:t>Aus </a:t>
            </a:r>
            <a:r>
              <a:rPr lang="de-CH" sz="2000" dirty="0"/>
              <a:t>&lt;</a:t>
            </a:r>
            <a:r>
              <a:rPr lang="de-CH" sz="2000" dirty="0">
                <a:hlinkClick r:id="rId2"/>
              </a:rPr>
              <a:t>https://www.google.ch/webhp?sourceid=chrome-instant&amp;ion=1&amp;espv=2&amp;ie=UTF-8#q=h%C3%A4ufigsten%20freizeitbesch%C3%A4ftigungen%20in%20der%20schweiz</a:t>
            </a:r>
            <a:r>
              <a:rPr lang="de-CH" sz="2000" dirty="0"/>
              <a:t>&gt; </a:t>
            </a:r>
          </a:p>
          <a:p>
            <a:pPr marL="0" indent="0" fontAlgn="ctr">
              <a:buNone/>
            </a:pPr>
            <a:endParaRPr lang="de-CH" dirty="0"/>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955472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err="1" smtClean="0"/>
              <a:t>Switzerland</a:t>
            </a:r>
            <a:endParaRPr lang="de-CH" dirty="0"/>
          </a:p>
        </p:txBody>
      </p:sp>
      <p:sp>
        <p:nvSpPr>
          <p:cNvPr id="3" name="Textplatzhalter 2"/>
          <p:cNvSpPr>
            <a:spLocks noGrp="1"/>
          </p:cNvSpPr>
          <p:nvPr>
            <p:ph type="body" idx="1"/>
          </p:nvPr>
        </p:nvSpPr>
        <p:spPr/>
        <p:txBody>
          <a:bodyPr/>
          <a:lstStyle/>
          <a:p>
            <a:endParaRPr lang="de-CH"/>
          </a:p>
        </p:txBody>
      </p:sp>
    </p:spTree>
    <p:extLst>
      <p:ext uri="{BB962C8B-B14F-4D97-AF65-F5344CB8AC3E}">
        <p14:creationId xmlns:p14="http://schemas.microsoft.com/office/powerpoint/2010/main" val="1124846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Swiss Alpine </a:t>
            </a:r>
            <a:r>
              <a:rPr lang="de-CH" b="1" dirty="0" err="1" smtClean="0"/>
              <a:t>Regions</a:t>
            </a:r>
            <a:r>
              <a:rPr lang="de-CH" dirty="0" smtClean="0"/>
              <a:t> </a:t>
            </a:r>
            <a:r>
              <a:rPr lang="de-CH" dirty="0" err="1" smtClean="0"/>
              <a:t>Based</a:t>
            </a:r>
            <a:r>
              <a:rPr lang="de-CH" dirty="0" smtClean="0"/>
              <a:t> on </a:t>
            </a:r>
            <a:r>
              <a:rPr lang="de-CH" dirty="0" err="1" smtClean="0"/>
              <a:t>the</a:t>
            </a:r>
            <a:r>
              <a:rPr lang="de-CH" dirty="0" smtClean="0"/>
              <a:t> </a:t>
            </a:r>
            <a:r>
              <a:rPr lang="de-CH" dirty="0" err="1" smtClean="0"/>
              <a:t>Number</a:t>
            </a:r>
            <a:r>
              <a:rPr lang="de-CH" dirty="0" smtClean="0"/>
              <a:t> </a:t>
            </a:r>
            <a:r>
              <a:rPr lang="de-CH" dirty="0" err="1" smtClean="0"/>
              <a:t>of</a:t>
            </a:r>
            <a:r>
              <a:rPr lang="de-CH" dirty="0" smtClean="0"/>
              <a:t> </a:t>
            </a:r>
            <a:r>
              <a:rPr lang="de-CH" dirty="0" err="1" smtClean="0"/>
              <a:t>Overnight</a:t>
            </a:r>
            <a:r>
              <a:rPr lang="de-CH" dirty="0" smtClean="0"/>
              <a:t> </a:t>
            </a:r>
            <a:r>
              <a:rPr lang="de-CH" dirty="0" err="1" smtClean="0"/>
              <a:t>Stays</a:t>
            </a:r>
            <a:r>
              <a:rPr lang="de-CH" dirty="0" smtClean="0"/>
              <a:t> in 2015 </a:t>
            </a:r>
            <a:endParaRPr lang="de-CH" dirty="0"/>
          </a:p>
        </p:txBody>
      </p:sp>
      <p:sp>
        <p:nvSpPr>
          <p:cNvPr id="3" name="Inhaltsplatzhalter 2"/>
          <p:cNvSpPr>
            <a:spLocks noGrp="1"/>
          </p:cNvSpPr>
          <p:nvPr>
            <p:ph sz="half" idx="1"/>
          </p:nvPr>
        </p:nvSpPr>
        <p:spPr>
          <a:xfrm>
            <a:off x="838200" y="2184399"/>
            <a:ext cx="5181600" cy="3992563"/>
          </a:xfrm>
        </p:spPr>
        <p:txBody>
          <a:bodyPr>
            <a:normAutofit fontScale="62500" lnSpcReduction="20000"/>
          </a:bodyPr>
          <a:lstStyle/>
          <a:p>
            <a:pPr marL="514350" indent="-514350" fontAlgn="ctr">
              <a:buFont typeface="+mj-lt"/>
              <a:buAutoNum type="arabicPeriod"/>
            </a:pPr>
            <a:r>
              <a:rPr lang="de-CH" dirty="0" smtClean="0"/>
              <a:t>Zermatt – 715’443</a:t>
            </a:r>
            <a:endParaRPr lang="de-CH" dirty="0"/>
          </a:p>
          <a:p>
            <a:pPr marL="514350" indent="-514350" fontAlgn="ctr">
              <a:buFont typeface="+mj-lt"/>
              <a:buAutoNum type="arabicPeriod"/>
            </a:pPr>
            <a:r>
              <a:rPr lang="de-CH" dirty="0" smtClean="0"/>
              <a:t>Davos – 469’244</a:t>
            </a:r>
            <a:endParaRPr lang="de-CH" dirty="0"/>
          </a:p>
          <a:p>
            <a:pPr marL="514350" indent="-514350" fontAlgn="ctr">
              <a:buFont typeface="+mj-lt"/>
              <a:buAutoNum type="arabicPeriod"/>
            </a:pPr>
            <a:r>
              <a:rPr lang="de-CH" dirty="0"/>
              <a:t>St. </a:t>
            </a:r>
            <a:r>
              <a:rPr lang="de-CH" dirty="0" smtClean="0"/>
              <a:t>Moritz – 365’361</a:t>
            </a:r>
            <a:endParaRPr lang="de-CH" dirty="0"/>
          </a:p>
          <a:p>
            <a:pPr marL="514350" indent="-514350" fontAlgn="ctr">
              <a:buFont typeface="+mj-lt"/>
              <a:buAutoNum type="arabicPeriod"/>
            </a:pPr>
            <a:r>
              <a:rPr lang="de-CH" dirty="0" smtClean="0"/>
              <a:t>Arosa – 289’328</a:t>
            </a:r>
            <a:endParaRPr lang="de-CH" dirty="0"/>
          </a:p>
          <a:p>
            <a:pPr marL="514350" indent="-514350" fontAlgn="ctr">
              <a:buFont typeface="+mj-lt"/>
              <a:buAutoNum type="arabicPeriod"/>
            </a:pPr>
            <a:r>
              <a:rPr lang="de-CH" dirty="0" smtClean="0"/>
              <a:t>Interlaken – 252’473</a:t>
            </a:r>
            <a:endParaRPr lang="de-CH" dirty="0"/>
          </a:p>
          <a:p>
            <a:pPr marL="514350" indent="-514350" fontAlgn="ctr">
              <a:buFont typeface="+mj-lt"/>
              <a:buAutoNum type="arabicPeriod"/>
            </a:pPr>
            <a:r>
              <a:rPr lang="de-CH" dirty="0" smtClean="0"/>
              <a:t>Grindelwald – 213’215</a:t>
            </a:r>
            <a:endParaRPr lang="de-CH" dirty="0"/>
          </a:p>
          <a:p>
            <a:pPr marL="514350" indent="-514350" fontAlgn="ctr">
              <a:buFont typeface="+mj-lt"/>
              <a:buAutoNum type="arabicPeriod"/>
            </a:pPr>
            <a:r>
              <a:rPr lang="de-CH" dirty="0" smtClean="0"/>
              <a:t>Lauterbrunnen – 213’110</a:t>
            </a:r>
            <a:endParaRPr lang="de-CH" dirty="0"/>
          </a:p>
          <a:p>
            <a:pPr marL="514350" indent="-514350" fontAlgn="ctr">
              <a:buFont typeface="+mj-lt"/>
              <a:buAutoNum type="arabicPeriod"/>
            </a:pPr>
            <a:r>
              <a:rPr lang="de-CH" dirty="0" err="1" smtClean="0"/>
              <a:t>Saas</a:t>
            </a:r>
            <a:r>
              <a:rPr lang="de-CH" dirty="0" smtClean="0"/>
              <a:t>-Fee – 166’808</a:t>
            </a:r>
            <a:endParaRPr lang="de-CH" dirty="0"/>
          </a:p>
          <a:p>
            <a:pPr marL="514350" indent="-514350" fontAlgn="ctr">
              <a:buFont typeface="+mj-lt"/>
              <a:buAutoNum type="arabicPeriod"/>
            </a:pPr>
            <a:r>
              <a:rPr lang="de-CH" dirty="0" err="1" smtClean="0"/>
              <a:t>Pontresina</a:t>
            </a:r>
            <a:r>
              <a:rPr lang="de-CH" dirty="0" smtClean="0"/>
              <a:t> – 160’482</a:t>
            </a:r>
            <a:endParaRPr lang="de-CH" dirty="0"/>
          </a:p>
          <a:p>
            <a:pPr marL="514350" indent="-514350" fontAlgn="ctr">
              <a:buFont typeface="+mj-lt"/>
              <a:buAutoNum type="arabicPeriod"/>
            </a:pPr>
            <a:r>
              <a:rPr lang="de-CH" dirty="0" smtClean="0"/>
              <a:t>Saanen – 160’482</a:t>
            </a:r>
            <a:endParaRPr lang="de-CH" dirty="0"/>
          </a:p>
          <a:p>
            <a:pPr marL="0" indent="0">
              <a:buNone/>
            </a:pPr>
            <a:endParaRPr lang="de-CH" dirty="0"/>
          </a:p>
          <a:p>
            <a:pPr marL="0" indent="0">
              <a:buNone/>
            </a:pPr>
            <a:r>
              <a:rPr lang="de-CH" sz="1800" dirty="0" smtClean="0"/>
              <a:t>Quelle</a:t>
            </a:r>
            <a:r>
              <a:rPr lang="de-CH" sz="1800" dirty="0"/>
              <a:t>: Schweiz Tourismus Marktforschung</a:t>
            </a:r>
          </a:p>
          <a:p>
            <a:pPr marL="0" indent="0">
              <a:buNone/>
            </a:pPr>
            <a:r>
              <a:rPr lang="de-CH" sz="1800" dirty="0" smtClean="0"/>
              <a:t>Aus </a:t>
            </a:r>
            <a:r>
              <a:rPr lang="de-CH" sz="1800" dirty="0"/>
              <a:t>&lt;Uni-Account, E-Mail&gt;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29702344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Swiss </a:t>
            </a:r>
            <a:r>
              <a:rPr lang="de-CH" b="1" dirty="0" err="1" smtClean="0"/>
              <a:t>Attractions</a:t>
            </a:r>
            <a:r>
              <a:rPr lang="de-CH" b="1" dirty="0" smtClean="0"/>
              <a:t> </a:t>
            </a:r>
            <a:r>
              <a:rPr lang="de-CH" dirty="0" err="1" smtClean="0"/>
              <a:t>According</a:t>
            </a:r>
            <a:r>
              <a:rPr lang="de-CH" dirty="0" smtClean="0"/>
              <a:t> </a:t>
            </a:r>
            <a:r>
              <a:rPr lang="de-CH" dirty="0" err="1" smtClean="0"/>
              <a:t>to</a:t>
            </a:r>
            <a:r>
              <a:rPr lang="de-CH" dirty="0" smtClean="0"/>
              <a:t> </a:t>
            </a:r>
            <a:r>
              <a:rPr lang="de-CH" dirty="0" err="1" smtClean="0"/>
              <a:t>the</a:t>
            </a:r>
            <a:r>
              <a:rPr lang="de-CH" dirty="0" smtClean="0"/>
              <a:t> </a:t>
            </a:r>
            <a:r>
              <a:rPr lang="de-CH" dirty="0" err="1" smtClean="0"/>
              <a:t>Raitings</a:t>
            </a:r>
            <a:r>
              <a:rPr lang="de-CH" dirty="0" smtClean="0"/>
              <a:t> on Trip </a:t>
            </a:r>
            <a:r>
              <a:rPr lang="de-CH" dirty="0" err="1" smtClean="0"/>
              <a:t>Advisor</a:t>
            </a:r>
            <a:r>
              <a:rPr lang="de-CH" dirty="0" smtClean="0"/>
              <a:t> in 2015</a:t>
            </a:r>
            <a:endParaRPr lang="de-CH" dirty="0"/>
          </a:p>
        </p:txBody>
      </p:sp>
      <p:sp>
        <p:nvSpPr>
          <p:cNvPr id="3" name="Inhaltsplatzhalter 2"/>
          <p:cNvSpPr>
            <a:spLocks noGrp="1"/>
          </p:cNvSpPr>
          <p:nvPr>
            <p:ph sz="half" idx="1"/>
          </p:nvPr>
        </p:nvSpPr>
        <p:spPr>
          <a:xfrm>
            <a:off x="838200" y="2095499"/>
            <a:ext cx="5181600" cy="4081463"/>
          </a:xfrm>
        </p:spPr>
        <p:txBody>
          <a:bodyPr>
            <a:normAutofit fontScale="62500" lnSpcReduction="20000"/>
          </a:bodyPr>
          <a:lstStyle/>
          <a:p>
            <a:pPr marL="514350" indent="-514350" fontAlgn="ctr">
              <a:buFont typeface="+mj-lt"/>
              <a:buAutoNum type="arabicPeriod"/>
            </a:pPr>
            <a:r>
              <a:rPr lang="de-CH" dirty="0"/>
              <a:t>Matterhorn</a:t>
            </a:r>
          </a:p>
          <a:p>
            <a:pPr marL="514350" indent="-514350" fontAlgn="ctr">
              <a:buFont typeface="+mj-lt"/>
              <a:buAutoNum type="arabicPeriod"/>
            </a:pPr>
            <a:r>
              <a:rPr lang="de-CH" dirty="0"/>
              <a:t>Pilatus</a:t>
            </a:r>
          </a:p>
          <a:p>
            <a:pPr marL="514350" indent="-514350" fontAlgn="ctr">
              <a:buFont typeface="+mj-lt"/>
              <a:buAutoNum type="arabicPeriod"/>
            </a:pPr>
            <a:r>
              <a:rPr lang="de-CH" dirty="0" err="1"/>
              <a:t>Gornergrat</a:t>
            </a:r>
            <a:r>
              <a:rPr lang="de-CH" dirty="0"/>
              <a:t> Bahn</a:t>
            </a:r>
          </a:p>
          <a:p>
            <a:pPr marL="514350" indent="-514350" fontAlgn="ctr">
              <a:buFont typeface="+mj-lt"/>
              <a:buAutoNum type="arabicPeriod"/>
            </a:pPr>
            <a:r>
              <a:rPr lang="de-CH" dirty="0"/>
              <a:t>Lake </a:t>
            </a:r>
            <a:r>
              <a:rPr lang="de-CH" dirty="0" err="1"/>
              <a:t>Lucerne</a:t>
            </a:r>
            <a:endParaRPr lang="de-CH" dirty="0"/>
          </a:p>
          <a:p>
            <a:pPr marL="514350" indent="-514350" fontAlgn="ctr">
              <a:buFont typeface="+mj-lt"/>
              <a:buAutoNum type="arabicPeriod"/>
            </a:pPr>
            <a:r>
              <a:rPr lang="de-CH" dirty="0"/>
              <a:t>Lake </a:t>
            </a:r>
            <a:r>
              <a:rPr lang="de-CH" dirty="0" err="1"/>
              <a:t>Geneva</a:t>
            </a:r>
            <a:endParaRPr lang="de-CH" dirty="0"/>
          </a:p>
          <a:p>
            <a:pPr marL="514350" indent="-514350" fontAlgn="ctr">
              <a:buFont typeface="+mj-lt"/>
              <a:buAutoNum type="arabicPeriod"/>
            </a:pPr>
            <a:r>
              <a:rPr lang="de-CH" dirty="0" err="1"/>
              <a:t>Bernina</a:t>
            </a:r>
            <a:r>
              <a:rPr lang="de-CH" dirty="0"/>
              <a:t> Express</a:t>
            </a:r>
          </a:p>
          <a:p>
            <a:pPr marL="514350" indent="-514350" fontAlgn="ctr">
              <a:buFont typeface="+mj-lt"/>
              <a:buAutoNum type="arabicPeriod"/>
            </a:pPr>
            <a:r>
              <a:rPr lang="de-CH" dirty="0" err="1"/>
              <a:t>Jungfraujoch</a:t>
            </a:r>
            <a:endParaRPr lang="de-CH" dirty="0"/>
          </a:p>
          <a:p>
            <a:pPr marL="514350" indent="-514350" fontAlgn="ctr">
              <a:buFont typeface="+mj-lt"/>
              <a:buAutoNum type="arabicPeriod"/>
            </a:pPr>
            <a:r>
              <a:rPr lang="de-CH" dirty="0"/>
              <a:t>Chateau de Chillon</a:t>
            </a:r>
          </a:p>
          <a:p>
            <a:pPr marL="514350" indent="-514350" fontAlgn="ctr">
              <a:buFont typeface="+mj-lt"/>
              <a:buAutoNum type="arabicPeriod"/>
            </a:pPr>
            <a:r>
              <a:rPr lang="de-CH" dirty="0"/>
              <a:t>Rigi</a:t>
            </a:r>
          </a:p>
          <a:p>
            <a:pPr marL="514350" indent="-514350" fontAlgn="ctr">
              <a:buFont typeface="+mj-lt"/>
              <a:buAutoNum type="arabicPeriod"/>
            </a:pPr>
            <a:r>
              <a:rPr lang="de-CH" dirty="0"/>
              <a:t>Old City </a:t>
            </a:r>
            <a:r>
              <a:rPr lang="de-CH" dirty="0" err="1"/>
              <a:t>of</a:t>
            </a:r>
            <a:r>
              <a:rPr lang="de-CH" dirty="0"/>
              <a:t> Bern</a:t>
            </a:r>
          </a:p>
          <a:p>
            <a:pPr marL="0" indent="0">
              <a:buNone/>
            </a:pPr>
            <a:endParaRPr lang="de-CH" dirty="0"/>
          </a:p>
          <a:p>
            <a:pPr marL="0" indent="0">
              <a:buNone/>
            </a:pPr>
            <a:r>
              <a:rPr lang="de-CH" sz="1800" dirty="0" smtClean="0"/>
              <a:t>Quelle</a:t>
            </a:r>
            <a:r>
              <a:rPr lang="de-CH" sz="1800" dirty="0"/>
              <a:t>: </a:t>
            </a:r>
            <a:r>
              <a:rPr lang="de-CH" sz="1800" dirty="0" err="1"/>
              <a:t>Tripadvisor</a:t>
            </a:r>
            <a:endParaRPr lang="de-CH" sz="1800" dirty="0"/>
          </a:p>
          <a:p>
            <a:pPr marL="0" indent="0">
              <a:buNone/>
            </a:pPr>
            <a:r>
              <a:rPr lang="de-CH" sz="1800" dirty="0"/>
              <a:t>Aus &lt;</a:t>
            </a:r>
            <a:r>
              <a:rPr lang="de-CH" sz="1800" dirty="0">
                <a:hlinkClick r:id="rId2"/>
              </a:rPr>
              <a:t>https://www.tripadvisor.ch/Attractions-g188045-Activities-Switzerland.html</a:t>
            </a:r>
            <a:r>
              <a:rPr lang="de-CH" sz="1800"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3028242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CH" b="1" dirty="0" smtClean="0"/>
              <a:t>Top 10 Most </a:t>
            </a:r>
            <a:r>
              <a:rPr lang="de-CH" b="1" dirty="0" err="1" smtClean="0"/>
              <a:t>Beautiful</a:t>
            </a:r>
            <a:r>
              <a:rPr lang="de-CH" b="1" dirty="0" smtClean="0"/>
              <a:t> Hotels</a:t>
            </a:r>
            <a:r>
              <a:rPr lang="de-CH" dirty="0" smtClean="0"/>
              <a:t> in </a:t>
            </a:r>
            <a:r>
              <a:rPr lang="de-CH" dirty="0" err="1" smtClean="0"/>
              <a:t>Switzerland</a:t>
            </a:r>
            <a:r>
              <a:rPr lang="de-CH" dirty="0" smtClean="0"/>
              <a:t> </a:t>
            </a:r>
            <a:r>
              <a:rPr lang="de-CH" dirty="0" err="1" smtClean="0"/>
              <a:t>According</a:t>
            </a:r>
            <a:r>
              <a:rPr lang="de-CH" dirty="0" smtClean="0"/>
              <a:t> </a:t>
            </a:r>
            <a:r>
              <a:rPr lang="de-CH" dirty="0" err="1" smtClean="0"/>
              <a:t>to</a:t>
            </a:r>
            <a:r>
              <a:rPr lang="de-CH" dirty="0" smtClean="0"/>
              <a:t> </a:t>
            </a:r>
            <a:r>
              <a:rPr lang="de-CH" dirty="0" err="1" smtClean="0"/>
              <a:t>the</a:t>
            </a:r>
            <a:r>
              <a:rPr lang="de-CH" dirty="0" smtClean="0"/>
              <a:t> </a:t>
            </a:r>
            <a:r>
              <a:rPr lang="de-CH" dirty="0" err="1" smtClean="0"/>
              <a:t>Raitings</a:t>
            </a:r>
            <a:r>
              <a:rPr lang="de-CH" dirty="0" smtClean="0"/>
              <a:t> on </a:t>
            </a:r>
            <a:r>
              <a:rPr lang="de-CH" dirty="0" err="1" smtClean="0"/>
              <a:t>Tripadvisor</a:t>
            </a:r>
            <a:r>
              <a:rPr lang="de-CH" dirty="0" smtClean="0"/>
              <a:t> in 2015</a:t>
            </a:r>
            <a:endParaRPr lang="de-CH" dirty="0"/>
          </a:p>
        </p:txBody>
      </p:sp>
      <p:sp>
        <p:nvSpPr>
          <p:cNvPr id="3" name="Inhaltsplatzhalter 2"/>
          <p:cNvSpPr>
            <a:spLocks noGrp="1"/>
          </p:cNvSpPr>
          <p:nvPr>
            <p:ph sz="half" idx="1"/>
          </p:nvPr>
        </p:nvSpPr>
        <p:spPr>
          <a:xfrm>
            <a:off x="838200" y="2209799"/>
            <a:ext cx="5181600" cy="3967163"/>
          </a:xfrm>
        </p:spPr>
        <p:txBody>
          <a:bodyPr>
            <a:normAutofit fontScale="62500" lnSpcReduction="20000"/>
          </a:bodyPr>
          <a:lstStyle/>
          <a:p>
            <a:pPr marL="514350" indent="-514350" fontAlgn="ctr">
              <a:buFont typeface="+mj-lt"/>
              <a:buAutoNum type="arabicPeriod"/>
            </a:pPr>
            <a:r>
              <a:rPr lang="de-CH" dirty="0"/>
              <a:t>Boutique Hotel Schlüssel (Beckenried)</a:t>
            </a:r>
          </a:p>
          <a:p>
            <a:pPr marL="514350" indent="-514350" fontAlgn="ctr">
              <a:buFont typeface="+mj-lt"/>
              <a:buAutoNum type="arabicPeriod"/>
            </a:pPr>
            <a:r>
              <a:rPr lang="de-CH" dirty="0" err="1"/>
              <a:t>Guarda</a:t>
            </a:r>
            <a:r>
              <a:rPr lang="de-CH" dirty="0"/>
              <a:t> Lodge (</a:t>
            </a:r>
            <a:r>
              <a:rPr lang="de-CH" dirty="0" err="1"/>
              <a:t>Guarda</a:t>
            </a:r>
            <a:r>
              <a:rPr lang="de-CH" dirty="0"/>
              <a:t>)</a:t>
            </a:r>
          </a:p>
          <a:p>
            <a:pPr marL="514350" indent="-514350" fontAlgn="ctr">
              <a:buFont typeface="+mj-lt"/>
              <a:buAutoNum type="arabicPeriod"/>
            </a:pPr>
            <a:r>
              <a:rPr lang="de-CH" dirty="0" err="1"/>
              <a:t>Omnia</a:t>
            </a:r>
            <a:r>
              <a:rPr lang="de-CH" dirty="0"/>
              <a:t> (Zermatt)</a:t>
            </a:r>
          </a:p>
          <a:p>
            <a:pPr marL="514350" indent="-514350" fontAlgn="ctr">
              <a:buFont typeface="+mj-lt"/>
              <a:buAutoNum type="arabicPeriod"/>
            </a:pPr>
            <a:r>
              <a:rPr lang="de-CH" dirty="0"/>
              <a:t>BELLERIVE Superior (Zermatt)</a:t>
            </a:r>
          </a:p>
          <a:p>
            <a:pPr marL="514350" indent="-514350" fontAlgn="ctr">
              <a:buFont typeface="+mj-lt"/>
              <a:buAutoNum type="arabicPeriod"/>
            </a:pPr>
            <a:r>
              <a:rPr lang="de-CH" dirty="0"/>
              <a:t>The </a:t>
            </a:r>
            <a:r>
              <a:rPr lang="de-CH" dirty="0" err="1"/>
              <a:t>Alpina</a:t>
            </a:r>
            <a:r>
              <a:rPr lang="de-CH" dirty="0"/>
              <a:t> Gstaad (Gstaad)</a:t>
            </a:r>
          </a:p>
          <a:p>
            <a:pPr marL="514350" indent="-514350" fontAlgn="ctr">
              <a:buFont typeface="+mj-lt"/>
              <a:buAutoNum type="arabicPeriod"/>
            </a:pPr>
            <a:r>
              <a:rPr lang="de-CH" dirty="0"/>
              <a:t>Coeur des Alpes (Zermatt)</a:t>
            </a:r>
          </a:p>
          <a:p>
            <a:pPr marL="514350" indent="-514350" fontAlgn="ctr">
              <a:buFont typeface="+mj-lt"/>
              <a:buAutoNum type="arabicPeriod"/>
            </a:pPr>
            <a:r>
              <a:rPr lang="de-CH" dirty="0"/>
              <a:t>Grand Hotel Kronenhof (</a:t>
            </a:r>
            <a:r>
              <a:rPr lang="de-CH" dirty="0" err="1"/>
              <a:t>Pontresina</a:t>
            </a:r>
            <a:r>
              <a:rPr lang="de-CH" dirty="0"/>
              <a:t>)</a:t>
            </a:r>
          </a:p>
          <a:p>
            <a:pPr marL="514350" indent="-514350" fontAlgn="ctr">
              <a:buFont typeface="+mj-lt"/>
              <a:buAutoNum type="arabicPeriod"/>
            </a:pPr>
            <a:r>
              <a:rPr lang="de-CH" dirty="0"/>
              <a:t>Kulm Hotel St Moritz (St Moritz)</a:t>
            </a:r>
          </a:p>
          <a:p>
            <a:pPr marL="514350" indent="-514350" fontAlgn="ctr">
              <a:buFont typeface="+mj-lt"/>
              <a:buAutoNum type="arabicPeriod"/>
            </a:pPr>
            <a:r>
              <a:rPr lang="de-CH" dirty="0"/>
              <a:t>Hotel </a:t>
            </a:r>
            <a:r>
              <a:rPr lang="de-CH" dirty="0" err="1"/>
              <a:t>Firefly</a:t>
            </a:r>
            <a:r>
              <a:rPr lang="de-CH" dirty="0"/>
              <a:t> (Zermatt)</a:t>
            </a:r>
          </a:p>
          <a:p>
            <a:pPr marL="514350" indent="-514350" fontAlgn="ctr">
              <a:buFont typeface="+mj-lt"/>
              <a:buAutoNum type="arabicPeriod"/>
            </a:pPr>
            <a:r>
              <a:rPr lang="de-CH" dirty="0"/>
              <a:t>Hotel Eiger (Mürren)</a:t>
            </a:r>
          </a:p>
          <a:p>
            <a:pPr marL="0" indent="0">
              <a:buNone/>
            </a:pPr>
            <a:endParaRPr lang="de-CH" dirty="0"/>
          </a:p>
          <a:p>
            <a:pPr marL="0" indent="0">
              <a:buNone/>
            </a:pPr>
            <a:r>
              <a:rPr lang="de-CH" sz="1800" dirty="0" smtClean="0"/>
              <a:t>Quelle</a:t>
            </a:r>
            <a:r>
              <a:rPr lang="de-CH" sz="1800" dirty="0"/>
              <a:t>: </a:t>
            </a:r>
            <a:r>
              <a:rPr lang="de-CH" sz="1800" dirty="0" err="1"/>
              <a:t>Tripadvisor</a:t>
            </a:r>
            <a:endParaRPr lang="de-CH" sz="1800" dirty="0"/>
          </a:p>
          <a:p>
            <a:pPr marL="0" indent="0">
              <a:buNone/>
            </a:pPr>
            <a:r>
              <a:rPr lang="de-CH" sz="1800" dirty="0" smtClean="0"/>
              <a:t>Aus </a:t>
            </a:r>
            <a:r>
              <a:rPr lang="de-CH" sz="1800" dirty="0"/>
              <a:t>&lt;</a:t>
            </a:r>
            <a:r>
              <a:rPr lang="de-CH" sz="1800" dirty="0">
                <a:hlinkClick r:id="rId2"/>
              </a:rPr>
              <a:t>https://www.tripadvisor.ch/Hotels-g188045-Switzerland-Hotels.html</a:t>
            </a:r>
            <a:r>
              <a:rPr lang="de-CH" sz="1800"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dirty="0"/>
          </a:p>
        </p:txBody>
      </p:sp>
    </p:spTree>
    <p:extLst>
      <p:ext uri="{BB962C8B-B14F-4D97-AF65-F5344CB8AC3E}">
        <p14:creationId xmlns:p14="http://schemas.microsoft.com/office/powerpoint/2010/main" val="6742474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Most </a:t>
            </a:r>
            <a:r>
              <a:rPr lang="de-CH" b="1" dirty="0" err="1" smtClean="0"/>
              <a:t>Popular</a:t>
            </a:r>
            <a:r>
              <a:rPr lang="de-CH" b="1" dirty="0" smtClean="0"/>
              <a:t> </a:t>
            </a:r>
            <a:r>
              <a:rPr lang="de-CH" b="1" dirty="0" err="1" smtClean="0"/>
              <a:t>Destinations</a:t>
            </a:r>
            <a:r>
              <a:rPr lang="de-CH" b="1" dirty="0" smtClean="0"/>
              <a:t> </a:t>
            </a:r>
            <a:r>
              <a:rPr lang="de-CH" b="1" dirty="0" err="1" smtClean="0"/>
              <a:t>for</a:t>
            </a:r>
            <a:r>
              <a:rPr lang="de-CH" dirty="0" smtClean="0"/>
              <a:t> Swiss People in 2015</a:t>
            </a:r>
            <a:endParaRPr lang="de-CH" dirty="0"/>
          </a:p>
        </p:txBody>
      </p:sp>
      <p:sp>
        <p:nvSpPr>
          <p:cNvPr id="3" name="Inhaltsplatzhalter 2"/>
          <p:cNvSpPr>
            <a:spLocks noGrp="1"/>
          </p:cNvSpPr>
          <p:nvPr>
            <p:ph sz="half" idx="1"/>
          </p:nvPr>
        </p:nvSpPr>
        <p:spPr>
          <a:xfrm>
            <a:off x="838200" y="2197099"/>
            <a:ext cx="5181600" cy="3979863"/>
          </a:xfrm>
        </p:spPr>
        <p:txBody>
          <a:bodyPr>
            <a:normAutofit fontScale="62500" lnSpcReduction="20000"/>
          </a:bodyPr>
          <a:lstStyle/>
          <a:p>
            <a:pPr marL="514350" indent="-514350">
              <a:buAutoNum type="arabicPeriod"/>
            </a:pPr>
            <a:r>
              <a:rPr lang="de-CH" dirty="0" err="1" smtClean="0"/>
              <a:t>Greece</a:t>
            </a:r>
            <a:endParaRPr lang="de-CH" dirty="0" smtClean="0"/>
          </a:p>
          <a:p>
            <a:pPr marL="514350" indent="-514350">
              <a:buAutoNum type="arabicPeriod"/>
            </a:pPr>
            <a:r>
              <a:rPr lang="de-CH" dirty="0" smtClean="0"/>
              <a:t>Mallorca</a:t>
            </a:r>
          </a:p>
          <a:p>
            <a:pPr marL="514350" indent="-514350">
              <a:buAutoNum type="arabicPeriod"/>
            </a:pPr>
            <a:r>
              <a:rPr lang="de-CH" dirty="0" smtClean="0"/>
              <a:t>Ibiza</a:t>
            </a:r>
          </a:p>
          <a:p>
            <a:pPr marL="514350" indent="-514350">
              <a:buAutoNum type="arabicPeriod"/>
            </a:pPr>
            <a:r>
              <a:rPr lang="de-CH" dirty="0" smtClean="0"/>
              <a:t>Germany</a:t>
            </a:r>
          </a:p>
          <a:p>
            <a:pPr marL="514350" indent="-514350">
              <a:buAutoNum type="arabicPeriod"/>
            </a:pPr>
            <a:r>
              <a:rPr lang="de-CH" dirty="0" err="1" smtClean="0"/>
              <a:t>Italy</a:t>
            </a:r>
            <a:endParaRPr lang="de-CH" dirty="0" smtClean="0"/>
          </a:p>
          <a:p>
            <a:pPr marL="514350" indent="-514350">
              <a:buAutoNum type="arabicPeriod"/>
            </a:pPr>
            <a:r>
              <a:rPr lang="de-CH" dirty="0" smtClean="0"/>
              <a:t>South-Turkey</a:t>
            </a:r>
          </a:p>
          <a:p>
            <a:pPr marL="514350" indent="-514350">
              <a:buAutoNum type="arabicPeriod"/>
            </a:pPr>
            <a:r>
              <a:rPr lang="de-CH" dirty="0" smtClean="0"/>
              <a:t>United States</a:t>
            </a:r>
          </a:p>
          <a:p>
            <a:pPr marL="514350" indent="-514350">
              <a:buAutoNum type="arabicPeriod"/>
            </a:pPr>
            <a:r>
              <a:rPr lang="de-CH" dirty="0" smtClean="0"/>
              <a:t>England</a:t>
            </a:r>
          </a:p>
          <a:p>
            <a:pPr marL="514350" indent="-514350">
              <a:buAutoNum type="arabicPeriod"/>
            </a:pPr>
            <a:r>
              <a:rPr lang="de-CH" dirty="0" err="1" smtClean="0"/>
              <a:t>Cyprus</a:t>
            </a:r>
            <a:endParaRPr lang="de-CH" dirty="0" smtClean="0"/>
          </a:p>
          <a:p>
            <a:pPr marL="514350" indent="-514350">
              <a:buAutoNum type="arabicPeriod"/>
            </a:pPr>
            <a:r>
              <a:rPr lang="de-CH" dirty="0" smtClean="0"/>
              <a:t>The </a:t>
            </a:r>
            <a:r>
              <a:rPr lang="de-CH" dirty="0" err="1" smtClean="0"/>
              <a:t>Canary</a:t>
            </a:r>
            <a:r>
              <a:rPr lang="de-CH" dirty="0" smtClean="0"/>
              <a:t> Islands</a:t>
            </a:r>
          </a:p>
          <a:p>
            <a:pPr marL="0" indent="0">
              <a:buNone/>
            </a:pPr>
            <a:endParaRPr lang="de-CH" dirty="0"/>
          </a:p>
          <a:p>
            <a:pPr marL="0" indent="0">
              <a:buNone/>
            </a:pPr>
            <a:r>
              <a:rPr lang="de-CH" sz="1800" dirty="0"/>
              <a:t>Quelle: </a:t>
            </a:r>
            <a:r>
              <a:rPr lang="de-CH" sz="1800" dirty="0" smtClean="0"/>
              <a:t>swissbook.ch</a:t>
            </a:r>
          </a:p>
          <a:p>
            <a:pPr marL="0" indent="0">
              <a:buNone/>
            </a:pPr>
            <a:r>
              <a:rPr lang="de-CH" sz="1800" dirty="0"/>
              <a:t>Aus &lt;http://www.suissebook.ch/die-10-beliebtesten-reiseziele-der-schweizer</a:t>
            </a:r>
            <a:r>
              <a:rPr lang="de-CH" sz="1800" dirty="0" smtClean="0"/>
              <a:t>/&gt; </a:t>
            </a:r>
            <a:endParaRPr lang="de-CH" sz="1800"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2097734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Searches</a:t>
            </a:r>
            <a:r>
              <a:rPr lang="de-CH" b="1" dirty="0" smtClean="0"/>
              <a:t> on Google </a:t>
            </a:r>
            <a:r>
              <a:rPr lang="de-CH" dirty="0" smtClean="0"/>
              <a:t>in </a:t>
            </a:r>
            <a:r>
              <a:rPr lang="de-CH" dirty="0" err="1" smtClean="0"/>
              <a:t>Switzerland</a:t>
            </a:r>
            <a:r>
              <a:rPr lang="de-CH" dirty="0" smtClean="0"/>
              <a:t> 2015</a:t>
            </a:r>
            <a:endParaRPr lang="de-CH"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a:t>Eurokurs</a:t>
            </a:r>
          </a:p>
          <a:p>
            <a:pPr marL="514350" indent="-514350" fontAlgn="ctr">
              <a:buFont typeface="+mj-lt"/>
              <a:buAutoNum type="arabicPeriod"/>
            </a:pPr>
            <a:r>
              <a:rPr lang="de-CH" dirty="0"/>
              <a:t>Charlie </a:t>
            </a:r>
            <a:r>
              <a:rPr lang="de-CH" dirty="0" err="1"/>
              <a:t>Hebdo</a:t>
            </a:r>
            <a:endParaRPr lang="de-CH" dirty="0"/>
          </a:p>
          <a:p>
            <a:pPr marL="514350" indent="-514350" fontAlgn="ctr">
              <a:buFont typeface="+mj-lt"/>
              <a:buAutoNum type="arabicPeriod"/>
            </a:pPr>
            <a:r>
              <a:rPr lang="de-CH" dirty="0"/>
              <a:t>Sonnenfinsternis</a:t>
            </a:r>
          </a:p>
          <a:p>
            <a:pPr marL="514350" indent="-514350" fontAlgn="ctr">
              <a:buFont typeface="+mj-lt"/>
              <a:buAutoNum type="arabicPeriod"/>
            </a:pPr>
            <a:r>
              <a:rPr lang="de-CH" dirty="0"/>
              <a:t>iPhone 6s</a:t>
            </a:r>
          </a:p>
          <a:p>
            <a:pPr marL="514350" indent="-514350" fontAlgn="ctr">
              <a:buFont typeface="+mj-lt"/>
              <a:buAutoNum type="arabicPeriod"/>
            </a:pPr>
            <a:r>
              <a:rPr lang="de-CH" dirty="0"/>
              <a:t>Paris</a:t>
            </a:r>
          </a:p>
          <a:p>
            <a:pPr marL="514350" indent="-514350" fontAlgn="ctr">
              <a:buFont typeface="+mj-lt"/>
              <a:buAutoNum type="arabicPeriod"/>
            </a:pPr>
            <a:r>
              <a:rPr lang="de-CH" dirty="0"/>
              <a:t>Salt</a:t>
            </a:r>
          </a:p>
          <a:p>
            <a:pPr marL="514350" indent="-514350" fontAlgn="ctr">
              <a:buFont typeface="+mj-lt"/>
              <a:buAutoNum type="arabicPeriod"/>
            </a:pPr>
            <a:r>
              <a:rPr lang="de-CH" dirty="0"/>
              <a:t>US Open</a:t>
            </a:r>
          </a:p>
          <a:p>
            <a:pPr marL="514350" indent="-514350" fontAlgn="ctr">
              <a:buFont typeface="+mj-lt"/>
              <a:buAutoNum type="arabicPeriod"/>
            </a:pPr>
            <a:r>
              <a:rPr lang="de-CH" dirty="0"/>
              <a:t>Windows 10</a:t>
            </a:r>
          </a:p>
          <a:p>
            <a:pPr marL="514350" indent="-514350" fontAlgn="ctr">
              <a:buFont typeface="+mj-lt"/>
              <a:buAutoNum type="arabicPeriod"/>
            </a:pPr>
            <a:r>
              <a:rPr lang="de-CH" dirty="0"/>
              <a:t>Germanys Next Topmodel</a:t>
            </a:r>
          </a:p>
          <a:p>
            <a:pPr marL="514350" indent="-514350" fontAlgn="ctr">
              <a:buFont typeface="+mj-lt"/>
              <a:buAutoNum type="arabicPeriod"/>
            </a:pPr>
            <a:r>
              <a:rPr lang="de-CH" dirty="0" err="1"/>
              <a:t>Fifty</a:t>
            </a:r>
            <a:r>
              <a:rPr lang="de-CH" dirty="0"/>
              <a:t> </a:t>
            </a:r>
            <a:r>
              <a:rPr lang="de-CH" dirty="0" err="1"/>
              <a:t>Shades</a:t>
            </a:r>
            <a:r>
              <a:rPr lang="de-CH" dirty="0"/>
              <a:t> </a:t>
            </a:r>
            <a:r>
              <a:rPr lang="de-CH" dirty="0" err="1"/>
              <a:t>of</a:t>
            </a:r>
            <a:r>
              <a:rPr lang="de-CH" dirty="0"/>
              <a:t> Grey</a:t>
            </a:r>
          </a:p>
          <a:p>
            <a:pPr marL="0" indent="0">
              <a:buNone/>
            </a:pPr>
            <a:endParaRPr lang="de-CH" dirty="0"/>
          </a:p>
          <a:p>
            <a:pPr marL="0" indent="0">
              <a:buNone/>
            </a:pPr>
            <a:r>
              <a:rPr lang="de-CH" sz="2000" dirty="0" smtClean="0"/>
              <a:t>Quelle</a:t>
            </a:r>
            <a:r>
              <a:rPr lang="de-CH" sz="2000" dirty="0"/>
              <a:t>: Google</a:t>
            </a:r>
          </a:p>
          <a:p>
            <a:pPr marL="0" indent="0">
              <a:buNone/>
            </a:pPr>
            <a:r>
              <a:rPr lang="de-CH" sz="2000" dirty="0"/>
              <a:t>Aus &lt;</a:t>
            </a:r>
            <a:r>
              <a:rPr lang="de-CH" sz="2000" dirty="0">
                <a:hlinkClick r:id="rId2"/>
              </a:rPr>
              <a:t>https://www.google.com/trends/topcharts#vm=trendingchart&amp;cid=a81d781c-29ef-4272-85c5-7f26b25e135c&amp;geo=CH&amp;date=2015&amp;cat=</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pPr marL="0" indent="0">
              <a:buNone/>
            </a:pPr>
            <a:r>
              <a:rPr lang="de-CH" dirty="0" smtClean="0"/>
              <a:t>Jahr 2014</a:t>
            </a:r>
          </a:p>
          <a:p>
            <a:pPr marL="514350" indent="-514350" fontAlgn="ctr">
              <a:buFont typeface="+mj-lt"/>
              <a:buAutoNum type="arabicPeriod"/>
            </a:pPr>
            <a:r>
              <a:rPr lang="de-CH" dirty="0" smtClean="0">
                <a:hlinkClick r:id="rId3" tooltip="Nach &quot;WM 2014&quot; suchen"/>
              </a:rPr>
              <a:t>WM </a:t>
            </a:r>
            <a:r>
              <a:rPr lang="de-CH" dirty="0">
                <a:hlinkClick r:id="rId3" tooltip="Nach &quot;WM 2014&quot; suchen"/>
              </a:rPr>
              <a:t>2014</a:t>
            </a:r>
            <a:endParaRPr lang="de-CH" dirty="0"/>
          </a:p>
          <a:p>
            <a:pPr marL="514350" indent="-514350" fontAlgn="ctr">
              <a:buFont typeface="+mj-lt"/>
              <a:buAutoNum type="arabicPeriod"/>
            </a:pPr>
            <a:r>
              <a:rPr lang="de-CH" dirty="0" smtClean="0">
                <a:hlinkClick r:id="rId4" tooltip="Nach &quot;iPhone 6&quot; suchen"/>
              </a:rPr>
              <a:t>iPhone </a:t>
            </a:r>
            <a:r>
              <a:rPr lang="de-CH" dirty="0">
                <a:hlinkClick r:id="rId4" tooltip="Nach &quot;iPhone 6&quot; suchen"/>
              </a:rPr>
              <a:t>6</a:t>
            </a:r>
            <a:endParaRPr lang="de-CH" dirty="0"/>
          </a:p>
          <a:p>
            <a:pPr marL="514350" indent="-514350" fontAlgn="ctr">
              <a:buFont typeface="+mj-lt"/>
              <a:buAutoNum type="arabicPeriod"/>
            </a:pPr>
            <a:r>
              <a:rPr lang="de-CH" dirty="0" smtClean="0">
                <a:hlinkClick r:id="rId5" tooltip="Nach &quot;Michael Schumacher&quot; suchen"/>
              </a:rPr>
              <a:t>Michael </a:t>
            </a:r>
            <a:r>
              <a:rPr lang="de-CH" dirty="0">
                <a:hlinkClick r:id="rId5" tooltip="Nach &quot;Michael Schumacher&quot; suchen"/>
              </a:rPr>
              <a:t>Schumacher</a:t>
            </a:r>
            <a:endParaRPr lang="de-CH" dirty="0"/>
          </a:p>
          <a:p>
            <a:pPr marL="514350" indent="-514350" fontAlgn="ctr">
              <a:buFont typeface="+mj-lt"/>
              <a:buAutoNum type="arabicPeriod"/>
            </a:pPr>
            <a:r>
              <a:rPr lang="de-CH" dirty="0" smtClean="0">
                <a:hlinkClick r:id="rId6" tooltip="Nach &quot;Robin Williams&quot; suchen"/>
              </a:rPr>
              <a:t>Robin </a:t>
            </a:r>
            <a:r>
              <a:rPr lang="de-CH" dirty="0">
                <a:hlinkClick r:id="rId6" tooltip="Nach &quot;Robin Williams&quot; suchen"/>
              </a:rPr>
              <a:t>Williams</a:t>
            </a:r>
            <a:endParaRPr lang="de-CH" dirty="0"/>
          </a:p>
          <a:p>
            <a:pPr marL="514350" indent="-514350" fontAlgn="ctr">
              <a:buFont typeface="+mj-lt"/>
              <a:buAutoNum type="arabicPeriod"/>
            </a:pPr>
            <a:r>
              <a:rPr lang="de-CH" dirty="0" smtClean="0">
                <a:hlinkClick r:id="rId7" tooltip="Nach &quot;Conchita Wurst&quot; suchen"/>
              </a:rPr>
              <a:t>Conchita </a:t>
            </a:r>
            <a:r>
              <a:rPr lang="de-CH" dirty="0">
                <a:hlinkClick r:id="rId7" tooltip="Nach &quot;Conchita Wurst&quot; suchen"/>
              </a:rPr>
              <a:t>Wurst</a:t>
            </a:r>
            <a:endParaRPr lang="de-CH" dirty="0"/>
          </a:p>
          <a:p>
            <a:pPr marL="514350" indent="-514350" fontAlgn="ctr">
              <a:buFont typeface="+mj-lt"/>
              <a:buAutoNum type="arabicPeriod"/>
            </a:pPr>
            <a:r>
              <a:rPr lang="de-CH" dirty="0" smtClean="0">
                <a:hlinkClick r:id="rId8" tooltip="Nach &quot;Ebola&quot; suchen"/>
              </a:rPr>
              <a:t>Ebola</a:t>
            </a:r>
            <a:endParaRPr lang="de-CH" dirty="0"/>
          </a:p>
          <a:p>
            <a:pPr marL="514350" indent="-514350" fontAlgn="ctr">
              <a:buFont typeface="+mj-lt"/>
              <a:buAutoNum type="arabicPeriod"/>
            </a:pPr>
            <a:r>
              <a:rPr lang="de-CH" dirty="0" err="1" smtClean="0">
                <a:hlinkClick r:id="rId9" tooltip="Nach &quot;Sotschi&quot; suchen"/>
              </a:rPr>
              <a:t>Sotschi</a:t>
            </a:r>
            <a:endParaRPr lang="de-CH" dirty="0"/>
          </a:p>
          <a:p>
            <a:pPr marL="514350" indent="-514350" fontAlgn="ctr">
              <a:buFont typeface="+mj-lt"/>
              <a:buAutoNum type="arabicPeriod"/>
            </a:pPr>
            <a:r>
              <a:rPr lang="de-CH" dirty="0" smtClean="0">
                <a:hlinkClick r:id="rId10" tooltip="Nach &quot;Jennifer Lawrence&quot; suchen"/>
              </a:rPr>
              <a:t>Jennifer </a:t>
            </a:r>
            <a:r>
              <a:rPr lang="de-CH" dirty="0">
                <a:hlinkClick r:id="rId10" tooltip="Nach &quot;Jennifer Lawrence&quot; suchen"/>
              </a:rPr>
              <a:t>Lawrence</a:t>
            </a:r>
            <a:endParaRPr lang="de-CH" dirty="0"/>
          </a:p>
          <a:p>
            <a:pPr marL="514350" indent="-514350" fontAlgn="ctr">
              <a:buFont typeface="+mj-lt"/>
              <a:buAutoNum type="arabicPeriod"/>
            </a:pPr>
            <a:r>
              <a:rPr lang="de-CH" dirty="0" err="1" smtClean="0">
                <a:hlinkClick r:id="rId11" tooltip="Nach &quot;Netflix&quot; suchen"/>
              </a:rPr>
              <a:t>Netflix</a:t>
            </a:r>
            <a:endParaRPr lang="de-CH" dirty="0"/>
          </a:p>
          <a:p>
            <a:pPr marL="514350" indent="-514350" fontAlgn="ctr">
              <a:buFont typeface="+mj-lt"/>
              <a:buAutoNum type="arabicPeriod"/>
            </a:pPr>
            <a:r>
              <a:rPr lang="de-CH" dirty="0" err="1" smtClean="0">
                <a:hlinkClick r:id="rId12" tooltip="Nach &quot;Nabilla Benattia&quot; suchen"/>
              </a:rPr>
              <a:t>Nabilla</a:t>
            </a:r>
            <a:r>
              <a:rPr lang="de-CH" dirty="0" smtClean="0">
                <a:hlinkClick r:id="rId12" tooltip="Nach &quot;Nabilla Benattia&quot; suchen"/>
              </a:rPr>
              <a:t> </a:t>
            </a:r>
            <a:r>
              <a:rPr lang="de-CH" dirty="0" err="1">
                <a:hlinkClick r:id="rId12" tooltip="Nach &quot;Nabilla Benattia&quot; suchen"/>
              </a:rPr>
              <a:t>Benattia</a:t>
            </a:r>
            <a:endParaRPr lang="de-CH" dirty="0"/>
          </a:p>
          <a:p>
            <a:pPr marL="0" indent="0">
              <a:buNone/>
            </a:pPr>
            <a:endParaRPr lang="de-CH" dirty="0"/>
          </a:p>
        </p:txBody>
      </p:sp>
    </p:spTree>
    <p:extLst>
      <p:ext uri="{BB962C8B-B14F-4D97-AF65-F5344CB8AC3E}">
        <p14:creationId xmlns:p14="http://schemas.microsoft.com/office/powerpoint/2010/main" val="3770230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Most </a:t>
            </a:r>
            <a:r>
              <a:rPr lang="de-CH" b="1" dirty="0" err="1" smtClean="0"/>
              <a:t>Googled</a:t>
            </a:r>
            <a:r>
              <a:rPr lang="de-CH" b="1" dirty="0" smtClean="0"/>
              <a:t> </a:t>
            </a:r>
            <a:r>
              <a:rPr lang="de-CH" b="1" dirty="0" err="1" smtClean="0"/>
              <a:t>Scandals</a:t>
            </a:r>
            <a:r>
              <a:rPr lang="de-CH" b="1" dirty="0"/>
              <a:t> </a:t>
            </a:r>
            <a:r>
              <a:rPr lang="de-CH" dirty="0" err="1" smtClean="0"/>
              <a:t>by</a:t>
            </a:r>
            <a:r>
              <a:rPr lang="de-CH" dirty="0" smtClean="0"/>
              <a:t> Swiss People in 2015</a:t>
            </a:r>
            <a:endParaRPr lang="de-CH" dirty="0"/>
          </a:p>
        </p:txBody>
      </p:sp>
      <p:sp>
        <p:nvSpPr>
          <p:cNvPr id="3" name="Inhaltsplatzhalter 2"/>
          <p:cNvSpPr>
            <a:spLocks noGrp="1"/>
          </p:cNvSpPr>
          <p:nvPr>
            <p:ph sz="half" idx="1"/>
          </p:nvPr>
        </p:nvSpPr>
        <p:spPr>
          <a:xfrm>
            <a:off x="838200" y="2171699"/>
            <a:ext cx="5181600" cy="4005263"/>
          </a:xfrm>
        </p:spPr>
        <p:txBody>
          <a:bodyPr>
            <a:normAutofit fontScale="55000" lnSpcReduction="20000"/>
          </a:bodyPr>
          <a:lstStyle/>
          <a:p>
            <a:pPr marL="514350" indent="-514350" fontAlgn="ctr">
              <a:buFont typeface="+mj-lt"/>
              <a:buAutoNum type="arabicPeriod"/>
            </a:pPr>
            <a:r>
              <a:rPr lang="de-CH" dirty="0" err="1"/>
              <a:t>Caitlyn</a:t>
            </a:r>
            <a:r>
              <a:rPr lang="de-CH" dirty="0"/>
              <a:t> Jenner</a:t>
            </a:r>
          </a:p>
          <a:p>
            <a:pPr marL="514350" indent="-514350" fontAlgn="ctr">
              <a:buFont typeface="+mj-lt"/>
              <a:buAutoNum type="arabicPeriod"/>
            </a:pPr>
            <a:r>
              <a:rPr lang="de-CH" dirty="0"/>
              <a:t>Sepp Blatter</a:t>
            </a:r>
          </a:p>
          <a:p>
            <a:pPr marL="514350" indent="-514350" fontAlgn="ctr">
              <a:buFont typeface="+mj-lt"/>
              <a:buAutoNum type="arabicPeriod"/>
            </a:pPr>
            <a:r>
              <a:rPr lang="de-CH" dirty="0"/>
              <a:t>Jeremy </a:t>
            </a:r>
            <a:r>
              <a:rPr lang="de-CH" dirty="0" err="1"/>
              <a:t>Clarkson</a:t>
            </a:r>
            <a:endParaRPr lang="de-CH" dirty="0"/>
          </a:p>
          <a:p>
            <a:pPr marL="514350" indent="-514350" fontAlgn="ctr">
              <a:buFont typeface="+mj-lt"/>
              <a:buAutoNum type="arabicPeriod"/>
            </a:pPr>
            <a:r>
              <a:rPr lang="de-CH" dirty="0"/>
              <a:t>Angelina Heger</a:t>
            </a:r>
          </a:p>
          <a:p>
            <a:pPr marL="514350" indent="-514350" fontAlgn="ctr">
              <a:buFont typeface="+mj-lt"/>
              <a:buAutoNum type="arabicPeriod"/>
            </a:pPr>
            <a:r>
              <a:rPr lang="de-CH" dirty="0"/>
              <a:t>Donna Vekic</a:t>
            </a:r>
          </a:p>
          <a:p>
            <a:pPr marL="514350" indent="-514350" fontAlgn="ctr">
              <a:buFont typeface="+mj-lt"/>
              <a:buAutoNum type="arabicPeriod"/>
            </a:pPr>
            <a:r>
              <a:rPr lang="de-CH" dirty="0"/>
              <a:t>Jolanda Spiess-</a:t>
            </a:r>
            <a:r>
              <a:rPr lang="de-CH" dirty="0" err="1"/>
              <a:t>Hegglin</a:t>
            </a:r>
            <a:endParaRPr lang="de-CH" dirty="0"/>
          </a:p>
          <a:p>
            <a:pPr marL="514350" indent="-514350" fontAlgn="ctr">
              <a:buFont typeface="+mj-lt"/>
              <a:buAutoNum type="arabicPeriod"/>
            </a:pPr>
            <a:r>
              <a:rPr lang="de-CH" dirty="0"/>
              <a:t>Milo </a:t>
            </a:r>
            <a:r>
              <a:rPr lang="de-CH" dirty="0" err="1"/>
              <a:t>Moiré</a:t>
            </a:r>
            <a:endParaRPr lang="de-CH" dirty="0"/>
          </a:p>
          <a:p>
            <a:pPr marL="514350" indent="-514350" fontAlgn="ctr">
              <a:buFont typeface="+mj-lt"/>
              <a:buAutoNum type="arabicPeriod"/>
            </a:pPr>
            <a:r>
              <a:rPr lang="de-CH" dirty="0"/>
              <a:t>Cornelia Bösch</a:t>
            </a:r>
          </a:p>
          <a:p>
            <a:pPr marL="514350" indent="-514350" fontAlgn="ctr">
              <a:buFont typeface="+mj-lt"/>
              <a:buAutoNum type="arabicPeriod"/>
            </a:pPr>
            <a:r>
              <a:rPr lang="de-CH" dirty="0"/>
              <a:t>Severino Seeger</a:t>
            </a:r>
          </a:p>
          <a:p>
            <a:pPr marL="514350" indent="-514350" fontAlgn="ctr">
              <a:buFont typeface="+mj-lt"/>
              <a:buAutoNum type="arabicPeriod"/>
            </a:pPr>
            <a:r>
              <a:rPr lang="de-CH" dirty="0"/>
              <a:t>Vera </a:t>
            </a:r>
            <a:r>
              <a:rPr lang="de-CH" dirty="0" err="1"/>
              <a:t>Dillier</a:t>
            </a:r>
            <a:endParaRPr lang="de-CH" dirty="0"/>
          </a:p>
          <a:p>
            <a:pPr marL="0" indent="0">
              <a:buNone/>
            </a:pPr>
            <a:endParaRPr lang="de-CH" dirty="0"/>
          </a:p>
          <a:p>
            <a:pPr marL="0" indent="0">
              <a:buNone/>
            </a:pPr>
            <a:r>
              <a:rPr lang="de-CH" sz="2000" dirty="0" smtClean="0"/>
              <a:t>Quelle</a:t>
            </a:r>
            <a:r>
              <a:rPr lang="de-CH" sz="2000" dirty="0"/>
              <a:t>: Google</a:t>
            </a:r>
          </a:p>
          <a:p>
            <a:pPr marL="0" indent="0">
              <a:buNone/>
            </a:pPr>
            <a:r>
              <a:rPr lang="de-CH" sz="2000" dirty="0" smtClean="0"/>
              <a:t>Aus </a:t>
            </a:r>
            <a:r>
              <a:rPr lang="de-CH" sz="2000" dirty="0"/>
              <a:t>&lt;</a:t>
            </a:r>
            <a:r>
              <a:rPr lang="de-CH" sz="2000" dirty="0">
                <a:hlinkClick r:id="rId2"/>
              </a:rPr>
              <a:t>https://www.google.com/trends/topcharts#vm=trendingchart&amp;cid=a81d781c-29ef-4272-85c5-7f26b25e135c&amp;geo=CH&amp;date=2015&amp;cat=</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pPr marL="0" indent="0">
              <a:buNone/>
            </a:pPr>
            <a:r>
              <a:rPr lang="de-CH" b="1" dirty="0" smtClean="0"/>
              <a:t>Jahr 2014</a:t>
            </a:r>
          </a:p>
          <a:p>
            <a:pPr marL="0" indent="0">
              <a:buNone/>
            </a:pPr>
            <a:endParaRPr lang="de-CH" dirty="0"/>
          </a:p>
          <a:p>
            <a:pPr marL="514350" indent="-514350" fontAlgn="ctr">
              <a:buFont typeface="+mj-lt"/>
              <a:buAutoNum type="arabicPeriod"/>
            </a:pPr>
            <a:r>
              <a:rPr lang="de-CH" dirty="0" smtClean="0">
                <a:hlinkClick r:id="rId3" tooltip="Nach &quot;Geri Müller&quot; suchen"/>
              </a:rPr>
              <a:t>Geri </a:t>
            </a:r>
            <a:r>
              <a:rPr lang="de-CH" dirty="0">
                <a:hlinkClick r:id="rId3" tooltip="Nach &quot;Geri Müller&quot; suchen"/>
              </a:rPr>
              <a:t>Müller</a:t>
            </a:r>
            <a:endParaRPr lang="de-CH" dirty="0"/>
          </a:p>
          <a:p>
            <a:pPr marL="514350" indent="-514350" fontAlgn="ctr">
              <a:buFont typeface="+mj-lt"/>
              <a:buAutoNum type="arabicPeriod"/>
            </a:pPr>
            <a:r>
              <a:rPr lang="de-CH" dirty="0" smtClean="0">
                <a:hlinkClick r:id="rId4" tooltip="Nach &quot;Milo Moiré&quot; suchen"/>
              </a:rPr>
              <a:t>Milo </a:t>
            </a:r>
            <a:r>
              <a:rPr lang="de-CH" dirty="0" err="1">
                <a:hlinkClick r:id="rId4" tooltip="Nach &quot;Milo Moiré&quot; suchen"/>
              </a:rPr>
              <a:t>Moiré</a:t>
            </a:r>
            <a:endParaRPr lang="de-CH" dirty="0"/>
          </a:p>
          <a:p>
            <a:pPr marL="514350" indent="-514350" fontAlgn="ctr">
              <a:buFont typeface="+mj-lt"/>
              <a:buAutoNum type="arabicPeriod"/>
            </a:pPr>
            <a:r>
              <a:rPr lang="de-CH" dirty="0" smtClean="0">
                <a:hlinkClick r:id="rId5" tooltip="Nach &quot;Hafenkran Zürich&quot; suchen"/>
              </a:rPr>
              <a:t>Hafenkran </a:t>
            </a:r>
            <a:r>
              <a:rPr lang="de-CH" dirty="0">
                <a:hlinkClick r:id="rId5" tooltip="Nach &quot;Hafenkran Zürich&quot; suchen"/>
              </a:rPr>
              <a:t>Zürich</a:t>
            </a:r>
            <a:endParaRPr lang="de-CH" dirty="0"/>
          </a:p>
          <a:p>
            <a:pPr marL="514350" indent="-514350" fontAlgn="ctr">
              <a:buFont typeface="+mj-lt"/>
              <a:buAutoNum type="arabicPeriod"/>
            </a:pPr>
            <a:r>
              <a:rPr lang="de-CH" dirty="0" smtClean="0">
                <a:hlinkClick r:id="rId6" tooltip="Nach &quot;Love Life&quot; suchen"/>
              </a:rPr>
              <a:t>Love </a:t>
            </a:r>
            <a:r>
              <a:rPr lang="de-CH" dirty="0">
                <a:hlinkClick r:id="rId6" tooltip="Nach &quot;Love Life&quot; suchen"/>
              </a:rPr>
              <a:t>Life</a:t>
            </a:r>
            <a:endParaRPr lang="de-CH" dirty="0"/>
          </a:p>
          <a:p>
            <a:pPr marL="514350" indent="-514350" fontAlgn="ctr">
              <a:buFont typeface="+mj-lt"/>
              <a:buAutoNum type="arabicPeriod"/>
            </a:pPr>
            <a:r>
              <a:rPr lang="de-CH" dirty="0" smtClean="0">
                <a:hlinkClick r:id="rId7" tooltip="Nach &quot;Carlos&quot; suchen"/>
              </a:rPr>
              <a:t>Carlos</a:t>
            </a:r>
            <a:endParaRPr lang="de-CH" dirty="0"/>
          </a:p>
          <a:p>
            <a:pPr marL="514350" indent="-514350" fontAlgn="ctr">
              <a:buFont typeface="+mj-lt"/>
              <a:buAutoNum type="arabicPeriod"/>
            </a:pPr>
            <a:r>
              <a:rPr lang="de-CH" dirty="0" smtClean="0">
                <a:hlinkClick r:id="rId8" tooltip="Nach &quot;Elena Rybolovleva&quot; suchen"/>
              </a:rPr>
              <a:t>Elena </a:t>
            </a:r>
            <a:r>
              <a:rPr lang="de-CH" dirty="0" err="1">
                <a:hlinkClick r:id="rId8" tooltip="Nach &quot;Elena Rybolovleva&quot; suchen"/>
              </a:rPr>
              <a:t>Rybolovleva</a:t>
            </a:r>
            <a:endParaRPr lang="de-CH" dirty="0"/>
          </a:p>
          <a:p>
            <a:pPr marL="514350" indent="-514350" fontAlgn="ctr">
              <a:buFont typeface="+mj-lt"/>
              <a:buAutoNum type="arabicPeriod"/>
            </a:pPr>
            <a:r>
              <a:rPr lang="de-CH" dirty="0" err="1" smtClean="0">
                <a:hlinkClick r:id="rId9" tooltip="Nach &quot;Blanda Eggenschwiler&quot; suchen"/>
              </a:rPr>
              <a:t>Blanda</a:t>
            </a:r>
            <a:r>
              <a:rPr lang="de-CH" dirty="0" smtClean="0">
                <a:hlinkClick r:id="rId9" tooltip="Nach &quot;Blanda Eggenschwiler&quot; suchen"/>
              </a:rPr>
              <a:t> </a:t>
            </a:r>
            <a:r>
              <a:rPr lang="de-CH" dirty="0" err="1">
                <a:hlinkClick r:id="rId9" tooltip="Nach &quot;Blanda Eggenschwiler&quot; suchen"/>
              </a:rPr>
              <a:t>Eggenschwiler</a:t>
            </a:r>
            <a:endParaRPr lang="de-CH" dirty="0"/>
          </a:p>
          <a:p>
            <a:pPr marL="514350" indent="-514350" fontAlgn="ctr">
              <a:buFont typeface="+mj-lt"/>
              <a:buAutoNum type="arabicPeriod"/>
            </a:pPr>
            <a:r>
              <a:rPr lang="de-CH" dirty="0" smtClean="0">
                <a:hlinkClick r:id="rId10" tooltip="Nach &quot;Raoul Weil&quot; suchen"/>
              </a:rPr>
              <a:t>Raoul </a:t>
            </a:r>
            <a:r>
              <a:rPr lang="de-CH" dirty="0">
                <a:hlinkClick r:id="rId10" tooltip="Nach &quot;Raoul Weil&quot; suchen"/>
              </a:rPr>
              <a:t>Weil</a:t>
            </a:r>
            <a:endParaRPr lang="de-CH" dirty="0"/>
          </a:p>
          <a:p>
            <a:pPr marL="514350" indent="-514350" fontAlgn="ctr">
              <a:buFont typeface="+mj-lt"/>
              <a:buAutoNum type="arabicPeriod"/>
            </a:pPr>
            <a:r>
              <a:rPr lang="de-CH" dirty="0" err="1" smtClean="0">
                <a:hlinkClick r:id="rId11" tooltip="Nach &quot;Carna Grischa&quot; suchen"/>
              </a:rPr>
              <a:t>Carna</a:t>
            </a:r>
            <a:r>
              <a:rPr lang="de-CH" dirty="0" smtClean="0">
                <a:hlinkClick r:id="rId11" tooltip="Nach &quot;Carna Grischa&quot; suchen"/>
              </a:rPr>
              <a:t> </a:t>
            </a:r>
            <a:r>
              <a:rPr lang="de-CH" dirty="0" err="1">
                <a:hlinkClick r:id="rId11" tooltip="Nach &quot;Carna Grischa&quot; suchen"/>
              </a:rPr>
              <a:t>Grischa</a:t>
            </a:r>
            <a:endParaRPr lang="de-CH" dirty="0"/>
          </a:p>
          <a:p>
            <a:pPr marL="514350" indent="-514350" fontAlgn="ctr">
              <a:buFont typeface="+mj-lt"/>
              <a:buAutoNum type="arabicPeriod"/>
            </a:pPr>
            <a:r>
              <a:rPr lang="de-CH" dirty="0" err="1" smtClean="0">
                <a:hlinkClick r:id="rId12" tooltip="Nach &quot;Grève TPG&quot; suchen"/>
              </a:rPr>
              <a:t>Grève</a:t>
            </a:r>
            <a:r>
              <a:rPr lang="de-CH" dirty="0" smtClean="0">
                <a:hlinkClick r:id="rId12" tooltip="Nach &quot;Grève TPG&quot; suchen"/>
              </a:rPr>
              <a:t> </a:t>
            </a:r>
            <a:r>
              <a:rPr lang="de-CH" dirty="0">
                <a:hlinkClick r:id="rId12" tooltip="Nach &quot;Grève TPG&quot; suchen"/>
              </a:rPr>
              <a:t>TPG</a:t>
            </a:r>
            <a:endParaRPr lang="de-CH" dirty="0"/>
          </a:p>
          <a:p>
            <a:pPr marL="0" indent="0">
              <a:buNone/>
            </a:pPr>
            <a:endParaRPr lang="de-CH" dirty="0"/>
          </a:p>
        </p:txBody>
      </p:sp>
    </p:spTree>
    <p:extLst>
      <p:ext uri="{BB962C8B-B14F-4D97-AF65-F5344CB8AC3E}">
        <p14:creationId xmlns:p14="http://schemas.microsoft.com/office/powerpoint/2010/main" val="33620279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Googled</a:t>
            </a:r>
            <a:r>
              <a:rPr lang="de-CH" b="1" dirty="0" smtClean="0"/>
              <a:t> Swiss Events </a:t>
            </a:r>
            <a:r>
              <a:rPr lang="de-CH" dirty="0" smtClean="0"/>
              <a:t>in 2015</a:t>
            </a:r>
            <a:endParaRPr lang="de-CH" dirty="0"/>
          </a:p>
        </p:txBody>
      </p:sp>
      <p:sp>
        <p:nvSpPr>
          <p:cNvPr id="3" name="Inhaltsplatzhalter 2"/>
          <p:cNvSpPr>
            <a:spLocks noGrp="1"/>
          </p:cNvSpPr>
          <p:nvPr>
            <p:ph sz="half" idx="1"/>
          </p:nvPr>
        </p:nvSpPr>
        <p:spPr>
          <a:xfrm>
            <a:off x="838200" y="2070099"/>
            <a:ext cx="5181600" cy="4106863"/>
          </a:xfrm>
        </p:spPr>
        <p:txBody>
          <a:bodyPr>
            <a:normAutofit fontScale="55000" lnSpcReduction="20000"/>
          </a:bodyPr>
          <a:lstStyle/>
          <a:p>
            <a:pPr marL="514350" indent="-514350" fontAlgn="ctr">
              <a:buFont typeface="+mj-lt"/>
              <a:buAutoNum type="arabicPeriod"/>
            </a:pPr>
            <a:r>
              <a:rPr lang="de-CH" dirty="0" err="1"/>
              <a:t>Paléo</a:t>
            </a:r>
            <a:r>
              <a:rPr lang="de-CH" dirty="0"/>
              <a:t> Festival</a:t>
            </a:r>
          </a:p>
          <a:p>
            <a:pPr marL="514350" indent="-514350" fontAlgn="ctr">
              <a:buFont typeface="+mj-lt"/>
              <a:buAutoNum type="arabicPeriod"/>
            </a:pPr>
            <a:r>
              <a:rPr lang="de-CH" dirty="0"/>
              <a:t>Street Parade</a:t>
            </a:r>
          </a:p>
          <a:p>
            <a:pPr marL="514350" indent="-514350" fontAlgn="ctr">
              <a:buFont typeface="+mj-lt"/>
              <a:buAutoNum type="arabicPeriod"/>
            </a:pPr>
            <a:r>
              <a:rPr lang="de-CH" dirty="0"/>
              <a:t>Sechseläuten</a:t>
            </a:r>
          </a:p>
          <a:p>
            <a:pPr marL="514350" indent="-514350" fontAlgn="ctr">
              <a:buFont typeface="+mj-lt"/>
              <a:buAutoNum type="arabicPeriod"/>
            </a:pPr>
            <a:r>
              <a:rPr lang="de-CH" dirty="0"/>
              <a:t>Autosalon Genf</a:t>
            </a:r>
          </a:p>
          <a:p>
            <a:pPr marL="514350" indent="-514350" fontAlgn="ctr">
              <a:buFont typeface="+mj-lt"/>
              <a:buAutoNum type="arabicPeriod"/>
            </a:pPr>
            <a:r>
              <a:rPr lang="de-CH" dirty="0"/>
              <a:t>Basler Fasnacht</a:t>
            </a:r>
          </a:p>
          <a:p>
            <a:pPr marL="514350" indent="-514350" fontAlgn="ctr">
              <a:buFont typeface="+mj-lt"/>
              <a:buAutoNum type="arabicPeriod"/>
            </a:pPr>
            <a:r>
              <a:rPr lang="de-CH" dirty="0"/>
              <a:t>Montreux Jazz Festival</a:t>
            </a:r>
          </a:p>
          <a:p>
            <a:pPr marL="514350" indent="-514350" fontAlgn="ctr">
              <a:buFont typeface="+mj-lt"/>
              <a:buAutoNum type="arabicPeriod"/>
            </a:pPr>
            <a:r>
              <a:rPr lang="de-CH" dirty="0"/>
              <a:t>Fantasy Basel</a:t>
            </a:r>
          </a:p>
          <a:p>
            <a:pPr marL="514350" indent="-514350" fontAlgn="ctr">
              <a:buFont typeface="+mj-lt"/>
              <a:buAutoNum type="arabicPeriod"/>
            </a:pPr>
            <a:r>
              <a:rPr lang="de-CH" dirty="0" err="1"/>
              <a:t>Baselworld</a:t>
            </a:r>
            <a:endParaRPr lang="de-CH" dirty="0"/>
          </a:p>
          <a:p>
            <a:pPr marL="514350" indent="-514350" fontAlgn="ctr">
              <a:buFont typeface="+mj-lt"/>
              <a:buAutoNum type="arabicPeriod"/>
            </a:pPr>
            <a:r>
              <a:rPr lang="de-CH" dirty="0" err="1"/>
              <a:t>Olma</a:t>
            </a:r>
            <a:endParaRPr lang="de-CH" dirty="0"/>
          </a:p>
          <a:p>
            <a:pPr marL="514350" indent="-514350" fontAlgn="ctr">
              <a:buFont typeface="+mj-lt"/>
              <a:buAutoNum type="arabicPeriod"/>
            </a:pPr>
            <a:r>
              <a:rPr lang="de-CH" dirty="0"/>
              <a:t>Art Basel</a:t>
            </a:r>
          </a:p>
          <a:p>
            <a:pPr marL="0" indent="0">
              <a:buNone/>
            </a:pPr>
            <a:endParaRPr lang="de-CH" dirty="0"/>
          </a:p>
          <a:p>
            <a:pPr marL="0" indent="0">
              <a:buNone/>
            </a:pPr>
            <a:r>
              <a:rPr lang="de-CH" sz="2000" dirty="0" smtClean="0"/>
              <a:t>Quelle</a:t>
            </a:r>
            <a:r>
              <a:rPr lang="de-CH" sz="2000" dirty="0"/>
              <a:t>: Google</a:t>
            </a:r>
          </a:p>
          <a:p>
            <a:pPr marL="0" indent="0">
              <a:buNone/>
            </a:pPr>
            <a:r>
              <a:rPr lang="de-CH" sz="2000" dirty="0"/>
              <a:t>Aus &lt;https://www.google.com/trends/topcharts#vm=trendingchart&amp;cid=4258a441-a0fa-48ef-b502-f47125cc8b23&amp;geo=CH&amp;date=2015&amp;cat</a:t>
            </a:r>
            <a:r>
              <a:rPr lang="de-CH" sz="2000" dirty="0" smtClean="0"/>
              <a:t>=&gt;</a:t>
            </a:r>
            <a:endParaRPr lang="de-CH" sz="2000" dirty="0"/>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pPr marL="0" indent="0">
              <a:buNone/>
            </a:pPr>
            <a:r>
              <a:rPr lang="de-CH" b="1" dirty="0" smtClean="0"/>
              <a:t>Jahr 2014</a:t>
            </a:r>
          </a:p>
          <a:p>
            <a:pPr marL="0" indent="0">
              <a:buNone/>
            </a:pPr>
            <a:endParaRPr lang="de-CH" dirty="0"/>
          </a:p>
          <a:p>
            <a:pPr marL="514350" indent="-514350" fontAlgn="ctr">
              <a:buFont typeface="+mj-lt"/>
              <a:buAutoNum type="arabicPeriod"/>
            </a:pPr>
            <a:r>
              <a:rPr lang="en-US" dirty="0" smtClean="0">
                <a:hlinkClick r:id="rId2" tooltip="Nach &quot;AIR14&quot; suchen"/>
              </a:rPr>
              <a:t>AIR14</a:t>
            </a:r>
            <a:endParaRPr lang="en-US" dirty="0"/>
          </a:p>
          <a:p>
            <a:pPr marL="514350" indent="-514350" fontAlgn="ctr">
              <a:buFont typeface="+mj-lt"/>
              <a:buAutoNum type="arabicPeriod"/>
            </a:pPr>
            <a:r>
              <a:rPr lang="en-US" dirty="0" err="1" smtClean="0">
                <a:hlinkClick r:id="rId3" tooltip="Nach &quot;Paléo Festival&quot; suchen"/>
              </a:rPr>
              <a:t>Paléo</a:t>
            </a:r>
            <a:r>
              <a:rPr lang="en-US" dirty="0" smtClean="0">
                <a:hlinkClick r:id="rId3" tooltip="Nach &quot;Paléo Festival&quot; suchen"/>
              </a:rPr>
              <a:t> </a:t>
            </a:r>
            <a:r>
              <a:rPr lang="en-US" dirty="0">
                <a:hlinkClick r:id="rId3" tooltip="Nach &quot;Paléo Festival&quot; suchen"/>
              </a:rPr>
              <a:t>Festival</a:t>
            </a:r>
            <a:endParaRPr lang="en-US" dirty="0"/>
          </a:p>
          <a:p>
            <a:pPr marL="514350" indent="-514350" fontAlgn="ctr">
              <a:buFont typeface="+mj-lt"/>
              <a:buAutoNum type="arabicPeriod"/>
            </a:pPr>
            <a:r>
              <a:rPr lang="en-US" dirty="0" err="1" smtClean="0">
                <a:hlinkClick r:id="rId4" tooltip="Nach &quot;Sechseläuten&quot; suchen"/>
              </a:rPr>
              <a:t>Sechseläuten</a:t>
            </a:r>
            <a:endParaRPr lang="en-US" dirty="0"/>
          </a:p>
          <a:p>
            <a:pPr marL="514350" indent="-514350" fontAlgn="ctr">
              <a:buFont typeface="+mj-lt"/>
              <a:buAutoNum type="arabicPeriod"/>
            </a:pPr>
            <a:r>
              <a:rPr lang="en-US" dirty="0" smtClean="0">
                <a:hlinkClick r:id="rId5" tooltip="Nach &quot;Street Parade&quot; suchen"/>
              </a:rPr>
              <a:t>Street </a:t>
            </a:r>
            <a:r>
              <a:rPr lang="en-US" dirty="0">
                <a:hlinkClick r:id="rId5" tooltip="Nach &quot;Street Parade&quot; suchen"/>
              </a:rPr>
              <a:t>Parade</a:t>
            </a:r>
            <a:endParaRPr lang="en-US" dirty="0"/>
          </a:p>
          <a:p>
            <a:pPr marL="514350" indent="-514350" fontAlgn="ctr">
              <a:buFont typeface="+mj-lt"/>
              <a:buAutoNum type="arabicPeriod"/>
            </a:pPr>
            <a:r>
              <a:rPr lang="en-US" dirty="0" err="1" smtClean="0">
                <a:hlinkClick r:id="rId6" tooltip="Nach &quot;Swissbau&quot; suchen"/>
              </a:rPr>
              <a:t>Swissbau</a:t>
            </a:r>
            <a:endParaRPr lang="en-US" dirty="0"/>
          </a:p>
          <a:p>
            <a:pPr marL="514350" indent="-514350" fontAlgn="ctr">
              <a:buFont typeface="+mj-lt"/>
              <a:buAutoNum type="arabicPeriod"/>
            </a:pPr>
            <a:r>
              <a:rPr lang="en-US" dirty="0" err="1" smtClean="0">
                <a:hlinkClick r:id="rId7" tooltip="Nach &quot;SwissSkills&quot; suchen"/>
              </a:rPr>
              <a:t>SwissSkills</a:t>
            </a:r>
            <a:endParaRPr lang="en-US" dirty="0"/>
          </a:p>
          <a:p>
            <a:pPr marL="514350" indent="-514350" fontAlgn="ctr">
              <a:buFont typeface="+mj-lt"/>
              <a:buAutoNum type="arabicPeriod"/>
            </a:pPr>
            <a:r>
              <a:rPr lang="en-US" dirty="0" smtClean="0">
                <a:hlinkClick r:id="rId8" tooltip="Nach &quot;Energy Air&quot; suchen"/>
              </a:rPr>
              <a:t>Energy </a:t>
            </a:r>
            <a:r>
              <a:rPr lang="en-US" dirty="0">
                <a:hlinkClick r:id="rId8" tooltip="Nach &quot;Energy Air&quot; suchen"/>
              </a:rPr>
              <a:t>Air</a:t>
            </a:r>
            <a:endParaRPr lang="en-US" dirty="0"/>
          </a:p>
          <a:p>
            <a:pPr marL="514350" indent="-514350" fontAlgn="ctr">
              <a:buFont typeface="+mj-lt"/>
              <a:buAutoNum type="arabicPeriod"/>
            </a:pPr>
            <a:r>
              <a:rPr lang="en-US" dirty="0" err="1" smtClean="0">
                <a:hlinkClick r:id="rId9" tooltip="Nach &quot;Engadiner Skimarathon&quot; suchen"/>
              </a:rPr>
              <a:t>Engadiner</a:t>
            </a:r>
            <a:r>
              <a:rPr lang="en-US" dirty="0" smtClean="0">
                <a:hlinkClick r:id="rId9" tooltip="Nach &quot;Engadiner Skimarathon&quot; suchen"/>
              </a:rPr>
              <a:t> </a:t>
            </a:r>
            <a:r>
              <a:rPr lang="en-US" dirty="0" err="1">
                <a:hlinkClick r:id="rId9" tooltip="Nach &quot;Engadiner Skimarathon&quot; suchen"/>
              </a:rPr>
              <a:t>Skimarathon</a:t>
            </a:r>
            <a:endParaRPr lang="en-US" dirty="0"/>
          </a:p>
          <a:p>
            <a:pPr marL="514350" indent="-514350" fontAlgn="ctr">
              <a:buFont typeface="+mj-lt"/>
              <a:buAutoNum type="arabicPeriod"/>
            </a:pPr>
            <a:r>
              <a:rPr lang="en-US" dirty="0" err="1" smtClean="0">
                <a:hlinkClick r:id="rId10" tooltip="Nach &quot;Knabenschiessen&quot; suchen"/>
              </a:rPr>
              <a:t>Knabenschiessen</a:t>
            </a:r>
            <a:endParaRPr lang="en-US" dirty="0"/>
          </a:p>
          <a:p>
            <a:pPr marL="514350" indent="-514350" fontAlgn="ctr">
              <a:buFont typeface="+mj-lt"/>
              <a:buAutoNum type="arabicPeriod"/>
            </a:pPr>
            <a:r>
              <a:rPr lang="en-US" dirty="0" smtClean="0">
                <a:hlinkClick r:id="rId11" tooltip="Nach &quot;Touch The Air&quot; suchen"/>
              </a:rPr>
              <a:t>Touch </a:t>
            </a:r>
            <a:r>
              <a:rPr lang="en-US" dirty="0">
                <a:hlinkClick r:id="rId11" tooltip="Nach &quot;Touch The Air&quot; suchen"/>
              </a:rPr>
              <a:t>The Air</a:t>
            </a:r>
            <a:endParaRPr lang="en-US" dirty="0"/>
          </a:p>
          <a:p>
            <a:pPr marL="0" indent="0">
              <a:buNone/>
            </a:pPr>
            <a:endParaRPr lang="de-CH" dirty="0"/>
          </a:p>
        </p:txBody>
      </p:sp>
    </p:spTree>
    <p:extLst>
      <p:ext uri="{BB962C8B-B14F-4D97-AF65-F5344CB8AC3E}">
        <p14:creationId xmlns:p14="http://schemas.microsoft.com/office/powerpoint/2010/main" val="1970781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Most </a:t>
            </a:r>
            <a:r>
              <a:rPr lang="de-CH" b="1" dirty="0" err="1" smtClean="0"/>
              <a:t>Googled</a:t>
            </a:r>
            <a:r>
              <a:rPr lang="de-CH" b="1" dirty="0" smtClean="0"/>
              <a:t> «Wie macht…?» </a:t>
            </a:r>
            <a:r>
              <a:rPr lang="de-CH" dirty="0" err="1" smtClean="0"/>
              <a:t>by</a:t>
            </a:r>
            <a:r>
              <a:rPr lang="de-CH" dirty="0" smtClean="0"/>
              <a:t> Swiss People in 2015</a:t>
            </a:r>
            <a:endParaRPr lang="de-CH" dirty="0"/>
          </a:p>
        </p:txBody>
      </p:sp>
      <p:sp>
        <p:nvSpPr>
          <p:cNvPr id="3" name="Inhaltsplatzhalter 2"/>
          <p:cNvSpPr>
            <a:spLocks noGrp="1"/>
          </p:cNvSpPr>
          <p:nvPr>
            <p:ph sz="half" idx="1"/>
          </p:nvPr>
        </p:nvSpPr>
        <p:spPr>
          <a:xfrm>
            <a:off x="838200" y="2235199"/>
            <a:ext cx="5181600" cy="3941763"/>
          </a:xfrm>
        </p:spPr>
        <p:txBody>
          <a:bodyPr>
            <a:normAutofit fontScale="55000" lnSpcReduction="20000"/>
          </a:bodyPr>
          <a:lstStyle/>
          <a:p>
            <a:pPr marL="514350" indent="-514350" fontAlgn="ctr">
              <a:buFont typeface="+mj-lt"/>
              <a:buAutoNum type="arabicPeriod"/>
            </a:pPr>
            <a:r>
              <a:rPr lang="de-CH" dirty="0"/>
              <a:t>Wie mache ich die Seitenansicht grösser?</a:t>
            </a:r>
          </a:p>
          <a:p>
            <a:pPr marL="514350" indent="-514350" fontAlgn="ctr">
              <a:buFont typeface="+mj-lt"/>
              <a:buAutoNum type="arabicPeriod"/>
            </a:pPr>
            <a:r>
              <a:rPr lang="de-CH" dirty="0"/>
              <a:t>Wie mache ich ein Backup?</a:t>
            </a:r>
          </a:p>
          <a:p>
            <a:pPr marL="514350" indent="-514350" fontAlgn="ctr">
              <a:buFont typeface="+mj-lt"/>
              <a:buAutoNum type="arabicPeriod"/>
            </a:pPr>
            <a:r>
              <a:rPr lang="de-CH" dirty="0"/>
              <a:t>Wie macht man Pfirsichmarmelade?</a:t>
            </a:r>
          </a:p>
          <a:p>
            <a:pPr marL="514350" indent="-514350" fontAlgn="ctr">
              <a:buFont typeface="+mj-lt"/>
              <a:buAutoNum type="arabicPeriod"/>
            </a:pPr>
            <a:r>
              <a:rPr lang="de-CH" dirty="0"/>
              <a:t>Wie macht der Fuchs?</a:t>
            </a:r>
          </a:p>
          <a:p>
            <a:pPr marL="514350" indent="-514350" fontAlgn="ctr">
              <a:buFont typeface="+mj-lt"/>
              <a:buAutoNum type="arabicPeriod"/>
            </a:pPr>
            <a:r>
              <a:rPr lang="de-CH" dirty="0"/>
              <a:t>Wie macht man Aperol Spritz?</a:t>
            </a:r>
          </a:p>
          <a:p>
            <a:pPr marL="514350" indent="-514350" fontAlgn="ctr">
              <a:buFont typeface="+mj-lt"/>
              <a:buAutoNum type="arabicPeriod"/>
            </a:pPr>
            <a:r>
              <a:rPr lang="de-CH" dirty="0"/>
              <a:t>Wie mache ich einen Screenshot?</a:t>
            </a:r>
          </a:p>
          <a:p>
            <a:pPr marL="514350" indent="-514350" fontAlgn="ctr">
              <a:buFont typeface="+mj-lt"/>
              <a:buAutoNum type="arabicPeriod"/>
            </a:pPr>
            <a:r>
              <a:rPr lang="de-CH" dirty="0"/>
              <a:t>Wie macht man einen YouTube Kanal?</a:t>
            </a:r>
          </a:p>
          <a:p>
            <a:pPr marL="514350" indent="-514350" fontAlgn="ctr">
              <a:buFont typeface="+mj-lt"/>
              <a:buAutoNum type="arabicPeriod"/>
            </a:pPr>
            <a:r>
              <a:rPr lang="de-CH" dirty="0"/>
              <a:t>Wie mache ich mich selbstständig?</a:t>
            </a:r>
          </a:p>
          <a:p>
            <a:pPr marL="514350" indent="-514350" fontAlgn="ctr">
              <a:buFont typeface="+mj-lt"/>
              <a:buAutoNum type="arabicPeriod"/>
            </a:pPr>
            <a:r>
              <a:rPr lang="de-CH" dirty="0"/>
              <a:t>Wie macht sich Alzheimer bemerkbar?</a:t>
            </a:r>
          </a:p>
          <a:p>
            <a:pPr marL="514350" indent="-514350" fontAlgn="ctr">
              <a:buFont typeface="+mj-lt"/>
              <a:buAutoNum type="arabicPeriod"/>
            </a:pPr>
            <a:r>
              <a:rPr lang="de-CH" dirty="0"/>
              <a:t>Wie mache ich einen Sonntagszopf?</a:t>
            </a:r>
          </a:p>
          <a:p>
            <a:pPr marL="0" indent="0">
              <a:buNone/>
            </a:pPr>
            <a:endParaRPr lang="de-CH" dirty="0"/>
          </a:p>
          <a:p>
            <a:pPr marL="0" indent="0">
              <a:buNone/>
            </a:pPr>
            <a:r>
              <a:rPr lang="de-CH" sz="2000" dirty="0" smtClean="0"/>
              <a:t>Quelle</a:t>
            </a:r>
            <a:r>
              <a:rPr lang="de-CH" sz="2000" dirty="0"/>
              <a:t>: Google</a:t>
            </a:r>
          </a:p>
          <a:p>
            <a:pPr marL="0" indent="0">
              <a:buNone/>
            </a:pPr>
            <a:r>
              <a:rPr lang="de-CH" sz="2000" dirty="0" smtClean="0"/>
              <a:t>Aus </a:t>
            </a:r>
            <a:r>
              <a:rPr lang="de-CH" sz="2000" dirty="0"/>
              <a:t>&lt;</a:t>
            </a:r>
            <a:r>
              <a:rPr lang="de-CH" sz="2000" dirty="0">
                <a:hlinkClick r:id="rId2"/>
              </a:rPr>
              <a:t>https://www.google.com/trends/topcharts#vm=trendingchart&amp;cid=a81d781c-29ef-4272-85c5-7f26b25e135c&amp;geo=CH&amp;date=2015&amp;cat=</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8337903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Songs </a:t>
            </a:r>
            <a:r>
              <a:rPr lang="de-CH" b="1" dirty="0" err="1" smtClean="0"/>
              <a:t>of</a:t>
            </a:r>
            <a:r>
              <a:rPr lang="de-CH" b="1" dirty="0" smtClean="0"/>
              <a:t> </a:t>
            </a:r>
            <a:r>
              <a:rPr lang="de-CH" b="1" dirty="0" err="1" smtClean="0"/>
              <a:t>the</a:t>
            </a:r>
            <a:r>
              <a:rPr lang="de-CH" b="1" dirty="0" smtClean="0"/>
              <a:t> Swiss Hit-Parade </a:t>
            </a:r>
            <a:r>
              <a:rPr lang="de-CH" dirty="0" smtClean="0"/>
              <a:t>in 2015</a:t>
            </a:r>
            <a:endParaRPr lang="de-CH" dirty="0"/>
          </a:p>
        </p:txBody>
      </p:sp>
      <p:sp>
        <p:nvSpPr>
          <p:cNvPr id="3" name="Inhaltsplatzhalter 2"/>
          <p:cNvSpPr>
            <a:spLocks noGrp="1"/>
          </p:cNvSpPr>
          <p:nvPr>
            <p:ph sz="half" idx="1"/>
          </p:nvPr>
        </p:nvSpPr>
        <p:spPr>
          <a:xfrm>
            <a:off x="838200" y="2120901"/>
            <a:ext cx="5181600" cy="4056062"/>
          </a:xfrm>
        </p:spPr>
        <p:txBody>
          <a:bodyPr>
            <a:normAutofit fontScale="55000" lnSpcReduction="20000"/>
          </a:bodyPr>
          <a:lstStyle/>
          <a:p>
            <a:pPr marL="514350" indent="-514350" fontAlgn="ctr">
              <a:buFont typeface="+mj-lt"/>
              <a:buAutoNum type="arabicPeriod"/>
            </a:pPr>
            <a:r>
              <a:rPr lang="de-CH" dirty="0"/>
              <a:t>Are </a:t>
            </a:r>
            <a:r>
              <a:rPr lang="de-CH" dirty="0" err="1"/>
              <a:t>You</a:t>
            </a:r>
            <a:r>
              <a:rPr lang="de-CH" dirty="0"/>
              <a:t> </a:t>
            </a:r>
            <a:r>
              <a:rPr lang="de-CH" dirty="0" err="1"/>
              <a:t>With</a:t>
            </a:r>
            <a:r>
              <a:rPr lang="de-CH" dirty="0"/>
              <a:t> </a:t>
            </a:r>
            <a:r>
              <a:rPr lang="de-CH" dirty="0" err="1"/>
              <a:t>Me</a:t>
            </a:r>
            <a:r>
              <a:rPr lang="de-CH" dirty="0"/>
              <a:t> - Lost </a:t>
            </a:r>
            <a:r>
              <a:rPr lang="de-CH" dirty="0" err="1" smtClean="0"/>
              <a:t>Frequencies</a:t>
            </a:r>
            <a:r>
              <a:rPr lang="de-CH" dirty="0" smtClean="0"/>
              <a:t> (1st; 1w)</a:t>
            </a:r>
            <a:endParaRPr lang="de-CH" dirty="0"/>
          </a:p>
          <a:p>
            <a:pPr marL="514350" indent="-514350" fontAlgn="ctr">
              <a:buFont typeface="+mj-lt"/>
              <a:buAutoNum type="arabicPeriod"/>
            </a:pPr>
            <a:r>
              <a:rPr lang="de-CH" dirty="0"/>
              <a:t>Cheerleader (Felix </a:t>
            </a:r>
            <a:r>
              <a:rPr lang="de-CH" dirty="0" err="1"/>
              <a:t>Jaehn</a:t>
            </a:r>
            <a:r>
              <a:rPr lang="de-CH" dirty="0"/>
              <a:t> Remix) </a:t>
            </a:r>
            <a:r>
              <a:rPr lang="de-CH" dirty="0" smtClean="0"/>
              <a:t>– Omi (1st; 2w)</a:t>
            </a:r>
            <a:endParaRPr lang="de-CH" dirty="0"/>
          </a:p>
          <a:p>
            <a:pPr marL="514350" indent="-514350" fontAlgn="ctr">
              <a:buFont typeface="+mj-lt"/>
              <a:buAutoNum type="arabicPeriod"/>
            </a:pPr>
            <a:r>
              <a:rPr lang="de-CH" dirty="0"/>
              <a:t>Lean On - Major </a:t>
            </a:r>
            <a:r>
              <a:rPr lang="de-CH" dirty="0" err="1"/>
              <a:t>Lazer</a:t>
            </a:r>
            <a:r>
              <a:rPr lang="de-CH" dirty="0"/>
              <a:t> &amp; DJ </a:t>
            </a:r>
            <a:r>
              <a:rPr lang="de-CH" dirty="0" err="1"/>
              <a:t>Snake</a:t>
            </a:r>
            <a:r>
              <a:rPr lang="de-CH" dirty="0"/>
              <a:t> </a:t>
            </a:r>
            <a:r>
              <a:rPr lang="de-CH" dirty="0" err="1"/>
              <a:t>feat</a:t>
            </a:r>
            <a:r>
              <a:rPr lang="de-CH" dirty="0"/>
              <a:t>. </a:t>
            </a:r>
            <a:r>
              <a:rPr lang="de-CH" dirty="0" smtClean="0"/>
              <a:t>MØ (1st; 5w)</a:t>
            </a:r>
            <a:endParaRPr lang="de-CH" dirty="0"/>
          </a:p>
          <a:p>
            <a:pPr marL="514350" indent="-514350" fontAlgn="ctr">
              <a:buFont typeface="+mj-lt"/>
              <a:buAutoNum type="arabicPeriod"/>
            </a:pPr>
            <a:r>
              <a:rPr lang="de-CH" dirty="0" err="1"/>
              <a:t>El</a:t>
            </a:r>
            <a:r>
              <a:rPr lang="de-CH" dirty="0"/>
              <a:t> </a:t>
            </a:r>
            <a:r>
              <a:rPr lang="de-CH" dirty="0" err="1"/>
              <a:t>perdón</a:t>
            </a:r>
            <a:r>
              <a:rPr lang="de-CH" dirty="0"/>
              <a:t> - Nicky Jam &amp; Enrique </a:t>
            </a:r>
            <a:r>
              <a:rPr lang="de-CH" dirty="0" smtClean="0"/>
              <a:t>Iglesias (1st; 4w)</a:t>
            </a:r>
            <a:endParaRPr lang="de-CH" dirty="0"/>
          </a:p>
          <a:p>
            <a:pPr marL="514350" indent="-514350" fontAlgn="ctr">
              <a:buFont typeface="+mj-lt"/>
              <a:buAutoNum type="arabicPeriod"/>
            </a:pPr>
            <a:r>
              <a:rPr lang="de-CH" dirty="0"/>
              <a:t>See </a:t>
            </a:r>
            <a:r>
              <a:rPr lang="de-CH" dirty="0" err="1"/>
              <a:t>You</a:t>
            </a:r>
            <a:r>
              <a:rPr lang="de-CH" dirty="0"/>
              <a:t> </a:t>
            </a:r>
            <a:r>
              <a:rPr lang="de-CH" dirty="0" err="1"/>
              <a:t>Again</a:t>
            </a:r>
            <a:r>
              <a:rPr lang="de-CH" dirty="0"/>
              <a:t> - </a:t>
            </a:r>
            <a:r>
              <a:rPr lang="de-CH" dirty="0" err="1"/>
              <a:t>Wiz</a:t>
            </a:r>
            <a:r>
              <a:rPr lang="de-CH" dirty="0"/>
              <a:t> Khalifa fest. Charlie </a:t>
            </a:r>
            <a:r>
              <a:rPr lang="de-CH" dirty="0" err="1" smtClean="0"/>
              <a:t>Puth</a:t>
            </a:r>
            <a:r>
              <a:rPr lang="de-CH" dirty="0" smtClean="0"/>
              <a:t> (1st; 6w)</a:t>
            </a:r>
            <a:endParaRPr lang="de-CH" dirty="0"/>
          </a:p>
          <a:p>
            <a:pPr marL="514350" indent="-514350" fontAlgn="ctr">
              <a:buFont typeface="+mj-lt"/>
              <a:buAutoNum type="arabicPeriod"/>
            </a:pPr>
            <a:r>
              <a:rPr lang="de-CH" dirty="0" err="1"/>
              <a:t>Hello</a:t>
            </a:r>
            <a:r>
              <a:rPr lang="de-CH" dirty="0"/>
              <a:t> </a:t>
            </a:r>
            <a:r>
              <a:rPr lang="de-CH" dirty="0" smtClean="0"/>
              <a:t>– Adele (1st; 11w)</a:t>
            </a:r>
            <a:endParaRPr lang="de-CH" dirty="0"/>
          </a:p>
          <a:p>
            <a:pPr marL="514350" indent="-514350" fontAlgn="ctr">
              <a:buFont typeface="+mj-lt"/>
              <a:buAutoNum type="arabicPeriod"/>
            </a:pPr>
            <a:r>
              <a:rPr lang="de-CH" dirty="0"/>
              <a:t>Take </a:t>
            </a:r>
            <a:r>
              <a:rPr lang="de-CH" dirty="0" err="1"/>
              <a:t>Me</a:t>
            </a:r>
            <a:r>
              <a:rPr lang="de-CH" dirty="0"/>
              <a:t> </a:t>
            </a:r>
            <a:r>
              <a:rPr lang="de-CH" dirty="0" err="1"/>
              <a:t>To</a:t>
            </a:r>
            <a:r>
              <a:rPr lang="de-CH" dirty="0"/>
              <a:t> Church </a:t>
            </a:r>
            <a:r>
              <a:rPr lang="de-CH" dirty="0" smtClean="0"/>
              <a:t>– </a:t>
            </a:r>
            <a:r>
              <a:rPr lang="de-CH" dirty="0" err="1" smtClean="0"/>
              <a:t>Hozier</a:t>
            </a:r>
            <a:r>
              <a:rPr lang="de-CH" dirty="0" smtClean="0"/>
              <a:t> (1st; 6w)</a:t>
            </a:r>
            <a:endParaRPr lang="de-CH" dirty="0"/>
          </a:p>
          <a:p>
            <a:pPr marL="514350" indent="-514350" fontAlgn="ctr">
              <a:buFont typeface="+mj-lt"/>
              <a:buAutoNum type="arabicPeriod"/>
            </a:pPr>
            <a:r>
              <a:rPr lang="de-CH" dirty="0"/>
              <a:t>Love </a:t>
            </a:r>
            <a:r>
              <a:rPr lang="de-CH" dirty="0" err="1"/>
              <a:t>Me</a:t>
            </a:r>
            <a:r>
              <a:rPr lang="de-CH" dirty="0"/>
              <a:t> Like </a:t>
            </a:r>
            <a:r>
              <a:rPr lang="de-CH" dirty="0" err="1"/>
              <a:t>You</a:t>
            </a:r>
            <a:r>
              <a:rPr lang="de-CH" dirty="0"/>
              <a:t> Do - </a:t>
            </a:r>
            <a:r>
              <a:rPr lang="de-CH" dirty="0" err="1"/>
              <a:t>Ellie</a:t>
            </a:r>
            <a:r>
              <a:rPr lang="de-CH" dirty="0"/>
              <a:t> </a:t>
            </a:r>
            <a:r>
              <a:rPr lang="de-CH" dirty="0" err="1" smtClean="0"/>
              <a:t>Goulding</a:t>
            </a:r>
            <a:r>
              <a:rPr lang="de-CH" dirty="0" smtClean="0"/>
              <a:t> (1st; 5w)</a:t>
            </a:r>
            <a:endParaRPr lang="de-CH" dirty="0"/>
          </a:p>
          <a:p>
            <a:pPr marL="514350" indent="-514350" fontAlgn="ctr">
              <a:buFont typeface="+mj-lt"/>
              <a:buAutoNum type="arabicPeriod"/>
            </a:pPr>
            <a:r>
              <a:rPr lang="de-CH" dirty="0" err="1"/>
              <a:t>Uptown</a:t>
            </a:r>
            <a:r>
              <a:rPr lang="de-CH" dirty="0"/>
              <a:t> Funk! - Mark </a:t>
            </a:r>
            <a:r>
              <a:rPr lang="de-CH" dirty="0" err="1"/>
              <a:t>Ronson</a:t>
            </a:r>
            <a:r>
              <a:rPr lang="de-CH" dirty="0"/>
              <a:t> </a:t>
            </a:r>
            <a:r>
              <a:rPr lang="de-CH" dirty="0" err="1"/>
              <a:t>feat</a:t>
            </a:r>
            <a:r>
              <a:rPr lang="de-CH" dirty="0"/>
              <a:t>. Bruno </a:t>
            </a:r>
            <a:r>
              <a:rPr lang="de-CH" dirty="0" smtClean="0"/>
              <a:t>Mars (2nd; 4w)</a:t>
            </a:r>
            <a:endParaRPr lang="de-CH" dirty="0"/>
          </a:p>
          <a:p>
            <a:pPr marL="514350" indent="-514350" fontAlgn="ctr">
              <a:buFont typeface="+mj-lt"/>
              <a:buAutoNum type="arabicPeriod"/>
            </a:pPr>
            <a:r>
              <a:rPr lang="de-CH" dirty="0"/>
              <a:t>Firestone - </a:t>
            </a:r>
            <a:r>
              <a:rPr lang="de-CH" dirty="0" err="1"/>
              <a:t>Kygo</a:t>
            </a:r>
            <a:r>
              <a:rPr lang="de-CH" dirty="0"/>
              <a:t> fest. </a:t>
            </a:r>
            <a:r>
              <a:rPr lang="de-CH" dirty="0" smtClean="0"/>
              <a:t>Conrad (4th; 5w)</a:t>
            </a:r>
            <a:endParaRPr lang="de-CH" dirty="0"/>
          </a:p>
          <a:p>
            <a:pPr marL="0" indent="0">
              <a:buNone/>
            </a:pPr>
            <a:endParaRPr lang="de-CH" dirty="0"/>
          </a:p>
          <a:p>
            <a:pPr marL="0" indent="0">
              <a:buNone/>
            </a:pPr>
            <a:r>
              <a:rPr lang="de-CH" sz="1800" dirty="0"/>
              <a:t>Quelle: Hitparade.ch</a:t>
            </a:r>
          </a:p>
          <a:p>
            <a:pPr marL="0" indent="0">
              <a:buNone/>
            </a:pPr>
            <a:r>
              <a:rPr lang="de-CH" sz="1800" dirty="0"/>
              <a:t>Aus &lt;</a:t>
            </a:r>
            <a:r>
              <a:rPr lang="de-CH" sz="1800" dirty="0">
                <a:hlinkClick r:id="rId2"/>
              </a:rPr>
              <a:t>http://www.hitparade.ch/charts/jahreshitparade</a:t>
            </a:r>
            <a:r>
              <a:rPr lang="de-CH" sz="18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dirty="0"/>
          </a:p>
        </p:txBody>
      </p:sp>
      <p:pic>
        <p:nvPicPr>
          <p:cNvPr id="2059" name="Picture 11" descr="c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6200" cy="7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77573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Facebook Pages in </a:t>
            </a:r>
            <a:r>
              <a:rPr lang="de-CH" b="1" dirty="0" err="1" smtClean="0"/>
              <a:t>Switzerland</a:t>
            </a:r>
            <a:r>
              <a:rPr lang="de-CH" b="1" dirty="0" smtClean="0"/>
              <a:t> </a:t>
            </a:r>
            <a:r>
              <a:rPr lang="de-CH" dirty="0" smtClean="0"/>
              <a:t>2015</a:t>
            </a:r>
            <a:endParaRPr lang="de-CH" dirty="0"/>
          </a:p>
        </p:txBody>
      </p:sp>
      <p:sp>
        <p:nvSpPr>
          <p:cNvPr id="3" name="Inhaltsplatzhalter 2"/>
          <p:cNvSpPr>
            <a:spLocks noGrp="1"/>
          </p:cNvSpPr>
          <p:nvPr>
            <p:ph sz="half" idx="1"/>
          </p:nvPr>
        </p:nvSpPr>
        <p:spPr>
          <a:xfrm>
            <a:off x="838200" y="2285999"/>
            <a:ext cx="5181600" cy="3890963"/>
          </a:xfrm>
        </p:spPr>
        <p:txBody>
          <a:bodyPr>
            <a:normAutofit fontScale="55000" lnSpcReduction="20000"/>
          </a:bodyPr>
          <a:lstStyle/>
          <a:p>
            <a:pPr marL="514350" indent="-514350" fontAlgn="ctr">
              <a:buFont typeface="+mj-lt"/>
              <a:buAutoNum type="arabicPeriod"/>
            </a:pPr>
            <a:r>
              <a:rPr lang="de-CH" dirty="0"/>
              <a:t>Roger </a:t>
            </a:r>
            <a:r>
              <a:rPr lang="de-CH" dirty="0" err="1" smtClean="0"/>
              <a:t>Federer</a:t>
            </a:r>
            <a:r>
              <a:rPr lang="de-CH" dirty="0" smtClean="0"/>
              <a:t> – 14’445’859 Fans</a:t>
            </a:r>
            <a:endParaRPr lang="de-CH" dirty="0"/>
          </a:p>
          <a:p>
            <a:pPr marL="514350" indent="-514350" fontAlgn="ctr">
              <a:buFont typeface="+mj-lt"/>
              <a:buAutoNum type="arabicPeriod"/>
            </a:pPr>
            <a:r>
              <a:rPr lang="de-CH" dirty="0" smtClean="0"/>
              <a:t>UEFA.com – 2’425’342 Fans</a:t>
            </a:r>
            <a:endParaRPr lang="de-CH" dirty="0"/>
          </a:p>
          <a:p>
            <a:pPr marL="514350" indent="-514350" fontAlgn="ctr">
              <a:buFont typeface="+mj-lt"/>
              <a:buAutoNum type="arabicPeriod"/>
            </a:pPr>
            <a:r>
              <a:rPr lang="de-CH" dirty="0"/>
              <a:t>DJ </a:t>
            </a:r>
            <a:r>
              <a:rPr lang="de-CH" dirty="0" smtClean="0"/>
              <a:t>Antoine – 2’112’565 Fans</a:t>
            </a:r>
            <a:endParaRPr lang="de-CH" dirty="0"/>
          </a:p>
          <a:p>
            <a:pPr marL="514350" indent="-514350" fontAlgn="ctr">
              <a:buFont typeface="+mj-lt"/>
              <a:buAutoNum type="arabicPeriod"/>
            </a:pPr>
            <a:r>
              <a:rPr lang="de-CH" dirty="0" err="1"/>
              <a:t>Xherdan</a:t>
            </a:r>
            <a:r>
              <a:rPr lang="de-CH" dirty="0"/>
              <a:t> </a:t>
            </a:r>
            <a:r>
              <a:rPr lang="de-CH" dirty="0" err="1" smtClean="0"/>
              <a:t>Shaqiri</a:t>
            </a:r>
            <a:r>
              <a:rPr lang="de-CH" dirty="0" smtClean="0"/>
              <a:t> – 1’971’494 Fans</a:t>
            </a:r>
            <a:endParaRPr lang="de-CH" dirty="0"/>
          </a:p>
          <a:p>
            <a:pPr marL="514350" indent="-514350" fontAlgn="ctr">
              <a:buFont typeface="+mj-lt"/>
              <a:buAutoNum type="arabicPeriod"/>
            </a:pPr>
            <a:r>
              <a:rPr lang="de-CH" dirty="0"/>
              <a:t>Tariq Ramadan (</a:t>
            </a:r>
            <a:r>
              <a:rPr lang="de-CH" dirty="0" err="1"/>
              <a:t>official</a:t>
            </a:r>
            <a:r>
              <a:rPr lang="de-CH" dirty="0" smtClean="0"/>
              <a:t>) – 1’798’047 Fans</a:t>
            </a:r>
            <a:endParaRPr lang="de-CH" dirty="0"/>
          </a:p>
          <a:p>
            <a:pPr marL="514350" indent="-514350" fontAlgn="ctr">
              <a:buFont typeface="+mj-lt"/>
              <a:buAutoNum type="arabicPeriod"/>
            </a:pPr>
            <a:r>
              <a:rPr lang="de-CH" dirty="0"/>
              <a:t>FC Basel </a:t>
            </a:r>
            <a:r>
              <a:rPr lang="de-CH" dirty="0" smtClean="0"/>
              <a:t>1893 – 1’700’638 Fans</a:t>
            </a:r>
            <a:endParaRPr lang="de-CH" dirty="0"/>
          </a:p>
          <a:p>
            <a:pPr marL="514350" indent="-514350" fontAlgn="ctr">
              <a:buFont typeface="+mj-lt"/>
              <a:buAutoNum type="arabicPeriod"/>
            </a:pPr>
            <a:r>
              <a:rPr lang="de-CH" dirty="0" err="1"/>
              <a:t>Switzerland</a:t>
            </a:r>
            <a:r>
              <a:rPr lang="de-CH" dirty="0"/>
              <a:t> | Schweiz | Suisse | </a:t>
            </a:r>
            <a:r>
              <a:rPr lang="de-CH" dirty="0" err="1" smtClean="0"/>
              <a:t>Svizzera</a:t>
            </a:r>
            <a:r>
              <a:rPr lang="de-CH" dirty="0" smtClean="0"/>
              <a:t> – 1’509’718 Fans</a:t>
            </a:r>
            <a:endParaRPr lang="de-CH" dirty="0"/>
          </a:p>
          <a:p>
            <a:pPr marL="514350" indent="-514350" fontAlgn="ctr">
              <a:buFont typeface="+mj-lt"/>
              <a:buAutoNum type="arabicPeriod"/>
            </a:pPr>
            <a:r>
              <a:rPr lang="de-CH" dirty="0"/>
              <a:t>Felix </a:t>
            </a:r>
            <a:r>
              <a:rPr lang="de-CH" dirty="0" smtClean="0"/>
              <a:t>Baumgartner – 1’490’937 Fans</a:t>
            </a:r>
            <a:endParaRPr lang="de-CH" dirty="0"/>
          </a:p>
          <a:p>
            <a:pPr marL="514350" indent="-514350" fontAlgn="ctr">
              <a:buFont typeface="+mj-lt"/>
              <a:buAutoNum type="arabicPeriod"/>
            </a:pPr>
            <a:r>
              <a:rPr lang="de-CH" dirty="0"/>
              <a:t>Luciano (Official Page</a:t>
            </a:r>
            <a:r>
              <a:rPr lang="de-CH" dirty="0" smtClean="0"/>
              <a:t>) – 1’075’302 Fans</a:t>
            </a:r>
            <a:endParaRPr lang="de-CH" dirty="0"/>
          </a:p>
          <a:p>
            <a:pPr marL="514350" indent="-514350" fontAlgn="ctr">
              <a:buFont typeface="+mj-lt"/>
              <a:buAutoNum type="arabicPeriod"/>
            </a:pPr>
            <a:r>
              <a:rPr lang="de-CH" dirty="0"/>
              <a:t>Mike </a:t>
            </a:r>
            <a:r>
              <a:rPr lang="de-CH" dirty="0" smtClean="0"/>
              <a:t>Candys – 1’071’896 Fans</a:t>
            </a:r>
            <a:endParaRPr lang="de-CH" dirty="0"/>
          </a:p>
          <a:p>
            <a:pPr marL="0" indent="0">
              <a:buNone/>
            </a:pPr>
            <a:endParaRPr lang="de-CH" dirty="0"/>
          </a:p>
          <a:p>
            <a:pPr marL="0" indent="0">
              <a:buNone/>
            </a:pPr>
            <a:r>
              <a:rPr lang="de-CH" sz="2000" dirty="0" smtClean="0"/>
              <a:t>Quelle</a:t>
            </a:r>
            <a:r>
              <a:rPr lang="de-CH" sz="2000" dirty="0"/>
              <a:t>: </a:t>
            </a:r>
            <a:r>
              <a:rPr lang="de-CH" sz="2000" dirty="0" err="1"/>
              <a:t>Socialbakers</a:t>
            </a:r>
            <a:endParaRPr lang="de-CH" sz="2000" dirty="0"/>
          </a:p>
          <a:p>
            <a:pPr marL="0" indent="0">
              <a:buNone/>
            </a:pPr>
            <a:r>
              <a:rPr lang="de-CH" sz="2000" dirty="0"/>
              <a:t>Aus &lt;</a:t>
            </a:r>
            <a:r>
              <a:rPr lang="de-CH" sz="2000" dirty="0">
                <a:hlinkClick r:id="rId2"/>
              </a:rPr>
              <a:t>http://www.socialbakers.com/statistics/facebook/pages/total/switzerland/</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4232598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CH" sz="3600" b="1" dirty="0"/>
              <a:t>Top 10 Most </a:t>
            </a:r>
            <a:r>
              <a:rPr lang="de-CH" sz="3600" b="1" dirty="0" err="1"/>
              <a:t>Important</a:t>
            </a:r>
            <a:r>
              <a:rPr lang="de-CH" sz="3600" b="1" dirty="0"/>
              <a:t> Media</a:t>
            </a:r>
            <a:r>
              <a:rPr lang="de-CH" sz="3600" dirty="0"/>
              <a:t> in </a:t>
            </a:r>
            <a:r>
              <a:rPr lang="de-CH" sz="3600" dirty="0" err="1"/>
              <a:t>Switzerland</a:t>
            </a:r>
            <a:r>
              <a:rPr lang="de-CH" sz="3600" dirty="0"/>
              <a:t> in 2015. Basis: </a:t>
            </a:r>
            <a:r>
              <a:rPr lang="de-CH" sz="3600" dirty="0" err="1" smtClean="0"/>
              <a:t>Respondenten</a:t>
            </a:r>
            <a:r>
              <a:rPr lang="de-CH" sz="3600" dirty="0" smtClean="0"/>
              <a:t> </a:t>
            </a:r>
            <a:r>
              <a:rPr lang="de-CH" sz="3600" dirty="0"/>
              <a:t>nutzen die jeweiligen Medien. Top-Box: «sehr wichtig»</a:t>
            </a:r>
          </a:p>
        </p:txBody>
      </p:sp>
      <p:sp>
        <p:nvSpPr>
          <p:cNvPr id="3" name="Inhaltsplatzhalter 2"/>
          <p:cNvSpPr>
            <a:spLocks noGrp="1"/>
          </p:cNvSpPr>
          <p:nvPr>
            <p:ph sz="half" idx="1"/>
          </p:nvPr>
        </p:nvSpPr>
        <p:spPr>
          <a:xfrm>
            <a:off x="838200" y="2336800"/>
            <a:ext cx="5181600" cy="3840162"/>
          </a:xfrm>
        </p:spPr>
        <p:txBody>
          <a:bodyPr>
            <a:normAutofit fontScale="55000" lnSpcReduction="20000"/>
          </a:bodyPr>
          <a:lstStyle/>
          <a:p>
            <a:pPr marL="0" indent="0">
              <a:buNone/>
            </a:pPr>
            <a:r>
              <a:rPr lang="de-CH" dirty="0"/>
              <a:t>1. Internet - 62,3%</a:t>
            </a:r>
          </a:p>
          <a:p>
            <a:pPr marL="0" indent="0">
              <a:buNone/>
            </a:pPr>
            <a:r>
              <a:rPr lang="de-CH" dirty="0"/>
              <a:t>2. Digital TV - 29,8%</a:t>
            </a:r>
          </a:p>
          <a:p>
            <a:pPr marL="0" indent="0">
              <a:buNone/>
            </a:pPr>
            <a:r>
              <a:rPr lang="de-CH" dirty="0"/>
              <a:t>3. Radio - 25,3%</a:t>
            </a:r>
          </a:p>
          <a:p>
            <a:pPr marL="0" indent="0">
              <a:buNone/>
            </a:pPr>
            <a:r>
              <a:rPr lang="de-CH" dirty="0"/>
              <a:t>4. Daily Papers - 24,0%</a:t>
            </a:r>
          </a:p>
          <a:p>
            <a:pPr marL="0" indent="0">
              <a:buNone/>
            </a:pPr>
            <a:r>
              <a:rPr lang="de-CH" dirty="0"/>
              <a:t>5. Trade Journals - 18,6%</a:t>
            </a:r>
          </a:p>
          <a:p>
            <a:pPr marL="0" indent="0">
              <a:buNone/>
            </a:pPr>
            <a:r>
              <a:rPr lang="de-CH" dirty="0"/>
              <a:t>6. Games - 14,8%</a:t>
            </a:r>
          </a:p>
          <a:p>
            <a:pPr marL="0" indent="0">
              <a:buNone/>
            </a:pPr>
            <a:r>
              <a:rPr lang="de-CH" dirty="0"/>
              <a:t>7. Analog TV - 13,2%</a:t>
            </a:r>
          </a:p>
          <a:p>
            <a:pPr marL="0" indent="0">
              <a:buNone/>
            </a:pPr>
            <a:r>
              <a:rPr lang="de-CH" dirty="0"/>
              <a:t>8. Teletext - 11,8%</a:t>
            </a:r>
          </a:p>
          <a:p>
            <a:pPr marL="0" indent="0">
              <a:buNone/>
            </a:pPr>
            <a:r>
              <a:rPr lang="de-CH" dirty="0"/>
              <a:t>9. </a:t>
            </a:r>
            <a:r>
              <a:rPr lang="de-CH" dirty="0" err="1"/>
              <a:t>Weekly</a:t>
            </a:r>
            <a:r>
              <a:rPr lang="de-CH" dirty="0"/>
              <a:t> Papers - 10,0%</a:t>
            </a:r>
          </a:p>
          <a:p>
            <a:pPr marL="0" indent="0">
              <a:buNone/>
            </a:pPr>
            <a:r>
              <a:rPr lang="de-CH" dirty="0"/>
              <a:t>10. </a:t>
            </a:r>
            <a:r>
              <a:rPr lang="de-CH" dirty="0" err="1"/>
              <a:t>Freesheets</a:t>
            </a:r>
            <a:r>
              <a:rPr lang="de-CH" dirty="0"/>
              <a:t> - 8,2%</a:t>
            </a:r>
          </a:p>
          <a:p>
            <a:endParaRPr lang="de-CH" dirty="0"/>
          </a:p>
          <a:p>
            <a:pPr marL="0" indent="0">
              <a:buNone/>
            </a:pPr>
            <a:r>
              <a:rPr lang="de-CH" sz="1600" dirty="0"/>
              <a:t>Quelle: Y&amp;R Group </a:t>
            </a:r>
            <a:r>
              <a:rPr lang="de-CH" sz="1600" dirty="0" err="1"/>
              <a:t>Switzerland</a:t>
            </a:r>
            <a:r>
              <a:rPr lang="de-CH" sz="1600" dirty="0"/>
              <a:t> MUI-Studie (S.40)</a:t>
            </a:r>
          </a:p>
          <a:p>
            <a:pPr marL="0" indent="0">
              <a:buNone/>
            </a:pPr>
            <a:endParaRPr lang="de-CH" dirty="0"/>
          </a:p>
        </p:txBody>
      </p:sp>
      <p:sp>
        <p:nvSpPr>
          <p:cNvPr id="4" name="Inhaltsplatzhalter 3"/>
          <p:cNvSpPr>
            <a:spLocks noGrp="1"/>
          </p:cNvSpPr>
          <p:nvPr>
            <p:ph sz="half" idx="2"/>
          </p:nvPr>
        </p:nvSpPr>
        <p:spPr>
          <a:xfrm>
            <a:off x="6172200" y="2336799"/>
            <a:ext cx="5181600" cy="3840163"/>
          </a:xfrm>
        </p:spPr>
        <p:txBody>
          <a:bodyPr>
            <a:normAutofit fontScale="55000" lnSpcReduction="20000"/>
          </a:bodyPr>
          <a:lstStyle/>
          <a:p>
            <a:pPr marL="0" indent="0">
              <a:buNone/>
            </a:pPr>
            <a:r>
              <a:rPr lang="de-CH" b="1" dirty="0"/>
              <a:t>Jahr 2010</a:t>
            </a:r>
          </a:p>
          <a:p>
            <a:pPr marL="514350" indent="-514350">
              <a:buFont typeface="Arial" panose="020B0604020202020204" pitchFamily="34" charset="0"/>
              <a:buAutoNum type="arabicPeriod"/>
            </a:pPr>
            <a:r>
              <a:rPr lang="de-CH" dirty="0"/>
              <a:t>TV analog – 33,8%</a:t>
            </a:r>
          </a:p>
          <a:p>
            <a:pPr marL="514350" indent="-514350">
              <a:buFont typeface="Arial" panose="020B0604020202020204" pitchFamily="34" charset="0"/>
              <a:buAutoNum type="arabicPeriod"/>
            </a:pPr>
            <a:r>
              <a:rPr lang="de-CH" dirty="0"/>
              <a:t>Tageszeitungen – 32,7%</a:t>
            </a:r>
          </a:p>
          <a:p>
            <a:pPr marL="514350" indent="-514350">
              <a:buFont typeface="Arial" panose="020B0604020202020204" pitchFamily="34" charset="0"/>
              <a:buAutoNum type="arabicPeriod"/>
            </a:pPr>
            <a:r>
              <a:rPr lang="de-CH" dirty="0"/>
              <a:t>Radio – 31,5%</a:t>
            </a:r>
          </a:p>
          <a:p>
            <a:pPr marL="514350" indent="-514350">
              <a:buFont typeface="Arial" panose="020B0604020202020204" pitchFamily="34" charset="0"/>
              <a:buAutoNum type="arabicPeriod"/>
            </a:pPr>
            <a:r>
              <a:rPr lang="de-CH" dirty="0"/>
              <a:t>Fachzeitschriften – 16,6%</a:t>
            </a:r>
          </a:p>
          <a:p>
            <a:pPr marL="514350" indent="-514350">
              <a:buFont typeface="Arial" panose="020B0604020202020204" pitchFamily="34" charset="0"/>
              <a:buAutoNum type="arabicPeriod"/>
            </a:pPr>
            <a:r>
              <a:rPr lang="de-CH" dirty="0"/>
              <a:t>Teletext – 14,2%</a:t>
            </a:r>
          </a:p>
          <a:p>
            <a:pPr marL="514350" indent="-514350">
              <a:buFont typeface="Arial" panose="020B0604020202020204" pitchFamily="34" charset="0"/>
              <a:buAutoNum type="arabicPeriod"/>
            </a:pPr>
            <a:r>
              <a:rPr lang="de-CH" dirty="0"/>
              <a:t>Games – 10,5%</a:t>
            </a:r>
          </a:p>
          <a:p>
            <a:pPr marL="514350" indent="-514350">
              <a:buFont typeface="Arial" panose="020B0604020202020204" pitchFamily="34" charset="0"/>
              <a:buAutoNum type="arabicPeriod"/>
            </a:pPr>
            <a:r>
              <a:rPr lang="de-CH" dirty="0"/>
              <a:t>Gratiszeitungen – 10,3%</a:t>
            </a:r>
          </a:p>
          <a:p>
            <a:pPr marL="0" indent="0">
              <a:buNone/>
            </a:pPr>
            <a:r>
              <a:rPr lang="de-CH" dirty="0"/>
              <a:t>Zu Internet und Digital TV </a:t>
            </a:r>
            <a:r>
              <a:rPr lang="de-CH" dirty="0" smtClean="0"/>
              <a:t> und Wochenzeitungen keine </a:t>
            </a:r>
            <a:r>
              <a:rPr lang="de-CH" dirty="0"/>
              <a:t>Daten</a:t>
            </a:r>
          </a:p>
          <a:p>
            <a:pPr marL="0" indent="0">
              <a:buNone/>
            </a:pPr>
            <a:endParaRPr lang="de-CH" dirty="0"/>
          </a:p>
          <a:p>
            <a:pPr marL="0" indent="0">
              <a:buNone/>
            </a:pPr>
            <a:endParaRPr lang="de-CH" dirty="0"/>
          </a:p>
          <a:p>
            <a:pPr marL="0" indent="0">
              <a:buNone/>
            </a:pPr>
            <a:r>
              <a:rPr lang="de-CH" sz="1600" dirty="0"/>
              <a:t>Quelle: Y&amp;R Group </a:t>
            </a:r>
            <a:r>
              <a:rPr lang="de-CH" sz="1600" dirty="0" err="1"/>
              <a:t>Switzerland</a:t>
            </a:r>
            <a:r>
              <a:rPr lang="de-CH" sz="1600" dirty="0"/>
              <a:t> MUI-Studie (S.42)</a:t>
            </a:r>
          </a:p>
          <a:p>
            <a:endParaRPr lang="de-CH" dirty="0"/>
          </a:p>
        </p:txBody>
      </p:sp>
    </p:spTree>
    <p:extLst>
      <p:ext uri="{BB962C8B-B14F-4D97-AF65-F5344CB8AC3E}">
        <p14:creationId xmlns:p14="http://schemas.microsoft.com/office/powerpoint/2010/main" val="18097226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CH" b="1" dirty="0" smtClean="0"/>
              <a:t>Top 10 YouTube Channels </a:t>
            </a:r>
            <a:r>
              <a:rPr lang="de-CH" dirty="0" smtClean="0"/>
              <a:t>in </a:t>
            </a:r>
            <a:r>
              <a:rPr lang="de-CH" dirty="0" err="1" smtClean="0"/>
              <a:t>Switzerland</a:t>
            </a:r>
            <a:r>
              <a:rPr lang="de-CH" dirty="0" smtClean="0"/>
              <a:t> </a:t>
            </a:r>
            <a:r>
              <a:rPr lang="de-CH" dirty="0" err="1" smtClean="0"/>
              <a:t>According</a:t>
            </a:r>
            <a:r>
              <a:rPr lang="de-CH" dirty="0" smtClean="0"/>
              <a:t> </a:t>
            </a:r>
            <a:r>
              <a:rPr lang="de-CH" dirty="0" err="1" smtClean="0"/>
              <a:t>to</a:t>
            </a:r>
            <a:r>
              <a:rPr lang="de-CH" dirty="0" smtClean="0"/>
              <a:t> </a:t>
            </a:r>
            <a:r>
              <a:rPr lang="de-CH" dirty="0" err="1" smtClean="0"/>
              <a:t>the</a:t>
            </a:r>
            <a:r>
              <a:rPr lang="de-CH" dirty="0" smtClean="0"/>
              <a:t> in Total </a:t>
            </a:r>
            <a:r>
              <a:rPr lang="de-CH" dirty="0" err="1" smtClean="0"/>
              <a:t>uploaded</a:t>
            </a:r>
            <a:r>
              <a:rPr lang="de-CH" dirty="0" smtClean="0"/>
              <a:t> Video Views in 2015</a:t>
            </a:r>
            <a:endParaRPr lang="de-CH" dirty="0"/>
          </a:p>
        </p:txBody>
      </p:sp>
      <p:sp>
        <p:nvSpPr>
          <p:cNvPr id="3" name="Inhaltsplatzhalter 2"/>
          <p:cNvSpPr>
            <a:spLocks noGrp="1"/>
          </p:cNvSpPr>
          <p:nvPr>
            <p:ph sz="half" idx="1"/>
          </p:nvPr>
        </p:nvSpPr>
        <p:spPr>
          <a:xfrm>
            <a:off x="838200" y="2273299"/>
            <a:ext cx="5181600" cy="3903663"/>
          </a:xfrm>
        </p:spPr>
        <p:txBody>
          <a:bodyPr>
            <a:normAutofit fontScale="55000" lnSpcReduction="20000"/>
          </a:bodyPr>
          <a:lstStyle/>
          <a:p>
            <a:pPr marL="514350" indent="-514350" fontAlgn="ctr">
              <a:buFont typeface="+mj-lt"/>
              <a:buAutoNum type="arabicPeriod"/>
            </a:pPr>
            <a:r>
              <a:rPr lang="de-CH" dirty="0" smtClean="0"/>
              <a:t>Passion4Profession – 348’141’466</a:t>
            </a:r>
            <a:endParaRPr lang="de-CH" dirty="0"/>
          </a:p>
          <a:p>
            <a:pPr marL="514350" indent="-514350" fontAlgn="ctr">
              <a:buFont typeface="+mj-lt"/>
              <a:buAutoNum type="arabicPeriod"/>
            </a:pPr>
            <a:r>
              <a:rPr lang="de-CH" dirty="0" smtClean="0"/>
              <a:t>Diabl0x9 – 223’009’746</a:t>
            </a:r>
            <a:endParaRPr lang="de-CH" dirty="0"/>
          </a:p>
          <a:p>
            <a:pPr marL="514350" indent="-514350" fontAlgn="ctr">
              <a:buFont typeface="+mj-lt"/>
              <a:buAutoNum type="arabicPeriod"/>
            </a:pPr>
            <a:r>
              <a:rPr lang="de-CH" dirty="0"/>
              <a:t>Julia </a:t>
            </a:r>
            <a:r>
              <a:rPr lang="de-CH" dirty="0" smtClean="0"/>
              <a:t>Graf – 169’823’876</a:t>
            </a:r>
            <a:endParaRPr lang="de-CH" dirty="0"/>
          </a:p>
          <a:p>
            <a:pPr marL="514350" indent="-514350" fontAlgn="ctr">
              <a:buFont typeface="+mj-lt"/>
              <a:buAutoNum type="arabicPeriod"/>
            </a:pPr>
            <a:r>
              <a:rPr lang="de-CH" dirty="0" err="1" smtClean="0"/>
              <a:t>WaRTeKGaminG</a:t>
            </a:r>
            <a:r>
              <a:rPr lang="de-CH" dirty="0" smtClean="0"/>
              <a:t> – 114’148’876</a:t>
            </a:r>
            <a:endParaRPr lang="de-CH" dirty="0"/>
          </a:p>
          <a:p>
            <a:pPr marL="514350" indent="-514350" fontAlgn="ctr">
              <a:buFont typeface="+mj-lt"/>
              <a:buAutoNum type="arabicPeriod"/>
            </a:pPr>
            <a:r>
              <a:rPr lang="de-CH" dirty="0" smtClean="0"/>
              <a:t>FIBA – 108’007’232</a:t>
            </a:r>
            <a:endParaRPr lang="de-CH" dirty="0"/>
          </a:p>
          <a:p>
            <a:pPr marL="514350" indent="-514350" fontAlgn="ctr">
              <a:buFont typeface="+mj-lt"/>
              <a:buAutoNum type="arabicPeriod"/>
            </a:pPr>
            <a:r>
              <a:rPr lang="de-CH" dirty="0"/>
              <a:t>DJ </a:t>
            </a:r>
            <a:r>
              <a:rPr lang="de-CH" dirty="0" err="1" smtClean="0"/>
              <a:t>BoBo</a:t>
            </a:r>
            <a:r>
              <a:rPr lang="de-CH" dirty="0" smtClean="0"/>
              <a:t> – 88’578’486</a:t>
            </a:r>
            <a:endParaRPr lang="de-CH" dirty="0"/>
          </a:p>
          <a:p>
            <a:pPr marL="514350" indent="-514350" fontAlgn="ctr">
              <a:buFont typeface="+mj-lt"/>
              <a:buAutoNum type="arabicPeriod"/>
            </a:pPr>
            <a:r>
              <a:rPr lang="de-CH" dirty="0" err="1" smtClean="0"/>
              <a:t>Swissbeatbox</a:t>
            </a:r>
            <a:r>
              <a:rPr lang="de-CH" dirty="0" smtClean="0"/>
              <a:t> – 69’295’048</a:t>
            </a:r>
            <a:endParaRPr lang="de-CH" dirty="0"/>
          </a:p>
          <a:p>
            <a:pPr marL="514350" indent="-514350" fontAlgn="ctr">
              <a:buFont typeface="+mj-lt"/>
              <a:buAutoNum type="arabicPeriod"/>
            </a:pPr>
            <a:r>
              <a:rPr lang="de-CH" dirty="0"/>
              <a:t>SRF The </a:t>
            </a:r>
            <a:r>
              <a:rPr lang="de-CH" dirty="0" smtClean="0"/>
              <a:t>Voice – 64’373’538</a:t>
            </a:r>
            <a:endParaRPr lang="de-CH" dirty="0"/>
          </a:p>
          <a:p>
            <a:pPr marL="514350" indent="-514350" fontAlgn="ctr">
              <a:buFont typeface="+mj-lt"/>
              <a:buAutoNum type="arabicPeriod"/>
            </a:pPr>
            <a:r>
              <a:rPr lang="de-CH" dirty="0"/>
              <a:t>SRF </a:t>
            </a:r>
            <a:r>
              <a:rPr lang="de-CH" dirty="0" smtClean="0"/>
              <a:t>Musik – 44’342’898</a:t>
            </a:r>
            <a:endParaRPr lang="de-CH" dirty="0"/>
          </a:p>
          <a:p>
            <a:pPr marL="514350" indent="-514350" fontAlgn="ctr">
              <a:buFont typeface="+mj-lt"/>
              <a:buAutoNum type="arabicPeriod"/>
            </a:pPr>
            <a:r>
              <a:rPr lang="de-CH" dirty="0"/>
              <a:t>RTS - Radio </a:t>
            </a:r>
            <a:r>
              <a:rPr lang="de-CH" dirty="0" err="1"/>
              <a:t>Télévision</a:t>
            </a:r>
            <a:r>
              <a:rPr lang="de-CH" dirty="0"/>
              <a:t> </a:t>
            </a:r>
            <a:r>
              <a:rPr lang="de-CH" dirty="0" smtClean="0"/>
              <a:t>Suisse – 30’525’011</a:t>
            </a:r>
            <a:endParaRPr lang="de-CH" dirty="0"/>
          </a:p>
          <a:p>
            <a:pPr marL="0" indent="0">
              <a:buNone/>
            </a:pPr>
            <a:endParaRPr lang="de-CH" dirty="0"/>
          </a:p>
          <a:p>
            <a:pPr marL="0" indent="0">
              <a:buNone/>
            </a:pPr>
            <a:r>
              <a:rPr lang="de-CH" sz="2000" dirty="0" smtClean="0"/>
              <a:t>Quelle</a:t>
            </a:r>
            <a:r>
              <a:rPr lang="de-CH" sz="2000" dirty="0"/>
              <a:t>: </a:t>
            </a:r>
            <a:r>
              <a:rPr lang="de-CH" sz="2000" dirty="0" err="1"/>
              <a:t>Socialbakers</a:t>
            </a:r>
            <a:endParaRPr lang="de-CH" sz="2000" dirty="0"/>
          </a:p>
          <a:p>
            <a:pPr marL="0" indent="0">
              <a:buNone/>
            </a:pPr>
            <a:r>
              <a:rPr lang="de-CH" sz="2000" dirty="0"/>
              <a:t>Aus &lt;</a:t>
            </a:r>
            <a:r>
              <a:rPr lang="de-CH" sz="2000" dirty="0">
                <a:hlinkClick r:id="rId2"/>
              </a:rPr>
              <a:t>http://www.socialbakers.com/statistics/youtube/channels/switzerland/</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640360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International</a:t>
            </a:r>
            <a:endParaRPr lang="de-CH" dirty="0"/>
          </a:p>
        </p:txBody>
      </p:sp>
      <p:sp>
        <p:nvSpPr>
          <p:cNvPr id="3" name="Textplatzhalter 2"/>
          <p:cNvSpPr>
            <a:spLocks noGrp="1"/>
          </p:cNvSpPr>
          <p:nvPr>
            <p:ph type="body" idx="1"/>
          </p:nvPr>
        </p:nvSpPr>
        <p:spPr/>
        <p:txBody>
          <a:bodyPr/>
          <a:lstStyle/>
          <a:p>
            <a:endParaRPr lang="de-CH"/>
          </a:p>
        </p:txBody>
      </p:sp>
    </p:spTree>
    <p:extLst>
      <p:ext uri="{BB962C8B-B14F-4D97-AF65-F5344CB8AC3E}">
        <p14:creationId xmlns:p14="http://schemas.microsoft.com/office/powerpoint/2010/main" val="6755008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CH" sz="3200" b="1" dirty="0" smtClean="0"/>
              <a:t>Top 10 </a:t>
            </a:r>
            <a:r>
              <a:rPr lang="de-CH" sz="3200" b="1" dirty="0" err="1" smtClean="0"/>
              <a:t>World’s</a:t>
            </a:r>
            <a:r>
              <a:rPr lang="de-CH" sz="3200" b="1" dirty="0" smtClean="0"/>
              <a:t> Most Tech-</a:t>
            </a:r>
            <a:r>
              <a:rPr lang="de-CH" sz="3200" b="1" dirty="0" err="1" smtClean="0"/>
              <a:t>Ready</a:t>
            </a:r>
            <a:r>
              <a:rPr lang="de-CH" sz="3200" b="1" dirty="0" smtClean="0"/>
              <a:t> Countries in 2015</a:t>
            </a:r>
            <a:r>
              <a:rPr lang="de-CH" sz="3200" dirty="0" smtClean="0"/>
              <a:t>: </a:t>
            </a:r>
            <a:r>
              <a:rPr lang="en-US" sz="3200" dirty="0"/>
              <a:t>The report benchmarks 143 economies in terms of their capacity to prepare for, use and leverage ICT</a:t>
            </a:r>
            <a:r>
              <a:rPr lang="en-US" sz="3200" dirty="0" smtClean="0"/>
              <a:t>.</a:t>
            </a:r>
            <a:endParaRPr lang="de-CH" sz="3200" dirty="0"/>
          </a:p>
        </p:txBody>
      </p:sp>
      <p:sp>
        <p:nvSpPr>
          <p:cNvPr id="3" name="Inhaltsplatzhalter 2"/>
          <p:cNvSpPr>
            <a:spLocks noGrp="1"/>
          </p:cNvSpPr>
          <p:nvPr>
            <p:ph sz="half" idx="1"/>
          </p:nvPr>
        </p:nvSpPr>
        <p:spPr>
          <a:xfrm>
            <a:off x="838200" y="2133599"/>
            <a:ext cx="5181600" cy="4043363"/>
          </a:xfrm>
        </p:spPr>
        <p:txBody>
          <a:bodyPr>
            <a:normAutofit fontScale="55000" lnSpcReduction="20000"/>
          </a:bodyPr>
          <a:lstStyle/>
          <a:p>
            <a:pPr marL="514350" indent="-514350" fontAlgn="ctr">
              <a:buFont typeface="+mj-lt"/>
              <a:buAutoNum type="arabicPeriod"/>
            </a:pPr>
            <a:r>
              <a:rPr lang="de-CH" dirty="0" err="1"/>
              <a:t>Singapore</a:t>
            </a:r>
            <a:endParaRPr lang="de-CH" dirty="0"/>
          </a:p>
          <a:p>
            <a:pPr marL="514350" indent="-514350" fontAlgn="ctr">
              <a:buFont typeface="+mj-lt"/>
              <a:buAutoNum type="arabicPeriod"/>
            </a:pPr>
            <a:r>
              <a:rPr lang="de-CH" dirty="0" err="1"/>
              <a:t>Finland</a:t>
            </a:r>
            <a:endParaRPr lang="de-CH" dirty="0"/>
          </a:p>
          <a:p>
            <a:pPr marL="514350" indent="-514350" fontAlgn="ctr">
              <a:buFont typeface="+mj-lt"/>
              <a:buAutoNum type="arabicPeriod"/>
            </a:pPr>
            <a:r>
              <a:rPr lang="de-CH" dirty="0" err="1"/>
              <a:t>Sweden</a:t>
            </a:r>
            <a:endParaRPr lang="de-CH" dirty="0"/>
          </a:p>
          <a:p>
            <a:pPr marL="514350" indent="-514350" fontAlgn="ctr">
              <a:buFont typeface="+mj-lt"/>
              <a:buAutoNum type="arabicPeriod"/>
            </a:pPr>
            <a:r>
              <a:rPr lang="de-CH" dirty="0" err="1"/>
              <a:t>Netherlands</a:t>
            </a:r>
            <a:endParaRPr lang="de-CH" dirty="0"/>
          </a:p>
          <a:p>
            <a:pPr marL="514350" indent="-514350" fontAlgn="ctr">
              <a:buFont typeface="+mj-lt"/>
              <a:buAutoNum type="arabicPeriod"/>
            </a:pPr>
            <a:r>
              <a:rPr lang="de-CH" dirty="0" err="1"/>
              <a:t>Norway</a:t>
            </a:r>
            <a:endParaRPr lang="de-CH" dirty="0"/>
          </a:p>
          <a:p>
            <a:pPr marL="514350" indent="-514350" fontAlgn="ctr">
              <a:buFont typeface="+mj-lt"/>
              <a:buAutoNum type="arabicPeriod"/>
            </a:pPr>
            <a:r>
              <a:rPr lang="de-CH" dirty="0" err="1"/>
              <a:t>Switzerland</a:t>
            </a:r>
            <a:endParaRPr lang="de-CH" dirty="0"/>
          </a:p>
          <a:p>
            <a:pPr marL="514350" indent="-514350" fontAlgn="ctr">
              <a:buFont typeface="+mj-lt"/>
              <a:buAutoNum type="arabicPeriod"/>
            </a:pPr>
            <a:r>
              <a:rPr lang="de-CH" dirty="0"/>
              <a:t>United States</a:t>
            </a:r>
          </a:p>
          <a:p>
            <a:pPr marL="514350" indent="-514350" fontAlgn="ctr">
              <a:buFont typeface="+mj-lt"/>
              <a:buAutoNum type="arabicPeriod"/>
            </a:pPr>
            <a:r>
              <a:rPr lang="de-CH" dirty="0"/>
              <a:t>United </a:t>
            </a:r>
            <a:r>
              <a:rPr lang="de-CH" dirty="0" err="1"/>
              <a:t>Kingdom</a:t>
            </a:r>
            <a:endParaRPr lang="de-CH" dirty="0"/>
          </a:p>
          <a:p>
            <a:pPr marL="514350" indent="-514350" fontAlgn="ctr">
              <a:buFont typeface="+mj-lt"/>
              <a:buAutoNum type="arabicPeriod"/>
            </a:pPr>
            <a:r>
              <a:rPr lang="de-CH" dirty="0"/>
              <a:t>Luxembourg</a:t>
            </a:r>
          </a:p>
          <a:p>
            <a:pPr marL="514350" indent="-514350" fontAlgn="ctr">
              <a:buFont typeface="+mj-lt"/>
              <a:buAutoNum type="arabicPeriod"/>
            </a:pPr>
            <a:r>
              <a:rPr lang="de-CH" dirty="0"/>
              <a:t>Japan</a:t>
            </a:r>
          </a:p>
          <a:p>
            <a:pPr marL="0" indent="0">
              <a:buNone/>
            </a:pPr>
            <a:endParaRPr lang="de-CH" dirty="0"/>
          </a:p>
          <a:p>
            <a:pPr marL="0" indent="0">
              <a:buNone/>
            </a:pPr>
            <a:r>
              <a:rPr lang="de-CH" sz="2000" dirty="0" smtClean="0"/>
              <a:t>Quelle</a:t>
            </a:r>
            <a:r>
              <a:rPr lang="de-CH" sz="2000" dirty="0"/>
              <a:t>: Cornell INSEAD WIPO</a:t>
            </a:r>
          </a:p>
          <a:p>
            <a:pPr marL="0" indent="0">
              <a:buNone/>
            </a:pPr>
            <a:r>
              <a:rPr lang="de-CH" sz="2000" dirty="0"/>
              <a:t>Aus &lt;</a:t>
            </a:r>
            <a:r>
              <a:rPr lang="de-CH" sz="2000" dirty="0">
                <a:hlinkClick r:id="rId2"/>
              </a:rPr>
              <a:t>http://knowledge.insead.edu/entrepreneurship-innovation/the-worlds-most-tech-ready-countries-2015-3953</a:t>
            </a:r>
            <a:r>
              <a:rPr lang="de-CH" sz="2000" dirty="0"/>
              <a:t>&gt; </a:t>
            </a:r>
          </a:p>
        </p:txBody>
      </p:sp>
      <p:sp>
        <p:nvSpPr>
          <p:cNvPr id="4" name="Inhaltsplatzhalter 3"/>
          <p:cNvSpPr>
            <a:spLocks noGrp="1"/>
          </p:cNvSpPr>
          <p:nvPr>
            <p:ph sz="half" idx="2"/>
          </p:nvPr>
        </p:nvSpPr>
        <p:spPr/>
        <p:txBody>
          <a:bodyPr>
            <a:normAutofit fontScale="55000" lnSpcReduction="20000"/>
          </a:bodyPr>
          <a:lstStyle/>
          <a:p>
            <a:endParaRPr lang="de-CH" dirty="0"/>
          </a:p>
        </p:txBody>
      </p:sp>
    </p:spTree>
    <p:extLst>
      <p:ext uri="{BB962C8B-B14F-4D97-AF65-F5344CB8AC3E}">
        <p14:creationId xmlns:p14="http://schemas.microsoft.com/office/powerpoint/2010/main" val="41718306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World’s</a:t>
            </a:r>
            <a:r>
              <a:rPr lang="de-CH" b="1" dirty="0" smtClean="0"/>
              <a:t> Most Innovative Countries </a:t>
            </a:r>
            <a:r>
              <a:rPr lang="de-CH" dirty="0" smtClean="0"/>
              <a:t>in 2015. </a:t>
            </a:r>
            <a:endParaRPr lang="de-CH" dirty="0"/>
          </a:p>
        </p:txBody>
      </p:sp>
      <p:sp>
        <p:nvSpPr>
          <p:cNvPr id="3" name="Inhaltsplatzhalter 2"/>
          <p:cNvSpPr>
            <a:spLocks noGrp="1"/>
          </p:cNvSpPr>
          <p:nvPr>
            <p:ph sz="half" idx="1"/>
          </p:nvPr>
        </p:nvSpPr>
        <p:spPr>
          <a:xfrm>
            <a:off x="838200" y="2095499"/>
            <a:ext cx="5181600" cy="4081463"/>
          </a:xfrm>
        </p:spPr>
        <p:txBody>
          <a:bodyPr>
            <a:normAutofit fontScale="55000" lnSpcReduction="20000"/>
          </a:bodyPr>
          <a:lstStyle/>
          <a:p>
            <a:pPr marL="514350" indent="-514350" fontAlgn="ctr">
              <a:buFont typeface="+mj-lt"/>
              <a:buAutoNum type="arabicPeriod"/>
            </a:pPr>
            <a:r>
              <a:rPr lang="de-CH" dirty="0" err="1"/>
              <a:t>Switzerland</a:t>
            </a:r>
            <a:endParaRPr lang="de-CH" dirty="0"/>
          </a:p>
          <a:p>
            <a:pPr marL="514350" indent="-514350" fontAlgn="ctr">
              <a:buFont typeface="+mj-lt"/>
              <a:buAutoNum type="arabicPeriod"/>
            </a:pPr>
            <a:r>
              <a:rPr lang="de-CH" dirty="0"/>
              <a:t>United </a:t>
            </a:r>
            <a:r>
              <a:rPr lang="de-CH" dirty="0" err="1"/>
              <a:t>Kingdom</a:t>
            </a:r>
            <a:endParaRPr lang="de-CH" dirty="0"/>
          </a:p>
          <a:p>
            <a:pPr marL="514350" indent="-514350" fontAlgn="ctr">
              <a:buFont typeface="+mj-lt"/>
              <a:buAutoNum type="arabicPeriod"/>
            </a:pPr>
            <a:r>
              <a:rPr lang="de-CH" dirty="0" err="1"/>
              <a:t>Sweden</a:t>
            </a:r>
            <a:endParaRPr lang="de-CH" dirty="0"/>
          </a:p>
          <a:p>
            <a:pPr marL="514350" indent="-514350" fontAlgn="ctr">
              <a:buFont typeface="+mj-lt"/>
              <a:buAutoNum type="arabicPeriod"/>
            </a:pPr>
            <a:r>
              <a:rPr lang="de-CH" dirty="0" err="1"/>
              <a:t>Netherlands</a:t>
            </a:r>
            <a:endParaRPr lang="de-CH" dirty="0"/>
          </a:p>
          <a:p>
            <a:pPr marL="514350" indent="-514350" fontAlgn="ctr">
              <a:buFont typeface="+mj-lt"/>
              <a:buAutoNum type="arabicPeriod"/>
            </a:pPr>
            <a:r>
              <a:rPr lang="de-CH" dirty="0"/>
              <a:t>United States</a:t>
            </a:r>
          </a:p>
          <a:p>
            <a:pPr marL="514350" indent="-514350" fontAlgn="ctr">
              <a:buFont typeface="+mj-lt"/>
              <a:buAutoNum type="arabicPeriod"/>
            </a:pPr>
            <a:r>
              <a:rPr lang="de-CH" dirty="0" err="1"/>
              <a:t>Finland</a:t>
            </a:r>
            <a:endParaRPr lang="de-CH" dirty="0"/>
          </a:p>
          <a:p>
            <a:pPr marL="514350" indent="-514350" fontAlgn="ctr">
              <a:buFont typeface="+mj-lt"/>
              <a:buAutoNum type="arabicPeriod"/>
            </a:pPr>
            <a:r>
              <a:rPr lang="de-CH" dirty="0" err="1"/>
              <a:t>Singapore</a:t>
            </a:r>
            <a:endParaRPr lang="de-CH" dirty="0"/>
          </a:p>
          <a:p>
            <a:pPr marL="514350" indent="-514350" fontAlgn="ctr">
              <a:buFont typeface="+mj-lt"/>
              <a:buAutoNum type="arabicPeriod"/>
            </a:pPr>
            <a:r>
              <a:rPr lang="de-CH" dirty="0" err="1"/>
              <a:t>Ireland</a:t>
            </a:r>
            <a:endParaRPr lang="de-CH" dirty="0"/>
          </a:p>
          <a:p>
            <a:pPr marL="514350" indent="-514350" fontAlgn="ctr">
              <a:buFont typeface="+mj-lt"/>
              <a:buAutoNum type="arabicPeriod"/>
            </a:pPr>
            <a:r>
              <a:rPr lang="de-CH" dirty="0"/>
              <a:t>Luxembourg</a:t>
            </a:r>
          </a:p>
          <a:p>
            <a:pPr marL="514350" indent="-514350" fontAlgn="ctr">
              <a:buFont typeface="+mj-lt"/>
              <a:buAutoNum type="arabicPeriod"/>
            </a:pPr>
            <a:r>
              <a:rPr lang="de-CH" dirty="0" err="1"/>
              <a:t>Denmark</a:t>
            </a:r>
            <a:endParaRPr lang="de-CH" dirty="0"/>
          </a:p>
          <a:p>
            <a:pPr marL="0" indent="0">
              <a:buNone/>
            </a:pPr>
            <a:endParaRPr lang="de-CH" dirty="0"/>
          </a:p>
          <a:p>
            <a:pPr marL="0" indent="0">
              <a:buNone/>
            </a:pPr>
            <a:r>
              <a:rPr lang="de-CH" sz="2000" dirty="0" smtClean="0"/>
              <a:t>Quelle</a:t>
            </a:r>
            <a:r>
              <a:rPr lang="de-CH" sz="2000" dirty="0"/>
              <a:t>: Cornell INSEAD WIPO</a:t>
            </a:r>
          </a:p>
          <a:p>
            <a:pPr marL="0" indent="0">
              <a:buNone/>
            </a:pPr>
            <a:r>
              <a:rPr lang="de-CH" sz="2000" dirty="0"/>
              <a:t>Aus &lt;</a:t>
            </a:r>
            <a:r>
              <a:rPr lang="de-CH" sz="2000" dirty="0">
                <a:hlinkClick r:id="rId2"/>
              </a:rPr>
              <a:t>http://knowledge.insead.edu/entrepreneurship/the-worlds-most-innovative-countries-2015-4261</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8055076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a:t>
            </a:r>
            <a:r>
              <a:rPr lang="de-CH" b="1" dirty="0" err="1" smtClean="0"/>
              <a:t>Worst</a:t>
            </a:r>
            <a:r>
              <a:rPr lang="de-CH" b="1" dirty="0" smtClean="0"/>
              <a:t> Passwords </a:t>
            </a:r>
            <a:r>
              <a:rPr lang="de-CH" dirty="0" smtClean="0"/>
              <a:t>in 2015</a:t>
            </a:r>
            <a:endParaRPr lang="de-CH" dirty="0"/>
          </a:p>
        </p:txBody>
      </p:sp>
      <p:sp>
        <p:nvSpPr>
          <p:cNvPr id="3" name="Inhaltsplatzhalter 2"/>
          <p:cNvSpPr>
            <a:spLocks noGrp="1"/>
          </p:cNvSpPr>
          <p:nvPr>
            <p:ph sz="half" idx="1"/>
          </p:nvPr>
        </p:nvSpPr>
        <p:spPr>
          <a:xfrm>
            <a:off x="838200" y="2133599"/>
            <a:ext cx="5181600" cy="4043363"/>
          </a:xfrm>
        </p:spPr>
        <p:txBody>
          <a:bodyPr>
            <a:normAutofit fontScale="55000" lnSpcReduction="20000"/>
          </a:bodyPr>
          <a:lstStyle/>
          <a:p>
            <a:pPr marL="514350" indent="-514350" fontAlgn="ctr">
              <a:buFont typeface="+mj-lt"/>
              <a:buAutoNum type="arabicPeriod"/>
            </a:pPr>
            <a:r>
              <a:rPr lang="de-CH" dirty="0" smtClean="0"/>
              <a:t>123456</a:t>
            </a:r>
            <a:endParaRPr lang="de-CH" dirty="0"/>
          </a:p>
          <a:p>
            <a:pPr marL="514350" indent="-514350" fontAlgn="ctr">
              <a:buFont typeface="+mj-lt"/>
              <a:buAutoNum type="arabicPeriod"/>
            </a:pPr>
            <a:r>
              <a:rPr lang="de-CH" dirty="0"/>
              <a:t>123456789</a:t>
            </a:r>
          </a:p>
          <a:p>
            <a:pPr marL="514350" indent="-514350" fontAlgn="ctr">
              <a:buFont typeface="+mj-lt"/>
              <a:buAutoNum type="arabicPeriod"/>
            </a:pPr>
            <a:r>
              <a:rPr lang="de-CH" dirty="0"/>
              <a:t>12345678</a:t>
            </a:r>
          </a:p>
          <a:p>
            <a:pPr marL="514350" indent="-514350" fontAlgn="ctr">
              <a:buFont typeface="+mj-lt"/>
              <a:buAutoNum type="arabicPeriod"/>
            </a:pPr>
            <a:r>
              <a:rPr lang="de-CH" dirty="0" err="1"/>
              <a:t>password</a:t>
            </a:r>
            <a:endParaRPr lang="de-CH" dirty="0"/>
          </a:p>
          <a:p>
            <a:pPr marL="514350" indent="-514350" fontAlgn="ctr">
              <a:buFont typeface="+mj-lt"/>
              <a:buAutoNum type="arabicPeriod"/>
            </a:pPr>
            <a:r>
              <a:rPr lang="de-CH" dirty="0" err="1"/>
              <a:t>qwerty</a:t>
            </a:r>
            <a:endParaRPr lang="de-CH" dirty="0"/>
          </a:p>
          <a:p>
            <a:pPr marL="514350" indent="-514350" fontAlgn="ctr">
              <a:buFont typeface="+mj-lt"/>
              <a:buAutoNum type="arabicPeriod"/>
            </a:pPr>
            <a:r>
              <a:rPr lang="de-CH" dirty="0"/>
              <a:t>adobe123</a:t>
            </a:r>
          </a:p>
          <a:p>
            <a:pPr marL="514350" indent="-514350" fontAlgn="ctr">
              <a:buFont typeface="+mj-lt"/>
              <a:buAutoNum type="arabicPeriod"/>
            </a:pPr>
            <a:r>
              <a:rPr lang="de-CH" dirty="0"/>
              <a:t>1234567</a:t>
            </a:r>
          </a:p>
          <a:p>
            <a:pPr marL="514350" indent="-514350" fontAlgn="ctr">
              <a:buFont typeface="+mj-lt"/>
              <a:buAutoNum type="arabicPeriod"/>
            </a:pPr>
            <a:r>
              <a:rPr lang="de-CH" dirty="0"/>
              <a:t>111111</a:t>
            </a:r>
          </a:p>
          <a:p>
            <a:pPr marL="514350" indent="-514350" fontAlgn="ctr">
              <a:buFont typeface="+mj-lt"/>
              <a:buAutoNum type="arabicPeriod"/>
            </a:pPr>
            <a:r>
              <a:rPr lang="de-CH" dirty="0"/>
              <a:t>12345</a:t>
            </a:r>
          </a:p>
          <a:p>
            <a:pPr marL="514350" indent="-514350" fontAlgn="ctr">
              <a:buFont typeface="+mj-lt"/>
              <a:buAutoNum type="arabicPeriod"/>
            </a:pPr>
            <a:r>
              <a:rPr lang="de-CH" dirty="0"/>
              <a:t>1234567890</a:t>
            </a:r>
          </a:p>
          <a:p>
            <a:pPr marL="0" indent="0">
              <a:buNone/>
            </a:pPr>
            <a:endParaRPr lang="de-CH" dirty="0"/>
          </a:p>
          <a:p>
            <a:pPr marL="0" indent="0">
              <a:buNone/>
            </a:pPr>
            <a:r>
              <a:rPr lang="de-CH" sz="1800" dirty="0" smtClean="0"/>
              <a:t>Quelle</a:t>
            </a:r>
            <a:r>
              <a:rPr lang="de-CH" sz="1800" dirty="0"/>
              <a:t>: Hasso-Plattner Institut (Potsdam)</a:t>
            </a:r>
          </a:p>
          <a:p>
            <a:pPr marL="0" indent="0">
              <a:buNone/>
            </a:pPr>
            <a:r>
              <a:rPr lang="de-CH" sz="1800" dirty="0"/>
              <a:t>Aus &lt;</a:t>
            </a:r>
            <a:r>
              <a:rPr lang="de-CH" sz="1800" dirty="0">
                <a:hlinkClick r:id="rId2"/>
              </a:rPr>
              <a:t>http://www.impulse.de/it-technik/sicheres-passwort/2043109.html?xing_share=news</a:t>
            </a:r>
            <a:r>
              <a:rPr lang="de-CH" sz="18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40121611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CH" sz="2800" b="1" dirty="0" smtClean="0"/>
              <a:t>Top 10 Most </a:t>
            </a:r>
            <a:r>
              <a:rPr lang="de-CH" sz="2800" b="1" dirty="0" err="1" smtClean="0"/>
              <a:t>Globalized</a:t>
            </a:r>
            <a:r>
              <a:rPr lang="de-CH" sz="2800" b="1" dirty="0" smtClean="0"/>
              <a:t> Countries </a:t>
            </a:r>
            <a:r>
              <a:rPr lang="de-CH" sz="2800" dirty="0" smtClean="0"/>
              <a:t>in 2015. </a:t>
            </a:r>
            <a:r>
              <a:rPr lang="en-US" sz="2800" dirty="0"/>
              <a:t>The Globalization Index measures the economic, social and political dimensions of globalization in 187 countries with data from the period from 1970 until 2012.</a:t>
            </a:r>
            <a:endParaRPr lang="de-CH" sz="2800" dirty="0"/>
          </a:p>
        </p:txBody>
      </p:sp>
      <p:sp>
        <p:nvSpPr>
          <p:cNvPr id="3" name="Inhaltsplatzhalter 2"/>
          <p:cNvSpPr>
            <a:spLocks noGrp="1"/>
          </p:cNvSpPr>
          <p:nvPr>
            <p:ph sz="half" idx="1"/>
          </p:nvPr>
        </p:nvSpPr>
        <p:spPr>
          <a:xfrm>
            <a:off x="838200" y="2146299"/>
            <a:ext cx="5181600" cy="4030663"/>
          </a:xfrm>
        </p:spPr>
        <p:txBody>
          <a:bodyPr>
            <a:normAutofit fontScale="55000" lnSpcReduction="20000"/>
          </a:bodyPr>
          <a:lstStyle/>
          <a:p>
            <a:pPr marL="514350" indent="-514350" fontAlgn="ctr">
              <a:buFont typeface="+mj-lt"/>
              <a:buAutoNum type="arabicPeriod"/>
            </a:pPr>
            <a:r>
              <a:rPr lang="de-CH" dirty="0" err="1"/>
              <a:t>Ireland</a:t>
            </a:r>
            <a:endParaRPr lang="de-CH" dirty="0"/>
          </a:p>
          <a:p>
            <a:pPr marL="514350" indent="-514350" fontAlgn="ctr">
              <a:buFont typeface="+mj-lt"/>
              <a:buAutoNum type="arabicPeriod"/>
            </a:pPr>
            <a:r>
              <a:rPr lang="de-CH" dirty="0" err="1"/>
              <a:t>Netherlands</a:t>
            </a:r>
            <a:endParaRPr lang="de-CH" dirty="0"/>
          </a:p>
          <a:p>
            <a:pPr marL="514350" indent="-514350" fontAlgn="ctr">
              <a:buFont typeface="+mj-lt"/>
              <a:buAutoNum type="arabicPeriod"/>
            </a:pPr>
            <a:r>
              <a:rPr lang="de-CH" dirty="0" err="1"/>
              <a:t>Belgium</a:t>
            </a:r>
            <a:endParaRPr lang="de-CH" dirty="0"/>
          </a:p>
          <a:p>
            <a:pPr marL="514350" indent="-514350" fontAlgn="ctr">
              <a:buFont typeface="+mj-lt"/>
              <a:buAutoNum type="arabicPeriod"/>
            </a:pPr>
            <a:r>
              <a:rPr lang="de-CH" dirty="0"/>
              <a:t>Austria</a:t>
            </a:r>
          </a:p>
          <a:p>
            <a:pPr marL="514350" indent="-514350" fontAlgn="ctr">
              <a:buFont typeface="+mj-lt"/>
              <a:buAutoNum type="arabicPeriod"/>
            </a:pPr>
            <a:r>
              <a:rPr lang="de-CH" dirty="0" err="1"/>
              <a:t>Singapore</a:t>
            </a:r>
            <a:endParaRPr lang="de-CH" dirty="0"/>
          </a:p>
          <a:p>
            <a:pPr marL="514350" indent="-514350" fontAlgn="ctr">
              <a:buFont typeface="+mj-lt"/>
              <a:buAutoNum type="arabicPeriod"/>
            </a:pPr>
            <a:r>
              <a:rPr lang="de-CH" dirty="0" err="1"/>
              <a:t>Sweden</a:t>
            </a:r>
            <a:endParaRPr lang="de-CH" dirty="0"/>
          </a:p>
          <a:p>
            <a:pPr marL="514350" indent="-514350" fontAlgn="ctr">
              <a:buFont typeface="+mj-lt"/>
              <a:buAutoNum type="arabicPeriod"/>
            </a:pPr>
            <a:r>
              <a:rPr lang="de-CH" dirty="0" err="1"/>
              <a:t>Denmark</a:t>
            </a:r>
            <a:endParaRPr lang="de-CH" dirty="0"/>
          </a:p>
          <a:p>
            <a:pPr marL="514350" indent="-514350" fontAlgn="ctr">
              <a:buFont typeface="+mj-lt"/>
              <a:buAutoNum type="arabicPeriod"/>
            </a:pPr>
            <a:r>
              <a:rPr lang="de-CH" dirty="0"/>
              <a:t>Portugal</a:t>
            </a:r>
          </a:p>
          <a:p>
            <a:pPr marL="514350" indent="-514350" fontAlgn="ctr">
              <a:buFont typeface="+mj-lt"/>
              <a:buAutoNum type="arabicPeriod"/>
            </a:pPr>
            <a:r>
              <a:rPr lang="de-CH" dirty="0" err="1"/>
              <a:t>Switzerland</a:t>
            </a:r>
            <a:endParaRPr lang="de-CH" dirty="0"/>
          </a:p>
          <a:p>
            <a:pPr marL="514350" indent="-514350" fontAlgn="ctr">
              <a:buFont typeface="+mj-lt"/>
              <a:buAutoNum type="arabicPeriod"/>
            </a:pPr>
            <a:r>
              <a:rPr lang="de-CH" dirty="0" err="1"/>
              <a:t>Finland</a:t>
            </a:r>
            <a:endParaRPr lang="de-CH" dirty="0"/>
          </a:p>
          <a:p>
            <a:pPr marL="0" indent="0">
              <a:buNone/>
            </a:pPr>
            <a:endParaRPr lang="de-CH" dirty="0"/>
          </a:p>
          <a:p>
            <a:pPr marL="0" indent="0">
              <a:buNone/>
            </a:pPr>
            <a:r>
              <a:rPr lang="de-CH" sz="2000" dirty="0" smtClean="0"/>
              <a:t>Quelle</a:t>
            </a:r>
            <a:r>
              <a:rPr lang="de-CH" sz="2000" dirty="0"/>
              <a:t>: Konjunkturforschungsstelle (KOF) der ETH Zürich</a:t>
            </a:r>
          </a:p>
          <a:p>
            <a:pPr marL="0" indent="0">
              <a:buNone/>
            </a:pPr>
            <a:r>
              <a:rPr lang="de-CH" sz="2000" dirty="0"/>
              <a:t>Aus &lt;</a:t>
            </a:r>
            <a:r>
              <a:rPr lang="de-CH" sz="2000" dirty="0">
                <a:hlinkClick r:id="rId2"/>
              </a:rPr>
              <a:t>https://www.schweizerbauer.ch/politik--wirtschaft/agrarwirtschaft/globalisierung-schweiz-gehoert-zu-den-top-ten--21213.html</a:t>
            </a:r>
            <a:r>
              <a:rPr lang="de-CH" sz="2000" dirty="0"/>
              <a:t>&gt; </a:t>
            </a:r>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36810645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Best Party-Hotspots </a:t>
            </a:r>
            <a:r>
              <a:rPr lang="de-CH" dirty="0" smtClean="0"/>
              <a:t>in </a:t>
            </a:r>
            <a:r>
              <a:rPr lang="de-CH" dirty="0" err="1" smtClean="0"/>
              <a:t>the</a:t>
            </a:r>
            <a:r>
              <a:rPr lang="de-CH" dirty="0" smtClean="0"/>
              <a:t> World in 2015</a:t>
            </a:r>
            <a:endParaRPr lang="de-CH" dirty="0"/>
          </a:p>
        </p:txBody>
      </p:sp>
      <p:sp>
        <p:nvSpPr>
          <p:cNvPr id="3" name="Inhaltsplatzhalter 2"/>
          <p:cNvSpPr>
            <a:spLocks noGrp="1"/>
          </p:cNvSpPr>
          <p:nvPr>
            <p:ph sz="half" idx="1"/>
          </p:nvPr>
        </p:nvSpPr>
        <p:spPr>
          <a:xfrm>
            <a:off x="838200" y="2158999"/>
            <a:ext cx="5181600" cy="4017963"/>
          </a:xfrm>
        </p:spPr>
        <p:txBody>
          <a:bodyPr>
            <a:normAutofit fontScale="55000" lnSpcReduction="20000"/>
          </a:bodyPr>
          <a:lstStyle/>
          <a:p>
            <a:pPr marL="514350" indent="-514350" fontAlgn="ctr">
              <a:buFont typeface="+mj-lt"/>
              <a:buAutoNum type="arabicPeriod"/>
            </a:pPr>
            <a:r>
              <a:rPr lang="de-CH" dirty="0"/>
              <a:t>Ibiza</a:t>
            </a:r>
          </a:p>
          <a:p>
            <a:pPr marL="514350" indent="-514350" fontAlgn="ctr">
              <a:buFont typeface="+mj-lt"/>
              <a:buAutoNum type="arabicPeriod"/>
            </a:pPr>
            <a:r>
              <a:rPr lang="de-CH" dirty="0"/>
              <a:t>Berlin</a:t>
            </a:r>
          </a:p>
          <a:p>
            <a:pPr marL="514350" indent="-514350" fontAlgn="ctr">
              <a:buFont typeface="+mj-lt"/>
              <a:buAutoNum type="arabicPeriod"/>
            </a:pPr>
            <a:r>
              <a:rPr lang="de-CH" dirty="0"/>
              <a:t>New York</a:t>
            </a:r>
          </a:p>
          <a:p>
            <a:pPr marL="514350" indent="-514350" fontAlgn="ctr">
              <a:buFont typeface="+mj-lt"/>
              <a:buAutoNum type="arabicPeriod"/>
            </a:pPr>
            <a:r>
              <a:rPr lang="de-CH" dirty="0"/>
              <a:t>São Paulo</a:t>
            </a:r>
          </a:p>
          <a:p>
            <a:pPr marL="514350" indent="-514350" fontAlgn="ctr">
              <a:buFont typeface="+mj-lt"/>
              <a:buAutoNum type="arabicPeriod"/>
            </a:pPr>
            <a:r>
              <a:rPr lang="de-CH" dirty="0"/>
              <a:t>London</a:t>
            </a:r>
          </a:p>
          <a:p>
            <a:pPr marL="514350" indent="-514350" fontAlgn="ctr">
              <a:buFont typeface="+mj-lt"/>
              <a:buAutoNum type="arabicPeriod"/>
            </a:pPr>
            <a:r>
              <a:rPr lang="de-CH" dirty="0"/>
              <a:t>Barcelona</a:t>
            </a:r>
          </a:p>
          <a:p>
            <a:pPr marL="514350" indent="-514350" fontAlgn="ctr">
              <a:buFont typeface="+mj-lt"/>
              <a:buAutoNum type="arabicPeriod"/>
            </a:pPr>
            <a:r>
              <a:rPr lang="de-CH" dirty="0"/>
              <a:t>Montreal</a:t>
            </a:r>
          </a:p>
          <a:p>
            <a:pPr marL="514350" indent="-514350" fontAlgn="ctr">
              <a:buFont typeface="+mj-lt"/>
              <a:buAutoNum type="arabicPeriod"/>
            </a:pPr>
            <a:r>
              <a:rPr lang="de-CH" dirty="0"/>
              <a:t>Las Vegas</a:t>
            </a:r>
          </a:p>
          <a:p>
            <a:pPr marL="514350" indent="-514350" fontAlgn="ctr">
              <a:buFont typeface="+mj-lt"/>
              <a:buAutoNum type="arabicPeriod"/>
            </a:pPr>
            <a:r>
              <a:rPr lang="de-CH" dirty="0"/>
              <a:t>Buenos Aires</a:t>
            </a:r>
          </a:p>
          <a:p>
            <a:pPr marL="514350" indent="-514350" fontAlgn="ctr">
              <a:buFont typeface="+mj-lt"/>
              <a:buAutoNum type="arabicPeriod"/>
            </a:pPr>
            <a:r>
              <a:rPr lang="de-CH" dirty="0"/>
              <a:t>Bangkok</a:t>
            </a:r>
          </a:p>
          <a:p>
            <a:pPr marL="0" indent="0">
              <a:buNone/>
            </a:pPr>
            <a:endParaRPr lang="de-CH" dirty="0"/>
          </a:p>
          <a:p>
            <a:pPr marL="0" indent="0">
              <a:buNone/>
            </a:pPr>
            <a:r>
              <a:rPr lang="de-CH" sz="2000" dirty="0" smtClean="0"/>
              <a:t>Quelle</a:t>
            </a:r>
            <a:r>
              <a:rPr lang="de-CH" sz="2000" dirty="0"/>
              <a:t>: Virginia Gomez alias DJ </a:t>
            </a:r>
            <a:r>
              <a:rPr lang="de-CH" sz="2000" dirty="0" err="1"/>
              <a:t>TapTap</a:t>
            </a:r>
            <a:r>
              <a:rPr lang="de-CH" sz="2000" dirty="0"/>
              <a:t> (CNN Cable </a:t>
            </a:r>
            <a:r>
              <a:rPr lang="de-CH" sz="2000" dirty="0" smtClean="0"/>
              <a:t>News Network</a:t>
            </a:r>
            <a:r>
              <a:rPr lang="de-CH" sz="2000" dirty="0"/>
              <a:t>, Atlanta)</a:t>
            </a:r>
          </a:p>
          <a:p>
            <a:pPr marL="0" indent="0">
              <a:buNone/>
            </a:pPr>
            <a:r>
              <a:rPr lang="de-CH" sz="2000" dirty="0"/>
              <a:t>Aus &lt;</a:t>
            </a:r>
            <a:r>
              <a:rPr lang="de-CH" sz="2000" dirty="0">
                <a:hlinkClick r:id="rId2"/>
              </a:rPr>
              <a:t>http://www.schweizer-illustrierte.ch/blogs/saturday-night-fever/partyguide-club-clubbing-partys-bangkok-ibiza-top-10-virginia-gomez-dj-tap-tap</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dirty="0"/>
          </a:p>
        </p:txBody>
      </p:sp>
    </p:spTree>
    <p:extLst>
      <p:ext uri="{BB962C8B-B14F-4D97-AF65-F5344CB8AC3E}">
        <p14:creationId xmlns:p14="http://schemas.microsoft.com/office/powerpoint/2010/main" val="42919049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Most </a:t>
            </a:r>
            <a:r>
              <a:rPr lang="de-CH" b="1" dirty="0" err="1" smtClean="0"/>
              <a:t>Downloaded</a:t>
            </a:r>
            <a:r>
              <a:rPr lang="de-CH" b="1" dirty="0" smtClean="0"/>
              <a:t> Free Apple Apps </a:t>
            </a:r>
            <a:r>
              <a:rPr lang="de-CH" dirty="0" smtClean="0"/>
              <a:t>in 2015</a:t>
            </a:r>
            <a:endParaRPr lang="de-CH" dirty="0"/>
          </a:p>
        </p:txBody>
      </p:sp>
      <p:sp>
        <p:nvSpPr>
          <p:cNvPr id="3" name="Inhaltsplatzhalter 2"/>
          <p:cNvSpPr>
            <a:spLocks noGrp="1"/>
          </p:cNvSpPr>
          <p:nvPr>
            <p:ph sz="half" idx="1"/>
          </p:nvPr>
        </p:nvSpPr>
        <p:spPr>
          <a:xfrm>
            <a:off x="838200" y="2108199"/>
            <a:ext cx="5181600" cy="4068763"/>
          </a:xfrm>
        </p:spPr>
        <p:txBody>
          <a:bodyPr>
            <a:normAutofit fontScale="55000" lnSpcReduction="20000"/>
          </a:bodyPr>
          <a:lstStyle/>
          <a:p>
            <a:pPr marL="514350" indent="-514350" fontAlgn="ctr">
              <a:buFont typeface="+mj-lt"/>
              <a:buAutoNum type="arabicPeriod"/>
            </a:pPr>
            <a:r>
              <a:rPr lang="de-CH" dirty="0"/>
              <a:t>Trivia Crack</a:t>
            </a:r>
          </a:p>
          <a:p>
            <a:pPr marL="514350" indent="-514350" fontAlgn="ctr">
              <a:buFont typeface="+mj-lt"/>
              <a:buAutoNum type="arabicPeriod"/>
            </a:pPr>
            <a:r>
              <a:rPr lang="de-CH" dirty="0"/>
              <a:t>Facebook Messenger</a:t>
            </a:r>
          </a:p>
          <a:p>
            <a:pPr marL="514350" indent="-514350" fontAlgn="ctr">
              <a:buFont typeface="+mj-lt"/>
              <a:buAutoNum type="arabicPeriod"/>
            </a:pPr>
            <a:r>
              <a:rPr lang="de-CH" dirty="0" err="1"/>
              <a:t>Dubsmash</a:t>
            </a:r>
            <a:endParaRPr lang="de-CH" dirty="0"/>
          </a:p>
          <a:p>
            <a:pPr marL="514350" indent="-514350" fontAlgn="ctr">
              <a:buFont typeface="+mj-lt"/>
              <a:buAutoNum type="arabicPeriod"/>
            </a:pPr>
            <a:r>
              <a:rPr lang="de-CH" dirty="0"/>
              <a:t>Instagram</a:t>
            </a:r>
          </a:p>
          <a:p>
            <a:pPr marL="514350" indent="-514350" fontAlgn="ctr">
              <a:buFont typeface="+mj-lt"/>
              <a:buAutoNum type="arabicPeriod"/>
            </a:pPr>
            <a:r>
              <a:rPr lang="de-CH" dirty="0" err="1"/>
              <a:t>Snapchat</a:t>
            </a:r>
            <a:endParaRPr lang="de-CH" dirty="0"/>
          </a:p>
          <a:p>
            <a:pPr marL="514350" indent="-514350" fontAlgn="ctr">
              <a:buFont typeface="+mj-lt"/>
              <a:buAutoNum type="arabicPeriod"/>
            </a:pPr>
            <a:r>
              <a:rPr lang="de-CH" dirty="0"/>
              <a:t>YouTube</a:t>
            </a:r>
          </a:p>
          <a:p>
            <a:pPr marL="514350" indent="-514350" fontAlgn="ctr">
              <a:buFont typeface="+mj-lt"/>
              <a:buAutoNum type="arabicPeriod"/>
            </a:pPr>
            <a:r>
              <a:rPr lang="de-CH" dirty="0"/>
              <a:t>Facebook</a:t>
            </a:r>
          </a:p>
          <a:p>
            <a:pPr marL="514350" indent="-514350" fontAlgn="ctr">
              <a:buFont typeface="+mj-lt"/>
              <a:buAutoNum type="arabicPeriod"/>
            </a:pPr>
            <a:r>
              <a:rPr lang="de-CH" dirty="0"/>
              <a:t>Uber</a:t>
            </a:r>
          </a:p>
          <a:p>
            <a:pPr marL="514350" indent="-514350" fontAlgn="ctr">
              <a:buFont typeface="+mj-lt"/>
              <a:buAutoNum type="arabicPeriod"/>
            </a:pPr>
            <a:r>
              <a:rPr lang="de-CH" dirty="0" err="1"/>
              <a:t>Crossy</a:t>
            </a:r>
            <a:r>
              <a:rPr lang="de-CH" dirty="0"/>
              <a:t> Road</a:t>
            </a:r>
          </a:p>
          <a:p>
            <a:pPr marL="514350" indent="-514350" fontAlgn="ctr">
              <a:buFont typeface="+mj-lt"/>
              <a:buAutoNum type="arabicPeriod"/>
            </a:pPr>
            <a:r>
              <a:rPr lang="de-CH" dirty="0"/>
              <a:t>Google </a:t>
            </a:r>
            <a:r>
              <a:rPr lang="de-CH" dirty="0" err="1"/>
              <a:t>Maps</a:t>
            </a:r>
            <a:endParaRPr lang="de-CH" dirty="0"/>
          </a:p>
          <a:p>
            <a:pPr marL="0" indent="0">
              <a:buNone/>
            </a:pPr>
            <a:endParaRPr lang="de-CH" dirty="0"/>
          </a:p>
          <a:p>
            <a:pPr marL="0" indent="0">
              <a:buNone/>
            </a:pPr>
            <a:r>
              <a:rPr lang="de-CH" sz="2000" dirty="0" smtClean="0"/>
              <a:t>Quelle</a:t>
            </a:r>
            <a:r>
              <a:rPr lang="de-CH" sz="2000" dirty="0"/>
              <a:t>: Apple</a:t>
            </a:r>
          </a:p>
          <a:p>
            <a:pPr marL="0" indent="0">
              <a:buNone/>
            </a:pPr>
            <a:r>
              <a:rPr lang="de-CH" sz="2000" dirty="0"/>
              <a:t>Aus &lt;</a:t>
            </a:r>
            <a:r>
              <a:rPr lang="de-CH" sz="2000" dirty="0">
                <a:hlinkClick r:id="rId2"/>
              </a:rPr>
              <a:t>http://www.usatoday.com/story/tech/2015/12/09/most-downloaded-apple-apps-2015/77030958/</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4908960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Most </a:t>
            </a:r>
            <a:r>
              <a:rPr lang="de-CH" b="1" dirty="0" err="1" smtClean="0"/>
              <a:t>Downloaded</a:t>
            </a:r>
            <a:r>
              <a:rPr lang="de-CH" b="1" dirty="0" smtClean="0"/>
              <a:t> </a:t>
            </a:r>
            <a:r>
              <a:rPr lang="de-CH" b="1" dirty="0" err="1" smtClean="0"/>
              <a:t>Paid</a:t>
            </a:r>
            <a:r>
              <a:rPr lang="de-CH" b="1" dirty="0" smtClean="0"/>
              <a:t> Apple Apps </a:t>
            </a:r>
            <a:r>
              <a:rPr lang="de-CH" dirty="0" smtClean="0"/>
              <a:t>in 2015</a:t>
            </a:r>
            <a:endParaRPr lang="de-CH" dirty="0"/>
          </a:p>
        </p:txBody>
      </p:sp>
      <p:sp>
        <p:nvSpPr>
          <p:cNvPr id="3" name="Inhaltsplatzhalter 2"/>
          <p:cNvSpPr>
            <a:spLocks noGrp="1"/>
          </p:cNvSpPr>
          <p:nvPr>
            <p:ph sz="half" idx="1"/>
          </p:nvPr>
        </p:nvSpPr>
        <p:spPr>
          <a:xfrm>
            <a:off x="838200" y="2095499"/>
            <a:ext cx="5181600" cy="4081463"/>
          </a:xfrm>
        </p:spPr>
        <p:txBody>
          <a:bodyPr>
            <a:normAutofit fontScale="62500" lnSpcReduction="20000"/>
          </a:bodyPr>
          <a:lstStyle/>
          <a:p>
            <a:pPr marL="514350" indent="-514350">
              <a:buAutoNum type="arabicPeriod"/>
            </a:pPr>
            <a:r>
              <a:rPr lang="en-US" dirty="0" smtClean="0"/>
              <a:t>Heads Up!</a:t>
            </a:r>
          </a:p>
          <a:p>
            <a:pPr marL="514350" indent="-514350">
              <a:buAutoNum type="arabicPeriod"/>
            </a:pPr>
            <a:r>
              <a:rPr lang="en-US" dirty="0" smtClean="0"/>
              <a:t>Minecraft</a:t>
            </a:r>
            <a:r>
              <a:rPr lang="en-US" dirty="0"/>
              <a:t>: Pocket Edition </a:t>
            </a:r>
            <a:endParaRPr lang="en-US" dirty="0" smtClean="0"/>
          </a:p>
          <a:p>
            <a:pPr marL="514350" indent="-514350">
              <a:buAutoNum type="arabicPeriod"/>
            </a:pPr>
            <a:r>
              <a:rPr lang="en-US" dirty="0" smtClean="0"/>
              <a:t>Trivia </a:t>
            </a:r>
            <a:r>
              <a:rPr lang="en-US" dirty="0"/>
              <a:t>Crack (Ad Free) </a:t>
            </a:r>
            <a:endParaRPr lang="en-US" dirty="0" smtClean="0"/>
          </a:p>
          <a:p>
            <a:pPr marL="514350" indent="-514350">
              <a:buAutoNum type="arabicPeriod"/>
            </a:pPr>
            <a:r>
              <a:rPr lang="en-US" dirty="0" smtClean="0"/>
              <a:t>Five </a:t>
            </a:r>
            <a:r>
              <a:rPr lang="en-US" dirty="0"/>
              <a:t>Nights at Freddy's 2 </a:t>
            </a:r>
            <a:endParaRPr lang="en-US" dirty="0" smtClean="0"/>
          </a:p>
          <a:p>
            <a:pPr marL="514350" indent="-514350">
              <a:buAutoNum type="arabicPeriod"/>
            </a:pPr>
            <a:r>
              <a:rPr lang="en-US" dirty="0" err="1" smtClean="0"/>
              <a:t>Facetune</a:t>
            </a:r>
            <a:endParaRPr lang="en-US" dirty="0" smtClean="0"/>
          </a:p>
          <a:p>
            <a:pPr marL="514350" indent="-514350">
              <a:buAutoNum type="arabicPeriod"/>
            </a:pPr>
            <a:r>
              <a:rPr lang="en-US" dirty="0" smtClean="0"/>
              <a:t>Geometry Dash</a:t>
            </a:r>
          </a:p>
          <a:p>
            <a:pPr marL="514350" indent="-514350">
              <a:buAutoNum type="arabicPeriod"/>
            </a:pPr>
            <a:r>
              <a:rPr lang="en-US" dirty="0" smtClean="0"/>
              <a:t>Five </a:t>
            </a:r>
            <a:r>
              <a:rPr lang="en-US" dirty="0"/>
              <a:t>Nights at </a:t>
            </a:r>
            <a:r>
              <a:rPr lang="en-US" dirty="0" smtClean="0"/>
              <a:t>Freddy's</a:t>
            </a:r>
          </a:p>
          <a:p>
            <a:pPr marL="514350" indent="-514350">
              <a:buAutoNum type="arabicPeriod"/>
            </a:pPr>
            <a:r>
              <a:rPr lang="en-US" dirty="0" err="1" smtClean="0"/>
              <a:t>Afterlight</a:t>
            </a:r>
            <a:endParaRPr lang="en-US" dirty="0" smtClean="0"/>
          </a:p>
          <a:p>
            <a:pPr marL="514350" indent="-514350">
              <a:buAutoNum type="arabicPeriod"/>
            </a:pPr>
            <a:r>
              <a:rPr lang="en-US" dirty="0" smtClean="0"/>
              <a:t>Plague Inc.</a:t>
            </a:r>
          </a:p>
          <a:p>
            <a:pPr marL="514350" indent="-514350">
              <a:buAutoNum type="arabicPeriod"/>
            </a:pPr>
            <a:r>
              <a:rPr lang="en-US" dirty="0" smtClean="0"/>
              <a:t>Goat Simulator</a:t>
            </a:r>
          </a:p>
          <a:p>
            <a:pPr marL="0" indent="0">
              <a:buNone/>
            </a:pPr>
            <a:endParaRPr lang="en-US" dirty="0" smtClean="0"/>
          </a:p>
          <a:p>
            <a:pPr marL="0" indent="0">
              <a:buNone/>
            </a:pPr>
            <a:r>
              <a:rPr lang="de-CH" sz="1800" dirty="0"/>
              <a:t>Quelle: Apple</a:t>
            </a:r>
          </a:p>
          <a:p>
            <a:pPr marL="0" indent="0">
              <a:buNone/>
            </a:pPr>
            <a:r>
              <a:rPr lang="de-CH" sz="1800" dirty="0"/>
              <a:t>Aus &lt;http://mashable.com/2015/12/09/apple-best-ios-apps-2015/#</a:t>
            </a:r>
            <a:r>
              <a:rPr lang="de-CH" sz="1800" dirty="0" smtClean="0"/>
              <a:t>t_HT.zeuCPqF&gt;</a:t>
            </a:r>
            <a:endParaRPr lang="de-CH" sz="1800" dirty="0"/>
          </a:p>
          <a:p>
            <a:pPr marL="0" indent="0">
              <a:buNone/>
            </a:pPr>
            <a:endParaRPr lang="en-US" dirty="0"/>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2798548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Downloaded</a:t>
            </a:r>
            <a:r>
              <a:rPr lang="de-CH" dirty="0" smtClean="0"/>
              <a:t> Android Apps in 2015</a:t>
            </a:r>
            <a:endParaRPr lang="de-CH" dirty="0"/>
          </a:p>
        </p:txBody>
      </p:sp>
      <p:sp>
        <p:nvSpPr>
          <p:cNvPr id="3" name="Inhaltsplatzhalter 2"/>
          <p:cNvSpPr>
            <a:spLocks noGrp="1"/>
          </p:cNvSpPr>
          <p:nvPr>
            <p:ph sz="half" idx="1"/>
          </p:nvPr>
        </p:nvSpPr>
        <p:spPr>
          <a:xfrm>
            <a:off x="838200" y="2158999"/>
            <a:ext cx="5181600" cy="4017963"/>
          </a:xfrm>
        </p:spPr>
        <p:txBody>
          <a:bodyPr>
            <a:normAutofit fontScale="55000" lnSpcReduction="20000"/>
          </a:bodyPr>
          <a:lstStyle/>
          <a:p>
            <a:pPr marL="514350" indent="-514350" fontAlgn="ctr">
              <a:buFont typeface="+mj-lt"/>
              <a:buAutoNum type="arabicPeriod"/>
            </a:pPr>
            <a:r>
              <a:rPr lang="de-CH" dirty="0"/>
              <a:t>Facebook</a:t>
            </a:r>
          </a:p>
          <a:p>
            <a:pPr marL="514350" indent="-514350" fontAlgn="ctr">
              <a:buFont typeface="+mj-lt"/>
              <a:buAutoNum type="arabicPeriod"/>
            </a:pPr>
            <a:r>
              <a:rPr lang="de-CH" dirty="0"/>
              <a:t>WhatsApp</a:t>
            </a:r>
          </a:p>
          <a:p>
            <a:pPr marL="514350" indent="-514350" fontAlgn="ctr">
              <a:buFont typeface="+mj-lt"/>
              <a:buAutoNum type="arabicPeriod"/>
            </a:pPr>
            <a:r>
              <a:rPr lang="de-CH" dirty="0"/>
              <a:t>Google Fit</a:t>
            </a:r>
          </a:p>
          <a:p>
            <a:pPr marL="514350" indent="-514350" fontAlgn="ctr">
              <a:buFont typeface="+mj-lt"/>
              <a:buAutoNum type="arabicPeriod"/>
            </a:pPr>
            <a:r>
              <a:rPr lang="de-CH" dirty="0"/>
              <a:t>Camera51</a:t>
            </a:r>
          </a:p>
          <a:p>
            <a:pPr marL="514350" indent="-514350" fontAlgn="ctr">
              <a:buFont typeface="+mj-lt"/>
              <a:buAutoNum type="arabicPeriod"/>
            </a:pPr>
            <a:r>
              <a:rPr lang="de-CH" dirty="0"/>
              <a:t>YouTube</a:t>
            </a:r>
          </a:p>
          <a:p>
            <a:pPr marL="514350" indent="-514350" fontAlgn="ctr">
              <a:buFont typeface="+mj-lt"/>
              <a:buAutoNum type="arabicPeriod"/>
            </a:pPr>
            <a:r>
              <a:rPr lang="de-CH" dirty="0"/>
              <a:t>Facebook Messenger</a:t>
            </a:r>
          </a:p>
          <a:p>
            <a:pPr marL="514350" indent="-514350" fontAlgn="ctr">
              <a:buFont typeface="+mj-lt"/>
              <a:buAutoNum type="arabicPeriod"/>
            </a:pPr>
            <a:r>
              <a:rPr lang="de-CH" dirty="0" err="1"/>
              <a:t>Timehop</a:t>
            </a:r>
            <a:endParaRPr lang="de-CH" dirty="0"/>
          </a:p>
          <a:p>
            <a:pPr marL="514350" indent="-514350" fontAlgn="ctr">
              <a:buFont typeface="+mj-lt"/>
              <a:buAutoNum type="arabicPeriod"/>
            </a:pPr>
            <a:r>
              <a:rPr lang="de-CH" dirty="0"/>
              <a:t>Uber</a:t>
            </a:r>
          </a:p>
          <a:p>
            <a:pPr marL="514350" indent="-514350" fontAlgn="ctr">
              <a:buFont typeface="+mj-lt"/>
              <a:buAutoNum type="arabicPeriod"/>
            </a:pPr>
            <a:r>
              <a:rPr lang="de-CH" dirty="0"/>
              <a:t>Instagram</a:t>
            </a:r>
          </a:p>
          <a:p>
            <a:pPr marL="514350" indent="-514350" fontAlgn="ctr">
              <a:buFont typeface="+mj-lt"/>
              <a:buAutoNum type="arabicPeriod"/>
            </a:pPr>
            <a:r>
              <a:rPr lang="de-CH" dirty="0" err="1"/>
              <a:t>Paytm</a:t>
            </a:r>
            <a:endParaRPr lang="de-CH" dirty="0"/>
          </a:p>
          <a:p>
            <a:pPr marL="0" indent="0">
              <a:buNone/>
            </a:pPr>
            <a:endParaRPr lang="de-CH" dirty="0"/>
          </a:p>
          <a:p>
            <a:pPr marL="0" indent="0">
              <a:buNone/>
            </a:pPr>
            <a:r>
              <a:rPr lang="de-CH" sz="1800" dirty="0" smtClean="0"/>
              <a:t>Quelle</a:t>
            </a:r>
            <a:r>
              <a:rPr lang="de-CH" sz="1800" dirty="0"/>
              <a:t>: I Can </a:t>
            </a:r>
            <a:r>
              <a:rPr lang="de-CH" sz="1800" dirty="0" err="1"/>
              <a:t>InfoTech</a:t>
            </a:r>
            <a:endParaRPr lang="de-CH" sz="1800" dirty="0"/>
          </a:p>
          <a:p>
            <a:pPr marL="0" indent="0">
              <a:buNone/>
            </a:pPr>
            <a:r>
              <a:rPr lang="de-CH" sz="1800" dirty="0"/>
              <a:t>Aus &lt;</a:t>
            </a:r>
            <a:r>
              <a:rPr lang="de-CH" sz="1800" dirty="0">
                <a:hlinkClick r:id="rId2"/>
              </a:rPr>
              <a:t>http://de.slideshare.net/icaninfotech/top-10-most-downloaded-android-apps-in-2015</a:t>
            </a:r>
            <a:r>
              <a:rPr lang="de-CH" sz="18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dirty="0"/>
          </a:p>
        </p:txBody>
      </p:sp>
    </p:spTree>
    <p:extLst>
      <p:ext uri="{BB962C8B-B14F-4D97-AF65-F5344CB8AC3E}">
        <p14:creationId xmlns:p14="http://schemas.microsoft.com/office/powerpoint/2010/main" val="2029280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CH" sz="3200" b="1" dirty="0"/>
              <a:t>Top 10 </a:t>
            </a:r>
            <a:r>
              <a:rPr lang="de-CH" sz="3200" b="1" dirty="0" err="1"/>
              <a:t>Activities</a:t>
            </a:r>
            <a:r>
              <a:rPr lang="de-CH" sz="3200" b="1" dirty="0"/>
              <a:t> on Smartphones </a:t>
            </a:r>
            <a:r>
              <a:rPr lang="de-CH" sz="3200" b="1" dirty="0" err="1"/>
              <a:t>by</a:t>
            </a:r>
            <a:r>
              <a:rPr lang="de-CH" sz="3200" b="1" dirty="0"/>
              <a:t> Swiss People in 2015</a:t>
            </a:r>
            <a:r>
              <a:rPr lang="de-CH" sz="3200" dirty="0"/>
              <a:t>. Basis: </a:t>
            </a:r>
            <a:r>
              <a:rPr lang="de-CH" sz="3200" dirty="0" err="1" smtClean="0"/>
              <a:t>Respondenten</a:t>
            </a:r>
            <a:r>
              <a:rPr lang="de-CH" sz="3200" dirty="0" smtClean="0"/>
              <a:t> </a:t>
            </a:r>
            <a:r>
              <a:rPr lang="de-CH" sz="3200" dirty="0"/>
              <a:t>nutzen ein Smartphone. Top-2-Box: «mehrmals täglich» und «täglich»</a:t>
            </a:r>
          </a:p>
        </p:txBody>
      </p:sp>
      <p:sp>
        <p:nvSpPr>
          <p:cNvPr id="3" name="Inhaltsplatzhalter 2"/>
          <p:cNvSpPr>
            <a:spLocks noGrp="1"/>
          </p:cNvSpPr>
          <p:nvPr>
            <p:ph sz="half" idx="1"/>
          </p:nvPr>
        </p:nvSpPr>
        <p:spPr>
          <a:xfrm>
            <a:off x="838200" y="2400300"/>
            <a:ext cx="5181600" cy="3776662"/>
          </a:xfrm>
        </p:spPr>
        <p:txBody>
          <a:bodyPr>
            <a:normAutofit fontScale="47500" lnSpcReduction="20000"/>
          </a:bodyPr>
          <a:lstStyle/>
          <a:p>
            <a:pPr marL="514350" indent="-514350">
              <a:buAutoNum type="arabicPeriod"/>
            </a:pPr>
            <a:r>
              <a:rPr lang="en-US" dirty="0"/>
              <a:t>To write messages (WhatsApp / </a:t>
            </a:r>
            <a:r>
              <a:rPr lang="en-US" dirty="0" err="1"/>
              <a:t>iMessage</a:t>
            </a:r>
            <a:r>
              <a:rPr lang="en-US" dirty="0"/>
              <a:t>) – 63,1%</a:t>
            </a:r>
          </a:p>
          <a:p>
            <a:pPr marL="514350" indent="-514350">
              <a:buAutoNum type="arabicPeriod"/>
            </a:pPr>
            <a:r>
              <a:rPr lang="en-US" dirty="0"/>
              <a:t>2. To write and read e-mails – 53,6%</a:t>
            </a:r>
          </a:p>
          <a:p>
            <a:pPr marL="514350" indent="-514350">
              <a:buAutoNum type="arabicPeriod"/>
            </a:pPr>
            <a:r>
              <a:rPr lang="en-US" dirty="0"/>
              <a:t>To make phone calls – 46,3%</a:t>
            </a:r>
          </a:p>
          <a:p>
            <a:pPr marL="514350" indent="-514350">
              <a:buAutoNum type="arabicPeriod"/>
            </a:pPr>
            <a:r>
              <a:rPr lang="en-US" dirty="0"/>
              <a:t>To browse social networks – 39,0%</a:t>
            </a:r>
          </a:p>
          <a:p>
            <a:pPr marL="514350" indent="-514350">
              <a:buAutoNum type="arabicPeriod"/>
            </a:pPr>
            <a:r>
              <a:rPr lang="en-US" dirty="0"/>
              <a:t>To surf in the web (untargeted information search) – 38,8%</a:t>
            </a:r>
          </a:p>
          <a:p>
            <a:pPr marL="514350" indent="-514350">
              <a:buAutoNum type="arabicPeriod"/>
            </a:pPr>
            <a:r>
              <a:rPr lang="en-US" dirty="0"/>
              <a:t>To write SMS – 35,4%</a:t>
            </a:r>
          </a:p>
          <a:p>
            <a:pPr marL="514350" indent="-514350">
              <a:buAutoNum type="arabicPeriod"/>
            </a:pPr>
            <a:r>
              <a:rPr lang="en-US" dirty="0"/>
              <a:t>To manage appointments and tasks – 34,1%</a:t>
            </a:r>
          </a:p>
          <a:p>
            <a:pPr marL="514350" indent="-514350">
              <a:buAutoNum type="arabicPeriod"/>
            </a:pPr>
            <a:r>
              <a:rPr lang="en-US" dirty="0"/>
              <a:t>Mobile Search (search for specific information on the web) – 33,4%</a:t>
            </a:r>
          </a:p>
          <a:p>
            <a:pPr marL="514350" indent="-514350">
              <a:buAutoNum type="arabicPeriod"/>
            </a:pPr>
            <a:r>
              <a:rPr lang="en-US" dirty="0"/>
              <a:t>To chat – 32,1%</a:t>
            </a:r>
          </a:p>
          <a:p>
            <a:pPr marL="514350" indent="-514350">
              <a:buAutoNum type="arabicPeriod"/>
            </a:pPr>
            <a:r>
              <a:rPr lang="en-US" dirty="0"/>
              <a:t>To listen to music – 29,6%</a:t>
            </a:r>
          </a:p>
          <a:p>
            <a:pPr marL="0" indent="0">
              <a:buNone/>
            </a:pPr>
            <a:endParaRPr lang="en-US" dirty="0"/>
          </a:p>
          <a:p>
            <a:pPr marL="0" indent="0">
              <a:buNone/>
            </a:pPr>
            <a:r>
              <a:rPr lang="en-US" sz="1600" dirty="0" err="1"/>
              <a:t>Quelle</a:t>
            </a:r>
            <a:r>
              <a:rPr lang="en-US" sz="1600" dirty="0"/>
              <a:t>: Y&amp;R Group Switzerland MUI-</a:t>
            </a:r>
            <a:r>
              <a:rPr lang="en-US" sz="1600" dirty="0" err="1"/>
              <a:t>Studie</a:t>
            </a:r>
            <a:r>
              <a:rPr lang="en-US" sz="1600" dirty="0"/>
              <a:t> (S. 72)</a:t>
            </a:r>
          </a:p>
          <a:p>
            <a:pPr marL="0" indent="0">
              <a:buNone/>
            </a:pPr>
            <a:endParaRPr lang="de-CH" dirty="0"/>
          </a:p>
        </p:txBody>
      </p:sp>
      <p:sp>
        <p:nvSpPr>
          <p:cNvPr id="4" name="Inhaltsplatzhalter 3"/>
          <p:cNvSpPr>
            <a:spLocks noGrp="1"/>
          </p:cNvSpPr>
          <p:nvPr>
            <p:ph sz="half" idx="2"/>
          </p:nvPr>
        </p:nvSpPr>
        <p:spPr>
          <a:xfrm>
            <a:off x="6172200" y="2070099"/>
            <a:ext cx="5181600" cy="4106864"/>
          </a:xfrm>
        </p:spPr>
        <p:txBody>
          <a:bodyPr>
            <a:normAutofit fontScale="47500" lnSpcReduction="20000"/>
          </a:bodyPr>
          <a:lstStyle/>
          <a:p>
            <a:pPr marL="0" indent="0">
              <a:buNone/>
            </a:pPr>
            <a:r>
              <a:rPr lang="en-US" b="1" dirty="0" err="1"/>
              <a:t>Jahr</a:t>
            </a:r>
            <a:r>
              <a:rPr lang="en-US" b="1" dirty="0"/>
              <a:t> 2013</a:t>
            </a:r>
          </a:p>
          <a:p>
            <a:pPr marL="514350" indent="-514350">
              <a:buAutoNum type="arabicPeriod"/>
            </a:pPr>
            <a:r>
              <a:rPr lang="en-US" dirty="0"/>
              <a:t>To write messages (WhatsApp / </a:t>
            </a:r>
            <a:r>
              <a:rPr lang="en-US" dirty="0" err="1"/>
              <a:t>iMessage</a:t>
            </a:r>
            <a:r>
              <a:rPr lang="en-US" dirty="0"/>
              <a:t>) – 52,4%</a:t>
            </a:r>
          </a:p>
          <a:p>
            <a:pPr marL="514350" indent="-514350">
              <a:buFont typeface="Arial" panose="020B0604020202020204" pitchFamily="34" charset="0"/>
              <a:buAutoNum type="arabicPeriod"/>
            </a:pPr>
            <a:r>
              <a:rPr lang="en-US" dirty="0"/>
              <a:t>To make phone calls – 49,2%</a:t>
            </a:r>
          </a:p>
          <a:p>
            <a:pPr marL="514350" indent="-514350">
              <a:buAutoNum type="arabicPeriod"/>
            </a:pPr>
            <a:r>
              <a:rPr lang="en-US" dirty="0" smtClean="0"/>
              <a:t>To </a:t>
            </a:r>
            <a:r>
              <a:rPr lang="en-US" dirty="0"/>
              <a:t>write and read e-mails – 47,0%</a:t>
            </a:r>
          </a:p>
          <a:p>
            <a:pPr marL="514350" indent="-514350">
              <a:buFont typeface="Arial" panose="020B0604020202020204" pitchFamily="34" charset="0"/>
              <a:buAutoNum type="arabicPeriod"/>
            </a:pPr>
            <a:r>
              <a:rPr lang="en-US" dirty="0"/>
              <a:t>To write SMS – 44,1%</a:t>
            </a:r>
          </a:p>
          <a:p>
            <a:pPr marL="514350" indent="-514350">
              <a:buFont typeface="Arial" panose="020B0604020202020204" pitchFamily="34" charset="0"/>
              <a:buAutoNum type="arabicPeriod"/>
            </a:pPr>
            <a:r>
              <a:rPr lang="en-US" dirty="0"/>
              <a:t>To chat – 40,8%</a:t>
            </a:r>
          </a:p>
          <a:p>
            <a:pPr marL="514350" indent="-514350">
              <a:buAutoNum type="arabicPeriod"/>
            </a:pPr>
            <a:r>
              <a:rPr lang="en-US" dirty="0" smtClean="0"/>
              <a:t>To </a:t>
            </a:r>
            <a:r>
              <a:rPr lang="en-US" dirty="0"/>
              <a:t>browse social networks – 33,9%</a:t>
            </a:r>
          </a:p>
          <a:p>
            <a:pPr marL="514350" indent="-514350">
              <a:buFont typeface="Arial" panose="020B0604020202020204" pitchFamily="34" charset="0"/>
              <a:buAutoNum type="arabicPeriod"/>
            </a:pPr>
            <a:r>
              <a:rPr lang="en-US" dirty="0"/>
              <a:t>To manage appointments and tasks – 33,4</a:t>
            </a:r>
            <a:r>
              <a:rPr lang="en-US" dirty="0" smtClean="0"/>
              <a:t>%</a:t>
            </a:r>
          </a:p>
          <a:p>
            <a:pPr marL="514350" indent="-514350">
              <a:buFont typeface="Arial" panose="020B0604020202020204" pitchFamily="34" charset="0"/>
              <a:buAutoNum type="arabicPeriod"/>
            </a:pPr>
            <a:r>
              <a:rPr lang="en-US" dirty="0" smtClean="0"/>
              <a:t>To Read Papers / News / Magazines – 30,8%</a:t>
            </a:r>
            <a:endParaRPr lang="en-US" dirty="0"/>
          </a:p>
          <a:p>
            <a:pPr marL="514350" indent="-514350">
              <a:buAutoNum type="arabicPeriod"/>
            </a:pPr>
            <a:r>
              <a:rPr lang="en-US" dirty="0" smtClean="0"/>
              <a:t>To </a:t>
            </a:r>
            <a:r>
              <a:rPr lang="en-US" dirty="0"/>
              <a:t>surf in the web (untargeted information search) – 27,0%</a:t>
            </a:r>
          </a:p>
          <a:p>
            <a:pPr marL="514350" indent="-514350">
              <a:buFont typeface="Arial" panose="020B0604020202020204" pitchFamily="34" charset="0"/>
              <a:buAutoNum type="arabicPeriod"/>
            </a:pPr>
            <a:r>
              <a:rPr lang="en-US" dirty="0"/>
              <a:t>To listen to music – 24,7%</a:t>
            </a:r>
          </a:p>
          <a:p>
            <a:pPr marL="514350" indent="-514350">
              <a:buAutoNum type="arabicPeriod"/>
            </a:pPr>
            <a:r>
              <a:rPr lang="en-US" dirty="0" smtClean="0">
                <a:solidFill>
                  <a:schemeClr val="bg1">
                    <a:lumMod val="75000"/>
                  </a:schemeClr>
                </a:solidFill>
              </a:rPr>
              <a:t>Mobile </a:t>
            </a:r>
            <a:r>
              <a:rPr lang="en-US" dirty="0">
                <a:solidFill>
                  <a:schemeClr val="bg1">
                    <a:lumMod val="75000"/>
                  </a:schemeClr>
                </a:solidFill>
              </a:rPr>
              <a:t>Search (search for specific information on the web) – </a:t>
            </a:r>
            <a:r>
              <a:rPr lang="en-US" dirty="0" smtClean="0">
                <a:solidFill>
                  <a:schemeClr val="bg1">
                    <a:lumMod val="75000"/>
                  </a:schemeClr>
                </a:solidFill>
              </a:rPr>
              <a:t>19,6%</a:t>
            </a:r>
            <a:endParaRPr lang="en-US" dirty="0">
              <a:solidFill>
                <a:schemeClr val="bg1">
                  <a:lumMod val="75000"/>
                </a:schemeClr>
              </a:solidFill>
            </a:endParaRPr>
          </a:p>
          <a:p>
            <a:pPr marL="0" indent="0">
              <a:buNone/>
            </a:pPr>
            <a:endParaRPr lang="en-US" sz="2400" dirty="0"/>
          </a:p>
          <a:p>
            <a:pPr marL="0" indent="0">
              <a:buNone/>
            </a:pPr>
            <a:r>
              <a:rPr lang="en-US" sz="1600" dirty="0" err="1"/>
              <a:t>Quelle</a:t>
            </a:r>
            <a:r>
              <a:rPr lang="en-US" sz="1600" dirty="0"/>
              <a:t>: Y&amp;R Group Switzerland MUI-</a:t>
            </a:r>
            <a:r>
              <a:rPr lang="en-US" sz="1600" dirty="0" err="1"/>
              <a:t>Studie</a:t>
            </a:r>
            <a:r>
              <a:rPr lang="en-US" sz="1600" dirty="0"/>
              <a:t> (S. 78)</a:t>
            </a:r>
          </a:p>
          <a:p>
            <a:pPr marL="0" indent="0">
              <a:buNone/>
            </a:pPr>
            <a:endParaRPr lang="de-CH" dirty="0"/>
          </a:p>
        </p:txBody>
      </p:sp>
    </p:spTree>
    <p:extLst>
      <p:ext uri="{BB962C8B-B14F-4D97-AF65-F5344CB8AC3E}">
        <p14:creationId xmlns:p14="http://schemas.microsoft.com/office/powerpoint/2010/main" val="253845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Popular</a:t>
            </a:r>
            <a:r>
              <a:rPr lang="de-CH" dirty="0" smtClean="0"/>
              <a:t> Film Releases in 2015 (</a:t>
            </a:r>
            <a:r>
              <a:rPr lang="de-CH" dirty="0" err="1" smtClean="0"/>
              <a:t>as</a:t>
            </a:r>
            <a:r>
              <a:rPr lang="de-CH" dirty="0" smtClean="0"/>
              <a:t> at 13.01.2015)</a:t>
            </a:r>
            <a:endParaRPr lang="de-CH" dirty="0"/>
          </a:p>
        </p:txBody>
      </p:sp>
      <p:sp>
        <p:nvSpPr>
          <p:cNvPr id="3" name="Inhaltsplatzhalter 2"/>
          <p:cNvSpPr>
            <a:spLocks noGrp="1"/>
          </p:cNvSpPr>
          <p:nvPr>
            <p:ph sz="half" idx="1"/>
          </p:nvPr>
        </p:nvSpPr>
        <p:spPr>
          <a:xfrm>
            <a:off x="838200" y="1825625"/>
            <a:ext cx="5181600" cy="4351337"/>
          </a:xfrm>
        </p:spPr>
        <p:txBody>
          <a:bodyPr>
            <a:normAutofit fontScale="55000" lnSpcReduction="20000"/>
          </a:bodyPr>
          <a:lstStyle/>
          <a:p>
            <a:pPr marL="514350" indent="-514350" fontAlgn="ctr">
              <a:buFont typeface="+mj-lt"/>
              <a:buAutoNum type="arabicPeriod"/>
            </a:pPr>
            <a:r>
              <a:rPr lang="de-CH" dirty="0"/>
              <a:t>Star </a:t>
            </a:r>
            <a:r>
              <a:rPr lang="de-CH" dirty="0" err="1"/>
              <a:t>Wars</a:t>
            </a:r>
            <a:r>
              <a:rPr lang="de-CH" dirty="0"/>
              <a:t>: The Force </a:t>
            </a:r>
            <a:r>
              <a:rPr lang="de-CH" dirty="0" err="1"/>
              <a:t>Awakens</a:t>
            </a:r>
            <a:r>
              <a:rPr lang="de-CH" dirty="0"/>
              <a:t> - </a:t>
            </a:r>
            <a:r>
              <a:rPr lang="sv-SE" dirty="0"/>
              <a:t>$247.966.675 (USA) (18 December 2015</a:t>
            </a:r>
            <a:r>
              <a:rPr lang="sv-SE" dirty="0" smtClean="0"/>
              <a:t>)</a:t>
            </a:r>
          </a:p>
          <a:p>
            <a:pPr marL="514350" indent="-514350" fontAlgn="ctr">
              <a:buFont typeface="+mj-lt"/>
              <a:buAutoNum type="arabicPeriod"/>
            </a:pPr>
            <a:r>
              <a:rPr lang="de-CH" dirty="0"/>
              <a:t>The </a:t>
            </a:r>
            <a:r>
              <a:rPr lang="de-CH" dirty="0" err="1"/>
              <a:t>Revenant</a:t>
            </a:r>
            <a:r>
              <a:rPr lang="de-CH" dirty="0"/>
              <a:t> - </a:t>
            </a:r>
            <a:r>
              <a:rPr lang="sv-SE" dirty="0"/>
              <a:t> $474.560 (USA) (25 December </a:t>
            </a:r>
            <a:r>
              <a:rPr lang="sv-SE" dirty="0" smtClean="0"/>
              <a:t>2015)</a:t>
            </a:r>
          </a:p>
          <a:p>
            <a:pPr marL="514350" indent="-514350" fontAlgn="ctr">
              <a:buFont typeface="+mj-lt"/>
              <a:buAutoNum type="arabicPeriod"/>
            </a:pPr>
            <a:r>
              <a:rPr lang="de-CH" dirty="0" smtClean="0"/>
              <a:t>The </a:t>
            </a:r>
            <a:r>
              <a:rPr lang="de-CH" dirty="0" err="1"/>
              <a:t>Hateful</a:t>
            </a:r>
            <a:r>
              <a:rPr lang="de-CH" dirty="0"/>
              <a:t> </a:t>
            </a:r>
            <a:r>
              <a:rPr lang="de-CH" dirty="0" err="1" smtClean="0"/>
              <a:t>Eight</a:t>
            </a:r>
            <a:r>
              <a:rPr lang="de-CH" dirty="0" smtClean="0"/>
              <a:t> - </a:t>
            </a:r>
            <a:r>
              <a:rPr lang="sv-SE" dirty="0"/>
              <a:t>$4.610.676 (USA) (25 December 2015)</a:t>
            </a:r>
            <a:endParaRPr lang="sv-SE" dirty="0" smtClean="0"/>
          </a:p>
          <a:p>
            <a:pPr marL="514350" indent="-514350" fontAlgn="ctr">
              <a:buFont typeface="+mj-lt"/>
              <a:buAutoNum type="arabicPeriod"/>
            </a:pPr>
            <a:r>
              <a:rPr lang="de-CH" dirty="0"/>
              <a:t>The Big Short - </a:t>
            </a:r>
            <a:r>
              <a:rPr lang="sv-SE" dirty="0"/>
              <a:t>$705.527 (USA) (11 December </a:t>
            </a:r>
            <a:r>
              <a:rPr lang="sv-SE" dirty="0" smtClean="0"/>
              <a:t>2015)</a:t>
            </a:r>
          </a:p>
          <a:p>
            <a:pPr marL="514350" indent="-514350" fontAlgn="ctr">
              <a:buFont typeface="+mj-lt"/>
              <a:buAutoNum type="arabicPeriod"/>
            </a:pPr>
            <a:r>
              <a:rPr lang="de-CH" dirty="0" smtClean="0"/>
              <a:t>Joy - </a:t>
            </a:r>
            <a:r>
              <a:rPr lang="sv-SE" dirty="0"/>
              <a:t>$17.015.168 (USA) (25 December 2015)</a:t>
            </a:r>
            <a:endParaRPr lang="de-CH" dirty="0"/>
          </a:p>
          <a:p>
            <a:pPr marL="514350" indent="-514350" fontAlgn="ctr">
              <a:buFont typeface="+mj-lt"/>
              <a:buAutoNum type="arabicPeriod"/>
            </a:pPr>
            <a:r>
              <a:rPr lang="de-CH" dirty="0" err="1" smtClean="0"/>
              <a:t>Sicario</a:t>
            </a:r>
            <a:r>
              <a:rPr lang="de-CH" dirty="0" smtClean="0"/>
              <a:t> - </a:t>
            </a:r>
            <a:r>
              <a:rPr lang="nn-NO" dirty="0"/>
              <a:t>$401.288 (USA) (18 September 2015)</a:t>
            </a:r>
            <a:endParaRPr lang="de-CH" dirty="0"/>
          </a:p>
          <a:p>
            <a:pPr marL="514350" indent="-514350" fontAlgn="ctr">
              <a:buFont typeface="+mj-lt"/>
              <a:buAutoNum type="arabicPeriod"/>
            </a:pPr>
            <a:r>
              <a:rPr lang="de-CH" dirty="0"/>
              <a:t>The </a:t>
            </a:r>
            <a:r>
              <a:rPr lang="de-CH" dirty="0" err="1"/>
              <a:t>Martian</a:t>
            </a:r>
            <a:r>
              <a:rPr lang="de-CH" dirty="0"/>
              <a:t> - </a:t>
            </a:r>
            <a:r>
              <a:rPr lang="sv-SE" dirty="0"/>
              <a:t>$54.308.575 (USA) (2 October 2015)</a:t>
            </a:r>
            <a:endParaRPr lang="de-CH" dirty="0"/>
          </a:p>
          <a:p>
            <a:pPr marL="514350" indent="-514350" fontAlgn="ctr">
              <a:buFont typeface="+mj-lt"/>
              <a:buAutoNum type="arabicPeriod"/>
            </a:pPr>
            <a:r>
              <a:rPr lang="de-CH" dirty="0" err="1" smtClean="0"/>
              <a:t>Creed</a:t>
            </a:r>
            <a:r>
              <a:rPr lang="de-CH" dirty="0" smtClean="0"/>
              <a:t> </a:t>
            </a:r>
            <a:r>
              <a:rPr lang="de-CH" dirty="0"/>
              <a:t>- </a:t>
            </a:r>
            <a:r>
              <a:rPr lang="de-CH" dirty="0" err="1"/>
              <a:t>Rocky's</a:t>
            </a:r>
            <a:r>
              <a:rPr lang="de-CH" dirty="0"/>
              <a:t> </a:t>
            </a:r>
            <a:r>
              <a:rPr lang="de-CH" dirty="0" smtClean="0"/>
              <a:t>Legacy - </a:t>
            </a:r>
            <a:r>
              <a:rPr lang="de-CH" dirty="0"/>
              <a:t>$29.632.823 (USA</a:t>
            </a:r>
            <a:r>
              <a:rPr lang="de-CH" dirty="0" smtClean="0"/>
              <a:t>) </a:t>
            </a:r>
            <a:r>
              <a:rPr lang="de-CH" dirty="0"/>
              <a:t>(27 November 2015</a:t>
            </a:r>
            <a:r>
              <a:rPr lang="de-CH" dirty="0" smtClean="0"/>
              <a:t>)</a:t>
            </a:r>
            <a:endParaRPr lang="de-CH" dirty="0"/>
          </a:p>
          <a:p>
            <a:pPr marL="514350" indent="-514350" fontAlgn="ctr">
              <a:buFont typeface="+mj-lt"/>
              <a:buAutoNum type="arabicPeriod"/>
            </a:pPr>
            <a:r>
              <a:rPr lang="de-CH" dirty="0" err="1" smtClean="0"/>
              <a:t>Daddy’s</a:t>
            </a:r>
            <a:r>
              <a:rPr lang="de-CH" dirty="0" smtClean="0"/>
              <a:t> Home - </a:t>
            </a:r>
            <a:r>
              <a:rPr lang="sv-SE" dirty="0"/>
              <a:t>$38.740.203 (USA) (25 December 2015)</a:t>
            </a:r>
            <a:endParaRPr lang="de-CH" dirty="0"/>
          </a:p>
          <a:p>
            <a:pPr marL="514350" indent="-514350" fontAlgn="ctr">
              <a:buFont typeface="+mj-lt"/>
              <a:buAutoNum type="arabicPeriod"/>
            </a:pPr>
            <a:r>
              <a:rPr lang="de-CH" dirty="0" smtClean="0"/>
              <a:t>The </a:t>
            </a:r>
            <a:r>
              <a:rPr lang="de-CH" dirty="0" err="1" smtClean="0"/>
              <a:t>Danish</a:t>
            </a:r>
            <a:r>
              <a:rPr lang="de-CH" dirty="0" smtClean="0"/>
              <a:t> Girl - </a:t>
            </a:r>
            <a:r>
              <a:rPr lang="nn-NO" dirty="0"/>
              <a:t>$187.318 (USA) (27 November 2015)</a:t>
            </a:r>
            <a:endParaRPr lang="de-CH" dirty="0"/>
          </a:p>
          <a:p>
            <a:pPr marL="0" indent="0">
              <a:buNone/>
            </a:pPr>
            <a:endParaRPr lang="de-CH" dirty="0"/>
          </a:p>
          <a:p>
            <a:pPr marL="0" indent="0">
              <a:buNone/>
            </a:pPr>
            <a:r>
              <a:rPr lang="de-CH" sz="2000" dirty="0" smtClean="0"/>
              <a:t>Quelle</a:t>
            </a:r>
            <a:r>
              <a:rPr lang="de-CH" sz="2000" dirty="0"/>
              <a:t>: </a:t>
            </a:r>
            <a:r>
              <a:rPr lang="de-CH" sz="2000" dirty="0" err="1"/>
              <a:t>IMDb</a:t>
            </a:r>
            <a:endParaRPr lang="de-CH" sz="2000" dirty="0"/>
          </a:p>
          <a:p>
            <a:pPr marL="0" indent="0">
              <a:buNone/>
            </a:pPr>
            <a:r>
              <a:rPr lang="de-CH" sz="2000" dirty="0"/>
              <a:t>Aus &lt;</a:t>
            </a:r>
            <a:r>
              <a:rPr lang="de-CH" sz="2000" dirty="0">
                <a:hlinkClick r:id="rId2"/>
              </a:rPr>
              <a:t>http://www.imdb.com/search/title?year=2015,2015&amp;title_type=feature&amp;sort=moviemeter,asc</a:t>
            </a:r>
            <a:r>
              <a:rPr lang="de-CH" sz="2000" dirty="0"/>
              <a:t>&gt; </a:t>
            </a:r>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6938241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Popular</a:t>
            </a:r>
            <a:r>
              <a:rPr lang="de-CH" dirty="0" smtClean="0"/>
              <a:t> Tech Flops in 2015</a:t>
            </a:r>
            <a:endParaRPr lang="de-CH" dirty="0"/>
          </a:p>
        </p:txBody>
      </p:sp>
      <p:sp>
        <p:nvSpPr>
          <p:cNvPr id="3" name="Inhaltsplatzhalter 2"/>
          <p:cNvSpPr>
            <a:spLocks noGrp="1"/>
          </p:cNvSpPr>
          <p:nvPr>
            <p:ph sz="half" idx="1"/>
          </p:nvPr>
        </p:nvSpPr>
        <p:spPr/>
        <p:txBody>
          <a:bodyPr>
            <a:normAutofit fontScale="55000" lnSpcReduction="20000"/>
          </a:bodyPr>
          <a:lstStyle/>
          <a:p>
            <a:pPr marL="514350" indent="-514350" fontAlgn="ctr">
              <a:buFont typeface="+mj-lt"/>
              <a:buAutoNum type="arabicPeriod"/>
            </a:pPr>
            <a:r>
              <a:rPr lang="de-CH" i="1" dirty="0"/>
              <a:t>"</a:t>
            </a:r>
            <a:r>
              <a:rPr lang="de-CH" i="1" dirty="0" err="1"/>
              <a:t>Hoverboards</a:t>
            </a:r>
            <a:r>
              <a:rPr lang="de-CH" i="1" dirty="0"/>
              <a:t>" </a:t>
            </a:r>
            <a:r>
              <a:rPr lang="de-CH" i="1" dirty="0" err="1"/>
              <a:t>exploded</a:t>
            </a:r>
            <a:endParaRPr lang="de-CH" i="1" dirty="0"/>
          </a:p>
          <a:p>
            <a:pPr marL="514350" indent="-514350" fontAlgn="ctr">
              <a:buFont typeface="+mj-lt"/>
              <a:buAutoNum type="arabicPeriod"/>
            </a:pPr>
            <a:r>
              <a:rPr lang="de-CH" i="1" dirty="0"/>
              <a:t>The </a:t>
            </a:r>
            <a:r>
              <a:rPr lang="de-CH" i="1" dirty="0" err="1"/>
              <a:t>Worst</a:t>
            </a:r>
            <a:r>
              <a:rPr lang="de-CH" i="1" dirty="0"/>
              <a:t> Hacks: "Ashley Madison" </a:t>
            </a:r>
            <a:r>
              <a:rPr lang="de-CH" i="1" dirty="0" err="1"/>
              <a:t>and</a:t>
            </a:r>
            <a:r>
              <a:rPr lang="de-CH" i="1" dirty="0"/>
              <a:t> "Adult Friend Finder"</a:t>
            </a:r>
          </a:p>
          <a:p>
            <a:pPr marL="514350" indent="-514350" fontAlgn="ctr">
              <a:buFont typeface="+mj-lt"/>
              <a:buAutoNum type="arabicPeriod"/>
            </a:pPr>
            <a:r>
              <a:rPr lang="de-CH" i="1" dirty="0"/>
              <a:t>Volkswagen </a:t>
            </a:r>
            <a:r>
              <a:rPr lang="de-CH" i="1" dirty="0" err="1"/>
              <a:t>used</a:t>
            </a:r>
            <a:r>
              <a:rPr lang="de-CH" i="1" dirty="0"/>
              <a:t> Software </a:t>
            </a:r>
            <a:r>
              <a:rPr lang="de-CH" i="1" dirty="0" err="1"/>
              <a:t>to</a:t>
            </a:r>
            <a:r>
              <a:rPr lang="de-CH" i="1" dirty="0"/>
              <a:t> </a:t>
            </a:r>
            <a:r>
              <a:rPr lang="de-CH" i="1" dirty="0" err="1"/>
              <a:t>cheat</a:t>
            </a:r>
            <a:r>
              <a:rPr lang="de-CH" i="1" dirty="0"/>
              <a:t> </a:t>
            </a:r>
            <a:r>
              <a:rPr lang="de-CH" i="1" dirty="0" err="1"/>
              <a:t>emissions</a:t>
            </a:r>
            <a:r>
              <a:rPr lang="de-CH" i="1" dirty="0"/>
              <a:t> </a:t>
            </a:r>
            <a:r>
              <a:rPr lang="de-CH" i="1" dirty="0" err="1"/>
              <a:t>tests</a:t>
            </a:r>
            <a:endParaRPr lang="de-CH" i="1" dirty="0"/>
          </a:p>
          <a:p>
            <a:pPr marL="514350" indent="-514350" fontAlgn="ctr">
              <a:buFont typeface="+mj-lt"/>
              <a:buAutoNum type="arabicPeriod"/>
            </a:pPr>
            <a:r>
              <a:rPr lang="de-CH" i="1" dirty="0"/>
              <a:t>Google </a:t>
            </a:r>
            <a:r>
              <a:rPr lang="de-CH" i="1" dirty="0" err="1"/>
              <a:t>Maps</a:t>
            </a:r>
            <a:r>
              <a:rPr lang="de-CH" i="1" dirty="0"/>
              <a:t> </a:t>
            </a:r>
            <a:r>
              <a:rPr lang="de-CH" i="1" dirty="0" err="1"/>
              <a:t>directed</a:t>
            </a:r>
            <a:r>
              <a:rPr lang="de-CH" i="1" dirty="0"/>
              <a:t> </a:t>
            </a:r>
            <a:r>
              <a:rPr lang="de-CH" i="1" dirty="0" err="1"/>
              <a:t>racist</a:t>
            </a:r>
            <a:r>
              <a:rPr lang="de-CH" i="1" dirty="0"/>
              <a:t> </a:t>
            </a:r>
            <a:r>
              <a:rPr lang="de-CH" i="1" dirty="0" err="1"/>
              <a:t>search</a:t>
            </a:r>
            <a:r>
              <a:rPr lang="de-CH" i="1" dirty="0"/>
              <a:t> </a:t>
            </a:r>
            <a:r>
              <a:rPr lang="de-CH" i="1" dirty="0" err="1"/>
              <a:t>queries</a:t>
            </a:r>
            <a:r>
              <a:rPr lang="de-CH" i="1" dirty="0"/>
              <a:t> </a:t>
            </a:r>
            <a:r>
              <a:rPr lang="de-CH" i="1" dirty="0" err="1"/>
              <a:t>to</a:t>
            </a:r>
            <a:r>
              <a:rPr lang="de-CH" i="1" dirty="0"/>
              <a:t> The White House</a:t>
            </a:r>
          </a:p>
          <a:p>
            <a:pPr marL="514350" indent="-514350" fontAlgn="ctr">
              <a:buFont typeface="+mj-lt"/>
              <a:buAutoNum type="arabicPeriod"/>
            </a:pPr>
            <a:r>
              <a:rPr lang="de-CH" i="1" dirty="0"/>
              <a:t>Flickr </a:t>
            </a:r>
            <a:r>
              <a:rPr lang="de-CH" i="1" dirty="0" err="1"/>
              <a:t>labeled</a:t>
            </a:r>
            <a:r>
              <a:rPr lang="de-CH" i="1" dirty="0"/>
              <a:t> </a:t>
            </a:r>
            <a:r>
              <a:rPr lang="de-CH" i="1" dirty="0" err="1"/>
              <a:t>photos</a:t>
            </a:r>
            <a:r>
              <a:rPr lang="de-CH" i="1" dirty="0"/>
              <a:t> </a:t>
            </a:r>
            <a:r>
              <a:rPr lang="de-CH" i="1" dirty="0" err="1"/>
              <a:t>with</a:t>
            </a:r>
            <a:r>
              <a:rPr lang="de-CH" i="1" dirty="0"/>
              <a:t> </a:t>
            </a:r>
            <a:r>
              <a:rPr lang="de-CH" i="1" dirty="0" err="1"/>
              <a:t>racist</a:t>
            </a:r>
            <a:r>
              <a:rPr lang="de-CH" i="1" dirty="0"/>
              <a:t> </a:t>
            </a:r>
            <a:r>
              <a:rPr lang="de-CH" i="1" dirty="0" err="1"/>
              <a:t>and</a:t>
            </a:r>
            <a:r>
              <a:rPr lang="de-CH" i="1" dirty="0"/>
              <a:t> offensive tags</a:t>
            </a:r>
          </a:p>
          <a:p>
            <a:pPr marL="514350" indent="-514350" fontAlgn="ctr">
              <a:buFont typeface="+mj-lt"/>
              <a:buAutoNum type="arabicPeriod"/>
            </a:pPr>
            <a:r>
              <a:rPr lang="de-CH" i="1" dirty="0"/>
              <a:t>Apple </a:t>
            </a:r>
            <a:r>
              <a:rPr lang="de-CH" i="1" dirty="0" err="1"/>
              <a:t>recalled</a:t>
            </a:r>
            <a:r>
              <a:rPr lang="de-CH" i="1" dirty="0"/>
              <a:t> Beats </a:t>
            </a:r>
            <a:r>
              <a:rPr lang="de-CH" i="1" dirty="0" err="1"/>
              <a:t>speakers</a:t>
            </a:r>
            <a:r>
              <a:rPr lang="de-CH" i="1" dirty="0"/>
              <a:t> </a:t>
            </a:r>
            <a:r>
              <a:rPr lang="de-CH" i="1" dirty="0" err="1"/>
              <a:t>that</a:t>
            </a:r>
            <a:r>
              <a:rPr lang="de-CH" i="1" dirty="0"/>
              <a:t> </a:t>
            </a:r>
            <a:r>
              <a:rPr lang="de-CH" i="1" dirty="0" err="1"/>
              <a:t>could</a:t>
            </a:r>
            <a:r>
              <a:rPr lang="de-CH" i="1" dirty="0"/>
              <a:t> catch </a:t>
            </a:r>
            <a:r>
              <a:rPr lang="de-CH" i="1" dirty="0" err="1"/>
              <a:t>fire</a:t>
            </a:r>
            <a:endParaRPr lang="de-CH" i="1" dirty="0"/>
          </a:p>
          <a:p>
            <a:pPr marL="514350" indent="-514350" fontAlgn="ctr">
              <a:buFont typeface="+mj-lt"/>
              <a:buAutoNum type="arabicPeriod"/>
            </a:pPr>
            <a:r>
              <a:rPr lang="de-CH" i="1" dirty="0" err="1"/>
              <a:t>Reddit</a:t>
            </a:r>
            <a:r>
              <a:rPr lang="de-CH" i="1" dirty="0"/>
              <a:t> </a:t>
            </a:r>
            <a:r>
              <a:rPr lang="de-CH" i="1" dirty="0" err="1"/>
              <a:t>accused</a:t>
            </a:r>
            <a:r>
              <a:rPr lang="de-CH" i="1" dirty="0"/>
              <a:t> </a:t>
            </a:r>
            <a:r>
              <a:rPr lang="de-CH" i="1" dirty="0" err="1"/>
              <a:t>of</a:t>
            </a:r>
            <a:r>
              <a:rPr lang="de-CH" i="1" dirty="0"/>
              <a:t> </a:t>
            </a:r>
            <a:r>
              <a:rPr lang="de-CH" i="1" dirty="0" err="1"/>
              <a:t>censorship</a:t>
            </a:r>
            <a:endParaRPr lang="de-CH" i="1" dirty="0"/>
          </a:p>
          <a:p>
            <a:pPr marL="514350" indent="-514350" fontAlgn="ctr">
              <a:buFont typeface="+mj-lt"/>
              <a:buAutoNum type="arabicPeriod"/>
            </a:pPr>
            <a:r>
              <a:rPr lang="de-CH" i="1" dirty="0"/>
              <a:t>Google </a:t>
            </a:r>
            <a:r>
              <a:rPr lang="de-CH" i="1" dirty="0" err="1"/>
              <a:t>Maps</a:t>
            </a:r>
            <a:r>
              <a:rPr lang="de-CH" i="1" dirty="0"/>
              <a:t> was </a:t>
            </a:r>
            <a:r>
              <a:rPr lang="de-CH" i="1" dirty="0" err="1"/>
              <a:t>vandalized</a:t>
            </a:r>
            <a:r>
              <a:rPr lang="de-CH" i="1" dirty="0"/>
              <a:t> </a:t>
            </a:r>
            <a:r>
              <a:rPr lang="de-CH" i="1" dirty="0" err="1"/>
              <a:t>by</a:t>
            </a:r>
            <a:r>
              <a:rPr lang="de-CH" i="1" dirty="0"/>
              <a:t> </a:t>
            </a:r>
            <a:r>
              <a:rPr lang="de-CH" i="1" dirty="0" err="1"/>
              <a:t>pranksters</a:t>
            </a:r>
            <a:endParaRPr lang="de-CH" i="1" dirty="0"/>
          </a:p>
          <a:p>
            <a:pPr marL="514350" indent="-514350" fontAlgn="ctr">
              <a:buFont typeface="+mj-lt"/>
              <a:buAutoNum type="arabicPeriod"/>
            </a:pPr>
            <a:r>
              <a:rPr lang="de-CH" i="1" dirty="0" err="1"/>
              <a:t>Yahoo's</a:t>
            </a:r>
            <a:r>
              <a:rPr lang="de-CH" i="1" dirty="0"/>
              <a:t> </a:t>
            </a:r>
            <a:r>
              <a:rPr lang="de-CH" i="1" dirty="0" err="1"/>
              <a:t>Alibaba</a:t>
            </a:r>
            <a:r>
              <a:rPr lang="de-CH" i="1" dirty="0"/>
              <a:t> </a:t>
            </a:r>
            <a:r>
              <a:rPr lang="de-CH" i="1" dirty="0" err="1"/>
              <a:t>conundrum</a:t>
            </a:r>
            <a:endParaRPr lang="de-CH" i="1" dirty="0"/>
          </a:p>
          <a:p>
            <a:pPr marL="514350" indent="-514350" fontAlgn="ctr">
              <a:buFont typeface="+mj-lt"/>
              <a:buAutoNum type="arabicPeriod"/>
            </a:pPr>
            <a:r>
              <a:rPr lang="de-CH" i="1" dirty="0"/>
              <a:t>Daily </a:t>
            </a:r>
            <a:r>
              <a:rPr lang="de-CH" i="1" dirty="0" err="1"/>
              <a:t>deals</a:t>
            </a:r>
            <a:r>
              <a:rPr lang="de-CH" i="1" dirty="0"/>
              <a:t> </a:t>
            </a:r>
            <a:r>
              <a:rPr lang="de-CH" i="1" dirty="0" err="1"/>
              <a:t>sites</a:t>
            </a:r>
            <a:r>
              <a:rPr lang="de-CH" i="1" dirty="0"/>
              <a:t> </a:t>
            </a:r>
            <a:r>
              <a:rPr lang="de-CH" i="1" dirty="0" err="1"/>
              <a:t>fell</a:t>
            </a:r>
            <a:r>
              <a:rPr lang="de-CH" i="1" dirty="0"/>
              <a:t> out </a:t>
            </a:r>
            <a:r>
              <a:rPr lang="de-CH" i="1" dirty="0" err="1"/>
              <a:t>of</a:t>
            </a:r>
            <a:r>
              <a:rPr lang="de-CH" i="1" dirty="0"/>
              <a:t> </a:t>
            </a:r>
            <a:r>
              <a:rPr lang="de-CH" i="1" dirty="0" err="1"/>
              <a:t>favor</a:t>
            </a:r>
            <a:r>
              <a:rPr lang="de-CH" i="1" dirty="0"/>
              <a:t> </a:t>
            </a:r>
          </a:p>
          <a:p>
            <a:pPr marL="0" indent="0">
              <a:buNone/>
            </a:pPr>
            <a:endParaRPr lang="de-CH" dirty="0"/>
          </a:p>
          <a:p>
            <a:pPr marL="0" indent="0">
              <a:buNone/>
            </a:pPr>
            <a:r>
              <a:rPr lang="de-CH" sz="2000" dirty="0" smtClean="0"/>
              <a:t>Quelle</a:t>
            </a:r>
            <a:r>
              <a:rPr lang="de-CH" sz="2000" dirty="0"/>
              <a:t>: CNN Money</a:t>
            </a:r>
          </a:p>
          <a:p>
            <a:pPr marL="0" indent="0">
              <a:buNone/>
            </a:pPr>
            <a:r>
              <a:rPr lang="de-CH" sz="2000" dirty="0"/>
              <a:t>Aus &lt;</a:t>
            </a:r>
            <a:r>
              <a:rPr lang="de-CH" sz="2000" dirty="0">
                <a:hlinkClick r:id="rId2"/>
              </a:rPr>
              <a:t>http://money.cnn.com/gallery/technology/2015/12/17/tech-flops-2015/index.html</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12317940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Best </a:t>
            </a:r>
            <a:r>
              <a:rPr lang="de-CH" dirty="0" err="1" smtClean="0"/>
              <a:t>Selling</a:t>
            </a:r>
            <a:r>
              <a:rPr lang="de-CH" dirty="0" smtClean="0"/>
              <a:t> Products </a:t>
            </a:r>
            <a:r>
              <a:rPr lang="de-CH" dirty="0" err="1" smtClean="0"/>
              <a:t>From</a:t>
            </a:r>
            <a:r>
              <a:rPr lang="de-CH" dirty="0" smtClean="0"/>
              <a:t> Different </a:t>
            </a:r>
            <a:r>
              <a:rPr lang="de-CH" dirty="0" err="1" smtClean="0"/>
              <a:t>Categories</a:t>
            </a:r>
            <a:r>
              <a:rPr lang="de-CH" dirty="0" smtClean="0"/>
              <a:t> </a:t>
            </a:r>
            <a:r>
              <a:rPr lang="de-CH" dirty="0" err="1" smtClean="0"/>
              <a:t>of</a:t>
            </a:r>
            <a:r>
              <a:rPr lang="de-CH" dirty="0" smtClean="0"/>
              <a:t> all Times</a:t>
            </a:r>
            <a:endParaRPr lang="de-CH" dirty="0"/>
          </a:p>
        </p:txBody>
      </p:sp>
      <p:sp>
        <p:nvSpPr>
          <p:cNvPr id="3" name="Inhaltsplatzhalter 2"/>
          <p:cNvSpPr>
            <a:spLocks noGrp="1"/>
          </p:cNvSpPr>
          <p:nvPr>
            <p:ph sz="half" idx="1"/>
          </p:nvPr>
        </p:nvSpPr>
        <p:spPr>
          <a:xfrm>
            <a:off x="838200" y="2095499"/>
            <a:ext cx="5181600" cy="4081463"/>
          </a:xfrm>
        </p:spPr>
        <p:txBody>
          <a:bodyPr>
            <a:normAutofit fontScale="55000" lnSpcReduction="20000"/>
          </a:bodyPr>
          <a:lstStyle/>
          <a:p>
            <a:pPr marL="514350" indent="-514350" fontAlgn="ctr">
              <a:buFont typeface="+mj-lt"/>
              <a:buAutoNum type="arabicPeriod"/>
            </a:pPr>
            <a:r>
              <a:rPr lang="de-CH" dirty="0"/>
              <a:t>Video Game </a:t>
            </a:r>
            <a:r>
              <a:rPr lang="de-CH" dirty="0" err="1"/>
              <a:t>Console</a:t>
            </a:r>
            <a:r>
              <a:rPr lang="de-CH" dirty="0"/>
              <a:t>: Playstation</a:t>
            </a:r>
          </a:p>
          <a:p>
            <a:pPr marL="514350" indent="-514350" fontAlgn="ctr">
              <a:buFont typeface="+mj-lt"/>
              <a:buAutoNum type="arabicPeriod"/>
            </a:pPr>
            <a:r>
              <a:rPr lang="de-CH" dirty="0" err="1"/>
              <a:t>Pharmaceutical</a:t>
            </a:r>
            <a:r>
              <a:rPr lang="de-CH" dirty="0"/>
              <a:t>: </a:t>
            </a:r>
            <a:r>
              <a:rPr lang="de-CH" dirty="0" err="1"/>
              <a:t>Lipitor</a:t>
            </a:r>
            <a:endParaRPr lang="de-CH" dirty="0"/>
          </a:p>
          <a:p>
            <a:pPr marL="514350" indent="-514350" fontAlgn="ctr">
              <a:buFont typeface="+mj-lt"/>
              <a:buAutoNum type="arabicPeriod"/>
            </a:pPr>
            <a:r>
              <a:rPr lang="de-CH" dirty="0" err="1"/>
              <a:t>Vehicle</a:t>
            </a:r>
            <a:r>
              <a:rPr lang="de-CH" dirty="0"/>
              <a:t>: </a:t>
            </a:r>
            <a:r>
              <a:rPr lang="de-CH" dirty="0" err="1"/>
              <a:t>Corolla</a:t>
            </a:r>
            <a:endParaRPr lang="de-CH" dirty="0"/>
          </a:p>
          <a:p>
            <a:pPr marL="514350" indent="-514350" fontAlgn="ctr">
              <a:buFont typeface="+mj-lt"/>
              <a:buAutoNum type="arabicPeriod"/>
            </a:pPr>
            <a:r>
              <a:rPr lang="de-CH" dirty="0"/>
              <a:t>Movies: Star </a:t>
            </a:r>
            <a:r>
              <a:rPr lang="de-CH" dirty="0" err="1"/>
              <a:t>Wars</a:t>
            </a:r>
            <a:endParaRPr lang="de-CH" dirty="0"/>
          </a:p>
          <a:p>
            <a:pPr marL="514350" indent="-514350" fontAlgn="ctr">
              <a:buFont typeface="+mj-lt"/>
              <a:buAutoNum type="arabicPeriod"/>
            </a:pPr>
            <a:r>
              <a:rPr lang="de-CH" dirty="0"/>
              <a:t>Tablet: iPad</a:t>
            </a:r>
          </a:p>
          <a:p>
            <a:pPr marL="514350" indent="-514350" fontAlgn="ctr">
              <a:buFont typeface="+mj-lt"/>
              <a:buAutoNum type="arabicPeriod"/>
            </a:pPr>
            <a:r>
              <a:rPr lang="de-CH" dirty="0"/>
              <a:t>Video Game Franchise: Mario </a:t>
            </a:r>
            <a:r>
              <a:rPr lang="de-CH" dirty="0" err="1"/>
              <a:t>Bros</a:t>
            </a:r>
            <a:r>
              <a:rPr lang="de-CH" dirty="0"/>
              <a:t>. Franchise</a:t>
            </a:r>
          </a:p>
          <a:p>
            <a:pPr marL="514350" indent="-514350" fontAlgn="ctr">
              <a:buFont typeface="+mj-lt"/>
              <a:buAutoNum type="arabicPeriod"/>
            </a:pPr>
            <a:r>
              <a:rPr lang="de-CH" dirty="0"/>
              <a:t>Album: Michael </a:t>
            </a:r>
            <a:r>
              <a:rPr lang="de-CH" dirty="0" err="1"/>
              <a:t>Jackson's</a:t>
            </a:r>
            <a:r>
              <a:rPr lang="de-CH" dirty="0"/>
              <a:t> Thriller</a:t>
            </a:r>
          </a:p>
          <a:p>
            <a:pPr marL="514350" indent="-514350" fontAlgn="ctr">
              <a:buFont typeface="+mj-lt"/>
              <a:buAutoNum type="arabicPeriod"/>
            </a:pPr>
            <a:r>
              <a:rPr lang="de-CH" dirty="0"/>
              <a:t>Book: Harry Potter</a:t>
            </a:r>
          </a:p>
          <a:p>
            <a:pPr marL="514350" indent="-514350" fontAlgn="ctr">
              <a:buFont typeface="+mj-lt"/>
              <a:buAutoNum type="arabicPeriod"/>
            </a:pPr>
            <a:r>
              <a:rPr lang="de-CH" dirty="0"/>
              <a:t>Smartphone: iPhone</a:t>
            </a:r>
          </a:p>
          <a:p>
            <a:pPr marL="514350" indent="-514350" fontAlgn="ctr">
              <a:buFont typeface="+mj-lt"/>
              <a:buAutoNum type="arabicPeriod"/>
            </a:pPr>
            <a:r>
              <a:rPr lang="de-CH" dirty="0" err="1"/>
              <a:t>Toy</a:t>
            </a:r>
            <a:r>
              <a:rPr lang="de-CH" dirty="0"/>
              <a:t>: </a:t>
            </a:r>
            <a:r>
              <a:rPr lang="de-CH" dirty="0" err="1"/>
              <a:t>Rubik's</a:t>
            </a:r>
            <a:r>
              <a:rPr lang="de-CH" dirty="0"/>
              <a:t> Cube</a:t>
            </a:r>
          </a:p>
          <a:p>
            <a:pPr marL="0" indent="0">
              <a:buNone/>
            </a:pPr>
            <a:endParaRPr lang="de-CH" dirty="0"/>
          </a:p>
          <a:p>
            <a:pPr marL="0" indent="0">
              <a:buNone/>
            </a:pPr>
            <a:r>
              <a:rPr lang="de-CH" sz="2000" dirty="0" smtClean="0"/>
              <a:t>Quelle</a:t>
            </a:r>
            <a:r>
              <a:rPr lang="de-CH" sz="2000" dirty="0"/>
              <a:t>: 24/7 Wallstreet</a:t>
            </a:r>
          </a:p>
          <a:p>
            <a:pPr marL="0" indent="0">
              <a:buNone/>
            </a:pPr>
            <a:r>
              <a:rPr lang="de-CH" sz="2000" dirty="0"/>
              <a:t>Aus &lt;</a:t>
            </a:r>
            <a:r>
              <a:rPr lang="de-CH" sz="2000" dirty="0">
                <a:hlinkClick r:id="rId2"/>
              </a:rPr>
              <a:t>http://time.com/92765/10-best-selling-products-ever/</a:t>
            </a:r>
            <a:r>
              <a:rPr lang="de-CH" sz="2000" dirty="0"/>
              <a:t>&gt; </a:t>
            </a:r>
          </a:p>
          <a:p>
            <a:pPr marL="0" indent="0">
              <a:buNone/>
            </a:pPr>
            <a:r>
              <a:rPr lang="de-CH" sz="2000" dirty="0"/>
              <a:t>Aus &lt;</a:t>
            </a:r>
            <a:r>
              <a:rPr lang="de-CH" sz="2000" dirty="0">
                <a:hlinkClick r:id="rId3"/>
              </a:rPr>
              <a:t>http://247wallst.com/special-report/2014/05/08/the-best-selling-products-of-all-time-2/3/</a:t>
            </a:r>
            <a:r>
              <a:rPr lang="de-CH" sz="2000" dirty="0"/>
              <a:t>&gt;</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7214722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Sports </a:t>
            </a:r>
            <a:r>
              <a:rPr lang="de-CH" dirty="0" err="1" smtClean="0"/>
              <a:t>Leagues</a:t>
            </a:r>
            <a:r>
              <a:rPr lang="de-CH" dirty="0" smtClean="0"/>
              <a:t> </a:t>
            </a:r>
            <a:r>
              <a:rPr lang="de-CH" dirty="0" err="1" smtClean="0"/>
              <a:t>That</a:t>
            </a:r>
            <a:r>
              <a:rPr lang="de-CH" dirty="0" smtClean="0"/>
              <a:t> </a:t>
            </a:r>
            <a:r>
              <a:rPr lang="de-CH" dirty="0" err="1" smtClean="0"/>
              <a:t>Attracted</a:t>
            </a:r>
            <a:r>
              <a:rPr lang="de-CH" dirty="0" smtClean="0"/>
              <a:t> </a:t>
            </a:r>
            <a:r>
              <a:rPr lang="de-CH" dirty="0" err="1" smtClean="0"/>
              <a:t>the</a:t>
            </a:r>
            <a:r>
              <a:rPr lang="de-CH" dirty="0" smtClean="0"/>
              <a:t> Most </a:t>
            </a:r>
            <a:r>
              <a:rPr lang="de-CH" dirty="0" err="1" smtClean="0"/>
              <a:t>Visitors</a:t>
            </a:r>
            <a:r>
              <a:rPr lang="de-CH" dirty="0" smtClean="0"/>
              <a:t> in 2015</a:t>
            </a:r>
            <a:endParaRPr lang="de-CH" dirty="0"/>
          </a:p>
        </p:txBody>
      </p:sp>
      <p:sp>
        <p:nvSpPr>
          <p:cNvPr id="3" name="Inhaltsplatzhalter 2"/>
          <p:cNvSpPr>
            <a:spLocks noGrp="1"/>
          </p:cNvSpPr>
          <p:nvPr>
            <p:ph sz="half" idx="1"/>
          </p:nvPr>
        </p:nvSpPr>
        <p:spPr>
          <a:xfrm>
            <a:off x="838200" y="2057399"/>
            <a:ext cx="5181600" cy="4119563"/>
          </a:xfrm>
        </p:spPr>
        <p:txBody>
          <a:bodyPr>
            <a:normAutofit fontScale="55000" lnSpcReduction="20000"/>
          </a:bodyPr>
          <a:lstStyle/>
          <a:p>
            <a:pPr marL="514350" indent="-514350" fontAlgn="ctr">
              <a:buFont typeface="+mj-lt"/>
              <a:buAutoNum type="arabicPeriod"/>
            </a:pPr>
            <a:r>
              <a:rPr lang="de-CH" dirty="0"/>
              <a:t>NFL (American Football) – 68.776</a:t>
            </a:r>
          </a:p>
          <a:p>
            <a:pPr marL="514350" indent="-514350" fontAlgn="ctr">
              <a:buFont typeface="+mj-lt"/>
              <a:buAutoNum type="arabicPeriod"/>
            </a:pPr>
            <a:r>
              <a:rPr lang="de-CH" dirty="0"/>
              <a:t>Bundesliga (Fußball) – 43.500</a:t>
            </a:r>
          </a:p>
          <a:p>
            <a:pPr marL="514350" indent="-514350" fontAlgn="ctr">
              <a:buFont typeface="+mj-lt"/>
              <a:buAutoNum type="arabicPeriod"/>
            </a:pPr>
            <a:r>
              <a:rPr lang="de-CH" dirty="0"/>
              <a:t>Premier League (Fußball) – 36.695</a:t>
            </a:r>
          </a:p>
          <a:p>
            <a:pPr marL="514350" indent="-514350" fontAlgn="ctr">
              <a:buFont typeface="+mj-lt"/>
              <a:buAutoNum type="arabicPeriod"/>
            </a:pPr>
            <a:r>
              <a:rPr lang="de-CH" dirty="0"/>
              <a:t>AFL (Australien Football) – 32.346</a:t>
            </a:r>
          </a:p>
          <a:p>
            <a:pPr marL="514350" indent="-514350" fontAlgn="ctr">
              <a:buFont typeface="+mj-lt"/>
              <a:buAutoNum type="arabicPeriod"/>
            </a:pPr>
            <a:r>
              <a:rPr lang="de-CH" dirty="0"/>
              <a:t>MLB (Baseball) – 30.346</a:t>
            </a:r>
          </a:p>
          <a:p>
            <a:pPr marL="514350" indent="-514350" fontAlgn="ctr">
              <a:buFont typeface="+mj-lt"/>
              <a:buAutoNum type="arabicPeriod"/>
            </a:pPr>
            <a:r>
              <a:rPr lang="de-CH" dirty="0"/>
              <a:t>IPL (Cricket) – 27.833</a:t>
            </a:r>
          </a:p>
          <a:p>
            <a:pPr marL="514350" indent="-514350" fontAlgn="ctr">
              <a:buFont typeface="+mj-lt"/>
              <a:buAutoNum type="arabicPeriod"/>
            </a:pPr>
            <a:r>
              <a:rPr lang="de-CH" dirty="0" err="1"/>
              <a:t>Primera</a:t>
            </a:r>
            <a:r>
              <a:rPr lang="de-CH" dirty="0"/>
              <a:t> </a:t>
            </a:r>
            <a:r>
              <a:rPr lang="de-CH" dirty="0" err="1"/>
              <a:t>División</a:t>
            </a:r>
            <a:r>
              <a:rPr lang="de-CH" dirty="0"/>
              <a:t> (Fußball) – 26.766</a:t>
            </a:r>
          </a:p>
          <a:p>
            <a:pPr marL="514350" indent="-514350" fontAlgn="ctr">
              <a:buFont typeface="+mj-lt"/>
              <a:buAutoNum type="arabicPeriod"/>
            </a:pPr>
            <a:r>
              <a:rPr lang="de-CH" dirty="0"/>
              <a:t>NPB/Japan (Baseball) – 26.458</a:t>
            </a:r>
          </a:p>
          <a:p>
            <a:pPr marL="514350" indent="-514350" fontAlgn="ctr">
              <a:buFont typeface="+mj-lt"/>
              <a:buAutoNum type="arabicPeriod"/>
            </a:pPr>
            <a:r>
              <a:rPr lang="de-CH" dirty="0"/>
              <a:t>CFL (Canadian Football) – 25.286</a:t>
            </a:r>
          </a:p>
          <a:p>
            <a:pPr marL="514350" indent="-514350" fontAlgn="ctr">
              <a:buFont typeface="+mj-lt"/>
              <a:buAutoNum type="arabicPeriod"/>
            </a:pPr>
            <a:r>
              <a:rPr lang="de-CH" dirty="0"/>
              <a:t>Serie A (Fußball) – 23.332</a:t>
            </a:r>
          </a:p>
          <a:p>
            <a:pPr marL="0" indent="0">
              <a:buNone/>
            </a:pPr>
            <a:endParaRPr lang="de-CH" dirty="0"/>
          </a:p>
          <a:p>
            <a:pPr marL="0" indent="0">
              <a:buNone/>
            </a:pPr>
            <a:r>
              <a:rPr lang="de-CH" sz="2000" dirty="0" smtClean="0"/>
              <a:t>Quelle</a:t>
            </a:r>
            <a:r>
              <a:rPr lang="de-CH" sz="2000" dirty="0"/>
              <a:t>: </a:t>
            </a:r>
            <a:r>
              <a:rPr lang="de-CH" sz="2000" dirty="0" err="1"/>
              <a:t>Sporting</a:t>
            </a:r>
            <a:r>
              <a:rPr lang="de-CH" sz="2000" dirty="0"/>
              <a:t> </a:t>
            </a:r>
            <a:r>
              <a:rPr lang="de-CH" sz="2000" dirty="0" err="1"/>
              <a:t>Intelligence</a:t>
            </a:r>
            <a:endParaRPr lang="de-CH" sz="2000" dirty="0"/>
          </a:p>
          <a:p>
            <a:pPr marL="0" indent="0">
              <a:buNone/>
            </a:pPr>
            <a:r>
              <a:rPr lang="de-CH" sz="2000" dirty="0"/>
              <a:t>Aus &lt;</a:t>
            </a:r>
            <a:r>
              <a:rPr lang="de-CH" sz="2000" dirty="0">
                <a:hlinkClick r:id="rId2"/>
              </a:rPr>
              <a:t>http://www.fussballtransfers.com/andere-ligen/top-10-sportligen-weltweit-mit-den-hochsten-zuschauerzahlen_54038</a:t>
            </a:r>
            <a:r>
              <a:rPr lang="de-CH" sz="2000" dirty="0"/>
              <a:t>&gt; </a:t>
            </a:r>
          </a:p>
          <a:p>
            <a:pPr marL="0" indent="0">
              <a:buNone/>
            </a:pPr>
            <a:endParaRPr lang="de-CH" sz="2000"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17569111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Gadgets at CES 2016 </a:t>
            </a:r>
            <a:r>
              <a:rPr lang="de-CH" dirty="0" err="1" smtClean="0"/>
              <a:t>According</a:t>
            </a:r>
            <a:r>
              <a:rPr lang="de-CH" dirty="0" smtClean="0"/>
              <a:t> </a:t>
            </a:r>
            <a:r>
              <a:rPr lang="de-CH" dirty="0" err="1" smtClean="0"/>
              <a:t>to</a:t>
            </a:r>
            <a:r>
              <a:rPr lang="de-CH" dirty="0" smtClean="0"/>
              <a:t> </a:t>
            </a:r>
            <a:r>
              <a:rPr lang="de-CH" dirty="0" err="1" smtClean="0"/>
              <a:t>Techcrunchs</a:t>
            </a:r>
            <a:r>
              <a:rPr lang="de-CH" dirty="0" smtClean="0"/>
              <a:t>’ Opinion</a:t>
            </a:r>
            <a:endParaRPr lang="de-CH" dirty="0"/>
          </a:p>
        </p:txBody>
      </p:sp>
      <p:sp>
        <p:nvSpPr>
          <p:cNvPr id="3" name="Inhaltsplatzhalter 2"/>
          <p:cNvSpPr>
            <a:spLocks noGrp="1"/>
          </p:cNvSpPr>
          <p:nvPr>
            <p:ph sz="half" idx="1"/>
          </p:nvPr>
        </p:nvSpPr>
        <p:spPr>
          <a:xfrm>
            <a:off x="838200" y="2070099"/>
            <a:ext cx="5181600" cy="4106863"/>
          </a:xfrm>
        </p:spPr>
        <p:txBody>
          <a:bodyPr>
            <a:normAutofit fontScale="55000" lnSpcReduction="20000"/>
          </a:bodyPr>
          <a:lstStyle/>
          <a:p>
            <a:pPr marL="514350" indent="-514350" fontAlgn="ctr">
              <a:buFont typeface="+mj-lt"/>
              <a:buAutoNum type="arabicPeriod"/>
            </a:pPr>
            <a:r>
              <a:rPr lang="de-CH" dirty="0" err="1" smtClean="0"/>
              <a:t>EHang</a:t>
            </a:r>
            <a:r>
              <a:rPr lang="de-CH" dirty="0" smtClean="0"/>
              <a:t> </a:t>
            </a:r>
            <a:r>
              <a:rPr lang="de-CH" dirty="0"/>
              <a:t>184</a:t>
            </a:r>
          </a:p>
          <a:p>
            <a:pPr marL="514350" indent="-514350" fontAlgn="ctr">
              <a:buFont typeface="+mj-lt"/>
              <a:buAutoNum type="arabicPeriod"/>
            </a:pPr>
            <a:r>
              <a:rPr lang="de-CH" dirty="0"/>
              <a:t>Google Project Tango Phone</a:t>
            </a:r>
          </a:p>
          <a:p>
            <a:pPr marL="514350" indent="-514350" fontAlgn="ctr">
              <a:buFont typeface="+mj-lt"/>
              <a:buAutoNum type="arabicPeriod"/>
            </a:pPr>
            <a:r>
              <a:rPr lang="de-CH" dirty="0"/>
              <a:t>Varia Vision</a:t>
            </a:r>
          </a:p>
          <a:p>
            <a:pPr marL="514350" indent="-514350" fontAlgn="ctr">
              <a:buFont typeface="+mj-lt"/>
              <a:buAutoNum type="arabicPeriod"/>
            </a:pPr>
            <a:r>
              <a:rPr lang="de-CH" dirty="0" err="1"/>
              <a:t>Parrot</a:t>
            </a:r>
            <a:r>
              <a:rPr lang="de-CH" dirty="0"/>
              <a:t> Disco </a:t>
            </a:r>
            <a:r>
              <a:rPr lang="de-CH" dirty="0" err="1"/>
              <a:t>Drone</a:t>
            </a:r>
            <a:endParaRPr lang="de-CH" dirty="0"/>
          </a:p>
          <a:p>
            <a:pPr marL="514350" indent="-514350" fontAlgn="ctr">
              <a:buFont typeface="+mj-lt"/>
              <a:buAutoNum type="arabicPeriod"/>
            </a:pPr>
            <a:r>
              <a:rPr lang="de-CH" dirty="0"/>
              <a:t>The </a:t>
            </a:r>
            <a:r>
              <a:rPr lang="de-CH" dirty="0" err="1"/>
              <a:t>Daqri</a:t>
            </a:r>
            <a:r>
              <a:rPr lang="de-CH" dirty="0"/>
              <a:t> Smart </a:t>
            </a:r>
            <a:r>
              <a:rPr lang="de-CH" dirty="0" err="1"/>
              <a:t>Helmet</a:t>
            </a:r>
            <a:endParaRPr lang="de-CH" dirty="0"/>
          </a:p>
          <a:p>
            <a:pPr marL="514350" indent="-514350" fontAlgn="ctr">
              <a:buFont typeface="+mj-lt"/>
              <a:buAutoNum type="arabicPeriod"/>
            </a:pPr>
            <a:r>
              <a:rPr lang="de-CH" dirty="0"/>
              <a:t>Nima</a:t>
            </a:r>
          </a:p>
          <a:p>
            <a:pPr marL="514350" indent="-514350" fontAlgn="ctr">
              <a:buFont typeface="+mj-lt"/>
              <a:buAutoNum type="arabicPeriod"/>
            </a:pPr>
            <a:r>
              <a:rPr lang="de-CH" dirty="0" err="1"/>
              <a:t>GoSun</a:t>
            </a:r>
            <a:r>
              <a:rPr lang="de-CH" dirty="0"/>
              <a:t> Stove</a:t>
            </a:r>
          </a:p>
          <a:p>
            <a:pPr marL="514350" indent="-514350" fontAlgn="ctr">
              <a:buFont typeface="+mj-lt"/>
              <a:buAutoNum type="arabicPeriod"/>
            </a:pPr>
            <a:r>
              <a:rPr lang="de-CH" dirty="0" err="1"/>
              <a:t>Hoverboard</a:t>
            </a:r>
            <a:endParaRPr lang="de-CH" dirty="0"/>
          </a:p>
          <a:p>
            <a:pPr marL="514350" indent="-514350" fontAlgn="ctr">
              <a:buFont typeface="+mj-lt"/>
              <a:buAutoNum type="arabicPeriod"/>
            </a:pPr>
            <a:r>
              <a:rPr lang="de-CH" dirty="0"/>
              <a:t>End-</a:t>
            </a:r>
            <a:r>
              <a:rPr lang="de-CH" dirty="0" err="1"/>
              <a:t>to</a:t>
            </a:r>
            <a:r>
              <a:rPr lang="de-CH" dirty="0"/>
              <a:t>-End </a:t>
            </a:r>
            <a:r>
              <a:rPr lang="de-CH" dirty="0" err="1"/>
              <a:t>Connected</a:t>
            </a:r>
            <a:r>
              <a:rPr lang="de-CH" dirty="0"/>
              <a:t> </a:t>
            </a:r>
            <a:r>
              <a:rPr lang="de-CH" dirty="0" err="1"/>
              <a:t>Coffe</a:t>
            </a:r>
            <a:r>
              <a:rPr lang="de-CH" dirty="0"/>
              <a:t> </a:t>
            </a:r>
            <a:r>
              <a:rPr lang="de-CH" dirty="0" err="1"/>
              <a:t>Machine</a:t>
            </a:r>
            <a:endParaRPr lang="de-CH" dirty="0"/>
          </a:p>
          <a:p>
            <a:pPr marL="514350" indent="-514350" fontAlgn="ctr">
              <a:buFont typeface="+mj-lt"/>
              <a:buAutoNum type="arabicPeriod"/>
            </a:pPr>
            <a:r>
              <a:rPr lang="de-CH" dirty="0" err="1"/>
              <a:t>Grillbot</a:t>
            </a:r>
            <a:endParaRPr lang="de-CH" dirty="0"/>
          </a:p>
          <a:p>
            <a:pPr marL="0" indent="0">
              <a:buNone/>
            </a:pPr>
            <a:endParaRPr lang="de-CH" dirty="0"/>
          </a:p>
          <a:p>
            <a:pPr marL="0" indent="0">
              <a:buNone/>
            </a:pPr>
            <a:r>
              <a:rPr lang="de-CH" sz="2000" dirty="0" smtClean="0"/>
              <a:t>Quelle</a:t>
            </a:r>
            <a:r>
              <a:rPr lang="de-CH" sz="2000" dirty="0"/>
              <a:t>: </a:t>
            </a:r>
            <a:r>
              <a:rPr lang="de-CH" sz="2000" dirty="0" err="1"/>
              <a:t>Techcrunch</a:t>
            </a:r>
            <a:endParaRPr lang="de-CH" sz="2000" dirty="0"/>
          </a:p>
          <a:p>
            <a:pPr marL="0" indent="0">
              <a:buNone/>
            </a:pPr>
            <a:r>
              <a:rPr lang="de-CH" sz="2000" dirty="0"/>
              <a:t>Aus &lt;</a:t>
            </a:r>
            <a:r>
              <a:rPr lang="de-CH" sz="2000" dirty="0">
                <a:hlinkClick r:id="rId2"/>
              </a:rPr>
              <a:t>http://techcrunch.com/2016/01/09/10-of-the-coolest-gadgets-we-saw-at-ces-2016/#.qv5wv2b:jYPZ</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13961159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Facts </a:t>
            </a:r>
            <a:r>
              <a:rPr lang="de-CH" dirty="0" err="1" smtClean="0"/>
              <a:t>That</a:t>
            </a:r>
            <a:r>
              <a:rPr lang="de-CH" dirty="0" smtClean="0"/>
              <a:t> </a:t>
            </a:r>
            <a:r>
              <a:rPr lang="de-CH" dirty="0" err="1" smtClean="0"/>
              <a:t>Make</a:t>
            </a:r>
            <a:r>
              <a:rPr lang="de-CH" dirty="0" smtClean="0"/>
              <a:t> </a:t>
            </a:r>
            <a:r>
              <a:rPr lang="de-CH" dirty="0" err="1" smtClean="0"/>
              <a:t>You</a:t>
            </a:r>
            <a:r>
              <a:rPr lang="de-CH" dirty="0" smtClean="0"/>
              <a:t> a </a:t>
            </a:r>
            <a:r>
              <a:rPr lang="de-CH" dirty="0" err="1" smtClean="0"/>
              <a:t>Social</a:t>
            </a:r>
            <a:r>
              <a:rPr lang="de-CH" dirty="0" smtClean="0"/>
              <a:t> Media </a:t>
            </a:r>
            <a:r>
              <a:rPr lang="de-CH" dirty="0" err="1" smtClean="0"/>
              <a:t>Addict</a:t>
            </a:r>
            <a:endParaRPr lang="de-CH" dirty="0"/>
          </a:p>
        </p:txBody>
      </p:sp>
      <p:sp>
        <p:nvSpPr>
          <p:cNvPr id="3" name="Inhaltsplatzhalter 2"/>
          <p:cNvSpPr>
            <a:spLocks noGrp="1"/>
          </p:cNvSpPr>
          <p:nvPr>
            <p:ph sz="half" idx="1"/>
          </p:nvPr>
        </p:nvSpPr>
        <p:spPr/>
        <p:txBody>
          <a:bodyPr>
            <a:normAutofit fontScale="55000" lnSpcReduction="20000"/>
          </a:bodyPr>
          <a:lstStyle/>
          <a:p>
            <a:pPr marL="514350" indent="-514350" fontAlgn="ctr">
              <a:buFont typeface="+mj-lt"/>
              <a:buAutoNum type="arabicPeriod"/>
            </a:pPr>
            <a:r>
              <a:rPr lang="de-CH" dirty="0" err="1"/>
              <a:t>It's</a:t>
            </a:r>
            <a:r>
              <a:rPr lang="de-CH" dirty="0"/>
              <a:t> </a:t>
            </a:r>
            <a:r>
              <a:rPr lang="de-CH" dirty="0" err="1"/>
              <a:t>the</a:t>
            </a:r>
            <a:r>
              <a:rPr lang="de-CH" dirty="0"/>
              <a:t> </a:t>
            </a:r>
            <a:r>
              <a:rPr lang="de-CH" dirty="0" err="1"/>
              <a:t>first</a:t>
            </a:r>
            <a:r>
              <a:rPr lang="de-CH" dirty="0"/>
              <a:t> </a:t>
            </a:r>
            <a:r>
              <a:rPr lang="de-CH" dirty="0" err="1"/>
              <a:t>thing</a:t>
            </a:r>
            <a:r>
              <a:rPr lang="de-CH" dirty="0"/>
              <a:t> </a:t>
            </a:r>
            <a:r>
              <a:rPr lang="de-CH" dirty="0" err="1"/>
              <a:t>you</a:t>
            </a:r>
            <a:r>
              <a:rPr lang="de-CH" dirty="0"/>
              <a:t> check in </a:t>
            </a:r>
            <a:r>
              <a:rPr lang="de-CH" dirty="0" err="1"/>
              <a:t>the</a:t>
            </a:r>
            <a:r>
              <a:rPr lang="de-CH" dirty="0"/>
              <a:t> </a:t>
            </a:r>
            <a:r>
              <a:rPr lang="de-CH" dirty="0" err="1"/>
              <a:t>morning</a:t>
            </a:r>
            <a:endParaRPr lang="de-CH" dirty="0"/>
          </a:p>
          <a:p>
            <a:pPr marL="514350" indent="-514350" fontAlgn="ctr">
              <a:buFont typeface="+mj-lt"/>
              <a:buAutoNum type="arabicPeriod"/>
            </a:pPr>
            <a:r>
              <a:rPr lang="de-CH" dirty="0" err="1"/>
              <a:t>It's</a:t>
            </a:r>
            <a:r>
              <a:rPr lang="de-CH" dirty="0"/>
              <a:t> </a:t>
            </a:r>
            <a:r>
              <a:rPr lang="de-CH" dirty="0" err="1"/>
              <a:t>one</a:t>
            </a:r>
            <a:r>
              <a:rPr lang="de-CH" dirty="0"/>
              <a:t> </a:t>
            </a:r>
            <a:r>
              <a:rPr lang="de-CH" dirty="0" err="1"/>
              <a:t>of</a:t>
            </a:r>
            <a:r>
              <a:rPr lang="de-CH" dirty="0"/>
              <a:t> </a:t>
            </a:r>
            <a:r>
              <a:rPr lang="de-CH" dirty="0" err="1"/>
              <a:t>your</a:t>
            </a:r>
            <a:r>
              <a:rPr lang="de-CH" dirty="0"/>
              <a:t> </a:t>
            </a:r>
            <a:r>
              <a:rPr lang="de-CH" dirty="0" err="1"/>
              <a:t>main</a:t>
            </a:r>
            <a:r>
              <a:rPr lang="de-CH" dirty="0"/>
              <a:t> </a:t>
            </a:r>
            <a:r>
              <a:rPr lang="de-CH" dirty="0" err="1"/>
              <a:t>forms</a:t>
            </a:r>
            <a:r>
              <a:rPr lang="de-CH" dirty="0"/>
              <a:t> in </a:t>
            </a:r>
            <a:r>
              <a:rPr lang="de-CH" dirty="0" err="1"/>
              <a:t>communication</a:t>
            </a:r>
            <a:endParaRPr lang="de-CH" dirty="0"/>
          </a:p>
          <a:p>
            <a:pPr marL="514350" indent="-514350" fontAlgn="ctr">
              <a:buFont typeface="+mj-lt"/>
              <a:buAutoNum type="arabicPeriod"/>
            </a:pPr>
            <a:r>
              <a:rPr lang="de-CH" dirty="0" err="1"/>
              <a:t>You</a:t>
            </a:r>
            <a:r>
              <a:rPr lang="de-CH" dirty="0"/>
              <a:t> </a:t>
            </a:r>
            <a:r>
              <a:rPr lang="de-CH" dirty="0" err="1"/>
              <a:t>can't</a:t>
            </a:r>
            <a:r>
              <a:rPr lang="de-CH" dirty="0"/>
              <a:t> </a:t>
            </a:r>
            <a:r>
              <a:rPr lang="de-CH" dirty="0" err="1"/>
              <a:t>go</a:t>
            </a:r>
            <a:r>
              <a:rPr lang="de-CH" dirty="0"/>
              <a:t> a </a:t>
            </a:r>
            <a:r>
              <a:rPr lang="de-CH" dirty="0" err="1"/>
              <a:t>day</a:t>
            </a:r>
            <a:r>
              <a:rPr lang="de-CH" dirty="0"/>
              <a:t> </a:t>
            </a:r>
            <a:r>
              <a:rPr lang="de-CH" dirty="0" err="1"/>
              <a:t>without</a:t>
            </a:r>
            <a:r>
              <a:rPr lang="de-CH" dirty="0"/>
              <a:t> </a:t>
            </a:r>
            <a:r>
              <a:rPr lang="de-CH" dirty="0" err="1"/>
              <a:t>it</a:t>
            </a:r>
            <a:endParaRPr lang="de-CH" dirty="0"/>
          </a:p>
          <a:p>
            <a:pPr marL="514350" indent="-514350" fontAlgn="ctr">
              <a:buFont typeface="+mj-lt"/>
              <a:buAutoNum type="arabicPeriod"/>
            </a:pPr>
            <a:r>
              <a:rPr lang="de-CH" dirty="0" err="1"/>
              <a:t>When</a:t>
            </a:r>
            <a:r>
              <a:rPr lang="de-CH" dirty="0"/>
              <a:t> </a:t>
            </a:r>
            <a:r>
              <a:rPr lang="de-CH" dirty="0" err="1"/>
              <a:t>you're</a:t>
            </a:r>
            <a:r>
              <a:rPr lang="de-CH" dirty="0"/>
              <a:t> </a:t>
            </a:r>
            <a:r>
              <a:rPr lang="de-CH" dirty="0" err="1"/>
              <a:t>bored</a:t>
            </a:r>
            <a:r>
              <a:rPr lang="de-CH" dirty="0"/>
              <a:t>, </a:t>
            </a:r>
            <a:r>
              <a:rPr lang="de-CH" dirty="0" err="1"/>
              <a:t>you</a:t>
            </a:r>
            <a:r>
              <a:rPr lang="de-CH" dirty="0"/>
              <a:t> find </a:t>
            </a:r>
            <a:r>
              <a:rPr lang="de-CH" dirty="0" err="1"/>
              <a:t>yourself</a:t>
            </a:r>
            <a:r>
              <a:rPr lang="de-CH" dirty="0"/>
              <a:t> on a </a:t>
            </a:r>
            <a:r>
              <a:rPr lang="de-CH" dirty="0" err="1"/>
              <a:t>social</a:t>
            </a:r>
            <a:r>
              <a:rPr lang="de-CH" dirty="0"/>
              <a:t> </a:t>
            </a:r>
            <a:r>
              <a:rPr lang="de-CH" dirty="0" err="1"/>
              <a:t>media</a:t>
            </a:r>
            <a:r>
              <a:rPr lang="de-CH" dirty="0"/>
              <a:t> </a:t>
            </a:r>
            <a:r>
              <a:rPr lang="de-CH" dirty="0" err="1"/>
              <a:t>site</a:t>
            </a:r>
            <a:endParaRPr lang="de-CH" dirty="0"/>
          </a:p>
          <a:p>
            <a:pPr marL="514350" indent="-514350" fontAlgn="ctr">
              <a:buFont typeface="+mj-lt"/>
              <a:buAutoNum type="arabicPeriod"/>
            </a:pPr>
            <a:r>
              <a:rPr lang="de-CH" dirty="0"/>
              <a:t>At </a:t>
            </a:r>
            <a:r>
              <a:rPr lang="de-CH" dirty="0" err="1"/>
              <a:t>one</a:t>
            </a:r>
            <a:r>
              <a:rPr lang="de-CH" dirty="0"/>
              <a:t> </a:t>
            </a:r>
            <a:r>
              <a:rPr lang="de-CH" dirty="0" err="1"/>
              <a:t>point</a:t>
            </a:r>
            <a:r>
              <a:rPr lang="de-CH" dirty="0"/>
              <a:t>, </a:t>
            </a:r>
            <a:r>
              <a:rPr lang="de-CH" dirty="0" err="1"/>
              <a:t>you</a:t>
            </a:r>
            <a:r>
              <a:rPr lang="de-CH" dirty="0"/>
              <a:t> </a:t>
            </a:r>
            <a:r>
              <a:rPr lang="de-CH" dirty="0" err="1"/>
              <a:t>have</a:t>
            </a:r>
            <a:r>
              <a:rPr lang="de-CH" dirty="0"/>
              <a:t> </a:t>
            </a:r>
            <a:r>
              <a:rPr lang="de-CH" dirty="0" err="1"/>
              <a:t>procrastinated</a:t>
            </a:r>
            <a:r>
              <a:rPr lang="de-CH" dirty="0"/>
              <a:t> </a:t>
            </a:r>
            <a:r>
              <a:rPr lang="de-CH" dirty="0" err="1"/>
              <a:t>because</a:t>
            </a:r>
            <a:r>
              <a:rPr lang="de-CH" dirty="0"/>
              <a:t> </a:t>
            </a:r>
            <a:r>
              <a:rPr lang="de-CH" dirty="0" err="1"/>
              <a:t>of</a:t>
            </a:r>
            <a:r>
              <a:rPr lang="de-CH" dirty="0"/>
              <a:t> </a:t>
            </a:r>
            <a:r>
              <a:rPr lang="de-CH" dirty="0" err="1"/>
              <a:t>social</a:t>
            </a:r>
            <a:r>
              <a:rPr lang="de-CH" dirty="0"/>
              <a:t> </a:t>
            </a:r>
            <a:r>
              <a:rPr lang="de-CH" dirty="0" err="1"/>
              <a:t>media</a:t>
            </a:r>
            <a:endParaRPr lang="de-CH" dirty="0"/>
          </a:p>
          <a:p>
            <a:pPr marL="514350" indent="-514350" fontAlgn="ctr">
              <a:buFont typeface="+mj-lt"/>
              <a:buAutoNum type="arabicPeriod"/>
            </a:pPr>
            <a:r>
              <a:rPr lang="de-CH" dirty="0" err="1"/>
              <a:t>You're</a:t>
            </a:r>
            <a:r>
              <a:rPr lang="de-CH" dirty="0"/>
              <a:t> </a:t>
            </a:r>
            <a:r>
              <a:rPr lang="de-CH" dirty="0" err="1"/>
              <a:t>constantly</a:t>
            </a:r>
            <a:r>
              <a:rPr lang="de-CH" dirty="0"/>
              <a:t> </a:t>
            </a:r>
            <a:r>
              <a:rPr lang="de-CH" dirty="0" err="1"/>
              <a:t>refreshing</a:t>
            </a:r>
            <a:r>
              <a:rPr lang="de-CH" dirty="0"/>
              <a:t> </a:t>
            </a:r>
            <a:r>
              <a:rPr lang="de-CH" dirty="0" err="1"/>
              <a:t>and</a:t>
            </a:r>
            <a:r>
              <a:rPr lang="de-CH" dirty="0"/>
              <a:t> </a:t>
            </a:r>
            <a:r>
              <a:rPr lang="de-CH" dirty="0" err="1"/>
              <a:t>re-checking</a:t>
            </a:r>
            <a:r>
              <a:rPr lang="de-CH" dirty="0"/>
              <a:t> </a:t>
            </a:r>
            <a:r>
              <a:rPr lang="de-CH" dirty="0" err="1"/>
              <a:t>your</a:t>
            </a:r>
            <a:r>
              <a:rPr lang="de-CH" dirty="0"/>
              <a:t> </a:t>
            </a:r>
            <a:r>
              <a:rPr lang="de-CH" dirty="0" err="1"/>
              <a:t>sites</a:t>
            </a:r>
            <a:endParaRPr lang="de-CH" dirty="0"/>
          </a:p>
          <a:p>
            <a:pPr marL="514350" indent="-514350" fontAlgn="ctr">
              <a:buFont typeface="+mj-lt"/>
              <a:buAutoNum type="arabicPeriod"/>
            </a:pPr>
            <a:r>
              <a:rPr lang="de-CH" dirty="0" err="1"/>
              <a:t>You</a:t>
            </a:r>
            <a:r>
              <a:rPr lang="de-CH" dirty="0"/>
              <a:t> </a:t>
            </a:r>
            <a:r>
              <a:rPr lang="de-CH" dirty="0" err="1"/>
              <a:t>are</a:t>
            </a:r>
            <a:r>
              <a:rPr lang="de-CH" dirty="0"/>
              <a:t> </a:t>
            </a:r>
            <a:r>
              <a:rPr lang="de-CH" dirty="0" err="1"/>
              <a:t>signed</a:t>
            </a:r>
            <a:r>
              <a:rPr lang="de-CH" dirty="0"/>
              <a:t> </a:t>
            </a:r>
            <a:r>
              <a:rPr lang="de-CH" dirty="0" err="1"/>
              <a:t>up</a:t>
            </a:r>
            <a:r>
              <a:rPr lang="de-CH" dirty="0"/>
              <a:t> on just </a:t>
            </a:r>
            <a:r>
              <a:rPr lang="de-CH" dirty="0" err="1"/>
              <a:t>about</a:t>
            </a:r>
            <a:r>
              <a:rPr lang="de-CH" dirty="0"/>
              <a:t> </a:t>
            </a:r>
            <a:r>
              <a:rPr lang="de-CH" dirty="0" err="1"/>
              <a:t>every</a:t>
            </a:r>
            <a:r>
              <a:rPr lang="de-CH" dirty="0"/>
              <a:t> </a:t>
            </a:r>
            <a:r>
              <a:rPr lang="de-CH" dirty="0" err="1"/>
              <a:t>social</a:t>
            </a:r>
            <a:r>
              <a:rPr lang="de-CH" dirty="0"/>
              <a:t> </a:t>
            </a:r>
            <a:r>
              <a:rPr lang="de-CH" dirty="0" err="1"/>
              <a:t>media</a:t>
            </a:r>
            <a:r>
              <a:rPr lang="de-CH" dirty="0"/>
              <a:t> </a:t>
            </a:r>
            <a:r>
              <a:rPr lang="de-CH" dirty="0" err="1"/>
              <a:t>site</a:t>
            </a:r>
            <a:endParaRPr lang="de-CH" dirty="0"/>
          </a:p>
          <a:p>
            <a:pPr marL="514350" indent="-514350" fontAlgn="ctr">
              <a:buFont typeface="+mj-lt"/>
              <a:buAutoNum type="arabicPeriod"/>
            </a:pPr>
            <a:r>
              <a:rPr lang="de-CH" dirty="0" err="1"/>
              <a:t>You've</a:t>
            </a:r>
            <a:r>
              <a:rPr lang="de-CH" dirty="0"/>
              <a:t> </a:t>
            </a:r>
            <a:r>
              <a:rPr lang="de-CH" dirty="0" err="1"/>
              <a:t>shared</a:t>
            </a:r>
            <a:r>
              <a:rPr lang="de-CH" dirty="0"/>
              <a:t> </a:t>
            </a:r>
            <a:r>
              <a:rPr lang="de-CH" dirty="0" err="1"/>
              <a:t>part</a:t>
            </a:r>
            <a:r>
              <a:rPr lang="de-CH" dirty="0"/>
              <a:t> </a:t>
            </a:r>
            <a:r>
              <a:rPr lang="de-CH" dirty="0" err="1"/>
              <a:t>of</a:t>
            </a:r>
            <a:r>
              <a:rPr lang="de-CH" dirty="0"/>
              <a:t> </a:t>
            </a:r>
            <a:r>
              <a:rPr lang="de-CH" dirty="0" err="1"/>
              <a:t>your</a:t>
            </a:r>
            <a:r>
              <a:rPr lang="de-CH" dirty="0"/>
              <a:t> </a:t>
            </a:r>
            <a:r>
              <a:rPr lang="de-CH" dirty="0" err="1"/>
              <a:t>lofe</a:t>
            </a:r>
            <a:r>
              <a:rPr lang="de-CH" dirty="0"/>
              <a:t> on </a:t>
            </a:r>
            <a:r>
              <a:rPr lang="de-CH" dirty="0" err="1"/>
              <a:t>social</a:t>
            </a:r>
            <a:r>
              <a:rPr lang="de-CH" dirty="0"/>
              <a:t> </a:t>
            </a:r>
            <a:r>
              <a:rPr lang="de-CH" dirty="0" err="1"/>
              <a:t>media</a:t>
            </a:r>
            <a:endParaRPr lang="de-CH" dirty="0"/>
          </a:p>
          <a:p>
            <a:pPr marL="514350" indent="-514350" fontAlgn="ctr">
              <a:buFont typeface="+mj-lt"/>
              <a:buAutoNum type="arabicPeriod"/>
            </a:pPr>
            <a:r>
              <a:rPr lang="de-CH" dirty="0" err="1"/>
              <a:t>You</a:t>
            </a:r>
            <a:r>
              <a:rPr lang="de-CH" dirty="0"/>
              <a:t> </a:t>
            </a:r>
            <a:r>
              <a:rPr lang="de-CH" dirty="0" err="1"/>
              <a:t>always</a:t>
            </a:r>
            <a:r>
              <a:rPr lang="de-CH" dirty="0"/>
              <a:t> </a:t>
            </a:r>
            <a:r>
              <a:rPr lang="de-CH" dirty="0" err="1"/>
              <a:t>have</a:t>
            </a:r>
            <a:r>
              <a:rPr lang="de-CH" dirty="0"/>
              <a:t> a </a:t>
            </a:r>
            <a:r>
              <a:rPr lang="de-CH" dirty="0" err="1"/>
              <a:t>social</a:t>
            </a:r>
            <a:r>
              <a:rPr lang="de-CH" dirty="0"/>
              <a:t> </a:t>
            </a:r>
            <a:r>
              <a:rPr lang="de-CH" dirty="0" err="1"/>
              <a:t>media</a:t>
            </a:r>
            <a:r>
              <a:rPr lang="de-CH" dirty="0"/>
              <a:t> </a:t>
            </a:r>
            <a:r>
              <a:rPr lang="de-CH" dirty="0" err="1"/>
              <a:t>site</a:t>
            </a:r>
            <a:r>
              <a:rPr lang="de-CH" dirty="0"/>
              <a:t> open </a:t>
            </a:r>
            <a:r>
              <a:rPr lang="de-CH" dirty="0" err="1"/>
              <a:t>when</a:t>
            </a:r>
            <a:r>
              <a:rPr lang="de-CH" dirty="0"/>
              <a:t> </a:t>
            </a:r>
            <a:r>
              <a:rPr lang="de-CH" dirty="0" err="1"/>
              <a:t>you're</a:t>
            </a:r>
            <a:r>
              <a:rPr lang="de-CH" dirty="0"/>
              <a:t> on </a:t>
            </a:r>
            <a:r>
              <a:rPr lang="de-CH" dirty="0" err="1"/>
              <a:t>the</a:t>
            </a:r>
            <a:r>
              <a:rPr lang="de-CH" dirty="0"/>
              <a:t> </a:t>
            </a:r>
            <a:r>
              <a:rPr lang="de-CH" dirty="0" err="1"/>
              <a:t>internet</a:t>
            </a:r>
            <a:endParaRPr lang="de-CH" dirty="0"/>
          </a:p>
          <a:p>
            <a:pPr marL="514350" indent="-514350" fontAlgn="ctr">
              <a:buFont typeface="+mj-lt"/>
              <a:buAutoNum type="arabicPeriod"/>
            </a:pPr>
            <a:r>
              <a:rPr lang="de-CH" dirty="0" err="1"/>
              <a:t>You're</a:t>
            </a:r>
            <a:r>
              <a:rPr lang="de-CH" dirty="0"/>
              <a:t> </a:t>
            </a:r>
            <a:r>
              <a:rPr lang="de-CH" dirty="0" err="1"/>
              <a:t>probably</a:t>
            </a:r>
            <a:r>
              <a:rPr lang="de-CH" dirty="0"/>
              <a:t> on </a:t>
            </a:r>
            <a:r>
              <a:rPr lang="de-CH" dirty="0" err="1"/>
              <a:t>it</a:t>
            </a:r>
            <a:r>
              <a:rPr lang="de-CH" dirty="0"/>
              <a:t> </a:t>
            </a:r>
            <a:r>
              <a:rPr lang="de-CH" dirty="0" err="1"/>
              <a:t>right</a:t>
            </a:r>
            <a:r>
              <a:rPr lang="de-CH" dirty="0"/>
              <a:t> </a:t>
            </a:r>
            <a:r>
              <a:rPr lang="de-CH" dirty="0" err="1" smtClean="0"/>
              <a:t>now</a:t>
            </a:r>
            <a:endParaRPr lang="de-CH" dirty="0"/>
          </a:p>
          <a:p>
            <a:pPr marL="0" indent="0" fontAlgn="ctr">
              <a:buNone/>
            </a:pPr>
            <a:endParaRPr lang="de-CH" dirty="0"/>
          </a:p>
          <a:p>
            <a:pPr marL="0" indent="0" fontAlgn="ctr">
              <a:buNone/>
            </a:pPr>
            <a:r>
              <a:rPr lang="de-CH" sz="2000" dirty="0" smtClean="0"/>
              <a:t>Quelle</a:t>
            </a:r>
            <a:r>
              <a:rPr lang="de-CH" sz="2000" dirty="0"/>
              <a:t>: </a:t>
            </a:r>
            <a:r>
              <a:rPr lang="de-CH" sz="2000" dirty="0" err="1"/>
              <a:t>Leeward</a:t>
            </a:r>
            <a:r>
              <a:rPr lang="de-CH" sz="2000" dirty="0"/>
              <a:t> Community College</a:t>
            </a:r>
          </a:p>
          <a:p>
            <a:pPr marL="0" indent="0">
              <a:buNone/>
            </a:pPr>
            <a:r>
              <a:rPr lang="de-CH" sz="2000" dirty="0"/>
              <a:t>Aus &lt;</a:t>
            </a:r>
            <a:r>
              <a:rPr lang="de-CH" sz="2000" dirty="0">
                <a:hlinkClick r:id="rId2"/>
              </a:rPr>
              <a:t>http://www2.leeward.hawaii.edu/kamanao/story/10-signs-youre-addicted-social-media</a:t>
            </a:r>
            <a:r>
              <a:rPr lang="de-CH" sz="2000" dirty="0"/>
              <a:t>&gt; </a:t>
            </a:r>
          </a:p>
          <a:p>
            <a:pPr marL="0" indent="0">
              <a:buNone/>
            </a:pPr>
            <a:endParaRPr lang="de-CH" sz="2000"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1622251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10 Other Things </a:t>
            </a:r>
            <a:r>
              <a:rPr lang="de-CH" dirty="0" err="1" smtClean="0"/>
              <a:t>You</a:t>
            </a:r>
            <a:r>
              <a:rPr lang="de-CH" dirty="0" smtClean="0"/>
              <a:t> </a:t>
            </a:r>
            <a:r>
              <a:rPr lang="de-CH" dirty="0" err="1" smtClean="0"/>
              <a:t>Could</a:t>
            </a:r>
            <a:r>
              <a:rPr lang="de-CH" dirty="0" smtClean="0"/>
              <a:t> </a:t>
            </a:r>
            <a:r>
              <a:rPr lang="de-CH" dirty="0" err="1" smtClean="0"/>
              <a:t>Be</a:t>
            </a:r>
            <a:r>
              <a:rPr lang="de-CH" dirty="0" smtClean="0"/>
              <a:t> </a:t>
            </a:r>
            <a:r>
              <a:rPr lang="de-CH" dirty="0" err="1" smtClean="0"/>
              <a:t>Doing</a:t>
            </a:r>
            <a:r>
              <a:rPr lang="de-CH" dirty="0" smtClean="0"/>
              <a:t> </a:t>
            </a:r>
            <a:r>
              <a:rPr lang="de-CH" dirty="0" err="1" smtClean="0"/>
              <a:t>Right</a:t>
            </a:r>
            <a:r>
              <a:rPr lang="de-CH" dirty="0" smtClean="0"/>
              <a:t> </a:t>
            </a:r>
            <a:r>
              <a:rPr lang="de-CH" dirty="0" err="1" smtClean="0"/>
              <a:t>Now</a:t>
            </a:r>
            <a:endParaRPr lang="de-CH" dirty="0"/>
          </a:p>
        </p:txBody>
      </p:sp>
      <p:sp>
        <p:nvSpPr>
          <p:cNvPr id="3" name="Inhaltsplatzhalter 2"/>
          <p:cNvSpPr>
            <a:spLocks noGrp="1"/>
          </p:cNvSpPr>
          <p:nvPr>
            <p:ph sz="half" idx="1"/>
          </p:nvPr>
        </p:nvSpPr>
        <p:spPr/>
        <p:txBody>
          <a:bodyPr>
            <a:normAutofit fontScale="32500" lnSpcReduction="20000"/>
          </a:bodyPr>
          <a:lstStyle/>
          <a:p>
            <a:pPr marL="514350" indent="-514350" fontAlgn="ctr">
              <a:buFont typeface="+mj-lt"/>
              <a:buAutoNum type="arabicPeriod"/>
            </a:pPr>
            <a:r>
              <a:rPr lang="de-CH" sz="3700" dirty="0"/>
              <a:t>Work </a:t>
            </a:r>
            <a:r>
              <a:rPr lang="de-CH" sz="3700" dirty="0" err="1"/>
              <a:t>harder</a:t>
            </a:r>
            <a:r>
              <a:rPr lang="de-CH" sz="3700" dirty="0"/>
              <a:t> at </a:t>
            </a:r>
            <a:r>
              <a:rPr lang="de-CH" sz="3700" dirty="0" err="1"/>
              <a:t>work</a:t>
            </a:r>
            <a:r>
              <a:rPr lang="de-CH" sz="3700" dirty="0"/>
              <a:t>. </a:t>
            </a:r>
            <a:r>
              <a:rPr lang="de-CH" sz="3700" dirty="0" err="1"/>
              <a:t>You'll</a:t>
            </a:r>
            <a:r>
              <a:rPr lang="de-CH" sz="3700" dirty="0"/>
              <a:t> </a:t>
            </a:r>
            <a:r>
              <a:rPr lang="de-CH" sz="3700" dirty="0" err="1"/>
              <a:t>gain</a:t>
            </a:r>
            <a:r>
              <a:rPr lang="de-CH" sz="3700" dirty="0"/>
              <a:t> a massive </a:t>
            </a:r>
            <a:r>
              <a:rPr lang="de-CH" sz="3700" dirty="0" err="1"/>
              <a:t>edge</a:t>
            </a:r>
            <a:r>
              <a:rPr lang="de-CH" sz="3700" dirty="0"/>
              <a:t> on </a:t>
            </a:r>
            <a:r>
              <a:rPr lang="de-CH" sz="3700" dirty="0" err="1"/>
              <a:t>your</a:t>
            </a:r>
            <a:r>
              <a:rPr lang="de-CH" sz="3700" dirty="0"/>
              <a:t> </a:t>
            </a:r>
            <a:r>
              <a:rPr lang="de-CH" sz="3700" dirty="0" err="1"/>
              <a:t>coworkers</a:t>
            </a:r>
            <a:r>
              <a:rPr lang="de-CH" sz="3700" dirty="0"/>
              <a:t> </a:t>
            </a:r>
            <a:r>
              <a:rPr lang="de-CH" sz="3700" dirty="0" err="1"/>
              <a:t>with</a:t>
            </a:r>
            <a:r>
              <a:rPr lang="de-CH" sz="3700" dirty="0"/>
              <a:t> </a:t>
            </a:r>
            <a:r>
              <a:rPr lang="de-CH" sz="3700" dirty="0" err="1"/>
              <a:t>the</a:t>
            </a:r>
            <a:r>
              <a:rPr lang="de-CH" sz="3700" dirty="0"/>
              <a:t> </a:t>
            </a:r>
            <a:r>
              <a:rPr lang="de-CH" sz="3700" dirty="0" err="1"/>
              <a:t>added</a:t>
            </a:r>
            <a:r>
              <a:rPr lang="de-CH" sz="3700" dirty="0"/>
              <a:t> </a:t>
            </a:r>
            <a:r>
              <a:rPr lang="de-CH" sz="3700" dirty="0" err="1"/>
              <a:t>effort</a:t>
            </a:r>
            <a:r>
              <a:rPr lang="de-CH" sz="3700" dirty="0"/>
              <a:t> </a:t>
            </a:r>
            <a:r>
              <a:rPr lang="de-CH" sz="3700" dirty="0" err="1"/>
              <a:t>of</a:t>
            </a:r>
            <a:r>
              <a:rPr lang="de-CH" sz="3700" dirty="0"/>
              <a:t> </a:t>
            </a:r>
            <a:r>
              <a:rPr lang="de-CH" sz="3700" dirty="0" err="1"/>
              <a:t>working</a:t>
            </a:r>
            <a:r>
              <a:rPr lang="de-CH" sz="3700" dirty="0"/>
              <a:t> at </a:t>
            </a:r>
            <a:r>
              <a:rPr lang="de-CH" sz="3700" dirty="0" err="1"/>
              <a:t>work</a:t>
            </a:r>
            <a:r>
              <a:rPr lang="de-CH" sz="3700" dirty="0"/>
              <a:t>.</a:t>
            </a:r>
          </a:p>
          <a:p>
            <a:pPr marL="514350" indent="-514350" fontAlgn="ctr">
              <a:buFont typeface="+mj-lt"/>
              <a:buAutoNum type="arabicPeriod"/>
            </a:pPr>
            <a:r>
              <a:rPr lang="de-CH" sz="3700" dirty="0"/>
              <a:t>Talk </a:t>
            </a:r>
            <a:r>
              <a:rPr lang="de-CH" sz="3700" dirty="0" err="1"/>
              <a:t>to</a:t>
            </a:r>
            <a:r>
              <a:rPr lang="de-CH" sz="3700" dirty="0"/>
              <a:t> a </a:t>
            </a:r>
            <a:r>
              <a:rPr lang="de-CH" sz="3700" dirty="0" err="1"/>
              <a:t>friend</a:t>
            </a:r>
            <a:r>
              <a:rPr lang="de-CH" sz="3700" dirty="0"/>
              <a:t> </a:t>
            </a:r>
            <a:r>
              <a:rPr lang="de-CH" sz="3700" dirty="0" err="1"/>
              <a:t>with</a:t>
            </a:r>
            <a:r>
              <a:rPr lang="de-CH" sz="3700" dirty="0"/>
              <a:t> </a:t>
            </a:r>
            <a:r>
              <a:rPr lang="de-CH" sz="3700" dirty="0" err="1"/>
              <a:t>your</a:t>
            </a:r>
            <a:r>
              <a:rPr lang="de-CH" sz="3700" dirty="0"/>
              <a:t> </a:t>
            </a:r>
            <a:r>
              <a:rPr lang="de-CH" sz="3700" dirty="0" err="1"/>
              <a:t>voice</a:t>
            </a:r>
            <a:r>
              <a:rPr lang="de-CH" sz="3700" dirty="0"/>
              <a:t>. </a:t>
            </a:r>
            <a:r>
              <a:rPr lang="de-CH" sz="3700" dirty="0" err="1"/>
              <a:t>One</a:t>
            </a:r>
            <a:r>
              <a:rPr lang="de-CH" sz="3700" dirty="0"/>
              <a:t> </a:t>
            </a:r>
            <a:r>
              <a:rPr lang="de-CH" sz="3700" dirty="0" err="1"/>
              <a:t>of</a:t>
            </a:r>
            <a:r>
              <a:rPr lang="de-CH" sz="3700" dirty="0"/>
              <a:t> </a:t>
            </a:r>
            <a:r>
              <a:rPr lang="de-CH" sz="3700" dirty="0" err="1"/>
              <a:t>the</a:t>
            </a:r>
            <a:r>
              <a:rPr lang="de-CH" sz="3700" dirty="0"/>
              <a:t> </a:t>
            </a:r>
            <a:r>
              <a:rPr lang="de-CH" sz="3700" dirty="0" err="1"/>
              <a:t>great</a:t>
            </a:r>
            <a:r>
              <a:rPr lang="de-CH" sz="3700" dirty="0"/>
              <a:t> </a:t>
            </a:r>
            <a:r>
              <a:rPr lang="de-CH" sz="3700" dirty="0" err="1"/>
              <a:t>things</a:t>
            </a:r>
            <a:r>
              <a:rPr lang="de-CH" sz="3700" dirty="0"/>
              <a:t> </a:t>
            </a:r>
            <a:r>
              <a:rPr lang="de-CH" sz="3700" dirty="0" err="1"/>
              <a:t>about</a:t>
            </a:r>
            <a:r>
              <a:rPr lang="de-CH" sz="3700" dirty="0"/>
              <a:t> </a:t>
            </a:r>
            <a:r>
              <a:rPr lang="de-CH" sz="3700" dirty="0" err="1"/>
              <a:t>talking</a:t>
            </a:r>
            <a:r>
              <a:rPr lang="de-CH" sz="3700" dirty="0"/>
              <a:t> </a:t>
            </a:r>
            <a:r>
              <a:rPr lang="de-CH" sz="3700" dirty="0" err="1"/>
              <a:t>is</a:t>
            </a:r>
            <a:r>
              <a:rPr lang="de-CH" sz="3700" dirty="0"/>
              <a:t> </a:t>
            </a:r>
            <a:r>
              <a:rPr lang="de-CH" sz="3700" dirty="0" err="1"/>
              <a:t>that</a:t>
            </a:r>
            <a:r>
              <a:rPr lang="de-CH" sz="3700" dirty="0"/>
              <a:t> </a:t>
            </a:r>
            <a:r>
              <a:rPr lang="de-CH" sz="3700" dirty="0" err="1"/>
              <a:t>you'll</a:t>
            </a:r>
            <a:r>
              <a:rPr lang="de-CH" sz="3700" dirty="0"/>
              <a:t> </a:t>
            </a:r>
            <a:r>
              <a:rPr lang="de-CH" sz="3700" dirty="0" err="1"/>
              <a:t>receive</a:t>
            </a:r>
            <a:r>
              <a:rPr lang="de-CH" sz="3700" dirty="0"/>
              <a:t> an immediate </a:t>
            </a:r>
            <a:r>
              <a:rPr lang="de-CH" sz="3700" dirty="0" err="1"/>
              <a:t>response</a:t>
            </a:r>
            <a:r>
              <a:rPr lang="de-CH" sz="3700" dirty="0"/>
              <a:t>.</a:t>
            </a:r>
          </a:p>
          <a:p>
            <a:pPr marL="514350" indent="-514350" fontAlgn="ctr">
              <a:buFont typeface="+mj-lt"/>
              <a:buAutoNum type="arabicPeriod"/>
            </a:pPr>
            <a:r>
              <a:rPr lang="de-CH" sz="3700" dirty="0"/>
              <a:t>Read </a:t>
            </a:r>
            <a:r>
              <a:rPr lang="de-CH" sz="3700" dirty="0" err="1"/>
              <a:t>one</a:t>
            </a:r>
            <a:r>
              <a:rPr lang="de-CH" sz="3700" dirty="0"/>
              <a:t> </a:t>
            </a:r>
            <a:r>
              <a:rPr lang="de-CH" sz="3700" dirty="0" err="1"/>
              <a:t>of</a:t>
            </a:r>
            <a:r>
              <a:rPr lang="de-CH" sz="3700" dirty="0"/>
              <a:t> </a:t>
            </a:r>
            <a:r>
              <a:rPr lang="de-CH" sz="3700" dirty="0" err="1"/>
              <a:t>those</a:t>
            </a:r>
            <a:r>
              <a:rPr lang="de-CH" sz="3700" dirty="0"/>
              <a:t> </a:t>
            </a:r>
            <a:r>
              <a:rPr lang="de-CH" sz="3700" dirty="0" err="1"/>
              <a:t>books</a:t>
            </a:r>
            <a:r>
              <a:rPr lang="de-CH" sz="3700" dirty="0"/>
              <a:t> </a:t>
            </a:r>
            <a:r>
              <a:rPr lang="de-CH" sz="3700" dirty="0" err="1"/>
              <a:t>you</a:t>
            </a:r>
            <a:r>
              <a:rPr lang="de-CH" sz="3700" dirty="0"/>
              <a:t> </a:t>
            </a:r>
            <a:r>
              <a:rPr lang="de-CH" sz="3700" dirty="0" err="1"/>
              <a:t>have</a:t>
            </a:r>
            <a:r>
              <a:rPr lang="de-CH" sz="3700" dirty="0"/>
              <a:t>.</a:t>
            </a:r>
          </a:p>
          <a:p>
            <a:pPr marL="514350" indent="-514350" fontAlgn="ctr">
              <a:buFont typeface="+mj-lt"/>
              <a:buAutoNum type="arabicPeriod"/>
            </a:pPr>
            <a:r>
              <a:rPr lang="de-CH" sz="3700" dirty="0"/>
              <a:t>Write </a:t>
            </a:r>
            <a:r>
              <a:rPr lang="de-CH" sz="3700" dirty="0" err="1"/>
              <a:t>that</a:t>
            </a:r>
            <a:r>
              <a:rPr lang="de-CH" sz="3700" dirty="0"/>
              <a:t> </a:t>
            </a:r>
            <a:r>
              <a:rPr lang="de-CH" sz="3700" dirty="0" err="1"/>
              <a:t>book</a:t>
            </a:r>
            <a:r>
              <a:rPr lang="de-CH" sz="3700" dirty="0"/>
              <a:t> </a:t>
            </a:r>
            <a:r>
              <a:rPr lang="de-CH" sz="3700" dirty="0" err="1"/>
              <a:t>you</a:t>
            </a:r>
            <a:r>
              <a:rPr lang="de-CH" sz="3700" dirty="0"/>
              <a:t> </a:t>
            </a:r>
            <a:r>
              <a:rPr lang="de-CH" sz="3700" dirty="0" err="1"/>
              <a:t>always</a:t>
            </a:r>
            <a:r>
              <a:rPr lang="de-CH" sz="3700" dirty="0"/>
              <a:t> </a:t>
            </a:r>
            <a:r>
              <a:rPr lang="de-CH" sz="3700" dirty="0" err="1"/>
              <a:t>talk</a:t>
            </a:r>
            <a:r>
              <a:rPr lang="de-CH" sz="3700" dirty="0"/>
              <a:t> </a:t>
            </a:r>
            <a:r>
              <a:rPr lang="de-CH" sz="3700" dirty="0" err="1"/>
              <a:t>about</a:t>
            </a:r>
            <a:r>
              <a:rPr lang="de-CH" sz="3700" dirty="0"/>
              <a:t> </a:t>
            </a:r>
            <a:r>
              <a:rPr lang="de-CH" sz="3700" dirty="0" err="1"/>
              <a:t>writing</a:t>
            </a:r>
            <a:r>
              <a:rPr lang="de-CH" sz="3700" dirty="0"/>
              <a:t>. </a:t>
            </a:r>
            <a:r>
              <a:rPr lang="de-CH" sz="3700" dirty="0" err="1"/>
              <a:t>That's</a:t>
            </a:r>
            <a:r>
              <a:rPr lang="de-CH" sz="3700" dirty="0"/>
              <a:t> </a:t>
            </a:r>
            <a:r>
              <a:rPr lang="de-CH" sz="3700" dirty="0" err="1"/>
              <a:t>the</a:t>
            </a:r>
            <a:r>
              <a:rPr lang="de-CH" sz="3700" dirty="0"/>
              <a:t> </a:t>
            </a:r>
            <a:r>
              <a:rPr lang="de-CH" sz="3700" dirty="0" err="1"/>
              <a:t>best</a:t>
            </a:r>
            <a:r>
              <a:rPr lang="de-CH" sz="3700" dirty="0"/>
              <a:t> </a:t>
            </a:r>
            <a:r>
              <a:rPr lang="de-CH" sz="3700" dirty="0" err="1"/>
              <a:t>way</a:t>
            </a:r>
            <a:r>
              <a:rPr lang="de-CH" sz="3700" dirty="0"/>
              <a:t> </a:t>
            </a:r>
            <a:r>
              <a:rPr lang="de-CH" sz="3700" dirty="0" err="1"/>
              <a:t>to</a:t>
            </a:r>
            <a:r>
              <a:rPr lang="de-CH" sz="3700" dirty="0"/>
              <a:t> </a:t>
            </a:r>
            <a:r>
              <a:rPr lang="de-CH" sz="3700" dirty="0" err="1"/>
              <a:t>get</a:t>
            </a:r>
            <a:r>
              <a:rPr lang="de-CH" sz="3700" dirty="0"/>
              <a:t> </a:t>
            </a:r>
            <a:r>
              <a:rPr lang="de-CH" sz="3700" dirty="0" err="1"/>
              <a:t>it</a:t>
            </a:r>
            <a:r>
              <a:rPr lang="de-CH" sz="3700" dirty="0"/>
              <a:t> </a:t>
            </a:r>
            <a:r>
              <a:rPr lang="de-CH" sz="3700" dirty="0" err="1"/>
              <a:t>done</a:t>
            </a:r>
            <a:r>
              <a:rPr lang="de-CH" sz="3700" dirty="0"/>
              <a:t>.</a:t>
            </a:r>
          </a:p>
          <a:p>
            <a:pPr marL="514350" indent="-514350" fontAlgn="ctr">
              <a:buFont typeface="+mj-lt"/>
              <a:buAutoNum type="arabicPeriod"/>
            </a:pPr>
            <a:r>
              <a:rPr lang="de-CH" sz="3700" dirty="0" err="1"/>
              <a:t>Learn</a:t>
            </a:r>
            <a:r>
              <a:rPr lang="de-CH" sz="3700" dirty="0"/>
              <a:t> </a:t>
            </a:r>
            <a:r>
              <a:rPr lang="de-CH" sz="3700" dirty="0" err="1"/>
              <a:t>to</a:t>
            </a:r>
            <a:r>
              <a:rPr lang="de-CH" sz="3700" dirty="0"/>
              <a:t> </a:t>
            </a:r>
            <a:r>
              <a:rPr lang="de-CH" sz="3700" dirty="0" err="1"/>
              <a:t>play</a:t>
            </a:r>
            <a:r>
              <a:rPr lang="de-CH" sz="3700" dirty="0"/>
              <a:t> an </a:t>
            </a:r>
            <a:r>
              <a:rPr lang="de-CH" sz="3700" dirty="0" err="1"/>
              <a:t>instrument</a:t>
            </a:r>
            <a:r>
              <a:rPr lang="de-CH" sz="3700" dirty="0"/>
              <a:t>. </a:t>
            </a:r>
            <a:r>
              <a:rPr lang="de-CH" sz="3700" dirty="0" err="1"/>
              <a:t>It</a:t>
            </a:r>
            <a:r>
              <a:rPr lang="de-CH" sz="3700" dirty="0"/>
              <a:t> </a:t>
            </a:r>
            <a:r>
              <a:rPr lang="de-CH" sz="3700" dirty="0" err="1"/>
              <a:t>won't</a:t>
            </a:r>
            <a:r>
              <a:rPr lang="de-CH" sz="3700" dirty="0"/>
              <a:t> happen </a:t>
            </a:r>
            <a:r>
              <a:rPr lang="de-CH" sz="3700" dirty="0" err="1"/>
              <a:t>while</a:t>
            </a:r>
            <a:r>
              <a:rPr lang="de-CH" sz="3700" dirty="0"/>
              <a:t> </a:t>
            </a:r>
            <a:r>
              <a:rPr lang="de-CH" sz="3700" dirty="0" err="1"/>
              <a:t>you're</a:t>
            </a:r>
            <a:r>
              <a:rPr lang="de-CH" sz="3700" dirty="0"/>
              <a:t> </a:t>
            </a:r>
            <a:r>
              <a:rPr lang="de-CH" sz="3700" dirty="0" err="1"/>
              <a:t>scouring</a:t>
            </a:r>
            <a:r>
              <a:rPr lang="de-CH" sz="3700" dirty="0"/>
              <a:t> </a:t>
            </a:r>
            <a:r>
              <a:rPr lang="de-CH" sz="3700" dirty="0" err="1"/>
              <a:t>through</a:t>
            </a:r>
            <a:r>
              <a:rPr lang="de-CH" sz="3700" dirty="0"/>
              <a:t> </a:t>
            </a:r>
            <a:r>
              <a:rPr lang="de-CH" sz="3700" dirty="0" err="1"/>
              <a:t>social</a:t>
            </a:r>
            <a:r>
              <a:rPr lang="de-CH" sz="3700" dirty="0"/>
              <a:t> </a:t>
            </a:r>
            <a:r>
              <a:rPr lang="de-CH" sz="3700" dirty="0" err="1"/>
              <a:t>feeds</a:t>
            </a:r>
            <a:r>
              <a:rPr lang="de-CH" sz="3700" dirty="0"/>
              <a:t>.</a:t>
            </a:r>
          </a:p>
          <a:p>
            <a:pPr marL="514350" indent="-514350" fontAlgn="ctr">
              <a:buFont typeface="+mj-lt"/>
              <a:buAutoNum type="arabicPeriod"/>
            </a:pPr>
            <a:r>
              <a:rPr lang="de-CH" sz="3700" dirty="0" err="1"/>
              <a:t>Exercise</a:t>
            </a:r>
            <a:r>
              <a:rPr lang="de-CH" sz="3700" dirty="0"/>
              <a:t>. </a:t>
            </a:r>
            <a:r>
              <a:rPr lang="de-CH" sz="3700" dirty="0" err="1"/>
              <a:t>You'll</a:t>
            </a:r>
            <a:r>
              <a:rPr lang="de-CH" sz="3700" dirty="0"/>
              <a:t> live </a:t>
            </a:r>
            <a:r>
              <a:rPr lang="de-CH" sz="3700" dirty="0" err="1"/>
              <a:t>longer</a:t>
            </a:r>
            <a:r>
              <a:rPr lang="de-CH" sz="3700" dirty="0"/>
              <a:t> </a:t>
            </a:r>
            <a:r>
              <a:rPr lang="de-CH" sz="3700" dirty="0" err="1"/>
              <a:t>and</a:t>
            </a:r>
            <a:r>
              <a:rPr lang="de-CH" sz="3700" dirty="0"/>
              <a:t> </a:t>
            </a:r>
            <a:r>
              <a:rPr lang="de-CH" sz="3700" dirty="0" err="1"/>
              <a:t>have</a:t>
            </a:r>
            <a:r>
              <a:rPr lang="de-CH" sz="3700" dirty="0"/>
              <a:t> </a:t>
            </a:r>
            <a:r>
              <a:rPr lang="de-CH" sz="3700" dirty="0" err="1"/>
              <a:t>more</a:t>
            </a:r>
            <a:r>
              <a:rPr lang="de-CH" sz="3700" dirty="0"/>
              <a:t> time </a:t>
            </a:r>
            <a:r>
              <a:rPr lang="de-CH" sz="3700" dirty="0" err="1"/>
              <a:t>to</a:t>
            </a:r>
            <a:r>
              <a:rPr lang="de-CH" sz="3700" dirty="0"/>
              <a:t> Instagram in </a:t>
            </a:r>
            <a:r>
              <a:rPr lang="de-CH" sz="3700" dirty="0" err="1"/>
              <a:t>your</a:t>
            </a:r>
            <a:r>
              <a:rPr lang="de-CH" sz="3700" dirty="0"/>
              <a:t> golden </a:t>
            </a:r>
            <a:r>
              <a:rPr lang="de-CH" sz="3700" dirty="0" err="1"/>
              <a:t>years</a:t>
            </a:r>
            <a:r>
              <a:rPr lang="de-CH" sz="3700" dirty="0"/>
              <a:t>.</a:t>
            </a:r>
          </a:p>
          <a:p>
            <a:pPr marL="514350" indent="-514350" fontAlgn="ctr">
              <a:buFont typeface="+mj-lt"/>
              <a:buAutoNum type="arabicPeriod"/>
            </a:pPr>
            <a:r>
              <a:rPr lang="de-CH" sz="3700" dirty="0" err="1"/>
              <a:t>Buy</a:t>
            </a:r>
            <a:r>
              <a:rPr lang="de-CH" sz="3700" dirty="0"/>
              <a:t> an </a:t>
            </a:r>
            <a:r>
              <a:rPr lang="de-CH" sz="3700" dirty="0" err="1"/>
              <a:t>actual</a:t>
            </a:r>
            <a:r>
              <a:rPr lang="de-CH" sz="3700" dirty="0"/>
              <a:t> </a:t>
            </a:r>
            <a:r>
              <a:rPr lang="de-CH" sz="3700" dirty="0" err="1"/>
              <a:t>birthday</a:t>
            </a:r>
            <a:r>
              <a:rPr lang="de-CH" sz="3700" dirty="0"/>
              <a:t> </a:t>
            </a:r>
            <a:r>
              <a:rPr lang="de-CH" sz="3700" dirty="0" err="1"/>
              <a:t>card</a:t>
            </a:r>
            <a:r>
              <a:rPr lang="de-CH" sz="3700" dirty="0"/>
              <a:t> </a:t>
            </a:r>
            <a:r>
              <a:rPr lang="de-CH" sz="3700" dirty="0" err="1"/>
              <a:t>because</a:t>
            </a:r>
            <a:r>
              <a:rPr lang="de-CH" sz="3700" dirty="0"/>
              <a:t> </a:t>
            </a:r>
            <a:r>
              <a:rPr lang="de-CH" sz="3700" dirty="0" err="1"/>
              <a:t>you</a:t>
            </a:r>
            <a:r>
              <a:rPr lang="de-CH" sz="3700" dirty="0"/>
              <a:t> </a:t>
            </a:r>
            <a:r>
              <a:rPr lang="de-CH" sz="3700" dirty="0" err="1"/>
              <a:t>remember</a:t>
            </a:r>
            <a:r>
              <a:rPr lang="de-CH" sz="3700" dirty="0"/>
              <a:t> </a:t>
            </a:r>
            <a:r>
              <a:rPr lang="de-CH" sz="3700" dirty="0" err="1"/>
              <a:t>someone's</a:t>
            </a:r>
            <a:r>
              <a:rPr lang="de-CH" sz="3700" dirty="0"/>
              <a:t> </a:t>
            </a:r>
            <a:r>
              <a:rPr lang="de-CH" sz="3700" dirty="0" err="1"/>
              <a:t>birthday</a:t>
            </a:r>
            <a:r>
              <a:rPr lang="de-CH" sz="3700" dirty="0"/>
              <a:t>.</a:t>
            </a:r>
          </a:p>
          <a:p>
            <a:pPr marL="514350" indent="-514350" fontAlgn="ctr">
              <a:buFont typeface="+mj-lt"/>
              <a:buAutoNum type="arabicPeriod"/>
            </a:pPr>
            <a:r>
              <a:rPr lang="de-CH" sz="3700" dirty="0" err="1"/>
              <a:t>Make</a:t>
            </a:r>
            <a:r>
              <a:rPr lang="de-CH" sz="3700" dirty="0"/>
              <a:t> </a:t>
            </a:r>
            <a:r>
              <a:rPr lang="de-CH" sz="3700" dirty="0" err="1"/>
              <a:t>eye</a:t>
            </a:r>
            <a:r>
              <a:rPr lang="de-CH" sz="3700" dirty="0"/>
              <a:t> </a:t>
            </a:r>
            <a:r>
              <a:rPr lang="de-CH" sz="3700" dirty="0" err="1"/>
              <a:t>contact</a:t>
            </a:r>
            <a:r>
              <a:rPr lang="de-CH" sz="3700" dirty="0"/>
              <a:t>. </a:t>
            </a:r>
            <a:r>
              <a:rPr lang="de-CH" sz="3700" dirty="0" err="1"/>
              <a:t>With</a:t>
            </a:r>
            <a:r>
              <a:rPr lang="de-CH" sz="3700" dirty="0"/>
              <a:t> </a:t>
            </a:r>
            <a:r>
              <a:rPr lang="de-CH" sz="3700" dirty="0" err="1"/>
              <a:t>anyone</a:t>
            </a:r>
            <a:r>
              <a:rPr lang="de-CH" sz="3700" dirty="0"/>
              <a:t>.</a:t>
            </a:r>
          </a:p>
          <a:p>
            <a:pPr marL="514350" indent="-514350" fontAlgn="ctr">
              <a:buFont typeface="+mj-lt"/>
              <a:buAutoNum type="arabicPeriod"/>
            </a:pPr>
            <a:r>
              <a:rPr lang="de-CH" sz="3700" dirty="0"/>
              <a:t>Joke </a:t>
            </a:r>
            <a:r>
              <a:rPr lang="de-CH" sz="3700" dirty="0" err="1"/>
              <a:t>with</a:t>
            </a:r>
            <a:r>
              <a:rPr lang="de-CH" sz="3700" dirty="0"/>
              <a:t> a </a:t>
            </a:r>
            <a:r>
              <a:rPr lang="de-CH" sz="3700" dirty="0" err="1"/>
              <a:t>friend</a:t>
            </a:r>
            <a:r>
              <a:rPr lang="de-CH" sz="3700" dirty="0"/>
              <a:t>. </a:t>
            </a:r>
            <a:r>
              <a:rPr lang="de-CH" sz="3700" dirty="0" err="1"/>
              <a:t>It's</a:t>
            </a:r>
            <a:r>
              <a:rPr lang="de-CH" sz="3700" dirty="0"/>
              <a:t> like in-person </a:t>
            </a:r>
            <a:r>
              <a:rPr lang="de-CH" sz="3700" dirty="0" err="1"/>
              <a:t>Tweeting</a:t>
            </a:r>
            <a:r>
              <a:rPr lang="de-CH" sz="3700" dirty="0"/>
              <a:t>.</a:t>
            </a:r>
          </a:p>
          <a:p>
            <a:pPr marL="514350" indent="-514350" fontAlgn="ctr">
              <a:buFont typeface="+mj-lt"/>
              <a:buAutoNum type="arabicPeriod"/>
            </a:pPr>
            <a:r>
              <a:rPr lang="de-CH" sz="3700" dirty="0"/>
              <a:t>Look </a:t>
            </a:r>
            <a:r>
              <a:rPr lang="de-CH" sz="3700" dirty="0" err="1"/>
              <a:t>up</a:t>
            </a:r>
            <a:r>
              <a:rPr lang="de-CH" sz="3700" dirty="0"/>
              <a:t>. </a:t>
            </a:r>
            <a:r>
              <a:rPr lang="de-CH" sz="3700" dirty="0" err="1"/>
              <a:t>There's</a:t>
            </a:r>
            <a:r>
              <a:rPr lang="de-CH" sz="3700" dirty="0"/>
              <a:t> </a:t>
            </a:r>
            <a:r>
              <a:rPr lang="de-CH" sz="3700" dirty="0" err="1"/>
              <a:t>interesting</a:t>
            </a:r>
            <a:r>
              <a:rPr lang="de-CH" sz="3700" dirty="0"/>
              <a:t> </a:t>
            </a:r>
            <a:r>
              <a:rPr lang="de-CH" sz="3700" dirty="0" err="1"/>
              <a:t>stuff</a:t>
            </a:r>
            <a:r>
              <a:rPr lang="de-CH" sz="3700" dirty="0"/>
              <a:t> in front </a:t>
            </a:r>
            <a:r>
              <a:rPr lang="de-CH" sz="3700" dirty="0" err="1"/>
              <a:t>of</a:t>
            </a:r>
            <a:r>
              <a:rPr lang="de-CH" sz="3700" dirty="0"/>
              <a:t> </a:t>
            </a:r>
            <a:r>
              <a:rPr lang="de-CH" sz="3700" dirty="0" err="1"/>
              <a:t>you</a:t>
            </a:r>
            <a:r>
              <a:rPr lang="de-CH" sz="3700" dirty="0"/>
              <a:t>.</a:t>
            </a:r>
          </a:p>
          <a:p>
            <a:pPr marL="0" indent="0">
              <a:buNone/>
            </a:pPr>
            <a:endParaRPr lang="de-CH" dirty="0"/>
          </a:p>
          <a:p>
            <a:pPr marL="0" indent="0">
              <a:buNone/>
            </a:pPr>
            <a:r>
              <a:rPr lang="de-CH" dirty="0" smtClean="0"/>
              <a:t>Quelle</a:t>
            </a:r>
            <a:r>
              <a:rPr lang="de-CH" dirty="0"/>
              <a:t>: </a:t>
            </a:r>
            <a:r>
              <a:rPr lang="de-CH" dirty="0" err="1"/>
              <a:t>Huffingtonpost</a:t>
            </a:r>
            <a:endParaRPr lang="de-CH" dirty="0"/>
          </a:p>
          <a:p>
            <a:pPr marL="0" indent="0">
              <a:buNone/>
            </a:pPr>
            <a:r>
              <a:rPr lang="de-CH" dirty="0"/>
              <a:t>Aus &lt;</a:t>
            </a:r>
            <a:r>
              <a:rPr lang="de-CH" dirty="0">
                <a:hlinkClick r:id="rId2"/>
              </a:rPr>
              <a:t>http://www.huffingtonpost.com/marc-hartzman/21-other-things-you-could_b_5943340.html</a:t>
            </a:r>
            <a:r>
              <a:rPr lang="de-CH" dirty="0"/>
              <a:t>&gt; </a:t>
            </a:r>
          </a:p>
        </p:txBody>
      </p:sp>
      <p:sp>
        <p:nvSpPr>
          <p:cNvPr id="4" name="Inhaltsplatzhalter 3"/>
          <p:cNvSpPr>
            <a:spLocks noGrp="1"/>
          </p:cNvSpPr>
          <p:nvPr>
            <p:ph sz="half" idx="2"/>
          </p:nvPr>
        </p:nvSpPr>
        <p:spPr/>
        <p:txBody>
          <a:bodyPr>
            <a:normAutofit fontScale="32500" lnSpcReduction="20000"/>
          </a:bodyPr>
          <a:lstStyle/>
          <a:p>
            <a:endParaRPr lang="de-CH"/>
          </a:p>
        </p:txBody>
      </p:sp>
    </p:spTree>
    <p:extLst>
      <p:ext uri="{BB962C8B-B14F-4D97-AF65-F5344CB8AC3E}">
        <p14:creationId xmlns:p14="http://schemas.microsoft.com/office/powerpoint/2010/main" val="34096466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a:t>
            </a:r>
            <a:r>
              <a:rPr lang="de-CH" dirty="0" err="1" smtClean="0"/>
              <a:t>Reasons</a:t>
            </a:r>
            <a:r>
              <a:rPr lang="de-CH" dirty="0" smtClean="0"/>
              <a:t> </a:t>
            </a:r>
            <a:r>
              <a:rPr lang="de-CH" dirty="0" err="1" smtClean="0"/>
              <a:t>for</a:t>
            </a:r>
            <a:r>
              <a:rPr lang="de-CH" dirty="0" smtClean="0"/>
              <a:t> </a:t>
            </a:r>
            <a:r>
              <a:rPr lang="de-CH" dirty="0" err="1" smtClean="0"/>
              <a:t>Using</a:t>
            </a:r>
            <a:r>
              <a:rPr lang="de-CH" dirty="0" smtClean="0"/>
              <a:t> </a:t>
            </a:r>
            <a:r>
              <a:rPr lang="de-CH" dirty="0" err="1" smtClean="0"/>
              <a:t>Social</a:t>
            </a:r>
            <a:r>
              <a:rPr lang="de-CH" dirty="0" smtClean="0"/>
              <a:t> Media </a:t>
            </a:r>
            <a:endParaRPr lang="de-CH"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err="1"/>
              <a:t>To</a:t>
            </a:r>
            <a:r>
              <a:rPr lang="de-CH" dirty="0"/>
              <a:t> </a:t>
            </a:r>
            <a:r>
              <a:rPr lang="de-CH" dirty="0" err="1"/>
              <a:t>stay</a:t>
            </a:r>
            <a:r>
              <a:rPr lang="de-CH" dirty="0"/>
              <a:t> in </a:t>
            </a:r>
            <a:r>
              <a:rPr lang="de-CH" dirty="0" err="1"/>
              <a:t>touch</a:t>
            </a:r>
            <a:r>
              <a:rPr lang="de-CH" dirty="0"/>
              <a:t> </a:t>
            </a:r>
            <a:r>
              <a:rPr lang="de-CH" dirty="0" err="1"/>
              <a:t>with</a:t>
            </a:r>
            <a:r>
              <a:rPr lang="de-CH" dirty="0"/>
              <a:t> </a:t>
            </a:r>
            <a:r>
              <a:rPr lang="de-CH" dirty="0" err="1"/>
              <a:t>what</a:t>
            </a:r>
            <a:r>
              <a:rPr lang="de-CH" dirty="0"/>
              <a:t> </a:t>
            </a:r>
            <a:r>
              <a:rPr lang="de-CH" dirty="0" err="1"/>
              <a:t>my</a:t>
            </a:r>
            <a:r>
              <a:rPr lang="de-CH" dirty="0"/>
              <a:t> </a:t>
            </a:r>
            <a:r>
              <a:rPr lang="de-CH" dirty="0" err="1"/>
              <a:t>friends</a:t>
            </a:r>
            <a:r>
              <a:rPr lang="de-CH" dirty="0"/>
              <a:t> </a:t>
            </a:r>
            <a:r>
              <a:rPr lang="de-CH" dirty="0" err="1"/>
              <a:t>are</a:t>
            </a:r>
            <a:r>
              <a:rPr lang="de-CH" dirty="0"/>
              <a:t> </a:t>
            </a:r>
            <a:r>
              <a:rPr lang="de-CH" dirty="0" err="1"/>
              <a:t>doing</a:t>
            </a:r>
            <a:endParaRPr lang="de-CH" dirty="0"/>
          </a:p>
          <a:p>
            <a:pPr marL="514350" indent="-514350" fontAlgn="ctr">
              <a:buFont typeface="+mj-lt"/>
              <a:buAutoNum type="arabicPeriod"/>
            </a:pPr>
            <a:r>
              <a:rPr lang="de-CH" dirty="0" err="1"/>
              <a:t>To</a:t>
            </a:r>
            <a:r>
              <a:rPr lang="de-CH" dirty="0"/>
              <a:t> </a:t>
            </a:r>
            <a:r>
              <a:rPr lang="de-CH" dirty="0" err="1"/>
              <a:t>stay</a:t>
            </a:r>
            <a:r>
              <a:rPr lang="de-CH" dirty="0"/>
              <a:t> </a:t>
            </a:r>
            <a:r>
              <a:rPr lang="de-CH" dirty="0" err="1"/>
              <a:t>up</a:t>
            </a:r>
            <a:r>
              <a:rPr lang="de-CH" dirty="0"/>
              <a:t>-</a:t>
            </a:r>
            <a:r>
              <a:rPr lang="de-CH" dirty="0" err="1"/>
              <a:t>to</a:t>
            </a:r>
            <a:r>
              <a:rPr lang="de-CH" dirty="0"/>
              <a:t>-date </a:t>
            </a:r>
            <a:r>
              <a:rPr lang="de-CH" dirty="0" err="1"/>
              <a:t>with</a:t>
            </a:r>
            <a:r>
              <a:rPr lang="de-CH" dirty="0"/>
              <a:t> </a:t>
            </a:r>
            <a:r>
              <a:rPr lang="de-CH" dirty="0" err="1"/>
              <a:t>news</a:t>
            </a:r>
            <a:r>
              <a:rPr lang="de-CH" dirty="0"/>
              <a:t> </a:t>
            </a:r>
            <a:r>
              <a:rPr lang="de-CH" dirty="0" err="1"/>
              <a:t>and</a:t>
            </a:r>
            <a:r>
              <a:rPr lang="de-CH" dirty="0"/>
              <a:t> </a:t>
            </a:r>
            <a:r>
              <a:rPr lang="de-CH" dirty="0" err="1"/>
              <a:t>current</a:t>
            </a:r>
            <a:r>
              <a:rPr lang="de-CH" dirty="0"/>
              <a:t> </a:t>
            </a:r>
            <a:r>
              <a:rPr lang="de-CH" dirty="0" err="1"/>
              <a:t>events</a:t>
            </a:r>
            <a:endParaRPr lang="de-CH" dirty="0"/>
          </a:p>
          <a:p>
            <a:pPr marL="514350" indent="-514350" fontAlgn="ctr">
              <a:buFont typeface="+mj-lt"/>
              <a:buAutoNum type="arabicPeriod"/>
            </a:pPr>
            <a:r>
              <a:rPr lang="de-CH" dirty="0" err="1"/>
              <a:t>To</a:t>
            </a:r>
            <a:r>
              <a:rPr lang="de-CH" dirty="0"/>
              <a:t> </a:t>
            </a:r>
            <a:r>
              <a:rPr lang="de-CH" dirty="0" err="1"/>
              <a:t>fill</a:t>
            </a:r>
            <a:r>
              <a:rPr lang="de-CH" dirty="0"/>
              <a:t> </a:t>
            </a:r>
            <a:r>
              <a:rPr lang="de-CH" dirty="0" err="1"/>
              <a:t>up</a:t>
            </a:r>
            <a:r>
              <a:rPr lang="de-CH" dirty="0"/>
              <a:t> spare time</a:t>
            </a:r>
          </a:p>
          <a:p>
            <a:pPr marL="514350" indent="-514350" fontAlgn="ctr">
              <a:buFont typeface="+mj-lt"/>
              <a:buAutoNum type="arabicPeriod"/>
            </a:pPr>
            <a:r>
              <a:rPr lang="de-CH" dirty="0" err="1"/>
              <a:t>To</a:t>
            </a:r>
            <a:r>
              <a:rPr lang="de-CH" dirty="0"/>
              <a:t> find funny </a:t>
            </a:r>
            <a:r>
              <a:rPr lang="de-CH" dirty="0" err="1"/>
              <a:t>or</a:t>
            </a:r>
            <a:r>
              <a:rPr lang="de-CH" dirty="0"/>
              <a:t> </a:t>
            </a:r>
            <a:r>
              <a:rPr lang="de-CH" dirty="0" err="1"/>
              <a:t>entertaining</a:t>
            </a:r>
            <a:r>
              <a:rPr lang="de-CH" dirty="0"/>
              <a:t> </a:t>
            </a:r>
            <a:r>
              <a:rPr lang="de-CH" dirty="0" err="1"/>
              <a:t>content</a:t>
            </a:r>
            <a:endParaRPr lang="de-CH" dirty="0"/>
          </a:p>
          <a:p>
            <a:pPr marL="514350" indent="-514350" fontAlgn="ctr">
              <a:buFont typeface="+mj-lt"/>
              <a:buAutoNum type="arabicPeriod"/>
            </a:pPr>
            <a:r>
              <a:rPr lang="de-CH" dirty="0" err="1"/>
              <a:t>To</a:t>
            </a:r>
            <a:r>
              <a:rPr lang="de-CH" dirty="0"/>
              <a:t> </a:t>
            </a:r>
            <a:r>
              <a:rPr lang="de-CH" dirty="0" err="1"/>
              <a:t>share</a:t>
            </a:r>
            <a:r>
              <a:rPr lang="de-CH" dirty="0"/>
              <a:t> </a:t>
            </a:r>
            <a:r>
              <a:rPr lang="de-CH" dirty="0" err="1"/>
              <a:t>my</a:t>
            </a:r>
            <a:r>
              <a:rPr lang="de-CH" dirty="0"/>
              <a:t> </a:t>
            </a:r>
            <a:r>
              <a:rPr lang="de-CH" dirty="0" err="1"/>
              <a:t>opinion</a:t>
            </a:r>
            <a:endParaRPr lang="de-CH" dirty="0"/>
          </a:p>
          <a:p>
            <a:pPr marL="514350" indent="-514350" fontAlgn="ctr">
              <a:buFont typeface="+mj-lt"/>
              <a:buAutoNum type="arabicPeriod"/>
            </a:pPr>
            <a:r>
              <a:rPr lang="de-CH" dirty="0"/>
              <a:t>The </a:t>
            </a:r>
            <a:r>
              <a:rPr lang="de-CH" dirty="0" err="1"/>
              <a:t>share</a:t>
            </a:r>
            <a:r>
              <a:rPr lang="de-CH" dirty="0"/>
              <a:t> </a:t>
            </a:r>
            <a:r>
              <a:rPr lang="de-CH" dirty="0" err="1"/>
              <a:t>photos</a:t>
            </a:r>
            <a:r>
              <a:rPr lang="de-CH" dirty="0"/>
              <a:t> </a:t>
            </a:r>
            <a:r>
              <a:rPr lang="de-CH" dirty="0" err="1"/>
              <a:t>or</a:t>
            </a:r>
            <a:r>
              <a:rPr lang="de-CH" dirty="0"/>
              <a:t> </a:t>
            </a:r>
            <a:r>
              <a:rPr lang="de-CH" dirty="0" err="1"/>
              <a:t>videos</a:t>
            </a:r>
            <a:r>
              <a:rPr lang="de-CH" dirty="0"/>
              <a:t> </a:t>
            </a:r>
            <a:r>
              <a:rPr lang="de-CH" dirty="0" err="1"/>
              <a:t>with</a:t>
            </a:r>
            <a:r>
              <a:rPr lang="de-CH" dirty="0"/>
              <a:t> </a:t>
            </a:r>
            <a:r>
              <a:rPr lang="de-CH" dirty="0" err="1"/>
              <a:t>others</a:t>
            </a:r>
            <a:endParaRPr lang="de-CH" dirty="0"/>
          </a:p>
          <a:p>
            <a:pPr marL="514350" indent="-514350" fontAlgn="ctr">
              <a:buFont typeface="+mj-lt"/>
              <a:buAutoNum type="arabicPeriod"/>
            </a:pPr>
            <a:r>
              <a:rPr lang="de-CH" dirty="0" err="1"/>
              <a:t>Because</a:t>
            </a:r>
            <a:r>
              <a:rPr lang="de-CH" dirty="0"/>
              <a:t> a </a:t>
            </a:r>
            <a:r>
              <a:rPr lang="de-CH" dirty="0" err="1"/>
              <a:t>lot</a:t>
            </a:r>
            <a:r>
              <a:rPr lang="de-CH" dirty="0"/>
              <a:t> </a:t>
            </a:r>
            <a:r>
              <a:rPr lang="de-CH" dirty="0" err="1"/>
              <a:t>of</a:t>
            </a:r>
            <a:r>
              <a:rPr lang="de-CH" dirty="0"/>
              <a:t> </a:t>
            </a:r>
            <a:r>
              <a:rPr lang="de-CH" dirty="0" err="1"/>
              <a:t>my</a:t>
            </a:r>
            <a:r>
              <a:rPr lang="de-CH" dirty="0"/>
              <a:t> </a:t>
            </a:r>
            <a:r>
              <a:rPr lang="de-CH" dirty="0" err="1"/>
              <a:t>friends</a:t>
            </a:r>
            <a:r>
              <a:rPr lang="de-CH" dirty="0"/>
              <a:t> </a:t>
            </a:r>
            <a:r>
              <a:rPr lang="de-CH" dirty="0" err="1"/>
              <a:t>are</a:t>
            </a:r>
            <a:r>
              <a:rPr lang="de-CH" dirty="0"/>
              <a:t> on </a:t>
            </a:r>
            <a:r>
              <a:rPr lang="de-CH" dirty="0" err="1"/>
              <a:t>it</a:t>
            </a:r>
            <a:endParaRPr lang="de-CH" dirty="0"/>
          </a:p>
          <a:p>
            <a:pPr marL="514350" indent="-514350" fontAlgn="ctr">
              <a:buFont typeface="+mj-lt"/>
              <a:buAutoNum type="arabicPeriod"/>
            </a:pPr>
            <a:r>
              <a:rPr lang="de-CH" dirty="0"/>
              <a:t>General </a:t>
            </a:r>
            <a:r>
              <a:rPr lang="de-CH" dirty="0" err="1"/>
              <a:t>networking</a:t>
            </a:r>
            <a:r>
              <a:rPr lang="de-CH" dirty="0"/>
              <a:t> </a:t>
            </a:r>
            <a:r>
              <a:rPr lang="de-CH" dirty="0" err="1"/>
              <a:t>with</a:t>
            </a:r>
            <a:r>
              <a:rPr lang="de-CH" dirty="0"/>
              <a:t> </a:t>
            </a:r>
            <a:r>
              <a:rPr lang="de-CH" dirty="0" err="1"/>
              <a:t>other</a:t>
            </a:r>
            <a:r>
              <a:rPr lang="de-CH" dirty="0"/>
              <a:t> </a:t>
            </a:r>
            <a:r>
              <a:rPr lang="de-CH" dirty="0" err="1"/>
              <a:t>people</a:t>
            </a:r>
            <a:endParaRPr lang="de-CH" dirty="0"/>
          </a:p>
          <a:p>
            <a:pPr marL="514350" indent="-514350" fontAlgn="ctr">
              <a:buFont typeface="+mj-lt"/>
              <a:buAutoNum type="arabicPeriod"/>
            </a:pPr>
            <a:r>
              <a:rPr lang="de-CH" dirty="0" err="1"/>
              <a:t>To</a:t>
            </a:r>
            <a:r>
              <a:rPr lang="de-CH" dirty="0"/>
              <a:t> </a:t>
            </a:r>
            <a:r>
              <a:rPr lang="de-CH" dirty="0" err="1"/>
              <a:t>meet</a:t>
            </a:r>
            <a:r>
              <a:rPr lang="de-CH" dirty="0"/>
              <a:t> </a:t>
            </a:r>
            <a:r>
              <a:rPr lang="de-CH" dirty="0" err="1"/>
              <a:t>new</a:t>
            </a:r>
            <a:r>
              <a:rPr lang="de-CH" dirty="0"/>
              <a:t> </a:t>
            </a:r>
            <a:r>
              <a:rPr lang="de-CH" dirty="0" err="1"/>
              <a:t>people</a:t>
            </a:r>
            <a:endParaRPr lang="de-CH" dirty="0"/>
          </a:p>
          <a:p>
            <a:pPr marL="514350" indent="-514350" fontAlgn="ctr">
              <a:buFont typeface="+mj-lt"/>
              <a:buAutoNum type="arabicPeriod"/>
            </a:pPr>
            <a:r>
              <a:rPr lang="de-CH" dirty="0" err="1"/>
              <a:t>To</a:t>
            </a:r>
            <a:r>
              <a:rPr lang="de-CH" dirty="0"/>
              <a:t> </a:t>
            </a:r>
            <a:r>
              <a:rPr lang="de-CH" dirty="0" err="1"/>
              <a:t>share</a:t>
            </a:r>
            <a:r>
              <a:rPr lang="de-CH" dirty="0"/>
              <a:t> </a:t>
            </a:r>
            <a:r>
              <a:rPr lang="de-CH" dirty="0" err="1"/>
              <a:t>details</a:t>
            </a:r>
            <a:r>
              <a:rPr lang="de-CH" dirty="0"/>
              <a:t> </a:t>
            </a:r>
            <a:r>
              <a:rPr lang="de-CH" dirty="0" err="1"/>
              <a:t>of</a:t>
            </a:r>
            <a:r>
              <a:rPr lang="de-CH" dirty="0"/>
              <a:t> </a:t>
            </a:r>
            <a:r>
              <a:rPr lang="de-CH" dirty="0" err="1"/>
              <a:t>what</a:t>
            </a:r>
            <a:r>
              <a:rPr lang="de-CH" dirty="0"/>
              <a:t> </a:t>
            </a:r>
            <a:r>
              <a:rPr lang="de-CH" dirty="0" err="1"/>
              <a:t>i'm</a:t>
            </a:r>
            <a:r>
              <a:rPr lang="de-CH" dirty="0"/>
              <a:t> </a:t>
            </a:r>
            <a:r>
              <a:rPr lang="de-CH" dirty="0" err="1"/>
              <a:t>doing</a:t>
            </a:r>
            <a:r>
              <a:rPr lang="de-CH" dirty="0"/>
              <a:t> in </a:t>
            </a:r>
            <a:r>
              <a:rPr lang="de-CH" dirty="0" err="1"/>
              <a:t>my</a:t>
            </a:r>
            <a:r>
              <a:rPr lang="de-CH" dirty="0"/>
              <a:t> </a:t>
            </a:r>
            <a:r>
              <a:rPr lang="de-CH" dirty="0" err="1"/>
              <a:t>daily</a:t>
            </a:r>
            <a:r>
              <a:rPr lang="de-CH" dirty="0"/>
              <a:t> </a:t>
            </a:r>
            <a:r>
              <a:rPr lang="de-CH" dirty="0" err="1"/>
              <a:t>life</a:t>
            </a:r>
            <a:endParaRPr lang="de-CH" dirty="0"/>
          </a:p>
          <a:p>
            <a:pPr marL="0" indent="0">
              <a:buNone/>
            </a:pPr>
            <a:endParaRPr lang="de-CH" dirty="0"/>
          </a:p>
          <a:p>
            <a:pPr marL="0" indent="0">
              <a:buNone/>
            </a:pPr>
            <a:r>
              <a:rPr lang="de-CH" sz="2000" dirty="0" smtClean="0"/>
              <a:t>Quelle</a:t>
            </a:r>
            <a:r>
              <a:rPr lang="de-CH" sz="2000" dirty="0"/>
              <a:t>: </a:t>
            </a:r>
            <a:r>
              <a:rPr lang="de-CH" sz="2000" dirty="0" err="1"/>
              <a:t>GlobalWebIndex</a:t>
            </a:r>
            <a:endParaRPr lang="de-CH" sz="2000" dirty="0"/>
          </a:p>
          <a:p>
            <a:pPr marL="0" indent="0">
              <a:buNone/>
            </a:pPr>
            <a:r>
              <a:rPr lang="de-CH" sz="2000" dirty="0"/>
              <a:t>Aus &lt;</a:t>
            </a:r>
            <a:r>
              <a:rPr lang="de-CH" sz="2000" dirty="0">
                <a:hlinkClick r:id="rId2"/>
              </a:rPr>
              <a:t>http://www.globalwebindex.net/blog/top-10-reasons-for-using-social-media</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19586218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Most </a:t>
            </a:r>
            <a:r>
              <a:rPr lang="de-CH" b="1" dirty="0" err="1" smtClean="0"/>
              <a:t>Popular</a:t>
            </a:r>
            <a:r>
              <a:rPr lang="de-CH" b="1" dirty="0" smtClean="0"/>
              <a:t> Websites </a:t>
            </a:r>
            <a:r>
              <a:rPr lang="de-CH" dirty="0" smtClean="0"/>
              <a:t>in 2015 (</a:t>
            </a:r>
            <a:r>
              <a:rPr lang="de-CH" dirty="0" err="1" smtClean="0"/>
              <a:t>Estimated</a:t>
            </a:r>
            <a:r>
              <a:rPr lang="de-CH" dirty="0" smtClean="0"/>
              <a:t> Unique </a:t>
            </a:r>
            <a:r>
              <a:rPr lang="de-CH" dirty="0" err="1" smtClean="0"/>
              <a:t>Monthly</a:t>
            </a:r>
            <a:r>
              <a:rPr lang="de-CH" dirty="0" smtClean="0"/>
              <a:t> </a:t>
            </a:r>
            <a:r>
              <a:rPr lang="de-CH" dirty="0" err="1" smtClean="0"/>
              <a:t>Visitors</a:t>
            </a:r>
            <a:r>
              <a:rPr lang="de-CH" dirty="0" smtClean="0"/>
              <a:t>)</a:t>
            </a:r>
            <a:endParaRPr lang="de-CH" dirty="0"/>
          </a:p>
        </p:txBody>
      </p:sp>
      <p:sp>
        <p:nvSpPr>
          <p:cNvPr id="3" name="Inhaltsplatzhalter 2"/>
          <p:cNvSpPr>
            <a:spLocks noGrp="1"/>
          </p:cNvSpPr>
          <p:nvPr>
            <p:ph sz="half" idx="1"/>
          </p:nvPr>
        </p:nvSpPr>
        <p:spPr>
          <a:xfrm>
            <a:off x="838200" y="2108199"/>
            <a:ext cx="5181600" cy="4068763"/>
          </a:xfrm>
        </p:spPr>
        <p:txBody>
          <a:bodyPr>
            <a:normAutofit fontScale="62500" lnSpcReduction="20000"/>
          </a:bodyPr>
          <a:lstStyle/>
          <a:p>
            <a:pPr marL="514350" indent="-514350" fontAlgn="ctr">
              <a:buFont typeface="+mj-lt"/>
              <a:buAutoNum type="arabicPeriod"/>
            </a:pPr>
            <a:r>
              <a:rPr lang="de-CH" dirty="0" smtClean="0"/>
              <a:t>Google </a:t>
            </a:r>
            <a:r>
              <a:rPr lang="de-CH" dirty="0"/>
              <a:t>- 1,200,000,000</a:t>
            </a:r>
          </a:p>
          <a:p>
            <a:pPr marL="514350" indent="-514350" fontAlgn="ctr">
              <a:buFont typeface="+mj-lt"/>
              <a:buAutoNum type="arabicPeriod"/>
            </a:pPr>
            <a:r>
              <a:rPr lang="de-CH" dirty="0"/>
              <a:t>YouTube - 1,100,000,000</a:t>
            </a:r>
          </a:p>
          <a:p>
            <a:pPr marL="514350" indent="-514350" fontAlgn="ctr">
              <a:buFont typeface="+mj-lt"/>
              <a:buAutoNum type="arabicPeriod"/>
            </a:pPr>
            <a:r>
              <a:rPr lang="de-CH" dirty="0"/>
              <a:t>Facebook - 900,000,000</a:t>
            </a:r>
          </a:p>
          <a:p>
            <a:pPr marL="514350" indent="-514350" fontAlgn="ctr">
              <a:buFont typeface="+mj-lt"/>
              <a:buAutoNum type="arabicPeriod"/>
            </a:pPr>
            <a:r>
              <a:rPr lang="de-CH" dirty="0"/>
              <a:t>Yahoo</a:t>
            </a:r>
            <a:r>
              <a:rPr lang="de-CH" dirty="0" smtClean="0"/>
              <a:t>! </a:t>
            </a:r>
            <a:r>
              <a:rPr lang="de-CH" dirty="0"/>
              <a:t>- 750,000,000</a:t>
            </a:r>
          </a:p>
          <a:p>
            <a:pPr marL="514350" indent="-514350" fontAlgn="ctr">
              <a:buFont typeface="+mj-lt"/>
              <a:buAutoNum type="arabicPeriod"/>
            </a:pPr>
            <a:r>
              <a:rPr lang="de-CH" dirty="0" smtClean="0"/>
              <a:t>Amazon </a:t>
            </a:r>
            <a:r>
              <a:rPr lang="de-CH" dirty="0"/>
              <a:t>- 500,000,000</a:t>
            </a:r>
          </a:p>
          <a:p>
            <a:pPr marL="514350" indent="-514350" fontAlgn="ctr">
              <a:buFont typeface="+mj-lt"/>
              <a:buAutoNum type="arabicPeriod"/>
            </a:pPr>
            <a:r>
              <a:rPr lang="de-CH" dirty="0"/>
              <a:t>Wikipedia - 475,000,000</a:t>
            </a:r>
          </a:p>
          <a:p>
            <a:pPr marL="514350" indent="-514350" fontAlgn="ctr">
              <a:buFont typeface="+mj-lt"/>
              <a:buAutoNum type="arabicPeriod"/>
            </a:pPr>
            <a:r>
              <a:rPr lang="de-CH" dirty="0"/>
              <a:t>Twitter - 290,000,000</a:t>
            </a:r>
          </a:p>
          <a:p>
            <a:pPr marL="514350" indent="-514350" fontAlgn="ctr">
              <a:buFont typeface="+mj-lt"/>
              <a:buAutoNum type="arabicPeriod"/>
            </a:pPr>
            <a:r>
              <a:rPr lang="de-CH" dirty="0"/>
              <a:t>Bing - 285,000,000</a:t>
            </a:r>
          </a:p>
          <a:p>
            <a:pPr marL="514350" indent="-514350" fontAlgn="ctr">
              <a:buFont typeface="+mj-lt"/>
              <a:buAutoNum type="arabicPeriod"/>
            </a:pPr>
            <a:r>
              <a:rPr lang="de-CH" dirty="0"/>
              <a:t>eBay - 285,000,000</a:t>
            </a:r>
          </a:p>
          <a:p>
            <a:pPr marL="514350" indent="-514350" fontAlgn="ctr">
              <a:buFont typeface="+mj-lt"/>
              <a:buAutoNum type="arabicPeriod"/>
            </a:pPr>
            <a:r>
              <a:rPr lang="de-CH" dirty="0"/>
              <a:t>MSN - 280,000,000</a:t>
            </a:r>
          </a:p>
          <a:p>
            <a:pPr marL="0" indent="0">
              <a:buNone/>
            </a:pPr>
            <a:endParaRPr lang="de-CH" dirty="0"/>
          </a:p>
          <a:p>
            <a:pPr marL="0" indent="0">
              <a:buNone/>
            </a:pPr>
            <a:r>
              <a:rPr lang="de-CH" sz="1800" dirty="0" smtClean="0"/>
              <a:t>Quelle</a:t>
            </a:r>
            <a:r>
              <a:rPr lang="de-CH" sz="1800" dirty="0"/>
              <a:t>: </a:t>
            </a:r>
            <a:r>
              <a:rPr lang="de-CH" sz="1800" dirty="0" err="1"/>
              <a:t>eBizMBA</a:t>
            </a:r>
            <a:r>
              <a:rPr lang="de-CH" sz="1800" dirty="0"/>
              <a:t> Rank</a:t>
            </a:r>
          </a:p>
          <a:p>
            <a:pPr marL="0" indent="0">
              <a:buNone/>
            </a:pPr>
            <a:r>
              <a:rPr lang="de-CH" sz="1800" dirty="0"/>
              <a:t>Aus &lt;</a:t>
            </a:r>
            <a:r>
              <a:rPr lang="de-CH" sz="1800" dirty="0">
                <a:hlinkClick r:id="rId2"/>
              </a:rPr>
              <a:t>http://www.ebizmba.com/articles/most-popular-websites</a:t>
            </a:r>
            <a:r>
              <a:rPr lang="de-CH" sz="1800"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30147289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b="1" dirty="0" smtClean="0"/>
              <a:t>Top 10 Worldwide </a:t>
            </a:r>
            <a:r>
              <a:rPr lang="de-CH" b="1" dirty="0" err="1" smtClean="0"/>
              <a:t>Searches</a:t>
            </a:r>
            <a:r>
              <a:rPr lang="de-CH" b="1" dirty="0" smtClean="0"/>
              <a:t> on Google </a:t>
            </a:r>
            <a:r>
              <a:rPr lang="de-CH" dirty="0" smtClean="0"/>
              <a:t>in 2015</a:t>
            </a:r>
            <a:endParaRPr lang="de-CH"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a:t>Lamar </a:t>
            </a:r>
            <a:r>
              <a:rPr lang="de-CH" dirty="0" err="1"/>
              <a:t>Odom</a:t>
            </a:r>
            <a:endParaRPr lang="de-CH" dirty="0"/>
          </a:p>
          <a:p>
            <a:pPr marL="514350" indent="-514350" fontAlgn="ctr">
              <a:buFont typeface="+mj-lt"/>
              <a:buAutoNum type="arabicPeriod"/>
            </a:pPr>
            <a:r>
              <a:rPr lang="de-CH" dirty="0"/>
              <a:t>Charlie </a:t>
            </a:r>
            <a:r>
              <a:rPr lang="de-CH" dirty="0" err="1"/>
              <a:t>Hebdo</a:t>
            </a:r>
            <a:endParaRPr lang="de-CH" dirty="0"/>
          </a:p>
          <a:p>
            <a:pPr marL="514350" indent="-514350" fontAlgn="ctr">
              <a:buFont typeface="+mj-lt"/>
              <a:buAutoNum type="arabicPeriod"/>
            </a:pPr>
            <a:r>
              <a:rPr lang="de-CH" dirty="0"/>
              <a:t>Agar.io</a:t>
            </a:r>
          </a:p>
          <a:p>
            <a:pPr marL="514350" indent="-514350" fontAlgn="ctr">
              <a:buFont typeface="+mj-lt"/>
              <a:buAutoNum type="arabicPeriod"/>
            </a:pPr>
            <a:r>
              <a:rPr lang="de-CH" dirty="0" err="1"/>
              <a:t>Jurassic</a:t>
            </a:r>
            <a:r>
              <a:rPr lang="de-CH" dirty="0"/>
              <a:t> World</a:t>
            </a:r>
          </a:p>
          <a:p>
            <a:pPr marL="514350" indent="-514350" fontAlgn="ctr">
              <a:buFont typeface="+mj-lt"/>
              <a:buAutoNum type="arabicPeriod"/>
            </a:pPr>
            <a:r>
              <a:rPr lang="de-CH" dirty="0"/>
              <a:t>Paris</a:t>
            </a:r>
          </a:p>
          <a:p>
            <a:pPr marL="514350" indent="-514350" fontAlgn="ctr">
              <a:buFont typeface="+mj-lt"/>
              <a:buAutoNum type="arabicPeriod"/>
            </a:pPr>
            <a:r>
              <a:rPr lang="de-CH" dirty="0" err="1"/>
              <a:t>Furious</a:t>
            </a:r>
            <a:r>
              <a:rPr lang="de-CH" dirty="0"/>
              <a:t> 7</a:t>
            </a:r>
          </a:p>
          <a:p>
            <a:pPr marL="514350" indent="-514350" fontAlgn="ctr">
              <a:buFont typeface="+mj-lt"/>
              <a:buAutoNum type="arabicPeriod"/>
            </a:pPr>
            <a:r>
              <a:rPr lang="de-CH" dirty="0"/>
              <a:t>Fallout 4</a:t>
            </a:r>
          </a:p>
          <a:p>
            <a:pPr marL="514350" indent="-514350" fontAlgn="ctr">
              <a:buFont typeface="+mj-lt"/>
              <a:buAutoNum type="arabicPeriod"/>
            </a:pPr>
            <a:r>
              <a:rPr lang="de-CH" dirty="0"/>
              <a:t>Ronda </a:t>
            </a:r>
            <a:r>
              <a:rPr lang="de-CH" dirty="0" err="1"/>
              <a:t>Rousey</a:t>
            </a:r>
            <a:endParaRPr lang="de-CH" dirty="0"/>
          </a:p>
          <a:p>
            <a:pPr marL="514350" indent="-514350" fontAlgn="ctr">
              <a:buFont typeface="+mj-lt"/>
              <a:buAutoNum type="arabicPeriod"/>
            </a:pPr>
            <a:r>
              <a:rPr lang="de-CH" dirty="0" err="1"/>
              <a:t>Caitlyn</a:t>
            </a:r>
            <a:r>
              <a:rPr lang="de-CH" dirty="0"/>
              <a:t> Jenner</a:t>
            </a:r>
          </a:p>
          <a:p>
            <a:pPr marL="514350" indent="-514350" fontAlgn="ctr">
              <a:buFont typeface="+mj-lt"/>
              <a:buAutoNum type="arabicPeriod"/>
            </a:pPr>
            <a:r>
              <a:rPr lang="de-CH" dirty="0"/>
              <a:t>American </a:t>
            </a:r>
            <a:r>
              <a:rPr lang="de-CH" dirty="0" err="1"/>
              <a:t>Sniper</a:t>
            </a:r>
            <a:endParaRPr lang="de-CH" dirty="0"/>
          </a:p>
          <a:p>
            <a:pPr marL="0" indent="0">
              <a:buNone/>
            </a:pPr>
            <a:endParaRPr lang="de-CH" dirty="0"/>
          </a:p>
          <a:p>
            <a:pPr marL="0" indent="0">
              <a:buNone/>
            </a:pPr>
            <a:r>
              <a:rPr lang="de-CH" sz="2000" dirty="0" smtClean="0"/>
              <a:t>Quelle</a:t>
            </a:r>
            <a:r>
              <a:rPr lang="de-CH" sz="2000" dirty="0"/>
              <a:t>: Google</a:t>
            </a:r>
          </a:p>
          <a:p>
            <a:pPr marL="0" indent="0">
              <a:buNone/>
            </a:pPr>
            <a:r>
              <a:rPr lang="de-CH" sz="2000" dirty="0"/>
              <a:t>Aus &lt;</a:t>
            </a:r>
            <a:r>
              <a:rPr lang="de-CH" sz="2000" dirty="0">
                <a:hlinkClick r:id="rId2"/>
              </a:rPr>
              <a:t>https://www.google.com/trends/topcharts#vm=trendingchart&amp;cid=b460a8b3-c2a8-4170-9534-7a2baae37853&amp;geo=&amp;date=2015&amp;cat=</a:t>
            </a:r>
            <a:r>
              <a:rPr lang="de-CH" sz="2000" dirty="0"/>
              <a:t>&gt; </a:t>
            </a:r>
          </a:p>
          <a:p>
            <a:pPr marL="0" indent="0">
              <a:buNone/>
            </a:pPr>
            <a:endParaRPr lang="de-CH" sz="2000" dirty="0"/>
          </a:p>
        </p:txBody>
      </p:sp>
      <p:sp>
        <p:nvSpPr>
          <p:cNvPr id="4" name="Inhaltsplatzhalter 3"/>
          <p:cNvSpPr>
            <a:spLocks noGrp="1"/>
          </p:cNvSpPr>
          <p:nvPr>
            <p:ph sz="half" idx="2"/>
          </p:nvPr>
        </p:nvSpPr>
        <p:spPr/>
        <p:txBody>
          <a:bodyPr>
            <a:normAutofit fontScale="62500" lnSpcReduction="20000"/>
          </a:bodyPr>
          <a:lstStyle/>
          <a:p>
            <a:pPr marL="0" indent="0">
              <a:buNone/>
            </a:pPr>
            <a:r>
              <a:rPr lang="de-CH" b="1" dirty="0" smtClean="0"/>
              <a:t>Jahr 2014</a:t>
            </a:r>
          </a:p>
          <a:p>
            <a:pPr marL="0" indent="0">
              <a:buNone/>
            </a:pPr>
            <a:endParaRPr lang="de-CH" b="1" dirty="0" smtClean="0"/>
          </a:p>
          <a:p>
            <a:pPr marL="514350" indent="-514350" fontAlgn="ctr">
              <a:buFont typeface="+mj-lt"/>
              <a:buAutoNum type="arabicPeriod"/>
            </a:pPr>
            <a:r>
              <a:rPr lang="de-CH" dirty="0" smtClean="0">
                <a:hlinkClick r:id="rId3" tooltip="Nach &quot;Robin Williams&quot; suchen"/>
              </a:rPr>
              <a:t>Robin </a:t>
            </a:r>
            <a:r>
              <a:rPr lang="de-CH" dirty="0">
                <a:hlinkClick r:id="rId3" tooltip="Nach &quot;Robin Williams&quot; suchen"/>
              </a:rPr>
              <a:t>Williams</a:t>
            </a:r>
            <a:endParaRPr lang="de-CH" dirty="0"/>
          </a:p>
          <a:p>
            <a:pPr marL="514350" indent="-514350" fontAlgn="ctr">
              <a:buFont typeface="+mj-lt"/>
              <a:buAutoNum type="arabicPeriod"/>
            </a:pPr>
            <a:r>
              <a:rPr lang="de-CH" dirty="0" smtClean="0">
                <a:hlinkClick r:id="rId4" tooltip="Nach &quot;World Cup&quot; suchen"/>
              </a:rPr>
              <a:t>World </a:t>
            </a:r>
            <a:r>
              <a:rPr lang="de-CH" dirty="0">
                <a:hlinkClick r:id="rId4" tooltip="Nach &quot;World Cup&quot; suchen"/>
              </a:rPr>
              <a:t>Cup</a:t>
            </a:r>
            <a:endParaRPr lang="de-CH" dirty="0"/>
          </a:p>
          <a:p>
            <a:pPr marL="514350" indent="-514350" fontAlgn="ctr">
              <a:buFont typeface="+mj-lt"/>
              <a:buAutoNum type="arabicPeriod"/>
            </a:pPr>
            <a:r>
              <a:rPr lang="de-CH" dirty="0" smtClean="0">
                <a:hlinkClick r:id="rId5" tooltip="Nach &quot;Ebola&quot; suchen"/>
              </a:rPr>
              <a:t>Ebola</a:t>
            </a:r>
            <a:endParaRPr lang="de-CH" dirty="0"/>
          </a:p>
          <a:p>
            <a:pPr marL="514350" indent="-514350" fontAlgn="ctr">
              <a:buFont typeface="+mj-lt"/>
              <a:buAutoNum type="arabicPeriod"/>
            </a:pPr>
            <a:r>
              <a:rPr lang="de-CH" dirty="0" smtClean="0">
                <a:hlinkClick r:id="rId6" tooltip="Nach &quot;Malaysia Airlines&quot; suchen"/>
              </a:rPr>
              <a:t>Malaysia </a:t>
            </a:r>
            <a:r>
              <a:rPr lang="de-CH" dirty="0">
                <a:hlinkClick r:id="rId6" tooltip="Nach &quot;Malaysia Airlines&quot; suchen"/>
              </a:rPr>
              <a:t>Airlines</a:t>
            </a:r>
            <a:endParaRPr lang="de-CH" dirty="0"/>
          </a:p>
          <a:p>
            <a:pPr marL="514350" indent="-514350" fontAlgn="ctr">
              <a:buFont typeface="+mj-lt"/>
              <a:buAutoNum type="arabicPeriod"/>
            </a:pPr>
            <a:r>
              <a:rPr lang="de-CH" dirty="0" smtClean="0">
                <a:hlinkClick r:id="rId7" tooltip="Nach &quot;ALS Ice Bucket Challenge&quot; suchen"/>
              </a:rPr>
              <a:t>ALS </a:t>
            </a:r>
            <a:r>
              <a:rPr lang="de-CH" dirty="0" err="1">
                <a:hlinkClick r:id="rId7" tooltip="Nach &quot;ALS Ice Bucket Challenge&quot; suchen"/>
              </a:rPr>
              <a:t>Ice</a:t>
            </a:r>
            <a:r>
              <a:rPr lang="de-CH" dirty="0">
                <a:hlinkClick r:id="rId7" tooltip="Nach &quot;ALS Ice Bucket Challenge&quot; suchen"/>
              </a:rPr>
              <a:t> </a:t>
            </a:r>
            <a:r>
              <a:rPr lang="de-CH" dirty="0" err="1">
                <a:hlinkClick r:id="rId7" tooltip="Nach &quot;ALS Ice Bucket Challenge&quot; suchen"/>
              </a:rPr>
              <a:t>Bucket</a:t>
            </a:r>
            <a:r>
              <a:rPr lang="de-CH" dirty="0">
                <a:hlinkClick r:id="rId7" tooltip="Nach &quot;ALS Ice Bucket Challenge&quot; suchen"/>
              </a:rPr>
              <a:t> Challenge</a:t>
            </a:r>
            <a:endParaRPr lang="de-CH" dirty="0"/>
          </a:p>
          <a:p>
            <a:pPr marL="514350" indent="-514350" fontAlgn="ctr">
              <a:buFont typeface="+mj-lt"/>
              <a:buAutoNum type="arabicPeriod"/>
            </a:pPr>
            <a:r>
              <a:rPr lang="de-CH" dirty="0" err="1" smtClean="0">
                <a:hlinkClick r:id="rId8" tooltip="Nach &quot;Flappy Bird&quot; suchen"/>
              </a:rPr>
              <a:t>Flappy</a:t>
            </a:r>
            <a:r>
              <a:rPr lang="de-CH" dirty="0" smtClean="0">
                <a:hlinkClick r:id="rId8" tooltip="Nach &quot;Flappy Bird&quot; suchen"/>
              </a:rPr>
              <a:t> </a:t>
            </a:r>
            <a:r>
              <a:rPr lang="de-CH" dirty="0">
                <a:hlinkClick r:id="rId8" tooltip="Nach &quot;Flappy Bird&quot; suchen"/>
              </a:rPr>
              <a:t>Bird</a:t>
            </a:r>
            <a:endParaRPr lang="de-CH" dirty="0"/>
          </a:p>
          <a:p>
            <a:pPr marL="514350" indent="-514350" fontAlgn="ctr">
              <a:buFont typeface="+mj-lt"/>
              <a:buAutoNum type="arabicPeriod"/>
            </a:pPr>
            <a:r>
              <a:rPr lang="de-CH" dirty="0" smtClean="0">
                <a:hlinkClick r:id="rId9" tooltip="Nach &quot;Conchita Wurst&quot; suchen"/>
              </a:rPr>
              <a:t>Conchita </a:t>
            </a:r>
            <a:r>
              <a:rPr lang="de-CH" dirty="0">
                <a:hlinkClick r:id="rId9" tooltip="Nach &quot;Conchita Wurst&quot; suchen"/>
              </a:rPr>
              <a:t>Wurst</a:t>
            </a:r>
            <a:endParaRPr lang="de-CH" dirty="0"/>
          </a:p>
          <a:p>
            <a:pPr marL="514350" indent="-514350" fontAlgn="ctr">
              <a:buFont typeface="+mj-lt"/>
              <a:buAutoNum type="arabicPeriod"/>
            </a:pPr>
            <a:r>
              <a:rPr lang="de-CH" dirty="0" smtClean="0">
                <a:hlinkClick r:id="rId10" tooltip="Nach &quot;ISIS&quot; suchen"/>
              </a:rPr>
              <a:t>ISIS</a:t>
            </a:r>
            <a:endParaRPr lang="de-CH" dirty="0">
              <a:hlinkClick r:id="rId11"/>
            </a:endParaRPr>
          </a:p>
          <a:p>
            <a:pPr marL="514350" indent="-514350" fontAlgn="ctr">
              <a:buFont typeface="+mj-lt"/>
              <a:buAutoNum type="arabicPeriod"/>
            </a:pPr>
            <a:r>
              <a:rPr lang="de-CH" dirty="0" err="1" smtClean="0">
                <a:hlinkClick r:id="rId12" tooltip="Nach &quot;Frozen&quot; suchen"/>
              </a:rPr>
              <a:t>Frozen</a:t>
            </a:r>
            <a:endParaRPr lang="de-CH" dirty="0"/>
          </a:p>
          <a:p>
            <a:pPr marL="514350" indent="-514350" fontAlgn="ctr">
              <a:buFont typeface="+mj-lt"/>
              <a:buAutoNum type="arabicPeriod"/>
            </a:pPr>
            <a:r>
              <a:rPr lang="de-CH" dirty="0" err="1" smtClean="0">
                <a:hlinkClick r:id="rId13" tooltip="Nach &quot;Sochi Olympics&quot; suchen"/>
              </a:rPr>
              <a:t>Sochi</a:t>
            </a:r>
            <a:r>
              <a:rPr lang="de-CH" dirty="0" smtClean="0">
                <a:hlinkClick r:id="rId13" tooltip="Nach &quot;Sochi Olympics&quot; suchen"/>
              </a:rPr>
              <a:t> </a:t>
            </a:r>
            <a:r>
              <a:rPr lang="de-CH" dirty="0">
                <a:hlinkClick r:id="rId13" tooltip="Nach &quot;Sochi Olympics&quot; suchen"/>
              </a:rPr>
              <a:t>Olympics</a:t>
            </a:r>
            <a:endParaRPr lang="de-CH" dirty="0"/>
          </a:p>
          <a:p>
            <a:pPr marL="0" indent="0">
              <a:buNone/>
            </a:pPr>
            <a:endParaRPr lang="de-CH" dirty="0"/>
          </a:p>
        </p:txBody>
      </p:sp>
    </p:spTree>
    <p:extLst>
      <p:ext uri="{BB962C8B-B14F-4D97-AF65-F5344CB8AC3E}">
        <p14:creationId xmlns:p14="http://schemas.microsoft.com/office/powerpoint/2010/main" val="909632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CH" sz="3200" b="1" dirty="0" smtClean="0"/>
              <a:t>Top 10 Most </a:t>
            </a:r>
            <a:r>
              <a:rPr lang="de-CH" sz="3200" b="1" dirty="0" err="1" smtClean="0"/>
              <a:t>Used</a:t>
            </a:r>
            <a:r>
              <a:rPr lang="de-CH" sz="3200" b="1" dirty="0" smtClean="0"/>
              <a:t> Apps on Mobile Devices </a:t>
            </a:r>
            <a:r>
              <a:rPr lang="de-CH" sz="3200" dirty="0" err="1" smtClean="0"/>
              <a:t>by</a:t>
            </a:r>
            <a:r>
              <a:rPr lang="de-CH" sz="3200" dirty="0" smtClean="0"/>
              <a:t> Swiss People in 2015. Basis: </a:t>
            </a:r>
            <a:r>
              <a:rPr lang="de-CH" sz="3200" dirty="0" err="1" smtClean="0"/>
              <a:t>Respondenten</a:t>
            </a:r>
            <a:r>
              <a:rPr lang="de-CH" sz="3200" dirty="0" smtClean="0"/>
              <a:t> nutzen ein Smartphone und/oder Tablet. Top-Box: «nutze ich häufig»</a:t>
            </a:r>
            <a:endParaRPr lang="de-CH" sz="3200" dirty="0"/>
          </a:p>
        </p:txBody>
      </p:sp>
      <p:sp>
        <p:nvSpPr>
          <p:cNvPr id="3" name="Inhaltsplatzhalter 2"/>
          <p:cNvSpPr>
            <a:spLocks noGrp="1"/>
          </p:cNvSpPr>
          <p:nvPr>
            <p:ph sz="half" idx="1"/>
          </p:nvPr>
        </p:nvSpPr>
        <p:spPr>
          <a:xfrm>
            <a:off x="838200" y="2184399"/>
            <a:ext cx="5181600" cy="3992563"/>
          </a:xfrm>
        </p:spPr>
        <p:txBody>
          <a:bodyPr>
            <a:normAutofit fontScale="47500" lnSpcReduction="20000"/>
          </a:bodyPr>
          <a:lstStyle/>
          <a:p>
            <a:pPr marL="514350" indent="-514350">
              <a:buAutoNum type="arabicPeriod"/>
            </a:pPr>
            <a:r>
              <a:rPr lang="de-CH" dirty="0" smtClean="0"/>
              <a:t>WhatsApp – 68,6%</a:t>
            </a:r>
          </a:p>
          <a:p>
            <a:pPr marL="514350" indent="-514350">
              <a:buAutoNum type="arabicPeriod"/>
            </a:pPr>
            <a:r>
              <a:rPr lang="de-CH" dirty="0" smtClean="0"/>
              <a:t>Facebook – 40,0%</a:t>
            </a:r>
          </a:p>
          <a:p>
            <a:pPr marL="514350" indent="-514350">
              <a:buAutoNum type="arabicPeriod"/>
            </a:pPr>
            <a:r>
              <a:rPr lang="de-CH" dirty="0" smtClean="0"/>
              <a:t>YouTube – 29,9%</a:t>
            </a:r>
          </a:p>
          <a:p>
            <a:pPr marL="514350" indent="-514350">
              <a:buAutoNum type="arabicPeriod"/>
            </a:pPr>
            <a:r>
              <a:rPr lang="de-CH" dirty="0" smtClean="0"/>
              <a:t>20 Minuten – 27,8%</a:t>
            </a:r>
          </a:p>
          <a:p>
            <a:pPr marL="514350" indent="-514350">
              <a:buAutoNum type="arabicPeriod"/>
            </a:pPr>
            <a:r>
              <a:rPr lang="de-CH" dirty="0" smtClean="0"/>
              <a:t>SBB – 22,2%</a:t>
            </a:r>
          </a:p>
          <a:p>
            <a:pPr marL="514350" indent="-514350">
              <a:buAutoNum type="arabicPeriod"/>
            </a:pPr>
            <a:r>
              <a:rPr lang="de-CH" dirty="0" smtClean="0"/>
              <a:t>Google </a:t>
            </a:r>
            <a:r>
              <a:rPr lang="de-CH" dirty="0" err="1" smtClean="0"/>
              <a:t>Maps</a:t>
            </a:r>
            <a:r>
              <a:rPr lang="de-CH" dirty="0" smtClean="0"/>
              <a:t> – 20,1%</a:t>
            </a:r>
          </a:p>
          <a:p>
            <a:pPr marL="514350" indent="-514350">
              <a:buAutoNum type="arabicPeriod"/>
            </a:pPr>
            <a:r>
              <a:rPr lang="de-CH" dirty="0" err="1" smtClean="0"/>
              <a:t>Meteo</a:t>
            </a:r>
            <a:r>
              <a:rPr lang="de-CH" dirty="0" smtClean="0"/>
              <a:t> Swiss – 19,6%</a:t>
            </a:r>
          </a:p>
          <a:p>
            <a:pPr marL="514350" indent="-514350">
              <a:buAutoNum type="arabicPeriod"/>
            </a:pPr>
            <a:r>
              <a:rPr lang="de-CH" dirty="0" smtClean="0"/>
              <a:t>Facebook Messenger – 18,6%</a:t>
            </a:r>
          </a:p>
          <a:p>
            <a:pPr marL="514350" indent="-514350">
              <a:buAutoNum type="arabicPeriod"/>
            </a:pPr>
            <a:r>
              <a:rPr lang="de-CH" dirty="0" smtClean="0"/>
              <a:t>Search.ch – 12,1%</a:t>
            </a:r>
          </a:p>
          <a:p>
            <a:pPr marL="514350" indent="-514350">
              <a:buAutoNum type="arabicPeriod"/>
            </a:pPr>
            <a:r>
              <a:rPr lang="de-CH" dirty="0" smtClean="0"/>
              <a:t>Skype – 11,8%</a:t>
            </a:r>
            <a:endParaRPr lang="de-CH" dirty="0"/>
          </a:p>
          <a:p>
            <a:pPr marL="0" indent="0">
              <a:buNone/>
            </a:pPr>
            <a:endParaRPr lang="de-CH" dirty="0"/>
          </a:p>
          <a:p>
            <a:pPr marL="0" indent="0">
              <a:buNone/>
            </a:pPr>
            <a:r>
              <a:rPr lang="de-CH" sz="1600" dirty="0"/>
              <a:t>Quelle: Y&amp;R Group </a:t>
            </a:r>
            <a:r>
              <a:rPr lang="de-CH" sz="1600" dirty="0" err="1"/>
              <a:t>Switzerland</a:t>
            </a:r>
            <a:r>
              <a:rPr lang="de-CH" sz="1600" dirty="0"/>
              <a:t> MUI-Studie (S. 111)</a:t>
            </a:r>
          </a:p>
          <a:p>
            <a:pPr marL="0" indent="0">
              <a:buNone/>
            </a:pPr>
            <a:endParaRPr lang="de-CH" dirty="0"/>
          </a:p>
        </p:txBody>
      </p:sp>
      <p:sp>
        <p:nvSpPr>
          <p:cNvPr id="4" name="Inhaltsplatzhalter 3"/>
          <p:cNvSpPr>
            <a:spLocks noGrp="1"/>
          </p:cNvSpPr>
          <p:nvPr>
            <p:ph sz="half" idx="2"/>
          </p:nvPr>
        </p:nvSpPr>
        <p:spPr/>
        <p:txBody>
          <a:bodyPr>
            <a:normAutofit fontScale="47500" lnSpcReduction="20000"/>
          </a:bodyPr>
          <a:lstStyle/>
          <a:p>
            <a:pPr marL="0" indent="0">
              <a:buNone/>
            </a:pPr>
            <a:r>
              <a:rPr lang="de-CH" b="1" dirty="0" smtClean="0"/>
              <a:t>Jahr 2013</a:t>
            </a:r>
          </a:p>
          <a:p>
            <a:pPr marL="514350" indent="-514350">
              <a:buAutoNum type="arabicPeriod"/>
            </a:pPr>
            <a:r>
              <a:rPr lang="de-CH" dirty="0" smtClean="0"/>
              <a:t>WhatsApp </a:t>
            </a:r>
            <a:r>
              <a:rPr lang="de-CH" dirty="0"/>
              <a:t>– </a:t>
            </a:r>
            <a:r>
              <a:rPr lang="de-CH" dirty="0" smtClean="0"/>
              <a:t>59,0%</a:t>
            </a:r>
            <a:endParaRPr lang="de-CH" dirty="0"/>
          </a:p>
          <a:p>
            <a:pPr marL="514350" indent="-514350">
              <a:buAutoNum type="arabicPeriod"/>
            </a:pPr>
            <a:r>
              <a:rPr lang="de-CH" dirty="0"/>
              <a:t>Facebook – </a:t>
            </a:r>
            <a:r>
              <a:rPr lang="de-CH" dirty="0" smtClean="0"/>
              <a:t>38,9%</a:t>
            </a:r>
            <a:endParaRPr lang="de-CH" dirty="0"/>
          </a:p>
          <a:p>
            <a:pPr marL="514350" indent="-514350">
              <a:buFont typeface="Arial" panose="020B0604020202020204" pitchFamily="34" charset="0"/>
              <a:buAutoNum type="arabicPeriod"/>
            </a:pPr>
            <a:r>
              <a:rPr lang="de-CH" dirty="0"/>
              <a:t>20 Minuten – 34,2%</a:t>
            </a:r>
          </a:p>
          <a:p>
            <a:pPr marL="514350" indent="-514350">
              <a:buAutoNum type="arabicPeriod"/>
            </a:pPr>
            <a:r>
              <a:rPr lang="de-CH" dirty="0" smtClean="0"/>
              <a:t>YouTube </a:t>
            </a:r>
            <a:r>
              <a:rPr lang="de-CH" dirty="0"/>
              <a:t>– </a:t>
            </a:r>
            <a:r>
              <a:rPr lang="de-CH" dirty="0" smtClean="0"/>
              <a:t>24,9%</a:t>
            </a:r>
            <a:endParaRPr lang="de-CH" dirty="0"/>
          </a:p>
          <a:p>
            <a:pPr marL="514350" indent="-514350">
              <a:buAutoNum type="arabicPeriod"/>
            </a:pPr>
            <a:r>
              <a:rPr lang="de-CH" dirty="0" smtClean="0"/>
              <a:t>SBB </a:t>
            </a:r>
            <a:r>
              <a:rPr lang="de-CH" dirty="0"/>
              <a:t>– </a:t>
            </a:r>
            <a:r>
              <a:rPr lang="de-CH" dirty="0" smtClean="0"/>
              <a:t>23,7%</a:t>
            </a:r>
            <a:endParaRPr lang="de-CH" dirty="0"/>
          </a:p>
          <a:p>
            <a:pPr marL="514350" indent="-514350">
              <a:buAutoNum type="arabicPeriod"/>
            </a:pPr>
            <a:r>
              <a:rPr lang="de-CH" dirty="0"/>
              <a:t>Google </a:t>
            </a:r>
            <a:r>
              <a:rPr lang="de-CH" dirty="0" err="1"/>
              <a:t>Maps</a:t>
            </a:r>
            <a:r>
              <a:rPr lang="de-CH" dirty="0"/>
              <a:t> – </a:t>
            </a:r>
            <a:r>
              <a:rPr lang="de-CH" dirty="0" smtClean="0"/>
              <a:t>18,9%</a:t>
            </a:r>
            <a:endParaRPr lang="de-CH" dirty="0"/>
          </a:p>
          <a:p>
            <a:pPr marL="514350" indent="-514350">
              <a:buFont typeface="Arial" panose="020B0604020202020204" pitchFamily="34" charset="0"/>
              <a:buAutoNum type="arabicPeriod"/>
            </a:pPr>
            <a:r>
              <a:rPr lang="de-CH" dirty="0"/>
              <a:t>Skype – 10,8</a:t>
            </a:r>
            <a:r>
              <a:rPr lang="de-CH" dirty="0" smtClean="0"/>
              <a:t>%</a:t>
            </a:r>
          </a:p>
          <a:p>
            <a:pPr marL="514350" indent="-514350">
              <a:buFont typeface="Arial" panose="020B0604020202020204" pitchFamily="34" charset="0"/>
              <a:buAutoNum type="arabicPeriod"/>
            </a:pPr>
            <a:r>
              <a:rPr lang="de-CH" dirty="0" err="1" smtClean="0"/>
              <a:t>Shazam</a:t>
            </a:r>
            <a:r>
              <a:rPr lang="de-CH" dirty="0" smtClean="0"/>
              <a:t> – 7,7%</a:t>
            </a:r>
          </a:p>
          <a:p>
            <a:pPr marL="514350" indent="-514350">
              <a:buFont typeface="Arial" panose="020B0604020202020204" pitchFamily="34" charset="0"/>
              <a:buAutoNum type="arabicPeriod"/>
            </a:pPr>
            <a:r>
              <a:rPr lang="de-CH" dirty="0" smtClean="0"/>
              <a:t>Instagram – 6,7%</a:t>
            </a:r>
          </a:p>
          <a:p>
            <a:pPr marL="514350" indent="-514350">
              <a:buFont typeface="Arial" panose="020B0604020202020204" pitchFamily="34" charset="0"/>
              <a:buAutoNum type="arabicPeriod"/>
            </a:pPr>
            <a:r>
              <a:rPr lang="de-CH" dirty="0" smtClean="0"/>
              <a:t>SRF – 4,4%</a:t>
            </a:r>
            <a:endParaRPr lang="de-CH" dirty="0"/>
          </a:p>
          <a:p>
            <a:pPr marL="514350" indent="-514350">
              <a:buAutoNum type="arabicPeriod"/>
            </a:pPr>
            <a:r>
              <a:rPr lang="de-CH" dirty="0" err="1" smtClean="0">
                <a:solidFill>
                  <a:schemeClr val="bg1">
                    <a:lumMod val="75000"/>
                  </a:schemeClr>
                </a:solidFill>
              </a:rPr>
              <a:t>Meteo</a:t>
            </a:r>
            <a:r>
              <a:rPr lang="de-CH" dirty="0" smtClean="0">
                <a:solidFill>
                  <a:schemeClr val="bg1">
                    <a:lumMod val="75000"/>
                  </a:schemeClr>
                </a:solidFill>
              </a:rPr>
              <a:t> </a:t>
            </a:r>
            <a:r>
              <a:rPr lang="de-CH" dirty="0">
                <a:solidFill>
                  <a:schemeClr val="bg1">
                    <a:lumMod val="75000"/>
                  </a:schemeClr>
                </a:solidFill>
              </a:rPr>
              <a:t>Swiss – </a:t>
            </a:r>
            <a:r>
              <a:rPr lang="de-CH" dirty="0" err="1" smtClean="0">
                <a:solidFill>
                  <a:schemeClr val="bg1">
                    <a:lumMod val="75000"/>
                  </a:schemeClr>
                </a:solidFill>
              </a:rPr>
              <a:t>n.a</a:t>
            </a:r>
            <a:r>
              <a:rPr lang="de-CH" dirty="0" smtClean="0">
                <a:solidFill>
                  <a:schemeClr val="bg1">
                    <a:lumMod val="75000"/>
                  </a:schemeClr>
                </a:solidFill>
              </a:rPr>
              <a:t>.</a:t>
            </a:r>
            <a:endParaRPr lang="de-CH" dirty="0">
              <a:solidFill>
                <a:schemeClr val="bg1">
                  <a:lumMod val="75000"/>
                </a:schemeClr>
              </a:solidFill>
            </a:endParaRPr>
          </a:p>
          <a:p>
            <a:pPr marL="514350" indent="-514350">
              <a:buAutoNum type="arabicPeriod"/>
            </a:pPr>
            <a:r>
              <a:rPr lang="de-CH" dirty="0">
                <a:solidFill>
                  <a:schemeClr val="bg1">
                    <a:lumMod val="75000"/>
                  </a:schemeClr>
                </a:solidFill>
              </a:rPr>
              <a:t>Facebook Messenger – </a:t>
            </a:r>
            <a:r>
              <a:rPr lang="de-CH" dirty="0" err="1" smtClean="0">
                <a:solidFill>
                  <a:schemeClr val="bg1">
                    <a:lumMod val="75000"/>
                  </a:schemeClr>
                </a:solidFill>
              </a:rPr>
              <a:t>n.a</a:t>
            </a:r>
            <a:r>
              <a:rPr lang="de-CH" dirty="0" smtClean="0">
                <a:solidFill>
                  <a:schemeClr val="bg1">
                    <a:lumMod val="75000"/>
                  </a:schemeClr>
                </a:solidFill>
              </a:rPr>
              <a:t>.</a:t>
            </a:r>
            <a:endParaRPr lang="de-CH" dirty="0">
              <a:solidFill>
                <a:schemeClr val="bg1">
                  <a:lumMod val="75000"/>
                </a:schemeClr>
              </a:solidFill>
            </a:endParaRPr>
          </a:p>
          <a:p>
            <a:pPr marL="514350" indent="-514350">
              <a:buAutoNum type="arabicPeriod"/>
            </a:pPr>
            <a:r>
              <a:rPr lang="de-CH" dirty="0">
                <a:solidFill>
                  <a:schemeClr val="bg1">
                    <a:lumMod val="75000"/>
                  </a:schemeClr>
                </a:solidFill>
              </a:rPr>
              <a:t>Search.ch – </a:t>
            </a:r>
            <a:r>
              <a:rPr lang="de-CH" dirty="0" err="1" smtClean="0">
                <a:solidFill>
                  <a:schemeClr val="bg1">
                    <a:lumMod val="75000"/>
                  </a:schemeClr>
                </a:solidFill>
              </a:rPr>
              <a:t>n.a</a:t>
            </a:r>
            <a:r>
              <a:rPr lang="de-CH" dirty="0" smtClean="0">
                <a:solidFill>
                  <a:schemeClr val="bg1">
                    <a:lumMod val="75000"/>
                  </a:schemeClr>
                </a:solidFill>
              </a:rPr>
              <a:t>.</a:t>
            </a:r>
            <a:endParaRPr lang="de-CH" dirty="0">
              <a:solidFill>
                <a:schemeClr val="bg1">
                  <a:lumMod val="75000"/>
                </a:schemeClr>
              </a:solidFill>
            </a:endParaRPr>
          </a:p>
          <a:p>
            <a:pPr marL="0" indent="0">
              <a:buNone/>
            </a:pPr>
            <a:endParaRPr lang="de-CH" dirty="0"/>
          </a:p>
          <a:p>
            <a:pPr marL="0" indent="0">
              <a:buNone/>
            </a:pPr>
            <a:r>
              <a:rPr lang="de-CH" sz="1600" dirty="0"/>
              <a:t>Quelle: Y&amp;R Group </a:t>
            </a:r>
            <a:r>
              <a:rPr lang="de-CH" sz="1600" dirty="0" err="1"/>
              <a:t>Switzerland</a:t>
            </a:r>
            <a:r>
              <a:rPr lang="de-CH" sz="1600" dirty="0"/>
              <a:t> MUI-Studie (S. </a:t>
            </a:r>
            <a:r>
              <a:rPr lang="de-CH" sz="1600" dirty="0" smtClean="0"/>
              <a:t>116)</a:t>
            </a:r>
            <a:endParaRPr lang="de-CH" sz="1600" dirty="0"/>
          </a:p>
          <a:p>
            <a:pPr marL="0" indent="0">
              <a:buNone/>
            </a:pPr>
            <a:endParaRPr lang="de-CH" dirty="0"/>
          </a:p>
        </p:txBody>
      </p:sp>
    </p:spTree>
    <p:extLst>
      <p:ext uri="{BB962C8B-B14F-4D97-AF65-F5344CB8AC3E}">
        <p14:creationId xmlns:p14="http://schemas.microsoft.com/office/powerpoint/2010/main" val="35119622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a:t>
            </a:r>
            <a:r>
              <a:rPr lang="de-CH" dirty="0" err="1" smtClean="0"/>
              <a:t>Googled</a:t>
            </a:r>
            <a:r>
              <a:rPr lang="de-CH" dirty="0" smtClean="0"/>
              <a:t> Global News in 2015</a:t>
            </a:r>
            <a:endParaRPr lang="de-CH"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a:t>Charlie </a:t>
            </a:r>
            <a:r>
              <a:rPr lang="de-CH" dirty="0" err="1"/>
              <a:t>Hebdo</a:t>
            </a:r>
            <a:endParaRPr lang="de-CH" dirty="0"/>
          </a:p>
          <a:p>
            <a:pPr marL="514350" indent="-514350" fontAlgn="ctr">
              <a:buFont typeface="+mj-lt"/>
              <a:buAutoNum type="arabicPeriod"/>
            </a:pPr>
            <a:r>
              <a:rPr lang="de-CH" dirty="0"/>
              <a:t>Paris</a:t>
            </a:r>
          </a:p>
          <a:p>
            <a:pPr marL="514350" indent="-514350" fontAlgn="ctr">
              <a:buFont typeface="+mj-lt"/>
              <a:buAutoNum type="arabicPeriod"/>
            </a:pPr>
            <a:r>
              <a:rPr lang="de-CH" dirty="0" err="1"/>
              <a:t>Hurricane</a:t>
            </a:r>
            <a:r>
              <a:rPr lang="de-CH" dirty="0"/>
              <a:t> Patricia</a:t>
            </a:r>
          </a:p>
          <a:p>
            <a:pPr marL="514350" indent="-514350" fontAlgn="ctr">
              <a:buFont typeface="+mj-lt"/>
              <a:buAutoNum type="arabicPeriod"/>
            </a:pPr>
            <a:r>
              <a:rPr lang="de-CH" dirty="0"/>
              <a:t>Isis</a:t>
            </a:r>
          </a:p>
          <a:p>
            <a:pPr marL="514350" indent="-514350" fontAlgn="ctr">
              <a:buFont typeface="+mj-lt"/>
              <a:buAutoNum type="arabicPeriod"/>
            </a:pPr>
            <a:r>
              <a:rPr lang="de-CH" dirty="0"/>
              <a:t>Nepal</a:t>
            </a:r>
          </a:p>
          <a:p>
            <a:pPr marL="514350" indent="-514350" fontAlgn="ctr">
              <a:buFont typeface="+mj-lt"/>
              <a:buAutoNum type="arabicPeriod"/>
            </a:pPr>
            <a:r>
              <a:rPr lang="de-CH" dirty="0" err="1"/>
              <a:t>El</a:t>
            </a:r>
            <a:r>
              <a:rPr lang="de-CH" dirty="0"/>
              <a:t> </a:t>
            </a:r>
            <a:r>
              <a:rPr lang="de-CH" dirty="0" err="1"/>
              <a:t>Chapo</a:t>
            </a:r>
            <a:endParaRPr lang="de-CH" dirty="0"/>
          </a:p>
          <a:p>
            <a:pPr marL="514350" indent="-514350" fontAlgn="ctr">
              <a:buFont typeface="+mj-lt"/>
              <a:buAutoNum type="arabicPeriod"/>
            </a:pPr>
            <a:r>
              <a:rPr lang="de-CH" dirty="0" err="1"/>
              <a:t>Greece</a:t>
            </a:r>
            <a:endParaRPr lang="de-CH" dirty="0"/>
          </a:p>
          <a:p>
            <a:pPr marL="514350" indent="-514350" fontAlgn="ctr">
              <a:buFont typeface="+mj-lt"/>
              <a:buAutoNum type="arabicPeriod"/>
            </a:pPr>
            <a:r>
              <a:rPr lang="de-CH" dirty="0"/>
              <a:t>Baltimore </a:t>
            </a:r>
            <a:r>
              <a:rPr lang="de-CH" dirty="0" err="1"/>
              <a:t>Riots</a:t>
            </a:r>
            <a:endParaRPr lang="de-CH" dirty="0"/>
          </a:p>
          <a:p>
            <a:pPr marL="514350" indent="-514350" fontAlgn="ctr">
              <a:buFont typeface="+mj-lt"/>
              <a:buAutoNum type="arabicPeriod"/>
            </a:pPr>
            <a:r>
              <a:rPr lang="de-CH" dirty="0"/>
              <a:t>San Bernardino</a:t>
            </a:r>
          </a:p>
          <a:p>
            <a:pPr marL="514350" indent="-514350" fontAlgn="ctr">
              <a:buFont typeface="+mj-lt"/>
              <a:buAutoNum type="arabicPeriod"/>
            </a:pPr>
            <a:r>
              <a:rPr lang="de-CH" dirty="0" err="1"/>
              <a:t>Hurricane</a:t>
            </a:r>
            <a:r>
              <a:rPr lang="de-CH" dirty="0"/>
              <a:t> Joaquin</a:t>
            </a:r>
          </a:p>
          <a:p>
            <a:pPr marL="0" indent="0">
              <a:buNone/>
            </a:pPr>
            <a:endParaRPr lang="de-CH" dirty="0"/>
          </a:p>
          <a:p>
            <a:pPr marL="0" indent="0">
              <a:buNone/>
            </a:pPr>
            <a:r>
              <a:rPr lang="de-CH" sz="2000" dirty="0" smtClean="0"/>
              <a:t>Quelle</a:t>
            </a:r>
            <a:r>
              <a:rPr lang="de-CH" sz="2000" dirty="0"/>
              <a:t>: Google</a:t>
            </a:r>
          </a:p>
          <a:p>
            <a:pPr marL="0" indent="0">
              <a:buNone/>
            </a:pPr>
            <a:r>
              <a:rPr lang="de-CH" sz="2000" dirty="0"/>
              <a:t>Aus &lt;</a:t>
            </a:r>
            <a:r>
              <a:rPr lang="de-CH" sz="2000" dirty="0">
                <a:hlinkClick r:id="rId2"/>
              </a:rPr>
              <a:t>https://www.google.com/trends/topcharts#vm=trendingchart&amp;cid=c5a336bc-72be-48ff-a246-6ebb223c9e7a&amp;geo=&amp;date=2015&amp;cat=</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pPr marL="0" indent="0">
              <a:buNone/>
            </a:pPr>
            <a:endParaRPr lang="de-CH" dirty="0"/>
          </a:p>
          <a:p>
            <a:pPr marL="0" indent="0">
              <a:buNone/>
            </a:pPr>
            <a:endParaRPr lang="de-CH" dirty="0"/>
          </a:p>
        </p:txBody>
      </p:sp>
    </p:spTree>
    <p:extLst>
      <p:ext uri="{BB962C8B-B14F-4D97-AF65-F5344CB8AC3E}">
        <p14:creationId xmlns:p14="http://schemas.microsoft.com/office/powerpoint/2010/main" val="36140057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a:t>
            </a:r>
            <a:r>
              <a:rPr lang="de-CH" dirty="0" err="1" smtClean="0"/>
              <a:t>Googled</a:t>
            </a:r>
            <a:r>
              <a:rPr lang="de-CH" dirty="0" smtClean="0"/>
              <a:t> TV Shows in 2015</a:t>
            </a:r>
            <a:endParaRPr lang="de-CH" dirty="0"/>
          </a:p>
        </p:txBody>
      </p:sp>
      <p:sp>
        <p:nvSpPr>
          <p:cNvPr id="3" name="Inhaltsplatzhalter 2"/>
          <p:cNvSpPr>
            <a:spLocks noGrp="1"/>
          </p:cNvSpPr>
          <p:nvPr>
            <p:ph sz="half" idx="1"/>
          </p:nvPr>
        </p:nvSpPr>
        <p:spPr>
          <a:xfrm>
            <a:off x="838200" y="2171699"/>
            <a:ext cx="5181600" cy="4005263"/>
          </a:xfrm>
        </p:spPr>
        <p:txBody>
          <a:bodyPr>
            <a:normAutofit fontScale="55000" lnSpcReduction="20000"/>
          </a:bodyPr>
          <a:lstStyle/>
          <a:p>
            <a:pPr marL="514350" indent="-514350" fontAlgn="ctr">
              <a:buFont typeface="+mj-lt"/>
              <a:buAutoNum type="arabicPeriod"/>
            </a:pPr>
            <a:r>
              <a:rPr lang="de-CH" dirty="0"/>
              <a:t>Big Brother </a:t>
            </a:r>
            <a:r>
              <a:rPr lang="de-CH" dirty="0" err="1"/>
              <a:t>Brazil</a:t>
            </a:r>
            <a:endParaRPr lang="de-CH" dirty="0"/>
          </a:p>
          <a:p>
            <a:pPr marL="514350" indent="-514350" fontAlgn="ctr">
              <a:buFont typeface="+mj-lt"/>
              <a:buAutoNum type="arabicPeriod"/>
            </a:pPr>
            <a:r>
              <a:rPr lang="de-CH" dirty="0"/>
              <a:t>Jessica Jones</a:t>
            </a:r>
          </a:p>
          <a:p>
            <a:pPr marL="514350" indent="-514350" fontAlgn="ctr">
              <a:buFont typeface="+mj-lt"/>
              <a:buAutoNum type="arabicPeriod"/>
            </a:pPr>
            <a:r>
              <a:rPr lang="de-CH" dirty="0" err="1"/>
              <a:t>Bigg</a:t>
            </a:r>
            <a:r>
              <a:rPr lang="de-CH" dirty="0"/>
              <a:t> Boss</a:t>
            </a:r>
          </a:p>
          <a:p>
            <a:pPr marL="514350" indent="-514350" fontAlgn="ctr">
              <a:buFont typeface="+mj-lt"/>
              <a:buAutoNum type="arabicPeriod"/>
            </a:pPr>
            <a:r>
              <a:rPr lang="de-CH" dirty="0"/>
              <a:t>Fear </a:t>
            </a:r>
            <a:r>
              <a:rPr lang="de-CH" dirty="0" err="1"/>
              <a:t>the</a:t>
            </a:r>
            <a:r>
              <a:rPr lang="de-CH" dirty="0"/>
              <a:t> Walking Dead</a:t>
            </a:r>
          </a:p>
          <a:p>
            <a:pPr marL="514350" indent="-514350" fontAlgn="ctr">
              <a:buFont typeface="+mj-lt"/>
              <a:buAutoNum type="arabicPeriod"/>
            </a:pPr>
            <a:r>
              <a:rPr lang="de-CH" dirty="0" err="1"/>
              <a:t>Better</a:t>
            </a:r>
            <a:r>
              <a:rPr lang="de-CH" dirty="0"/>
              <a:t> Call Saul</a:t>
            </a:r>
          </a:p>
          <a:p>
            <a:pPr marL="514350" indent="-514350" fontAlgn="ctr">
              <a:buFont typeface="+mj-lt"/>
              <a:buAutoNum type="arabicPeriod"/>
            </a:pPr>
            <a:r>
              <a:rPr lang="de-CH" dirty="0"/>
              <a:t>Game </a:t>
            </a:r>
            <a:r>
              <a:rPr lang="de-CH" dirty="0" err="1"/>
              <a:t>of</a:t>
            </a:r>
            <a:r>
              <a:rPr lang="de-CH" dirty="0"/>
              <a:t> Thrones</a:t>
            </a:r>
          </a:p>
          <a:p>
            <a:pPr marL="514350" indent="-514350" fontAlgn="ctr">
              <a:buFont typeface="+mj-lt"/>
              <a:buAutoNum type="arabicPeriod"/>
            </a:pPr>
            <a:r>
              <a:rPr lang="de-CH" dirty="0" err="1"/>
              <a:t>Daredevil</a:t>
            </a:r>
            <a:endParaRPr lang="de-CH" dirty="0"/>
          </a:p>
          <a:p>
            <a:pPr marL="514350" indent="-514350" fontAlgn="ctr">
              <a:buFont typeface="+mj-lt"/>
              <a:buAutoNum type="arabicPeriod"/>
            </a:pPr>
            <a:r>
              <a:rPr lang="de-CH" dirty="0" err="1"/>
              <a:t>One</a:t>
            </a:r>
            <a:r>
              <a:rPr lang="de-CH" dirty="0"/>
              <a:t> Punch Man</a:t>
            </a:r>
          </a:p>
          <a:p>
            <a:pPr marL="514350" indent="-514350" fontAlgn="ctr">
              <a:buFont typeface="+mj-lt"/>
              <a:buAutoNum type="arabicPeriod"/>
            </a:pPr>
            <a:r>
              <a:rPr lang="de-CH" dirty="0" err="1"/>
              <a:t>Verdades</a:t>
            </a:r>
            <a:r>
              <a:rPr lang="de-CH" dirty="0"/>
              <a:t> </a:t>
            </a:r>
            <a:r>
              <a:rPr lang="de-CH" dirty="0" err="1"/>
              <a:t>Secretas</a:t>
            </a:r>
            <a:endParaRPr lang="de-CH" dirty="0"/>
          </a:p>
          <a:p>
            <a:pPr marL="514350" indent="-514350" fontAlgn="ctr">
              <a:buFont typeface="+mj-lt"/>
              <a:buAutoNum type="arabicPeriod"/>
            </a:pPr>
            <a:r>
              <a:rPr lang="de-CH" dirty="0"/>
              <a:t>Scream Queens</a:t>
            </a:r>
          </a:p>
          <a:p>
            <a:pPr marL="0" indent="0">
              <a:buNone/>
            </a:pPr>
            <a:endParaRPr lang="de-CH" dirty="0"/>
          </a:p>
          <a:p>
            <a:pPr marL="0" indent="0">
              <a:buNone/>
            </a:pPr>
            <a:r>
              <a:rPr lang="de-CH" sz="2000" dirty="0" smtClean="0"/>
              <a:t>Quelle</a:t>
            </a:r>
            <a:r>
              <a:rPr lang="de-CH" sz="2000" dirty="0"/>
              <a:t>: </a:t>
            </a:r>
            <a:r>
              <a:rPr lang="de-CH" sz="2000" dirty="0" smtClean="0"/>
              <a:t>Google</a:t>
            </a:r>
          </a:p>
          <a:p>
            <a:pPr marL="0" indent="0">
              <a:buNone/>
            </a:pPr>
            <a:r>
              <a:rPr lang="de-CH" sz="2000" dirty="0" smtClean="0"/>
              <a:t>Aus </a:t>
            </a:r>
            <a:r>
              <a:rPr lang="de-CH" sz="2000" dirty="0"/>
              <a:t>&lt;</a:t>
            </a:r>
            <a:r>
              <a:rPr lang="de-CH" sz="2000" dirty="0">
                <a:hlinkClick r:id="rId2"/>
              </a:rPr>
              <a:t>https://www.google.com/trends/topcharts#vm=trendingchart&amp;cid=237a4144-4300-4e7a-8024-4b374fa36be5&amp;geo=&amp;date=2015&amp;cat=</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0053403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a:t>
            </a:r>
            <a:r>
              <a:rPr lang="de-CH" dirty="0" err="1" smtClean="0"/>
              <a:t>Googled</a:t>
            </a:r>
            <a:r>
              <a:rPr lang="de-CH" dirty="0" smtClean="0"/>
              <a:t> Consumer </a:t>
            </a:r>
            <a:r>
              <a:rPr lang="de-CH" dirty="0" err="1" smtClean="0"/>
              <a:t>Techs</a:t>
            </a:r>
            <a:r>
              <a:rPr lang="de-CH" dirty="0" smtClean="0"/>
              <a:t> in 2015</a:t>
            </a:r>
            <a:endParaRPr lang="de-CH" dirty="0"/>
          </a:p>
        </p:txBody>
      </p:sp>
      <p:sp>
        <p:nvSpPr>
          <p:cNvPr id="3" name="Inhaltsplatzhalter 2"/>
          <p:cNvSpPr>
            <a:spLocks noGrp="1"/>
          </p:cNvSpPr>
          <p:nvPr>
            <p:ph sz="half" idx="1"/>
          </p:nvPr>
        </p:nvSpPr>
        <p:spPr>
          <a:xfrm>
            <a:off x="838200" y="2082799"/>
            <a:ext cx="5181600" cy="4094163"/>
          </a:xfrm>
        </p:spPr>
        <p:txBody>
          <a:bodyPr>
            <a:normAutofit fontScale="55000" lnSpcReduction="20000"/>
          </a:bodyPr>
          <a:lstStyle/>
          <a:p>
            <a:pPr marL="514350" indent="-514350" fontAlgn="ctr">
              <a:buFont typeface="+mj-lt"/>
              <a:buAutoNum type="arabicPeriod"/>
            </a:pPr>
            <a:r>
              <a:rPr lang="de-CH" sz="3300" dirty="0"/>
              <a:t>iPhone 6S</a:t>
            </a:r>
          </a:p>
          <a:p>
            <a:pPr marL="514350" indent="-514350" fontAlgn="ctr">
              <a:buFont typeface="+mj-lt"/>
              <a:buAutoNum type="arabicPeriod"/>
            </a:pPr>
            <a:r>
              <a:rPr lang="de-CH" sz="3300" dirty="0"/>
              <a:t>Samsung </a:t>
            </a:r>
            <a:r>
              <a:rPr lang="de-CH" sz="3300" dirty="0" err="1"/>
              <a:t>Galaxy</a:t>
            </a:r>
            <a:r>
              <a:rPr lang="de-CH" sz="3300" dirty="0"/>
              <a:t> S6</a:t>
            </a:r>
          </a:p>
          <a:p>
            <a:pPr marL="514350" indent="-514350" fontAlgn="ctr">
              <a:buFont typeface="+mj-lt"/>
              <a:buAutoNum type="arabicPeriod"/>
            </a:pPr>
            <a:r>
              <a:rPr lang="de-CH" sz="3300" dirty="0"/>
              <a:t>Apple Watch</a:t>
            </a:r>
          </a:p>
          <a:p>
            <a:pPr marL="514350" indent="-514350" fontAlgn="ctr">
              <a:buFont typeface="+mj-lt"/>
              <a:buAutoNum type="arabicPeriod"/>
            </a:pPr>
            <a:r>
              <a:rPr lang="de-CH" sz="3300" dirty="0"/>
              <a:t>iPad Pro</a:t>
            </a:r>
          </a:p>
          <a:p>
            <a:pPr marL="514350" indent="-514350" fontAlgn="ctr">
              <a:buFont typeface="+mj-lt"/>
              <a:buAutoNum type="arabicPeriod"/>
            </a:pPr>
            <a:r>
              <a:rPr lang="de-CH" sz="3300" dirty="0"/>
              <a:t>LG G4</a:t>
            </a:r>
          </a:p>
          <a:p>
            <a:pPr marL="514350" indent="-514350" fontAlgn="ctr">
              <a:buFont typeface="+mj-lt"/>
              <a:buAutoNum type="arabicPeriod"/>
            </a:pPr>
            <a:r>
              <a:rPr lang="de-CH" sz="3300" dirty="0"/>
              <a:t>Samsung </a:t>
            </a:r>
            <a:r>
              <a:rPr lang="de-CH" sz="3300" dirty="0" err="1"/>
              <a:t>Galaxy</a:t>
            </a:r>
            <a:r>
              <a:rPr lang="de-CH" sz="3300" dirty="0"/>
              <a:t> Note 5</a:t>
            </a:r>
          </a:p>
          <a:p>
            <a:pPr marL="514350" indent="-514350" fontAlgn="ctr">
              <a:buFont typeface="+mj-lt"/>
              <a:buAutoNum type="arabicPeriod"/>
            </a:pPr>
            <a:r>
              <a:rPr lang="de-CH" sz="3300" dirty="0"/>
              <a:t>Samsung </a:t>
            </a:r>
            <a:r>
              <a:rPr lang="de-CH" sz="3300" dirty="0" err="1"/>
              <a:t>Galaxy</a:t>
            </a:r>
            <a:r>
              <a:rPr lang="de-CH" sz="3300" dirty="0"/>
              <a:t> J5</a:t>
            </a:r>
          </a:p>
          <a:p>
            <a:pPr marL="514350" indent="-514350" fontAlgn="ctr">
              <a:buFont typeface="+mj-lt"/>
              <a:buAutoNum type="arabicPeriod"/>
            </a:pPr>
            <a:r>
              <a:rPr lang="de-CH" sz="3300" dirty="0"/>
              <a:t>HTC </a:t>
            </a:r>
            <a:r>
              <a:rPr lang="de-CH" sz="3300" dirty="0" err="1"/>
              <a:t>One</a:t>
            </a:r>
            <a:r>
              <a:rPr lang="de-CH" sz="3300" dirty="0"/>
              <a:t> M9</a:t>
            </a:r>
          </a:p>
          <a:p>
            <a:pPr marL="514350" indent="-514350" fontAlgn="ctr">
              <a:buFont typeface="+mj-lt"/>
              <a:buAutoNum type="arabicPeriod"/>
            </a:pPr>
            <a:r>
              <a:rPr lang="de-CH" sz="3300" dirty="0"/>
              <a:t>Nexus 6P</a:t>
            </a:r>
          </a:p>
          <a:p>
            <a:pPr marL="514350" indent="-514350" fontAlgn="ctr">
              <a:buFont typeface="+mj-lt"/>
              <a:buAutoNum type="arabicPeriod"/>
            </a:pPr>
            <a:r>
              <a:rPr lang="de-CH" sz="3300" dirty="0"/>
              <a:t>Surface Pro 4</a:t>
            </a:r>
          </a:p>
          <a:p>
            <a:pPr marL="0" indent="0">
              <a:buNone/>
            </a:pPr>
            <a:endParaRPr lang="de-CH" dirty="0"/>
          </a:p>
          <a:p>
            <a:pPr marL="0" indent="0">
              <a:buNone/>
            </a:pPr>
            <a:r>
              <a:rPr lang="de-CH" sz="2000" dirty="0" smtClean="0"/>
              <a:t>Quelle</a:t>
            </a:r>
            <a:r>
              <a:rPr lang="de-CH" sz="2000" dirty="0"/>
              <a:t>: Google</a:t>
            </a:r>
          </a:p>
          <a:p>
            <a:pPr marL="0" indent="0">
              <a:buNone/>
            </a:pPr>
            <a:r>
              <a:rPr lang="de-CH" sz="2000" dirty="0"/>
              <a:t>Aus &lt;</a:t>
            </a:r>
            <a:r>
              <a:rPr lang="de-CH" sz="2000" dirty="0">
                <a:hlinkClick r:id="rId2"/>
              </a:rPr>
              <a:t>https://www.google.com/trends/topcharts#vm=trendingchart&amp;cid=bcecc8a9-a934-401c-8295-d86890f3f480&amp;geo=&amp;date=2015&amp;cat=</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pPr marL="0" indent="0">
              <a:buNone/>
            </a:pPr>
            <a:r>
              <a:rPr lang="de-CH" b="1" dirty="0" smtClean="0"/>
              <a:t>Jahr 2014 Consumer Electronics</a:t>
            </a:r>
          </a:p>
          <a:p>
            <a:pPr marL="0" indent="0">
              <a:buNone/>
            </a:pPr>
            <a:endParaRPr lang="de-CH" dirty="0"/>
          </a:p>
          <a:p>
            <a:pPr marL="514350" indent="-514350" fontAlgn="ctr">
              <a:buFont typeface="+mj-lt"/>
              <a:buAutoNum type="arabicPeriod"/>
            </a:pPr>
            <a:r>
              <a:rPr lang="de-CH" sz="2900" dirty="0" smtClean="0">
                <a:hlinkClick r:id="rId3" tooltip="Nach &quot;iPhone 6&quot; suchen"/>
              </a:rPr>
              <a:t>iPhone </a:t>
            </a:r>
            <a:r>
              <a:rPr lang="de-CH" sz="2900" dirty="0">
                <a:hlinkClick r:id="rId3" tooltip="Nach &quot;iPhone 6&quot; suchen"/>
              </a:rPr>
              <a:t>6</a:t>
            </a:r>
            <a:endParaRPr lang="de-CH" sz="2900" dirty="0"/>
          </a:p>
          <a:p>
            <a:pPr marL="514350" indent="-514350" fontAlgn="ctr">
              <a:buFont typeface="+mj-lt"/>
              <a:buAutoNum type="arabicPeriod"/>
            </a:pPr>
            <a:r>
              <a:rPr lang="de-CH" sz="2900" dirty="0" smtClean="0">
                <a:hlinkClick r:id="rId4" tooltip="Nach &quot;Samsung Galaxy S5&quot; suchen"/>
              </a:rPr>
              <a:t>Samsung </a:t>
            </a:r>
            <a:r>
              <a:rPr lang="de-CH" sz="2900" dirty="0" err="1">
                <a:hlinkClick r:id="rId4" tooltip="Nach &quot;Samsung Galaxy S5&quot; suchen"/>
              </a:rPr>
              <a:t>Galaxy</a:t>
            </a:r>
            <a:r>
              <a:rPr lang="de-CH" sz="2900" dirty="0">
                <a:hlinkClick r:id="rId4" tooltip="Nach &quot;Samsung Galaxy S5&quot; suchen"/>
              </a:rPr>
              <a:t> S5</a:t>
            </a:r>
            <a:endParaRPr lang="de-CH" sz="2900" dirty="0"/>
          </a:p>
          <a:p>
            <a:pPr marL="514350" indent="-514350" fontAlgn="ctr">
              <a:buFont typeface="+mj-lt"/>
              <a:buAutoNum type="arabicPeriod"/>
            </a:pPr>
            <a:r>
              <a:rPr lang="de-CH" sz="2900" dirty="0" smtClean="0">
                <a:hlinkClick r:id="rId5" tooltip="Nach &quot;Nexus 6&quot; suchen"/>
              </a:rPr>
              <a:t>Nexus </a:t>
            </a:r>
            <a:r>
              <a:rPr lang="de-CH" sz="2900" dirty="0">
                <a:hlinkClick r:id="rId5" tooltip="Nach &quot;Nexus 6&quot; suchen"/>
              </a:rPr>
              <a:t>6</a:t>
            </a:r>
            <a:endParaRPr lang="de-CH" sz="2900" dirty="0"/>
          </a:p>
          <a:p>
            <a:pPr marL="514350" indent="-514350" fontAlgn="ctr">
              <a:buFont typeface="+mj-lt"/>
              <a:buAutoNum type="arabicPeriod"/>
            </a:pPr>
            <a:r>
              <a:rPr lang="de-CH" sz="2900" dirty="0" smtClean="0">
                <a:hlinkClick r:id="rId6" tooltip="Nach &quot;Moto G&quot; suchen"/>
              </a:rPr>
              <a:t>Moto </a:t>
            </a:r>
            <a:r>
              <a:rPr lang="de-CH" sz="2900" dirty="0">
                <a:hlinkClick r:id="rId6" tooltip="Nach &quot;Moto G&quot; suchen"/>
              </a:rPr>
              <a:t>G</a:t>
            </a:r>
            <a:endParaRPr lang="de-CH" sz="2900" dirty="0"/>
          </a:p>
          <a:p>
            <a:pPr marL="514350" indent="-514350" fontAlgn="ctr">
              <a:buFont typeface="+mj-lt"/>
              <a:buAutoNum type="arabicPeriod"/>
            </a:pPr>
            <a:r>
              <a:rPr lang="de-CH" sz="2900" dirty="0" smtClean="0">
                <a:hlinkClick r:id="rId7" tooltip="Nach &quot;Samsung Note 4&quot; suchen"/>
              </a:rPr>
              <a:t>Samsung </a:t>
            </a:r>
            <a:r>
              <a:rPr lang="de-CH" sz="2900" dirty="0">
                <a:hlinkClick r:id="rId7" tooltip="Nach &quot;Samsung Note 4&quot; suchen"/>
              </a:rPr>
              <a:t>Note 4</a:t>
            </a:r>
            <a:endParaRPr lang="de-CH" sz="2900" dirty="0"/>
          </a:p>
          <a:p>
            <a:pPr marL="514350" indent="-514350" fontAlgn="ctr">
              <a:buFont typeface="+mj-lt"/>
              <a:buAutoNum type="arabicPeriod"/>
            </a:pPr>
            <a:r>
              <a:rPr lang="de-CH" sz="2900" dirty="0" smtClean="0">
                <a:hlinkClick r:id="rId8" tooltip="Nach &quot;LG G3&quot; suchen"/>
              </a:rPr>
              <a:t>LG </a:t>
            </a:r>
            <a:r>
              <a:rPr lang="de-CH" sz="2900" dirty="0">
                <a:hlinkClick r:id="rId8" tooltip="Nach &quot;LG G3&quot; suchen"/>
              </a:rPr>
              <a:t>G3</a:t>
            </a:r>
            <a:endParaRPr lang="de-CH" sz="2900" dirty="0"/>
          </a:p>
          <a:p>
            <a:pPr marL="514350" indent="-514350" fontAlgn="ctr">
              <a:buFont typeface="+mj-lt"/>
              <a:buAutoNum type="arabicPeriod"/>
            </a:pPr>
            <a:r>
              <a:rPr lang="de-CH" sz="2900" dirty="0" smtClean="0">
                <a:hlinkClick r:id="rId9" tooltip="Nach &quot;Xbox One&quot; suchen"/>
              </a:rPr>
              <a:t>Xbox </a:t>
            </a:r>
            <a:r>
              <a:rPr lang="de-CH" sz="2900" dirty="0" err="1">
                <a:hlinkClick r:id="rId9" tooltip="Nach &quot;Xbox One&quot; suchen"/>
              </a:rPr>
              <a:t>One</a:t>
            </a:r>
            <a:endParaRPr lang="de-CH" sz="2900" dirty="0"/>
          </a:p>
          <a:p>
            <a:pPr marL="514350" indent="-514350" fontAlgn="ctr">
              <a:buFont typeface="+mj-lt"/>
              <a:buAutoNum type="arabicPeriod"/>
            </a:pPr>
            <a:r>
              <a:rPr lang="de-CH" sz="2900" dirty="0" smtClean="0">
                <a:hlinkClick r:id="rId10" tooltip="Nach &quot;Apple Watch&quot; suchen"/>
              </a:rPr>
              <a:t>Apple </a:t>
            </a:r>
            <a:r>
              <a:rPr lang="de-CH" sz="2900" dirty="0">
                <a:hlinkClick r:id="rId10" tooltip="Nach &quot;Apple Watch&quot; suchen"/>
              </a:rPr>
              <a:t>Watch</a:t>
            </a:r>
            <a:endParaRPr lang="de-CH" sz="2900" dirty="0"/>
          </a:p>
          <a:p>
            <a:pPr marL="514350" indent="-514350" fontAlgn="ctr">
              <a:buFont typeface="+mj-lt"/>
              <a:buAutoNum type="arabicPeriod"/>
            </a:pPr>
            <a:r>
              <a:rPr lang="de-CH" sz="2900" dirty="0" smtClean="0">
                <a:hlinkClick r:id="rId11" tooltip="Nach &quot;Nokia X&quot; suchen"/>
              </a:rPr>
              <a:t>Nokia </a:t>
            </a:r>
            <a:r>
              <a:rPr lang="de-CH" sz="2900" dirty="0">
                <a:hlinkClick r:id="rId11" tooltip="Nach &quot;Nokia X&quot; suchen"/>
              </a:rPr>
              <a:t>X</a:t>
            </a:r>
            <a:endParaRPr lang="de-CH" sz="2900" dirty="0">
              <a:hlinkClick r:id="rId12"/>
            </a:endParaRPr>
          </a:p>
          <a:p>
            <a:pPr marL="514350" indent="-514350" fontAlgn="ctr">
              <a:buFont typeface="+mj-lt"/>
              <a:buAutoNum type="arabicPeriod"/>
            </a:pPr>
            <a:r>
              <a:rPr lang="de-CH" sz="2900" dirty="0" smtClean="0">
                <a:hlinkClick r:id="rId13" tooltip="Nach &quot;iPad Air&quot; suchen"/>
              </a:rPr>
              <a:t>iPad </a:t>
            </a:r>
            <a:r>
              <a:rPr lang="de-CH" sz="2900" dirty="0">
                <a:hlinkClick r:id="rId13" tooltip="Nach &quot;iPad Air&quot; suchen"/>
              </a:rPr>
              <a:t>Air</a:t>
            </a:r>
            <a:endParaRPr lang="de-CH" sz="2900" dirty="0"/>
          </a:p>
          <a:p>
            <a:pPr marL="0" indent="0">
              <a:buNone/>
            </a:pPr>
            <a:endParaRPr lang="de-CH" dirty="0"/>
          </a:p>
        </p:txBody>
      </p:sp>
    </p:spTree>
    <p:extLst>
      <p:ext uri="{BB962C8B-B14F-4D97-AF65-F5344CB8AC3E}">
        <p14:creationId xmlns:p14="http://schemas.microsoft.com/office/powerpoint/2010/main" val="2724315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CH" dirty="0" smtClean="0"/>
              <a:t>Top 10 Most </a:t>
            </a:r>
            <a:r>
              <a:rPr lang="de-CH" dirty="0" err="1" smtClean="0"/>
              <a:t>Hashtagged</a:t>
            </a:r>
            <a:r>
              <a:rPr lang="de-CH" dirty="0" smtClean="0"/>
              <a:t> </a:t>
            </a:r>
            <a:r>
              <a:rPr lang="de-CH" dirty="0" err="1" smtClean="0"/>
              <a:t>Emojis</a:t>
            </a:r>
            <a:r>
              <a:rPr lang="de-CH" dirty="0" smtClean="0"/>
              <a:t> </a:t>
            </a:r>
            <a:r>
              <a:rPr lang="de-CH" dirty="0" err="1" smtClean="0"/>
              <a:t>Used</a:t>
            </a:r>
            <a:r>
              <a:rPr lang="de-CH" dirty="0" smtClean="0"/>
              <a:t> on Instagram </a:t>
            </a:r>
            <a:br>
              <a:rPr lang="de-CH" dirty="0" smtClean="0"/>
            </a:br>
            <a:r>
              <a:rPr lang="de-CH" sz="1200" dirty="0" smtClean="0"/>
              <a:t>Quelle</a:t>
            </a:r>
            <a:r>
              <a:rPr lang="de-CH" sz="1200" dirty="0"/>
              <a:t>: </a:t>
            </a:r>
            <a:r>
              <a:rPr lang="de-CH" sz="1200" dirty="0" err="1" smtClean="0"/>
              <a:t>Curalate</a:t>
            </a:r>
            <a:r>
              <a:rPr lang="de-CH" sz="1200" dirty="0"/>
              <a:t/>
            </a:r>
            <a:br>
              <a:rPr lang="de-CH" sz="1200" dirty="0"/>
            </a:br>
            <a:r>
              <a:rPr lang="de-CH" sz="1200" dirty="0"/>
              <a:t>Aus &lt;</a:t>
            </a:r>
            <a:r>
              <a:rPr lang="de-CH" sz="1200" dirty="0">
                <a:hlinkClick r:id="rId2"/>
              </a:rPr>
              <a:t>http://www.cnbc.com/2015/06/05/this-is-the-most-used-emoji-on-instagram.html</a:t>
            </a:r>
            <a:r>
              <a:rPr lang="de-CH" sz="1200" dirty="0"/>
              <a:t>&gt;</a:t>
            </a:r>
            <a:br>
              <a:rPr lang="de-CH" sz="1200" dirty="0"/>
            </a:br>
            <a:endParaRPr lang="de-CH" sz="1200" dirty="0"/>
          </a:p>
        </p:txBody>
      </p:sp>
      <p:pic>
        <p:nvPicPr>
          <p:cNvPr id="5" name="Grafik 4"/>
          <p:cNvPicPr>
            <a:picLocks noChangeAspect="1"/>
          </p:cNvPicPr>
          <p:nvPr/>
        </p:nvPicPr>
        <p:blipFill>
          <a:blip r:embed="rId3"/>
          <a:stretch>
            <a:fillRect/>
          </a:stretch>
        </p:blipFill>
        <p:spPr>
          <a:xfrm>
            <a:off x="3242864" y="1690688"/>
            <a:ext cx="5706271" cy="4629796"/>
          </a:xfrm>
          <a:prstGeom prst="rect">
            <a:avLst/>
          </a:prstGeom>
        </p:spPr>
      </p:pic>
    </p:spTree>
    <p:extLst>
      <p:ext uri="{BB962C8B-B14F-4D97-AF65-F5344CB8AC3E}">
        <p14:creationId xmlns:p14="http://schemas.microsoft.com/office/powerpoint/2010/main" val="27072862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CH" dirty="0" smtClean="0"/>
              <a:t>Top 10 Most </a:t>
            </a:r>
            <a:r>
              <a:rPr lang="de-CH" dirty="0" err="1" smtClean="0"/>
              <a:t>Viewed</a:t>
            </a:r>
            <a:r>
              <a:rPr lang="de-CH" dirty="0" smtClean="0"/>
              <a:t> Videos on YouTube in 2015. </a:t>
            </a:r>
            <a:r>
              <a:rPr lang="de-CH" dirty="0" err="1" smtClean="0"/>
              <a:t>According</a:t>
            </a:r>
            <a:r>
              <a:rPr lang="de-CH" dirty="0" smtClean="0"/>
              <a:t> </a:t>
            </a:r>
            <a:r>
              <a:rPr lang="de-CH" dirty="0" err="1" smtClean="0"/>
              <a:t>to</a:t>
            </a:r>
            <a:r>
              <a:rPr lang="de-CH" dirty="0" smtClean="0"/>
              <a:t> </a:t>
            </a:r>
            <a:r>
              <a:rPr lang="de-CH" dirty="0" err="1" smtClean="0"/>
              <a:t>the</a:t>
            </a:r>
            <a:r>
              <a:rPr lang="de-CH" dirty="0" smtClean="0"/>
              <a:t> </a:t>
            </a:r>
            <a:r>
              <a:rPr lang="de-CH" dirty="0" err="1" smtClean="0"/>
              <a:t>Number</a:t>
            </a:r>
            <a:r>
              <a:rPr lang="de-CH" dirty="0" smtClean="0"/>
              <a:t> </a:t>
            </a:r>
            <a:r>
              <a:rPr lang="de-CH" dirty="0" err="1" smtClean="0"/>
              <a:t>of</a:t>
            </a:r>
            <a:r>
              <a:rPr lang="de-CH" dirty="0" smtClean="0"/>
              <a:t> </a:t>
            </a:r>
            <a:r>
              <a:rPr lang="de-CH" dirty="0" err="1" smtClean="0"/>
              <a:t>Clicks</a:t>
            </a:r>
            <a:r>
              <a:rPr lang="de-CH" dirty="0" smtClean="0"/>
              <a:t> </a:t>
            </a:r>
            <a:r>
              <a:rPr lang="de-CH" dirty="0" err="1" smtClean="0"/>
              <a:t>as</a:t>
            </a:r>
            <a:r>
              <a:rPr lang="de-CH" smtClean="0"/>
              <a:t> at 13.01.16.</a:t>
            </a:r>
            <a:endParaRPr lang="de-CH" dirty="0"/>
          </a:p>
        </p:txBody>
      </p:sp>
      <p:sp>
        <p:nvSpPr>
          <p:cNvPr id="3" name="Inhaltsplatzhalter 2"/>
          <p:cNvSpPr>
            <a:spLocks noGrp="1"/>
          </p:cNvSpPr>
          <p:nvPr>
            <p:ph sz="half" idx="1"/>
          </p:nvPr>
        </p:nvSpPr>
        <p:spPr>
          <a:xfrm>
            <a:off x="838200" y="2057399"/>
            <a:ext cx="5181600" cy="4119563"/>
          </a:xfrm>
        </p:spPr>
        <p:txBody>
          <a:bodyPr>
            <a:normAutofit fontScale="47500" lnSpcReduction="20000"/>
          </a:bodyPr>
          <a:lstStyle/>
          <a:p>
            <a:pPr marL="514350" indent="-514350" fontAlgn="ctr">
              <a:buFont typeface="+mj-lt"/>
              <a:buAutoNum type="arabicPeriod"/>
            </a:pPr>
            <a:r>
              <a:rPr lang="de-CH" dirty="0" err="1"/>
              <a:t>Wiz</a:t>
            </a:r>
            <a:r>
              <a:rPr lang="de-CH" dirty="0"/>
              <a:t> Khalifa - See </a:t>
            </a:r>
            <a:r>
              <a:rPr lang="de-CH" dirty="0" err="1"/>
              <a:t>You</a:t>
            </a:r>
            <a:r>
              <a:rPr lang="de-CH" dirty="0"/>
              <a:t> </a:t>
            </a:r>
            <a:r>
              <a:rPr lang="de-CH" dirty="0" err="1"/>
              <a:t>Again</a:t>
            </a:r>
            <a:r>
              <a:rPr lang="de-CH" dirty="0"/>
              <a:t> </a:t>
            </a:r>
            <a:r>
              <a:rPr lang="de-CH" dirty="0" err="1"/>
              <a:t>ft</a:t>
            </a:r>
            <a:r>
              <a:rPr lang="de-CH" dirty="0"/>
              <a:t>. Charlie </a:t>
            </a:r>
            <a:r>
              <a:rPr lang="de-CH" dirty="0" err="1"/>
              <a:t>Puth</a:t>
            </a:r>
            <a:r>
              <a:rPr lang="de-CH" dirty="0"/>
              <a:t> [Official Video] </a:t>
            </a:r>
            <a:r>
              <a:rPr lang="de-CH" dirty="0" err="1"/>
              <a:t>Furious</a:t>
            </a:r>
            <a:r>
              <a:rPr lang="de-CH" dirty="0"/>
              <a:t> 7 Soundtrack -</a:t>
            </a:r>
            <a:r>
              <a:rPr lang="de-CH" dirty="0" smtClean="0"/>
              <a:t>1.344.050.755</a:t>
            </a:r>
            <a:endParaRPr lang="de-CH" dirty="0"/>
          </a:p>
          <a:p>
            <a:pPr marL="514350" indent="-514350" fontAlgn="ctr">
              <a:buFont typeface="+mj-lt"/>
              <a:buAutoNum type="arabicPeriod"/>
            </a:pPr>
            <a:r>
              <a:rPr lang="de-CH" dirty="0" smtClean="0"/>
              <a:t>Major </a:t>
            </a:r>
            <a:r>
              <a:rPr lang="de-CH" dirty="0" err="1" smtClean="0"/>
              <a:t>Lazer</a:t>
            </a:r>
            <a:r>
              <a:rPr lang="de-CH" dirty="0" smtClean="0"/>
              <a:t> &amp; DJ </a:t>
            </a:r>
            <a:r>
              <a:rPr lang="de-CH" dirty="0" err="1" smtClean="0"/>
              <a:t>Snake</a:t>
            </a:r>
            <a:r>
              <a:rPr lang="de-CH" dirty="0" smtClean="0"/>
              <a:t> - Lean On (</a:t>
            </a:r>
            <a:r>
              <a:rPr lang="de-CH" dirty="0" err="1" smtClean="0"/>
              <a:t>Feat</a:t>
            </a:r>
            <a:r>
              <a:rPr lang="de-CH" dirty="0" smtClean="0"/>
              <a:t>. MØ) (Official Music Video) - </a:t>
            </a:r>
            <a:r>
              <a:rPr lang="de-CH" dirty="0"/>
              <a:t>	</a:t>
            </a:r>
            <a:r>
              <a:rPr lang="de-CH" dirty="0" smtClean="0"/>
              <a:t>1.022.199.095</a:t>
            </a:r>
          </a:p>
          <a:p>
            <a:pPr marL="514350" indent="-514350" fontAlgn="ctr">
              <a:buFont typeface="+mj-lt"/>
              <a:buAutoNum type="arabicPeriod"/>
            </a:pPr>
            <a:r>
              <a:rPr lang="de-CH" dirty="0" err="1" smtClean="0"/>
              <a:t>Maroon</a:t>
            </a:r>
            <a:r>
              <a:rPr lang="de-CH" dirty="0" smtClean="0"/>
              <a:t> </a:t>
            </a:r>
            <a:r>
              <a:rPr lang="de-CH" dirty="0"/>
              <a:t>5 </a:t>
            </a:r>
            <a:r>
              <a:rPr lang="de-CH" dirty="0" smtClean="0"/>
              <a:t>– Sugar </a:t>
            </a:r>
            <a:r>
              <a:rPr lang="de-CH" dirty="0"/>
              <a:t>- </a:t>
            </a:r>
            <a:r>
              <a:rPr lang="de-CH" dirty="0" smtClean="0"/>
              <a:t>985.780.988</a:t>
            </a:r>
            <a:endParaRPr lang="de-CH" dirty="0"/>
          </a:p>
          <a:p>
            <a:pPr marL="514350" indent="-514350" fontAlgn="ctr">
              <a:buFont typeface="+mj-lt"/>
              <a:buAutoNum type="arabicPeriod"/>
            </a:pPr>
            <a:r>
              <a:rPr lang="de-CH" dirty="0" err="1" smtClean="0"/>
              <a:t>Ellie</a:t>
            </a:r>
            <a:r>
              <a:rPr lang="de-CH" dirty="0" smtClean="0"/>
              <a:t> </a:t>
            </a:r>
            <a:r>
              <a:rPr lang="de-CH" dirty="0" err="1" smtClean="0"/>
              <a:t>Goulding</a:t>
            </a:r>
            <a:r>
              <a:rPr lang="de-CH" dirty="0" smtClean="0"/>
              <a:t> - Love </a:t>
            </a:r>
            <a:r>
              <a:rPr lang="de-CH" dirty="0" err="1" smtClean="0"/>
              <a:t>Me</a:t>
            </a:r>
            <a:r>
              <a:rPr lang="de-CH" dirty="0" smtClean="0"/>
              <a:t> Like </a:t>
            </a:r>
            <a:r>
              <a:rPr lang="de-CH" dirty="0" err="1" smtClean="0"/>
              <a:t>You</a:t>
            </a:r>
            <a:r>
              <a:rPr lang="de-CH" dirty="0" smtClean="0"/>
              <a:t> Do (Official Video) - 911.057.277</a:t>
            </a:r>
          </a:p>
          <a:p>
            <a:pPr marL="514350" indent="-514350" fontAlgn="ctr">
              <a:buFont typeface="+mj-lt"/>
              <a:buAutoNum type="arabicPeriod"/>
            </a:pPr>
            <a:r>
              <a:rPr lang="de-CH" dirty="0" smtClean="0"/>
              <a:t>Adele – </a:t>
            </a:r>
            <a:r>
              <a:rPr lang="de-CH" dirty="0" err="1" smtClean="0"/>
              <a:t>Hello</a:t>
            </a:r>
            <a:r>
              <a:rPr lang="de-CH" dirty="0" smtClean="0"/>
              <a:t> - 955.683.303</a:t>
            </a:r>
          </a:p>
          <a:p>
            <a:pPr marL="514350" indent="-514350" fontAlgn="ctr">
              <a:buFont typeface="+mj-lt"/>
              <a:buAutoNum type="arabicPeriod"/>
            </a:pPr>
            <a:r>
              <a:rPr lang="de-CH" dirty="0" smtClean="0"/>
              <a:t>Taylor </a:t>
            </a:r>
            <a:r>
              <a:rPr lang="de-CH" dirty="0"/>
              <a:t>Swift - Bad Blood </a:t>
            </a:r>
            <a:r>
              <a:rPr lang="de-CH" dirty="0" err="1"/>
              <a:t>ft</a:t>
            </a:r>
            <a:r>
              <a:rPr lang="de-CH" dirty="0"/>
              <a:t>. Kendrick Lamar - 704.913.954</a:t>
            </a:r>
          </a:p>
          <a:p>
            <a:pPr marL="514350" indent="-514350" fontAlgn="ctr">
              <a:buFont typeface="+mj-lt"/>
              <a:buAutoNum type="arabicPeriod"/>
            </a:pPr>
            <a:r>
              <a:rPr lang="de-CH" dirty="0"/>
              <a:t>David </a:t>
            </a:r>
            <a:r>
              <a:rPr lang="de-CH" dirty="0" err="1"/>
              <a:t>Guetta</a:t>
            </a:r>
            <a:r>
              <a:rPr lang="de-CH" dirty="0"/>
              <a:t> - Hey Mama (Official Video) </a:t>
            </a:r>
            <a:r>
              <a:rPr lang="de-CH" dirty="0" err="1"/>
              <a:t>ft</a:t>
            </a:r>
            <a:r>
              <a:rPr lang="de-CH" dirty="0"/>
              <a:t> Nicki </a:t>
            </a:r>
            <a:r>
              <a:rPr lang="de-CH" dirty="0" err="1"/>
              <a:t>Minaj</a:t>
            </a:r>
            <a:r>
              <a:rPr lang="de-CH" dirty="0"/>
              <a:t>, Bebe Rexha &amp; </a:t>
            </a:r>
            <a:r>
              <a:rPr lang="de-CH" dirty="0" err="1" smtClean="0"/>
              <a:t>Afrojack</a:t>
            </a:r>
            <a:r>
              <a:rPr lang="de-CH" dirty="0"/>
              <a:t> - 566.904.519</a:t>
            </a:r>
          </a:p>
          <a:p>
            <a:pPr marL="514350" indent="-514350" fontAlgn="ctr">
              <a:buFont typeface="+mj-lt"/>
              <a:buAutoNum type="arabicPeriod"/>
            </a:pPr>
            <a:r>
              <a:rPr lang="de-CH" dirty="0"/>
              <a:t>Justin Bieber - </a:t>
            </a:r>
            <a:r>
              <a:rPr lang="de-CH" dirty="0" err="1"/>
              <a:t>What</a:t>
            </a:r>
            <a:r>
              <a:rPr lang="de-CH" dirty="0"/>
              <a:t> Do </a:t>
            </a:r>
            <a:r>
              <a:rPr lang="de-CH" dirty="0" err="1"/>
              <a:t>You</a:t>
            </a:r>
            <a:r>
              <a:rPr lang="de-CH" dirty="0"/>
              <a:t> </a:t>
            </a:r>
            <a:r>
              <a:rPr lang="de-CH" dirty="0" err="1" smtClean="0"/>
              <a:t>Mean</a:t>
            </a:r>
            <a:r>
              <a:rPr lang="de-CH" dirty="0"/>
              <a:t> - 600.914.877</a:t>
            </a:r>
          </a:p>
          <a:p>
            <a:pPr marL="514350" indent="-514350" fontAlgn="ctr">
              <a:buFont typeface="+mj-lt"/>
              <a:buAutoNum type="arabicPeriod"/>
            </a:pPr>
            <a:r>
              <a:rPr lang="de-CH" dirty="0" err="1"/>
              <a:t>Silentò</a:t>
            </a:r>
            <a:r>
              <a:rPr lang="de-CH" dirty="0"/>
              <a:t> - Watch </a:t>
            </a:r>
            <a:r>
              <a:rPr lang="de-CH" dirty="0" err="1"/>
              <a:t>Me</a:t>
            </a:r>
            <a:r>
              <a:rPr lang="de-CH" dirty="0"/>
              <a:t> (Whip/</a:t>
            </a:r>
            <a:r>
              <a:rPr lang="de-CH" dirty="0" err="1"/>
              <a:t>Nae</a:t>
            </a:r>
            <a:r>
              <a:rPr lang="de-CH" dirty="0"/>
              <a:t> </a:t>
            </a:r>
            <a:r>
              <a:rPr lang="de-CH" dirty="0" err="1"/>
              <a:t>Nae</a:t>
            </a:r>
            <a:r>
              <a:rPr lang="de-CH" dirty="0"/>
              <a:t>) (Official) - 580.091.744</a:t>
            </a:r>
          </a:p>
          <a:p>
            <a:pPr marL="514350" indent="-514350" fontAlgn="ctr">
              <a:buFont typeface="+mj-lt"/>
              <a:buAutoNum type="arabicPeriod"/>
            </a:pPr>
            <a:r>
              <a:rPr lang="de-CH" dirty="0" err="1"/>
              <a:t>Fifth</a:t>
            </a:r>
            <a:r>
              <a:rPr lang="de-CH" dirty="0"/>
              <a:t> </a:t>
            </a:r>
            <a:r>
              <a:rPr lang="de-CH" dirty="0" err="1"/>
              <a:t>Harmony</a:t>
            </a:r>
            <a:r>
              <a:rPr lang="de-CH" dirty="0"/>
              <a:t> - </a:t>
            </a:r>
            <a:r>
              <a:rPr lang="de-CH" dirty="0" err="1"/>
              <a:t>Worth</a:t>
            </a:r>
            <a:r>
              <a:rPr lang="de-CH" dirty="0"/>
              <a:t> </a:t>
            </a:r>
            <a:r>
              <a:rPr lang="de-CH" dirty="0" err="1"/>
              <a:t>It</a:t>
            </a:r>
            <a:r>
              <a:rPr lang="de-CH" dirty="0"/>
              <a:t> </a:t>
            </a:r>
            <a:r>
              <a:rPr lang="de-CH" dirty="0" err="1"/>
              <a:t>ft</a:t>
            </a:r>
            <a:r>
              <a:rPr lang="de-CH" dirty="0"/>
              <a:t>. Kid </a:t>
            </a:r>
            <a:r>
              <a:rPr lang="de-CH" dirty="0" err="1" smtClean="0"/>
              <a:t>Ink</a:t>
            </a:r>
            <a:r>
              <a:rPr lang="de-CH" dirty="0"/>
              <a:t> - 568.057.340</a:t>
            </a:r>
          </a:p>
          <a:p>
            <a:pPr marL="0" indent="0">
              <a:buNone/>
            </a:pPr>
            <a:endParaRPr lang="de-CH" dirty="0"/>
          </a:p>
          <a:p>
            <a:pPr marL="0" indent="0">
              <a:buNone/>
            </a:pPr>
            <a:r>
              <a:rPr lang="de-CH" sz="2000" dirty="0" smtClean="0"/>
              <a:t>Quelle</a:t>
            </a:r>
            <a:r>
              <a:rPr lang="de-CH" sz="2000" dirty="0"/>
              <a:t>: YouTube</a:t>
            </a:r>
          </a:p>
          <a:p>
            <a:pPr marL="0" indent="0">
              <a:buNone/>
            </a:pPr>
            <a:r>
              <a:rPr lang="de-CH" sz="2000" dirty="0"/>
              <a:t>Aus &lt;</a:t>
            </a:r>
            <a:r>
              <a:rPr lang="de-CH" sz="2000" dirty="0">
                <a:hlinkClick r:id="rId2"/>
              </a:rPr>
              <a:t>https://www.youtube.com/playlist?list=PLirAqAtl_h2q0jiN-MXLu6KTGxQEy0Dv0</a:t>
            </a:r>
            <a:r>
              <a:rPr lang="de-CH" sz="2000" dirty="0"/>
              <a:t>&gt; </a:t>
            </a:r>
          </a:p>
          <a:p>
            <a:pPr marL="0" indent="0">
              <a:buNone/>
            </a:pPr>
            <a:endParaRPr lang="de-CH" dirty="0"/>
          </a:p>
        </p:txBody>
      </p:sp>
      <p:sp>
        <p:nvSpPr>
          <p:cNvPr id="6" name="Rechteck 5"/>
          <p:cNvSpPr/>
          <p:nvPr/>
        </p:nvSpPr>
        <p:spPr>
          <a:xfrm>
            <a:off x="6311900" y="1825625"/>
            <a:ext cx="4902200" cy="2019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7" name="Textfeld 6"/>
          <p:cNvSpPr txBox="1"/>
          <p:nvPr/>
        </p:nvSpPr>
        <p:spPr>
          <a:xfrm>
            <a:off x="6870700" y="1825625"/>
            <a:ext cx="3517900" cy="646331"/>
          </a:xfrm>
          <a:prstGeom prst="rect">
            <a:avLst/>
          </a:prstGeom>
          <a:noFill/>
        </p:spPr>
        <p:txBody>
          <a:bodyPr wrap="square" rtlCol="0">
            <a:spAutoFit/>
          </a:bodyPr>
          <a:lstStyle/>
          <a:p>
            <a:r>
              <a:rPr lang="de-CH" dirty="0" err="1" smtClean="0"/>
              <a:t>Clicks</a:t>
            </a:r>
            <a:r>
              <a:rPr lang="de-CH" dirty="0" smtClean="0"/>
              <a:t> sind mittlerweile schon anders!!</a:t>
            </a:r>
            <a:endParaRPr lang="de-CH" dirty="0"/>
          </a:p>
        </p:txBody>
      </p:sp>
    </p:spTree>
    <p:extLst>
      <p:ext uri="{BB962C8B-B14F-4D97-AF65-F5344CB8AC3E}">
        <p14:creationId xmlns:p14="http://schemas.microsoft.com/office/powerpoint/2010/main" val="5769536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Viewed</a:t>
            </a:r>
            <a:r>
              <a:rPr lang="de-CH" dirty="0" smtClean="0"/>
              <a:t> Videos on YouTube </a:t>
            </a:r>
            <a:r>
              <a:rPr lang="de-CH" dirty="0" err="1" smtClean="0"/>
              <a:t>of</a:t>
            </a:r>
            <a:r>
              <a:rPr lang="de-CH" dirty="0" smtClean="0"/>
              <a:t> all Times </a:t>
            </a:r>
            <a:r>
              <a:rPr lang="de-CH" dirty="0" err="1" smtClean="0"/>
              <a:t>According</a:t>
            </a:r>
            <a:r>
              <a:rPr lang="de-CH" dirty="0" smtClean="0"/>
              <a:t> </a:t>
            </a:r>
            <a:r>
              <a:rPr lang="de-CH" dirty="0" err="1" smtClean="0"/>
              <a:t>to</a:t>
            </a:r>
            <a:r>
              <a:rPr lang="de-CH" dirty="0" smtClean="0"/>
              <a:t> </a:t>
            </a:r>
            <a:r>
              <a:rPr lang="de-CH" dirty="0" err="1" smtClean="0"/>
              <a:t>the</a:t>
            </a:r>
            <a:r>
              <a:rPr lang="de-CH" dirty="0" smtClean="0"/>
              <a:t> </a:t>
            </a:r>
            <a:r>
              <a:rPr lang="de-CH" dirty="0" err="1" smtClean="0"/>
              <a:t>Number</a:t>
            </a:r>
            <a:r>
              <a:rPr lang="de-CH" dirty="0" smtClean="0"/>
              <a:t> </a:t>
            </a:r>
            <a:r>
              <a:rPr lang="de-CH" dirty="0" err="1" smtClean="0"/>
              <a:t>of</a:t>
            </a:r>
            <a:r>
              <a:rPr lang="de-CH" dirty="0" smtClean="0"/>
              <a:t> Views</a:t>
            </a:r>
            <a:endParaRPr lang="de-CH" dirty="0"/>
          </a:p>
        </p:txBody>
      </p:sp>
      <p:sp>
        <p:nvSpPr>
          <p:cNvPr id="3" name="Inhaltsplatzhalter 2"/>
          <p:cNvSpPr>
            <a:spLocks noGrp="1"/>
          </p:cNvSpPr>
          <p:nvPr>
            <p:ph sz="half" idx="1"/>
          </p:nvPr>
        </p:nvSpPr>
        <p:spPr/>
        <p:txBody>
          <a:bodyPr>
            <a:normAutofit fontScale="55000" lnSpcReduction="20000"/>
          </a:bodyPr>
          <a:lstStyle/>
          <a:p>
            <a:pPr marL="514350" indent="-514350" fontAlgn="ctr">
              <a:buFont typeface="+mj-lt"/>
              <a:buAutoNum type="arabicPeriod"/>
            </a:pPr>
            <a:r>
              <a:rPr lang="de-CH" sz="2900" dirty="0"/>
              <a:t>Gangnam Style </a:t>
            </a:r>
            <a:r>
              <a:rPr lang="de-CH" sz="2900" dirty="0" smtClean="0"/>
              <a:t>– </a:t>
            </a:r>
            <a:r>
              <a:rPr lang="de-CH" sz="2900" dirty="0" err="1" smtClean="0"/>
              <a:t>Psy</a:t>
            </a:r>
            <a:r>
              <a:rPr lang="de-CH" sz="2900" dirty="0"/>
              <a:t> </a:t>
            </a:r>
            <a:r>
              <a:rPr lang="de-CH" sz="2900" dirty="0" smtClean="0"/>
              <a:t>(2,495,314,020)</a:t>
            </a:r>
            <a:endParaRPr lang="de-CH" sz="2900" dirty="0"/>
          </a:p>
          <a:p>
            <a:pPr marL="514350" indent="-514350" fontAlgn="ctr">
              <a:buFont typeface="+mj-lt"/>
              <a:buAutoNum type="arabicPeriod"/>
            </a:pPr>
            <a:r>
              <a:rPr lang="de-CH" sz="2900" dirty="0"/>
              <a:t>Blank Space - Taylor Swift (</a:t>
            </a:r>
            <a:r>
              <a:rPr lang="de-CH" sz="2900" dirty="0" smtClean="0"/>
              <a:t>1,397,522,155)</a:t>
            </a:r>
            <a:endParaRPr lang="de-CH" sz="2900" dirty="0"/>
          </a:p>
          <a:p>
            <a:pPr marL="514350" indent="-514350" fontAlgn="ctr">
              <a:buFont typeface="+mj-lt"/>
              <a:buAutoNum type="arabicPeriod"/>
            </a:pPr>
            <a:r>
              <a:rPr lang="de-CH" sz="2900" dirty="0"/>
              <a:t>See </a:t>
            </a:r>
            <a:r>
              <a:rPr lang="de-CH" sz="2900" dirty="0" err="1"/>
              <a:t>You</a:t>
            </a:r>
            <a:r>
              <a:rPr lang="de-CH" sz="2900" dirty="0"/>
              <a:t> </a:t>
            </a:r>
            <a:r>
              <a:rPr lang="de-CH" sz="2900" dirty="0" err="1"/>
              <a:t>Again</a:t>
            </a:r>
            <a:r>
              <a:rPr lang="de-CH" sz="2900" dirty="0"/>
              <a:t> - </a:t>
            </a:r>
            <a:r>
              <a:rPr lang="de-CH" sz="2900" dirty="0" err="1"/>
              <a:t>Wiz</a:t>
            </a:r>
            <a:r>
              <a:rPr lang="de-CH" sz="2900" dirty="0"/>
              <a:t> Khalifa </a:t>
            </a:r>
            <a:r>
              <a:rPr lang="de-CH" sz="2900" dirty="0" err="1"/>
              <a:t>feat</a:t>
            </a:r>
            <a:r>
              <a:rPr lang="de-CH" sz="2900" dirty="0"/>
              <a:t>. Charlie </a:t>
            </a:r>
            <a:r>
              <a:rPr lang="de-CH" sz="2900" dirty="0" err="1" smtClean="0"/>
              <a:t>Puth</a:t>
            </a:r>
            <a:r>
              <a:rPr lang="de-CH" sz="2900" dirty="0"/>
              <a:t> </a:t>
            </a:r>
            <a:r>
              <a:rPr lang="de-CH" sz="2900" dirty="0" smtClean="0"/>
              <a:t>(1,340,859,066)</a:t>
            </a:r>
            <a:endParaRPr lang="de-CH" sz="2900" dirty="0"/>
          </a:p>
          <a:p>
            <a:pPr marL="514350" indent="-514350" fontAlgn="ctr">
              <a:buFont typeface="+mj-lt"/>
              <a:buAutoNum type="arabicPeriod"/>
            </a:pPr>
            <a:r>
              <a:rPr lang="de-CH" sz="2900" dirty="0"/>
              <a:t>Baby - Justin Bieber </a:t>
            </a:r>
            <a:r>
              <a:rPr lang="de-CH" sz="2900" dirty="0" err="1"/>
              <a:t>feat</a:t>
            </a:r>
            <a:r>
              <a:rPr lang="de-CH" sz="2900" dirty="0"/>
              <a:t>. </a:t>
            </a:r>
            <a:r>
              <a:rPr lang="de-CH" sz="2900" dirty="0" err="1" smtClean="0"/>
              <a:t>Ludacris</a:t>
            </a:r>
            <a:r>
              <a:rPr lang="de-CH" sz="2900" dirty="0"/>
              <a:t> </a:t>
            </a:r>
            <a:r>
              <a:rPr lang="de-CH" sz="2900" dirty="0" smtClean="0"/>
              <a:t>(1,285,067,454)</a:t>
            </a:r>
            <a:endParaRPr lang="de-CH" sz="2900" dirty="0"/>
          </a:p>
          <a:p>
            <a:pPr marL="514350" indent="-514350" fontAlgn="ctr">
              <a:buFont typeface="+mj-lt"/>
              <a:buAutoNum type="arabicPeriod"/>
            </a:pPr>
            <a:r>
              <a:rPr lang="de-CH" sz="2900" dirty="0" err="1"/>
              <a:t>Uptown</a:t>
            </a:r>
            <a:r>
              <a:rPr lang="de-CH" sz="2900" dirty="0"/>
              <a:t> Funk - Mark </a:t>
            </a:r>
            <a:r>
              <a:rPr lang="de-CH" sz="2900" dirty="0" err="1"/>
              <a:t>Ronson</a:t>
            </a:r>
            <a:r>
              <a:rPr lang="de-CH" sz="2900" dirty="0"/>
              <a:t> fest. Bruno Mars </a:t>
            </a:r>
            <a:r>
              <a:rPr lang="de-CH" sz="2900" dirty="0" smtClean="0"/>
              <a:t>(1,277,395,593)</a:t>
            </a:r>
            <a:endParaRPr lang="de-CH" sz="2900" dirty="0"/>
          </a:p>
          <a:p>
            <a:pPr marL="514350" indent="-514350" fontAlgn="ctr">
              <a:buFont typeface="+mj-lt"/>
              <a:buAutoNum type="arabicPeriod"/>
            </a:pPr>
            <a:r>
              <a:rPr lang="de-CH" sz="2900" dirty="0"/>
              <a:t>Shake </a:t>
            </a:r>
            <a:r>
              <a:rPr lang="de-CH" sz="2900" dirty="0" err="1"/>
              <a:t>It</a:t>
            </a:r>
            <a:r>
              <a:rPr lang="de-CH" sz="2900" dirty="0"/>
              <a:t> Off - Taylor Swift </a:t>
            </a:r>
            <a:r>
              <a:rPr lang="de-CH" sz="2900" dirty="0" smtClean="0"/>
              <a:t>(1,263,170,672)</a:t>
            </a:r>
            <a:endParaRPr lang="de-CH" sz="2900" dirty="0"/>
          </a:p>
          <a:p>
            <a:pPr marL="514350" indent="-514350" fontAlgn="ctr">
              <a:buFont typeface="+mj-lt"/>
              <a:buAutoNum type="arabicPeriod"/>
            </a:pPr>
            <a:r>
              <a:rPr lang="de-CH" sz="2900" dirty="0"/>
              <a:t>Dark </a:t>
            </a:r>
            <a:r>
              <a:rPr lang="de-CH" sz="2900" dirty="0" err="1"/>
              <a:t>Horse</a:t>
            </a:r>
            <a:r>
              <a:rPr lang="de-CH" sz="2900" dirty="0"/>
              <a:t> - Katy Perry </a:t>
            </a:r>
            <a:r>
              <a:rPr lang="de-CH" sz="2900" dirty="0" err="1"/>
              <a:t>feat</a:t>
            </a:r>
            <a:r>
              <a:rPr lang="de-CH" sz="2900" dirty="0"/>
              <a:t>. </a:t>
            </a:r>
            <a:r>
              <a:rPr lang="de-CH" sz="2900" dirty="0" err="1"/>
              <a:t>Juicy</a:t>
            </a:r>
            <a:r>
              <a:rPr lang="de-CH" sz="2900" dirty="0"/>
              <a:t> J </a:t>
            </a:r>
            <a:r>
              <a:rPr lang="de-CH" sz="2900" dirty="0" smtClean="0"/>
              <a:t>(1,244,587,848)</a:t>
            </a:r>
            <a:endParaRPr lang="de-CH" sz="2900" dirty="0"/>
          </a:p>
          <a:p>
            <a:pPr marL="514350" indent="-514350" fontAlgn="ctr">
              <a:buFont typeface="+mj-lt"/>
              <a:buAutoNum type="arabicPeriod"/>
            </a:pPr>
            <a:r>
              <a:rPr lang="de-CH" sz="2900" dirty="0" err="1"/>
              <a:t>Bailando</a:t>
            </a:r>
            <a:r>
              <a:rPr lang="de-CH" sz="2900" dirty="0"/>
              <a:t> - Enrique Iglesias </a:t>
            </a:r>
            <a:r>
              <a:rPr lang="de-CH" sz="2900" dirty="0" err="1"/>
              <a:t>feat</a:t>
            </a:r>
            <a:r>
              <a:rPr lang="de-CH" sz="2900" dirty="0"/>
              <a:t>. </a:t>
            </a:r>
            <a:r>
              <a:rPr lang="de-CH" sz="2900" dirty="0" err="1"/>
              <a:t>Descemer</a:t>
            </a:r>
            <a:r>
              <a:rPr lang="de-CH" sz="2900" dirty="0"/>
              <a:t> </a:t>
            </a:r>
            <a:r>
              <a:rPr lang="de-CH" sz="2900" dirty="0" err="1"/>
              <a:t>Bueno</a:t>
            </a:r>
            <a:r>
              <a:rPr lang="de-CH" sz="2900" dirty="0"/>
              <a:t> </a:t>
            </a:r>
            <a:r>
              <a:rPr lang="de-CH" sz="2900" dirty="0" err="1"/>
              <a:t>and</a:t>
            </a:r>
            <a:r>
              <a:rPr lang="de-CH" sz="2900" dirty="0"/>
              <a:t> </a:t>
            </a:r>
            <a:r>
              <a:rPr lang="de-CH" sz="2900" dirty="0" err="1"/>
              <a:t>Gente</a:t>
            </a:r>
            <a:r>
              <a:rPr lang="de-CH" sz="2900" dirty="0"/>
              <a:t> De </a:t>
            </a:r>
            <a:r>
              <a:rPr lang="de-CH" sz="2900" dirty="0" err="1" smtClean="0"/>
              <a:t>Zona</a:t>
            </a:r>
            <a:r>
              <a:rPr lang="de-CH" sz="2900" dirty="0"/>
              <a:t> (</a:t>
            </a:r>
            <a:r>
              <a:rPr lang="de-CH" sz="2900" dirty="0" smtClean="0"/>
              <a:t>1,241,449,643)</a:t>
            </a:r>
            <a:endParaRPr lang="de-CH" sz="2900" dirty="0"/>
          </a:p>
          <a:p>
            <a:pPr marL="514350" indent="-514350" fontAlgn="ctr">
              <a:buFont typeface="+mj-lt"/>
              <a:buAutoNum type="arabicPeriod"/>
            </a:pPr>
            <a:r>
              <a:rPr lang="de-CH" sz="2900" dirty="0" err="1"/>
              <a:t>Roar</a:t>
            </a:r>
            <a:r>
              <a:rPr lang="de-CH" sz="2900" dirty="0"/>
              <a:t> - Katy Perry </a:t>
            </a:r>
            <a:r>
              <a:rPr lang="de-CH" sz="2900" dirty="0" smtClean="0"/>
              <a:t>(1,217,376,499)</a:t>
            </a:r>
            <a:endParaRPr lang="de-CH" sz="2900" dirty="0"/>
          </a:p>
          <a:p>
            <a:pPr marL="514350" indent="-514350" fontAlgn="ctr">
              <a:buFont typeface="+mj-lt"/>
              <a:buAutoNum type="arabicPeriod"/>
            </a:pPr>
            <a:r>
              <a:rPr lang="de-CH" sz="2900" dirty="0"/>
              <a:t>All </a:t>
            </a:r>
            <a:r>
              <a:rPr lang="de-CH" sz="2900" dirty="0" err="1"/>
              <a:t>About</a:t>
            </a:r>
            <a:r>
              <a:rPr lang="de-CH" sz="2900" dirty="0"/>
              <a:t> </a:t>
            </a:r>
            <a:r>
              <a:rPr lang="de-CH" sz="2900" dirty="0" err="1"/>
              <a:t>That</a:t>
            </a:r>
            <a:r>
              <a:rPr lang="de-CH" sz="2900" dirty="0"/>
              <a:t> Bass - Meghan </a:t>
            </a:r>
            <a:r>
              <a:rPr lang="de-CH" sz="2900" dirty="0" err="1" smtClean="0"/>
              <a:t>Trainor</a:t>
            </a:r>
            <a:r>
              <a:rPr lang="de-CH" sz="2900" dirty="0"/>
              <a:t> </a:t>
            </a:r>
            <a:r>
              <a:rPr lang="de-CH" sz="2900" dirty="0" smtClean="0"/>
              <a:t>(1,207,739,718)</a:t>
            </a:r>
            <a:endParaRPr lang="de-CH" sz="2900" dirty="0"/>
          </a:p>
          <a:p>
            <a:pPr marL="0" indent="0">
              <a:buNone/>
            </a:pPr>
            <a:endParaRPr lang="de-CH" dirty="0"/>
          </a:p>
          <a:p>
            <a:pPr marL="0" indent="0">
              <a:buNone/>
            </a:pPr>
            <a:r>
              <a:rPr lang="de-CH" sz="2000" dirty="0" smtClean="0"/>
              <a:t>Quelle</a:t>
            </a:r>
            <a:r>
              <a:rPr lang="de-CH" sz="2000" dirty="0"/>
              <a:t>: YouTube</a:t>
            </a:r>
          </a:p>
          <a:p>
            <a:pPr marL="0" indent="0">
              <a:buNone/>
            </a:pPr>
            <a:r>
              <a:rPr lang="de-CH" sz="2000" dirty="0"/>
              <a:t>Aus &lt;</a:t>
            </a:r>
            <a:r>
              <a:rPr lang="de-CH" sz="2000" dirty="0">
                <a:hlinkClick r:id="rId2"/>
              </a:rPr>
              <a:t>https://en.wikipedia.org/wiki/List_of_most_viewed_YouTube_videos</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dirty="0"/>
          </a:p>
        </p:txBody>
      </p:sp>
    </p:spTree>
    <p:extLst>
      <p:ext uri="{BB962C8B-B14F-4D97-AF65-F5344CB8AC3E}">
        <p14:creationId xmlns:p14="http://schemas.microsoft.com/office/powerpoint/2010/main" val="314029961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Viral Ads in 2015</a:t>
            </a:r>
            <a:endParaRPr lang="de-CH" dirty="0"/>
          </a:p>
        </p:txBody>
      </p:sp>
      <p:sp>
        <p:nvSpPr>
          <p:cNvPr id="3" name="Inhaltsplatzhalter 2"/>
          <p:cNvSpPr>
            <a:spLocks noGrp="1"/>
          </p:cNvSpPr>
          <p:nvPr>
            <p:ph sz="half" idx="1"/>
          </p:nvPr>
        </p:nvSpPr>
        <p:spPr/>
        <p:txBody>
          <a:bodyPr>
            <a:normAutofit fontScale="40000" lnSpcReduction="20000"/>
          </a:bodyPr>
          <a:lstStyle/>
          <a:p>
            <a:pPr marL="514350" indent="-514350" fontAlgn="ctr">
              <a:buFont typeface="+mj-lt"/>
              <a:buAutoNum type="arabicPeriod"/>
            </a:pPr>
            <a:r>
              <a:rPr lang="de-CH" sz="3400" dirty="0"/>
              <a:t>Disney </a:t>
            </a:r>
            <a:r>
              <a:rPr lang="de-CH" sz="3400" dirty="0" err="1"/>
              <a:t>Characters</a:t>
            </a:r>
            <a:r>
              <a:rPr lang="de-CH" sz="3400" dirty="0"/>
              <a:t> </a:t>
            </a:r>
            <a:r>
              <a:rPr lang="de-CH" sz="3400" dirty="0" err="1"/>
              <a:t>Surprise</a:t>
            </a:r>
            <a:r>
              <a:rPr lang="de-CH" sz="3400" dirty="0"/>
              <a:t> </a:t>
            </a:r>
            <a:r>
              <a:rPr lang="de-CH" sz="3400" dirty="0" err="1"/>
              <a:t>Shoppers</a:t>
            </a:r>
            <a:r>
              <a:rPr lang="de-CH" sz="3400" dirty="0"/>
              <a:t> - Disney Parks (3,757,909 </a:t>
            </a:r>
            <a:r>
              <a:rPr lang="de-CH" sz="3400" dirty="0" err="1" smtClean="0"/>
              <a:t>shares</a:t>
            </a:r>
            <a:r>
              <a:rPr lang="de-CH" sz="3400" dirty="0" smtClean="0"/>
              <a:t>)</a:t>
            </a:r>
            <a:endParaRPr lang="de-CH" sz="3400" dirty="0"/>
          </a:p>
          <a:p>
            <a:pPr marL="514350" indent="-514350" fontAlgn="ctr">
              <a:buFont typeface="+mj-lt"/>
              <a:buAutoNum type="arabicPeriod"/>
            </a:pPr>
            <a:r>
              <a:rPr lang="de-CH" sz="3400" dirty="0" err="1"/>
              <a:t>Puppyhood</a:t>
            </a:r>
            <a:r>
              <a:rPr lang="de-CH" sz="3400" dirty="0"/>
              <a:t> </a:t>
            </a:r>
            <a:r>
              <a:rPr lang="de-CH" sz="3400" dirty="0" smtClean="0"/>
              <a:t>– </a:t>
            </a:r>
            <a:r>
              <a:rPr lang="de-CH" sz="3400" dirty="0" err="1" smtClean="0"/>
              <a:t>Purina</a:t>
            </a:r>
            <a:r>
              <a:rPr lang="de-CH" sz="3400" dirty="0"/>
              <a:t> (2,88,879 </a:t>
            </a:r>
            <a:r>
              <a:rPr lang="de-CH" sz="3400" dirty="0" err="1" smtClean="0"/>
              <a:t>shares</a:t>
            </a:r>
            <a:r>
              <a:rPr lang="de-CH" sz="3400" dirty="0" smtClean="0"/>
              <a:t>)</a:t>
            </a:r>
            <a:endParaRPr lang="de-CH" sz="3400" dirty="0"/>
          </a:p>
          <a:p>
            <a:pPr marL="514350" indent="-514350" fontAlgn="ctr">
              <a:buFont typeface="+mj-lt"/>
              <a:buAutoNum type="arabicPeriod"/>
            </a:pPr>
            <a:r>
              <a:rPr lang="de-CH" sz="3400" dirty="0"/>
              <a:t>Love </a:t>
            </a:r>
            <a:r>
              <a:rPr lang="de-CH" sz="3400" dirty="0" err="1"/>
              <a:t>Has</a:t>
            </a:r>
            <a:r>
              <a:rPr lang="de-CH" sz="3400" dirty="0"/>
              <a:t> </a:t>
            </a:r>
            <a:r>
              <a:rPr lang="de-CH" sz="3400" dirty="0" err="1"/>
              <a:t>No</a:t>
            </a:r>
            <a:r>
              <a:rPr lang="de-CH" sz="3400" dirty="0"/>
              <a:t> Labels - The Ad Council (2,741,138 </a:t>
            </a:r>
            <a:r>
              <a:rPr lang="de-CH" sz="3400" dirty="0" err="1" smtClean="0"/>
              <a:t>shares</a:t>
            </a:r>
            <a:r>
              <a:rPr lang="de-CH" sz="3400" dirty="0" smtClean="0"/>
              <a:t>)</a:t>
            </a:r>
            <a:endParaRPr lang="de-CH" sz="3400" dirty="0"/>
          </a:p>
          <a:p>
            <a:pPr marL="514350" indent="-514350" fontAlgn="ctr">
              <a:buFont typeface="+mj-lt"/>
              <a:buAutoNum type="arabicPeriod"/>
            </a:pPr>
            <a:r>
              <a:rPr lang="de-CH" sz="3400" dirty="0"/>
              <a:t>Budweiser USA: #</a:t>
            </a:r>
            <a:r>
              <a:rPr lang="de-CH" sz="3400" dirty="0" err="1"/>
              <a:t>BestBuds</a:t>
            </a:r>
            <a:r>
              <a:rPr lang="de-CH" sz="3400" dirty="0"/>
              <a:t> – Budweiser (2,511,546 </a:t>
            </a:r>
            <a:r>
              <a:rPr lang="de-CH" sz="3400" dirty="0" err="1" smtClean="0"/>
              <a:t>shares</a:t>
            </a:r>
            <a:r>
              <a:rPr lang="de-CH" sz="3400" dirty="0" smtClean="0"/>
              <a:t>)</a:t>
            </a:r>
            <a:endParaRPr lang="de-CH" sz="3400" dirty="0"/>
          </a:p>
          <a:p>
            <a:pPr marL="514350" indent="-514350" fontAlgn="ctr">
              <a:buFont typeface="+mj-lt"/>
              <a:buAutoNum type="arabicPeriod"/>
            </a:pPr>
            <a:r>
              <a:rPr lang="de-CH" sz="3400" dirty="0"/>
              <a:t>"</a:t>
            </a:r>
            <a:r>
              <a:rPr lang="de-CH" sz="3400" dirty="0" err="1"/>
              <a:t>Slap</a:t>
            </a:r>
            <a:r>
              <a:rPr lang="de-CH" sz="3400" dirty="0"/>
              <a:t> Her" - Fanpage.it (</a:t>
            </a:r>
            <a:r>
              <a:rPr lang="de-CH" sz="3400" dirty="0" smtClean="0"/>
              <a:t>2,363,612)</a:t>
            </a:r>
            <a:endParaRPr lang="de-CH" sz="3400" dirty="0"/>
          </a:p>
          <a:p>
            <a:pPr marL="514350" indent="-514350" fontAlgn="ctr">
              <a:buFont typeface="+mj-lt"/>
              <a:buAutoNum type="arabicPeriod"/>
            </a:pPr>
            <a:r>
              <a:rPr lang="de-CH" sz="3400" dirty="0"/>
              <a:t>Robert </a:t>
            </a:r>
            <a:r>
              <a:rPr lang="de-CH" sz="3400" dirty="0" err="1"/>
              <a:t>Downey</a:t>
            </a:r>
            <a:r>
              <a:rPr lang="de-CH" sz="3400" dirty="0"/>
              <a:t> Jr. </a:t>
            </a:r>
            <a:r>
              <a:rPr lang="de-CH" sz="3400" dirty="0" err="1"/>
              <a:t>Delivers</a:t>
            </a:r>
            <a:r>
              <a:rPr lang="de-CH" sz="3400" dirty="0"/>
              <a:t> a Real </a:t>
            </a:r>
            <a:r>
              <a:rPr lang="de-CH" sz="3400" dirty="0" err="1"/>
              <a:t>Bionic</a:t>
            </a:r>
            <a:r>
              <a:rPr lang="de-CH" sz="3400" dirty="0"/>
              <a:t> Arm - The Collective Project Agency (2,079,279 </a:t>
            </a:r>
            <a:r>
              <a:rPr lang="de-CH" sz="3400" dirty="0" err="1" smtClean="0"/>
              <a:t>shares</a:t>
            </a:r>
            <a:r>
              <a:rPr lang="de-CH" sz="3400" dirty="0" smtClean="0"/>
              <a:t>)</a:t>
            </a:r>
            <a:endParaRPr lang="de-CH" sz="3400" dirty="0"/>
          </a:p>
          <a:p>
            <a:pPr marL="514350" indent="-514350" fontAlgn="ctr">
              <a:buFont typeface="+mj-lt"/>
              <a:buAutoNum type="arabicPeriod"/>
            </a:pPr>
            <a:r>
              <a:rPr lang="de-CH" sz="3400" dirty="0"/>
              <a:t>Orange </a:t>
            </a:r>
            <a:r>
              <a:rPr lang="de-CH" sz="3400" dirty="0" err="1"/>
              <a:t>Is</a:t>
            </a:r>
            <a:r>
              <a:rPr lang="de-CH" sz="3400" dirty="0"/>
              <a:t> The New Black </a:t>
            </a:r>
            <a:r>
              <a:rPr lang="de-CH" sz="3400" dirty="0" smtClean="0"/>
              <a:t>– </a:t>
            </a:r>
            <a:r>
              <a:rPr lang="de-CH" sz="3400" dirty="0" err="1" smtClean="0"/>
              <a:t>Netflix</a:t>
            </a:r>
            <a:r>
              <a:rPr lang="de-CH" sz="3400" dirty="0"/>
              <a:t> (1,283,721 </a:t>
            </a:r>
            <a:r>
              <a:rPr lang="de-CH" sz="3400" dirty="0" err="1" smtClean="0"/>
              <a:t>shares</a:t>
            </a:r>
            <a:r>
              <a:rPr lang="de-CH" sz="3400" dirty="0" smtClean="0"/>
              <a:t>)</a:t>
            </a:r>
            <a:endParaRPr lang="de-CH" sz="3400" dirty="0"/>
          </a:p>
          <a:p>
            <a:pPr marL="514350" indent="-514350" fontAlgn="ctr">
              <a:buFont typeface="+mj-lt"/>
              <a:buAutoNum type="arabicPeriod"/>
            </a:pPr>
            <a:r>
              <a:rPr lang="de-CH" sz="3400" dirty="0" err="1"/>
              <a:t>Unlikely</a:t>
            </a:r>
            <a:r>
              <a:rPr lang="de-CH" sz="3400" dirty="0"/>
              <a:t> Best </a:t>
            </a:r>
            <a:r>
              <a:rPr lang="de-CH" sz="3400" dirty="0" err="1"/>
              <a:t>Friends</a:t>
            </a:r>
            <a:r>
              <a:rPr lang="de-CH" sz="3400" dirty="0"/>
              <a:t> – Kleenex (1,242,583 </a:t>
            </a:r>
            <a:r>
              <a:rPr lang="de-CH" sz="3400" dirty="0" err="1" smtClean="0"/>
              <a:t>shares</a:t>
            </a:r>
            <a:r>
              <a:rPr lang="de-CH" sz="3400" dirty="0" smtClean="0"/>
              <a:t>)</a:t>
            </a:r>
            <a:endParaRPr lang="de-CH" sz="3400" dirty="0"/>
          </a:p>
          <a:p>
            <a:pPr marL="514350" indent="-514350" fontAlgn="ctr">
              <a:buFont typeface="+mj-lt"/>
              <a:buAutoNum type="arabicPeriod"/>
            </a:pPr>
            <a:r>
              <a:rPr lang="de-CH" sz="3400" dirty="0" err="1"/>
              <a:t>Clash</a:t>
            </a:r>
            <a:r>
              <a:rPr lang="de-CH" sz="3400" dirty="0"/>
              <a:t> </a:t>
            </a:r>
            <a:r>
              <a:rPr lang="de-CH" sz="3400" dirty="0" err="1"/>
              <a:t>of</a:t>
            </a:r>
            <a:r>
              <a:rPr lang="de-CH" sz="3400" dirty="0"/>
              <a:t> Clans: </a:t>
            </a:r>
            <a:r>
              <a:rPr lang="de-CH" sz="3400" dirty="0" err="1"/>
              <a:t>Revenge</a:t>
            </a:r>
            <a:r>
              <a:rPr lang="de-CH" sz="3400" dirty="0"/>
              <a:t> </a:t>
            </a:r>
            <a:r>
              <a:rPr lang="de-CH" sz="3400" dirty="0" smtClean="0"/>
              <a:t>– </a:t>
            </a:r>
            <a:r>
              <a:rPr lang="de-CH" sz="3400" dirty="0" err="1" smtClean="0"/>
              <a:t>Supercell</a:t>
            </a:r>
            <a:r>
              <a:rPr lang="de-CH" sz="3400" dirty="0"/>
              <a:t> (1,003,642 </a:t>
            </a:r>
            <a:r>
              <a:rPr lang="de-CH" sz="3400" dirty="0" err="1" smtClean="0"/>
              <a:t>shares</a:t>
            </a:r>
            <a:r>
              <a:rPr lang="de-CH" sz="3400" dirty="0" smtClean="0"/>
              <a:t>)</a:t>
            </a:r>
            <a:endParaRPr lang="de-CH" sz="3400" dirty="0"/>
          </a:p>
          <a:p>
            <a:pPr marL="514350" indent="-514350" fontAlgn="ctr">
              <a:buFont typeface="+mj-lt"/>
              <a:buAutoNum type="arabicPeriod"/>
            </a:pPr>
            <a:r>
              <a:rPr lang="de-CH" sz="3400" dirty="0" err="1"/>
              <a:t>Coldplay's</a:t>
            </a:r>
            <a:r>
              <a:rPr lang="de-CH" sz="3400" dirty="0"/>
              <a:t> Game </a:t>
            </a:r>
            <a:r>
              <a:rPr lang="de-CH" sz="3400" dirty="0" err="1"/>
              <a:t>of</a:t>
            </a:r>
            <a:r>
              <a:rPr lang="de-CH" sz="3400" dirty="0"/>
              <a:t> Thrones: The Musical - </a:t>
            </a:r>
            <a:r>
              <a:rPr lang="de-CH" sz="3400" dirty="0" err="1"/>
              <a:t>Red</a:t>
            </a:r>
            <a:r>
              <a:rPr lang="de-CH" sz="3400" dirty="0"/>
              <a:t> </a:t>
            </a:r>
            <a:r>
              <a:rPr lang="de-CH" sz="3400" dirty="0" err="1"/>
              <a:t>Nose</a:t>
            </a:r>
            <a:r>
              <a:rPr lang="de-CH" sz="3400" dirty="0"/>
              <a:t> Day (996,251 </a:t>
            </a:r>
            <a:r>
              <a:rPr lang="de-CH" sz="3400" dirty="0" err="1" smtClean="0"/>
              <a:t>shares</a:t>
            </a:r>
            <a:r>
              <a:rPr lang="de-CH" sz="3400" dirty="0" smtClean="0"/>
              <a:t>)</a:t>
            </a:r>
            <a:endParaRPr lang="de-CH" sz="3400" dirty="0"/>
          </a:p>
          <a:p>
            <a:pPr marL="0" indent="0">
              <a:buNone/>
            </a:pPr>
            <a:endParaRPr lang="de-CH" dirty="0"/>
          </a:p>
          <a:p>
            <a:pPr marL="0" indent="0">
              <a:buNone/>
            </a:pPr>
            <a:r>
              <a:rPr lang="de-CH" dirty="0" smtClean="0"/>
              <a:t>Quelle</a:t>
            </a:r>
            <a:r>
              <a:rPr lang="de-CH" dirty="0"/>
              <a:t>: </a:t>
            </a:r>
            <a:r>
              <a:rPr lang="de-CH" dirty="0" err="1"/>
              <a:t>Adweek</a:t>
            </a:r>
            <a:endParaRPr lang="de-CH" dirty="0"/>
          </a:p>
          <a:p>
            <a:pPr marL="0" indent="0">
              <a:buNone/>
            </a:pPr>
            <a:r>
              <a:rPr lang="de-CH" dirty="0"/>
              <a:t>Aus &lt;</a:t>
            </a:r>
            <a:r>
              <a:rPr lang="de-CH" dirty="0">
                <a:hlinkClick r:id="rId2"/>
              </a:rPr>
              <a:t>http://www.adweek.com/news-gallery/advertising-branding/12-most-viral-ads-2015-so-far-166053</a:t>
            </a:r>
            <a:r>
              <a:rPr lang="de-CH" dirty="0" smtClean="0"/>
              <a:t>&gt;</a:t>
            </a:r>
            <a:endParaRPr lang="de-CH" dirty="0"/>
          </a:p>
        </p:txBody>
      </p:sp>
      <p:sp>
        <p:nvSpPr>
          <p:cNvPr id="4" name="Inhaltsplatzhalter 3"/>
          <p:cNvSpPr>
            <a:spLocks noGrp="1"/>
          </p:cNvSpPr>
          <p:nvPr>
            <p:ph sz="half" idx="2"/>
          </p:nvPr>
        </p:nvSpPr>
        <p:spPr/>
        <p:txBody>
          <a:bodyPr>
            <a:normAutofit fontScale="40000" lnSpcReduction="20000"/>
          </a:bodyPr>
          <a:lstStyle/>
          <a:p>
            <a:endParaRPr lang="de-CH" dirty="0"/>
          </a:p>
        </p:txBody>
      </p:sp>
    </p:spTree>
    <p:extLst>
      <p:ext uri="{BB962C8B-B14F-4D97-AF65-F5344CB8AC3E}">
        <p14:creationId xmlns:p14="http://schemas.microsoft.com/office/powerpoint/2010/main" val="349367775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Shared</a:t>
            </a:r>
            <a:r>
              <a:rPr lang="de-CH" dirty="0" smtClean="0"/>
              <a:t> Super Bowl Ads </a:t>
            </a:r>
            <a:r>
              <a:rPr lang="de-CH" dirty="0" err="1" smtClean="0"/>
              <a:t>of</a:t>
            </a:r>
            <a:r>
              <a:rPr lang="de-CH" dirty="0" smtClean="0"/>
              <a:t> all Time</a:t>
            </a:r>
            <a:endParaRPr lang="de-CH" dirty="0"/>
          </a:p>
        </p:txBody>
      </p:sp>
      <p:sp>
        <p:nvSpPr>
          <p:cNvPr id="3" name="Inhaltsplatzhalter 2"/>
          <p:cNvSpPr>
            <a:spLocks noGrp="1"/>
          </p:cNvSpPr>
          <p:nvPr>
            <p:ph sz="half" idx="1"/>
          </p:nvPr>
        </p:nvSpPr>
        <p:spPr>
          <a:xfrm>
            <a:off x="838200" y="2031999"/>
            <a:ext cx="5181600" cy="4144963"/>
          </a:xfrm>
        </p:spPr>
        <p:txBody>
          <a:bodyPr>
            <a:normAutofit fontScale="40000" lnSpcReduction="20000"/>
          </a:bodyPr>
          <a:lstStyle/>
          <a:p>
            <a:pPr marL="514350" indent="-514350">
              <a:buAutoNum type="arabicPeriod"/>
            </a:pPr>
            <a:r>
              <a:rPr lang="en-US" sz="3400" dirty="0" smtClean="0"/>
              <a:t>Volkswagen</a:t>
            </a:r>
            <a:r>
              <a:rPr lang="en-US" sz="3400" dirty="0"/>
              <a:t>: “The Force” — 5.3 million shares (2012</a:t>
            </a:r>
            <a:r>
              <a:rPr lang="en-US" sz="3400" dirty="0" smtClean="0"/>
              <a:t>)</a:t>
            </a:r>
          </a:p>
          <a:p>
            <a:pPr marL="514350" indent="-514350">
              <a:buFont typeface="Arial" panose="020B0604020202020204" pitchFamily="34" charset="0"/>
              <a:buAutoNum type="arabicPeriod"/>
            </a:pPr>
            <a:r>
              <a:rPr lang="de-CH" sz="3400" dirty="0"/>
              <a:t>Budweiser: “9/11 Commercial” — 3.5 </a:t>
            </a:r>
            <a:r>
              <a:rPr lang="de-CH" sz="3400" dirty="0" err="1"/>
              <a:t>million</a:t>
            </a:r>
            <a:r>
              <a:rPr lang="de-CH" sz="3400" dirty="0"/>
              <a:t> </a:t>
            </a:r>
            <a:r>
              <a:rPr lang="de-CH" sz="3400" dirty="0" err="1"/>
              <a:t>shares</a:t>
            </a:r>
            <a:r>
              <a:rPr lang="de-CH" sz="3400" dirty="0"/>
              <a:t> (2002)</a:t>
            </a:r>
          </a:p>
          <a:p>
            <a:pPr marL="514350" indent="-514350">
              <a:buFont typeface="Arial" panose="020B0604020202020204" pitchFamily="34" charset="0"/>
              <a:buAutoNum type="arabicPeriod"/>
            </a:pPr>
            <a:r>
              <a:rPr lang="en-US" sz="3400" dirty="0"/>
              <a:t>Budweiser: “Brotherhood” — 2.9 million shares (2013)</a:t>
            </a:r>
          </a:p>
          <a:p>
            <a:pPr marL="514350" indent="-514350">
              <a:buFont typeface="Arial" panose="020B0604020202020204" pitchFamily="34" charset="0"/>
              <a:buAutoNum type="arabicPeriod"/>
            </a:pPr>
            <a:r>
              <a:rPr lang="en-US" sz="3400" dirty="0"/>
              <a:t>Budweiser: Lost Dog — 2.5 million shares (2015)</a:t>
            </a:r>
          </a:p>
          <a:p>
            <a:pPr marL="514350" indent="-514350">
              <a:buFont typeface="Arial" panose="020B0604020202020204" pitchFamily="34" charset="0"/>
              <a:buAutoNum type="arabicPeriod"/>
            </a:pPr>
            <a:r>
              <a:rPr lang="en-US" sz="3400" dirty="0"/>
              <a:t>Budweiser: “Puppy Love” — 2 million shares (2014)</a:t>
            </a:r>
          </a:p>
          <a:p>
            <a:pPr marL="514350" indent="-514350">
              <a:buFont typeface="Arial" panose="020B0604020202020204" pitchFamily="34" charset="0"/>
              <a:buAutoNum type="arabicPeriod"/>
            </a:pPr>
            <a:r>
              <a:rPr lang="en-US" sz="3400" dirty="0"/>
              <a:t>Ram Trucks: “Farmer” — 1.9 million shares (2013)</a:t>
            </a:r>
          </a:p>
          <a:p>
            <a:pPr marL="514350" indent="-514350">
              <a:buFont typeface="Arial" panose="020B0604020202020204" pitchFamily="34" charset="0"/>
              <a:buAutoNum type="arabicPeriod"/>
            </a:pPr>
            <a:r>
              <a:rPr lang="en-US" sz="3400" dirty="0"/>
              <a:t>Fast &amp; Furious 6: “Big Game Spot” — 1.5 million shares (2013)</a:t>
            </a:r>
          </a:p>
          <a:p>
            <a:pPr marL="514350" indent="-514350">
              <a:buFont typeface="Arial" panose="020B0604020202020204" pitchFamily="34" charset="0"/>
              <a:buAutoNum type="arabicPeriod"/>
            </a:pPr>
            <a:r>
              <a:rPr lang="en-US" sz="3400" dirty="0"/>
              <a:t>Chevrolet: “Needing/Getting” — 1.34 million shares (2012)</a:t>
            </a:r>
          </a:p>
          <a:p>
            <a:pPr marL="514350" indent="-514350">
              <a:buFont typeface="Arial" panose="020B0604020202020204" pitchFamily="34" charset="0"/>
              <a:buAutoNum type="arabicPeriod"/>
            </a:pPr>
            <a:r>
              <a:rPr lang="en-US" sz="3400" dirty="0"/>
              <a:t>Paramount: "Fast and Furious 7" trailer — 1.31 million shares (2015)</a:t>
            </a:r>
          </a:p>
          <a:p>
            <a:pPr marL="514350" indent="-514350">
              <a:buFont typeface="Arial" panose="020B0604020202020204" pitchFamily="34" charset="0"/>
              <a:buAutoNum type="arabicPeriod"/>
            </a:pPr>
            <a:r>
              <a:rPr lang="en-US" sz="3400" dirty="0"/>
              <a:t>Volkswagen: “The Bark Side” — 0.9 million shares (2012)</a:t>
            </a:r>
          </a:p>
          <a:p>
            <a:pPr marL="0" indent="0">
              <a:buNone/>
            </a:pPr>
            <a:endParaRPr lang="en-US" dirty="0" smtClean="0"/>
          </a:p>
          <a:p>
            <a:pPr marL="0" indent="0">
              <a:buNone/>
            </a:pPr>
            <a:r>
              <a:rPr lang="de-CH" dirty="0"/>
              <a:t>Quelle: </a:t>
            </a:r>
            <a:r>
              <a:rPr lang="de-CH" dirty="0" err="1" smtClean="0"/>
              <a:t>Unruly</a:t>
            </a:r>
            <a:r>
              <a:rPr lang="de-CH" dirty="0" smtClean="0"/>
              <a:t> (Video Ad Tech Company)</a:t>
            </a:r>
            <a:endParaRPr lang="de-CH" dirty="0"/>
          </a:p>
          <a:p>
            <a:pPr marL="0" indent="0">
              <a:buNone/>
            </a:pPr>
            <a:r>
              <a:rPr lang="de-CH" dirty="0"/>
              <a:t>Aus &lt;http://www.businessinsider.de/10-most-shared-super-bowl-ads-ever-2016-1?op=1&gt;</a:t>
            </a:r>
            <a:endParaRPr lang="en-US" dirty="0"/>
          </a:p>
        </p:txBody>
      </p:sp>
      <p:sp>
        <p:nvSpPr>
          <p:cNvPr id="4" name="Inhaltsplatzhalter 3"/>
          <p:cNvSpPr>
            <a:spLocks noGrp="1"/>
          </p:cNvSpPr>
          <p:nvPr>
            <p:ph sz="half" idx="2"/>
          </p:nvPr>
        </p:nvSpPr>
        <p:spPr/>
        <p:txBody>
          <a:bodyPr>
            <a:normAutofit fontScale="40000" lnSpcReduction="20000"/>
          </a:bodyPr>
          <a:lstStyle/>
          <a:p>
            <a:endParaRPr lang="de-CH" dirty="0"/>
          </a:p>
        </p:txBody>
      </p:sp>
    </p:spTree>
    <p:extLst>
      <p:ext uri="{BB962C8B-B14F-4D97-AF65-F5344CB8AC3E}">
        <p14:creationId xmlns:p14="http://schemas.microsoft.com/office/powerpoint/2010/main" val="15498352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Streamed</a:t>
            </a:r>
            <a:r>
              <a:rPr lang="de-CH" dirty="0" smtClean="0"/>
              <a:t> Tracks on </a:t>
            </a:r>
            <a:r>
              <a:rPr lang="de-CH" dirty="0" err="1" smtClean="0"/>
              <a:t>Spotify</a:t>
            </a:r>
            <a:r>
              <a:rPr lang="de-CH" dirty="0" smtClean="0"/>
              <a:t> in 2015</a:t>
            </a:r>
            <a:endParaRPr lang="de-CH" dirty="0"/>
          </a:p>
        </p:txBody>
      </p:sp>
      <p:sp>
        <p:nvSpPr>
          <p:cNvPr id="3" name="Inhaltsplatzhalter 2"/>
          <p:cNvSpPr>
            <a:spLocks noGrp="1"/>
          </p:cNvSpPr>
          <p:nvPr>
            <p:ph sz="half" idx="1"/>
          </p:nvPr>
        </p:nvSpPr>
        <p:spPr/>
        <p:txBody>
          <a:bodyPr>
            <a:normAutofit fontScale="55000" lnSpcReduction="20000"/>
          </a:bodyPr>
          <a:lstStyle/>
          <a:p>
            <a:pPr marL="514350" indent="-514350" fontAlgn="ctr">
              <a:buFont typeface="+mj-lt"/>
              <a:buAutoNum type="arabicPeriod"/>
            </a:pPr>
            <a:r>
              <a:rPr lang="de-CH" dirty="0" smtClean="0"/>
              <a:t>Lean On - Major </a:t>
            </a:r>
            <a:r>
              <a:rPr lang="de-CH" dirty="0" err="1"/>
              <a:t>Lazer</a:t>
            </a:r>
            <a:r>
              <a:rPr lang="de-CH" dirty="0"/>
              <a:t>, </a:t>
            </a:r>
            <a:r>
              <a:rPr lang="de-CH" dirty="0" smtClean="0"/>
              <a:t>MØ, </a:t>
            </a:r>
            <a:r>
              <a:rPr lang="de-CH" dirty="0"/>
              <a:t>DJ </a:t>
            </a:r>
            <a:r>
              <a:rPr lang="de-CH" dirty="0" err="1" smtClean="0"/>
              <a:t>Snake</a:t>
            </a:r>
            <a:r>
              <a:rPr lang="de-CH" dirty="0" smtClean="0"/>
              <a:t>)</a:t>
            </a:r>
          </a:p>
          <a:p>
            <a:pPr marL="514350" indent="-514350" fontAlgn="ctr">
              <a:buFont typeface="+mj-lt"/>
              <a:buAutoNum type="arabicPeriod"/>
            </a:pPr>
            <a:r>
              <a:rPr lang="de-CH" dirty="0" smtClean="0"/>
              <a:t>Cheerleader (Felix </a:t>
            </a:r>
            <a:r>
              <a:rPr lang="de-CH" dirty="0" err="1" smtClean="0"/>
              <a:t>Jaehn</a:t>
            </a:r>
            <a:r>
              <a:rPr lang="de-CH" dirty="0" smtClean="0"/>
              <a:t> Remix Radio Edit) – OMI</a:t>
            </a:r>
          </a:p>
          <a:p>
            <a:pPr marL="514350" indent="-514350" fontAlgn="ctr">
              <a:buFont typeface="+mj-lt"/>
              <a:buAutoNum type="arabicPeriod"/>
            </a:pPr>
            <a:r>
              <a:rPr lang="de-CH" dirty="0" err="1" smtClean="0"/>
              <a:t>Uptown</a:t>
            </a:r>
            <a:r>
              <a:rPr lang="de-CH" dirty="0" smtClean="0"/>
              <a:t> Funk – Mark </a:t>
            </a:r>
            <a:r>
              <a:rPr lang="de-CH" dirty="0" err="1" smtClean="0"/>
              <a:t>Ronson</a:t>
            </a:r>
            <a:r>
              <a:rPr lang="de-CH" dirty="0" smtClean="0"/>
              <a:t>, Bruno Mars</a:t>
            </a:r>
          </a:p>
          <a:p>
            <a:pPr marL="514350" indent="-514350" fontAlgn="ctr">
              <a:buFont typeface="+mj-lt"/>
              <a:buAutoNum type="arabicPeriod"/>
            </a:pPr>
            <a:r>
              <a:rPr lang="de-CH" dirty="0" smtClean="0"/>
              <a:t>See </a:t>
            </a:r>
            <a:r>
              <a:rPr lang="de-CH" dirty="0" err="1" smtClean="0"/>
              <a:t>You</a:t>
            </a:r>
            <a:r>
              <a:rPr lang="de-CH" dirty="0" smtClean="0"/>
              <a:t> </a:t>
            </a:r>
            <a:r>
              <a:rPr lang="de-CH" dirty="0" err="1" smtClean="0"/>
              <a:t>Again</a:t>
            </a:r>
            <a:r>
              <a:rPr lang="de-CH" dirty="0" smtClean="0"/>
              <a:t> – </a:t>
            </a:r>
            <a:r>
              <a:rPr lang="de-CH" dirty="0" err="1" smtClean="0"/>
              <a:t>Wiz</a:t>
            </a:r>
            <a:r>
              <a:rPr lang="de-CH" dirty="0" smtClean="0"/>
              <a:t> Khalifa, Charlie </a:t>
            </a:r>
            <a:r>
              <a:rPr lang="de-CH" dirty="0" err="1" smtClean="0"/>
              <a:t>Puth</a:t>
            </a:r>
            <a:endParaRPr lang="de-CH" dirty="0" smtClean="0"/>
          </a:p>
          <a:p>
            <a:pPr marL="514350" indent="-514350" fontAlgn="ctr">
              <a:buFont typeface="+mj-lt"/>
              <a:buAutoNum type="arabicPeriod"/>
            </a:pPr>
            <a:r>
              <a:rPr lang="de-CH" dirty="0" smtClean="0"/>
              <a:t>Love </a:t>
            </a:r>
            <a:r>
              <a:rPr lang="de-CH" dirty="0" err="1" smtClean="0"/>
              <a:t>Me</a:t>
            </a:r>
            <a:r>
              <a:rPr lang="de-CH" dirty="0" smtClean="0"/>
              <a:t> Like </a:t>
            </a:r>
            <a:r>
              <a:rPr lang="de-CH" dirty="0" err="1" smtClean="0"/>
              <a:t>You</a:t>
            </a:r>
            <a:r>
              <a:rPr lang="de-CH" dirty="0" smtClean="0"/>
              <a:t> Do (</a:t>
            </a:r>
            <a:r>
              <a:rPr lang="de-CH" dirty="0" err="1" smtClean="0"/>
              <a:t>From</a:t>
            </a:r>
            <a:r>
              <a:rPr lang="de-CH" dirty="0" smtClean="0"/>
              <a:t> «</a:t>
            </a:r>
            <a:r>
              <a:rPr lang="de-CH" dirty="0" err="1" smtClean="0"/>
              <a:t>Fifty</a:t>
            </a:r>
            <a:r>
              <a:rPr lang="de-CH" dirty="0" smtClean="0"/>
              <a:t> </a:t>
            </a:r>
            <a:r>
              <a:rPr lang="de-CH" dirty="0" err="1" smtClean="0"/>
              <a:t>Shades</a:t>
            </a:r>
            <a:r>
              <a:rPr lang="de-CH" dirty="0" smtClean="0"/>
              <a:t> </a:t>
            </a:r>
            <a:r>
              <a:rPr lang="de-CH" dirty="0" err="1"/>
              <a:t>o</a:t>
            </a:r>
            <a:r>
              <a:rPr lang="de-CH" dirty="0" err="1" smtClean="0"/>
              <a:t>f</a:t>
            </a:r>
            <a:r>
              <a:rPr lang="de-CH" dirty="0" smtClean="0"/>
              <a:t> Grey» – </a:t>
            </a:r>
            <a:r>
              <a:rPr lang="de-CH" dirty="0" err="1" smtClean="0"/>
              <a:t>Ellie</a:t>
            </a:r>
            <a:r>
              <a:rPr lang="de-CH" dirty="0" smtClean="0"/>
              <a:t> </a:t>
            </a:r>
            <a:r>
              <a:rPr lang="de-CH" dirty="0" err="1" smtClean="0"/>
              <a:t>Goulding</a:t>
            </a:r>
            <a:endParaRPr lang="de-CH" dirty="0" smtClean="0"/>
          </a:p>
          <a:p>
            <a:pPr marL="514350" indent="-514350" fontAlgn="ctr">
              <a:buFont typeface="+mj-lt"/>
              <a:buAutoNum type="arabicPeriod"/>
            </a:pPr>
            <a:r>
              <a:rPr lang="de-CH" dirty="0" err="1" smtClean="0"/>
              <a:t>Thinking</a:t>
            </a:r>
            <a:r>
              <a:rPr lang="de-CH" dirty="0" smtClean="0"/>
              <a:t> Out </a:t>
            </a:r>
            <a:r>
              <a:rPr lang="de-CH" dirty="0" err="1" smtClean="0"/>
              <a:t>Loud</a:t>
            </a:r>
            <a:r>
              <a:rPr lang="de-CH" dirty="0" smtClean="0"/>
              <a:t> – Ed </a:t>
            </a:r>
            <a:r>
              <a:rPr lang="de-CH" dirty="0" err="1" smtClean="0"/>
              <a:t>Sheeran</a:t>
            </a:r>
            <a:endParaRPr lang="de-CH" dirty="0" smtClean="0"/>
          </a:p>
          <a:p>
            <a:pPr marL="514350" indent="-514350" fontAlgn="ctr">
              <a:buFont typeface="+mj-lt"/>
              <a:buAutoNum type="arabicPeriod"/>
            </a:pPr>
            <a:r>
              <a:rPr lang="de-CH" dirty="0" smtClean="0"/>
              <a:t>Sugar – </a:t>
            </a:r>
            <a:r>
              <a:rPr lang="de-CH" dirty="0" err="1" smtClean="0"/>
              <a:t>Maroon</a:t>
            </a:r>
            <a:r>
              <a:rPr lang="de-CH" dirty="0" smtClean="0"/>
              <a:t> 5</a:t>
            </a:r>
          </a:p>
          <a:p>
            <a:pPr marL="514350" indent="-514350" fontAlgn="ctr">
              <a:buFont typeface="+mj-lt"/>
              <a:buAutoNum type="arabicPeriod"/>
            </a:pPr>
            <a:r>
              <a:rPr lang="de-CH" dirty="0" err="1" smtClean="0"/>
              <a:t>Where</a:t>
            </a:r>
            <a:r>
              <a:rPr lang="de-CH" dirty="0" smtClean="0"/>
              <a:t> Are Ü </a:t>
            </a:r>
            <a:r>
              <a:rPr lang="de-CH" dirty="0" err="1" smtClean="0"/>
              <a:t>Now</a:t>
            </a:r>
            <a:r>
              <a:rPr lang="de-CH" dirty="0" smtClean="0"/>
              <a:t> – Jack Ü, </a:t>
            </a:r>
            <a:r>
              <a:rPr lang="de-CH" dirty="0" err="1" smtClean="0"/>
              <a:t>Diplo</a:t>
            </a:r>
            <a:r>
              <a:rPr lang="de-CH" dirty="0" smtClean="0"/>
              <a:t>, Justin Bieber</a:t>
            </a:r>
          </a:p>
          <a:p>
            <a:pPr marL="514350" indent="-514350" fontAlgn="ctr">
              <a:buFont typeface="+mj-lt"/>
              <a:buAutoNum type="arabicPeriod"/>
            </a:pPr>
            <a:r>
              <a:rPr lang="de-CH" dirty="0" smtClean="0"/>
              <a:t>Take </a:t>
            </a:r>
            <a:r>
              <a:rPr lang="de-CH" dirty="0" err="1" smtClean="0"/>
              <a:t>Me</a:t>
            </a:r>
            <a:r>
              <a:rPr lang="de-CH" dirty="0" smtClean="0"/>
              <a:t> </a:t>
            </a:r>
            <a:r>
              <a:rPr lang="de-CH" dirty="0" err="1" smtClean="0"/>
              <a:t>To</a:t>
            </a:r>
            <a:r>
              <a:rPr lang="de-CH" dirty="0" smtClean="0"/>
              <a:t> Church – </a:t>
            </a:r>
            <a:r>
              <a:rPr lang="de-CH" dirty="0" err="1" smtClean="0"/>
              <a:t>Horizer</a:t>
            </a:r>
            <a:endParaRPr lang="de-CH" dirty="0" smtClean="0"/>
          </a:p>
          <a:p>
            <a:pPr marL="514350" indent="-514350" fontAlgn="ctr">
              <a:buFont typeface="+mj-lt"/>
              <a:buAutoNum type="arabicPeriod"/>
            </a:pPr>
            <a:r>
              <a:rPr lang="de-CH" dirty="0" err="1" smtClean="0"/>
              <a:t>Can’t</a:t>
            </a:r>
            <a:r>
              <a:rPr lang="de-CH" dirty="0" smtClean="0"/>
              <a:t> </a:t>
            </a:r>
            <a:r>
              <a:rPr lang="de-CH" dirty="0" err="1" smtClean="0"/>
              <a:t>Feel</a:t>
            </a:r>
            <a:r>
              <a:rPr lang="de-CH" dirty="0" smtClean="0"/>
              <a:t> </a:t>
            </a:r>
            <a:r>
              <a:rPr lang="de-CH" dirty="0" err="1" smtClean="0"/>
              <a:t>My</a:t>
            </a:r>
            <a:r>
              <a:rPr lang="de-CH" dirty="0" smtClean="0"/>
              <a:t> Face – The </a:t>
            </a:r>
            <a:r>
              <a:rPr lang="de-CH" dirty="0" err="1" smtClean="0"/>
              <a:t>Weeknd</a:t>
            </a:r>
            <a:endParaRPr lang="de-CH" dirty="0"/>
          </a:p>
          <a:p>
            <a:pPr marL="0" indent="0">
              <a:buNone/>
            </a:pPr>
            <a:endParaRPr lang="de-CH" dirty="0"/>
          </a:p>
          <a:p>
            <a:pPr marL="0" indent="0">
              <a:buNone/>
            </a:pPr>
            <a:r>
              <a:rPr lang="de-CH" sz="2000" dirty="0" smtClean="0"/>
              <a:t>Quelle</a:t>
            </a:r>
            <a:r>
              <a:rPr lang="de-CH" sz="2000" dirty="0"/>
              <a:t>: </a:t>
            </a:r>
            <a:r>
              <a:rPr lang="de-CH" sz="2000" dirty="0" err="1" smtClean="0"/>
              <a:t>Spotify</a:t>
            </a:r>
            <a:endParaRPr lang="de-CH" sz="2000" dirty="0"/>
          </a:p>
          <a:p>
            <a:pPr marL="0" indent="0">
              <a:buNone/>
            </a:pPr>
            <a:r>
              <a:rPr lang="de-CH" sz="2000" dirty="0"/>
              <a:t>Aus &lt;https://play.spotify.com/user/spotifyyearinmusic/playlist/6MT7PxSJmrg8O31Z5vx1iJ&gt;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36852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Hashtags on Instagram </a:t>
            </a:r>
            <a:r>
              <a:rPr lang="de-CH" dirty="0" err="1" smtClean="0"/>
              <a:t>of</a:t>
            </a:r>
            <a:r>
              <a:rPr lang="de-CH" dirty="0" smtClean="0"/>
              <a:t> all Times</a:t>
            </a:r>
            <a:endParaRPr lang="de-CH" dirty="0"/>
          </a:p>
        </p:txBody>
      </p:sp>
      <p:sp>
        <p:nvSpPr>
          <p:cNvPr id="3" name="Inhaltsplatzhalter 2"/>
          <p:cNvSpPr>
            <a:spLocks noGrp="1"/>
          </p:cNvSpPr>
          <p:nvPr>
            <p:ph sz="half" idx="1"/>
          </p:nvPr>
        </p:nvSpPr>
        <p:spPr/>
        <p:txBody>
          <a:bodyPr>
            <a:normAutofit fontScale="70000" lnSpcReduction="20000"/>
          </a:bodyPr>
          <a:lstStyle/>
          <a:p>
            <a:pPr marL="514350" indent="-514350" fontAlgn="ctr">
              <a:buFont typeface="+mj-lt"/>
              <a:buAutoNum type="arabicPeriod"/>
            </a:pPr>
            <a:r>
              <a:rPr lang="de-CH" dirty="0"/>
              <a:t>#</a:t>
            </a:r>
            <a:r>
              <a:rPr lang="de-CH" dirty="0" err="1" smtClean="0"/>
              <a:t>fashion</a:t>
            </a:r>
            <a:r>
              <a:rPr lang="de-CH" dirty="0"/>
              <a:t> (250,195,201 </a:t>
            </a:r>
            <a:r>
              <a:rPr lang="de-CH" dirty="0" smtClean="0"/>
              <a:t>)</a:t>
            </a:r>
            <a:endParaRPr lang="de-CH" dirty="0"/>
          </a:p>
          <a:p>
            <a:pPr marL="514350" indent="-514350" fontAlgn="ctr">
              <a:buFont typeface="+mj-lt"/>
              <a:buAutoNum type="arabicPeriod"/>
            </a:pPr>
            <a:r>
              <a:rPr lang="de-CH" dirty="0"/>
              <a:t>#</a:t>
            </a:r>
            <a:r>
              <a:rPr lang="de-CH" dirty="0" err="1" smtClean="0"/>
              <a:t>friends</a:t>
            </a:r>
            <a:r>
              <a:rPr lang="de-CH" dirty="0"/>
              <a:t> (</a:t>
            </a:r>
            <a:r>
              <a:rPr lang="de-CH" dirty="0" smtClean="0"/>
              <a:t>221,102,792)</a:t>
            </a:r>
            <a:endParaRPr lang="de-CH" dirty="0"/>
          </a:p>
          <a:p>
            <a:pPr marL="514350" indent="-514350" fontAlgn="ctr">
              <a:buFont typeface="+mj-lt"/>
              <a:buAutoNum type="arabicPeriod"/>
            </a:pPr>
            <a:r>
              <a:rPr lang="de-CH" dirty="0"/>
              <a:t>#like4like (</a:t>
            </a:r>
            <a:r>
              <a:rPr lang="de-CH" dirty="0" smtClean="0"/>
              <a:t>211,998,056)</a:t>
            </a:r>
            <a:endParaRPr lang="de-CH" dirty="0"/>
          </a:p>
          <a:p>
            <a:pPr marL="514350" indent="-514350" fontAlgn="ctr">
              <a:buFont typeface="+mj-lt"/>
              <a:buAutoNum type="arabicPeriod"/>
            </a:pPr>
            <a:r>
              <a:rPr lang="de-CH" dirty="0"/>
              <a:t>#</a:t>
            </a:r>
            <a:r>
              <a:rPr lang="de-CH" dirty="0" err="1" smtClean="0"/>
              <a:t>smile</a:t>
            </a:r>
            <a:r>
              <a:rPr lang="de-CH" dirty="0"/>
              <a:t> (</a:t>
            </a:r>
            <a:r>
              <a:rPr lang="de-CH" dirty="0" smtClean="0"/>
              <a:t>202,666,501)</a:t>
            </a:r>
            <a:endParaRPr lang="de-CH" dirty="0"/>
          </a:p>
          <a:p>
            <a:pPr marL="514350" indent="-514350" fontAlgn="ctr">
              <a:buFont typeface="+mj-lt"/>
              <a:buAutoNum type="arabicPeriod"/>
            </a:pPr>
            <a:r>
              <a:rPr lang="de-CH" dirty="0"/>
              <a:t>#</a:t>
            </a:r>
            <a:r>
              <a:rPr lang="de-CH" dirty="0" err="1" smtClean="0"/>
              <a:t>instamood</a:t>
            </a:r>
            <a:r>
              <a:rPr lang="de-CH" dirty="0"/>
              <a:t> (</a:t>
            </a:r>
            <a:r>
              <a:rPr lang="de-CH" dirty="0" smtClean="0"/>
              <a:t>169,748,099)</a:t>
            </a:r>
            <a:endParaRPr lang="de-CH" dirty="0"/>
          </a:p>
          <a:p>
            <a:pPr marL="514350" indent="-514350" fontAlgn="ctr">
              <a:buFont typeface="+mj-lt"/>
              <a:buAutoNum type="arabicPeriod"/>
            </a:pPr>
            <a:r>
              <a:rPr lang="de-CH" dirty="0"/>
              <a:t>#</a:t>
            </a:r>
            <a:r>
              <a:rPr lang="de-CH" dirty="0" err="1" smtClean="0"/>
              <a:t>family</a:t>
            </a:r>
            <a:r>
              <a:rPr lang="de-CH" dirty="0"/>
              <a:t> (</a:t>
            </a:r>
            <a:r>
              <a:rPr lang="de-CH" dirty="0" smtClean="0"/>
              <a:t>156,389,397)</a:t>
            </a:r>
            <a:endParaRPr lang="de-CH" dirty="0"/>
          </a:p>
          <a:p>
            <a:pPr marL="514350" indent="-514350" fontAlgn="ctr">
              <a:buFont typeface="+mj-lt"/>
              <a:buAutoNum type="arabicPeriod"/>
            </a:pPr>
            <a:r>
              <a:rPr lang="de-CH" dirty="0"/>
              <a:t>#</a:t>
            </a:r>
            <a:r>
              <a:rPr lang="de-CH" dirty="0" err="1" smtClean="0"/>
              <a:t>amazing</a:t>
            </a:r>
            <a:r>
              <a:rPr lang="de-CH" dirty="0"/>
              <a:t> (</a:t>
            </a:r>
            <a:r>
              <a:rPr lang="de-CH" dirty="0" smtClean="0"/>
              <a:t>154,292,587)</a:t>
            </a:r>
            <a:endParaRPr lang="de-CH" dirty="0"/>
          </a:p>
          <a:p>
            <a:pPr marL="514350" indent="-514350" fontAlgn="ctr">
              <a:buFont typeface="+mj-lt"/>
              <a:buAutoNum type="arabicPeriod"/>
            </a:pPr>
            <a:r>
              <a:rPr lang="de-CH" dirty="0"/>
              <a:t>#</a:t>
            </a:r>
            <a:r>
              <a:rPr lang="de-CH" dirty="0" err="1" smtClean="0"/>
              <a:t>nofilter</a:t>
            </a:r>
            <a:r>
              <a:rPr lang="de-CH" dirty="0"/>
              <a:t> (</a:t>
            </a:r>
            <a:r>
              <a:rPr lang="de-CH" dirty="0" smtClean="0"/>
              <a:t>150,710,810)</a:t>
            </a:r>
            <a:endParaRPr lang="de-CH" dirty="0"/>
          </a:p>
          <a:p>
            <a:pPr marL="514350" indent="-514350" fontAlgn="ctr">
              <a:buFont typeface="+mj-lt"/>
              <a:buAutoNum type="arabicPeriod"/>
            </a:pPr>
            <a:r>
              <a:rPr lang="de-CH" dirty="0"/>
              <a:t>#style (</a:t>
            </a:r>
            <a:r>
              <a:rPr lang="de-CH" dirty="0" smtClean="0"/>
              <a:t>145,761,953)</a:t>
            </a:r>
            <a:endParaRPr lang="de-CH" dirty="0"/>
          </a:p>
          <a:p>
            <a:pPr marL="514350" indent="-514350" fontAlgn="ctr">
              <a:buFont typeface="+mj-lt"/>
              <a:buAutoNum type="arabicPeriod"/>
            </a:pPr>
            <a:r>
              <a:rPr lang="de-CH" dirty="0"/>
              <a:t>#follow4follow (</a:t>
            </a:r>
            <a:r>
              <a:rPr lang="de-CH" dirty="0" smtClean="0"/>
              <a:t>143,375,851)</a:t>
            </a:r>
            <a:endParaRPr lang="de-CH" dirty="0"/>
          </a:p>
          <a:p>
            <a:pPr marL="0" indent="0">
              <a:buNone/>
            </a:pPr>
            <a:endParaRPr lang="de-CH" dirty="0"/>
          </a:p>
          <a:p>
            <a:pPr marL="0" indent="0">
              <a:buNone/>
            </a:pPr>
            <a:r>
              <a:rPr lang="de-CH" sz="1800" dirty="0" smtClean="0"/>
              <a:t>Quelle</a:t>
            </a:r>
            <a:r>
              <a:rPr lang="de-CH" sz="1800" dirty="0"/>
              <a:t>: Top Hashtags </a:t>
            </a:r>
            <a:r>
              <a:rPr lang="de-CH" sz="1800" dirty="0" err="1"/>
              <a:t>for</a:t>
            </a:r>
            <a:r>
              <a:rPr lang="de-CH" sz="1800" dirty="0"/>
              <a:t> Instagram </a:t>
            </a:r>
            <a:r>
              <a:rPr lang="de-CH" sz="1800" dirty="0" err="1"/>
              <a:t>and</a:t>
            </a:r>
            <a:r>
              <a:rPr lang="de-CH" sz="1800" dirty="0"/>
              <a:t> Twitter</a:t>
            </a:r>
          </a:p>
          <a:p>
            <a:pPr marL="0" indent="0">
              <a:buNone/>
            </a:pPr>
            <a:r>
              <a:rPr lang="de-CH" sz="1800" dirty="0"/>
              <a:t>Aus &lt;</a:t>
            </a:r>
            <a:r>
              <a:rPr lang="de-CH" sz="1800" dirty="0">
                <a:hlinkClick r:id="rId2"/>
              </a:rPr>
              <a:t>http://top-hashtags.com/instagram/</a:t>
            </a:r>
            <a:r>
              <a:rPr lang="de-CH" sz="1800" dirty="0"/>
              <a:t>&gt; </a:t>
            </a:r>
          </a:p>
          <a:p>
            <a:pPr marL="0" indent="0">
              <a:buNone/>
            </a:pPr>
            <a:endParaRPr lang="de-CH" dirty="0"/>
          </a:p>
        </p:txBody>
      </p:sp>
      <p:sp>
        <p:nvSpPr>
          <p:cNvPr id="4" name="Inhaltsplatzhalter 3"/>
          <p:cNvSpPr>
            <a:spLocks noGrp="1"/>
          </p:cNvSpPr>
          <p:nvPr>
            <p:ph sz="half" idx="2"/>
          </p:nvPr>
        </p:nvSpPr>
        <p:spPr/>
        <p:txBody>
          <a:bodyPr>
            <a:normAutofit fontScale="70000" lnSpcReduction="20000"/>
          </a:bodyPr>
          <a:lstStyle/>
          <a:p>
            <a:endParaRPr lang="de-CH"/>
          </a:p>
        </p:txBody>
      </p:sp>
    </p:spTree>
    <p:extLst>
      <p:ext uri="{BB962C8B-B14F-4D97-AF65-F5344CB8AC3E}">
        <p14:creationId xmlns:p14="http://schemas.microsoft.com/office/powerpoint/2010/main" val="704798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CH" sz="3600" b="1" dirty="0" smtClean="0"/>
              <a:t>Top 10 </a:t>
            </a:r>
            <a:r>
              <a:rPr lang="de-CH" sz="3600" b="1" dirty="0" err="1" smtClean="0"/>
              <a:t>Activities</a:t>
            </a:r>
            <a:r>
              <a:rPr lang="de-CH" sz="3600" b="1" dirty="0" smtClean="0"/>
              <a:t> in Parallel </a:t>
            </a:r>
            <a:r>
              <a:rPr lang="de-CH" sz="3600" b="1" dirty="0" err="1" smtClean="0"/>
              <a:t>to</a:t>
            </a:r>
            <a:r>
              <a:rPr lang="de-CH" sz="3600" b="1" dirty="0" smtClean="0"/>
              <a:t> </a:t>
            </a:r>
            <a:r>
              <a:rPr lang="de-CH" sz="3600" b="1" dirty="0" err="1" smtClean="0"/>
              <a:t>Watching</a:t>
            </a:r>
            <a:r>
              <a:rPr lang="de-CH" sz="3600" b="1" dirty="0" smtClean="0"/>
              <a:t> TV </a:t>
            </a:r>
            <a:r>
              <a:rPr lang="de-CH" sz="3600" dirty="0" err="1" smtClean="0"/>
              <a:t>by</a:t>
            </a:r>
            <a:r>
              <a:rPr lang="de-CH" sz="3600" dirty="0" smtClean="0"/>
              <a:t> Swiss People in 2015. Basis: </a:t>
            </a:r>
            <a:r>
              <a:rPr lang="de-CH" sz="3600" dirty="0" err="1" smtClean="0"/>
              <a:t>Respondenten</a:t>
            </a:r>
            <a:r>
              <a:rPr lang="de-CH" sz="3600" dirty="0" smtClean="0"/>
              <a:t> schauen über mindestens eines der Geräte fern. </a:t>
            </a:r>
            <a:endParaRPr lang="de-CH" sz="3600" dirty="0"/>
          </a:p>
        </p:txBody>
      </p:sp>
      <p:sp>
        <p:nvSpPr>
          <p:cNvPr id="3" name="Inhaltsplatzhalter 2"/>
          <p:cNvSpPr>
            <a:spLocks noGrp="1"/>
          </p:cNvSpPr>
          <p:nvPr>
            <p:ph sz="half" idx="1"/>
          </p:nvPr>
        </p:nvSpPr>
        <p:spPr>
          <a:xfrm>
            <a:off x="838200" y="2235200"/>
            <a:ext cx="5181600" cy="3941762"/>
          </a:xfrm>
        </p:spPr>
        <p:txBody>
          <a:bodyPr>
            <a:normAutofit fontScale="25000" lnSpcReduction="20000"/>
          </a:bodyPr>
          <a:lstStyle/>
          <a:p>
            <a:pPr marL="514350" indent="-514350" fontAlgn="ctr">
              <a:buAutoNum type="arabicPeriod"/>
            </a:pPr>
            <a:r>
              <a:rPr lang="de-CH" sz="5600" dirty="0" err="1" smtClean="0"/>
              <a:t>To</a:t>
            </a:r>
            <a:r>
              <a:rPr lang="de-CH" sz="5600" dirty="0" smtClean="0"/>
              <a:t> </a:t>
            </a:r>
            <a:r>
              <a:rPr lang="de-CH" sz="5600" dirty="0" err="1"/>
              <a:t>write</a:t>
            </a:r>
            <a:r>
              <a:rPr lang="de-CH" sz="5600" dirty="0"/>
              <a:t> </a:t>
            </a:r>
            <a:r>
              <a:rPr lang="de-CH" sz="5600" dirty="0" err="1" smtClean="0"/>
              <a:t>e-mails</a:t>
            </a:r>
            <a:r>
              <a:rPr lang="de-CH" sz="5600" dirty="0" smtClean="0"/>
              <a:t> – 45,3%</a:t>
            </a:r>
            <a:endParaRPr lang="de-CH" sz="5600" dirty="0"/>
          </a:p>
          <a:p>
            <a:pPr marL="514350" indent="-514350" fontAlgn="ctr">
              <a:buAutoNum type="arabicPeriod"/>
            </a:pPr>
            <a:r>
              <a:rPr lang="de-CH" sz="5600" dirty="0" err="1" smtClean="0"/>
              <a:t>To</a:t>
            </a:r>
            <a:r>
              <a:rPr lang="de-CH" sz="5600" dirty="0" smtClean="0"/>
              <a:t> </a:t>
            </a:r>
            <a:r>
              <a:rPr lang="de-CH" sz="5600" dirty="0"/>
              <a:t>surf </a:t>
            </a:r>
            <a:r>
              <a:rPr lang="de-CH" sz="5600" dirty="0" err="1"/>
              <a:t>the</a:t>
            </a:r>
            <a:r>
              <a:rPr lang="de-CH" sz="5600" dirty="0"/>
              <a:t> </a:t>
            </a:r>
            <a:r>
              <a:rPr lang="de-CH" sz="5600" dirty="0" err="1"/>
              <a:t>internet</a:t>
            </a:r>
            <a:r>
              <a:rPr lang="de-CH" sz="5600" dirty="0"/>
              <a:t> </a:t>
            </a:r>
            <a:r>
              <a:rPr lang="de-CH" sz="5600" dirty="0" err="1"/>
              <a:t>with</a:t>
            </a:r>
            <a:r>
              <a:rPr lang="de-CH" sz="5600" dirty="0"/>
              <a:t> </a:t>
            </a:r>
            <a:r>
              <a:rPr lang="de-CH" sz="5600" dirty="0" err="1"/>
              <a:t>your</a:t>
            </a:r>
            <a:r>
              <a:rPr lang="de-CH" sz="5600" dirty="0"/>
              <a:t> </a:t>
            </a:r>
            <a:r>
              <a:rPr lang="de-CH" sz="5600" dirty="0" err="1"/>
              <a:t>smartphone</a:t>
            </a:r>
            <a:r>
              <a:rPr lang="de-CH" sz="5600" dirty="0"/>
              <a:t> </a:t>
            </a:r>
            <a:r>
              <a:rPr lang="de-CH" sz="5600" dirty="0" err="1"/>
              <a:t>or</a:t>
            </a:r>
            <a:r>
              <a:rPr lang="de-CH" sz="5600" dirty="0"/>
              <a:t> </a:t>
            </a:r>
            <a:r>
              <a:rPr lang="de-CH" sz="5600" dirty="0" err="1" smtClean="0"/>
              <a:t>tablet</a:t>
            </a:r>
            <a:r>
              <a:rPr lang="de-CH" sz="5600" dirty="0" smtClean="0"/>
              <a:t> – 42,1%</a:t>
            </a:r>
            <a:endParaRPr lang="de-CH" sz="5600" dirty="0"/>
          </a:p>
          <a:p>
            <a:pPr marL="514350" indent="-514350" fontAlgn="ctr">
              <a:buAutoNum type="arabicPeriod"/>
            </a:pPr>
            <a:r>
              <a:rPr lang="de-CH" sz="5600" dirty="0" err="1" smtClean="0"/>
              <a:t>To</a:t>
            </a:r>
            <a:r>
              <a:rPr lang="de-CH" sz="5600" dirty="0" smtClean="0"/>
              <a:t> </a:t>
            </a:r>
            <a:r>
              <a:rPr lang="de-CH" sz="5600" dirty="0" err="1"/>
              <a:t>make</a:t>
            </a:r>
            <a:r>
              <a:rPr lang="de-CH" sz="5600" dirty="0"/>
              <a:t> </a:t>
            </a:r>
            <a:r>
              <a:rPr lang="de-CH" sz="5600" dirty="0" err="1"/>
              <a:t>phone</a:t>
            </a:r>
            <a:r>
              <a:rPr lang="de-CH" sz="5600" dirty="0"/>
              <a:t> </a:t>
            </a:r>
            <a:r>
              <a:rPr lang="de-CH" sz="5600" dirty="0" err="1" smtClean="0"/>
              <a:t>calls</a:t>
            </a:r>
            <a:r>
              <a:rPr lang="de-CH" sz="5600" dirty="0" smtClean="0"/>
              <a:t> – 36,4%</a:t>
            </a:r>
            <a:endParaRPr lang="de-CH" sz="5600" dirty="0"/>
          </a:p>
          <a:p>
            <a:pPr marL="514350" indent="-514350" fontAlgn="ctr">
              <a:buAutoNum type="arabicPeriod"/>
            </a:pPr>
            <a:r>
              <a:rPr lang="de-CH" sz="5600" dirty="0" err="1" smtClean="0"/>
              <a:t>To</a:t>
            </a:r>
            <a:r>
              <a:rPr lang="de-CH" sz="5600" dirty="0" smtClean="0"/>
              <a:t> </a:t>
            </a:r>
            <a:r>
              <a:rPr lang="de-CH" sz="5600" dirty="0" err="1" smtClean="0"/>
              <a:t>chat</a:t>
            </a:r>
            <a:r>
              <a:rPr lang="de-CH" sz="5600" dirty="0" smtClean="0"/>
              <a:t> – 33,2%</a:t>
            </a:r>
            <a:endParaRPr lang="de-CH" sz="5600" dirty="0"/>
          </a:p>
          <a:p>
            <a:pPr marL="514350" indent="-514350" fontAlgn="ctr">
              <a:buAutoNum type="arabicPeriod"/>
            </a:pPr>
            <a:r>
              <a:rPr lang="de-CH" sz="5600" dirty="0" err="1" smtClean="0"/>
              <a:t>To</a:t>
            </a:r>
            <a:r>
              <a:rPr lang="de-CH" sz="5600" dirty="0" smtClean="0"/>
              <a:t> </a:t>
            </a:r>
            <a:r>
              <a:rPr lang="de-CH" sz="5600" dirty="0"/>
              <a:t>surf </a:t>
            </a:r>
            <a:r>
              <a:rPr lang="de-CH" sz="5600" dirty="0" err="1"/>
              <a:t>the</a:t>
            </a:r>
            <a:r>
              <a:rPr lang="de-CH" sz="5600" dirty="0"/>
              <a:t> </a:t>
            </a:r>
            <a:r>
              <a:rPr lang="de-CH" sz="5600" dirty="0" err="1"/>
              <a:t>internet</a:t>
            </a:r>
            <a:r>
              <a:rPr lang="de-CH" sz="5600" dirty="0"/>
              <a:t> </a:t>
            </a:r>
            <a:r>
              <a:rPr lang="de-CH" sz="5600" dirty="0" err="1"/>
              <a:t>with</a:t>
            </a:r>
            <a:r>
              <a:rPr lang="de-CH" sz="5600" dirty="0"/>
              <a:t> </a:t>
            </a:r>
            <a:r>
              <a:rPr lang="de-CH" sz="5600" dirty="0" err="1"/>
              <a:t>your</a:t>
            </a:r>
            <a:r>
              <a:rPr lang="de-CH" sz="5600" dirty="0"/>
              <a:t> </a:t>
            </a:r>
            <a:r>
              <a:rPr lang="de-CH" sz="5600" dirty="0" err="1"/>
              <a:t>computer</a:t>
            </a:r>
            <a:r>
              <a:rPr lang="de-CH" sz="5600" dirty="0"/>
              <a:t> </a:t>
            </a:r>
            <a:r>
              <a:rPr lang="de-CH" sz="5600" dirty="0" err="1"/>
              <a:t>or</a:t>
            </a:r>
            <a:r>
              <a:rPr lang="de-CH" sz="5600" dirty="0"/>
              <a:t> </a:t>
            </a:r>
            <a:r>
              <a:rPr lang="de-CH" sz="5600" dirty="0" err="1" smtClean="0"/>
              <a:t>notebook</a:t>
            </a:r>
            <a:r>
              <a:rPr lang="de-CH" sz="5600" dirty="0" smtClean="0"/>
              <a:t> – 32,5%</a:t>
            </a:r>
            <a:endParaRPr lang="de-CH" sz="5600" dirty="0"/>
          </a:p>
          <a:p>
            <a:pPr marL="514350" indent="-514350" fontAlgn="ctr">
              <a:buAutoNum type="arabicPeriod"/>
            </a:pPr>
            <a:r>
              <a:rPr lang="de-CH" sz="5600" dirty="0" err="1" smtClean="0"/>
              <a:t>To</a:t>
            </a:r>
            <a:r>
              <a:rPr lang="de-CH" sz="5600" dirty="0" smtClean="0"/>
              <a:t> </a:t>
            </a:r>
            <a:r>
              <a:rPr lang="de-CH" sz="5600" dirty="0"/>
              <a:t>do </a:t>
            </a:r>
            <a:r>
              <a:rPr lang="de-CH" sz="5600" dirty="0" err="1"/>
              <a:t>researches</a:t>
            </a:r>
            <a:r>
              <a:rPr lang="de-CH" sz="5600" dirty="0"/>
              <a:t> </a:t>
            </a:r>
            <a:r>
              <a:rPr lang="de-CH" sz="5600" dirty="0" smtClean="0"/>
              <a:t>online – 31,5%</a:t>
            </a:r>
          </a:p>
          <a:p>
            <a:pPr marL="514350" indent="-514350" fontAlgn="ctr">
              <a:buAutoNum type="arabicPeriod"/>
            </a:pPr>
            <a:r>
              <a:rPr lang="de-CH" sz="5600" dirty="0" err="1" smtClean="0"/>
              <a:t>To</a:t>
            </a:r>
            <a:r>
              <a:rPr lang="de-CH" sz="5600" dirty="0" smtClean="0"/>
              <a:t> </a:t>
            </a:r>
            <a:r>
              <a:rPr lang="de-CH" sz="5600" dirty="0" err="1" smtClean="0"/>
              <a:t>game</a:t>
            </a:r>
            <a:r>
              <a:rPr lang="de-CH" sz="5600" dirty="0" smtClean="0"/>
              <a:t> – 29,8%</a:t>
            </a:r>
            <a:endParaRPr lang="de-CH" sz="5600" dirty="0"/>
          </a:p>
          <a:p>
            <a:pPr marL="514350" indent="-514350" fontAlgn="ctr">
              <a:buAutoNum type="arabicPeriod"/>
            </a:pPr>
            <a:r>
              <a:rPr lang="de-CH" sz="5600" dirty="0" err="1" smtClean="0"/>
              <a:t>To</a:t>
            </a:r>
            <a:r>
              <a:rPr lang="de-CH" sz="5600" dirty="0" smtClean="0"/>
              <a:t> </a:t>
            </a:r>
            <a:r>
              <a:rPr lang="de-CH" sz="5600" dirty="0"/>
              <a:t>check </a:t>
            </a:r>
            <a:r>
              <a:rPr lang="de-CH" sz="5600" dirty="0" err="1"/>
              <a:t>social</a:t>
            </a:r>
            <a:r>
              <a:rPr lang="de-CH" sz="5600" dirty="0"/>
              <a:t> </a:t>
            </a:r>
            <a:r>
              <a:rPr lang="de-CH" sz="5600" dirty="0" err="1"/>
              <a:t>media</a:t>
            </a:r>
            <a:r>
              <a:rPr lang="de-CH" sz="5600" dirty="0"/>
              <a:t> </a:t>
            </a:r>
            <a:r>
              <a:rPr lang="de-CH" sz="5600" dirty="0" err="1" smtClean="0"/>
              <a:t>plattforms</a:t>
            </a:r>
            <a:r>
              <a:rPr lang="de-CH" sz="5600" dirty="0" smtClean="0"/>
              <a:t> – 27,5%</a:t>
            </a:r>
            <a:endParaRPr lang="de-CH" sz="5600" dirty="0"/>
          </a:p>
          <a:p>
            <a:pPr marL="514350" indent="-514350" fontAlgn="ctr">
              <a:buAutoNum type="arabicPeriod"/>
            </a:pPr>
            <a:r>
              <a:rPr lang="de-CH" sz="5600" dirty="0" err="1" smtClean="0"/>
              <a:t>To</a:t>
            </a:r>
            <a:r>
              <a:rPr lang="de-CH" sz="5600" dirty="0" smtClean="0"/>
              <a:t> </a:t>
            </a:r>
            <a:r>
              <a:rPr lang="de-CH" sz="5600" dirty="0"/>
              <a:t>do online </a:t>
            </a:r>
            <a:r>
              <a:rPr lang="de-CH" sz="5600" dirty="0" err="1" smtClean="0"/>
              <a:t>shopping</a:t>
            </a:r>
            <a:r>
              <a:rPr lang="de-CH" sz="5600" dirty="0" smtClean="0"/>
              <a:t> – 25,2%</a:t>
            </a:r>
            <a:endParaRPr lang="de-CH" sz="5600" dirty="0"/>
          </a:p>
          <a:p>
            <a:pPr marL="514350" indent="-514350" fontAlgn="ctr">
              <a:buAutoNum type="arabicPeriod"/>
            </a:pPr>
            <a:r>
              <a:rPr lang="de-CH" sz="5600" dirty="0" err="1" smtClean="0"/>
              <a:t>To</a:t>
            </a:r>
            <a:r>
              <a:rPr lang="de-CH" sz="5600" dirty="0" smtClean="0"/>
              <a:t> </a:t>
            </a:r>
            <a:r>
              <a:rPr lang="de-CH" sz="5600" dirty="0" err="1" smtClean="0"/>
              <a:t>read</a:t>
            </a:r>
            <a:r>
              <a:rPr lang="de-CH" sz="5600" dirty="0" smtClean="0"/>
              <a:t> – 23,3%</a:t>
            </a:r>
            <a:endParaRPr lang="de-CH" sz="5600" dirty="0"/>
          </a:p>
          <a:p>
            <a:pPr marL="0" indent="0">
              <a:buNone/>
            </a:pPr>
            <a:endParaRPr lang="de-CH" dirty="0"/>
          </a:p>
          <a:p>
            <a:pPr marL="0" indent="0">
              <a:buNone/>
            </a:pPr>
            <a:r>
              <a:rPr lang="de-CH" sz="4400" dirty="0"/>
              <a:t>Quelle: Y&amp;R Group </a:t>
            </a:r>
            <a:r>
              <a:rPr lang="de-CH" sz="4400" dirty="0" err="1"/>
              <a:t>Switzerland</a:t>
            </a:r>
            <a:r>
              <a:rPr lang="de-CH" sz="4400" dirty="0"/>
              <a:t> MUI-Studie (S. 150</a:t>
            </a:r>
            <a:r>
              <a:rPr lang="de-CH" sz="4400" dirty="0" smtClean="0"/>
              <a:t>)</a:t>
            </a:r>
            <a:endParaRPr lang="de-CH" sz="4400" dirty="0"/>
          </a:p>
        </p:txBody>
      </p:sp>
      <p:sp>
        <p:nvSpPr>
          <p:cNvPr id="4" name="Inhaltsplatzhalter 3"/>
          <p:cNvSpPr>
            <a:spLocks noGrp="1"/>
          </p:cNvSpPr>
          <p:nvPr>
            <p:ph sz="half" idx="2"/>
          </p:nvPr>
        </p:nvSpPr>
        <p:spPr>
          <a:xfrm>
            <a:off x="6172200" y="1943099"/>
            <a:ext cx="5181600" cy="4233863"/>
          </a:xfrm>
        </p:spPr>
        <p:txBody>
          <a:bodyPr>
            <a:normAutofit fontScale="25000" lnSpcReduction="20000"/>
          </a:bodyPr>
          <a:lstStyle/>
          <a:p>
            <a:pPr marL="0" indent="0" fontAlgn="ctr">
              <a:buNone/>
            </a:pPr>
            <a:r>
              <a:rPr lang="de-CH" sz="5600" b="1" dirty="0" smtClean="0"/>
              <a:t>Jahr 2013</a:t>
            </a:r>
          </a:p>
          <a:p>
            <a:pPr marL="514350" indent="-514350" fontAlgn="ctr">
              <a:buAutoNum type="arabicPeriod"/>
            </a:pPr>
            <a:r>
              <a:rPr lang="de-CH" sz="5600" dirty="0" err="1" smtClean="0"/>
              <a:t>To</a:t>
            </a:r>
            <a:r>
              <a:rPr lang="de-CH" sz="5600" dirty="0" smtClean="0"/>
              <a:t> </a:t>
            </a:r>
            <a:r>
              <a:rPr lang="de-CH" sz="5600" dirty="0" err="1"/>
              <a:t>write</a:t>
            </a:r>
            <a:r>
              <a:rPr lang="de-CH" sz="5600" dirty="0"/>
              <a:t> </a:t>
            </a:r>
            <a:r>
              <a:rPr lang="de-CH" sz="5600" dirty="0" err="1"/>
              <a:t>e-mails</a:t>
            </a:r>
            <a:r>
              <a:rPr lang="de-CH" sz="5600" dirty="0"/>
              <a:t> – </a:t>
            </a:r>
            <a:r>
              <a:rPr lang="de-CH" sz="5600" dirty="0" smtClean="0"/>
              <a:t>42,1%</a:t>
            </a:r>
            <a:endParaRPr lang="de-CH" sz="5600" dirty="0"/>
          </a:p>
          <a:p>
            <a:pPr marL="514350" indent="-514350" fontAlgn="ctr">
              <a:buFont typeface="Arial" panose="020B0604020202020204" pitchFamily="34" charset="0"/>
              <a:buAutoNum type="arabicPeriod"/>
            </a:pPr>
            <a:r>
              <a:rPr lang="de-CH" sz="5600" dirty="0" err="1"/>
              <a:t>To</a:t>
            </a:r>
            <a:r>
              <a:rPr lang="de-CH" sz="5600" dirty="0"/>
              <a:t> surf </a:t>
            </a:r>
            <a:r>
              <a:rPr lang="de-CH" sz="5600" dirty="0" err="1"/>
              <a:t>the</a:t>
            </a:r>
            <a:r>
              <a:rPr lang="de-CH" sz="5600" dirty="0"/>
              <a:t> </a:t>
            </a:r>
            <a:r>
              <a:rPr lang="de-CH" sz="5600" dirty="0" err="1"/>
              <a:t>internet</a:t>
            </a:r>
            <a:r>
              <a:rPr lang="de-CH" sz="5600" dirty="0"/>
              <a:t> </a:t>
            </a:r>
            <a:r>
              <a:rPr lang="de-CH" sz="5600" dirty="0" err="1"/>
              <a:t>with</a:t>
            </a:r>
            <a:r>
              <a:rPr lang="de-CH" sz="5600" dirty="0"/>
              <a:t> </a:t>
            </a:r>
            <a:r>
              <a:rPr lang="de-CH" sz="5600" dirty="0" err="1"/>
              <a:t>your</a:t>
            </a:r>
            <a:r>
              <a:rPr lang="de-CH" sz="5600" dirty="0"/>
              <a:t> </a:t>
            </a:r>
            <a:r>
              <a:rPr lang="de-CH" sz="5600" dirty="0" err="1"/>
              <a:t>computer</a:t>
            </a:r>
            <a:r>
              <a:rPr lang="de-CH" sz="5600" dirty="0"/>
              <a:t> </a:t>
            </a:r>
            <a:r>
              <a:rPr lang="de-CH" sz="5600" dirty="0" err="1"/>
              <a:t>or</a:t>
            </a:r>
            <a:r>
              <a:rPr lang="de-CH" sz="5600" dirty="0"/>
              <a:t> </a:t>
            </a:r>
            <a:r>
              <a:rPr lang="de-CH" sz="5600" dirty="0" err="1"/>
              <a:t>notebook</a:t>
            </a:r>
            <a:r>
              <a:rPr lang="de-CH" sz="5600" dirty="0"/>
              <a:t> – 40,7%</a:t>
            </a:r>
          </a:p>
          <a:p>
            <a:pPr marL="514350" indent="-514350" fontAlgn="ctr">
              <a:buAutoNum type="arabicPeriod"/>
            </a:pPr>
            <a:r>
              <a:rPr lang="de-CH" sz="5600" dirty="0" err="1" smtClean="0"/>
              <a:t>To</a:t>
            </a:r>
            <a:r>
              <a:rPr lang="de-CH" sz="5600" dirty="0" smtClean="0"/>
              <a:t> </a:t>
            </a:r>
            <a:r>
              <a:rPr lang="de-CH" sz="5600" dirty="0"/>
              <a:t>surf </a:t>
            </a:r>
            <a:r>
              <a:rPr lang="de-CH" sz="5600" dirty="0" err="1"/>
              <a:t>the</a:t>
            </a:r>
            <a:r>
              <a:rPr lang="de-CH" sz="5600" dirty="0"/>
              <a:t> </a:t>
            </a:r>
            <a:r>
              <a:rPr lang="de-CH" sz="5600" dirty="0" err="1"/>
              <a:t>internet</a:t>
            </a:r>
            <a:r>
              <a:rPr lang="de-CH" sz="5600" dirty="0"/>
              <a:t> </a:t>
            </a:r>
            <a:r>
              <a:rPr lang="de-CH" sz="5600" dirty="0" err="1"/>
              <a:t>with</a:t>
            </a:r>
            <a:r>
              <a:rPr lang="de-CH" sz="5600" dirty="0"/>
              <a:t> </a:t>
            </a:r>
            <a:r>
              <a:rPr lang="de-CH" sz="5600" dirty="0" err="1"/>
              <a:t>your</a:t>
            </a:r>
            <a:r>
              <a:rPr lang="de-CH" sz="5600" dirty="0"/>
              <a:t> </a:t>
            </a:r>
            <a:r>
              <a:rPr lang="de-CH" sz="5600" dirty="0" err="1"/>
              <a:t>smartphone</a:t>
            </a:r>
            <a:r>
              <a:rPr lang="de-CH" sz="5600" dirty="0"/>
              <a:t> </a:t>
            </a:r>
            <a:r>
              <a:rPr lang="de-CH" sz="5600" dirty="0" err="1"/>
              <a:t>or</a:t>
            </a:r>
            <a:r>
              <a:rPr lang="de-CH" sz="5600" dirty="0"/>
              <a:t> </a:t>
            </a:r>
            <a:r>
              <a:rPr lang="de-CH" sz="5600" dirty="0" err="1"/>
              <a:t>tablet</a:t>
            </a:r>
            <a:r>
              <a:rPr lang="de-CH" sz="5600" dirty="0"/>
              <a:t> – </a:t>
            </a:r>
            <a:r>
              <a:rPr lang="de-CH" sz="5600" dirty="0" smtClean="0"/>
              <a:t>33,0%</a:t>
            </a:r>
            <a:endParaRPr lang="de-CH" sz="5600" dirty="0"/>
          </a:p>
          <a:p>
            <a:pPr marL="514350" indent="-514350" fontAlgn="ctr">
              <a:buFont typeface="Arial" panose="020B0604020202020204" pitchFamily="34" charset="0"/>
              <a:buAutoNum type="arabicPeriod"/>
            </a:pPr>
            <a:r>
              <a:rPr lang="de-CH" sz="5600" dirty="0" err="1"/>
              <a:t>To</a:t>
            </a:r>
            <a:r>
              <a:rPr lang="de-CH" sz="5600" dirty="0"/>
              <a:t> do </a:t>
            </a:r>
            <a:r>
              <a:rPr lang="de-CH" sz="5600" dirty="0" err="1"/>
              <a:t>researches</a:t>
            </a:r>
            <a:r>
              <a:rPr lang="de-CH" sz="5600" dirty="0"/>
              <a:t> online – 28,1%</a:t>
            </a:r>
          </a:p>
          <a:p>
            <a:pPr marL="514350" indent="-514350" fontAlgn="ctr">
              <a:buAutoNum type="arabicPeriod"/>
            </a:pPr>
            <a:r>
              <a:rPr lang="de-CH" sz="5600" dirty="0" err="1"/>
              <a:t>To</a:t>
            </a:r>
            <a:r>
              <a:rPr lang="de-CH" sz="5600" dirty="0"/>
              <a:t> </a:t>
            </a:r>
            <a:r>
              <a:rPr lang="de-CH" sz="5600" dirty="0" err="1"/>
              <a:t>game</a:t>
            </a:r>
            <a:r>
              <a:rPr lang="de-CH" sz="5600" dirty="0"/>
              <a:t> – 26,0%</a:t>
            </a:r>
          </a:p>
          <a:p>
            <a:pPr marL="514350" indent="-514350" fontAlgn="ctr">
              <a:buFont typeface="Arial" panose="020B0604020202020204" pitchFamily="34" charset="0"/>
              <a:buAutoNum type="arabicPeriod"/>
            </a:pPr>
            <a:r>
              <a:rPr lang="de-CH" sz="5600" dirty="0" err="1"/>
              <a:t>To</a:t>
            </a:r>
            <a:r>
              <a:rPr lang="de-CH" sz="5600" dirty="0"/>
              <a:t> </a:t>
            </a:r>
            <a:r>
              <a:rPr lang="de-CH" sz="5600" dirty="0" err="1"/>
              <a:t>read</a:t>
            </a:r>
            <a:r>
              <a:rPr lang="de-CH" sz="5600" dirty="0"/>
              <a:t> – 25,2%</a:t>
            </a:r>
          </a:p>
          <a:p>
            <a:pPr marL="514350" indent="-514350" fontAlgn="ctr">
              <a:buAutoNum type="arabicPeriod"/>
            </a:pPr>
            <a:r>
              <a:rPr lang="de-CH" sz="5600" dirty="0" err="1" smtClean="0"/>
              <a:t>To</a:t>
            </a:r>
            <a:r>
              <a:rPr lang="de-CH" sz="5600" dirty="0" smtClean="0"/>
              <a:t> </a:t>
            </a:r>
            <a:r>
              <a:rPr lang="de-CH" sz="5600" dirty="0"/>
              <a:t>check </a:t>
            </a:r>
            <a:r>
              <a:rPr lang="de-CH" sz="5600" dirty="0" err="1"/>
              <a:t>social</a:t>
            </a:r>
            <a:r>
              <a:rPr lang="de-CH" sz="5600" dirty="0"/>
              <a:t> </a:t>
            </a:r>
            <a:r>
              <a:rPr lang="de-CH" sz="5600" dirty="0" err="1"/>
              <a:t>media</a:t>
            </a:r>
            <a:r>
              <a:rPr lang="de-CH" sz="5600" dirty="0"/>
              <a:t> </a:t>
            </a:r>
            <a:r>
              <a:rPr lang="de-CH" sz="5600" dirty="0" err="1"/>
              <a:t>plattforms</a:t>
            </a:r>
            <a:r>
              <a:rPr lang="de-CH" sz="5600" dirty="0"/>
              <a:t> – 24,2%</a:t>
            </a:r>
          </a:p>
          <a:p>
            <a:pPr marL="514350" indent="-514350" fontAlgn="ctr">
              <a:buAutoNum type="arabicPeriod"/>
            </a:pPr>
            <a:r>
              <a:rPr lang="de-CH" sz="5600" dirty="0" err="1"/>
              <a:t>To</a:t>
            </a:r>
            <a:r>
              <a:rPr lang="de-CH" sz="5600" dirty="0"/>
              <a:t> do online </a:t>
            </a:r>
            <a:r>
              <a:rPr lang="de-CH" sz="5600" dirty="0" err="1"/>
              <a:t>shopping</a:t>
            </a:r>
            <a:r>
              <a:rPr lang="de-CH" sz="5600" dirty="0"/>
              <a:t> – 22,2%</a:t>
            </a:r>
          </a:p>
          <a:p>
            <a:pPr marL="514350" indent="-514350" fontAlgn="ctr">
              <a:buFont typeface="Arial" panose="020B0604020202020204" pitchFamily="34" charset="0"/>
              <a:buAutoNum type="arabicPeriod"/>
            </a:pPr>
            <a:r>
              <a:rPr lang="de-CH" sz="5600" dirty="0" err="1"/>
              <a:t>To</a:t>
            </a:r>
            <a:r>
              <a:rPr lang="de-CH" sz="5600" dirty="0"/>
              <a:t> </a:t>
            </a:r>
            <a:r>
              <a:rPr lang="de-CH" sz="5600" dirty="0" err="1"/>
              <a:t>chat</a:t>
            </a:r>
            <a:r>
              <a:rPr lang="de-CH" sz="5600" dirty="0"/>
              <a:t> – 21,1</a:t>
            </a:r>
            <a:r>
              <a:rPr lang="de-CH" sz="5600" dirty="0" smtClean="0"/>
              <a:t>%</a:t>
            </a:r>
          </a:p>
          <a:p>
            <a:pPr marL="514350" indent="-514350" fontAlgn="ctr">
              <a:buFont typeface="Arial" panose="020B0604020202020204" pitchFamily="34" charset="0"/>
              <a:buAutoNum type="arabicPeriod"/>
            </a:pPr>
            <a:r>
              <a:rPr lang="de-CH" sz="5600" dirty="0" err="1" smtClean="0"/>
              <a:t>To</a:t>
            </a:r>
            <a:r>
              <a:rPr lang="de-CH" sz="5600" dirty="0" smtClean="0"/>
              <a:t> Listen </a:t>
            </a:r>
            <a:r>
              <a:rPr lang="de-CH" sz="5600" dirty="0" err="1" smtClean="0"/>
              <a:t>to</a:t>
            </a:r>
            <a:r>
              <a:rPr lang="de-CH" sz="5600" dirty="0" smtClean="0"/>
              <a:t> </a:t>
            </a:r>
            <a:r>
              <a:rPr lang="de-CH" sz="5600" dirty="0" err="1" smtClean="0"/>
              <a:t>the</a:t>
            </a:r>
            <a:r>
              <a:rPr lang="de-CH" sz="5600" dirty="0" smtClean="0"/>
              <a:t> </a:t>
            </a:r>
            <a:r>
              <a:rPr lang="de-CH" sz="5600" dirty="0" err="1" smtClean="0"/>
              <a:t>radio</a:t>
            </a:r>
            <a:r>
              <a:rPr lang="de-CH" sz="5600" dirty="0" smtClean="0"/>
              <a:t> / </a:t>
            </a:r>
            <a:r>
              <a:rPr lang="de-CH" sz="5600" dirty="0" err="1" smtClean="0"/>
              <a:t>music</a:t>
            </a:r>
            <a:r>
              <a:rPr lang="de-CH" sz="5600" dirty="0" smtClean="0"/>
              <a:t> – 13,5%</a:t>
            </a:r>
            <a:endParaRPr lang="de-CH" sz="5600" dirty="0"/>
          </a:p>
          <a:p>
            <a:pPr marL="514350" indent="-514350" fontAlgn="ctr">
              <a:buAutoNum type="arabicPeriod"/>
            </a:pPr>
            <a:r>
              <a:rPr lang="de-CH" sz="5600" dirty="0" err="1" smtClean="0">
                <a:solidFill>
                  <a:schemeClr val="bg1">
                    <a:lumMod val="75000"/>
                  </a:schemeClr>
                </a:solidFill>
              </a:rPr>
              <a:t>To</a:t>
            </a:r>
            <a:r>
              <a:rPr lang="de-CH" sz="5600" dirty="0" smtClean="0">
                <a:solidFill>
                  <a:schemeClr val="bg1">
                    <a:lumMod val="75000"/>
                  </a:schemeClr>
                </a:solidFill>
              </a:rPr>
              <a:t> </a:t>
            </a:r>
            <a:r>
              <a:rPr lang="de-CH" sz="5600" dirty="0" err="1">
                <a:solidFill>
                  <a:schemeClr val="bg1">
                    <a:lumMod val="75000"/>
                  </a:schemeClr>
                </a:solidFill>
              </a:rPr>
              <a:t>make</a:t>
            </a:r>
            <a:r>
              <a:rPr lang="de-CH" sz="5600" dirty="0">
                <a:solidFill>
                  <a:schemeClr val="bg1">
                    <a:lumMod val="75000"/>
                  </a:schemeClr>
                </a:solidFill>
              </a:rPr>
              <a:t> </a:t>
            </a:r>
            <a:r>
              <a:rPr lang="de-CH" sz="5600" dirty="0" err="1">
                <a:solidFill>
                  <a:schemeClr val="bg1">
                    <a:lumMod val="75000"/>
                  </a:schemeClr>
                </a:solidFill>
              </a:rPr>
              <a:t>phone</a:t>
            </a:r>
            <a:r>
              <a:rPr lang="de-CH" sz="5600" dirty="0">
                <a:solidFill>
                  <a:schemeClr val="bg1">
                    <a:lumMod val="75000"/>
                  </a:schemeClr>
                </a:solidFill>
              </a:rPr>
              <a:t> </a:t>
            </a:r>
            <a:r>
              <a:rPr lang="de-CH" sz="5600" dirty="0" err="1">
                <a:solidFill>
                  <a:schemeClr val="bg1">
                    <a:lumMod val="75000"/>
                  </a:schemeClr>
                </a:solidFill>
              </a:rPr>
              <a:t>calls</a:t>
            </a:r>
            <a:r>
              <a:rPr lang="de-CH" sz="5600" dirty="0">
                <a:solidFill>
                  <a:schemeClr val="bg1">
                    <a:lumMod val="75000"/>
                  </a:schemeClr>
                </a:solidFill>
              </a:rPr>
              <a:t> – </a:t>
            </a:r>
            <a:r>
              <a:rPr lang="de-CH" sz="5600" dirty="0" err="1" smtClean="0">
                <a:solidFill>
                  <a:schemeClr val="bg1">
                    <a:lumMod val="75000"/>
                  </a:schemeClr>
                </a:solidFill>
              </a:rPr>
              <a:t>n.a</a:t>
            </a:r>
            <a:r>
              <a:rPr lang="de-CH" sz="5600" dirty="0" smtClean="0">
                <a:solidFill>
                  <a:schemeClr val="bg1">
                    <a:lumMod val="75000"/>
                  </a:schemeClr>
                </a:solidFill>
              </a:rPr>
              <a:t>.</a:t>
            </a:r>
            <a:endParaRPr lang="de-CH" sz="5600" dirty="0">
              <a:solidFill>
                <a:schemeClr val="bg1">
                  <a:lumMod val="75000"/>
                </a:schemeClr>
              </a:solidFill>
            </a:endParaRPr>
          </a:p>
          <a:p>
            <a:pPr marL="0" indent="0">
              <a:buNone/>
            </a:pPr>
            <a:endParaRPr lang="de-CH" dirty="0"/>
          </a:p>
          <a:p>
            <a:pPr marL="0" indent="0">
              <a:buNone/>
            </a:pPr>
            <a:r>
              <a:rPr lang="de-CH" sz="4400" dirty="0"/>
              <a:t>Quelle: Y&amp;R Group </a:t>
            </a:r>
            <a:r>
              <a:rPr lang="de-CH" sz="4400" dirty="0" err="1"/>
              <a:t>Switzerland</a:t>
            </a:r>
            <a:r>
              <a:rPr lang="de-CH" sz="4400" dirty="0"/>
              <a:t> MUI-Studie (S. </a:t>
            </a:r>
            <a:r>
              <a:rPr lang="de-CH" sz="4400" dirty="0" smtClean="0"/>
              <a:t>154)</a:t>
            </a:r>
            <a:endParaRPr lang="de-CH" sz="4400" dirty="0"/>
          </a:p>
        </p:txBody>
      </p:sp>
    </p:spTree>
    <p:extLst>
      <p:ext uri="{BB962C8B-B14F-4D97-AF65-F5344CB8AC3E}">
        <p14:creationId xmlns:p14="http://schemas.microsoft.com/office/powerpoint/2010/main" val="261553787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Popular</a:t>
            </a:r>
            <a:r>
              <a:rPr lang="de-CH" dirty="0" smtClean="0"/>
              <a:t> Instagram Accounts in 2015</a:t>
            </a:r>
            <a:endParaRPr lang="de-CH"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a:t>Kim </a:t>
            </a:r>
            <a:r>
              <a:rPr lang="de-CH" dirty="0" err="1"/>
              <a:t>Kardashian</a:t>
            </a:r>
            <a:endParaRPr lang="de-CH" dirty="0"/>
          </a:p>
          <a:p>
            <a:pPr marL="514350" indent="-514350" fontAlgn="ctr">
              <a:buFont typeface="+mj-lt"/>
              <a:buAutoNum type="arabicPeriod"/>
            </a:pPr>
            <a:r>
              <a:rPr lang="de-CH" dirty="0" err="1"/>
              <a:t>Beyoncé</a:t>
            </a:r>
            <a:endParaRPr lang="de-CH" dirty="0"/>
          </a:p>
          <a:p>
            <a:pPr marL="514350" indent="-514350" fontAlgn="ctr">
              <a:buFont typeface="+mj-lt"/>
              <a:buAutoNum type="arabicPeriod"/>
            </a:pPr>
            <a:r>
              <a:rPr lang="de-CH" dirty="0"/>
              <a:t>Ariana Grande</a:t>
            </a:r>
          </a:p>
          <a:p>
            <a:pPr marL="514350" indent="-514350" fontAlgn="ctr">
              <a:buFont typeface="+mj-lt"/>
              <a:buAutoNum type="arabicPeriod"/>
            </a:pPr>
            <a:r>
              <a:rPr lang="de-CH" dirty="0"/>
              <a:t>Justin Bieber</a:t>
            </a:r>
          </a:p>
          <a:p>
            <a:pPr marL="514350" indent="-514350" fontAlgn="ctr">
              <a:buFont typeface="+mj-lt"/>
              <a:buAutoNum type="arabicPeriod"/>
            </a:pPr>
            <a:r>
              <a:rPr lang="de-CH" dirty="0" err="1"/>
              <a:t>Selena</a:t>
            </a:r>
            <a:r>
              <a:rPr lang="de-CH" dirty="0"/>
              <a:t> Gomez</a:t>
            </a:r>
          </a:p>
          <a:p>
            <a:pPr marL="514350" indent="-514350" fontAlgn="ctr">
              <a:buFont typeface="+mj-lt"/>
              <a:buAutoNum type="arabicPeriod"/>
            </a:pPr>
            <a:r>
              <a:rPr lang="de-CH" dirty="0"/>
              <a:t>Taylor Swift</a:t>
            </a:r>
          </a:p>
          <a:p>
            <a:pPr marL="514350" indent="-514350" fontAlgn="ctr">
              <a:buFont typeface="+mj-lt"/>
              <a:buAutoNum type="arabicPeriod"/>
            </a:pPr>
            <a:r>
              <a:rPr lang="de-CH" dirty="0"/>
              <a:t>Kendall Jenner</a:t>
            </a:r>
          </a:p>
          <a:p>
            <a:pPr marL="514350" indent="-514350" fontAlgn="ctr">
              <a:buFont typeface="+mj-lt"/>
              <a:buAutoNum type="arabicPeriod"/>
            </a:pPr>
            <a:r>
              <a:rPr lang="de-CH" dirty="0" err="1"/>
              <a:t>Khloe</a:t>
            </a:r>
            <a:r>
              <a:rPr lang="de-CH" dirty="0"/>
              <a:t> </a:t>
            </a:r>
            <a:r>
              <a:rPr lang="de-CH" dirty="0" err="1"/>
              <a:t>Kardashian</a:t>
            </a:r>
            <a:endParaRPr lang="de-CH" dirty="0"/>
          </a:p>
          <a:p>
            <a:pPr marL="514350" indent="-514350" fontAlgn="ctr">
              <a:buFont typeface="+mj-lt"/>
              <a:buAutoNum type="arabicPeriod"/>
            </a:pPr>
            <a:r>
              <a:rPr lang="de-CH" dirty="0"/>
              <a:t>Kylie Jenner</a:t>
            </a:r>
          </a:p>
          <a:p>
            <a:pPr marL="514350" indent="-514350" fontAlgn="ctr">
              <a:buFont typeface="+mj-lt"/>
              <a:buAutoNum type="arabicPeriod"/>
            </a:pPr>
            <a:r>
              <a:rPr lang="de-CH" dirty="0" err="1"/>
              <a:t>Miley</a:t>
            </a:r>
            <a:r>
              <a:rPr lang="de-CH" dirty="0"/>
              <a:t> Cyrus</a:t>
            </a:r>
          </a:p>
          <a:p>
            <a:pPr marL="0" indent="0">
              <a:buNone/>
            </a:pPr>
            <a:endParaRPr lang="de-CH" dirty="0"/>
          </a:p>
          <a:p>
            <a:pPr marL="0" indent="0">
              <a:buNone/>
            </a:pPr>
            <a:r>
              <a:rPr lang="de-CH" dirty="0" smtClean="0"/>
              <a:t>Quelle</a:t>
            </a:r>
            <a:r>
              <a:rPr lang="de-CH" dirty="0"/>
              <a:t>: The Roosevelts</a:t>
            </a:r>
          </a:p>
          <a:p>
            <a:pPr marL="0" indent="0">
              <a:buNone/>
            </a:pPr>
            <a:r>
              <a:rPr lang="de-CH" dirty="0"/>
              <a:t>Aus &lt;</a:t>
            </a:r>
            <a:r>
              <a:rPr lang="de-CH" dirty="0">
                <a:hlinkClick r:id="rId2"/>
              </a:rPr>
              <a:t>http://www.rsvlts.com/2015/01/23/popular-people-instagram-2015/</a:t>
            </a:r>
            <a:r>
              <a:rPr lang="de-CH"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20660274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CH" sz="3600" dirty="0" smtClean="0"/>
              <a:t>Top 10 </a:t>
            </a:r>
            <a:r>
              <a:rPr lang="de-CH" sz="3600" dirty="0" err="1" smtClean="0"/>
              <a:t>World’s</a:t>
            </a:r>
            <a:r>
              <a:rPr lang="de-CH" sz="3600" dirty="0" smtClean="0"/>
              <a:t> Most </a:t>
            </a:r>
            <a:r>
              <a:rPr lang="de-CH" sz="3600" dirty="0" err="1" smtClean="0"/>
              <a:t>Social</a:t>
            </a:r>
            <a:r>
              <a:rPr lang="de-CH" sz="3600" dirty="0" smtClean="0"/>
              <a:t> Brands in 2015 </a:t>
            </a:r>
            <a:r>
              <a:rPr lang="de-CH" sz="3600" dirty="0" err="1" smtClean="0"/>
              <a:t>According</a:t>
            </a:r>
            <a:r>
              <a:rPr lang="de-CH" sz="3600" dirty="0" smtClean="0"/>
              <a:t> </a:t>
            </a:r>
            <a:r>
              <a:rPr lang="de-CH" sz="3600" dirty="0" err="1" smtClean="0"/>
              <a:t>to</a:t>
            </a:r>
            <a:r>
              <a:rPr lang="de-CH" sz="3600" dirty="0" smtClean="0"/>
              <a:t> </a:t>
            </a:r>
            <a:r>
              <a:rPr lang="de-CH" sz="3600" dirty="0" err="1" smtClean="0"/>
              <a:t>Their</a:t>
            </a:r>
            <a:r>
              <a:rPr lang="de-CH" sz="3600" dirty="0" smtClean="0"/>
              <a:t> </a:t>
            </a:r>
            <a:r>
              <a:rPr lang="de-CH" sz="3600" dirty="0" err="1" smtClean="0"/>
              <a:t>Klout</a:t>
            </a:r>
            <a:r>
              <a:rPr lang="de-CH" sz="3600" dirty="0" smtClean="0"/>
              <a:t> </a:t>
            </a:r>
            <a:r>
              <a:rPr lang="de-CH" sz="3600" dirty="0" err="1" smtClean="0"/>
              <a:t>Scores</a:t>
            </a:r>
            <a:r>
              <a:rPr lang="de-CH" sz="3600" dirty="0" smtClean="0"/>
              <a:t>, </a:t>
            </a:r>
            <a:r>
              <a:rPr lang="en-US" sz="3600" dirty="0"/>
              <a:t>which measure how engaged customers are with a brand across social channels.</a:t>
            </a:r>
            <a:endParaRPr lang="de-CH" sz="3600" dirty="0"/>
          </a:p>
        </p:txBody>
      </p:sp>
      <p:sp>
        <p:nvSpPr>
          <p:cNvPr id="3" name="Inhaltsplatzhalter 2"/>
          <p:cNvSpPr>
            <a:spLocks noGrp="1"/>
          </p:cNvSpPr>
          <p:nvPr>
            <p:ph sz="half" idx="1"/>
          </p:nvPr>
        </p:nvSpPr>
        <p:spPr>
          <a:xfrm>
            <a:off x="838200" y="1968499"/>
            <a:ext cx="5181600" cy="4208463"/>
          </a:xfrm>
        </p:spPr>
        <p:txBody>
          <a:bodyPr>
            <a:normAutofit fontScale="62500" lnSpcReduction="20000"/>
          </a:bodyPr>
          <a:lstStyle/>
          <a:p>
            <a:pPr marL="514350" indent="-514350" fontAlgn="ctr">
              <a:buFont typeface="+mj-lt"/>
              <a:buAutoNum type="arabicPeriod"/>
            </a:pPr>
            <a:r>
              <a:rPr lang="de-CH" dirty="0" smtClean="0"/>
              <a:t>Microsoft (98.90)</a:t>
            </a:r>
          </a:p>
          <a:p>
            <a:pPr marL="514350" indent="-514350" fontAlgn="ctr">
              <a:buFont typeface="+mj-lt"/>
              <a:buAutoNum type="arabicPeriod"/>
            </a:pPr>
            <a:r>
              <a:rPr lang="de-CH" dirty="0" smtClean="0"/>
              <a:t>Amazon (98.86)</a:t>
            </a:r>
          </a:p>
          <a:p>
            <a:pPr marL="514350" indent="-514350" fontAlgn="ctr">
              <a:buFont typeface="+mj-lt"/>
              <a:buAutoNum type="arabicPeriod"/>
            </a:pPr>
            <a:r>
              <a:rPr lang="de-CH" dirty="0" smtClean="0"/>
              <a:t>MTV (98.39)</a:t>
            </a:r>
          </a:p>
          <a:p>
            <a:pPr marL="514350" indent="-514350" fontAlgn="ctr">
              <a:buFont typeface="+mj-lt"/>
              <a:buAutoNum type="arabicPeriod"/>
            </a:pPr>
            <a:r>
              <a:rPr lang="de-CH" dirty="0" smtClean="0"/>
              <a:t>Facebook (98.22)</a:t>
            </a:r>
          </a:p>
          <a:p>
            <a:pPr marL="514350" indent="-514350" fontAlgn="ctr">
              <a:buFont typeface="+mj-lt"/>
              <a:buAutoNum type="arabicPeriod"/>
            </a:pPr>
            <a:r>
              <a:rPr lang="de-CH" dirty="0" smtClean="0"/>
              <a:t>Google (97.52)</a:t>
            </a:r>
          </a:p>
          <a:p>
            <a:pPr marL="514350" indent="-514350" fontAlgn="ctr">
              <a:buFont typeface="+mj-lt"/>
              <a:buAutoNum type="arabicPeriod"/>
            </a:pPr>
            <a:r>
              <a:rPr lang="de-CH" dirty="0" smtClean="0"/>
              <a:t>Intel (95.47)</a:t>
            </a:r>
          </a:p>
          <a:p>
            <a:pPr marL="514350" indent="-514350" fontAlgn="ctr">
              <a:buFont typeface="+mj-lt"/>
              <a:buAutoNum type="arabicPeriod"/>
            </a:pPr>
            <a:r>
              <a:rPr lang="de-CH" dirty="0" smtClean="0"/>
              <a:t>eBay (93.83)</a:t>
            </a:r>
          </a:p>
          <a:p>
            <a:pPr marL="514350" indent="-514350" fontAlgn="ctr">
              <a:buFont typeface="+mj-lt"/>
              <a:buAutoNum type="arabicPeriod"/>
            </a:pPr>
            <a:r>
              <a:rPr lang="de-CH" dirty="0" smtClean="0"/>
              <a:t>Sony (93.85)</a:t>
            </a:r>
          </a:p>
          <a:p>
            <a:pPr marL="514350" indent="-514350" fontAlgn="ctr">
              <a:buFont typeface="+mj-lt"/>
              <a:buAutoNum type="arabicPeriod"/>
            </a:pPr>
            <a:r>
              <a:rPr lang="de-CH" dirty="0" smtClean="0"/>
              <a:t>Ford (93.43)</a:t>
            </a:r>
          </a:p>
          <a:p>
            <a:pPr marL="514350" indent="-514350" fontAlgn="ctr">
              <a:buFont typeface="+mj-lt"/>
              <a:buAutoNum type="arabicPeriod"/>
            </a:pPr>
            <a:r>
              <a:rPr lang="de-CH" dirty="0" smtClean="0"/>
              <a:t>McDonalds (92.76)</a:t>
            </a:r>
            <a:endParaRPr lang="de-CH" dirty="0"/>
          </a:p>
          <a:p>
            <a:pPr marL="0" indent="0">
              <a:buNone/>
            </a:pPr>
            <a:endParaRPr lang="de-CH" dirty="0"/>
          </a:p>
          <a:p>
            <a:pPr marL="0" indent="0">
              <a:buNone/>
            </a:pPr>
            <a:r>
              <a:rPr lang="de-CH" sz="1800" dirty="0" smtClean="0"/>
              <a:t>Quelle</a:t>
            </a:r>
            <a:r>
              <a:rPr lang="de-CH" sz="1800" dirty="0"/>
              <a:t>: Lithium </a:t>
            </a:r>
            <a:r>
              <a:rPr lang="de-CH" sz="1800" dirty="0" err="1"/>
              <a:t>Social</a:t>
            </a:r>
            <a:r>
              <a:rPr lang="de-CH" sz="1800" dirty="0"/>
              <a:t> Power </a:t>
            </a:r>
            <a:r>
              <a:rPr lang="de-CH" sz="1800" dirty="0" smtClean="0"/>
              <a:t>Ranking</a:t>
            </a:r>
          </a:p>
          <a:p>
            <a:pPr marL="0" indent="0">
              <a:buNone/>
            </a:pPr>
            <a:r>
              <a:rPr lang="de-CH" sz="1800" dirty="0" smtClean="0"/>
              <a:t>Aus </a:t>
            </a:r>
            <a:r>
              <a:rPr lang="de-CH" sz="1800" dirty="0"/>
              <a:t>&lt;http://</a:t>
            </a:r>
            <a:r>
              <a:rPr lang="de-CH" sz="1800" dirty="0" smtClean="0"/>
              <a:t>www.lithium.com/company/news-room/press-releases/2015/lithium-reveals-2015-social-power-ranking&gt;</a:t>
            </a:r>
            <a:endParaRPr lang="de-CH" sz="1800" dirty="0"/>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11704760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Disruptive</a:t>
            </a:r>
            <a:r>
              <a:rPr lang="de-CH" dirty="0" smtClean="0"/>
              <a:t> Technologies in 2015</a:t>
            </a:r>
            <a:endParaRPr lang="de-CH" dirty="0"/>
          </a:p>
        </p:txBody>
      </p:sp>
      <p:sp>
        <p:nvSpPr>
          <p:cNvPr id="3" name="Inhaltsplatzhalter 2"/>
          <p:cNvSpPr>
            <a:spLocks noGrp="1"/>
          </p:cNvSpPr>
          <p:nvPr>
            <p:ph sz="half" idx="1"/>
          </p:nvPr>
        </p:nvSpPr>
        <p:spPr/>
        <p:txBody>
          <a:bodyPr>
            <a:normAutofit fontScale="55000" lnSpcReduction="20000"/>
          </a:bodyPr>
          <a:lstStyle/>
          <a:p>
            <a:pPr marL="514350" indent="-514350" fontAlgn="ctr">
              <a:buFont typeface="+mj-lt"/>
              <a:buAutoNum type="arabicPeriod"/>
            </a:pPr>
            <a:r>
              <a:rPr lang="de-CH" dirty="0" err="1"/>
              <a:t>Tesla's</a:t>
            </a:r>
            <a:r>
              <a:rPr lang="de-CH" dirty="0"/>
              <a:t> Software </a:t>
            </a:r>
            <a:r>
              <a:rPr lang="de-CH" dirty="0" err="1"/>
              <a:t>for</a:t>
            </a:r>
            <a:r>
              <a:rPr lang="de-CH" dirty="0"/>
              <a:t> </a:t>
            </a:r>
            <a:r>
              <a:rPr lang="de-CH" dirty="0" err="1"/>
              <a:t>Assisted</a:t>
            </a:r>
            <a:r>
              <a:rPr lang="de-CH" dirty="0"/>
              <a:t> </a:t>
            </a:r>
            <a:r>
              <a:rPr lang="de-CH" dirty="0" err="1"/>
              <a:t>Driving</a:t>
            </a:r>
            <a:endParaRPr lang="de-CH" dirty="0"/>
          </a:p>
          <a:p>
            <a:pPr marL="514350" indent="-514350" fontAlgn="ctr">
              <a:buFont typeface="+mj-lt"/>
              <a:buAutoNum type="arabicPeriod"/>
            </a:pPr>
            <a:r>
              <a:rPr lang="de-CH" dirty="0" err="1"/>
              <a:t>Robotic</a:t>
            </a:r>
            <a:r>
              <a:rPr lang="de-CH" dirty="0"/>
              <a:t> </a:t>
            </a:r>
            <a:r>
              <a:rPr lang="de-CH" dirty="0" err="1"/>
              <a:t>Asteriod</a:t>
            </a:r>
            <a:r>
              <a:rPr lang="de-CH" dirty="0"/>
              <a:t> </a:t>
            </a:r>
            <a:r>
              <a:rPr lang="de-CH" dirty="0" err="1"/>
              <a:t>Miners</a:t>
            </a:r>
            <a:endParaRPr lang="de-CH" dirty="0"/>
          </a:p>
          <a:p>
            <a:pPr marL="514350" indent="-514350" fontAlgn="ctr">
              <a:buFont typeface="+mj-lt"/>
              <a:buAutoNum type="arabicPeriod"/>
            </a:pPr>
            <a:r>
              <a:rPr lang="de-CH" dirty="0"/>
              <a:t>MX3D </a:t>
            </a:r>
            <a:r>
              <a:rPr lang="de-CH" dirty="0" err="1"/>
              <a:t>and</a:t>
            </a:r>
            <a:r>
              <a:rPr lang="de-CH" dirty="0"/>
              <a:t> Autodesk </a:t>
            </a:r>
            <a:r>
              <a:rPr lang="de-CH" dirty="0" err="1"/>
              <a:t>want</a:t>
            </a:r>
            <a:r>
              <a:rPr lang="de-CH" dirty="0"/>
              <a:t> </a:t>
            </a:r>
            <a:r>
              <a:rPr lang="de-CH" dirty="0" err="1"/>
              <a:t>to</a:t>
            </a:r>
            <a:r>
              <a:rPr lang="de-CH" dirty="0"/>
              <a:t> 3-D-print a </a:t>
            </a:r>
            <a:r>
              <a:rPr lang="de-CH" dirty="0" err="1"/>
              <a:t>Metal</a:t>
            </a:r>
            <a:r>
              <a:rPr lang="de-CH" dirty="0"/>
              <a:t> Bridge Over </a:t>
            </a:r>
            <a:r>
              <a:rPr lang="de-CH" dirty="0" err="1"/>
              <a:t>one</a:t>
            </a:r>
            <a:r>
              <a:rPr lang="de-CH" dirty="0"/>
              <a:t> </a:t>
            </a:r>
            <a:r>
              <a:rPr lang="de-CH" dirty="0" err="1"/>
              <a:t>of</a:t>
            </a:r>
            <a:r>
              <a:rPr lang="de-CH" dirty="0"/>
              <a:t> </a:t>
            </a:r>
            <a:r>
              <a:rPr lang="de-CH" dirty="0" err="1"/>
              <a:t>Amsterdam's</a:t>
            </a:r>
            <a:r>
              <a:rPr lang="de-CH" dirty="0"/>
              <a:t> Canals</a:t>
            </a:r>
          </a:p>
          <a:p>
            <a:pPr marL="514350" indent="-514350" fontAlgn="ctr">
              <a:buFont typeface="+mj-lt"/>
              <a:buAutoNum type="arabicPeriod"/>
            </a:pPr>
            <a:r>
              <a:rPr lang="de-CH" dirty="0"/>
              <a:t>A.I. </a:t>
            </a:r>
            <a:r>
              <a:rPr lang="de-CH" dirty="0" err="1"/>
              <a:t>for</a:t>
            </a:r>
            <a:r>
              <a:rPr lang="de-CH" dirty="0"/>
              <a:t> all</a:t>
            </a:r>
          </a:p>
          <a:p>
            <a:pPr marL="514350" indent="-514350" fontAlgn="ctr">
              <a:buFont typeface="+mj-lt"/>
              <a:buAutoNum type="arabicPeriod"/>
            </a:pPr>
            <a:r>
              <a:rPr lang="de-CH" dirty="0"/>
              <a:t>Atlas (Robot), </a:t>
            </a:r>
            <a:r>
              <a:rPr lang="de-CH" dirty="0" err="1"/>
              <a:t>walking</a:t>
            </a:r>
            <a:r>
              <a:rPr lang="de-CH" dirty="0"/>
              <a:t> </a:t>
            </a:r>
            <a:r>
              <a:rPr lang="de-CH" dirty="0" err="1"/>
              <a:t>through</a:t>
            </a:r>
            <a:r>
              <a:rPr lang="de-CH" dirty="0"/>
              <a:t> </a:t>
            </a:r>
            <a:r>
              <a:rPr lang="de-CH" dirty="0" err="1"/>
              <a:t>the</a:t>
            </a:r>
            <a:r>
              <a:rPr lang="de-CH" dirty="0"/>
              <a:t> Woods</a:t>
            </a:r>
          </a:p>
          <a:p>
            <a:pPr marL="514350" indent="-514350" fontAlgn="ctr">
              <a:buFont typeface="+mj-lt"/>
              <a:buAutoNum type="arabicPeriod"/>
            </a:pPr>
            <a:r>
              <a:rPr lang="de-CH" dirty="0"/>
              <a:t>The Apple </a:t>
            </a:r>
            <a:r>
              <a:rPr lang="de-CH" dirty="0" err="1"/>
              <a:t>Pencil</a:t>
            </a:r>
            <a:endParaRPr lang="de-CH" dirty="0"/>
          </a:p>
          <a:p>
            <a:pPr marL="514350" indent="-514350" fontAlgn="ctr">
              <a:buFont typeface="+mj-lt"/>
              <a:buAutoNum type="arabicPeriod"/>
            </a:pPr>
            <a:r>
              <a:rPr lang="de-CH" dirty="0"/>
              <a:t>Cloud Services </a:t>
            </a:r>
            <a:r>
              <a:rPr lang="de-CH" dirty="0" err="1"/>
              <a:t>Platform</a:t>
            </a:r>
            <a:r>
              <a:rPr lang="de-CH" dirty="0"/>
              <a:t> </a:t>
            </a:r>
            <a:r>
              <a:rPr lang="de-CH" dirty="0" err="1"/>
              <a:t>for</a:t>
            </a:r>
            <a:r>
              <a:rPr lang="de-CH" dirty="0"/>
              <a:t> </a:t>
            </a:r>
            <a:r>
              <a:rPr lang="de-CH" dirty="0" err="1"/>
              <a:t>the</a:t>
            </a:r>
            <a:r>
              <a:rPr lang="de-CH" dirty="0"/>
              <a:t> Internet </a:t>
            </a:r>
            <a:r>
              <a:rPr lang="de-CH" dirty="0" err="1"/>
              <a:t>of</a:t>
            </a:r>
            <a:r>
              <a:rPr lang="de-CH" dirty="0"/>
              <a:t> Things</a:t>
            </a:r>
          </a:p>
          <a:p>
            <a:pPr marL="514350" indent="-514350" fontAlgn="ctr">
              <a:buFont typeface="+mj-lt"/>
              <a:buAutoNum type="arabicPeriod"/>
            </a:pPr>
            <a:r>
              <a:rPr lang="de-CH" dirty="0" err="1"/>
              <a:t>Doctors</a:t>
            </a:r>
            <a:r>
              <a:rPr lang="de-CH" dirty="0"/>
              <a:t> </a:t>
            </a:r>
            <a:r>
              <a:rPr lang="de-CH" dirty="0" err="1"/>
              <a:t>Editing</a:t>
            </a:r>
            <a:r>
              <a:rPr lang="de-CH" dirty="0"/>
              <a:t> Genes </a:t>
            </a:r>
            <a:r>
              <a:rPr lang="de-CH" dirty="0" err="1"/>
              <a:t>to</a:t>
            </a:r>
            <a:r>
              <a:rPr lang="de-CH" dirty="0"/>
              <a:t> </a:t>
            </a:r>
            <a:r>
              <a:rPr lang="de-CH" dirty="0" err="1"/>
              <a:t>Treat</a:t>
            </a:r>
            <a:r>
              <a:rPr lang="de-CH" dirty="0"/>
              <a:t> Cancer</a:t>
            </a:r>
          </a:p>
          <a:p>
            <a:pPr marL="514350" indent="-514350" fontAlgn="ctr">
              <a:buFont typeface="+mj-lt"/>
              <a:buAutoNum type="arabicPeriod"/>
            </a:pPr>
            <a:r>
              <a:rPr lang="de-CH" dirty="0" err="1"/>
              <a:t>Blockchains</a:t>
            </a:r>
            <a:endParaRPr lang="de-CH" dirty="0"/>
          </a:p>
          <a:p>
            <a:pPr marL="514350" indent="-514350" fontAlgn="ctr">
              <a:buFont typeface="+mj-lt"/>
              <a:buAutoNum type="arabicPeriod"/>
            </a:pPr>
            <a:r>
              <a:rPr lang="de-CH" dirty="0"/>
              <a:t>"Li-</a:t>
            </a:r>
            <a:r>
              <a:rPr lang="de-CH" dirty="0" err="1"/>
              <a:t>Fi</a:t>
            </a:r>
            <a:r>
              <a:rPr lang="de-CH" dirty="0"/>
              <a:t>" LED light </a:t>
            </a:r>
            <a:r>
              <a:rPr lang="de-CH" dirty="0" err="1"/>
              <a:t>bulbs</a:t>
            </a:r>
            <a:endParaRPr lang="de-CH" dirty="0"/>
          </a:p>
          <a:p>
            <a:pPr marL="0" indent="0">
              <a:buNone/>
            </a:pPr>
            <a:endParaRPr lang="de-CH" dirty="0"/>
          </a:p>
          <a:p>
            <a:pPr marL="0" indent="0">
              <a:buNone/>
            </a:pPr>
            <a:r>
              <a:rPr lang="de-CH" sz="2000" dirty="0" smtClean="0"/>
              <a:t>Quelle</a:t>
            </a:r>
            <a:r>
              <a:rPr lang="de-CH" sz="2000" dirty="0"/>
              <a:t>: Inc.</a:t>
            </a:r>
          </a:p>
          <a:p>
            <a:pPr marL="0" indent="0">
              <a:buNone/>
            </a:pPr>
            <a:r>
              <a:rPr lang="de-CH" sz="2000" dirty="0"/>
              <a:t>Aus &lt;</a:t>
            </a:r>
            <a:r>
              <a:rPr lang="de-CH" sz="2000" dirty="0">
                <a:hlinkClick r:id="rId2"/>
              </a:rPr>
              <a:t>http://www.inc.com/lisa-calhoun/the-top-10-most-disruptive-technologies-of-2015.html</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186224905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Best </a:t>
            </a:r>
            <a:r>
              <a:rPr lang="de-CH" dirty="0" err="1" smtClean="0"/>
              <a:t>Selling</a:t>
            </a:r>
            <a:r>
              <a:rPr lang="de-CH" dirty="0" smtClean="0"/>
              <a:t> Games in 2015</a:t>
            </a:r>
            <a:endParaRPr lang="de-CH"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a:t>Call </a:t>
            </a:r>
            <a:r>
              <a:rPr lang="de-CH" dirty="0" err="1"/>
              <a:t>of</a:t>
            </a:r>
            <a:r>
              <a:rPr lang="de-CH" dirty="0"/>
              <a:t> </a:t>
            </a:r>
            <a:r>
              <a:rPr lang="de-CH" dirty="0" err="1"/>
              <a:t>Duty</a:t>
            </a:r>
            <a:r>
              <a:rPr lang="de-CH" dirty="0"/>
              <a:t> Black </a:t>
            </a:r>
            <a:r>
              <a:rPr lang="de-CH" dirty="0" err="1"/>
              <a:t>Ops</a:t>
            </a:r>
            <a:r>
              <a:rPr lang="de-CH" dirty="0"/>
              <a:t> 3 </a:t>
            </a:r>
            <a:r>
              <a:rPr lang="de-CH" dirty="0" smtClean="0"/>
              <a:t>(10.34 </a:t>
            </a:r>
            <a:r>
              <a:rPr lang="de-CH" dirty="0" err="1"/>
              <a:t>Mio</a:t>
            </a:r>
            <a:r>
              <a:rPr lang="de-CH" dirty="0"/>
              <a:t>)</a:t>
            </a:r>
          </a:p>
          <a:p>
            <a:pPr marL="514350" indent="-514350" fontAlgn="ctr">
              <a:buFont typeface="+mj-lt"/>
              <a:buAutoNum type="arabicPeriod"/>
            </a:pPr>
            <a:r>
              <a:rPr lang="de-CH" dirty="0"/>
              <a:t>FIFA 16 (6.80 </a:t>
            </a:r>
            <a:r>
              <a:rPr lang="de-CH" dirty="0" err="1"/>
              <a:t>Mio</a:t>
            </a:r>
            <a:r>
              <a:rPr lang="de-CH" dirty="0"/>
              <a:t>)</a:t>
            </a:r>
          </a:p>
          <a:p>
            <a:pPr marL="514350" indent="-514350" fontAlgn="ctr">
              <a:buFont typeface="+mj-lt"/>
              <a:buAutoNum type="arabicPeriod"/>
            </a:pPr>
            <a:r>
              <a:rPr lang="de-CH" dirty="0"/>
              <a:t>Star </a:t>
            </a:r>
            <a:r>
              <a:rPr lang="de-CH" dirty="0" err="1"/>
              <a:t>Wars</a:t>
            </a:r>
            <a:r>
              <a:rPr lang="de-CH" dirty="0"/>
              <a:t> </a:t>
            </a:r>
            <a:r>
              <a:rPr lang="de-CH" dirty="0" err="1"/>
              <a:t>Battlefront</a:t>
            </a:r>
            <a:r>
              <a:rPr lang="de-CH" dirty="0"/>
              <a:t> (6.24 </a:t>
            </a:r>
            <a:r>
              <a:rPr lang="de-CH" dirty="0" err="1"/>
              <a:t>Mio</a:t>
            </a:r>
            <a:r>
              <a:rPr lang="de-CH" dirty="0"/>
              <a:t>)</a:t>
            </a:r>
          </a:p>
          <a:p>
            <a:pPr marL="514350" indent="-514350" fontAlgn="ctr">
              <a:buFont typeface="+mj-lt"/>
              <a:buAutoNum type="arabicPeriod"/>
            </a:pPr>
            <a:r>
              <a:rPr lang="de-CH" dirty="0"/>
              <a:t>Fallout 4 (5.53 </a:t>
            </a:r>
            <a:r>
              <a:rPr lang="de-CH" dirty="0" err="1"/>
              <a:t>Mio</a:t>
            </a:r>
            <a:r>
              <a:rPr lang="de-CH" dirty="0"/>
              <a:t>)</a:t>
            </a:r>
          </a:p>
          <a:p>
            <a:pPr marL="514350" indent="-514350" fontAlgn="ctr">
              <a:buFont typeface="+mj-lt"/>
              <a:buAutoNum type="arabicPeriod"/>
            </a:pPr>
            <a:r>
              <a:rPr lang="de-CH" dirty="0" err="1"/>
              <a:t>Splatoon</a:t>
            </a:r>
            <a:r>
              <a:rPr lang="de-CH" dirty="0"/>
              <a:t> (3.93 </a:t>
            </a:r>
            <a:r>
              <a:rPr lang="de-CH" dirty="0" err="1"/>
              <a:t>Mio</a:t>
            </a:r>
            <a:r>
              <a:rPr lang="de-CH" dirty="0"/>
              <a:t>)</a:t>
            </a:r>
          </a:p>
          <a:p>
            <a:pPr marL="514350" indent="-514350" fontAlgn="ctr">
              <a:buFont typeface="+mj-lt"/>
              <a:buAutoNum type="arabicPeriod"/>
            </a:pPr>
            <a:r>
              <a:rPr lang="de-CH" dirty="0" err="1"/>
              <a:t>Uncharted</a:t>
            </a:r>
            <a:r>
              <a:rPr lang="de-CH" dirty="0"/>
              <a:t>: The Nathan Drake Collection (3.42 </a:t>
            </a:r>
            <a:r>
              <a:rPr lang="de-CH" dirty="0" err="1"/>
              <a:t>Mio</a:t>
            </a:r>
            <a:r>
              <a:rPr lang="de-CH" dirty="0"/>
              <a:t>)</a:t>
            </a:r>
          </a:p>
          <a:p>
            <a:pPr marL="514350" indent="-514350" fontAlgn="ctr">
              <a:buFont typeface="+mj-lt"/>
              <a:buAutoNum type="arabicPeriod"/>
            </a:pPr>
            <a:r>
              <a:rPr lang="de-CH" dirty="0"/>
              <a:t>Halo 5: Guardians (3.37 Millionen)</a:t>
            </a:r>
          </a:p>
          <a:p>
            <a:pPr marL="514350" indent="-514350" fontAlgn="ctr">
              <a:buFont typeface="+mj-lt"/>
              <a:buAutoNum type="arabicPeriod"/>
            </a:pPr>
            <a:r>
              <a:rPr lang="de-CH" dirty="0"/>
              <a:t>Batman: </a:t>
            </a:r>
            <a:r>
              <a:rPr lang="de-CH" dirty="0" err="1"/>
              <a:t>Arkham</a:t>
            </a:r>
            <a:r>
              <a:rPr lang="de-CH" dirty="0"/>
              <a:t> Knight (3.32)</a:t>
            </a:r>
          </a:p>
          <a:p>
            <a:pPr marL="514350" indent="-514350" fontAlgn="ctr">
              <a:buFont typeface="+mj-lt"/>
              <a:buAutoNum type="arabicPeriod"/>
            </a:pPr>
            <a:r>
              <a:rPr lang="de-CH" dirty="0"/>
              <a:t>The </a:t>
            </a:r>
            <a:r>
              <a:rPr lang="de-CH" dirty="0" err="1"/>
              <a:t>Witcher</a:t>
            </a:r>
            <a:r>
              <a:rPr lang="de-CH" dirty="0"/>
              <a:t> 3: Wild </a:t>
            </a:r>
            <a:r>
              <a:rPr lang="de-CH" dirty="0" err="1"/>
              <a:t>Hunt</a:t>
            </a:r>
            <a:r>
              <a:rPr lang="de-CH" dirty="0"/>
              <a:t> (3.11 </a:t>
            </a:r>
            <a:r>
              <a:rPr lang="de-CH" dirty="0" err="1"/>
              <a:t>Mio</a:t>
            </a:r>
            <a:r>
              <a:rPr lang="de-CH" dirty="0"/>
              <a:t>)</a:t>
            </a:r>
          </a:p>
          <a:p>
            <a:pPr marL="514350" indent="-514350" fontAlgn="ctr">
              <a:buFont typeface="+mj-lt"/>
              <a:buAutoNum type="arabicPeriod"/>
            </a:pPr>
            <a:r>
              <a:rPr lang="de-CH" dirty="0" err="1"/>
              <a:t>Metal</a:t>
            </a:r>
            <a:r>
              <a:rPr lang="de-CH" dirty="0"/>
              <a:t> </a:t>
            </a:r>
            <a:r>
              <a:rPr lang="de-CH" dirty="0" err="1"/>
              <a:t>Gear</a:t>
            </a:r>
            <a:r>
              <a:rPr lang="de-CH" dirty="0"/>
              <a:t> Solid 5: Phantom </a:t>
            </a:r>
            <a:r>
              <a:rPr lang="de-CH" dirty="0" err="1"/>
              <a:t>Pain</a:t>
            </a:r>
            <a:r>
              <a:rPr lang="de-CH" dirty="0"/>
              <a:t> (2.98 </a:t>
            </a:r>
            <a:r>
              <a:rPr lang="de-CH" dirty="0" err="1"/>
              <a:t>Mio</a:t>
            </a:r>
            <a:r>
              <a:rPr lang="de-CH" dirty="0"/>
              <a:t>)</a:t>
            </a:r>
          </a:p>
          <a:p>
            <a:pPr marL="0" indent="0">
              <a:buNone/>
            </a:pPr>
            <a:endParaRPr lang="de-CH" dirty="0"/>
          </a:p>
          <a:p>
            <a:pPr marL="0" indent="0">
              <a:buNone/>
            </a:pPr>
            <a:r>
              <a:rPr lang="de-CH" sz="1800" dirty="0" smtClean="0"/>
              <a:t>Quelle</a:t>
            </a:r>
            <a:r>
              <a:rPr lang="de-CH" sz="1800" dirty="0"/>
              <a:t>: </a:t>
            </a:r>
            <a:r>
              <a:rPr lang="de-CH" sz="1800" dirty="0" err="1"/>
              <a:t>VGChartz</a:t>
            </a:r>
            <a:endParaRPr lang="de-CH" sz="1800" dirty="0"/>
          </a:p>
          <a:p>
            <a:pPr marL="0" indent="0">
              <a:buNone/>
            </a:pPr>
            <a:r>
              <a:rPr lang="de-CH" sz="1800" dirty="0"/>
              <a:t>Aus &lt;</a:t>
            </a:r>
            <a:r>
              <a:rPr lang="de-CH" sz="1800" dirty="0">
                <a:hlinkClick r:id="rId2"/>
              </a:rPr>
              <a:t>http://www.vgchartz.com/</a:t>
            </a:r>
            <a:r>
              <a:rPr lang="de-CH" sz="1800"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pPr marL="0" indent="0">
              <a:buNone/>
            </a:pPr>
            <a:r>
              <a:rPr lang="de-CH" b="1" dirty="0" smtClean="0">
                <a:solidFill>
                  <a:srgbClr val="FF0000"/>
                </a:solidFill>
              </a:rPr>
              <a:t>Hier Zahlen </a:t>
            </a:r>
            <a:r>
              <a:rPr lang="de-CH" b="1" dirty="0" err="1" smtClean="0">
                <a:solidFill>
                  <a:srgbClr val="FF0000"/>
                </a:solidFill>
              </a:rPr>
              <a:t>vllt</a:t>
            </a:r>
            <a:r>
              <a:rPr lang="de-CH" b="1" dirty="0" smtClean="0">
                <a:solidFill>
                  <a:srgbClr val="FF0000"/>
                </a:solidFill>
              </a:rPr>
              <a:t> nicht 1:1 übernehmen. </a:t>
            </a:r>
            <a:endParaRPr lang="de-CH" b="1" dirty="0">
              <a:solidFill>
                <a:srgbClr val="FF0000"/>
              </a:solidFill>
            </a:endParaRPr>
          </a:p>
        </p:txBody>
      </p:sp>
    </p:spTree>
    <p:extLst>
      <p:ext uri="{BB962C8B-B14F-4D97-AF65-F5344CB8AC3E}">
        <p14:creationId xmlns:p14="http://schemas.microsoft.com/office/powerpoint/2010/main" val="18109910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Top 10 of What Is Talked About at N4G (12.01.16</a:t>
            </a:r>
            <a:r>
              <a:rPr lang="en-US" dirty="0" smtClean="0"/>
              <a:t>)</a:t>
            </a:r>
            <a:endParaRPr lang="de-CH" dirty="0"/>
          </a:p>
        </p:txBody>
      </p:sp>
      <p:sp>
        <p:nvSpPr>
          <p:cNvPr id="3" name="Inhaltsplatzhalter 2"/>
          <p:cNvSpPr>
            <a:spLocks noGrp="1"/>
          </p:cNvSpPr>
          <p:nvPr>
            <p:ph sz="half" idx="1"/>
          </p:nvPr>
        </p:nvSpPr>
        <p:spPr>
          <a:xfrm>
            <a:off x="838200" y="2031999"/>
            <a:ext cx="5181600" cy="4144963"/>
          </a:xfrm>
        </p:spPr>
        <p:txBody>
          <a:bodyPr>
            <a:normAutofit fontScale="62500" lnSpcReduction="20000"/>
          </a:bodyPr>
          <a:lstStyle/>
          <a:p>
            <a:pPr marL="514350" indent="-514350" fontAlgn="ctr">
              <a:buFont typeface="+mj-lt"/>
              <a:buAutoNum type="arabicPeriod"/>
            </a:pPr>
            <a:r>
              <a:rPr lang="de-CH" dirty="0"/>
              <a:t>Fallout 4</a:t>
            </a:r>
          </a:p>
          <a:p>
            <a:pPr marL="514350" indent="-514350" fontAlgn="ctr">
              <a:buFont typeface="+mj-lt"/>
              <a:buAutoNum type="arabicPeriod"/>
            </a:pPr>
            <a:r>
              <a:rPr lang="de-CH" dirty="0"/>
              <a:t>The Withcer3: Wild </a:t>
            </a:r>
            <a:r>
              <a:rPr lang="de-CH" dirty="0" err="1"/>
              <a:t>Hunt</a:t>
            </a:r>
            <a:endParaRPr lang="de-CH" dirty="0"/>
          </a:p>
          <a:p>
            <a:pPr marL="514350" indent="-514350" fontAlgn="ctr">
              <a:buFont typeface="+mj-lt"/>
              <a:buAutoNum type="arabicPeriod"/>
            </a:pPr>
            <a:r>
              <a:rPr lang="de-CH" dirty="0" err="1"/>
              <a:t>Oculus</a:t>
            </a:r>
            <a:r>
              <a:rPr lang="de-CH" dirty="0"/>
              <a:t> Rift</a:t>
            </a:r>
          </a:p>
          <a:p>
            <a:pPr marL="514350" indent="-514350" fontAlgn="ctr">
              <a:buFont typeface="+mj-lt"/>
              <a:buAutoNum type="arabicPeriod"/>
            </a:pPr>
            <a:r>
              <a:rPr lang="de-CH" dirty="0"/>
              <a:t>Star </a:t>
            </a:r>
            <a:r>
              <a:rPr lang="de-CH" dirty="0" err="1"/>
              <a:t>Wars</a:t>
            </a:r>
            <a:r>
              <a:rPr lang="de-CH" dirty="0"/>
              <a:t> </a:t>
            </a:r>
            <a:r>
              <a:rPr lang="de-CH" dirty="0" err="1"/>
              <a:t>Battlefront</a:t>
            </a:r>
            <a:endParaRPr lang="de-CH" dirty="0"/>
          </a:p>
          <a:p>
            <a:pPr marL="514350" indent="-514350" fontAlgn="ctr">
              <a:buFont typeface="+mj-lt"/>
              <a:buAutoNum type="arabicPeriod"/>
            </a:pPr>
            <a:r>
              <a:rPr lang="de-CH" dirty="0" err="1"/>
              <a:t>Unchartet</a:t>
            </a:r>
            <a:r>
              <a:rPr lang="de-CH" dirty="0"/>
              <a:t> 4: A </a:t>
            </a:r>
            <a:r>
              <a:rPr lang="de-CH" dirty="0" err="1"/>
              <a:t>Thief's</a:t>
            </a:r>
            <a:r>
              <a:rPr lang="de-CH" dirty="0"/>
              <a:t> End</a:t>
            </a:r>
          </a:p>
          <a:p>
            <a:pPr marL="514350" indent="-514350" fontAlgn="ctr">
              <a:buFont typeface="+mj-lt"/>
              <a:buAutoNum type="arabicPeriod"/>
            </a:pPr>
            <a:r>
              <a:rPr lang="de-CH" dirty="0" err="1"/>
              <a:t>Rise</a:t>
            </a:r>
            <a:r>
              <a:rPr lang="de-CH" dirty="0"/>
              <a:t> </a:t>
            </a:r>
            <a:r>
              <a:rPr lang="de-CH" dirty="0" err="1"/>
              <a:t>of</a:t>
            </a:r>
            <a:r>
              <a:rPr lang="de-CH" dirty="0"/>
              <a:t> </a:t>
            </a:r>
            <a:r>
              <a:rPr lang="de-CH" dirty="0" err="1"/>
              <a:t>the</a:t>
            </a:r>
            <a:r>
              <a:rPr lang="de-CH" dirty="0"/>
              <a:t> </a:t>
            </a:r>
            <a:r>
              <a:rPr lang="de-CH" dirty="0" err="1"/>
              <a:t>Tomb</a:t>
            </a:r>
            <a:r>
              <a:rPr lang="de-CH" dirty="0"/>
              <a:t> </a:t>
            </a:r>
            <a:r>
              <a:rPr lang="de-CH" dirty="0" err="1"/>
              <a:t>Raider</a:t>
            </a:r>
            <a:endParaRPr lang="de-CH" dirty="0"/>
          </a:p>
          <a:p>
            <a:pPr marL="514350" indent="-514350" fontAlgn="ctr">
              <a:buFont typeface="+mj-lt"/>
              <a:buAutoNum type="arabicPeriod"/>
            </a:pPr>
            <a:r>
              <a:rPr lang="de-CH" dirty="0" err="1"/>
              <a:t>Metal</a:t>
            </a:r>
            <a:r>
              <a:rPr lang="de-CH" dirty="0"/>
              <a:t> </a:t>
            </a:r>
            <a:r>
              <a:rPr lang="de-CH" dirty="0" err="1"/>
              <a:t>Gear</a:t>
            </a:r>
            <a:r>
              <a:rPr lang="de-CH" dirty="0"/>
              <a:t> Solid V: The Phantom </a:t>
            </a:r>
            <a:r>
              <a:rPr lang="de-CH" dirty="0" err="1"/>
              <a:t>Pain</a:t>
            </a:r>
            <a:endParaRPr lang="de-CH" dirty="0"/>
          </a:p>
          <a:p>
            <a:pPr marL="514350" indent="-514350" fontAlgn="ctr">
              <a:buFont typeface="+mj-lt"/>
              <a:buAutoNum type="arabicPeriod"/>
            </a:pPr>
            <a:r>
              <a:rPr lang="de-CH" dirty="0"/>
              <a:t>Play Station VR</a:t>
            </a:r>
          </a:p>
          <a:p>
            <a:pPr marL="514350" indent="-514350" fontAlgn="ctr">
              <a:buFont typeface="+mj-lt"/>
              <a:buAutoNum type="arabicPeriod"/>
            </a:pPr>
            <a:r>
              <a:rPr lang="de-CH" dirty="0" err="1"/>
              <a:t>Bloodborne</a:t>
            </a:r>
            <a:endParaRPr lang="de-CH" dirty="0"/>
          </a:p>
          <a:p>
            <a:pPr marL="514350" indent="-514350" fontAlgn="ctr">
              <a:buFont typeface="+mj-lt"/>
              <a:buAutoNum type="arabicPeriod"/>
            </a:pPr>
            <a:r>
              <a:rPr lang="de-CH" dirty="0"/>
              <a:t>Call </a:t>
            </a:r>
            <a:r>
              <a:rPr lang="de-CH" dirty="0" err="1"/>
              <a:t>of</a:t>
            </a:r>
            <a:r>
              <a:rPr lang="de-CH" dirty="0"/>
              <a:t> </a:t>
            </a:r>
            <a:r>
              <a:rPr lang="de-CH" dirty="0" err="1"/>
              <a:t>Duty</a:t>
            </a:r>
            <a:r>
              <a:rPr lang="de-CH" dirty="0"/>
              <a:t>: Black </a:t>
            </a:r>
            <a:r>
              <a:rPr lang="de-CH" dirty="0" err="1"/>
              <a:t>Ops</a:t>
            </a:r>
            <a:r>
              <a:rPr lang="de-CH" dirty="0"/>
              <a:t> 3</a:t>
            </a:r>
          </a:p>
          <a:p>
            <a:pPr marL="0" indent="0">
              <a:buNone/>
            </a:pPr>
            <a:endParaRPr lang="de-CH" dirty="0"/>
          </a:p>
          <a:p>
            <a:pPr marL="0" indent="0">
              <a:buNone/>
            </a:pPr>
            <a:r>
              <a:rPr lang="de-CH" sz="1800" dirty="0" smtClean="0"/>
              <a:t>Quelle</a:t>
            </a:r>
            <a:r>
              <a:rPr lang="de-CH" sz="1800" dirty="0"/>
              <a:t>: N4G</a:t>
            </a:r>
          </a:p>
          <a:p>
            <a:pPr marL="0" indent="0">
              <a:buNone/>
            </a:pPr>
            <a:r>
              <a:rPr lang="de-CH" sz="1800" dirty="0"/>
              <a:t>Aus &lt;</a:t>
            </a:r>
            <a:r>
              <a:rPr lang="de-CH" sz="1800" dirty="0">
                <a:hlinkClick r:id="rId2"/>
              </a:rPr>
              <a:t>http://n4g.com/</a:t>
            </a:r>
            <a:r>
              <a:rPr lang="de-CH" sz="1800" dirty="0"/>
              <a:t>&gt; </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endParaRPr lang="de-CH"/>
          </a:p>
        </p:txBody>
      </p:sp>
    </p:spTree>
    <p:extLst>
      <p:ext uri="{BB962C8B-B14F-4D97-AF65-F5344CB8AC3E}">
        <p14:creationId xmlns:p14="http://schemas.microsoft.com/office/powerpoint/2010/main" val="62585643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Things </a:t>
            </a:r>
            <a:r>
              <a:rPr lang="de-CH" dirty="0" err="1" smtClean="0"/>
              <a:t>That</a:t>
            </a:r>
            <a:r>
              <a:rPr lang="de-CH" dirty="0" smtClean="0"/>
              <a:t> </a:t>
            </a:r>
            <a:r>
              <a:rPr lang="de-CH" dirty="0" err="1" smtClean="0"/>
              <a:t>Broke</a:t>
            </a:r>
            <a:r>
              <a:rPr lang="de-CH" dirty="0" smtClean="0"/>
              <a:t> The Internet in 2015</a:t>
            </a:r>
            <a:endParaRPr lang="de-CH" dirty="0"/>
          </a:p>
        </p:txBody>
      </p:sp>
      <p:sp>
        <p:nvSpPr>
          <p:cNvPr id="3" name="Inhaltsplatzhalter 2"/>
          <p:cNvSpPr>
            <a:spLocks noGrp="1"/>
          </p:cNvSpPr>
          <p:nvPr>
            <p:ph sz="half" idx="1"/>
          </p:nvPr>
        </p:nvSpPr>
        <p:spPr/>
        <p:txBody>
          <a:bodyPr>
            <a:normAutofit fontScale="62500" lnSpcReduction="20000"/>
          </a:bodyPr>
          <a:lstStyle/>
          <a:p>
            <a:pPr marL="514350" indent="-514350" fontAlgn="ctr">
              <a:buFont typeface="+mj-lt"/>
              <a:buAutoNum type="arabicPeriod"/>
            </a:pPr>
            <a:r>
              <a:rPr lang="de-CH" dirty="0"/>
              <a:t>The Dress (Black/Blue vs. White/Gold)</a:t>
            </a:r>
          </a:p>
          <a:p>
            <a:pPr marL="514350" indent="-514350" fontAlgn="ctr">
              <a:buFont typeface="+mj-lt"/>
              <a:buAutoNum type="arabicPeriod"/>
            </a:pPr>
            <a:r>
              <a:rPr lang="de-CH" dirty="0"/>
              <a:t>Pizza Rat</a:t>
            </a:r>
          </a:p>
          <a:p>
            <a:pPr marL="514350" indent="-514350" fontAlgn="ctr">
              <a:buFont typeface="+mj-lt"/>
              <a:buAutoNum type="arabicPeriod"/>
            </a:pPr>
            <a:r>
              <a:rPr lang="de-CH" dirty="0"/>
              <a:t>Ariana Grande </a:t>
            </a:r>
            <a:r>
              <a:rPr lang="de-CH" dirty="0" err="1"/>
              <a:t>Licking</a:t>
            </a:r>
            <a:r>
              <a:rPr lang="de-CH" dirty="0"/>
              <a:t> </a:t>
            </a:r>
            <a:r>
              <a:rPr lang="de-CH" dirty="0" err="1"/>
              <a:t>Doughnuts</a:t>
            </a:r>
            <a:endParaRPr lang="de-CH" dirty="0"/>
          </a:p>
          <a:p>
            <a:pPr marL="514350" indent="-514350" fontAlgn="ctr">
              <a:buFont typeface="+mj-lt"/>
              <a:buAutoNum type="arabicPeriod"/>
            </a:pPr>
            <a:r>
              <a:rPr lang="de-CH" dirty="0"/>
              <a:t>Cecil </a:t>
            </a:r>
            <a:r>
              <a:rPr lang="de-CH" dirty="0" err="1"/>
              <a:t>the</a:t>
            </a:r>
            <a:r>
              <a:rPr lang="de-CH" dirty="0"/>
              <a:t> </a:t>
            </a:r>
            <a:r>
              <a:rPr lang="de-CH" dirty="0" err="1"/>
              <a:t>Lion's</a:t>
            </a:r>
            <a:r>
              <a:rPr lang="de-CH" dirty="0"/>
              <a:t> Death</a:t>
            </a:r>
          </a:p>
          <a:p>
            <a:pPr marL="514350" indent="-514350" fontAlgn="ctr">
              <a:buFont typeface="+mj-lt"/>
              <a:buAutoNum type="arabicPeriod"/>
            </a:pPr>
            <a:r>
              <a:rPr lang="de-CH" dirty="0" err="1"/>
              <a:t>Drake's</a:t>
            </a:r>
            <a:r>
              <a:rPr lang="de-CH" dirty="0"/>
              <a:t> "Hotline </a:t>
            </a:r>
            <a:r>
              <a:rPr lang="de-CH" dirty="0" err="1"/>
              <a:t>Bling</a:t>
            </a:r>
            <a:r>
              <a:rPr lang="de-CH" dirty="0"/>
              <a:t>" Video</a:t>
            </a:r>
          </a:p>
          <a:p>
            <a:pPr marL="514350" indent="-514350" fontAlgn="ctr">
              <a:buFont typeface="+mj-lt"/>
              <a:buAutoNum type="arabicPeriod"/>
            </a:pPr>
            <a:r>
              <a:rPr lang="de-CH" dirty="0"/>
              <a:t>The Charlie </a:t>
            </a:r>
            <a:r>
              <a:rPr lang="de-CH" dirty="0" err="1"/>
              <a:t>Charlie</a:t>
            </a:r>
            <a:r>
              <a:rPr lang="de-CH" dirty="0"/>
              <a:t> Challenge</a:t>
            </a:r>
          </a:p>
          <a:p>
            <a:pPr marL="514350" indent="-514350" fontAlgn="ctr">
              <a:buFont typeface="+mj-lt"/>
              <a:buAutoNum type="arabicPeriod"/>
            </a:pPr>
            <a:r>
              <a:rPr lang="de-CH" dirty="0" err="1"/>
              <a:t>Caitlyn</a:t>
            </a:r>
            <a:r>
              <a:rPr lang="de-CH" dirty="0"/>
              <a:t> Jenner </a:t>
            </a:r>
            <a:r>
              <a:rPr lang="de-CH" dirty="0" err="1"/>
              <a:t>comes</a:t>
            </a:r>
            <a:r>
              <a:rPr lang="de-CH" dirty="0"/>
              <a:t> out </a:t>
            </a:r>
            <a:r>
              <a:rPr lang="de-CH" dirty="0" err="1"/>
              <a:t>as</a:t>
            </a:r>
            <a:r>
              <a:rPr lang="de-CH" dirty="0"/>
              <a:t> </a:t>
            </a:r>
            <a:r>
              <a:rPr lang="de-CH" dirty="0" err="1"/>
              <a:t>transgender</a:t>
            </a:r>
            <a:endParaRPr lang="de-CH" dirty="0"/>
          </a:p>
          <a:p>
            <a:pPr marL="514350" indent="-514350" fontAlgn="ctr">
              <a:buFont typeface="+mj-lt"/>
              <a:buAutoNum type="arabicPeriod"/>
            </a:pPr>
            <a:r>
              <a:rPr lang="de-CH" dirty="0" err="1"/>
              <a:t>Zayn</a:t>
            </a:r>
            <a:r>
              <a:rPr lang="de-CH" dirty="0"/>
              <a:t> Malik </a:t>
            </a:r>
            <a:r>
              <a:rPr lang="de-CH" dirty="0" err="1"/>
              <a:t>leaves</a:t>
            </a:r>
            <a:r>
              <a:rPr lang="de-CH" dirty="0"/>
              <a:t> </a:t>
            </a:r>
            <a:r>
              <a:rPr lang="de-CH" dirty="0" err="1"/>
              <a:t>One</a:t>
            </a:r>
            <a:r>
              <a:rPr lang="de-CH" dirty="0"/>
              <a:t> </a:t>
            </a:r>
            <a:r>
              <a:rPr lang="de-CH" dirty="0" err="1"/>
              <a:t>Direction</a:t>
            </a:r>
            <a:endParaRPr lang="de-CH" dirty="0"/>
          </a:p>
          <a:p>
            <a:pPr marL="514350" indent="-514350" fontAlgn="ctr">
              <a:buFont typeface="+mj-lt"/>
              <a:buAutoNum type="arabicPeriod"/>
            </a:pPr>
            <a:r>
              <a:rPr lang="de-CH" dirty="0"/>
              <a:t>Rachel Dolezal</a:t>
            </a:r>
          </a:p>
          <a:p>
            <a:pPr marL="514350" indent="-514350" fontAlgn="ctr">
              <a:buFont typeface="+mj-lt"/>
              <a:buAutoNum type="arabicPeriod"/>
            </a:pPr>
            <a:r>
              <a:rPr lang="de-CH" dirty="0"/>
              <a:t>The New York Times' Green </a:t>
            </a:r>
            <a:r>
              <a:rPr lang="de-CH" dirty="0" err="1"/>
              <a:t>Pea</a:t>
            </a:r>
            <a:r>
              <a:rPr lang="de-CH" dirty="0"/>
              <a:t> </a:t>
            </a:r>
            <a:r>
              <a:rPr lang="de-CH" dirty="0" err="1"/>
              <a:t>Guacamole</a:t>
            </a:r>
            <a:r>
              <a:rPr lang="de-CH" dirty="0"/>
              <a:t> </a:t>
            </a:r>
            <a:r>
              <a:rPr lang="de-CH" dirty="0" err="1"/>
              <a:t>Recipe</a:t>
            </a:r>
            <a:endParaRPr lang="de-CH" dirty="0"/>
          </a:p>
          <a:p>
            <a:pPr marL="0" indent="0">
              <a:buNone/>
            </a:pPr>
            <a:endParaRPr lang="de-CH" dirty="0"/>
          </a:p>
          <a:p>
            <a:pPr marL="0" indent="0">
              <a:buNone/>
            </a:pPr>
            <a:r>
              <a:rPr lang="de-CH" sz="2000" dirty="0" smtClean="0"/>
              <a:t>Quelle</a:t>
            </a:r>
            <a:r>
              <a:rPr lang="de-CH" sz="2000" dirty="0"/>
              <a:t>: Time Magazine</a:t>
            </a:r>
          </a:p>
          <a:p>
            <a:pPr marL="0" indent="0">
              <a:buNone/>
            </a:pPr>
            <a:r>
              <a:rPr lang="de-CH" sz="2000" dirty="0"/>
              <a:t>Aus &lt;</a:t>
            </a:r>
            <a:r>
              <a:rPr lang="de-CH" sz="2000" dirty="0">
                <a:hlinkClick r:id="rId2"/>
              </a:rPr>
              <a:t>http://time.com/4107316/top-10-things-that-broke-the-internet</a:t>
            </a:r>
            <a:r>
              <a:rPr lang="de-CH" sz="2000" dirty="0" smtClean="0">
                <a:hlinkClick r:id="rId2"/>
              </a:rPr>
              <a:t>/</a:t>
            </a:r>
            <a:r>
              <a:rPr lang="de-CH" sz="2000" dirty="0" smtClean="0"/>
              <a:t>&gt;</a:t>
            </a:r>
            <a:endParaRPr lang="de-CH" sz="2000" dirty="0"/>
          </a:p>
        </p:txBody>
      </p:sp>
      <p:sp>
        <p:nvSpPr>
          <p:cNvPr id="4" name="Inhaltsplatzhalter 3"/>
          <p:cNvSpPr>
            <a:spLocks noGrp="1"/>
          </p:cNvSpPr>
          <p:nvPr>
            <p:ph sz="half" idx="2"/>
          </p:nvPr>
        </p:nvSpPr>
        <p:spPr/>
        <p:txBody>
          <a:bodyPr>
            <a:normAutofit fontScale="62500" lnSpcReduction="20000"/>
          </a:bodyPr>
          <a:lstStyle/>
          <a:p>
            <a:pPr marL="0" indent="0">
              <a:buNone/>
            </a:pPr>
            <a:r>
              <a:rPr lang="de-CH" b="1" dirty="0" err="1" smtClean="0">
                <a:solidFill>
                  <a:srgbClr val="FF0000"/>
                </a:solidFill>
              </a:rPr>
              <a:t>Vllt</a:t>
            </a:r>
            <a:r>
              <a:rPr lang="de-CH" b="1" dirty="0" smtClean="0">
                <a:solidFill>
                  <a:srgbClr val="FF0000"/>
                </a:solidFill>
              </a:rPr>
              <a:t> zu New York Time-</a:t>
            </a:r>
            <a:r>
              <a:rPr lang="de-CH" b="1" dirty="0" err="1" smtClean="0">
                <a:solidFill>
                  <a:srgbClr val="FF0000"/>
                </a:solidFill>
              </a:rPr>
              <a:t>ig</a:t>
            </a:r>
            <a:r>
              <a:rPr lang="de-CH" b="1" dirty="0" smtClean="0">
                <a:solidFill>
                  <a:srgbClr val="FF0000"/>
                </a:solidFill>
              </a:rPr>
              <a:t>. Siehe Punkt 10</a:t>
            </a:r>
            <a:endParaRPr lang="de-CH" b="1" dirty="0">
              <a:solidFill>
                <a:srgbClr val="FF0000"/>
              </a:solidFill>
            </a:endParaRPr>
          </a:p>
        </p:txBody>
      </p:sp>
    </p:spTree>
    <p:extLst>
      <p:ext uri="{BB962C8B-B14F-4D97-AF65-F5344CB8AC3E}">
        <p14:creationId xmlns:p14="http://schemas.microsoft.com/office/powerpoint/2010/main" val="264123931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Popular</a:t>
            </a:r>
            <a:r>
              <a:rPr lang="de-CH" dirty="0" smtClean="0"/>
              <a:t> </a:t>
            </a:r>
            <a:r>
              <a:rPr lang="de-CH" dirty="0" err="1" smtClean="0"/>
              <a:t>Plastic</a:t>
            </a:r>
            <a:r>
              <a:rPr lang="de-CH" dirty="0" smtClean="0"/>
              <a:t> </a:t>
            </a:r>
            <a:r>
              <a:rPr lang="de-CH" dirty="0" err="1" smtClean="0"/>
              <a:t>Surgerys</a:t>
            </a:r>
            <a:r>
              <a:rPr lang="de-CH" dirty="0" smtClean="0"/>
              <a:t> in </a:t>
            </a:r>
            <a:r>
              <a:rPr lang="de-CH" dirty="0" err="1" smtClean="0"/>
              <a:t>the</a:t>
            </a:r>
            <a:r>
              <a:rPr lang="de-CH" dirty="0" smtClean="0"/>
              <a:t> World</a:t>
            </a:r>
            <a:endParaRPr lang="de-CH" dirty="0"/>
          </a:p>
        </p:txBody>
      </p:sp>
      <p:sp>
        <p:nvSpPr>
          <p:cNvPr id="3" name="Inhaltsplatzhalter 2"/>
          <p:cNvSpPr>
            <a:spLocks noGrp="1"/>
          </p:cNvSpPr>
          <p:nvPr>
            <p:ph sz="half" idx="1"/>
          </p:nvPr>
        </p:nvSpPr>
        <p:spPr>
          <a:xfrm>
            <a:off x="838200" y="1993899"/>
            <a:ext cx="5181600" cy="4183063"/>
          </a:xfrm>
        </p:spPr>
        <p:txBody>
          <a:bodyPr>
            <a:normAutofit fontScale="55000" lnSpcReduction="20000"/>
          </a:bodyPr>
          <a:lstStyle/>
          <a:p>
            <a:pPr marL="514350" indent="-514350" fontAlgn="ctr">
              <a:buFont typeface="+mj-lt"/>
              <a:buAutoNum type="arabicPeriod"/>
            </a:pPr>
            <a:r>
              <a:rPr lang="de-CH" sz="3300" dirty="0" err="1"/>
              <a:t>Blepharoplasty</a:t>
            </a:r>
            <a:endParaRPr lang="de-CH" sz="3300" dirty="0"/>
          </a:p>
          <a:p>
            <a:pPr marL="514350" indent="-514350" fontAlgn="ctr">
              <a:buFont typeface="+mj-lt"/>
              <a:buAutoNum type="arabicPeriod"/>
            </a:pPr>
            <a:r>
              <a:rPr lang="de-CH" sz="3300" dirty="0" err="1"/>
              <a:t>Liposuction</a:t>
            </a:r>
            <a:endParaRPr lang="de-CH" sz="3300" dirty="0"/>
          </a:p>
          <a:p>
            <a:pPr marL="514350" indent="-514350" fontAlgn="ctr">
              <a:buFont typeface="+mj-lt"/>
              <a:buAutoNum type="arabicPeriod"/>
            </a:pPr>
            <a:r>
              <a:rPr lang="de-CH" sz="3300" dirty="0" err="1"/>
              <a:t>Breast</a:t>
            </a:r>
            <a:r>
              <a:rPr lang="de-CH" sz="3300" dirty="0"/>
              <a:t> Augmentation</a:t>
            </a:r>
          </a:p>
          <a:p>
            <a:pPr marL="514350" indent="-514350" fontAlgn="ctr">
              <a:buFont typeface="+mj-lt"/>
              <a:buAutoNum type="arabicPeriod"/>
            </a:pPr>
            <a:r>
              <a:rPr lang="de-CH" sz="3300" dirty="0" err="1"/>
              <a:t>Fat</a:t>
            </a:r>
            <a:r>
              <a:rPr lang="de-CH" sz="3300" dirty="0"/>
              <a:t> </a:t>
            </a:r>
            <a:r>
              <a:rPr lang="de-CH" sz="3300" dirty="0" err="1"/>
              <a:t>Grafting</a:t>
            </a:r>
            <a:endParaRPr lang="de-CH" sz="3300" dirty="0"/>
          </a:p>
          <a:p>
            <a:pPr marL="514350" indent="-514350" fontAlgn="ctr">
              <a:buFont typeface="+mj-lt"/>
              <a:buAutoNum type="arabicPeriod"/>
            </a:pPr>
            <a:r>
              <a:rPr lang="de-CH" sz="3300" dirty="0" err="1"/>
              <a:t>Rhinoplasty</a:t>
            </a:r>
            <a:endParaRPr lang="de-CH" sz="3300" dirty="0"/>
          </a:p>
          <a:p>
            <a:pPr marL="514350" indent="-514350" fontAlgn="ctr">
              <a:buFont typeface="+mj-lt"/>
              <a:buAutoNum type="arabicPeriod"/>
            </a:pPr>
            <a:r>
              <a:rPr lang="de-CH" sz="3300" dirty="0" err="1"/>
              <a:t>Tummy</a:t>
            </a:r>
            <a:r>
              <a:rPr lang="de-CH" sz="3300" dirty="0"/>
              <a:t> Tuck</a:t>
            </a:r>
          </a:p>
          <a:p>
            <a:pPr marL="514350" indent="-514350" fontAlgn="ctr">
              <a:buFont typeface="+mj-lt"/>
              <a:buAutoNum type="arabicPeriod"/>
            </a:pPr>
            <a:r>
              <a:rPr lang="de-CH" sz="3300" dirty="0" err="1"/>
              <a:t>Breast</a:t>
            </a:r>
            <a:r>
              <a:rPr lang="de-CH" sz="3300" dirty="0"/>
              <a:t> Lift</a:t>
            </a:r>
          </a:p>
          <a:p>
            <a:pPr marL="514350" indent="-514350" fontAlgn="ctr">
              <a:buFont typeface="+mj-lt"/>
              <a:buAutoNum type="arabicPeriod"/>
            </a:pPr>
            <a:r>
              <a:rPr lang="de-CH" sz="3300" dirty="0"/>
              <a:t>Lifting </a:t>
            </a:r>
            <a:r>
              <a:rPr lang="de-CH" sz="3300" dirty="0" err="1"/>
              <a:t>of</a:t>
            </a:r>
            <a:r>
              <a:rPr lang="de-CH" sz="3300" dirty="0"/>
              <a:t> Face</a:t>
            </a:r>
          </a:p>
          <a:p>
            <a:pPr marL="514350" indent="-514350" fontAlgn="ctr">
              <a:buFont typeface="+mj-lt"/>
              <a:buAutoNum type="arabicPeriod"/>
            </a:pPr>
            <a:r>
              <a:rPr lang="de-CH" sz="3300" dirty="0" err="1"/>
              <a:t>Breast</a:t>
            </a:r>
            <a:r>
              <a:rPr lang="de-CH" sz="3300" dirty="0"/>
              <a:t> </a:t>
            </a:r>
            <a:r>
              <a:rPr lang="de-CH" sz="3300" dirty="0" err="1"/>
              <a:t>Reduction</a:t>
            </a:r>
            <a:endParaRPr lang="de-CH" sz="3300" dirty="0"/>
          </a:p>
          <a:p>
            <a:pPr marL="514350" indent="-514350" fontAlgn="ctr">
              <a:buFont typeface="+mj-lt"/>
              <a:buAutoNum type="arabicPeriod"/>
            </a:pPr>
            <a:r>
              <a:rPr lang="de-CH" sz="3300" dirty="0" err="1"/>
              <a:t>Breast</a:t>
            </a:r>
            <a:r>
              <a:rPr lang="de-CH" sz="3300" dirty="0"/>
              <a:t> Revision</a:t>
            </a:r>
          </a:p>
          <a:p>
            <a:pPr marL="0" indent="0">
              <a:buNone/>
            </a:pPr>
            <a:endParaRPr lang="de-CH" dirty="0"/>
          </a:p>
          <a:p>
            <a:pPr marL="0" indent="0">
              <a:buNone/>
            </a:pPr>
            <a:r>
              <a:rPr lang="de-CH" sz="2000" dirty="0" smtClean="0"/>
              <a:t>Quelle</a:t>
            </a:r>
            <a:r>
              <a:rPr lang="de-CH" sz="2000" dirty="0"/>
              <a:t>: ISAPS</a:t>
            </a:r>
          </a:p>
          <a:p>
            <a:pPr marL="0" indent="0">
              <a:buNone/>
            </a:pPr>
            <a:r>
              <a:rPr lang="de-CH" sz="2000" dirty="0"/>
              <a:t>Aus &lt;</a:t>
            </a:r>
            <a:r>
              <a:rPr lang="de-CH" sz="2000" dirty="0">
                <a:hlinkClick r:id="rId2"/>
              </a:rPr>
              <a:t>http://de.statista.com/statistik/daten/studie/244676/umfrage/haeufigste-schoenheitsoperationen-weltweit-nach-art-des-eingriffs/</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42431978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Countries </a:t>
            </a:r>
            <a:r>
              <a:rPr lang="de-CH" dirty="0" err="1" smtClean="0"/>
              <a:t>With</a:t>
            </a:r>
            <a:r>
              <a:rPr lang="de-CH" dirty="0" smtClean="0"/>
              <a:t> </a:t>
            </a:r>
            <a:r>
              <a:rPr lang="de-CH" dirty="0" err="1" smtClean="0"/>
              <a:t>the</a:t>
            </a:r>
            <a:r>
              <a:rPr lang="de-CH" dirty="0" smtClean="0"/>
              <a:t> </a:t>
            </a:r>
            <a:r>
              <a:rPr lang="de-CH" dirty="0" err="1" smtClean="0"/>
              <a:t>Highest</a:t>
            </a:r>
            <a:r>
              <a:rPr lang="de-CH" dirty="0" smtClean="0"/>
              <a:t> Price </a:t>
            </a:r>
            <a:r>
              <a:rPr lang="de-CH" dirty="0" err="1" smtClean="0"/>
              <a:t>for</a:t>
            </a:r>
            <a:r>
              <a:rPr lang="de-CH" dirty="0" smtClean="0"/>
              <a:t> a Big Mac (in US Dollars) in 2015</a:t>
            </a:r>
            <a:endParaRPr lang="de-CH" dirty="0"/>
          </a:p>
        </p:txBody>
      </p:sp>
      <p:sp>
        <p:nvSpPr>
          <p:cNvPr id="3" name="Inhaltsplatzhalter 2"/>
          <p:cNvSpPr>
            <a:spLocks noGrp="1"/>
          </p:cNvSpPr>
          <p:nvPr>
            <p:ph sz="half" idx="1"/>
          </p:nvPr>
        </p:nvSpPr>
        <p:spPr>
          <a:xfrm>
            <a:off x="838200" y="2082799"/>
            <a:ext cx="5181600" cy="4094163"/>
          </a:xfrm>
        </p:spPr>
        <p:txBody>
          <a:bodyPr>
            <a:normAutofit fontScale="55000" lnSpcReduction="20000"/>
          </a:bodyPr>
          <a:lstStyle/>
          <a:p>
            <a:pPr marL="514350" indent="-514350" fontAlgn="ctr">
              <a:buFont typeface="+mj-lt"/>
              <a:buAutoNum type="arabicPeriod"/>
            </a:pPr>
            <a:r>
              <a:rPr lang="de-CH" sz="2900" dirty="0" err="1" smtClean="0"/>
              <a:t>Switzerland</a:t>
            </a:r>
            <a:r>
              <a:rPr lang="de-CH" sz="2900" dirty="0" smtClean="0"/>
              <a:t> ($ 6.82)</a:t>
            </a:r>
            <a:endParaRPr lang="de-CH" sz="2900" dirty="0"/>
          </a:p>
          <a:p>
            <a:pPr marL="514350" indent="-514350" fontAlgn="ctr">
              <a:buFont typeface="+mj-lt"/>
              <a:buAutoNum type="arabicPeriod"/>
            </a:pPr>
            <a:r>
              <a:rPr lang="de-CH" sz="2900" dirty="0" err="1" smtClean="0"/>
              <a:t>Norway</a:t>
            </a:r>
            <a:r>
              <a:rPr lang="de-CH" sz="2900" dirty="0" smtClean="0"/>
              <a:t> ($5.65)</a:t>
            </a:r>
            <a:endParaRPr lang="de-CH" sz="2900" dirty="0"/>
          </a:p>
          <a:p>
            <a:pPr marL="514350" indent="-514350" fontAlgn="ctr">
              <a:buFont typeface="+mj-lt"/>
              <a:buAutoNum type="arabicPeriod"/>
            </a:pPr>
            <a:r>
              <a:rPr lang="de-CH" sz="2900" dirty="0" err="1" smtClean="0"/>
              <a:t>Sweden</a:t>
            </a:r>
            <a:r>
              <a:rPr lang="de-CH" sz="2900" dirty="0" smtClean="0"/>
              <a:t> ($5.13)</a:t>
            </a:r>
            <a:endParaRPr lang="de-CH" sz="2900" dirty="0"/>
          </a:p>
          <a:p>
            <a:pPr marL="514350" indent="-514350" fontAlgn="ctr">
              <a:buFont typeface="+mj-lt"/>
              <a:buAutoNum type="arabicPeriod"/>
            </a:pPr>
            <a:r>
              <a:rPr lang="de-CH" sz="2900" dirty="0" err="1" smtClean="0"/>
              <a:t>Denmark</a:t>
            </a:r>
            <a:r>
              <a:rPr lang="de-CH" sz="2900" dirty="0" smtClean="0"/>
              <a:t> ($5.08)</a:t>
            </a:r>
            <a:endParaRPr lang="de-CH" sz="2900" dirty="0"/>
          </a:p>
          <a:p>
            <a:pPr marL="514350" indent="-514350" fontAlgn="ctr">
              <a:buFont typeface="+mj-lt"/>
              <a:buAutoNum type="arabicPeriod"/>
            </a:pPr>
            <a:r>
              <a:rPr lang="de-CH" sz="2900" dirty="0" smtClean="0"/>
              <a:t>USA ($4.79)</a:t>
            </a:r>
            <a:endParaRPr lang="de-CH" sz="2900" dirty="0"/>
          </a:p>
          <a:p>
            <a:pPr marL="514350" indent="-514350" fontAlgn="ctr">
              <a:buFont typeface="+mj-lt"/>
              <a:buAutoNum type="arabicPeriod"/>
            </a:pPr>
            <a:r>
              <a:rPr lang="de-CH" sz="2900" dirty="0" smtClean="0"/>
              <a:t>Israel ($4.63)</a:t>
            </a:r>
            <a:endParaRPr lang="de-CH" sz="2900" dirty="0"/>
          </a:p>
          <a:p>
            <a:pPr marL="514350" indent="-514350" fontAlgn="ctr">
              <a:buFont typeface="+mj-lt"/>
              <a:buAutoNum type="arabicPeriod"/>
            </a:pPr>
            <a:r>
              <a:rPr lang="de-CH" sz="2900" dirty="0" smtClean="0"/>
              <a:t>Canada ($4.54)</a:t>
            </a:r>
            <a:endParaRPr lang="de-CH" sz="2900" dirty="0"/>
          </a:p>
          <a:p>
            <a:pPr marL="514350" indent="-514350" fontAlgn="ctr">
              <a:buFont typeface="+mj-lt"/>
              <a:buAutoNum type="arabicPeriod"/>
            </a:pPr>
            <a:r>
              <a:rPr lang="de-CH" sz="2900" dirty="0" smtClean="0"/>
              <a:t>GB ($4.51)</a:t>
            </a:r>
            <a:endParaRPr lang="de-CH" sz="2900" dirty="0"/>
          </a:p>
          <a:p>
            <a:pPr marL="514350" indent="-514350" fontAlgn="ctr">
              <a:buFont typeface="+mj-lt"/>
              <a:buAutoNum type="arabicPeriod"/>
            </a:pPr>
            <a:r>
              <a:rPr lang="de-CH" sz="2900" dirty="0" smtClean="0"/>
              <a:t>France ($4.49)</a:t>
            </a:r>
            <a:endParaRPr lang="de-CH" sz="2900" dirty="0"/>
          </a:p>
          <a:p>
            <a:pPr marL="514350" indent="-514350" fontAlgn="ctr">
              <a:buFont typeface="+mj-lt"/>
              <a:buAutoNum type="arabicPeriod"/>
            </a:pPr>
            <a:r>
              <a:rPr lang="de-CH" sz="2900" dirty="0" err="1" smtClean="0"/>
              <a:t>Finland</a:t>
            </a:r>
            <a:r>
              <a:rPr lang="de-CH" sz="2900" dirty="0" smtClean="0"/>
              <a:t> ($4.49)</a:t>
            </a:r>
            <a:endParaRPr lang="de-CH" sz="2900" dirty="0"/>
          </a:p>
          <a:p>
            <a:pPr marL="0" indent="0">
              <a:buNone/>
            </a:pPr>
            <a:endParaRPr lang="de-CH" dirty="0"/>
          </a:p>
          <a:p>
            <a:pPr marL="0" indent="0">
              <a:buNone/>
            </a:pPr>
            <a:r>
              <a:rPr lang="de-CH" sz="2000" dirty="0" smtClean="0"/>
              <a:t>Quelle</a:t>
            </a:r>
            <a:r>
              <a:rPr lang="de-CH" sz="2000" dirty="0"/>
              <a:t>: McDonalds; Thomson Reuters; IMF; The Economist</a:t>
            </a:r>
          </a:p>
          <a:p>
            <a:pPr marL="0" indent="0">
              <a:buNone/>
            </a:pPr>
            <a:r>
              <a:rPr lang="de-CH" sz="2000" dirty="0"/>
              <a:t>Aus &lt;</a:t>
            </a:r>
            <a:r>
              <a:rPr lang="de-CH" sz="2000" dirty="0">
                <a:hlinkClick r:id="rId2"/>
              </a:rPr>
              <a:t>http://de.statista.com/statistik/daten/studie/199335/umfrage/big-mac-index--weltweiter-preis-fuer-einen-big-mac/</a:t>
            </a:r>
            <a:r>
              <a:rPr lang="de-CH" sz="2000" dirty="0"/>
              <a:t>&gt; </a:t>
            </a:r>
          </a:p>
          <a:p>
            <a:pPr marL="0" indent="0">
              <a:buNone/>
            </a:pPr>
            <a:endParaRPr lang="de-CH" dirty="0"/>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57973349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Countries </a:t>
            </a:r>
            <a:r>
              <a:rPr lang="de-CH" dirty="0" err="1" smtClean="0"/>
              <a:t>With</a:t>
            </a:r>
            <a:r>
              <a:rPr lang="de-CH" dirty="0" smtClean="0"/>
              <a:t> </a:t>
            </a:r>
            <a:r>
              <a:rPr lang="de-CH" dirty="0" err="1" smtClean="0"/>
              <a:t>the</a:t>
            </a:r>
            <a:r>
              <a:rPr lang="de-CH" dirty="0" smtClean="0"/>
              <a:t> </a:t>
            </a:r>
            <a:r>
              <a:rPr lang="de-CH" dirty="0" err="1" smtClean="0"/>
              <a:t>Longest</a:t>
            </a:r>
            <a:r>
              <a:rPr lang="de-CH" dirty="0" smtClean="0"/>
              <a:t> Average </a:t>
            </a:r>
            <a:r>
              <a:rPr lang="de-CH" dirty="0" err="1" smtClean="0"/>
              <a:t>Lovemaking</a:t>
            </a:r>
            <a:r>
              <a:rPr lang="de-CH" dirty="0" smtClean="0"/>
              <a:t> (in </a:t>
            </a:r>
            <a:r>
              <a:rPr lang="de-CH" dirty="0" err="1" smtClean="0"/>
              <a:t>Minutes</a:t>
            </a:r>
            <a:r>
              <a:rPr lang="de-CH" dirty="0" smtClean="0"/>
              <a:t>) in 2015</a:t>
            </a:r>
            <a:endParaRPr lang="de-CH" dirty="0"/>
          </a:p>
        </p:txBody>
      </p:sp>
      <p:sp>
        <p:nvSpPr>
          <p:cNvPr id="3" name="Inhaltsplatzhalter 2"/>
          <p:cNvSpPr>
            <a:spLocks noGrp="1"/>
          </p:cNvSpPr>
          <p:nvPr>
            <p:ph sz="half" idx="1"/>
          </p:nvPr>
        </p:nvSpPr>
        <p:spPr>
          <a:xfrm>
            <a:off x="838200" y="2019299"/>
            <a:ext cx="5181600" cy="4157663"/>
          </a:xfrm>
        </p:spPr>
        <p:txBody>
          <a:bodyPr>
            <a:normAutofit fontScale="55000" lnSpcReduction="20000"/>
          </a:bodyPr>
          <a:lstStyle/>
          <a:p>
            <a:pPr marL="514350" indent="-514350" fontAlgn="ctr">
              <a:buFont typeface="+mj-lt"/>
              <a:buAutoNum type="arabicPeriod"/>
            </a:pPr>
            <a:r>
              <a:rPr lang="de-CH" sz="2900" dirty="0" smtClean="0"/>
              <a:t>Nigeria (24 </a:t>
            </a:r>
            <a:r>
              <a:rPr lang="de-CH" sz="2900" dirty="0" err="1" smtClean="0"/>
              <a:t>mins</a:t>
            </a:r>
            <a:r>
              <a:rPr lang="de-CH" sz="2900" dirty="0" smtClean="0"/>
              <a:t>)</a:t>
            </a:r>
            <a:endParaRPr lang="de-CH" sz="2900" dirty="0"/>
          </a:p>
          <a:p>
            <a:pPr marL="514350" indent="-514350" fontAlgn="ctr">
              <a:buFont typeface="+mj-lt"/>
              <a:buAutoNum type="arabicPeriod"/>
            </a:pPr>
            <a:r>
              <a:rPr lang="de-CH" sz="2900" dirty="0" err="1" smtClean="0"/>
              <a:t>Greece</a:t>
            </a:r>
            <a:r>
              <a:rPr lang="de-CH" sz="2900" dirty="0" smtClean="0"/>
              <a:t> (22.3 </a:t>
            </a:r>
            <a:r>
              <a:rPr lang="de-CH" sz="2900" dirty="0" err="1" smtClean="0"/>
              <a:t>mins</a:t>
            </a:r>
            <a:r>
              <a:rPr lang="de-CH" sz="2900" dirty="0" smtClean="0"/>
              <a:t>)</a:t>
            </a:r>
            <a:endParaRPr lang="de-CH" sz="2900" dirty="0"/>
          </a:p>
          <a:p>
            <a:pPr marL="514350" indent="-514350" fontAlgn="ctr">
              <a:buFont typeface="+mj-lt"/>
              <a:buAutoNum type="arabicPeriod"/>
            </a:pPr>
            <a:r>
              <a:rPr lang="de-CH" sz="2900" dirty="0" smtClean="0"/>
              <a:t>Mexico (22.1 </a:t>
            </a:r>
            <a:r>
              <a:rPr lang="de-CH" sz="2900" dirty="0" err="1" smtClean="0"/>
              <a:t>mins</a:t>
            </a:r>
            <a:r>
              <a:rPr lang="de-CH" sz="2900" dirty="0" smtClean="0"/>
              <a:t>)</a:t>
            </a:r>
            <a:endParaRPr lang="de-CH" sz="2900" dirty="0"/>
          </a:p>
          <a:p>
            <a:pPr marL="514350" indent="-514350" fontAlgn="ctr">
              <a:buFont typeface="+mj-lt"/>
              <a:buAutoNum type="arabicPeriod"/>
            </a:pPr>
            <a:r>
              <a:rPr lang="de-CH" sz="2900" dirty="0" err="1" smtClean="0"/>
              <a:t>Brazil</a:t>
            </a:r>
            <a:r>
              <a:rPr lang="de-CH" sz="2900" dirty="0" smtClean="0"/>
              <a:t> (21.4 </a:t>
            </a:r>
            <a:r>
              <a:rPr lang="de-CH" sz="2900" dirty="0" err="1" smtClean="0"/>
              <a:t>mins</a:t>
            </a:r>
            <a:r>
              <a:rPr lang="de-CH" sz="2900" dirty="0" smtClean="0"/>
              <a:t>)</a:t>
            </a:r>
            <a:endParaRPr lang="de-CH" sz="2900" dirty="0"/>
          </a:p>
          <a:p>
            <a:pPr marL="514350" indent="-514350" fontAlgn="ctr">
              <a:buFont typeface="+mj-lt"/>
              <a:buAutoNum type="arabicPeriod"/>
            </a:pPr>
            <a:r>
              <a:rPr lang="de-CH" sz="2900" dirty="0" err="1" smtClean="0"/>
              <a:t>Italy</a:t>
            </a:r>
            <a:r>
              <a:rPr lang="de-CH" sz="2900" dirty="0" smtClean="0"/>
              <a:t> (20.4 </a:t>
            </a:r>
            <a:r>
              <a:rPr lang="de-CH" sz="2900" dirty="0" err="1" smtClean="0"/>
              <a:t>mins</a:t>
            </a:r>
            <a:r>
              <a:rPr lang="de-CH" sz="2900" dirty="0" smtClean="0"/>
              <a:t>)</a:t>
            </a:r>
            <a:endParaRPr lang="de-CH" sz="2900" dirty="0"/>
          </a:p>
          <a:p>
            <a:pPr marL="514350" indent="-514350" fontAlgn="ctr">
              <a:buFont typeface="+mj-lt"/>
              <a:buAutoNum type="arabicPeriod"/>
            </a:pPr>
            <a:r>
              <a:rPr lang="de-CH" sz="2900" dirty="0"/>
              <a:t>South </a:t>
            </a:r>
            <a:r>
              <a:rPr lang="de-CH" sz="2900" dirty="0" err="1" smtClean="0"/>
              <a:t>Africa</a:t>
            </a:r>
            <a:r>
              <a:rPr lang="de-CH" sz="2900" dirty="0" smtClean="0"/>
              <a:t> (20 </a:t>
            </a:r>
            <a:r>
              <a:rPr lang="de-CH" sz="2900" dirty="0" err="1" smtClean="0"/>
              <a:t>mins</a:t>
            </a:r>
            <a:r>
              <a:rPr lang="de-CH" sz="2900" dirty="0" smtClean="0"/>
              <a:t>)</a:t>
            </a:r>
            <a:endParaRPr lang="de-CH" sz="2900" dirty="0"/>
          </a:p>
          <a:p>
            <a:pPr marL="514350" indent="-514350" fontAlgn="ctr">
              <a:buFont typeface="+mj-lt"/>
              <a:buAutoNum type="arabicPeriod"/>
            </a:pPr>
            <a:r>
              <a:rPr lang="de-CH" sz="2900" dirty="0" smtClean="0"/>
              <a:t>China (19.9 </a:t>
            </a:r>
            <a:r>
              <a:rPr lang="de-CH" sz="2900" dirty="0" err="1" smtClean="0"/>
              <a:t>mins</a:t>
            </a:r>
            <a:r>
              <a:rPr lang="de-CH" sz="2900" dirty="0" smtClean="0"/>
              <a:t>)</a:t>
            </a:r>
            <a:endParaRPr lang="de-CH" sz="2900" dirty="0"/>
          </a:p>
          <a:p>
            <a:pPr marL="514350" indent="-514350" fontAlgn="ctr">
              <a:buFont typeface="+mj-lt"/>
              <a:buAutoNum type="arabicPeriod"/>
            </a:pPr>
            <a:r>
              <a:rPr lang="de-CH" sz="2900" dirty="0" smtClean="0"/>
              <a:t>Malaysia (19.9 </a:t>
            </a:r>
            <a:r>
              <a:rPr lang="de-CH" sz="2900" dirty="0" err="1" smtClean="0"/>
              <a:t>mins</a:t>
            </a:r>
            <a:r>
              <a:rPr lang="de-CH" sz="2900" dirty="0" smtClean="0"/>
              <a:t>)</a:t>
            </a:r>
            <a:endParaRPr lang="de-CH" sz="2900" dirty="0"/>
          </a:p>
          <a:p>
            <a:pPr marL="514350" indent="-514350" fontAlgn="ctr">
              <a:buFont typeface="+mj-lt"/>
              <a:buAutoNum type="arabicPeriod"/>
            </a:pPr>
            <a:r>
              <a:rPr lang="de-CH" sz="2900" dirty="0" err="1" smtClean="0"/>
              <a:t>Netherlands</a:t>
            </a:r>
            <a:r>
              <a:rPr lang="de-CH" sz="2900" dirty="0" smtClean="0"/>
              <a:t> (19.5 </a:t>
            </a:r>
            <a:r>
              <a:rPr lang="de-CH" sz="2900" dirty="0" err="1" smtClean="0"/>
              <a:t>mins</a:t>
            </a:r>
            <a:r>
              <a:rPr lang="de-CH" sz="2900" dirty="0" smtClean="0"/>
              <a:t>)</a:t>
            </a:r>
            <a:endParaRPr lang="de-CH" sz="2900" dirty="0"/>
          </a:p>
          <a:p>
            <a:pPr marL="514350" indent="-514350" fontAlgn="ctr">
              <a:buFont typeface="+mj-lt"/>
              <a:buAutoNum type="arabicPeriod"/>
            </a:pPr>
            <a:r>
              <a:rPr lang="de-CH" sz="2900" dirty="0" err="1" smtClean="0"/>
              <a:t>Switzerland</a:t>
            </a:r>
            <a:r>
              <a:rPr lang="de-CH" sz="2900" dirty="0" smtClean="0"/>
              <a:t> (18.9 </a:t>
            </a:r>
            <a:r>
              <a:rPr lang="de-CH" sz="2900" dirty="0" err="1" smtClean="0"/>
              <a:t>mins</a:t>
            </a:r>
            <a:r>
              <a:rPr lang="de-CH" sz="2900" dirty="0" smtClean="0"/>
              <a:t>)</a:t>
            </a:r>
            <a:endParaRPr lang="de-CH" sz="2900" dirty="0"/>
          </a:p>
          <a:p>
            <a:pPr marL="0" indent="0">
              <a:buNone/>
            </a:pPr>
            <a:endParaRPr lang="de-CH" dirty="0"/>
          </a:p>
          <a:p>
            <a:pPr marL="0" indent="0">
              <a:buNone/>
            </a:pPr>
            <a:r>
              <a:rPr lang="de-CH" sz="2000" dirty="0" smtClean="0"/>
              <a:t>Quelle</a:t>
            </a:r>
            <a:r>
              <a:rPr lang="de-CH" sz="2000" dirty="0"/>
              <a:t>: </a:t>
            </a:r>
            <a:r>
              <a:rPr lang="de-CH" sz="2000" dirty="0" err="1"/>
              <a:t>Durex</a:t>
            </a:r>
            <a:endParaRPr lang="de-CH" sz="2000" dirty="0"/>
          </a:p>
          <a:p>
            <a:pPr marL="0" indent="0">
              <a:buNone/>
            </a:pPr>
            <a:r>
              <a:rPr lang="de-CH" sz="2000" dirty="0"/>
              <a:t>Aus &lt;</a:t>
            </a:r>
            <a:r>
              <a:rPr lang="de-CH" sz="2000" dirty="0">
                <a:hlinkClick r:id="rId2"/>
              </a:rPr>
              <a:t>http://de.statista.com/statistik/daten/studie/636/umfrage/durchschnittliche-dauer-des-liebesspiels-nach-ausgewaehlten-laendern/</a:t>
            </a:r>
            <a:r>
              <a:rPr lang="de-CH" sz="2000" dirty="0"/>
              <a:t>&gt; </a:t>
            </a:r>
          </a:p>
        </p:txBody>
      </p:sp>
      <p:sp>
        <p:nvSpPr>
          <p:cNvPr id="4" name="Inhaltsplatzhalter 3"/>
          <p:cNvSpPr>
            <a:spLocks noGrp="1"/>
          </p:cNvSpPr>
          <p:nvPr>
            <p:ph sz="half" idx="2"/>
          </p:nvPr>
        </p:nvSpPr>
        <p:spPr/>
        <p:txBody>
          <a:bodyPr>
            <a:normAutofit fontScale="55000" lnSpcReduction="20000"/>
          </a:bodyPr>
          <a:lstStyle/>
          <a:p>
            <a:endParaRPr lang="de-CH"/>
          </a:p>
        </p:txBody>
      </p:sp>
    </p:spTree>
    <p:extLst>
      <p:ext uri="{BB962C8B-B14F-4D97-AF65-F5344CB8AC3E}">
        <p14:creationId xmlns:p14="http://schemas.microsoft.com/office/powerpoint/2010/main" val="257680069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Valuable</a:t>
            </a:r>
            <a:r>
              <a:rPr lang="de-CH" dirty="0" smtClean="0"/>
              <a:t> Global Brands </a:t>
            </a:r>
            <a:r>
              <a:rPr lang="de-CH" dirty="0" err="1" smtClean="0"/>
              <a:t>According</a:t>
            </a:r>
            <a:r>
              <a:rPr lang="de-CH" dirty="0" smtClean="0"/>
              <a:t> </a:t>
            </a:r>
            <a:r>
              <a:rPr lang="de-CH" dirty="0" err="1" smtClean="0"/>
              <a:t>to</a:t>
            </a:r>
            <a:r>
              <a:rPr lang="de-CH" dirty="0" smtClean="0"/>
              <a:t> </a:t>
            </a:r>
            <a:r>
              <a:rPr lang="de-CH" dirty="0" err="1" smtClean="0"/>
              <a:t>Their</a:t>
            </a:r>
            <a:r>
              <a:rPr lang="de-CH" dirty="0" smtClean="0"/>
              <a:t> Brand Value in $M</a:t>
            </a:r>
            <a:endParaRPr lang="de-CH" dirty="0"/>
          </a:p>
        </p:txBody>
      </p:sp>
      <p:sp>
        <p:nvSpPr>
          <p:cNvPr id="3" name="Inhaltsplatzhalter 2"/>
          <p:cNvSpPr>
            <a:spLocks noGrp="1"/>
          </p:cNvSpPr>
          <p:nvPr>
            <p:ph sz="half" idx="1"/>
          </p:nvPr>
        </p:nvSpPr>
        <p:spPr>
          <a:xfrm>
            <a:off x="838200" y="2057399"/>
            <a:ext cx="5181600" cy="4119563"/>
          </a:xfrm>
        </p:spPr>
        <p:txBody>
          <a:bodyPr>
            <a:normAutofit fontScale="47500" lnSpcReduction="20000"/>
          </a:bodyPr>
          <a:lstStyle/>
          <a:p>
            <a:pPr marL="514350" indent="-514350" fontAlgn="ctr">
              <a:buFont typeface="+mj-lt"/>
              <a:buAutoNum type="arabicPeriod"/>
            </a:pPr>
            <a:r>
              <a:rPr lang="de-CH" sz="3300" dirty="0" smtClean="0"/>
              <a:t>Apple (246,992)</a:t>
            </a:r>
            <a:endParaRPr lang="de-CH" sz="3300" dirty="0"/>
          </a:p>
          <a:p>
            <a:pPr marL="514350" indent="-514350" fontAlgn="ctr">
              <a:buFont typeface="+mj-lt"/>
              <a:buAutoNum type="arabicPeriod"/>
            </a:pPr>
            <a:r>
              <a:rPr lang="de-CH" sz="3300" dirty="0" smtClean="0"/>
              <a:t>Google (173,652)</a:t>
            </a:r>
            <a:endParaRPr lang="de-CH" sz="3300" dirty="0"/>
          </a:p>
          <a:p>
            <a:pPr marL="514350" indent="-514350" fontAlgn="ctr">
              <a:buFont typeface="+mj-lt"/>
              <a:buAutoNum type="arabicPeriod"/>
            </a:pPr>
            <a:r>
              <a:rPr lang="de-CH" sz="3300" dirty="0" smtClean="0"/>
              <a:t>Microsoft (115,500)</a:t>
            </a:r>
            <a:endParaRPr lang="de-CH" sz="3300" dirty="0"/>
          </a:p>
          <a:p>
            <a:pPr marL="514350" indent="-514350" fontAlgn="ctr">
              <a:buFont typeface="+mj-lt"/>
              <a:buAutoNum type="arabicPeriod"/>
            </a:pPr>
            <a:r>
              <a:rPr lang="de-CH" sz="3300" dirty="0" smtClean="0"/>
              <a:t>IBM (93,987)</a:t>
            </a:r>
            <a:endParaRPr lang="de-CH" sz="3300" dirty="0"/>
          </a:p>
          <a:p>
            <a:pPr marL="514350" indent="-514350" fontAlgn="ctr">
              <a:buFont typeface="+mj-lt"/>
              <a:buAutoNum type="arabicPeriod"/>
            </a:pPr>
            <a:r>
              <a:rPr lang="de-CH" sz="3300" dirty="0" smtClean="0"/>
              <a:t>Visa (91,962)</a:t>
            </a:r>
            <a:endParaRPr lang="de-CH" sz="3300" dirty="0"/>
          </a:p>
          <a:p>
            <a:pPr marL="514350" indent="-514350" fontAlgn="ctr">
              <a:buFont typeface="+mj-lt"/>
              <a:buAutoNum type="arabicPeriod"/>
            </a:pPr>
            <a:r>
              <a:rPr lang="de-CH" sz="3300" dirty="0" smtClean="0"/>
              <a:t>AT&amp;T (89,492)</a:t>
            </a:r>
            <a:endParaRPr lang="de-CH" sz="3300" dirty="0"/>
          </a:p>
          <a:p>
            <a:pPr marL="514350" indent="-514350" fontAlgn="ctr">
              <a:buFont typeface="+mj-lt"/>
              <a:buAutoNum type="arabicPeriod"/>
            </a:pPr>
            <a:r>
              <a:rPr lang="de-CH" sz="3300" dirty="0" err="1" smtClean="0"/>
              <a:t>Verizon</a:t>
            </a:r>
            <a:r>
              <a:rPr lang="de-CH" sz="3300" dirty="0" smtClean="0"/>
              <a:t> (86,009)</a:t>
            </a:r>
            <a:endParaRPr lang="de-CH" sz="3300" dirty="0"/>
          </a:p>
          <a:p>
            <a:pPr marL="514350" indent="-514350" fontAlgn="ctr">
              <a:buFont typeface="+mj-lt"/>
              <a:buAutoNum type="arabicPeriod"/>
            </a:pPr>
            <a:r>
              <a:rPr lang="de-CH" sz="3300" dirty="0" smtClean="0"/>
              <a:t>Coca-Cola (83,841)</a:t>
            </a:r>
            <a:endParaRPr lang="de-CH" sz="3300" dirty="0"/>
          </a:p>
          <a:p>
            <a:pPr marL="514350" indent="-514350" fontAlgn="ctr">
              <a:buFont typeface="+mj-lt"/>
              <a:buAutoNum type="arabicPeriod"/>
            </a:pPr>
            <a:r>
              <a:rPr lang="de-CH" sz="3300" dirty="0" smtClean="0"/>
              <a:t>McDonald's (81,162)</a:t>
            </a:r>
            <a:endParaRPr lang="de-CH" sz="3300" dirty="0"/>
          </a:p>
          <a:p>
            <a:pPr marL="514350" indent="-514350" fontAlgn="ctr">
              <a:buFont typeface="+mj-lt"/>
              <a:buAutoNum type="arabicPeriod"/>
            </a:pPr>
            <a:r>
              <a:rPr lang="de-CH" sz="3300" dirty="0" smtClean="0"/>
              <a:t>Marlboro (80,352)</a:t>
            </a:r>
            <a:endParaRPr lang="de-CH" sz="3300" dirty="0"/>
          </a:p>
          <a:p>
            <a:pPr marL="0" indent="0">
              <a:buNone/>
            </a:pPr>
            <a:endParaRPr lang="de-CH" dirty="0"/>
          </a:p>
          <a:p>
            <a:pPr marL="0" indent="0">
              <a:buNone/>
            </a:pPr>
            <a:r>
              <a:rPr lang="de-CH" sz="2300" dirty="0" smtClean="0"/>
              <a:t>Quelle</a:t>
            </a:r>
            <a:r>
              <a:rPr lang="de-CH" sz="2300" dirty="0"/>
              <a:t>: </a:t>
            </a:r>
            <a:r>
              <a:rPr lang="de-CH" sz="2300" dirty="0" err="1"/>
              <a:t>BrandZ</a:t>
            </a:r>
            <a:r>
              <a:rPr lang="de-CH" sz="2300" dirty="0"/>
              <a:t>; </a:t>
            </a:r>
            <a:r>
              <a:rPr lang="de-CH" sz="2300" dirty="0" err="1"/>
              <a:t>Millward</a:t>
            </a:r>
            <a:r>
              <a:rPr lang="de-CH" sz="2300" dirty="0"/>
              <a:t> Brown</a:t>
            </a:r>
          </a:p>
          <a:p>
            <a:pPr marL="0" indent="0">
              <a:buNone/>
            </a:pPr>
            <a:r>
              <a:rPr lang="de-CH" sz="2300" dirty="0"/>
              <a:t>Aus &lt;</a:t>
            </a:r>
            <a:r>
              <a:rPr lang="de-CH" sz="2300" dirty="0">
                <a:hlinkClick r:id="rId2"/>
              </a:rPr>
              <a:t>http://www.millwardbrown.com/BrandZ/2015/Global/2015_BrandZ_Top100_Chart.pdf</a:t>
            </a:r>
            <a:r>
              <a:rPr lang="de-CH" sz="2300" dirty="0"/>
              <a:t>&gt; </a:t>
            </a:r>
          </a:p>
        </p:txBody>
      </p:sp>
      <p:sp>
        <p:nvSpPr>
          <p:cNvPr id="4" name="Inhaltsplatzhalter 3"/>
          <p:cNvSpPr>
            <a:spLocks noGrp="1"/>
          </p:cNvSpPr>
          <p:nvPr>
            <p:ph sz="half" idx="2"/>
          </p:nvPr>
        </p:nvSpPr>
        <p:spPr/>
        <p:txBody>
          <a:bodyPr>
            <a:normAutofit fontScale="47500" lnSpcReduction="20000"/>
          </a:bodyPr>
          <a:lstStyle/>
          <a:p>
            <a:endParaRPr lang="de-CH"/>
          </a:p>
        </p:txBody>
      </p:sp>
    </p:spTree>
    <p:extLst>
      <p:ext uri="{BB962C8B-B14F-4D97-AF65-F5344CB8AC3E}">
        <p14:creationId xmlns:p14="http://schemas.microsoft.com/office/powerpoint/2010/main" val="106565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3600" b="1" dirty="0" smtClean="0"/>
              <a:t>Ranking </a:t>
            </a:r>
            <a:r>
              <a:rPr lang="de-CH" sz="3600" b="1" dirty="0" err="1" smtClean="0"/>
              <a:t>of</a:t>
            </a:r>
            <a:r>
              <a:rPr lang="de-CH" sz="3600" b="1" dirty="0" smtClean="0"/>
              <a:t> </a:t>
            </a:r>
            <a:r>
              <a:rPr lang="de-CH" sz="3600" b="1" dirty="0" err="1" smtClean="0"/>
              <a:t>the</a:t>
            </a:r>
            <a:r>
              <a:rPr lang="de-CH" sz="3600" b="1" dirty="0" smtClean="0"/>
              <a:t> </a:t>
            </a:r>
            <a:r>
              <a:rPr lang="de-CH" sz="3600" b="1" dirty="0" err="1" smtClean="0"/>
              <a:t>Reasons</a:t>
            </a:r>
            <a:r>
              <a:rPr lang="de-CH" sz="3600" b="1" dirty="0" smtClean="0"/>
              <a:t> </a:t>
            </a:r>
            <a:r>
              <a:rPr lang="de-CH" sz="3600" b="1" dirty="0" err="1" smtClean="0"/>
              <a:t>Why</a:t>
            </a:r>
            <a:r>
              <a:rPr lang="de-CH" sz="3600" b="1" dirty="0" smtClean="0"/>
              <a:t> Swiss People </a:t>
            </a:r>
            <a:r>
              <a:rPr lang="de-CH" sz="3600" b="1" dirty="0" err="1" smtClean="0"/>
              <a:t>Would</a:t>
            </a:r>
            <a:r>
              <a:rPr lang="de-CH" sz="3600" b="1" dirty="0" smtClean="0"/>
              <a:t> Watch Commercials</a:t>
            </a:r>
            <a:r>
              <a:rPr lang="de-CH" sz="3600" dirty="0" smtClean="0"/>
              <a:t> in 2015. Basis: Kernzielgruppe. </a:t>
            </a:r>
            <a:endParaRPr lang="de-CH" sz="3600" dirty="0"/>
          </a:p>
        </p:txBody>
      </p:sp>
      <p:sp>
        <p:nvSpPr>
          <p:cNvPr id="3" name="Inhaltsplatzhalter 2"/>
          <p:cNvSpPr>
            <a:spLocks noGrp="1"/>
          </p:cNvSpPr>
          <p:nvPr>
            <p:ph sz="half" idx="1"/>
          </p:nvPr>
        </p:nvSpPr>
        <p:spPr>
          <a:xfrm>
            <a:off x="838200" y="2158999"/>
            <a:ext cx="5181600" cy="4017963"/>
          </a:xfrm>
        </p:spPr>
        <p:txBody>
          <a:bodyPr>
            <a:normAutofit fontScale="62500" lnSpcReduction="20000"/>
          </a:bodyPr>
          <a:lstStyle/>
          <a:p>
            <a:pPr marL="514350" indent="-514350" fontAlgn="ctr">
              <a:buFont typeface="+mj-lt"/>
              <a:buAutoNum type="arabicPeriod"/>
            </a:pPr>
            <a:r>
              <a:rPr lang="de-CH" dirty="0" err="1"/>
              <a:t>If</a:t>
            </a:r>
            <a:r>
              <a:rPr lang="de-CH" dirty="0"/>
              <a:t> </a:t>
            </a:r>
            <a:r>
              <a:rPr lang="de-CH" dirty="0" err="1"/>
              <a:t>it's</a:t>
            </a:r>
            <a:r>
              <a:rPr lang="de-CH" dirty="0"/>
              <a:t> </a:t>
            </a:r>
            <a:r>
              <a:rPr lang="de-CH" dirty="0" smtClean="0"/>
              <a:t>funny – 44,7%</a:t>
            </a:r>
            <a:endParaRPr lang="de-CH" dirty="0"/>
          </a:p>
          <a:p>
            <a:pPr marL="514350" indent="-514350" fontAlgn="ctr">
              <a:buFont typeface="+mj-lt"/>
              <a:buAutoNum type="arabicPeriod"/>
            </a:pPr>
            <a:r>
              <a:rPr lang="de-CH" dirty="0" err="1"/>
              <a:t>If</a:t>
            </a:r>
            <a:r>
              <a:rPr lang="de-CH" dirty="0"/>
              <a:t> </a:t>
            </a:r>
            <a:r>
              <a:rPr lang="de-CH" dirty="0" err="1"/>
              <a:t>it's</a:t>
            </a:r>
            <a:r>
              <a:rPr lang="de-CH" dirty="0"/>
              <a:t> </a:t>
            </a:r>
            <a:r>
              <a:rPr lang="de-CH" dirty="0" err="1" smtClean="0"/>
              <a:t>entertaining</a:t>
            </a:r>
            <a:r>
              <a:rPr lang="de-CH" dirty="0" smtClean="0"/>
              <a:t> – 38,8%</a:t>
            </a:r>
            <a:endParaRPr lang="de-CH" dirty="0"/>
          </a:p>
          <a:p>
            <a:pPr marL="514350" indent="-514350" fontAlgn="ctr">
              <a:buFont typeface="+mj-lt"/>
              <a:buAutoNum type="arabicPeriod"/>
            </a:pPr>
            <a:r>
              <a:rPr lang="de-CH" dirty="0" err="1"/>
              <a:t>If</a:t>
            </a:r>
            <a:r>
              <a:rPr lang="de-CH" dirty="0"/>
              <a:t> </a:t>
            </a:r>
            <a:r>
              <a:rPr lang="de-CH" dirty="0" err="1"/>
              <a:t>it's</a:t>
            </a:r>
            <a:r>
              <a:rPr lang="de-CH" dirty="0"/>
              <a:t> </a:t>
            </a:r>
            <a:r>
              <a:rPr lang="de-CH" dirty="0" err="1" smtClean="0"/>
              <a:t>striking</a:t>
            </a:r>
            <a:r>
              <a:rPr lang="de-CH" dirty="0" smtClean="0"/>
              <a:t> – 32,5%</a:t>
            </a:r>
            <a:endParaRPr lang="de-CH" dirty="0"/>
          </a:p>
          <a:p>
            <a:pPr marL="514350" indent="-514350" fontAlgn="ctr">
              <a:buFont typeface="+mj-lt"/>
              <a:buAutoNum type="arabicPeriod"/>
            </a:pPr>
            <a:r>
              <a:rPr lang="de-CH" dirty="0" err="1"/>
              <a:t>If</a:t>
            </a:r>
            <a:r>
              <a:rPr lang="de-CH" dirty="0"/>
              <a:t> </a:t>
            </a:r>
            <a:r>
              <a:rPr lang="de-CH" dirty="0" err="1"/>
              <a:t>it</a:t>
            </a:r>
            <a:r>
              <a:rPr lang="de-CH" dirty="0"/>
              <a:t> </a:t>
            </a:r>
            <a:r>
              <a:rPr lang="de-CH" dirty="0" err="1"/>
              <a:t>contains</a:t>
            </a:r>
            <a:r>
              <a:rPr lang="de-CH" dirty="0"/>
              <a:t> a </a:t>
            </a:r>
            <a:r>
              <a:rPr lang="de-CH" dirty="0" err="1"/>
              <a:t>good</a:t>
            </a:r>
            <a:r>
              <a:rPr lang="de-CH" dirty="0"/>
              <a:t> </a:t>
            </a:r>
            <a:r>
              <a:rPr lang="de-CH" dirty="0" smtClean="0"/>
              <a:t>deal – 29,7%</a:t>
            </a:r>
            <a:endParaRPr lang="de-CH" dirty="0"/>
          </a:p>
          <a:p>
            <a:pPr marL="514350" indent="-514350" fontAlgn="ctr">
              <a:buFont typeface="+mj-lt"/>
              <a:buAutoNum type="arabicPeriod"/>
            </a:pPr>
            <a:r>
              <a:rPr lang="de-CH" dirty="0" err="1"/>
              <a:t>If</a:t>
            </a:r>
            <a:r>
              <a:rPr lang="de-CH" dirty="0"/>
              <a:t> </a:t>
            </a:r>
            <a:r>
              <a:rPr lang="de-CH" dirty="0" err="1"/>
              <a:t>it's</a:t>
            </a:r>
            <a:r>
              <a:rPr lang="de-CH" dirty="0"/>
              <a:t> </a:t>
            </a:r>
            <a:r>
              <a:rPr lang="de-CH" dirty="0" smtClean="0"/>
              <a:t>informative – 27,2%</a:t>
            </a:r>
            <a:endParaRPr lang="de-CH" dirty="0"/>
          </a:p>
          <a:p>
            <a:pPr marL="514350" indent="-514350" fontAlgn="ctr">
              <a:buFont typeface="+mj-lt"/>
              <a:buAutoNum type="arabicPeriod"/>
            </a:pPr>
            <a:r>
              <a:rPr lang="de-CH" dirty="0" err="1"/>
              <a:t>If</a:t>
            </a:r>
            <a:r>
              <a:rPr lang="de-CH" dirty="0"/>
              <a:t> </a:t>
            </a:r>
            <a:r>
              <a:rPr lang="de-CH" dirty="0" err="1"/>
              <a:t>it's</a:t>
            </a:r>
            <a:r>
              <a:rPr lang="de-CH" dirty="0"/>
              <a:t> </a:t>
            </a:r>
            <a:r>
              <a:rPr lang="de-CH" dirty="0" err="1"/>
              <a:t>addressed</a:t>
            </a:r>
            <a:r>
              <a:rPr lang="de-CH" dirty="0"/>
              <a:t> </a:t>
            </a:r>
            <a:r>
              <a:rPr lang="de-CH" dirty="0" err="1"/>
              <a:t>specifically</a:t>
            </a:r>
            <a:r>
              <a:rPr lang="de-CH" dirty="0"/>
              <a:t> </a:t>
            </a:r>
            <a:r>
              <a:rPr lang="de-CH" dirty="0" err="1"/>
              <a:t>to</a:t>
            </a:r>
            <a:r>
              <a:rPr lang="de-CH" dirty="0"/>
              <a:t> </a:t>
            </a:r>
            <a:r>
              <a:rPr lang="de-CH" dirty="0" err="1"/>
              <a:t>my</a:t>
            </a:r>
            <a:r>
              <a:rPr lang="de-CH" dirty="0"/>
              <a:t> </a:t>
            </a:r>
            <a:r>
              <a:rPr lang="de-CH" dirty="0" err="1" smtClean="0"/>
              <a:t>interest</a:t>
            </a:r>
            <a:r>
              <a:rPr lang="de-CH" dirty="0" smtClean="0"/>
              <a:t> – 25,2%</a:t>
            </a:r>
            <a:endParaRPr lang="de-CH" dirty="0"/>
          </a:p>
          <a:p>
            <a:pPr marL="514350" indent="-514350" fontAlgn="ctr">
              <a:buFont typeface="+mj-lt"/>
              <a:buAutoNum type="arabicPeriod"/>
            </a:pPr>
            <a:r>
              <a:rPr lang="de-CH" dirty="0" err="1"/>
              <a:t>If</a:t>
            </a:r>
            <a:r>
              <a:rPr lang="de-CH" dirty="0"/>
              <a:t> </a:t>
            </a:r>
            <a:r>
              <a:rPr lang="de-CH" dirty="0" err="1"/>
              <a:t>it's</a:t>
            </a:r>
            <a:r>
              <a:rPr lang="de-CH" dirty="0"/>
              <a:t> </a:t>
            </a:r>
            <a:r>
              <a:rPr lang="de-CH" dirty="0" err="1" smtClean="0"/>
              <a:t>instructive</a:t>
            </a:r>
            <a:r>
              <a:rPr lang="de-CH" dirty="0" smtClean="0"/>
              <a:t> – 14,5%</a:t>
            </a:r>
            <a:endParaRPr lang="de-CH" dirty="0"/>
          </a:p>
          <a:p>
            <a:pPr marL="514350" indent="-514350" fontAlgn="ctr">
              <a:buFont typeface="+mj-lt"/>
              <a:buAutoNum type="arabicPeriod"/>
            </a:pPr>
            <a:r>
              <a:rPr lang="de-CH" dirty="0" err="1"/>
              <a:t>If</a:t>
            </a:r>
            <a:r>
              <a:rPr lang="de-CH" dirty="0"/>
              <a:t> </a:t>
            </a:r>
            <a:r>
              <a:rPr lang="de-CH" dirty="0" err="1"/>
              <a:t>it</a:t>
            </a:r>
            <a:r>
              <a:rPr lang="de-CH" dirty="0"/>
              <a:t> </a:t>
            </a:r>
            <a:r>
              <a:rPr lang="de-CH" dirty="0" err="1"/>
              <a:t>supports</a:t>
            </a:r>
            <a:r>
              <a:rPr lang="de-CH" dirty="0"/>
              <a:t> </a:t>
            </a:r>
            <a:r>
              <a:rPr lang="de-CH" dirty="0" err="1"/>
              <a:t>my</a:t>
            </a:r>
            <a:r>
              <a:rPr lang="de-CH" dirty="0"/>
              <a:t> </a:t>
            </a:r>
            <a:r>
              <a:rPr lang="de-CH" dirty="0" err="1"/>
              <a:t>purchase</a:t>
            </a:r>
            <a:r>
              <a:rPr lang="de-CH" dirty="0"/>
              <a:t> </a:t>
            </a:r>
            <a:r>
              <a:rPr lang="de-CH" dirty="0" err="1" smtClean="0"/>
              <a:t>decision</a:t>
            </a:r>
            <a:r>
              <a:rPr lang="de-CH" dirty="0" smtClean="0"/>
              <a:t> – 14,2%</a:t>
            </a:r>
            <a:endParaRPr lang="de-CH" dirty="0"/>
          </a:p>
          <a:p>
            <a:pPr marL="514350" indent="-514350" fontAlgn="ctr">
              <a:buFont typeface="+mj-lt"/>
              <a:buAutoNum type="arabicPeriod"/>
            </a:pPr>
            <a:r>
              <a:rPr lang="de-CH" dirty="0" err="1"/>
              <a:t>If</a:t>
            </a:r>
            <a:r>
              <a:rPr lang="de-CH" dirty="0"/>
              <a:t> </a:t>
            </a:r>
            <a:r>
              <a:rPr lang="de-CH" dirty="0" err="1"/>
              <a:t>it's</a:t>
            </a:r>
            <a:r>
              <a:rPr lang="de-CH" dirty="0"/>
              <a:t> </a:t>
            </a:r>
            <a:r>
              <a:rPr lang="de-CH" dirty="0" err="1"/>
              <a:t>recommended</a:t>
            </a:r>
            <a:r>
              <a:rPr lang="de-CH" dirty="0"/>
              <a:t> </a:t>
            </a:r>
            <a:r>
              <a:rPr lang="de-CH" dirty="0" err="1"/>
              <a:t>to</a:t>
            </a:r>
            <a:r>
              <a:rPr lang="de-CH" dirty="0"/>
              <a:t> </a:t>
            </a:r>
            <a:r>
              <a:rPr lang="de-CH" dirty="0" err="1"/>
              <a:t>me</a:t>
            </a:r>
            <a:r>
              <a:rPr lang="de-CH" dirty="0"/>
              <a:t> </a:t>
            </a:r>
            <a:r>
              <a:rPr lang="de-CH" dirty="0" err="1"/>
              <a:t>by</a:t>
            </a:r>
            <a:r>
              <a:rPr lang="de-CH" dirty="0"/>
              <a:t> </a:t>
            </a:r>
            <a:r>
              <a:rPr lang="de-CH" dirty="0" err="1" smtClean="0"/>
              <a:t>friends</a:t>
            </a:r>
            <a:r>
              <a:rPr lang="de-CH" dirty="0" smtClean="0"/>
              <a:t> – 11,4%</a:t>
            </a:r>
            <a:endParaRPr lang="de-CH" dirty="0"/>
          </a:p>
          <a:p>
            <a:pPr marL="514350" indent="-514350" fontAlgn="ctr">
              <a:buFont typeface="+mj-lt"/>
              <a:buAutoNum type="arabicPeriod"/>
            </a:pPr>
            <a:r>
              <a:rPr lang="de-CH" dirty="0" err="1"/>
              <a:t>If</a:t>
            </a:r>
            <a:r>
              <a:rPr lang="de-CH" dirty="0"/>
              <a:t> </a:t>
            </a:r>
            <a:r>
              <a:rPr lang="de-CH" dirty="0" err="1"/>
              <a:t>there's</a:t>
            </a:r>
            <a:r>
              <a:rPr lang="de-CH" dirty="0"/>
              <a:t> a </a:t>
            </a:r>
            <a:r>
              <a:rPr lang="de-CH" dirty="0" err="1"/>
              <a:t>celebrity</a:t>
            </a:r>
            <a:r>
              <a:rPr lang="de-CH" dirty="0"/>
              <a:t> in </a:t>
            </a:r>
            <a:r>
              <a:rPr lang="de-CH" dirty="0" err="1" smtClean="0"/>
              <a:t>it</a:t>
            </a:r>
            <a:r>
              <a:rPr lang="de-CH" dirty="0" smtClean="0"/>
              <a:t> – 9,8%</a:t>
            </a:r>
            <a:endParaRPr lang="de-CH" dirty="0"/>
          </a:p>
          <a:p>
            <a:pPr marL="0" indent="0">
              <a:buNone/>
            </a:pPr>
            <a:endParaRPr lang="de-CH" dirty="0"/>
          </a:p>
          <a:p>
            <a:pPr marL="0" indent="0">
              <a:buNone/>
            </a:pPr>
            <a:r>
              <a:rPr lang="de-CH" sz="1800" dirty="0"/>
              <a:t>Quelle: Y&amp;R Group </a:t>
            </a:r>
            <a:r>
              <a:rPr lang="de-CH" sz="1800" dirty="0" err="1"/>
              <a:t>Switzerland</a:t>
            </a:r>
            <a:r>
              <a:rPr lang="de-CH" sz="1800" dirty="0"/>
              <a:t> MUI-Studie (S. 246</a:t>
            </a:r>
            <a:r>
              <a:rPr lang="de-CH" sz="1800" dirty="0" smtClean="0"/>
              <a:t>)</a:t>
            </a:r>
            <a:endParaRPr lang="de-CH" sz="1800" dirty="0"/>
          </a:p>
        </p:txBody>
      </p:sp>
      <p:sp>
        <p:nvSpPr>
          <p:cNvPr id="4" name="Inhaltsplatzhalter 3"/>
          <p:cNvSpPr>
            <a:spLocks noGrp="1"/>
          </p:cNvSpPr>
          <p:nvPr>
            <p:ph sz="half" idx="2"/>
          </p:nvPr>
        </p:nvSpPr>
        <p:spPr/>
        <p:txBody>
          <a:bodyPr>
            <a:normAutofit fontScale="62500" lnSpcReduction="20000"/>
          </a:bodyPr>
          <a:lstStyle/>
          <a:p>
            <a:pPr marL="0" indent="0" fontAlgn="ctr">
              <a:buNone/>
            </a:pPr>
            <a:r>
              <a:rPr lang="de-CH" b="1" dirty="0" smtClean="0"/>
              <a:t>Jahr 2014</a:t>
            </a:r>
          </a:p>
          <a:p>
            <a:pPr marL="514350" indent="-514350" fontAlgn="ctr">
              <a:buFont typeface="+mj-lt"/>
              <a:buAutoNum type="arabicPeriod"/>
            </a:pPr>
            <a:r>
              <a:rPr lang="de-CH" dirty="0" err="1" smtClean="0"/>
              <a:t>If</a:t>
            </a:r>
            <a:r>
              <a:rPr lang="de-CH" dirty="0" smtClean="0"/>
              <a:t> </a:t>
            </a:r>
            <a:r>
              <a:rPr lang="de-CH" dirty="0" err="1"/>
              <a:t>it's</a:t>
            </a:r>
            <a:r>
              <a:rPr lang="de-CH" dirty="0"/>
              <a:t> funny – </a:t>
            </a:r>
            <a:r>
              <a:rPr lang="de-CH" dirty="0" smtClean="0"/>
              <a:t>52,8%</a:t>
            </a:r>
            <a:endParaRPr lang="de-CH" dirty="0"/>
          </a:p>
          <a:p>
            <a:pPr marL="514350" indent="-514350" fontAlgn="ctr">
              <a:buFont typeface="+mj-lt"/>
              <a:buAutoNum type="arabicPeriod"/>
            </a:pPr>
            <a:r>
              <a:rPr lang="de-CH" dirty="0" err="1"/>
              <a:t>If</a:t>
            </a:r>
            <a:r>
              <a:rPr lang="de-CH" dirty="0"/>
              <a:t> </a:t>
            </a:r>
            <a:r>
              <a:rPr lang="de-CH" dirty="0" err="1"/>
              <a:t>it's</a:t>
            </a:r>
            <a:r>
              <a:rPr lang="de-CH" dirty="0"/>
              <a:t> </a:t>
            </a:r>
            <a:r>
              <a:rPr lang="de-CH" dirty="0" err="1"/>
              <a:t>entertaining</a:t>
            </a:r>
            <a:r>
              <a:rPr lang="de-CH" dirty="0"/>
              <a:t> – </a:t>
            </a:r>
            <a:r>
              <a:rPr lang="de-CH" dirty="0" smtClean="0"/>
              <a:t>46,3%</a:t>
            </a:r>
            <a:endParaRPr lang="de-CH" dirty="0"/>
          </a:p>
          <a:p>
            <a:pPr marL="514350" indent="-514350" fontAlgn="ctr">
              <a:buFont typeface="+mj-lt"/>
              <a:buAutoNum type="arabicPeriod"/>
            </a:pPr>
            <a:r>
              <a:rPr lang="de-CH" dirty="0" err="1"/>
              <a:t>If</a:t>
            </a:r>
            <a:r>
              <a:rPr lang="de-CH" dirty="0"/>
              <a:t> </a:t>
            </a:r>
            <a:r>
              <a:rPr lang="de-CH" dirty="0" err="1"/>
              <a:t>it</a:t>
            </a:r>
            <a:r>
              <a:rPr lang="de-CH" dirty="0"/>
              <a:t> </a:t>
            </a:r>
            <a:r>
              <a:rPr lang="de-CH" dirty="0" err="1"/>
              <a:t>contains</a:t>
            </a:r>
            <a:r>
              <a:rPr lang="de-CH" dirty="0"/>
              <a:t> a </a:t>
            </a:r>
            <a:r>
              <a:rPr lang="de-CH" dirty="0" err="1"/>
              <a:t>good</a:t>
            </a:r>
            <a:r>
              <a:rPr lang="de-CH" dirty="0"/>
              <a:t> deal – 43,1%</a:t>
            </a:r>
          </a:p>
          <a:p>
            <a:pPr marL="514350" indent="-514350" fontAlgn="ctr">
              <a:buFont typeface="+mj-lt"/>
              <a:buAutoNum type="arabicPeriod"/>
            </a:pPr>
            <a:r>
              <a:rPr lang="de-CH" dirty="0" err="1" smtClean="0"/>
              <a:t>If</a:t>
            </a:r>
            <a:r>
              <a:rPr lang="de-CH" dirty="0" smtClean="0"/>
              <a:t> </a:t>
            </a:r>
            <a:r>
              <a:rPr lang="de-CH" dirty="0" err="1"/>
              <a:t>it's</a:t>
            </a:r>
            <a:r>
              <a:rPr lang="de-CH" dirty="0"/>
              <a:t> </a:t>
            </a:r>
            <a:r>
              <a:rPr lang="de-CH" dirty="0" err="1" smtClean="0"/>
              <a:t>striking</a:t>
            </a:r>
            <a:r>
              <a:rPr lang="de-CH" dirty="0" smtClean="0"/>
              <a:t> – 39,8%</a:t>
            </a:r>
            <a:endParaRPr lang="de-CH" dirty="0"/>
          </a:p>
          <a:p>
            <a:pPr marL="514350" indent="-514350" fontAlgn="ctr">
              <a:buFont typeface="+mj-lt"/>
              <a:buAutoNum type="arabicPeriod"/>
            </a:pPr>
            <a:r>
              <a:rPr lang="de-CH" dirty="0" err="1"/>
              <a:t>If</a:t>
            </a:r>
            <a:r>
              <a:rPr lang="de-CH" dirty="0"/>
              <a:t> </a:t>
            </a:r>
            <a:r>
              <a:rPr lang="de-CH" dirty="0" err="1"/>
              <a:t>it's</a:t>
            </a:r>
            <a:r>
              <a:rPr lang="de-CH" dirty="0"/>
              <a:t> </a:t>
            </a:r>
            <a:r>
              <a:rPr lang="de-CH" dirty="0" err="1"/>
              <a:t>addressed</a:t>
            </a:r>
            <a:r>
              <a:rPr lang="de-CH" dirty="0"/>
              <a:t> </a:t>
            </a:r>
            <a:r>
              <a:rPr lang="de-CH" dirty="0" err="1"/>
              <a:t>specifically</a:t>
            </a:r>
            <a:r>
              <a:rPr lang="de-CH" dirty="0"/>
              <a:t> </a:t>
            </a:r>
            <a:r>
              <a:rPr lang="de-CH" dirty="0" err="1"/>
              <a:t>to</a:t>
            </a:r>
            <a:r>
              <a:rPr lang="de-CH" dirty="0"/>
              <a:t> </a:t>
            </a:r>
            <a:r>
              <a:rPr lang="de-CH" dirty="0" err="1"/>
              <a:t>my</a:t>
            </a:r>
            <a:r>
              <a:rPr lang="de-CH" dirty="0"/>
              <a:t> </a:t>
            </a:r>
            <a:r>
              <a:rPr lang="de-CH" dirty="0" err="1"/>
              <a:t>interest</a:t>
            </a:r>
            <a:r>
              <a:rPr lang="de-CH" dirty="0"/>
              <a:t> – 39,7%</a:t>
            </a:r>
          </a:p>
          <a:p>
            <a:pPr marL="514350" indent="-514350" fontAlgn="ctr">
              <a:buFont typeface="+mj-lt"/>
              <a:buAutoNum type="arabicPeriod"/>
            </a:pPr>
            <a:r>
              <a:rPr lang="de-CH" dirty="0" err="1" smtClean="0"/>
              <a:t>If</a:t>
            </a:r>
            <a:r>
              <a:rPr lang="de-CH" dirty="0" smtClean="0"/>
              <a:t> </a:t>
            </a:r>
            <a:r>
              <a:rPr lang="de-CH" dirty="0" err="1"/>
              <a:t>it's</a:t>
            </a:r>
            <a:r>
              <a:rPr lang="de-CH" dirty="0"/>
              <a:t> informative – </a:t>
            </a:r>
            <a:r>
              <a:rPr lang="de-CH" dirty="0" smtClean="0"/>
              <a:t>37,2%</a:t>
            </a:r>
            <a:endParaRPr lang="de-CH" dirty="0"/>
          </a:p>
          <a:p>
            <a:pPr marL="514350" indent="-514350" fontAlgn="ctr">
              <a:buFont typeface="+mj-lt"/>
              <a:buAutoNum type="arabicPeriod"/>
            </a:pPr>
            <a:r>
              <a:rPr lang="de-CH" dirty="0" err="1"/>
              <a:t>If</a:t>
            </a:r>
            <a:r>
              <a:rPr lang="de-CH" dirty="0"/>
              <a:t> </a:t>
            </a:r>
            <a:r>
              <a:rPr lang="de-CH" dirty="0" err="1"/>
              <a:t>it</a:t>
            </a:r>
            <a:r>
              <a:rPr lang="de-CH" dirty="0"/>
              <a:t> </a:t>
            </a:r>
            <a:r>
              <a:rPr lang="de-CH" dirty="0" err="1"/>
              <a:t>supports</a:t>
            </a:r>
            <a:r>
              <a:rPr lang="de-CH" dirty="0"/>
              <a:t> </a:t>
            </a:r>
            <a:r>
              <a:rPr lang="de-CH" dirty="0" err="1"/>
              <a:t>my</a:t>
            </a:r>
            <a:r>
              <a:rPr lang="de-CH" dirty="0"/>
              <a:t> </a:t>
            </a:r>
            <a:r>
              <a:rPr lang="de-CH" dirty="0" err="1"/>
              <a:t>purchase</a:t>
            </a:r>
            <a:r>
              <a:rPr lang="de-CH" dirty="0"/>
              <a:t> </a:t>
            </a:r>
            <a:r>
              <a:rPr lang="de-CH" dirty="0" err="1"/>
              <a:t>decision</a:t>
            </a:r>
            <a:r>
              <a:rPr lang="de-CH" dirty="0"/>
              <a:t> – 23,6%</a:t>
            </a:r>
          </a:p>
          <a:p>
            <a:pPr marL="514350" indent="-514350" fontAlgn="ctr">
              <a:buFont typeface="+mj-lt"/>
              <a:buAutoNum type="arabicPeriod"/>
            </a:pPr>
            <a:r>
              <a:rPr lang="de-CH" dirty="0" err="1" smtClean="0"/>
              <a:t>If</a:t>
            </a:r>
            <a:r>
              <a:rPr lang="de-CH" dirty="0" smtClean="0"/>
              <a:t> </a:t>
            </a:r>
            <a:r>
              <a:rPr lang="de-CH" dirty="0" err="1"/>
              <a:t>it's</a:t>
            </a:r>
            <a:r>
              <a:rPr lang="de-CH" dirty="0"/>
              <a:t> </a:t>
            </a:r>
            <a:r>
              <a:rPr lang="de-CH" dirty="0" err="1"/>
              <a:t>instructive</a:t>
            </a:r>
            <a:r>
              <a:rPr lang="de-CH" dirty="0"/>
              <a:t> – </a:t>
            </a:r>
            <a:r>
              <a:rPr lang="de-CH" dirty="0" smtClean="0"/>
              <a:t>17,8%</a:t>
            </a:r>
            <a:endParaRPr lang="de-CH" dirty="0"/>
          </a:p>
          <a:p>
            <a:pPr marL="514350" indent="-514350" fontAlgn="ctr">
              <a:buFont typeface="+mj-lt"/>
              <a:buAutoNum type="arabicPeriod"/>
            </a:pPr>
            <a:r>
              <a:rPr lang="de-CH" dirty="0" err="1" smtClean="0"/>
              <a:t>If</a:t>
            </a:r>
            <a:r>
              <a:rPr lang="de-CH" dirty="0" smtClean="0"/>
              <a:t> </a:t>
            </a:r>
            <a:r>
              <a:rPr lang="de-CH" dirty="0" err="1"/>
              <a:t>it's</a:t>
            </a:r>
            <a:r>
              <a:rPr lang="de-CH" dirty="0"/>
              <a:t> </a:t>
            </a:r>
            <a:r>
              <a:rPr lang="de-CH" dirty="0" err="1"/>
              <a:t>recommended</a:t>
            </a:r>
            <a:r>
              <a:rPr lang="de-CH" dirty="0"/>
              <a:t> </a:t>
            </a:r>
            <a:r>
              <a:rPr lang="de-CH" dirty="0" err="1"/>
              <a:t>to</a:t>
            </a:r>
            <a:r>
              <a:rPr lang="de-CH" dirty="0"/>
              <a:t> </a:t>
            </a:r>
            <a:r>
              <a:rPr lang="de-CH" dirty="0" err="1"/>
              <a:t>me</a:t>
            </a:r>
            <a:r>
              <a:rPr lang="de-CH" dirty="0"/>
              <a:t> </a:t>
            </a:r>
            <a:r>
              <a:rPr lang="de-CH" dirty="0" err="1"/>
              <a:t>by</a:t>
            </a:r>
            <a:r>
              <a:rPr lang="de-CH" dirty="0"/>
              <a:t> </a:t>
            </a:r>
            <a:r>
              <a:rPr lang="de-CH" dirty="0" err="1"/>
              <a:t>friends</a:t>
            </a:r>
            <a:r>
              <a:rPr lang="de-CH" dirty="0"/>
              <a:t> – </a:t>
            </a:r>
            <a:r>
              <a:rPr lang="de-CH" dirty="0" smtClean="0"/>
              <a:t>14,4%</a:t>
            </a:r>
            <a:endParaRPr lang="de-CH" dirty="0"/>
          </a:p>
          <a:p>
            <a:pPr marL="514350" indent="-514350" fontAlgn="ctr">
              <a:buFont typeface="+mj-lt"/>
              <a:buAutoNum type="arabicPeriod"/>
            </a:pPr>
            <a:r>
              <a:rPr lang="de-CH" dirty="0" err="1"/>
              <a:t>If</a:t>
            </a:r>
            <a:r>
              <a:rPr lang="de-CH" dirty="0"/>
              <a:t> </a:t>
            </a:r>
            <a:r>
              <a:rPr lang="de-CH" dirty="0" err="1"/>
              <a:t>there's</a:t>
            </a:r>
            <a:r>
              <a:rPr lang="de-CH" dirty="0"/>
              <a:t> a </a:t>
            </a:r>
            <a:r>
              <a:rPr lang="de-CH" dirty="0" err="1"/>
              <a:t>celebrity</a:t>
            </a:r>
            <a:r>
              <a:rPr lang="de-CH" dirty="0"/>
              <a:t> in </a:t>
            </a:r>
            <a:r>
              <a:rPr lang="de-CH" dirty="0" err="1"/>
              <a:t>it</a:t>
            </a:r>
            <a:r>
              <a:rPr lang="de-CH" dirty="0"/>
              <a:t> – </a:t>
            </a:r>
            <a:r>
              <a:rPr lang="de-CH" dirty="0" smtClean="0"/>
              <a:t>12,3%</a:t>
            </a:r>
            <a:endParaRPr lang="de-CH" dirty="0"/>
          </a:p>
          <a:p>
            <a:pPr marL="0" indent="0">
              <a:buNone/>
            </a:pPr>
            <a:endParaRPr lang="de-CH" dirty="0"/>
          </a:p>
          <a:p>
            <a:pPr marL="0" indent="0">
              <a:buNone/>
            </a:pPr>
            <a:r>
              <a:rPr lang="de-CH" sz="1800" dirty="0"/>
              <a:t>Quelle: Y&amp;R Group </a:t>
            </a:r>
            <a:r>
              <a:rPr lang="de-CH" sz="1800" dirty="0" err="1"/>
              <a:t>Switzerland</a:t>
            </a:r>
            <a:r>
              <a:rPr lang="de-CH" sz="1800" dirty="0"/>
              <a:t> MUI-Studie (S. </a:t>
            </a:r>
            <a:r>
              <a:rPr lang="de-CH" sz="1800" dirty="0" smtClean="0"/>
              <a:t>251)</a:t>
            </a:r>
            <a:endParaRPr lang="de-CH" sz="1800" dirty="0"/>
          </a:p>
          <a:p>
            <a:pPr marL="0" indent="0">
              <a:buNone/>
            </a:pPr>
            <a:endParaRPr lang="de-CH" dirty="0"/>
          </a:p>
        </p:txBody>
      </p:sp>
    </p:spTree>
    <p:extLst>
      <p:ext uri="{BB962C8B-B14F-4D97-AF65-F5344CB8AC3E}">
        <p14:creationId xmlns:p14="http://schemas.microsoft.com/office/powerpoint/2010/main" val="193971410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a:t>
            </a:r>
            <a:r>
              <a:rPr lang="de-CH" dirty="0" err="1" smtClean="0"/>
              <a:t>Prognoses</a:t>
            </a:r>
            <a:r>
              <a:rPr lang="de-CH" dirty="0" smtClean="0"/>
              <a:t> </a:t>
            </a:r>
            <a:r>
              <a:rPr lang="de-CH" dirty="0" err="1" smtClean="0"/>
              <a:t>for</a:t>
            </a:r>
            <a:r>
              <a:rPr lang="de-CH" dirty="0" smtClean="0"/>
              <a:t> 10 </a:t>
            </a:r>
            <a:r>
              <a:rPr lang="de-CH" dirty="0" err="1" smtClean="0"/>
              <a:t>Years</a:t>
            </a:r>
            <a:r>
              <a:rPr lang="de-CH" dirty="0" smtClean="0"/>
              <a:t> </a:t>
            </a:r>
            <a:r>
              <a:rPr lang="de-CH" dirty="0" err="1" smtClean="0"/>
              <a:t>From</a:t>
            </a:r>
            <a:r>
              <a:rPr lang="de-CH" dirty="0" smtClean="0"/>
              <a:t> </a:t>
            </a:r>
            <a:r>
              <a:rPr lang="de-CH" dirty="0" err="1" smtClean="0"/>
              <a:t>Now</a:t>
            </a:r>
            <a:endParaRPr lang="de-CH" dirty="0"/>
          </a:p>
        </p:txBody>
      </p:sp>
      <p:sp>
        <p:nvSpPr>
          <p:cNvPr id="3" name="Inhaltsplatzhalter 2"/>
          <p:cNvSpPr>
            <a:spLocks noGrp="1"/>
          </p:cNvSpPr>
          <p:nvPr>
            <p:ph sz="half" idx="1"/>
          </p:nvPr>
        </p:nvSpPr>
        <p:spPr/>
        <p:txBody>
          <a:bodyPr>
            <a:normAutofit fontScale="40000" lnSpcReduction="20000"/>
          </a:bodyPr>
          <a:lstStyle/>
          <a:p>
            <a:pPr marL="514350" indent="-514350" fontAlgn="ctr">
              <a:buFont typeface="+mj-lt"/>
              <a:buAutoNum type="arabicPeriod"/>
            </a:pPr>
            <a:r>
              <a:rPr lang="de-CH" sz="3400" dirty="0"/>
              <a:t>Real-Time </a:t>
            </a:r>
            <a:r>
              <a:rPr lang="de-CH" sz="3400" dirty="0" err="1"/>
              <a:t>computer</a:t>
            </a:r>
            <a:r>
              <a:rPr lang="de-CH" sz="3400" dirty="0"/>
              <a:t> </a:t>
            </a:r>
            <a:r>
              <a:rPr lang="de-CH" sz="3400" dirty="0" err="1"/>
              <a:t>translation</a:t>
            </a:r>
            <a:r>
              <a:rPr lang="de-CH" sz="3400" dirty="0"/>
              <a:t> will </a:t>
            </a:r>
            <a:r>
              <a:rPr lang="de-CH" sz="3400" dirty="0" err="1"/>
              <a:t>allow</a:t>
            </a:r>
            <a:r>
              <a:rPr lang="de-CH" sz="3400" dirty="0"/>
              <a:t> </a:t>
            </a:r>
            <a:r>
              <a:rPr lang="de-CH" sz="3400" dirty="0" err="1"/>
              <a:t>people</a:t>
            </a:r>
            <a:r>
              <a:rPr lang="de-CH" sz="3400" dirty="0"/>
              <a:t> </a:t>
            </a:r>
            <a:r>
              <a:rPr lang="de-CH" sz="3400" dirty="0" err="1"/>
              <a:t>to</a:t>
            </a:r>
            <a:r>
              <a:rPr lang="de-CH" sz="3400" dirty="0"/>
              <a:t> </a:t>
            </a:r>
            <a:r>
              <a:rPr lang="de-CH" sz="3400" dirty="0" err="1"/>
              <a:t>talk</a:t>
            </a:r>
            <a:r>
              <a:rPr lang="de-CH" sz="3400" dirty="0"/>
              <a:t> </a:t>
            </a:r>
            <a:r>
              <a:rPr lang="de-CH" sz="3400" dirty="0" err="1"/>
              <a:t>together</a:t>
            </a:r>
            <a:r>
              <a:rPr lang="de-CH" sz="3400" dirty="0"/>
              <a:t> in different </a:t>
            </a:r>
            <a:r>
              <a:rPr lang="de-CH" sz="3400" dirty="0" err="1"/>
              <a:t>languages</a:t>
            </a:r>
            <a:r>
              <a:rPr lang="de-CH" sz="3400" dirty="0" smtClean="0"/>
              <a:t>. (82%)</a:t>
            </a:r>
            <a:endParaRPr lang="de-CH" sz="3400" dirty="0"/>
          </a:p>
          <a:p>
            <a:pPr marL="514350" indent="-514350" fontAlgn="ctr">
              <a:buFont typeface="+mj-lt"/>
              <a:buAutoNum type="arabicPeriod"/>
            </a:pPr>
            <a:r>
              <a:rPr lang="de-CH" sz="3400" dirty="0" err="1"/>
              <a:t>Omnipresence</a:t>
            </a:r>
            <a:r>
              <a:rPr lang="de-CH" sz="3400" dirty="0"/>
              <a:t> </a:t>
            </a:r>
            <a:r>
              <a:rPr lang="de-CH" sz="3400" dirty="0" err="1"/>
              <a:t>of</a:t>
            </a:r>
            <a:r>
              <a:rPr lang="de-CH" sz="3400" dirty="0"/>
              <a:t> </a:t>
            </a:r>
            <a:r>
              <a:rPr lang="de-CH" sz="3400" dirty="0" err="1"/>
              <a:t>technology</a:t>
            </a:r>
            <a:r>
              <a:rPr lang="de-CH" sz="3400" dirty="0"/>
              <a:t> </a:t>
            </a:r>
            <a:r>
              <a:rPr lang="de-CH" sz="3400" dirty="0" err="1"/>
              <a:t>devices</a:t>
            </a:r>
            <a:r>
              <a:rPr lang="de-CH" sz="3400" dirty="0"/>
              <a:t> will </a:t>
            </a:r>
            <a:r>
              <a:rPr lang="de-CH" sz="3400" dirty="0" err="1"/>
              <a:t>create</a:t>
            </a:r>
            <a:r>
              <a:rPr lang="de-CH" sz="3400" dirty="0"/>
              <a:t> a </a:t>
            </a:r>
            <a:r>
              <a:rPr lang="de-CH" sz="3400" dirty="0" err="1"/>
              <a:t>complete</a:t>
            </a:r>
            <a:r>
              <a:rPr lang="de-CH" sz="3400" dirty="0"/>
              <a:t> </a:t>
            </a:r>
            <a:r>
              <a:rPr lang="de-CH" sz="3400" dirty="0" err="1"/>
              <a:t>new</a:t>
            </a:r>
            <a:r>
              <a:rPr lang="de-CH" sz="3400" dirty="0"/>
              <a:t> </a:t>
            </a:r>
            <a:r>
              <a:rPr lang="de-CH" sz="3400" dirty="0" err="1"/>
              <a:t>field</a:t>
            </a:r>
            <a:r>
              <a:rPr lang="de-CH" sz="3400" dirty="0"/>
              <a:t> </a:t>
            </a:r>
            <a:r>
              <a:rPr lang="de-CH" sz="3400" dirty="0" err="1"/>
              <a:t>of</a:t>
            </a:r>
            <a:r>
              <a:rPr lang="de-CH" sz="3400" dirty="0"/>
              <a:t> </a:t>
            </a:r>
            <a:r>
              <a:rPr lang="de-CH" sz="3400" dirty="0" err="1"/>
              <a:t>law</a:t>
            </a:r>
            <a:r>
              <a:rPr lang="de-CH" sz="3400" dirty="0"/>
              <a:t> </a:t>
            </a:r>
            <a:r>
              <a:rPr lang="de-CH" sz="3400" dirty="0" err="1"/>
              <a:t>regulations</a:t>
            </a:r>
            <a:r>
              <a:rPr lang="de-CH" sz="3400" dirty="0" smtClean="0"/>
              <a:t>. (80%)</a:t>
            </a:r>
            <a:endParaRPr lang="de-CH" sz="3400" dirty="0"/>
          </a:p>
          <a:p>
            <a:pPr marL="514350" indent="-514350" fontAlgn="ctr">
              <a:buFont typeface="+mj-lt"/>
              <a:buAutoNum type="arabicPeriod"/>
            </a:pPr>
            <a:r>
              <a:rPr lang="de-CH" sz="3400" dirty="0"/>
              <a:t>Advertising will </a:t>
            </a:r>
            <a:r>
              <a:rPr lang="de-CH" sz="3400" dirty="0" err="1"/>
              <a:t>be</a:t>
            </a:r>
            <a:r>
              <a:rPr lang="de-CH" sz="3400" dirty="0"/>
              <a:t> </a:t>
            </a:r>
            <a:r>
              <a:rPr lang="de-CH" sz="3400" dirty="0" err="1"/>
              <a:t>content</a:t>
            </a:r>
            <a:r>
              <a:rPr lang="de-CH" sz="3400" dirty="0"/>
              <a:t> </a:t>
            </a:r>
            <a:r>
              <a:rPr lang="de-CH" sz="3400" dirty="0" err="1"/>
              <a:t>marketing</a:t>
            </a:r>
            <a:r>
              <a:rPr lang="de-CH" sz="3400" dirty="0"/>
              <a:t> </a:t>
            </a:r>
            <a:r>
              <a:rPr lang="de-CH" sz="3400" dirty="0" err="1"/>
              <a:t>driven</a:t>
            </a:r>
            <a:r>
              <a:rPr lang="de-CH" sz="3400" dirty="0" smtClean="0"/>
              <a:t>. (77%)</a:t>
            </a:r>
            <a:endParaRPr lang="de-CH" sz="3400" dirty="0"/>
          </a:p>
          <a:p>
            <a:pPr marL="514350" indent="-514350" fontAlgn="ctr">
              <a:buFont typeface="+mj-lt"/>
              <a:buAutoNum type="arabicPeriod"/>
            </a:pPr>
            <a:r>
              <a:rPr lang="de-CH" sz="3400" dirty="0" err="1"/>
              <a:t>Wearable</a:t>
            </a:r>
            <a:r>
              <a:rPr lang="de-CH" sz="3400" dirty="0"/>
              <a:t> </a:t>
            </a:r>
            <a:r>
              <a:rPr lang="de-CH" sz="3400" dirty="0" err="1"/>
              <a:t>health</a:t>
            </a:r>
            <a:r>
              <a:rPr lang="de-CH" sz="3400" dirty="0"/>
              <a:t> </a:t>
            </a:r>
            <a:r>
              <a:rPr lang="de-CH" sz="3400" dirty="0" err="1"/>
              <a:t>devices</a:t>
            </a:r>
            <a:r>
              <a:rPr lang="de-CH" sz="3400" dirty="0"/>
              <a:t> will </a:t>
            </a:r>
            <a:r>
              <a:rPr lang="de-CH" sz="3400" dirty="0" err="1"/>
              <a:t>monitor</a:t>
            </a:r>
            <a:r>
              <a:rPr lang="de-CH" sz="3400" dirty="0"/>
              <a:t> all </a:t>
            </a:r>
            <a:r>
              <a:rPr lang="de-CH" sz="3400" dirty="0" err="1"/>
              <a:t>our</a:t>
            </a:r>
            <a:r>
              <a:rPr lang="de-CH" sz="3400" dirty="0"/>
              <a:t> </a:t>
            </a:r>
            <a:r>
              <a:rPr lang="de-CH" sz="3400" dirty="0" err="1"/>
              <a:t>activities</a:t>
            </a:r>
            <a:r>
              <a:rPr lang="de-CH" sz="3400" dirty="0" smtClean="0"/>
              <a:t>. (77%)</a:t>
            </a:r>
            <a:endParaRPr lang="de-CH" sz="3400" dirty="0"/>
          </a:p>
          <a:p>
            <a:pPr marL="514350" indent="-514350" fontAlgn="ctr">
              <a:buFont typeface="+mj-lt"/>
              <a:buAutoNum type="arabicPeriod"/>
            </a:pPr>
            <a:r>
              <a:rPr lang="de-CH" sz="3400" dirty="0"/>
              <a:t>Large </a:t>
            </a:r>
            <a:r>
              <a:rPr lang="de-CH" sz="3400" dirty="0" err="1"/>
              <a:t>drone</a:t>
            </a:r>
            <a:r>
              <a:rPr lang="de-CH" sz="3400" dirty="0"/>
              <a:t> </a:t>
            </a:r>
            <a:r>
              <a:rPr lang="de-CH" sz="3400" dirty="0" err="1"/>
              <a:t>networks</a:t>
            </a:r>
            <a:r>
              <a:rPr lang="de-CH" sz="3400" dirty="0"/>
              <a:t> will </a:t>
            </a:r>
            <a:r>
              <a:rPr lang="de-CH" sz="3400" dirty="0" err="1"/>
              <a:t>report</a:t>
            </a:r>
            <a:r>
              <a:rPr lang="de-CH" sz="3400" dirty="0"/>
              <a:t> in real-time</a:t>
            </a:r>
            <a:r>
              <a:rPr lang="de-CH" sz="3400" dirty="0" smtClean="0"/>
              <a:t>. (72%)</a:t>
            </a:r>
            <a:endParaRPr lang="de-CH" sz="3400" dirty="0"/>
          </a:p>
          <a:p>
            <a:pPr marL="514350" indent="-514350" fontAlgn="ctr">
              <a:buFont typeface="+mj-lt"/>
              <a:buAutoNum type="arabicPeriod"/>
            </a:pPr>
            <a:r>
              <a:rPr lang="de-CH" sz="3400" dirty="0" err="1"/>
              <a:t>We</a:t>
            </a:r>
            <a:r>
              <a:rPr lang="de-CH" sz="3400" dirty="0"/>
              <a:t> will live in </a:t>
            </a:r>
            <a:r>
              <a:rPr lang="de-CH" sz="3400" dirty="0" err="1"/>
              <a:t>fully</a:t>
            </a:r>
            <a:r>
              <a:rPr lang="de-CH" sz="3400" dirty="0"/>
              <a:t> </a:t>
            </a:r>
            <a:r>
              <a:rPr lang="de-CH" sz="3400" dirty="0" err="1"/>
              <a:t>connected</a:t>
            </a:r>
            <a:r>
              <a:rPr lang="de-CH" sz="3400" dirty="0"/>
              <a:t> </a:t>
            </a:r>
            <a:r>
              <a:rPr lang="de-CH" sz="3400" dirty="0" err="1"/>
              <a:t>homes</a:t>
            </a:r>
            <a:r>
              <a:rPr lang="de-CH" sz="3400" dirty="0" smtClean="0"/>
              <a:t>. (72%)</a:t>
            </a:r>
            <a:endParaRPr lang="de-CH" sz="3400" dirty="0"/>
          </a:p>
          <a:p>
            <a:pPr marL="514350" indent="-514350" fontAlgn="ctr">
              <a:buFont typeface="+mj-lt"/>
              <a:buAutoNum type="arabicPeriod"/>
            </a:pPr>
            <a:r>
              <a:rPr lang="de-CH" sz="3400" dirty="0"/>
              <a:t>Big </a:t>
            </a:r>
            <a:r>
              <a:rPr lang="de-CH" sz="3400" dirty="0" err="1"/>
              <a:t>brands</a:t>
            </a:r>
            <a:r>
              <a:rPr lang="de-CH" sz="3400" dirty="0"/>
              <a:t> will </a:t>
            </a:r>
            <a:r>
              <a:rPr lang="de-CH" sz="3400" dirty="0" err="1"/>
              <a:t>see</a:t>
            </a:r>
            <a:r>
              <a:rPr lang="de-CH" sz="3400" dirty="0"/>
              <a:t> strong </a:t>
            </a:r>
            <a:r>
              <a:rPr lang="de-CH" sz="3400" dirty="0" err="1"/>
              <a:t>competition</a:t>
            </a:r>
            <a:r>
              <a:rPr lang="de-CH" sz="3400" dirty="0"/>
              <a:t> </a:t>
            </a:r>
            <a:r>
              <a:rPr lang="de-CH" sz="3400" dirty="0" err="1"/>
              <a:t>from</a:t>
            </a:r>
            <a:r>
              <a:rPr lang="de-CH" sz="3400" dirty="0"/>
              <a:t> </a:t>
            </a:r>
            <a:r>
              <a:rPr lang="de-CH" sz="3400" dirty="0" err="1"/>
              <a:t>local</a:t>
            </a:r>
            <a:r>
              <a:rPr lang="de-CH" sz="3400" dirty="0"/>
              <a:t> </a:t>
            </a:r>
            <a:r>
              <a:rPr lang="de-CH" sz="3400" dirty="0" err="1"/>
              <a:t>brands</a:t>
            </a:r>
            <a:r>
              <a:rPr lang="de-CH" sz="3400" dirty="0" smtClean="0"/>
              <a:t>. (68%)</a:t>
            </a:r>
            <a:endParaRPr lang="de-CH" sz="3400" dirty="0"/>
          </a:p>
          <a:p>
            <a:pPr marL="514350" indent="-514350" fontAlgn="ctr">
              <a:buFont typeface="+mj-lt"/>
              <a:buAutoNum type="arabicPeriod"/>
            </a:pPr>
            <a:r>
              <a:rPr lang="de-CH" sz="3400" dirty="0"/>
              <a:t>Hackers </a:t>
            </a:r>
            <a:r>
              <a:rPr lang="de-CH" sz="3400" dirty="0" err="1"/>
              <a:t>and</a:t>
            </a:r>
            <a:r>
              <a:rPr lang="de-CH" sz="3400" dirty="0"/>
              <a:t> </a:t>
            </a:r>
            <a:r>
              <a:rPr lang="de-CH" sz="3400" dirty="0" err="1"/>
              <a:t>security</a:t>
            </a:r>
            <a:r>
              <a:rPr lang="de-CH" sz="3400" dirty="0"/>
              <a:t> will </a:t>
            </a:r>
            <a:r>
              <a:rPr lang="de-CH" sz="3400" dirty="0" err="1"/>
              <a:t>be</a:t>
            </a:r>
            <a:r>
              <a:rPr lang="de-CH" sz="3400" dirty="0"/>
              <a:t> </a:t>
            </a:r>
            <a:r>
              <a:rPr lang="de-CH" sz="3400" dirty="0" err="1"/>
              <a:t>the</a:t>
            </a:r>
            <a:r>
              <a:rPr lang="de-CH" sz="3400" dirty="0"/>
              <a:t> </a:t>
            </a:r>
            <a:r>
              <a:rPr lang="de-CH" sz="3400" dirty="0" err="1"/>
              <a:t>dominating</a:t>
            </a:r>
            <a:r>
              <a:rPr lang="de-CH" sz="3400" dirty="0"/>
              <a:t> </a:t>
            </a:r>
            <a:r>
              <a:rPr lang="de-CH" sz="3400" dirty="0" err="1"/>
              <a:t>topic</a:t>
            </a:r>
            <a:r>
              <a:rPr lang="de-CH" sz="3400" dirty="0"/>
              <a:t> </a:t>
            </a:r>
            <a:r>
              <a:rPr lang="de-CH" sz="3400" dirty="0" err="1"/>
              <a:t>of</a:t>
            </a:r>
            <a:r>
              <a:rPr lang="de-CH" sz="3400" dirty="0"/>
              <a:t> </a:t>
            </a:r>
            <a:r>
              <a:rPr lang="de-CH" sz="3400" dirty="0" err="1"/>
              <a:t>governments</a:t>
            </a:r>
            <a:r>
              <a:rPr lang="de-CH" sz="3400" dirty="0" smtClean="0"/>
              <a:t>. (68%)</a:t>
            </a:r>
            <a:endParaRPr lang="de-CH" sz="3400" dirty="0"/>
          </a:p>
          <a:p>
            <a:pPr marL="514350" indent="-514350" fontAlgn="ctr">
              <a:buFont typeface="+mj-lt"/>
              <a:buAutoNum type="arabicPeriod"/>
            </a:pPr>
            <a:r>
              <a:rPr lang="de-CH" sz="3400" dirty="0" err="1"/>
              <a:t>Pricing</a:t>
            </a:r>
            <a:r>
              <a:rPr lang="de-CH" sz="3400" dirty="0"/>
              <a:t> will </a:t>
            </a:r>
            <a:r>
              <a:rPr lang="de-CH" sz="3400" dirty="0" err="1"/>
              <a:t>become</a:t>
            </a:r>
            <a:r>
              <a:rPr lang="de-CH" sz="3400" dirty="0"/>
              <a:t> </a:t>
            </a:r>
            <a:r>
              <a:rPr lang="de-CH" sz="3400" dirty="0" err="1"/>
              <a:t>personalized</a:t>
            </a:r>
            <a:r>
              <a:rPr lang="de-CH" sz="3400" dirty="0"/>
              <a:t> </a:t>
            </a:r>
            <a:r>
              <a:rPr lang="de-CH" sz="3400" dirty="0" err="1"/>
              <a:t>through</a:t>
            </a:r>
            <a:r>
              <a:rPr lang="de-CH" sz="3400" dirty="0"/>
              <a:t> </a:t>
            </a:r>
            <a:r>
              <a:rPr lang="de-CH" sz="3400" dirty="0" err="1"/>
              <a:t>digitization</a:t>
            </a:r>
            <a:r>
              <a:rPr lang="de-CH" sz="3400" dirty="0" smtClean="0"/>
              <a:t>. (67%)</a:t>
            </a:r>
            <a:endParaRPr lang="de-CH" sz="3400" dirty="0"/>
          </a:p>
          <a:p>
            <a:pPr marL="514350" indent="-514350" fontAlgn="ctr">
              <a:buFont typeface="+mj-lt"/>
              <a:buAutoNum type="arabicPeriod"/>
            </a:pPr>
            <a:r>
              <a:rPr lang="de-CH" sz="3400" dirty="0" err="1"/>
              <a:t>Electric</a:t>
            </a:r>
            <a:r>
              <a:rPr lang="de-CH" sz="3400" dirty="0"/>
              <a:t> </a:t>
            </a:r>
            <a:r>
              <a:rPr lang="de-CH" sz="3400" dirty="0" err="1"/>
              <a:t>engines</a:t>
            </a:r>
            <a:r>
              <a:rPr lang="de-CH" sz="3400" dirty="0"/>
              <a:t> will </a:t>
            </a:r>
            <a:r>
              <a:rPr lang="de-CH" sz="3400" dirty="0" err="1"/>
              <a:t>be</a:t>
            </a:r>
            <a:r>
              <a:rPr lang="de-CH" sz="3400" dirty="0"/>
              <a:t> </a:t>
            </a:r>
            <a:r>
              <a:rPr lang="de-CH" sz="3400" dirty="0" err="1"/>
              <a:t>the</a:t>
            </a:r>
            <a:r>
              <a:rPr lang="de-CH" sz="3400" dirty="0"/>
              <a:t> </a:t>
            </a:r>
            <a:r>
              <a:rPr lang="de-CH" sz="3400" dirty="0" err="1"/>
              <a:t>predominate</a:t>
            </a:r>
            <a:r>
              <a:rPr lang="de-CH" sz="3400" dirty="0"/>
              <a:t> </a:t>
            </a:r>
            <a:r>
              <a:rPr lang="de-CH" sz="3400" dirty="0" err="1"/>
              <a:t>engine</a:t>
            </a:r>
            <a:r>
              <a:rPr lang="de-CH" sz="3400" dirty="0"/>
              <a:t> </a:t>
            </a:r>
            <a:r>
              <a:rPr lang="de-CH" sz="3400" dirty="0" err="1"/>
              <a:t>for</a:t>
            </a:r>
            <a:r>
              <a:rPr lang="de-CH" sz="3400" dirty="0"/>
              <a:t> </a:t>
            </a:r>
            <a:r>
              <a:rPr lang="de-CH" sz="3400" dirty="0" err="1"/>
              <a:t>cars</a:t>
            </a:r>
            <a:r>
              <a:rPr lang="de-CH" sz="3400" dirty="0" smtClean="0"/>
              <a:t>. (62%)</a:t>
            </a:r>
            <a:endParaRPr lang="de-CH" sz="3400" dirty="0"/>
          </a:p>
          <a:p>
            <a:pPr marL="0" indent="0">
              <a:buNone/>
            </a:pPr>
            <a:endParaRPr lang="de-CH" dirty="0"/>
          </a:p>
          <a:p>
            <a:pPr marL="0" indent="0">
              <a:buNone/>
            </a:pPr>
            <a:r>
              <a:rPr lang="de-CH" dirty="0" smtClean="0"/>
              <a:t>Quelle</a:t>
            </a:r>
            <a:r>
              <a:rPr lang="de-CH" dirty="0"/>
              <a:t>: Y&amp;R Group </a:t>
            </a:r>
            <a:r>
              <a:rPr lang="de-CH" dirty="0" err="1"/>
              <a:t>Switzerland</a:t>
            </a:r>
            <a:r>
              <a:rPr lang="de-CH" dirty="0"/>
              <a:t> Trends 2015</a:t>
            </a:r>
          </a:p>
          <a:p>
            <a:pPr marL="0" indent="0">
              <a:buNone/>
            </a:pPr>
            <a:endParaRPr lang="de-CH" dirty="0"/>
          </a:p>
        </p:txBody>
      </p:sp>
      <p:sp>
        <p:nvSpPr>
          <p:cNvPr id="4" name="Inhaltsplatzhalter 3"/>
          <p:cNvSpPr>
            <a:spLocks noGrp="1"/>
          </p:cNvSpPr>
          <p:nvPr>
            <p:ph sz="half" idx="2"/>
          </p:nvPr>
        </p:nvSpPr>
        <p:spPr/>
        <p:txBody>
          <a:bodyPr>
            <a:normAutofit fontScale="40000" lnSpcReduction="20000"/>
          </a:bodyPr>
          <a:lstStyle/>
          <a:p>
            <a:endParaRPr lang="de-CH" dirty="0"/>
          </a:p>
        </p:txBody>
      </p:sp>
    </p:spTree>
    <p:extLst>
      <p:ext uri="{BB962C8B-B14F-4D97-AF65-F5344CB8AC3E}">
        <p14:creationId xmlns:p14="http://schemas.microsoft.com/office/powerpoint/2010/main" val="264110106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Top 10 Most </a:t>
            </a:r>
            <a:r>
              <a:rPr lang="de-CH" dirty="0" err="1" smtClean="0"/>
              <a:t>Frequent</a:t>
            </a:r>
            <a:r>
              <a:rPr lang="de-CH" dirty="0" smtClean="0"/>
              <a:t> </a:t>
            </a:r>
            <a:r>
              <a:rPr lang="de-CH" dirty="0" err="1" smtClean="0"/>
              <a:t>Searches</a:t>
            </a:r>
            <a:r>
              <a:rPr lang="de-CH" dirty="0" smtClean="0"/>
              <a:t> </a:t>
            </a:r>
            <a:r>
              <a:rPr lang="de-CH" dirty="0" err="1" smtClean="0"/>
              <a:t>by</a:t>
            </a:r>
            <a:r>
              <a:rPr lang="de-CH" dirty="0" smtClean="0"/>
              <a:t> Women </a:t>
            </a:r>
            <a:r>
              <a:rPr lang="de-CH" dirty="0" err="1" smtClean="0"/>
              <a:t>and</a:t>
            </a:r>
            <a:r>
              <a:rPr lang="de-CH" dirty="0" smtClean="0"/>
              <a:t> </a:t>
            </a:r>
            <a:r>
              <a:rPr lang="de-CH" dirty="0" err="1" smtClean="0"/>
              <a:t>Men</a:t>
            </a:r>
            <a:r>
              <a:rPr lang="de-CH" dirty="0" smtClean="0"/>
              <a:t> on </a:t>
            </a:r>
            <a:r>
              <a:rPr lang="de-CH" dirty="0" err="1" smtClean="0"/>
              <a:t>Pornhub</a:t>
            </a:r>
            <a:r>
              <a:rPr lang="de-CH" dirty="0" smtClean="0"/>
              <a:t> in 2015</a:t>
            </a:r>
            <a:endParaRPr lang="de-CH" dirty="0"/>
          </a:p>
        </p:txBody>
      </p:sp>
      <p:pic>
        <p:nvPicPr>
          <p:cNvPr id="5" name="Inhaltsplatzhalter 4"/>
          <p:cNvPicPr>
            <a:picLocks noGrp="1" noChangeAspect="1"/>
          </p:cNvPicPr>
          <p:nvPr>
            <p:ph sz="half" idx="1"/>
          </p:nvPr>
        </p:nvPicPr>
        <p:blipFill>
          <a:blip r:embed="rId2"/>
          <a:stretch>
            <a:fillRect/>
          </a:stretch>
        </p:blipFill>
        <p:spPr>
          <a:xfrm>
            <a:off x="898375" y="1825625"/>
            <a:ext cx="5061249" cy="4351338"/>
          </a:xfrm>
          <a:prstGeom prst="rect">
            <a:avLst/>
          </a:prstGeom>
        </p:spPr>
      </p:pic>
      <p:sp>
        <p:nvSpPr>
          <p:cNvPr id="4" name="Inhaltsplatzhalter 3"/>
          <p:cNvSpPr>
            <a:spLocks noGrp="1"/>
          </p:cNvSpPr>
          <p:nvPr>
            <p:ph sz="half" idx="2"/>
          </p:nvPr>
        </p:nvSpPr>
        <p:spPr/>
        <p:txBody>
          <a:bodyPr/>
          <a:lstStyle/>
          <a:p>
            <a:endParaRPr lang="de-CH"/>
          </a:p>
        </p:txBody>
      </p:sp>
    </p:spTree>
    <p:extLst>
      <p:ext uri="{BB962C8B-B14F-4D97-AF65-F5344CB8AC3E}">
        <p14:creationId xmlns:p14="http://schemas.microsoft.com/office/powerpoint/2010/main" val="1949337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CH" b="1" dirty="0" smtClean="0"/>
              <a:t>Top 10 </a:t>
            </a:r>
            <a:r>
              <a:rPr lang="de-CH" b="1" dirty="0" err="1" smtClean="0"/>
              <a:t>Categories</a:t>
            </a:r>
            <a:r>
              <a:rPr lang="de-CH" b="1" dirty="0" smtClean="0"/>
              <a:t> </a:t>
            </a:r>
            <a:r>
              <a:rPr lang="de-CH" b="1" dirty="0" err="1" smtClean="0"/>
              <a:t>of</a:t>
            </a:r>
            <a:r>
              <a:rPr lang="de-CH" b="1" dirty="0" smtClean="0"/>
              <a:t> Online Shops</a:t>
            </a:r>
            <a:r>
              <a:rPr lang="de-CH" dirty="0" smtClean="0"/>
              <a:t> </a:t>
            </a:r>
            <a:r>
              <a:rPr lang="de-CH" dirty="0" err="1" smtClean="0"/>
              <a:t>According</a:t>
            </a:r>
            <a:r>
              <a:rPr lang="de-CH" dirty="0" smtClean="0"/>
              <a:t> </a:t>
            </a:r>
            <a:r>
              <a:rPr lang="de-CH" dirty="0" err="1" smtClean="0"/>
              <a:t>to</a:t>
            </a:r>
            <a:r>
              <a:rPr lang="de-CH" dirty="0" smtClean="0"/>
              <a:t> Swiss People in 2015. Basis: </a:t>
            </a:r>
            <a:r>
              <a:rPr lang="de-CH" dirty="0" err="1" smtClean="0"/>
              <a:t>Respondenten</a:t>
            </a:r>
            <a:r>
              <a:rPr lang="de-CH" dirty="0" smtClean="0"/>
              <a:t> shoppen online. «zumindest fallweise».</a:t>
            </a:r>
            <a:endParaRPr lang="de-CH" dirty="0"/>
          </a:p>
        </p:txBody>
      </p:sp>
      <p:sp>
        <p:nvSpPr>
          <p:cNvPr id="3" name="Inhaltsplatzhalter 2"/>
          <p:cNvSpPr>
            <a:spLocks noGrp="1"/>
          </p:cNvSpPr>
          <p:nvPr>
            <p:ph sz="half" idx="1"/>
          </p:nvPr>
        </p:nvSpPr>
        <p:spPr>
          <a:xfrm>
            <a:off x="838200" y="2260600"/>
            <a:ext cx="5181600" cy="3916362"/>
          </a:xfrm>
        </p:spPr>
        <p:txBody>
          <a:bodyPr>
            <a:normAutofit fontScale="55000" lnSpcReduction="20000"/>
          </a:bodyPr>
          <a:lstStyle/>
          <a:p>
            <a:pPr marL="514350" indent="-514350" fontAlgn="ctr">
              <a:buFont typeface="+mj-lt"/>
              <a:buAutoNum type="arabicPeriod"/>
            </a:pPr>
            <a:r>
              <a:rPr lang="de-CH" dirty="0"/>
              <a:t>Holiday </a:t>
            </a:r>
            <a:r>
              <a:rPr lang="de-CH" dirty="0" smtClean="0"/>
              <a:t>Provider – 49,3%</a:t>
            </a:r>
            <a:endParaRPr lang="de-CH" dirty="0"/>
          </a:p>
          <a:p>
            <a:pPr marL="514350" indent="-514350" fontAlgn="ctr">
              <a:buFont typeface="+mj-lt"/>
              <a:buAutoNum type="arabicPeriod"/>
            </a:pPr>
            <a:r>
              <a:rPr lang="de-CH" dirty="0"/>
              <a:t>Ticket </a:t>
            </a:r>
            <a:r>
              <a:rPr lang="de-CH" dirty="0" err="1" smtClean="0"/>
              <a:t>Vendors</a:t>
            </a:r>
            <a:r>
              <a:rPr lang="de-CH" dirty="0" smtClean="0"/>
              <a:t> – 49,2%</a:t>
            </a:r>
            <a:endParaRPr lang="de-CH" dirty="0"/>
          </a:p>
          <a:p>
            <a:pPr marL="514350" indent="-514350" fontAlgn="ctr">
              <a:buFont typeface="+mj-lt"/>
              <a:buAutoNum type="arabicPeriod"/>
            </a:pPr>
            <a:r>
              <a:rPr lang="de-CH" dirty="0"/>
              <a:t>Books / Music </a:t>
            </a:r>
            <a:r>
              <a:rPr lang="de-CH" dirty="0" smtClean="0"/>
              <a:t>Sites – 44,9%</a:t>
            </a:r>
            <a:endParaRPr lang="de-CH" dirty="0"/>
          </a:p>
          <a:p>
            <a:pPr marL="514350" indent="-514350" fontAlgn="ctr">
              <a:buFont typeface="+mj-lt"/>
              <a:buAutoNum type="arabicPeriod"/>
            </a:pPr>
            <a:r>
              <a:rPr lang="de-CH" dirty="0"/>
              <a:t>Online </a:t>
            </a:r>
            <a:r>
              <a:rPr lang="de-CH" dirty="0" err="1" smtClean="0"/>
              <a:t>Auctions</a:t>
            </a:r>
            <a:r>
              <a:rPr lang="de-CH" dirty="0" smtClean="0"/>
              <a:t> – 44,0%</a:t>
            </a:r>
            <a:endParaRPr lang="de-CH" dirty="0"/>
          </a:p>
          <a:p>
            <a:pPr marL="514350" indent="-514350" fontAlgn="ctr">
              <a:buFont typeface="+mj-lt"/>
              <a:buAutoNum type="arabicPeriod"/>
            </a:pPr>
            <a:r>
              <a:rPr lang="de-CH" dirty="0"/>
              <a:t>Provider </a:t>
            </a:r>
            <a:r>
              <a:rPr lang="de-CH" dirty="0" err="1"/>
              <a:t>of</a:t>
            </a:r>
            <a:r>
              <a:rPr lang="de-CH" dirty="0"/>
              <a:t> Traffic </a:t>
            </a:r>
            <a:r>
              <a:rPr lang="de-CH" dirty="0" smtClean="0"/>
              <a:t>Tickets – 37,1%</a:t>
            </a:r>
            <a:endParaRPr lang="de-CH" dirty="0"/>
          </a:p>
          <a:p>
            <a:pPr marL="514350" indent="-514350" fontAlgn="ctr">
              <a:buFont typeface="+mj-lt"/>
              <a:buAutoNum type="arabicPeriod"/>
            </a:pPr>
            <a:r>
              <a:rPr lang="de-CH" dirty="0" err="1"/>
              <a:t>Shipping</a:t>
            </a:r>
            <a:r>
              <a:rPr lang="de-CH" dirty="0"/>
              <a:t> </a:t>
            </a:r>
            <a:r>
              <a:rPr lang="de-CH" dirty="0" err="1"/>
              <a:t>Houses</a:t>
            </a:r>
            <a:r>
              <a:rPr lang="de-CH" dirty="0"/>
              <a:t> (Versandhäuser</a:t>
            </a:r>
            <a:r>
              <a:rPr lang="de-CH" dirty="0" smtClean="0"/>
              <a:t>) – 35,1%</a:t>
            </a:r>
            <a:endParaRPr lang="de-CH" dirty="0"/>
          </a:p>
          <a:p>
            <a:pPr marL="514350" indent="-514350" fontAlgn="ctr">
              <a:buFont typeface="+mj-lt"/>
              <a:buAutoNum type="arabicPeriod"/>
            </a:pPr>
            <a:r>
              <a:rPr lang="de-CH" dirty="0"/>
              <a:t>Provider </a:t>
            </a:r>
            <a:r>
              <a:rPr lang="de-CH" dirty="0" err="1"/>
              <a:t>of</a:t>
            </a:r>
            <a:r>
              <a:rPr lang="de-CH" dirty="0"/>
              <a:t> Consumer </a:t>
            </a:r>
            <a:r>
              <a:rPr lang="de-CH" dirty="0" smtClean="0"/>
              <a:t>Electronics – 34,7%</a:t>
            </a:r>
            <a:endParaRPr lang="de-CH" dirty="0"/>
          </a:p>
          <a:p>
            <a:pPr marL="514350" indent="-514350" fontAlgn="ctr">
              <a:buFont typeface="+mj-lt"/>
              <a:buAutoNum type="arabicPeriod"/>
            </a:pPr>
            <a:r>
              <a:rPr lang="de-CH" dirty="0"/>
              <a:t>Fashion </a:t>
            </a:r>
            <a:r>
              <a:rPr lang="de-CH" dirty="0" smtClean="0"/>
              <a:t>Providers – 31,2%</a:t>
            </a:r>
            <a:endParaRPr lang="de-CH" dirty="0"/>
          </a:p>
          <a:p>
            <a:pPr marL="514350" indent="-514350" fontAlgn="ctr">
              <a:buFont typeface="+mj-lt"/>
              <a:buAutoNum type="arabicPeriod"/>
            </a:pPr>
            <a:r>
              <a:rPr lang="de-CH" dirty="0" err="1"/>
              <a:t>Photo</a:t>
            </a:r>
            <a:r>
              <a:rPr lang="de-CH" dirty="0"/>
              <a:t> </a:t>
            </a:r>
            <a:r>
              <a:rPr lang="de-CH" dirty="0" smtClean="0"/>
              <a:t>Professionals – 25,5%</a:t>
            </a:r>
          </a:p>
          <a:p>
            <a:pPr marL="514350" indent="-514350" fontAlgn="ctr">
              <a:buFont typeface="+mj-lt"/>
              <a:buAutoNum type="arabicPeriod"/>
            </a:pPr>
            <a:r>
              <a:rPr lang="de-CH" dirty="0" smtClean="0"/>
              <a:t>Provider </a:t>
            </a:r>
            <a:r>
              <a:rPr lang="de-CH" dirty="0" err="1" smtClean="0"/>
              <a:t>of</a:t>
            </a:r>
            <a:r>
              <a:rPr lang="de-CH" dirty="0" smtClean="0"/>
              <a:t> Music Downloads – 23,4%</a:t>
            </a:r>
            <a:endParaRPr lang="de-CH" dirty="0"/>
          </a:p>
          <a:p>
            <a:pPr marL="0" indent="0">
              <a:buNone/>
            </a:pPr>
            <a:endParaRPr lang="de-CH" dirty="0"/>
          </a:p>
          <a:p>
            <a:pPr marL="0" indent="0">
              <a:buNone/>
            </a:pPr>
            <a:r>
              <a:rPr lang="de-CH" sz="1400" dirty="0" smtClean="0"/>
              <a:t>Quelle</a:t>
            </a:r>
            <a:r>
              <a:rPr lang="de-CH" sz="1400" dirty="0"/>
              <a:t>: Y&amp;R Group </a:t>
            </a:r>
            <a:r>
              <a:rPr lang="de-CH" sz="1400" dirty="0" err="1"/>
              <a:t>Switzerland</a:t>
            </a:r>
            <a:r>
              <a:rPr lang="de-CH" sz="1400" dirty="0"/>
              <a:t> MUI-Studie (S. 263)</a:t>
            </a:r>
          </a:p>
          <a:p>
            <a:pPr marL="0" indent="0">
              <a:buNone/>
            </a:pPr>
            <a:endParaRPr lang="de-CH" dirty="0"/>
          </a:p>
        </p:txBody>
      </p:sp>
      <p:sp>
        <p:nvSpPr>
          <p:cNvPr id="4" name="Inhaltsplatzhalter 3"/>
          <p:cNvSpPr>
            <a:spLocks noGrp="1"/>
          </p:cNvSpPr>
          <p:nvPr>
            <p:ph sz="half" idx="2"/>
          </p:nvPr>
        </p:nvSpPr>
        <p:spPr>
          <a:xfrm>
            <a:off x="6172200" y="1943099"/>
            <a:ext cx="5181600" cy="4233863"/>
          </a:xfrm>
        </p:spPr>
        <p:txBody>
          <a:bodyPr>
            <a:normAutofit fontScale="55000" lnSpcReduction="20000"/>
          </a:bodyPr>
          <a:lstStyle/>
          <a:p>
            <a:pPr marL="0" indent="0" fontAlgn="ctr">
              <a:buNone/>
            </a:pPr>
            <a:r>
              <a:rPr lang="de-CH" b="1" dirty="0" smtClean="0"/>
              <a:t>Jahr 2013</a:t>
            </a:r>
          </a:p>
          <a:p>
            <a:pPr marL="514350" indent="-514350" fontAlgn="ctr">
              <a:buFont typeface="+mj-lt"/>
              <a:buAutoNum type="arabicPeriod"/>
            </a:pPr>
            <a:r>
              <a:rPr lang="de-CH" dirty="0"/>
              <a:t>Books / Music Sites –52,4%</a:t>
            </a:r>
          </a:p>
          <a:p>
            <a:pPr marL="514350" indent="-514350" fontAlgn="ctr">
              <a:buFont typeface="+mj-lt"/>
              <a:buAutoNum type="arabicPeriod"/>
            </a:pPr>
            <a:r>
              <a:rPr lang="de-CH" dirty="0" smtClean="0"/>
              <a:t>Ticket </a:t>
            </a:r>
            <a:r>
              <a:rPr lang="de-CH" dirty="0" err="1"/>
              <a:t>Vendors</a:t>
            </a:r>
            <a:r>
              <a:rPr lang="de-CH" dirty="0"/>
              <a:t> – 50,9%</a:t>
            </a:r>
          </a:p>
          <a:p>
            <a:pPr marL="514350" indent="-514350" fontAlgn="ctr">
              <a:buFont typeface="+mj-lt"/>
              <a:buAutoNum type="arabicPeriod"/>
            </a:pPr>
            <a:r>
              <a:rPr lang="de-CH" dirty="0" smtClean="0"/>
              <a:t>Holiday </a:t>
            </a:r>
            <a:r>
              <a:rPr lang="de-CH" dirty="0"/>
              <a:t>Provider – </a:t>
            </a:r>
            <a:r>
              <a:rPr lang="de-CH" dirty="0" smtClean="0"/>
              <a:t>49,7%</a:t>
            </a:r>
            <a:endParaRPr lang="de-CH" dirty="0"/>
          </a:p>
          <a:p>
            <a:pPr marL="514350" indent="-514350" fontAlgn="ctr">
              <a:buFont typeface="+mj-lt"/>
              <a:buAutoNum type="arabicPeriod"/>
            </a:pPr>
            <a:r>
              <a:rPr lang="de-CH" dirty="0" smtClean="0"/>
              <a:t>Online </a:t>
            </a:r>
            <a:r>
              <a:rPr lang="de-CH" dirty="0" err="1"/>
              <a:t>Auctions</a:t>
            </a:r>
            <a:r>
              <a:rPr lang="de-CH" dirty="0"/>
              <a:t> – </a:t>
            </a:r>
            <a:r>
              <a:rPr lang="de-CH" dirty="0" smtClean="0"/>
              <a:t>48,1%</a:t>
            </a:r>
            <a:endParaRPr lang="de-CH" dirty="0"/>
          </a:p>
          <a:p>
            <a:pPr marL="514350" indent="-514350" fontAlgn="ctr">
              <a:buFont typeface="+mj-lt"/>
              <a:buAutoNum type="arabicPeriod"/>
            </a:pPr>
            <a:r>
              <a:rPr lang="de-CH" dirty="0" err="1"/>
              <a:t>Shipping</a:t>
            </a:r>
            <a:r>
              <a:rPr lang="de-CH" dirty="0"/>
              <a:t> </a:t>
            </a:r>
            <a:r>
              <a:rPr lang="de-CH" dirty="0" err="1"/>
              <a:t>Houses</a:t>
            </a:r>
            <a:r>
              <a:rPr lang="de-CH" dirty="0"/>
              <a:t> (Versandhäuser) – 42,2%</a:t>
            </a:r>
          </a:p>
          <a:p>
            <a:pPr marL="514350" indent="-514350" fontAlgn="ctr">
              <a:buFont typeface="+mj-lt"/>
              <a:buAutoNum type="arabicPeriod"/>
            </a:pPr>
            <a:r>
              <a:rPr lang="de-CH" dirty="0" smtClean="0"/>
              <a:t>Provider </a:t>
            </a:r>
            <a:r>
              <a:rPr lang="de-CH" dirty="0" err="1"/>
              <a:t>of</a:t>
            </a:r>
            <a:r>
              <a:rPr lang="de-CH" dirty="0"/>
              <a:t> Traffic Tickets – </a:t>
            </a:r>
            <a:r>
              <a:rPr lang="de-CH" dirty="0" smtClean="0"/>
              <a:t>34,5%</a:t>
            </a:r>
            <a:endParaRPr lang="de-CH" dirty="0"/>
          </a:p>
          <a:p>
            <a:pPr marL="514350" indent="-514350" fontAlgn="ctr">
              <a:buFont typeface="+mj-lt"/>
              <a:buAutoNum type="arabicPeriod"/>
            </a:pPr>
            <a:r>
              <a:rPr lang="de-CH" dirty="0" smtClean="0"/>
              <a:t>Provider </a:t>
            </a:r>
            <a:r>
              <a:rPr lang="de-CH" dirty="0" err="1"/>
              <a:t>of</a:t>
            </a:r>
            <a:r>
              <a:rPr lang="de-CH" dirty="0"/>
              <a:t> Consumer Electronics – </a:t>
            </a:r>
            <a:r>
              <a:rPr lang="de-CH" dirty="0" smtClean="0"/>
              <a:t>33,2%</a:t>
            </a:r>
            <a:endParaRPr lang="de-CH" dirty="0"/>
          </a:p>
          <a:p>
            <a:pPr marL="514350" indent="-514350" fontAlgn="ctr">
              <a:buFont typeface="+mj-lt"/>
              <a:buAutoNum type="arabicPeriod"/>
            </a:pPr>
            <a:r>
              <a:rPr lang="de-CH" dirty="0"/>
              <a:t>Provider </a:t>
            </a:r>
            <a:r>
              <a:rPr lang="de-CH" dirty="0" err="1"/>
              <a:t>of</a:t>
            </a:r>
            <a:r>
              <a:rPr lang="de-CH" dirty="0"/>
              <a:t> Music Downloads – 30,7%</a:t>
            </a:r>
          </a:p>
          <a:p>
            <a:pPr marL="514350" indent="-514350" fontAlgn="ctr">
              <a:buFont typeface="+mj-lt"/>
              <a:buAutoNum type="arabicPeriod"/>
            </a:pPr>
            <a:r>
              <a:rPr lang="de-CH" dirty="0" err="1"/>
              <a:t>Photo</a:t>
            </a:r>
            <a:r>
              <a:rPr lang="de-CH" dirty="0"/>
              <a:t> Professionals – 27,8</a:t>
            </a:r>
            <a:r>
              <a:rPr lang="de-CH" dirty="0" smtClean="0"/>
              <a:t>%</a:t>
            </a:r>
          </a:p>
          <a:p>
            <a:pPr marL="514350" indent="-514350" fontAlgn="ctr">
              <a:buFont typeface="+mj-lt"/>
              <a:buAutoNum type="arabicPeriod"/>
            </a:pPr>
            <a:r>
              <a:rPr lang="de-CH" dirty="0" err="1" smtClean="0"/>
              <a:t>Direct</a:t>
            </a:r>
            <a:r>
              <a:rPr lang="de-CH" dirty="0" smtClean="0"/>
              <a:t> </a:t>
            </a:r>
            <a:r>
              <a:rPr lang="de-CH" dirty="0" err="1" smtClean="0"/>
              <a:t>Purchase</a:t>
            </a:r>
            <a:r>
              <a:rPr lang="de-CH" dirty="0" smtClean="0"/>
              <a:t> on </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
                <a:solidFill>
                  <a:schemeClr val="bg1">
                    <a:lumMod val="75000"/>
                  </a:schemeClr>
                </a:solidFill>
              </a:rPr>
              <a:t>Fashion </a:t>
            </a:r>
            <a:r>
              <a:rPr lang="de-CH" dirty="0">
                <a:solidFill>
                  <a:schemeClr val="bg1">
                    <a:lumMod val="75000"/>
                  </a:schemeClr>
                </a:solidFill>
              </a:rPr>
              <a:t>Providers – </a:t>
            </a:r>
            <a:r>
              <a:rPr lang="de-CH" dirty="0" err="1" smtClean="0">
                <a:solidFill>
                  <a:schemeClr val="bg1">
                    <a:lumMod val="75000"/>
                  </a:schemeClr>
                </a:solidFill>
              </a:rPr>
              <a:t>n.a</a:t>
            </a:r>
            <a:r>
              <a:rPr lang="de-CH" dirty="0" smtClean="0">
                <a:solidFill>
                  <a:schemeClr val="bg1">
                    <a:lumMod val="75000"/>
                  </a:schemeClr>
                </a:solidFill>
              </a:rPr>
              <a:t>.</a:t>
            </a:r>
            <a:endParaRPr lang="de-CH" dirty="0">
              <a:solidFill>
                <a:schemeClr val="bg1">
                  <a:lumMod val="75000"/>
                </a:schemeClr>
              </a:solidFill>
            </a:endParaRPr>
          </a:p>
          <a:p>
            <a:pPr marL="0" indent="0">
              <a:buNone/>
            </a:pPr>
            <a:endParaRPr lang="de-CH" dirty="0"/>
          </a:p>
          <a:p>
            <a:pPr marL="0" indent="0">
              <a:buNone/>
            </a:pPr>
            <a:r>
              <a:rPr lang="de-CH" sz="1400" dirty="0"/>
              <a:t>Quelle: Y&amp;R Group </a:t>
            </a:r>
            <a:r>
              <a:rPr lang="de-CH" sz="1400" dirty="0" err="1"/>
              <a:t>Switzerland</a:t>
            </a:r>
            <a:r>
              <a:rPr lang="de-CH" sz="1400" dirty="0"/>
              <a:t> MUI-Studie (S. </a:t>
            </a:r>
            <a:r>
              <a:rPr lang="de-CH" sz="1400" dirty="0" smtClean="0"/>
              <a:t>267)</a:t>
            </a:r>
            <a:endParaRPr lang="de-CH" sz="1400" dirty="0"/>
          </a:p>
          <a:p>
            <a:pPr marL="0" indent="0">
              <a:buNone/>
            </a:pPr>
            <a:endParaRPr lang="de-CH" dirty="0"/>
          </a:p>
        </p:txBody>
      </p:sp>
    </p:spTree>
    <p:extLst>
      <p:ext uri="{BB962C8B-B14F-4D97-AF65-F5344CB8AC3E}">
        <p14:creationId xmlns:p14="http://schemas.microsoft.com/office/powerpoint/2010/main" val="2973993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CH" sz="3200" dirty="0" smtClean="0"/>
              <a:t>Top 10 Online Shops Swiss People </a:t>
            </a:r>
            <a:r>
              <a:rPr lang="de-CH" sz="3200" dirty="0" err="1" smtClean="0"/>
              <a:t>Were</a:t>
            </a:r>
            <a:r>
              <a:rPr lang="de-CH" sz="3200" dirty="0" smtClean="0"/>
              <a:t> Shopping at in </a:t>
            </a:r>
            <a:r>
              <a:rPr lang="de-CH" sz="3200" dirty="0" err="1" smtClean="0"/>
              <a:t>the</a:t>
            </a:r>
            <a:r>
              <a:rPr lang="de-CH" sz="3200" dirty="0" smtClean="0"/>
              <a:t> Last 12 </a:t>
            </a:r>
            <a:r>
              <a:rPr lang="de-CH" sz="3200" dirty="0" err="1" smtClean="0"/>
              <a:t>Months</a:t>
            </a:r>
            <a:r>
              <a:rPr lang="de-CH" sz="3200" dirty="0" smtClean="0"/>
              <a:t> in 2015. Basis: </a:t>
            </a:r>
            <a:r>
              <a:rPr lang="de-CH" sz="3200" dirty="0" err="1" smtClean="0"/>
              <a:t>Respondenten</a:t>
            </a:r>
            <a:r>
              <a:rPr lang="de-CH" sz="3200" dirty="0" smtClean="0"/>
              <a:t> shoppen online. «in den letzten 12 Monaten eingekauft»</a:t>
            </a:r>
            <a:endParaRPr lang="de-CH" sz="3200" dirty="0"/>
          </a:p>
        </p:txBody>
      </p:sp>
      <p:sp>
        <p:nvSpPr>
          <p:cNvPr id="3" name="Inhaltsplatzhalter 2"/>
          <p:cNvSpPr>
            <a:spLocks noGrp="1"/>
          </p:cNvSpPr>
          <p:nvPr>
            <p:ph sz="half" idx="1"/>
          </p:nvPr>
        </p:nvSpPr>
        <p:spPr>
          <a:xfrm>
            <a:off x="838200" y="2222499"/>
            <a:ext cx="5181600" cy="3954463"/>
          </a:xfrm>
        </p:spPr>
        <p:txBody>
          <a:bodyPr>
            <a:normAutofit fontScale="62500" lnSpcReduction="20000"/>
          </a:bodyPr>
          <a:lstStyle/>
          <a:p>
            <a:pPr marL="514350" indent="-514350" fontAlgn="ctr">
              <a:buFont typeface="+mj-lt"/>
              <a:buAutoNum type="arabicPeriod"/>
            </a:pPr>
            <a:r>
              <a:rPr lang="de-CH" dirty="0" smtClean="0"/>
              <a:t>sbb.ch – 33,9%</a:t>
            </a:r>
            <a:endParaRPr lang="de-CH" dirty="0"/>
          </a:p>
          <a:p>
            <a:pPr marL="514350" indent="-514350" fontAlgn="ctr">
              <a:buFont typeface="+mj-lt"/>
              <a:buAutoNum type="arabicPeriod"/>
            </a:pPr>
            <a:r>
              <a:rPr lang="de-CH" dirty="0" smtClean="0"/>
              <a:t>Ricardo – 30,9%</a:t>
            </a:r>
            <a:endParaRPr lang="de-CH" dirty="0"/>
          </a:p>
          <a:p>
            <a:pPr marL="514350" indent="-514350" fontAlgn="ctr">
              <a:buFont typeface="+mj-lt"/>
              <a:buAutoNum type="arabicPeriod"/>
            </a:pPr>
            <a:r>
              <a:rPr lang="de-CH" dirty="0" smtClean="0"/>
              <a:t>Zalando – 28,1%</a:t>
            </a:r>
            <a:endParaRPr lang="de-CH" dirty="0"/>
          </a:p>
          <a:p>
            <a:pPr marL="514350" indent="-514350" fontAlgn="ctr">
              <a:buFont typeface="+mj-lt"/>
              <a:buAutoNum type="arabicPeriod"/>
            </a:pPr>
            <a:r>
              <a:rPr lang="de-CH" dirty="0" smtClean="0"/>
              <a:t>Ticketcorner – 27,5%</a:t>
            </a:r>
            <a:endParaRPr lang="de-CH" dirty="0"/>
          </a:p>
          <a:p>
            <a:pPr marL="514350" indent="-514350" fontAlgn="ctr">
              <a:buFont typeface="+mj-lt"/>
              <a:buAutoNum type="arabicPeriod"/>
            </a:pPr>
            <a:r>
              <a:rPr lang="de-CH" dirty="0" smtClean="0"/>
              <a:t>Amazon – 26,5%</a:t>
            </a:r>
            <a:endParaRPr lang="de-CH" dirty="0"/>
          </a:p>
          <a:p>
            <a:pPr marL="514350" indent="-514350" fontAlgn="ctr">
              <a:buFont typeface="+mj-lt"/>
              <a:buAutoNum type="arabicPeriod"/>
            </a:pPr>
            <a:r>
              <a:rPr lang="de-CH" dirty="0" smtClean="0"/>
              <a:t>iTunes – 21,6%</a:t>
            </a:r>
            <a:endParaRPr lang="de-CH" dirty="0"/>
          </a:p>
          <a:p>
            <a:pPr marL="514350" indent="-514350" fontAlgn="ctr">
              <a:buFont typeface="+mj-lt"/>
              <a:buAutoNum type="arabicPeriod"/>
            </a:pPr>
            <a:r>
              <a:rPr lang="de-CH" dirty="0" smtClean="0"/>
              <a:t>exlibris.ch – 21,3%</a:t>
            </a:r>
            <a:endParaRPr lang="de-CH" dirty="0"/>
          </a:p>
          <a:p>
            <a:pPr marL="514350" indent="-514350" fontAlgn="ctr">
              <a:buFont typeface="+mj-lt"/>
              <a:buAutoNum type="arabicPeriod"/>
            </a:pPr>
            <a:r>
              <a:rPr lang="de-CH" dirty="0" smtClean="0"/>
              <a:t>digitec.ch – 20,6%</a:t>
            </a:r>
            <a:endParaRPr lang="de-CH" dirty="0"/>
          </a:p>
          <a:p>
            <a:pPr marL="514350" indent="-514350" fontAlgn="ctr">
              <a:buFont typeface="+mj-lt"/>
              <a:buAutoNum type="arabicPeriod"/>
            </a:pPr>
            <a:r>
              <a:rPr lang="de-CH" dirty="0" smtClean="0"/>
              <a:t>booking.com – 19,3%</a:t>
            </a:r>
            <a:endParaRPr lang="de-CH" dirty="0"/>
          </a:p>
          <a:p>
            <a:pPr marL="514350" indent="-514350" fontAlgn="ctr">
              <a:buFont typeface="+mj-lt"/>
              <a:buAutoNum type="arabicPeriod"/>
            </a:pPr>
            <a:r>
              <a:rPr lang="de-CH" dirty="0" smtClean="0"/>
              <a:t>nespresso.ch – 15,3%</a:t>
            </a:r>
            <a:endParaRPr lang="de-CH" dirty="0"/>
          </a:p>
          <a:p>
            <a:pPr marL="0" indent="0">
              <a:buNone/>
            </a:pPr>
            <a:endParaRPr lang="de-CH" dirty="0"/>
          </a:p>
          <a:p>
            <a:pPr marL="0" indent="0">
              <a:buNone/>
            </a:pPr>
            <a:r>
              <a:rPr lang="de-CH" sz="1600" dirty="0" smtClean="0"/>
              <a:t>Quelle</a:t>
            </a:r>
            <a:r>
              <a:rPr lang="de-CH" sz="1600" dirty="0"/>
              <a:t>: Y&amp;R Group </a:t>
            </a:r>
            <a:r>
              <a:rPr lang="de-CH" sz="1600" dirty="0" err="1"/>
              <a:t>Switzerland</a:t>
            </a:r>
            <a:r>
              <a:rPr lang="de-CH" sz="1600" dirty="0"/>
              <a:t> MUI-Studie (S. 269)</a:t>
            </a:r>
          </a:p>
          <a:p>
            <a:pPr marL="0" indent="0">
              <a:buNone/>
            </a:pPr>
            <a:endParaRPr lang="de-CH" dirty="0"/>
          </a:p>
        </p:txBody>
      </p:sp>
      <p:sp>
        <p:nvSpPr>
          <p:cNvPr id="4" name="Inhaltsplatzhalter 3"/>
          <p:cNvSpPr>
            <a:spLocks noGrp="1"/>
          </p:cNvSpPr>
          <p:nvPr>
            <p:ph sz="half" idx="2"/>
          </p:nvPr>
        </p:nvSpPr>
        <p:spPr/>
        <p:txBody>
          <a:bodyPr>
            <a:normAutofit fontScale="62500" lnSpcReduction="20000"/>
          </a:bodyPr>
          <a:lstStyle/>
          <a:p>
            <a:pPr marL="0" indent="0" fontAlgn="ctr">
              <a:buNone/>
            </a:pPr>
            <a:r>
              <a:rPr lang="de-CH" b="1" dirty="0" smtClean="0"/>
              <a:t>Jahr 2013</a:t>
            </a:r>
          </a:p>
          <a:p>
            <a:pPr marL="514350" indent="-514350" fontAlgn="ctr">
              <a:buFont typeface="+mj-lt"/>
              <a:buAutoNum type="arabicPeriod"/>
            </a:pPr>
            <a:r>
              <a:rPr lang="de-CH" dirty="0"/>
              <a:t>Ricardo – 37,3%</a:t>
            </a:r>
          </a:p>
          <a:p>
            <a:pPr marL="514350" indent="-514350" fontAlgn="ctr">
              <a:buFont typeface="+mj-lt"/>
              <a:buAutoNum type="arabicPeriod"/>
            </a:pPr>
            <a:r>
              <a:rPr lang="de-CH" dirty="0" smtClean="0"/>
              <a:t>sbb.ch </a:t>
            </a:r>
            <a:r>
              <a:rPr lang="de-CH" dirty="0"/>
              <a:t>– </a:t>
            </a:r>
            <a:r>
              <a:rPr lang="de-CH" dirty="0" smtClean="0"/>
              <a:t>33,0%</a:t>
            </a:r>
            <a:endParaRPr lang="de-CH" dirty="0"/>
          </a:p>
          <a:p>
            <a:pPr marL="514350" indent="-514350" fontAlgn="ctr">
              <a:buFont typeface="+mj-lt"/>
              <a:buAutoNum type="arabicPeriod"/>
            </a:pPr>
            <a:r>
              <a:rPr lang="de-CH" dirty="0"/>
              <a:t>Ticketcorner – 28,1%</a:t>
            </a:r>
          </a:p>
          <a:p>
            <a:pPr marL="514350" indent="-514350" fontAlgn="ctr">
              <a:buFont typeface="+mj-lt"/>
              <a:buAutoNum type="arabicPeriod"/>
            </a:pPr>
            <a:r>
              <a:rPr lang="de-CH" dirty="0"/>
              <a:t>Amazon – 26,0%</a:t>
            </a:r>
          </a:p>
          <a:p>
            <a:pPr marL="514350" indent="-514350" fontAlgn="ctr">
              <a:buFont typeface="+mj-lt"/>
              <a:buAutoNum type="arabicPeriod"/>
            </a:pPr>
            <a:r>
              <a:rPr lang="de-CH" dirty="0"/>
              <a:t>iTunes – 24,7%</a:t>
            </a:r>
          </a:p>
          <a:p>
            <a:pPr marL="514350" indent="-514350" fontAlgn="ctr">
              <a:buFont typeface="+mj-lt"/>
              <a:buAutoNum type="arabicPeriod"/>
            </a:pPr>
            <a:r>
              <a:rPr lang="de-CH" dirty="0" smtClean="0"/>
              <a:t>Zalando </a:t>
            </a:r>
            <a:r>
              <a:rPr lang="de-CH" dirty="0"/>
              <a:t>– </a:t>
            </a:r>
            <a:r>
              <a:rPr lang="de-CH" dirty="0" smtClean="0"/>
              <a:t>24,3%</a:t>
            </a:r>
            <a:endParaRPr lang="de-CH" dirty="0"/>
          </a:p>
          <a:p>
            <a:pPr marL="514350" indent="-514350" fontAlgn="ctr">
              <a:buFont typeface="+mj-lt"/>
              <a:buAutoNum type="arabicPeriod"/>
            </a:pPr>
            <a:r>
              <a:rPr lang="de-CH" dirty="0" smtClean="0"/>
              <a:t>exlibris.ch </a:t>
            </a:r>
            <a:r>
              <a:rPr lang="de-CH" dirty="0"/>
              <a:t>– </a:t>
            </a:r>
            <a:r>
              <a:rPr lang="de-CH" dirty="0" smtClean="0"/>
              <a:t>24,2%</a:t>
            </a:r>
            <a:endParaRPr lang="de-CH" dirty="0"/>
          </a:p>
          <a:p>
            <a:pPr marL="514350" indent="-514350" fontAlgn="ctr">
              <a:buFont typeface="+mj-lt"/>
              <a:buAutoNum type="arabicPeriod"/>
            </a:pPr>
            <a:r>
              <a:rPr lang="de-CH" dirty="0"/>
              <a:t>digitec.ch – </a:t>
            </a:r>
            <a:r>
              <a:rPr lang="de-CH" dirty="0" smtClean="0"/>
              <a:t>20,1%</a:t>
            </a:r>
            <a:endParaRPr lang="de-CH" dirty="0"/>
          </a:p>
          <a:p>
            <a:pPr marL="514350" indent="-514350" fontAlgn="ctr">
              <a:buFont typeface="+mj-lt"/>
              <a:buAutoNum type="arabicPeriod"/>
            </a:pPr>
            <a:r>
              <a:rPr lang="de-CH" dirty="0"/>
              <a:t>nespresso.ch – 19,1</a:t>
            </a:r>
            <a:r>
              <a:rPr lang="de-CH" dirty="0" smtClean="0"/>
              <a:t>%</a:t>
            </a:r>
          </a:p>
          <a:p>
            <a:pPr marL="514350" indent="-514350" fontAlgn="ctr">
              <a:buFont typeface="+mj-lt"/>
              <a:buAutoNum type="arabicPeriod"/>
            </a:pPr>
            <a:r>
              <a:rPr lang="de-CH" dirty="0" err="1" smtClean="0"/>
              <a:t>Ebookers</a:t>
            </a:r>
            <a:r>
              <a:rPr lang="de-CH" dirty="0" smtClean="0"/>
              <a:t> – 18,0%</a:t>
            </a:r>
            <a:endParaRPr lang="de-CH" dirty="0"/>
          </a:p>
          <a:p>
            <a:pPr marL="514350" indent="-514350" fontAlgn="ctr">
              <a:buFont typeface="+mj-lt"/>
              <a:buAutoNum type="arabicPeriod"/>
            </a:pPr>
            <a:r>
              <a:rPr lang="de-CH" dirty="0" smtClean="0">
                <a:solidFill>
                  <a:schemeClr val="bg1">
                    <a:lumMod val="75000"/>
                  </a:schemeClr>
                </a:solidFill>
              </a:rPr>
              <a:t>booking.com </a:t>
            </a:r>
            <a:r>
              <a:rPr lang="de-CH" dirty="0">
                <a:solidFill>
                  <a:schemeClr val="bg1">
                    <a:lumMod val="75000"/>
                  </a:schemeClr>
                </a:solidFill>
              </a:rPr>
              <a:t>– </a:t>
            </a:r>
            <a:r>
              <a:rPr lang="de-CH" dirty="0" smtClean="0">
                <a:solidFill>
                  <a:schemeClr val="bg1">
                    <a:lumMod val="75000"/>
                  </a:schemeClr>
                </a:solidFill>
              </a:rPr>
              <a:t>14,6%</a:t>
            </a:r>
            <a:endParaRPr lang="de-CH" dirty="0">
              <a:solidFill>
                <a:schemeClr val="bg1">
                  <a:lumMod val="75000"/>
                </a:schemeClr>
              </a:solidFill>
            </a:endParaRPr>
          </a:p>
          <a:p>
            <a:pPr marL="0" indent="0">
              <a:buNone/>
            </a:pPr>
            <a:endParaRPr lang="de-CH" dirty="0"/>
          </a:p>
          <a:p>
            <a:pPr marL="0" indent="0">
              <a:buNone/>
            </a:pPr>
            <a:r>
              <a:rPr lang="de-CH" sz="1600" dirty="0"/>
              <a:t>Quelle: Y&amp;R Group </a:t>
            </a:r>
            <a:r>
              <a:rPr lang="de-CH" sz="1600" dirty="0" err="1"/>
              <a:t>Switzerland</a:t>
            </a:r>
            <a:r>
              <a:rPr lang="de-CH" sz="1600" dirty="0"/>
              <a:t> MUI-Studie (S. </a:t>
            </a:r>
            <a:r>
              <a:rPr lang="de-CH" sz="1600" dirty="0" smtClean="0"/>
              <a:t>277)</a:t>
            </a:r>
            <a:endParaRPr lang="de-CH" sz="1600" dirty="0"/>
          </a:p>
        </p:txBody>
      </p:sp>
    </p:spTree>
    <p:extLst>
      <p:ext uri="{BB962C8B-B14F-4D97-AF65-F5344CB8AC3E}">
        <p14:creationId xmlns:p14="http://schemas.microsoft.com/office/powerpoint/2010/main" val="1678304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5145</Words>
  <Application>Microsoft Office PowerPoint</Application>
  <PresentationFormat>Breitbild</PresentationFormat>
  <Paragraphs>1114</Paragraphs>
  <Slides>71</Slides>
  <Notes>1</Notes>
  <HiddenSlides>5</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71</vt:i4>
      </vt:variant>
    </vt:vector>
  </HeadingPairs>
  <TitlesOfParts>
    <vt:vector size="75" baseType="lpstr">
      <vt:lpstr>Arial</vt:lpstr>
      <vt:lpstr>Calibri</vt:lpstr>
      <vt:lpstr>Calibri Light</vt:lpstr>
      <vt:lpstr>Office Theme</vt:lpstr>
      <vt:lpstr>Top 10s Exchange Event 2016</vt:lpstr>
      <vt:lpstr>Switzerland</vt:lpstr>
      <vt:lpstr>Top 10 Most Important Media in Switzerland in 2015. Basis: Respondenten nutzen die jeweiligen Medien. Top-Box: «sehr wichtig»</vt:lpstr>
      <vt:lpstr>Top 10 Activities on Smartphones by Swiss People in 2015. Basis: Respondenten nutzen ein Smartphone. Top-2-Box: «mehrmals täglich» und «täglich»</vt:lpstr>
      <vt:lpstr>Top 10 Most Used Apps on Mobile Devices by Swiss People in 2015. Basis: Respondenten nutzen ein Smartphone und/oder Tablet. Top-Box: «nutze ich häufig»</vt:lpstr>
      <vt:lpstr>Top 10 Activities in Parallel to Watching TV by Swiss People in 2015. Basis: Respondenten schauen über mindestens eines der Geräte fern. </vt:lpstr>
      <vt:lpstr>Ranking of the Reasons Why Swiss People Would Watch Commercials in 2015. Basis: Kernzielgruppe. </vt:lpstr>
      <vt:lpstr>Top 10 Categories of Online Shops According to Swiss People in 2015. Basis: Respondenten shoppen online. «zumindest fallweise».</vt:lpstr>
      <vt:lpstr>Top 10 Online Shops Swiss People Were Shopping at in the Last 12 Months in 2015. Basis: Respondenten shoppen online. «in den letzten 12 Monaten eingekauft»</vt:lpstr>
      <vt:lpstr>Top 10 Strongest Brands in Switzerland 2015</vt:lpstr>
      <vt:lpstr>Top 10 Strongest Brands for Digital Natives in Switzerland 2015</vt:lpstr>
      <vt:lpstr>Top 10 Strongest Brands for Digital Immigrants in Switzerland 2015</vt:lpstr>
      <vt:lpstr>Top 10 Strongest Brands for Silver Surfers in Switzerland 2015</vt:lpstr>
      <vt:lpstr>Top 10 Strongest Digital Brands in Switzerland 2015</vt:lpstr>
      <vt:lpstr>Top 10 Sorrows of the Swiss People in 2015</vt:lpstr>
      <vt:lpstr>Top 10 Swiss Startups in 2015</vt:lpstr>
      <vt:lpstr>Top 10 Best Selling Automodelle Accoring to Registrations in Switzerland and Liechtenstein 2015</vt:lpstr>
      <vt:lpstr>Top 10 Best Selling Online Shops in Switzerland in 2015. (Umsatz in Mio CHF)</vt:lpstr>
      <vt:lpstr>Top 10 Most Common Leisure Activities of Swiss People in 2015</vt:lpstr>
      <vt:lpstr>Top 10 Swiss Alpine Regions Based on the Number of Overnight Stays in 2015 </vt:lpstr>
      <vt:lpstr>Top 10 Swiss Attractions According to the Raitings on Trip Advisor in 2015</vt:lpstr>
      <vt:lpstr>Top 10 Most Beautiful Hotels in Switzerland According to the Raitings on Tripadvisor in 2015</vt:lpstr>
      <vt:lpstr>Top 10 Most Popular Destinations for Swiss People in 2015</vt:lpstr>
      <vt:lpstr>Top 10 Searches on Google in Switzerland 2015</vt:lpstr>
      <vt:lpstr>Top 10 Most Googled Scandals by Swiss People in 2015</vt:lpstr>
      <vt:lpstr>Top 10 Googled Swiss Events in 2015</vt:lpstr>
      <vt:lpstr>Top 10 Most Googled «Wie macht…?» by Swiss People in 2015</vt:lpstr>
      <vt:lpstr>Top 10 Songs of the Swiss Hit-Parade in 2015</vt:lpstr>
      <vt:lpstr>Top 10 Facebook Pages in Switzerland 2015</vt:lpstr>
      <vt:lpstr>Top 10 YouTube Channels in Switzerland According to the in Total uploaded Video Views in 2015</vt:lpstr>
      <vt:lpstr>International</vt:lpstr>
      <vt:lpstr>Top 10 World’s Most Tech-Ready Countries in 2015: The report benchmarks 143 economies in terms of their capacity to prepare for, use and leverage ICT.</vt:lpstr>
      <vt:lpstr>Top 10 World’s Most Innovative Countries in 2015. </vt:lpstr>
      <vt:lpstr>Top 10 Worst Passwords in 2015</vt:lpstr>
      <vt:lpstr>Top 10 Most Globalized Countries in 2015. The Globalization Index measures the economic, social and political dimensions of globalization in 187 countries with data from the period from 1970 until 2012.</vt:lpstr>
      <vt:lpstr>Top 10 Best Party-Hotspots in the World in 2015</vt:lpstr>
      <vt:lpstr>Top 10 Most Downloaded Free Apple Apps in 2015</vt:lpstr>
      <vt:lpstr>Top 10 Most Downloaded Paid Apple Apps in 2015</vt:lpstr>
      <vt:lpstr>Top 10 Most Downloaded Android Apps in 2015</vt:lpstr>
      <vt:lpstr>Top 10 Most Popular Film Releases in 2015 (as at 13.01.2015)</vt:lpstr>
      <vt:lpstr>Top 10 Most Popular Tech Flops in 2015</vt:lpstr>
      <vt:lpstr>Top 10 Best Selling Products From Different Categories of all Times</vt:lpstr>
      <vt:lpstr>Top 10 Sports Leagues That Attracted the Most Visitors in 2015</vt:lpstr>
      <vt:lpstr>Top 10 Gadgets at CES 2016 According to Techcrunchs’ Opinion</vt:lpstr>
      <vt:lpstr>Top 10 Facts That Make You a Social Media Addict</vt:lpstr>
      <vt:lpstr>10 Other Things You Could Be Doing Right Now</vt:lpstr>
      <vt:lpstr>Top 10 Reasons for Using Social Media </vt:lpstr>
      <vt:lpstr>Top 10 Most Popular Websites in 2015 (Estimated Unique Monthly Visitors)</vt:lpstr>
      <vt:lpstr>Top 10 Worldwide Searches on Google in 2015</vt:lpstr>
      <vt:lpstr>Top 10 Googled Global News in 2015</vt:lpstr>
      <vt:lpstr>Top 10 Googled TV Shows in 2015</vt:lpstr>
      <vt:lpstr>Top 10 Googled Consumer Techs in 2015</vt:lpstr>
      <vt:lpstr>Top 10 Most Hashtagged Emojis Used on Instagram  Quelle: Curalate Aus &lt;http://www.cnbc.com/2015/06/05/this-is-the-most-used-emoji-on-instagram.html&gt; </vt:lpstr>
      <vt:lpstr>Top 10 Most Viewed Videos on YouTube in 2015. According to the Number of Clicks as at 13.01.16.</vt:lpstr>
      <vt:lpstr>Top 10 Most Viewed Videos on YouTube of all Times According to the Number of Views</vt:lpstr>
      <vt:lpstr>Top 10 Most Viral Ads in 2015</vt:lpstr>
      <vt:lpstr>Top 10 Most Shared Super Bowl Ads of all Time</vt:lpstr>
      <vt:lpstr>Top 10 Most Streamed Tracks on Spotify in 2015</vt:lpstr>
      <vt:lpstr>Top 10 Hashtags on Instagram of all Times</vt:lpstr>
      <vt:lpstr>Top 10 Most Popular Instagram Accounts in 2015</vt:lpstr>
      <vt:lpstr>Top 10 World’s Most Social Brands in 2015 According to Their Klout Scores, which measure how engaged customers are with a brand across social channels.</vt:lpstr>
      <vt:lpstr>Top 10 Most Disruptive Technologies in 2015</vt:lpstr>
      <vt:lpstr>Top 10 Best Selling Games in 2015</vt:lpstr>
      <vt:lpstr>Top 10 of What Is Talked About at N4G (12.01.16)</vt:lpstr>
      <vt:lpstr>Top 10 Things That Broke The Internet in 2015</vt:lpstr>
      <vt:lpstr>Top 10 Most Popular Plastic Surgerys in the World</vt:lpstr>
      <vt:lpstr>Top 10 Countries With the Highest Price for a Big Mac (in US Dollars) in 2015</vt:lpstr>
      <vt:lpstr>Top 10 Countries With the Longest Average Lovemaking (in Minutes) in 2015</vt:lpstr>
      <vt:lpstr>Top 10 Most Valuable Global Brands According to Their Brand Value in $M</vt:lpstr>
      <vt:lpstr>Top 10 Prognoses for 10 Years From Now</vt:lpstr>
      <vt:lpstr>Top 10 Most Frequent Searches by Women and Men on Pornhub in 2015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10s Exchange Event 2016</dc:title>
  <dc:creator>Moser, Carmen</dc:creator>
  <cp:lastModifiedBy>Moser, Carmen</cp:lastModifiedBy>
  <cp:revision>69</cp:revision>
  <dcterms:created xsi:type="dcterms:W3CDTF">2016-01-12T17:00:29Z</dcterms:created>
  <dcterms:modified xsi:type="dcterms:W3CDTF">2016-01-18T09:04:51Z</dcterms:modified>
</cp:coreProperties>
</file>