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54" autoAdjust="0"/>
  </p:normalViewPr>
  <p:slideViewPr>
    <p:cSldViewPr>
      <p:cViewPr varScale="1">
        <p:scale>
          <a:sx n="132" d="100"/>
          <a:sy n="132" d="100"/>
        </p:scale>
        <p:origin x="450" y="13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0"/>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89E857-2106-48FE-937B-60D6FF975EC7}" type="datetimeFigureOut">
              <a:rPr lang="en-US" smtClean="0"/>
              <a:pPr/>
              <a:t>12/1/2015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0A7C2B2-9184-49A2-A984-3E862EE4B267}"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9E857-2106-48FE-937B-60D6FF975EC7}" type="datetimeFigureOut">
              <a:rPr lang="en-US" smtClean="0"/>
              <a:pPr/>
              <a:t>12/1/2015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0A7C2B2-9184-49A2-A984-3E862EE4B267}"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53"/>
            <a:ext cx="24145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578" y="274653"/>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9E857-2106-48FE-937B-60D6FF975EC7}" type="datetimeFigureOut">
              <a:rPr lang="en-US" smtClean="0"/>
              <a:pPr/>
              <a:t>12/1/2015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0A7C2B2-9184-49A2-A984-3E862EE4B267}"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9E857-2106-48FE-937B-60D6FF975EC7}" type="datetimeFigureOut">
              <a:rPr lang="en-US" smtClean="0"/>
              <a:pPr/>
              <a:t>12/1/2015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0A7C2B2-9184-49A2-A984-3E862EE4B267}"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5"/>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89E857-2106-48FE-937B-60D6FF975EC7}" type="datetimeFigureOut">
              <a:rPr lang="en-US" smtClean="0"/>
              <a:pPr/>
              <a:t>12/1/2015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0A7C2B2-9184-49A2-A984-3E862EE4B267}"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89E857-2106-48FE-937B-60D6FF975EC7}" type="datetimeFigureOut">
              <a:rPr lang="en-US" smtClean="0"/>
              <a:pPr/>
              <a:t>12/1/2015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0A7C2B2-9184-49A2-A984-3E862EE4B267}"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89E857-2106-48FE-937B-60D6FF975EC7}" type="datetimeFigureOut">
              <a:rPr lang="en-US" smtClean="0"/>
              <a:pPr/>
              <a:t>12/1/2015</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E0A7C2B2-9184-49A2-A984-3E862EE4B267}"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89E857-2106-48FE-937B-60D6FF975EC7}" type="datetimeFigureOut">
              <a:rPr lang="en-US" smtClean="0"/>
              <a:pPr/>
              <a:t>12/1/2015</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E0A7C2B2-9184-49A2-A984-3E862EE4B267}"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E857-2106-48FE-937B-60D6FF975EC7}" type="datetimeFigureOut">
              <a:rPr lang="en-US" smtClean="0"/>
              <a:pPr/>
              <a:t>12/1/2015</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E0A7C2B2-9184-49A2-A984-3E862EE4B267}"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6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89E857-2106-48FE-937B-60D6FF975EC7}" type="datetimeFigureOut">
              <a:rPr lang="en-US" smtClean="0"/>
              <a:pPr/>
              <a:t>12/1/2015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0A7C2B2-9184-49A2-A984-3E862EE4B267}"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89E857-2106-48FE-937B-60D6FF975EC7}" type="datetimeFigureOut">
              <a:rPr lang="en-US" smtClean="0"/>
              <a:pPr/>
              <a:t>12/1/2015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0A7C2B2-9184-49A2-A984-3E862EE4B267}"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6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E857-2106-48FE-937B-60D6FF975EC7}" type="datetimeFigureOut">
              <a:rPr lang="en-US" smtClean="0"/>
              <a:pPr/>
              <a:t>12/1/2015</a:t>
            </a:fld>
            <a:endParaRPr lang="en-AU" dirty="0"/>
          </a:p>
        </p:txBody>
      </p:sp>
      <p:sp>
        <p:nvSpPr>
          <p:cNvPr id="5" name="Footer Placeholder 4"/>
          <p:cNvSpPr>
            <a:spLocks noGrp="1"/>
          </p:cNvSpPr>
          <p:nvPr>
            <p:ph type="ftr" sz="quarter" idx="3"/>
          </p:nvPr>
        </p:nvSpPr>
        <p:spPr>
          <a:xfrm>
            <a:off x="3384550" y="635636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7099300" y="635636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7C2B2-9184-49A2-A984-3E862EE4B267}"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1524000"/>
            <a:ext cx="2864768" cy="21336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4038600" y="1981200"/>
            <a:ext cx="2362200" cy="1600200"/>
          </a:xfrm>
          <a:prstGeom prst="rect">
            <a:avLst/>
          </a:prstGeom>
          <a:solidFill>
            <a:schemeClr val="bg2">
              <a:lumMod val="75000"/>
            </a:schemeClr>
          </a:solidFill>
        </p:spPr>
        <p:txBody>
          <a:bodyPr wrap="square" rtlCol="0">
            <a:spAutoFit/>
          </a:bodyPr>
          <a:lstStyle/>
          <a:p>
            <a:endParaRPr lang="en-US" sz="500" dirty="0" smtClean="0">
              <a:latin typeface="Candara" pitchFamily="34" charset="0"/>
            </a:endParaRPr>
          </a:p>
          <a:p>
            <a:endParaRPr lang="en-US" sz="500" dirty="0">
              <a:latin typeface="Candara" pitchFamily="34" charset="0"/>
            </a:endParaRPr>
          </a:p>
          <a:p>
            <a:endParaRPr lang="en-US" sz="500" dirty="0" smtClean="0">
              <a:latin typeface="Candara" pitchFamily="34" charset="0"/>
            </a:endParaRPr>
          </a:p>
          <a:p>
            <a:endParaRPr lang="en-US" sz="500" dirty="0">
              <a:latin typeface="Candara" pitchFamily="34" charset="0"/>
            </a:endParaRPr>
          </a:p>
          <a:p>
            <a:endParaRPr lang="en-US" sz="500" dirty="0" smtClean="0">
              <a:latin typeface="Candara" pitchFamily="34" charset="0"/>
            </a:endParaRPr>
          </a:p>
          <a:p>
            <a:endParaRPr lang="en-US" sz="500" dirty="0">
              <a:latin typeface="Candara" pitchFamily="34" charset="0"/>
            </a:endParaRPr>
          </a:p>
          <a:p>
            <a:endParaRPr lang="en-US" sz="500" dirty="0" smtClean="0">
              <a:latin typeface="Candara" pitchFamily="34" charset="0"/>
            </a:endParaRPr>
          </a:p>
          <a:p>
            <a:endParaRPr lang="en-US" sz="500" dirty="0">
              <a:latin typeface="Candara" pitchFamily="34" charset="0"/>
            </a:endParaRPr>
          </a:p>
          <a:p>
            <a:endParaRPr lang="en-US" sz="500" dirty="0" smtClean="0">
              <a:latin typeface="Candara" pitchFamily="34" charset="0"/>
            </a:endParaRPr>
          </a:p>
          <a:p>
            <a:endParaRPr lang="en-US" sz="500" dirty="0">
              <a:latin typeface="Candara" pitchFamily="34" charset="0"/>
            </a:endParaRPr>
          </a:p>
          <a:p>
            <a:endParaRPr lang="en-US" sz="500" dirty="0" smtClean="0">
              <a:latin typeface="Candara" pitchFamily="34" charset="0"/>
            </a:endParaRPr>
          </a:p>
          <a:p>
            <a:endParaRPr lang="en-US" sz="500" dirty="0">
              <a:latin typeface="Candara" pitchFamily="34" charset="0"/>
            </a:endParaRPr>
          </a:p>
          <a:p>
            <a:endParaRPr lang="en-US" sz="500" dirty="0" smtClean="0">
              <a:latin typeface="Candara" pitchFamily="34" charset="0"/>
            </a:endParaRPr>
          </a:p>
          <a:p>
            <a:endParaRPr lang="en-US" sz="500" dirty="0">
              <a:latin typeface="Candara" pitchFamily="34" charset="0"/>
            </a:endParaRPr>
          </a:p>
          <a:p>
            <a:endParaRPr lang="en-US" sz="500" dirty="0" smtClean="0">
              <a:latin typeface="Candara" pitchFamily="34" charset="0"/>
            </a:endParaRPr>
          </a:p>
          <a:p>
            <a:endParaRPr lang="en-US" sz="500" dirty="0">
              <a:latin typeface="Candara" pitchFamily="34" charset="0"/>
            </a:endParaRPr>
          </a:p>
          <a:p>
            <a:endParaRPr lang="en-US" sz="500" dirty="0" smtClean="0">
              <a:latin typeface="Candara" pitchFamily="34" charset="0"/>
            </a:endParaRPr>
          </a:p>
          <a:p>
            <a:endParaRPr lang="en-US" sz="500" dirty="0">
              <a:latin typeface="Candara" pitchFamily="34" charset="0"/>
            </a:endParaRPr>
          </a:p>
          <a:p>
            <a:endParaRPr lang="en-US" sz="500" dirty="0" smtClean="0">
              <a:latin typeface="Candara" pitchFamily="34" charset="0"/>
            </a:endParaRPr>
          </a:p>
        </p:txBody>
      </p:sp>
      <p:sp>
        <p:nvSpPr>
          <p:cNvPr id="4" name="Rectangle 3"/>
          <p:cNvSpPr/>
          <p:nvPr/>
        </p:nvSpPr>
        <p:spPr>
          <a:xfrm>
            <a:off x="4114800" y="3355538"/>
            <a:ext cx="2448272" cy="1369606"/>
          </a:xfrm>
          <a:prstGeom prst="rect">
            <a:avLst/>
          </a:prstGeom>
        </p:spPr>
        <p:txBody>
          <a:bodyPr wrap="square">
            <a:spAutoFit/>
          </a:bodyPr>
          <a:lstStyle/>
          <a:p>
            <a:endParaRPr lang="en-US" sz="1300" dirty="0" smtClean="0"/>
          </a:p>
          <a:p>
            <a:endParaRPr lang="en-US" sz="500" dirty="0"/>
          </a:p>
          <a:p>
            <a:pPr algn="ctr"/>
            <a:r>
              <a:rPr lang="en-US" sz="1300" b="1" dirty="0" smtClean="0"/>
              <a:t>www.vickipetsitting.com.au</a:t>
            </a:r>
            <a:endParaRPr lang="en-US" sz="1300" b="1" dirty="0" smtClean="0"/>
          </a:p>
          <a:p>
            <a:pPr algn="ctr"/>
            <a:r>
              <a:rPr lang="en-US" sz="1300" b="1" dirty="0"/>
              <a:t> </a:t>
            </a:r>
            <a:r>
              <a:rPr lang="en-US" sz="1300" b="1" dirty="0" smtClean="0"/>
              <a:t>       </a:t>
            </a:r>
          </a:p>
          <a:p>
            <a:pPr algn="ctr"/>
            <a:r>
              <a:rPr lang="en-US" sz="1300" b="1" dirty="0"/>
              <a:t> </a:t>
            </a:r>
            <a:r>
              <a:rPr lang="en-US" sz="1300" b="1" dirty="0" smtClean="0"/>
              <a:t>      ABN</a:t>
            </a:r>
            <a:r>
              <a:rPr lang="en-US" sz="1300" b="1" dirty="0"/>
              <a:t>: </a:t>
            </a:r>
            <a:r>
              <a:rPr lang="en-US" sz="1300" dirty="0"/>
              <a:t>94 338 056 026</a:t>
            </a:r>
          </a:p>
          <a:p>
            <a:r>
              <a:rPr lang="en-US" sz="500" dirty="0" smtClean="0"/>
              <a:t>       </a:t>
            </a:r>
            <a:r>
              <a:rPr lang="en-US" sz="1300" dirty="0" smtClean="0"/>
              <a:t>            Like me on Facebook:   </a:t>
            </a:r>
          </a:p>
          <a:p>
            <a:r>
              <a:rPr lang="en-US" sz="1300" dirty="0" smtClean="0"/>
              <a:t>  </a:t>
            </a:r>
            <a:r>
              <a:rPr lang="en-US" sz="1200" b="1" dirty="0" smtClean="0"/>
              <a:t>facebook.com/</a:t>
            </a:r>
            <a:r>
              <a:rPr lang="en-US" sz="1200" b="1" dirty="0" err="1" smtClean="0"/>
              <a:t>vickispethomecare</a:t>
            </a:r>
            <a:endParaRPr lang="en-US" sz="1200" dirty="0"/>
          </a:p>
        </p:txBody>
      </p:sp>
      <p:sp>
        <p:nvSpPr>
          <p:cNvPr id="45" name="Rectangle 44"/>
          <p:cNvSpPr/>
          <p:nvPr/>
        </p:nvSpPr>
        <p:spPr>
          <a:xfrm>
            <a:off x="6858000" y="0"/>
            <a:ext cx="3048000" cy="2209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6858000" y="4191000"/>
            <a:ext cx="3048000" cy="2667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4088904" y="0"/>
            <a:ext cx="2304256" cy="19812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28464" y="44624"/>
            <a:ext cx="2864768" cy="400110"/>
          </a:xfrm>
          <a:prstGeom prst="rect">
            <a:avLst/>
          </a:prstGeom>
          <a:noFill/>
        </p:spPr>
        <p:txBody>
          <a:bodyPr wrap="square" rtlCol="0">
            <a:spAutoFit/>
          </a:bodyPr>
          <a:lstStyle/>
          <a:p>
            <a:r>
              <a:rPr lang="en-AU" sz="2000" b="1" dirty="0" smtClean="0">
                <a:solidFill>
                  <a:schemeClr val="bg2">
                    <a:lumMod val="50000"/>
                  </a:schemeClr>
                </a:solidFill>
                <a:latin typeface="+mj-lt"/>
                <a:cs typeface="Verdana"/>
              </a:rPr>
              <a:t>Personalised Service</a:t>
            </a:r>
            <a:endParaRPr lang="en-AU" sz="2000" b="1" dirty="0">
              <a:solidFill>
                <a:schemeClr val="bg2">
                  <a:lumMod val="50000"/>
                </a:schemeClr>
              </a:solidFill>
              <a:latin typeface="+mj-lt"/>
              <a:cs typeface="Verdana"/>
            </a:endParaRPr>
          </a:p>
        </p:txBody>
      </p:sp>
      <p:sp>
        <p:nvSpPr>
          <p:cNvPr id="11" name="TextBox 10"/>
          <p:cNvSpPr txBox="1"/>
          <p:nvPr/>
        </p:nvSpPr>
        <p:spPr>
          <a:xfrm>
            <a:off x="0" y="404664"/>
            <a:ext cx="2881298" cy="4601259"/>
          </a:xfrm>
          <a:prstGeom prst="rect">
            <a:avLst/>
          </a:prstGeom>
          <a:noFill/>
        </p:spPr>
        <p:txBody>
          <a:bodyPr wrap="square" rtlCol="0">
            <a:spAutoFit/>
          </a:bodyPr>
          <a:lstStyle/>
          <a:p>
            <a:r>
              <a:rPr lang="en-US" sz="1400" b="1" dirty="0" smtClean="0"/>
              <a:t>Home care visit (up to two pets) $30</a:t>
            </a:r>
            <a:endParaRPr lang="en-US" sz="1400" dirty="0" smtClean="0"/>
          </a:p>
          <a:p>
            <a:r>
              <a:rPr lang="en-US" sz="1200" dirty="0" smtClean="0"/>
              <a:t>Includes 15-minute walk (dogs), feeding, clean water, picking up poop or cleaning litter tray, pats and stimulating play</a:t>
            </a:r>
          </a:p>
          <a:p>
            <a:endParaRPr lang="en-US" sz="500" dirty="0"/>
          </a:p>
          <a:p>
            <a:r>
              <a:rPr lang="en-US" sz="1300" b="1" dirty="0" smtClean="0"/>
              <a:t>Second visit (same day no walk) - $15</a:t>
            </a:r>
          </a:p>
          <a:p>
            <a:endParaRPr lang="en-US" sz="1000" dirty="0"/>
          </a:p>
          <a:p>
            <a:r>
              <a:rPr lang="en-US" sz="1400" b="1" dirty="0"/>
              <a:t>Extra services </a:t>
            </a:r>
            <a:r>
              <a:rPr lang="en-US" sz="1400" b="1" dirty="0" smtClean="0"/>
              <a:t>per visit if </a:t>
            </a:r>
            <a:r>
              <a:rPr lang="en-US" sz="1400" b="1" dirty="0"/>
              <a:t>required FREE of charge:</a:t>
            </a:r>
          </a:p>
          <a:p>
            <a:r>
              <a:rPr lang="en-US" sz="1200" dirty="0"/>
              <a:t>&gt; Meet and greet beforehand</a:t>
            </a:r>
          </a:p>
          <a:p>
            <a:r>
              <a:rPr lang="en-US" sz="1200" dirty="0"/>
              <a:t>&gt; Pet brushing</a:t>
            </a:r>
          </a:p>
          <a:p>
            <a:r>
              <a:rPr lang="en-US" sz="1200" dirty="0"/>
              <a:t>&gt; Administering pet medication</a:t>
            </a:r>
          </a:p>
          <a:p>
            <a:r>
              <a:rPr lang="en-US" sz="1200" dirty="0" smtClean="0"/>
              <a:t>&gt; Photo </a:t>
            </a:r>
            <a:r>
              <a:rPr lang="en-US" sz="1200" dirty="0"/>
              <a:t>and update of your pet sent </a:t>
            </a:r>
            <a:r>
              <a:rPr lang="en-US" sz="1200" dirty="0" smtClean="0"/>
              <a:t>to you </a:t>
            </a:r>
            <a:r>
              <a:rPr lang="en-US" sz="1200" dirty="0"/>
              <a:t>during each home visit or dog walk</a:t>
            </a:r>
          </a:p>
          <a:p>
            <a:r>
              <a:rPr lang="en-US" sz="1200" dirty="0"/>
              <a:t>&gt; Mail &amp; newspaper collection</a:t>
            </a:r>
          </a:p>
          <a:p>
            <a:r>
              <a:rPr lang="en-US" sz="1200" dirty="0"/>
              <a:t>&gt; Bin collection</a:t>
            </a:r>
          </a:p>
          <a:p>
            <a:r>
              <a:rPr lang="en-US" sz="1200" dirty="0" smtClean="0"/>
              <a:t>&gt; Plant watering</a:t>
            </a:r>
            <a:endParaRPr lang="en-US" sz="1200" dirty="0"/>
          </a:p>
          <a:p>
            <a:endParaRPr lang="en-US" sz="600" b="1" dirty="0" smtClean="0"/>
          </a:p>
          <a:p>
            <a:endParaRPr lang="en-US" sz="600" b="1" dirty="0" smtClean="0"/>
          </a:p>
          <a:p>
            <a:r>
              <a:rPr lang="en-US" sz="1400" b="1" dirty="0" smtClean="0"/>
              <a:t>30 minute dog walking service $20</a:t>
            </a:r>
          </a:p>
          <a:p>
            <a:r>
              <a:rPr lang="en-US" sz="1200" dirty="0" smtClean="0"/>
              <a:t>Includes walk on a leash, drink of water and lots of pats!</a:t>
            </a:r>
          </a:p>
          <a:p>
            <a:endParaRPr lang="en-US" sz="1200" i="1" dirty="0"/>
          </a:p>
          <a:p>
            <a:r>
              <a:rPr lang="en-US" sz="1200" i="1" dirty="0" smtClean="0"/>
              <a:t>Please note</a:t>
            </a:r>
            <a:r>
              <a:rPr lang="en-US" sz="1200" i="1" smtClean="0"/>
              <a:t>: $15 </a:t>
            </a:r>
            <a:r>
              <a:rPr lang="en-US" sz="1200" i="1" dirty="0" smtClean="0"/>
              <a:t>surcharge on public holidays</a:t>
            </a:r>
          </a:p>
          <a:p>
            <a:endParaRPr lang="en-US" sz="500" dirty="0" smtClean="0">
              <a:latin typeface="Candara" pitchFamily="34" charset="0"/>
            </a:endParaRPr>
          </a:p>
        </p:txBody>
      </p:sp>
      <p:sp>
        <p:nvSpPr>
          <p:cNvPr id="24" name="TextBox 23"/>
          <p:cNvSpPr txBox="1"/>
          <p:nvPr/>
        </p:nvSpPr>
        <p:spPr>
          <a:xfrm>
            <a:off x="6881826" y="5429264"/>
            <a:ext cx="3024174" cy="600164"/>
          </a:xfrm>
          <a:prstGeom prst="rect">
            <a:avLst/>
          </a:prstGeom>
          <a:noFill/>
        </p:spPr>
        <p:txBody>
          <a:bodyPr wrap="square" rtlCol="0">
            <a:spAutoFit/>
          </a:bodyPr>
          <a:lstStyle/>
          <a:p>
            <a:pPr algn="ctr"/>
            <a:r>
              <a:rPr lang="en-US" sz="1400" dirty="0" smtClean="0">
                <a:latin typeface="Calibri"/>
                <a:cs typeface="Calibri"/>
              </a:rPr>
              <a:t>Servicing Kellyville, North Kellyville, The Hills District and surrounding areas</a:t>
            </a:r>
          </a:p>
          <a:p>
            <a:endParaRPr lang="en-US" sz="500" dirty="0" smtClean="0">
              <a:latin typeface="Candara" pitchFamily="34" charset="0"/>
            </a:endParaRPr>
          </a:p>
        </p:txBody>
      </p:sp>
      <p:sp>
        <p:nvSpPr>
          <p:cNvPr id="25" name="TextBox 24"/>
          <p:cNvSpPr txBox="1"/>
          <p:nvPr/>
        </p:nvSpPr>
        <p:spPr>
          <a:xfrm>
            <a:off x="6881826" y="4393793"/>
            <a:ext cx="3024174" cy="1092607"/>
          </a:xfrm>
          <a:prstGeom prst="rect">
            <a:avLst/>
          </a:prstGeom>
          <a:noFill/>
        </p:spPr>
        <p:txBody>
          <a:bodyPr wrap="square" rtlCol="0">
            <a:spAutoFit/>
          </a:bodyPr>
          <a:lstStyle/>
          <a:p>
            <a:pPr algn="ctr"/>
            <a:r>
              <a:rPr lang="en-US" sz="2000" b="1" dirty="0" smtClean="0">
                <a:latin typeface="Calibri"/>
                <a:cs typeface="Calibri"/>
              </a:rPr>
              <a:t>&gt; Pet Sitting</a:t>
            </a:r>
          </a:p>
          <a:p>
            <a:pPr algn="ctr"/>
            <a:r>
              <a:rPr lang="en-US" sz="2000" b="1" dirty="0" smtClean="0">
                <a:latin typeface="Calibri"/>
                <a:cs typeface="Calibri"/>
              </a:rPr>
              <a:t>&gt; Pet Home Care</a:t>
            </a:r>
          </a:p>
          <a:p>
            <a:pPr algn="ctr"/>
            <a:r>
              <a:rPr lang="en-US" sz="2000" b="1" dirty="0" smtClean="0">
                <a:latin typeface="Calibri"/>
                <a:cs typeface="Calibri"/>
              </a:rPr>
              <a:t>&gt; Dog Walking</a:t>
            </a:r>
          </a:p>
          <a:p>
            <a:endParaRPr lang="en-US" sz="500" dirty="0" smtClean="0">
              <a:latin typeface="Segoe Print" pitchFamily="2" charset="0"/>
            </a:endParaRPr>
          </a:p>
        </p:txBody>
      </p:sp>
      <p:sp>
        <p:nvSpPr>
          <p:cNvPr id="26" name="Rectangle 25"/>
          <p:cNvSpPr/>
          <p:nvPr/>
        </p:nvSpPr>
        <p:spPr>
          <a:xfrm>
            <a:off x="7024702" y="5929330"/>
            <a:ext cx="2881298" cy="892552"/>
          </a:xfrm>
          <a:prstGeom prst="rect">
            <a:avLst/>
          </a:prstGeom>
        </p:spPr>
        <p:txBody>
          <a:bodyPr wrap="square">
            <a:spAutoFit/>
          </a:bodyPr>
          <a:lstStyle/>
          <a:p>
            <a:pPr algn="ctr"/>
            <a:r>
              <a:rPr lang="en-US" sz="2200" b="1" dirty="0" smtClean="0">
                <a:solidFill>
                  <a:schemeClr val="bg2">
                    <a:lumMod val="50000"/>
                  </a:schemeClr>
                </a:solidFill>
                <a:latin typeface="Calibri"/>
                <a:cs typeface="Calibri"/>
              </a:rPr>
              <a:t>Vicki McConnell</a:t>
            </a:r>
            <a:endParaRPr lang="en-US" sz="1500" b="1" dirty="0" smtClean="0">
              <a:latin typeface="Segoe Print" pitchFamily="2" charset="0"/>
            </a:endParaRPr>
          </a:p>
          <a:p>
            <a:pPr algn="ctr"/>
            <a:r>
              <a:rPr lang="en-US" sz="1500" b="1" dirty="0" smtClean="0">
                <a:latin typeface="Calibri"/>
                <a:cs typeface="Calibri"/>
              </a:rPr>
              <a:t>0412 883 068</a:t>
            </a:r>
            <a:endParaRPr lang="en-US" sz="1500" dirty="0" smtClean="0">
              <a:latin typeface="Calibri"/>
              <a:cs typeface="Calibri"/>
            </a:endParaRPr>
          </a:p>
          <a:p>
            <a:pPr algn="ctr"/>
            <a:r>
              <a:rPr lang="en-US" sz="1500" b="1" dirty="0" smtClean="0">
                <a:latin typeface="Calibri"/>
                <a:cs typeface="Calibri"/>
              </a:rPr>
              <a:t>petsittinghomecare@gmail.com</a:t>
            </a:r>
            <a:endParaRPr lang="en-US" sz="1500" b="1" dirty="0">
              <a:latin typeface="Calibri"/>
              <a:cs typeface="Calibri"/>
            </a:endParaRPr>
          </a:p>
        </p:txBody>
      </p:sp>
      <p:sp>
        <p:nvSpPr>
          <p:cNvPr id="31" name="Rectangle 30"/>
          <p:cNvSpPr/>
          <p:nvPr/>
        </p:nvSpPr>
        <p:spPr>
          <a:xfrm>
            <a:off x="4181460" y="2057400"/>
            <a:ext cx="2219340" cy="1569660"/>
          </a:xfrm>
          <a:prstGeom prst="rect">
            <a:avLst/>
          </a:prstGeom>
        </p:spPr>
        <p:txBody>
          <a:bodyPr wrap="square">
            <a:spAutoFit/>
          </a:bodyPr>
          <a:lstStyle/>
          <a:p>
            <a:pPr algn="ctr"/>
            <a:r>
              <a:rPr lang="en-US" sz="1400" b="1" dirty="0" smtClean="0">
                <a:latin typeface="Calibri"/>
                <a:cs typeface="Calibri"/>
              </a:rPr>
              <a:t>Bookings &amp; Enquiries:</a:t>
            </a:r>
          </a:p>
          <a:p>
            <a:pPr algn="ctr"/>
            <a:endParaRPr lang="en-US" sz="500" b="1" dirty="0" smtClean="0">
              <a:latin typeface="Calibri"/>
              <a:cs typeface="Calibri"/>
            </a:endParaRPr>
          </a:p>
          <a:p>
            <a:pPr algn="ctr"/>
            <a:r>
              <a:rPr lang="en-US" b="1" dirty="0" smtClean="0">
                <a:latin typeface="Calibri"/>
                <a:cs typeface="Calibri"/>
              </a:rPr>
              <a:t>0412 883 068</a:t>
            </a:r>
          </a:p>
          <a:p>
            <a:pPr algn="ctr"/>
            <a:endParaRPr lang="en-US" sz="1400" b="1" dirty="0" smtClean="0"/>
          </a:p>
          <a:p>
            <a:pPr algn="ctr"/>
            <a:r>
              <a:rPr lang="en-US" sz="1400" b="1" dirty="0" smtClean="0"/>
              <a:t>For a FAQ sheet or more information email:</a:t>
            </a:r>
          </a:p>
          <a:p>
            <a:pPr algn="ctr"/>
            <a:endParaRPr lang="en-US" sz="500" b="1" dirty="0" smtClean="0"/>
          </a:p>
          <a:p>
            <a:pPr algn="ctr"/>
            <a:r>
              <a:rPr lang="en-US" sz="1200" b="1" dirty="0" smtClean="0"/>
              <a:t>petsittinghomecare@gmail.com</a:t>
            </a:r>
          </a:p>
        </p:txBody>
      </p:sp>
      <p:sp>
        <p:nvSpPr>
          <p:cNvPr id="36" name="Rectangle 35"/>
          <p:cNvSpPr/>
          <p:nvPr/>
        </p:nvSpPr>
        <p:spPr>
          <a:xfrm>
            <a:off x="4088904" y="59720"/>
            <a:ext cx="2286016" cy="1785104"/>
          </a:xfrm>
          <a:prstGeom prst="rect">
            <a:avLst/>
          </a:prstGeom>
        </p:spPr>
        <p:txBody>
          <a:bodyPr wrap="square">
            <a:spAutoFit/>
          </a:bodyPr>
          <a:lstStyle/>
          <a:p>
            <a:pPr algn="ctr"/>
            <a:r>
              <a:rPr lang="en-US" sz="2200" b="1" dirty="0" smtClean="0">
                <a:latin typeface="+mj-lt"/>
                <a:cs typeface="Apple Chancery"/>
              </a:rPr>
              <a:t>Vicki’s </a:t>
            </a:r>
          </a:p>
          <a:p>
            <a:pPr algn="ctr"/>
            <a:r>
              <a:rPr lang="en-US" sz="2200" b="1" dirty="0" smtClean="0">
                <a:latin typeface="+mj-lt"/>
                <a:cs typeface="Apple Chancery"/>
              </a:rPr>
              <a:t>Pet Sitting </a:t>
            </a:r>
          </a:p>
          <a:p>
            <a:pPr algn="ctr"/>
            <a:r>
              <a:rPr lang="en-US" sz="2200" b="1" dirty="0" smtClean="0">
                <a:latin typeface="+mj-lt"/>
                <a:cs typeface="Apple Chancery"/>
              </a:rPr>
              <a:t>Home Care &amp; </a:t>
            </a:r>
          </a:p>
          <a:p>
            <a:pPr algn="ctr"/>
            <a:r>
              <a:rPr lang="en-US" sz="2200" b="1" dirty="0" smtClean="0">
                <a:latin typeface="+mj-lt"/>
                <a:cs typeface="Apple Chancery"/>
              </a:rPr>
              <a:t>Dog Walking Service </a:t>
            </a:r>
            <a:endParaRPr lang="en-US" sz="2200" b="1" dirty="0">
              <a:latin typeface="+mj-lt"/>
              <a:cs typeface="Apple Chancery"/>
            </a:endParaRPr>
          </a:p>
        </p:txBody>
      </p:sp>
      <p:sp>
        <p:nvSpPr>
          <p:cNvPr id="42" name="TextBox 41"/>
          <p:cNvSpPr txBox="1"/>
          <p:nvPr/>
        </p:nvSpPr>
        <p:spPr>
          <a:xfrm>
            <a:off x="7096140" y="1412776"/>
            <a:ext cx="2809860" cy="553998"/>
          </a:xfrm>
          <a:prstGeom prst="rect">
            <a:avLst/>
          </a:prstGeom>
          <a:noFill/>
        </p:spPr>
        <p:txBody>
          <a:bodyPr wrap="square" rtlCol="0">
            <a:spAutoFit/>
          </a:bodyPr>
          <a:lstStyle/>
          <a:p>
            <a:pPr algn="ctr"/>
            <a:r>
              <a:rPr lang="en-US" sz="1500" b="1" i="1" dirty="0" smtClean="0">
                <a:solidFill>
                  <a:schemeClr val="bg2">
                    <a:lumMod val="50000"/>
                  </a:schemeClr>
                </a:solidFill>
                <a:latin typeface="Calibri"/>
                <a:cs typeface="Calibri"/>
              </a:rPr>
              <a:t>Let me treat your pets like </a:t>
            </a:r>
          </a:p>
          <a:p>
            <a:pPr algn="ctr"/>
            <a:r>
              <a:rPr lang="en-US" sz="1500" b="1" i="1" dirty="0" smtClean="0">
                <a:solidFill>
                  <a:schemeClr val="bg2">
                    <a:lumMod val="50000"/>
                  </a:schemeClr>
                </a:solidFill>
                <a:latin typeface="Calibri"/>
                <a:cs typeface="Calibri"/>
              </a:rPr>
              <a:t>they are my own</a:t>
            </a:r>
            <a:endParaRPr lang="en-US" sz="1500" b="1" i="1" dirty="0">
              <a:solidFill>
                <a:schemeClr val="bg2">
                  <a:lumMod val="50000"/>
                </a:schemeClr>
              </a:solidFill>
              <a:latin typeface="Calibri"/>
              <a:cs typeface="Calibri"/>
            </a:endParaRPr>
          </a:p>
        </p:txBody>
      </p:sp>
      <p:sp>
        <p:nvSpPr>
          <p:cNvPr id="44" name="TextBox 43"/>
          <p:cNvSpPr txBox="1"/>
          <p:nvPr/>
        </p:nvSpPr>
        <p:spPr>
          <a:xfrm>
            <a:off x="7024702" y="116632"/>
            <a:ext cx="2881298" cy="1200328"/>
          </a:xfrm>
          <a:prstGeom prst="rect">
            <a:avLst/>
          </a:prstGeom>
          <a:noFill/>
        </p:spPr>
        <p:txBody>
          <a:bodyPr wrap="square" rtlCol="0">
            <a:spAutoFit/>
          </a:bodyPr>
          <a:lstStyle/>
          <a:p>
            <a:pPr algn="ctr"/>
            <a:r>
              <a:rPr lang="en-US" sz="2400" b="1" dirty="0" smtClean="0">
                <a:latin typeface="Calibri"/>
                <a:cs typeface="Calibri"/>
              </a:rPr>
              <a:t>Vicki’s Pet Sitting</a:t>
            </a:r>
            <a:r>
              <a:rPr lang="en-US" sz="2400" b="1" dirty="0">
                <a:latin typeface="Calibri"/>
                <a:cs typeface="Calibri"/>
              </a:rPr>
              <a:t> </a:t>
            </a:r>
            <a:r>
              <a:rPr lang="en-US" sz="2400" b="1" dirty="0" smtClean="0">
                <a:latin typeface="Calibri"/>
                <a:cs typeface="Calibri"/>
              </a:rPr>
              <a:t>Home Care &amp; </a:t>
            </a:r>
          </a:p>
          <a:p>
            <a:pPr algn="ctr"/>
            <a:r>
              <a:rPr lang="en-US" sz="2400" b="1" dirty="0" smtClean="0">
                <a:latin typeface="Calibri"/>
                <a:cs typeface="Calibri"/>
              </a:rPr>
              <a:t>Dog Walking Service</a:t>
            </a:r>
          </a:p>
        </p:txBody>
      </p:sp>
      <p:pic>
        <p:nvPicPr>
          <p:cNvPr id="50" name="Picture 49" descr="IMG_7028.jpg"/>
          <p:cNvPicPr>
            <a:picLocks noChangeAspect="1"/>
          </p:cNvPicPr>
          <p:nvPr/>
        </p:nvPicPr>
        <p:blipFill>
          <a:blip r:embed="rId2"/>
          <a:srcRect l="39465" r="39465"/>
          <a:stretch>
            <a:fillRect/>
          </a:stretch>
        </p:blipFill>
        <p:spPr>
          <a:xfrm>
            <a:off x="3309926" y="0"/>
            <a:ext cx="813900" cy="6858000"/>
          </a:xfrm>
          <a:prstGeom prst="rect">
            <a:avLst/>
          </a:prstGeom>
        </p:spPr>
      </p:pic>
      <p:pic>
        <p:nvPicPr>
          <p:cNvPr id="3" name="Picture 2" descr="Facebook_Vector_Logo_Hd_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920" y="3933056"/>
            <a:ext cx="432048" cy="432048"/>
          </a:xfrm>
          <a:prstGeom prst="rect">
            <a:avLst/>
          </a:prstGeom>
        </p:spPr>
      </p:pic>
      <p:sp>
        <p:nvSpPr>
          <p:cNvPr id="28" name="Rectangle 27"/>
          <p:cNvSpPr/>
          <p:nvPr/>
        </p:nvSpPr>
        <p:spPr>
          <a:xfrm>
            <a:off x="3872880" y="6525344"/>
            <a:ext cx="2736304" cy="276999"/>
          </a:xfrm>
          <a:prstGeom prst="rect">
            <a:avLst/>
          </a:prstGeom>
        </p:spPr>
        <p:txBody>
          <a:bodyPr wrap="square">
            <a:spAutoFit/>
          </a:bodyPr>
          <a:lstStyle/>
          <a:p>
            <a:pPr algn="ctr"/>
            <a:r>
              <a:rPr lang="en-US" sz="1200" dirty="0" smtClean="0">
                <a:latin typeface="Calibri"/>
                <a:cs typeface="Calibri"/>
              </a:rPr>
              <a:t>Fully insured &amp; police checked</a:t>
            </a:r>
          </a:p>
        </p:txBody>
      </p:sp>
      <p:pic>
        <p:nvPicPr>
          <p:cNvPr id="30" name="Picture 29" descr="IMG_7027.jpg"/>
          <p:cNvPicPr>
            <a:picLocks noChangeAspect="1"/>
          </p:cNvPicPr>
          <p:nvPr/>
        </p:nvPicPr>
        <p:blipFill>
          <a:blip r:embed="rId4" cstate="print"/>
          <a:stretch>
            <a:fillRect/>
          </a:stretch>
        </p:blipFill>
        <p:spPr>
          <a:xfrm>
            <a:off x="-15553" y="4953000"/>
            <a:ext cx="2530153" cy="1905000"/>
          </a:xfrm>
          <a:prstGeom prst="rect">
            <a:avLst/>
          </a:prstGeom>
        </p:spPr>
      </p:pic>
      <p:pic>
        <p:nvPicPr>
          <p:cNvPr id="29" name="Picture 28" descr="DSC06336 copy.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0" y="2057400"/>
            <a:ext cx="3048000" cy="2232248"/>
          </a:xfrm>
          <a:prstGeom prst="rect">
            <a:avLst/>
          </a:prstGeom>
        </p:spPr>
      </p:pic>
      <p:sp>
        <p:nvSpPr>
          <p:cNvPr id="32" name="TextBox 31"/>
          <p:cNvSpPr txBox="1"/>
          <p:nvPr/>
        </p:nvSpPr>
        <p:spPr>
          <a:xfrm rot="16200000">
            <a:off x="1601733" y="5666973"/>
            <a:ext cx="1905000" cy="477054"/>
          </a:xfrm>
          <a:prstGeom prst="rect">
            <a:avLst/>
          </a:prstGeom>
          <a:solidFill>
            <a:schemeClr val="bg2">
              <a:lumMod val="75000"/>
            </a:schemeClr>
          </a:solidFill>
        </p:spPr>
        <p:txBody>
          <a:bodyPr wrap="square" rtlCol="0">
            <a:spAutoFit/>
          </a:bodyPr>
          <a:lstStyle/>
          <a:p>
            <a:endParaRPr lang="en-US" sz="500" dirty="0" smtClean="0">
              <a:latin typeface="Candara" pitchFamily="34" charset="0"/>
            </a:endParaRPr>
          </a:p>
          <a:p>
            <a:endParaRPr lang="en-US" sz="500" dirty="0">
              <a:latin typeface="Candara" pitchFamily="34" charset="0"/>
            </a:endParaRPr>
          </a:p>
          <a:p>
            <a:endParaRPr lang="en-US" sz="500" dirty="0" smtClean="0">
              <a:latin typeface="Candara" pitchFamily="34" charset="0"/>
            </a:endParaRPr>
          </a:p>
          <a:p>
            <a:endParaRPr lang="en-US" sz="500" dirty="0">
              <a:latin typeface="Candara" pitchFamily="34" charset="0"/>
            </a:endParaRPr>
          </a:p>
          <a:p>
            <a:endParaRPr lang="en-US" sz="500" dirty="0" smtClean="0">
              <a:latin typeface="Candara" pitchFamily="34" charset="0"/>
            </a:endParaRPr>
          </a:p>
        </p:txBody>
      </p:sp>
      <p:pic>
        <p:nvPicPr>
          <p:cNvPr id="1026" name="Picture 2" descr="C:\Users\Warrens\Desktop\PIAA Logo sml copy.jpg"/>
          <p:cNvPicPr>
            <a:picLocks noChangeAspect="1" noChangeArrowheads="1"/>
          </p:cNvPicPr>
          <p:nvPr/>
        </p:nvPicPr>
        <p:blipFill>
          <a:blip r:embed="rId6" cstate="print"/>
          <a:srcRect/>
          <a:stretch>
            <a:fillRect/>
          </a:stretch>
        </p:blipFill>
        <p:spPr bwMode="auto">
          <a:xfrm>
            <a:off x="4572000" y="4876800"/>
            <a:ext cx="1441450" cy="160401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ular Callout 24"/>
          <p:cNvSpPr/>
          <p:nvPr/>
        </p:nvSpPr>
        <p:spPr>
          <a:xfrm>
            <a:off x="5599" y="4869160"/>
            <a:ext cx="2792760" cy="1944216"/>
          </a:xfrm>
          <a:prstGeom prst="wedgeRoundRectCallout">
            <a:avLst>
              <a:gd name="adj1" fmla="val 50473"/>
              <a:gd name="adj2" fmla="val -26534"/>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ular Callout 23"/>
          <p:cNvSpPr/>
          <p:nvPr/>
        </p:nvSpPr>
        <p:spPr>
          <a:xfrm>
            <a:off x="0" y="404664"/>
            <a:ext cx="2792760" cy="2016224"/>
          </a:xfrm>
          <a:prstGeom prst="wedgeRoundRectCallout">
            <a:avLst>
              <a:gd name="adj1" fmla="val 49959"/>
              <a:gd name="adj2" fmla="val -21344"/>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ular Callout 12"/>
          <p:cNvSpPr/>
          <p:nvPr/>
        </p:nvSpPr>
        <p:spPr>
          <a:xfrm>
            <a:off x="3238488" y="4572008"/>
            <a:ext cx="3143272" cy="2169360"/>
          </a:xfrm>
          <a:prstGeom prst="wedgeRoundRectCallout">
            <a:avLst>
              <a:gd name="adj1" fmla="val 24082"/>
              <a:gd name="adj2" fmla="val -78446"/>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368824" y="4643446"/>
            <a:ext cx="2952328" cy="1954381"/>
          </a:xfrm>
          <a:prstGeom prst="rect">
            <a:avLst/>
          </a:prstGeom>
          <a:noFill/>
        </p:spPr>
        <p:txBody>
          <a:bodyPr wrap="square" rtlCol="0">
            <a:spAutoFit/>
          </a:bodyPr>
          <a:lstStyle/>
          <a:p>
            <a:r>
              <a:rPr lang="en-US" sz="1100" dirty="0" smtClean="0">
                <a:latin typeface="Calibri"/>
                <a:cs typeface="Calibri"/>
              </a:rPr>
              <a:t>I understand that your pets are part of your family and are used to their routines. It is my absolute pleasure to be able to look after your pets, either temporarily or on a regular basis.</a:t>
            </a:r>
          </a:p>
          <a:p>
            <a:endParaRPr lang="en-US" sz="1100" dirty="0" smtClean="0">
              <a:latin typeface="Calibri"/>
              <a:cs typeface="Calibri"/>
            </a:endParaRPr>
          </a:p>
          <a:p>
            <a:r>
              <a:rPr lang="en-US" sz="1100" dirty="0" smtClean="0">
                <a:latin typeface="Calibri"/>
                <a:cs typeface="Calibri"/>
              </a:rPr>
              <a:t>I’ve always been a lover of animals ever since I was a little girl. After pursuing a long career in the corporate world, I am now enjoying a new phase in my life doing what I love - caring for your furry and feathered friends. Goodbye rat race, hello dog’s life!</a:t>
            </a:r>
          </a:p>
        </p:txBody>
      </p:sp>
      <p:sp>
        <p:nvSpPr>
          <p:cNvPr id="15" name="Rectangle 14"/>
          <p:cNvSpPr/>
          <p:nvPr/>
        </p:nvSpPr>
        <p:spPr>
          <a:xfrm>
            <a:off x="-159568" y="18612"/>
            <a:ext cx="2881298" cy="369332"/>
          </a:xfrm>
          <a:prstGeom prst="rect">
            <a:avLst/>
          </a:prstGeom>
        </p:spPr>
        <p:txBody>
          <a:bodyPr wrap="square">
            <a:spAutoFit/>
          </a:bodyPr>
          <a:lstStyle/>
          <a:p>
            <a:pPr algn="ctr"/>
            <a:r>
              <a:rPr lang="en-US" b="1" dirty="0" smtClean="0">
                <a:solidFill>
                  <a:schemeClr val="bg2">
                    <a:lumMod val="50000"/>
                  </a:schemeClr>
                </a:solidFill>
                <a:latin typeface="Calibri"/>
                <a:cs typeface="Calibri"/>
              </a:rPr>
              <a:t>Testimonials from </a:t>
            </a:r>
            <a:r>
              <a:rPr lang="en-US" b="1" dirty="0">
                <a:solidFill>
                  <a:schemeClr val="bg2">
                    <a:lumMod val="50000"/>
                  </a:schemeClr>
                </a:solidFill>
                <a:latin typeface="Calibri"/>
                <a:cs typeface="Calibri"/>
              </a:rPr>
              <a:t>C</a:t>
            </a:r>
            <a:r>
              <a:rPr lang="en-US" b="1" dirty="0" smtClean="0">
                <a:solidFill>
                  <a:schemeClr val="bg2">
                    <a:lumMod val="50000"/>
                  </a:schemeClr>
                </a:solidFill>
                <a:latin typeface="Calibri"/>
                <a:cs typeface="Calibri"/>
              </a:rPr>
              <a:t>lients</a:t>
            </a:r>
            <a:endParaRPr lang="en-US" b="1" dirty="0">
              <a:solidFill>
                <a:schemeClr val="bg2">
                  <a:lumMod val="50000"/>
                </a:schemeClr>
              </a:solidFill>
              <a:latin typeface="Calibri"/>
              <a:cs typeface="Calibri"/>
            </a:endParaRPr>
          </a:p>
        </p:txBody>
      </p:sp>
      <p:sp>
        <p:nvSpPr>
          <p:cNvPr id="28" name="TextBox 27"/>
          <p:cNvSpPr txBox="1"/>
          <p:nvPr/>
        </p:nvSpPr>
        <p:spPr>
          <a:xfrm>
            <a:off x="3381364" y="3645024"/>
            <a:ext cx="2928958" cy="923330"/>
          </a:xfrm>
          <a:prstGeom prst="rect">
            <a:avLst/>
          </a:prstGeom>
          <a:noFill/>
        </p:spPr>
        <p:txBody>
          <a:bodyPr wrap="square" rtlCol="0">
            <a:spAutoFit/>
          </a:bodyPr>
          <a:lstStyle/>
          <a:p>
            <a:pPr algn="ctr"/>
            <a:r>
              <a:rPr lang="en-US" sz="1600" b="1" i="1" dirty="0" smtClean="0">
                <a:solidFill>
                  <a:schemeClr val="bg2">
                    <a:lumMod val="50000"/>
                  </a:schemeClr>
                </a:solidFill>
                <a:latin typeface="Calibri"/>
                <a:cs typeface="Calibri"/>
              </a:rPr>
              <a:t>Vicki McConnell – Owner</a:t>
            </a:r>
          </a:p>
          <a:p>
            <a:pPr algn="ctr"/>
            <a:endParaRPr lang="en-US" sz="600" b="1" i="1" dirty="0" smtClean="0">
              <a:latin typeface="Segoe Print" pitchFamily="2" charset="0"/>
            </a:endParaRPr>
          </a:p>
          <a:p>
            <a:pPr algn="ctr"/>
            <a:r>
              <a:rPr lang="en-US" sz="1600" b="1" i="1" dirty="0" smtClean="0">
                <a:latin typeface="Calibri"/>
                <a:cs typeface="Calibri"/>
              </a:rPr>
              <a:t>Vicki’s Pet Sitting Home Care</a:t>
            </a:r>
          </a:p>
          <a:p>
            <a:pPr algn="ctr"/>
            <a:r>
              <a:rPr lang="en-US" sz="1600" b="1" i="1" dirty="0" smtClean="0">
                <a:latin typeface="Calibri"/>
                <a:cs typeface="Calibri"/>
              </a:rPr>
              <a:t> &amp; Dog Walking Service</a:t>
            </a:r>
            <a:endParaRPr lang="en-US" sz="1600" b="1" i="1" dirty="0">
              <a:latin typeface="Calibri"/>
              <a:cs typeface="Calibri"/>
            </a:endParaRPr>
          </a:p>
        </p:txBody>
      </p:sp>
      <p:sp>
        <p:nvSpPr>
          <p:cNvPr id="2051" name="Rectangle 3"/>
          <p:cNvSpPr>
            <a:spLocks noChangeArrowheads="1"/>
          </p:cNvSpPr>
          <p:nvPr/>
        </p:nvSpPr>
        <p:spPr bwMode="auto">
          <a:xfrm>
            <a:off x="7241704" y="3933056"/>
            <a:ext cx="2664296"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1100" i="0" u="none" strike="noStrike" cap="none" normalizeH="0" baseline="0" dirty="0" smtClean="0">
                <a:ln>
                  <a:noFill/>
                </a:ln>
                <a:solidFill>
                  <a:schemeClr val="tx1"/>
                </a:solidFill>
                <a:effectLst/>
                <a:latin typeface="Calibri"/>
                <a:cs typeface="Calibri"/>
              </a:rPr>
              <a:t>Pet</a:t>
            </a:r>
            <a:r>
              <a:rPr kumimoji="0" lang="en-US" sz="1100" i="0" u="none" strike="noStrike" cap="none" normalizeH="0" dirty="0" smtClean="0">
                <a:ln>
                  <a:noFill/>
                </a:ln>
                <a:solidFill>
                  <a:schemeClr val="tx1"/>
                </a:solidFill>
                <a:effectLst/>
                <a:latin typeface="Calibri"/>
                <a:cs typeface="Calibri"/>
              </a:rPr>
              <a:t> sitting in your own home or hiring the services of a dog walker is a convenient option if you are:</a:t>
            </a:r>
          </a:p>
          <a:p>
            <a:pPr marL="0" marR="0" lvl="0" indent="0" algn="l" defTabSz="914400" rtl="0" eaLnBrk="0" fontAlgn="base" latinLnBrk="0" hangingPunct="0">
              <a:lnSpc>
                <a:spcPct val="100000"/>
              </a:lnSpc>
              <a:spcBef>
                <a:spcPct val="0"/>
              </a:spcBef>
              <a:spcAft>
                <a:spcPct val="0"/>
              </a:spcAft>
              <a:buClrTx/>
              <a:buSzTx/>
              <a:tabLst/>
            </a:pPr>
            <a:endParaRPr kumimoji="0" lang="en-US" sz="500" i="0" u="none" strike="noStrike" cap="none" normalizeH="0" dirty="0" smtClean="0">
              <a:ln>
                <a:noFill/>
              </a:ln>
              <a:solidFill>
                <a:schemeClr val="tx1"/>
              </a:solidFill>
              <a:effectLst/>
              <a:latin typeface="Calibri"/>
              <a:cs typeface="Calibri"/>
            </a:endParaRPr>
          </a:p>
          <a:p>
            <a:pPr marL="0" marR="0" lvl="0" indent="0" algn="l" defTabSz="914400" rtl="0" eaLnBrk="0" fontAlgn="base" latinLnBrk="0" hangingPunct="0">
              <a:lnSpc>
                <a:spcPct val="100000"/>
              </a:lnSpc>
              <a:spcBef>
                <a:spcPct val="0"/>
              </a:spcBef>
              <a:spcAft>
                <a:spcPct val="0"/>
              </a:spcAft>
              <a:buClrTx/>
              <a:buSzTx/>
              <a:tabLst/>
            </a:pPr>
            <a:r>
              <a:rPr lang="en-US" sz="1100" b="1" dirty="0" smtClean="0">
                <a:latin typeface="Calibri"/>
                <a:cs typeface="Calibri"/>
              </a:rPr>
              <a:t>&gt;</a:t>
            </a:r>
            <a:r>
              <a:rPr lang="en-US" sz="1100" dirty="0" smtClean="0">
                <a:latin typeface="Calibri"/>
                <a:cs typeface="Calibri"/>
              </a:rPr>
              <a:t> </a:t>
            </a:r>
            <a:r>
              <a:rPr lang="en-US" sz="1100" b="1" dirty="0" smtClean="0">
                <a:latin typeface="Calibri"/>
                <a:cs typeface="Calibri"/>
              </a:rPr>
              <a:t>Going away </a:t>
            </a:r>
            <a:r>
              <a:rPr lang="en-US" sz="1100" dirty="0" smtClean="0">
                <a:latin typeface="Calibri"/>
                <a:cs typeface="Calibri"/>
              </a:rPr>
              <a:t>for a short or extended period of time</a:t>
            </a:r>
          </a:p>
          <a:p>
            <a:pPr marL="0" marR="0" lvl="0" indent="0" algn="l" defTabSz="914400" rtl="0" eaLnBrk="0" fontAlgn="base" latinLnBrk="0" hangingPunct="0">
              <a:lnSpc>
                <a:spcPct val="100000"/>
              </a:lnSpc>
              <a:spcBef>
                <a:spcPct val="0"/>
              </a:spcBef>
              <a:spcAft>
                <a:spcPct val="0"/>
              </a:spcAft>
              <a:buClrTx/>
              <a:buSzTx/>
              <a:tabLst/>
            </a:pPr>
            <a:r>
              <a:rPr kumimoji="0" lang="en-US" sz="1100" b="1" i="0" u="none" strike="noStrike" cap="none" normalizeH="0" baseline="0" dirty="0" smtClean="0">
                <a:ln>
                  <a:noFill/>
                </a:ln>
                <a:solidFill>
                  <a:schemeClr val="tx1"/>
                </a:solidFill>
                <a:effectLst/>
                <a:latin typeface="Calibri"/>
                <a:cs typeface="Calibri"/>
              </a:rPr>
              <a:t>&gt;</a:t>
            </a:r>
            <a:r>
              <a:rPr kumimoji="0" lang="en-US" sz="1100" i="0" u="none" strike="noStrike" cap="none" normalizeH="0" baseline="0" dirty="0" smtClean="0">
                <a:ln>
                  <a:noFill/>
                </a:ln>
                <a:solidFill>
                  <a:schemeClr val="tx1"/>
                </a:solidFill>
                <a:effectLst/>
                <a:latin typeface="Calibri"/>
                <a:cs typeface="Calibri"/>
              </a:rPr>
              <a:t> </a:t>
            </a:r>
            <a:r>
              <a:rPr kumimoji="0" lang="en-US" sz="1100" b="1" i="0" u="none" strike="noStrike" cap="none" normalizeH="0" baseline="0" dirty="0" smtClean="0">
                <a:ln>
                  <a:noFill/>
                </a:ln>
                <a:solidFill>
                  <a:schemeClr val="tx1"/>
                </a:solidFill>
                <a:effectLst/>
                <a:latin typeface="Calibri"/>
                <a:cs typeface="Calibri"/>
              </a:rPr>
              <a:t>Time poor </a:t>
            </a:r>
            <a:r>
              <a:rPr kumimoji="0" lang="en-US" sz="1100" i="0" u="none" strike="noStrike" cap="none" normalizeH="0" baseline="0" dirty="0" smtClean="0">
                <a:ln>
                  <a:noFill/>
                </a:ln>
                <a:solidFill>
                  <a:schemeClr val="tx1"/>
                </a:solidFill>
                <a:effectLst/>
                <a:latin typeface="Calibri"/>
                <a:cs typeface="Calibri"/>
              </a:rPr>
              <a:t>due to work, family or other commitments</a:t>
            </a:r>
          </a:p>
          <a:p>
            <a:pPr marL="0" marR="0" lvl="0" indent="0" algn="l" defTabSz="914400" rtl="0" eaLnBrk="0" fontAlgn="base" latinLnBrk="0" hangingPunct="0">
              <a:lnSpc>
                <a:spcPct val="100000"/>
              </a:lnSpc>
              <a:spcBef>
                <a:spcPct val="0"/>
              </a:spcBef>
              <a:spcAft>
                <a:spcPct val="0"/>
              </a:spcAft>
              <a:buClrTx/>
              <a:buSzTx/>
              <a:tabLst/>
            </a:pPr>
            <a:r>
              <a:rPr lang="en-US" sz="1100" b="1" dirty="0" smtClean="0">
                <a:latin typeface="Calibri"/>
                <a:cs typeface="Calibri"/>
              </a:rPr>
              <a:t>&gt;</a:t>
            </a:r>
            <a:r>
              <a:rPr lang="en-US" sz="1100" dirty="0" smtClean="0">
                <a:latin typeface="Calibri"/>
                <a:cs typeface="Calibri"/>
              </a:rPr>
              <a:t> </a:t>
            </a:r>
            <a:r>
              <a:rPr lang="en-US" sz="1100" b="1" dirty="0" smtClean="0">
                <a:latin typeface="Calibri"/>
                <a:cs typeface="Calibri"/>
              </a:rPr>
              <a:t>Physically unable </a:t>
            </a:r>
            <a:r>
              <a:rPr lang="en-US" sz="1100" dirty="0" smtClean="0">
                <a:latin typeface="Calibri"/>
                <a:cs typeface="Calibri"/>
              </a:rPr>
              <a:t>to care for your pets the way you would like</a:t>
            </a:r>
          </a:p>
        </p:txBody>
      </p:sp>
      <p:sp>
        <p:nvSpPr>
          <p:cNvPr id="22" name="TextBox 21"/>
          <p:cNvSpPr txBox="1"/>
          <p:nvPr/>
        </p:nvSpPr>
        <p:spPr>
          <a:xfrm>
            <a:off x="72008" y="404664"/>
            <a:ext cx="2720752" cy="2031325"/>
          </a:xfrm>
          <a:prstGeom prst="rect">
            <a:avLst/>
          </a:prstGeom>
          <a:noFill/>
        </p:spPr>
        <p:txBody>
          <a:bodyPr wrap="square" rtlCol="0">
            <a:spAutoFit/>
          </a:bodyPr>
          <a:lstStyle/>
          <a:p>
            <a:r>
              <a:rPr lang="en-US" sz="1100" i="1" dirty="0" smtClean="0">
                <a:latin typeface="Calibri"/>
                <a:cs typeface="Calibri"/>
              </a:rPr>
              <a:t>“I was recently called away from my home for several weeks and didn’t have anyone I could trust to take care of my two dogs Milly and Monty. Vicki walked and played with them and gave them daily cuddles, fresh water and food. More importantly, I had peace of mind that my babies were being looked after. I returned to two very happy dogs and would definitely recommend Vicki’s services.”</a:t>
            </a:r>
          </a:p>
          <a:p>
            <a:endParaRPr lang="en-US" sz="500" i="1" dirty="0" smtClean="0">
              <a:latin typeface="Calibri"/>
              <a:cs typeface="Calibri"/>
            </a:endParaRPr>
          </a:p>
          <a:p>
            <a:r>
              <a:rPr lang="en-US" sz="1100" b="1" i="1" dirty="0" smtClean="0">
                <a:latin typeface="Calibri"/>
                <a:cs typeface="Calibri"/>
              </a:rPr>
              <a:t>– Vicki Fowler, Waterside NSW </a:t>
            </a:r>
            <a:endParaRPr lang="en-US" sz="1100" b="1" i="1" dirty="0">
              <a:latin typeface="Calibri"/>
              <a:cs typeface="Calibri"/>
            </a:endParaRPr>
          </a:p>
        </p:txBody>
      </p:sp>
      <p:pic>
        <p:nvPicPr>
          <p:cNvPr id="11" name="Picture 10" descr="IMG_7022.jpg"/>
          <p:cNvPicPr>
            <a:picLocks noChangeAspect="1"/>
          </p:cNvPicPr>
          <p:nvPr/>
        </p:nvPicPr>
        <p:blipFill>
          <a:blip r:embed="rId2"/>
          <a:srcRect l="6738" t="16807" r="10588" b="27108"/>
          <a:stretch>
            <a:fillRect/>
          </a:stretch>
        </p:blipFill>
        <p:spPr>
          <a:xfrm>
            <a:off x="3381364" y="0"/>
            <a:ext cx="2928958" cy="3527747"/>
          </a:xfrm>
          <a:prstGeom prst="rect">
            <a:avLst/>
          </a:prstGeom>
        </p:spPr>
      </p:pic>
      <p:sp>
        <p:nvSpPr>
          <p:cNvPr id="14" name="Rectangle 13"/>
          <p:cNvSpPr/>
          <p:nvPr/>
        </p:nvSpPr>
        <p:spPr>
          <a:xfrm>
            <a:off x="7041232" y="0"/>
            <a:ext cx="2864768" cy="128586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7113240" y="142852"/>
            <a:ext cx="2658188" cy="1015663"/>
          </a:xfrm>
          <a:prstGeom prst="rect">
            <a:avLst/>
          </a:prstGeom>
          <a:noFill/>
        </p:spPr>
        <p:txBody>
          <a:bodyPr wrap="square" rtlCol="0">
            <a:spAutoFit/>
          </a:bodyPr>
          <a:lstStyle/>
          <a:p>
            <a:r>
              <a:rPr lang="en-US" sz="1200" i="1" dirty="0" smtClean="0">
                <a:latin typeface="Calibri"/>
                <a:cs typeface="Calibri"/>
              </a:rPr>
              <a:t>“If you are going away for a short break or well-deserved holiday, I understand sometimes you can’t take your pets with you. I can feed, play with and walk your pets until you get back.”</a:t>
            </a:r>
            <a:endParaRPr lang="en-US" sz="1200" dirty="0" smtClean="0">
              <a:latin typeface="Calibri"/>
              <a:cs typeface="Calibri"/>
            </a:endParaRPr>
          </a:p>
        </p:txBody>
      </p:sp>
      <p:sp>
        <p:nvSpPr>
          <p:cNvPr id="23" name="TextBox 22"/>
          <p:cNvSpPr txBox="1"/>
          <p:nvPr/>
        </p:nvSpPr>
        <p:spPr>
          <a:xfrm>
            <a:off x="56456" y="4951328"/>
            <a:ext cx="2664296" cy="1862048"/>
          </a:xfrm>
          <a:prstGeom prst="rect">
            <a:avLst/>
          </a:prstGeom>
          <a:noFill/>
        </p:spPr>
        <p:txBody>
          <a:bodyPr wrap="square" rtlCol="0">
            <a:spAutoFit/>
          </a:bodyPr>
          <a:lstStyle/>
          <a:p>
            <a:r>
              <a:rPr lang="en-US" sz="1100" i="1" dirty="0" smtClean="0">
                <a:latin typeface="Calibri"/>
                <a:cs typeface="Calibri"/>
              </a:rPr>
              <a:t>“Vicki has looked after our Poppet and has thoroughly enjoyed her time with her. You can tell Vicki really loves animals and is a warm and genuine person. Vicki gives Poppet lots of cuddles and attention.  I have no hesitation in recommending Vicki’s services to anyone needing a little extra care for their special pets.”</a:t>
            </a:r>
          </a:p>
          <a:p>
            <a:endParaRPr lang="en-US" sz="500" i="1" dirty="0" smtClean="0">
              <a:latin typeface="Calibri"/>
              <a:cs typeface="Calibri"/>
            </a:endParaRPr>
          </a:p>
          <a:p>
            <a:r>
              <a:rPr lang="en-US" sz="1100" b="1" i="1" dirty="0" smtClean="0">
                <a:latin typeface="Calibri"/>
                <a:cs typeface="Calibri"/>
              </a:rPr>
              <a:t>– Sharn and Margaret Spicer, Baulkham</a:t>
            </a:r>
          </a:p>
          <a:p>
            <a:r>
              <a:rPr lang="en-US" sz="1100" b="1" i="1" dirty="0">
                <a:latin typeface="Calibri"/>
                <a:cs typeface="Calibri"/>
              </a:rPr>
              <a:t> </a:t>
            </a:r>
            <a:r>
              <a:rPr lang="en-US" sz="1100" b="1" i="1" dirty="0" smtClean="0">
                <a:latin typeface="Calibri"/>
                <a:cs typeface="Calibri"/>
              </a:rPr>
              <a:t>  Hills NSW </a:t>
            </a:r>
            <a:endParaRPr lang="en-US" sz="1100" b="1" i="1" dirty="0">
              <a:latin typeface="Calibri"/>
              <a:cs typeface="Calibri"/>
            </a:endParaRPr>
          </a:p>
        </p:txBody>
      </p:sp>
      <p:sp>
        <p:nvSpPr>
          <p:cNvPr id="31" name="Rectangle 30"/>
          <p:cNvSpPr/>
          <p:nvPr/>
        </p:nvSpPr>
        <p:spPr>
          <a:xfrm>
            <a:off x="7010400" y="5867400"/>
            <a:ext cx="2905509" cy="9906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7112262" y="5949280"/>
            <a:ext cx="2881298" cy="830997"/>
          </a:xfrm>
          <a:prstGeom prst="rect">
            <a:avLst/>
          </a:prstGeom>
          <a:noFill/>
        </p:spPr>
        <p:txBody>
          <a:bodyPr wrap="square" rtlCol="0">
            <a:spAutoFit/>
          </a:bodyPr>
          <a:lstStyle/>
          <a:p>
            <a:r>
              <a:rPr lang="en-US" sz="1200" i="1" dirty="0" smtClean="0">
                <a:cs typeface="Verdana"/>
              </a:rPr>
              <a:t>“Minding your pets in their own environment is the perfect solution for them and gives you peace of mind. I treat your pets like they are my own.”</a:t>
            </a:r>
            <a:endParaRPr lang="en-US" sz="1200" dirty="0" smtClean="0">
              <a:cs typeface="Verdana"/>
            </a:endParaRPr>
          </a:p>
        </p:txBody>
      </p:sp>
      <p:sp>
        <p:nvSpPr>
          <p:cNvPr id="32" name="TextBox 31"/>
          <p:cNvSpPr txBox="1"/>
          <p:nvPr/>
        </p:nvSpPr>
        <p:spPr>
          <a:xfrm>
            <a:off x="7041232" y="1268761"/>
            <a:ext cx="2875372" cy="144016"/>
          </a:xfrm>
          <a:prstGeom prst="rect">
            <a:avLst/>
          </a:prstGeom>
          <a:solidFill>
            <a:schemeClr val="bg2">
              <a:lumMod val="75000"/>
            </a:schemeClr>
          </a:solidFill>
        </p:spPr>
        <p:txBody>
          <a:bodyPr wrap="square" rtlCol="0">
            <a:spAutoFit/>
          </a:bodyPr>
          <a:lstStyle/>
          <a:p>
            <a:endParaRPr lang="en-US" sz="500" dirty="0" smtClean="0">
              <a:latin typeface="Candara" pitchFamily="34" charset="0"/>
            </a:endParaRPr>
          </a:p>
        </p:txBody>
      </p:sp>
      <p:sp>
        <p:nvSpPr>
          <p:cNvPr id="33" name="TextBox 32"/>
          <p:cNvSpPr txBox="1"/>
          <p:nvPr/>
        </p:nvSpPr>
        <p:spPr>
          <a:xfrm>
            <a:off x="7010400" y="5733257"/>
            <a:ext cx="2895600" cy="169277"/>
          </a:xfrm>
          <a:prstGeom prst="rect">
            <a:avLst/>
          </a:prstGeom>
          <a:solidFill>
            <a:schemeClr val="bg2">
              <a:lumMod val="75000"/>
            </a:schemeClr>
          </a:solidFill>
        </p:spPr>
        <p:txBody>
          <a:bodyPr wrap="square" rtlCol="0">
            <a:spAutoFit/>
          </a:bodyPr>
          <a:lstStyle/>
          <a:p>
            <a:endParaRPr lang="en-US" sz="500" dirty="0" smtClean="0">
              <a:latin typeface="Candara" pitchFamily="34" charset="0"/>
            </a:endParaRPr>
          </a:p>
        </p:txBody>
      </p:sp>
      <p:sp>
        <p:nvSpPr>
          <p:cNvPr id="34" name="Rectangle 33"/>
          <p:cNvSpPr/>
          <p:nvPr/>
        </p:nvSpPr>
        <p:spPr>
          <a:xfrm>
            <a:off x="7041232" y="3573016"/>
            <a:ext cx="2504728" cy="369332"/>
          </a:xfrm>
          <a:prstGeom prst="rect">
            <a:avLst/>
          </a:prstGeom>
        </p:spPr>
        <p:txBody>
          <a:bodyPr wrap="square">
            <a:spAutoFit/>
          </a:bodyPr>
          <a:lstStyle/>
          <a:p>
            <a:pPr algn="ctr"/>
            <a:r>
              <a:rPr lang="en-US" b="1" dirty="0" smtClean="0">
                <a:solidFill>
                  <a:schemeClr val="bg2">
                    <a:lumMod val="50000"/>
                  </a:schemeClr>
                </a:solidFill>
                <a:latin typeface="Calibri"/>
                <a:cs typeface="Calibri"/>
              </a:rPr>
              <a:t>Benefits of </a:t>
            </a:r>
            <a:r>
              <a:rPr lang="en-US" b="1" dirty="0">
                <a:solidFill>
                  <a:schemeClr val="bg2">
                    <a:lumMod val="50000"/>
                  </a:schemeClr>
                </a:solidFill>
                <a:latin typeface="Calibri"/>
                <a:cs typeface="Calibri"/>
              </a:rPr>
              <a:t>P</a:t>
            </a:r>
            <a:r>
              <a:rPr lang="en-US" b="1" dirty="0" smtClean="0">
                <a:solidFill>
                  <a:schemeClr val="bg2">
                    <a:lumMod val="50000"/>
                  </a:schemeClr>
                </a:solidFill>
                <a:latin typeface="Calibri"/>
                <a:cs typeface="Calibri"/>
              </a:rPr>
              <a:t>et Sitting</a:t>
            </a:r>
            <a:endParaRPr lang="en-US" b="1" dirty="0">
              <a:solidFill>
                <a:schemeClr val="bg2">
                  <a:lumMod val="50000"/>
                </a:schemeClr>
              </a:solidFill>
              <a:latin typeface="Calibri"/>
              <a:cs typeface="Calibri"/>
            </a:endParaRPr>
          </a:p>
        </p:txBody>
      </p:sp>
      <p:pic>
        <p:nvPicPr>
          <p:cNvPr id="21" name="Picture 20" descr="vicki fav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64904"/>
            <a:ext cx="2864768" cy="214857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1233" y="1442328"/>
            <a:ext cx="2864768" cy="211349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925</TotalTime>
  <Words>619</Words>
  <Application>Microsoft Office PowerPoint</Application>
  <PresentationFormat>A4 Paper (210x297 mm)</PresentationFormat>
  <Paragraphs>93</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Apple Chancery</vt:lpstr>
      <vt:lpstr>Arial</vt:lpstr>
      <vt:lpstr>Calibri</vt:lpstr>
      <vt:lpstr>Candara</vt:lpstr>
      <vt:lpstr>Segoe Print</vt:lpstr>
      <vt:lpstr>Verdana</vt:lpstr>
      <vt:lpstr>Office Theme</vt:lpstr>
      <vt:lpstr>PowerPoint Presentation</vt:lpstr>
      <vt:lpstr>PowerPoint Presentation</vt:lpstr>
    </vt:vector>
  </TitlesOfParts>
  <Company>Woolworths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NLAD4</dc:creator>
  <cp:lastModifiedBy>Vicki McConnell</cp:lastModifiedBy>
  <cp:revision>265</cp:revision>
  <dcterms:created xsi:type="dcterms:W3CDTF">2013-09-02T12:03:27Z</dcterms:created>
  <dcterms:modified xsi:type="dcterms:W3CDTF">2015-12-01T08:11:58Z</dcterms:modified>
</cp:coreProperties>
</file>